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notesMasters/notesMaster1.xml" ContentType="application/vnd.openxmlformats-officedocument.presentationml.notesMaster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ags/tag1.xml" ContentType="application/vnd.openxmlformats-officedocument.presentationml.tags+xml"/>
  <Override PartName="/ppt/tags/tag10.xml" ContentType="application/vnd.openxmlformats-officedocument.presentationml.tags+xml"/>
  <Override PartName="/ppt/tags/tag11.xml" ContentType="application/vnd.openxmlformats-officedocument.presentationml.tags+xml"/>
  <Override PartName="/ppt/tags/tag12.xml" ContentType="application/vnd.openxmlformats-officedocument.presentationml.tags+xml"/>
  <Override PartName="/ppt/tags/tag13.xml" ContentType="application/vnd.openxmlformats-officedocument.presentationml.tags+xml"/>
  <Override PartName="/ppt/tags/tag14.xml" ContentType="application/vnd.openxmlformats-officedocument.presentationml.tags+xml"/>
  <Override PartName="/ppt/tags/tag15.xml" ContentType="application/vnd.openxmlformats-officedocument.presentationml.tags+xml"/>
  <Override PartName="/ppt/tags/tag16.xml" ContentType="application/vnd.openxmlformats-officedocument.presentationml.tags+xml"/>
  <Override PartName="/ppt/tags/tag17.xml" ContentType="application/vnd.openxmlformats-officedocument.presentationml.tags+xml"/>
  <Override PartName="/ppt/tags/tag18.xml" ContentType="application/vnd.openxmlformats-officedocument.presentationml.tags+xml"/>
  <Override PartName="/ppt/tags/tag19.xml" ContentType="application/vnd.openxmlformats-officedocument.presentationml.tags+xml"/>
  <Override PartName="/ppt/tags/tag2.xml" ContentType="application/vnd.openxmlformats-officedocument.presentationml.tags+xml"/>
  <Override PartName="/ppt/tags/tag20.xml" ContentType="application/vnd.openxmlformats-officedocument.presentationml.tags+xml"/>
  <Override PartName="/ppt/tags/tag21.xml" ContentType="application/vnd.openxmlformats-officedocument.presentationml.tags+xml"/>
  <Override PartName="/ppt/tags/tag22.xml" ContentType="application/vnd.openxmlformats-officedocument.presentationml.tags+xml"/>
  <Override PartName="/ppt/tags/tag23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ppt/theme/theme1.xml" ContentType="application/vnd.openxmlformats-officedocument.theme+xml"/>
  <Override PartName="/ppt/theme/theme2.xml" ContentType="application/vnd.openxmlformats-officedocument.theme+xml"/>
  <Override PartName="/ppt/viewProps.xml" ContentType="application/vnd.openxmlformats-officedocument.presentationml.viewProp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4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5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>
  <p:sldMasterIdLst>
    <p:sldMasterId id="2147483648" r:id="rId1"/>
  </p:sldMasterIdLst>
  <p:notesMasterIdLst>
    <p:notesMasterId r:id="rId4"/>
  </p:notesMasterIdLst>
  <p:sldIdLst>
    <p:sldId id="257" r:id="rId3"/>
    <p:sldId id="258" r:id="rId5"/>
    <p:sldId id="256" r:id="rId6"/>
    <p:sldId id="259" r:id="rId7"/>
    <p:sldId id="260" r:id="rId8"/>
    <p:sldId id="273" r:id="rId9"/>
    <p:sldId id="267" r:id="rId10"/>
    <p:sldId id="266" r:id="rId11"/>
    <p:sldId id="265" r:id="rId12"/>
    <p:sldId id="269" r:id="rId13"/>
    <p:sldId id="274" r:id="rId14"/>
    <p:sldId id="270" r:id="rId15"/>
    <p:sldId id="271" r:id="rId16"/>
    <p:sldId id="275" r:id="rId17"/>
    <p:sldId id="272" r:id="rId18"/>
    <p:sldId id="276" r:id="rId19"/>
    <p:sldId id="277" r:id="rId20"/>
    <p:sldId id="268" r:id="rId21"/>
    <p:sldId id="264" r:id="rId22"/>
  </p:sldIdLst>
  <p:sldSz cx="12192000" cy="6858000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DFF4B0"/>
    <a:srgbClr val="21D7DD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1860" autoAdjust="0"/>
    <p:restoredTop sz="94660"/>
  </p:normalViewPr>
  <p:slideViewPr>
    <p:cSldViewPr snapToGrid="0">
      <p:cViewPr varScale="1">
        <p:scale>
          <a:sx n="115" d="100"/>
          <a:sy n="115" d="100"/>
        </p:scale>
        <p:origin x="612" y="10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6.xml"/><Relationship Id="rId8" Type="http://schemas.openxmlformats.org/officeDocument/2006/relationships/slide" Target="slides/slide5.xml"/><Relationship Id="rId7" Type="http://schemas.openxmlformats.org/officeDocument/2006/relationships/slide" Target="slides/slide4.xml"/><Relationship Id="rId6" Type="http://schemas.openxmlformats.org/officeDocument/2006/relationships/slide" Target="slides/slide3.xml"/><Relationship Id="rId5" Type="http://schemas.openxmlformats.org/officeDocument/2006/relationships/slide" Target="slides/slide2.xml"/><Relationship Id="rId4" Type="http://schemas.openxmlformats.org/officeDocument/2006/relationships/notesMaster" Target="notesMasters/notesMaster1.xml"/><Relationship Id="rId3" Type="http://schemas.openxmlformats.org/officeDocument/2006/relationships/slide" Target="slides/slide1.xml"/><Relationship Id="rId25" Type="http://schemas.openxmlformats.org/officeDocument/2006/relationships/tableStyles" Target="tableStyles.xml"/><Relationship Id="rId24" Type="http://schemas.openxmlformats.org/officeDocument/2006/relationships/viewProps" Target="viewProps.xml"/><Relationship Id="rId23" Type="http://schemas.openxmlformats.org/officeDocument/2006/relationships/presProps" Target="presProps.xml"/><Relationship Id="rId22" Type="http://schemas.openxmlformats.org/officeDocument/2006/relationships/slide" Target="slides/slide19.xml"/><Relationship Id="rId21" Type="http://schemas.openxmlformats.org/officeDocument/2006/relationships/slide" Target="slides/slide18.xml"/><Relationship Id="rId20" Type="http://schemas.openxmlformats.org/officeDocument/2006/relationships/slide" Target="slides/slide17.xml"/><Relationship Id="rId2" Type="http://schemas.openxmlformats.org/officeDocument/2006/relationships/theme" Target="theme/theme1.xml"/><Relationship Id="rId19" Type="http://schemas.openxmlformats.org/officeDocument/2006/relationships/slide" Target="slides/slide16.xml"/><Relationship Id="rId18" Type="http://schemas.openxmlformats.org/officeDocument/2006/relationships/slide" Target="slides/slide15.xml"/><Relationship Id="rId17" Type="http://schemas.openxmlformats.org/officeDocument/2006/relationships/slide" Target="slides/slide14.xml"/><Relationship Id="rId16" Type="http://schemas.openxmlformats.org/officeDocument/2006/relationships/slide" Target="slides/slide13.xml"/><Relationship Id="rId15" Type="http://schemas.openxmlformats.org/officeDocument/2006/relationships/slide" Target="slides/slide12.xml"/><Relationship Id="rId14" Type="http://schemas.openxmlformats.org/officeDocument/2006/relationships/slide" Target="slides/slide11.xml"/><Relationship Id="rId13" Type="http://schemas.openxmlformats.org/officeDocument/2006/relationships/slide" Target="slides/slide10.xml"/><Relationship Id="rId12" Type="http://schemas.openxmlformats.org/officeDocument/2006/relationships/slide" Target="slides/slide9.xml"/><Relationship Id="rId11" Type="http://schemas.openxmlformats.org/officeDocument/2006/relationships/slide" Target="slides/slide8.xml"/><Relationship Id="rId10" Type="http://schemas.openxmlformats.org/officeDocument/2006/relationships/slide" Target="slides/slide7.xml"/><Relationship Id="rId1" Type="http://schemas.openxmlformats.org/officeDocument/2006/relationships/slideMaster" Target="slideMasters/slide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F25A8C7-CC1A-4A08-9B4B-31F43B054C7F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9E1B693-632D-4080-9CF6-EA28B66DC801}" type="slidenum">
              <a:rPr lang="zh-CN" altLang="en-US" smtClean="0"/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3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6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39AD698A-D66C-4FA1-BBD8-F72AE9E6E751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微软雅黑" panose="020B0503020204020204" pitchFamily="34" charset="-122"/>
              </a:rPr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微软雅黑" panose="020B0503020204020204" pitchFamily="34" charset="-122"/>
            </a:endParaRPr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39AD698A-D66C-4FA1-BBD8-F72AE9E6E751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微软雅黑" panose="020B0503020204020204" pitchFamily="34" charset="-122"/>
              </a:rPr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微软雅黑" panose="020B0503020204020204" pitchFamily="34" charset="-122"/>
            </a:endParaRPr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39AD698A-D66C-4FA1-BBD8-F72AE9E6E751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微软雅黑" panose="020B0503020204020204" pitchFamily="34" charset="-122"/>
              </a:rPr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微软雅黑" panose="020B0503020204020204" pitchFamily="34" charset="-122"/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 hasCustomPrompt="1"/>
          </p:nvPr>
        </p:nvSpPr>
        <p:spPr>
          <a:xfrm>
            <a:off x="1524000" y="1854199"/>
            <a:ext cx="9144000" cy="1655763"/>
          </a:xfrm>
        </p:spPr>
        <p:txBody>
          <a:bodyPr anchor="b">
            <a:normAutofit/>
          </a:bodyPr>
          <a:lstStyle>
            <a:lvl1pPr algn="ctr">
              <a:defRPr sz="7200" b="0"/>
            </a:lvl1pPr>
          </a:lstStyle>
          <a:p>
            <a:r>
              <a:rPr lang="zh-CN" altLang="en-US" dirty="0"/>
              <a:t>单击此处编辑标题</a:t>
            </a:r>
            <a:endParaRPr lang="zh-CN" altLang="en-US" dirty="0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>
            <a:normAutofit/>
          </a:bodyPr>
          <a:lstStyle>
            <a:lvl1pPr marL="0" indent="0" algn="ctr">
              <a:buNone/>
              <a:defRPr sz="18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 dirty="0"/>
              <a:t>单击此处编辑母版副标题样式</a:t>
            </a:r>
            <a:endParaRPr lang="zh-CN" altLang="en-US" dirty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</a:fld>
            <a:endParaRPr lang="zh-CN" altLang="en-US" dirty="0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 anchor="ctr" anchorCtr="0"/>
          <a:lstStyle/>
          <a:p>
            <a:r>
              <a:rPr lang="zh-CN" altLang="en-US" dirty="0"/>
              <a:t>单击此处编辑母版标题样式</a:t>
            </a:r>
            <a:endParaRPr lang="zh-CN" altLang="en-US" dirty="0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 dirty="0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DD7636-5BE1-44BC-BB5F-15739D9E18E1}" type="datetimeFigureOut">
              <a:rPr lang="zh-CN" altLang="en-US" smtClean="0"/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7C0E1D-24C4-406F-9615-DBDA8D2D1F93}" type="slidenum">
              <a:rPr lang="zh-CN" altLang="en-US" smtClean="0"/>
            </a:fld>
            <a:endParaRPr lang="zh-CN" altLang="en-US"/>
          </a:p>
        </p:txBody>
      </p:sp>
      <p:sp>
        <p:nvSpPr>
          <p:cNvPr id="5" name="标题 4"/>
          <p:cNvSpPr>
            <a:spLocks noGrp="1"/>
          </p:cNvSpPr>
          <p:nvPr>
            <p:ph type="title" hasCustomPrompt="1"/>
          </p:nvPr>
        </p:nvSpPr>
        <p:spPr>
          <a:xfrm>
            <a:off x="838200" y="2187443"/>
            <a:ext cx="10515600" cy="2483115"/>
          </a:xfrm>
        </p:spPr>
        <p:txBody>
          <a:bodyPr>
            <a:normAutofit/>
          </a:bodyPr>
          <a:lstStyle>
            <a:lvl1pPr algn="ctr">
              <a:defRPr sz="6000" b="0"/>
            </a:lvl1pPr>
          </a:lstStyle>
          <a:p>
            <a:r>
              <a:rPr lang="zh-CN" altLang="en-US" dirty="0"/>
              <a:t>单击此处编辑标题</a:t>
            </a:r>
            <a:endParaRPr lang="zh-CN" alt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 anchor="ctr" anchorCtr="0"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 anchor="ctr" anchorCtr="0"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9788" y="1744961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839788" y="2615609"/>
            <a:ext cx="5157787" cy="3574054"/>
          </a:xfrm>
        </p:spPr>
        <p:txBody>
          <a:bodyPr/>
          <a:lstStyle/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172200" y="1744961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172200" y="2615609"/>
            <a:ext cx="5183188" cy="3574054"/>
          </a:xfrm>
        </p:spPr>
        <p:txBody>
          <a:bodyPr/>
          <a:lstStyle/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 hasCustomPrompt="1"/>
          </p:nvPr>
        </p:nvSpPr>
        <p:spPr>
          <a:xfrm>
            <a:off x="3238500" y="2159000"/>
            <a:ext cx="5715000" cy="1382450"/>
          </a:xfrm>
        </p:spPr>
        <p:txBody>
          <a:bodyPr anchor="b" anchorCtr="0">
            <a:normAutofit/>
          </a:bodyPr>
          <a:lstStyle>
            <a:lvl1pPr algn="ctr">
              <a:defRPr sz="8000" b="0">
                <a:solidFill>
                  <a:schemeClr val="tx1"/>
                </a:solidFill>
              </a:defRPr>
            </a:lvl1pPr>
          </a:lstStyle>
          <a:p>
            <a:r>
              <a:rPr lang="zh-CN" altLang="en-US" dirty="0"/>
              <a:t>编辑标题</a:t>
            </a:r>
            <a:endParaRPr lang="zh-CN" altLang="en-US" dirty="0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DD7636-5BE1-44BC-BB5F-15739D9E18E1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7C0E1D-24C4-406F-9615-DBDA8D2D1F93}" type="slidenum">
              <a:rPr lang="zh-CN" altLang="en-US" smtClean="0"/>
            </a:fld>
            <a:endParaRPr lang="zh-CN" altLang="en-US"/>
          </a:p>
        </p:txBody>
      </p:sp>
      <p:sp>
        <p:nvSpPr>
          <p:cNvPr id="37" name="内容占位符 36"/>
          <p:cNvSpPr>
            <a:spLocks noGrp="1"/>
          </p:cNvSpPr>
          <p:nvPr>
            <p:ph sz="quarter" idx="13" hasCustomPrompt="1"/>
          </p:nvPr>
        </p:nvSpPr>
        <p:spPr>
          <a:xfrm>
            <a:off x="3238500" y="3733201"/>
            <a:ext cx="5715000" cy="1185937"/>
          </a:xfrm>
        </p:spPr>
        <p:txBody>
          <a:bodyPr>
            <a:normAutofit/>
          </a:bodyPr>
          <a:lstStyle>
            <a:lvl1pPr marL="0" indent="0" algn="ctr">
              <a:buNone/>
              <a:defRPr sz="3200">
                <a:solidFill>
                  <a:schemeClr val="tx1"/>
                </a:solidFill>
              </a:defRPr>
            </a:lvl1pPr>
          </a:lstStyle>
          <a:p>
            <a:pPr lvl="0"/>
            <a:r>
              <a:rPr lang="zh-CN" altLang="en-US" dirty="0"/>
              <a:t>编辑文本</a:t>
            </a:r>
            <a:endParaRPr lang="zh-CN" alt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 hasCustomPrompt="1"/>
          </p:nvPr>
        </p:nvSpPr>
        <p:spPr>
          <a:xfrm>
            <a:off x="838200" y="713673"/>
            <a:ext cx="4681654" cy="1428161"/>
          </a:xfrm>
        </p:spPr>
        <p:txBody>
          <a:bodyPr anchor="t" anchorCtr="0">
            <a:normAutofit/>
          </a:bodyPr>
          <a:lstStyle>
            <a:lvl1pPr>
              <a:defRPr sz="3600"/>
            </a:lvl1pPr>
          </a:lstStyle>
          <a:p>
            <a:r>
              <a:rPr lang="zh-CN" altLang="en-US" dirty="0"/>
              <a:t>单击此处编辑标题</a:t>
            </a:r>
            <a:endParaRPr lang="zh-CN" altLang="en-US" dirty="0"/>
          </a:p>
        </p:txBody>
      </p:sp>
      <p:sp>
        <p:nvSpPr>
          <p:cNvPr id="3" name="图片占位符 2"/>
          <p:cNvSpPr>
            <a:spLocks noGrp="1" noChangeAspect="1"/>
          </p:cNvSpPr>
          <p:nvPr>
            <p:ph type="pic" idx="1"/>
          </p:nvPr>
        </p:nvSpPr>
        <p:spPr>
          <a:xfrm>
            <a:off x="5642517" y="713673"/>
            <a:ext cx="5711882" cy="54036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 dirty="0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8200" y="2313873"/>
            <a:ext cx="4681654" cy="3811588"/>
          </a:xfrm>
        </p:spPr>
        <p:txBody>
          <a:bodyPr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FD9D74-47D9-4702-A33C-335B63B48DBF}" type="datetimeFigureOut">
              <a:rPr lang="zh-CN" altLang="en-US" smtClean="0"/>
            </a:fld>
            <a:endParaRPr lang="zh-CN" altLang="en-US" dirty="0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BC47A4-756D-490B-A52F-7D9E2C9FC05F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排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 hasCustomPrompt="1"/>
          </p:nvPr>
        </p:nvSpPr>
        <p:spPr>
          <a:xfrm>
            <a:off x="10444898" y="365125"/>
            <a:ext cx="908901" cy="5811838"/>
          </a:xfrm>
        </p:spPr>
        <p:txBody>
          <a:bodyPr vert="eaVert">
            <a:normAutofit/>
          </a:bodyPr>
          <a:lstStyle>
            <a:lvl1pPr>
              <a:defRPr sz="4400"/>
            </a:lvl1pPr>
          </a:lstStyle>
          <a:p>
            <a:r>
              <a:rPr lang="zh-CN" altLang="en-US" dirty="0"/>
              <a:t>单击此处编辑标题</a:t>
            </a:r>
            <a:endParaRPr lang="zh-CN" altLang="en-US" dirty="0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838199" y="365125"/>
            <a:ext cx="9446443" cy="5811838"/>
          </a:xfrm>
        </p:spPr>
        <p:txBody>
          <a:bodyPr vert="eaVert"/>
          <a:lstStyle/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  <p:sp>
        <p:nvSpPr>
          <p:cNvPr id="7" name="内容占位符 6"/>
          <p:cNvSpPr>
            <a:spLocks noGrp="1"/>
          </p:cNvSpPr>
          <p:nvPr>
            <p:ph sz="quarter" idx="13"/>
          </p:nvPr>
        </p:nvSpPr>
        <p:spPr>
          <a:xfrm>
            <a:off x="838200" y="551543"/>
            <a:ext cx="10515600" cy="5558971"/>
          </a:xfrm>
        </p:spPr>
        <p:txBody>
          <a:bodyPr/>
          <a:lstStyle/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9.xml"/><Relationship Id="rId8" Type="http://schemas.openxmlformats.org/officeDocument/2006/relationships/slideLayout" Target="../slideLayouts/slideLayout8.xml"/><Relationship Id="rId7" Type="http://schemas.openxmlformats.org/officeDocument/2006/relationships/slideLayout" Target="../slideLayouts/slideLayout7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4" Type="http://schemas.openxmlformats.org/officeDocument/2006/relationships/theme" Target="../theme/theme1.xml"/><Relationship Id="rId13" Type="http://schemas.openxmlformats.org/officeDocument/2006/relationships/tags" Target="../tags/tag3.xml"/><Relationship Id="rId12" Type="http://schemas.openxmlformats.org/officeDocument/2006/relationships/tags" Target="../tags/tag2.xml"/><Relationship Id="rId11" Type="http://schemas.openxmlformats.org/officeDocument/2006/relationships/tags" Target="../tags/tag1.xml"/><Relationship Id="rId10" Type="http://schemas.openxmlformats.org/officeDocument/2006/relationships/slideLayout" Target="../slideLayouts/slideLayout10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标题占位符 1"/>
          <p:cNvSpPr>
            <a:spLocks noGrp="1"/>
          </p:cNvSpPr>
          <p:nvPr>
            <p:ph type="title"/>
            <p:custDataLst>
              <p:tags r:id="rId11"/>
            </p:custDataLst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dirty="0"/>
              <a:t>单击此处编辑母版标题样式</a:t>
            </a:r>
            <a:endParaRPr lang="zh-CN" altLang="en-US" dirty="0"/>
          </a:p>
        </p:txBody>
      </p:sp>
      <p:sp>
        <p:nvSpPr>
          <p:cNvPr id="8" name="文本占位符 2"/>
          <p:cNvSpPr>
            <a:spLocks noGrp="1"/>
          </p:cNvSpPr>
          <p:nvPr>
            <p:ph type="body" idx="1"/>
            <p:custDataLst>
              <p:tags r:id="rId12"/>
            </p:custDataLst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9" name="日期占位符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>
              <a:defRPr sz="1200">
                <a:solidFill>
                  <a:schemeClr val="bg1">
                    <a:lumMod val="50000"/>
                  </a:schemeClr>
                </a:solidFill>
                <a:latin typeface="黑体" panose="02010600030101010101" pitchFamily="49" charset="-122"/>
                <a:ea typeface="黑体" panose="02010600030101010101" pitchFamily="49" charset="-122"/>
              </a:defRPr>
            </a:lvl1pPr>
          </a:lstStyle>
          <a:p>
            <a:fld id="{D997B5FA-0921-464F-AAE1-844C04324D75}" type="datetimeFigureOut">
              <a:rPr lang="zh-CN" altLang="en-US" smtClean="0"/>
            </a:fld>
            <a:endParaRPr lang="zh-CN" altLang="en-US" dirty="0"/>
          </a:p>
        </p:txBody>
      </p:sp>
      <p:sp>
        <p:nvSpPr>
          <p:cNvPr id="10" name="页脚占位符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>
              <a:defRPr sz="1200">
                <a:solidFill>
                  <a:schemeClr val="bg1">
                    <a:lumMod val="50000"/>
                  </a:schemeClr>
                </a:solidFill>
                <a:latin typeface="黑体" panose="02010600030101010101" pitchFamily="49" charset="-122"/>
                <a:ea typeface="黑体" panose="02010600030101010101" pitchFamily="49" charset="-122"/>
              </a:defRPr>
            </a:lvl1pPr>
          </a:lstStyle>
          <a:p>
            <a:endParaRPr lang="zh-CN" altLang="en-US"/>
          </a:p>
        </p:txBody>
      </p:sp>
      <p:sp>
        <p:nvSpPr>
          <p:cNvPr id="11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>
              <a:defRPr sz="1200">
                <a:solidFill>
                  <a:schemeClr val="bg1">
                    <a:lumMod val="50000"/>
                  </a:schemeClr>
                </a:solidFill>
                <a:latin typeface="黑体" panose="02010600030101010101" pitchFamily="49" charset="-122"/>
                <a:ea typeface="黑体" panose="02010600030101010101" pitchFamily="49" charset="-122"/>
              </a:defRPr>
            </a:lvl1pPr>
          </a:lstStyle>
          <a:p>
            <a:fld id="{565CE74E-AB26-4998-AD42-012C4C1AD076}" type="slidenum">
              <a:rPr lang="zh-CN" altLang="en-US" smtClean="0"/>
            </a:fld>
            <a:endParaRPr lang="zh-CN" altLang="en-US"/>
          </a:p>
        </p:txBody>
      </p:sp>
      <p:sp>
        <p:nvSpPr>
          <p:cNvPr id="2" name="KSO_TEMPLATE" hidden="1"/>
          <p:cNvSpPr/>
          <p:nvPr userDrawn="1">
            <p:custDataLst>
              <p:tags r:id="rId13"/>
            </p:custDataLst>
          </p:nvPr>
        </p:nvSpPr>
        <p:spPr>
          <a:xfrm>
            <a:off x="0" y="0"/>
            <a:ext cx="0" cy="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4" Type="http://schemas.openxmlformats.org/officeDocument/2006/relationships/notesSlide" Target="../notesSlides/notesSlide1.xml"/><Relationship Id="rId3" Type="http://schemas.openxmlformats.org/officeDocument/2006/relationships/slideLayout" Target="../slideLayouts/slideLayout1.xml"/><Relationship Id="rId2" Type="http://schemas.openxmlformats.org/officeDocument/2006/relationships/tags" Target="../tags/tag5.xml"/><Relationship Id="rId1" Type="http://schemas.openxmlformats.org/officeDocument/2006/relationships/tags" Target="../tags/tag4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tags" Target="../tags/tag6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4.xml"/><Relationship Id="rId1" Type="http://schemas.openxmlformats.org/officeDocument/2006/relationships/tags" Target="../tags/tag8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4.xml"/><Relationship Id="rId1" Type="http://schemas.openxmlformats.org/officeDocument/2006/relationships/tags" Target="../tags/tag9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4.xml"/><Relationship Id="rId1" Type="http://schemas.openxmlformats.org/officeDocument/2006/relationships/tags" Target="../tags/tag10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4.xml"/><Relationship Id="rId1" Type="http://schemas.openxmlformats.org/officeDocument/2006/relationships/tags" Target="../tags/tag1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4.xml"/><Relationship Id="rId1" Type="http://schemas.openxmlformats.org/officeDocument/2006/relationships/tags" Target="../tags/tag1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4.xml"/><Relationship Id="rId1" Type="http://schemas.openxmlformats.org/officeDocument/2006/relationships/tags" Target="../tags/tag13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4.xml"/><Relationship Id="rId1" Type="http://schemas.openxmlformats.org/officeDocument/2006/relationships/tags" Target="../tags/tag14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4.xml"/><Relationship Id="rId1" Type="http://schemas.openxmlformats.org/officeDocument/2006/relationships/tags" Target="../tags/tag15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4.xml"/><Relationship Id="rId2" Type="http://schemas.openxmlformats.org/officeDocument/2006/relationships/tags" Target="../tags/tag16.xml"/><Relationship Id="rId1" Type="http://schemas.openxmlformats.org/officeDocument/2006/relationships/image" Target="../media/image1.png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4.xml"/><Relationship Id="rId1" Type="http://schemas.openxmlformats.org/officeDocument/2006/relationships/tags" Target="../tags/tag1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4.xml"/><Relationship Id="rId1" Type="http://schemas.openxmlformats.org/officeDocument/2006/relationships/tags" Target="../tags/tag18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4.xml"/><Relationship Id="rId1" Type="http://schemas.openxmlformats.org/officeDocument/2006/relationships/tags" Target="../tags/tag19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3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20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tags" Target="../tags/tag2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4.xml"/><Relationship Id="rId1" Type="http://schemas.openxmlformats.org/officeDocument/2006/relationships/tags" Target="../tags/tag2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4.xml"/><Relationship Id="rId1" Type="http://schemas.openxmlformats.org/officeDocument/2006/relationships/tags" Target="../tags/tag2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  <p:custDataLst>
              <p:tags r:id="rId1"/>
            </p:custDataLst>
          </p:nvPr>
        </p:nvSpPr>
        <p:spPr>
          <a:xfrm>
            <a:off x="302895" y="-819785"/>
            <a:ext cx="11633835" cy="7384415"/>
          </a:xfrm>
        </p:spPr>
        <p:txBody>
          <a:bodyPr>
            <a:normAutofit/>
          </a:bodyPr>
          <a:lstStyle/>
          <a:p>
            <a:pPr algn="ctr">
              <a:lnSpc>
                <a:spcPct val="120000"/>
              </a:lnSpc>
            </a:pPr>
            <a:br>
              <a:rPr lang="zh-CN" altLang="en-US" sz="4400" b="1" dirty="0"/>
            </a:br>
            <a:r>
              <a:rPr sz="6000" b="1" dirty="0"/>
              <a:t>部编人教版九年级历史下册</a:t>
            </a:r>
            <a:br>
              <a:rPr b="1" dirty="0"/>
            </a:br>
            <a:r>
              <a:rPr sz="5400" b="1" dirty="0"/>
              <a:t>第</a:t>
            </a:r>
            <a:r>
              <a:rPr lang="zh-CN" sz="5400" b="1" dirty="0">
                <a:ea typeface="宋体" panose="02010600030101010101" pitchFamily="2" charset="-122"/>
              </a:rPr>
              <a:t>四</a:t>
            </a:r>
            <a:r>
              <a:rPr sz="5400" b="1" dirty="0"/>
              <a:t>单元</a:t>
            </a:r>
            <a:br>
              <a:rPr sz="5400" b="1" dirty="0"/>
            </a:br>
            <a:r>
              <a:rPr lang="zh-CN" altLang="en-US" sz="6000" b="1" dirty="0">
                <a:latin typeface="楷体" pitchFamily="49" charset="-122"/>
                <a:ea typeface="楷体" pitchFamily="49" charset="-122"/>
                <a:sym typeface="+mn-ea"/>
              </a:rPr>
              <a:t>第</a:t>
            </a:r>
            <a:r>
              <a:rPr lang="en-US" altLang="zh-CN" sz="6000" b="1" dirty="0">
                <a:latin typeface="楷体" pitchFamily="49" charset="-122"/>
                <a:ea typeface="楷体" pitchFamily="49" charset="-122"/>
                <a:sym typeface="+mn-ea"/>
              </a:rPr>
              <a:t>14</a:t>
            </a:r>
            <a:r>
              <a:rPr lang="zh-CN" altLang="en-US" sz="6000" b="1" dirty="0">
                <a:latin typeface="楷体" pitchFamily="49" charset="-122"/>
                <a:ea typeface="楷体" pitchFamily="49" charset="-122"/>
                <a:sym typeface="+mn-ea"/>
              </a:rPr>
              <a:t>课 法西斯国家的侵略扩张</a:t>
            </a:r>
            <a:br>
              <a:rPr sz="6000" b="1" dirty="0">
                <a:latin typeface="黑体" panose="02010600030101010101" pitchFamily="49" charset="-122"/>
                <a:ea typeface="黑体" panose="02010600030101010101" pitchFamily="49" charset="-122"/>
                <a:cs typeface="黑体" panose="02010600030101010101" pitchFamily="49" charset="-122"/>
              </a:rPr>
            </a:br>
            <a:br>
              <a:rPr sz="6000" b="1" dirty="0">
                <a:latin typeface="黑体" panose="02010600030101010101" pitchFamily="49" charset="-122"/>
                <a:ea typeface="黑体" panose="02010600030101010101" pitchFamily="49" charset="-122"/>
                <a:cs typeface="黑体" panose="02010600030101010101" pitchFamily="49" charset="-122"/>
              </a:rPr>
            </a:br>
            <a:r>
              <a:rPr lang="zh-CN" sz="4000" b="1" dirty="0">
                <a:latin typeface="黑体" panose="02010600030101010101" pitchFamily="49" charset="-122"/>
                <a:ea typeface="黑体" panose="02010600030101010101" pitchFamily="49" charset="-122"/>
                <a:cs typeface="黑体" panose="02010600030101010101" pitchFamily="49" charset="-122"/>
              </a:rPr>
              <a:t>（共</a:t>
            </a:r>
            <a:r>
              <a:rPr lang="en-US" altLang="zh-CN" sz="4000" b="1" dirty="0">
                <a:latin typeface="黑体" panose="02010600030101010101" pitchFamily="49" charset="-122"/>
                <a:ea typeface="黑体" panose="02010600030101010101" pitchFamily="49" charset="-122"/>
                <a:cs typeface="黑体" panose="02010600030101010101" pitchFamily="49" charset="-122"/>
              </a:rPr>
              <a:t>19</a:t>
            </a:r>
            <a:r>
              <a:rPr lang="zh-CN" altLang="en-US" sz="4000" b="1" dirty="0">
                <a:latin typeface="黑体" panose="02010600030101010101" pitchFamily="49" charset="-122"/>
                <a:ea typeface="黑体" panose="02010600030101010101" pitchFamily="49" charset="-122"/>
                <a:cs typeface="黑体" panose="02010600030101010101" pitchFamily="49" charset="-122"/>
              </a:rPr>
              <a:t>张</a:t>
            </a:r>
            <a:r>
              <a:rPr lang="en-US" altLang="zh-CN" sz="4000" b="1" dirty="0">
                <a:latin typeface="黑体" panose="02010600030101010101" pitchFamily="49" charset="-122"/>
                <a:ea typeface="黑体" panose="02010600030101010101" pitchFamily="49" charset="-122"/>
                <a:cs typeface="黑体" panose="02010600030101010101" pitchFamily="49" charset="-122"/>
              </a:rPr>
              <a:t>PPT</a:t>
            </a:r>
            <a:r>
              <a:rPr lang="zh-CN" sz="4000" b="1" dirty="0">
                <a:latin typeface="黑体" panose="02010600030101010101" pitchFamily="49" charset="-122"/>
                <a:ea typeface="黑体" panose="02010600030101010101" pitchFamily="49" charset="-122"/>
                <a:cs typeface="黑体" panose="02010600030101010101" pitchFamily="49" charset="-122"/>
              </a:rPr>
              <a:t>）</a:t>
            </a:r>
            <a:br>
              <a:rPr lang="zh-CN" altLang="en-US" sz="4400" dirty="0"/>
            </a:br>
            <a:endParaRPr lang="zh-CN" altLang="en-US" sz="4400" dirty="0"/>
          </a:p>
        </p:txBody>
      </p:sp>
    </p:spTree>
    <p:custDataLst>
      <p:tags r:id="rId2"/>
    </p:custData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3943350" y="56515"/>
            <a:ext cx="2582545" cy="854710"/>
          </a:xfrm>
        </p:spPr>
        <p:txBody>
          <a:bodyPr/>
          <a:p>
            <a:r>
              <a:rPr lang="zh-CN" altLang="en-US"/>
              <a:t> 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01625" y="259080"/>
            <a:ext cx="11588115" cy="5265420"/>
          </a:xfrm>
          <a:ln>
            <a:solidFill>
              <a:srgbClr val="FF0000"/>
            </a:solidFill>
          </a:ln>
        </p:spPr>
        <p:txBody>
          <a:bodyPr>
            <a:normAutofit lnSpcReduction="20000"/>
          </a:bodyPr>
          <a:p>
            <a:pPr marL="0" indent="0" algn="ctr">
              <a:lnSpc>
                <a:spcPct val="180000"/>
              </a:lnSpc>
              <a:buNone/>
            </a:pPr>
            <a:r>
              <a:rPr lang="zh-CN" altLang="en-US" sz="4000" b="1">
                <a:sym typeface="+mn-ea"/>
              </a:rPr>
              <a:t>课前导入</a:t>
            </a:r>
            <a:endParaRPr lang="zh-CN" altLang="en-US" sz="4000">
              <a:sym typeface="+mn-ea"/>
            </a:endParaRPr>
          </a:p>
          <a:p>
            <a:pPr marL="0" indent="0">
              <a:lnSpc>
                <a:spcPct val="150000"/>
              </a:lnSpc>
              <a:buNone/>
            </a:pPr>
            <a:r>
              <a:rPr lang="zh-CN" altLang="en-US" sz="4000" b="1"/>
              <a:t>1929年</a:t>
            </a:r>
            <a:r>
              <a:rPr lang="en-US" altLang="zh-CN" sz="4000" b="1"/>
              <a:t>--1933</a:t>
            </a:r>
            <a:r>
              <a:rPr lang="zh-CN" altLang="zh-CN" sz="4000" b="1">
                <a:ea typeface="宋体" panose="02010600030101010101" pitchFamily="2" charset="-122"/>
              </a:rPr>
              <a:t>年资本主义世界</a:t>
            </a:r>
            <a:r>
              <a:rPr lang="zh-CN" altLang="en-US" sz="4000" b="1"/>
              <a:t>爆发的经济大危机引发了政治危机。美国罗斯福实行新政去消除经济危机，而德国日本却建立了法西斯专政，疯狂扩军备战，后来德意日形成了轴心国集团，世界和平面临着严重的威胁。</a:t>
            </a:r>
            <a:endParaRPr lang="zh-CN" altLang="en-US" sz="4000" b="1"/>
          </a:p>
        </p:txBody>
      </p:sp>
    </p:spTree>
    <p:custDataLst>
      <p:tags r:id="rId1"/>
    </p:custData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0" name="文本框 99"/>
          <p:cNvSpPr txBox="1"/>
          <p:nvPr/>
        </p:nvSpPr>
        <p:spPr>
          <a:xfrm>
            <a:off x="566420" y="629285"/>
            <a:ext cx="10980420" cy="481838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 indent="0" algn="ctr"/>
            <a:r>
              <a:rPr lang="zh-CN" sz="4800" b="1">
                <a:ea typeface="宋体" panose="02010600030101010101" pitchFamily="2" charset="-122"/>
              </a:rPr>
              <a:t>【学习目标】</a:t>
            </a:r>
            <a:endParaRPr lang="zh-CN" sz="4800" b="1">
              <a:ea typeface="宋体" panose="02010600030101010101" pitchFamily="2" charset="-122"/>
            </a:endParaRPr>
          </a:p>
          <a:p>
            <a:pPr indent="0" algn="l">
              <a:lnSpc>
                <a:spcPct val="180000"/>
              </a:lnSpc>
            </a:pPr>
            <a:r>
              <a:rPr lang="zh-CN" sz="3600" b="1">
                <a:ea typeface="宋体" panose="02010600030101010101" pitchFamily="2" charset="-122"/>
              </a:rPr>
              <a:t>意大利</a:t>
            </a:r>
            <a:r>
              <a:rPr lang="zh-CN" sz="3600" b="1">
                <a:ea typeface="宋体" panose="02010600030101010101" pitchFamily="2" charset="-122"/>
                <a:sym typeface="+mn-ea"/>
              </a:rPr>
              <a:t>法西斯专政</a:t>
            </a:r>
            <a:r>
              <a:rPr lang="zh-CN" sz="3600" b="1">
                <a:latin typeface="Times New Roman" panose="02020603050405020304" charset="0"/>
                <a:ea typeface="宋体" panose="02010600030101010101" pitchFamily="2" charset="-122"/>
                <a:sym typeface="+mn-ea"/>
              </a:rPr>
              <a:t>的</a:t>
            </a:r>
            <a:r>
              <a:rPr lang="zh-CN" sz="3600" b="1">
                <a:ea typeface="宋体" panose="02010600030101010101" pitchFamily="2" charset="-122"/>
                <a:sym typeface="+mn-ea"/>
              </a:rPr>
              <a:t>建立</a:t>
            </a:r>
            <a:r>
              <a:rPr lang="zh-CN" sz="3600" b="1">
                <a:latin typeface="Times New Roman" panose="02020603050405020304" charset="0"/>
                <a:ea typeface="宋体" panose="02010600030101010101" pitchFamily="2" charset="-122"/>
                <a:sym typeface="+mn-ea"/>
              </a:rPr>
              <a:t>及法西斯恐怖政策；</a:t>
            </a:r>
            <a:endParaRPr lang="zh-CN" sz="3600" b="1">
              <a:latin typeface="Times New Roman" panose="02020603050405020304" charset="0"/>
              <a:ea typeface="宋体" panose="02010600030101010101" pitchFamily="2" charset="-122"/>
              <a:sym typeface="+mn-ea"/>
            </a:endParaRPr>
          </a:p>
          <a:p>
            <a:pPr indent="0" algn="l">
              <a:lnSpc>
                <a:spcPct val="180000"/>
              </a:lnSpc>
            </a:pPr>
            <a:r>
              <a:rPr lang="zh-CN" sz="3600" b="1">
                <a:ea typeface="宋体" panose="02010600030101010101" pitchFamily="2" charset="-122"/>
              </a:rPr>
              <a:t>德国法西斯专政</a:t>
            </a:r>
            <a:r>
              <a:rPr lang="zh-CN" sz="3600" b="1">
                <a:latin typeface="Times New Roman" panose="02020603050405020304" charset="0"/>
                <a:ea typeface="宋体" panose="02010600030101010101" pitchFamily="2" charset="-122"/>
              </a:rPr>
              <a:t>的</a:t>
            </a:r>
            <a:r>
              <a:rPr lang="zh-CN" sz="3600" b="1">
                <a:ea typeface="宋体" panose="02010600030101010101" pitchFamily="2" charset="-122"/>
              </a:rPr>
              <a:t>建立</a:t>
            </a:r>
            <a:r>
              <a:rPr lang="zh-CN" sz="3600" b="1">
                <a:latin typeface="Times New Roman" panose="02020603050405020304" charset="0"/>
                <a:ea typeface="宋体" panose="02010600030101010101" pitchFamily="2" charset="-122"/>
              </a:rPr>
              <a:t>及法西斯恐怖政策；</a:t>
            </a:r>
            <a:r>
              <a:rPr lang="zh-CN" sz="3600" b="1">
                <a:ea typeface="宋体" panose="02010600030101010101" pitchFamily="2" charset="-122"/>
              </a:rPr>
              <a:t>日本军部法西斯上台的基本史实；</a:t>
            </a:r>
            <a:endParaRPr lang="zh-CN" sz="3600" b="1">
              <a:ea typeface="宋体" panose="02010600030101010101" pitchFamily="2" charset="-122"/>
            </a:endParaRPr>
          </a:p>
          <a:p>
            <a:pPr indent="0" algn="l">
              <a:lnSpc>
                <a:spcPct val="180000"/>
              </a:lnSpc>
            </a:pPr>
            <a:r>
              <a:rPr lang="zh-CN" sz="3600" b="1">
                <a:ea typeface="宋体" panose="02010600030101010101" pitchFamily="2" charset="-122"/>
              </a:rPr>
              <a:t>知道欧亚战争策源地的形成及危害</a:t>
            </a:r>
            <a:endParaRPr lang="zh-CN" altLang="en-US" sz="3600" b="1"/>
          </a:p>
        </p:txBody>
      </p:sp>
    </p:spTree>
    <p:custDataLst>
      <p:tags r:id="rId1"/>
    </p:custData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05790" y="32385"/>
            <a:ext cx="10970260" cy="1064260"/>
          </a:xfrm>
          <a:solidFill>
            <a:srgbClr val="21D7DD"/>
          </a:solidFill>
          <a:ln>
            <a:solidFill>
              <a:schemeClr val="accent1"/>
            </a:solidFill>
          </a:ln>
        </p:spPr>
        <p:txBody>
          <a:bodyPr>
            <a:noAutofit/>
          </a:bodyPr>
          <a:p>
            <a:r>
              <a:rPr lang="zh-CN" altLang="en-US" b="1"/>
              <a:t>目标导学一：意大利法西斯政权的对外扩张</a:t>
            </a:r>
            <a:endParaRPr lang="zh-CN" altLang="en-US" b="1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316230" y="1296670"/>
            <a:ext cx="10417175" cy="675640"/>
          </a:xfrm>
        </p:spPr>
        <p:txBody>
          <a:bodyPr>
            <a:normAutofit/>
          </a:bodyPr>
          <a:p>
            <a:pPr marL="0" indent="0">
              <a:buNone/>
            </a:pPr>
            <a:r>
              <a:rPr sz="4000" b="1"/>
              <a:t>1.意大利法西斯政权是在什么下背景建立的？</a:t>
            </a:r>
            <a:endParaRPr sz="4000" b="1"/>
          </a:p>
        </p:txBody>
      </p:sp>
      <p:sp>
        <p:nvSpPr>
          <p:cNvPr id="5" name="文本框 4"/>
          <p:cNvSpPr txBox="1"/>
          <p:nvPr/>
        </p:nvSpPr>
        <p:spPr>
          <a:xfrm>
            <a:off x="316230" y="2275840"/>
            <a:ext cx="11303635" cy="2084070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  <a:ln>
            <a:solidFill>
              <a:schemeClr val="accent1"/>
            </a:solidFill>
          </a:ln>
        </p:spPr>
        <p:txBody>
          <a:bodyPr wrap="square" rtlCol="0">
            <a:spAutoFit/>
          </a:bodyPr>
          <a:p>
            <a:pPr algn="l">
              <a:lnSpc>
                <a:spcPct val="120000"/>
              </a:lnSpc>
            </a:pPr>
            <a:r>
              <a:rPr sz="3600" b="1"/>
              <a:t>第一次世界大战后初期，意大利经济衰退，政治混乱，工农运动高涨，中央政府几乎瘫痪。墨索里尼乘机组织法西斯党。</a:t>
            </a:r>
            <a:endParaRPr sz="3600" b="1"/>
          </a:p>
        </p:txBody>
      </p:sp>
      <p:sp>
        <p:nvSpPr>
          <p:cNvPr id="8" name="文本框 7"/>
          <p:cNvSpPr txBox="1"/>
          <p:nvPr/>
        </p:nvSpPr>
        <p:spPr>
          <a:xfrm>
            <a:off x="857885" y="5690235"/>
            <a:ext cx="10476865" cy="891540"/>
          </a:xfrm>
          <a:prstGeom prst="rect">
            <a:avLst/>
          </a:prstGeom>
          <a:solidFill>
            <a:srgbClr val="FFFF00"/>
          </a:solidFill>
          <a:ln>
            <a:solidFill>
              <a:schemeClr val="accent1"/>
            </a:solidFill>
          </a:ln>
        </p:spPr>
        <p:txBody>
          <a:bodyPr wrap="square" rtlCol="0">
            <a:spAutoFit/>
          </a:bodyPr>
          <a:p>
            <a:pPr algn="l">
              <a:lnSpc>
                <a:spcPct val="130000"/>
              </a:lnSpc>
            </a:pPr>
            <a:r>
              <a:rPr sz="4000" b="1">
                <a:ea typeface="宋体" panose="02010600030101010101" pitchFamily="2" charset="-122"/>
              </a:rPr>
              <a:t>1922年，墨索里尼</a:t>
            </a:r>
            <a:r>
              <a:rPr lang="zh-CN" sz="4000" b="1">
                <a:ea typeface="宋体" panose="02010600030101010101" pitchFamily="2" charset="-122"/>
              </a:rPr>
              <a:t>率法西斯党徒向罗马进军</a:t>
            </a:r>
            <a:endParaRPr lang="zh-CN" sz="4000" b="1">
              <a:ea typeface="宋体" panose="02010600030101010101" pitchFamily="2" charset="-122"/>
            </a:endParaRPr>
          </a:p>
        </p:txBody>
      </p:sp>
      <p:sp>
        <p:nvSpPr>
          <p:cNvPr id="4" name="文本框 3"/>
          <p:cNvSpPr txBox="1"/>
          <p:nvPr/>
        </p:nvSpPr>
        <p:spPr>
          <a:xfrm>
            <a:off x="300355" y="4672965"/>
            <a:ext cx="11581130" cy="89154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txBody>
          <a:bodyPr wrap="square" rtlCol="0">
            <a:spAutoFit/>
          </a:bodyPr>
          <a:p>
            <a:pPr algn="l">
              <a:lnSpc>
                <a:spcPct val="130000"/>
              </a:lnSpc>
            </a:pPr>
            <a:r>
              <a:rPr lang="en-US" sz="4000" b="1"/>
              <a:t>2.</a:t>
            </a:r>
            <a:r>
              <a:rPr sz="4000" b="1"/>
              <a:t>意大利法西斯政权</a:t>
            </a:r>
            <a:r>
              <a:rPr lang="zh-CN" sz="4000" b="1">
                <a:ea typeface="宋体" panose="02010600030101010101" pitchFamily="2" charset="-122"/>
              </a:rPr>
              <a:t>建立的时间及标志是什么？</a:t>
            </a:r>
            <a:endParaRPr lang="zh-CN" sz="4000" b="1">
              <a:ea typeface="宋体" panose="02010600030101010101" pitchFamily="2" charset="-122"/>
            </a:endParaRPr>
          </a:p>
        </p:txBody>
      </p:sp>
    </p:spTree>
    <p:custDataLst>
      <p:tags r:id="rId1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bldLvl="0" animBg="1"/>
      <p:bldP spid="8" grpId="0" bldLvl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5" name="文本框 4"/>
          <p:cNvSpPr txBox="1"/>
          <p:nvPr/>
        </p:nvSpPr>
        <p:spPr>
          <a:xfrm>
            <a:off x="412115" y="88900"/>
            <a:ext cx="11581130" cy="89154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txBody>
          <a:bodyPr wrap="square" rtlCol="0">
            <a:spAutoFit/>
          </a:bodyPr>
          <a:p>
            <a:pPr algn="l">
              <a:lnSpc>
                <a:spcPct val="130000"/>
              </a:lnSpc>
            </a:pPr>
            <a:r>
              <a:rPr sz="4000" b="1"/>
              <a:t>3.意大利法西斯政权实行了哪些对内对外政策？</a:t>
            </a:r>
            <a:endParaRPr sz="4000" b="1"/>
          </a:p>
        </p:txBody>
      </p:sp>
      <p:sp>
        <p:nvSpPr>
          <p:cNvPr id="6" name="文本框 5"/>
          <p:cNvSpPr txBox="1"/>
          <p:nvPr/>
        </p:nvSpPr>
        <p:spPr>
          <a:xfrm>
            <a:off x="268605" y="980440"/>
            <a:ext cx="11303635" cy="1419860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  <a:ln>
            <a:solidFill>
              <a:schemeClr val="accent1"/>
            </a:solidFill>
          </a:ln>
        </p:spPr>
        <p:txBody>
          <a:bodyPr wrap="square" rtlCol="0">
            <a:spAutoFit/>
          </a:bodyPr>
          <a:p>
            <a:pPr algn="l">
              <a:lnSpc>
                <a:spcPct val="120000"/>
              </a:lnSpc>
            </a:pPr>
            <a:r>
              <a:rPr sz="3600" b="1"/>
              <a:t>对内实行独裁统治，对外醉心于领土扩张，梦想恢复古罗马帝国时期的疆界、地位和尊严。</a:t>
            </a:r>
            <a:endParaRPr sz="3600" b="1"/>
          </a:p>
        </p:txBody>
      </p:sp>
      <p:sp>
        <p:nvSpPr>
          <p:cNvPr id="7" name="文本框 6"/>
          <p:cNvSpPr txBox="1"/>
          <p:nvPr/>
        </p:nvSpPr>
        <p:spPr>
          <a:xfrm>
            <a:off x="412115" y="2619375"/>
            <a:ext cx="11581130" cy="89154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txBody>
          <a:bodyPr wrap="square" rtlCol="0">
            <a:spAutoFit/>
          </a:bodyPr>
          <a:p>
            <a:pPr algn="l">
              <a:lnSpc>
                <a:spcPct val="130000"/>
              </a:lnSpc>
            </a:pPr>
            <a:r>
              <a:rPr sz="4000" b="1"/>
              <a:t>4.意大利入侵埃塞俄比亚</a:t>
            </a:r>
            <a:endParaRPr sz="4000" b="1"/>
          </a:p>
        </p:txBody>
      </p:sp>
      <p:sp>
        <p:nvSpPr>
          <p:cNvPr id="8" name="文本框 7"/>
          <p:cNvSpPr txBox="1"/>
          <p:nvPr/>
        </p:nvSpPr>
        <p:spPr>
          <a:xfrm>
            <a:off x="268605" y="3710305"/>
            <a:ext cx="2970530" cy="81153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txBody>
          <a:bodyPr wrap="square" rtlCol="0">
            <a:spAutoFit/>
          </a:bodyPr>
          <a:p>
            <a:pPr algn="l">
              <a:lnSpc>
                <a:spcPct val="130000"/>
              </a:lnSpc>
            </a:pPr>
            <a:r>
              <a:rPr sz="3600" b="1"/>
              <a:t>（1）目的：</a:t>
            </a:r>
            <a:endParaRPr sz="3600" b="1"/>
          </a:p>
        </p:txBody>
      </p:sp>
      <p:sp>
        <p:nvSpPr>
          <p:cNvPr id="9" name="文本框 8"/>
          <p:cNvSpPr txBox="1"/>
          <p:nvPr/>
        </p:nvSpPr>
        <p:spPr>
          <a:xfrm>
            <a:off x="3053715" y="3510915"/>
            <a:ext cx="8758555" cy="1531620"/>
          </a:xfrm>
          <a:prstGeom prst="rect">
            <a:avLst/>
          </a:prstGeom>
          <a:solidFill>
            <a:srgbClr val="FFFF00"/>
          </a:solidFill>
          <a:ln>
            <a:solidFill>
              <a:schemeClr val="accent1"/>
            </a:solidFill>
          </a:ln>
        </p:spPr>
        <p:txBody>
          <a:bodyPr wrap="square" rtlCol="0">
            <a:spAutoFit/>
          </a:bodyPr>
          <a:p>
            <a:pPr algn="l">
              <a:lnSpc>
                <a:spcPct val="130000"/>
              </a:lnSpc>
            </a:pPr>
            <a:r>
              <a:rPr sz="3600" b="1">
                <a:ea typeface="宋体" panose="02010600030101010101" pitchFamily="2" charset="-122"/>
              </a:rPr>
              <a:t>从对外扩张中寻找出路，转嫁世界性的经济危机给意大利造成的损失。</a:t>
            </a:r>
            <a:endParaRPr sz="3600" b="1">
              <a:ea typeface="宋体" panose="02010600030101010101" pitchFamily="2" charset="-122"/>
            </a:endParaRPr>
          </a:p>
        </p:txBody>
      </p:sp>
      <p:sp>
        <p:nvSpPr>
          <p:cNvPr id="10" name="文本框 9"/>
          <p:cNvSpPr txBox="1"/>
          <p:nvPr/>
        </p:nvSpPr>
        <p:spPr>
          <a:xfrm>
            <a:off x="268605" y="5517515"/>
            <a:ext cx="2970530" cy="81153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txBody>
          <a:bodyPr wrap="square" rtlCol="0">
            <a:spAutoFit/>
          </a:bodyPr>
          <a:p>
            <a:pPr algn="l">
              <a:lnSpc>
                <a:spcPct val="130000"/>
              </a:lnSpc>
            </a:pPr>
            <a:r>
              <a:rPr sz="3600" b="1"/>
              <a:t>（</a:t>
            </a:r>
            <a:r>
              <a:rPr lang="en-US" sz="3600" b="1"/>
              <a:t>2</a:t>
            </a:r>
            <a:r>
              <a:rPr sz="3600" b="1"/>
              <a:t>）</a:t>
            </a:r>
            <a:r>
              <a:rPr lang="zh-CN" sz="3600" b="1">
                <a:ea typeface="宋体" panose="02010600030101010101" pitchFamily="2" charset="-122"/>
              </a:rPr>
              <a:t>史实</a:t>
            </a:r>
            <a:r>
              <a:rPr sz="3600" b="1"/>
              <a:t>：</a:t>
            </a:r>
            <a:endParaRPr sz="3600" b="1"/>
          </a:p>
        </p:txBody>
      </p:sp>
      <p:sp>
        <p:nvSpPr>
          <p:cNvPr id="11" name="文本框 10"/>
          <p:cNvSpPr txBox="1"/>
          <p:nvPr/>
        </p:nvSpPr>
        <p:spPr>
          <a:xfrm>
            <a:off x="3053715" y="5338445"/>
            <a:ext cx="8758555" cy="1531620"/>
          </a:xfrm>
          <a:prstGeom prst="rect">
            <a:avLst/>
          </a:prstGeom>
          <a:solidFill>
            <a:srgbClr val="FFFF00"/>
          </a:solidFill>
          <a:ln>
            <a:solidFill>
              <a:schemeClr val="accent1"/>
            </a:solidFill>
          </a:ln>
        </p:spPr>
        <p:txBody>
          <a:bodyPr wrap="square" rtlCol="0">
            <a:spAutoFit/>
          </a:bodyPr>
          <a:p>
            <a:pPr algn="l">
              <a:lnSpc>
                <a:spcPct val="130000"/>
              </a:lnSpc>
            </a:pPr>
            <a:r>
              <a:rPr sz="3600" b="1">
                <a:ea typeface="宋体" panose="02010600030101010101" pitchFamily="2" charset="-122"/>
              </a:rPr>
              <a:t>1935年意大利发动了侵略埃塞俄比亚的战争，</a:t>
            </a:r>
            <a:r>
              <a:rPr lang="en-US" sz="3600" b="1">
                <a:ea typeface="宋体" panose="02010600030101010101" pitchFamily="2" charset="-122"/>
              </a:rPr>
              <a:t>1936</a:t>
            </a:r>
            <a:r>
              <a:rPr sz="3600" b="1">
                <a:ea typeface="宋体" panose="02010600030101010101" pitchFamily="2" charset="-122"/>
              </a:rPr>
              <a:t>年正式吞并埃塞俄比亚。</a:t>
            </a:r>
            <a:endParaRPr sz="3600" b="1">
              <a:ea typeface="宋体" panose="02010600030101010101" pitchFamily="2" charset="-122"/>
            </a:endParaRPr>
          </a:p>
        </p:txBody>
      </p:sp>
    </p:spTree>
    <p:custDataLst>
      <p:tags r:id="rId1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bldLvl="0" animBg="1"/>
      <p:bldP spid="9" grpId="0" bldLvl="0" animBg="1"/>
      <p:bldP spid="11" grpId="0" bldLvl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05790" y="32385"/>
            <a:ext cx="10970260" cy="841375"/>
          </a:xfrm>
          <a:solidFill>
            <a:srgbClr val="00B0F0"/>
          </a:solidFill>
          <a:ln>
            <a:solidFill>
              <a:schemeClr val="accent1"/>
            </a:solidFill>
          </a:ln>
        </p:spPr>
        <p:txBody>
          <a:bodyPr>
            <a:noAutofit/>
          </a:bodyPr>
          <a:p>
            <a:r>
              <a:rPr lang="zh-CN" altLang="en-US" b="1"/>
              <a:t>目标导学二：欧洲战争策源地的形成</a:t>
            </a:r>
            <a:endParaRPr lang="zh-CN" altLang="en-US" b="1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300355" y="1010285"/>
            <a:ext cx="10417175" cy="675640"/>
          </a:xfrm>
        </p:spPr>
        <p:txBody>
          <a:bodyPr>
            <a:normAutofit/>
          </a:bodyPr>
          <a:p>
            <a:pPr marL="0" indent="0">
              <a:buNone/>
            </a:pPr>
            <a:r>
              <a:rPr sz="4000" b="1"/>
              <a:t>1.希特勒上台的背景</a:t>
            </a:r>
            <a:r>
              <a:rPr lang="zh-CN" sz="4000" b="1">
                <a:ea typeface="宋体" panose="02010600030101010101" pitchFamily="2" charset="-122"/>
              </a:rPr>
              <a:t>：</a:t>
            </a:r>
            <a:endParaRPr lang="zh-CN" sz="4000" b="1">
              <a:ea typeface="宋体" panose="02010600030101010101" pitchFamily="2" charset="-122"/>
            </a:endParaRPr>
          </a:p>
        </p:txBody>
      </p:sp>
      <p:sp>
        <p:nvSpPr>
          <p:cNvPr id="5" name="文本框 4"/>
          <p:cNvSpPr txBox="1"/>
          <p:nvPr/>
        </p:nvSpPr>
        <p:spPr>
          <a:xfrm>
            <a:off x="438785" y="1924685"/>
            <a:ext cx="11303635" cy="4523105"/>
          </a:xfrm>
          <a:prstGeom prst="rect">
            <a:avLst/>
          </a:prstGeom>
          <a:solidFill>
            <a:srgbClr val="FFFF00"/>
          </a:solidFill>
          <a:ln>
            <a:solidFill>
              <a:schemeClr val="accent1"/>
            </a:solidFill>
          </a:ln>
        </p:spPr>
        <p:txBody>
          <a:bodyPr wrap="square" rtlCol="0">
            <a:spAutoFit/>
          </a:bodyPr>
          <a:p>
            <a:pPr algn="l">
              <a:lnSpc>
                <a:spcPct val="180000"/>
              </a:lnSpc>
            </a:pPr>
            <a:r>
              <a:rPr sz="4000" b="1">
                <a:solidFill>
                  <a:srgbClr val="FF0000"/>
                </a:solidFill>
              </a:rPr>
              <a:t>经济大危机</a:t>
            </a:r>
            <a:r>
              <a:rPr sz="4000" b="1"/>
              <a:t>沉重打击了德国。1932年，德国的</a:t>
            </a:r>
            <a:r>
              <a:rPr sz="4000" b="1">
                <a:solidFill>
                  <a:srgbClr val="FF0000"/>
                </a:solidFill>
              </a:rPr>
              <a:t>工业</a:t>
            </a:r>
            <a:r>
              <a:rPr sz="4000" b="1"/>
              <a:t>产量比1929年</a:t>
            </a:r>
            <a:r>
              <a:rPr sz="4000" b="1">
                <a:solidFill>
                  <a:srgbClr val="FF0000"/>
                </a:solidFill>
              </a:rPr>
              <a:t>下降</a:t>
            </a:r>
            <a:r>
              <a:rPr sz="4000" b="1"/>
              <a:t>40%，</a:t>
            </a:r>
            <a:r>
              <a:rPr sz="4000" b="1">
                <a:solidFill>
                  <a:srgbClr val="FF0000"/>
                </a:solidFill>
              </a:rPr>
              <a:t>农业</a:t>
            </a:r>
            <a:r>
              <a:rPr sz="4000" b="1"/>
              <a:t>产量</a:t>
            </a:r>
            <a:r>
              <a:rPr sz="4000" b="1">
                <a:solidFill>
                  <a:srgbClr val="FF0000"/>
                </a:solidFill>
              </a:rPr>
              <a:t>下降</a:t>
            </a:r>
            <a:r>
              <a:rPr sz="4000" b="1"/>
              <a:t>30%，</a:t>
            </a:r>
            <a:r>
              <a:rPr sz="4000" b="1">
                <a:solidFill>
                  <a:srgbClr val="FF0000"/>
                </a:solidFill>
              </a:rPr>
              <a:t>失业人数超过600万。</a:t>
            </a:r>
            <a:r>
              <a:rPr sz="4000" b="1"/>
              <a:t>在经济危机的打击下，广大</a:t>
            </a:r>
            <a:r>
              <a:rPr sz="4000" b="1">
                <a:solidFill>
                  <a:srgbClr val="FF0000"/>
                </a:solidFill>
              </a:rPr>
              <a:t>中下层民众困苦不堪</a:t>
            </a:r>
            <a:r>
              <a:rPr sz="4000" b="1"/>
              <a:t>，</a:t>
            </a:r>
            <a:r>
              <a:rPr sz="4000" b="1">
                <a:solidFill>
                  <a:srgbClr val="FF0000"/>
                </a:solidFill>
              </a:rPr>
              <a:t>对政府</a:t>
            </a:r>
            <a:r>
              <a:rPr sz="4000" b="1"/>
              <a:t>的</a:t>
            </a:r>
            <a:r>
              <a:rPr sz="4000" b="1">
                <a:solidFill>
                  <a:srgbClr val="FF0000"/>
                </a:solidFill>
              </a:rPr>
              <a:t>不满</a:t>
            </a:r>
            <a:r>
              <a:rPr sz="4000" b="1"/>
              <a:t>加剧。</a:t>
            </a:r>
            <a:endParaRPr sz="4000" b="1"/>
          </a:p>
        </p:txBody>
      </p:sp>
    </p:spTree>
    <p:custDataLst>
      <p:tags r:id="rId1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bldLvl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4" name="文本框 3"/>
          <p:cNvSpPr txBox="1"/>
          <p:nvPr/>
        </p:nvSpPr>
        <p:spPr>
          <a:xfrm>
            <a:off x="356870" y="3415030"/>
            <a:ext cx="10881360" cy="144526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txBody>
          <a:bodyPr wrap="square" rtlCol="0">
            <a:spAutoFit/>
          </a:bodyPr>
          <a:p>
            <a:pPr algn="l">
              <a:lnSpc>
                <a:spcPct val="110000"/>
              </a:lnSpc>
            </a:pPr>
            <a:r>
              <a:rPr lang="en-US" sz="4000" b="1"/>
              <a:t>3</a:t>
            </a:r>
            <a:r>
              <a:rPr sz="4000" b="1"/>
              <a:t>.希特勒</a:t>
            </a:r>
            <a:r>
              <a:rPr lang="zh-CN" sz="4000" b="1">
                <a:ea typeface="宋体" panose="02010600030101010101" pitchFamily="2" charset="-122"/>
              </a:rPr>
              <a:t>建立的法西斯党是什么？他上台前得到</a:t>
            </a:r>
            <a:endParaRPr lang="zh-CN" sz="4000" b="1">
              <a:ea typeface="宋体" panose="02010600030101010101" pitchFamily="2" charset="-122"/>
            </a:endParaRPr>
          </a:p>
          <a:p>
            <a:pPr algn="l">
              <a:lnSpc>
                <a:spcPct val="110000"/>
              </a:lnSpc>
            </a:pPr>
            <a:r>
              <a:rPr lang="zh-CN" sz="4000" b="1">
                <a:ea typeface="宋体" panose="02010600030101010101" pitchFamily="2" charset="-122"/>
              </a:rPr>
              <a:t>   了怎样的发展？</a:t>
            </a:r>
            <a:endParaRPr sz="4000" b="1"/>
          </a:p>
        </p:txBody>
      </p:sp>
      <p:sp>
        <p:nvSpPr>
          <p:cNvPr id="8" name="文本框 7"/>
          <p:cNvSpPr txBox="1"/>
          <p:nvPr/>
        </p:nvSpPr>
        <p:spPr>
          <a:xfrm>
            <a:off x="356870" y="932815"/>
            <a:ext cx="11478895" cy="2251710"/>
          </a:xfrm>
          <a:prstGeom prst="rect">
            <a:avLst/>
          </a:prstGeom>
          <a:solidFill>
            <a:srgbClr val="FFFF00"/>
          </a:solidFill>
          <a:ln>
            <a:solidFill>
              <a:schemeClr val="accent1"/>
            </a:solidFill>
          </a:ln>
        </p:spPr>
        <p:txBody>
          <a:bodyPr wrap="square" rtlCol="0">
            <a:spAutoFit/>
          </a:bodyPr>
          <a:p>
            <a:pPr algn="l">
              <a:lnSpc>
                <a:spcPct val="130000"/>
              </a:lnSpc>
            </a:pPr>
            <a:r>
              <a:rPr sz="3600" b="1">
                <a:ea typeface="宋体" panose="02010600030101010101" pitchFamily="2" charset="-122"/>
              </a:rPr>
              <a:t>经济危机到来后，乘机大肆活动，根据各个阶层的不同心理，进行针对性的蛊惑宣传；还利用群众对《凡尔赛条约》的不满，煽动复仇情绪，从而赢得了广泛的支持。</a:t>
            </a:r>
            <a:endParaRPr sz="3600" b="1">
              <a:ea typeface="宋体" panose="02010600030101010101" pitchFamily="2" charset="-122"/>
            </a:endParaRPr>
          </a:p>
        </p:txBody>
      </p:sp>
      <p:sp>
        <p:nvSpPr>
          <p:cNvPr id="2" name="文本框 1"/>
          <p:cNvSpPr txBox="1"/>
          <p:nvPr/>
        </p:nvSpPr>
        <p:spPr>
          <a:xfrm>
            <a:off x="356235" y="41275"/>
            <a:ext cx="10881360" cy="89154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txBody>
          <a:bodyPr wrap="square" rtlCol="0">
            <a:spAutoFit/>
          </a:bodyPr>
          <a:p>
            <a:pPr algn="l">
              <a:lnSpc>
                <a:spcPct val="130000"/>
              </a:lnSpc>
            </a:pPr>
            <a:r>
              <a:rPr sz="4000" b="1"/>
              <a:t>2.希特勒为什么会得到民众的支持？</a:t>
            </a:r>
            <a:endParaRPr sz="4000" b="1"/>
          </a:p>
        </p:txBody>
      </p:sp>
      <p:sp>
        <p:nvSpPr>
          <p:cNvPr id="3" name="文本框 2"/>
          <p:cNvSpPr txBox="1"/>
          <p:nvPr/>
        </p:nvSpPr>
        <p:spPr>
          <a:xfrm>
            <a:off x="483235" y="168275"/>
            <a:ext cx="10881360" cy="89154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txBody>
          <a:bodyPr wrap="square" rtlCol="0">
            <a:spAutoFit/>
          </a:bodyPr>
          <a:p>
            <a:pPr algn="l">
              <a:lnSpc>
                <a:spcPct val="130000"/>
              </a:lnSpc>
            </a:pPr>
            <a:r>
              <a:rPr sz="4000" b="1"/>
              <a:t>2.希特勒为什么会得到民众的支持？</a:t>
            </a:r>
            <a:endParaRPr sz="4000" b="1"/>
          </a:p>
        </p:txBody>
      </p:sp>
      <p:sp>
        <p:nvSpPr>
          <p:cNvPr id="5" name="文本框 4"/>
          <p:cNvSpPr txBox="1"/>
          <p:nvPr/>
        </p:nvSpPr>
        <p:spPr>
          <a:xfrm>
            <a:off x="356235" y="4860290"/>
            <a:ext cx="11478895" cy="1531620"/>
          </a:xfrm>
          <a:prstGeom prst="rect">
            <a:avLst/>
          </a:prstGeom>
          <a:solidFill>
            <a:srgbClr val="FFFF00"/>
          </a:solidFill>
          <a:ln>
            <a:solidFill>
              <a:schemeClr val="accent1"/>
            </a:solidFill>
          </a:ln>
        </p:spPr>
        <p:txBody>
          <a:bodyPr wrap="square" rtlCol="0">
            <a:spAutoFit/>
          </a:bodyPr>
          <a:p>
            <a:pPr algn="l">
              <a:lnSpc>
                <a:spcPct val="130000"/>
              </a:lnSpc>
            </a:pPr>
            <a:r>
              <a:rPr lang="zh-CN" sz="3600" b="1">
                <a:ea typeface="宋体" panose="02010600030101010101" pitchFamily="2" charset="-122"/>
              </a:rPr>
              <a:t>纳粹党   </a:t>
            </a:r>
            <a:r>
              <a:rPr sz="3600" b="1">
                <a:ea typeface="宋体" panose="02010600030101010101" pitchFamily="2" charset="-122"/>
              </a:rPr>
              <a:t>1928年，纳粹党只有8万党员，1932年猛增到140万。1932年，在国会选举中，纳粹党成为第一大党。</a:t>
            </a:r>
            <a:endParaRPr sz="3600" b="1">
              <a:ea typeface="宋体" panose="02010600030101010101" pitchFamily="2" charset="-122"/>
            </a:endParaRPr>
          </a:p>
        </p:txBody>
      </p:sp>
    </p:spTree>
    <p:custDataLst>
      <p:tags r:id="rId1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bldLvl="0" animBg="1"/>
      <p:bldP spid="5" grpId="0" bldLvl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4" name="文本框 3"/>
          <p:cNvSpPr txBox="1"/>
          <p:nvPr/>
        </p:nvSpPr>
        <p:spPr>
          <a:xfrm>
            <a:off x="340360" y="152400"/>
            <a:ext cx="10881360" cy="76835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txBody>
          <a:bodyPr wrap="square" rtlCol="0">
            <a:spAutoFit/>
          </a:bodyPr>
          <a:p>
            <a:pPr algn="l">
              <a:lnSpc>
                <a:spcPct val="110000"/>
              </a:lnSpc>
            </a:pPr>
            <a:r>
              <a:rPr lang="en-US" sz="4000" b="1">
                <a:latin typeface="黑体" panose="02010600030101010101" pitchFamily="49" charset="-122"/>
                <a:ea typeface="黑体" panose="02010600030101010101" pitchFamily="49" charset="-122"/>
                <a:cs typeface="黑体" panose="02010600030101010101" pitchFamily="49" charset="-122"/>
              </a:rPr>
              <a:t>4</a:t>
            </a:r>
            <a:r>
              <a:rPr sz="4000" b="1">
                <a:latin typeface="黑体" panose="02010600030101010101" pitchFamily="49" charset="-122"/>
                <a:ea typeface="黑体" panose="02010600030101010101" pitchFamily="49" charset="-122"/>
                <a:cs typeface="黑体" panose="02010600030101010101" pitchFamily="49" charset="-122"/>
              </a:rPr>
              <a:t>.希特勒的法西斯专政是</a:t>
            </a:r>
            <a:r>
              <a:rPr lang="zh-CN" sz="4000" b="1">
                <a:latin typeface="黑体" panose="02010600030101010101" pitchFamily="49" charset="-122"/>
                <a:ea typeface="黑体" panose="02010600030101010101" pitchFamily="49" charset="-122"/>
                <a:cs typeface="黑体" panose="02010600030101010101" pitchFamily="49" charset="-122"/>
              </a:rPr>
              <a:t>何时</a:t>
            </a:r>
            <a:r>
              <a:rPr sz="4000" b="1">
                <a:latin typeface="黑体" panose="02010600030101010101" pitchFamily="49" charset="-122"/>
                <a:ea typeface="黑体" panose="02010600030101010101" pitchFamily="49" charset="-122"/>
                <a:cs typeface="黑体" panose="02010600030101010101" pitchFamily="49" charset="-122"/>
              </a:rPr>
              <a:t>怎样建立起来的？</a:t>
            </a:r>
            <a:endParaRPr sz="4000" b="1">
              <a:latin typeface="黑体" panose="02010600030101010101" pitchFamily="49" charset="-122"/>
              <a:ea typeface="黑体" panose="02010600030101010101" pitchFamily="49" charset="-122"/>
              <a:cs typeface="黑体" panose="02010600030101010101" pitchFamily="49" charset="-122"/>
            </a:endParaRPr>
          </a:p>
        </p:txBody>
      </p:sp>
      <p:sp>
        <p:nvSpPr>
          <p:cNvPr id="5" name="文本框 4"/>
          <p:cNvSpPr txBox="1"/>
          <p:nvPr/>
        </p:nvSpPr>
        <p:spPr>
          <a:xfrm>
            <a:off x="340360" y="1167130"/>
            <a:ext cx="11303635" cy="4523105"/>
          </a:xfrm>
          <a:prstGeom prst="rect">
            <a:avLst/>
          </a:prstGeom>
          <a:solidFill>
            <a:srgbClr val="DFF4B0"/>
          </a:solidFill>
          <a:ln>
            <a:solidFill>
              <a:schemeClr val="accent1"/>
            </a:solidFill>
          </a:ln>
        </p:spPr>
        <p:txBody>
          <a:bodyPr wrap="square" rtlCol="0">
            <a:spAutoFit/>
          </a:bodyPr>
          <a:p>
            <a:pPr algn="l">
              <a:lnSpc>
                <a:spcPct val="180000"/>
              </a:lnSpc>
            </a:pPr>
            <a:r>
              <a:rPr sz="4000" b="1">
                <a:solidFill>
                  <a:srgbClr val="FF0000"/>
                </a:solidFill>
              </a:rPr>
              <a:t>1933年</a:t>
            </a:r>
            <a:endParaRPr sz="4000" b="1">
              <a:solidFill>
                <a:srgbClr val="FF0000"/>
              </a:solidFill>
            </a:endParaRPr>
          </a:p>
          <a:p>
            <a:pPr algn="l">
              <a:lnSpc>
                <a:spcPct val="180000"/>
              </a:lnSpc>
            </a:pPr>
            <a:r>
              <a:rPr sz="4000" b="1"/>
              <a:t>希特勒出任</a:t>
            </a:r>
            <a:r>
              <a:rPr sz="4000" b="1">
                <a:solidFill>
                  <a:srgbClr val="FF0000"/>
                </a:solidFill>
              </a:rPr>
              <a:t>德国总理</a:t>
            </a:r>
            <a:r>
              <a:rPr sz="4000" b="1"/>
              <a:t>，</a:t>
            </a:r>
            <a:r>
              <a:rPr sz="4000" b="1">
                <a:solidFill>
                  <a:srgbClr val="FF0000"/>
                </a:solidFill>
              </a:rPr>
              <a:t>开始掌</a:t>
            </a:r>
            <a:r>
              <a:rPr sz="4000" b="1"/>
              <a:t>握国家政</a:t>
            </a:r>
            <a:r>
              <a:rPr sz="4000" b="1">
                <a:solidFill>
                  <a:srgbClr val="FF0000"/>
                </a:solidFill>
              </a:rPr>
              <a:t>权</a:t>
            </a:r>
            <a:r>
              <a:rPr sz="4000" b="1"/>
              <a:t>。不久，他解散国会，禁止其他政党活动，将</a:t>
            </a:r>
            <a:r>
              <a:rPr sz="4000" b="1">
                <a:solidFill>
                  <a:srgbClr val="FF0000"/>
                </a:solidFill>
              </a:rPr>
              <a:t>党、政、军大权集于一身</a:t>
            </a:r>
            <a:r>
              <a:rPr sz="4000" b="1"/>
              <a:t>，建立了法西斯专政</a:t>
            </a:r>
            <a:endParaRPr sz="4000" b="1"/>
          </a:p>
        </p:txBody>
      </p:sp>
    </p:spTree>
    <p:custDataLst>
      <p:tags r:id="rId1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bldLvl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4" name="文本框 3"/>
          <p:cNvSpPr txBox="1"/>
          <p:nvPr/>
        </p:nvSpPr>
        <p:spPr>
          <a:xfrm>
            <a:off x="340360" y="152400"/>
            <a:ext cx="10881360" cy="700405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txBody>
          <a:bodyPr wrap="square" rtlCol="0">
            <a:spAutoFit/>
          </a:bodyPr>
          <a:p>
            <a:pPr algn="l">
              <a:lnSpc>
                <a:spcPct val="110000"/>
              </a:lnSpc>
            </a:pPr>
            <a:r>
              <a:rPr lang="en-US" sz="3600" b="1">
                <a:latin typeface="黑体" panose="02010600030101010101" pitchFamily="49" charset="-122"/>
                <a:ea typeface="黑体" panose="02010600030101010101" pitchFamily="49" charset="-122"/>
                <a:cs typeface="黑体" panose="02010600030101010101" pitchFamily="49" charset="-122"/>
              </a:rPr>
              <a:t>5</a:t>
            </a:r>
            <a:r>
              <a:rPr sz="3600" b="1">
                <a:latin typeface="黑体" panose="02010600030101010101" pitchFamily="49" charset="-122"/>
                <a:ea typeface="黑体" panose="02010600030101010101" pitchFamily="49" charset="-122"/>
                <a:cs typeface="黑体" panose="02010600030101010101" pitchFamily="49" charset="-122"/>
              </a:rPr>
              <a:t>.德国法西斯专政的建立有什么影响？</a:t>
            </a:r>
            <a:endParaRPr sz="3600" b="1">
              <a:latin typeface="黑体" panose="02010600030101010101" pitchFamily="49" charset="-122"/>
              <a:ea typeface="黑体" panose="02010600030101010101" pitchFamily="49" charset="-122"/>
              <a:cs typeface="黑体" panose="02010600030101010101" pitchFamily="49" charset="-122"/>
            </a:endParaRPr>
          </a:p>
        </p:txBody>
      </p:sp>
      <p:sp>
        <p:nvSpPr>
          <p:cNvPr id="11" name="文本框 10"/>
          <p:cNvSpPr txBox="1"/>
          <p:nvPr/>
        </p:nvSpPr>
        <p:spPr>
          <a:xfrm>
            <a:off x="913130" y="920750"/>
            <a:ext cx="7533640" cy="811530"/>
          </a:xfrm>
          <a:prstGeom prst="rect">
            <a:avLst/>
          </a:prstGeom>
          <a:solidFill>
            <a:srgbClr val="FFFF00"/>
          </a:solidFill>
          <a:ln>
            <a:solidFill>
              <a:schemeClr val="accent1"/>
            </a:solidFill>
          </a:ln>
        </p:spPr>
        <p:txBody>
          <a:bodyPr wrap="square" rtlCol="0">
            <a:spAutoFit/>
          </a:bodyPr>
          <a:p>
            <a:pPr algn="l">
              <a:lnSpc>
                <a:spcPct val="130000"/>
              </a:lnSpc>
            </a:pPr>
            <a:r>
              <a:rPr sz="3600" b="1">
                <a:ea typeface="宋体" panose="02010600030101010101" pitchFamily="2" charset="-122"/>
              </a:rPr>
              <a:t>标志着世界大战的欧洲策源地形成。</a:t>
            </a:r>
            <a:endParaRPr sz="3600" b="1">
              <a:ea typeface="宋体" panose="02010600030101010101" pitchFamily="2" charset="-122"/>
            </a:endParaRPr>
          </a:p>
        </p:txBody>
      </p:sp>
      <p:sp>
        <p:nvSpPr>
          <p:cNvPr id="2" name="文本框 1"/>
          <p:cNvSpPr txBox="1"/>
          <p:nvPr/>
        </p:nvSpPr>
        <p:spPr>
          <a:xfrm>
            <a:off x="340360" y="1897380"/>
            <a:ext cx="11756390" cy="119888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txBody>
          <a:bodyPr wrap="square" rtlCol="0">
            <a:spAutoFit/>
          </a:bodyPr>
          <a:p>
            <a:pPr algn="l">
              <a:lnSpc>
                <a:spcPct val="100000"/>
              </a:lnSpc>
            </a:pPr>
            <a:r>
              <a:rPr lang="en-US" sz="3600" b="1">
                <a:latin typeface="黑体" panose="02010600030101010101" pitchFamily="49" charset="-122"/>
                <a:ea typeface="黑体" panose="02010600030101010101" pitchFamily="49" charset="-122"/>
                <a:cs typeface="黑体" panose="02010600030101010101" pitchFamily="49" charset="-122"/>
              </a:rPr>
              <a:t>6.</a:t>
            </a:r>
            <a:r>
              <a:rPr sz="3600" b="1">
                <a:latin typeface="黑体" panose="02010600030101010101" pitchFamily="49" charset="-122"/>
                <a:ea typeface="黑体" panose="02010600030101010101" pitchFamily="49" charset="-122"/>
                <a:cs typeface="黑体" panose="02010600030101010101" pitchFamily="49" charset="-122"/>
              </a:rPr>
              <a:t>希特勒上台后对内建立恐怖独裁统治，具体表现</a:t>
            </a:r>
            <a:endParaRPr sz="3600" b="1">
              <a:latin typeface="黑体" panose="02010600030101010101" pitchFamily="49" charset="-122"/>
              <a:ea typeface="黑体" panose="02010600030101010101" pitchFamily="49" charset="-122"/>
              <a:cs typeface="黑体" panose="02010600030101010101" pitchFamily="49" charset="-122"/>
            </a:endParaRPr>
          </a:p>
          <a:p>
            <a:pPr algn="l">
              <a:lnSpc>
                <a:spcPct val="100000"/>
              </a:lnSpc>
            </a:pPr>
            <a:r>
              <a:rPr sz="3600" b="1">
                <a:latin typeface="黑体" panose="02010600030101010101" pitchFamily="49" charset="-122"/>
                <a:ea typeface="黑体" panose="02010600030101010101" pitchFamily="49" charset="-122"/>
                <a:cs typeface="黑体" panose="02010600030101010101" pitchFamily="49" charset="-122"/>
              </a:rPr>
              <a:t>  在哪些方面？</a:t>
            </a:r>
            <a:endParaRPr sz="3600" b="1">
              <a:latin typeface="黑体" panose="02010600030101010101" pitchFamily="49" charset="-122"/>
              <a:ea typeface="黑体" panose="02010600030101010101" pitchFamily="49" charset="-122"/>
              <a:cs typeface="黑体" panose="02010600030101010101" pitchFamily="49" charset="-122"/>
            </a:endParaRPr>
          </a:p>
        </p:txBody>
      </p:sp>
      <p:sp>
        <p:nvSpPr>
          <p:cNvPr id="5" name="文本框 4"/>
          <p:cNvSpPr txBox="1"/>
          <p:nvPr/>
        </p:nvSpPr>
        <p:spPr>
          <a:xfrm>
            <a:off x="213360" y="3096260"/>
            <a:ext cx="11669395" cy="3338195"/>
          </a:xfrm>
          <a:prstGeom prst="rect">
            <a:avLst/>
          </a:prstGeom>
          <a:solidFill>
            <a:srgbClr val="92D050"/>
          </a:solidFill>
          <a:ln>
            <a:solidFill>
              <a:schemeClr val="accent1"/>
            </a:solidFill>
          </a:ln>
        </p:spPr>
        <p:txBody>
          <a:bodyPr wrap="square" rtlCol="0">
            <a:spAutoFit/>
          </a:bodyPr>
          <a:p>
            <a:pPr algn="l">
              <a:lnSpc>
                <a:spcPct val="110000"/>
              </a:lnSpc>
            </a:pPr>
            <a:r>
              <a:rPr sz="3200" b="1">
                <a:solidFill>
                  <a:schemeClr val="tx1"/>
                </a:solidFill>
              </a:rPr>
              <a:t>（1）利用“国会纵火案”，打击共产党，逮捕和迫害大批</a:t>
            </a:r>
            <a:endParaRPr sz="3200" b="1">
              <a:solidFill>
                <a:schemeClr val="tx1"/>
              </a:solidFill>
            </a:endParaRPr>
          </a:p>
          <a:p>
            <a:pPr algn="l">
              <a:lnSpc>
                <a:spcPct val="110000"/>
              </a:lnSpc>
            </a:pPr>
            <a:r>
              <a:rPr sz="3200" b="1">
                <a:solidFill>
                  <a:schemeClr val="tx1"/>
                </a:solidFill>
              </a:rPr>
              <a:t>         共产党人和进步人士</a:t>
            </a:r>
            <a:r>
              <a:rPr lang="zh-CN" sz="3200" b="1">
                <a:solidFill>
                  <a:schemeClr val="tx1"/>
                </a:solidFill>
                <a:ea typeface="宋体" panose="02010600030101010101" pitchFamily="2" charset="-122"/>
              </a:rPr>
              <a:t>。</a:t>
            </a:r>
            <a:endParaRPr sz="3200" b="1">
              <a:solidFill>
                <a:schemeClr val="tx1"/>
              </a:solidFill>
            </a:endParaRPr>
          </a:p>
          <a:p>
            <a:pPr algn="l">
              <a:lnSpc>
                <a:spcPct val="110000"/>
              </a:lnSpc>
            </a:pPr>
            <a:r>
              <a:rPr sz="3200" b="1">
                <a:solidFill>
                  <a:schemeClr val="tx1"/>
                </a:solidFill>
              </a:rPr>
              <a:t>（2）解散了工会。</a:t>
            </a:r>
            <a:endParaRPr sz="3200" b="1">
              <a:solidFill>
                <a:schemeClr val="tx1"/>
              </a:solidFill>
            </a:endParaRPr>
          </a:p>
          <a:p>
            <a:pPr algn="l">
              <a:lnSpc>
                <a:spcPct val="110000"/>
              </a:lnSpc>
            </a:pPr>
            <a:r>
              <a:rPr sz="3200" b="1">
                <a:solidFill>
                  <a:schemeClr val="tx1"/>
                </a:solidFill>
              </a:rPr>
              <a:t>（3）为加强思想控制，还焚烧了大量的进步书籍。</a:t>
            </a:r>
            <a:endParaRPr sz="3200" b="1">
              <a:solidFill>
                <a:schemeClr val="tx1"/>
              </a:solidFill>
            </a:endParaRPr>
          </a:p>
          <a:p>
            <a:pPr algn="l">
              <a:lnSpc>
                <a:spcPct val="110000"/>
              </a:lnSpc>
            </a:pPr>
            <a:r>
              <a:rPr sz="3200" b="1">
                <a:solidFill>
                  <a:schemeClr val="tx1"/>
                </a:solidFill>
              </a:rPr>
              <a:t>（4）希特勒掌权期间，无情地剥夺犹太人的财产，几百</a:t>
            </a:r>
            <a:endParaRPr sz="3200" b="1">
              <a:solidFill>
                <a:schemeClr val="tx1"/>
              </a:solidFill>
            </a:endParaRPr>
          </a:p>
          <a:p>
            <a:pPr algn="l">
              <a:lnSpc>
                <a:spcPct val="110000"/>
              </a:lnSpc>
            </a:pPr>
            <a:r>
              <a:rPr sz="3200" b="1">
                <a:solidFill>
                  <a:schemeClr val="tx1"/>
                </a:solidFill>
              </a:rPr>
              <a:t>         万犹太人惨遭屠杀。爱因斯坦</a:t>
            </a:r>
            <a:r>
              <a:rPr lang="zh-CN" sz="3200" b="1">
                <a:solidFill>
                  <a:schemeClr val="tx1"/>
                </a:solidFill>
                <a:ea typeface="宋体" panose="02010600030101010101" pitchFamily="2" charset="-122"/>
              </a:rPr>
              <a:t>在内的科学家被迫流亡国外。</a:t>
            </a:r>
            <a:endParaRPr lang="zh-CN" sz="3200" b="1">
              <a:solidFill>
                <a:schemeClr val="tx1"/>
              </a:solidFill>
              <a:ea typeface="宋体" panose="02010600030101010101" pitchFamily="2" charset="-122"/>
            </a:endParaRPr>
          </a:p>
        </p:txBody>
      </p:sp>
    </p:spTree>
    <p:custDataLst>
      <p:tags r:id="rId1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bldLvl="0" animBg="1"/>
      <p:bldP spid="5" grpId="0" bldLvl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文本框 1"/>
          <p:cNvSpPr txBox="1"/>
          <p:nvPr/>
        </p:nvSpPr>
        <p:spPr>
          <a:xfrm>
            <a:off x="356870" y="241935"/>
            <a:ext cx="11756390" cy="64516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txBody>
          <a:bodyPr wrap="square" rtlCol="0">
            <a:spAutoFit/>
          </a:bodyPr>
          <a:p>
            <a:pPr algn="l">
              <a:lnSpc>
                <a:spcPct val="100000"/>
              </a:lnSpc>
            </a:pPr>
            <a:r>
              <a:rPr lang="en-US" sz="3600" b="1">
                <a:latin typeface="黑体" panose="02010600030101010101" pitchFamily="49" charset="-122"/>
                <a:ea typeface="黑体" panose="02010600030101010101" pitchFamily="49" charset="-122"/>
                <a:cs typeface="黑体" panose="02010600030101010101" pitchFamily="49" charset="-122"/>
              </a:rPr>
              <a:t>7</a:t>
            </a:r>
            <a:r>
              <a:rPr sz="3600" b="1">
                <a:latin typeface="黑体" panose="02010600030101010101" pitchFamily="49" charset="-122"/>
                <a:ea typeface="黑体" panose="02010600030101010101" pitchFamily="49" charset="-122"/>
                <a:cs typeface="黑体" panose="02010600030101010101" pitchFamily="49" charset="-122"/>
              </a:rPr>
              <a:t>.希特勒对外积极扩军备战，具体表现在哪些方面？</a:t>
            </a:r>
            <a:endParaRPr sz="3600" b="1">
              <a:latin typeface="黑体" panose="02010600030101010101" pitchFamily="49" charset="-122"/>
              <a:ea typeface="黑体" panose="02010600030101010101" pitchFamily="49" charset="-122"/>
              <a:cs typeface="黑体" panose="02010600030101010101" pitchFamily="49" charset="-122"/>
            </a:endParaRPr>
          </a:p>
        </p:txBody>
      </p:sp>
      <p:sp>
        <p:nvSpPr>
          <p:cNvPr id="5" name="文本框 4"/>
          <p:cNvSpPr txBox="1"/>
          <p:nvPr/>
        </p:nvSpPr>
        <p:spPr>
          <a:xfrm>
            <a:off x="260985" y="1234440"/>
            <a:ext cx="11669395" cy="4521835"/>
          </a:xfrm>
          <a:prstGeom prst="rect">
            <a:avLst/>
          </a:prstGeom>
          <a:solidFill>
            <a:srgbClr val="DFF4B0"/>
          </a:solidFill>
          <a:ln>
            <a:solidFill>
              <a:schemeClr val="accent1"/>
            </a:solidFill>
          </a:ln>
        </p:spPr>
        <p:txBody>
          <a:bodyPr wrap="square" rtlCol="0">
            <a:spAutoFit/>
          </a:bodyPr>
          <a:p>
            <a:pPr algn="l">
              <a:lnSpc>
                <a:spcPct val="160000"/>
              </a:lnSpc>
            </a:pPr>
            <a:r>
              <a:rPr sz="3600" b="1">
                <a:solidFill>
                  <a:schemeClr val="tx1"/>
                </a:solidFill>
              </a:rPr>
              <a:t>（1）大力发展军事工业。1935年，撕毁《凡尔赛条约》，</a:t>
            </a:r>
            <a:endParaRPr sz="3600" b="1">
              <a:solidFill>
                <a:schemeClr val="tx1"/>
              </a:solidFill>
            </a:endParaRPr>
          </a:p>
          <a:p>
            <a:pPr algn="l">
              <a:lnSpc>
                <a:spcPct val="160000"/>
              </a:lnSpc>
            </a:pPr>
            <a:r>
              <a:rPr sz="3600" b="1">
                <a:solidFill>
                  <a:schemeClr val="tx1"/>
                </a:solidFill>
              </a:rPr>
              <a:t>         实行普遍兵役制，建立庞大的军队。</a:t>
            </a:r>
            <a:endParaRPr sz="3600" b="1">
              <a:solidFill>
                <a:schemeClr val="tx1"/>
              </a:solidFill>
            </a:endParaRPr>
          </a:p>
          <a:p>
            <a:pPr algn="l">
              <a:lnSpc>
                <a:spcPct val="160000"/>
              </a:lnSpc>
            </a:pPr>
            <a:r>
              <a:rPr sz="3600" b="1">
                <a:solidFill>
                  <a:schemeClr val="tx1"/>
                </a:solidFill>
              </a:rPr>
              <a:t>（2）1936年，德国派兵进驻莱茵非军事区；</a:t>
            </a:r>
            <a:endParaRPr sz="3600" b="1">
              <a:solidFill>
                <a:schemeClr val="tx1"/>
              </a:solidFill>
            </a:endParaRPr>
          </a:p>
          <a:p>
            <a:pPr algn="l">
              <a:lnSpc>
                <a:spcPct val="160000"/>
              </a:lnSpc>
            </a:pPr>
            <a:r>
              <a:rPr sz="3600" b="1">
                <a:solidFill>
                  <a:schemeClr val="tx1"/>
                </a:solidFill>
              </a:rPr>
              <a:t>（3）1938年，吞并了奥地利；</a:t>
            </a:r>
            <a:endParaRPr sz="3600" b="1">
              <a:solidFill>
                <a:schemeClr val="tx1"/>
              </a:solidFill>
            </a:endParaRPr>
          </a:p>
          <a:p>
            <a:pPr algn="l">
              <a:lnSpc>
                <a:spcPct val="160000"/>
              </a:lnSpc>
            </a:pPr>
            <a:r>
              <a:rPr sz="3600" b="1">
                <a:solidFill>
                  <a:schemeClr val="tx1"/>
                </a:solidFill>
              </a:rPr>
              <a:t>（4）1939年3月，又吞并了捷克斯洛伐克。</a:t>
            </a:r>
            <a:endParaRPr sz="3600" b="1">
              <a:solidFill>
                <a:schemeClr val="tx1"/>
              </a:solidFill>
            </a:endParaRPr>
          </a:p>
        </p:txBody>
      </p:sp>
    </p:spTree>
    <p:custDataLst>
      <p:tags r:id="rId1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bldLvl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05790" y="32385"/>
            <a:ext cx="10970260" cy="841375"/>
          </a:xfrm>
          <a:solidFill>
            <a:schemeClr val="accent2">
              <a:lumMod val="20000"/>
              <a:lumOff val="80000"/>
            </a:schemeClr>
          </a:solidFill>
          <a:ln>
            <a:solidFill>
              <a:schemeClr val="accent1"/>
            </a:solidFill>
          </a:ln>
        </p:spPr>
        <p:txBody>
          <a:bodyPr>
            <a:noAutofit/>
          </a:bodyPr>
          <a:p>
            <a:r>
              <a:rPr lang="zh-CN" altLang="en-US" b="1">
                <a:solidFill>
                  <a:schemeClr val="tx1"/>
                </a:solidFill>
              </a:rPr>
              <a:t>目标导学三：亚洲战争策源地的形成</a:t>
            </a:r>
            <a:endParaRPr lang="zh-CN" altLang="en-US" b="1">
              <a:solidFill>
                <a:schemeClr val="tx1"/>
              </a:solidFill>
            </a:endParaRPr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369570" y="3318510"/>
            <a:ext cx="11442065" cy="770890"/>
          </a:xfrm>
        </p:spPr>
        <p:txBody>
          <a:bodyPr>
            <a:normAutofit/>
          </a:bodyPr>
          <a:p>
            <a:pPr marL="0" indent="0">
              <a:buNone/>
            </a:pPr>
            <a:r>
              <a:rPr sz="3600" b="1"/>
              <a:t>2.日本军部法西斯组织是在什么背景下建立的？</a:t>
            </a:r>
            <a:endParaRPr sz="3600" b="1"/>
          </a:p>
        </p:txBody>
      </p:sp>
      <p:sp>
        <p:nvSpPr>
          <p:cNvPr id="5" name="文本框 4"/>
          <p:cNvSpPr txBox="1"/>
          <p:nvPr/>
        </p:nvSpPr>
        <p:spPr>
          <a:xfrm>
            <a:off x="427355" y="2370455"/>
            <a:ext cx="8024495" cy="700405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  <a:ln>
            <a:solidFill>
              <a:schemeClr val="accent1"/>
            </a:solidFill>
          </a:ln>
        </p:spPr>
        <p:txBody>
          <a:bodyPr wrap="square" rtlCol="0">
            <a:spAutoFit/>
          </a:bodyPr>
          <a:p>
            <a:pPr algn="l">
              <a:lnSpc>
                <a:spcPct val="110000"/>
              </a:lnSpc>
            </a:pPr>
            <a:r>
              <a:rPr sz="3600" b="1"/>
              <a:t>夺取“满蒙”，征服中国，称霸世界</a:t>
            </a:r>
            <a:endParaRPr sz="3600" b="1"/>
          </a:p>
        </p:txBody>
      </p:sp>
      <p:sp>
        <p:nvSpPr>
          <p:cNvPr id="4" name="内容占位符 2"/>
          <p:cNvSpPr>
            <a:spLocks noGrp="1"/>
          </p:cNvSpPr>
          <p:nvPr/>
        </p:nvSpPr>
        <p:spPr>
          <a:xfrm>
            <a:off x="427355" y="1137285"/>
            <a:ext cx="11442065" cy="132842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sz="3600" b="1"/>
              <a:t>1.日本觊觎中国之心由来已久，1927年日本内阁提出了 </a:t>
            </a:r>
            <a:endParaRPr sz="3600" b="1"/>
          </a:p>
          <a:p>
            <a:pPr marL="0" indent="0">
              <a:buNone/>
            </a:pPr>
            <a:r>
              <a:rPr sz="3600" b="1"/>
              <a:t>   什么侵略政策？</a:t>
            </a:r>
            <a:endParaRPr sz="3600" b="1"/>
          </a:p>
        </p:txBody>
      </p:sp>
      <p:sp>
        <p:nvSpPr>
          <p:cNvPr id="6" name="文本框 5"/>
          <p:cNvSpPr txBox="1"/>
          <p:nvPr/>
        </p:nvSpPr>
        <p:spPr>
          <a:xfrm>
            <a:off x="390525" y="3953510"/>
            <a:ext cx="11478895" cy="2527935"/>
          </a:xfrm>
          <a:prstGeom prst="rect">
            <a:avLst/>
          </a:prstGeom>
          <a:solidFill>
            <a:srgbClr val="FFFF00"/>
          </a:solidFill>
          <a:ln>
            <a:solidFill>
              <a:schemeClr val="accent1"/>
            </a:solidFill>
          </a:ln>
        </p:spPr>
        <p:txBody>
          <a:bodyPr wrap="square" rtlCol="0">
            <a:spAutoFit/>
          </a:bodyPr>
          <a:p>
            <a:pPr algn="l">
              <a:lnSpc>
                <a:spcPct val="110000"/>
              </a:lnSpc>
            </a:pPr>
            <a:r>
              <a:rPr sz="3600" b="1">
                <a:ea typeface="宋体" panose="02010600030101010101" pitchFamily="2" charset="-122"/>
              </a:rPr>
              <a:t>经济大危机使日本经济受到重创。工业生产急剧萎缩，数百万人失业或半失业；农产品价格猛跌，农户负债累累。在内外矛盾激化的形势下，日本出现了形形色色的法西斯组织。日本军部是日本法西斯势力的核心。</a:t>
            </a:r>
            <a:endParaRPr sz="3600" b="1">
              <a:ea typeface="宋体" panose="02010600030101010101" pitchFamily="2" charset="-122"/>
            </a:endParaRPr>
          </a:p>
        </p:txBody>
      </p:sp>
    </p:spTree>
    <p:custDataLst>
      <p:tags r:id="rId1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bldLvl="0" animBg="1"/>
      <p:bldP spid="6" grpId="0" bldLvl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375285" y="119380"/>
            <a:ext cx="11442065" cy="770890"/>
          </a:xfrm>
        </p:spPr>
        <p:txBody>
          <a:bodyPr>
            <a:normAutofit/>
          </a:bodyPr>
          <a:p>
            <a:pPr marL="0" indent="0">
              <a:buNone/>
            </a:pPr>
            <a:r>
              <a:rPr lang="en-US" sz="3600" b="1"/>
              <a:t>3.</a:t>
            </a:r>
            <a:r>
              <a:rPr sz="3600" b="1"/>
              <a:t>军部法西斯势力积极推动对外扩张</a:t>
            </a:r>
            <a:r>
              <a:rPr lang="zh-CN" sz="3600" b="1">
                <a:ea typeface="宋体" panose="02010600030101010101" pitchFamily="2" charset="-122"/>
              </a:rPr>
              <a:t>，侵华史实有哪些？</a:t>
            </a:r>
            <a:endParaRPr lang="zh-CN" sz="3600" b="1">
              <a:ea typeface="宋体" panose="02010600030101010101" pitchFamily="2" charset="-122"/>
            </a:endParaRPr>
          </a:p>
        </p:txBody>
      </p:sp>
      <p:sp>
        <p:nvSpPr>
          <p:cNvPr id="6" name="文本框 5"/>
          <p:cNvSpPr txBox="1"/>
          <p:nvPr/>
        </p:nvSpPr>
        <p:spPr>
          <a:xfrm>
            <a:off x="168275" y="890270"/>
            <a:ext cx="11478895" cy="2527935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  <a:ln>
            <a:solidFill>
              <a:schemeClr val="accent1"/>
            </a:solidFill>
          </a:ln>
        </p:spPr>
        <p:txBody>
          <a:bodyPr wrap="square" rtlCol="0">
            <a:spAutoFit/>
          </a:bodyPr>
          <a:p>
            <a:pPr algn="l">
              <a:lnSpc>
                <a:spcPct val="110000"/>
              </a:lnSpc>
            </a:pPr>
            <a:r>
              <a:rPr sz="3600" b="1">
                <a:ea typeface="宋体" panose="02010600030101010101" pitchFamily="2" charset="-122"/>
              </a:rPr>
              <a:t>（1）1931年，日本关东军策划九一八事变，发动了蓄</a:t>
            </a:r>
            <a:endParaRPr sz="3600" b="1">
              <a:ea typeface="宋体" panose="02010600030101010101" pitchFamily="2" charset="-122"/>
            </a:endParaRPr>
          </a:p>
          <a:p>
            <a:pPr algn="l">
              <a:lnSpc>
                <a:spcPct val="110000"/>
              </a:lnSpc>
            </a:pPr>
            <a:r>
              <a:rPr sz="3600" b="1">
                <a:ea typeface="宋体" panose="02010600030101010101" pitchFamily="2" charset="-122"/>
              </a:rPr>
              <a:t>         谋已久的侵华战争。</a:t>
            </a:r>
            <a:endParaRPr sz="3600" b="1">
              <a:ea typeface="宋体" panose="02010600030101010101" pitchFamily="2" charset="-122"/>
            </a:endParaRPr>
          </a:p>
          <a:p>
            <a:pPr algn="l">
              <a:lnSpc>
                <a:spcPct val="110000"/>
              </a:lnSpc>
            </a:pPr>
            <a:r>
              <a:rPr sz="3600" b="1">
                <a:ea typeface="宋体" panose="02010600030101010101" pitchFamily="2" charset="-122"/>
              </a:rPr>
              <a:t>（2）占领了中国的东北三省，扶植建立伪满洲国，并进</a:t>
            </a:r>
            <a:endParaRPr sz="3600" b="1">
              <a:ea typeface="宋体" panose="02010600030101010101" pitchFamily="2" charset="-122"/>
            </a:endParaRPr>
          </a:p>
          <a:p>
            <a:pPr algn="l">
              <a:lnSpc>
                <a:spcPct val="110000"/>
              </a:lnSpc>
            </a:pPr>
            <a:r>
              <a:rPr sz="3600" b="1">
                <a:ea typeface="宋体" panose="02010600030101010101" pitchFamily="2" charset="-122"/>
              </a:rPr>
              <a:t>          一步蚕食中国华北地区。</a:t>
            </a:r>
            <a:endParaRPr sz="3600" b="1">
              <a:ea typeface="宋体" panose="02010600030101010101" pitchFamily="2" charset="-122"/>
            </a:endParaRPr>
          </a:p>
        </p:txBody>
      </p:sp>
      <p:sp>
        <p:nvSpPr>
          <p:cNvPr id="2" name="内容占位符 2"/>
          <p:cNvSpPr>
            <a:spLocks noGrp="1"/>
          </p:cNvSpPr>
          <p:nvPr/>
        </p:nvSpPr>
        <p:spPr>
          <a:xfrm>
            <a:off x="374650" y="3604895"/>
            <a:ext cx="11442065" cy="770890"/>
          </a:xfrm>
          <a:prstGeom prst="rect">
            <a:avLst/>
          </a:prstGeom>
        </p:spPr>
        <p:txBody>
          <a:bodyPr vert="horz" lIns="91440" tIns="45720" rIns="91440" bIns="45720" rtlCol="0">
            <a:normAutofit fontScale="90000"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sz="3600" b="1"/>
              <a:t>4.日本法西斯专政是何时建立起来的？建立起来的标志是什么？</a:t>
            </a:r>
            <a:endParaRPr sz="3600" b="1"/>
          </a:p>
        </p:txBody>
      </p:sp>
      <p:sp>
        <p:nvSpPr>
          <p:cNvPr id="5" name="文本框 4"/>
          <p:cNvSpPr txBox="1"/>
          <p:nvPr/>
        </p:nvSpPr>
        <p:spPr>
          <a:xfrm>
            <a:off x="268605" y="4185285"/>
            <a:ext cx="11379200" cy="1309370"/>
          </a:xfrm>
          <a:prstGeom prst="rect">
            <a:avLst/>
          </a:prstGeom>
          <a:blipFill>
            <a:blip r:embed="rId1"/>
          </a:blipFill>
          <a:ln>
            <a:solidFill>
              <a:schemeClr val="accent1"/>
            </a:solidFill>
          </a:ln>
        </p:spPr>
        <p:txBody>
          <a:bodyPr wrap="square" rtlCol="0">
            <a:spAutoFit/>
          </a:bodyPr>
          <a:p>
            <a:pPr algn="l">
              <a:lnSpc>
                <a:spcPct val="110000"/>
              </a:lnSpc>
            </a:pPr>
            <a:r>
              <a:rPr sz="3600" b="1"/>
              <a:t>1936年</a:t>
            </a:r>
            <a:endParaRPr sz="3600" b="1"/>
          </a:p>
          <a:p>
            <a:pPr algn="l">
              <a:lnSpc>
                <a:spcPct val="110000"/>
              </a:lnSpc>
            </a:pPr>
            <a:r>
              <a:rPr sz="3600" b="1"/>
              <a:t>受军部控制的广</a:t>
            </a:r>
            <a:r>
              <a:rPr lang="zh-CN" sz="3600" b="1">
                <a:ea typeface="宋体" panose="02010600030101010101" pitchFamily="2" charset="-122"/>
              </a:rPr>
              <a:t>田</a:t>
            </a:r>
            <a:r>
              <a:rPr sz="3600" b="1"/>
              <a:t>弘毅上台组阁，建立法西斯专政</a:t>
            </a:r>
            <a:endParaRPr sz="3600" b="1"/>
          </a:p>
        </p:txBody>
      </p:sp>
    </p:spTree>
    <p:custDataLst>
      <p:tags r:id="rId2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bldLvl="0" animBg="1"/>
      <p:bldP spid="5" grpId="0" bldLvl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3" name="内容占位符 2"/>
          <p:cNvSpPr>
            <a:spLocks noGrp="1"/>
          </p:cNvSpPr>
          <p:nvPr/>
        </p:nvSpPr>
        <p:spPr>
          <a:xfrm>
            <a:off x="375285" y="326390"/>
            <a:ext cx="11442065" cy="77089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sz="3600" b="1"/>
              <a:t>5.日本法西斯专政的建立有什么影响？</a:t>
            </a:r>
            <a:endParaRPr sz="3600" b="1"/>
          </a:p>
        </p:txBody>
      </p:sp>
      <p:sp>
        <p:nvSpPr>
          <p:cNvPr id="6" name="文本框 5"/>
          <p:cNvSpPr txBox="1"/>
          <p:nvPr/>
        </p:nvSpPr>
        <p:spPr>
          <a:xfrm>
            <a:off x="850265" y="969645"/>
            <a:ext cx="8120380" cy="700405"/>
          </a:xfrm>
          <a:prstGeom prst="rect">
            <a:avLst/>
          </a:prstGeom>
          <a:solidFill>
            <a:srgbClr val="FFFF00"/>
          </a:solidFill>
          <a:ln>
            <a:solidFill>
              <a:schemeClr val="accent1"/>
            </a:solidFill>
          </a:ln>
        </p:spPr>
        <p:txBody>
          <a:bodyPr wrap="square" rtlCol="0">
            <a:spAutoFit/>
          </a:bodyPr>
          <a:p>
            <a:pPr algn="l">
              <a:lnSpc>
                <a:spcPct val="110000"/>
              </a:lnSpc>
            </a:pPr>
            <a:r>
              <a:rPr sz="3600" b="1">
                <a:ea typeface="宋体" panose="02010600030101010101" pitchFamily="2" charset="-122"/>
              </a:rPr>
              <a:t>标志着世界大战的亚洲策源地的形成。</a:t>
            </a:r>
            <a:endParaRPr sz="3600" b="1">
              <a:ea typeface="宋体" panose="02010600030101010101" pitchFamily="2" charset="-122"/>
            </a:endParaRPr>
          </a:p>
        </p:txBody>
      </p:sp>
      <p:sp>
        <p:nvSpPr>
          <p:cNvPr id="4" name="内容占位符 2"/>
          <p:cNvSpPr>
            <a:spLocks noGrp="1"/>
          </p:cNvSpPr>
          <p:nvPr/>
        </p:nvSpPr>
        <p:spPr>
          <a:xfrm>
            <a:off x="294640" y="4989830"/>
            <a:ext cx="11711940" cy="77089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sz="3600" b="1"/>
              <a:t>7.何时的什么事件是日本发动全面侵华战争的标志？</a:t>
            </a:r>
            <a:endParaRPr sz="3600" b="1"/>
          </a:p>
        </p:txBody>
      </p:sp>
      <p:sp>
        <p:nvSpPr>
          <p:cNvPr id="5" name="文本框 4"/>
          <p:cNvSpPr txBox="1"/>
          <p:nvPr/>
        </p:nvSpPr>
        <p:spPr>
          <a:xfrm>
            <a:off x="739775" y="2815590"/>
            <a:ext cx="10869930" cy="1918335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solidFill>
              <a:schemeClr val="accent1"/>
            </a:solidFill>
          </a:ln>
        </p:spPr>
        <p:txBody>
          <a:bodyPr wrap="square" rtlCol="0">
            <a:spAutoFit/>
          </a:bodyPr>
          <a:p>
            <a:pPr algn="l">
              <a:lnSpc>
                <a:spcPct val="110000"/>
              </a:lnSpc>
            </a:pPr>
            <a:r>
              <a:rPr sz="3600" b="1">
                <a:ea typeface="宋体" panose="02010600030101010101" pitchFamily="2" charset="-122"/>
              </a:rPr>
              <a:t>军费开支占全部财政收入的一半，并制定了《国基准则》，即“在确保帝国在东亚大陆地位之同时，向南方海洋发展”。</a:t>
            </a:r>
            <a:endParaRPr sz="3600" b="1">
              <a:ea typeface="宋体" panose="02010600030101010101" pitchFamily="2" charset="-122"/>
            </a:endParaRPr>
          </a:p>
        </p:txBody>
      </p:sp>
      <p:sp>
        <p:nvSpPr>
          <p:cNvPr id="7" name="内容占位符 2"/>
          <p:cNvSpPr>
            <a:spLocks noGrp="1"/>
          </p:cNvSpPr>
          <p:nvPr/>
        </p:nvSpPr>
        <p:spPr>
          <a:xfrm>
            <a:off x="294640" y="2044700"/>
            <a:ext cx="11711940" cy="77089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sz="3600" b="1"/>
              <a:t>6.日本法西斯专政建立后加紧扩充军备，具体措施有哪些？</a:t>
            </a:r>
            <a:endParaRPr sz="3600" b="1"/>
          </a:p>
        </p:txBody>
      </p:sp>
      <p:sp>
        <p:nvSpPr>
          <p:cNvPr id="8" name="文本框 7"/>
          <p:cNvSpPr txBox="1"/>
          <p:nvPr/>
        </p:nvSpPr>
        <p:spPr>
          <a:xfrm>
            <a:off x="739140" y="5664835"/>
            <a:ext cx="8120380" cy="700405"/>
          </a:xfrm>
          <a:prstGeom prst="rect">
            <a:avLst/>
          </a:prstGeom>
          <a:pattFill prst="pct20">
            <a:fgClr>
              <a:srgbClr val="5B9BD5"/>
            </a:fgClr>
            <a:bgClr>
              <a:srgbClr val="FFFFFF"/>
            </a:bgClr>
          </a:pattFill>
          <a:ln>
            <a:solidFill>
              <a:schemeClr val="accent1"/>
            </a:solidFill>
          </a:ln>
        </p:spPr>
        <p:txBody>
          <a:bodyPr wrap="square" rtlCol="0">
            <a:spAutoFit/>
          </a:bodyPr>
          <a:p>
            <a:pPr algn="l">
              <a:lnSpc>
                <a:spcPct val="110000"/>
              </a:lnSpc>
            </a:pPr>
            <a:r>
              <a:rPr sz="3600" b="1">
                <a:ea typeface="宋体" panose="02010600030101010101" pitchFamily="2" charset="-122"/>
              </a:rPr>
              <a:t>1937年7月7日，卢沟桥事变</a:t>
            </a:r>
            <a:endParaRPr sz="3600" b="1">
              <a:ea typeface="宋体" panose="02010600030101010101" pitchFamily="2" charset="-122"/>
            </a:endParaRPr>
          </a:p>
        </p:txBody>
      </p:sp>
    </p:spTree>
    <p:custDataLst>
      <p:tags r:id="rId1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bldLvl="0" animBg="1"/>
      <p:bldP spid="5" grpId="0" bldLvl="0" animBg="1"/>
      <p:bldP spid="8" grpId="0" bldLvl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3350260" y="34925"/>
            <a:ext cx="3444875" cy="913130"/>
          </a:xfrm>
          <a:solidFill>
            <a:srgbClr val="FFFF00"/>
          </a:solidFill>
        </p:spPr>
        <p:txBody>
          <a:bodyPr/>
          <a:p>
            <a:r>
              <a:rPr lang="zh-CN" altLang="en-US" sz="4000" b="1"/>
              <a:t>【互学探究】</a:t>
            </a:r>
            <a:endParaRPr lang="zh-CN" altLang="en-US" sz="4000" b="1"/>
          </a:p>
        </p:txBody>
      </p:sp>
      <p:sp>
        <p:nvSpPr>
          <p:cNvPr id="100" name="文本框 99"/>
          <p:cNvSpPr txBox="1"/>
          <p:nvPr/>
        </p:nvSpPr>
        <p:spPr>
          <a:xfrm>
            <a:off x="168910" y="948055"/>
            <a:ext cx="11432540" cy="119888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 indent="152400"/>
            <a:r>
              <a:rPr lang="en-US" altLang="zh-CN" sz="3600" b="1">
                <a:ea typeface="宋体" panose="02010600030101010101" pitchFamily="2" charset="-122"/>
              </a:rPr>
              <a:t>1.</a:t>
            </a:r>
            <a:r>
              <a:rPr lang="zh-CN" sz="3600" b="1">
                <a:ea typeface="宋体" panose="02010600030101010101" pitchFamily="2" charset="-122"/>
              </a:rPr>
              <a:t>意、德、日三个国家的法西斯化有哪些不同点？</a:t>
            </a:r>
            <a:endParaRPr lang="zh-CN" sz="3600" b="1">
              <a:ea typeface="宋体" panose="02010600030101010101" pitchFamily="2" charset="-122"/>
            </a:endParaRPr>
          </a:p>
          <a:p>
            <a:pPr indent="152400"/>
            <a:r>
              <a:rPr lang="zh-CN" sz="3600" b="1">
                <a:ea typeface="宋体" panose="02010600030101010101" pitchFamily="2" charset="-122"/>
              </a:rPr>
              <a:t>   又有哪些相同点？</a:t>
            </a:r>
            <a:endParaRPr lang="zh-CN" sz="3600" b="1">
              <a:ea typeface="宋体" panose="02010600030101010101" pitchFamily="2" charset="-122"/>
            </a:endParaRPr>
          </a:p>
        </p:txBody>
      </p:sp>
      <p:sp>
        <p:nvSpPr>
          <p:cNvPr id="6" name="文本框 5"/>
          <p:cNvSpPr txBox="1"/>
          <p:nvPr/>
        </p:nvSpPr>
        <p:spPr>
          <a:xfrm>
            <a:off x="357505" y="2146935"/>
            <a:ext cx="11476355" cy="2861310"/>
          </a:xfrm>
          <a:prstGeom prst="rect">
            <a:avLst/>
          </a:prstGeom>
          <a:solidFill>
            <a:srgbClr val="92D050"/>
          </a:solidFill>
          <a:ln>
            <a:solidFill>
              <a:schemeClr val="accent1"/>
            </a:solidFill>
          </a:ln>
        </p:spPr>
        <p:txBody>
          <a:bodyPr wrap="square" rtlCol="0" anchor="t">
            <a:spAutoFit/>
          </a:bodyPr>
          <a:p>
            <a:pPr algn="l">
              <a:lnSpc>
                <a:spcPct val="100000"/>
              </a:lnSpc>
            </a:pPr>
            <a:r>
              <a:rPr sz="3600" b="1">
                <a:sym typeface="+mn-ea"/>
              </a:rPr>
              <a:t>不同点：</a:t>
            </a:r>
            <a:endParaRPr sz="3600" b="1">
              <a:sym typeface="+mn-ea"/>
            </a:endParaRPr>
          </a:p>
          <a:p>
            <a:pPr algn="l">
              <a:lnSpc>
                <a:spcPct val="100000"/>
              </a:lnSpc>
            </a:pPr>
            <a:r>
              <a:rPr sz="3600" b="1">
                <a:solidFill>
                  <a:srgbClr val="7030A0"/>
                </a:solidFill>
                <a:sym typeface="+mn-ea"/>
              </a:rPr>
              <a:t>背景不同</a:t>
            </a:r>
            <a:r>
              <a:rPr lang="en-US" sz="3600" b="1">
                <a:sym typeface="+mn-ea"/>
              </a:rPr>
              <a:t>:</a:t>
            </a:r>
            <a:r>
              <a:rPr sz="3600" b="1">
                <a:sym typeface="+mn-ea"/>
              </a:rPr>
              <a:t>意大利是在一战的沉重打击下转变为法西斯国家的，而德日是受经济危机的影响走上法西斯道路的；</a:t>
            </a:r>
            <a:endParaRPr sz="3600" b="1">
              <a:sym typeface="+mn-ea"/>
            </a:endParaRPr>
          </a:p>
          <a:p>
            <a:pPr algn="l">
              <a:lnSpc>
                <a:spcPct val="100000"/>
              </a:lnSpc>
            </a:pPr>
            <a:r>
              <a:rPr sz="3600" b="1">
                <a:solidFill>
                  <a:srgbClr val="7030A0"/>
                </a:solidFill>
                <a:sym typeface="+mn-ea"/>
              </a:rPr>
              <a:t>方式不同</a:t>
            </a:r>
            <a:r>
              <a:rPr lang="en-US" sz="3600" b="1">
                <a:sym typeface="+mn-ea"/>
              </a:rPr>
              <a:t>:</a:t>
            </a:r>
            <a:r>
              <a:rPr sz="3600" b="1">
                <a:sym typeface="+mn-ea"/>
              </a:rPr>
              <a:t>德、意是以政党夺权的方式建立法西斯专政的，日本是以军部为核心的法西斯势力逐步控制政权实现的。</a:t>
            </a:r>
            <a:endParaRPr sz="3600" b="1">
              <a:sym typeface="+mn-ea"/>
            </a:endParaRPr>
          </a:p>
        </p:txBody>
      </p:sp>
      <p:sp>
        <p:nvSpPr>
          <p:cNvPr id="3" name="文本框 2"/>
          <p:cNvSpPr txBox="1"/>
          <p:nvPr/>
        </p:nvSpPr>
        <p:spPr>
          <a:xfrm>
            <a:off x="357505" y="5314950"/>
            <a:ext cx="11476990" cy="1309370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>
            <a:solidFill>
              <a:schemeClr val="accent1"/>
            </a:solidFill>
          </a:ln>
        </p:spPr>
        <p:txBody>
          <a:bodyPr wrap="square" rtlCol="0">
            <a:spAutoFit/>
          </a:bodyPr>
          <a:p>
            <a:pPr algn="l">
              <a:lnSpc>
                <a:spcPct val="110000"/>
              </a:lnSpc>
            </a:pPr>
            <a:r>
              <a:rPr sz="3600" b="1">
                <a:ea typeface="宋体" panose="02010600030101010101" pitchFamily="2" charset="-122"/>
              </a:rPr>
              <a:t>相同点：三国都是因为国内政治危机的加剧而最终走上</a:t>
            </a:r>
            <a:endParaRPr sz="3600" b="1">
              <a:ea typeface="宋体" panose="02010600030101010101" pitchFamily="2" charset="-122"/>
            </a:endParaRPr>
          </a:p>
          <a:p>
            <a:pPr algn="l">
              <a:lnSpc>
                <a:spcPct val="110000"/>
              </a:lnSpc>
            </a:pPr>
            <a:r>
              <a:rPr sz="3600" b="1">
                <a:ea typeface="宋体" panose="02010600030101010101" pitchFamily="2" charset="-122"/>
              </a:rPr>
              <a:t>               法西斯道路的。</a:t>
            </a:r>
            <a:endParaRPr sz="3600" b="1">
              <a:ea typeface="宋体" panose="02010600030101010101" pitchFamily="2" charset="-122"/>
            </a:endParaRPr>
          </a:p>
        </p:txBody>
      </p:sp>
    </p:spTree>
    <p:custDataLst>
      <p:tags r:id="rId1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bldLvl="0" animBg="1"/>
      <p:bldP spid="3" grpId="0" bldLvl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00" name="文本框 99"/>
          <p:cNvSpPr txBox="1"/>
          <p:nvPr/>
        </p:nvSpPr>
        <p:spPr>
          <a:xfrm>
            <a:off x="280035" y="200025"/>
            <a:ext cx="11432540" cy="119888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 indent="152400"/>
            <a:r>
              <a:rPr lang="en-US" altLang="zh-CN" sz="3600" b="1">
                <a:ea typeface="宋体" panose="02010600030101010101" pitchFamily="2" charset="-122"/>
              </a:rPr>
              <a:t>2.</a:t>
            </a:r>
            <a:r>
              <a:rPr lang="zh-CN" sz="3600" b="1">
                <a:ea typeface="宋体" panose="02010600030101010101" pitchFamily="2" charset="-122"/>
              </a:rPr>
              <a:t>美国与德、日摆脱经济危机的</a:t>
            </a:r>
            <a:r>
              <a:rPr lang="zh-CN" sz="3600" b="1">
                <a:ea typeface="宋体" panose="02010600030101010101" pitchFamily="2" charset="-122"/>
                <a:sym typeface="+mn-ea"/>
              </a:rPr>
              <a:t>方式有什么</a:t>
            </a:r>
            <a:r>
              <a:rPr lang="zh-CN" sz="3600" b="1">
                <a:ea typeface="宋体" panose="02010600030101010101" pitchFamily="2" charset="-122"/>
              </a:rPr>
              <a:t>不同？</a:t>
            </a:r>
            <a:endParaRPr lang="zh-CN" sz="3600" b="1">
              <a:ea typeface="宋体" panose="02010600030101010101" pitchFamily="2" charset="-122"/>
            </a:endParaRPr>
          </a:p>
          <a:p>
            <a:pPr indent="152400"/>
            <a:r>
              <a:rPr lang="zh-CN" sz="3600" b="1">
                <a:ea typeface="宋体" panose="02010600030101010101" pitchFamily="2" charset="-122"/>
              </a:rPr>
              <a:t>   对世界有什么不同影响？</a:t>
            </a:r>
            <a:endParaRPr lang="zh-CN" sz="3600" b="1">
              <a:ea typeface="宋体" panose="02010600030101010101" pitchFamily="2" charset="-122"/>
            </a:endParaRPr>
          </a:p>
        </p:txBody>
      </p:sp>
      <p:sp>
        <p:nvSpPr>
          <p:cNvPr id="5" name="文本框 4"/>
          <p:cNvSpPr txBox="1"/>
          <p:nvPr/>
        </p:nvSpPr>
        <p:spPr>
          <a:xfrm>
            <a:off x="156210" y="1717040"/>
            <a:ext cx="11679555" cy="4964430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solidFill>
              <a:schemeClr val="accent1"/>
            </a:solidFill>
          </a:ln>
        </p:spPr>
        <p:txBody>
          <a:bodyPr wrap="square" rtlCol="0">
            <a:spAutoFit/>
          </a:bodyPr>
          <a:p>
            <a:pPr algn="l">
              <a:lnSpc>
                <a:spcPct val="110000"/>
              </a:lnSpc>
            </a:pPr>
            <a:r>
              <a:rPr sz="3600" b="1">
                <a:solidFill>
                  <a:srgbClr val="FF0000"/>
                </a:solidFill>
                <a:ea typeface="宋体" panose="02010600030101010101" pitchFamily="2" charset="-122"/>
              </a:rPr>
              <a:t>美国实行罗斯福新政</a:t>
            </a:r>
            <a:r>
              <a:rPr lang="zh-CN" sz="3600" b="1">
                <a:solidFill>
                  <a:srgbClr val="FF0000"/>
                </a:solidFill>
                <a:ea typeface="宋体" panose="02010600030101010101" pitchFamily="2" charset="-122"/>
              </a:rPr>
              <a:t>，</a:t>
            </a:r>
            <a:r>
              <a:rPr sz="3600" b="1">
                <a:solidFill>
                  <a:srgbClr val="FF0000"/>
                </a:solidFill>
                <a:ea typeface="宋体" panose="02010600030101010101" pitchFamily="2" charset="-122"/>
              </a:rPr>
              <a:t>政府对国家经济加强全面干预</a:t>
            </a:r>
            <a:r>
              <a:rPr lang="zh-CN" sz="3600" b="1">
                <a:solidFill>
                  <a:srgbClr val="FF0000"/>
                </a:solidFill>
                <a:ea typeface="宋体" panose="02010600030101010101" pitchFamily="2" charset="-122"/>
              </a:rPr>
              <a:t>。</a:t>
            </a:r>
            <a:endParaRPr lang="zh-CN" sz="3600" b="1">
              <a:solidFill>
                <a:srgbClr val="FF0000"/>
              </a:solidFill>
              <a:ea typeface="宋体" panose="02010600030101010101" pitchFamily="2" charset="-122"/>
            </a:endParaRPr>
          </a:p>
          <a:p>
            <a:pPr algn="l">
              <a:lnSpc>
                <a:spcPct val="110000"/>
              </a:lnSpc>
            </a:pPr>
            <a:r>
              <a:rPr sz="3600" b="1">
                <a:ea typeface="宋体" panose="02010600030101010101" pitchFamily="2" charset="-122"/>
              </a:rPr>
              <a:t>缓和了社会矛盾</a:t>
            </a:r>
            <a:r>
              <a:rPr lang="zh-CN" sz="3600" b="1">
                <a:ea typeface="宋体" panose="02010600030101010101" pitchFamily="2" charset="-122"/>
              </a:rPr>
              <a:t>，</a:t>
            </a:r>
            <a:r>
              <a:rPr sz="3600" b="1">
                <a:ea typeface="宋体" panose="02010600030101010101" pitchFamily="2" charset="-122"/>
              </a:rPr>
              <a:t>巩固资本主义统治</a:t>
            </a:r>
            <a:r>
              <a:rPr lang="zh-CN" sz="3600" b="1">
                <a:ea typeface="宋体" panose="02010600030101010101" pitchFamily="2" charset="-122"/>
              </a:rPr>
              <a:t>，</a:t>
            </a:r>
            <a:r>
              <a:rPr sz="3600" b="1">
                <a:ea typeface="宋体" panose="02010600030101010101" pitchFamily="2" charset="-122"/>
              </a:rPr>
              <a:t>保护了资本主义民主制度,为后来的反法西斯战争保留了重要的力量,为世界进步发展做出了贡献.</a:t>
            </a:r>
            <a:r>
              <a:rPr lang="zh-CN" sz="3600" b="1">
                <a:ea typeface="宋体" panose="02010600030101010101" pitchFamily="2" charset="-122"/>
              </a:rPr>
              <a:t>。</a:t>
            </a:r>
            <a:endParaRPr lang="zh-CN" sz="3600" b="1">
              <a:ea typeface="宋体" panose="02010600030101010101" pitchFamily="2" charset="-122"/>
            </a:endParaRPr>
          </a:p>
          <a:p>
            <a:pPr algn="l">
              <a:lnSpc>
                <a:spcPct val="110000"/>
              </a:lnSpc>
            </a:pPr>
            <a:endParaRPr sz="3600" b="1">
              <a:solidFill>
                <a:srgbClr val="FF0000"/>
              </a:solidFill>
              <a:ea typeface="宋体" panose="02010600030101010101" pitchFamily="2" charset="-122"/>
            </a:endParaRPr>
          </a:p>
          <a:p>
            <a:pPr algn="l">
              <a:lnSpc>
                <a:spcPct val="110000"/>
              </a:lnSpc>
            </a:pPr>
            <a:r>
              <a:rPr sz="3600" b="1">
                <a:solidFill>
                  <a:srgbClr val="FF0000"/>
                </a:solidFill>
                <a:ea typeface="宋体" panose="02010600030101010101" pitchFamily="2" charset="-122"/>
              </a:rPr>
              <a:t>德</a:t>
            </a:r>
            <a:r>
              <a:rPr lang="zh-CN" sz="3600" b="1">
                <a:solidFill>
                  <a:srgbClr val="FF0000"/>
                </a:solidFill>
                <a:ea typeface="宋体" panose="02010600030101010101" pitchFamily="2" charset="-122"/>
              </a:rPr>
              <a:t>、</a:t>
            </a:r>
            <a:r>
              <a:rPr sz="3600" b="1">
                <a:solidFill>
                  <a:srgbClr val="FF0000"/>
                </a:solidFill>
                <a:ea typeface="宋体" panose="02010600030101010101" pitchFamily="2" charset="-122"/>
              </a:rPr>
              <a:t>日建立法两斯专政</a:t>
            </a:r>
            <a:endParaRPr sz="3600" b="1">
              <a:solidFill>
                <a:srgbClr val="FF0000"/>
              </a:solidFill>
              <a:ea typeface="宋体" panose="02010600030101010101" pitchFamily="2" charset="-122"/>
            </a:endParaRPr>
          </a:p>
          <a:p>
            <a:pPr algn="l">
              <a:lnSpc>
                <a:spcPct val="110000"/>
              </a:lnSpc>
            </a:pPr>
            <a:r>
              <a:rPr sz="3600" b="1">
                <a:ea typeface="宋体" panose="02010600030101010101" pitchFamily="2" charset="-122"/>
              </a:rPr>
              <a:t>对外加紧侵略扩张以转嫁危机</a:t>
            </a:r>
            <a:r>
              <a:rPr lang="zh-CN" sz="3600" b="1">
                <a:ea typeface="宋体" panose="02010600030101010101" pitchFamily="2" charset="-122"/>
              </a:rPr>
              <a:t>造成的损失，威胁了世界和平，给世界带来了灾难。</a:t>
            </a:r>
            <a:endParaRPr sz="3600" b="1">
              <a:ea typeface="宋体" panose="02010600030101010101" pitchFamily="2" charset="-122"/>
            </a:endParaRPr>
          </a:p>
        </p:txBody>
      </p:sp>
    </p:spTree>
    <p:custDataLst>
      <p:tags r:id="rId1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bldLvl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0" name="文本框 99"/>
          <p:cNvSpPr txBox="1"/>
          <p:nvPr/>
        </p:nvSpPr>
        <p:spPr>
          <a:xfrm>
            <a:off x="252095" y="866140"/>
            <a:ext cx="11763375" cy="5815965"/>
          </a:xfrm>
          <a:prstGeom prst="rect">
            <a:avLst/>
          </a:prstGeom>
          <a:noFill/>
          <a:ln w="9525">
            <a:solidFill>
              <a:schemeClr val="accent1"/>
            </a:solidFill>
          </a:ln>
        </p:spPr>
        <p:txBody>
          <a:bodyPr wrap="square">
            <a:spAutoFit/>
          </a:bodyPr>
          <a:p>
            <a:pPr indent="0">
              <a:lnSpc>
                <a:spcPct val="150000"/>
              </a:lnSpc>
            </a:pPr>
            <a:r>
              <a:rPr lang="zh-CN" sz="3200" b="1">
                <a:ea typeface="宋体" panose="02010600030101010101" pitchFamily="2" charset="-122"/>
              </a:rPr>
              <a:t>1</a:t>
            </a:r>
            <a:r>
              <a:rPr lang="en-US" altLang="zh-CN" sz="3200" b="1">
                <a:ea typeface="宋体" panose="02010600030101010101" pitchFamily="2" charset="-122"/>
              </a:rPr>
              <a:t>.</a:t>
            </a:r>
            <a:r>
              <a:rPr lang="zh-CN" sz="3200" b="1">
                <a:solidFill>
                  <a:srgbClr val="FF0000"/>
                </a:solidFill>
                <a:ea typeface="宋体" panose="02010600030101010101" pitchFamily="2" charset="-122"/>
              </a:rPr>
              <a:t>1922年，墨索里尼在意大利</a:t>
            </a:r>
            <a:r>
              <a:rPr lang="zh-CN" sz="3200" b="1">
                <a:solidFill>
                  <a:srgbClr val="FF0000"/>
                </a:solidFill>
                <a:ea typeface="宋体" panose="02010600030101010101" pitchFamily="2" charset="-122"/>
                <a:sym typeface="+mn-ea"/>
              </a:rPr>
              <a:t>建立法西斯政权</a:t>
            </a:r>
            <a:r>
              <a:rPr lang="zh-CN" sz="3200" b="1">
                <a:solidFill>
                  <a:srgbClr val="FF0000"/>
                </a:solidFill>
                <a:ea typeface="宋体" panose="02010600030101010101" pitchFamily="2" charset="-122"/>
              </a:rPr>
              <a:t>。</a:t>
            </a:r>
            <a:endParaRPr lang="zh-CN" sz="3200" b="1">
              <a:ea typeface="宋体" panose="02010600030101010101" pitchFamily="2" charset="-122"/>
            </a:endParaRPr>
          </a:p>
          <a:p>
            <a:pPr indent="0">
              <a:lnSpc>
                <a:spcPct val="150000"/>
              </a:lnSpc>
            </a:pPr>
            <a:r>
              <a:rPr lang="zh-CN" sz="3200" b="1">
                <a:ea typeface="宋体" panose="02010600030101010101" pitchFamily="2" charset="-122"/>
              </a:rPr>
              <a:t>2</a:t>
            </a:r>
            <a:r>
              <a:rPr lang="en-US" altLang="zh-CN" sz="3200" b="1">
                <a:ea typeface="宋体" panose="02010600030101010101" pitchFamily="2" charset="-122"/>
              </a:rPr>
              <a:t>.</a:t>
            </a:r>
            <a:r>
              <a:rPr lang="zh-CN" sz="3200" b="1">
                <a:ea typeface="宋体" panose="02010600030101010101" pitchFamily="2" charset="-122"/>
              </a:rPr>
              <a:t>1935年意大利侵略埃塞俄比亚，第二年吞并埃塞俄比亚。3</a:t>
            </a:r>
            <a:r>
              <a:rPr lang="en-US" altLang="zh-CN" sz="3200" b="1">
                <a:ea typeface="宋体" panose="02010600030101010101" pitchFamily="2" charset="-122"/>
              </a:rPr>
              <a:t>.</a:t>
            </a:r>
            <a:r>
              <a:rPr lang="zh-CN" sz="3200" b="1">
                <a:solidFill>
                  <a:srgbClr val="FF0000"/>
                </a:solidFill>
                <a:ea typeface="宋体" panose="02010600030101010101" pitchFamily="2" charset="-122"/>
              </a:rPr>
              <a:t>1933年，希特勒在德国建立了法西斯专政，世界大战的欧洲</a:t>
            </a:r>
            <a:endParaRPr lang="zh-CN" sz="3200" b="1">
              <a:solidFill>
                <a:srgbClr val="FF0000"/>
              </a:solidFill>
              <a:ea typeface="宋体" panose="02010600030101010101" pitchFamily="2" charset="-122"/>
            </a:endParaRPr>
          </a:p>
          <a:p>
            <a:pPr indent="0">
              <a:lnSpc>
                <a:spcPct val="150000"/>
              </a:lnSpc>
            </a:pPr>
            <a:r>
              <a:rPr lang="zh-CN" sz="3200" b="1">
                <a:solidFill>
                  <a:srgbClr val="FF0000"/>
                </a:solidFill>
                <a:ea typeface="宋体" panose="02010600030101010101" pitchFamily="2" charset="-122"/>
              </a:rPr>
              <a:t>   策源地形成。</a:t>
            </a:r>
            <a:r>
              <a:rPr lang="zh-CN" sz="3200" b="1">
                <a:ea typeface="宋体" panose="02010600030101010101" pitchFamily="2" charset="-122"/>
              </a:rPr>
              <a:t>4</a:t>
            </a:r>
            <a:r>
              <a:rPr lang="en-US" altLang="zh-CN" sz="3200" b="1">
                <a:ea typeface="宋体" panose="02010600030101010101" pitchFamily="2" charset="-122"/>
              </a:rPr>
              <a:t>.</a:t>
            </a:r>
            <a:r>
              <a:rPr lang="zh-CN" sz="3200" b="1">
                <a:solidFill>
                  <a:srgbClr val="FF0000"/>
                </a:solidFill>
                <a:ea typeface="宋体" panose="02010600030101010101" pitchFamily="2" charset="-122"/>
              </a:rPr>
              <a:t>1936年，受军部控制的广天弘毅上台组阁，建立法西斯专政，</a:t>
            </a:r>
            <a:endParaRPr lang="zh-CN" sz="3200" b="1">
              <a:solidFill>
                <a:srgbClr val="FF0000"/>
              </a:solidFill>
              <a:ea typeface="宋体" panose="02010600030101010101" pitchFamily="2" charset="-122"/>
            </a:endParaRPr>
          </a:p>
          <a:p>
            <a:pPr indent="0">
              <a:lnSpc>
                <a:spcPct val="150000"/>
              </a:lnSpc>
            </a:pPr>
            <a:r>
              <a:rPr lang="zh-CN" sz="3200" b="1">
                <a:solidFill>
                  <a:srgbClr val="FF0000"/>
                </a:solidFill>
                <a:ea typeface="宋体" panose="02010600030101010101" pitchFamily="2" charset="-122"/>
              </a:rPr>
              <a:t>   世界大战的亚洲策源地形成。</a:t>
            </a:r>
            <a:endParaRPr lang="zh-CN" sz="3200" b="1">
              <a:ea typeface="宋体" panose="02010600030101010101" pitchFamily="2" charset="-122"/>
            </a:endParaRPr>
          </a:p>
          <a:p>
            <a:pPr indent="0">
              <a:lnSpc>
                <a:spcPct val="150000"/>
              </a:lnSpc>
            </a:pPr>
            <a:r>
              <a:rPr lang="zh-CN" sz="3200" b="1">
                <a:ea typeface="宋体" panose="02010600030101010101" pitchFamily="2" charset="-122"/>
              </a:rPr>
              <a:t>5</a:t>
            </a:r>
            <a:r>
              <a:rPr lang="en-US" altLang="zh-CN" sz="3200" b="1">
                <a:ea typeface="宋体" panose="02010600030101010101" pitchFamily="2" charset="-122"/>
              </a:rPr>
              <a:t>.</a:t>
            </a:r>
            <a:r>
              <a:rPr lang="zh-CN" sz="3200" b="1">
                <a:ea typeface="宋体" panose="02010600030101010101" pitchFamily="2" charset="-122"/>
              </a:rPr>
              <a:t>1937年7月7日，日本悍然发动卢沟桥事变，开始全面侵华战争。</a:t>
            </a:r>
            <a:endParaRPr lang="zh-CN" sz="3200" b="1">
              <a:ea typeface="宋体" panose="02010600030101010101" pitchFamily="2" charset="-122"/>
            </a:endParaRPr>
          </a:p>
          <a:p>
            <a:endParaRPr lang="zh-CN" altLang="en-US" sz="3600" b="1"/>
          </a:p>
        </p:txBody>
      </p:sp>
      <p:sp>
        <p:nvSpPr>
          <p:cNvPr id="6" name="标题 1"/>
          <p:cNvSpPr>
            <a:spLocks noGrp="1"/>
          </p:cNvSpPr>
          <p:nvPr/>
        </p:nvSpPr>
        <p:spPr>
          <a:xfrm>
            <a:off x="3382010" y="34925"/>
            <a:ext cx="3444875" cy="665480"/>
          </a:xfrm>
          <a:prstGeom prst="rect">
            <a:avLst/>
          </a:prstGeom>
          <a:solidFill>
            <a:srgbClr val="92D050"/>
          </a:solidFill>
        </p:spPr>
        <p:txBody>
          <a:bodyPr vert="horz" lIns="91440" tIns="45720" rIns="91440" bIns="45720" rtlCol="0" anchor="ctr" anchorCtr="0">
            <a:normAutofit fontScale="90000"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zh-CN" altLang="en-US" b="1"/>
              <a:t>【要点回顾】</a:t>
            </a:r>
            <a:endParaRPr lang="zh-CN" altLang="en-US" b="1"/>
          </a:p>
        </p:txBody>
      </p:sp>
    </p:spTree>
    <p:custDataLst>
      <p:tags r:id="rId1"/>
    </p:custData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3282950" y="-32385"/>
            <a:ext cx="3248660" cy="799465"/>
          </a:xfrm>
          <a:solidFill>
            <a:srgbClr val="FFC000"/>
          </a:solidFill>
          <a:ln>
            <a:solidFill>
              <a:schemeClr val="accent1"/>
            </a:solidFill>
          </a:ln>
        </p:spPr>
        <p:txBody>
          <a:bodyPr/>
          <a:p>
            <a:r>
              <a:rPr lang="zh-CN" altLang="en-US" sz="4000" b="1">
                <a:sym typeface="+mn-ea"/>
              </a:rPr>
              <a:t>【课堂练习】</a:t>
            </a:r>
            <a:endParaRPr lang="zh-CN" altLang="en-US" sz="4000" b="1">
              <a:sym typeface="+mn-ea"/>
            </a:endParaRP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276225" y="900430"/>
            <a:ext cx="11391900" cy="5095240"/>
          </a:xfrm>
        </p:spPr>
        <p:txBody>
          <a:bodyPr>
            <a:normAutofit/>
          </a:bodyPr>
          <a:p>
            <a:pPr marL="0" indent="0">
              <a:lnSpc>
                <a:spcPct val="110000"/>
              </a:lnSpc>
              <a:buNone/>
            </a:pPr>
            <a:r>
              <a:rPr sz="3600" b="1"/>
              <a:t>1.写出下列国家法西斯头目</a:t>
            </a:r>
            <a:endParaRPr sz="3600" b="1"/>
          </a:p>
          <a:p>
            <a:pPr marL="0" indent="0">
              <a:lnSpc>
                <a:spcPct val="110000"/>
              </a:lnSpc>
              <a:buNone/>
            </a:pPr>
            <a:r>
              <a:rPr sz="3600" b="1"/>
              <a:t>（1）意大利：  </a:t>
            </a:r>
            <a:endParaRPr sz="3600" b="1"/>
          </a:p>
          <a:p>
            <a:pPr marL="0" indent="0">
              <a:lnSpc>
                <a:spcPct val="110000"/>
              </a:lnSpc>
              <a:buNone/>
            </a:pPr>
            <a:r>
              <a:rPr sz="3600" b="1"/>
              <a:t>（2）德  国：  </a:t>
            </a:r>
            <a:endParaRPr sz="3600" b="1"/>
          </a:p>
        </p:txBody>
      </p:sp>
      <p:sp>
        <p:nvSpPr>
          <p:cNvPr id="5" name="文本框 4"/>
          <p:cNvSpPr txBox="1"/>
          <p:nvPr/>
        </p:nvSpPr>
        <p:spPr>
          <a:xfrm>
            <a:off x="3282950" y="1623060"/>
            <a:ext cx="1993265" cy="730885"/>
          </a:xfrm>
          <a:prstGeom prst="rect">
            <a:avLst/>
          </a:prstGeom>
          <a:solidFill>
            <a:srgbClr val="FFFF00"/>
          </a:solidFill>
          <a:ln>
            <a:solidFill>
              <a:schemeClr val="accent1"/>
            </a:solidFill>
          </a:ln>
        </p:spPr>
        <p:txBody>
          <a:bodyPr wrap="square" rtlCol="0">
            <a:spAutoFit/>
          </a:bodyPr>
          <a:p>
            <a:pPr>
              <a:lnSpc>
                <a:spcPct val="130000"/>
              </a:lnSpc>
            </a:pPr>
            <a:r>
              <a:rPr lang="zh-CN" altLang="en-US" sz="3200" b="1">
                <a:ea typeface="宋体" panose="02010600030101010101" pitchFamily="2" charset="-122"/>
              </a:rPr>
              <a:t>墨索里尼</a:t>
            </a:r>
            <a:endParaRPr lang="zh-CN" altLang="en-US" sz="3200" b="1">
              <a:ea typeface="宋体" panose="02010600030101010101" pitchFamily="2" charset="-122"/>
            </a:endParaRPr>
          </a:p>
        </p:txBody>
      </p:sp>
      <p:sp>
        <p:nvSpPr>
          <p:cNvPr id="9" name="文本框 8"/>
          <p:cNvSpPr txBox="1"/>
          <p:nvPr/>
        </p:nvSpPr>
        <p:spPr>
          <a:xfrm>
            <a:off x="3282950" y="2478405"/>
            <a:ext cx="1631315" cy="730885"/>
          </a:xfrm>
          <a:prstGeom prst="rect">
            <a:avLst/>
          </a:prstGeom>
          <a:solidFill>
            <a:srgbClr val="FFFF00"/>
          </a:solidFill>
          <a:ln>
            <a:solidFill>
              <a:schemeClr val="accent1"/>
            </a:solidFill>
          </a:ln>
        </p:spPr>
        <p:txBody>
          <a:bodyPr wrap="square" rtlCol="0">
            <a:spAutoFit/>
          </a:bodyPr>
          <a:p>
            <a:pPr>
              <a:lnSpc>
                <a:spcPct val="130000"/>
              </a:lnSpc>
            </a:pPr>
            <a:r>
              <a:rPr lang="zh-CN" altLang="en-US" sz="3200" b="1">
                <a:ea typeface="宋体" panose="02010600030101010101" pitchFamily="2" charset="-122"/>
              </a:rPr>
              <a:t>希特勒</a:t>
            </a:r>
            <a:endParaRPr lang="zh-CN" altLang="en-US" sz="3200" b="1">
              <a:ea typeface="宋体" panose="02010600030101010101" pitchFamily="2" charset="-122"/>
            </a:endParaRPr>
          </a:p>
        </p:txBody>
      </p:sp>
      <p:sp>
        <p:nvSpPr>
          <p:cNvPr id="10" name="文本框 9"/>
          <p:cNvSpPr txBox="1"/>
          <p:nvPr/>
        </p:nvSpPr>
        <p:spPr>
          <a:xfrm>
            <a:off x="445135" y="3989070"/>
            <a:ext cx="11301730" cy="2651125"/>
          </a:xfrm>
          <a:prstGeom prst="rect">
            <a:avLst/>
          </a:prstGeom>
          <a:solidFill>
            <a:srgbClr val="FFFF00"/>
          </a:solidFill>
          <a:ln>
            <a:solidFill>
              <a:schemeClr val="accent1"/>
            </a:solidFill>
          </a:ln>
        </p:spPr>
        <p:txBody>
          <a:bodyPr wrap="square" rtlCol="0">
            <a:spAutoFit/>
          </a:bodyPr>
          <a:p>
            <a:pPr>
              <a:lnSpc>
                <a:spcPct val="130000"/>
              </a:lnSpc>
            </a:pPr>
            <a:r>
              <a:rPr lang="zh-CN" altLang="en-US" sz="3200" b="1">
                <a:ea typeface="宋体" panose="02010600030101010101" pitchFamily="2" charset="-122"/>
              </a:rPr>
              <a:t>（1）意大利：1922年墨索里尼率法西斯党徒向首都罗马进军</a:t>
            </a:r>
            <a:endParaRPr lang="zh-CN" altLang="en-US" sz="3200" b="1">
              <a:ea typeface="宋体" panose="02010600030101010101" pitchFamily="2" charset="-122"/>
            </a:endParaRPr>
          </a:p>
          <a:p>
            <a:pPr>
              <a:lnSpc>
                <a:spcPct val="130000"/>
              </a:lnSpc>
            </a:pPr>
            <a:r>
              <a:rPr lang="zh-CN" altLang="en-US" sz="3200" b="1">
                <a:ea typeface="宋体" panose="02010600030101010101" pitchFamily="2" charset="-122"/>
              </a:rPr>
              <a:t>（2）德    国：1933年希特勒出任德国总理，将党、政、军大</a:t>
            </a:r>
            <a:endParaRPr lang="zh-CN" altLang="en-US" sz="3200" b="1">
              <a:ea typeface="宋体" panose="02010600030101010101" pitchFamily="2" charset="-122"/>
            </a:endParaRPr>
          </a:p>
          <a:p>
            <a:pPr>
              <a:lnSpc>
                <a:spcPct val="130000"/>
              </a:lnSpc>
            </a:pPr>
            <a:r>
              <a:rPr lang="zh-CN" altLang="en-US" sz="3200" b="1">
                <a:ea typeface="宋体" panose="02010600030101010101" pitchFamily="2" charset="-122"/>
              </a:rPr>
              <a:t>                        权集于一身</a:t>
            </a:r>
            <a:endParaRPr lang="zh-CN" altLang="en-US" sz="3200" b="1">
              <a:ea typeface="宋体" panose="02010600030101010101" pitchFamily="2" charset="-122"/>
            </a:endParaRPr>
          </a:p>
          <a:p>
            <a:pPr>
              <a:lnSpc>
                <a:spcPct val="130000"/>
              </a:lnSpc>
            </a:pPr>
            <a:r>
              <a:rPr lang="zh-CN" altLang="en-US" sz="3200" b="1">
                <a:ea typeface="宋体" panose="02010600030101010101" pitchFamily="2" charset="-122"/>
              </a:rPr>
              <a:t>（3）日    本：1936年受军部控制的广田弘毅上台组阁</a:t>
            </a:r>
            <a:endParaRPr lang="zh-CN" altLang="en-US" sz="3200" b="1">
              <a:ea typeface="宋体" panose="02010600030101010101" pitchFamily="2" charset="-122"/>
            </a:endParaRPr>
          </a:p>
        </p:txBody>
      </p:sp>
      <p:sp>
        <p:nvSpPr>
          <p:cNvPr id="100" name="文本框 99"/>
          <p:cNvSpPr txBox="1"/>
          <p:nvPr/>
        </p:nvSpPr>
        <p:spPr>
          <a:xfrm>
            <a:off x="164465" y="3209290"/>
            <a:ext cx="8230870" cy="64516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 indent="266700"/>
            <a:r>
              <a:rPr lang="zh-CN" sz="3600" b="1">
                <a:ea typeface="宋体" panose="02010600030101010101" pitchFamily="2" charset="-122"/>
              </a:rPr>
              <a:t>2.意德日法西斯专政建立的标志</a:t>
            </a:r>
            <a:endParaRPr lang="zh-CN" altLang="en-US" sz="3600" b="1"/>
          </a:p>
        </p:txBody>
      </p:sp>
    </p:spTree>
    <p:custDataLst>
      <p:tags r:id="rId1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bldLvl="0" animBg="1"/>
      <p:bldP spid="9" grpId="0" bldLvl="0" animBg="1"/>
      <p:bldP spid="10" grpId="0" bldLvl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00" name="文本框 99"/>
          <p:cNvSpPr txBox="1"/>
          <p:nvPr/>
        </p:nvSpPr>
        <p:spPr>
          <a:xfrm>
            <a:off x="133985" y="169545"/>
            <a:ext cx="8230870" cy="64516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 indent="266700"/>
            <a:r>
              <a:rPr lang="zh-CN" sz="3600" b="1">
                <a:ea typeface="宋体" panose="02010600030101010101" pitchFamily="2" charset="-122"/>
              </a:rPr>
              <a:t>3.第二次世界大战与战争策源地</a:t>
            </a:r>
            <a:endParaRPr lang="zh-CN" sz="3600" b="1">
              <a:ea typeface="宋体" panose="02010600030101010101" pitchFamily="2" charset="-122"/>
            </a:endParaRPr>
          </a:p>
        </p:txBody>
      </p:sp>
      <p:sp>
        <p:nvSpPr>
          <p:cNvPr id="2" name="文本框 1"/>
          <p:cNvSpPr txBox="1"/>
          <p:nvPr/>
        </p:nvSpPr>
        <p:spPr>
          <a:xfrm>
            <a:off x="133985" y="814705"/>
            <a:ext cx="6574790" cy="175323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 indent="0">
              <a:lnSpc>
                <a:spcPct val="150000"/>
              </a:lnSpc>
            </a:pPr>
            <a:r>
              <a:rPr lang="zh-CN" sz="3600" b="1">
                <a:ea typeface="宋体" panose="02010600030101010101" pitchFamily="2" charset="-122"/>
              </a:rPr>
              <a:t>（</a:t>
            </a:r>
            <a:r>
              <a:rPr lang="en-US" altLang="zh-CN" sz="3600" b="1">
                <a:ea typeface="宋体" panose="02010600030101010101" pitchFamily="2" charset="-122"/>
              </a:rPr>
              <a:t>1</a:t>
            </a:r>
            <a:r>
              <a:rPr lang="zh-CN" sz="3600" b="1">
                <a:ea typeface="宋体" panose="02010600030101010101" pitchFamily="2" charset="-122"/>
              </a:rPr>
              <a:t>）欧洲策源地形成的标志：（</a:t>
            </a:r>
            <a:r>
              <a:rPr lang="en-US" altLang="zh-CN" sz="3600" b="1">
                <a:ea typeface="宋体" panose="02010600030101010101" pitchFamily="2" charset="-122"/>
              </a:rPr>
              <a:t>2</a:t>
            </a:r>
            <a:r>
              <a:rPr lang="zh-CN" sz="3600" b="1">
                <a:ea typeface="宋体" panose="02010600030101010101" pitchFamily="2" charset="-122"/>
              </a:rPr>
              <a:t>）亚洲策源地形成的标志：</a:t>
            </a:r>
            <a:endParaRPr lang="zh-CN" sz="3600" b="1">
              <a:ea typeface="宋体" panose="02010600030101010101" pitchFamily="2" charset="-122"/>
            </a:endParaRPr>
          </a:p>
        </p:txBody>
      </p:sp>
      <p:sp>
        <p:nvSpPr>
          <p:cNvPr id="5" name="文本框 4"/>
          <p:cNvSpPr txBox="1"/>
          <p:nvPr/>
        </p:nvSpPr>
        <p:spPr>
          <a:xfrm>
            <a:off x="6370320" y="938530"/>
            <a:ext cx="5685155" cy="730885"/>
          </a:xfrm>
          <a:prstGeom prst="rect">
            <a:avLst/>
          </a:prstGeom>
          <a:solidFill>
            <a:srgbClr val="FFFF00"/>
          </a:solidFill>
          <a:ln>
            <a:solidFill>
              <a:schemeClr val="accent1"/>
            </a:solidFill>
          </a:ln>
        </p:spPr>
        <p:txBody>
          <a:bodyPr wrap="square" rtlCol="0">
            <a:spAutoFit/>
          </a:bodyPr>
          <a:p>
            <a:pPr>
              <a:lnSpc>
                <a:spcPct val="130000"/>
              </a:lnSpc>
            </a:pPr>
            <a:r>
              <a:rPr lang="zh-CN" altLang="en-US" sz="3200" b="1">
                <a:ea typeface="宋体" panose="02010600030101010101" pitchFamily="2" charset="-122"/>
              </a:rPr>
              <a:t>1933年德国法西斯专政的建立</a:t>
            </a:r>
            <a:endParaRPr lang="zh-CN" altLang="en-US" sz="3200" b="1">
              <a:ea typeface="宋体" panose="02010600030101010101" pitchFamily="2" charset="-122"/>
            </a:endParaRPr>
          </a:p>
        </p:txBody>
      </p:sp>
      <p:sp>
        <p:nvSpPr>
          <p:cNvPr id="3" name="文本框 2"/>
          <p:cNvSpPr txBox="1"/>
          <p:nvPr/>
        </p:nvSpPr>
        <p:spPr>
          <a:xfrm>
            <a:off x="6370320" y="1837055"/>
            <a:ext cx="5685155" cy="730885"/>
          </a:xfrm>
          <a:prstGeom prst="rect">
            <a:avLst/>
          </a:prstGeom>
          <a:solidFill>
            <a:srgbClr val="FFFF00"/>
          </a:solidFill>
          <a:ln>
            <a:solidFill>
              <a:schemeClr val="accent1"/>
            </a:solidFill>
          </a:ln>
        </p:spPr>
        <p:txBody>
          <a:bodyPr wrap="square" rtlCol="0">
            <a:spAutoFit/>
          </a:bodyPr>
          <a:p>
            <a:pPr>
              <a:lnSpc>
                <a:spcPct val="130000"/>
              </a:lnSpc>
            </a:pPr>
            <a:r>
              <a:rPr lang="zh-CN" altLang="en-US" sz="3200" b="1">
                <a:ea typeface="宋体" panose="02010600030101010101" pitchFamily="2" charset="-122"/>
              </a:rPr>
              <a:t>1936年日本法西斯专政的建立</a:t>
            </a:r>
            <a:endParaRPr lang="zh-CN" altLang="en-US" sz="3200" b="1">
              <a:ea typeface="宋体" panose="02010600030101010101" pitchFamily="2" charset="-122"/>
            </a:endParaRPr>
          </a:p>
        </p:txBody>
      </p:sp>
      <p:sp>
        <p:nvSpPr>
          <p:cNvPr id="4" name="文本框 3"/>
          <p:cNvSpPr txBox="1"/>
          <p:nvPr/>
        </p:nvSpPr>
        <p:spPr>
          <a:xfrm>
            <a:off x="450850" y="2899410"/>
            <a:ext cx="8412480" cy="645160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p>
            <a:r>
              <a:rPr lang="zh-CN" altLang="en-US" sz="3600" b="1"/>
              <a:t>4.希特勒的对内恐怖独裁政策</a:t>
            </a:r>
            <a:endParaRPr lang="zh-CN" altLang="en-US" sz="3600" b="1"/>
          </a:p>
        </p:txBody>
      </p:sp>
      <p:sp>
        <p:nvSpPr>
          <p:cNvPr id="6" name="文本框 5"/>
          <p:cNvSpPr txBox="1"/>
          <p:nvPr/>
        </p:nvSpPr>
        <p:spPr>
          <a:xfrm>
            <a:off x="256540" y="3544570"/>
            <a:ext cx="11679555" cy="3046095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solidFill>
              <a:schemeClr val="accent1"/>
            </a:solidFill>
          </a:ln>
        </p:spPr>
        <p:txBody>
          <a:bodyPr wrap="square" rtlCol="0">
            <a:spAutoFit/>
          </a:bodyPr>
          <a:p>
            <a:pPr algn="l">
              <a:lnSpc>
                <a:spcPct val="100000"/>
              </a:lnSpc>
            </a:pPr>
            <a:r>
              <a:rPr sz="3200" b="1">
                <a:ea typeface="宋体" panose="02010600030101010101" pitchFamily="2" charset="-122"/>
              </a:rPr>
              <a:t>（1）利用“国会纵火案”，打击共产党，逮捕和迫害大批</a:t>
            </a:r>
            <a:endParaRPr sz="3200" b="1">
              <a:ea typeface="宋体" panose="02010600030101010101" pitchFamily="2" charset="-122"/>
            </a:endParaRPr>
          </a:p>
          <a:p>
            <a:pPr algn="l">
              <a:lnSpc>
                <a:spcPct val="100000"/>
              </a:lnSpc>
            </a:pPr>
            <a:r>
              <a:rPr sz="3200" b="1">
                <a:ea typeface="宋体" panose="02010600030101010101" pitchFamily="2" charset="-122"/>
              </a:rPr>
              <a:t>         共产党人和进步人士</a:t>
            </a:r>
            <a:r>
              <a:rPr lang="zh-CN" sz="3200" b="1">
                <a:ea typeface="宋体" panose="02010600030101010101" pitchFamily="2" charset="-122"/>
              </a:rPr>
              <a:t>。</a:t>
            </a:r>
            <a:endParaRPr sz="3200" b="1">
              <a:ea typeface="宋体" panose="02010600030101010101" pitchFamily="2" charset="-122"/>
            </a:endParaRPr>
          </a:p>
          <a:p>
            <a:pPr algn="l">
              <a:lnSpc>
                <a:spcPct val="100000"/>
              </a:lnSpc>
            </a:pPr>
            <a:r>
              <a:rPr sz="3200" b="1">
                <a:ea typeface="宋体" panose="02010600030101010101" pitchFamily="2" charset="-122"/>
              </a:rPr>
              <a:t>（2）解散了工会。</a:t>
            </a:r>
            <a:endParaRPr sz="3200" b="1">
              <a:ea typeface="宋体" panose="02010600030101010101" pitchFamily="2" charset="-122"/>
            </a:endParaRPr>
          </a:p>
          <a:p>
            <a:pPr algn="l">
              <a:lnSpc>
                <a:spcPct val="100000"/>
              </a:lnSpc>
            </a:pPr>
            <a:r>
              <a:rPr sz="3200" b="1">
                <a:ea typeface="宋体" panose="02010600030101010101" pitchFamily="2" charset="-122"/>
              </a:rPr>
              <a:t>（3）为加强思想控制，还焚烧了大量的进步书籍。</a:t>
            </a:r>
            <a:endParaRPr sz="3200" b="1">
              <a:ea typeface="宋体" panose="02010600030101010101" pitchFamily="2" charset="-122"/>
            </a:endParaRPr>
          </a:p>
          <a:p>
            <a:pPr algn="l">
              <a:lnSpc>
                <a:spcPct val="100000"/>
              </a:lnSpc>
            </a:pPr>
            <a:r>
              <a:rPr sz="3200" b="1">
                <a:ea typeface="宋体" panose="02010600030101010101" pitchFamily="2" charset="-122"/>
              </a:rPr>
              <a:t>（4）希特勒掌权期间，无情地剥夺犹太人的财产，几百</a:t>
            </a:r>
            <a:endParaRPr sz="3200" b="1">
              <a:ea typeface="宋体" panose="02010600030101010101" pitchFamily="2" charset="-122"/>
            </a:endParaRPr>
          </a:p>
          <a:p>
            <a:pPr algn="l">
              <a:lnSpc>
                <a:spcPct val="100000"/>
              </a:lnSpc>
            </a:pPr>
            <a:r>
              <a:rPr sz="3200" b="1">
                <a:ea typeface="宋体" panose="02010600030101010101" pitchFamily="2" charset="-122"/>
              </a:rPr>
              <a:t>         万犹太人惨遭屠杀。</a:t>
            </a:r>
            <a:endParaRPr sz="3200" b="1">
              <a:ea typeface="宋体" panose="02010600030101010101" pitchFamily="2" charset="-122"/>
            </a:endParaRPr>
          </a:p>
        </p:txBody>
      </p:sp>
    </p:spTree>
    <p:custDataLst>
      <p:tags r:id="rId1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bldLvl="0" animBg="1"/>
      <p:bldP spid="3" grpId="0" bldLvl="0" animBg="1"/>
      <p:bldP spid="6" grpId="0" bldLvl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00" name="文本框 99"/>
          <p:cNvSpPr txBox="1"/>
          <p:nvPr/>
        </p:nvSpPr>
        <p:spPr>
          <a:xfrm>
            <a:off x="548640" y="71755"/>
            <a:ext cx="8404860" cy="64516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 indent="266700"/>
            <a:r>
              <a:rPr lang="zh-CN" sz="3600" b="1">
                <a:ea typeface="宋体" panose="02010600030101010101" pitchFamily="2" charset="-122"/>
              </a:rPr>
              <a:t>5.日本在20世纪30年代的侵华史实</a:t>
            </a:r>
            <a:endParaRPr lang="zh-CN" altLang="en-US" sz="3600" b="1"/>
          </a:p>
        </p:txBody>
      </p:sp>
      <p:sp>
        <p:nvSpPr>
          <p:cNvPr id="6" name="文本框 5"/>
          <p:cNvSpPr txBox="1"/>
          <p:nvPr/>
        </p:nvSpPr>
        <p:spPr>
          <a:xfrm>
            <a:off x="548640" y="934085"/>
            <a:ext cx="10616565" cy="2453640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solidFill>
              <a:schemeClr val="accent1"/>
            </a:solidFill>
          </a:ln>
        </p:spPr>
        <p:txBody>
          <a:bodyPr wrap="square" rtlCol="0">
            <a:spAutoFit/>
          </a:bodyPr>
          <a:p>
            <a:pPr algn="l">
              <a:lnSpc>
                <a:spcPct val="120000"/>
              </a:lnSpc>
            </a:pPr>
            <a:r>
              <a:rPr sz="3200" b="1">
                <a:ea typeface="宋体" panose="02010600030101010101" pitchFamily="2" charset="-122"/>
              </a:rPr>
              <a:t>（1）1931年，日本策划九一八事变，发动侵华战争。</a:t>
            </a:r>
            <a:endParaRPr sz="3200" b="1">
              <a:ea typeface="宋体" panose="02010600030101010101" pitchFamily="2" charset="-122"/>
            </a:endParaRPr>
          </a:p>
          <a:p>
            <a:pPr algn="l">
              <a:lnSpc>
                <a:spcPct val="120000"/>
              </a:lnSpc>
            </a:pPr>
            <a:r>
              <a:rPr sz="3200" b="1">
                <a:ea typeface="宋体" panose="02010600030101010101" pitchFamily="2" charset="-122"/>
              </a:rPr>
              <a:t>（2）占领了中国的东北三省，扶植建立伪满洲国，进一步</a:t>
            </a:r>
            <a:endParaRPr sz="3200" b="1">
              <a:ea typeface="宋体" panose="02010600030101010101" pitchFamily="2" charset="-122"/>
            </a:endParaRPr>
          </a:p>
          <a:p>
            <a:pPr algn="l">
              <a:lnSpc>
                <a:spcPct val="120000"/>
              </a:lnSpc>
            </a:pPr>
            <a:r>
              <a:rPr sz="3200" b="1">
                <a:ea typeface="宋体" panose="02010600030101010101" pitchFamily="2" charset="-122"/>
              </a:rPr>
              <a:t>         蚕食中国华北地区。</a:t>
            </a:r>
            <a:endParaRPr sz="3200" b="1">
              <a:ea typeface="宋体" panose="02010600030101010101" pitchFamily="2" charset="-122"/>
            </a:endParaRPr>
          </a:p>
          <a:p>
            <a:pPr algn="l">
              <a:lnSpc>
                <a:spcPct val="120000"/>
              </a:lnSpc>
            </a:pPr>
            <a:r>
              <a:rPr sz="3200" b="1">
                <a:ea typeface="宋体" panose="02010600030101010101" pitchFamily="2" charset="-122"/>
              </a:rPr>
              <a:t>（3）1937年制造“卢沟桥事变”日本发动全面侵华战争</a:t>
            </a:r>
            <a:endParaRPr sz="3200" b="1">
              <a:ea typeface="宋体" panose="02010600030101010101" pitchFamily="2" charset="-122"/>
            </a:endParaRPr>
          </a:p>
        </p:txBody>
      </p:sp>
      <p:sp>
        <p:nvSpPr>
          <p:cNvPr id="2" name="文本框 1"/>
          <p:cNvSpPr txBox="1"/>
          <p:nvPr/>
        </p:nvSpPr>
        <p:spPr>
          <a:xfrm>
            <a:off x="707390" y="3716020"/>
            <a:ext cx="10457815" cy="64516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 indent="266700"/>
            <a:r>
              <a:rPr lang="en-US" altLang="zh-CN" sz="3600" b="1">
                <a:ea typeface="宋体" panose="02010600030101010101" pitchFamily="2" charset="-122"/>
              </a:rPr>
              <a:t>6</a:t>
            </a:r>
            <a:r>
              <a:rPr lang="zh-CN" sz="3600" b="1">
                <a:ea typeface="宋体" panose="02010600030101010101" pitchFamily="2" charset="-122"/>
              </a:rPr>
              <a:t>.二战爆发前，意大利德国的对外扩张史实</a:t>
            </a:r>
            <a:endParaRPr lang="zh-CN" altLang="en-US" sz="3600" b="1"/>
          </a:p>
        </p:txBody>
      </p:sp>
      <p:sp>
        <p:nvSpPr>
          <p:cNvPr id="3" name="文本框 2"/>
          <p:cNvSpPr txBox="1"/>
          <p:nvPr/>
        </p:nvSpPr>
        <p:spPr>
          <a:xfrm>
            <a:off x="548640" y="4422775"/>
            <a:ext cx="10756900" cy="2453640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solidFill>
              <a:schemeClr val="accent1"/>
            </a:solidFill>
          </a:ln>
        </p:spPr>
        <p:txBody>
          <a:bodyPr wrap="square" rtlCol="0">
            <a:spAutoFit/>
          </a:bodyPr>
          <a:p>
            <a:pPr algn="l">
              <a:lnSpc>
                <a:spcPct val="120000"/>
              </a:lnSpc>
            </a:pPr>
            <a:r>
              <a:rPr lang="zh-CN" sz="3200" b="1">
                <a:ea typeface="宋体" panose="02010600030101010101" pitchFamily="2" charset="-122"/>
                <a:sym typeface="+mn-ea"/>
              </a:rPr>
              <a:t>1935年意大利侵略埃塞俄比亚，第二年吞并埃塞俄比亚。</a:t>
            </a:r>
            <a:endParaRPr sz="3200" b="1">
              <a:ea typeface="宋体" panose="02010600030101010101" pitchFamily="2" charset="-122"/>
            </a:endParaRPr>
          </a:p>
          <a:p>
            <a:pPr algn="l">
              <a:lnSpc>
                <a:spcPct val="120000"/>
              </a:lnSpc>
            </a:pPr>
            <a:r>
              <a:rPr sz="3200" b="1">
                <a:ea typeface="宋体" panose="02010600030101010101" pitchFamily="2" charset="-122"/>
              </a:rPr>
              <a:t>1936年，德国派兵进驻莱茵非军事区；</a:t>
            </a:r>
            <a:endParaRPr sz="3200" b="1">
              <a:ea typeface="宋体" panose="02010600030101010101" pitchFamily="2" charset="-122"/>
            </a:endParaRPr>
          </a:p>
          <a:p>
            <a:pPr algn="l">
              <a:lnSpc>
                <a:spcPct val="120000"/>
              </a:lnSpc>
            </a:pPr>
            <a:r>
              <a:rPr sz="3200" b="1">
                <a:ea typeface="宋体" panose="02010600030101010101" pitchFamily="2" charset="-122"/>
              </a:rPr>
              <a:t>1938年，吞并了奥地利；</a:t>
            </a:r>
            <a:endParaRPr sz="3200" b="1">
              <a:ea typeface="宋体" panose="02010600030101010101" pitchFamily="2" charset="-122"/>
            </a:endParaRPr>
          </a:p>
          <a:p>
            <a:pPr algn="l">
              <a:lnSpc>
                <a:spcPct val="120000"/>
              </a:lnSpc>
            </a:pPr>
            <a:r>
              <a:rPr sz="3200" b="1">
                <a:ea typeface="宋体" panose="02010600030101010101" pitchFamily="2" charset="-122"/>
              </a:rPr>
              <a:t>1939年3月，又吞并了捷克斯洛伐克。</a:t>
            </a:r>
            <a:endParaRPr sz="3200" b="1">
              <a:ea typeface="宋体" panose="02010600030101010101" pitchFamily="2" charset="-122"/>
            </a:endParaRPr>
          </a:p>
        </p:txBody>
      </p:sp>
    </p:spTree>
    <p:custDataLst>
      <p:tags r:id="rId1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bldLvl="0" animBg="1"/>
      <p:bldP spid="3" grpId="0" bldLvl="0" animBg="1"/>
    </p:bldLst>
  </p:timing>
</p:sld>
</file>

<file path=ppt/tags/tag1.xml><?xml version="1.0" encoding="utf-8"?>
<p:tagLst xmlns:p="http://schemas.openxmlformats.org/presentationml/2006/main">
  <p:tag name="KSO_WM_TAG_VERSION" val="1.0"/>
  <p:tag name="KSO_WM_TEMPLATE_CATEGORY" val="custom"/>
  <p:tag name="KSO_WM_TEMPLATE_INDEX" val="20184553"/>
</p:tagLst>
</file>

<file path=ppt/tags/tag2.xml><?xml version="1.0" encoding="utf-8"?>
<p:tagLst xmlns:p="http://schemas.openxmlformats.org/presentationml/2006/main">
  <p:tag name="KSO_WM_TAG_VERSION" val="1.0"/>
  <p:tag name="KSO_WM_TEMPLATE_CATEGORY" val="custom"/>
  <p:tag name="KSO_WM_TEMPLATE_INDEX" val="20184553"/>
</p:tagLst>
</file>

<file path=ppt/tags/tag3.xml><?xml version="1.0" encoding="utf-8"?>
<p:tagLst xmlns:p="http://schemas.openxmlformats.org/presentationml/2006/main">
  <p:tag name="KSO_WM_TEMPLATE_TOPIC_DEFAULT" val="1"/>
  <p:tag name="KSO_WM_TEMPLATE_JOB_ID" val="2"/>
  <p:tag name="KSO_WM_TEMPLATE_SCENE_ID" val="1"/>
  <p:tag name="KSO_WM_TEMPLATE_OUTLINE_ID" val="15"/>
  <p:tag name="KSO_WM_TEMPLATE_TOPIC_ID" val="2869567"/>
  <p:tag name="KSO_WM_BEAUTIFY_FLAG" val="#wm#"/>
  <p:tag name="KSO_WM_TAG_VERSION" val="1.0"/>
  <p:tag name="KSO_WM_TEMPLATE_INDEX" val="20184553"/>
  <p:tag name="KSO_WM_TEMPLATE_CATEGORY" val="custom"/>
  <p:tag name="KSO_WM_TEMPLATE_THUMBS_INDEX" val="1、6、10、14、20、26、27、28、29、31"/>
</p:tagLst>
</file>

<file path=ppt/tags/tag4.xml><?xml version="1.0" encoding="utf-8"?>
<p:tagLst xmlns:p="http://schemas.openxmlformats.org/presentationml/2006/main">
  <p:tag name="KSO_WM_TAG_VERSION" val="1.0"/>
  <p:tag name="KSO_WM_TEMPLATE_CATEGORY" val="custom"/>
  <p:tag name="KSO_WM_TEMPLATE_INDEX" val="20184553"/>
  <p:tag name="KSO_WM_UNIT_TYPE" val="a"/>
  <p:tag name="KSO_WM_UNIT_INDEX" val="1"/>
  <p:tag name="KSO_WM_UNIT_ID" val="custom20184553_1*a*1"/>
  <p:tag name="KSO_WM_UNIT_LAYERLEVEL" val="1"/>
  <p:tag name="KSO_WM_UNIT_VALUE" val="10"/>
  <p:tag name="KSO_WM_UNIT_ISCONTENTSTITLE" val="0"/>
  <p:tag name="KSO_WM_UNIT_HIGHLIGHT" val="0"/>
  <p:tag name="KSO_WM_UNIT_COMPATIBLE" val="0"/>
  <p:tag name="KSO_WM_UNIT_CLEAR" val="0"/>
  <p:tag name="KSO_WM_BEAUTIFY_FLAG" val="#wm#"/>
  <p:tag name="KSO_WM_UNIT_PRESET_TEXT" val="空白演示"/>
</p:tagLst>
</file>

<file path=ppt/tags/tag5.xml><?xml version="1.0" encoding="utf-8"?>
<p:tagLst xmlns:p="http://schemas.openxmlformats.org/presentationml/2006/main">
  <p:tag name="KSO_WM_SLIDE_SUBTYPE" val="pureTxt"/>
  <p:tag name="KSO_WM_TEMPLATE_TOPIC_DEFAULT" val="1"/>
  <p:tag name="KSO_WM_TEMPLATE_JOB_ID" val="2"/>
  <p:tag name="KSO_WM_TEMPLATE_SCENE_ID" val="1"/>
  <p:tag name="KSO_WM_TEMPLATE_OUTLINE_ID" val="15"/>
  <p:tag name="KSO_WM_TEMPLATE_TOPIC_ID" val="2869567"/>
  <p:tag name="KSO_WM_SLIDE_SIZE" val="828*343"/>
  <p:tag name="KSO_WM_SLIDE_POSITION" val="66*144"/>
  <p:tag name="KSO_WM_BEAUTIFY_FLAG" val="#wm#"/>
  <p:tag name="KSO_WM_SLIDE_TYPE" val="title"/>
  <p:tag name="KSO_WM_SLIDE_LAYOUT_CNT" val="1_1"/>
  <p:tag name="KSO_WM_SLIDE_LAYOUT" val="a_b"/>
  <p:tag name="KSO_WM_SLIDE_ITEM_CNT" val="2"/>
  <p:tag name="KSO_WM_SLIDE_INDEX" val="1"/>
  <p:tag name="KSO_WM_SLIDE_ID" val="custom20184553_1"/>
  <p:tag name="KSO_WM_TAG_VERSION" val="1.0"/>
  <p:tag name="KSO_WM_TEMPLATE_INDEX" val="20184553"/>
  <p:tag name="KSO_WM_TEMPLATE_CATEGORY" val="custom"/>
  <p:tag name="KSO_WM_TEMPLATE_THUMBS_INDEX" val="1、6、10、14、20、26、27、28、29、31"/>
</p:tagLst>
</file>

<file path=ppt/tags/tag6.xml><?xml version="1.0" encoding="utf-8"?>
<p:tagLst xmlns:p="http://schemas.openxmlformats.org/presentationml/2006/main">
  <p:tag name="KSO_WM_BEAUTIFY_FLAG" val="#wm#"/>
  <p:tag name="KSO_WM_TEMPLATE_CATEGORY" val="custom"/>
  <p:tag name="KSO_WM_TEMPLATE_INDEX" val="20184553"/>
</p:tagLst>
</file>

<file path=ppt/tags/tag7.xml><?xml version="1.0" encoding="utf-8"?>
<p:tagLst xmlns:p="http://schemas.openxmlformats.org/presentationml/2006/main">
  <p:tag name="KSO_WM_SLIDE_SUBTYPE" val="pureTxt"/>
  <p:tag name="KSO_WM_TEMPLATE_TOPIC_DEFAULT" val="1"/>
  <p:tag name="KSO_WM_TEMPLATE_JOB_ID" val="2"/>
  <p:tag name="KSO_WM_TEMPLATE_SCENE_ID" val="1"/>
  <p:tag name="KSO_WM_TEMPLATE_OUTLINE_ID" val="15"/>
  <p:tag name="KSO_WM_TEMPLATE_TOPIC_ID" val="2869567"/>
  <p:tag name="KSO_WM_SLIDE_SIZE" val="828*343"/>
  <p:tag name="KSO_WM_SLIDE_POSITION" val="66*144"/>
  <p:tag name="KSO_WM_BEAUTIFY_FLAG" val="#wm#"/>
  <p:tag name="KSO_WM_SLIDE_TYPE" val="title"/>
  <p:tag name="KSO_WM_SLIDE_LAYOUT_CNT" val="1_1"/>
  <p:tag name="KSO_WM_SLIDE_LAYOUT" val="a_b"/>
  <p:tag name="KSO_WM_SLIDE_ITEM_CNT" val="2"/>
  <p:tag name="KSO_WM_SLIDE_INDEX" val="1"/>
  <p:tag name="KSO_WM_SLIDE_ID" val="custom20184553_1"/>
  <p:tag name="KSO_WM_TAG_VERSION" val="1.0"/>
  <p:tag name="KSO_WM_TEMPLATE_INDEX" val="20184553"/>
  <p:tag name="KSO_WM_TEMPLATE_CATEGORY" val="custom"/>
  <p:tag name="KSO_WM_TEMPLATE_THUMBS_INDEX" val="1、6、10、14、20、26、27、28、29、31"/>
</p:tagLst>
</file>

<file path=ppt/tags/tag8.xml><?xml version="1.0" encoding="utf-8"?>
<p:tagLst xmlns:p="http://schemas.openxmlformats.org/presentationml/2006/main">
  <p:tag name="KSO_WM_BEAUTIFY_FLAG" val="#wm#"/>
  <p:tag name="KSO_WM_TEMPLATE_CATEGORY" val="custom"/>
  <p:tag name="KSO_WM_TEMPLATE_INDEX" val="20184553"/>
</p:tagLst>
</file>

<file path=ppt/tags/tag9.xml><?xml version="1.0" encoding="utf-8"?>
<p:tagLst xmlns:p="http://schemas.openxmlformats.org/presentationml/2006/main">
  <p:tag name="KSO_WM_BEAUTIFY_FLAG" val="#wm#"/>
  <p:tag name="KSO_WM_TEMPLATE_CATEGORY" val="custom"/>
  <p:tag name="KSO_WM_TEMPLATE_INDEX" val="20184553"/>
</p:tagLst>
</file>

<file path=ppt/tags/tag10.xml><?xml version="1.0" encoding="utf-8"?>
<p:tagLst xmlns:p="http://schemas.openxmlformats.org/presentationml/2006/main">
  <p:tag name="KSO_WM_BEAUTIFY_FLAG" val="#wm#"/>
  <p:tag name="KSO_WM_TEMPLATE_CATEGORY" val="custom"/>
  <p:tag name="KSO_WM_TEMPLATE_INDEX" val="20184553"/>
</p:tagLst>
</file>

<file path=ppt/tags/tag11.xml><?xml version="1.0" encoding="utf-8"?>
<p:tagLst xmlns:p="http://schemas.openxmlformats.org/presentationml/2006/main">
  <p:tag name="KSO_WM_BEAUTIFY_FLAG" val="#wm#"/>
  <p:tag name="KSO_WM_TEMPLATE_CATEGORY" val="custom"/>
  <p:tag name="KSO_WM_TEMPLATE_INDEX" val="20184553"/>
</p:tagLst>
</file>

<file path=ppt/tags/tag12.xml><?xml version="1.0" encoding="utf-8"?>
<p:tagLst xmlns:p="http://schemas.openxmlformats.org/presentationml/2006/main">
  <p:tag name="KSO_WM_BEAUTIFY_FLAG" val="#wm#"/>
  <p:tag name="KSO_WM_TEMPLATE_CATEGORY" val="custom"/>
  <p:tag name="KSO_WM_TEMPLATE_INDEX" val="20184553"/>
</p:tagLst>
</file>

<file path=ppt/tags/tag13.xml><?xml version="1.0" encoding="utf-8"?>
<p:tagLst xmlns:p="http://schemas.openxmlformats.org/presentationml/2006/main">
  <p:tag name="KSO_WM_BEAUTIFY_FLAG" val="#wm#"/>
  <p:tag name="KSO_WM_TEMPLATE_CATEGORY" val="custom"/>
  <p:tag name="KSO_WM_TEMPLATE_INDEX" val="20184553"/>
</p:tagLst>
</file>

<file path=ppt/tags/tag14.xml><?xml version="1.0" encoding="utf-8"?>
<p:tagLst xmlns:p="http://schemas.openxmlformats.org/presentationml/2006/main">
  <p:tag name="KSO_WM_BEAUTIFY_FLAG" val="#wm#"/>
  <p:tag name="KSO_WM_TEMPLATE_CATEGORY" val="custom"/>
  <p:tag name="KSO_WM_TEMPLATE_INDEX" val="20184553"/>
</p:tagLst>
</file>

<file path=ppt/tags/tag15.xml><?xml version="1.0" encoding="utf-8"?>
<p:tagLst xmlns:p="http://schemas.openxmlformats.org/presentationml/2006/main">
  <p:tag name="KSO_WM_BEAUTIFY_FLAG" val="#wm#"/>
  <p:tag name="KSO_WM_TEMPLATE_CATEGORY" val="custom"/>
  <p:tag name="KSO_WM_TEMPLATE_INDEX" val="20184553"/>
</p:tagLst>
</file>

<file path=ppt/tags/tag16.xml><?xml version="1.0" encoding="utf-8"?>
<p:tagLst xmlns:p="http://schemas.openxmlformats.org/presentationml/2006/main">
  <p:tag name="KSO_WM_BEAUTIFY_FLAG" val="#wm#"/>
  <p:tag name="KSO_WM_TEMPLATE_CATEGORY" val="custom"/>
  <p:tag name="KSO_WM_TEMPLATE_INDEX" val="20184553"/>
</p:tagLst>
</file>

<file path=ppt/tags/tag17.xml><?xml version="1.0" encoding="utf-8"?>
<p:tagLst xmlns:p="http://schemas.openxmlformats.org/presentationml/2006/main">
  <p:tag name="KSO_WM_BEAUTIFY_FLAG" val="#wm#"/>
  <p:tag name="KSO_WM_TEMPLATE_CATEGORY" val="custom"/>
  <p:tag name="KSO_WM_TEMPLATE_INDEX" val="20184553"/>
</p:tagLst>
</file>

<file path=ppt/tags/tag18.xml><?xml version="1.0" encoding="utf-8"?>
<p:tagLst xmlns:p="http://schemas.openxmlformats.org/presentationml/2006/main">
  <p:tag name="KSO_WM_BEAUTIFY_FLAG" val="#wm#"/>
  <p:tag name="KSO_WM_TEMPLATE_CATEGORY" val="custom"/>
  <p:tag name="KSO_WM_TEMPLATE_INDEX" val="20184553"/>
</p:tagLst>
</file>

<file path=ppt/tags/tag19.xml><?xml version="1.0" encoding="utf-8"?>
<p:tagLst xmlns:p="http://schemas.openxmlformats.org/presentationml/2006/main">
  <p:tag name="KSO_WM_BEAUTIFY_FLAG" val="#wm#"/>
  <p:tag name="KSO_WM_TEMPLATE_CATEGORY" val="custom"/>
  <p:tag name="KSO_WM_TEMPLATE_INDEX" val="20184553"/>
</p:tagLst>
</file>

<file path=ppt/tags/tag20.xml><?xml version="1.0" encoding="utf-8"?>
<p:tagLst xmlns:p="http://schemas.openxmlformats.org/presentationml/2006/main">
  <p:tag name="KSO_WM_SLIDE_SUBTYPE" val="pureTxt"/>
  <p:tag name="KSO_WM_TEMPLATE_TOPIC_DEFAULT" val="1"/>
  <p:tag name="KSO_WM_TEMPLATE_JOB_ID" val="2"/>
  <p:tag name="KSO_WM_TEMPLATE_SCENE_ID" val="1"/>
  <p:tag name="KSO_WM_TEMPLATE_OUTLINE_ID" val="15"/>
  <p:tag name="KSO_WM_TEMPLATE_TOPIC_ID" val="2869567"/>
  <p:tag name="KSO_WM_SLIDE_SIZE" val="828*343"/>
  <p:tag name="KSO_WM_SLIDE_POSITION" val="66*144"/>
  <p:tag name="KSO_WM_BEAUTIFY_FLAG" val="#wm#"/>
  <p:tag name="KSO_WM_SLIDE_TYPE" val="title"/>
  <p:tag name="KSO_WM_SLIDE_LAYOUT_CNT" val="1_1"/>
  <p:tag name="KSO_WM_SLIDE_LAYOUT" val="a_b"/>
  <p:tag name="KSO_WM_SLIDE_ITEM_CNT" val="2"/>
  <p:tag name="KSO_WM_SLIDE_INDEX" val="1"/>
  <p:tag name="KSO_WM_SLIDE_ID" val="custom20184553_1"/>
  <p:tag name="KSO_WM_TAG_VERSION" val="1.0"/>
  <p:tag name="KSO_WM_TEMPLATE_INDEX" val="20184553"/>
  <p:tag name="KSO_WM_TEMPLATE_CATEGORY" val="custom"/>
  <p:tag name="KSO_WM_TEMPLATE_THUMBS_INDEX" val="1、6、10、14、20、26、27、28、29、31"/>
</p:tagLst>
</file>

<file path=ppt/tags/tag21.xml><?xml version="1.0" encoding="utf-8"?>
<p:tagLst xmlns:p="http://schemas.openxmlformats.org/presentationml/2006/main">
  <p:tag name="KSO_WM_BEAUTIFY_FLAG" val="#wm#"/>
  <p:tag name="KSO_WM_TEMPLATE_CATEGORY" val="custom"/>
  <p:tag name="KSO_WM_TEMPLATE_INDEX" val="20184553"/>
</p:tagLst>
</file>

<file path=ppt/tags/tag22.xml><?xml version="1.0" encoding="utf-8"?>
<p:tagLst xmlns:p="http://schemas.openxmlformats.org/presentationml/2006/main">
  <p:tag name="KSO_WM_BEAUTIFY_FLAG" val="#wm#"/>
  <p:tag name="KSO_WM_TEMPLATE_CATEGORY" val="custom"/>
  <p:tag name="KSO_WM_TEMPLATE_INDEX" val="20184553"/>
</p:tagLst>
</file>

<file path=ppt/tags/tag23.xml><?xml version="1.0" encoding="utf-8"?>
<p:tagLst xmlns:p="http://schemas.openxmlformats.org/presentationml/2006/main">
  <p:tag name="KSO_WM_BEAUTIFY_FLAG" val="#wm#"/>
  <p:tag name="KSO_WM_TEMPLATE_CATEGORY" val="custom"/>
  <p:tag name="KSO_WM_TEMPLATE_INDEX" val="20184553"/>
</p:tagLst>
</file>

<file path=ppt/theme/theme1.xml><?xml version="1.0" encoding="utf-8"?>
<a:theme xmlns:a="http://schemas.openxmlformats.org/drawingml/2006/main" name="Office 主题">
  <a:themeElements>
    <a:clrScheme name="自定义 214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自定义 1">
      <a:majorFont>
        <a:latin typeface="Arial"/>
        <a:ea typeface="微软雅黑"/>
        <a:cs typeface=""/>
      </a:majorFont>
      <a:minorFont>
        <a:latin typeface="Arial"/>
        <a:ea typeface="微软雅黑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2902</Words>
  <PresentationFormat>宽屏</PresentationFormat>
  <Paragraphs>195</Paragraphs>
  <Slides>19</Slides>
  <Notes>31</Notes>
  <HiddenSlides>0</HiddenSlides>
  <MMClips>0</MMClips>
  <ScaleCrop>false</ScaleCrop>
  <HeadingPairs>
    <vt:vector size="6" baseType="variant">
      <vt:variant>
        <vt:lpstr>已用的字体</vt:lpstr>
      </vt:variant>
      <vt:variant>
        <vt:i4>12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19</vt:i4>
      </vt:variant>
    </vt:vector>
  </HeadingPairs>
  <TitlesOfParts>
    <vt:vector size="32" baseType="lpstr">
      <vt:lpstr>Arial</vt:lpstr>
      <vt:lpstr>宋体</vt:lpstr>
      <vt:lpstr>Wingdings</vt:lpstr>
      <vt:lpstr>黑体</vt:lpstr>
      <vt:lpstr>Calibri</vt:lpstr>
      <vt:lpstr>微软雅黑</vt:lpstr>
      <vt:lpstr>Arial Unicode MS</vt:lpstr>
      <vt:lpstr>Lucida Sans Unicode</vt:lpstr>
      <vt:lpstr>楷体</vt:lpstr>
      <vt:lpstr>楷体_GB2312</vt:lpstr>
      <vt:lpstr>微软雅黑</vt:lpstr>
      <vt:lpstr>Times New Roman</vt:lpstr>
      <vt:lpstr>Office 主题</vt:lpstr>
      <vt:lpstr> 部编人教版九年级历史下册 第四单元 第13课 罗斯福新政  （共16张PPT） </vt:lpstr>
      <vt:lpstr>课前导入 </vt:lpstr>
      <vt:lpstr>空白演示</vt:lpstr>
      <vt:lpstr>目标导学一：从繁荣到危机</vt:lpstr>
      <vt:lpstr>PowerPoint 演示文稿</vt:lpstr>
      <vt:lpstr>目标导学一：意大利法西斯政权的对外扩张</vt:lpstr>
      <vt:lpstr>PowerPoint 演示文稿</vt:lpstr>
      <vt:lpstr>PowerPoint 演示文稿</vt:lpstr>
      <vt:lpstr>PowerPoint 演示文稿</vt:lpstr>
      <vt:lpstr>PowerPoint 演示文稿</vt:lpstr>
      <vt:lpstr>目标导学二：欧洲战争策源地的形成</vt:lpstr>
      <vt:lpstr>PowerPoint 演示文稿</vt:lpstr>
      <vt:lpstr>PowerPoint 演示文稿</vt:lpstr>
      <vt:lpstr>【互学探究】</vt:lpstr>
      <vt:lpstr>PowerPoint 演示文稿</vt:lpstr>
      <vt:lpstr>PowerPoint 演示文稿</vt:lpstr>
      <vt:lpstr>【课堂练习】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/>
  <dcterms:created xsi:type="dcterms:W3CDTF">2018-03-01T02:03:00Z</dcterms:created>
  <dcterms:modified xsi:type="dcterms:W3CDTF">2018-11-05T14:02:17Z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2052-10.1.0.7400</vt:lpwstr>
  </property>
</Properties>
</file>