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theme/theme4.xml" ContentType="application/vnd.openxmlformats-officedocument.theme+xml"/>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1" r:id="rId2"/>
    <p:sldMasterId id="2147483684" r:id="rId3"/>
  </p:sldMasterIdLst>
  <p:notesMasterIdLst>
    <p:notesMasterId r:id="rId31"/>
  </p:notesMasterIdLst>
  <p:sldIdLst>
    <p:sldId id="256" r:id="rId4"/>
    <p:sldId id="282" r:id="rId5"/>
    <p:sldId id="283" r:id="rId6"/>
    <p:sldId id="284" r:id="rId7"/>
    <p:sldId id="285" r:id="rId8"/>
    <p:sldId id="286" r:id="rId9"/>
    <p:sldId id="287" r:id="rId10"/>
    <p:sldId id="288" r:id="rId11"/>
    <p:sldId id="289" r:id="rId12"/>
    <p:sldId id="290" r:id="rId13"/>
    <p:sldId id="291"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87" autoAdjust="0"/>
    <p:restoredTop sz="90164" autoAdjust="0"/>
  </p:normalViewPr>
  <p:slideViewPr>
    <p:cSldViewPr snapToGrid="0">
      <p:cViewPr varScale="1">
        <p:scale>
          <a:sx n="80" d="100"/>
          <a:sy n="80" d="100"/>
        </p:scale>
        <p:origin x="-888" y="-9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2018/11/11</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12</a:t>
            </a:fld>
            <a:endParaRPr lang="en-US" altLang="zh-CN" sz="1200" b="0" dirty="0">
              <a:solidFill>
                <a:schemeClr val="tx1"/>
              </a:solidFill>
              <a:ea typeface="宋体" panose="02010600030101010101" pitchFamily="2" charset="-122"/>
            </a:endParaRPr>
          </a:p>
        </p:txBody>
      </p:sp>
      <p:sp>
        <p:nvSpPr>
          <p:cNvPr id="11266" name="幻灯片图像占位符 1"/>
          <p:cNvSpPr>
            <a:spLocks noGrp="1" noRot="1" noChangeAspect="1" noTextEdit="1"/>
          </p:cNvSpPr>
          <p:nvPr>
            <p:ph type="sldImg"/>
          </p:nvPr>
        </p:nvSpPr>
        <p:spPr/>
      </p:sp>
      <p:sp>
        <p:nvSpPr>
          <p:cNvPr id="11267"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11268"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12</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14</a:t>
            </a:fld>
            <a:endParaRPr lang="en-US" altLang="zh-CN" sz="1200" b="0" dirty="0">
              <a:solidFill>
                <a:schemeClr val="tx1"/>
              </a:solidFill>
              <a:ea typeface="宋体" panose="02010600030101010101" pitchFamily="2" charset="-122"/>
            </a:endParaRPr>
          </a:p>
        </p:txBody>
      </p:sp>
      <p:sp>
        <p:nvSpPr>
          <p:cNvPr id="14338" name="幻灯片图像占位符 1"/>
          <p:cNvSpPr>
            <a:spLocks noGrp="1" noRot="1" noChangeAspect="1" noTextEdit="1"/>
          </p:cNvSpPr>
          <p:nvPr>
            <p:ph type="sldImg"/>
          </p:nvPr>
        </p:nvSpPr>
        <p:spPr/>
      </p:sp>
      <p:sp>
        <p:nvSpPr>
          <p:cNvPr id="14339"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14340"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14</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15</a:t>
            </a:fld>
            <a:endParaRPr lang="en-US" altLang="zh-CN" sz="1200" b="0" dirty="0">
              <a:solidFill>
                <a:schemeClr val="tx1"/>
              </a:solidFill>
              <a:ea typeface="宋体" panose="02010600030101010101" pitchFamily="2" charset="-122"/>
            </a:endParaRPr>
          </a:p>
        </p:txBody>
      </p:sp>
      <p:sp>
        <p:nvSpPr>
          <p:cNvPr id="16386" name="幻灯片图像占位符 1"/>
          <p:cNvSpPr>
            <a:spLocks noGrp="1" noRot="1" noChangeAspect="1" noTextEdit="1"/>
          </p:cNvSpPr>
          <p:nvPr>
            <p:ph type="sldImg"/>
          </p:nvPr>
        </p:nvSpPr>
        <p:spPr/>
      </p:sp>
      <p:sp>
        <p:nvSpPr>
          <p:cNvPr id="16387"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16388"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15</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17</a:t>
            </a:fld>
            <a:endParaRPr lang="en-US" altLang="zh-CN" sz="1200" b="0" dirty="0">
              <a:solidFill>
                <a:schemeClr val="tx1"/>
              </a:solidFill>
              <a:ea typeface="宋体" panose="02010600030101010101" pitchFamily="2" charset="-122"/>
            </a:endParaRPr>
          </a:p>
        </p:txBody>
      </p:sp>
      <p:sp>
        <p:nvSpPr>
          <p:cNvPr id="19458" name="幻灯片图像占位符 1"/>
          <p:cNvSpPr>
            <a:spLocks noGrp="1" noRot="1" noChangeAspect="1" noTextEdit="1"/>
          </p:cNvSpPr>
          <p:nvPr>
            <p:ph type="sldImg"/>
          </p:nvPr>
        </p:nvSpPr>
        <p:spPr/>
      </p:sp>
      <p:sp>
        <p:nvSpPr>
          <p:cNvPr id="19459"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19460"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17</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22</a:t>
            </a:fld>
            <a:endParaRPr lang="en-US" altLang="zh-CN" sz="1200" b="0" dirty="0">
              <a:solidFill>
                <a:schemeClr val="tx1"/>
              </a:solidFill>
              <a:ea typeface="宋体" panose="02010600030101010101" pitchFamily="2" charset="-122"/>
            </a:endParaRPr>
          </a:p>
        </p:txBody>
      </p:sp>
      <p:sp>
        <p:nvSpPr>
          <p:cNvPr id="25602" name="幻灯片图像占位符 1"/>
          <p:cNvSpPr>
            <a:spLocks noGrp="1" noRot="1" noChangeAspect="1" noTextEdit="1"/>
          </p:cNvSpPr>
          <p:nvPr>
            <p:ph type="sldImg"/>
          </p:nvPr>
        </p:nvSpPr>
        <p:spPr/>
      </p:sp>
      <p:sp>
        <p:nvSpPr>
          <p:cNvPr id="25603"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25604"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22</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26</a:t>
            </a:fld>
            <a:endParaRPr lang="en-US" altLang="zh-CN" sz="1200" b="0" dirty="0">
              <a:solidFill>
                <a:schemeClr val="tx1"/>
              </a:solidFill>
              <a:ea typeface="宋体" panose="02010600030101010101" pitchFamily="2" charset="-122"/>
            </a:endParaRPr>
          </a:p>
        </p:txBody>
      </p:sp>
      <p:sp>
        <p:nvSpPr>
          <p:cNvPr id="30722" name="幻灯片图像占位符 1"/>
          <p:cNvSpPr>
            <a:spLocks noGrp="1" noRot="1" noChangeAspect="1" noTextEdit="1"/>
          </p:cNvSpPr>
          <p:nvPr>
            <p:ph type="sldImg"/>
          </p:nvPr>
        </p:nvSpPr>
        <p:spPr/>
      </p:sp>
      <p:sp>
        <p:nvSpPr>
          <p:cNvPr id="30723"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30724"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26</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27</a:t>
            </a:fld>
            <a:endParaRPr lang="en-US" altLang="zh-CN" sz="1200" b="0" dirty="0">
              <a:solidFill>
                <a:schemeClr val="tx1"/>
              </a:solidFill>
              <a:ea typeface="宋体" panose="02010600030101010101" pitchFamily="2" charset="-122"/>
            </a:endParaRPr>
          </a:p>
        </p:txBody>
      </p:sp>
      <p:sp>
        <p:nvSpPr>
          <p:cNvPr id="32770" name="幻灯片图像占位符 1"/>
          <p:cNvSpPr>
            <a:spLocks noGrp="1" noRot="1" noChangeAspect="1" noTextEdit="1"/>
          </p:cNvSpPr>
          <p:nvPr>
            <p:ph type="sldImg"/>
          </p:nvPr>
        </p:nvSpPr>
        <p:spPr/>
      </p:sp>
      <p:sp>
        <p:nvSpPr>
          <p:cNvPr id="32771"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32772"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27</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2018/11/11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9" name="灯片编号占位符 8"/>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灯片编号占位符 3"/>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264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8"/>
            <a:ext cx="10972800" cy="5851525"/>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981200"/>
            <a:ext cx="5077968" cy="4114800"/>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9632" y="1981200"/>
            <a:ext cx="5077968" cy="4114800"/>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1186775" y="2665379"/>
            <a:ext cx="4873575"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lvl="0" fontAlgn="base"/>
            <a:endParaRPr lang="zh-CN" altLang="en-US" strike="noStrike" noProof="1"/>
          </a:p>
        </p:txBody>
      </p:sp>
      <p:sp>
        <p:nvSpPr>
          <p:cNvPr id="8" name="页脚占位符 7"/>
          <p:cNvSpPr>
            <a:spLocks noGrp="1"/>
          </p:cNvSpPr>
          <p:nvPr>
            <p:ph type="ftr" sz="quarter" idx="11"/>
          </p:nvPr>
        </p:nvSpPr>
        <p:spPr/>
        <p:txBody>
          <a:bodyPr/>
          <a:lstStyle/>
          <a:p>
            <a:pPr lvl="0" fontAlgn="base"/>
            <a:endParaRPr lang="zh-CN" strike="noStrike" noProof="1"/>
          </a:p>
        </p:txBody>
      </p:sp>
      <p:sp>
        <p:nvSpPr>
          <p:cNvPr id="9" name="灯片编号占位符 8"/>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fontAlgn="base"/>
            <a:endParaRPr lang="zh-CN" altLang="en-US" strike="noStrike" noProof="1"/>
          </a:p>
        </p:txBody>
      </p:sp>
      <p:sp>
        <p:nvSpPr>
          <p:cNvPr id="4" name="页脚占位符 3"/>
          <p:cNvSpPr>
            <a:spLocks noGrp="1"/>
          </p:cNvSpPr>
          <p:nvPr>
            <p:ph type="ftr" sz="quarter" idx="11"/>
          </p:nvPr>
        </p:nvSpPr>
        <p:spPr/>
        <p:txBody>
          <a:bodyPr/>
          <a:lstStyle/>
          <a:p>
            <a:pPr lvl="0" fontAlgn="base"/>
            <a:endParaRPr lang="zh-CN" strike="noStrike" noProof="1"/>
          </a:p>
        </p:txBody>
      </p:sp>
      <p:sp>
        <p:nvSpPr>
          <p:cNvPr id="5" name="灯片编号占位符 4"/>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p>
        </p:txBody>
      </p:sp>
      <p:sp>
        <p:nvSpPr>
          <p:cNvPr id="3" name="页脚占位符 2"/>
          <p:cNvSpPr>
            <a:spLocks noGrp="1"/>
          </p:cNvSpPr>
          <p:nvPr>
            <p:ph type="ftr" sz="quarter" idx="11"/>
          </p:nvPr>
        </p:nvSpPr>
        <p:spPr/>
        <p:txBody>
          <a:bodyPr/>
          <a:lstStyle/>
          <a:p>
            <a:pPr lvl="0" fontAlgn="base"/>
            <a:endParaRPr lang="zh-CN" strike="noStrike" noProof="1"/>
          </a:p>
        </p:txBody>
      </p:sp>
      <p:sp>
        <p:nvSpPr>
          <p:cNvPr id="4" name="灯片编号占位符 3"/>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86800" y="609600"/>
            <a:ext cx="2590800" cy="54864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609600"/>
            <a:ext cx="7622209" cy="54864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2018/11/11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zh-CN" altLang="en-US" dirty="0"/>
              <a:t>单击此处编辑母版标题样式</a:t>
            </a:r>
          </a:p>
        </p:txBody>
      </p:sp>
      <p:sp>
        <p:nvSpPr>
          <p:cNvPr id="1027" name="Rectangle 3"/>
          <p:cNvSpPr>
            <a:spLocks noGrp="1"/>
          </p:cNvSpPr>
          <p:nvPr>
            <p:ph type="body"/>
          </p:nvPr>
        </p:nvSpPr>
        <p:spPr>
          <a:xfrm>
            <a:off x="609600" y="1600200"/>
            <a:ext cx="10972800" cy="4525963"/>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ln>
          <a:effectLst/>
        </p:spPr>
        <p:txBody>
          <a:bodyPr vert="horz" wrap="square" lIns="91440" tIns="45720" rIns="91440" bIns="45720" numCol="1" anchor="t" anchorCtr="0" compatLnSpc="1"/>
          <a:lstStyle>
            <a:lvl1pPr algn="l">
              <a:defRPr sz="1400" b="0">
                <a:solidFill>
                  <a:schemeClr val="tx1"/>
                </a:solidFill>
                <a:latin typeface="Arial" panose="020B0604020202020204" pitchFamily="34" charset="0"/>
                <a:ea typeface="+mn-ea"/>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ln>
          <a:effectLst/>
        </p:spPr>
        <p:txBody>
          <a:bodyPr vert="horz" wrap="square" lIns="91440" tIns="45720" rIns="91440" bIns="45720" numCol="1" anchor="t" anchorCtr="0" compatLnSpc="1"/>
          <a:lstStyle>
            <a:lvl1pPr>
              <a:defRPr sz="1400" b="0">
                <a:solidFill>
                  <a:schemeClr val="tx1"/>
                </a:solidFill>
                <a:latin typeface="Arial" panose="020B0604020202020204" pitchFamily="34" charset="0"/>
                <a:ea typeface="+mn-ea"/>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ln>
          <a:effectLst/>
        </p:spPr>
        <p:txBody>
          <a:bodyPr vert="horz" wrap="square" lIns="91440" tIns="45720" rIns="91440" bIns="45720" numCol="1" anchor="t" anchorCtr="0" compatLnSpc="1"/>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050" name="标题 100353"/>
          <p:cNvSpPr>
            <a:spLocks noGrp="1"/>
          </p:cNvSpPr>
          <p:nvPr>
            <p:ph type="title"/>
          </p:nvPr>
        </p:nvSpPr>
        <p:spPr>
          <a:xfrm>
            <a:off x="914400" y="609600"/>
            <a:ext cx="10363200" cy="1143000"/>
          </a:xfrm>
          <a:prstGeom prst="rect">
            <a:avLst/>
          </a:prstGeom>
          <a:noFill/>
          <a:ln w="9525">
            <a:noFill/>
          </a:ln>
        </p:spPr>
        <p:txBody>
          <a:bodyPr anchor="ctr"/>
          <a:lstStyle/>
          <a:p>
            <a:pPr lvl="0" indent="0"/>
            <a:r>
              <a:rPr lang="zh-CN" altLang="en-US" dirty="0"/>
              <a:t>单击此处编辑母版标题样式</a:t>
            </a:r>
          </a:p>
        </p:txBody>
      </p:sp>
      <p:sp>
        <p:nvSpPr>
          <p:cNvPr id="2051" name="文本占位符 100354"/>
          <p:cNvSpPr>
            <a:spLocks noGrp="1"/>
          </p:cNvSpPr>
          <p:nvPr>
            <p:ph type="body"/>
          </p:nvPr>
        </p:nvSpPr>
        <p:spPr>
          <a:xfrm>
            <a:off x="914400" y="1981200"/>
            <a:ext cx="10363200" cy="4114800"/>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0356" name="日期占位符 100355"/>
          <p:cNvSpPr>
            <a:spLocks noGrp="1"/>
          </p:cNvSpPr>
          <p:nvPr>
            <p:ph type="dt" sz="half" idx="2"/>
          </p:nvPr>
        </p:nvSpPr>
        <p:spPr>
          <a:xfrm>
            <a:off x="914400" y="6248400"/>
            <a:ext cx="2540000" cy="457200"/>
          </a:xfrm>
          <a:prstGeom prst="rect">
            <a:avLst/>
          </a:prstGeom>
          <a:noFill/>
          <a:ln w="9525">
            <a:noFill/>
          </a:ln>
        </p:spPr>
        <p:txBody>
          <a:bodyPr/>
          <a:lstStyle>
            <a:lvl1pPr>
              <a:defRPr sz="1400"/>
            </a:lvl1pPr>
          </a:lstStyle>
          <a:p>
            <a:pPr lvl="0" fontAlgn="base"/>
            <a:endParaRPr lang="zh-CN" altLang="en-US" strike="noStrike" noProof="1"/>
          </a:p>
        </p:txBody>
      </p:sp>
      <p:sp>
        <p:nvSpPr>
          <p:cNvPr id="100357" name="页脚占位符 100356"/>
          <p:cNvSpPr>
            <a:spLocks noGrp="1"/>
          </p:cNvSpPr>
          <p:nvPr>
            <p:ph type="ftr" sz="quarter" idx="3"/>
          </p:nvPr>
        </p:nvSpPr>
        <p:spPr>
          <a:xfrm>
            <a:off x="4165600" y="6248400"/>
            <a:ext cx="3860800" cy="457200"/>
          </a:xfrm>
          <a:prstGeom prst="rect">
            <a:avLst/>
          </a:prstGeom>
          <a:noFill/>
          <a:ln w="9525">
            <a:noFill/>
          </a:ln>
        </p:spPr>
        <p:txBody>
          <a:bodyPr/>
          <a:lstStyle>
            <a:lvl1pPr algn="ctr">
              <a:defRPr sz="1400"/>
            </a:lvl1pPr>
          </a:lstStyle>
          <a:p>
            <a:pPr lvl="0" fontAlgn="base"/>
            <a:endParaRPr lang="zh-CN" strike="noStrike" noProof="1"/>
          </a:p>
        </p:txBody>
      </p:sp>
      <p:sp>
        <p:nvSpPr>
          <p:cNvPr id="100358" name="灯片编号占位符 100357"/>
          <p:cNvSpPr>
            <a:spLocks noGrp="1"/>
          </p:cNvSpPr>
          <p:nvPr>
            <p:ph type="sldNum" sz="quarter" idx="4"/>
          </p:nvPr>
        </p:nvSpPr>
        <p:spPr>
          <a:xfrm>
            <a:off x="8737600" y="6248400"/>
            <a:ext cx="2540000" cy="457200"/>
          </a:xfrm>
          <a:prstGeom prst="rect">
            <a:avLst/>
          </a:prstGeom>
          <a:noFill/>
          <a:ln w="9525">
            <a:noFill/>
          </a:ln>
        </p:spPr>
        <p:txBody>
          <a:bodyPr/>
          <a:lstStyle>
            <a:lvl1pPr algn="r">
              <a:defRPr sz="1400"/>
            </a:lvl1p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1.xml"/><Relationship Id="rId7" Type="http://schemas.microsoft.com/office/2007/relationships/media" Target="file:///G:\&#21475;&#29748;%20-%20&#19977;&#22871;&#36710;%20-%20&#21475;&#29748;&#21450;&#22823;&#25552;&#29748;00.mp3" TargetMode="External"/><Relationship Id="rId2" Type="http://schemas.openxmlformats.org/officeDocument/2006/relationships/slideLayout" Target="../slideLayouts/slideLayout17.xml"/><Relationship Id="rId1" Type="http://schemas.openxmlformats.org/officeDocument/2006/relationships/audio" Target="file:///G:\&#21475;&#29748;%20-%20&#19977;&#22871;&#36710;%20-%20&#21475;&#29748;&#21450;&#22823;&#25552;&#29748;00.mp3" TargetMode="External"/><Relationship Id="rId6" Type="http://schemas.openxmlformats.org/officeDocument/2006/relationships/image" Target="../media/image14.png"/><Relationship Id="rId5" Type="http://schemas.openxmlformats.org/officeDocument/2006/relationships/hyperlink" Target="&#19977;&#22871;&#36710;-&#21475;&#29748;&#29256;.f4v" TargetMode="Externa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image" Target="../media/image16.jpe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4.xml"/><Relationship Id="rId1" Type="http://schemas.openxmlformats.org/officeDocument/2006/relationships/slideLayout" Target="../slideLayouts/slideLayout17.xml"/><Relationship Id="rId5" Type="http://schemas.openxmlformats.org/officeDocument/2006/relationships/image" Target="../media/image13.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16.jpeg"/><Relationship Id="rId4"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audio" Target="../media/audio1.wav"/><Relationship Id="rId4" Type="http://schemas.openxmlformats.org/officeDocument/2006/relationships/audio" Target="../media/audio5.wav"/></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5.wav"/><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audio" Target="../media/audio9.wav"/><Relationship Id="rId4" Type="http://schemas.openxmlformats.org/officeDocument/2006/relationships/audio" Target="../media/audio8.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405255" y="872173"/>
            <a:ext cx="9144000" cy="2387600"/>
          </a:xfrm>
        </p:spPr>
        <p:txBody>
          <a:bodyPr/>
          <a:lstStyle/>
          <a:p>
            <a:r>
              <a:rPr lang="zh-CN" altLang="en-US" sz="7200" b="1">
                <a:latin typeface="楷体" panose="02010609060101010101" charset="-122"/>
                <a:ea typeface="楷体" panose="02010609060101010101" charset="-122"/>
                <a:cs typeface="楷体" panose="02010609060101010101" charset="-122"/>
              </a:rPr>
              <a:t>第</a:t>
            </a:r>
            <a:r>
              <a:rPr lang="en-US" altLang="zh-CN" sz="7200" b="1">
                <a:latin typeface="楷体" panose="02010609060101010101" charset="-122"/>
                <a:ea typeface="楷体" panose="02010609060101010101" charset="-122"/>
                <a:cs typeface="楷体" panose="02010609060101010101" charset="-122"/>
              </a:rPr>
              <a:t>2</a:t>
            </a:r>
            <a:r>
              <a:rPr lang="zh-CN" altLang="en-US" sz="7200" b="1">
                <a:latin typeface="楷体" panose="02010609060101010101" charset="-122"/>
                <a:ea typeface="楷体" panose="02010609060101010101" charset="-122"/>
                <a:cs typeface="楷体" panose="02010609060101010101" charset="-122"/>
              </a:rPr>
              <a:t>课  俄国的改革</a:t>
            </a:r>
          </a:p>
        </p:txBody>
      </p:sp>
      <p:sp>
        <p:nvSpPr>
          <p:cNvPr id="3" name="副标题 2"/>
          <p:cNvSpPr>
            <a:spLocks noGrp="1"/>
          </p:cNvSpPr>
          <p:nvPr>
            <p:ph type="subTitle" idx="1"/>
          </p:nvPr>
        </p:nvSpPr>
        <p:spPr/>
        <p:txBody>
          <a:bodyPr/>
          <a:lstStyle/>
          <a:p>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Text Box 5"/>
          <p:cNvSpPr txBox="1">
            <a:spLocks noChangeArrowheads="1"/>
          </p:cNvSpPr>
          <p:nvPr/>
        </p:nvSpPr>
        <p:spPr bwMode="auto">
          <a:xfrm>
            <a:off x="5615517" y="947739"/>
            <a:ext cx="5952067" cy="4647426"/>
          </a:xfrm>
          <a:prstGeom prst="rect">
            <a:avLst/>
          </a:prstGeom>
          <a:noFill/>
          <a:ln w="9525">
            <a:noFill/>
            <a:miter lim="800000"/>
            <a:headEnd/>
            <a:tailEnd/>
          </a:ln>
          <a:effectLst/>
        </p:spPr>
        <p:txBody>
          <a:bodyPr>
            <a:spAutoFit/>
          </a:bodyPr>
          <a:lstStyle/>
          <a:p>
            <a:r>
              <a:rPr lang="zh-CN" altLang="en-US" sz="3600" dirty="0" smtClean="0">
                <a:solidFill>
                  <a:srgbClr val="CC0000"/>
                </a:solidFill>
                <a:effectLst>
                  <a:outerShdw blurRad="38100" dist="38100" dir="2700000" algn="tl">
                    <a:srgbClr val="C0C0C0"/>
                  </a:outerShdw>
                </a:effectLst>
                <a:latin typeface="Times New Roman" pitchFamily="18" charset="0"/>
                <a:ea typeface="黑体" pitchFamily="49" charset="-122"/>
              </a:rPr>
              <a:t> </a:t>
            </a:r>
            <a:endParaRPr lang="zh-CN" altLang="en-US" sz="3600" dirty="0">
              <a:solidFill>
                <a:srgbClr val="CC0000"/>
              </a:solidFill>
              <a:effectLst>
                <a:outerShdw blurRad="38100" dist="38100" dir="2700000" algn="tl">
                  <a:srgbClr val="C0C0C0"/>
                </a:outerShdw>
              </a:effectLst>
              <a:latin typeface="Times New Roman" pitchFamily="18" charset="0"/>
              <a:ea typeface="黑体" pitchFamily="49" charset="-122"/>
            </a:endParaRPr>
          </a:p>
          <a:p>
            <a:r>
              <a:rPr lang="zh-CN" altLang="en-US" sz="3600" b="1" dirty="0">
                <a:solidFill>
                  <a:schemeClr val="bg1"/>
                </a:solidFill>
                <a:effectLst>
                  <a:outerShdw blurRad="38100" dist="38100" dir="2700000" algn="tl">
                    <a:srgbClr val="C0C0C0"/>
                  </a:outerShdw>
                </a:effectLst>
                <a:latin typeface="黑体" pitchFamily="49" charset="-122"/>
                <a:ea typeface="黑体" pitchFamily="49" charset="-122"/>
              </a:rPr>
              <a:t>   </a:t>
            </a:r>
            <a:r>
              <a:rPr lang="zh-CN" altLang="en-US" sz="3200" b="1" dirty="0">
                <a:solidFill>
                  <a:schemeClr val="tx2"/>
                </a:solidFill>
                <a:effectLst>
                  <a:outerShdw blurRad="38100" dist="38100" dir="2700000" algn="tl">
                    <a:srgbClr val="C0C0C0"/>
                  </a:outerShdw>
                </a:effectLst>
                <a:latin typeface="黑体" pitchFamily="49" charset="-122"/>
                <a:ea typeface="黑体" pitchFamily="49" charset="-122"/>
              </a:rPr>
              <a:t>推行西方文明生活方式，以适应新的经济生活和军事生活。如</a:t>
            </a:r>
            <a:r>
              <a:rPr lang="zh-CN" altLang="en-US" sz="3200" b="1" dirty="0">
                <a:solidFill>
                  <a:srgbClr val="A50021"/>
                </a:solidFill>
                <a:effectLst>
                  <a:outerShdw blurRad="38100" dist="38100" dir="2700000" algn="tl">
                    <a:srgbClr val="C0C0C0"/>
                  </a:outerShdw>
                </a:effectLst>
                <a:latin typeface="黑体" pitchFamily="49" charset="-122"/>
                <a:ea typeface="黑体" pitchFamily="49" charset="-122"/>
              </a:rPr>
              <a:t>着短装、剪胡子</a:t>
            </a:r>
            <a:r>
              <a:rPr lang="zh-CN" altLang="en-US" sz="3200" b="1" dirty="0">
                <a:solidFill>
                  <a:schemeClr val="tx2"/>
                </a:solidFill>
                <a:effectLst>
                  <a:outerShdw blurRad="38100" dist="38100" dir="2700000" algn="tl">
                    <a:srgbClr val="C0C0C0"/>
                  </a:outerShdw>
                </a:effectLst>
                <a:latin typeface="黑体" pitchFamily="49" charset="-122"/>
                <a:ea typeface="黑体" pitchFamily="49" charset="-122"/>
              </a:rPr>
              <a:t>等。他下令</a:t>
            </a:r>
            <a:r>
              <a:rPr lang="zh-CN" altLang="en-US" sz="3200" b="1" dirty="0">
                <a:solidFill>
                  <a:srgbClr val="A50021"/>
                </a:solidFill>
                <a:effectLst>
                  <a:outerShdw blurRad="38100" dist="38100" dir="2700000" algn="tl">
                    <a:srgbClr val="C0C0C0"/>
                  </a:outerShdw>
                </a:effectLst>
                <a:latin typeface="黑体" pitchFamily="49" charset="-122"/>
                <a:ea typeface="黑体" pitchFamily="49" charset="-122"/>
              </a:rPr>
              <a:t>贵族子弟到一定年龄必须上学，不毕业就不准结婚。</a:t>
            </a:r>
            <a:r>
              <a:rPr lang="zh-CN" altLang="en-US" sz="3200" b="1" dirty="0">
                <a:solidFill>
                  <a:schemeClr val="tx2"/>
                </a:solidFill>
                <a:effectLst>
                  <a:outerShdw blurRad="38100" dist="38100" dir="2700000" algn="tl">
                    <a:srgbClr val="C0C0C0"/>
                  </a:outerShdw>
                </a:effectLst>
                <a:latin typeface="黑体" pitchFamily="49" charset="-122"/>
                <a:ea typeface="黑体" pitchFamily="49" charset="-122"/>
              </a:rPr>
              <a:t>他还强行推广西欧上流社会的</a:t>
            </a:r>
            <a:r>
              <a:rPr lang="zh-CN" altLang="en-US" sz="3200" b="1" dirty="0">
                <a:effectLst>
                  <a:outerShdw blurRad="38100" dist="38100" dir="2700000" algn="tl">
                    <a:srgbClr val="C0C0C0"/>
                  </a:outerShdw>
                </a:effectLst>
                <a:latin typeface="黑体" pitchFamily="49" charset="-122"/>
                <a:ea typeface="黑体" pitchFamily="49" charset="-122"/>
              </a:rPr>
              <a:t>社交习俗</a:t>
            </a:r>
            <a:r>
              <a:rPr lang="zh-CN" altLang="en-US" sz="3200" b="1" dirty="0">
                <a:solidFill>
                  <a:schemeClr val="tx2"/>
                </a:solidFill>
                <a:effectLst>
                  <a:outerShdw blurRad="38100" dist="38100" dir="2700000" algn="tl">
                    <a:srgbClr val="C0C0C0"/>
                  </a:outerShdw>
                </a:effectLst>
                <a:latin typeface="黑体" pitchFamily="49" charset="-122"/>
                <a:ea typeface="黑体" pitchFamily="49" charset="-122"/>
              </a:rPr>
              <a:t>；出版</a:t>
            </a:r>
            <a:r>
              <a:rPr lang="en-US" altLang="zh-CN" sz="3200" b="1" dirty="0">
                <a:solidFill>
                  <a:srgbClr val="A50021"/>
                </a:solidFill>
                <a:effectLst>
                  <a:outerShdw blurRad="38100" dist="38100" dir="2700000" algn="tl">
                    <a:srgbClr val="C0C0C0"/>
                  </a:outerShdw>
                </a:effectLst>
                <a:latin typeface="黑体" pitchFamily="49" charset="-122"/>
                <a:ea typeface="黑体" pitchFamily="49" charset="-122"/>
              </a:rPr>
              <a:t>《</a:t>
            </a:r>
            <a:r>
              <a:rPr lang="zh-CN" altLang="en-US" sz="3200" b="1" dirty="0">
                <a:solidFill>
                  <a:srgbClr val="A50021"/>
                </a:solidFill>
                <a:effectLst>
                  <a:outerShdw blurRad="38100" dist="38100" dir="2700000" algn="tl">
                    <a:srgbClr val="C0C0C0"/>
                  </a:outerShdw>
                </a:effectLst>
                <a:latin typeface="黑体" pitchFamily="49" charset="-122"/>
                <a:ea typeface="黑体" pitchFamily="49" charset="-122"/>
              </a:rPr>
              <a:t>青春鉴</a:t>
            </a:r>
            <a:r>
              <a:rPr lang="en-US" altLang="zh-CN" sz="3200" b="1" dirty="0">
                <a:solidFill>
                  <a:srgbClr val="A50021"/>
                </a:solidFill>
                <a:effectLst>
                  <a:outerShdw blurRad="38100" dist="38100" dir="2700000" algn="tl">
                    <a:srgbClr val="C0C0C0"/>
                  </a:outerShdw>
                </a:effectLst>
                <a:latin typeface="黑体" pitchFamily="49" charset="-122"/>
                <a:ea typeface="黑体" pitchFamily="49" charset="-122"/>
              </a:rPr>
              <a:t>》</a:t>
            </a:r>
            <a:r>
              <a:rPr lang="zh-CN" altLang="en-US" sz="3200" b="1" dirty="0">
                <a:effectLst>
                  <a:outerShdw blurRad="38100" dist="38100" dir="2700000" algn="tl">
                    <a:srgbClr val="C0C0C0"/>
                  </a:outerShdw>
                </a:effectLst>
                <a:latin typeface="黑体" pitchFamily="49" charset="-122"/>
                <a:ea typeface="黑体" pitchFamily="49" charset="-122"/>
              </a:rPr>
              <a:t>，</a:t>
            </a:r>
            <a:r>
              <a:rPr lang="zh-CN" altLang="en-US" sz="3200" b="1" dirty="0">
                <a:solidFill>
                  <a:schemeClr val="tx2"/>
                </a:solidFill>
                <a:effectLst>
                  <a:outerShdw blurRad="38100" dist="38100" dir="2700000" algn="tl">
                    <a:srgbClr val="C0C0C0"/>
                  </a:outerShdw>
                </a:effectLst>
                <a:latin typeface="黑体" pitchFamily="49" charset="-122"/>
                <a:ea typeface="黑体" pitchFamily="49" charset="-122"/>
              </a:rPr>
              <a:t>作为年轻人的行准则。</a:t>
            </a:r>
          </a:p>
        </p:txBody>
      </p:sp>
      <p:pic>
        <p:nvPicPr>
          <p:cNvPr id="15366" name="Picture 6" descr="圣彼得一世改革——剪胡子"/>
          <p:cNvPicPr>
            <a:picLocks noChangeAspect="1" noChangeArrowheads="1"/>
          </p:cNvPicPr>
          <p:nvPr/>
        </p:nvPicPr>
        <p:blipFill>
          <a:blip r:embed="rId2"/>
          <a:srcRect/>
          <a:stretch>
            <a:fillRect/>
          </a:stretch>
        </p:blipFill>
        <p:spPr bwMode="auto">
          <a:xfrm>
            <a:off x="982134" y="1196976"/>
            <a:ext cx="3426884" cy="3910013"/>
          </a:xfrm>
          <a:prstGeom prst="rect">
            <a:avLst/>
          </a:prstGeom>
          <a:noFill/>
        </p:spPr>
      </p:pic>
      <p:sp>
        <p:nvSpPr>
          <p:cNvPr id="15367" name="Text Box 7"/>
          <p:cNvSpPr txBox="1">
            <a:spLocks noChangeArrowheads="1"/>
          </p:cNvSpPr>
          <p:nvPr/>
        </p:nvSpPr>
        <p:spPr bwMode="auto">
          <a:xfrm>
            <a:off x="984251" y="5445125"/>
            <a:ext cx="3312583" cy="457200"/>
          </a:xfrm>
          <a:prstGeom prst="rect">
            <a:avLst/>
          </a:prstGeom>
          <a:noFill/>
          <a:ln w="9525">
            <a:noFill/>
            <a:miter lim="800000"/>
            <a:headEnd/>
            <a:tailEnd/>
          </a:ln>
          <a:effectLst/>
        </p:spPr>
        <p:txBody>
          <a:bodyPr>
            <a:spAutoFit/>
          </a:bodyPr>
          <a:lstStyle/>
          <a:p>
            <a:r>
              <a:rPr lang="zh-CN" altLang="en-US" sz="2400" b="1">
                <a:solidFill>
                  <a:srgbClr val="CC0000"/>
                </a:solidFill>
                <a:latin typeface="Times New Roman" pitchFamily="18" charset="0"/>
                <a:ea typeface="楷体_GB2312" pitchFamily="49" charset="-122"/>
              </a:rPr>
              <a:t>强迫行人剪胡子</a:t>
            </a:r>
          </a:p>
        </p:txBody>
      </p:sp>
      <p:sp>
        <p:nvSpPr>
          <p:cNvPr id="15369" name="Text Box 9"/>
          <p:cNvSpPr txBox="1">
            <a:spLocks noChangeArrowheads="1"/>
          </p:cNvSpPr>
          <p:nvPr/>
        </p:nvSpPr>
        <p:spPr bwMode="auto">
          <a:xfrm>
            <a:off x="406400" y="5876925"/>
            <a:ext cx="4633384" cy="641350"/>
          </a:xfrm>
          <a:prstGeom prst="rect">
            <a:avLst/>
          </a:prstGeom>
          <a:solidFill>
            <a:srgbClr val="FFFFCC"/>
          </a:solidFill>
          <a:ln w="9525">
            <a:noFill/>
            <a:miter lim="800000"/>
            <a:headEnd/>
            <a:tailEnd/>
          </a:ln>
          <a:effectLst/>
        </p:spPr>
        <p:txBody>
          <a:bodyPr>
            <a:spAutoFit/>
          </a:bodyPr>
          <a:lstStyle/>
          <a:p>
            <a:pPr algn="dist"/>
            <a:r>
              <a:rPr kumimoji="1" lang="zh-CN" altLang="en-US" sz="3600" b="1">
                <a:solidFill>
                  <a:srgbClr val="0000FF"/>
                </a:solidFill>
                <a:latin typeface="Times New Roman" pitchFamily="18" charset="0"/>
                <a:ea typeface="黑体" pitchFamily="49" charset="-122"/>
              </a:rPr>
              <a:t>留胡须许可证</a:t>
            </a:r>
          </a:p>
        </p:txBody>
      </p:sp>
      <p:pic>
        <p:nvPicPr>
          <p:cNvPr id="15370" name="Picture 10">
            <a:hlinkClick r:id="rId3" action="ppaction://hlinksldjump"/>
          </p:cNvPr>
          <p:cNvPicPr>
            <a:picLocks noChangeAspect="1" noChangeArrowheads="1"/>
          </p:cNvPicPr>
          <p:nvPr/>
        </p:nvPicPr>
        <p:blipFill>
          <a:blip r:embed="rId4"/>
          <a:srcRect b="7469"/>
          <a:stretch>
            <a:fillRect/>
          </a:stretch>
        </p:blipFill>
        <p:spPr bwMode="auto">
          <a:xfrm>
            <a:off x="886885" y="1628775"/>
            <a:ext cx="3509433" cy="4041775"/>
          </a:xfrm>
          <a:prstGeom prst="rect">
            <a:avLst/>
          </a:prstGeom>
          <a:noFill/>
          <a:ln w="9525">
            <a:noFill/>
            <a:miter lim="800000"/>
            <a:headEnd/>
            <a:tailEnd/>
          </a:ln>
          <a:effectLst/>
        </p:spPr>
      </p:pic>
      <p:sp>
        <p:nvSpPr>
          <p:cNvPr id="7" name="标题 1"/>
          <p:cNvSpPr txBox="1">
            <a:spLocks/>
          </p:cNvSpPr>
          <p:nvPr/>
        </p:nvSpPr>
        <p:spPr>
          <a:xfrm>
            <a:off x="838200" y="43180"/>
            <a:ext cx="10515600" cy="917575"/>
          </a:xfrm>
          <a:prstGeom prst="rect">
            <a:avLst/>
          </a:prstGeom>
        </p:spPr>
        <p:txBody>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CN" altLang="en-US" sz="4400" b="1" i="0" u="none" strike="noStrike" kern="1200" cap="none" spc="0" normalizeH="0" baseline="0" noProof="0" smtClean="0">
                <a:ln>
                  <a:noFill/>
                </a:ln>
                <a:solidFill>
                  <a:schemeClr val="tx1"/>
                </a:solidFill>
                <a:effectLst/>
                <a:uLnTx/>
                <a:uFillTx/>
                <a:latin typeface="+mj-lt"/>
                <a:ea typeface="+mj-ea"/>
                <a:cs typeface="+mj-cs"/>
              </a:rPr>
              <a:t>一、彼得一世改革</a:t>
            </a:r>
            <a:endParaRPr kumimoji="0" lang="zh-CN" altLang="en-US" sz="4400" b="1"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7"/>
                                        </p:tgtEl>
                                        <p:attrNameLst>
                                          <p:attrName>style.visibility</p:attrName>
                                        </p:attrNameLst>
                                      </p:cBhvr>
                                      <p:to>
                                        <p:strVal val="visible"/>
                                      </p:to>
                                    </p:set>
                                  </p:childTnLst>
                                  <p:subTnLst>
                                    <p:set>
                                      <p:cBhvr override="childStyle">
                                        <p:cTn dur="1" fill="hold" display="0" masterRel="nextClick" afterEffect="1"/>
                                        <p:tgtEl>
                                          <p:spTgt spid="15367"/>
                                        </p:tgtEl>
                                        <p:attrNameLst>
                                          <p:attrName>style.visibility</p:attrName>
                                        </p:attrNameLst>
                                      </p:cBhvr>
                                      <p:to>
                                        <p:strVal val="hidden"/>
                                      </p:to>
                                    </p:set>
                                  </p:subTnLst>
                                </p:cTn>
                              </p:par>
                              <p:par>
                                <p:cTn id="7" presetID="1" presetClass="entr" presetSubtype="0" fill="hold" nodeType="withEffect">
                                  <p:stCondLst>
                                    <p:cond delay="0"/>
                                  </p:stCondLst>
                                  <p:childTnLst>
                                    <p:set>
                                      <p:cBhvr>
                                        <p:cTn id="8" dur="1" fill="hold">
                                          <p:stCondLst>
                                            <p:cond delay="0"/>
                                          </p:stCondLst>
                                        </p:cTn>
                                        <p:tgtEl>
                                          <p:spTgt spid="1536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37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36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P spid="15367" grpId="0"/>
      <p:bldP spid="1536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p:cNvSpPr>
          <p:nvPr/>
        </p:nvSpPr>
        <p:spPr bwMode="auto">
          <a:xfrm>
            <a:off x="527051" y="1089025"/>
            <a:ext cx="10972800" cy="1200329"/>
          </a:xfrm>
          <a:prstGeom prst="rect">
            <a:avLst/>
          </a:prstGeom>
          <a:noFill/>
          <a:ln w="9525">
            <a:noFill/>
            <a:miter lim="800000"/>
            <a:headEnd/>
            <a:tailEnd/>
          </a:ln>
          <a:effectLst/>
        </p:spPr>
        <p:txBody>
          <a:bodyPr>
            <a:spAutoFit/>
          </a:bodyPr>
          <a:lstStyle/>
          <a:p>
            <a:r>
              <a:rPr lang="zh-CN" altLang="en-US" sz="2400" b="1">
                <a:solidFill>
                  <a:srgbClr val="000000"/>
                </a:solidFill>
                <a:ea typeface="楷体_GB2312" pitchFamily="49" charset="-122"/>
              </a:rPr>
              <a:t>材料</a:t>
            </a:r>
            <a:r>
              <a:rPr lang="en-US" altLang="zh-CN" sz="2400" b="1">
                <a:solidFill>
                  <a:srgbClr val="000000"/>
                </a:solidFill>
                <a:ea typeface="楷体_GB2312" pitchFamily="49" charset="-122"/>
              </a:rPr>
              <a:t>1</a:t>
            </a:r>
            <a:r>
              <a:rPr lang="zh-CN" altLang="en-US" sz="2400" b="1">
                <a:solidFill>
                  <a:srgbClr val="000000"/>
                </a:solidFill>
                <a:ea typeface="楷体_GB2312" pitchFamily="49" charset="-122"/>
              </a:rPr>
              <a:t>：农奴的主要膳食为卷心菜汤、黑麦面包、小麦或小米制成的粥。他们的住房狭小，常常只有一间同牲口挤在一起的小屋。                      </a:t>
            </a:r>
            <a:r>
              <a:rPr lang="en-US" altLang="zh-CN" sz="2400" b="1">
                <a:solidFill>
                  <a:srgbClr val="000000"/>
                </a:solidFill>
                <a:ea typeface="楷体_GB2312" pitchFamily="49" charset="-122"/>
              </a:rPr>
              <a:t>——</a:t>
            </a:r>
            <a:r>
              <a:rPr lang="zh-CN" altLang="en-US" sz="2400" b="1">
                <a:solidFill>
                  <a:srgbClr val="000000"/>
                </a:solidFill>
                <a:ea typeface="楷体_GB2312" pitchFamily="49" charset="-122"/>
              </a:rPr>
              <a:t>当时俄国官方的一份调查报告</a:t>
            </a:r>
          </a:p>
        </p:txBody>
      </p:sp>
      <p:sp>
        <p:nvSpPr>
          <p:cNvPr id="116740" name="Rectangle 4"/>
          <p:cNvSpPr>
            <a:spLocks noChangeArrowheads="1"/>
          </p:cNvSpPr>
          <p:nvPr/>
        </p:nvSpPr>
        <p:spPr bwMode="auto">
          <a:xfrm>
            <a:off x="624418" y="5337175"/>
            <a:ext cx="11330516" cy="1200329"/>
          </a:xfrm>
          <a:prstGeom prst="rect">
            <a:avLst/>
          </a:prstGeom>
          <a:noFill/>
          <a:ln w="9525" algn="ctr">
            <a:noFill/>
            <a:miter lim="800000"/>
            <a:headEnd/>
            <a:tailEnd/>
          </a:ln>
          <a:effectLst/>
        </p:spPr>
        <p:txBody>
          <a:bodyPr>
            <a:spAutoFit/>
          </a:bodyPr>
          <a:lstStyle/>
          <a:p>
            <a:r>
              <a:rPr lang="zh-CN" altLang="en-US" sz="2400" b="1">
                <a:solidFill>
                  <a:srgbClr val="000000"/>
                </a:solidFill>
                <a:ea typeface="楷体_GB2312" pitchFamily="49" charset="-122"/>
              </a:rPr>
              <a:t>材料</a:t>
            </a:r>
            <a:r>
              <a:rPr lang="en-US" altLang="zh-CN" sz="2400" b="1">
                <a:solidFill>
                  <a:srgbClr val="000000"/>
                </a:solidFill>
                <a:ea typeface="楷体_GB2312" pitchFamily="49" charset="-122"/>
              </a:rPr>
              <a:t>3</a:t>
            </a:r>
            <a:r>
              <a:rPr lang="zh-CN" altLang="en-US" sz="2400" b="1">
                <a:solidFill>
                  <a:srgbClr val="000000"/>
                </a:solidFill>
                <a:ea typeface="楷体_GB2312" pitchFamily="49" charset="-122"/>
              </a:rPr>
              <a:t>：农奴连同妻子儿女及其财产都属于领主所有；农奴永远不能随意离开主人，如果逃亡，领主有权无限期追捕</a:t>
            </a:r>
            <a:r>
              <a:rPr lang="en-US" altLang="zh-CN" sz="2400" b="1">
                <a:solidFill>
                  <a:srgbClr val="000000"/>
                </a:solidFill>
                <a:ea typeface="楷体_GB2312" pitchFamily="49" charset="-122"/>
              </a:rPr>
              <a:t>……</a:t>
            </a:r>
          </a:p>
          <a:p>
            <a:r>
              <a:rPr lang="en-US" altLang="zh-CN" sz="2400" b="1">
                <a:solidFill>
                  <a:srgbClr val="000000"/>
                </a:solidFill>
                <a:ea typeface="楷体_GB2312" pitchFamily="49" charset="-122"/>
              </a:rPr>
              <a:t>                                                                       ——«</a:t>
            </a:r>
            <a:r>
              <a:rPr lang="zh-CN" altLang="en-US" sz="2400" b="1">
                <a:solidFill>
                  <a:srgbClr val="000000"/>
                </a:solidFill>
                <a:ea typeface="楷体_GB2312" pitchFamily="49" charset="-122"/>
              </a:rPr>
              <a:t>法律大全</a:t>
            </a:r>
            <a:r>
              <a:rPr lang="en-US" altLang="zh-CN" sz="2400" b="1">
                <a:solidFill>
                  <a:srgbClr val="000000"/>
                </a:solidFill>
                <a:ea typeface="楷体_GB2312" pitchFamily="49" charset="-122"/>
              </a:rPr>
              <a:t>》</a:t>
            </a:r>
          </a:p>
        </p:txBody>
      </p:sp>
      <p:grpSp>
        <p:nvGrpSpPr>
          <p:cNvPr id="2" name="Group 13"/>
          <p:cNvGrpSpPr>
            <a:grpSpLocks/>
          </p:cNvGrpSpPr>
          <p:nvPr/>
        </p:nvGrpSpPr>
        <p:grpSpPr bwMode="auto">
          <a:xfrm>
            <a:off x="624418" y="2703514"/>
            <a:ext cx="4972049" cy="2598737"/>
            <a:chOff x="295" y="1389"/>
            <a:chExt cx="2349" cy="1637"/>
          </a:xfrm>
        </p:grpSpPr>
        <p:pic>
          <p:nvPicPr>
            <p:cNvPr id="116743" name="Picture 6" descr="dulifang"/>
            <p:cNvPicPr>
              <a:picLocks noChangeAspect="1" noChangeArrowheads="1"/>
            </p:cNvPicPr>
            <p:nvPr/>
          </p:nvPicPr>
          <p:blipFill>
            <a:blip r:embed="rId2"/>
            <a:srcRect/>
            <a:stretch>
              <a:fillRect/>
            </a:stretch>
          </p:blipFill>
          <p:spPr bwMode="auto">
            <a:xfrm>
              <a:off x="295" y="1389"/>
              <a:ext cx="2349" cy="1406"/>
            </a:xfrm>
            <a:prstGeom prst="rect">
              <a:avLst/>
            </a:prstGeom>
            <a:noFill/>
            <a:ln w="9525">
              <a:noFill/>
              <a:miter lim="800000"/>
              <a:headEnd/>
              <a:tailEnd/>
            </a:ln>
          </p:spPr>
        </p:pic>
        <p:sp>
          <p:nvSpPr>
            <p:cNvPr id="116745" name="Text Box 8"/>
            <p:cNvSpPr txBox="1">
              <a:spLocks noChangeArrowheads="1"/>
            </p:cNvSpPr>
            <p:nvPr/>
          </p:nvSpPr>
          <p:spPr bwMode="auto">
            <a:xfrm>
              <a:off x="975" y="2795"/>
              <a:ext cx="1107" cy="231"/>
            </a:xfrm>
            <a:prstGeom prst="rect">
              <a:avLst/>
            </a:prstGeom>
            <a:noFill/>
            <a:ln w="9525">
              <a:noFill/>
              <a:miter lim="800000"/>
              <a:headEnd/>
              <a:tailEnd/>
            </a:ln>
          </p:spPr>
          <p:txBody>
            <a:bodyPr>
              <a:spAutoFit/>
            </a:bodyPr>
            <a:lstStyle/>
            <a:p>
              <a:r>
                <a:rPr lang="zh-CN" altLang="en-US" b="1">
                  <a:ea typeface="楷体_GB2312" pitchFamily="49" charset="-122"/>
                </a:rPr>
                <a:t>农奴的房屋</a:t>
              </a:r>
            </a:p>
          </p:txBody>
        </p:sp>
      </p:grpSp>
      <p:grpSp>
        <p:nvGrpSpPr>
          <p:cNvPr id="3" name="Group 14"/>
          <p:cNvGrpSpPr>
            <a:grpSpLocks/>
          </p:cNvGrpSpPr>
          <p:nvPr/>
        </p:nvGrpSpPr>
        <p:grpSpPr bwMode="auto">
          <a:xfrm>
            <a:off x="6383867" y="2703514"/>
            <a:ext cx="4872567" cy="2670175"/>
            <a:chOff x="3016" y="1389"/>
            <a:chExt cx="2302" cy="1682"/>
          </a:xfrm>
        </p:grpSpPr>
        <p:pic>
          <p:nvPicPr>
            <p:cNvPr id="116744" name="Picture 7" descr="wc060403101"/>
            <p:cNvPicPr>
              <a:picLocks noChangeAspect="1" noChangeArrowheads="1"/>
            </p:cNvPicPr>
            <p:nvPr/>
          </p:nvPicPr>
          <p:blipFill>
            <a:blip r:embed="rId3"/>
            <a:srcRect/>
            <a:stretch>
              <a:fillRect/>
            </a:stretch>
          </p:blipFill>
          <p:spPr bwMode="auto">
            <a:xfrm>
              <a:off x="3016" y="1389"/>
              <a:ext cx="2302" cy="1406"/>
            </a:xfrm>
            <a:prstGeom prst="rect">
              <a:avLst/>
            </a:prstGeom>
            <a:noFill/>
            <a:ln w="9525">
              <a:noFill/>
              <a:miter lim="800000"/>
              <a:headEnd/>
              <a:tailEnd/>
            </a:ln>
          </p:spPr>
        </p:pic>
        <p:sp>
          <p:nvSpPr>
            <p:cNvPr id="116746" name="Text Box 9"/>
            <p:cNvSpPr txBox="1">
              <a:spLocks noChangeArrowheads="1"/>
            </p:cNvSpPr>
            <p:nvPr/>
          </p:nvSpPr>
          <p:spPr bwMode="auto">
            <a:xfrm>
              <a:off x="3470" y="2840"/>
              <a:ext cx="1406" cy="231"/>
            </a:xfrm>
            <a:prstGeom prst="rect">
              <a:avLst/>
            </a:prstGeom>
            <a:noFill/>
            <a:ln w="9525">
              <a:noFill/>
              <a:miter lim="800000"/>
              <a:headEnd/>
              <a:tailEnd/>
            </a:ln>
          </p:spPr>
          <p:txBody>
            <a:bodyPr>
              <a:spAutoFit/>
            </a:bodyPr>
            <a:lstStyle/>
            <a:p>
              <a:r>
                <a:rPr lang="zh-CN" altLang="en-US" b="1">
                  <a:ea typeface="楷体_GB2312" pitchFamily="49" charset="-122"/>
                </a:rPr>
                <a:t>睡觉的农奴的孩子</a:t>
              </a:r>
            </a:p>
          </p:txBody>
        </p:sp>
      </p:grpSp>
      <p:sp>
        <p:nvSpPr>
          <p:cNvPr id="116748" name="Rectangle 12"/>
          <p:cNvSpPr>
            <a:spLocks noChangeArrowheads="1"/>
          </p:cNvSpPr>
          <p:nvPr/>
        </p:nvSpPr>
        <p:spPr bwMode="auto">
          <a:xfrm>
            <a:off x="527051" y="2198688"/>
            <a:ext cx="1268296" cy="461665"/>
          </a:xfrm>
          <a:prstGeom prst="rect">
            <a:avLst/>
          </a:prstGeom>
          <a:noFill/>
          <a:ln w="9525">
            <a:noFill/>
            <a:miter lim="800000"/>
            <a:headEnd/>
            <a:tailEnd/>
          </a:ln>
          <a:effectLst/>
        </p:spPr>
        <p:txBody>
          <a:bodyPr wrap="none">
            <a:spAutoFit/>
          </a:bodyPr>
          <a:lstStyle/>
          <a:p>
            <a:r>
              <a:rPr lang="zh-CN" altLang="en-US" sz="2400" b="1">
                <a:solidFill>
                  <a:srgbClr val="000000"/>
                </a:solidFill>
              </a:rPr>
              <a:t>材料</a:t>
            </a:r>
            <a:r>
              <a:rPr lang="en-US" altLang="zh-CN" sz="2400" b="1">
                <a:solidFill>
                  <a:srgbClr val="000000"/>
                </a:solidFill>
              </a:rPr>
              <a:t>2</a:t>
            </a:r>
            <a:r>
              <a:rPr lang="zh-CN" altLang="en-US" sz="2400" b="1">
                <a:solidFill>
                  <a:srgbClr val="000000"/>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67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674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67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p:bldP spid="116740" grpId="0"/>
      <p:bldP spid="1167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7" name="Rectangle 37"/>
          <p:cNvSpPr>
            <a:spLocks noChangeArrowheads="1"/>
          </p:cNvSpPr>
          <p:nvPr/>
        </p:nvSpPr>
        <p:spPr bwMode="auto">
          <a:xfrm>
            <a:off x="366185" y="1196975"/>
            <a:ext cx="1268296" cy="461665"/>
          </a:xfrm>
          <a:prstGeom prst="rect">
            <a:avLst/>
          </a:prstGeom>
          <a:noFill/>
          <a:ln w="9525">
            <a:noFill/>
            <a:miter lim="800000"/>
            <a:headEnd/>
            <a:tailEnd/>
          </a:ln>
          <a:effectLst/>
        </p:spPr>
        <p:txBody>
          <a:bodyPr wrap="none">
            <a:spAutoFit/>
          </a:bodyPr>
          <a:lstStyle/>
          <a:p>
            <a:r>
              <a:rPr lang="zh-CN" altLang="en-US" sz="2400" b="1">
                <a:solidFill>
                  <a:srgbClr val="000000"/>
                </a:solidFill>
              </a:rPr>
              <a:t>材料</a:t>
            </a:r>
            <a:r>
              <a:rPr lang="en-US" altLang="zh-CN" sz="2400" b="1">
                <a:solidFill>
                  <a:srgbClr val="000000"/>
                </a:solidFill>
              </a:rPr>
              <a:t>4</a:t>
            </a:r>
            <a:r>
              <a:rPr lang="zh-CN" altLang="en-US" sz="2400" b="1">
                <a:solidFill>
                  <a:srgbClr val="000000"/>
                </a:solidFill>
              </a:rPr>
              <a:t>：</a:t>
            </a:r>
          </a:p>
        </p:txBody>
      </p:sp>
      <p:sp>
        <p:nvSpPr>
          <p:cNvPr id="122927" name="Rectangle 47"/>
          <p:cNvSpPr>
            <a:spLocks noChangeArrowheads="1"/>
          </p:cNvSpPr>
          <p:nvPr/>
        </p:nvSpPr>
        <p:spPr bwMode="auto">
          <a:xfrm>
            <a:off x="431801" y="3357563"/>
            <a:ext cx="1268296" cy="461665"/>
          </a:xfrm>
          <a:prstGeom prst="rect">
            <a:avLst/>
          </a:prstGeom>
          <a:noFill/>
          <a:ln w="9525">
            <a:noFill/>
            <a:miter lim="800000"/>
            <a:headEnd/>
            <a:tailEnd/>
          </a:ln>
          <a:effectLst/>
        </p:spPr>
        <p:txBody>
          <a:bodyPr wrap="none">
            <a:spAutoFit/>
          </a:bodyPr>
          <a:lstStyle/>
          <a:p>
            <a:r>
              <a:rPr lang="zh-CN" altLang="en-US" sz="2400" b="1">
                <a:solidFill>
                  <a:srgbClr val="000000"/>
                </a:solidFill>
              </a:rPr>
              <a:t>材料</a:t>
            </a:r>
            <a:r>
              <a:rPr lang="en-US" altLang="zh-CN" sz="2400" b="1">
                <a:solidFill>
                  <a:srgbClr val="000000"/>
                </a:solidFill>
              </a:rPr>
              <a:t>5</a:t>
            </a:r>
            <a:r>
              <a:rPr lang="zh-CN" altLang="en-US" sz="2400" b="1">
                <a:solidFill>
                  <a:srgbClr val="000000"/>
                </a:solidFill>
              </a:rPr>
              <a:t>：</a:t>
            </a:r>
          </a:p>
        </p:txBody>
      </p:sp>
      <p:pic>
        <p:nvPicPr>
          <p:cNvPr id="122912" name="Picture 32" descr="pic_143145"/>
          <p:cNvPicPr>
            <a:picLocks noChangeAspect="1" noChangeArrowheads="1"/>
          </p:cNvPicPr>
          <p:nvPr/>
        </p:nvPicPr>
        <p:blipFill>
          <a:blip r:embed="rId2"/>
          <a:srcRect l="35170" t="16298" r="6975" b="59958"/>
          <a:stretch>
            <a:fillRect/>
          </a:stretch>
        </p:blipFill>
        <p:spPr bwMode="auto">
          <a:xfrm>
            <a:off x="1790700" y="1196975"/>
            <a:ext cx="4207933" cy="2008188"/>
          </a:xfrm>
          <a:prstGeom prst="rect">
            <a:avLst/>
          </a:prstGeom>
          <a:noFill/>
          <a:ln w="9525">
            <a:noFill/>
            <a:miter lim="800000"/>
            <a:headEnd/>
            <a:tailEnd/>
          </a:ln>
          <a:effectLst/>
        </p:spPr>
      </p:pic>
      <p:sp>
        <p:nvSpPr>
          <p:cNvPr id="122928" name="Text Box 8"/>
          <p:cNvSpPr txBox="1">
            <a:spLocks noChangeArrowheads="1"/>
          </p:cNvSpPr>
          <p:nvPr/>
        </p:nvSpPr>
        <p:spPr bwMode="auto">
          <a:xfrm>
            <a:off x="2175934" y="3205163"/>
            <a:ext cx="3151717" cy="366712"/>
          </a:xfrm>
          <a:prstGeom prst="rect">
            <a:avLst/>
          </a:prstGeom>
          <a:noFill/>
          <a:ln w="9525">
            <a:noFill/>
            <a:miter lim="800000"/>
            <a:headEnd/>
            <a:tailEnd/>
          </a:ln>
        </p:spPr>
        <p:txBody>
          <a:bodyPr>
            <a:spAutoFit/>
          </a:bodyPr>
          <a:lstStyle/>
          <a:p>
            <a:r>
              <a:rPr lang="en-US" altLang="zh-CN" b="1">
                <a:ea typeface="楷体_GB2312" pitchFamily="49" charset="-122"/>
              </a:rPr>
              <a:t>《</a:t>
            </a:r>
            <a:r>
              <a:rPr lang="zh-CN" altLang="en-US" b="1">
                <a:ea typeface="楷体_GB2312" pitchFamily="49" charset="-122"/>
              </a:rPr>
              <a:t>伏尔加河上的纤夫</a:t>
            </a:r>
            <a:r>
              <a:rPr lang="en-US" altLang="zh-CN" b="1">
                <a:ea typeface="楷体_GB2312" pitchFamily="49" charset="-122"/>
              </a:rPr>
              <a:t>》</a:t>
            </a:r>
          </a:p>
        </p:txBody>
      </p:sp>
      <p:pic>
        <p:nvPicPr>
          <p:cNvPr id="122915" name="Picture 35"/>
          <p:cNvPicPr>
            <a:picLocks noChangeAspect="1" noChangeArrowheads="1"/>
          </p:cNvPicPr>
          <p:nvPr/>
        </p:nvPicPr>
        <p:blipFill>
          <a:blip r:embed="rId3"/>
          <a:srcRect/>
          <a:stretch>
            <a:fillRect/>
          </a:stretch>
        </p:blipFill>
        <p:spPr bwMode="auto">
          <a:xfrm>
            <a:off x="7152218" y="1198564"/>
            <a:ext cx="4512733" cy="2008187"/>
          </a:xfrm>
          <a:prstGeom prst="rect">
            <a:avLst/>
          </a:prstGeom>
          <a:noFill/>
          <a:ln w="9525">
            <a:noFill/>
            <a:miter lim="800000"/>
            <a:headEnd/>
            <a:tailEnd/>
          </a:ln>
          <a:effectLst/>
        </p:spPr>
      </p:pic>
      <p:sp>
        <p:nvSpPr>
          <p:cNvPr id="122929" name="Text Box 8"/>
          <p:cNvSpPr txBox="1">
            <a:spLocks noChangeArrowheads="1"/>
          </p:cNvSpPr>
          <p:nvPr/>
        </p:nvSpPr>
        <p:spPr bwMode="auto">
          <a:xfrm>
            <a:off x="8489951" y="3205163"/>
            <a:ext cx="2021416" cy="366712"/>
          </a:xfrm>
          <a:prstGeom prst="rect">
            <a:avLst/>
          </a:prstGeom>
          <a:noFill/>
          <a:ln w="9525">
            <a:noFill/>
            <a:miter lim="800000"/>
            <a:headEnd/>
            <a:tailEnd/>
          </a:ln>
        </p:spPr>
        <p:txBody>
          <a:bodyPr>
            <a:spAutoFit/>
          </a:bodyPr>
          <a:lstStyle/>
          <a:p>
            <a:r>
              <a:rPr lang="zh-CN" altLang="en-US" b="1">
                <a:ea typeface="楷体_GB2312" pitchFamily="49" charset="-122"/>
              </a:rPr>
              <a:t>英国的轮船</a:t>
            </a:r>
          </a:p>
        </p:txBody>
      </p:sp>
      <p:sp>
        <p:nvSpPr>
          <p:cNvPr id="122932" name="Rectangle 52"/>
          <p:cNvSpPr>
            <a:spLocks noChangeArrowheads="1"/>
          </p:cNvSpPr>
          <p:nvPr/>
        </p:nvSpPr>
        <p:spPr bwMode="auto">
          <a:xfrm>
            <a:off x="719668" y="5876925"/>
            <a:ext cx="10850033" cy="641350"/>
          </a:xfrm>
          <a:prstGeom prst="rect">
            <a:avLst/>
          </a:prstGeom>
          <a:noFill/>
          <a:ln w="9525">
            <a:noFill/>
            <a:miter lim="800000"/>
            <a:headEnd/>
            <a:tailEnd/>
          </a:ln>
          <a:effectLst/>
        </p:spPr>
        <p:txBody>
          <a:bodyPr>
            <a:spAutoFit/>
          </a:bodyPr>
          <a:lstStyle/>
          <a:p>
            <a:r>
              <a:rPr lang="zh-CN" altLang="en-US" b="1">
                <a:solidFill>
                  <a:srgbClr val="000000"/>
                </a:solidFill>
                <a:latin typeface="楷体_GB2312" pitchFamily="49" charset="-122"/>
                <a:ea typeface="楷体_GB2312" pitchFamily="49" charset="-122"/>
              </a:rPr>
              <a:t>注：俄国自彼得一世改革以来，一直注重面向西方，发展近代工业，</a:t>
            </a:r>
            <a:r>
              <a:rPr lang="en-US" altLang="zh-CN" b="1">
                <a:latin typeface="楷体_GB2312" pitchFamily="49" charset="-122"/>
                <a:ea typeface="楷体_GB2312" pitchFamily="49" charset="-122"/>
              </a:rPr>
              <a:t>19</a:t>
            </a:r>
            <a:r>
              <a:rPr lang="zh-CN" altLang="en-US" b="1">
                <a:latin typeface="楷体_GB2312" pitchFamily="49" charset="-122"/>
                <a:ea typeface="楷体_GB2312" pitchFamily="49" charset="-122"/>
              </a:rPr>
              <a:t>世纪初</a:t>
            </a:r>
            <a:r>
              <a:rPr lang="zh-CN" altLang="en-US" b="1">
                <a:solidFill>
                  <a:srgbClr val="000000"/>
                </a:solidFill>
                <a:latin typeface="楷体_GB2312" pitchFamily="49" charset="-122"/>
                <a:ea typeface="楷体_GB2312" pitchFamily="49" charset="-122"/>
              </a:rPr>
              <a:t>，俄国的</a:t>
            </a:r>
            <a:r>
              <a:rPr lang="zh-CN" altLang="en-US" b="1">
                <a:latin typeface="楷体_GB2312" pitchFamily="49" charset="-122"/>
                <a:ea typeface="楷体_GB2312" pitchFamily="49" charset="-122"/>
              </a:rPr>
              <a:t>生铁产量</a:t>
            </a:r>
            <a:r>
              <a:rPr lang="zh-CN" altLang="en-US" b="1">
                <a:solidFill>
                  <a:srgbClr val="000000"/>
                </a:solidFill>
                <a:latin typeface="楷体_GB2312" pitchFamily="49" charset="-122"/>
                <a:ea typeface="楷体_GB2312" pitchFamily="49" charset="-122"/>
              </a:rPr>
              <a:t>曾一度高居</a:t>
            </a:r>
            <a:r>
              <a:rPr lang="zh-CN" altLang="en-US" b="1">
                <a:latin typeface="楷体_GB2312" pitchFamily="49" charset="-122"/>
                <a:ea typeface="楷体_GB2312" pitchFamily="49" charset="-122"/>
              </a:rPr>
              <a:t>世界首位</a:t>
            </a:r>
            <a:r>
              <a:rPr lang="zh-CN" altLang="en-US" b="1">
                <a:solidFill>
                  <a:srgbClr val="000000"/>
                </a:solidFill>
                <a:latin typeface="楷体_GB2312" pitchFamily="49" charset="-122"/>
                <a:ea typeface="楷体_GB2312" pitchFamily="49" charset="-122"/>
              </a:rPr>
              <a:t>。</a:t>
            </a:r>
          </a:p>
        </p:txBody>
      </p:sp>
      <p:graphicFrame>
        <p:nvGraphicFramePr>
          <p:cNvPr id="122995" name="Group 115"/>
          <p:cNvGraphicFramePr>
            <a:graphicFrameLocks noGrp="1"/>
          </p:cNvGraphicFramePr>
          <p:nvPr/>
        </p:nvGraphicFramePr>
        <p:xfrm>
          <a:off x="46567" y="3860801"/>
          <a:ext cx="11808884" cy="1882905"/>
        </p:xfrm>
        <a:graphic>
          <a:graphicData uri="http://schemas.openxmlformats.org/drawingml/2006/table">
            <a:tbl>
              <a:tblPr/>
              <a:tblGrid>
                <a:gridCol w="1344084"/>
                <a:gridCol w="3551767"/>
                <a:gridCol w="3215216"/>
                <a:gridCol w="3697817"/>
              </a:tblGrid>
              <a:tr h="504825">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国别</a:t>
                      </a:r>
                    </a:p>
                  </a:txBody>
                  <a:tcPr marL="120000" marR="12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人均收入（卢布）</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 铁产量（万吨）</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铁路长度（公里）</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0363">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俄国</a:t>
                      </a:r>
                    </a:p>
                  </a:txBody>
                  <a:tcPr marL="120000" marR="12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71</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29</a:t>
                      </a: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a:t>
                      </a: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1860</a:t>
                      </a: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年）</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1600</a:t>
                      </a: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a:t>
                      </a: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1860</a:t>
                      </a: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年）</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4963">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英国</a:t>
                      </a:r>
                    </a:p>
                  </a:txBody>
                  <a:tcPr marL="120000" marR="12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323</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225</a:t>
                      </a: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a:t>
                      </a: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1850</a:t>
                      </a: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年）</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14603</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9563">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rPr>
                        <a:t>法国</a:t>
                      </a:r>
                    </a:p>
                  </a:txBody>
                  <a:tcPr marL="120000" marR="12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150</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endParaRPr>
                    </a:p>
                  </a:txBody>
                  <a:tcPr marL="120000" marR="12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en-US" altLang="zh-CN" sz="2400" b="1" i="0" u="none" strike="noStrike" cap="none" normalizeH="0" baseline="0" smtClean="0">
                          <a:ln>
                            <a:noFill/>
                          </a:ln>
                          <a:solidFill>
                            <a:schemeClr val="tx1"/>
                          </a:solidFill>
                          <a:effectLst/>
                          <a:latin typeface="楷体_GB2312" pitchFamily="49" charset="-122"/>
                          <a:ea typeface="楷体_GB2312" pitchFamily="49" charset="-122"/>
                        </a:rPr>
                        <a:t>9160</a:t>
                      </a:r>
                    </a:p>
                  </a:txBody>
                  <a:tcPr marL="120000" marR="12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2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299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29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7" grpId="0"/>
      <p:bldP spid="122927" grpId="0"/>
      <p:bldP spid="1229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
          <p:cNvGrpSpPr>
            <a:grpSpLocks/>
          </p:cNvGrpSpPr>
          <p:nvPr/>
        </p:nvGrpSpPr>
        <p:grpSpPr bwMode="auto">
          <a:xfrm>
            <a:off x="2544233" y="1100138"/>
            <a:ext cx="8161867" cy="4849812"/>
            <a:chOff x="748" y="300"/>
            <a:chExt cx="4357" cy="3452"/>
          </a:xfrm>
        </p:grpSpPr>
        <p:grpSp>
          <p:nvGrpSpPr>
            <p:cNvPr id="3" name="Group 16"/>
            <p:cNvGrpSpPr>
              <a:grpSpLocks/>
            </p:cNvGrpSpPr>
            <p:nvPr/>
          </p:nvGrpSpPr>
          <p:grpSpPr bwMode="auto">
            <a:xfrm>
              <a:off x="748" y="300"/>
              <a:ext cx="4090" cy="3452"/>
              <a:chOff x="650" y="350"/>
              <a:chExt cx="4241" cy="3765"/>
            </a:xfrm>
          </p:grpSpPr>
          <p:graphicFrame>
            <p:nvGraphicFramePr>
              <p:cNvPr id="126982" name="Object 6"/>
              <p:cNvGraphicFramePr>
                <a:graphicFrameLocks noChangeAspect="1"/>
              </p:cNvGraphicFramePr>
              <p:nvPr/>
            </p:nvGraphicFramePr>
            <p:xfrm>
              <a:off x="650" y="817"/>
              <a:ext cx="4241" cy="3298"/>
            </p:xfrm>
            <a:graphic>
              <a:graphicData uri="http://schemas.openxmlformats.org/presentationml/2006/ole">
                <p:oleObj spid="_x0000_s72706" name="图表" r:id="rId3" imgW="6096000" imgH="4067085" progId="MSGraph.Chart.8">
                  <p:embed followColorScheme="full"/>
                </p:oleObj>
              </a:graphicData>
            </a:graphic>
          </p:graphicFrame>
          <p:sp>
            <p:nvSpPr>
              <p:cNvPr id="126983" name="Text Box 7"/>
              <p:cNvSpPr txBox="1">
                <a:spLocks noChangeArrowheads="1"/>
              </p:cNvSpPr>
              <p:nvPr/>
            </p:nvSpPr>
            <p:spPr bwMode="auto">
              <a:xfrm>
                <a:off x="1652" y="350"/>
                <a:ext cx="2656" cy="403"/>
              </a:xfrm>
              <a:prstGeom prst="rect">
                <a:avLst/>
              </a:prstGeom>
              <a:solidFill>
                <a:schemeClr val="bg1"/>
              </a:solidFill>
              <a:ln w="9525">
                <a:noFill/>
                <a:miter lim="800000"/>
                <a:headEnd/>
                <a:tailEnd/>
              </a:ln>
              <a:effectLst/>
            </p:spPr>
            <p:txBody>
              <a:bodyPr>
                <a:spAutoFit/>
              </a:bodyPr>
              <a:lstStyle/>
              <a:p>
                <a:pPr algn="ctr">
                  <a:spcBef>
                    <a:spcPct val="50000"/>
                  </a:spcBef>
                </a:pPr>
                <a:r>
                  <a:rPr lang="zh-CN" altLang="en-US" sz="2800" b="1">
                    <a:solidFill>
                      <a:srgbClr val="FF0000"/>
                    </a:solidFill>
                  </a:rPr>
                  <a:t>农奴暴动</a:t>
                </a:r>
              </a:p>
            </p:txBody>
          </p:sp>
          <p:sp>
            <p:nvSpPr>
              <p:cNvPr id="126984" name="Text Box 8"/>
              <p:cNvSpPr txBox="1">
                <a:spLocks noChangeArrowheads="1"/>
              </p:cNvSpPr>
              <p:nvPr/>
            </p:nvSpPr>
            <p:spPr bwMode="auto">
              <a:xfrm>
                <a:off x="1303" y="3146"/>
                <a:ext cx="500" cy="285"/>
              </a:xfrm>
              <a:prstGeom prst="rect">
                <a:avLst/>
              </a:prstGeom>
              <a:solidFill>
                <a:schemeClr val="bg1">
                  <a:alpha val="0"/>
                </a:schemeClr>
              </a:solidFill>
              <a:ln w="9525">
                <a:noFill/>
                <a:miter lim="800000"/>
                <a:headEnd/>
                <a:tailEnd/>
              </a:ln>
              <a:effectLst/>
            </p:spPr>
            <p:txBody>
              <a:bodyPr>
                <a:spAutoFit/>
              </a:bodyPr>
              <a:lstStyle/>
              <a:p>
                <a:pPr>
                  <a:spcBef>
                    <a:spcPct val="50000"/>
                  </a:spcBef>
                </a:pPr>
                <a:r>
                  <a:rPr lang="en-US" altLang="zh-CN" b="1">
                    <a:solidFill>
                      <a:srgbClr val="CC3300"/>
                    </a:solidFill>
                  </a:rPr>
                  <a:t>86</a:t>
                </a:r>
                <a:r>
                  <a:rPr lang="zh-CN" altLang="en-US" b="1">
                    <a:solidFill>
                      <a:srgbClr val="CC3300"/>
                    </a:solidFill>
                  </a:rPr>
                  <a:t>次</a:t>
                </a:r>
              </a:p>
            </p:txBody>
          </p:sp>
          <p:sp>
            <p:nvSpPr>
              <p:cNvPr id="126985" name="Text Box 9"/>
              <p:cNvSpPr txBox="1">
                <a:spLocks noChangeArrowheads="1"/>
              </p:cNvSpPr>
              <p:nvPr/>
            </p:nvSpPr>
            <p:spPr bwMode="auto">
              <a:xfrm>
                <a:off x="2152" y="3146"/>
                <a:ext cx="503" cy="285"/>
              </a:xfrm>
              <a:prstGeom prst="rect">
                <a:avLst/>
              </a:prstGeom>
              <a:solidFill>
                <a:schemeClr val="bg1">
                  <a:alpha val="0"/>
                </a:schemeClr>
              </a:solidFill>
              <a:ln w="9525">
                <a:noFill/>
                <a:miter lim="800000"/>
                <a:headEnd/>
                <a:tailEnd/>
              </a:ln>
              <a:effectLst/>
            </p:spPr>
            <p:txBody>
              <a:bodyPr>
                <a:spAutoFit/>
              </a:bodyPr>
              <a:lstStyle/>
              <a:p>
                <a:pPr>
                  <a:spcBef>
                    <a:spcPct val="50000"/>
                  </a:spcBef>
                </a:pPr>
                <a:r>
                  <a:rPr lang="en-US" altLang="zh-CN" b="1">
                    <a:solidFill>
                      <a:srgbClr val="CC3300"/>
                    </a:solidFill>
                  </a:rPr>
                  <a:t>90</a:t>
                </a:r>
                <a:r>
                  <a:rPr lang="zh-CN" altLang="en-US" b="1">
                    <a:solidFill>
                      <a:srgbClr val="CC3300"/>
                    </a:solidFill>
                  </a:rPr>
                  <a:t>次</a:t>
                </a:r>
              </a:p>
            </p:txBody>
          </p:sp>
          <p:sp>
            <p:nvSpPr>
              <p:cNvPr id="126986" name="Text Box 10"/>
              <p:cNvSpPr txBox="1">
                <a:spLocks noChangeArrowheads="1"/>
              </p:cNvSpPr>
              <p:nvPr/>
            </p:nvSpPr>
            <p:spPr bwMode="auto">
              <a:xfrm>
                <a:off x="2954" y="2977"/>
                <a:ext cx="601" cy="285"/>
              </a:xfrm>
              <a:prstGeom prst="rect">
                <a:avLst/>
              </a:prstGeom>
              <a:solidFill>
                <a:schemeClr val="bg1">
                  <a:alpha val="0"/>
                </a:schemeClr>
              </a:solidFill>
              <a:ln w="9525">
                <a:noFill/>
                <a:miter lim="800000"/>
                <a:headEnd/>
                <a:tailEnd/>
              </a:ln>
              <a:effectLst/>
            </p:spPr>
            <p:txBody>
              <a:bodyPr>
                <a:spAutoFit/>
              </a:bodyPr>
              <a:lstStyle/>
              <a:p>
                <a:pPr>
                  <a:spcBef>
                    <a:spcPct val="50000"/>
                  </a:spcBef>
                </a:pPr>
                <a:r>
                  <a:rPr lang="en-US" altLang="zh-CN" b="1">
                    <a:solidFill>
                      <a:srgbClr val="CC3300"/>
                    </a:solidFill>
                  </a:rPr>
                  <a:t>126</a:t>
                </a:r>
                <a:r>
                  <a:rPr lang="zh-CN" altLang="en-US" b="1">
                    <a:solidFill>
                      <a:srgbClr val="CC3300"/>
                    </a:solidFill>
                  </a:rPr>
                  <a:t>次</a:t>
                </a:r>
              </a:p>
            </p:txBody>
          </p:sp>
          <p:sp>
            <p:nvSpPr>
              <p:cNvPr id="126987" name="Text Box 11"/>
              <p:cNvSpPr txBox="1">
                <a:spLocks noChangeArrowheads="1"/>
              </p:cNvSpPr>
              <p:nvPr/>
            </p:nvSpPr>
            <p:spPr bwMode="auto">
              <a:xfrm>
                <a:off x="3756" y="700"/>
                <a:ext cx="651" cy="287"/>
              </a:xfrm>
              <a:prstGeom prst="rect">
                <a:avLst/>
              </a:prstGeom>
              <a:solidFill>
                <a:schemeClr val="bg1">
                  <a:alpha val="0"/>
                </a:schemeClr>
              </a:solidFill>
              <a:ln w="9525">
                <a:noFill/>
                <a:miter lim="800000"/>
                <a:headEnd/>
                <a:tailEnd/>
              </a:ln>
              <a:effectLst/>
            </p:spPr>
            <p:txBody>
              <a:bodyPr>
                <a:spAutoFit/>
              </a:bodyPr>
              <a:lstStyle/>
              <a:p>
                <a:pPr>
                  <a:spcBef>
                    <a:spcPct val="50000"/>
                  </a:spcBef>
                </a:pPr>
                <a:r>
                  <a:rPr lang="en-US" altLang="zh-CN" b="1">
                    <a:solidFill>
                      <a:srgbClr val="CC3300"/>
                    </a:solidFill>
                  </a:rPr>
                  <a:t>1176</a:t>
                </a:r>
                <a:r>
                  <a:rPr lang="zh-CN" altLang="en-US" b="1">
                    <a:solidFill>
                      <a:srgbClr val="CC3300"/>
                    </a:solidFill>
                  </a:rPr>
                  <a:t>次</a:t>
                </a:r>
              </a:p>
            </p:txBody>
          </p:sp>
          <p:sp>
            <p:nvSpPr>
              <p:cNvPr id="126988" name="Text Box 12"/>
              <p:cNvSpPr txBox="1">
                <a:spLocks noChangeArrowheads="1"/>
              </p:cNvSpPr>
              <p:nvPr/>
            </p:nvSpPr>
            <p:spPr bwMode="auto">
              <a:xfrm>
                <a:off x="852" y="583"/>
                <a:ext cx="501" cy="285"/>
              </a:xfrm>
              <a:prstGeom prst="rect">
                <a:avLst/>
              </a:prstGeom>
              <a:solidFill>
                <a:schemeClr val="bg1"/>
              </a:solidFill>
              <a:ln w="9525">
                <a:noFill/>
                <a:miter lim="800000"/>
                <a:headEnd/>
                <a:tailEnd/>
              </a:ln>
              <a:effectLst/>
            </p:spPr>
            <p:txBody>
              <a:bodyPr>
                <a:spAutoFit/>
              </a:bodyPr>
              <a:lstStyle/>
              <a:p>
                <a:pPr>
                  <a:spcBef>
                    <a:spcPct val="50000"/>
                  </a:spcBef>
                </a:pPr>
                <a:r>
                  <a:rPr lang="zh-CN" altLang="en-US" b="1"/>
                  <a:t>次数</a:t>
                </a:r>
              </a:p>
            </p:txBody>
          </p:sp>
        </p:grpSp>
        <p:sp>
          <p:nvSpPr>
            <p:cNvPr id="126989" name="Text Box 13"/>
            <p:cNvSpPr txBox="1">
              <a:spLocks noChangeArrowheads="1"/>
            </p:cNvSpPr>
            <p:nvPr/>
          </p:nvSpPr>
          <p:spPr bwMode="auto">
            <a:xfrm>
              <a:off x="4604" y="3294"/>
              <a:ext cx="501" cy="261"/>
            </a:xfrm>
            <a:prstGeom prst="rect">
              <a:avLst/>
            </a:prstGeom>
            <a:solidFill>
              <a:schemeClr val="bg1"/>
            </a:solidFill>
            <a:ln w="9525">
              <a:noFill/>
              <a:miter lim="800000"/>
              <a:headEnd/>
              <a:tailEnd/>
            </a:ln>
            <a:effectLst/>
          </p:spPr>
          <p:txBody>
            <a:bodyPr>
              <a:spAutoFit/>
            </a:bodyPr>
            <a:lstStyle/>
            <a:p>
              <a:pPr>
                <a:spcBef>
                  <a:spcPct val="50000"/>
                </a:spcBef>
              </a:pPr>
              <a:r>
                <a:rPr lang="zh-CN" altLang="en-US" b="1"/>
                <a:t>年代</a:t>
              </a:r>
            </a:p>
          </p:txBody>
        </p:sp>
      </p:grpSp>
      <p:sp>
        <p:nvSpPr>
          <p:cNvPr id="126990" name="Rectangle 14"/>
          <p:cNvSpPr>
            <a:spLocks noChangeArrowheads="1"/>
          </p:cNvSpPr>
          <p:nvPr/>
        </p:nvSpPr>
        <p:spPr bwMode="auto">
          <a:xfrm>
            <a:off x="846667" y="1268413"/>
            <a:ext cx="1268296" cy="461665"/>
          </a:xfrm>
          <a:prstGeom prst="rect">
            <a:avLst/>
          </a:prstGeom>
          <a:noFill/>
          <a:ln w="9525">
            <a:noFill/>
            <a:miter lim="800000"/>
            <a:headEnd/>
            <a:tailEnd/>
          </a:ln>
          <a:effectLst/>
        </p:spPr>
        <p:txBody>
          <a:bodyPr wrap="none">
            <a:spAutoFit/>
          </a:bodyPr>
          <a:lstStyle/>
          <a:p>
            <a:r>
              <a:rPr lang="zh-CN" altLang="en-US" sz="2400" b="1">
                <a:solidFill>
                  <a:srgbClr val="000000"/>
                </a:solidFill>
              </a:rPr>
              <a:t>材料</a:t>
            </a:r>
            <a:r>
              <a:rPr lang="en-US" altLang="zh-CN" sz="2400" b="1">
                <a:solidFill>
                  <a:srgbClr val="000000"/>
                </a:solidFill>
              </a:rPr>
              <a:t>6</a:t>
            </a:r>
            <a:r>
              <a:rPr lang="zh-CN" altLang="en-US" sz="2400" b="1">
                <a:solidFill>
                  <a:srgbClr val="000000"/>
                </a:solidFill>
              </a:rPr>
              <a:t>：</a:t>
            </a:r>
          </a:p>
        </p:txBody>
      </p:sp>
      <p:sp>
        <p:nvSpPr>
          <p:cNvPr id="126994" name="Text Box 18"/>
          <p:cNvSpPr txBox="1">
            <a:spLocks noChangeArrowheads="1"/>
          </p:cNvSpPr>
          <p:nvPr/>
        </p:nvSpPr>
        <p:spPr bwMode="auto">
          <a:xfrm>
            <a:off x="719667" y="5762625"/>
            <a:ext cx="5277407" cy="769441"/>
          </a:xfrm>
          <a:prstGeom prst="rect">
            <a:avLst/>
          </a:prstGeom>
          <a:noFill/>
          <a:ln w="9525">
            <a:noFill/>
            <a:miter lim="800000"/>
            <a:headEnd/>
            <a:tailEnd/>
          </a:ln>
          <a:effectLst/>
        </p:spPr>
        <p:txBody>
          <a:bodyPr wrap="none">
            <a:spAutoFit/>
          </a:bodyPr>
          <a:lstStyle/>
          <a:p>
            <a:r>
              <a:rPr lang="zh-CN" altLang="en-US" sz="4400" b="1">
                <a:solidFill>
                  <a:srgbClr val="0000FF"/>
                </a:solidFill>
              </a:rPr>
              <a:t>该图表说明了什么？</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69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9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2" name="Picture 4" descr="he'er cen"/>
          <p:cNvPicPr>
            <a:picLocks noChangeAspect="1" noChangeArrowheads="1"/>
          </p:cNvPicPr>
          <p:nvPr/>
        </p:nvPicPr>
        <p:blipFill>
          <a:blip r:embed="rId2"/>
          <a:srcRect/>
          <a:stretch>
            <a:fillRect/>
          </a:stretch>
        </p:blipFill>
        <p:spPr bwMode="auto">
          <a:xfrm>
            <a:off x="814917" y="1339851"/>
            <a:ext cx="2275416" cy="2047875"/>
          </a:xfrm>
          <a:prstGeom prst="rect">
            <a:avLst/>
          </a:prstGeom>
          <a:noFill/>
        </p:spPr>
      </p:pic>
      <p:sp>
        <p:nvSpPr>
          <p:cNvPr id="130053" name="Rectangle 5"/>
          <p:cNvSpPr>
            <a:spLocks noChangeArrowheads="1"/>
          </p:cNvSpPr>
          <p:nvPr/>
        </p:nvSpPr>
        <p:spPr bwMode="auto">
          <a:xfrm>
            <a:off x="3790951" y="1412876"/>
            <a:ext cx="7874000" cy="1569660"/>
          </a:xfrm>
          <a:prstGeom prst="rect">
            <a:avLst/>
          </a:prstGeom>
          <a:noFill/>
          <a:ln w="9525">
            <a:solidFill>
              <a:srgbClr val="CC0000"/>
            </a:solidFill>
            <a:miter lim="800000"/>
            <a:headEnd/>
            <a:tailEnd/>
          </a:ln>
          <a:effectLst/>
        </p:spPr>
        <p:txBody>
          <a:bodyPr>
            <a:spAutoFit/>
          </a:bodyPr>
          <a:lstStyle/>
          <a:p>
            <a:r>
              <a:rPr kumimoji="1" lang="zh-CN" altLang="en-US" sz="2400" b="1">
                <a:effectLst>
                  <a:outerShdw blurRad="38100" dist="38100" dir="2700000" algn="tl">
                    <a:srgbClr val="C0C0C0"/>
                  </a:outerShdw>
                </a:effectLst>
                <a:ea typeface="楷体_GB2312" pitchFamily="49" charset="-122"/>
              </a:rPr>
              <a:t>赫尔岑，是俄国著名的思想家、作家，革命宣传鼓动家。创办“自由俄罗斯印刷所”，出版杂志</a:t>
            </a:r>
            <a:r>
              <a:rPr kumimoji="1" lang="en-US" altLang="zh-CN" sz="2400" b="1">
                <a:effectLst>
                  <a:outerShdw blurRad="38100" dist="38100" dir="2700000" algn="tl">
                    <a:srgbClr val="C0C0C0"/>
                  </a:outerShdw>
                </a:effectLst>
                <a:ea typeface="楷体_GB2312" pitchFamily="49" charset="-122"/>
              </a:rPr>
              <a:t>《</a:t>
            </a:r>
            <a:r>
              <a:rPr kumimoji="1" lang="zh-CN" altLang="en-US" sz="2400" b="1">
                <a:effectLst>
                  <a:outerShdw blurRad="38100" dist="38100" dir="2700000" algn="tl">
                    <a:srgbClr val="C0C0C0"/>
                  </a:outerShdw>
                </a:effectLst>
                <a:ea typeface="楷体_GB2312" pitchFamily="49" charset="-122"/>
              </a:rPr>
              <a:t>北极星</a:t>
            </a:r>
            <a:r>
              <a:rPr kumimoji="1" lang="en-US" altLang="zh-CN" sz="2400" b="1">
                <a:effectLst>
                  <a:outerShdw blurRad="38100" dist="38100" dir="2700000" algn="tl">
                    <a:srgbClr val="C0C0C0"/>
                  </a:outerShdw>
                </a:effectLst>
                <a:ea typeface="楷体_GB2312" pitchFamily="49" charset="-122"/>
              </a:rPr>
              <a:t>》</a:t>
            </a:r>
            <a:r>
              <a:rPr kumimoji="1" lang="zh-CN" altLang="en-US" sz="2400" b="1">
                <a:effectLst>
                  <a:outerShdw blurRad="38100" dist="38100" dir="2700000" algn="tl">
                    <a:srgbClr val="C0C0C0"/>
                  </a:outerShdw>
                </a:effectLst>
                <a:ea typeface="楷体_GB2312" pitchFamily="49" charset="-122"/>
              </a:rPr>
              <a:t>、</a:t>
            </a:r>
            <a:r>
              <a:rPr kumimoji="1" lang="en-US" altLang="zh-CN" sz="2400" b="1">
                <a:effectLst>
                  <a:outerShdw blurRad="38100" dist="38100" dir="2700000" algn="tl">
                    <a:srgbClr val="C0C0C0"/>
                  </a:outerShdw>
                </a:effectLst>
                <a:ea typeface="楷体_GB2312" pitchFamily="49" charset="-122"/>
              </a:rPr>
              <a:t>《</a:t>
            </a:r>
            <a:r>
              <a:rPr kumimoji="1" lang="zh-CN" altLang="en-US" sz="2400" b="1">
                <a:effectLst>
                  <a:outerShdw blurRad="38100" dist="38100" dir="2700000" algn="tl">
                    <a:srgbClr val="C0C0C0"/>
                  </a:outerShdw>
                </a:effectLst>
                <a:ea typeface="楷体_GB2312" pitchFamily="49" charset="-122"/>
              </a:rPr>
              <a:t>钟声</a:t>
            </a:r>
            <a:r>
              <a:rPr kumimoji="1" lang="en-US" altLang="zh-CN" sz="2400" b="1">
                <a:effectLst>
                  <a:outerShdw blurRad="38100" dist="38100" dir="2700000" algn="tl">
                    <a:srgbClr val="C0C0C0"/>
                  </a:outerShdw>
                </a:effectLst>
                <a:ea typeface="楷体_GB2312" pitchFamily="49" charset="-122"/>
              </a:rPr>
              <a:t>》</a:t>
            </a:r>
            <a:r>
              <a:rPr kumimoji="1" lang="zh-CN" altLang="en-US" sz="2400" b="1">
                <a:effectLst>
                  <a:outerShdw blurRad="38100" dist="38100" dir="2700000" algn="tl">
                    <a:srgbClr val="C0C0C0"/>
                  </a:outerShdw>
                </a:effectLst>
                <a:ea typeface="楷体_GB2312" pitchFamily="49" charset="-122"/>
              </a:rPr>
              <a:t>等，他号召一切进步的人们为反对专制制度和农奴制而斗争。</a:t>
            </a:r>
          </a:p>
        </p:txBody>
      </p:sp>
      <p:pic>
        <p:nvPicPr>
          <p:cNvPr id="130054" name="Picture 6" descr="车尔尼雪夫斯基3"/>
          <p:cNvPicPr>
            <a:picLocks noChangeAspect="1" noChangeArrowheads="1"/>
          </p:cNvPicPr>
          <p:nvPr/>
        </p:nvPicPr>
        <p:blipFill>
          <a:blip r:embed="rId3"/>
          <a:srcRect/>
          <a:stretch>
            <a:fillRect/>
          </a:stretch>
        </p:blipFill>
        <p:spPr bwMode="auto">
          <a:xfrm>
            <a:off x="814918" y="4005263"/>
            <a:ext cx="2279649" cy="2159000"/>
          </a:xfrm>
          <a:prstGeom prst="rect">
            <a:avLst/>
          </a:prstGeom>
          <a:noFill/>
        </p:spPr>
      </p:pic>
      <p:sp>
        <p:nvSpPr>
          <p:cNvPr id="130055" name="Rectangle 7"/>
          <p:cNvSpPr>
            <a:spLocks noChangeArrowheads="1"/>
          </p:cNvSpPr>
          <p:nvPr/>
        </p:nvSpPr>
        <p:spPr bwMode="auto">
          <a:xfrm>
            <a:off x="3888317" y="4005264"/>
            <a:ext cx="7871883" cy="1569660"/>
          </a:xfrm>
          <a:prstGeom prst="rect">
            <a:avLst/>
          </a:prstGeom>
          <a:noFill/>
          <a:ln w="9525">
            <a:solidFill>
              <a:srgbClr val="CC0000"/>
            </a:solidFill>
            <a:miter lim="800000"/>
            <a:headEnd/>
            <a:tailEnd/>
          </a:ln>
          <a:effectLst/>
        </p:spPr>
        <p:txBody>
          <a:bodyPr>
            <a:spAutoFit/>
          </a:bodyPr>
          <a:lstStyle/>
          <a:p>
            <a:r>
              <a:rPr kumimoji="1" lang="zh-CN" altLang="en-US" sz="2400" b="1">
                <a:effectLst>
                  <a:outerShdw blurRad="38100" dist="38100" dir="2700000" algn="tl">
                    <a:srgbClr val="C0C0C0"/>
                  </a:outerShdw>
                </a:effectLst>
                <a:ea typeface="楷体_GB2312" pitchFamily="49" charset="-122"/>
              </a:rPr>
              <a:t>车尔尼雪夫斯基非常憎恨沙皇专制制度。从大学时期起就苦苦寻求改造这一社会的答案。大约在这一时期，车尔尼雪夫斯基接触到费乐巴哈哲学，逐渐成为一个空想社会主义者。其代表作有</a:t>
            </a:r>
            <a:r>
              <a:rPr kumimoji="1" lang="en-US" altLang="zh-CN" sz="2400" b="1">
                <a:effectLst>
                  <a:outerShdw blurRad="38100" dist="38100" dir="2700000" algn="tl">
                    <a:srgbClr val="C0C0C0"/>
                  </a:outerShdw>
                </a:effectLst>
                <a:ea typeface="楷体_GB2312" pitchFamily="49" charset="-122"/>
              </a:rPr>
              <a:t>《</a:t>
            </a:r>
            <a:r>
              <a:rPr kumimoji="1" lang="zh-CN" altLang="en-US" sz="2400" b="1">
                <a:effectLst>
                  <a:outerShdw blurRad="38100" dist="38100" dir="2700000" algn="tl">
                    <a:srgbClr val="C0C0C0"/>
                  </a:outerShdw>
                </a:effectLst>
                <a:ea typeface="楷体_GB2312" pitchFamily="49" charset="-122"/>
              </a:rPr>
              <a:t>怎么办？</a:t>
            </a:r>
            <a:r>
              <a:rPr kumimoji="1" lang="en-US" altLang="zh-CN" sz="2400" b="1">
                <a:effectLst>
                  <a:outerShdw blurRad="38100" dist="38100" dir="2700000" algn="tl">
                    <a:srgbClr val="C0C0C0"/>
                  </a:outerShdw>
                </a:effectLst>
                <a:ea typeface="楷体_GB2312" pitchFamily="49" charset="-122"/>
              </a:rPr>
              <a:t>》</a:t>
            </a:r>
            <a:endParaRPr kumimoji="1" lang="zh-CN" altLang="en-US" sz="2400" b="1">
              <a:effectLst>
                <a:outerShdw blurRad="38100" dist="38100" dir="2700000" algn="tl">
                  <a:srgbClr val="C0C0C0"/>
                </a:outerShdw>
              </a:effectLst>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005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005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005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00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3" grpId="0" animBg="1"/>
      <p:bldP spid="13005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1579807_833449"/>
          <p:cNvPicPr>
            <a:picLocks noChangeAspect="1" noChangeArrowheads="1"/>
          </p:cNvPicPr>
          <p:nvPr/>
        </p:nvPicPr>
        <p:blipFill>
          <a:blip r:embed="rId2"/>
          <a:srcRect/>
          <a:stretch>
            <a:fillRect/>
          </a:stretch>
        </p:blipFill>
        <p:spPr bwMode="auto">
          <a:xfrm>
            <a:off x="527052" y="1484314"/>
            <a:ext cx="3534833" cy="3671887"/>
          </a:xfrm>
          <a:prstGeom prst="rect">
            <a:avLst/>
          </a:prstGeom>
          <a:noFill/>
        </p:spPr>
      </p:pic>
      <p:sp>
        <p:nvSpPr>
          <p:cNvPr id="108547" name="Text Box 3"/>
          <p:cNvSpPr txBox="1">
            <a:spLocks noChangeArrowheads="1"/>
          </p:cNvSpPr>
          <p:nvPr/>
        </p:nvSpPr>
        <p:spPr bwMode="auto">
          <a:xfrm>
            <a:off x="1583267" y="5229225"/>
            <a:ext cx="1536700" cy="457200"/>
          </a:xfrm>
          <a:prstGeom prst="rect">
            <a:avLst/>
          </a:prstGeom>
          <a:noFill/>
          <a:ln w="9525">
            <a:noFill/>
            <a:miter lim="800000"/>
            <a:headEnd/>
            <a:tailEnd/>
          </a:ln>
          <a:effectLst/>
        </p:spPr>
        <p:txBody>
          <a:bodyPr>
            <a:spAutoFit/>
          </a:bodyPr>
          <a:lstStyle/>
          <a:p>
            <a:pPr>
              <a:spcBef>
                <a:spcPct val="50000"/>
              </a:spcBef>
            </a:pPr>
            <a:r>
              <a:rPr lang="zh-CN" altLang="en-US" sz="2400" b="1">
                <a:solidFill>
                  <a:srgbClr val="FF0000"/>
                </a:solidFill>
                <a:ea typeface="楷体_GB2312" pitchFamily="49" charset="-122"/>
              </a:rPr>
              <a:t>普希金</a:t>
            </a:r>
          </a:p>
        </p:txBody>
      </p:sp>
      <p:sp>
        <p:nvSpPr>
          <p:cNvPr id="108548" name="AutoShape 4"/>
          <p:cNvSpPr>
            <a:spLocks noChangeArrowheads="1"/>
          </p:cNvSpPr>
          <p:nvPr/>
        </p:nvSpPr>
        <p:spPr bwMode="auto">
          <a:xfrm>
            <a:off x="4751917" y="1341439"/>
            <a:ext cx="6720416" cy="4156075"/>
          </a:xfrm>
          <a:prstGeom prst="roundRect">
            <a:avLst>
              <a:gd name="adj" fmla="val 16667"/>
            </a:avLst>
          </a:prstGeom>
          <a:noFill/>
          <a:ln w="76200">
            <a:solidFill>
              <a:srgbClr val="FF0000"/>
            </a:solidFill>
            <a:round/>
            <a:headEnd/>
            <a:tailEnd/>
          </a:ln>
          <a:effectLst/>
        </p:spPr>
        <p:txBody>
          <a:bodyPr wrap="none" anchor="ctr"/>
          <a:lstStyle/>
          <a:p>
            <a:endParaRPr lang="zh-CN" altLang="en-US"/>
          </a:p>
        </p:txBody>
      </p:sp>
      <p:sp>
        <p:nvSpPr>
          <p:cNvPr id="108549" name="Text Box 5"/>
          <p:cNvSpPr txBox="1">
            <a:spLocks noChangeArrowheads="1"/>
          </p:cNvSpPr>
          <p:nvPr/>
        </p:nvSpPr>
        <p:spPr bwMode="auto">
          <a:xfrm>
            <a:off x="4944534" y="1700214"/>
            <a:ext cx="6625167" cy="2862322"/>
          </a:xfrm>
          <a:prstGeom prst="rect">
            <a:avLst/>
          </a:prstGeom>
          <a:noFill/>
          <a:ln w="9525">
            <a:noFill/>
            <a:miter lim="800000"/>
            <a:headEnd/>
            <a:tailEnd/>
          </a:ln>
          <a:effectLst/>
        </p:spPr>
        <p:txBody>
          <a:bodyPr>
            <a:spAutoFit/>
          </a:bodyPr>
          <a:lstStyle/>
          <a:p>
            <a:r>
              <a:rPr lang="zh-CN" altLang="en-US" sz="3600" b="1">
                <a:solidFill>
                  <a:srgbClr val="FFFF00"/>
                </a:solidFill>
                <a:latin typeface="Times New Roman" pitchFamily="18" charset="0"/>
                <a:ea typeface="华文新魏" pitchFamily="2" charset="-122"/>
              </a:rPr>
              <a:t>        </a:t>
            </a:r>
            <a:r>
              <a:rPr lang="zh-CN" altLang="en-US" sz="3600" b="1">
                <a:latin typeface="Times New Roman"/>
                <a:ea typeface="华文新魏" pitchFamily="2" charset="-122"/>
              </a:rPr>
              <a:t>“</a:t>
            </a:r>
            <a:r>
              <a:rPr lang="zh-CN" altLang="en-US" sz="3600" b="1">
                <a:latin typeface="华文新魏" pitchFamily="2" charset="-122"/>
                <a:ea typeface="华文新魏" pitchFamily="2" charset="-122"/>
              </a:rPr>
              <a:t>我憎恨你和你的皇座，专制的暴君和魔王，我带着残忍的高兴看着你的覆灭，你子孙的死亡。</a:t>
            </a:r>
            <a:r>
              <a:rPr lang="zh-CN" altLang="en-US" sz="3600" b="1">
                <a:latin typeface="Times New Roman"/>
                <a:ea typeface="华文新魏" pitchFamily="2" charset="-122"/>
              </a:rPr>
              <a:t>”</a:t>
            </a:r>
            <a:endParaRPr lang="zh-CN" altLang="en-US" sz="3600" b="1">
              <a:latin typeface="华文新魏" pitchFamily="2" charset="-122"/>
              <a:ea typeface="华文新魏" pitchFamily="2" charset="-122"/>
            </a:endParaRPr>
          </a:p>
          <a:p>
            <a:r>
              <a:rPr lang="zh-CN" altLang="en-US" sz="3600" b="1">
                <a:latin typeface="华文新魏" pitchFamily="2" charset="-122"/>
                <a:ea typeface="华文新魏" pitchFamily="2" charset="-122"/>
              </a:rPr>
              <a:t>         </a:t>
            </a:r>
            <a:r>
              <a:rPr lang="en-US" altLang="zh-CN" sz="3600" b="1">
                <a:latin typeface="Times New Roman"/>
                <a:ea typeface="华文新魏" pitchFamily="2" charset="-122"/>
              </a:rPr>
              <a:t>——</a:t>
            </a:r>
            <a:r>
              <a:rPr lang="zh-CN" altLang="en-US" sz="3600" b="1">
                <a:latin typeface="华文新魏" pitchFamily="2" charset="-122"/>
                <a:ea typeface="华文新魏" pitchFamily="2" charset="-122"/>
              </a:rPr>
              <a:t>普希金               </a:t>
            </a:r>
          </a:p>
        </p:txBody>
      </p:sp>
      <p:sp>
        <p:nvSpPr>
          <p:cNvPr id="108551" name="Text Box 7"/>
          <p:cNvSpPr txBox="1">
            <a:spLocks noChangeArrowheads="1"/>
          </p:cNvSpPr>
          <p:nvPr/>
        </p:nvSpPr>
        <p:spPr bwMode="auto">
          <a:xfrm>
            <a:off x="1007534" y="5661025"/>
            <a:ext cx="7540847" cy="769441"/>
          </a:xfrm>
          <a:prstGeom prst="rect">
            <a:avLst/>
          </a:prstGeom>
          <a:noFill/>
          <a:ln w="9525">
            <a:noFill/>
            <a:miter lim="800000"/>
            <a:headEnd/>
            <a:tailEnd/>
          </a:ln>
          <a:effectLst/>
        </p:spPr>
        <p:txBody>
          <a:bodyPr wrap="none">
            <a:spAutoFit/>
          </a:bodyPr>
          <a:lstStyle/>
          <a:p>
            <a:r>
              <a:rPr lang="zh-CN" altLang="en-US" sz="4400" b="1">
                <a:solidFill>
                  <a:srgbClr val="0000FF"/>
                </a:solidFill>
              </a:rPr>
              <a:t>他们的共同思想主张是什么？</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85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descr="QQ截图未命名"/>
          <p:cNvPicPr>
            <a:picLocks noChangeAspect="1" noChangeArrowheads="1"/>
          </p:cNvPicPr>
          <p:nvPr/>
        </p:nvPicPr>
        <p:blipFill>
          <a:blip r:embed="rId2"/>
          <a:srcRect/>
          <a:stretch>
            <a:fillRect/>
          </a:stretch>
        </p:blipFill>
        <p:spPr bwMode="auto">
          <a:xfrm>
            <a:off x="1576917" y="1341438"/>
            <a:ext cx="8839200" cy="4953000"/>
          </a:xfrm>
          <a:prstGeom prst="rect">
            <a:avLst/>
          </a:prstGeom>
          <a:noFill/>
        </p:spPr>
      </p:pic>
      <p:sp>
        <p:nvSpPr>
          <p:cNvPr id="131075" name="WordArt 3"/>
          <p:cNvSpPr>
            <a:spLocks noChangeArrowheads="1" noChangeShapeType="1" noTextEdit="1"/>
          </p:cNvSpPr>
          <p:nvPr/>
        </p:nvSpPr>
        <p:spPr bwMode="auto">
          <a:xfrm>
            <a:off x="2429933" y="5164138"/>
            <a:ext cx="5816600" cy="728662"/>
          </a:xfrm>
          <a:prstGeom prst="rect">
            <a:avLst/>
          </a:prstGeom>
        </p:spPr>
        <p:txBody>
          <a:bodyPr wrap="none" fromWordArt="1">
            <a:prstTxWarp prst="textPlain">
              <a:avLst>
                <a:gd name="adj" fmla="val 50000"/>
              </a:avLst>
            </a:prstTxWarp>
          </a:bodyPr>
          <a:lstStyle/>
          <a:p>
            <a:pPr algn="ctr"/>
            <a:r>
              <a:rPr lang="zh-CN" altLang="en-US" sz="3600" b="1" kern="10">
                <a:ln w="15875">
                  <a:solidFill>
                    <a:srgbClr val="0000FF"/>
                  </a:solidFill>
                  <a:round/>
                  <a:headEnd/>
                  <a:tailEnd/>
                </a:ln>
                <a:solidFill>
                  <a:srgbClr val="FF6600"/>
                </a:solidFill>
                <a:effectLst>
                  <a:outerShdw dist="35921" dir="2700000" algn="ctr" rotWithShape="0">
                    <a:srgbClr val="C0C0C0">
                      <a:alpha val="80000"/>
                    </a:srgbClr>
                  </a:outerShdw>
                </a:effectLst>
                <a:latin typeface="华文行楷"/>
                <a:ea typeface="华文行楷"/>
              </a:rPr>
              <a:t>奥斯曼帝国</a:t>
            </a:r>
          </a:p>
        </p:txBody>
      </p:sp>
      <p:sp>
        <p:nvSpPr>
          <p:cNvPr id="131076" name="WordArt 4"/>
          <p:cNvSpPr>
            <a:spLocks noChangeArrowheads="1" noChangeShapeType="1" noTextEdit="1"/>
          </p:cNvSpPr>
          <p:nvPr/>
        </p:nvSpPr>
        <p:spPr bwMode="auto">
          <a:xfrm rot="2784962">
            <a:off x="8318766" y="2064544"/>
            <a:ext cx="1862138" cy="876300"/>
          </a:xfrm>
          <a:prstGeom prst="rect">
            <a:avLst/>
          </a:prstGeom>
        </p:spPr>
        <p:txBody>
          <a:bodyPr wrap="none" fromWordArt="1">
            <a:prstTxWarp prst="textPlain">
              <a:avLst>
                <a:gd name="adj" fmla="val 50000"/>
              </a:avLst>
            </a:prstTxWarp>
          </a:bodyPr>
          <a:lstStyle/>
          <a:p>
            <a:pPr algn="ctr"/>
            <a:r>
              <a:rPr lang="zh-CN" altLang="en-US" sz="3600" b="1" kern="10">
                <a:ln w="15875">
                  <a:solidFill>
                    <a:srgbClr val="0000FF"/>
                  </a:solidFill>
                  <a:round/>
                  <a:headEnd/>
                  <a:tailEnd/>
                </a:ln>
                <a:solidFill>
                  <a:srgbClr val="FF6600"/>
                </a:solidFill>
                <a:effectLst>
                  <a:outerShdw dist="35921" dir="2700000" algn="ctr" rotWithShape="0">
                    <a:srgbClr val="C0C0C0">
                      <a:alpha val="80000"/>
                    </a:srgbClr>
                  </a:outerShdw>
                </a:effectLst>
                <a:latin typeface="华文行楷"/>
                <a:ea typeface="华文行楷"/>
              </a:rPr>
              <a:t>俄国</a:t>
            </a:r>
          </a:p>
        </p:txBody>
      </p:sp>
      <p:sp>
        <p:nvSpPr>
          <p:cNvPr id="131077" name="WordArt 5"/>
          <p:cNvSpPr>
            <a:spLocks noChangeArrowheads="1" noChangeShapeType="1" noTextEdit="1"/>
          </p:cNvSpPr>
          <p:nvPr/>
        </p:nvSpPr>
        <p:spPr bwMode="auto">
          <a:xfrm>
            <a:off x="3981451" y="3622675"/>
            <a:ext cx="3488267" cy="577850"/>
          </a:xfrm>
          <a:prstGeom prst="rect">
            <a:avLst/>
          </a:prstGeom>
        </p:spPr>
        <p:txBody>
          <a:bodyPr wrap="none" fromWordArt="1">
            <a:prstTxWarp prst="textPlain">
              <a:avLst>
                <a:gd name="adj" fmla="val 50000"/>
              </a:avLst>
            </a:prstTxWarp>
          </a:bodyPr>
          <a:lstStyle/>
          <a:p>
            <a:pPr algn="ctr"/>
            <a:r>
              <a:rPr lang="zh-CN" altLang="en-US" sz="3600" b="1" kern="10">
                <a:ln w="15875">
                  <a:solidFill>
                    <a:srgbClr val="0000FF"/>
                  </a:solidFill>
                  <a:round/>
                  <a:headEnd/>
                  <a:tailEnd/>
                </a:ln>
                <a:solidFill>
                  <a:schemeClr val="bg1"/>
                </a:solidFill>
                <a:effectLst>
                  <a:outerShdw dist="35921" dir="2700000" algn="ctr" rotWithShape="0">
                    <a:srgbClr val="C0C0C0">
                      <a:alpha val="80000"/>
                    </a:srgbClr>
                  </a:outerShdw>
                </a:effectLst>
                <a:latin typeface="华文行楷"/>
                <a:ea typeface="华文行楷"/>
              </a:rPr>
              <a:t>黑   海</a:t>
            </a:r>
          </a:p>
        </p:txBody>
      </p:sp>
      <p:sp>
        <p:nvSpPr>
          <p:cNvPr id="131078" name="Text Box 6"/>
          <p:cNvSpPr txBox="1">
            <a:spLocks noChangeArrowheads="1"/>
          </p:cNvSpPr>
          <p:nvPr/>
        </p:nvSpPr>
        <p:spPr bwMode="auto">
          <a:xfrm>
            <a:off x="4912784" y="2505076"/>
            <a:ext cx="1744133" cy="830997"/>
          </a:xfrm>
          <a:prstGeom prst="rect">
            <a:avLst/>
          </a:prstGeom>
          <a:noFill/>
          <a:ln w="9525">
            <a:noFill/>
            <a:miter lim="800000"/>
            <a:headEnd/>
            <a:tailEnd/>
          </a:ln>
          <a:effectLst/>
        </p:spPr>
        <p:txBody>
          <a:bodyPr>
            <a:spAutoFit/>
          </a:bodyPr>
          <a:lstStyle/>
          <a:p>
            <a:r>
              <a:rPr lang="zh-CN" altLang="en-US" sz="2400" b="1">
                <a:solidFill>
                  <a:srgbClr val="FF9900"/>
                </a:solidFill>
                <a:ea typeface="黑体" pitchFamily="49" charset="-122"/>
              </a:rPr>
              <a:t>克里米</a:t>
            </a:r>
          </a:p>
          <a:p>
            <a:r>
              <a:rPr lang="zh-CN" altLang="en-US" sz="2400" b="1">
                <a:solidFill>
                  <a:srgbClr val="FF9900"/>
                </a:solidFill>
                <a:ea typeface="黑体" pitchFamily="49" charset="-122"/>
              </a:rPr>
              <a:t>亚半岛</a:t>
            </a:r>
          </a:p>
        </p:txBody>
      </p:sp>
      <p:sp>
        <p:nvSpPr>
          <p:cNvPr id="131079" name="WordArt 7"/>
          <p:cNvSpPr>
            <a:spLocks noChangeArrowheads="1" noChangeShapeType="1" noTextEdit="1"/>
          </p:cNvSpPr>
          <p:nvPr/>
        </p:nvSpPr>
        <p:spPr bwMode="auto">
          <a:xfrm rot="-2095856">
            <a:off x="1653117" y="2495550"/>
            <a:ext cx="1005416" cy="433388"/>
          </a:xfrm>
          <a:prstGeom prst="rect">
            <a:avLst/>
          </a:prstGeom>
        </p:spPr>
        <p:txBody>
          <a:bodyPr wrap="none" fromWordArt="1">
            <a:prstTxWarp prst="textPlain">
              <a:avLst>
                <a:gd name="adj" fmla="val 50000"/>
              </a:avLst>
            </a:prstTxWarp>
          </a:bodyPr>
          <a:lstStyle/>
          <a:p>
            <a:pPr algn="ctr"/>
            <a:r>
              <a:rPr lang="zh-CN" altLang="en-US" sz="3600" b="1"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华文行楷"/>
                <a:ea typeface="华文行楷"/>
              </a:rPr>
              <a:t>欧洲</a:t>
            </a:r>
          </a:p>
        </p:txBody>
      </p:sp>
      <p:sp>
        <p:nvSpPr>
          <p:cNvPr id="131080" name="Rectangle 8"/>
          <p:cNvSpPr>
            <a:spLocks noChangeArrowheads="1"/>
          </p:cNvSpPr>
          <p:nvPr/>
        </p:nvSpPr>
        <p:spPr bwMode="auto">
          <a:xfrm>
            <a:off x="2063751" y="404813"/>
            <a:ext cx="4368800" cy="519112"/>
          </a:xfrm>
          <a:prstGeom prst="rect">
            <a:avLst/>
          </a:prstGeom>
          <a:noFill/>
          <a:ln w="9525">
            <a:noFill/>
            <a:miter lim="800000"/>
            <a:headEnd/>
            <a:tailEnd/>
          </a:ln>
          <a:effectLst/>
        </p:spPr>
        <p:txBody>
          <a:bodyPr>
            <a:spAutoFit/>
          </a:bodyPr>
          <a:lstStyle/>
          <a:p>
            <a:pPr eaLnBrk="0" hangingPunct="0"/>
            <a:r>
              <a:rPr lang="zh-CN" altLang="en-US" sz="2800" b="1">
                <a:solidFill>
                  <a:schemeClr val="bg1"/>
                </a:solidFill>
              </a:rPr>
              <a:t>克里米亚战争</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ChangeArrowheads="1"/>
          </p:cNvSpPr>
          <p:nvPr/>
        </p:nvSpPr>
        <p:spPr bwMode="auto">
          <a:xfrm>
            <a:off x="910167" y="1484314"/>
            <a:ext cx="10369551" cy="4503737"/>
          </a:xfrm>
          <a:prstGeom prst="rect">
            <a:avLst/>
          </a:prstGeom>
          <a:noFill/>
          <a:ln w="25400" cap="rnd">
            <a:solidFill>
              <a:srgbClr val="9933FF"/>
            </a:solidFill>
            <a:prstDash val="sysDot"/>
            <a:miter lim="800000"/>
            <a:headEnd/>
            <a:tailEnd/>
          </a:ln>
          <a:effectLst/>
        </p:spPr>
        <p:txBody>
          <a:bodyPr anchor="ctr">
            <a:spAutoFit/>
          </a:bodyPr>
          <a:lstStyle/>
          <a:p>
            <a:pPr indent="317500"/>
            <a:r>
              <a:rPr lang="zh-CN" altLang="en-US" sz="3200" b="1">
                <a:solidFill>
                  <a:srgbClr val="0000CC"/>
                </a:solidFill>
                <a:latin typeface="迷你简启体" pitchFamily="1" charset="-122"/>
                <a:ea typeface="迷你简启体" pitchFamily="1" charset="-122"/>
              </a:rPr>
              <a:t>直接原因：</a:t>
            </a:r>
          </a:p>
          <a:p>
            <a:pPr indent="317500"/>
            <a:r>
              <a:rPr lang="zh-CN" altLang="en-US" sz="3200" b="1">
                <a:solidFill>
                  <a:srgbClr val="FF0000"/>
                </a:solidFill>
                <a:latin typeface="迷你简启体" pitchFamily="1" charset="-122"/>
                <a:ea typeface="迷你简启体" pitchFamily="1" charset="-122"/>
              </a:rPr>
              <a:t>俄国军队装备落后，弹药粮食供应不足，作战准备不充分，军心不齐；</a:t>
            </a:r>
          </a:p>
          <a:p>
            <a:pPr indent="317500"/>
            <a:r>
              <a:rPr lang="zh-CN" altLang="en-US" sz="3200" b="1">
                <a:solidFill>
                  <a:srgbClr val="0000CC"/>
                </a:solidFill>
                <a:latin typeface="迷你简启体" pitchFamily="1" charset="-122"/>
                <a:ea typeface="迷你简启体" pitchFamily="1" charset="-122"/>
              </a:rPr>
              <a:t>间接原因：</a:t>
            </a:r>
          </a:p>
          <a:p>
            <a:pPr indent="317500"/>
            <a:r>
              <a:rPr lang="zh-CN" altLang="en-US" sz="3200" b="1">
                <a:solidFill>
                  <a:srgbClr val="FF0000"/>
                </a:solidFill>
                <a:latin typeface="迷你简启体" pitchFamily="1" charset="-122"/>
                <a:ea typeface="迷你简启体" pitchFamily="1" charset="-122"/>
              </a:rPr>
              <a:t>战争期间国内农民运动高涨，威胁俄国后方，削弱了军队战斗力；</a:t>
            </a:r>
          </a:p>
          <a:p>
            <a:pPr indent="317500"/>
            <a:r>
              <a:rPr lang="zh-CN" altLang="en-US" sz="3200" b="1">
                <a:solidFill>
                  <a:srgbClr val="0000CC"/>
                </a:solidFill>
                <a:latin typeface="迷你简启体" pitchFamily="1" charset="-122"/>
                <a:ea typeface="迷你简启体" pitchFamily="1" charset="-122"/>
              </a:rPr>
              <a:t>根本原因：</a:t>
            </a:r>
          </a:p>
          <a:p>
            <a:pPr indent="317500"/>
            <a:r>
              <a:rPr lang="zh-CN" altLang="en-US" sz="3200" b="1">
                <a:solidFill>
                  <a:srgbClr val="FF0000"/>
                </a:solidFill>
                <a:latin typeface="迷你简启体" pitchFamily="1" charset="-122"/>
                <a:ea typeface="迷你简启体" pitchFamily="1" charset="-122"/>
              </a:rPr>
              <a:t>封建农奴制的俄国在经济上、军事上远远落后于资本主义的英、法等西欧国家。</a:t>
            </a:r>
          </a:p>
        </p:txBody>
      </p:sp>
      <p:sp>
        <p:nvSpPr>
          <p:cNvPr id="132099" name="Rectangle 3"/>
          <p:cNvSpPr>
            <a:spLocks noChangeArrowheads="1"/>
          </p:cNvSpPr>
          <p:nvPr/>
        </p:nvSpPr>
        <p:spPr bwMode="auto">
          <a:xfrm>
            <a:off x="2061634" y="404813"/>
            <a:ext cx="8930217" cy="519112"/>
          </a:xfrm>
          <a:prstGeom prst="rect">
            <a:avLst/>
          </a:prstGeom>
          <a:noFill/>
          <a:ln w="9525">
            <a:noFill/>
            <a:miter lim="800000"/>
            <a:headEnd/>
            <a:tailEnd/>
          </a:ln>
          <a:effectLst/>
        </p:spPr>
        <p:txBody>
          <a:bodyPr>
            <a:spAutoFit/>
          </a:bodyPr>
          <a:lstStyle/>
          <a:p>
            <a:r>
              <a:rPr lang="zh-CN" altLang="en-US" sz="2800" b="1">
                <a:solidFill>
                  <a:schemeClr val="bg1"/>
                </a:solidFill>
                <a:latin typeface="Times New Roman" pitchFamily="18" charset="0"/>
              </a:rPr>
              <a:t>俄国为什么会在克里米亚战争中失败？</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2098">
                                            <p:bg/>
                                          </p:spTgt>
                                        </p:tgtEl>
                                        <p:attrNameLst>
                                          <p:attrName>style.visibility</p:attrName>
                                        </p:attrNameLst>
                                      </p:cBhvr>
                                      <p:to>
                                        <p:strVal val="visible"/>
                                      </p:to>
                                    </p:set>
                                    <p:anim calcmode="lin" valueType="num">
                                      <p:cBhvr>
                                        <p:cTn id="7" dur="500" fill="hold"/>
                                        <p:tgtEl>
                                          <p:spTgt spid="132098">
                                            <p:bg/>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2098">
                                            <p:bg/>
                                          </p:spTgt>
                                        </p:tgtEl>
                                        <p:attrNameLst>
                                          <p:attrName>ppt_y</p:attrName>
                                        </p:attrNameLst>
                                      </p:cBhvr>
                                      <p:tavLst>
                                        <p:tav tm="0">
                                          <p:val>
                                            <p:strVal val="#ppt_y"/>
                                          </p:val>
                                        </p:tav>
                                        <p:tav tm="100000">
                                          <p:val>
                                            <p:strVal val="#ppt_y"/>
                                          </p:val>
                                        </p:tav>
                                      </p:tavLst>
                                    </p:anim>
                                    <p:anim calcmode="lin" valueType="num">
                                      <p:cBhvr>
                                        <p:cTn id="9" dur="500" fill="hold"/>
                                        <p:tgtEl>
                                          <p:spTgt spid="132098">
                                            <p:bg/>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2098">
                                            <p:bg/>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2098">
                                            <p:bg/>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132098">
                                            <p:txEl>
                                              <p:pRg st="0" end="0"/>
                                            </p:txEl>
                                          </p:spTgt>
                                        </p:tgtEl>
                                        <p:attrNameLst>
                                          <p:attrName>style.visibility</p:attrName>
                                        </p:attrNameLst>
                                      </p:cBhvr>
                                      <p:to>
                                        <p:strVal val="visible"/>
                                      </p:to>
                                    </p:set>
                                    <p:anim calcmode="lin" valueType="num">
                                      <p:cBhvr>
                                        <p:cTn id="16" dur="500" fill="hold"/>
                                        <p:tgtEl>
                                          <p:spTgt spid="13209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3209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13209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3209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3209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32098">
                                            <p:txEl>
                                              <p:pRg st="1" end="1"/>
                                            </p:txEl>
                                          </p:spTgt>
                                        </p:tgtEl>
                                        <p:attrNameLst>
                                          <p:attrName>style.visibility</p:attrName>
                                        </p:attrNameLst>
                                      </p:cBhvr>
                                      <p:to>
                                        <p:strVal val="visible"/>
                                      </p:to>
                                    </p:set>
                                    <p:anim calcmode="lin" valueType="num">
                                      <p:cBhvr>
                                        <p:cTn id="25" dur="500" fill="hold"/>
                                        <p:tgtEl>
                                          <p:spTgt spid="13209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32098">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13209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3209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32098">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132098">
                                            <p:txEl>
                                              <p:pRg st="2" end="2"/>
                                            </p:txEl>
                                          </p:spTgt>
                                        </p:tgtEl>
                                        <p:attrNameLst>
                                          <p:attrName>style.visibility</p:attrName>
                                        </p:attrNameLst>
                                      </p:cBhvr>
                                      <p:to>
                                        <p:strVal val="visible"/>
                                      </p:to>
                                    </p:set>
                                    <p:anim calcmode="lin" valueType="num">
                                      <p:cBhvr>
                                        <p:cTn id="34" dur="500" fill="hold"/>
                                        <p:tgtEl>
                                          <p:spTgt spid="13209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32098">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13209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3209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132098">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grpId="0" nodeType="clickEffect">
                                  <p:stCondLst>
                                    <p:cond delay="0"/>
                                  </p:stCondLst>
                                  <p:iterate type="lt">
                                    <p:tmPct val="10000"/>
                                  </p:iterate>
                                  <p:childTnLst>
                                    <p:set>
                                      <p:cBhvr>
                                        <p:cTn id="42" dur="1" fill="hold">
                                          <p:stCondLst>
                                            <p:cond delay="0"/>
                                          </p:stCondLst>
                                        </p:cTn>
                                        <p:tgtEl>
                                          <p:spTgt spid="132098">
                                            <p:txEl>
                                              <p:pRg st="3" end="3"/>
                                            </p:txEl>
                                          </p:spTgt>
                                        </p:tgtEl>
                                        <p:attrNameLst>
                                          <p:attrName>style.visibility</p:attrName>
                                        </p:attrNameLst>
                                      </p:cBhvr>
                                      <p:to>
                                        <p:strVal val="visible"/>
                                      </p:to>
                                    </p:set>
                                    <p:anim calcmode="lin" valueType="num">
                                      <p:cBhvr>
                                        <p:cTn id="43" dur="500" fill="hold"/>
                                        <p:tgtEl>
                                          <p:spTgt spid="132098">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32098">
                                            <p:txEl>
                                              <p:pRg st="3" end="3"/>
                                            </p:txEl>
                                          </p:spTgt>
                                        </p:tgtEl>
                                        <p:attrNameLst>
                                          <p:attrName>ppt_y</p:attrName>
                                        </p:attrNameLst>
                                      </p:cBhvr>
                                      <p:tavLst>
                                        <p:tav tm="0">
                                          <p:val>
                                            <p:strVal val="#ppt_y"/>
                                          </p:val>
                                        </p:tav>
                                        <p:tav tm="100000">
                                          <p:val>
                                            <p:strVal val="#ppt_y"/>
                                          </p:val>
                                        </p:tav>
                                      </p:tavLst>
                                    </p:anim>
                                    <p:anim calcmode="lin" valueType="num">
                                      <p:cBhvr>
                                        <p:cTn id="45" dur="500" fill="hold"/>
                                        <p:tgtEl>
                                          <p:spTgt spid="132098">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32098">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3209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grpId="0" nodeType="clickEffect">
                                  <p:stCondLst>
                                    <p:cond delay="0"/>
                                  </p:stCondLst>
                                  <p:iterate type="lt">
                                    <p:tmPct val="10000"/>
                                  </p:iterate>
                                  <p:childTnLst>
                                    <p:set>
                                      <p:cBhvr>
                                        <p:cTn id="51" dur="1" fill="hold">
                                          <p:stCondLst>
                                            <p:cond delay="0"/>
                                          </p:stCondLst>
                                        </p:cTn>
                                        <p:tgtEl>
                                          <p:spTgt spid="132098">
                                            <p:txEl>
                                              <p:pRg st="4" end="4"/>
                                            </p:txEl>
                                          </p:spTgt>
                                        </p:tgtEl>
                                        <p:attrNameLst>
                                          <p:attrName>style.visibility</p:attrName>
                                        </p:attrNameLst>
                                      </p:cBhvr>
                                      <p:to>
                                        <p:strVal val="visible"/>
                                      </p:to>
                                    </p:set>
                                    <p:anim calcmode="lin" valueType="num">
                                      <p:cBhvr>
                                        <p:cTn id="52" dur="500" fill="hold"/>
                                        <p:tgtEl>
                                          <p:spTgt spid="132098">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32098">
                                            <p:txEl>
                                              <p:pRg st="4" end="4"/>
                                            </p:txEl>
                                          </p:spTgt>
                                        </p:tgtEl>
                                        <p:attrNameLst>
                                          <p:attrName>ppt_y</p:attrName>
                                        </p:attrNameLst>
                                      </p:cBhvr>
                                      <p:tavLst>
                                        <p:tav tm="0">
                                          <p:val>
                                            <p:strVal val="#ppt_y"/>
                                          </p:val>
                                        </p:tav>
                                        <p:tav tm="100000">
                                          <p:val>
                                            <p:strVal val="#ppt_y"/>
                                          </p:val>
                                        </p:tav>
                                      </p:tavLst>
                                    </p:anim>
                                    <p:anim calcmode="lin" valueType="num">
                                      <p:cBhvr>
                                        <p:cTn id="54" dur="500" fill="hold"/>
                                        <p:tgtEl>
                                          <p:spTgt spid="132098">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32098">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32098">
                                            <p:txEl>
                                              <p:pRg st="4" end="4"/>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41" presetClass="entr" presetSubtype="0" fill="hold" grpId="0" nodeType="clickEffect">
                                  <p:stCondLst>
                                    <p:cond delay="0"/>
                                  </p:stCondLst>
                                  <p:iterate type="lt">
                                    <p:tmPct val="10000"/>
                                  </p:iterate>
                                  <p:childTnLst>
                                    <p:set>
                                      <p:cBhvr>
                                        <p:cTn id="60" dur="1" fill="hold">
                                          <p:stCondLst>
                                            <p:cond delay="0"/>
                                          </p:stCondLst>
                                        </p:cTn>
                                        <p:tgtEl>
                                          <p:spTgt spid="132098">
                                            <p:txEl>
                                              <p:pRg st="5" end="5"/>
                                            </p:txEl>
                                          </p:spTgt>
                                        </p:tgtEl>
                                        <p:attrNameLst>
                                          <p:attrName>style.visibility</p:attrName>
                                        </p:attrNameLst>
                                      </p:cBhvr>
                                      <p:to>
                                        <p:strVal val="visible"/>
                                      </p:to>
                                    </p:set>
                                    <p:anim calcmode="lin" valueType="num">
                                      <p:cBhvr>
                                        <p:cTn id="61" dur="500" fill="hold"/>
                                        <p:tgtEl>
                                          <p:spTgt spid="132098">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32098">
                                            <p:txEl>
                                              <p:pRg st="5" end="5"/>
                                            </p:txEl>
                                          </p:spTgt>
                                        </p:tgtEl>
                                        <p:attrNameLst>
                                          <p:attrName>ppt_y</p:attrName>
                                        </p:attrNameLst>
                                      </p:cBhvr>
                                      <p:tavLst>
                                        <p:tav tm="0">
                                          <p:val>
                                            <p:strVal val="#ppt_y"/>
                                          </p:val>
                                        </p:tav>
                                        <p:tav tm="100000">
                                          <p:val>
                                            <p:strVal val="#ppt_y"/>
                                          </p:val>
                                        </p:tav>
                                      </p:tavLst>
                                    </p:anim>
                                    <p:anim calcmode="lin" valueType="num">
                                      <p:cBhvr>
                                        <p:cTn id="63" dur="500" fill="hold"/>
                                        <p:tgtEl>
                                          <p:spTgt spid="132098">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32098">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13209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ChangeArrowheads="1"/>
          </p:cNvSpPr>
          <p:nvPr/>
        </p:nvSpPr>
        <p:spPr bwMode="auto">
          <a:xfrm>
            <a:off x="431800" y="1316038"/>
            <a:ext cx="11472333" cy="1320800"/>
          </a:xfrm>
          <a:prstGeom prst="rect">
            <a:avLst/>
          </a:prstGeom>
          <a:noFill/>
          <a:ln w="9525">
            <a:solidFill>
              <a:srgbClr val="FF0000"/>
            </a:solidFill>
            <a:miter lim="800000"/>
            <a:headEnd/>
            <a:tailEnd/>
          </a:ln>
          <a:effectLst/>
        </p:spPr>
        <p:txBody>
          <a:bodyPr>
            <a:spAutoFit/>
          </a:bodyPr>
          <a:lstStyle/>
          <a:p>
            <a:r>
              <a:rPr lang="zh-CN" altLang="en-US" sz="2800" b="1">
                <a:solidFill>
                  <a:srgbClr val="0000FF"/>
                </a:solidFill>
                <a:latin typeface="Times New Roman" pitchFamily="18" charset="0"/>
              </a:rPr>
              <a:t> </a:t>
            </a:r>
            <a:r>
              <a:rPr lang="zh-CN" altLang="en-US" sz="4000" b="1">
                <a:solidFill>
                  <a:srgbClr val="0000FF"/>
                </a:solidFill>
                <a:latin typeface="Times New Roman" pitchFamily="18" charset="0"/>
              </a:rPr>
              <a:t>俄国在克里米亚战争中的失败暴露出了俄国哪些问题？会引发哪些结果？</a:t>
            </a:r>
          </a:p>
        </p:txBody>
      </p:sp>
      <p:sp>
        <p:nvSpPr>
          <p:cNvPr id="133123" name="Rectangle 3"/>
          <p:cNvSpPr>
            <a:spLocks noChangeArrowheads="1"/>
          </p:cNvSpPr>
          <p:nvPr/>
        </p:nvSpPr>
        <p:spPr bwMode="auto">
          <a:xfrm>
            <a:off x="912284" y="2911475"/>
            <a:ext cx="10369549" cy="1206500"/>
          </a:xfrm>
          <a:prstGeom prst="rect">
            <a:avLst/>
          </a:prstGeom>
          <a:noFill/>
          <a:ln w="15875" cap="rnd">
            <a:solidFill>
              <a:srgbClr val="9933FF"/>
            </a:solidFill>
            <a:prstDash val="sysDot"/>
            <a:miter lim="800000"/>
            <a:headEnd/>
            <a:tailEnd/>
          </a:ln>
          <a:effectLst/>
        </p:spPr>
        <p:txBody>
          <a:bodyPr>
            <a:spAutoFit/>
          </a:bodyPr>
          <a:lstStyle/>
          <a:p>
            <a:r>
              <a:rPr lang="zh-CN" altLang="en-US" sz="3600" b="1">
                <a:effectLst>
                  <a:outerShdw blurRad="38100" dist="38100" dir="2700000" algn="tl">
                    <a:srgbClr val="C0C0C0"/>
                  </a:outerShdw>
                </a:effectLst>
                <a:latin typeface="隶书" pitchFamily="49" charset="-122"/>
                <a:ea typeface="隶书" pitchFamily="49" charset="-122"/>
              </a:rPr>
              <a:t>克里米亚战争的失败，暴露了俄国经济和军事的落后，以及</a:t>
            </a:r>
            <a:r>
              <a:rPr lang="zh-CN" altLang="en-US" sz="3600" b="1">
                <a:solidFill>
                  <a:srgbClr val="FF0000"/>
                </a:solidFill>
                <a:effectLst>
                  <a:outerShdw blurRad="38100" dist="38100" dir="2700000" algn="tl">
                    <a:srgbClr val="C0C0C0"/>
                  </a:outerShdw>
                </a:effectLst>
                <a:latin typeface="隶书" pitchFamily="49" charset="-122"/>
                <a:ea typeface="隶书" pitchFamily="49" charset="-122"/>
              </a:rPr>
              <a:t>农奴制的腐朽</a:t>
            </a:r>
            <a:r>
              <a:rPr lang="zh-CN" altLang="en-US" sz="3600" b="1">
                <a:effectLst>
                  <a:outerShdw blurRad="38100" dist="38100" dir="2700000" algn="tl">
                    <a:srgbClr val="C0C0C0"/>
                  </a:outerShdw>
                </a:effectLst>
                <a:latin typeface="隶书" pitchFamily="49" charset="-122"/>
                <a:ea typeface="隶书" pitchFamily="49" charset="-122"/>
              </a:rPr>
              <a:t>。</a:t>
            </a:r>
          </a:p>
        </p:txBody>
      </p:sp>
      <p:sp>
        <p:nvSpPr>
          <p:cNvPr id="133124" name="Rectangle 4"/>
          <p:cNvSpPr>
            <a:spLocks noChangeArrowheads="1"/>
          </p:cNvSpPr>
          <p:nvPr/>
        </p:nvSpPr>
        <p:spPr bwMode="auto">
          <a:xfrm>
            <a:off x="912284" y="4406900"/>
            <a:ext cx="10369549" cy="1200329"/>
          </a:xfrm>
          <a:prstGeom prst="rect">
            <a:avLst/>
          </a:prstGeom>
          <a:noFill/>
          <a:ln w="19050" cap="rnd">
            <a:solidFill>
              <a:srgbClr val="9933FF"/>
            </a:solidFill>
            <a:prstDash val="sysDot"/>
            <a:miter lim="800000"/>
            <a:headEnd/>
            <a:tailEnd/>
          </a:ln>
          <a:effectLst/>
        </p:spPr>
        <p:txBody>
          <a:bodyPr>
            <a:spAutoFit/>
          </a:bodyPr>
          <a:lstStyle/>
          <a:p>
            <a:r>
              <a:rPr lang="zh-CN" altLang="en-US" sz="3600" b="1">
                <a:effectLst>
                  <a:outerShdw blurRad="38100" dist="38100" dir="2700000" algn="tl">
                    <a:srgbClr val="C0C0C0"/>
                  </a:outerShdw>
                </a:effectLst>
                <a:latin typeface="隶书" pitchFamily="49" charset="-122"/>
                <a:ea typeface="隶书" pitchFamily="49" charset="-122"/>
              </a:rPr>
              <a:t>战争的失败导致俄国国际地位下降， 国内矛盾进一步激化 ； 直接推动了俄国</a:t>
            </a:r>
            <a:r>
              <a:rPr lang="zh-CN" altLang="zh-CN" sz="3600" b="1">
                <a:solidFill>
                  <a:srgbClr val="FF0000"/>
                </a:solidFill>
                <a:effectLst>
                  <a:outerShdw blurRad="38100" dist="38100" dir="2700000" algn="tl">
                    <a:srgbClr val="C0C0C0"/>
                  </a:outerShdw>
                </a:effectLst>
                <a:latin typeface="隶书" pitchFamily="49" charset="-122"/>
                <a:ea typeface="隶书" pitchFamily="49" charset="-122"/>
              </a:rPr>
              <a:t>1861</a:t>
            </a:r>
            <a:r>
              <a:rPr lang="zh-CN" altLang="en-US" sz="3600" b="1">
                <a:solidFill>
                  <a:srgbClr val="FF0000"/>
                </a:solidFill>
                <a:effectLst>
                  <a:outerShdw blurRad="38100" dist="38100" dir="2700000" algn="tl">
                    <a:srgbClr val="C0C0C0"/>
                  </a:outerShdw>
                </a:effectLst>
                <a:latin typeface="隶书" pitchFamily="49" charset="-122"/>
                <a:ea typeface="隶书" pitchFamily="49" charset="-122"/>
              </a:rPr>
              <a:t>年农奴制改革</a:t>
            </a:r>
            <a:r>
              <a:rPr lang="zh-CN" altLang="en-US" sz="3600" b="1">
                <a:effectLst>
                  <a:outerShdw blurRad="38100" dist="38100" dir="2700000" algn="tl">
                    <a:srgbClr val="C0C0C0"/>
                  </a:outerShdw>
                </a:effectLst>
                <a:latin typeface="隶书" pitchFamily="49" charset="-122"/>
                <a:ea typeface="隶书" pitchFamily="49"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3123"/>
                                        </p:tgtEl>
                                        <p:attrNameLst>
                                          <p:attrName>style.visibility</p:attrName>
                                        </p:attrNameLst>
                                      </p:cBhvr>
                                      <p:to>
                                        <p:strVal val="visible"/>
                                      </p:to>
                                    </p:set>
                                    <p:anim calcmode="lin" valueType="num">
                                      <p:cBhvr>
                                        <p:cTn id="7" dur="500" fill="hold"/>
                                        <p:tgtEl>
                                          <p:spTgt spid="13312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3123"/>
                                        </p:tgtEl>
                                        <p:attrNameLst>
                                          <p:attrName>ppt_y</p:attrName>
                                        </p:attrNameLst>
                                      </p:cBhvr>
                                      <p:tavLst>
                                        <p:tav tm="0">
                                          <p:val>
                                            <p:strVal val="#ppt_y"/>
                                          </p:val>
                                        </p:tav>
                                        <p:tav tm="100000">
                                          <p:val>
                                            <p:strVal val="#ppt_y"/>
                                          </p:val>
                                        </p:tav>
                                      </p:tavLst>
                                    </p:anim>
                                    <p:anim calcmode="lin" valueType="num">
                                      <p:cBhvr>
                                        <p:cTn id="9" dur="500" fill="hold"/>
                                        <p:tgtEl>
                                          <p:spTgt spid="13312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312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3123"/>
                                        </p:tgtEl>
                                      </p:cBhvr>
                                    </p:animEffect>
                                  </p:childTnLst>
                                </p:cTn>
                              </p:par>
                            </p:childTnLst>
                          </p:cTn>
                        </p:par>
                      </p:childTnLst>
                    </p:cTn>
                  </p:par>
                  <p:par>
                    <p:cTn id="12" fill="hold">
                      <p:stCondLst>
                        <p:cond delay="indefinite"/>
                      </p:stCondLst>
                      <p:childTnLst>
                        <p:par>
                          <p:cTn id="13" fill="hold">
                            <p:stCondLst>
                              <p:cond delay="0"/>
                            </p:stCondLst>
                            <p:childTnLst>
                              <p:par>
                                <p:cTn id="14" presetID="55" presetClass="entr" presetSubtype="0" fill="hold" grpId="0" nodeType="clickEffect">
                                  <p:stCondLst>
                                    <p:cond delay="0"/>
                                  </p:stCondLst>
                                  <p:childTnLst>
                                    <p:set>
                                      <p:cBhvr>
                                        <p:cTn id="15" dur="1" fill="hold">
                                          <p:stCondLst>
                                            <p:cond delay="0"/>
                                          </p:stCondLst>
                                        </p:cTn>
                                        <p:tgtEl>
                                          <p:spTgt spid="133124"/>
                                        </p:tgtEl>
                                        <p:attrNameLst>
                                          <p:attrName>style.visibility</p:attrName>
                                        </p:attrNameLst>
                                      </p:cBhvr>
                                      <p:to>
                                        <p:strVal val="visible"/>
                                      </p:to>
                                    </p:set>
                                    <p:anim calcmode="lin" valueType="num">
                                      <p:cBhvr>
                                        <p:cTn id="16" dur="1000" fill="hold"/>
                                        <p:tgtEl>
                                          <p:spTgt spid="133124"/>
                                        </p:tgtEl>
                                        <p:attrNameLst>
                                          <p:attrName>ppt_w</p:attrName>
                                        </p:attrNameLst>
                                      </p:cBhvr>
                                      <p:tavLst>
                                        <p:tav tm="0">
                                          <p:val>
                                            <p:strVal val="#ppt_w*0.70"/>
                                          </p:val>
                                        </p:tav>
                                        <p:tav tm="100000">
                                          <p:val>
                                            <p:strVal val="#ppt_w"/>
                                          </p:val>
                                        </p:tav>
                                      </p:tavLst>
                                    </p:anim>
                                    <p:anim calcmode="lin" valueType="num">
                                      <p:cBhvr>
                                        <p:cTn id="17" dur="1000" fill="hold"/>
                                        <p:tgtEl>
                                          <p:spTgt spid="133124"/>
                                        </p:tgtEl>
                                        <p:attrNameLst>
                                          <p:attrName>ppt_h</p:attrName>
                                        </p:attrNameLst>
                                      </p:cBhvr>
                                      <p:tavLst>
                                        <p:tav tm="0">
                                          <p:val>
                                            <p:strVal val="#ppt_h"/>
                                          </p:val>
                                        </p:tav>
                                        <p:tav tm="100000">
                                          <p:val>
                                            <p:strVal val="#ppt_h"/>
                                          </p:val>
                                        </p:tav>
                                      </p:tavLst>
                                    </p:anim>
                                    <p:animEffect transition="in" filter="fade">
                                      <p:cBhvr>
                                        <p:cTn id="18" dur="10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animBg="1"/>
      <p:bldP spid="1331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ext Box 2"/>
          <p:cNvSpPr txBox="1">
            <a:spLocks noChangeArrowheads="1"/>
          </p:cNvSpPr>
          <p:nvPr/>
        </p:nvSpPr>
        <p:spPr bwMode="auto">
          <a:xfrm>
            <a:off x="433918" y="2420938"/>
            <a:ext cx="2144183" cy="2289175"/>
          </a:xfrm>
          <a:prstGeom prst="rect">
            <a:avLst/>
          </a:prstGeom>
          <a:noFill/>
          <a:ln w="9525">
            <a:noFill/>
            <a:miter lim="800000"/>
            <a:headEnd/>
            <a:tailEnd/>
          </a:ln>
        </p:spPr>
        <p:txBody>
          <a:bodyPr>
            <a:spAutoFit/>
          </a:bodyPr>
          <a:lstStyle/>
          <a:p>
            <a:pPr algn="ctr"/>
            <a:r>
              <a:rPr lang="zh-CN" altLang="en-US" sz="3600" b="1">
                <a:solidFill>
                  <a:srgbClr val="FF0000"/>
                </a:solidFill>
                <a:ea typeface="楷体_GB2312" pitchFamily="49" charset="-122"/>
              </a:rPr>
              <a:t>俄国</a:t>
            </a:r>
          </a:p>
          <a:p>
            <a:pPr algn="ctr"/>
            <a:r>
              <a:rPr lang="zh-CN" altLang="en-US" sz="3600" b="1">
                <a:solidFill>
                  <a:srgbClr val="FF0000"/>
                </a:solidFill>
                <a:ea typeface="楷体_GB2312" pitchFamily="49" charset="-122"/>
              </a:rPr>
              <a:t>改革</a:t>
            </a:r>
          </a:p>
          <a:p>
            <a:pPr algn="ctr"/>
            <a:r>
              <a:rPr lang="zh-CN" altLang="en-US" sz="3600" b="1">
                <a:solidFill>
                  <a:srgbClr val="FF0000"/>
                </a:solidFill>
                <a:ea typeface="楷体_GB2312" pitchFamily="49" charset="-122"/>
              </a:rPr>
              <a:t>的必</a:t>
            </a:r>
          </a:p>
          <a:p>
            <a:pPr algn="ctr"/>
            <a:r>
              <a:rPr lang="zh-CN" altLang="en-US" sz="3600" b="1">
                <a:solidFill>
                  <a:srgbClr val="FF0000"/>
                </a:solidFill>
                <a:ea typeface="楷体_GB2312" pitchFamily="49" charset="-122"/>
              </a:rPr>
              <a:t>然性</a:t>
            </a:r>
          </a:p>
        </p:txBody>
      </p:sp>
      <p:sp>
        <p:nvSpPr>
          <p:cNvPr id="134147" name="AutoShape 3"/>
          <p:cNvSpPr>
            <a:spLocks/>
          </p:cNvSpPr>
          <p:nvPr/>
        </p:nvSpPr>
        <p:spPr bwMode="auto">
          <a:xfrm>
            <a:off x="5856817" y="5157788"/>
            <a:ext cx="1219200" cy="914400"/>
          </a:xfrm>
          <a:prstGeom prst="leftBrace">
            <a:avLst>
              <a:gd name="adj1" fmla="val 8333"/>
              <a:gd name="adj2" fmla="val 50000"/>
            </a:avLst>
          </a:prstGeom>
          <a:noFill/>
          <a:ln w="9525">
            <a:noFill/>
            <a:round/>
            <a:headEnd/>
            <a:tailEnd/>
          </a:ln>
        </p:spPr>
        <p:txBody>
          <a:bodyPr anchor="ctr"/>
          <a:lstStyle/>
          <a:p>
            <a:endParaRPr lang="zh-CN" altLang="en-US"/>
          </a:p>
        </p:txBody>
      </p:sp>
      <p:sp>
        <p:nvSpPr>
          <p:cNvPr id="134148" name="AutoShape 4"/>
          <p:cNvSpPr>
            <a:spLocks/>
          </p:cNvSpPr>
          <p:nvPr/>
        </p:nvSpPr>
        <p:spPr bwMode="auto">
          <a:xfrm>
            <a:off x="2305051" y="1484313"/>
            <a:ext cx="548216" cy="4465637"/>
          </a:xfrm>
          <a:prstGeom prst="leftBrace">
            <a:avLst>
              <a:gd name="adj1" fmla="val 90508"/>
              <a:gd name="adj2" fmla="val 50000"/>
            </a:avLst>
          </a:prstGeom>
          <a:noFill/>
          <a:ln w="60325">
            <a:solidFill>
              <a:srgbClr val="FF0000"/>
            </a:solidFill>
            <a:round/>
            <a:headEnd/>
            <a:tailEnd/>
          </a:ln>
        </p:spPr>
        <p:txBody>
          <a:bodyPr anchor="ctr"/>
          <a:lstStyle/>
          <a:p>
            <a:endParaRPr lang="zh-CN" altLang="en-US"/>
          </a:p>
        </p:txBody>
      </p:sp>
      <p:sp>
        <p:nvSpPr>
          <p:cNvPr id="134149" name="Text Box 5"/>
          <p:cNvSpPr txBox="1">
            <a:spLocks noChangeArrowheads="1"/>
          </p:cNvSpPr>
          <p:nvPr/>
        </p:nvSpPr>
        <p:spPr bwMode="auto">
          <a:xfrm>
            <a:off x="2880784" y="2811463"/>
            <a:ext cx="1313180" cy="769441"/>
          </a:xfrm>
          <a:prstGeom prst="rect">
            <a:avLst/>
          </a:prstGeom>
          <a:noFill/>
          <a:ln w="9525">
            <a:noFill/>
            <a:miter lim="800000"/>
            <a:headEnd/>
            <a:tailEnd/>
          </a:ln>
        </p:spPr>
        <p:txBody>
          <a:bodyPr wrap="none">
            <a:spAutoFit/>
          </a:bodyPr>
          <a:lstStyle/>
          <a:p>
            <a:r>
              <a:rPr lang="zh-CN" altLang="en-US" sz="4400">
                <a:solidFill>
                  <a:srgbClr val="0000FF"/>
                </a:solidFill>
                <a:ea typeface="楷体_GB2312" pitchFamily="49" charset="-122"/>
              </a:rPr>
              <a:t>政治</a:t>
            </a:r>
            <a:endParaRPr lang="zh-CN" altLang="en-US" sz="2000"/>
          </a:p>
        </p:txBody>
      </p:sp>
      <p:sp>
        <p:nvSpPr>
          <p:cNvPr id="134150" name="Text Box 6"/>
          <p:cNvSpPr txBox="1">
            <a:spLocks noChangeArrowheads="1"/>
          </p:cNvSpPr>
          <p:nvPr/>
        </p:nvSpPr>
        <p:spPr bwMode="auto">
          <a:xfrm>
            <a:off x="2880784" y="4221163"/>
            <a:ext cx="1313180" cy="769441"/>
          </a:xfrm>
          <a:prstGeom prst="rect">
            <a:avLst/>
          </a:prstGeom>
          <a:noFill/>
          <a:ln w="9525">
            <a:noFill/>
            <a:miter lim="800000"/>
            <a:headEnd/>
            <a:tailEnd/>
          </a:ln>
        </p:spPr>
        <p:txBody>
          <a:bodyPr wrap="none">
            <a:spAutoFit/>
          </a:bodyPr>
          <a:lstStyle/>
          <a:p>
            <a:r>
              <a:rPr lang="zh-CN" altLang="en-US" sz="4400">
                <a:solidFill>
                  <a:srgbClr val="0000FF"/>
                </a:solidFill>
                <a:ea typeface="楷体_GB2312" pitchFamily="49" charset="-122"/>
              </a:rPr>
              <a:t>思想</a:t>
            </a:r>
            <a:endParaRPr lang="zh-CN" altLang="en-US" sz="2000"/>
          </a:p>
        </p:txBody>
      </p:sp>
      <p:sp>
        <p:nvSpPr>
          <p:cNvPr id="134151" name="Text Box 7"/>
          <p:cNvSpPr txBox="1">
            <a:spLocks noChangeArrowheads="1"/>
          </p:cNvSpPr>
          <p:nvPr/>
        </p:nvSpPr>
        <p:spPr bwMode="auto">
          <a:xfrm>
            <a:off x="2880784" y="5516563"/>
            <a:ext cx="1313180" cy="769441"/>
          </a:xfrm>
          <a:prstGeom prst="rect">
            <a:avLst/>
          </a:prstGeom>
          <a:noFill/>
          <a:ln w="9525">
            <a:noFill/>
            <a:miter lim="800000"/>
            <a:headEnd/>
            <a:tailEnd/>
          </a:ln>
        </p:spPr>
        <p:txBody>
          <a:bodyPr wrap="none">
            <a:spAutoFit/>
          </a:bodyPr>
          <a:lstStyle/>
          <a:p>
            <a:r>
              <a:rPr lang="zh-CN" altLang="en-US" sz="4400">
                <a:solidFill>
                  <a:srgbClr val="0000FF"/>
                </a:solidFill>
                <a:ea typeface="楷体_GB2312" pitchFamily="49" charset="-122"/>
              </a:rPr>
              <a:t>军事</a:t>
            </a:r>
            <a:endParaRPr lang="zh-CN" altLang="en-US" sz="2000"/>
          </a:p>
        </p:txBody>
      </p:sp>
      <p:sp>
        <p:nvSpPr>
          <p:cNvPr id="134152" name="Text Box 8">
            <a:hlinkClick r:id="rId2" action="ppaction://hlinksldjump"/>
          </p:cNvPr>
          <p:cNvSpPr txBox="1">
            <a:spLocks noChangeArrowheads="1"/>
          </p:cNvSpPr>
          <p:nvPr/>
        </p:nvSpPr>
        <p:spPr bwMode="auto">
          <a:xfrm>
            <a:off x="2880784" y="1227138"/>
            <a:ext cx="1313180" cy="769441"/>
          </a:xfrm>
          <a:prstGeom prst="rect">
            <a:avLst/>
          </a:prstGeom>
          <a:noFill/>
          <a:ln w="9525">
            <a:noFill/>
            <a:miter lim="800000"/>
            <a:headEnd/>
            <a:tailEnd/>
          </a:ln>
        </p:spPr>
        <p:txBody>
          <a:bodyPr wrap="none">
            <a:spAutoFit/>
          </a:bodyPr>
          <a:lstStyle/>
          <a:p>
            <a:r>
              <a:rPr lang="zh-CN" altLang="en-US" sz="4400">
                <a:solidFill>
                  <a:srgbClr val="3333CC"/>
                </a:solidFill>
                <a:ea typeface="楷体_GB2312" pitchFamily="49" charset="-122"/>
              </a:rPr>
              <a:t>经济</a:t>
            </a:r>
          </a:p>
        </p:txBody>
      </p:sp>
      <p:sp>
        <p:nvSpPr>
          <p:cNvPr id="134153" name="Rectangle 9"/>
          <p:cNvSpPr>
            <a:spLocks noChangeArrowheads="1"/>
          </p:cNvSpPr>
          <p:nvPr/>
        </p:nvSpPr>
        <p:spPr bwMode="auto">
          <a:xfrm>
            <a:off x="4705351" y="1125539"/>
            <a:ext cx="6720416" cy="1582737"/>
          </a:xfrm>
          <a:prstGeom prst="rect">
            <a:avLst/>
          </a:prstGeom>
          <a:solidFill>
            <a:srgbClr val="00CCFF"/>
          </a:solidFill>
          <a:ln w="9525">
            <a:noFill/>
            <a:miter lim="800000"/>
            <a:headEnd/>
            <a:tailEnd/>
          </a:ln>
        </p:spPr>
        <p:txBody>
          <a:bodyPr wrap="none" anchor="ctr"/>
          <a:lstStyle/>
          <a:p>
            <a:r>
              <a:rPr lang="zh-CN" altLang="en-US" sz="2800" b="1">
                <a:ea typeface="楷体_GB2312" pitchFamily="49" charset="-122"/>
              </a:rPr>
              <a:t>农奴制和封建君主专制严重阻</a:t>
            </a:r>
          </a:p>
          <a:p>
            <a:r>
              <a:rPr lang="zh-CN" altLang="en-US" sz="2800" b="1">
                <a:ea typeface="楷体_GB2312" pitchFamily="49" charset="-122"/>
              </a:rPr>
              <a:t>碍了俄国资本主义发展 </a:t>
            </a:r>
          </a:p>
          <a:p>
            <a:r>
              <a:rPr kumimoji="1" lang="en-US" altLang="zh-CN" sz="2800" b="1">
                <a:latin typeface="Arial"/>
                <a:ea typeface="楷体_GB2312" pitchFamily="49" charset="-122"/>
              </a:rPr>
              <a:t>——</a:t>
            </a:r>
            <a:r>
              <a:rPr lang="zh-CN" altLang="en-US" sz="2800" b="1">
                <a:latin typeface="楷体_GB2312" pitchFamily="49" charset="-122"/>
                <a:ea typeface="楷体_GB2312" pitchFamily="49" charset="-122"/>
              </a:rPr>
              <a:t> </a:t>
            </a:r>
            <a:r>
              <a:rPr kumimoji="1" lang="zh-CN" altLang="en-US" sz="2800" b="1">
                <a:solidFill>
                  <a:srgbClr val="FF0000"/>
                </a:solidFill>
                <a:latin typeface="楷体_GB2312" pitchFamily="49" charset="-122"/>
                <a:ea typeface="楷体_GB2312" pitchFamily="49" charset="-122"/>
              </a:rPr>
              <a:t>根本原因</a:t>
            </a:r>
          </a:p>
        </p:txBody>
      </p:sp>
      <p:sp>
        <p:nvSpPr>
          <p:cNvPr id="134154" name="Rectangle 10"/>
          <p:cNvSpPr>
            <a:spLocks noChangeArrowheads="1"/>
          </p:cNvSpPr>
          <p:nvPr/>
        </p:nvSpPr>
        <p:spPr bwMode="auto">
          <a:xfrm>
            <a:off x="4705351" y="2925764"/>
            <a:ext cx="6766983" cy="719137"/>
          </a:xfrm>
          <a:prstGeom prst="rect">
            <a:avLst/>
          </a:prstGeom>
          <a:solidFill>
            <a:srgbClr val="00CCFF"/>
          </a:solidFill>
          <a:ln w="9525">
            <a:noFill/>
            <a:miter lim="800000"/>
            <a:headEnd/>
            <a:tailEnd/>
          </a:ln>
        </p:spPr>
        <p:txBody>
          <a:bodyPr wrap="none" anchor="ctr"/>
          <a:lstStyle/>
          <a:p>
            <a:r>
              <a:rPr lang="zh-CN" altLang="en-US" sz="2800" b="1">
                <a:ea typeface="楷体_GB2312" pitchFamily="49" charset="-122"/>
              </a:rPr>
              <a:t>农奴制引发尖锐的阶级矛盾</a:t>
            </a:r>
          </a:p>
        </p:txBody>
      </p:sp>
      <p:sp>
        <p:nvSpPr>
          <p:cNvPr id="134155" name="Rectangle 11"/>
          <p:cNvSpPr>
            <a:spLocks noChangeArrowheads="1"/>
          </p:cNvSpPr>
          <p:nvPr/>
        </p:nvSpPr>
        <p:spPr bwMode="auto">
          <a:xfrm>
            <a:off x="4705351" y="4005264"/>
            <a:ext cx="6762749" cy="1152525"/>
          </a:xfrm>
          <a:prstGeom prst="rect">
            <a:avLst/>
          </a:prstGeom>
          <a:solidFill>
            <a:srgbClr val="00CCFF"/>
          </a:solidFill>
          <a:ln w="9525">
            <a:noFill/>
            <a:miter lim="800000"/>
            <a:headEnd/>
            <a:tailEnd/>
          </a:ln>
        </p:spPr>
        <p:txBody>
          <a:bodyPr wrap="none" anchor="ctr"/>
          <a:lstStyle/>
          <a:p>
            <a:r>
              <a:rPr lang="zh-CN" altLang="en-US" sz="2800" b="1">
                <a:ea typeface="楷体_GB2312" pitchFamily="49" charset="-122"/>
              </a:rPr>
              <a:t>出现反对农奴制和专制统治</a:t>
            </a:r>
          </a:p>
          <a:p>
            <a:r>
              <a:rPr lang="zh-CN" altLang="en-US" sz="2800" b="1">
                <a:ea typeface="楷体_GB2312" pitchFamily="49" charset="-122"/>
              </a:rPr>
              <a:t>的新思潮</a:t>
            </a:r>
          </a:p>
        </p:txBody>
      </p:sp>
      <p:sp>
        <p:nvSpPr>
          <p:cNvPr id="134156" name="Rectangle 12"/>
          <p:cNvSpPr>
            <a:spLocks noChangeArrowheads="1"/>
          </p:cNvSpPr>
          <p:nvPr/>
        </p:nvSpPr>
        <p:spPr bwMode="auto">
          <a:xfrm>
            <a:off x="4705351" y="5300663"/>
            <a:ext cx="6720416" cy="1052512"/>
          </a:xfrm>
          <a:prstGeom prst="rect">
            <a:avLst/>
          </a:prstGeom>
          <a:solidFill>
            <a:srgbClr val="00CCFF"/>
          </a:solidFill>
          <a:ln w="9525">
            <a:noFill/>
            <a:miter lim="800000"/>
            <a:headEnd/>
            <a:tailEnd/>
          </a:ln>
        </p:spPr>
        <p:txBody>
          <a:bodyPr wrap="none" anchor="ctr"/>
          <a:lstStyle/>
          <a:p>
            <a:r>
              <a:rPr kumimoji="1" lang="zh-CN" altLang="en-US" sz="2800" b="1">
                <a:latin typeface="楷体_GB2312" pitchFamily="49" charset="-122"/>
                <a:ea typeface="楷体_GB2312" pitchFamily="49" charset="-122"/>
              </a:rPr>
              <a:t>克里米亚战争的失败，使社会</a:t>
            </a:r>
          </a:p>
          <a:p>
            <a:r>
              <a:rPr kumimoji="1" lang="zh-CN" altLang="en-US" sz="2800" b="1">
                <a:latin typeface="楷体_GB2312" pitchFamily="49" charset="-122"/>
                <a:ea typeface="楷体_GB2312" pitchFamily="49" charset="-122"/>
              </a:rPr>
              <a:t>矛盾尖锐化</a:t>
            </a:r>
            <a:r>
              <a:rPr kumimoji="1" lang="en-US" altLang="zh-CN" sz="2800" b="1">
                <a:latin typeface="Arial"/>
                <a:ea typeface="楷体_GB2312" pitchFamily="49" charset="-122"/>
              </a:rPr>
              <a:t>——</a:t>
            </a:r>
            <a:r>
              <a:rPr kumimoji="1" lang="zh-CN" altLang="en-US" sz="2800" b="1">
                <a:solidFill>
                  <a:srgbClr val="FF0000"/>
                </a:solidFill>
                <a:latin typeface="楷体_GB2312" pitchFamily="49" charset="-122"/>
                <a:ea typeface="楷体_GB2312" pitchFamily="49" charset="-122"/>
              </a:rPr>
              <a:t>直接原因</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0" fill="hold">
                                          <p:stCondLst>
                                            <p:cond delay="0"/>
                                          </p:stCondLst>
                                        </p:cTn>
                                        <p:tgtEl>
                                          <p:spTgt spid="134153"/>
                                        </p:tgtEl>
                                        <p:attrNameLst>
                                          <p:attrName>style.visibility</p:attrName>
                                        </p:attrNameLst>
                                      </p:cBhvr>
                                      <p:to>
                                        <p:strVal val="visible"/>
                                      </p:to>
                                    </p:set>
                                    <p:animEffect transition="in" filter="blinds(horizontal)">
                                      <p:cBhvr>
                                        <p:cTn id="7" dur="500"/>
                                        <p:tgtEl>
                                          <p:spTgt spid="13415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0" fill="hold">
                                          <p:stCondLst>
                                            <p:cond delay="0"/>
                                          </p:stCondLst>
                                        </p:cTn>
                                        <p:tgtEl>
                                          <p:spTgt spid="134154"/>
                                        </p:tgtEl>
                                        <p:attrNameLst>
                                          <p:attrName>style.visibility</p:attrName>
                                        </p:attrNameLst>
                                      </p:cBhvr>
                                      <p:to>
                                        <p:strVal val="visible"/>
                                      </p:to>
                                    </p:set>
                                    <p:animEffect transition="in" filter="blinds(horizontal)">
                                      <p:cBhvr>
                                        <p:cTn id="12" dur="500"/>
                                        <p:tgtEl>
                                          <p:spTgt spid="13415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0" fill="hold">
                                          <p:stCondLst>
                                            <p:cond delay="0"/>
                                          </p:stCondLst>
                                        </p:cTn>
                                        <p:tgtEl>
                                          <p:spTgt spid="134155"/>
                                        </p:tgtEl>
                                        <p:attrNameLst>
                                          <p:attrName>style.visibility</p:attrName>
                                        </p:attrNameLst>
                                      </p:cBhvr>
                                      <p:to>
                                        <p:strVal val="visible"/>
                                      </p:to>
                                    </p:set>
                                    <p:animEffect transition="in" filter="blinds(horizontal)">
                                      <p:cBhvr>
                                        <p:cTn id="17" dur="500"/>
                                        <p:tgtEl>
                                          <p:spTgt spid="13415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0" fill="hold">
                                          <p:stCondLst>
                                            <p:cond delay="0"/>
                                          </p:stCondLst>
                                        </p:cTn>
                                        <p:tgtEl>
                                          <p:spTgt spid="134156"/>
                                        </p:tgtEl>
                                        <p:attrNameLst>
                                          <p:attrName>style.visibility</p:attrName>
                                        </p:attrNameLst>
                                      </p:cBhvr>
                                      <p:to>
                                        <p:strVal val="visible"/>
                                      </p:to>
                                    </p:set>
                                    <p:animEffect transition="in" filter="blinds(horizontal)">
                                      <p:cBhvr>
                                        <p:cTn id="22" dur="500"/>
                                        <p:tgtEl>
                                          <p:spTgt spid="134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53" grpId="0" bldLvl="0" animBg="1" autoUpdateAnimBg="0"/>
      <p:bldP spid="134154" grpId="0" bldLvl="0" animBg="1" autoUpdateAnimBg="0"/>
      <p:bldP spid="134155" grpId="0" bldLvl="0" animBg="1" autoUpdateAnimBg="0"/>
      <p:bldP spid="134156" grpId="0" bldLvl="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3" descr="img725"/>
          <p:cNvPicPr>
            <a:picLocks noChangeAspect="1"/>
          </p:cNvPicPr>
          <p:nvPr/>
        </p:nvPicPr>
        <p:blipFill>
          <a:blip r:embed="rId4"/>
          <a:stretch>
            <a:fillRect/>
          </a:stretch>
        </p:blipFill>
        <p:spPr>
          <a:xfrm>
            <a:off x="1524000" y="0"/>
            <a:ext cx="9144000" cy="6858000"/>
          </a:xfrm>
          <a:prstGeom prst="rect">
            <a:avLst/>
          </a:prstGeom>
          <a:solidFill>
            <a:schemeClr val="bg1"/>
          </a:solidFill>
          <a:ln w="9525">
            <a:noFill/>
          </a:ln>
        </p:spPr>
      </p:pic>
      <p:sp>
        <p:nvSpPr>
          <p:cNvPr id="10242" name="AutoShape 2"/>
          <p:cNvSpPr>
            <a:spLocks noGrp="1"/>
          </p:cNvSpPr>
          <p:nvPr>
            <p:ph type="title"/>
          </p:nvPr>
        </p:nvSpPr>
        <p:spPr>
          <a:xfrm>
            <a:off x="1524000" y="0"/>
            <a:ext cx="7138988" cy="836613"/>
          </a:xfrm>
        </p:spPr>
        <p:txBody>
          <a:bodyPr wrap="square" lIns="91440" tIns="45720" rIns="91440" bIns="45720" anchor="ctr"/>
          <a:lstStyle/>
          <a:p>
            <a:pPr algn="l" eaLnBrk="1" hangingPunct="1"/>
            <a:r>
              <a:rPr lang="zh-CN" altLang="en-US" sz="4800" b="1" dirty="0">
                <a:solidFill>
                  <a:srgbClr val="FF0000"/>
                </a:solidFill>
                <a:latin typeface="黑体" panose="02010609060101010101" charset="-122"/>
                <a:ea typeface="黑体" panose="02010609060101010101" charset="-122"/>
              </a:rPr>
              <a:t>二、废除农奴制</a:t>
            </a:r>
          </a:p>
        </p:txBody>
      </p:sp>
      <p:pic>
        <p:nvPicPr>
          <p:cNvPr id="4" name="Picture 3" descr="亚厉三大二世">
            <a:hlinkClick r:id="rId5" action="ppaction://hlinkfile"/>
          </p:cNvPr>
          <p:cNvPicPr>
            <a:picLocks noChangeAspect="1"/>
          </p:cNvPicPr>
          <p:nvPr/>
        </p:nvPicPr>
        <p:blipFill>
          <a:blip r:embed="rId6"/>
          <a:stretch>
            <a:fillRect/>
          </a:stretch>
        </p:blipFill>
        <p:spPr>
          <a:xfrm>
            <a:off x="1356360" y="1268730"/>
            <a:ext cx="4282440" cy="5328920"/>
          </a:xfrm>
          <a:prstGeom prst="rect">
            <a:avLst/>
          </a:prstGeom>
          <a:noFill/>
          <a:ln w="57150" cap="flat" cmpd="thickThin">
            <a:solidFill>
              <a:srgbClr val="FFCC99"/>
            </a:solidFill>
            <a:prstDash val="solid"/>
            <a:miter/>
            <a:headEnd type="none" w="med" len="med"/>
            <a:tailEnd type="none" w="med" len="med"/>
          </a:ln>
        </p:spPr>
      </p:pic>
      <p:sp>
        <p:nvSpPr>
          <p:cNvPr id="98309" name="Text Box 5"/>
          <p:cNvSpPr txBox="1">
            <a:spLocks noChangeArrowheads="1"/>
          </p:cNvSpPr>
          <p:nvPr/>
        </p:nvSpPr>
        <p:spPr bwMode="auto">
          <a:xfrm>
            <a:off x="6581140" y="1532890"/>
            <a:ext cx="4634865" cy="3169285"/>
          </a:xfrm>
          <a:prstGeom prst="rect">
            <a:avLst/>
          </a:prstGeom>
          <a:noFill/>
          <a:ln w="9525">
            <a:noFill/>
            <a:miter lim="800000"/>
          </a:ln>
          <a:effectLst/>
        </p:spPr>
        <p:txBody>
          <a:bodyPr wrap="square">
            <a:spAutoFit/>
          </a:bodyPr>
          <a:lstStyle/>
          <a:p>
            <a:pPr marR="0" defTabSz="914400">
              <a:buClrTx/>
              <a:buSzTx/>
              <a:buFontTx/>
              <a:buNone/>
              <a:defRPr/>
            </a:pP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俄国</a:t>
            </a:r>
            <a:r>
              <a:rPr kumimoji="1" lang="en-US" altLang="zh-CN" sz="4000" b="1" kern="1200" cap="none" spc="0" normalizeH="0" baseline="0" noProof="0">
                <a:solidFill>
                  <a:schemeClr val="tx1"/>
                </a:solidFill>
                <a:latin typeface="Arial" panose="020B0604020202020204" pitchFamily="34" charset="0"/>
                <a:ea typeface="隶书" pitchFamily="49" charset="-122"/>
                <a:cs typeface="+mn-cs"/>
              </a:rPr>
              <a:t>1861</a:t>
            </a: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年改革</a:t>
            </a:r>
          </a:p>
          <a:p>
            <a:pPr marR="0" defTabSz="914400">
              <a:buClrTx/>
              <a:buSzTx/>
              <a:buFontTx/>
              <a:buNone/>
              <a:defRPr/>
            </a:pPr>
            <a:endParaRPr kumimoji="1" lang="zh-CN" altLang="en-US" sz="4000" b="1" kern="1200" cap="none" spc="0" normalizeH="0" baseline="0" noProof="0">
              <a:solidFill>
                <a:schemeClr val="tx1"/>
              </a:solidFill>
              <a:latin typeface="Arial" panose="020B0604020202020204" pitchFamily="34" charset="0"/>
              <a:ea typeface="隶书" pitchFamily="49" charset="-122"/>
              <a:cs typeface="+mn-cs"/>
            </a:endParaRPr>
          </a:p>
          <a:p>
            <a:pPr marR="0" defTabSz="914400">
              <a:buClrTx/>
              <a:buSzTx/>
              <a:buFontTx/>
              <a:buNone/>
              <a:defRPr/>
            </a:pP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俄国农奴制改革</a:t>
            </a:r>
          </a:p>
          <a:p>
            <a:pPr marR="0" defTabSz="914400">
              <a:buClrTx/>
              <a:buSzTx/>
              <a:buFontTx/>
              <a:buNone/>
              <a:defRPr/>
            </a:pPr>
            <a:endParaRPr kumimoji="1" lang="zh-CN" altLang="en-US" sz="4000" b="1" kern="1200" cap="none" spc="0" normalizeH="0" baseline="0" noProof="0">
              <a:solidFill>
                <a:schemeClr val="tx1"/>
              </a:solidFill>
              <a:latin typeface="Arial" panose="020B0604020202020204" pitchFamily="34" charset="0"/>
              <a:ea typeface="隶书" pitchFamily="49" charset="-122"/>
              <a:cs typeface="+mn-cs"/>
            </a:endParaRPr>
          </a:p>
          <a:p>
            <a:pPr marR="0" defTabSz="914400">
              <a:buClrTx/>
              <a:buSzTx/>
              <a:buFontTx/>
              <a:buNone/>
              <a:defRPr/>
            </a:pP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亚历山大二世改革</a:t>
            </a:r>
            <a:endParaRPr kumimoji="1" lang="zh-CN" altLang="en-US" sz="4000" b="1"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pic>
        <p:nvPicPr>
          <p:cNvPr id="7175" name="口琴 - 三套车 - 口琴及大提琴00.mp3">
            <a:hlinkClick r:id="" action="ppaction://media"/>
          </p:cNvPr>
          <p:cNvPicPr>
            <a:picLocks noRot="1" noChangeAspect="1"/>
          </p:cNvPicPr>
          <p:nvPr>
            <a:audioFile r:link="rId1"/>
            <p:extLst>
              <p:ext uri="{DAA4B4D4-6D71-4841-9C94-3DE7FCFB9230}">
                <p14:media xmlns:p14="http://schemas.microsoft.com/office/powerpoint/2010/main" xmlns="" r:link="rId7"/>
              </p:ext>
            </p:extLst>
          </p:nvPr>
        </p:nvPicPr>
        <p:blipFill>
          <a:blip r:embed="rId8"/>
          <a:stretch>
            <a:fillRect/>
          </a:stretch>
        </p:blipFill>
        <p:spPr>
          <a:xfrm>
            <a:off x="10363200" y="6553200"/>
            <a:ext cx="304800" cy="304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18626" fill="hold"/>
                                        <p:tgtEl>
                                          <p:spTgt spid="717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1" fill="hold" display="0">
                  <p:stCondLst>
                    <p:cond delay="indefinite"/>
                  </p:stCondLst>
                  <p:endCondLst>
                    <p:cond evt="onNext" delay="0">
                      <p:tgtEl>
                        <p:sldTgt/>
                      </p:tgtEl>
                    </p:cond>
                    <p:cond evt="onPrev" delay="0">
                      <p:tgtEl>
                        <p:sldTgt/>
                      </p:tgtEl>
                    </p:cond>
                    <p:cond evt="onStopAudio" delay="0">
                      <p:tgtEl>
                        <p:sldTgt/>
                      </p:tgtEl>
                    </p:cond>
                  </p:endCondLst>
                </p:cTn>
                <p:tgtEl>
                  <p:spTgt spid="717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2" descr="0T6245c9-0"/>
          <p:cNvPicPr>
            <a:picLocks noChangeAspect="1"/>
          </p:cNvPicPr>
          <p:nvPr/>
        </p:nvPicPr>
        <p:blipFill>
          <a:blip r:embed="rId2"/>
          <a:srcRect t="82602" b="4294"/>
          <a:stretch>
            <a:fillRect/>
          </a:stretch>
        </p:blipFill>
        <p:spPr>
          <a:xfrm>
            <a:off x="1524000" y="5988685"/>
            <a:ext cx="9144000" cy="576263"/>
          </a:xfrm>
          <a:prstGeom prst="rect">
            <a:avLst/>
          </a:prstGeom>
          <a:noFill/>
          <a:ln w="9525">
            <a:noFill/>
          </a:ln>
        </p:spPr>
      </p:pic>
      <p:sp>
        <p:nvSpPr>
          <p:cNvPr id="12291" name="Rectangle 7"/>
          <p:cNvSpPr/>
          <p:nvPr/>
        </p:nvSpPr>
        <p:spPr>
          <a:xfrm>
            <a:off x="1524000" y="87630"/>
            <a:ext cx="6862445" cy="645160"/>
          </a:xfrm>
          <a:prstGeom prst="rect">
            <a:avLst/>
          </a:prstGeom>
          <a:noFill/>
          <a:ln w="9525">
            <a:noFill/>
          </a:ln>
        </p:spPr>
        <p:txBody>
          <a:bodyPr wrap="none" anchor="t">
            <a:spAutoFit/>
          </a:bodyPr>
          <a:lstStyle/>
          <a:p>
            <a:r>
              <a:rPr lang="en-US" altLang="zh-CN" sz="3600" b="1" dirty="0">
                <a:solidFill>
                  <a:srgbClr val="FF3300"/>
                </a:solidFill>
                <a:latin typeface="Arial" panose="020B0604020202020204" pitchFamily="34" charset="0"/>
                <a:ea typeface="黑体" panose="02010609060101010101" charset="-122"/>
              </a:rPr>
              <a:t>1</a:t>
            </a:r>
            <a:r>
              <a:rPr lang="zh-CN" altLang="en-US" sz="3600" b="1" dirty="0">
                <a:solidFill>
                  <a:srgbClr val="FF3300"/>
                </a:solidFill>
                <a:latin typeface="Arial" panose="020B0604020202020204" pitchFamily="34" charset="0"/>
                <a:ea typeface="黑体" panose="02010609060101010101" charset="-122"/>
              </a:rPr>
              <a:t>、危机四伏的俄国</a:t>
            </a:r>
            <a:r>
              <a:rPr lang="en-US" altLang="zh-CN" sz="3600" b="1" dirty="0">
                <a:solidFill>
                  <a:srgbClr val="FF3300"/>
                </a:solidFill>
                <a:latin typeface="Arial" panose="020B0604020202020204" pitchFamily="34" charset="0"/>
                <a:ea typeface="黑体" panose="02010609060101010101" charset="-122"/>
              </a:rPr>
              <a:t>—</a:t>
            </a:r>
            <a:r>
              <a:rPr lang="zh-CN" altLang="en-US" sz="3600" b="1" dirty="0">
                <a:solidFill>
                  <a:srgbClr val="FF3300"/>
                </a:solidFill>
                <a:latin typeface="Arial" panose="020B0604020202020204" pitchFamily="34" charset="0"/>
                <a:ea typeface="黑体" panose="02010609060101010101" charset="-122"/>
              </a:rPr>
              <a:t>改革的背景</a:t>
            </a:r>
          </a:p>
        </p:txBody>
      </p:sp>
      <p:sp>
        <p:nvSpPr>
          <p:cNvPr id="68616" name="Text Box 8"/>
          <p:cNvSpPr txBox="1">
            <a:spLocks noChangeArrowheads="1"/>
          </p:cNvSpPr>
          <p:nvPr/>
        </p:nvSpPr>
        <p:spPr bwMode="auto">
          <a:xfrm>
            <a:off x="2351088" y="1773238"/>
            <a:ext cx="4105275" cy="58356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32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graphicFrame>
        <p:nvGraphicFramePr>
          <p:cNvPr id="68932" name="Group 324"/>
          <p:cNvGraphicFramePr>
            <a:graphicFrameLocks noGrp="1"/>
          </p:cNvGraphicFramePr>
          <p:nvPr>
            <p:ph idx="1"/>
          </p:nvPr>
        </p:nvGraphicFramePr>
        <p:xfrm>
          <a:off x="2640013" y="1427163"/>
          <a:ext cx="6840220" cy="2294890"/>
        </p:xfrm>
        <a:graphic>
          <a:graphicData uri="http://schemas.openxmlformats.org/drawingml/2006/table">
            <a:tbl>
              <a:tblPr/>
              <a:tblGrid>
                <a:gridCol w="1150620"/>
                <a:gridCol w="1657350"/>
                <a:gridCol w="1224280"/>
                <a:gridCol w="1368425"/>
                <a:gridCol w="1439545"/>
              </a:tblGrid>
              <a:tr h="457200">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国别</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人均</a:t>
                      </a:r>
                      <a:endParaRPr kumimoji="0" lang="zh-CN" altLang="en-US"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（卢布）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铁（万吨）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p>
                  </a:txBody>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铁路</a:t>
                      </a:r>
                      <a:endParaRPr kumimoji="0" lang="zh-CN" altLang="en-US"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（公里）</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466090">
                <a:tc vMerge="1">
                  <a:txBody>
                    <a:bodyPr/>
                    <a:lstStyle/>
                    <a:p>
                      <a:endParaRPr lang="zh-CN"/>
                    </a:p>
                  </a:txBody>
                  <a:tcPr/>
                </a:tc>
                <a:tc vMerge="1">
                  <a:txBody>
                    <a:bodyPr/>
                    <a:lstStyle/>
                    <a:p>
                      <a:endParaRPr lang="zh-CN"/>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1850</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1860</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p>
                  </a:txBody>
                  <a:tcPr/>
                </a:tc>
              </a:tr>
              <a:tr h="4572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俄国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71</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29.8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1600</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英国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323</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228.5</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388.8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14603</a:t>
                      </a:r>
                      <a:endParaRPr kumimoji="0" lang="en-US" altLang="zh-CN"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法国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150</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40.6</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89.8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9160</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8928" name="Text Box 320"/>
          <p:cNvSpPr txBox="1">
            <a:spLocks noChangeArrowheads="1"/>
          </p:cNvSpPr>
          <p:nvPr/>
        </p:nvSpPr>
        <p:spPr bwMode="auto">
          <a:xfrm>
            <a:off x="1524000" y="843915"/>
            <a:ext cx="1512888" cy="583565"/>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32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rPr>
              <a:t>材料一</a:t>
            </a:r>
          </a:p>
        </p:txBody>
      </p:sp>
      <p:sp>
        <p:nvSpPr>
          <p:cNvPr id="68930" name="Text Box 322"/>
          <p:cNvSpPr txBox="1">
            <a:spLocks noChangeArrowheads="1"/>
          </p:cNvSpPr>
          <p:nvPr/>
        </p:nvSpPr>
        <p:spPr bwMode="auto">
          <a:xfrm>
            <a:off x="2424113" y="6381750"/>
            <a:ext cx="5327650" cy="58356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32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
        <p:nvSpPr>
          <p:cNvPr id="68931" name="Text Box 323"/>
          <p:cNvSpPr txBox="1">
            <a:spLocks noChangeArrowheads="1"/>
          </p:cNvSpPr>
          <p:nvPr/>
        </p:nvSpPr>
        <p:spPr bwMode="auto">
          <a:xfrm>
            <a:off x="1488440" y="5988368"/>
            <a:ext cx="9144000" cy="583565"/>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en-US" altLang="zh-CN" sz="3200" kern="1200" cap="none" spc="0" normalizeH="0" baseline="0" noProof="0">
                <a:solidFill>
                  <a:srgbClr val="FFFF99"/>
                </a:solidFill>
                <a:effectLst>
                  <a:outerShdw blurRad="38100" dist="38100" dir="2700000" algn="tl">
                    <a:srgbClr val="C0C0C0"/>
                  </a:outerShdw>
                </a:effectLst>
                <a:latin typeface="Arial" panose="020B0604020202020204" pitchFamily="34" charset="0"/>
                <a:ea typeface="隶书" pitchFamily="49" charset="-122"/>
                <a:cs typeface="+mn-cs"/>
              </a:rPr>
              <a:t>19</a:t>
            </a:r>
            <a:r>
              <a:rPr kumimoji="0" lang="zh-CN" altLang="en-US" sz="3200" kern="1200" cap="none" spc="0" normalizeH="0" baseline="0" noProof="0">
                <a:solidFill>
                  <a:srgbClr val="FFFF99"/>
                </a:solidFill>
                <a:effectLst>
                  <a:outerShdw blurRad="38100" dist="38100" dir="2700000" algn="tl">
                    <a:srgbClr val="C0C0C0"/>
                  </a:outerShdw>
                </a:effectLst>
                <a:latin typeface="Arial" panose="020B0604020202020204" pitchFamily="34" charset="0"/>
                <a:ea typeface="隶书" pitchFamily="49" charset="-122"/>
                <a:cs typeface="+mn-cs"/>
              </a:rPr>
              <a:t>世纪中期俄国资本主义发展的状况如何？</a:t>
            </a:r>
          </a:p>
        </p:txBody>
      </p:sp>
      <p:sp>
        <p:nvSpPr>
          <p:cNvPr id="8241" name="AutoShape 49"/>
          <p:cNvSpPr/>
          <p:nvPr/>
        </p:nvSpPr>
        <p:spPr>
          <a:xfrm>
            <a:off x="2316163" y="4083685"/>
            <a:ext cx="7488237" cy="865188"/>
          </a:xfrm>
          <a:prstGeom prst="wedgeRectCallout">
            <a:avLst>
              <a:gd name="adj1" fmla="val 23435"/>
              <a:gd name="adj2" fmla="val 158806"/>
            </a:avLst>
          </a:prstGeom>
          <a:solidFill>
            <a:srgbClr val="FFFF99"/>
          </a:solidFill>
          <a:ln w="9525" cap="flat" cmpd="sng">
            <a:solidFill>
              <a:schemeClr val="tx1"/>
            </a:solidFill>
            <a:prstDash val="solid"/>
            <a:miter/>
            <a:headEnd type="none" w="med" len="med"/>
            <a:tailEnd type="none" w="med" len="med"/>
          </a:ln>
        </p:spPr>
        <p:txBody>
          <a:bodyPr anchor="t"/>
          <a:lstStyle/>
          <a:p>
            <a:pPr algn="ctr"/>
            <a:r>
              <a:rPr lang="zh-CN" altLang="en-US" sz="4000" dirty="0">
                <a:solidFill>
                  <a:srgbClr val="990033"/>
                </a:solidFill>
                <a:latin typeface="Arial" panose="020B0604020202020204" pitchFamily="34" charset="0"/>
                <a:ea typeface="隶书" pitchFamily="49" charset="-122"/>
              </a:rPr>
              <a:t>落后于主要资本主义国家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41"/>
                                        </p:tgtEl>
                                        <p:attrNameLst>
                                          <p:attrName>style.visibility</p:attrName>
                                        </p:attrNameLst>
                                      </p:cBhvr>
                                      <p:to>
                                        <p:strVal val="visible"/>
                                      </p:to>
                                    </p:set>
                                    <p:animEffect transition="in" filter="blinds(horizontal)">
                                      <p:cBhvr>
                                        <p:cTn id="7" dur="500"/>
                                        <p:tgtEl>
                                          <p:spTgt spid="8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41"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4" descr="俄国农奴"/>
          <p:cNvPicPr>
            <a:picLocks noGrp="1" noChangeAspect="1"/>
          </p:cNvPicPr>
          <p:nvPr>
            <p:ph idx="4294967295"/>
          </p:nvPr>
        </p:nvPicPr>
        <p:blipFill>
          <a:blip r:embed="rId3"/>
          <a:stretch>
            <a:fillRect/>
          </a:stretch>
        </p:blipFill>
        <p:spPr>
          <a:xfrm>
            <a:off x="2133600" y="838200"/>
            <a:ext cx="9022080" cy="5486400"/>
          </a:xfrm>
        </p:spPr>
      </p:pic>
      <p:sp>
        <p:nvSpPr>
          <p:cNvPr id="13314" name="WordArt 5"/>
          <p:cNvSpPr>
            <a:spLocks noTextEdit="1"/>
          </p:cNvSpPr>
          <p:nvPr/>
        </p:nvSpPr>
        <p:spPr>
          <a:xfrm>
            <a:off x="4800600" y="228600"/>
            <a:ext cx="2362200" cy="609600"/>
          </a:xfrm>
          <a:prstGeom prst="rect">
            <a:avLst/>
          </a:prstGeom>
        </p:spPr>
        <p:txBody>
          <a:bodyPr wrap="none" fromWordArt="1">
            <a:prstTxWarp prst="textPlain">
              <a:avLst>
                <a:gd name="adj" fmla="val 50000"/>
              </a:avLst>
            </a:prstTxWarp>
            <a:normAutofit fontScale="97500" lnSpcReduction="10000"/>
          </a:bodyPr>
          <a:lstStyle/>
          <a:p>
            <a:pPr algn="ctr"/>
            <a:r>
              <a:rPr lang="zh-CN" altLang="en-US" sz="3600" b="1">
                <a:ln w="9525" cap="flat" cmpd="sng">
                  <a:solidFill>
                    <a:schemeClr val="bg2"/>
                  </a:solidFill>
                  <a:prstDash val="solid"/>
                  <a:round/>
                  <a:headEnd type="none" w="med" len="med"/>
                  <a:tailEnd type="none" w="med" len="med"/>
                </a:ln>
                <a:solidFill>
                  <a:schemeClr val="tx2"/>
                </a:solidFill>
                <a:effectLst>
                  <a:outerShdw dist="35921" dir="2699999" algn="ctr" rotWithShape="0">
                    <a:srgbClr val="808080">
                      <a:alpha val="79999"/>
                    </a:srgbClr>
                  </a:outerShdw>
                </a:effectLst>
                <a:latin typeface="隶书" charset="0"/>
                <a:ea typeface="隶书" charset="0"/>
              </a:rPr>
              <a:t>俄国农奴</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0">
          <a:blip r:embed="rId3"/>
        </a:blipFill>
        <a:effectLst/>
      </p:bgPr>
    </p:bg>
    <p:spTree>
      <p:nvGrpSpPr>
        <p:cNvPr id="1" name=""/>
        <p:cNvGrpSpPr/>
        <p:nvPr/>
      </p:nvGrpSpPr>
      <p:grpSpPr>
        <a:xfrm>
          <a:off x="0" y="0"/>
          <a:ext cx="0" cy="0"/>
          <a:chOff x="0" y="0"/>
          <a:chExt cx="0" cy="0"/>
        </a:xfrm>
      </p:grpSpPr>
      <p:sp>
        <p:nvSpPr>
          <p:cNvPr id="15362" name="Rectangle 2"/>
          <p:cNvSpPr>
            <a:spLocks noGrp="1"/>
          </p:cNvSpPr>
          <p:nvPr>
            <p:ph type="title"/>
          </p:nvPr>
        </p:nvSpPr>
        <p:spPr>
          <a:xfrm>
            <a:off x="3657600" y="0"/>
            <a:ext cx="4419600" cy="762000"/>
          </a:xfrm>
        </p:spPr>
        <p:txBody>
          <a:bodyPr wrap="square" lIns="91440" tIns="45720" rIns="91440" bIns="45720" anchor="ctr"/>
          <a:lstStyle/>
          <a:p>
            <a:pPr eaLnBrk="1" hangingPunct="1"/>
            <a:r>
              <a:rPr lang="zh-CN" altLang="en-US" sz="4000" b="1" dirty="0">
                <a:ea typeface="楷体_GB2312" pitchFamily="49" charset="-122"/>
              </a:rPr>
              <a:t>农奴生活环境恶劣</a:t>
            </a:r>
          </a:p>
        </p:txBody>
      </p:sp>
      <p:pic>
        <p:nvPicPr>
          <p:cNvPr id="15363" name="Picture 4" descr="农奴1"/>
          <p:cNvPicPr>
            <a:picLocks noChangeAspect="1"/>
          </p:cNvPicPr>
          <p:nvPr/>
        </p:nvPicPr>
        <p:blipFill>
          <a:blip r:embed="rId4"/>
          <a:stretch>
            <a:fillRect/>
          </a:stretch>
        </p:blipFill>
        <p:spPr>
          <a:xfrm>
            <a:off x="1600835" y="838200"/>
            <a:ext cx="8776970" cy="5221605"/>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3" descr="img725"/>
          <p:cNvPicPr>
            <a:picLocks noChangeAspect="1"/>
          </p:cNvPicPr>
          <p:nvPr/>
        </p:nvPicPr>
        <p:blipFill>
          <a:blip r:embed="rId3"/>
          <a:stretch>
            <a:fillRect/>
          </a:stretch>
        </p:blipFill>
        <p:spPr>
          <a:xfrm>
            <a:off x="1524000" y="0"/>
            <a:ext cx="9144000" cy="6858000"/>
          </a:xfrm>
          <a:prstGeom prst="rect">
            <a:avLst/>
          </a:prstGeom>
          <a:solidFill>
            <a:schemeClr val="bg1"/>
          </a:solidFill>
          <a:ln w="9525">
            <a:noFill/>
          </a:ln>
        </p:spPr>
      </p:pic>
      <p:sp>
        <p:nvSpPr>
          <p:cNvPr id="17410" name="Rectangle 2"/>
          <p:cNvSpPr>
            <a:spLocks noGrp="1"/>
          </p:cNvSpPr>
          <p:nvPr>
            <p:ph type="title"/>
          </p:nvPr>
        </p:nvSpPr>
        <p:spPr>
          <a:xfrm>
            <a:off x="1703388" y="260350"/>
            <a:ext cx="5580062" cy="520700"/>
          </a:xfrm>
        </p:spPr>
        <p:txBody>
          <a:bodyPr wrap="square" lIns="91440" tIns="45720" rIns="91440" bIns="45720" anchor="ctr"/>
          <a:lstStyle/>
          <a:p>
            <a:pPr eaLnBrk="1" hangingPunct="1"/>
            <a:r>
              <a:rPr lang="zh-CN" altLang="en-US" sz="3600" b="1" dirty="0">
                <a:solidFill>
                  <a:srgbClr val="990033"/>
                </a:solidFill>
                <a:ea typeface="迷你简黑咪" pitchFamily="49" charset="-122"/>
              </a:rPr>
              <a:t>工场主（资本家）的烦恼</a:t>
            </a:r>
          </a:p>
        </p:txBody>
      </p:sp>
      <p:sp>
        <p:nvSpPr>
          <p:cNvPr id="32771" name="AutoShape 3"/>
          <p:cNvSpPr>
            <a:spLocks noChangeArrowheads="1"/>
          </p:cNvSpPr>
          <p:nvPr/>
        </p:nvSpPr>
        <p:spPr bwMode="auto">
          <a:xfrm>
            <a:off x="3000375" y="981075"/>
            <a:ext cx="7524750" cy="4968875"/>
          </a:xfrm>
          <a:prstGeom prst="wedgeEllipseCallout">
            <a:avLst>
              <a:gd name="adj1" fmla="val -55907"/>
              <a:gd name="adj2" fmla="val 23130"/>
            </a:avLst>
          </a:prstGeom>
          <a:solidFill>
            <a:schemeClr val="hlink"/>
          </a:solidFill>
          <a:ln w="76200" algn="ctr">
            <a:solidFill>
              <a:schemeClr val="bg1"/>
            </a:solidFill>
            <a:miter lim="800000"/>
            <a:headEnd type="none" w="sm" len="sm"/>
            <a:tailEnd type="none" w="sm" len="sm"/>
          </a:ln>
        </p:spPr>
        <p:txBody>
          <a:bodyPr/>
          <a:lstStyle/>
          <a:p>
            <a:pPr fontAlgn="base">
              <a:lnSpc>
                <a:spcPct val="120000"/>
              </a:lnSpc>
              <a:spcBef>
                <a:spcPct val="20000"/>
              </a:spcBef>
              <a:buClr>
                <a:schemeClr val="hlink"/>
              </a:buClr>
              <a:buSzPct val="120000"/>
            </a:pPr>
            <a:r>
              <a:rPr lang="zh-CN" altLang="en-US"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郁闷</a:t>
            </a:r>
            <a:r>
              <a:rPr lang="en-US" altLang="zh-CN"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a:t>
            </a:r>
            <a:r>
              <a:rPr lang="zh-CN" altLang="en-US"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工场里人手总是不够</a:t>
            </a:r>
            <a:r>
              <a:rPr lang="en-US" altLang="zh-CN"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a:t>
            </a:r>
            <a:r>
              <a:rPr lang="zh-CN" altLang="en-US"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产品销售也不好</a:t>
            </a:r>
            <a:r>
              <a:rPr lang="en-US" altLang="zh-CN"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a:t>
            </a:r>
            <a:r>
              <a:rPr lang="zh-CN" altLang="en-US"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农奴太穷了</a:t>
            </a:r>
            <a:r>
              <a:rPr lang="en-US" altLang="zh-CN"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a:t>
            </a:r>
            <a:r>
              <a:rPr lang="zh-CN" altLang="en-US"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他们买不起</a:t>
            </a:r>
            <a:r>
              <a:rPr lang="en-US" altLang="zh-CN" sz="2800" strike="noStrike" noProof="1">
                <a:solidFill>
                  <a:schemeClr val="bg1"/>
                </a:solidFill>
                <a:effectLst>
                  <a:outerShdw blurRad="38100" dist="38100" dir="2700000">
                    <a:srgbClr val="C0C0C0"/>
                  </a:outerShdw>
                </a:effectLst>
                <a:latin typeface="宋体" panose="02010600030101010101" pitchFamily="2" charset="-122"/>
                <a:ea typeface="迷你简琥珀" pitchFamily="65" charset="-122"/>
                <a:cs typeface="+mn-cs"/>
              </a:rPr>
              <a:t>……</a:t>
            </a:r>
            <a:r>
              <a:rPr lang="zh-CN" altLang="en-US"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唉</a:t>
            </a:r>
            <a:r>
              <a:rPr lang="en-US" altLang="zh-CN"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a:t>
            </a:r>
            <a:r>
              <a:rPr lang="zh-CN" altLang="en-US"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都是那讨厌的农奴制</a:t>
            </a:r>
            <a:r>
              <a:rPr lang="en-US" altLang="zh-CN" sz="4000" strike="noStrike" noProof="1">
                <a:solidFill>
                  <a:schemeClr val="bg1"/>
                </a:solidFill>
                <a:effectLst>
                  <a:outerShdw blurRad="38100" dist="38100" dir="2700000">
                    <a:srgbClr val="C0C0C0"/>
                  </a:outerShdw>
                </a:effectLst>
                <a:latin typeface="迷你简琥珀" pitchFamily="65" charset="-122"/>
                <a:ea typeface="迷你简琥珀" pitchFamily="65" charset="-122"/>
                <a:cs typeface="+mn-cs"/>
              </a:rPr>
              <a:t>.</a:t>
            </a:r>
            <a:endParaRPr lang="en-US" altLang="zh-CN" sz="4000" strike="noStrike" noProof="1">
              <a:solidFill>
                <a:schemeClr val="bg1"/>
              </a:solidFill>
              <a:effectLst>
                <a:outerShdw blurRad="38100" dist="38100" dir="2700000">
                  <a:srgbClr val="C0C0C0"/>
                </a:outerShdw>
              </a:effectLst>
              <a:latin typeface="迷你简琥珀" pitchFamily="65" charset="-122"/>
              <a:ea typeface="迷你简琥珀" pitchFamily="65" charset="-122"/>
            </a:endParaRPr>
          </a:p>
        </p:txBody>
      </p:sp>
      <p:pic>
        <p:nvPicPr>
          <p:cNvPr id="17412" name="Picture 4" descr="0132"/>
          <p:cNvPicPr>
            <a:picLocks noChangeAspect="1"/>
          </p:cNvPicPr>
          <p:nvPr/>
        </p:nvPicPr>
        <p:blipFill>
          <a:blip r:embed="rId4"/>
          <a:stretch>
            <a:fillRect/>
          </a:stretch>
        </p:blipFill>
        <p:spPr>
          <a:xfrm>
            <a:off x="1524000" y="3284538"/>
            <a:ext cx="1263650" cy="2852737"/>
          </a:xfrm>
          <a:prstGeom prst="rect">
            <a:avLst/>
          </a:prstGeom>
          <a:noFill/>
          <a:ln w="9525">
            <a:noFill/>
          </a:ln>
        </p:spPr>
      </p:pic>
      <p:pic>
        <p:nvPicPr>
          <p:cNvPr id="17413" name="Picture 7" descr="0T6245c9-0"/>
          <p:cNvPicPr>
            <a:picLocks noChangeAspect="1"/>
          </p:cNvPicPr>
          <p:nvPr/>
        </p:nvPicPr>
        <p:blipFill>
          <a:blip r:embed="rId5"/>
          <a:srcRect t="82602" b="4294"/>
          <a:stretch>
            <a:fillRect/>
          </a:stretch>
        </p:blipFill>
        <p:spPr>
          <a:xfrm>
            <a:off x="1524000" y="6308725"/>
            <a:ext cx="9144000" cy="576263"/>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p:cTn id="7" dur="500" fill="hold"/>
                                        <p:tgtEl>
                                          <p:spTgt spid="32771"/>
                                        </p:tgtEl>
                                        <p:attrNameLst>
                                          <p:attrName>ppt_w</p:attrName>
                                        </p:attrNameLst>
                                      </p:cBhvr>
                                      <p:tavLst>
                                        <p:tav tm="0">
                                          <p:val>
                                            <p:fltVal val="0"/>
                                          </p:val>
                                        </p:tav>
                                        <p:tav tm="100000">
                                          <p:val>
                                            <p:strVal val="#ppt_w"/>
                                          </p:val>
                                        </p:tav>
                                      </p:tavLst>
                                    </p:anim>
                                    <p:anim calcmode="lin" valueType="num">
                                      <p:cBhvr>
                                        <p:cTn id="8" dur="500" fill="hold"/>
                                        <p:tgtEl>
                                          <p:spTgt spid="32771"/>
                                        </p:tgtEl>
                                        <p:attrNameLst>
                                          <p:attrName>ppt_h</p:attrName>
                                        </p:attrNameLst>
                                      </p:cBhvr>
                                      <p:tavLst>
                                        <p:tav tm="0">
                                          <p:val>
                                            <p:fltVal val="0"/>
                                          </p:val>
                                        </p:tav>
                                        <p:tav tm="100000">
                                          <p:val>
                                            <p:strVal val="#ppt_h"/>
                                          </p:val>
                                        </p:tav>
                                      </p:tavLst>
                                    </p:anim>
                                    <p:animEffect transition="in" filter="fade">
                                      <p:cBhvr>
                                        <p:cTn id="9" dur="500"/>
                                        <p:tgtEl>
                                          <p:spTgt spid="32771"/>
                                        </p:tgtEl>
                                      </p:cBhvr>
                                    </p:animEffect>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0">
          <a:blip r:embed="rId4"/>
        </a:blipFill>
        <a:effectLst/>
      </p:bgPr>
    </p:bg>
    <p:spTree>
      <p:nvGrpSpPr>
        <p:cNvPr id="1" name=""/>
        <p:cNvGrpSpPr/>
        <p:nvPr/>
      </p:nvGrpSpPr>
      <p:grpSpPr>
        <a:xfrm>
          <a:off x="0" y="0"/>
          <a:ext cx="0" cy="0"/>
          <a:chOff x="0" y="0"/>
          <a:chExt cx="0" cy="0"/>
        </a:xfrm>
      </p:grpSpPr>
      <p:pic>
        <p:nvPicPr>
          <p:cNvPr id="18434" name="Picture 3" descr="img725"/>
          <p:cNvPicPr>
            <a:picLocks noChangeAspect="1"/>
          </p:cNvPicPr>
          <p:nvPr/>
        </p:nvPicPr>
        <p:blipFill>
          <a:blip r:embed="rId5"/>
          <a:stretch>
            <a:fillRect/>
          </a:stretch>
        </p:blipFill>
        <p:spPr>
          <a:xfrm>
            <a:off x="1524000" y="0"/>
            <a:ext cx="9144000" cy="6858000"/>
          </a:xfrm>
          <a:prstGeom prst="rect">
            <a:avLst/>
          </a:prstGeom>
          <a:solidFill>
            <a:schemeClr val="bg1"/>
          </a:solidFill>
          <a:ln w="9525">
            <a:noFill/>
          </a:ln>
        </p:spPr>
      </p:pic>
      <p:grpSp>
        <p:nvGrpSpPr>
          <p:cNvPr id="18435" name="Group 9"/>
          <p:cNvGrpSpPr/>
          <p:nvPr/>
        </p:nvGrpSpPr>
        <p:grpSpPr>
          <a:xfrm>
            <a:off x="2063750" y="836613"/>
            <a:ext cx="4681538" cy="3232149"/>
            <a:chOff x="384" y="912"/>
            <a:chExt cx="2949" cy="2036"/>
          </a:xfrm>
        </p:grpSpPr>
        <p:sp>
          <p:nvSpPr>
            <p:cNvPr id="18436" name="Text Box 5"/>
            <p:cNvSpPr txBox="1"/>
            <p:nvPr/>
          </p:nvSpPr>
          <p:spPr>
            <a:xfrm>
              <a:off x="384" y="912"/>
              <a:ext cx="1776" cy="833"/>
            </a:xfrm>
            <a:prstGeom prst="rect">
              <a:avLst/>
            </a:prstGeom>
            <a:noFill/>
            <a:ln w="9525">
              <a:noFill/>
            </a:ln>
          </p:spPr>
          <p:txBody>
            <a:bodyPr anchor="t">
              <a:spAutoFit/>
            </a:bodyPr>
            <a:lstStyle/>
            <a:p>
              <a:pPr>
                <a:spcBef>
                  <a:spcPct val="50000"/>
                </a:spcBef>
              </a:pPr>
              <a:r>
                <a:rPr lang="zh-CN" altLang="en-US" sz="4000" dirty="0">
                  <a:solidFill>
                    <a:schemeClr val="tx1"/>
                  </a:solidFill>
                  <a:latin typeface="Comic Sans MS" panose="030F0702030302020204" pitchFamily="66" charset="0"/>
                  <a:ea typeface="楷体_GB2312" pitchFamily="49" charset="-122"/>
                </a:rPr>
                <a:t>缺乏大量的自由劳动力</a:t>
              </a:r>
            </a:p>
          </p:txBody>
        </p:sp>
        <p:sp>
          <p:nvSpPr>
            <p:cNvPr id="18437" name="Text Box 6"/>
            <p:cNvSpPr txBox="1"/>
            <p:nvPr/>
          </p:nvSpPr>
          <p:spPr>
            <a:xfrm>
              <a:off x="385" y="2115"/>
              <a:ext cx="1728" cy="833"/>
            </a:xfrm>
            <a:prstGeom prst="rect">
              <a:avLst/>
            </a:prstGeom>
            <a:noFill/>
            <a:ln w="9525">
              <a:noFill/>
            </a:ln>
          </p:spPr>
          <p:txBody>
            <a:bodyPr anchor="t">
              <a:spAutoFit/>
            </a:bodyPr>
            <a:lstStyle/>
            <a:p>
              <a:pPr>
                <a:spcBef>
                  <a:spcPct val="50000"/>
                </a:spcBef>
              </a:pPr>
              <a:r>
                <a:rPr lang="zh-CN" altLang="en-US" sz="4000" dirty="0">
                  <a:solidFill>
                    <a:schemeClr val="tx1"/>
                  </a:solidFill>
                  <a:latin typeface="Comic Sans MS" panose="030F0702030302020204" pitchFamily="66" charset="0"/>
                  <a:ea typeface="楷体_GB2312" pitchFamily="49" charset="-122"/>
                </a:rPr>
                <a:t>农奴生活水平低下</a:t>
              </a:r>
            </a:p>
          </p:txBody>
        </p:sp>
        <p:sp>
          <p:nvSpPr>
            <p:cNvPr id="18438" name="Line 7"/>
            <p:cNvSpPr/>
            <p:nvPr/>
          </p:nvSpPr>
          <p:spPr>
            <a:xfrm>
              <a:off x="2562" y="1207"/>
              <a:ext cx="768" cy="576"/>
            </a:xfrm>
            <a:prstGeom prst="line">
              <a:avLst/>
            </a:prstGeom>
            <a:ln w="57150" cap="flat" cmpd="sng">
              <a:solidFill>
                <a:schemeClr val="tx1"/>
              </a:solidFill>
              <a:prstDash val="solid"/>
              <a:round/>
              <a:headEnd type="none" w="med" len="med"/>
              <a:tailEnd type="triangle" w="med" len="med"/>
            </a:ln>
          </p:spPr>
        </p:sp>
        <p:sp>
          <p:nvSpPr>
            <p:cNvPr id="18439" name="Line 8"/>
            <p:cNvSpPr/>
            <p:nvPr/>
          </p:nvSpPr>
          <p:spPr>
            <a:xfrm flipV="1">
              <a:off x="2517" y="1888"/>
              <a:ext cx="816" cy="672"/>
            </a:xfrm>
            <a:prstGeom prst="line">
              <a:avLst/>
            </a:prstGeom>
            <a:ln w="57150" cap="flat" cmpd="sng">
              <a:solidFill>
                <a:schemeClr val="tx1"/>
              </a:solidFill>
              <a:prstDash val="solid"/>
              <a:round/>
              <a:headEnd type="none" w="med" len="med"/>
              <a:tailEnd type="triangle" w="med" len="med"/>
            </a:ln>
          </p:spPr>
        </p:sp>
      </p:grpSp>
      <p:sp>
        <p:nvSpPr>
          <p:cNvPr id="9225" name="Text Box 9"/>
          <p:cNvSpPr txBox="1"/>
          <p:nvPr/>
        </p:nvSpPr>
        <p:spPr>
          <a:xfrm>
            <a:off x="7032625" y="1557338"/>
            <a:ext cx="3124200" cy="1322070"/>
          </a:xfrm>
          <a:prstGeom prst="rect">
            <a:avLst/>
          </a:prstGeom>
          <a:noFill/>
          <a:ln w="9525">
            <a:noFill/>
          </a:ln>
        </p:spPr>
        <p:txBody>
          <a:bodyPr anchor="t">
            <a:spAutoFit/>
          </a:bodyPr>
          <a:lstStyle/>
          <a:p>
            <a:pPr>
              <a:spcBef>
                <a:spcPct val="50000"/>
              </a:spcBef>
            </a:pPr>
            <a:r>
              <a:rPr lang="zh-CN" altLang="en-US" sz="4000" dirty="0">
                <a:solidFill>
                  <a:schemeClr val="tx2"/>
                </a:solidFill>
                <a:latin typeface="Comic Sans MS" panose="030F0702030302020204" pitchFamily="66" charset="0"/>
                <a:ea typeface="楷体_GB2312" pitchFamily="49" charset="-122"/>
              </a:rPr>
              <a:t>阻碍了资本主义发展</a:t>
            </a:r>
          </a:p>
        </p:txBody>
      </p:sp>
      <p:sp>
        <p:nvSpPr>
          <p:cNvPr id="9226" name="Text Box 10"/>
          <p:cNvSpPr txBox="1"/>
          <p:nvPr/>
        </p:nvSpPr>
        <p:spPr>
          <a:xfrm>
            <a:off x="1981200" y="5257800"/>
            <a:ext cx="8229600" cy="1322070"/>
          </a:xfrm>
          <a:prstGeom prst="rect">
            <a:avLst/>
          </a:prstGeom>
          <a:noFill/>
          <a:ln w="9525">
            <a:noFill/>
          </a:ln>
        </p:spPr>
        <p:txBody>
          <a:bodyPr anchor="t">
            <a:spAutoFit/>
          </a:bodyPr>
          <a:lstStyle/>
          <a:p>
            <a:pPr>
              <a:spcBef>
                <a:spcPct val="50000"/>
              </a:spcBef>
            </a:pPr>
            <a:r>
              <a:rPr lang="zh-CN" altLang="en-US" sz="4000" u="sng" dirty="0">
                <a:solidFill>
                  <a:srgbClr val="FF5050"/>
                </a:solidFill>
                <a:latin typeface="Comic Sans MS" panose="030F0702030302020204" pitchFamily="66" charset="0"/>
                <a:ea typeface="楷体_GB2312" pitchFamily="49" charset="-122"/>
              </a:rPr>
              <a:t>根本原因</a:t>
            </a:r>
            <a:r>
              <a:rPr lang="en-US" altLang="zh-CN" sz="4000" dirty="0">
                <a:solidFill>
                  <a:schemeClr val="tx2"/>
                </a:solidFill>
                <a:latin typeface="Comic Sans MS" panose="030F0702030302020204" pitchFamily="66" charset="0"/>
                <a:ea typeface="楷体_GB2312" pitchFamily="49" charset="-122"/>
              </a:rPr>
              <a:t>--</a:t>
            </a:r>
            <a:r>
              <a:rPr lang="zh-CN" altLang="en-US" sz="4000" dirty="0">
                <a:solidFill>
                  <a:schemeClr val="tx2"/>
                </a:solidFill>
                <a:latin typeface="Comic Sans MS" panose="030F0702030302020204" pitchFamily="66" charset="0"/>
                <a:ea typeface="楷体_GB2312" pitchFamily="49" charset="-122"/>
              </a:rPr>
              <a:t>封建农奴制阻碍了资本主义的发展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25"/>
                                        </p:tgtEl>
                                        <p:attrNameLst>
                                          <p:attrName>style.visibility</p:attrName>
                                        </p:attrNameLst>
                                      </p:cBhvr>
                                      <p:to>
                                        <p:strVal val="visible"/>
                                      </p:to>
                                    </p:set>
                                    <p:anim calcmode="lin" valueType="num">
                                      <p:cBhvr>
                                        <p:cTn id="7" dur="500" fill="hold"/>
                                        <p:tgtEl>
                                          <p:spTgt spid="9225"/>
                                        </p:tgtEl>
                                        <p:attrNameLst>
                                          <p:attrName>ppt_x</p:attrName>
                                        </p:attrNameLst>
                                      </p:cBhvr>
                                      <p:tavLst>
                                        <p:tav tm="0">
                                          <p:val>
                                            <p:strVal val="1+#ppt_w/2"/>
                                          </p:val>
                                        </p:tav>
                                        <p:tav tm="100000">
                                          <p:val>
                                            <p:strVal val="#ppt_x"/>
                                          </p:val>
                                        </p:tav>
                                      </p:tavLst>
                                    </p:anim>
                                    <p:anim calcmode="lin" valueType="num">
                                      <p:cBhvr>
                                        <p:cTn id="8" dur="500" fill="hold"/>
                                        <p:tgtEl>
                                          <p:spTgt spid="92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grpId="0" nodeType="click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wheel(4)">
                                      <p:cBhvr>
                                        <p:cTn id="13" dur="500"/>
                                        <p:tgtEl>
                                          <p:spTgt spid="9226"/>
                                        </p:tgtEl>
                                      </p:cBhvr>
                                    </p:animEffect>
                                  </p:childTnLst>
                                  <p:subTnLst>
                                    <p:audio>
                                      <p:cMediaNode>
                                        <p:cTn display="0" masterRel="sameClick">
                                          <p:stCondLst>
                                            <p:cond evt="begin" delay="0">
                                              <p:tn val="11"/>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5" grpId="0"/>
      <p:bldP spid="92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3"/>
          <p:cNvSpPr>
            <a:spLocks noGrp="1"/>
          </p:cNvSpPr>
          <p:nvPr>
            <p:ph idx="1"/>
          </p:nvPr>
        </p:nvSpPr>
        <p:spPr/>
        <p:txBody>
          <a:bodyPr wrap="square" lIns="91440" tIns="45720" rIns="91440" bIns="45720" anchor="t"/>
          <a:lstStyle/>
          <a:p>
            <a:pPr eaLnBrk="1" hangingPunct="1"/>
            <a:endParaRPr lang="zh-CN" altLang="zh-CN" dirty="0"/>
          </a:p>
        </p:txBody>
      </p:sp>
      <p:grpSp>
        <p:nvGrpSpPr>
          <p:cNvPr id="20482" name="Group 4"/>
          <p:cNvGrpSpPr/>
          <p:nvPr/>
        </p:nvGrpSpPr>
        <p:grpSpPr>
          <a:xfrm>
            <a:off x="1992313" y="620713"/>
            <a:ext cx="8243887" cy="5876925"/>
            <a:chOff x="295" y="618"/>
            <a:chExt cx="5216" cy="3356"/>
          </a:xfrm>
        </p:grpSpPr>
        <p:sp>
          <p:nvSpPr>
            <p:cNvPr id="20483" name="Rectangle 5"/>
            <p:cNvSpPr/>
            <p:nvPr/>
          </p:nvSpPr>
          <p:spPr>
            <a:xfrm>
              <a:off x="295" y="618"/>
              <a:ext cx="5216" cy="3356"/>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lstStyle/>
            <a:p>
              <a:pPr algn="ctr"/>
              <a:endParaRPr lang="zh-CN" altLang="en-US" sz="4000" dirty="0">
                <a:latin typeface="Arial" panose="020B0604020202020204" pitchFamily="34" charset="0"/>
                <a:ea typeface="隶书" pitchFamily="49" charset="-122"/>
              </a:endParaRPr>
            </a:p>
          </p:txBody>
        </p:sp>
        <p:graphicFrame>
          <p:nvGraphicFramePr>
            <p:cNvPr id="20484" name="Object 6"/>
            <p:cNvGraphicFramePr>
              <a:graphicFrameLocks/>
            </p:cNvGraphicFramePr>
            <p:nvPr/>
          </p:nvGraphicFramePr>
          <p:xfrm>
            <a:off x="884" y="1253"/>
            <a:ext cx="3840" cy="2562"/>
          </p:xfrm>
          <a:graphic>
            <a:graphicData uri="http://schemas.openxmlformats.org/presentationml/2006/ole">
              <p:oleObj spid="_x0000_s3076" r:id="rId4" imgW="6096066" imgH="4067059" progId="MSGraph.Chart.8">
                <p:embed/>
              </p:oleObj>
            </a:graphicData>
          </a:graphic>
        </p:graphicFrame>
        <p:sp>
          <p:nvSpPr>
            <p:cNvPr id="20485" name="Text Box 7"/>
            <p:cNvSpPr txBox="1"/>
            <p:nvPr/>
          </p:nvSpPr>
          <p:spPr>
            <a:xfrm>
              <a:off x="1791" y="890"/>
              <a:ext cx="2404" cy="298"/>
            </a:xfrm>
            <a:prstGeom prst="rect">
              <a:avLst/>
            </a:prstGeom>
            <a:solidFill>
              <a:schemeClr val="bg1"/>
            </a:solidFill>
            <a:ln w="9525">
              <a:noFill/>
            </a:ln>
          </p:spPr>
          <p:txBody>
            <a:bodyPr anchor="t">
              <a:spAutoFit/>
            </a:bodyPr>
            <a:lstStyle/>
            <a:p>
              <a:pPr algn="ctr">
                <a:spcBef>
                  <a:spcPct val="50000"/>
                </a:spcBef>
              </a:pPr>
              <a:r>
                <a:rPr lang="zh-CN" altLang="en-US" sz="2800" dirty="0">
                  <a:solidFill>
                    <a:schemeClr val="tx1"/>
                  </a:solidFill>
                  <a:latin typeface="Arial" panose="020B0604020202020204" pitchFamily="34" charset="0"/>
                  <a:ea typeface="宋体" panose="02010600030101010101" pitchFamily="2" charset="-122"/>
                </a:rPr>
                <a:t>农奴暴动</a:t>
              </a:r>
            </a:p>
          </p:txBody>
        </p:sp>
        <p:sp>
          <p:nvSpPr>
            <p:cNvPr id="20486" name="Text Box 8"/>
            <p:cNvSpPr txBox="1"/>
            <p:nvPr/>
          </p:nvSpPr>
          <p:spPr>
            <a:xfrm>
              <a:off x="1474" y="3063"/>
              <a:ext cx="454"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86</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87" name="Text Box 9"/>
            <p:cNvSpPr txBox="1"/>
            <p:nvPr/>
          </p:nvSpPr>
          <p:spPr>
            <a:xfrm>
              <a:off x="2245" y="3063"/>
              <a:ext cx="454"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90</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88" name="Text Box 10"/>
            <p:cNvSpPr txBox="1"/>
            <p:nvPr/>
          </p:nvSpPr>
          <p:spPr>
            <a:xfrm>
              <a:off x="2971" y="2931"/>
              <a:ext cx="544"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126</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89" name="Text Box 11"/>
            <p:cNvSpPr txBox="1"/>
            <p:nvPr/>
          </p:nvSpPr>
          <p:spPr>
            <a:xfrm>
              <a:off x="3696" y="1162"/>
              <a:ext cx="590"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1176</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90" name="Text Box 12"/>
            <p:cNvSpPr txBox="1"/>
            <p:nvPr/>
          </p:nvSpPr>
          <p:spPr>
            <a:xfrm>
              <a:off x="1066" y="1071"/>
              <a:ext cx="454" cy="210"/>
            </a:xfrm>
            <a:prstGeom prst="rect">
              <a:avLst/>
            </a:prstGeom>
            <a:solidFill>
              <a:schemeClr val="bg1"/>
            </a:solidFill>
            <a:ln w="9525">
              <a:noFill/>
            </a:ln>
          </p:spPr>
          <p:txBody>
            <a:bodyPr anchor="t">
              <a:spAutoFit/>
            </a:bodyPr>
            <a:lstStyle/>
            <a:p>
              <a:pPr>
                <a:spcBef>
                  <a:spcPct val="50000"/>
                </a:spcBef>
              </a:pPr>
              <a:r>
                <a:rPr lang="zh-CN" altLang="en-US" sz="1800" dirty="0">
                  <a:solidFill>
                    <a:schemeClr val="tx1"/>
                  </a:solidFill>
                  <a:latin typeface="Arial" panose="020B0604020202020204" pitchFamily="34" charset="0"/>
                  <a:ea typeface="宋体" panose="02010600030101010101" pitchFamily="2" charset="-122"/>
                </a:rPr>
                <a:t>次数</a:t>
              </a:r>
            </a:p>
          </p:txBody>
        </p:sp>
        <p:sp>
          <p:nvSpPr>
            <p:cNvPr id="20491" name="Text Box 13"/>
            <p:cNvSpPr txBox="1"/>
            <p:nvPr/>
          </p:nvSpPr>
          <p:spPr>
            <a:xfrm>
              <a:off x="4513" y="3430"/>
              <a:ext cx="454" cy="210"/>
            </a:xfrm>
            <a:prstGeom prst="rect">
              <a:avLst/>
            </a:prstGeom>
            <a:solidFill>
              <a:schemeClr val="bg1"/>
            </a:solidFill>
            <a:ln w="9525">
              <a:noFill/>
            </a:ln>
          </p:spPr>
          <p:txBody>
            <a:bodyPr anchor="t">
              <a:spAutoFit/>
            </a:bodyPr>
            <a:lstStyle/>
            <a:p>
              <a:pPr>
                <a:spcBef>
                  <a:spcPct val="50000"/>
                </a:spcBef>
              </a:pPr>
              <a:r>
                <a:rPr lang="zh-CN" altLang="en-US" sz="1800" dirty="0">
                  <a:solidFill>
                    <a:schemeClr val="tx1"/>
                  </a:solidFill>
                  <a:latin typeface="Arial" panose="020B0604020202020204" pitchFamily="34" charset="0"/>
                  <a:ea typeface="宋体" panose="02010600030101010101" pitchFamily="2" charset="-122"/>
                </a:rPr>
                <a:t>年代</a:t>
              </a:r>
            </a:p>
          </p:txBody>
        </p:sp>
      </p:grpSp>
      <p:pic>
        <p:nvPicPr>
          <p:cNvPr id="20492" name="Picture 14" descr="0T6245c9-0"/>
          <p:cNvPicPr>
            <a:picLocks noChangeAspect="1"/>
          </p:cNvPicPr>
          <p:nvPr/>
        </p:nvPicPr>
        <p:blipFill>
          <a:blip r:embed="rId5"/>
          <a:srcRect b="87903"/>
          <a:stretch>
            <a:fillRect/>
          </a:stretch>
        </p:blipFill>
        <p:spPr>
          <a:xfrm>
            <a:off x="1524000" y="0"/>
            <a:ext cx="9144000" cy="620713"/>
          </a:xfrm>
          <a:prstGeom prst="rect">
            <a:avLst/>
          </a:prstGeom>
          <a:noFill/>
          <a:ln w="9525">
            <a:noFill/>
          </a:ln>
        </p:spPr>
      </p:pic>
      <p:pic>
        <p:nvPicPr>
          <p:cNvPr id="20493" name="Picture 16" descr="0T6245c9-0"/>
          <p:cNvPicPr>
            <a:picLocks noChangeAspect="1"/>
          </p:cNvPicPr>
          <p:nvPr/>
        </p:nvPicPr>
        <p:blipFill>
          <a:blip r:embed="rId5"/>
          <a:srcRect t="82602" b="4294"/>
          <a:stretch>
            <a:fillRect/>
          </a:stretch>
        </p:blipFill>
        <p:spPr>
          <a:xfrm>
            <a:off x="1524000" y="6308725"/>
            <a:ext cx="9144000" cy="576263"/>
          </a:xfrm>
          <a:prstGeom prst="rect">
            <a:avLst/>
          </a:prstGeom>
          <a:noFill/>
          <a:ln w="9525">
            <a:noFill/>
          </a:ln>
        </p:spPr>
      </p:pic>
      <p:sp>
        <p:nvSpPr>
          <p:cNvPr id="20494" name="WordArt 17"/>
          <p:cNvSpPr>
            <a:spLocks noTextEdit="1"/>
          </p:cNvSpPr>
          <p:nvPr/>
        </p:nvSpPr>
        <p:spPr>
          <a:xfrm>
            <a:off x="1684338" y="84138"/>
            <a:ext cx="2611437" cy="441325"/>
          </a:xfrm>
          <a:prstGeom prst="rect">
            <a:avLst/>
          </a:prstGeom>
        </p:spPr>
        <p:txBody>
          <a:bodyPr wrap="none" fromWordArt="1">
            <a:prstTxWarp prst="textPlain">
              <a:avLst>
                <a:gd name="adj" fmla="val 50000"/>
              </a:avLst>
            </a:prstTxWarp>
            <a:normAutofit fontScale="65000" lnSpcReduction="10000"/>
          </a:bodyPr>
          <a:lstStyle/>
          <a:p>
            <a:pPr algn="ctr"/>
            <a:r>
              <a:rPr lang="zh-CN" altLang="en-US" sz="3600" b="1">
                <a:ln w="9525" cap="flat" cmpd="sng">
                  <a:solidFill>
                    <a:srgbClr val="FFCC00"/>
                  </a:solidFill>
                  <a:prstDash val="solid"/>
                  <a:round/>
                  <a:headEnd type="none" w="med" len="med"/>
                  <a:tailEnd type="none" w="med" len="med"/>
                </a:ln>
                <a:solidFill>
                  <a:srgbClr val="FFFFFF"/>
                </a:solidFill>
                <a:latin typeface="隶书" charset="0"/>
                <a:ea typeface="隶书" charset="0"/>
              </a:rPr>
              <a:t>1861年俄国改革</a:t>
            </a:r>
          </a:p>
        </p:txBody>
      </p:sp>
      <p:sp>
        <p:nvSpPr>
          <p:cNvPr id="34836" name="Rectangle 20"/>
          <p:cNvSpPr/>
          <p:nvPr/>
        </p:nvSpPr>
        <p:spPr>
          <a:xfrm>
            <a:off x="2855913" y="6156325"/>
            <a:ext cx="6278880" cy="706755"/>
          </a:xfrm>
          <a:prstGeom prst="rect">
            <a:avLst/>
          </a:prstGeom>
          <a:noFill/>
          <a:ln w="9525">
            <a:noFill/>
          </a:ln>
        </p:spPr>
        <p:txBody>
          <a:bodyPr wrap="none" anchor="t">
            <a:spAutoFit/>
          </a:bodyPr>
          <a:lstStyle/>
          <a:p>
            <a:r>
              <a:rPr lang="zh-CN" altLang="en-US" sz="4000" dirty="0">
                <a:solidFill>
                  <a:schemeClr val="bg1"/>
                </a:solidFill>
                <a:latin typeface="Arial" panose="020B0604020202020204" pitchFamily="34" charset="0"/>
                <a:ea typeface="迷你简琥珀" pitchFamily="65" charset="-122"/>
              </a:rPr>
              <a:t>这组数据说明了什么问题？</a:t>
            </a:r>
          </a:p>
        </p:txBody>
      </p:sp>
      <p:sp>
        <p:nvSpPr>
          <p:cNvPr id="1045" name="AutoShape 21"/>
          <p:cNvSpPr>
            <a:spLocks noChangeArrowheads="1"/>
          </p:cNvSpPr>
          <p:nvPr/>
        </p:nvSpPr>
        <p:spPr bwMode="auto">
          <a:xfrm>
            <a:off x="2424113" y="4724400"/>
            <a:ext cx="7488238" cy="865188"/>
          </a:xfrm>
          <a:prstGeom prst="wedgeRectCallout">
            <a:avLst>
              <a:gd name="adj1" fmla="val 4991"/>
              <a:gd name="adj2" fmla="val 121194"/>
            </a:avLst>
          </a:prstGeom>
          <a:solidFill>
            <a:schemeClr val="accent1"/>
          </a:solidFill>
          <a:ln w="9525" algn="ctr">
            <a:solidFill>
              <a:schemeClr val="tx1"/>
            </a:solidFill>
            <a:miter lim="800000"/>
          </a:ln>
          <a:effectLst/>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rgbClr val="990033"/>
                </a:solidFill>
                <a:effectLst>
                  <a:outerShdw blurRad="38100" dist="38100" dir="2700000" algn="tl">
                    <a:srgbClr val="000000"/>
                  </a:outerShdw>
                </a:effectLst>
                <a:uLnTx/>
                <a:uFillTx/>
                <a:latin typeface="Arial" panose="020B0604020202020204" pitchFamily="34" charset="0"/>
                <a:ea typeface="隶书" pitchFamily="49" charset="-122"/>
                <a:cs typeface="+mn-cs"/>
              </a:rPr>
              <a:t>阶级矛盾进一步激化，农奴暴动频繁。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836"/>
                                        </p:tgtEl>
                                        <p:attrNameLst>
                                          <p:attrName>style.visibility</p:attrName>
                                        </p:attrNameLst>
                                      </p:cBhvr>
                                      <p:to>
                                        <p:strVal val="visible"/>
                                      </p:to>
                                    </p:set>
                                    <p:animEffect transition="in" filter="wipe(left)">
                                      <p:cBhvr>
                                        <p:cTn id="7" dur="500"/>
                                        <p:tgtEl>
                                          <p:spTgt spid="34836"/>
                                        </p:tgtEl>
                                      </p:cBhvr>
                                    </p:animEffect>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45"/>
                                        </p:tgtEl>
                                        <p:attrNameLst>
                                          <p:attrName>style.visibility</p:attrName>
                                        </p:attrNameLst>
                                      </p:cBhvr>
                                      <p:to>
                                        <p:strVal val="visible"/>
                                      </p:to>
                                    </p:set>
                                    <p:anim calcmode="lin" valueType="num">
                                      <p:cBhvr>
                                        <p:cTn id="12" dur="500" fill="hold"/>
                                        <p:tgtEl>
                                          <p:spTgt spid="1045"/>
                                        </p:tgtEl>
                                        <p:attrNameLst>
                                          <p:attrName>ppt_x</p:attrName>
                                        </p:attrNameLst>
                                      </p:cBhvr>
                                      <p:tavLst>
                                        <p:tav tm="0">
                                          <p:val>
                                            <p:strVal val="#ppt_x"/>
                                          </p:val>
                                        </p:tav>
                                        <p:tav tm="100000">
                                          <p:val>
                                            <p:strVal val="#ppt_x"/>
                                          </p:val>
                                        </p:tav>
                                      </p:tavLst>
                                    </p:anim>
                                    <p:anim calcmode="lin" valueType="num">
                                      <p:cBhvr>
                                        <p:cTn id="13" dur="500" fill="hold"/>
                                        <p:tgtEl>
                                          <p:spTgt spid="10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6" grpId="0"/>
      <p:bldP spid="104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3" descr="70ef18ebf130b4eed439c9fc"/>
          <p:cNvPicPr>
            <a:picLocks noChangeAspect="1"/>
          </p:cNvPicPr>
          <p:nvPr/>
        </p:nvPicPr>
        <p:blipFill>
          <a:blip r:embed="rId2"/>
          <a:stretch>
            <a:fillRect/>
          </a:stretch>
        </p:blipFill>
        <p:spPr>
          <a:xfrm>
            <a:off x="982980" y="765175"/>
            <a:ext cx="4941570" cy="4449445"/>
          </a:xfrm>
          <a:prstGeom prst="rect">
            <a:avLst/>
          </a:prstGeom>
          <a:noFill/>
          <a:ln w="9525">
            <a:noFill/>
          </a:ln>
        </p:spPr>
      </p:pic>
      <p:pic>
        <p:nvPicPr>
          <p:cNvPr id="21506" name="Picture 4" descr="0T6245c9-0"/>
          <p:cNvPicPr>
            <a:picLocks noChangeAspect="1"/>
          </p:cNvPicPr>
          <p:nvPr/>
        </p:nvPicPr>
        <p:blipFill>
          <a:blip r:embed="rId3"/>
          <a:srcRect b="87903"/>
          <a:stretch>
            <a:fillRect/>
          </a:stretch>
        </p:blipFill>
        <p:spPr>
          <a:xfrm>
            <a:off x="982980" y="-13970"/>
            <a:ext cx="9144000" cy="620713"/>
          </a:xfrm>
          <a:prstGeom prst="rect">
            <a:avLst/>
          </a:prstGeom>
          <a:noFill/>
          <a:ln w="9525">
            <a:noFill/>
          </a:ln>
        </p:spPr>
      </p:pic>
      <p:pic>
        <p:nvPicPr>
          <p:cNvPr id="21507" name="Picture 5" descr="0T6245c9-0"/>
          <p:cNvPicPr>
            <a:picLocks noChangeAspect="1"/>
          </p:cNvPicPr>
          <p:nvPr/>
        </p:nvPicPr>
        <p:blipFill>
          <a:blip r:embed="rId3"/>
          <a:srcRect b="87903"/>
          <a:stretch>
            <a:fillRect/>
          </a:stretch>
        </p:blipFill>
        <p:spPr>
          <a:xfrm>
            <a:off x="982980" y="5715635"/>
            <a:ext cx="10088245" cy="620395"/>
          </a:xfrm>
          <a:prstGeom prst="rect">
            <a:avLst/>
          </a:prstGeom>
          <a:noFill/>
          <a:ln w="9525">
            <a:noFill/>
          </a:ln>
        </p:spPr>
      </p:pic>
      <p:sp>
        <p:nvSpPr>
          <p:cNvPr id="33799" name="Text Box 7"/>
          <p:cNvSpPr txBox="1">
            <a:spLocks noChangeArrowheads="1"/>
          </p:cNvSpPr>
          <p:nvPr/>
        </p:nvSpPr>
        <p:spPr bwMode="auto">
          <a:xfrm>
            <a:off x="2908300" y="703263"/>
            <a:ext cx="3097213" cy="583565"/>
          </a:xfrm>
          <a:prstGeom prst="rect">
            <a:avLst/>
          </a:prstGeom>
          <a:solidFill>
            <a:schemeClr val="bg1"/>
          </a:solidFill>
          <a:ln w="9525">
            <a:noFill/>
            <a:miter lim="800000"/>
          </a:ln>
          <a:effectLst/>
        </p:spPr>
        <p:txBody>
          <a:bodyPr>
            <a:spAutoFit/>
          </a:bodyPr>
          <a:lstStyle/>
          <a:p>
            <a:pPr>
              <a:spcBef>
                <a:spcPct val="50000"/>
              </a:spcBef>
            </a:pPr>
            <a:r>
              <a:rPr lang="zh-CN" altLang="en-US" sz="3200" noProof="1">
                <a:solidFill>
                  <a:schemeClr val="tx1"/>
                </a:solidFill>
                <a:effectLst>
                  <a:outerShdw blurRad="38100" dist="38100" dir="2700000">
                    <a:srgbClr val="C0C0C0"/>
                  </a:outerShdw>
                </a:effectLst>
                <a:latin typeface="Arial" panose="020B0604020202020204" pitchFamily="34" charset="0"/>
                <a:ea typeface="迷你简白棋" pitchFamily="2" charset="-122"/>
                <a:cs typeface="+mn-cs"/>
              </a:rPr>
              <a:t>克里米亚战争</a:t>
            </a:r>
            <a:endParaRPr lang="zh-CN" altLang="en-US" sz="3200" noProof="1">
              <a:solidFill>
                <a:schemeClr val="tx1"/>
              </a:solidFill>
              <a:effectLst>
                <a:outerShdw blurRad="38100" dist="38100" dir="2700000">
                  <a:srgbClr val="C0C0C0"/>
                </a:outerShdw>
              </a:effectLst>
              <a:latin typeface="Arial" panose="020B0604020202020204" pitchFamily="34" charset="0"/>
              <a:ea typeface="迷你简白棋" pitchFamily="2" charset="-122"/>
            </a:endParaRPr>
          </a:p>
        </p:txBody>
      </p:sp>
      <p:sp>
        <p:nvSpPr>
          <p:cNvPr id="33801" name="Rectangle 9"/>
          <p:cNvSpPr/>
          <p:nvPr/>
        </p:nvSpPr>
        <p:spPr>
          <a:xfrm>
            <a:off x="982980" y="5764530"/>
            <a:ext cx="10316845" cy="521970"/>
          </a:xfrm>
          <a:prstGeom prst="rect">
            <a:avLst/>
          </a:prstGeom>
          <a:solidFill>
            <a:schemeClr val="accent3"/>
          </a:solidFill>
          <a:ln w="9525">
            <a:noFill/>
          </a:ln>
        </p:spPr>
        <p:txBody>
          <a:bodyPr wrap="square" anchor="t">
            <a:spAutoFit/>
          </a:bodyPr>
          <a:lstStyle/>
          <a:p>
            <a:pPr fontAlgn="base"/>
            <a:r>
              <a:rPr lang="zh-CN" altLang="en-US" sz="2800" b="1" strike="noStrike" noProof="1">
                <a:solidFill>
                  <a:srgbClr val="FF0000"/>
                </a:solidFill>
                <a:latin typeface="迷你简琥珀" pitchFamily="65" charset="-122"/>
                <a:ea typeface="迷你简琥珀" pitchFamily="65" charset="-122"/>
                <a:cs typeface="+mn-cs"/>
              </a:rPr>
              <a:t>克里米亚战争中惨败，充分暴露了农奴制俄国的腐朽性（对外）</a:t>
            </a:r>
            <a:endParaRPr lang="zh-CN" altLang="en-US" sz="2800" b="1" strike="noStrike" noProof="1">
              <a:solidFill>
                <a:srgbClr val="FF0000"/>
              </a:solidFill>
              <a:latin typeface="迷你简琥珀" pitchFamily="65" charset="-122"/>
              <a:ea typeface="迷你简琥珀" pitchFamily="65" charset="-122"/>
            </a:endParaRPr>
          </a:p>
        </p:txBody>
      </p:sp>
      <p:sp>
        <p:nvSpPr>
          <p:cNvPr id="33805" name="Rectangle 13"/>
          <p:cNvSpPr>
            <a:spLocks noChangeArrowheads="1"/>
          </p:cNvSpPr>
          <p:nvPr/>
        </p:nvSpPr>
        <p:spPr bwMode="auto">
          <a:xfrm>
            <a:off x="1108075" y="764858"/>
            <a:ext cx="1800225" cy="521970"/>
          </a:xfrm>
          <a:prstGeom prst="rect">
            <a:avLst/>
          </a:prstGeom>
          <a:solidFill>
            <a:schemeClr val="bg1"/>
          </a:solidFill>
          <a:ln w="9525">
            <a:noFill/>
            <a:miter lim="800000"/>
          </a:ln>
          <a:effectLst/>
        </p:spPr>
        <p:txBody>
          <a:bodyPr wrap="none">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zh-CN" sz="2800" b="1" i="0" u="none" strike="noStrike" kern="1200" cap="none" spc="0" normalizeH="0" baseline="0" noProof="0">
                <a:ln>
                  <a:noFill/>
                </a:ln>
                <a:solidFill>
                  <a:srgbClr val="663300"/>
                </a:solidFill>
                <a:effectLst>
                  <a:outerShdw blurRad="38100" dist="38100" dir="2700000" algn="tl">
                    <a:srgbClr val="C0C0C0"/>
                  </a:outerShdw>
                </a:effectLst>
                <a:uLnTx/>
                <a:uFillTx/>
                <a:latin typeface="迷你简水柱" pitchFamily="65" charset="-122"/>
                <a:ea typeface="迷你简水柱" pitchFamily="65" charset="-122"/>
                <a:cs typeface="+mn-cs"/>
              </a:rPr>
              <a:t>1853-1856</a:t>
            </a:r>
          </a:p>
        </p:txBody>
      </p:sp>
      <p:sp>
        <p:nvSpPr>
          <p:cNvPr id="15373" name="Rectangle 13"/>
          <p:cNvSpPr>
            <a:spLocks noChangeArrowheads="1"/>
          </p:cNvSpPr>
          <p:nvPr/>
        </p:nvSpPr>
        <p:spPr bwMode="auto">
          <a:xfrm>
            <a:off x="1778635" y="-100012"/>
            <a:ext cx="3738880" cy="706755"/>
          </a:xfrm>
          <a:prstGeom prst="rect">
            <a:avLst/>
          </a:prstGeom>
          <a:noFill/>
          <a:ln w="9525" algn="ctr">
            <a:noFill/>
            <a:miter lim="800000"/>
          </a:ln>
          <a:effec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000" b="1" i="0" u="none" strike="noStrike" kern="1200" cap="none" spc="0" normalizeH="0" baseline="0" noProof="0">
                <a:ln>
                  <a:noFill/>
                </a:ln>
                <a:solidFill>
                  <a:schemeClr val="bg1"/>
                </a:solidFill>
                <a:effectLst>
                  <a:outerShdw blurRad="38100" dist="38100" dir="2700000" algn="tl">
                    <a:srgbClr val="C0C0C0"/>
                  </a:outerShdw>
                </a:effectLst>
                <a:uLnTx/>
                <a:uFillTx/>
                <a:latin typeface="Arial" panose="020B0604020202020204" pitchFamily="34" charset="0"/>
                <a:ea typeface="隶书" pitchFamily="49" charset="-122"/>
                <a:cs typeface="+mn-cs"/>
              </a:rPr>
              <a:t>对外战争的失利</a:t>
            </a:r>
          </a:p>
        </p:txBody>
      </p:sp>
      <p:sp>
        <p:nvSpPr>
          <p:cNvPr id="15374" name="Text Box 4"/>
          <p:cNvSpPr txBox="1"/>
          <p:nvPr/>
        </p:nvSpPr>
        <p:spPr>
          <a:xfrm>
            <a:off x="6200775" y="765175"/>
            <a:ext cx="4100513" cy="3538220"/>
          </a:xfrm>
          <a:prstGeom prst="rect">
            <a:avLst/>
          </a:prstGeom>
          <a:noFill/>
          <a:ln w="9525">
            <a:noFill/>
          </a:ln>
        </p:spPr>
        <p:txBody>
          <a:bodyPr anchor="t">
            <a:spAutoFit/>
          </a:bodyPr>
          <a:lstStyle/>
          <a:p>
            <a:pPr eaLnBrk="0" hangingPunct="0">
              <a:spcBef>
                <a:spcPct val="50000"/>
              </a:spcBef>
            </a:pPr>
            <a:r>
              <a:rPr lang="zh-CN" altLang="en-US" sz="2400" dirty="0">
                <a:solidFill>
                  <a:srgbClr val="FF0000"/>
                </a:solidFill>
                <a:latin typeface="Arial" panose="020B0604020202020204" pitchFamily="34" charset="0"/>
                <a:ea typeface="楷体_GB2312" pitchFamily="49" charset="-122"/>
              </a:rPr>
              <a:t>      </a:t>
            </a:r>
            <a:r>
              <a:rPr lang="zh-CN" altLang="en-US" sz="3200" dirty="0">
                <a:solidFill>
                  <a:srgbClr val="FF0000"/>
                </a:solidFill>
                <a:latin typeface="Arial" panose="020B0604020202020204" pitchFamily="34" charset="0"/>
                <a:ea typeface="黑体" panose="02010609060101010101" charset="-122"/>
              </a:rPr>
              <a:t>恩格斯在谈到这次战争时写道：</a:t>
            </a:r>
            <a:r>
              <a:rPr lang="zh-CN" altLang="en-US" sz="3200" dirty="0">
                <a:solidFill>
                  <a:schemeClr val="tx1"/>
                </a:solidFill>
                <a:latin typeface="Arial" panose="020B0604020202020204" pitchFamily="34" charset="0"/>
                <a:ea typeface="黑体" panose="02010609060101010101" charset="-122"/>
              </a:rPr>
              <a:t>克里米亚</a:t>
            </a:r>
            <a:r>
              <a:rPr lang="zh-CN" altLang="en-US" sz="3200" dirty="0">
                <a:solidFill>
                  <a:srgbClr val="0000FF"/>
                </a:solidFill>
                <a:latin typeface="Arial" panose="020B0604020202020204" pitchFamily="34" charset="0"/>
                <a:ea typeface="黑体" panose="02010609060101010101" charset="-122"/>
              </a:rPr>
              <a:t>战争的特点就是一个采用原始生产形式的民族对几个拥有现代生产形式的民族进行绝望的搏斗。</a:t>
            </a:r>
          </a:p>
        </p:txBody>
      </p:sp>
      <p:sp>
        <p:nvSpPr>
          <p:cNvPr id="21513" name="文本框 1"/>
          <p:cNvSpPr txBox="1"/>
          <p:nvPr/>
        </p:nvSpPr>
        <p:spPr>
          <a:xfrm>
            <a:off x="5924550" y="4699000"/>
            <a:ext cx="4525963" cy="645160"/>
          </a:xfrm>
          <a:prstGeom prst="rect">
            <a:avLst/>
          </a:prstGeom>
          <a:noFill/>
          <a:ln w="9525">
            <a:noFill/>
          </a:ln>
        </p:spPr>
        <p:txBody>
          <a:bodyPr wrap="square" anchor="t">
            <a:spAutoFit/>
          </a:bodyPr>
          <a:lstStyle/>
          <a:p>
            <a:r>
              <a:rPr lang="zh-CN" altLang="en-US" sz="3600">
                <a:latin typeface="Arial" panose="020B0604020202020204" pitchFamily="34" charset="0"/>
                <a:ea typeface="隶书" pitchFamily="49" charset="-122"/>
              </a:rPr>
              <a:t>俄国</a:t>
            </a:r>
            <a:r>
              <a:rPr lang="en-US" altLang="zh-CN" sz="3600">
                <a:latin typeface="Arial" panose="020B0604020202020204" pitchFamily="34" charset="0"/>
                <a:ea typeface="隶书" pitchFamily="49" charset="-122"/>
              </a:rPr>
              <a:t>VS</a:t>
            </a:r>
            <a:r>
              <a:rPr lang="zh-CN" altLang="en-US" sz="3600">
                <a:latin typeface="Arial" panose="020B0604020202020204" pitchFamily="34" charset="0"/>
                <a:ea typeface="隶书" pitchFamily="49" charset="-122"/>
              </a:rPr>
              <a:t>土耳其、英法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dissolve">
                                      <p:cBhvr>
                                        <p:cTn id="7" dur="500"/>
                                        <p:tgtEl>
                                          <p:spTgt spid="153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801"/>
                                        </p:tgtEl>
                                        <p:attrNameLst>
                                          <p:attrName>style.visibility</p:attrName>
                                        </p:attrNameLst>
                                      </p:cBhvr>
                                      <p:to>
                                        <p:strVal val="visible"/>
                                      </p:to>
                                    </p:set>
                                    <p:animEffect transition="in" filter="wipe(left)">
                                      <p:cBhvr>
                                        <p:cTn id="12" dur="500"/>
                                        <p:tgtEl>
                                          <p:spTgt spid="33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1" grpId="0" bldLvl="0" animBg="1"/>
      <p:bldP spid="1537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p:cNvSpPr>
            <a:spLocks noChangeArrowheads="1"/>
          </p:cNvSpPr>
          <p:nvPr/>
        </p:nvSpPr>
        <p:spPr bwMode="auto">
          <a:xfrm>
            <a:off x="2782888" y="0"/>
            <a:ext cx="6477000" cy="990600"/>
          </a:xfrm>
          <a:prstGeom prst="cube">
            <a:avLst>
              <a:gd name="adj" fmla="val 25000"/>
            </a:avLst>
          </a:prstGeom>
          <a:solidFill>
            <a:srgbClr val="808000"/>
          </a:solidFill>
          <a:ln w="9525">
            <a:solidFill>
              <a:schemeClr val="tx1"/>
            </a:solidFill>
            <a:miter lim="800000"/>
          </a:ln>
          <a:effectLst/>
        </p:spPr>
        <p:txBody>
          <a:bodyPr wrap="none" anchor="ctr"/>
          <a:lstStyle/>
          <a:p>
            <a:pPr algn="ctr" fontAlgn="base"/>
            <a:r>
              <a:rPr lang="en-US" altLang="zh-CN" sz="3200" strike="noStrike" noProof="1">
                <a:solidFill>
                  <a:schemeClr val="bg1"/>
                </a:solidFill>
                <a:effectLst>
                  <a:outerShdw blurRad="38100" dist="38100" dir="2700000">
                    <a:srgbClr val="C0C0C0"/>
                  </a:outerShdw>
                </a:effectLst>
                <a:latin typeface="迷你简超粗圆" pitchFamily="2" charset="-122"/>
                <a:ea typeface="迷你简超粗圆" pitchFamily="2" charset="-122"/>
                <a:cs typeface="+mn-cs"/>
              </a:rPr>
              <a:t> </a:t>
            </a:r>
            <a:r>
              <a:rPr lang="zh-CN" altLang="en-US" sz="3200" strike="noStrike" noProof="1">
                <a:solidFill>
                  <a:schemeClr val="bg1"/>
                </a:solidFill>
                <a:effectLst>
                  <a:outerShdw blurRad="38100" dist="38100" dir="2700000">
                    <a:srgbClr val="C0C0C0"/>
                  </a:outerShdw>
                </a:effectLst>
                <a:latin typeface="迷你简超粗圆" pitchFamily="2" charset="-122"/>
                <a:ea typeface="迷你简超粗圆" pitchFamily="2" charset="-122"/>
                <a:cs typeface="+mn-cs"/>
              </a:rPr>
              <a:t>农奴制危机表现（改革的背景）</a:t>
            </a:r>
            <a:endParaRPr lang="zh-CN" altLang="en-US" sz="3200" strike="noStrike" noProof="1">
              <a:solidFill>
                <a:schemeClr val="bg1"/>
              </a:solidFill>
              <a:effectLst>
                <a:outerShdw blurRad="38100" dist="38100" dir="2700000">
                  <a:srgbClr val="C0C0C0"/>
                </a:outerShdw>
              </a:effectLst>
              <a:latin typeface="迷你简超粗圆" pitchFamily="2" charset="-122"/>
              <a:ea typeface="迷你简超粗圆" pitchFamily="2" charset="-122"/>
            </a:endParaRPr>
          </a:p>
        </p:txBody>
      </p:sp>
      <p:sp>
        <p:nvSpPr>
          <p:cNvPr id="35843" name="Text Box 3"/>
          <p:cNvSpPr txBox="1">
            <a:spLocks noChangeArrowheads="1"/>
          </p:cNvSpPr>
          <p:nvPr/>
        </p:nvSpPr>
        <p:spPr bwMode="auto">
          <a:xfrm>
            <a:off x="1703388" y="1052513"/>
            <a:ext cx="8812213" cy="1322070"/>
          </a:xfrm>
          <a:prstGeom prst="rect">
            <a:avLst/>
          </a:prstGeom>
          <a:noFill/>
          <a:ln w="9525">
            <a:noFill/>
            <a:miter lim="800000"/>
          </a:ln>
          <a:effectLst/>
        </p:spPr>
        <p:txBody>
          <a:bodyPr>
            <a:spAutoFit/>
          </a:bodyPr>
          <a:lstStyle/>
          <a:p>
            <a:pPr>
              <a:spcBef>
                <a:spcPct val="50000"/>
              </a:spcBef>
            </a:pPr>
            <a:r>
              <a:rPr lang="zh-CN" altLang="en-US" sz="4000" noProof="1">
                <a:solidFill>
                  <a:srgbClr val="FF3300"/>
                </a:solidFill>
                <a:effectLst>
                  <a:outerShdw blurRad="38100" dist="38100" dir="2700000">
                    <a:srgbClr val="C0C0C0"/>
                  </a:outerShdw>
                </a:effectLst>
                <a:latin typeface="迷你简太极" pitchFamily="2" charset="-122"/>
                <a:ea typeface="迷你简太极" pitchFamily="2" charset="-122"/>
                <a:cs typeface="+mn-cs"/>
              </a:rPr>
              <a:t>经济上</a:t>
            </a:r>
            <a:r>
              <a:rPr lang="en-US" altLang="zh-CN" sz="4000" noProof="1">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4000" noProof="1">
                <a:effectLst>
                  <a:outerShdw blurRad="38100" dist="38100" dir="2700000">
                    <a:srgbClr val="C0C0C0"/>
                  </a:outerShdw>
                </a:effectLst>
                <a:latin typeface="迷你简太极" pitchFamily="2" charset="-122"/>
                <a:ea typeface="迷你简太极" pitchFamily="2" charset="-122"/>
                <a:cs typeface="+mn-cs"/>
              </a:rPr>
              <a:t>农奴制严重阻碍俄国资本主义经济的发展。</a:t>
            </a:r>
            <a:endParaRPr lang="zh-CN" altLang="en-US" sz="4000" noProof="1">
              <a:effectLst>
                <a:outerShdw blurRad="38100" dist="38100" dir="2700000">
                  <a:srgbClr val="C0C0C0"/>
                </a:outerShdw>
              </a:effectLst>
              <a:latin typeface="迷你简太极" pitchFamily="2" charset="-122"/>
              <a:ea typeface="迷你简太极" pitchFamily="2" charset="-122"/>
            </a:endParaRPr>
          </a:p>
        </p:txBody>
      </p:sp>
      <p:sp>
        <p:nvSpPr>
          <p:cNvPr id="35844" name="Text Box 4"/>
          <p:cNvSpPr txBox="1">
            <a:spLocks noChangeArrowheads="1"/>
          </p:cNvSpPr>
          <p:nvPr/>
        </p:nvSpPr>
        <p:spPr bwMode="auto">
          <a:xfrm>
            <a:off x="1703388" y="2420938"/>
            <a:ext cx="8569325" cy="1322070"/>
          </a:xfrm>
          <a:prstGeom prst="rect">
            <a:avLst/>
          </a:prstGeom>
          <a:noFill/>
          <a:ln w="9525">
            <a:noFill/>
            <a:miter lim="800000"/>
          </a:ln>
          <a:effectLst/>
        </p:spPr>
        <p:txBody>
          <a:bodyPr>
            <a:spAutoFit/>
          </a:bodyPr>
          <a:lstStyle/>
          <a:p>
            <a:pPr>
              <a:spcBef>
                <a:spcPct val="50000"/>
              </a:spcBef>
            </a:pPr>
            <a:r>
              <a:rPr lang="zh-CN" altLang="en-US" sz="4000" noProof="1">
                <a:solidFill>
                  <a:srgbClr val="FF3300"/>
                </a:solidFill>
                <a:effectLst>
                  <a:outerShdw blurRad="38100" dist="38100" dir="2700000">
                    <a:srgbClr val="C0C0C0"/>
                  </a:outerShdw>
                </a:effectLst>
                <a:latin typeface="迷你简太极" pitchFamily="2" charset="-122"/>
                <a:ea typeface="迷你简太极" pitchFamily="2" charset="-122"/>
                <a:cs typeface="+mn-cs"/>
              </a:rPr>
              <a:t>政治上</a:t>
            </a:r>
            <a:r>
              <a:rPr lang="en-US" altLang="zh-CN" sz="4000" noProof="1">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4000" noProof="1">
                <a:effectLst>
                  <a:outerShdw blurRad="38100" dist="38100" dir="2700000">
                    <a:srgbClr val="C0C0C0"/>
                  </a:outerShdw>
                </a:effectLst>
                <a:latin typeface="迷你简太极" pitchFamily="2" charset="-122"/>
                <a:ea typeface="迷你简太极" pitchFamily="2" charset="-122"/>
                <a:cs typeface="+mn-cs"/>
              </a:rPr>
              <a:t>阶级矛盾进一步激化，农奴暴动频繁。</a:t>
            </a:r>
            <a:endParaRPr lang="zh-CN" altLang="en-US" sz="4000" noProof="1">
              <a:effectLst>
                <a:outerShdw blurRad="38100" dist="38100" dir="2700000">
                  <a:srgbClr val="C0C0C0"/>
                </a:outerShdw>
              </a:effectLst>
              <a:latin typeface="迷你简太极" pitchFamily="2" charset="-122"/>
              <a:ea typeface="迷你简太极" pitchFamily="2" charset="-122"/>
            </a:endParaRPr>
          </a:p>
        </p:txBody>
      </p:sp>
      <p:sp>
        <p:nvSpPr>
          <p:cNvPr id="35845" name="Text Box 5"/>
          <p:cNvSpPr txBox="1">
            <a:spLocks noChangeArrowheads="1"/>
          </p:cNvSpPr>
          <p:nvPr/>
        </p:nvSpPr>
        <p:spPr bwMode="auto">
          <a:xfrm>
            <a:off x="1524000" y="3933825"/>
            <a:ext cx="8604250" cy="1322070"/>
          </a:xfrm>
          <a:prstGeom prst="rect">
            <a:avLst/>
          </a:prstGeom>
          <a:noFill/>
          <a:ln w="9525">
            <a:noFill/>
            <a:miter lim="800000"/>
          </a:ln>
          <a:effectLst/>
        </p:spPr>
        <p:txBody>
          <a:bodyPr>
            <a:spAutoFit/>
          </a:bodyPr>
          <a:lstStyle/>
          <a:p>
            <a:pPr>
              <a:spcBef>
                <a:spcPct val="50000"/>
              </a:spcBef>
            </a:pPr>
            <a:r>
              <a:rPr lang="en-US" altLang="zh-CN" sz="4000" noProof="1">
                <a:solidFill>
                  <a:srgbClr val="FF3300"/>
                </a:solidFill>
                <a:effectLst>
                  <a:outerShdw blurRad="38100" dist="38100" dir="2700000">
                    <a:srgbClr val="C0C0C0"/>
                  </a:outerShdw>
                </a:effectLst>
                <a:latin typeface="迷你简太极" pitchFamily="2" charset="-122"/>
                <a:ea typeface="迷你简太极" pitchFamily="2" charset="-122"/>
                <a:cs typeface="+mn-cs"/>
              </a:rPr>
              <a:t> </a:t>
            </a:r>
            <a:r>
              <a:rPr lang="zh-CN" altLang="en-US" sz="4000" noProof="1">
                <a:solidFill>
                  <a:srgbClr val="FF3300"/>
                </a:solidFill>
                <a:effectLst>
                  <a:outerShdw blurRad="38100" dist="38100" dir="2700000">
                    <a:srgbClr val="C0C0C0"/>
                  </a:outerShdw>
                </a:effectLst>
                <a:latin typeface="迷你简太极" pitchFamily="2" charset="-122"/>
                <a:ea typeface="迷你简太极" pitchFamily="2" charset="-122"/>
                <a:cs typeface="+mn-cs"/>
              </a:rPr>
              <a:t>对  外</a:t>
            </a:r>
            <a:r>
              <a:rPr lang="en-US" altLang="zh-CN" sz="4000" noProof="1">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4000" noProof="1">
                <a:effectLst>
                  <a:outerShdw blurRad="38100" dist="38100" dir="2700000">
                    <a:srgbClr val="C0C0C0"/>
                  </a:outerShdw>
                </a:effectLst>
                <a:latin typeface="迷你简太极" pitchFamily="2" charset="-122"/>
                <a:ea typeface="迷你简太极" pitchFamily="2" charset="-122"/>
                <a:cs typeface="+mn-cs"/>
              </a:rPr>
              <a:t>克里米亚战争中惨败，充分暴露了农奴制的腐朽性。</a:t>
            </a:r>
            <a:endParaRPr lang="zh-CN" altLang="en-US" sz="4000" noProof="1">
              <a:effectLst>
                <a:outerShdw blurRad="38100" dist="38100" dir="2700000">
                  <a:srgbClr val="C0C0C0"/>
                </a:outerShdw>
              </a:effectLst>
              <a:latin typeface="迷你简太极" pitchFamily="2" charset="-122"/>
              <a:ea typeface="迷你简太极"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wipe(up)">
                                      <p:cBhvr>
                                        <p:cTn id="7" dur="500"/>
                                        <p:tgtEl>
                                          <p:spTgt spid="35843"/>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844"/>
                                        </p:tgtEl>
                                        <p:attrNameLst>
                                          <p:attrName>style.visibility</p:attrName>
                                        </p:attrNameLst>
                                      </p:cBhvr>
                                      <p:to>
                                        <p:strVal val="visible"/>
                                      </p:to>
                                    </p:set>
                                    <p:animEffect transition="in" filter="wipe(up)">
                                      <p:cBhvr>
                                        <p:cTn id="11" dur="500"/>
                                        <p:tgtEl>
                                          <p:spTgt spid="35844"/>
                                        </p:tgtEl>
                                      </p:cBhvr>
                                    </p:animEffect>
                                  </p:childTnLst>
                                  <p:subTnLst>
                                    <p:audio>
                                      <p:cMediaNode>
                                        <p:cTn display="0" masterRel="sameClick">
                                          <p:stCondLst>
                                            <p:cond evt="begin" delay="0">
                                              <p:tn val="9"/>
                                            </p:cond>
                                          </p:stCondLst>
                                          <p:endCondLst>
                                            <p:cond evt="onStopAudio" delay="0">
                                              <p:tgtEl>
                                                <p:sldTgt/>
                                              </p:tgtEl>
                                            </p:cond>
                                          </p:endCondLst>
                                        </p:cTn>
                                        <p:tgtEl>
                                          <p:sndTgt r:embed="rId2" name="type.wav"/>
                                        </p:tgtEl>
                                      </p:cMediaNode>
                                    </p:audio>
                                  </p:sub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5845"/>
                                        </p:tgtEl>
                                        <p:attrNameLst>
                                          <p:attrName>style.visibility</p:attrName>
                                        </p:attrNameLst>
                                      </p:cBhvr>
                                      <p:to>
                                        <p:strVal val="visible"/>
                                      </p:to>
                                    </p:set>
                                    <p:animEffect transition="in" filter="wipe(up)">
                                      <p:cBhvr>
                                        <p:cTn id="15" dur="500"/>
                                        <p:tgtEl>
                                          <p:spTgt spid="35845"/>
                                        </p:tgtEl>
                                      </p:cBhvr>
                                    </p:animEffect>
                                  </p:childTnLst>
                                  <p:subTnLst>
                                    <p:audio>
                                      <p:cMediaNode>
                                        <p:cTn display="0" masterRel="sameClick">
                                          <p:stCondLst>
                                            <p:cond evt="begin" delay="0">
                                              <p:tn val="13"/>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ldLvl="0" animBg="1"/>
      <p:bldP spid="35844" grpId="0" bldLvl="0" animBg="1"/>
      <p:bldP spid="3584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文本框 101377"/>
          <p:cNvSpPr txBox="1"/>
          <p:nvPr/>
        </p:nvSpPr>
        <p:spPr>
          <a:xfrm>
            <a:off x="1828800" y="228600"/>
            <a:ext cx="2046605" cy="521970"/>
          </a:xfrm>
          <a:prstGeom prst="rect">
            <a:avLst/>
          </a:prstGeom>
          <a:solidFill>
            <a:srgbClr val="C0C0C0"/>
          </a:solidFill>
          <a:ln w="9525">
            <a:noFill/>
          </a:ln>
        </p:spPr>
        <p:txBody>
          <a:bodyPr wrap="square" anchor="t">
            <a:spAutoFit/>
          </a:bodyPr>
          <a:lstStyle/>
          <a:p>
            <a:r>
              <a:rPr lang="zh-CN" altLang="en-US" sz="2800" dirty="0">
                <a:latin typeface="Times New Roman" panose="02020603050405020304" pitchFamily="18" charset="0"/>
                <a:ea typeface="宋体" panose="02010600030101010101" pitchFamily="2" charset="-122"/>
              </a:rPr>
              <a:t>史料解读</a:t>
            </a:r>
            <a:endParaRPr lang="zh-CN" altLang="en-US" sz="2800">
              <a:latin typeface="Times New Roman" panose="02020603050405020304" pitchFamily="18" charset="0"/>
              <a:ea typeface="宋体" panose="02010600030101010101" pitchFamily="2" charset="-122"/>
            </a:endParaRPr>
          </a:p>
        </p:txBody>
      </p:sp>
      <p:sp>
        <p:nvSpPr>
          <p:cNvPr id="101379" name="文本框 101378"/>
          <p:cNvSpPr txBox="1"/>
          <p:nvPr/>
        </p:nvSpPr>
        <p:spPr>
          <a:xfrm>
            <a:off x="1774825" y="836613"/>
            <a:ext cx="8353425" cy="1568450"/>
          </a:xfrm>
          <a:prstGeom prst="rect">
            <a:avLst/>
          </a:prstGeom>
          <a:noFill/>
          <a:ln w="9525">
            <a:noFill/>
          </a:ln>
        </p:spPr>
        <p:txBody>
          <a:bodyPr anchor="t">
            <a:spAutoFit/>
          </a:bodyPr>
          <a:lstStyle/>
          <a:p>
            <a:r>
              <a:rPr lang="zh-CN" altLang="en-US" sz="3200" dirty="0">
                <a:solidFill>
                  <a:srgbClr val="FF0066"/>
                </a:solidFill>
                <a:latin typeface="Times New Roman" panose="02020603050405020304" pitchFamily="18" charset="0"/>
                <a:ea typeface="宋体" panose="02010600030101010101" pitchFamily="2" charset="-122"/>
              </a:rPr>
              <a:t>材料一</a:t>
            </a:r>
            <a:r>
              <a:rPr lang="zh-CN" altLang="en-US" sz="3200" dirty="0">
                <a:latin typeface="Times New Roman" panose="02020603050405020304" pitchFamily="18" charset="0"/>
                <a:ea typeface="宋体" panose="02010600030101010101" pitchFamily="2" charset="-122"/>
              </a:rPr>
              <a:t>：与其等农民自下而上起来解放自己，不如自上而下解放农民</a:t>
            </a:r>
            <a:r>
              <a:rPr lang="en-US" altLang="zh-CN" sz="3200" dirty="0">
                <a:latin typeface="Times New Roman" panose="02020603050405020304" pitchFamily="18" charset="0"/>
                <a:ea typeface="宋体" panose="02010600030101010101" pitchFamily="2" charset="-122"/>
              </a:rPr>
              <a:t>——</a:t>
            </a:r>
            <a:r>
              <a:rPr lang="zh-CN" altLang="en-US" sz="3200" dirty="0">
                <a:latin typeface="Times New Roman" panose="02020603050405020304" pitchFamily="18" charset="0"/>
                <a:ea typeface="宋体" panose="02010600030101010101" pitchFamily="2" charset="-122"/>
              </a:rPr>
              <a:t>亚历山大二世</a:t>
            </a:r>
            <a:r>
              <a:rPr lang="en-US" altLang="zh-CN" sz="3200" dirty="0">
                <a:latin typeface="Times New Roman" panose="02020603050405020304" pitchFamily="18" charset="0"/>
                <a:ea typeface="宋体" panose="02010600030101010101" pitchFamily="2" charset="-122"/>
              </a:rPr>
              <a:t>1856</a:t>
            </a:r>
            <a:r>
              <a:rPr lang="zh-CN" altLang="en-US" sz="3200" dirty="0">
                <a:latin typeface="Times New Roman" panose="02020603050405020304" pitchFamily="18" charset="0"/>
                <a:ea typeface="宋体" panose="02010600030101010101" pitchFamily="2" charset="-122"/>
              </a:rPr>
              <a:t>年</a:t>
            </a:r>
            <a:r>
              <a:rPr lang="en-US" altLang="zh-CN" sz="3200" dirty="0">
                <a:latin typeface="Times New Roman" panose="02020603050405020304" pitchFamily="18" charset="0"/>
                <a:ea typeface="宋体" panose="02010600030101010101" pitchFamily="2" charset="-122"/>
              </a:rPr>
              <a:t>3</a:t>
            </a:r>
            <a:r>
              <a:rPr lang="zh-CN" altLang="en-US" sz="3200" dirty="0">
                <a:latin typeface="Times New Roman" panose="02020603050405020304" pitchFamily="18" charset="0"/>
                <a:ea typeface="宋体" panose="02010600030101010101" pitchFamily="2" charset="-122"/>
              </a:rPr>
              <a:t>月的一次谈话</a:t>
            </a:r>
          </a:p>
        </p:txBody>
      </p:sp>
      <p:sp>
        <p:nvSpPr>
          <p:cNvPr id="101380" name="文本框 101379"/>
          <p:cNvSpPr txBox="1"/>
          <p:nvPr/>
        </p:nvSpPr>
        <p:spPr>
          <a:xfrm>
            <a:off x="1524000" y="3068638"/>
            <a:ext cx="8208963" cy="1568450"/>
          </a:xfrm>
          <a:prstGeom prst="rect">
            <a:avLst/>
          </a:prstGeom>
          <a:noFill/>
          <a:ln w="9525">
            <a:noFill/>
          </a:ln>
        </p:spPr>
        <p:txBody>
          <a:bodyPr anchor="t">
            <a:spAutoFit/>
          </a:bodyPr>
          <a:lstStyle/>
          <a:p>
            <a:r>
              <a:rPr lang="zh-CN" altLang="en-US" sz="3200" dirty="0">
                <a:latin typeface="楷体_GB2312" pitchFamily="49" charset="-122"/>
                <a:ea typeface="楷体_GB2312" pitchFamily="49" charset="-122"/>
              </a:rPr>
              <a:t>（</a:t>
            </a:r>
            <a:r>
              <a:rPr lang="en-US" altLang="zh-CN" sz="3200" dirty="0">
                <a:latin typeface="楷体_GB2312" pitchFamily="49" charset="-122"/>
                <a:ea typeface="楷体_GB2312" pitchFamily="49" charset="-122"/>
              </a:rPr>
              <a:t>1</a:t>
            </a:r>
            <a:r>
              <a:rPr lang="zh-CN" altLang="en-US" sz="3200" dirty="0">
                <a:latin typeface="楷体_GB2312" pitchFamily="49" charset="-122"/>
                <a:ea typeface="楷体_GB2312" pitchFamily="49" charset="-122"/>
              </a:rPr>
              <a:t>）材料中，“农民自下而上起来解放自己”指的是什么？“自上而下解放农民”又指什么</a:t>
            </a:r>
            <a:r>
              <a:rPr lang="en-US" altLang="zh-CN" sz="3200">
                <a:latin typeface="楷体_GB2312" pitchFamily="49" charset="-122"/>
                <a:ea typeface="楷体_GB2312" pitchFamily="49" charset="-122"/>
              </a:rPr>
              <a:t>?</a:t>
            </a:r>
          </a:p>
        </p:txBody>
      </p:sp>
      <p:sp>
        <p:nvSpPr>
          <p:cNvPr id="23556" name="文本框 101380"/>
          <p:cNvSpPr txBox="1"/>
          <p:nvPr/>
        </p:nvSpPr>
        <p:spPr>
          <a:xfrm>
            <a:off x="2193925" y="5354638"/>
            <a:ext cx="7864475" cy="460375"/>
          </a:xfrm>
          <a:prstGeom prst="rect">
            <a:avLst/>
          </a:prstGeom>
          <a:noFill/>
          <a:ln w="9525">
            <a:noFill/>
          </a:ln>
        </p:spPr>
        <p:txBody>
          <a:bodyPr anchor="t">
            <a:spAutoFit/>
          </a:bodyPr>
          <a:lstStyle/>
          <a:p>
            <a:endParaRPr lang="zh-CN" altLang="en-US" sz="2400" dirty="0">
              <a:latin typeface="Times New Roman" panose="02020603050405020304" pitchFamily="18" charset="0"/>
              <a:ea typeface="宋体" panose="02010600030101010101" pitchFamily="2" charset="-122"/>
            </a:endParaRPr>
          </a:p>
        </p:txBody>
      </p:sp>
      <p:sp>
        <p:nvSpPr>
          <p:cNvPr id="101382" name="文本框 101381"/>
          <p:cNvSpPr txBox="1"/>
          <p:nvPr/>
        </p:nvSpPr>
        <p:spPr>
          <a:xfrm>
            <a:off x="1703388" y="4868863"/>
            <a:ext cx="8763000" cy="1076325"/>
          </a:xfrm>
          <a:prstGeom prst="rect">
            <a:avLst/>
          </a:prstGeom>
          <a:noFill/>
          <a:ln w="9525">
            <a:noFill/>
          </a:ln>
        </p:spPr>
        <p:txBody>
          <a:bodyPr anchor="t">
            <a:spAutoFit/>
          </a:bodyPr>
          <a:lstStyle/>
          <a:p>
            <a:r>
              <a:rPr lang="zh-CN" altLang="en-US" sz="3200" dirty="0">
                <a:latin typeface="楷体_GB2312" pitchFamily="49" charset="-122"/>
                <a:ea typeface="楷体_GB2312" pitchFamily="49" charset="-122"/>
              </a:rPr>
              <a:t>（</a:t>
            </a:r>
            <a:r>
              <a:rPr lang="en-US" altLang="zh-CN" sz="3200" dirty="0">
                <a:latin typeface="楷体_GB2312" pitchFamily="49" charset="-122"/>
                <a:ea typeface="楷体_GB2312" pitchFamily="49" charset="-122"/>
              </a:rPr>
              <a:t>2</a:t>
            </a:r>
            <a:r>
              <a:rPr lang="zh-CN" altLang="en-US" sz="3200" dirty="0">
                <a:latin typeface="楷体_GB2312" pitchFamily="49" charset="-122"/>
                <a:ea typeface="楷体_GB2312" pitchFamily="49" charset="-122"/>
              </a:rPr>
              <a:t>）从中我们可以看出亚历山大二世改革的主观目的是什么？</a:t>
            </a:r>
            <a:endParaRPr lang="zh-CN" altLang="en-US" sz="3200">
              <a:latin typeface="Times New Roman" panose="02020603050405020304" pitchFamily="18" charset="0"/>
              <a:ea typeface="宋体" panose="02010600030101010101" pitchFamily="2" charset="-122"/>
            </a:endParaRPr>
          </a:p>
        </p:txBody>
      </p:sp>
      <p:sp>
        <p:nvSpPr>
          <p:cNvPr id="23558" name="文本框 101382"/>
          <p:cNvSpPr txBox="1"/>
          <p:nvPr/>
        </p:nvSpPr>
        <p:spPr>
          <a:xfrm>
            <a:off x="3432175" y="3789363"/>
            <a:ext cx="1219200" cy="460375"/>
          </a:xfrm>
          <a:prstGeom prst="rect">
            <a:avLst/>
          </a:prstGeom>
          <a:noFill/>
          <a:ln w="9525">
            <a:noFill/>
          </a:ln>
        </p:spPr>
        <p:txBody>
          <a:bodyPr anchor="t">
            <a:spAutoFit/>
          </a:bodyPr>
          <a:lstStyle/>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101384" name="文本框 101383"/>
          <p:cNvSpPr txBox="1"/>
          <p:nvPr/>
        </p:nvSpPr>
        <p:spPr>
          <a:xfrm>
            <a:off x="1524000" y="2492375"/>
            <a:ext cx="2209800" cy="583565"/>
          </a:xfrm>
          <a:prstGeom prst="rect">
            <a:avLst/>
          </a:prstGeom>
          <a:noFill/>
          <a:ln w="9525">
            <a:noFill/>
          </a:ln>
        </p:spPr>
        <p:txBody>
          <a:bodyPr anchor="t">
            <a:spAutoFit/>
          </a:bodyPr>
          <a:lstStyle/>
          <a:p>
            <a:r>
              <a:rPr lang="zh-CN" altLang="en-US" sz="3200" dirty="0">
                <a:solidFill>
                  <a:srgbClr val="FFCC00"/>
                </a:solidFill>
                <a:latin typeface="Times New Roman" panose="02020603050405020304" pitchFamily="18" charset="0"/>
                <a:ea typeface="黑体" panose="02010609060101010101" charset="-122"/>
              </a:rPr>
              <a:t>请回答</a:t>
            </a:r>
            <a:r>
              <a:rPr lang="zh-CN" altLang="en-US" sz="3200" dirty="0">
                <a:latin typeface="Times New Roman" panose="02020603050405020304" pitchFamily="18" charset="0"/>
                <a:ea typeface="黑体" panose="02010609060101010101" charset="-122"/>
              </a:rPr>
              <a:t>：</a:t>
            </a:r>
            <a:endParaRPr lang="zh-CN" altLang="en-US" sz="3200">
              <a:latin typeface="Times New Roman" panose="02020603050405020304" pitchFamily="18" charset="0"/>
              <a:ea typeface="黑体" panose="02010609060101010101" charset="-122"/>
            </a:endParaRPr>
          </a:p>
        </p:txBody>
      </p:sp>
      <p:sp>
        <p:nvSpPr>
          <p:cNvPr id="101385" name="文本框 101384"/>
          <p:cNvSpPr txBox="1"/>
          <p:nvPr/>
        </p:nvSpPr>
        <p:spPr>
          <a:xfrm>
            <a:off x="3000375" y="4076700"/>
            <a:ext cx="2478088" cy="645160"/>
          </a:xfrm>
          <a:prstGeom prst="rect">
            <a:avLst/>
          </a:prstGeom>
          <a:noFill/>
          <a:ln w="9525">
            <a:noFill/>
          </a:ln>
        </p:spPr>
        <p:txBody>
          <a:bodyPr anchor="t">
            <a:spAutoFit/>
          </a:bodyPr>
          <a:lstStyle/>
          <a:p>
            <a:r>
              <a:rPr lang="zh-CN" altLang="en-US" sz="3600" dirty="0">
                <a:solidFill>
                  <a:srgbClr val="CC0000"/>
                </a:solidFill>
                <a:latin typeface="Times New Roman" panose="02020603050405020304" pitchFamily="18" charset="0"/>
                <a:ea typeface="黑体" panose="02010609060101010101" charset="-122"/>
              </a:rPr>
              <a:t>农民暴动；</a:t>
            </a:r>
          </a:p>
        </p:txBody>
      </p:sp>
      <p:sp>
        <p:nvSpPr>
          <p:cNvPr id="101386" name="文本框 101385"/>
          <p:cNvSpPr txBox="1"/>
          <p:nvPr/>
        </p:nvSpPr>
        <p:spPr>
          <a:xfrm>
            <a:off x="6888163" y="4076700"/>
            <a:ext cx="2468880" cy="645160"/>
          </a:xfrm>
          <a:prstGeom prst="rect">
            <a:avLst/>
          </a:prstGeom>
          <a:noFill/>
          <a:ln w="9525">
            <a:noFill/>
          </a:ln>
        </p:spPr>
        <p:txBody>
          <a:bodyPr wrap="none" anchor="t">
            <a:spAutoFit/>
          </a:bodyPr>
          <a:lstStyle/>
          <a:p>
            <a:r>
              <a:rPr lang="zh-CN" altLang="en-US" sz="3600" dirty="0">
                <a:solidFill>
                  <a:srgbClr val="CC0000"/>
                </a:solidFill>
                <a:latin typeface="Times New Roman" panose="02020603050405020304" pitchFamily="18" charset="0"/>
                <a:ea typeface="黑体" panose="02010609060101010101" charset="-122"/>
              </a:rPr>
              <a:t>农奴制改革</a:t>
            </a:r>
          </a:p>
        </p:txBody>
      </p:sp>
      <p:sp>
        <p:nvSpPr>
          <p:cNvPr id="101387" name="文本框 101386"/>
          <p:cNvSpPr txBox="1"/>
          <p:nvPr/>
        </p:nvSpPr>
        <p:spPr>
          <a:xfrm>
            <a:off x="5951538" y="5373688"/>
            <a:ext cx="3383280" cy="645160"/>
          </a:xfrm>
          <a:prstGeom prst="rect">
            <a:avLst/>
          </a:prstGeom>
          <a:noFill/>
          <a:ln w="9525">
            <a:noFill/>
          </a:ln>
        </p:spPr>
        <p:txBody>
          <a:bodyPr wrap="none" anchor="t">
            <a:spAutoFit/>
          </a:bodyPr>
          <a:lstStyle/>
          <a:p>
            <a:r>
              <a:rPr lang="zh-CN" altLang="en-US" sz="3600" dirty="0">
                <a:solidFill>
                  <a:srgbClr val="CC0000"/>
                </a:solidFill>
                <a:latin typeface="Times New Roman" panose="02020603050405020304" pitchFamily="18" charset="0"/>
                <a:ea typeface="黑体" panose="02010609060101010101" charset="-122"/>
              </a:rPr>
              <a:t>挽救统治危机。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p:cTn id="7" dur="500" fill="hold"/>
                                        <p:tgtEl>
                                          <p:spTgt spid="101378"/>
                                        </p:tgtEl>
                                        <p:attrNameLst>
                                          <p:attrName>ppt_x</p:attrName>
                                        </p:attrNameLst>
                                      </p:cBhvr>
                                      <p:tavLst>
                                        <p:tav tm="0">
                                          <p:val>
                                            <p:strVal val="#ppt_x"/>
                                          </p:val>
                                        </p:tav>
                                        <p:tav tm="100000">
                                          <p:val>
                                            <p:strVal val="#ppt_x"/>
                                          </p:val>
                                        </p:tav>
                                      </p:tavLst>
                                    </p:anim>
                                    <p:anim calcmode="lin" valueType="num">
                                      <p:cBhvr>
                                        <p:cTn id="8" dur="500" fill="hold"/>
                                        <p:tgtEl>
                                          <p:spTgt spid="10137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1379"/>
                                        </p:tgtEl>
                                        <p:attrNameLst>
                                          <p:attrName>style.visibility</p:attrName>
                                        </p:attrNameLst>
                                      </p:cBhvr>
                                      <p:to>
                                        <p:strVal val="visible"/>
                                      </p:to>
                                    </p:set>
                                    <p:anim calcmode="lin" valueType="num">
                                      <p:cBhvr>
                                        <p:cTn id="13" dur="500" fill="hold"/>
                                        <p:tgtEl>
                                          <p:spTgt spid="101379"/>
                                        </p:tgtEl>
                                        <p:attrNameLst>
                                          <p:attrName>ppt_x</p:attrName>
                                        </p:attrNameLst>
                                      </p:cBhvr>
                                      <p:tavLst>
                                        <p:tav tm="0">
                                          <p:val>
                                            <p:strVal val="#ppt_x"/>
                                          </p:val>
                                        </p:tav>
                                        <p:tav tm="100000">
                                          <p:val>
                                            <p:strVal val="#ppt_x"/>
                                          </p:val>
                                        </p:tav>
                                      </p:tavLst>
                                    </p:anim>
                                    <p:anim calcmode="lin" valueType="num">
                                      <p:cBhvr>
                                        <p:cTn id="14" dur="500" fill="hold"/>
                                        <p:tgtEl>
                                          <p:spTgt spid="10137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01384"/>
                                        </p:tgtEl>
                                        <p:attrNameLst>
                                          <p:attrName>style.visibility</p:attrName>
                                        </p:attrNameLst>
                                      </p:cBhvr>
                                      <p:to>
                                        <p:strVal val="visible"/>
                                      </p:to>
                                    </p:set>
                                    <p:animEffect transition="in" filter="dissolve">
                                      <p:cBhvr>
                                        <p:cTn id="19" dur="500"/>
                                        <p:tgtEl>
                                          <p:spTgt spid="10138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1380"/>
                                        </p:tgtEl>
                                        <p:attrNameLst>
                                          <p:attrName>style.visibility</p:attrName>
                                        </p:attrNameLst>
                                      </p:cBhvr>
                                      <p:to>
                                        <p:strVal val="visible"/>
                                      </p:to>
                                    </p:set>
                                    <p:anim calcmode="lin" valueType="num">
                                      <p:cBhvr>
                                        <p:cTn id="24" dur="500" fill="hold"/>
                                        <p:tgtEl>
                                          <p:spTgt spid="101380"/>
                                        </p:tgtEl>
                                        <p:attrNameLst>
                                          <p:attrName>ppt_x</p:attrName>
                                        </p:attrNameLst>
                                      </p:cBhvr>
                                      <p:tavLst>
                                        <p:tav tm="0">
                                          <p:val>
                                            <p:strVal val="#ppt_x"/>
                                          </p:val>
                                        </p:tav>
                                        <p:tav tm="100000">
                                          <p:val>
                                            <p:strVal val="#ppt_x"/>
                                          </p:val>
                                        </p:tav>
                                      </p:tavLst>
                                    </p:anim>
                                    <p:anim calcmode="lin" valueType="num">
                                      <p:cBhvr>
                                        <p:cTn id="25" dur="500" fill="hold"/>
                                        <p:tgtEl>
                                          <p:spTgt spid="10138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10138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01386"/>
                                        </p:tgtEl>
                                        <p:attrNameLst>
                                          <p:attrName>style.visibility</p:attrName>
                                        </p:attrNameLst>
                                      </p:cBhvr>
                                      <p:to>
                                        <p:strVal val="visible"/>
                                      </p:to>
                                    </p:set>
                                    <p:animEffect transition="in" filter="blinds(horizontal)">
                                      <p:cBhvr>
                                        <p:cTn id="34" dur="500"/>
                                        <p:tgtEl>
                                          <p:spTgt spid="101386"/>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01382"/>
                                        </p:tgtEl>
                                        <p:attrNameLst>
                                          <p:attrName>style.visibility</p:attrName>
                                        </p:attrNameLst>
                                      </p:cBhvr>
                                      <p:to>
                                        <p:strVal val="visible"/>
                                      </p:to>
                                    </p:set>
                                    <p:anim calcmode="lin" valueType="num">
                                      <p:cBhvr>
                                        <p:cTn id="39" dur="500" fill="hold"/>
                                        <p:tgtEl>
                                          <p:spTgt spid="101382"/>
                                        </p:tgtEl>
                                        <p:attrNameLst>
                                          <p:attrName>ppt_x</p:attrName>
                                        </p:attrNameLst>
                                      </p:cBhvr>
                                      <p:tavLst>
                                        <p:tav tm="0">
                                          <p:val>
                                            <p:strVal val="0-#ppt_w/2"/>
                                          </p:val>
                                        </p:tav>
                                        <p:tav tm="100000">
                                          <p:val>
                                            <p:strVal val="#ppt_x"/>
                                          </p:val>
                                        </p:tav>
                                      </p:tavLst>
                                    </p:anim>
                                    <p:anim calcmode="lin" valueType="num">
                                      <p:cBhvr>
                                        <p:cTn id="40" dur="500" fill="hold"/>
                                        <p:tgtEl>
                                          <p:spTgt spid="101382"/>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1013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bldLvl="0" animBg="1"/>
      <p:bldP spid="101379" grpId="0"/>
      <p:bldP spid="101380" grpId="0"/>
      <p:bldP spid="101382" grpId="0"/>
      <p:bldP spid="101384" grpId="0"/>
      <p:bldP spid="101385" grpId="0"/>
      <p:bldP spid="101386" grpId="0"/>
      <p:bldP spid="10138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Text Box 3"/>
          <p:cNvSpPr>
            <a:spLocks noGrp="1"/>
          </p:cNvSpPr>
          <p:nvPr>
            <p:ph idx="4294967295"/>
          </p:nvPr>
        </p:nvSpPr>
        <p:spPr>
          <a:xfrm>
            <a:off x="1992313" y="1628775"/>
            <a:ext cx="8077200" cy="1371600"/>
          </a:xfrm>
        </p:spPr>
        <p:txBody>
          <a:bodyPr wrap="square" lIns="91440" tIns="45720" rIns="91440" bIns="45720" anchor="t"/>
          <a:lstStyle/>
          <a:p>
            <a:pPr eaLnBrk="1" hangingPunct="1">
              <a:spcBef>
                <a:spcPct val="0"/>
              </a:spcBef>
              <a:buNone/>
            </a:pPr>
            <a:r>
              <a:rPr lang="zh-CN" altLang="en-US" sz="3600" b="1" dirty="0">
                <a:solidFill>
                  <a:srgbClr val="0000CC"/>
                </a:solidFill>
                <a:latin typeface="华文行楷" pitchFamily="2" charset="-122"/>
                <a:ea typeface="华文行楷" pitchFamily="2" charset="-122"/>
              </a:rPr>
              <a:t>（</a:t>
            </a:r>
            <a:r>
              <a:rPr lang="en-US" altLang="zh-CN" sz="3600" b="1" dirty="0">
                <a:solidFill>
                  <a:srgbClr val="0000CC"/>
                </a:solidFill>
                <a:latin typeface="华文行楷" pitchFamily="2" charset="-122"/>
                <a:ea typeface="华文行楷" pitchFamily="2" charset="-122"/>
              </a:rPr>
              <a:t>1</a:t>
            </a:r>
            <a:r>
              <a:rPr lang="zh-CN" altLang="en-US" sz="3600" b="1" dirty="0">
                <a:solidFill>
                  <a:srgbClr val="0000CC"/>
                </a:solidFill>
                <a:latin typeface="华文行楷" pitchFamily="2" charset="-122"/>
                <a:ea typeface="华文行楷" pitchFamily="2" charset="-122"/>
              </a:rPr>
              <a:t>）农奴获得人身自由，可以改变身份，自由转换职业；</a:t>
            </a:r>
          </a:p>
        </p:txBody>
      </p:sp>
      <p:sp>
        <p:nvSpPr>
          <p:cNvPr id="96260" name="Text Box 4"/>
          <p:cNvSpPr txBox="1"/>
          <p:nvPr/>
        </p:nvSpPr>
        <p:spPr>
          <a:xfrm>
            <a:off x="2063750" y="2924175"/>
            <a:ext cx="8153400" cy="1938020"/>
          </a:xfrm>
          <a:prstGeom prst="rect">
            <a:avLst/>
          </a:prstGeom>
          <a:noFill/>
          <a:ln w="9525">
            <a:noFill/>
          </a:ln>
        </p:spPr>
        <p:txBody>
          <a:bodyPr anchor="t">
            <a:spAutoFit/>
          </a:bodyPr>
          <a:lstStyle/>
          <a:p>
            <a:r>
              <a:rPr lang="zh-CN" altLang="en-US" sz="4000" dirty="0">
                <a:solidFill>
                  <a:srgbClr val="0000CC"/>
                </a:solidFill>
                <a:latin typeface="华文行楷" pitchFamily="2" charset="-122"/>
                <a:ea typeface="华文行楷" pitchFamily="2" charset="-122"/>
              </a:rPr>
              <a:t>（</a:t>
            </a:r>
            <a:r>
              <a:rPr lang="en-US" altLang="zh-CN" sz="4000" dirty="0">
                <a:solidFill>
                  <a:srgbClr val="0000CC"/>
                </a:solidFill>
                <a:latin typeface="华文行楷" pitchFamily="2" charset="-122"/>
                <a:ea typeface="华文行楷" pitchFamily="2" charset="-122"/>
              </a:rPr>
              <a:t>2</a:t>
            </a:r>
            <a:r>
              <a:rPr lang="zh-CN" altLang="en-US" sz="4000" dirty="0">
                <a:solidFill>
                  <a:srgbClr val="0000CC"/>
                </a:solidFill>
                <a:latin typeface="华文行楷" pitchFamily="2" charset="-122"/>
                <a:ea typeface="华文行楷" pitchFamily="2" charset="-122"/>
              </a:rPr>
              <a:t>）农奴在获得</a:t>
            </a:r>
            <a:r>
              <a:rPr lang="zh-CN" altLang="en-US" sz="4000" dirty="0">
                <a:solidFill>
                  <a:srgbClr val="0000CC"/>
                </a:solidFill>
                <a:latin typeface="Times New Roman" panose="02020603050405020304" pitchFamily="18" charset="0"/>
                <a:ea typeface="华文行楷" pitchFamily="2" charset="-122"/>
              </a:rPr>
              <a:t>“</a:t>
            </a:r>
            <a:r>
              <a:rPr lang="zh-CN" altLang="en-US" sz="4000" dirty="0">
                <a:solidFill>
                  <a:srgbClr val="0000CC"/>
                </a:solidFill>
                <a:latin typeface="华文行楷" pitchFamily="2" charset="-122"/>
                <a:ea typeface="华文行楷" pitchFamily="2" charset="-122"/>
              </a:rPr>
              <a:t>解放</a:t>
            </a:r>
            <a:r>
              <a:rPr lang="zh-CN" altLang="en-US" sz="4000" dirty="0">
                <a:solidFill>
                  <a:srgbClr val="0000CC"/>
                </a:solidFill>
                <a:latin typeface="Times New Roman" panose="02020603050405020304" pitchFamily="18" charset="0"/>
                <a:ea typeface="华文行楷" pitchFamily="2" charset="-122"/>
              </a:rPr>
              <a:t>”</a:t>
            </a:r>
            <a:r>
              <a:rPr lang="zh-CN" altLang="en-US" sz="4000" dirty="0">
                <a:solidFill>
                  <a:srgbClr val="0000CC"/>
                </a:solidFill>
                <a:latin typeface="华文行楷" pitchFamily="2" charset="-122"/>
                <a:ea typeface="华文行楷" pitchFamily="2" charset="-122"/>
              </a:rPr>
              <a:t>时，可以获得一块份地，但必须出钱赎买，所出的价格高出当时的地价。</a:t>
            </a:r>
          </a:p>
        </p:txBody>
      </p:sp>
      <p:sp>
        <p:nvSpPr>
          <p:cNvPr id="24579" name="Text Box 6"/>
          <p:cNvSpPr txBox="1"/>
          <p:nvPr/>
        </p:nvSpPr>
        <p:spPr>
          <a:xfrm>
            <a:off x="6477000" y="4648200"/>
            <a:ext cx="1905000" cy="368300"/>
          </a:xfrm>
          <a:prstGeom prst="rect">
            <a:avLst/>
          </a:prstGeom>
          <a:noFill/>
          <a:ln w="9525">
            <a:noFill/>
          </a:ln>
        </p:spPr>
        <p:txBody>
          <a:bodyPr anchor="t">
            <a:spAutoFit/>
          </a:bodyPr>
          <a:lstStyle/>
          <a:p>
            <a:pPr>
              <a:spcBef>
                <a:spcPct val="50000"/>
              </a:spcBef>
            </a:pPr>
            <a:endParaRPr lang="zh-CN" altLang="zh-CN" sz="1800" b="0" dirty="0">
              <a:solidFill>
                <a:schemeClr val="tx1"/>
              </a:solidFill>
              <a:latin typeface="Comic Sans MS" panose="030F0702030302020204" pitchFamily="66" charset="0"/>
              <a:ea typeface="宋体" panose="02010600030101010101" pitchFamily="2" charset="-122"/>
            </a:endParaRPr>
          </a:p>
        </p:txBody>
      </p:sp>
      <p:sp>
        <p:nvSpPr>
          <p:cNvPr id="96264" name="Text Box 8"/>
          <p:cNvSpPr txBox="1"/>
          <p:nvPr/>
        </p:nvSpPr>
        <p:spPr>
          <a:xfrm>
            <a:off x="1676400" y="5029200"/>
            <a:ext cx="8812213" cy="1476375"/>
          </a:xfrm>
          <a:prstGeom prst="rect">
            <a:avLst/>
          </a:prstGeom>
          <a:solidFill>
            <a:srgbClr val="FFFF00"/>
          </a:solidFill>
          <a:ln w="9525">
            <a:noFill/>
          </a:ln>
        </p:spPr>
        <p:txBody>
          <a:bodyPr anchor="t">
            <a:spAutoFit/>
          </a:bodyPr>
          <a:lstStyle/>
          <a:p>
            <a:pPr>
              <a:spcBef>
                <a:spcPct val="50000"/>
              </a:spcBef>
            </a:pPr>
            <a:r>
              <a:rPr lang="zh-CN" altLang="en-US" sz="3600" dirty="0">
                <a:solidFill>
                  <a:schemeClr val="tx1"/>
                </a:solidFill>
                <a:latin typeface="Comic Sans MS" panose="030F0702030302020204" pitchFamily="66" charset="0"/>
                <a:ea typeface="宋体" panose="02010600030101010101" pitchFamily="2" charset="-122"/>
              </a:rPr>
              <a:t>资本主义发展的四个要素：雄厚的资本、</a:t>
            </a:r>
          </a:p>
          <a:p>
            <a:pPr>
              <a:spcBef>
                <a:spcPct val="50000"/>
              </a:spcBef>
            </a:pPr>
            <a:r>
              <a:rPr lang="zh-CN" altLang="en-US" sz="3600" dirty="0">
                <a:solidFill>
                  <a:schemeClr val="tx1"/>
                </a:solidFill>
                <a:latin typeface="Comic Sans MS" panose="030F0702030302020204" pitchFamily="66" charset="0"/>
                <a:ea typeface="宋体" panose="02010600030101010101" pitchFamily="2" charset="-122"/>
              </a:rPr>
              <a:t>自由的劳动力、广阔的市场、丰富的原料。</a:t>
            </a:r>
          </a:p>
        </p:txBody>
      </p:sp>
      <p:sp>
        <p:nvSpPr>
          <p:cNvPr id="96271" name="AutoShape 15"/>
          <p:cNvSpPr/>
          <p:nvPr/>
        </p:nvSpPr>
        <p:spPr>
          <a:xfrm>
            <a:off x="4440238" y="549275"/>
            <a:ext cx="6019800" cy="908050"/>
          </a:xfrm>
          <a:prstGeom prst="wedgeRoundRectCallout">
            <a:avLst>
              <a:gd name="adj1" fmla="val -9940"/>
              <a:gd name="adj2" fmla="val 87412"/>
              <a:gd name="adj3" fmla="val 16667"/>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zh-CN" altLang="en-US" sz="3600" dirty="0">
                <a:solidFill>
                  <a:srgbClr val="0000CC"/>
                </a:solidFill>
                <a:latin typeface="Comic Sans MS" panose="030F0702030302020204" pitchFamily="66" charset="0"/>
                <a:ea typeface="华文新魏" pitchFamily="2" charset="-122"/>
              </a:rPr>
              <a:t>自由的劳动力 广阔的市场</a:t>
            </a:r>
          </a:p>
        </p:txBody>
      </p:sp>
      <p:sp>
        <p:nvSpPr>
          <p:cNvPr id="96272" name="AutoShape 16"/>
          <p:cNvSpPr/>
          <p:nvPr/>
        </p:nvSpPr>
        <p:spPr>
          <a:xfrm>
            <a:off x="6600825" y="4868863"/>
            <a:ext cx="3671888" cy="914400"/>
          </a:xfrm>
          <a:prstGeom prst="wedgeEllipseCallout">
            <a:avLst>
              <a:gd name="adj1" fmla="val 7500"/>
              <a:gd name="adj2" fmla="val -138194"/>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zh-CN" altLang="en-US" sz="3600" dirty="0">
                <a:solidFill>
                  <a:srgbClr val="0000CC"/>
                </a:solidFill>
                <a:latin typeface="Comic Sans MS" panose="030F0702030302020204" pitchFamily="66" charset="0"/>
                <a:ea typeface="华文新魏" pitchFamily="2" charset="-122"/>
              </a:rPr>
              <a:t>雄厚的资本</a:t>
            </a:r>
          </a:p>
        </p:txBody>
      </p:sp>
      <p:sp>
        <p:nvSpPr>
          <p:cNvPr id="24583" name="Rectangle 19"/>
          <p:cNvSpPr/>
          <p:nvPr/>
        </p:nvSpPr>
        <p:spPr>
          <a:xfrm>
            <a:off x="1524000" y="0"/>
            <a:ext cx="6075680" cy="583565"/>
          </a:xfrm>
          <a:prstGeom prst="rect">
            <a:avLst/>
          </a:prstGeom>
          <a:noFill/>
          <a:ln w="9525">
            <a:noFill/>
          </a:ln>
        </p:spPr>
        <p:txBody>
          <a:bodyPr wrap="none" anchor="t">
            <a:spAutoFit/>
          </a:bodyPr>
          <a:lstStyle/>
          <a:p>
            <a:r>
              <a:rPr lang="en-US" altLang="zh-CN" sz="3200" dirty="0">
                <a:solidFill>
                  <a:srgbClr val="FF3300"/>
                </a:solidFill>
                <a:latin typeface="黑体" panose="02010609060101010101" charset="-122"/>
                <a:ea typeface="黑体" panose="02010609060101010101" charset="-122"/>
              </a:rPr>
              <a:t>2</a:t>
            </a:r>
            <a:r>
              <a:rPr lang="zh-CN" altLang="en-US" sz="3200" dirty="0">
                <a:solidFill>
                  <a:srgbClr val="FF3300"/>
                </a:solidFill>
                <a:latin typeface="黑体" panose="02010609060101010101" charset="-122"/>
                <a:ea typeface="黑体" panose="02010609060101010101" charset="-122"/>
              </a:rPr>
              <a:t>、避免革命的改革</a:t>
            </a:r>
            <a:r>
              <a:rPr lang="en-US" altLang="zh-CN" sz="3200" dirty="0">
                <a:solidFill>
                  <a:srgbClr val="FF3300"/>
                </a:solidFill>
                <a:latin typeface="Arial" panose="020B0604020202020204" pitchFamily="34" charset="0"/>
                <a:ea typeface="黑体" panose="02010609060101010101" charset="-122"/>
              </a:rPr>
              <a:t>—</a:t>
            </a:r>
            <a:r>
              <a:rPr lang="zh-CN" altLang="en-US" sz="3200" dirty="0">
                <a:solidFill>
                  <a:srgbClr val="FF3300"/>
                </a:solidFill>
                <a:latin typeface="黑体" panose="02010609060101010101" charset="-122"/>
                <a:ea typeface="黑体" panose="02010609060101010101" charset="-122"/>
              </a:rPr>
              <a:t>改革的内容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6259"/>
                                        </p:tgtEl>
                                        <p:attrNameLst>
                                          <p:attrName>style.visibility</p:attrName>
                                        </p:attrNameLst>
                                      </p:cBhvr>
                                      <p:to>
                                        <p:strVal val="visible"/>
                                      </p:to>
                                    </p:set>
                                    <p:anim calcmode="lin" valueType="num">
                                      <p:cBhvr>
                                        <p:cTn id="7" dur="500" fill="hold"/>
                                        <p:tgtEl>
                                          <p:spTgt spid="96259"/>
                                        </p:tgtEl>
                                        <p:attrNameLst>
                                          <p:attrName>ppt_x</p:attrName>
                                        </p:attrNameLst>
                                      </p:cBhvr>
                                      <p:tavLst>
                                        <p:tav tm="0">
                                          <p:val>
                                            <p:strVal val="1+#ppt_w/2"/>
                                          </p:val>
                                        </p:tav>
                                        <p:tav tm="100000">
                                          <p:val>
                                            <p:strVal val="#ppt_x"/>
                                          </p:val>
                                        </p:tav>
                                      </p:tavLst>
                                    </p:anim>
                                    <p:anim calcmode="lin" valueType="num">
                                      <p:cBhvr>
                                        <p:cTn id="8" dur="500" fill="hold"/>
                                        <p:tgtEl>
                                          <p:spTgt spid="9625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6260"/>
                                        </p:tgtEl>
                                        <p:attrNameLst>
                                          <p:attrName>style.visibility</p:attrName>
                                        </p:attrNameLst>
                                      </p:cBhvr>
                                      <p:to>
                                        <p:strVal val="visible"/>
                                      </p:to>
                                    </p:set>
                                    <p:anim calcmode="lin" valueType="num">
                                      <p:cBhvr>
                                        <p:cTn id="13" dur="500" fill="hold"/>
                                        <p:tgtEl>
                                          <p:spTgt spid="96260"/>
                                        </p:tgtEl>
                                        <p:attrNameLst>
                                          <p:attrName>ppt_x</p:attrName>
                                        </p:attrNameLst>
                                      </p:cBhvr>
                                      <p:tavLst>
                                        <p:tav tm="0">
                                          <p:val>
                                            <p:strVal val="1+#ppt_w/2"/>
                                          </p:val>
                                        </p:tav>
                                        <p:tav tm="100000">
                                          <p:val>
                                            <p:strVal val="#ppt_x"/>
                                          </p:val>
                                        </p:tav>
                                      </p:tavLst>
                                    </p:anim>
                                    <p:anim calcmode="lin" valueType="num">
                                      <p:cBhvr>
                                        <p:cTn id="14" dur="500" fill="hold"/>
                                        <p:tgtEl>
                                          <p:spTgt spid="9626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hammer.wav"/>
                                        </p:tgtEl>
                                      </p:cMediaNode>
                                    </p:audio>
                                  </p:sub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96264"/>
                                        </p:tgtEl>
                                        <p:attrNameLst>
                                          <p:attrName>style.visibility</p:attrName>
                                        </p:attrNameLst>
                                      </p:cBhvr>
                                      <p:to>
                                        <p:strVal val="visible"/>
                                      </p:to>
                                    </p:set>
                                    <p:animEffect transition="in" filter="blinds(horizontal)">
                                      <p:cBhvr>
                                        <p:cTn id="19" dur="500"/>
                                        <p:tgtEl>
                                          <p:spTgt spid="96264"/>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96271"/>
                                        </p:tgtEl>
                                        <p:attrNameLst>
                                          <p:attrName>style.visibility</p:attrName>
                                        </p:attrNameLst>
                                      </p:cBhvr>
                                      <p:to>
                                        <p:strVal val="visible"/>
                                      </p:to>
                                    </p:set>
                                    <p:animEffect transition="in" filter="blinds(horizontal)">
                                      <p:cBhvr>
                                        <p:cTn id="24" dur="500"/>
                                        <p:tgtEl>
                                          <p:spTgt spid="96271"/>
                                        </p:tgtEl>
                                      </p:cBhvr>
                                    </p:animEffect>
                                  </p:childTnLst>
                                  <p:subTnLst>
                                    <p:audio>
                                      <p:cMediaNode>
                                        <p:cTn display="0" masterRel="sameClick">
                                          <p:stCondLst>
                                            <p:cond evt="begin" delay="0">
                                              <p:tn val="22"/>
                                            </p:cond>
                                          </p:stCondLst>
                                          <p:endCondLst>
                                            <p:cond evt="onStopAudio" delay="0">
                                              <p:tgtEl>
                                                <p:sldTgt/>
                                              </p:tgtEl>
                                            </p:cond>
                                          </p:endCondLst>
                                        </p:cTn>
                                        <p:tgtEl>
                                          <p:sndTgt r:embed="rId4" name="hammer.wav"/>
                                        </p:tgtEl>
                                      </p:cMediaNode>
                                    </p:audio>
                                  </p:sub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6272"/>
                                        </p:tgtEl>
                                        <p:attrNameLst>
                                          <p:attrName>style.visibility</p:attrName>
                                        </p:attrNameLst>
                                      </p:cBhvr>
                                      <p:to>
                                        <p:strVal val="visible"/>
                                      </p:to>
                                    </p:set>
                                    <p:animEffect transition="in" filter="blinds(horizontal)">
                                      <p:cBhvr>
                                        <p:cTn id="29" dur="500"/>
                                        <p:tgtEl>
                                          <p:spTgt spid="96272"/>
                                        </p:tgtEl>
                                      </p:cBhvr>
                                    </p:animEffect>
                                  </p:childTnLst>
                                  <p:subTnLst>
                                    <p:audio>
                                      <p:cMediaNode>
                                        <p:cTn display="0" masterRel="sameClick">
                                          <p:stCondLst>
                                            <p:cond evt="begin" delay="0">
                                              <p:tn val="27"/>
                                            </p:cond>
                                          </p:stCondLst>
                                          <p:endCondLst>
                                            <p:cond evt="onStopAudio" delay="0">
                                              <p:tgtEl>
                                                <p:sldTgt/>
                                              </p:tgtEl>
                                            </p:cond>
                                          </p:endCondLst>
                                        </p:cTn>
                                        <p:tgtEl>
                                          <p:sndTgt r:embed="rId5"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p:bldP spid="96260" grpId="0"/>
      <p:bldP spid="96264" grpId="0" bldLvl="0" animBg="1"/>
      <p:bldP spid="96271" grpId="0" bldLvl="0" animBg="1"/>
      <p:bldP spid="9627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img200803120836033"/>
          <p:cNvPicPr>
            <a:picLocks noChangeAspect="1"/>
          </p:cNvPicPr>
          <p:nvPr/>
        </p:nvPicPr>
        <p:blipFill>
          <a:blip r:embed="rId3"/>
          <a:stretch>
            <a:fillRect/>
          </a:stretch>
        </p:blipFill>
        <p:spPr>
          <a:xfrm>
            <a:off x="1631950" y="188913"/>
            <a:ext cx="3440113" cy="4824412"/>
          </a:xfrm>
          <a:prstGeom prst="rect">
            <a:avLst/>
          </a:prstGeom>
          <a:noFill/>
          <a:ln w="9525">
            <a:noFill/>
          </a:ln>
        </p:spPr>
      </p:pic>
      <p:sp>
        <p:nvSpPr>
          <p:cNvPr id="26626" name="WordArt 3"/>
          <p:cNvSpPr>
            <a:spLocks noTextEdit="1"/>
          </p:cNvSpPr>
          <p:nvPr/>
        </p:nvSpPr>
        <p:spPr>
          <a:xfrm>
            <a:off x="2063750" y="5300663"/>
            <a:ext cx="2665413" cy="360362"/>
          </a:xfrm>
          <a:prstGeom prst="rect">
            <a:avLst/>
          </a:prstGeom>
        </p:spPr>
        <p:txBody>
          <a:bodyPr wrap="none" fromWordArt="1">
            <a:prstTxWarp prst="textPlain">
              <a:avLst>
                <a:gd name="adj" fmla="val 50000"/>
              </a:avLst>
            </a:prstTxWarp>
            <a:normAutofit fontScale="55000" lnSpcReduction="10000"/>
          </a:bodyPr>
          <a:lstStyle/>
          <a:p>
            <a:pPr algn="ctr"/>
            <a:r>
              <a:rPr lang="zh-CN" altLang="en-US" sz="3600" b="1">
                <a:ln w="19050" cap="flat" cmpd="sng">
                  <a:solidFill>
                    <a:srgbClr val="808000"/>
                  </a:solidFill>
                  <a:prstDash val="solid"/>
                  <a:round/>
                  <a:headEnd type="none" w="med" len="med"/>
                  <a:tailEnd type="none" w="med" len="med"/>
                </a:ln>
                <a:solidFill>
                  <a:srgbClr val="FFFFFF"/>
                </a:solidFill>
                <a:latin typeface="隶书" charset="0"/>
                <a:ea typeface="隶书" charset="0"/>
              </a:rPr>
              <a:t>亚历山大二世</a:t>
            </a:r>
          </a:p>
        </p:txBody>
      </p:sp>
      <p:sp>
        <p:nvSpPr>
          <p:cNvPr id="26627" name="Text Box 4"/>
          <p:cNvSpPr txBox="1"/>
          <p:nvPr/>
        </p:nvSpPr>
        <p:spPr>
          <a:xfrm>
            <a:off x="5519738" y="3357563"/>
            <a:ext cx="3960812" cy="583565"/>
          </a:xfrm>
          <a:prstGeom prst="rect">
            <a:avLst/>
          </a:prstGeom>
          <a:noFill/>
          <a:ln w="9525">
            <a:noFill/>
          </a:ln>
        </p:spPr>
        <p:txBody>
          <a:bodyPr anchor="t">
            <a:spAutoFit/>
          </a:bodyPr>
          <a:lstStyle/>
          <a:p>
            <a:pPr marL="342900" indent="-342900" algn="ctr">
              <a:spcBef>
                <a:spcPct val="50000"/>
              </a:spcBef>
            </a:pPr>
            <a:endParaRPr lang="zh-CN" altLang="zh-CN" sz="3200" b="0" dirty="0">
              <a:solidFill>
                <a:schemeClr val="tx2"/>
              </a:solidFill>
              <a:latin typeface="Times New Roman" panose="02020603050405020304" pitchFamily="18" charset="0"/>
              <a:ea typeface="宋体" panose="02010600030101010101" pitchFamily="2" charset="-122"/>
            </a:endParaRPr>
          </a:p>
        </p:txBody>
      </p:sp>
      <p:sp>
        <p:nvSpPr>
          <p:cNvPr id="26628" name="Text Box 5"/>
          <p:cNvSpPr txBox="1"/>
          <p:nvPr/>
        </p:nvSpPr>
        <p:spPr>
          <a:xfrm>
            <a:off x="5664200" y="3573463"/>
            <a:ext cx="4392613" cy="583565"/>
          </a:xfrm>
          <a:prstGeom prst="rect">
            <a:avLst/>
          </a:prstGeom>
          <a:noFill/>
          <a:ln w="9525">
            <a:noFill/>
          </a:ln>
        </p:spPr>
        <p:txBody>
          <a:bodyPr anchor="t">
            <a:spAutoFit/>
          </a:bodyPr>
          <a:lstStyle/>
          <a:p>
            <a:pPr marL="342900" indent="-342900" algn="ctr">
              <a:spcBef>
                <a:spcPct val="50000"/>
              </a:spcBef>
            </a:pPr>
            <a:endParaRPr lang="zh-CN" altLang="zh-CN" sz="3200" b="0" dirty="0">
              <a:solidFill>
                <a:schemeClr val="tx2"/>
              </a:solidFill>
              <a:latin typeface="Times New Roman" panose="02020603050405020304" pitchFamily="18" charset="0"/>
              <a:ea typeface="宋体" panose="02010600030101010101" pitchFamily="2" charset="-122"/>
            </a:endParaRPr>
          </a:p>
        </p:txBody>
      </p:sp>
      <p:sp>
        <p:nvSpPr>
          <p:cNvPr id="93191" name="Text Box 7"/>
          <p:cNvSpPr txBox="1">
            <a:spLocks noChangeArrowheads="1"/>
          </p:cNvSpPr>
          <p:nvPr/>
        </p:nvSpPr>
        <p:spPr bwMode="auto">
          <a:xfrm>
            <a:off x="2063750" y="5734050"/>
            <a:ext cx="2755900" cy="706755"/>
          </a:xfrm>
          <a:prstGeom prst="rect">
            <a:avLst/>
          </a:prstGeom>
          <a:noFill/>
          <a:ln w="9525">
            <a:noFill/>
            <a:miter lim="800000"/>
          </a:ln>
          <a:effectLst/>
        </p:spPr>
        <p:txBody>
          <a:bodyPr>
            <a:spAutoFit/>
          </a:bodyPr>
          <a:lstStyle/>
          <a:p>
            <a:pPr marR="0" defTabSz="914400">
              <a:buClrTx/>
              <a:buSzTx/>
              <a:buFontTx/>
              <a:buNone/>
              <a:defRPr/>
            </a:pPr>
            <a:r>
              <a:rPr kumimoji="0" lang="en-US" altLang="zh-CN" sz="4000" kern="1200" cap="none" spc="0" normalizeH="0" baseline="0" noProof="0">
                <a:solidFill>
                  <a:schemeClr val="tx2"/>
                </a:solidFill>
                <a:effectLst>
                  <a:outerShdw blurRad="38100" dist="38100" dir="2700000" algn="tl">
                    <a:srgbClr val="C0C0C0"/>
                  </a:outerShdw>
                </a:effectLst>
                <a:latin typeface="迷你简方隶" pitchFamily="2" charset="-122"/>
                <a:ea typeface="迷你简方隶" pitchFamily="2" charset="-122"/>
                <a:cs typeface="+mn-cs"/>
              </a:rPr>
              <a:t>1818-1881</a:t>
            </a:r>
          </a:p>
        </p:txBody>
      </p:sp>
      <p:sp>
        <p:nvSpPr>
          <p:cNvPr id="93201" name="Text Box 17"/>
          <p:cNvSpPr txBox="1">
            <a:spLocks noChangeArrowheads="1"/>
          </p:cNvSpPr>
          <p:nvPr/>
        </p:nvSpPr>
        <p:spPr bwMode="auto">
          <a:xfrm>
            <a:off x="5664200" y="404813"/>
            <a:ext cx="4643438" cy="4399915"/>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en-US" altLang="zh-CN" sz="4000" kern="1200" cap="none" spc="0" normalizeH="0" baseline="0" noProof="0">
                <a:solidFill>
                  <a:srgbClr val="FF0000"/>
                </a:solidFill>
                <a:latin typeface="Arial" panose="020B0604020202020204" pitchFamily="34" charset="0"/>
                <a:ea typeface="隶书" pitchFamily="49" charset="-122"/>
                <a:cs typeface="+mn-cs"/>
              </a:rPr>
              <a:t>“</a:t>
            </a:r>
            <a:r>
              <a:rPr kumimoji="0" lang="zh-CN" altLang="en-US" sz="4000" kern="1200" cap="none" spc="0" normalizeH="0" baseline="0" noProof="0">
                <a:solidFill>
                  <a:srgbClr val="FF0000"/>
                </a:solidFill>
                <a:latin typeface="Arial" panose="020B0604020202020204" pitchFamily="34" charset="0"/>
                <a:ea typeface="隶书" pitchFamily="49" charset="-122"/>
                <a:cs typeface="+mn-cs"/>
              </a:rPr>
              <a:t>请诸位相信，凡能够维护地主利益的措施，都一一地做到了。”</a:t>
            </a:r>
            <a:r>
              <a:rPr kumimoji="0" lang="zh-CN" altLang="en-US" sz="4000" kern="1200" cap="none" spc="0" normalizeH="0" baseline="0" noProof="0">
                <a:solidFill>
                  <a:schemeClr val="tx2"/>
                </a:solidFill>
                <a:latin typeface="Arial" panose="020B0604020202020204" pitchFamily="34" charset="0"/>
                <a:ea typeface="隶书" pitchFamily="49" charset="-122"/>
                <a:cs typeface="+mn-cs"/>
              </a:rPr>
              <a:t>从上述材料可看出，沙皇亚历山大二世改革的</a:t>
            </a:r>
            <a:r>
              <a:rPr kumimoji="0" lang="zh-CN" altLang="en-US" sz="4000" kern="1200" cap="none" spc="0" normalizeH="0" baseline="0" noProof="0">
                <a:solidFill>
                  <a:schemeClr val="tx1"/>
                </a:solidFill>
                <a:latin typeface="Arial" panose="020B0604020202020204" pitchFamily="34" charset="0"/>
                <a:ea typeface="隶书" pitchFamily="49" charset="-122"/>
                <a:cs typeface="+mn-cs"/>
              </a:rPr>
              <a:t>目的</a:t>
            </a:r>
            <a:r>
              <a:rPr kumimoji="0" lang="zh-CN" altLang="en-US" sz="4000" kern="1200" cap="none" spc="0" normalizeH="0" baseline="0" noProof="0">
                <a:solidFill>
                  <a:schemeClr val="tx2"/>
                </a:solidFill>
                <a:latin typeface="Arial" panose="020B0604020202020204" pitchFamily="34" charset="0"/>
                <a:ea typeface="隶书" pitchFamily="49" charset="-122"/>
                <a:cs typeface="+mn-cs"/>
              </a:rPr>
              <a:t>是什么？</a:t>
            </a:r>
            <a:endParaRPr kumimoji="0" lang="zh-CN" altLang="en-US" sz="40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
        <p:nvSpPr>
          <p:cNvPr id="93202" name="Text Box 18"/>
          <p:cNvSpPr txBox="1">
            <a:spLocks noChangeArrowheads="1"/>
          </p:cNvSpPr>
          <p:nvPr/>
        </p:nvSpPr>
        <p:spPr bwMode="auto">
          <a:xfrm>
            <a:off x="5915025" y="5229225"/>
            <a:ext cx="4752975" cy="1076325"/>
          </a:xfrm>
          <a:prstGeom prst="rect">
            <a:avLst/>
          </a:prstGeom>
          <a:noFill/>
          <a:ln w="9525">
            <a:noFill/>
            <a:miter lim="800000"/>
          </a:ln>
          <a:effectLst/>
        </p:spPr>
        <p:txBody>
          <a:bodyPr>
            <a:spAutoFit/>
          </a:bodyPr>
          <a:lstStyle/>
          <a:p>
            <a:pPr marR="0" defTabSz="914400">
              <a:buClrTx/>
              <a:buSzTx/>
              <a:buFontTx/>
              <a:buNone/>
              <a:defRPr/>
            </a:pPr>
            <a:r>
              <a:rPr kumimoji="0" lang="en-US" altLang="zh-CN" sz="3200"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a:t>
            </a:r>
            <a:r>
              <a:rPr kumimoji="0" lang="zh-CN" altLang="en-US" sz="3200"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目的：</a:t>
            </a:r>
            <a:r>
              <a:rPr kumimoji="0" lang="zh-CN" altLang="en-US" sz="32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rPr>
              <a:t>维护地主阶级的利益，巩固统治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3202"/>
                                        </p:tgtEl>
                                        <p:attrNameLst>
                                          <p:attrName>style.visibility</p:attrName>
                                        </p:attrNameLst>
                                      </p:cBhvr>
                                      <p:to>
                                        <p:strVal val="visible"/>
                                      </p:to>
                                    </p:set>
                                    <p:anim calcmode="lin" valueType="num">
                                      <p:cBhvr>
                                        <p:cTn id="7" dur="500" fill="hold"/>
                                        <p:tgtEl>
                                          <p:spTgt spid="93202"/>
                                        </p:tgtEl>
                                        <p:attrNameLst>
                                          <p:attrName>ppt_x</p:attrName>
                                        </p:attrNameLst>
                                      </p:cBhvr>
                                      <p:tavLst>
                                        <p:tav tm="0">
                                          <p:val>
                                            <p:strVal val="1+#ppt_w/2"/>
                                          </p:val>
                                        </p:tav>
                                        <p:tav tm="100000">
                                          <p:val>
                                            <p:strVal val="#ppt_x"/>
                                          </p:val>
                                        </p:tav>
                                      </p:tavLst>
                                    </p:anim>
                                    <p:anim calcmode="lin" valueType="num">
                                      <p:cBhvr>
                                        <p:cTn id="8" dur="500" fill="hold"/>
                                        <p:tgtEl>
                                          <p:spTgt spid="932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0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7650" name="WordArt 6"/>
          <p:cNvSpPr>
            <a:spLocks noTextEdit="1"/>
          </p:cNvSpPr>
          <p:nvPr/>
        </p:nvSpPr>
        <p:spPr>
          <a:xfrm>
            <a:off x="1684338" y="80963"/>
            <a:ext cx="4667250" cy="603250"/>
          </a:xfrm>
          <a:prstGeom prst="rect">
            <a:avLst/>
          </a:prstGeom>
        </p:spPr>
        <p:txBody>
          <a:bodyPr wrap="none" fromWordArt="1">
            <a:prstTxWarp prst="textPlain">
              <a:avLst>
                <a:gd name="adj" fmla="val 50000"/>
              </a:avLst>
            </a:prstTxWarp>
            <a:normAutofit fontScale="85000" lnSpcReduction="10000"/>
            <a:scene3d>
              <a:camera prst="orthographicFront"/>
              <a:lightRig rig="threePt" dir="t"/>
            </a:scene3d>
          </a:bodyPr>
          <a:lstStyle/>
          <a:p>
            <a:pPr algn="ctr"/>
            <a:r>
              <a:rPr lang="zh-CN" altLang="en-US" sz="4000" b="1">
                <a:solidFill>
                  <a:srgbClr val="FF0000"/>
                </a:solidFill>
                <a:effectLst>
                  <a:outerShdw blurRad="38100" dist="19050" dir="2700000" algn="tl" rotWithShape="0">
                    <a:schemeClr val="dk1">
                      <a:alpha val="40000"/>
                    </a:schemeClr>
                  </a:outerShdw>
                </a:effectLst>
                <a:latin typeface="隶书" charset="0"/>
                <a:ea typeface="隶书" charset="0"/>
              </a:rPr>
              <a:t>1861年俄国改革成效</a:t>
            </a:r>
          </a:p>
        </p:txBody>
      </p:sp>
      <p:sp>
        <p:nvSpPr>
          <p:cNvPr id="58381" name="Text Box 13"/>
          <p:cNvSpPr txBox="1">
            <a:spLocks noChangeArrowheads="1"/>
          </p:cNvSpPr>
          <p:nvPr/>
        </p:nvSpPr>
        <p:spPr bwMode="auto">
          <a:xfrm>
            <a:off x="381635" y="765175"/>
            <a:ext cx="11124565" cy="5015865"/>
          </a:xfrm>
          <a:prstGeom prst="rect">
            <a:avLst/>
          </a:prstGeom>
          <a:noFill/>
          <a:ln w="9525">
            <a:noFill/>
            <a:miter lim="800000"/>
          </a:ln>
          <a:effectLst/>
        </p:spPr>
        <p:txBody>
          <a:bodyPr wrap="square">
            <a:spAutoFit/>
            <a:scene3d>
              <a:camera prst="orthographicFront"/>
              <a:lightRig rig="threePt" dir="t"/>
            </a:scene3d>
          </a:bodyPr>
          <a:lstStyle/>
          <a:p>
            <a:pPr marR="0" defTabSz="914400">
              <a:buClrTx/>
              <a:buSzTx/>
              <a:buFontTx/>
              <a:buNone/>
              <a:defRPr/>
            </a:pPr>
            <a:r>
              <a:rPr kumimoji="0" lang="zh-CN" altLang="en-US" sz="3200" i="1"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材料一</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：据统计</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,1861</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年后的</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30</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年间</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俄国粮食产量                         增加了三分之二</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到</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19</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世纪</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80</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年代资本主义农业逐渐成为俄国农业的主要成分。</a:t>
            </a:r>
          </a:p>
          <a:p>
            <a:pPr marR="0" defTabSz="914400">
              <a:buClrTx/>
              <a:buSzTx/>
              <a:buFontTx/>
              <a:buNone/>
              <a:defRPr/>
            </a:pPr>
            <a:r>
              <a:rPr kumimoji="0" lang="zh-CN" altLang="en-US" sz="3200" i="1"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材料二</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：据统计，</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1860-1890</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年，俄国的生铁产量  增加了</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2</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倍，钢产量和棉纺织业都增加了</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倍，而煤炭产量增加超过了</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19</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倍，石油产量增加了</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200</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多倍。在此期间，俄国整个工业产量增加了</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6</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倍，铁路线增长了</a:t>
            </a:r>
            <a:r>
              <a:rPr kumimoji="0" lang="en-US" altLang="zh-CN"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35</a:t>
            </a: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倍多。 </a:t>
            </a:r>
            <a:endParaRPr kumimoji="0" lang="zh-CN" altLang="en-US" sz="1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endPar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从材料看出，俄国经济发展状况如何？</a:t>
            </a:r>
          </a:p>
          <a:p>
            <a:pPr marR="0" defTabSz="914400">
              <a:buClrTx/>
              <a:buSzTx/>
              <a:buFontTx/>
              <a:buNone/>
              <a:defRPr/>
            </a:pPr>
            <a:r>
              <a:rPr kumimoji="0" lang="zh-CN" altLang="en-US" sz="32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结合所学知识，分析上述状况出现的原因是什么？</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9" name="AutoShape 5"/>
          <p:cNvSpPr/>
          <p:nvPr/>
        </p:nvSpPr>
        <p:spPr>
          <a:xfrm>
            <a:off x="534670" y="238760"/>
            <a:ext cx="5327650" cy="6380163"/>
          </a:xfrm>
          <a:prstGeom prst="cloudCallout">
            <a:avLst>
              <a:gd name="adj1" fmla="val 57329"/>
              <a:gd name="adj2" fmla="val 20542"/>
            </a:avLst>
          </a:prstGeom>
          <a:solidFill>
            <a:srgbClr val="CCFFCC"/>
          </a:solidFill>
          <a:ln w="22225" cap="flat" cmpd="sng">
            <a:solidFill>
              <a:srgbClr val="000080"/>
            </a:solidFill>
            <a:prstDash val="solid"/>
            <a:round/>
            <a:headEnd type="none" w="med" len="med"/>
            <a:tailEnd type="none" w="med" len="med"/>
          </a:ln>
        </p:spPr>
        <p:txBody>
          <a:bodyPr anchor="t"/>
          <a:lstStyle/>
          <a:p>
            <a:pPr algn="ctr"/>
            <a:endParaRPr lang="zh-CN" altLang="zh-CN" sz="2800" b="0" dirty="0">
              <a:solidFill>
                <a:schemeClr val="tx1"/>
              </a:solidFill>
              <a:latin typeface="Times New Roman" panose="02020603050405020304" pitchFamily="18" charset="0"/>
              <a:ea typeface="宋体" panose="02010600030101010101" pitchFamily="2" charset="-122"/>
            </a:endParaRPr>
          </a:p>
        </p:txBody>
      </p:sp>
      <p:pic>
        <p:nvPicPr>
          <p:cNvPr id="28674" name="Picture 2" descr="4"/>
          <p:cNvPicPr>
            <a:picLocks noChangeAspect="1"/>
          </p:cNvPicPr>
          <p:nvPr/>
        </p:nvPicPr>
        <p:blipFill>
          <a:blip r:embed="rId2"/>
          <a:stretch>
            <a:fillRect/>
          </a:stretch>
        </p:blipFill>
        <p:spPr>
          <a:xfrm>
            <a:off x="6311900" y="908050"/>
            <a:ext cx="4197350" cy="4392613"/>
          </a:xfrm>
          <a:prstGeom prst="rect">
            <a:avLst/>
          </a:prstGeom>
          <a:noFill/>
          <a:ln w="57150" cap="flat" cmpd="thinThick">
            <a:solidFill>
              <a:srgbClr val="800000"/>
            </a:solidFill>
            <a:prstDash val="solid"/>
            <a:miter/>
            <a:headEnd type="none" w="med" len="med"/>
            <a:tailEnd type="none" w="med" len="med"/>
          </a:ln>
        </p:spPr>
      </p:pic>
      <p:sp>
        <p:nvSpPr>
          <p:cNvPr id="28675" name="Text Box 3"/>
          <p:cNvSpPr txBox="1"/>
          <p:nvPr/>
        </p:nvSpPr>
        <p:spPr>
          <a:xfrm>
            <a:off x="6743700" y="5516563"/>
            <a:ext cx="3529013" cy="583565"/>
          </a:xfrm>
          <a:prstGeom prst="rect">
            <a:avLst/>
          </a:prstGeom>
          <a:noFill/>
          <a:ln w="9525">
            <a:noFill/>
          </a:ln>
        </p:spPr>
        <p:txBody>
          <a:bodyPr anchor="t">
            <a:spAutoFit/>
          </a:bodyPr>
          <a:lstStyle/>
          <a:p>
            <a:pPr algn="ctr">
              <a:spcBef>
                <a:spcPct val="50000"/>
              </a:spcBef>
            </a:pPr>
            <a:r>
              <a:rPr lang="zh-CN" altLang="en-US" sz="3200" dirty="0">
                <a:solidFill>
                  <a:schemeClr val="tx1"/>
                </a:solidFill>
                <a:latin typeface="Arial" panose="020B0604020202020204" pitchFamily="34" charset="0"/>
                <a:ea typeface="宋体" panose="02010600030101010101" pitchFamily="2" charset="-122"/>
              </a:rPr>
              <a:t>家徒四壁的</a:t>
            </a:r>
            <a:r>
              <a:rPr lang="zh-CN" altLang="en-US" sz="3200" dirty="0">
                <a:solidFill>
                  <a:schemeClr val="tx1"/>
                </a:solidFill>
                <a:latin typeface="Times New Roman" panose="02020603050405020304" pitchFamily="18" charset="0"/>
                <a:ea typeface="宋体" panose="02010600030101010101" pitchFamily="2" charset="-122"/>
              </a:rPr>
              <a:t>农民</a:t>
            </a:r>
          </a:p>
        </p:txBody>
      </p:sp>
      <p:sp>
        <p:nvSpPr>
          <p:cNvPr id="72710" name="Text Box 6"/>
          <p:cNvSpPr txBox="1"/>
          <p:nvPr/>
        </p:nvSpPr>
        <p:spPr>
          <a:xfrm>
            <a:off x="1303020" y="890270"/>
            <a:ext cx="4248150" cy="5077460"/>
          </a:xfrm>
          <a:prstGeom prst="rect">
            <a:avLst/>
          </a:prstGeom>
          <a:noFill/>
          <a:ln w="9525">
            <a:noFill/>
          </a:ln>
        </p:spPr>
        <p:txBody>
          <a:bodyPr anchor="t">
            <a:spAutoFit/>
          </a:bodyPr>
          <a:lstStyle/>
          <a:p>
            <a:pPr>
              <a:spcBef>
                <a:spcPct val="50000"/>
              </a:spcBef>
            </a:pPr>
            <a:r>
              <a:rPr lang="en-US" altLang="zh-CN" sz="2800" dirty="0">
                <a:solidFill>
                  <a:schemeClr val="tx1"/>
                </a:solidFill>
                <a:latin typeface="楷体_GB2312" pitchFamily="49" charset="-122"/>
                <a:ea typeface="楷体_GB2312" pitchFamily="49" charset="-122"/>
              </a:rPr>
              <a:t>    </a:t>
            </a:r>
            <a:r>
              <a:rPr lang="zh-CN" altLang="en-US" sz="3600" dirty="0">
                <a:solidFill>
                  <a:schemeClr val="tx1"/>
                </a:solidFill>
                <a:latin typeface="楷体_GB2312" pitchFamily="49" charset="-122"/>
                <a:ea typeface="楷体_GB2312" pitchFamily="49" charset="-122"/>
              </a:rPr>
              <a:t>沙皇陛下仁慈，让我获得了自由，但是为了得到份地养活全家，我变卖了家里所有能卖的东西才交清了赎金，现在家里穷的就剩下几面墙可以依靠了！</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2710"/>
                                        </p:tgtEl>
                                        <p:attrNameLst>
                                          <p:attrName>style.visibility</p:attrName>
                                        </p:attrNameLst>
                                      </p:cBhvr>
                                      <p:to>
                                        <p:strVal val="visible"/>
                                      </p:to>
                                    </p:set>
                                    <p:anim calcmode="discrete" valueType="clr">
                                      <p:cBhvr override="childStyle">
                                        <p:cTn id="7" dur="80"/>
                                        <p:tgtEl>
                                          <p:spTgt spid="7271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2710"/>
                                        </p:tgtEl>
                                        <p:attrNameLst>
                                          <p:attrName>fillcolor</p:attrName>
                                        </p:attrNameLst>
                                      </p:cBhvr>
                                      <p:tavLst>
                                        <p:tav tm="0">
                                          <p:val>
                                            <p:clrVal>
                                              <a:schemeClr val="accent2"/>
                                            </p:clrVal>
                                          </p:val>
                                        </p:tav>
                                        <p:tav tm="50000">
                                          <p:val>
                                            <p:clrVal>
                                              <a:schemeClr val="hlink"/>
                                            </p:clrVal>
                                          </p:val>
                                        </p:tav>
                                      </p:tavLst>
                                    </p:anim>
                                    <p:set>
                                      <p:cBhvr>
                                        <p:cTn id="9" dur="80"/>
                                        <p:tgtEl>
                                          <p:spTgt spid="72710"/>
                                        </p:tgtEl>
                                        <p:attrNameLst>
                                          <p:attrName>fill.type</p:attrName>
                                        </p:attrNameLst>
                                      </p:cBhvr>
                                      <p:to>
                                        <p:strVal val="solid"/>
                                      </p:to>
                                    </p:set>
                                  </p:childTnLst>
                                </p:cTn>
                              </p:par>
                              <p:par>
                                <p:cTn id="10" presetID="27" presetClass="entr" presetSubtype="0" fill="hold" grpId="0" nodeType="withEffect">
                                  <p:stCondLst>
                                    <p:cond delay="0"/>
                                  </p:stCondLst>
                                  <p:iterate type="lt">
                                    <p:tmPct val="50000"/>
                                  </p:iterate>
                                  <p:childTnLst>
                                    <p:set>
                                      <p:cBhvr>
                                        <p:cTn id="11" dur="1" fill="hold">
                                          <p:stCondLst>
                                            <p:cond delay="0"/>
                                          </p:stCondLst>
                                        </p:cTn>
                                        <p:tgtEl>
                                          <p:spTgt spid="72709"/>
                                        </p:tgtEl>
                                        <p:attrNameLst>
                                          <p:attrName>style.visibility</p:attrName>
                                        </p:attrNameLst>
                                      </p:cBhvr>
                                      <p:to>
                                        <p:strVal val="visible"/>
                                      </p:to>
                                    </p:set>
                                    <p:anim calcmode="discrete" valueType="clr">
                                      <p:cBhvr override="childStyle">
                                        <p:cTn id="12" dur="80"/>
                                        <p:tgtEl>
                                          <p:spTgt spid="7270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72709"/>
                                        </p:tgtEl>
                                        <p:attrNameLst>
                                          <p:attrName>fillcolor</p:attrName>
                                        </p:attrNameLst>
                                      </p:cBhvr>
                                      <p:tavLst>
                                        <p:tav tm="0">
                                          <p:val>
                                            <p:clrVal>
                                              <a:schemeClr val="accent2"/>
                                            </p:clrVal>
                                          </p:val>
                                        </p:tav>
                                        <p:tav tm="50000">
                                          <p:val>
                                            <p:clrVal>
                                              <a:schemeClr val="hlink"/>
                                            </p:clrVal>
                                          </p:val>
                                        </p:tav>
                                      </p:tavLst>
                                    </p:anim>
                                    <p:set>
                                      <p:cBhvr>
                                        <p:cTn id="14" dur="80"/>
                                        <p:tgtEl>
                                          <p:spTgt spid="7270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9" grpId="0" bldLvl="0" animBg="1"/>
      <p:bldP spid="72710"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2014121152728953"/>
          <p:cNvPicPr>
            <a:picLocks noChangeAspect="1"/>
          </p:cNvPicPr>
          <p:nvPr/>
        </p:nvPicPr>
        <p:blipFill>
          <a:blip r:embed="rId4"/>
          <a:stretch>
            <a:fillRect/>
          </a:stretch>
        </p:blipFill>
        <p:spPr>
          <a:xfrm>
            <a:off x="-61595" y="-635"/>
            <a:ext cx="12279630" cy="6859270"/>
          </a:xfrm>
          <a:prstGeom prst="rect">
            <a:avLst/>
          </a:prstGeom>
        </p:spPr>
      </p:pic>
      <p:sp>
        <p:nvSpPr>
          <p:cNvPr id="27650" name="Text Box 4"/>
          <p:cNvSpPr txBox="1"/>
          <p:nvPr/>
        </p:nvSpPr>
        <p:spPr>
          <a:xfrm>
            <a:off x="606425" y="188595"/>
            <a:ext cx="11430000" cy="1322070"/>
          </a:xfrm>
          <a:prstGeom prst="rect">
            <a:avLst/>
          </a:prstGeom>
          <a:noFill/>
          <a:ln w="9525">
            <a:noFill/>
          </a:ln>
        </p:spPr>
        <p:txBody>
          <a:bodyPr wrap="square" anchor="t">
            <a:spAutoFit/>
          </a:bodyPr>
          <a:lstStyle/>
          <a:p>
            <a:r>
              <a:rPr lang="zh-CN" altLang="en-US"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农民获得</a:t>
            </a:r>
            <a:r>
              <a:rPr lang="zh-CN" altLang="en-US"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自由</a:t>
            </a:r>
            <a:r>
              <a:rPr lang="zh-CN" altLang="en-US"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的时候，已经被剥夺得一干二净。</a:t>
            </a:r>
            <a:r>
              <a:rPr lang="zh-CN" altLang="en-US" sz="4000" b="1" dirty="0">
                <a:solidFill>
                  <a:srgbClr val="FF0000"/>
                </a:solidFill>
                <a:latin typeface="Arial" panose="020B0604020202020204" pitchFamily="34" charset="0"/>
                <a:ea typeface="楷体_GB2312" pitchFamily="49" charset="-122"/>
              </a:rPr>
              <a:t>”                                 </a:t>
            </a:r>
            <a:r>
              <a:rPr lang="en-US" altLang="zh-CN"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列宁</a:t>
            </a:r>
          </a:p>
        </p:txBody>
      </p:sp>
      <p:sp>
        <p:nvSpPr>
          <p:cNvPr id="4" name="TextBox 3"/>
          <p:cNvSpPr txBox="1"/>
          <p:nvPr/>
        </p:nvSpPr>
        <p:spPr>
          <a:xfrm>
            <a:off x="1414145" y="1845945"/>
            <a:ext cx="9814560" cy="768350"/>
          </a:xfrm>
          <a:prstGeom prst="rect">
            <a:avLst/>
          </a:prstGeom>
          <a:noFill/>
        </p:spPr>
        <p:txBody>
          <a:bodyPr wrap="square">
            <a:spAutoFit/>
          </a:bodyPr>
          <a:lstStyle/>
          <a:p>
            <a:pPr marR="0" defTabSz="914400">
              <a:buClrTx/>
              <a:buSzTx/>
              <a:buFontTx/>
              <a:buNone/>
              <a:defRPr/>
            </a:pPr>
            <a:r>
              <a:rPr kumimoji="0" lang="zh-CN" altLang="en-US" sz="44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改革的</a:t>
            </a:r>
            <a:r>
              <a:rPr kumimoji="0" lang="zh-CN" altLang="en-US" sz="44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实质</a:t>
            </a:r>
            <a:r>
              <a:rPr kumimoji="0" lang="zh-CN" altLang="en-US" sz="44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是对农奴的一次大</a:t>
            </a:r>
            <a:r>
              <a:rPr kumimoji="0" lang="zh-CN" altLang="en-US" sz="44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掠夺</a:t>
            </a:r>
            <a:r>
              <a:rPr kumimoji="0" lang="zh-CN" altLang="en-US" sz="44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a:t>
            </a:r>
          </a:p>
        </p:txBody>
      </p:sp>
      <p:sp>
        <p:nvSpPr>
          <p:cNvPr id="2" name="文本框 1"/>
          <p:cNvSpPr txBox="1"/>
          <p:nvPr/>
        </p:nvSpPr>
        <p:spPr>
          <a:xfrm>
            <a:off x="979170" y="3093720"/>
            <a:ext cx="10591800" cy="1568450"/>
          </a:xfrm>
          <a:prstGeom prst="rect">
            <a:avLst/>
          </a:prstGeom>
          <a:noFill/>
        </p:spPr>
        <p:txBody>
          <a:bodyPr wrap="square" rtlCol="0">
            <a:spAutoFit/>
          </a:bodyPr>
          <a:lstStyle/>
          <a:p>
            <a:r>
              <a:rPr lang="zh-CN" altLang="en-US" sz="4800"/>
              <a:t>农奴在获得土地的时候，必须要出钱赎买，所出的价钱高出当时的地价。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ppt_x</p:attrName>
                                        </p:attrNameLst>
                                      </p:cBhvr>
                                      <p:tavLst>
                                        <p:tav tm="0">
                                          <p:val>
                                            <p:strVal val="#ppt_x"/>
                                          </p:val>
                                        </p:tav>
                                        <p:tav tm="100000">
                                          <p:val>
                                            <p:strVal val="#ppt_x"/>
                                          </p:val>
                                        </p:tav>
                                      </p:tavLst>
                                    </p:anim>
                                    <p:anim calcmode="lin" valueType="num">
                                      <p:cBhvr>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500"/>
                                        <p:tgtEl>
                                          <p:spTgt spid="4"/>
                                        </p:tgtEl>
                                      </p:cBhvr>
                                    </p:animEffect>
                                  </p:childTnLst>
                                  <p:subTnLst>
                                    <p:audio>
                                      <p:cMediaNode>
                                        <p:cTn display="0" masterRel="sameClick">
                                          <p:stCondLst>
                                            <p:cond evt="begin" delay="0">
                                              <p:tn val="11"/>
                                            </p:cond>
                                          </p:stCondLst>
                                          <p:endCondLst>
                                            <p:cond evt="onStopAudio" delay="0">
                                              <p:tgtEl>
                                                <p:sldTgt/>
                                              </p:tgtEl>
                                            </p:cond>
                                          </p:endCondLst>
                                        </p:cTn>
                                        <p:tgtEl>
                                          <p:sndTgt r:embed="rId3" name="arrow.wav"/>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4"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Text Box 4"/>
          <p:cNvSpPr>
            <a:spLocks noGrp="1" noChangeArrowheads="1"/>
          </p:cNvSpPr>
          <p:nvPr>
            <p:ph idx="1"/>
          </p:nvPr>
        </p:nvSpPr>
        <p:spPr>
          <a:xfrm>
            <a:off x="1524000" y="1484313"/>
            <a:ext cx="1981200" cy="762000"/>
          </a:xfrm>
        </p:spPr>
        <p:txBody>
          <a:bodyPr vert="horz" wrap="square" lIns="91440" tIns="45720" rIns="91440" bIns="45720" numCol="1" anchor="t" anchorCtr="0" compatLnSpc="1">
            <a:normAutofit fontScale="95000" lnSpcReduction="10000"/>
          </a:bodyPr>
          <a:lstStyle/>
          <a:p>
            <a:pPr marL="342900" marR="0" lvl="0" indent="-342900" algn="l" defTabSz="914400" rtl="0" eaLnBrk="1" fontAlgn="base" latinLnBrk="0" hangingPunct="1">
              <a:lnSpc>
                <a:spcPct val="100000"/>
              </a:lnSpc>
              <a:spcBef>
                <a:spcPct val="0"/>
              </a:spcBef>
              <a:spcAft>
                <a:spcPct val="0"/>
              </a:spcAft>
              <a:buClrTx/>
              <a:buSzTx/>
              <a:buFontTx/>
              <a:buNone/>
              <a:defRPr/>
            </a:pPr>
            <a:r>
              <a:rPr kumimoji="0" lang="zh-CN" altLang="en-US" sz="4800" b="1" i="0" u="none" strike="noStrike" kern="0" cap="none" spc="0" normalizeH="0" baseline="0" noProof="0" dirty="0">
                <a:ln>
                  <a:noFill/>
                </a:ln>
                <a:solidFill>
                  <a:srgbClr val="0000CC"/>
                </a:solidFill>
                <a:effectLst/>
                <a:uLnTx/>
                <a:uFillTx/>
                <a:latin typeface="华文行楷" pitchFamily="2" charset="-122"/>
                <a:ea typeface="华文行楷" pitchFamily="2" charset="-122"/>
                <a:cs typeface="+mn-cs"/>
              </a:rPr>
              <a:t>性质</a:t>
            </a:r>
            <a:r>
              <a:rPr kumimoji="0" lang="en-US" altLang="zh-CN" sz="4800" b="1" i="0" u="none" strike="noStrike" kern="0" cap="none" spc="0" normalizeH="0" baseline="0" noProof="0" dirty="0">
                <a:ln>
                  <a:noFill/>
                </a:ln>
                <a:solidFill>
                  <a:srgbClr val="0000CC"/>
                </a:solidFill>
                <a:effectLst/>
                <a:uLnTx/>
                <a:uFillTx/>
                <a:latin typeface="华文行楷" pitchFamily="2" charset="-122"/>
                <a:ea typeface="华文行楷" pitchFamily="2" charset="-122"/>
                <a:cs typeface="+mn-cs"/>
              </a:rPr>
              <a:t>:</a:t>
            </a:r>
            <a:r>
              <a:rPr kumimoji="0" lang="en-US" altLang="zh-CN" sz="4800" b="0" i="0" u="none" strike="noStrike" kern="0" cap="none" spc="0" normalizeH="0" baseline="0" noProof="0" dirty="0">
                <a:ln>
                  <a:noFill/>
                </a:ln>
                <a:solidFill>
                  <a:schemeClr val="tx1"/>
                </a:solidFill>
                <a:effectLst/>
                <a:uLnTx/>
                <a:uFillTx/>
                <a:latin typeface="华文行楷" pitchFamily="2" charset="-122"/>
                <a:ea typeface="华文行楷" pitchFamily="2" charset="-122"/>
                <a:cs typeface="+mn-cs"/>
              </a:rPr>
              <a:t>  </a:t>
            </a:r>
          </a:p>
        </p:txBody>
      </p:sp>
      <p:sp>
        <p:nvSpPr>
          <p:cNvPr id="47109" name="Rectangle 5"/>
          <p:cNvSpPr/>
          <p:nvPr/>
        </p:nvSpPr>
        <p:spPr>
          <a:xfrm>
            <a:off x="1524000" y="3284538"/>
            <a:ext cx="1548765" cy="829945"/>
          </a:xfrm>
          <a:prstGeom prst="rect">
            <a:avLst/>
          </a:prstGeom>
          <a:noFill/>
          <a:ln w="9525">
            <a:noFill/>
          </a:ln>
        </p:spPr>
        <p:txBody>
          <a:bodyPr wrap="none" anchor="t">
            <a:spAutoFit/>
          </a:bodyPr>
          <a:lstStyle/>
          <a:p>
            <a:r>
              <a:rPr lang="zh-CN" altLang="en-US" sz="4800" dirty="0">
                <a:solidFill>
                  <a:srgbClr val="0000CC"/>
                </a:solidFill>
                <a:latin typeface="华文行楷" pitchFamily="2" charset="-122"/>
                <a:ea typeface="华文行楷" pitchFamily="2" charset="-122"/>
              </a:rPr>
              <a:t>作用</a:t>
            </a:r>
            <a:r>
              <a:rPr lang="en-US" altLang="zh-CN" sz="4800" dirty="0">
                <a:solidFill>
                  <a:srgbClr val="0000CC"/>
                </a:solidFill>
                <a:latin typeface="华文行楷" pitchFamily="2" charset="-122"/>
                <a:ea typeface="华文行楷" pitchFamily="2" charset="-122"/>
              </a:rPr>
              <a:t>:</a:t>
            </a:r>
          </a:p>
        </p:txBody>
      </p:sp>
      <p:sp>
        <p:nvSpPr>
          <p:cNvPr id="47110" name="Text Box 6"/>
          <p:cNvSpPr txBox="1"/>
          <p:nvPr/>
        </p:nvSpPr>
        <p:spPr>
          <a:xfrm>
            <a:off x="1524000" y="5013325"/>
            <a:ext cx="1548765" cy="829945"/>
          </a:xfrm>
          <a:prstGeom prst="rect">
            <a:avLst/>
          </a:prstGeom>
          <a:noFill/>
          <a:ln w="9525">
            <a:noFill/>
          </a:ln>
        </p:spPr>
        <p:txBody>
          <a:bodyPr wrap="none" anchor="t">
            <a:spAutoFit/>
          </a:bodyPr>
          <a:lstStyle/>
          <a:p>
            <a:r>
              <a:rPr lang="zh-CN" altLang="en-US" sz="4800" dirty="0">
                <a:solidFill>
                  <a:srgbClr val="0000CC"/>
                </a:solidFill>
                <a:latin typeface="华文行楷" pitchFamily="2" charset="-122"/>
                <a:ea typeface="华文行楷" pitchFamily="2" charset="-122"/>
              </a:rPr>
              <a:t>局限</a:t>
            </a:r>
            <a:r>
              <a:rPr lang="en-US" altLang="zh-CN" sz="4800" dirty="0">
                <a:solidFill>
                  <a:srgbClr val="0000CC"/>
                </a:solidFill>
                <a:latin typeface="华文行楷" pitchFamily="2" charset="-122"/>
                <a:ea typeface="华文行楷" pitchFamily="2" charset="-122"/>
              </a:rPr>
              <a:t>:</a:t>
            </a:r>
          </a:p>
        </p:txBody>
      </p:sp>
      <p:sp>
        <p:nvSpPr>
          <p:cNvPr id="47111" name="Text Box 7"/>
          <p:cNvSpPr txBox="1"/>
          <p:nvPr/>
        </p:nvSpPr>
        <p:spPr>
          <a:xfrm>
            <a:off x="3216275" y="1268730"/>
            <a:ext cx="7200900" cy="1445260"/>
          </a:xfrm>
          <a:prstGeom prst="rect">
            <a:avLst/>
          </a:prstGeom>
          <a:solidFill>
            <a:srgbClr val="FFFF00"/>
          </a:solidFill>
          <a:ln w="9525">
            <a:noFill/>
          </a:ln>
        </p:spPr>
        <p:txBody>
          <a:bodyPr wrap="square" anchor="t">
            <a:spAutoFit/>
          </a:bodyPr>
          <a:lstStyle/>
          <a:p>
            <a:pPr>
              <a:spcBef>
                <a:spcPct val="50000"/>
              </a:spcBef>
            </a:pPr>
            <a:r>
              <a:rPr lang="zh-CN" altLang="en-US" sz="4400" dirty="0">
                <a:solidFill>
                  <a:schemeClr val="tx1"/>
                </a:solidFill>
                <a:latin typeface="Comic Sans MS" panose="030F0702030302020204" pitchFamily="66" charset="0"/>
                <a:ea typeface="华文行楷" pitchFamily="2" charset="-122"/>
              </a:rPr>
              <a:t>沙皇自上而下实行的资产阶级性质的改革</a:t>
            </a:r>
          </a:p>
        </p:txBody>
      </p:sp>
      <p:sp>
        <p:nvSpPr>
          <p:cNvPr id="47112" name="Text Box 8"/>
          <p:cNvSpPr txBox="1"/>
          <p:nvPr/>
        </p:nvSpPr>
        <p:spPr>
          <a:xfrm>
            <a:off x="3216275" y="2708275"/>
            <a:ext cx="7127875" cy="2122805"/>
          </a:xfrm>
          <a:prstGeom prst="rect">
            <a:avLst/>
          </a:prstGeom>
          <a:solidFill>
            <a:srgbClr val="FF99CC"/>
          </a:solidFill>
          <a:ln w="9525">
            <a:noFill/>
          </a:ln>
        </p:spPr>
        <p:txBody>
          <a:bodyPr anchor="t">
            <a:spAutoFit/>
          </a:bodyPr>
          <a:lstStyle/>
          <a:p>
            <a:pPr>
              <a:spcBef>
                <a:spcPct val="50000"/>
              </a:spcBef>
            </a:pPr>
            <a:r>
              <a:rPr lang="zh-CN" altLang="en-US" sz="4400" dirty="0">
                <a:solidFill>
                  <a:schemeClr val="tx1"/>
                </a:solidFill>
                <a:latin typeface="Comic Sans MS" panose="030F0702030302020204" pitchFamily="66" charset="0"/>
                <a:ea typeface="华文行楷" pitchFamily="2" charset="-122"/>
              </a:rPr>
              <a:t>加快了俄国资本主义的发展，是俄国近代历史上的重大转折点</a:t>
            </a:r>
          </a:p>
        </p:txBody>
      </p:sp>
      <p:sp>
        <p:nvSpPr>
          <p:cNvPr id="47113" name="Text Box 9"/>
          <p:cNvSpPr txBox="1"/>
          <p:nvPr/>
        </p:nvSpPr>
        <p:spPr>
          <a:xfrm>
            <a:off x="3216275" y="4797425"/>
            <a:ext cx="7200900" cy="1445260"/>
          </a:xfrm>
          <a:prstGeom prst="rect">
            <a:avLst/>
          </a:prstGeom>
          <a:solidFill>
            <a:srgbClr val="99CCFF"/>
          </a:solidFill>
          <a:ln w="9525">
            <a:noFill/>
          </a:ln>
        </p:spPr>
        <p:txBody>
          <a:bodyPr anchor="t">
            <a:spAutoFit/>
          </a:bodyPr>
          <a:lstStyle/>
          <a:p>
            <a:pPr>
              <a:spcBef>
                <a:spcPct val="50000"/>
              </a:spcBef>
            </a:pPr>
            <a:r>
              <a:rPr lang="zh-CN" altLang="en-US" sz="4400" dirty="0">
                <a:solidFill>
                  <a:schemeClr val="tx1"/>
                </a:solidFill>
                <a:latin typeface="Comic Sans MS" panose="030F0702030302020204" pitchFamily="66" charset="0"/>
                <a:ea typeface="华文行楷" pitchFamily="2" charset="-122"/>
              </a:rPr>
              <a:t>改革很不彻底，保留了大量的封建残余</a:t>
            </a:r>
            <a:r>
              <a:rPr lang="en-US" altLang="zh-CN" sz="4400" dirty="0">
                <a:solidFill>
                  <a:schemeClr val="tx1"/>
                </a:solidFill>
                <a:latin typeface="宋体" panose="02010600030101010101" pitchFamily="2" charset="-122"/>
                <a:ea typeface="宋体" panose="02010600030101010101" pitchFamily="2" charset="-122"/>
              </a:rPr>
              <a:t>(</a:t>
            </a:r>
            <a:r>
              <a:rPr lang="zh-CN" altLang="en-US" sz="3600" dirty="0">
                <a:solidFill>
                  <a:schemeClr val="tx1"/>
                </a:solidFill>
                <a:latin typeface="Comic Sans MS" panose="030F0702030302020204" pitchFamily="66" charset="0"/>
                <a:ea typeface="华文行楷" pitchFamily="2" charset="-122"/>
              </a:rPr>
              <a:t>从目的和内容看</a:t>
            </a:r>
            <a:r>
              <a:rPr lang="zh-CN" altLang="en-US" sz="4400" dirty="0">
                <a:solidFill>
                  <a:schemeClr val="tx1"/>
                </a:solidFill>
                <a:latin typeface="Comic Sans MS" panose="030F0702030302020204" pitchFamily="66" charset="0"/>
                <a:ea typeface="华文行楷" pitchFamily="2" charset="-122"/>
              </a:rPr>
              <a:t>）</a:t>
            </a:r>
          </a:p>
        </p:txBody>
      </p:sp>
      <p:sp>
        <p:nvSpPr>
          <p:cNvPr id="31751" name="Text Box 10"/>
          <p:cNvSpPr txBox="1"/>
          <p:nvPr/>
        </p:nvSpPr>
        <p:spPr>
          <a:xfrm>
            <a:off x="6248400" y="1363663"/>
            <a:ext cx="1676400" cy="368300"/>
          </a:xfrm>
          <a:prstGeom prst="rect">
            <a:avLst/>
          </a:prstGeom>
          <a:noFill/>
          <a:ln w="9525">
            <a:noFill/>
          </a:ln>
        </p:spPr>
        <p:txBody>
          <a:bodyPr anchor="t">
            <a:spAutoFit/>
          </a:bodyPr>
          <a:lstStyle/>
          <a:p>
            <a:pPr>
              <a:spcBef>
                <a:spcPct val="50000"/>
              </a:spcBef>
            </a:pPr>
            <a:endParaRPr lang="zh-CN" altLang="zh-CN" sz="1800" b="0" dirty="0">
              <a:solidFill>
                <a:schemeClr val="tx1"/>
              </a:solidFill>
              <a:latin typeface="Comic Sans MS" panose="030F0702030302020204" pitchFamily="66" charset="0"/>
              <a:ea typeface="宋体" panose="02010600030101010101" pitchFamily="2" charset="-122"/>
            </a:endParaRPr>
          </a:p>
        </p:txBody>
      </p:sp>
      <p:sp>
        <p:nvSpPr>
          <p:cNvPr id="31752" name="Text Box 12"/>
          <p:cNvSpPr txBox="1"/>
          <p:nvPr/>
        </p:nvSpPr>
        <p:spPr>
          <a:xfrm>
            <a:off x="6324600" y="609600"/>
            <a:ext cx="2057400" cy="368300"/>
          </a:xfrm>
          <a:prstGeom prst="rect">
            <a:avLst/>
          </a:prstGeom>
          <a:noFill/>
          <a:ln w="9525">
            <a:noFill/>
          </a:ln>
        </p:spPr>
        <p:txBody>
          <a:bodyPr anchor="t">
            <a:spAutoFit/>
          </a:bodyPr>
          <a:lstStyle/>
          <a:p>
            <a:pPr>
              <a:spcBef>
                <a:spcPct val="50000"/>
              </a:spcBef>
            </a:pPr>
            <a:endParaRPr lang="zh-CN" altLang="zh-CN" sz="1800" b="0" dirty="0">
              <a:solidFill>
                <a:schemeClr val="tx1"/>
              </a:solidFill>
              <a:latin typeface="Comic Sans MS" panose="030F0702030302020204" pitchFamily="66" charset="0"/>
              <a:ea typeface="宋体" panose="02010600030101010101" pitchFamily="2" charset="-122"/>
            </a:endParaRPr>
          </a:p>
        </p:txBody>
      </p:sp>
      <p:sp>
        <p:nvSpPr>
          <p:cNvPr id="31753" name="Rectangle 7"/>
          <p:cNvSpPr/>
          <p:nvPr/>
        </p:nvSpPr>
        <p:spPr>
          <a:xfrm>
            <a:off x="1631950" y="188913"/>
            <a:ext cx="5647055" cy="768350"/>
          </a:xfrm>
          <a:prstGeom prst="rect">
            <a:avLst/>
          </a:prstGeom>
          <a:noFill/>
          <a:ln w="9525">
            <a:noFill/>
          </a:ln>
        </p:spPr>
        <p:txBody>
          <a:bodyPr wrap="none" anchor="t">
            <a:spAutoFit/>
          </a:bodyPr>
          <a:lstStyle/>
          <a:p>
            <a:r>
              <a:rPr lang="en-US" altLang="zh-CN" sz="4400" dirty="0">
                <a:solidFill>
                  <a:srgbClr val="FF3300"/>
                </a:solidFill>
                <a:latin typeface="Arial" panose="020B0604020202020204" pitchFamily="34" charset="0"/>
                <a:ea typeface="黑体" panose="02010609060101010101" charset="-122"/>
              </a:rPr>
              <a:t>3</a:t>
            </a:r>
            <a:r>
              <a:rPr lang="zh-CN" altLang="en-US" sz="4400" dirty="0">
                <a:solidFill>
                  <a:srgbClr val="FF3300"/>
                </a:solidFill>
                <a:latin typeface="Arial" panose="020B0604020202020204" pitchFamily="34" charset="0"/>
                <a:ea typeface="黑体" panose="02010609060101010101" charset="-122"/>
              </a:rPr>
              <a:t>、</a:t>
            </a:r>
            <a:r>
              <a:rPr lang="en-US" altLang="zh-CN" sz="4400" dirty="0">
                <a:solidFill>
                  <a:srgbClr val="FF3300"/>
                </a:solidFill>
                <a:latin typeface="Arial" panose="020B0604020202020204" pitchFamily="34" charset="0"/>
                <a:ea typeface="黑体" panose="02010609060101010101" charset="-122"/>
              </a:rPr>
              <a:t>1861</a:t>
            </a:r>
            <a:r>
              <a:rPr lang="zh-CN" altLang="en-US" sz="4400" dirty="0">
                <a:solidFill>
                  <a:srgbClr val="FF3300"/>
                </a:solidFill>
                <a:latin typeface="Arial" panose="020B0604020202020204" pitchFamily="34" charset="0"/>
                <a:ea typeface="黑体" panose="02010609060101010101" charset="-122"/>
              </a:rPr>
              <a:t>年改革的意义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08">
                                            <p:txEl>
                                              <p:pRg st="0" end="0"/>
                                            </p:txEl>
                                          </p:spTgt>
                                        </p:tgtEl>
                                        <p:attrNameLst>
                                          <p:attrName>style.visibility</p:attrName>
                                        </p:attrNameLst>
                                      </p:cBhvr>
                                      <p:to>
                                        <p:strVal val="visible"/>
                                      </p:to>
                                    </p:set>
                                    <p:animEffect transition="in" filter="blinds(horizontal)">
                                      <p:cBhvr>
                                        <p:cTn id="7" dur="500"/>
                                        <p:tgtEl>
                                          <p:spTgt spid="4710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7109"/>
                                        </p:tgtEl>
                                        <p:attrNameLst>
                                          <p:attrName>style.visibility</p:attrName>
                                        </p:attrNameLst>
                                      </p:cBhvr>
                                      <p:to>
                                        <p:strVal val="visible"/>
                                      </p:to>
                                    </p:set>
                                    <p:animEffect transition="in" filter="blinds(horizontal)">
                                      <p:cBhvr>
                                        <p:cTn id="12" dur="500"/>
                                        <p:tgtEl>
                                          <p:spTgt spid="4710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7110"/>
                                        </p:tgtEl>
                                        <p:attrNameLst>
                                          <p:attrName>style.visibility</p:attrName>
                                        </p:attrNameLst>
                                      </p:cBhvr>
                                      <p:to>
                                        <p:strVal val="visible"/>
                                      </p:to>
                                    </p:set>
                                    <p:animEffect transition="in" filter="blinds(horizontal)">
                                      <p:cBhvr>
                                        <p:cTn id="17" dur="500"/>
                                        <p:tgtEl>
                                          <p:spTgt spid="471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7111"/>
                                        </p:tgtEl>
                                        <p:attrNameLst>
                                          <p:attrName>style.visibility</p:attrName>
                                        </p:attrNameLst>
                                      </p:cBhvr>
                                      <p:to>
                                        <p:strVal val="visible"/>
                                      </p:to>
                                    </p:set>
                                    <p:animEffect transition="in" filter="blinds(horizontal)">
                                      <p:cBhvr>
                                        <p:cTn id="22" dur="500"/>
                                        <p:tgtEl>
                                          <p:spTgt spid="47111"/>
                                        </p:tgtEl>
                                      </p:cBhvr>
                                    </p:animEffect>
                                  </p:childTnLst>
                                  <p:subTnLst>
                                    <p:audio>
                                      <p:cMediaNode>
                                        <p:cTn display="0" masterRel="sameClick">
                                          <p:stCondLst>
                                            <p:cond evt="begin" delay="0">
                                              <p:tn val="20"/>
                                            </p:cond>
                                          </p:stCondLst>
                                          <p:endCondLst>
                                            <p:cond evt="onStopAudio" delay="0">
                                              <p:tgtEl>
                                                <p:sldTgt/>
                                              </p:tgtEl>
                                            </p:cond>
                                          </p:endCondLst>
                                        </p:cTn>
                                        <p:tgtEl>
                                          <p:sndTgt r:embed="rId3" name="voltage.wav"/>
                                        </p:tgtEl>
                                      </p:cMediaNode>
                                    </p:audio>
                                  </p:sub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7112"/>
                                        </p:tgtEl>
                                        <p:attrNameLst>
                                          <p:attrName>style.visibility</p:attrName>
                                        </p:attrNameLst>
                                      </p:cBhvr>
                                      <p:to>
                                        <p:strVal val="visible"/>
                                      </p:to>
                                    </p:set>
                                    <p:animEffect transition="in" filter="blinds(horizontal)">
                                      <p:cBhvr>
                                        <p:cTn id="27" dur="500"/>
                                        <p:tgtEl>
                                          <p:spTgt spid="47112"/>
                                        </p:tgtEl>
                                      </p:cBhvr>
                                    </p:animEffect>
                                  </p:childTnLst>
                                  <p:subTnLst>
                                    <p:audio>
                                      <p:cMediaNode>
                                        <p:cTn display="0" masterRel="sameClick">
                                          <p:stCondLst>
                                            <p:cond evt="begin" delay="0">
                                              <p:tn val="25"/>
                                            </p:cond>
                                          </p:stCondLst>
                                          <p:endCondLst>
                                            <p:cond evt="onStopAudio" delay="0">
                                              <p:tgtEl>
                                                <p:sldTgt/>
                                              </p:tgtEl>
                                            </p:cond>
                                          </p:endCondLst>
                                        </p:cTn>
                                        <p:tgtEl>
                                          <p:sndTgt r:embed="rId4" name="push.wav"/>
                                        </p:tgtEl>
                                      </p:cMediaNode>
                                    </p:audio>
                                  </p:sub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7113"/>
                                        </p:tgtEl>
                                        <p:attrNameLst>
                                          <p:attrName>style.visibility</p:attrName>
                                        </p:attrNameLst>
                                      </p:cBhvr>
                                      <p:to>
                                        <p:strVal val="visible"/>
                                      </p:to>
                                    </p:set>
                                    <p:animEffect transition="in" filter="blinds(horizontal)">
                                      <p:cBhvr>
                                        <p:cTn id="32" dur="500"/>
                                        <p:tgtEl>
                                          <p:spTgt spid="47113"/>
                                        </p:tgtEl>
                                      </p:cBhvr>
                                    </p:animEffect>
                                  </p:childTnLst>
                                  <p:subTnLst>
                                    <p:audio>
                                      <p:cMediaNode>
                                        <p:cTn display="0" masterRel="sameClick">
                                          <p:stCondLst>
                                            <p:cond evt="begin" delay="0">
                                              <p:tn val="30"/>
                                            </p:cond>
                                          </p:stCondLst>
                                          <p:endCondLst>
                                            <p:cond evt="onStopAudio" delay="0">
                                              <p:tgtEl>
                                                <p:sldTgt/>
                                              </p:tgtEl>
                                            </p:cond>
                                          </p:endCondLst>
                                        </p:cTn>
                                        <p:tgtEl>
                                          <p:sndTgt r:embed="rId5"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build="p"/>
      <p:bldP spid="47109" grpId="0"/>
      <p:bldP spid="47110" grpId="0"/>
      <p:bldP spid="47111" grpId="0" bldLvl="0" animBg="1"/>
      <p:bldP spid="47112" grpId="0" bldLvl="0" animBg="1"/>
      <p:bldP spid="47113" grpId="0" bldLvl="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ctr" defTabSz="914400" rtl="0" eaLnBrk="1" fontAlgn="base" latinLnBrk="0" hangingPunct="1">
          <a:lnSpc>
            <a:spcPct val="100000"/>
          </a:lnSpc>
          <a:spcBef>
            <a:spcPct val="0"/>
          </a:spcBef>
          <a:spcAft>
            <a:spcPct val="0"/>
          </a:spcAft>
          <a:buClrTx/>
          <a:buSzTx/>
          <a:buFontTx/>
          <a:buNone/>
          <a:defRPr kumimoji="0" lang="zh-CN" altLang="en-US" sz="4000" b="1" i="0" u="none" strike="noStrike" cap="none" normalizeH="0" baseline="0" smtClean="0">
            <a:ln>
              <a:noFill/>
            </a:ln>
            <a:solidFill>
              <a:srgbClr val="663300"/>
            </a:solidFill>
            <a:effectLst/>
            <a:latin typeface="Arial" panose="020B0604020202020204" pitchFamily="34" charset="0"/>
            <a:ea typeface="隶书" pitchFamily="49"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ctr" defTabSz="914400" rtl="0" eaLnBrk="1" fontAlgn="base" latinLnBrk="0" hangingPunct="1">
          <a:lnSpc>
            <a:spcPct val="100000"/>
          </a:lnSpc>
          <a:spcBef>
            <a:spcPct val="0"/>
          </a:spcBef>
          <a:spcAft>
            <a:spcPct val="0"/>
          </a:spcAft>
          <a:buClrTx/>
          <a:buSzTx/>
          <a:buFontTx/>
          <a:buNone/>
          <a:defRPr kumimoji="0" lang="zh-CN" altLang="en-US" sz="4000" b="1" i="0" u="none" strike="noStrike" cap="none" normalizeH="0" baseline="0" smtClean="0">
            <a:ln>
              <a:noFill/>
            </a:ln>
            <a:solidFill>
              <a:srgbClr val="663300"/>
            </a:solidFill>
            <a:effectLst/>
            <a:latin typeface="Arial" panose="020B0604020202020204" pitchFamily="34" charset="0"/>
            <a:ea typeface="隶书" pitchFamily="49"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3333CC"/>
      </a:hlink>
      <a:folHlink>
        <a:srgbClr val="3333CC"/>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1503</Words>
  <Application>WPS 演示</Application>
  <PresentationFormat>自定义</PresentationFormat>
  <Paragraphs>199</Paragraphs>
  <Slides>27</Slides>
  <Notes>7</Notes>
  <HiddenSlides>0</HiddenSlides>
  <MMClips>1</MMClips>
  <ScaleCrop>false</ScaleCrop>
  <HeadingPairs>
    <vt:vector size="6" baseType="variant">
      <vt:variant>
        <vt:lpstr>主题</vt:lpstr>
      </vt:variant>
      <vt:variant>
        <vt:i4>3</vt:i4>
      </vt:variant>
      <vt:variant>
        <vt:lpstr>嵌入 OLE 服务器</vt:lpstr>
      </vt:variant>
      <vt:variant>
        <vt:i4>1</vt:i4>
      </vt:variant>
      <vt:variant>
        <vt:lpstr>幻灯片标题</vt:lpstr>
      </vt:variant>
      <vt:variant>
        <vt:i4>27</vt:i4>
      </vt:variant>
    </vt:vector>
  </HeadingPairs>
  <TitlesOfParts>
    <vt:vector size="31" baseType="lpstr">
      <vt:lpstr>Office 主题</vt:lpstr>
      <vt:lpstr>默认设计模板</vt:lpstr>
      <vt:lpstr>1_默认设计模板</vt:lpstr>
      <vt:lpstr>Microsoft Graph 图表</vt:lpstr>
      <vt:lpstr>第2课  俄国的改革</vt:lpstr>
      <vt:lpstr>幻灯片 2</vt:lpstr>
      <vt:lpstr>幻灯片 3</vt:lpstr>
      <vt:lpstr>幻灯片 4</vt:lpstr>
      <vt:lpstr>幻灯片 5</vt:lpstr>
      <vt:lpstr>幻灯片 6</vt:lpstr>
      <vt:lpstr>幻灯片 7</vt:lpstr>
      <vt:lpstr>幻灯片 8</vt:lpstr>
      <vt:lpstr>幻灯片 9</vt:lpstr>
      <vt:lpstr>幻灯片 10</vt:lpstr>
      <vt:lpstr>幻灯片 11</vt:lpstr>
      <vt:lpstr>二、废除农奴制</vt:lpstr>
      <vt:lpstr>幻灯片 13</vt:lpstr>
      <vt:lpstr>幻灯片 14</vt:lpstr>
      <vt:lpstr>农奴生活环境恶劣</vt:lpstr>
      <vt:lpstr>工场主（资本家）的烦恼</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常海燕</cp:lastModifiedBy>
  <cp:revision>5</cp:revision>
  <dcterms:created xsi:type="dcterms:W3CDTF">2018-09-12T13:26:00Z</dcterms:created>
  <dcterms:modified xsi:type="dcterms:W3CDTF">2018-11-11T01:16:02Z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2052-10.1.0.7359</vt:lpwstr>
  </property>
</Properties>
</file>