
<file path=[Content_Types].xml><?xml version="1.0" encoding="utf-8"?>
<Types xmlns="http://schemas.openxmlformats.org/package/2006/content-types">
  <Default Extension="jpeg" ContentType="image/jpeg"/>
  <Default Extension="wav" ContentType="audio/x-wav"/>
  <Default Extension="png" ContentType="image/png"/>
  <Default Extension="gif" ContentType="image/gi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2"/>
  </p:notesMasterIdLst>
  <p:sldIdLst>
    <p:sldId id="1061" r:id="rId3"/>
    <p:sldId id="1078" r:id="rId4"/>
    <p:sldId id="1116" r:id="rId5"/>
    <p:sldId id="1117" r:id="rId6"/>
    <p:sldId id="1119" r:id="rId7"/>
    <p:sldId id="1118" r:id="rId8"/>
    <p:sldId id="1097" r:id="rId9"/>
    <p:sldId id="1079" r:id="rId10"/>
    <p:sldId id="1098" r:id="rId11"/>
    <p:sldId id="1081" r:id="rId12"/>
    <p:sldId id="1082" r:id="rId13"/>
    <p:sldId id="1099" r:id="rId14"/>
    <p:sldId id="1084" r:id="rId15"/>
    <p:sldId id="1086" r:id="rId16"/>
    <p:sldId id="1102" r:id="rId17"/>
    <p:sldId id="1090" r:id="rId18"/>
    <p:sldId id="1091" r:id="rId19"/>
    <p:sldId id="1121" r:id="rId20"/>
    <p:sldId id="1092" r:id="rId21"/>
    <p:sldId id="1120" r:id="rId23"/>
    <p:sldId id="1089" r:id="rId24"/>
    <p:sldId id="1103" r:id="rId25"/>
    <p:sldId id="1096" r:id="rId26"/>
    <p:sldId id="1108" r:id="rId27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50000"/>
      </a:spcBef>
      <a:spcAft>
        <a:spcPct val="0"/>
      </a:spcAft>
      <a:defRPr kumimoji="1" sz="3200" b="1" kern="1200">
        <a:solidFill>
          <a:schemeClr val="tx1"/>
        </a:solidFill>
        <a:latin typeface="Times New Roman" panose="02020603050405020304" pitchFamily="18" charset="0"/>
        <a:ea typeface="黑体" panose="02010609060101010101" pitchFamily="49" charset="-122"/>
        <a:cs typeface="+mn-cs"/>
      </a:defRPr>
    </a:lvl1pPr>
    <a:lvl2pPr marL="457200" algn="l" rtl="0" fontAlgn="base">
      <a:spcBef>
        <a:spcPct val="50000"/>
      </a:spcBef>
      <a:spcAft>
        <a:spcPct val="0"/>
      </a:spcAft>
      <a:defRPr kumimoji="1" sz="3200" b="1" kern="1200">
        <a:solidFill>
          <a:schemeClr val="tx1"/>
        </a:solidFill>
        <a:latin typeface="Times New Roman" panose="02020603050405020304" pitchFamily="18" charset="0"/>
        <a:ea typeface="黑体" panose="02010609060101010101" pitchFamily="49" charset="-122"/>
        <a:cs typeface="+mn-cs"/>
      </a:defRPr>
    </a:lvl2pPr>
    <a:lvl3pPr marL="914400" algn="l" rtl="0" fontAlgn="base">
      <a:spcBef>
        <a:spcPct val="50000"/>
      </a:spcBef>
      <a:spcAft>
        <a:spcPct val="0"/>
      </a:spcAft>
      <a:defRPr kumimoji="1" sz="3200" b="1" kern="1200">
        <a:solidFill>
          <a:schemeClr val="tx1"/>
        </a:solidFill>
        <a:latin typeface="Times New Roman" panose="02020603050405020304" pitchFamily="18" charset="0"/>
        <a:ea typeface="黑体" panose="02010609060101010101" pitchFamily="49" charset="-122"/>
        <a:cs typeface="+mn-cs"/>
      </a:defRPr>
    </a:lvl3pPr>
    <a:lvl4pPr marL="1371600" algn="l" rtl="0" fontAlgn="base">
      <a:spcBef>
        <a:spcPct val="50000"/>
      </a:spcBef>
      <a:spcAft>
        <a:spcPct val="0"/>
      </a:spcAft>
      <a:defRPr kumimoji="1" sz="3200" b="1" kern="1200">
        <a:solidFill>
          <a:schemeClr val="tx1"/>
        </a:solidFill>
        <a:latin typeface="Times New Roman" panose="02020603050405020304" pitchFamily="18" charset="0"/>
        <a:ea typeface="黑体" panose="02010609060101010101" pitchFamily="49" charset="-122"/>
        <a:cs typeface="+mn-cs"/>
      </a:defRPr>
    </a:lvl4pPr>
    <a:lvl5pPr marL="1828800" algn="l" rtl="0" fontAlgn="base">
      <a:spcBef>
        <a:spcPct val="50000"/>
      </a:spcBef>
      <a:spcAft>
        <a:spcPct val="0"/>
      </a:spcAft>
      <a:defRPr kumimoji="1" sz="3200" b="1" kern="1200">
        <a:solidFill>
          <a:schemeClr val="tx1"/>
        </a:solidFill>
        <a:latin typeface="Times New Roman" panose="02020603050405020304" pitchFamily="18" charset="0"/>
        <a:ea typeface="黑体" panose="02010609060101010101" pitchFamily="49" charset="-122"/>
        <a:cs typeface="+mn-cs"/>
      </a:defRPr>
    </a:lvl5pPr>
    <a:lvl6pPr marL="2286000" algn="l" defTabSz="914400" rtl="0" eaLnBrk="1" latinLnBrk="0" hangingPunct="1">
      <a:defRPr kumimoji="1" sz="3200" b="1" kern="1200">
        <a:solidFill>
          <a:schemeClr val="tx1"/>
        </a:solidFill>
        <a:latin typeface="Times New Roman" panose="02020603050405020304" pitchFamily="18" charset="0"/>
        <a:ea typeface="黑体" panose="02010609060101010101" pitchFamily="49" charset="-122"/>
        <a:cs typeface="+mn-cs"/>
      </a:defRPr>
    </a:lvl6pPr>
    <a:lvl7pPr marL="2743200" algn="l" defTabSz="914400" rtl="0" eaLnBrk="1" latinLnBrk="0" hangingPunct="1">
      <a:defRPr kumimoji="1" sz="3200" b="1" kern="1200">
        <a:solidFill>
          <a:schemeClr val="tx1"/>
        </a:solidFill>
        <a:latin typeface="Times New Roman" panose="02020603050405020304" pitchFamily="18" charset="0"/>
        <a:ea typeface="黑体" panose="02010609060101010101" pitchFamily="49" charset="-122"/>
        <a:cs typeface="+mn-cs"/>
      </a:defRPr>
    </a:lvl7pPr>
    <a:lvl8pPr marL="3200400" algn="l" defTabSz="914400" rtl="0" eaLnBrk="1" latinLnBrk="0" hangingPunct="1">
      <a:defRPr kumimoji="1" sz="3200" b="1" kern="1200">
        <a:solidFill>
          <a:schemeClr val="tx1"/>
        </a:solidFill>
        <a:latin typeface="Times New Roman" panose="02020603050405020304" pitchFamily="18" charset="0"/>
        <a:ea typeface="黑体" panose="02010609060101010101" pitchFamily="49" charset="-122"/>
        <a:cs typeface="+mn-cs"/>
      </a:defRPr>
    </a:lvl8pPr>
    <a:lvl9pPr marL="3657600" algn="l" defTabSz="914400" rtl="0" eaLnBrk="1" latinLnBrk="0" hangingPunct="1">
      <a:defRPr kumimoji="1" sz="3200" b="1" kern="1200">
        <a:solidFill>
          <a:schemeClr val="tx1"/>
        </a:solidFill>
        <a:latin typeface="Times New Roman" panose="02020603050405020304" pitchFamily="18" charset="0"/>
        <a:ea typeface="黑体" panose="02010609060101010101" pitchFamily="49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  <a:srgbClr val="F303FB"/>
    <a:srgbClr val="F634EB"/>
    <a:srgbClr val="EEECE1"/>
    <a:srgbClr val="953735"/>
    <a:srgbClr val="FEF7FE"/>
    <a:srgbClr val="000066"/>
    <a:srgbClr val="FFCCFF"/>
    <a:srgbClr val="BCD7DA"/>
    <a:srgbClr val="00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592" autoAdjust="0"/>
    <p:restoredTop sz="94660" autoAdjust="0"/>
  </p:normalViewPr>
  <p:slideViewPr>
    <p:cSldViewPr>
      <p:cViewPr varScale="1">
        <p:scale>
          <a:sx n="114" d="100"/>
          <a:sy n="114" d="100"/>
        </p:scale>
        <p:origin x="1644" y="108"/>
      </p:cViewPr>
      <p:guideLst>
        <p:guide orient="horz" pos="2106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0" Type="http://schemas.openxmlformats.org/officeDocument/2006/relationships/tableStyles" Target="tableStyles.xml"/><Relationship Id="rId3" Type="http://schemas.openxmlformats.org/officeDocument/2006/relationships/slide" Target="slides/slide1.xml"/><Relationship Id="rId29" Type="http://schemas.openxmlformats.org/officeDocument/2006/relationships/viewProps" Target="viewProps.xml"/><Relationship Id="rId28" Type="http://schemas.openxmlformats.org/officeDocument/2006/relationships/presProps" Target="presProps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notesMaster" Target="notesMasters/notesMaster1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spcBef>
                <a:spcPct val="0"/>
              </a:spcBef>
              <a:defRPr sz="1200" b="0">
                <a:ea typeface="宋体" panose="02010600030101010101" pitchFamily="2" charset="-122"/>
              </a:defRPr>
            </a:lvl1pPr>
          </a:lstStyle>
          <a:p>
            <a:endParaRPr lang="zh-CN" altLang="en-US"/>
          </a:p>
        </p:txBody>
      </p:sp>
      <p:sp>
        <p:nvSpPr>
          <p:cNvPr id="4198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r">
              <a:spcBef>
                <a:spcPct val="0"/>
              </a:spcBef>
              <a:defRPr sz="1200" b="0">
                <a:ea typeface="宋体" panose="02010600030101010101" pitchFamily="2" charset="-122"/>
              </a:defRPr>
            </a:lvl1pPr>
          </a:lstStyle>
          <a:p>
            <a:endParaRPr lang="en-US" altLang="zh-CN"/>
          </a:p>
        </p:txBody>
      </p:sp>
      <p:sp>
        <p:nvSpPr>
          <p:cNvPr id="4198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4198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199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/>
          <a:lstStyle>
            <a:lvl1pPr>
              <a:spcBef>
                <a:spcPct val="0"/>
              </a:spcBef>
              <a:defRPr sz="1200" b="0">
                <a:ea typeface="宋体" panose="02010600030101010101" pitchFamily="2" charset="-122"/>
              </a:defRPr>
            </a:lvl1pPr>
          </a:lstStyle>
          <a:p>
            <a:endParaRPr lang="en-US" altLang="zh-CN"/>
          </a:p>
        </p:txBody>
      </p:sp>
      <p:sp>
        <p:nvSpPr>
          <p:cNvPr id="4199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/>
          <a:lstStyle>
            <a:lvl1pPr algn="r">
              <a:spcBef>
                <a:spcPct val="0"/>
              </a:spcBef>
              <a:defRPr sz="1200" b="0">
                <a:ea typeface="宋体" panose="02010600030101010101" pitchFamily="2" charset="-122"/>
              </a:defRPr>
            </a:lvl1pPr>
          </a:lstStyle>
          <a:p>
            <a:fld id="{F0C69A0D-6642-4387-BCCE-3BAA40493D83}" type="slidenum">
              <a:rPr lang="zh-CN" altLang="en-US"/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9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7650" name="Rectangle 2"/>
          <p:cNvSpPr>
            <a:spLocks noGrp="1" noRot="1" noTextEdit="1"/>
          </p:cNvSpPr>
          <p:nvPr>
            <p:ph type="sldImg"/>
          </p:nvPr>
        </p:nvSpPr>
        <p:spPr>
          <a:xfrm>
            <a:off x="1139825" y="682625"/>
            <a:ext cx="4572000" cy="3429000"/>
          </a:xfrm>
        </p:spPr>
      </p:sp>
      <p:sp>
        <p:nvSpPr>
          <p:cNvPr id="27651" name="Rectangle 3"/>
          <p:cNvSpPr>
            <a:spLocks noGrp="1" noRot="1"/>
          </p:cNvSpPr>
          <p:nvPr>
            <p:ph type="body"/>
          </p:nvPr>
        </p:nvSpPr>
        <p:spPr>
          <a:xfrm>
            <a:off x="682625" y="4340225"/>
            <a:ext cx="5486400" cy="4114800"/>
          </a:xfrm>
        </p:spPr>
        <p:txBody>
          <a:bodyPr wrap="square" lIns="91440" tIns="45720" rIns="91440" bIns="45720" anchor="ctr"/>
          <a:p>
            <a:pPr lvl="0"/>
            <a:r>
              <a:rPr lang="zh-CN" altLang="en-US" dirty="0"/>
              <a:t>本资料来自于资源最齐全的２１世纪教育网</a:t>
            </a:r>
            <a:r>
              <a:rPr lang="en-US" altLang="zh-CN" dirty="0"/>
              <a:t>www.21cnjy.com</a:t>
            </a:r>
            <a:endParaRPr lang="en-US" altLang="zh-CN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 showMasterSp="0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ctrTitle" sz="quarter"/>
          </p:nvPr>
        </p:nvSpPr>
        <p:spPr>
          <a:xfrm>
            <a:off x="3581400" y="685800"/>
            <a:ext cx="5561013" cy="3352800"/>
          </a:xfrm>
        </p:spPr>
        <p:txBody>
          <a:bodyPr/>
          <a:lstStyle>
            <a:lvl1pPr>
              <a:defRPr>
                <a:solidFill>
                  <a:schemeClr val="bg2"/>
                </a:solidFill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pPr lvl="0"/>
            <a:r>
              <a:rPr lang="zh-CN" altLang="en-US" noProof="0"/>
              <a:t>单击此处编辑母版标题样式</a:t>
            </a:r>
            <a:endParaRPr lang="zh-CN" altLang="en-US" noProof="0"/>
          </a:p>
        </p:txBody>
      </p:sp>
      <p:sp>
        <p:nvSpPr>
          <p:cNvPr id="35843" name="Rectangle 3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5181600" y="4038600"/>
            <a:ext cx="3960813" cy="1752600"/>
          </a:xfrm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2075" tIns="46038" rIns="92075" bIns="46038" anchor="ctr"/>
          <a:lstStyle>
            <a:lvl1pPr marL="0" indent="0" algn="ctr">
              <a:buFont typeface="Wingdings" panose="05000000000000000000" pitchFamily="2" charset="2"/>
              <a:buNone/>
              <a:defRPr>
                <a:solidFill>
                  <a:schemeClr val="bg2"/>
                </a:solidFill>
              </a:defRPr>
            </a:lvl1pPr>
          </a:lstStyle>
          <a:p>
            <a:pPr lvl="0"/>
            <a:r>
              <a:rPr lang="zh-CN" altLang="en-US" noProof="0"/>
              <a:t>单击此处编辑母版副标题样式</a:t>
            </a:r>
            <a:endParaRPr lang="zh-CN" altLang="en-US" noProof="0"/>
          </a:p>
        </p:txBody>
      </p:sp>
      <p:sp>
        <p:nvSpPr>
          <p:cNvPr id="35844" name="Rectangle 4"/>
          <p:cNvSpPr>
            <a:spLocks noGrp="1" noChangeArrowheads="1"/>
          </p:cNvSpPr>
          <p:nvPr>
            <p:ph type="dt" sz="quarter" idx="2"/>
          </p:nvPr>
        </p:nvSpPr>
        <p:spPr>
          <a:xfrm>
            <a:off x="685800" y="6248400"/>
            <a:ext cx="1905000" cy="457200"/>
          </a:xfrm>
        </p:spPr>
        <p:txBody>
          <a:bodyPr/>
          <a:lstStyle>
            <a:lvl1pPr>
              <a:defRPr>
                <a:solidFill>
                  <a:srgbClr val="EAEAEA"/>
                </a:solidFill>
              </a:defRPr>
            </a:lvl1pPr>
          </a:lstStyle>
          <a:p>
            <a:endParaRPr lang="en-US" altLang="zh-CN"/>
          </a:p>
        </p:txBody>
      </p:sp>
      <p:sp>
        <p:nvSpPr>
          <p:cNvPr id="35845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>
                <a:solidFill>
                  <a:srgbClr val="EAEAEA"/>
                </a:solidFill>
              </a:defRPr>
            </a:lvl1pPr>
          </a:lstStyle>
          <a:p>
            <a:endParaRPr lang="en-US" altLang="zh-CN"/>
          </a:p>
        </p:txBody>
      </p:sp>
      <p:sp>
        <p:nvSpPr>
          <p:cNvPr id="35846" name="Rectangle 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553200" y="6248400"/>
            <a:ext cx="1905000" cy="457200"/>
          </a:xfrm>
        </p:spPr>
        <p:txBody>
          <a:bodyPr/>
          <a:lstStyle>
            <a:lvl1pPr>
              <a:defRPr>
                <a:solidFill>
                  <a:srgbClr val="EAEAEA"/>
                </a:solidFill>
              </a:defRPr>
            </a:lvl1pPr>
          </a:lstStyle>
          <a:p>
            <a:fld id="{04EB568D-1977-47DA-BA91-32D498BA90AB}" type="slidenum">
              <a:rPr lang="zh-CN" altLang="en-US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DBF6786-813D-4507-A5B7-79C288311F5A}" type="slidenum">
              <a:rPr lang="zh-CN" altLang="en-US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2B0802F-00CA-406D-8BAA-CF699102526A}" type="slidenum">
              <a:rPr lang="zh-CN" altLang="en-US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371600" y="1981200"/>
            <a:ext cx="3733800" cy="4114800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257800" y="1981200"/>
            <a:ext cx="3733800" cy="4114800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693461B-B825-4AA8-9716-9F7DBA36380C}" type="slidenum">
              <a:rPr lang="zh-CN" altLang="en-US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AEB8988-A2BA-4552-BE30-0EB1EB2F6346}" type="slidenum">
              <a:rPr lang="zh-CN" altLang="en-US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50BB18B-841D-4DF5-9B6C-0D00BE348CE7}" type="slidenum">
              <a:rPr lang="zh-CN" altLang="en-US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CFFF34F-E93D-436D-90CF-A532404B692E}" type="slidenum">
              <a:rPr lang="zh-CN" altLang="en-US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B215664-6C57-4D88-8D2B-78164485FC99}" type="slidenum">
              <a:rPr lang="zh-CN" altLang="en-US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0C9F162-EA26-4C4E-85C5-B6A8A034948C}" type="slidenum">
              <a:rPr lang="zh-CN" altLang="en-US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92E6745-9964-41FB-AB47-360010B4D459}" type="slidenum">
              <a:rPr lang="zh-CN" altLang="en-US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7086600" y="533400"/>
            <a:ext cx="1905000" cy="5562600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371600" y="533400"/>
            <a:ext cx="5562600" cy="5562600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428E4EF-0E79-4F8F-BCE0-BC7F43198D07}" type="slidenum">
              <a:rPr lang="zh-CN" altLang="en-US"/>
            </a:fld>
            <a:endParaRPr lang="en-US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4" Type="http://schemas.openxmlformats.org/officeDocument/2006/relationships/theme" Target="../theme/theme1.xml"/><Relationship Id="rId13" Type="http://schemas.openxmlformats.org/officeDocument/2006/relationships/image" Target="../media/image2.jpeg"/><Relationship Id="rId12" Type="http://schemas.openxmlformats.org/officeDocument/2006/relationships/image" Target="../media/image1.png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371600" y="533400"/>
            <a:ext cx="75438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ctr" anchorCtr="0" compatLnSpc="1"/>
          <a:lstStyle/>
          <a:p>
            <a:pPr lvl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371600" y="6248400"/>
            <a:ext cx="16764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 kumimoji="0" sz="1400" b="0">
                <a:ea typeface="+mn-ea"/>
              </a:defRPr>
            </a:lvl1pPr>
          </a:lstStyle>
          <a:p>
            <a:endParaRPr lang="en-US" altLang="zh-CN"/>
          </a:p>
        </p:txBody>
      </p:sp>
      <p:sp>
        <p:nvSpPr>
          <p:cNvPr id="34820" name="Rectangle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429000" y="6248400"/>
            <a:ext cx="3429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ctr">
              <a:defRPr kumimoji="0" sz="1400" b="0">
                <a:ea typeface="+mn-ea"/>
              </a:defRPr>
            </a:lvl1pPr>
          </a:lstStyle>
          <a:p>
            <a:endParaRPr lang="en-US" altLang="zh-CN"/>
          </a:p>
        </p:txBody>
      </p:sp>
      <p:sp>
        <p:nvSpPr>
          <p:cNvPr id="34821" name="Rectangle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2390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r">
              <a:defRPr kumimoji="0" sz="1400" b="0">
                <a:ea typeface="+mn-ea"/>
              </a:defRPr>
            </a:lvl1pPr>
          </a:lstStyle>
          <a:p>
            <a:fld id="{FD4BEDAF-FA62-4513-9719-6FBC2CE701A8}" type="slidenum">
              <a:rPr lang="zh-CN" altLang="en-US"/>
            </a:fld>
            <a:endParaRPr lang="en-US" altLang="zh-CN"/>
          </a:p>
        </p:txBody>
      </p:sp>
      <p:pic>
        <p:nvPicPr>
          <p:cNvPr id="34822" name="Picture 6" descr="strtegic1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4823" name="Rectangle 7"/>
          <p:cNvSpPr>
            <a:spLocks noGrp="1" noChangeArrowheads="1"/>
          </p:cNvSpPr>
          <p:nvPr>
            <p:ph type="body" idx="1"/>
          </p:nvPr>
        </p:nvSpPr>
        <p:spPr bwMode="auto">
          <a:xfrm>
            <a:off x="1371600" y="1981200"/>
            <a:ext cx="76200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kumimoji="1"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tx2"/>
        </a:buClr>
        <a:buFont typeface="Wingdings" panose="05000000000000000000" pitchFamily="2" charset="2"/>
        <a:buChar char="w"/>
        <a:defRPr kumimoji="1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SzPct val="95000"/>
        <a:buChar char="–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4.png"/><Relationship Id="rId1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slide" Target="slide8.xml"/><Relationship Id="rId2" Type="http://schemas.openxmlformats.org/officeDocument/2006/relationships/slide" Target="slide1.xml"/><Relationship Id="rId1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slide" Target="slide11.xml"/><Relationship Id="rId3" Type="http://schemas.openxmlformats.org/officeDocument/2006/relationships/slide" Target="slide9.xml"/><Relationship Id="rId2" Type="http://schemas.openxmlformats.org/officeDocument/2006/relationships/slide" Target="slide1.xml"/><Relationship Id="rId1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slide" Target="slide14.xml"/><Relationship Id="rId3" Type="http://schemas.openxmlformats.org/officeDocument/2006/relationships/slide" Target="slide13.xml"/><Relationship Id="rId2" Type="http://schemas.openxmlformats.org/officeDocument/2006/relationships/slide" Target="slide1.xml"/><Relationship Id="rId1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2.xml"/><Relationship Id="rId6" Type="http://schemas.openxmlformats.org/officeDocument/2006/relationships/slide" Target="slide16.xml"/><Relationship Id="rId5" Type="http://schemas.openxmlformats.org/officeDocument/2006/relationships/slide" Target="slide24.xml"/><Relationship Id="rId4" Type="http://schemas.openxmlformats.org/officeDocument/2006/relationships/slide" Target="slide21.xml"/><Relationship Id="rId3" Type="http://schemas.openxmlformats.org/officeDocument/2006/relationships/slide" Target="slide1.xml"/><Relationship Id="rId2" Type="http://schemas.openxmlformats.org/officeDocument/2006/relationships/image" Target="../media/image9.png"/><Relationship Id="rId1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1.GIF"/><Relationship Id="rId1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slide" Target="slide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slide" Target="slide4.xml"/><Relationship Id="rId1" Type="http://schemas.openxmlformats.org/officeDocument/2006/relationships/image" Target="../media/image13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slide" Target="slide4.xml"/><Relationship Id="rId2" Type="http://schemas.openxmlformats.org/officeDocument/2006/relationships/image" Target="../media/image15.jpeg"/><Relationship Id="rId1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" Target="slide5.xml"/></Relationships>
</file>

<file path=ppt/slides/_rels/slide14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7.xml"/><Relationship Id="rId5" Type="http://schemas.openxmlformats.org/officeDocument/2006/relationships/audio" Target="../media/audio5.wav"/><Relationship Id="rId4" Type="http://schemas.openxmlformats.org/officeDocument/2006/relationships/audio" Target="../media/audio4.wav"/><Relationship Id="rId3" Type="http://schemas.openxmlformats.org/officeDocument/2006/relationships/audio" Target="../media/audio3.wav"/><Relationship Id="rId2" Type="http://schemas.openxmlformats.org/officeDocument/2006/relationships/tags" Target="../tags/tag1.xml"/><Relationship Id="rId1" Type="http://schemas.openxmlformats.org/officeDocument/2006/relationships/image" Target="../media/image16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7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8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9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0.png"/></Relationships>
</file>

<file path=ppt/slides/_rels/slide19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.x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21.jpeg"/><Relationship Id="rId1" Type="http://schemas.openxmlformats.org/officeDocument/2006/relationships/image" Target="../media/image18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slide" Target="slide6.xml"/></Relationships>
</file>

<file path=ppt/slides/_rels/slide21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7.xml"/><Relationship Id="rId5" Type="http://schemas.openxmlformats.org/officeDocument/2006/relationships/image" Target="../media/image26.jpeg"/><Relationship Id="rId4" Type="http://schemas.openxmlformats.org/officeDocument/2006/relationships/image" Target="../media/image25.GIF"/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image" Target="../media/image22.jpe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7.xml"/><Relationship Id="rId5" Type="http://schemas.openxmlformats.org/officeDocument/2006/relationships/slide" Target="slide6.xml"/><Relationship Id="rId4" Type="http://schemas.openxmlformats.org/officeDocument/2006/relationships/image" Target="../media/image30.jpeg"/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image" Target="../media/image27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tags" Target="../tags/tag2.xml"/><Relationship Id="rId1" Type="http://schemas.openxmlformats.org/officeDocument/2006/relationships/slide" Target="slide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6146" name="文本框 6145"/>
          <p:cNvSpPr txBox="1"/>
          <p:nvPr/>
        </p:nvSpPr>
        <p:spPr>
          <a:xfrm>
            <a:off x="2627313" y="404813"/>
            <a:ext cx="381635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第二次工业革命</a:t>
            </a:r>
            <a:endParaRPr lang="zh-CN" altLang="en-US" sz="3600" b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6147" name="文本框 6146"/>
          <p:cNvSpPr txBox="1"/>
          <p:nvPr/>
        </p:nvSpPr>
        <p:spPr>
          <a:xfrm>
            <a:off x="574675" y="1989138"/>
            <a:ext cx="8569325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资本主义国家生产力获得突飞猛进的发展</a:t>
            </a:r>
            <a:endParaRPr lang="zh-CN" altLang="en-US" sz="3600" b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6148" name="文本框 6147"/>
          <p:cNvSpPr txBox="1"/>
          <p:nvPr/>
        </p:nvSpPr>
        <p:spPr>
          <a:xfrm>
            <a:off x="0" y="5226050"/>
            <a:ext cx="2484438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endParaRPr lang="zh-CN" altLang="en-US" sz="3600" b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6149" name="下箭头 6148"/>
          <p:cNvSpPr/>
          <p:nvPr/>
        </p:nvSpPr>
        <p:spPr>
          <a:xfrm>
            <a:off x="3924300" y="1125538"/>
            <a:ext cx="576263" cy="935037"/>
          </a:xfrm>
          <a:prstGeom prst="downArrow">
            <a:avLst>
              <a:gd name="adj1" fmla="val 50000"/>
              <a:gd name="adj2" fmla="val 40564"/>
            </a:avLst>
          </a:prstGeom>
          <a:solidFill>
            <a:srgbClr val="0000FF"/>
          </a:solidFill>
          <a:ln w="12700" cap="sq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6150" name="下箭头 6149"/>
          <p:cNvSpPr/>
          <p:nvPr/>
        </p:nvSpPr>
        <p:spPr>
          <a:xfrm>
            <a:off x="3924300" y="2708275"/>
            <a:ext cx="576263" cy="935038"/>
          </a:xfrm>
          <a:prstGeom prst="downArrow">
            <a:avLst>
              <a:gd name="adj1" fmla="val 50000"/>
              <a:gd name="adj2" fmla="val 40564"/>
            </a:avLst>
          </a:prstGeom>
          <a:solidFill>
            <a:srgbClr val="0000FF"/>
          </a:solidFill>
          <a:ln w="12700" cap="sq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6151" name="文本框 6150"/>
          <p:cNvSpPr txBox="1"/>
          <p:nvPr/>
        </p:nvSpPr>
        <p:spPr>
          <a:xfrm>
            <a:off x="395288" y="3644900"/>
            <a:ext cx="8856662" cy="1476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36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主要资本主义国家向</a:t>
            </a:r>
            <a:r>
              <a:rPr lang="zh-CN" altLang="en-US" sz="3600" b="1" u="sng" dirty="0">
                <a:latin typeface="Times New Roman" panose="02020603050405020304" pitchFamily="18" charset="0"/>
                <a:ea typeface="黑体" panose="02010609060101010101" pitchFamily="49" charset="-122"/>
              </a:rPr>
              <a:t>垄断资本主义</a:t>
            </a:r>
            <a:r>
              <a:rPr lang="zh-CN" altLang="en-US" sz="36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过渡</a:t>
            </a:r>
            <a:endParaRPr lang="zh-CN" altLang="en-US" sz="3600" b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algn="ctr">
              <a:spcBef>
                <a:spcPct val="50000"/>
              </a:spcBef>
            </a:pPr>
            <a:r>
              <a:rPr lang="zh-CN" altLang="en-US" sz="36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                                （帝国主义）</a:t>
            </a:r>
            <a:endParaRPr lang="zh-CN" altLang="en-US" sz="3600" b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6152" name="矩形 6151"/>
          <p:cNvSpPr/>
          <p:nvPr/>
        </p:nvSpPr>
        <p:spPr>
          <a:xfrm>
            <a:off x="611188" y="5157788"/>
            <a:ext cx="7993062" cy="13112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20000"/>
              </a:spcBef>
            </a:pPr>
            <a:r>
              <a:rPr lang="zh-CN" altLang="en-US" sz="40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帝国主义国家的主要特征就是</a:t>
            </a:r>
            <a:r>
              <a:rPr lang="zh-CN" altLang="en-US" sz="40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对外侵略扩张，争霸世界</a:t>
            </a:r>
            <a:r>
              <a:rPr lang="zh-CN" altLang="en-US" sz="40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。</a:t>
            </a:r>
            <a:endParaRPr lang="zh-CN" altLang="en-US" sz="4000" b="1" dirty="0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6153" name="文本框 6152"/>
          <p:cNvSpPr txBox="1"/>
          <p:nvPr/>
        </p:nvSpPr>
        <p:spPr>
          <a:xfrm>
            <a:off x="2484438" y="2924175"/>
            <a:ext cx="424815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b="1">
                <a:latin typeface="Times New Roman" panose="02020603050405020304" pitchFamily="18" charset="0"/>
              </a:rPr>
              <a:t>(</a:t>
            </a:r>
            <a:r>
              <a:rPr lang="zh-CN" altLang="en-US" sz="36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垄断           出现</a:t>
            </a:r>
            <a:r>
              <a:rPr lang="zh-CN" altLang="en-US" b="1" dirty="0">
                <a:latin typeface="Times New Roman" panose="02020603050405020304" pitchFamily="18" charset="0"/>
              </a:rPr>
              <a:t>）</a:t>
            </a:r>
            <a:endParaRPr lang="zh-CN" altLang="en-US" b="1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6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6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6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6" grpId="0" bldLvl="0"/>
      <p:bldP spid="6147" grpId="0" bldLvl="0"/>
      <p:bldP spid="6151" grpId="0" bldLvl="0"/>
      <p:bldP spid="6152" grpId="0" bldLvl="0"/>
      <p:bldP spid="6153" grpId="0" bldLvl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2289" name="标题 1"/>
          <p:cNvSpPr>
            <a:spLocks noGrp="1"/>
          </p:cNvSpPr>
          <p:nvPr>
            <p:ph type="ctrTitle"/>
          </p:nvPr>
        </p:nvSpPr>
        <p:spPr/>
        <p:txBody>
          <a:bodyPr anchor="b"/>
          <a:p>
            <a:pPr defTabSz="914400">
              <a:buNone/>
            </a:pPr>
            <a:endParaRPr lang="zh-CN" altLang="en-US" kern="1200" baseline="0">
              <a:latin typeface="+mj-lt"/>
              <a:ea typeface="+mj-ea"/>
              <a:cs typeface="+mj-cs"/>
            </a:endParaRPr>
          </a:p>
        </p:txBody>
      </p:sp>
      <p:sp>
        <p:nvSpPr>
          <p:cNvPr id="12290" name="副标题 2"/>
          <p:cNvSpPr>
            <a:spLocks noGrp="1"/>
          </p:cNvSpPr>
          <p:nvPr>
            <p:ph type="subTitle" idx="1"/>
          </p:nvPr>
        </p:nvSpPr>
        <p:spPr/>
        <p:txBody>
          <a:bodyPr anchor="t"/>
          <a:p>
            <a:pPr defTabSz="914400"/>
            <a:endParaRPr lang="zh-CN" altLang="en-US" kern="1200" baseline="0">
              <a:latin typeface="+mn-lt"/>
              <a:ea typeface="+mn-ea"/>
              <a:cs typeface="+mn-cs"/>
            </a:endParaRPr>
          </a:p>
        </p:txBody>
      </p:sp>
      <p:pic>
        <p:nvPicPr>
          <p:cNvPr id="12291" name="图片 80897" descr="图片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80899" name="组合 80898"/>
          <p:cNvGrpSpPr/>
          <p:nvPr/>
        </p:nvGrpSpPr>
        <p:grpSpPr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12293" name="图片 80899" descr="日德兰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0" y="0"/>
              <a:ext cx="5760" cy="4320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12294" name="矩形 80900"/>
            <p:cNvSpPr/>
            <p:nvPr/>
          </p:nvSpPr>
          <p:spPr>
            <a:xfrm>
              <a:off x="816" y="960"/>
              <a:ext cx="4512" cy="2592"/>
            </a:xfrm>
            <a:prstGeom prst="rect">
              <a:avLst/>
            </a:prstGeom>
          </p:spPr>
          <p:txBody>
            <a:bodyPr wrap="none" fromWordArt="1">
              <a:prstTxWarp prst="textCascadeUp">
                <a:avLst>
                  <a:gd name="adj" fmla="val 44444"/>
                </a:avLst>
              </a:prstTxWarp>
              <a:normAutofit/>
              <a:scene3d>
                <a:camera prst="legacyObliqueTopLeft">
                  <a:rot lat="0" lon="0" rev="0"/>
                </a:camera>
                <a:lightRig rig="legacyHarsh3" dir="t"/>
              </a:scene3d>
              <a:sp3d extrusionH="430200" prstMaterial="legacyMatte">
                <a:extrusionClr>
                  <a:srgbClr val="FF6600"/>
                </a:extrusionClr>
              </a:sp3d>
            </a:bodyPr>
            <a:p>
              <a:pPr algn="ctr"/>
              <a:r>
                <a:rPr lang="zh-CN" altLang="en-US" sz="3600">
                  <a:gradFill rotWithShape="0">
                    <a:gsLst>
                      <a:gs pos="0">
                        <a:srgbClr val="FFE701"/>
                      </a:gs>
                      <a:gs pos="100000">
                        <a:srgbClr val="FE3E02"/>
                      </a:gs>
                    </a:gsLst>
                    <a:lin ang="5400000" scaled="1"/>
                    <a:tileRect/>
                  </a:gradFill>
                  <a:latin typeface="宋体" panose="02010600030101010101" pitchFamily="2" charset="-122"/>
                  <a:ea typeface="宋体" panose="02010600030101010101" pitchFamily="2" charset="-122"/>
                </a:rPr>
                <a:t>第一次世界大战</a:t>
              </a:r>
              <a:endParaRPr lang="zh-CN" altLang="en-US" sz="3600"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  <a:tileRect/>
                </a:gra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8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08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08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noFill/>
        <a:effectLst/>
      </p:bgPr>
    </p:bg>
    <p:spTree>
      <p:nvGrpSpPr>
        <p:cNvPr id="1" name=""/>
        <p:cNvGrpSpPr/>
        <p:nvPr/>
      </p:nvGrpSpPr>
      <p:grpSpPr/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57505" y="191135"/>
            <a:ext cx="8428990" cy="6303645"/>
          </a:xfrm>
          <a:prstGeom prst="rect">
            <a:avLst/>
          </a:prstGeom>
        </p:spPr>
      </p:pic>
      <p:sp>
        <p:nvSpPr>
          <p:cNvPr id="5" name="直接连接符 4">
            <a:hlinkClick r:id="rId2" action="ppaction://hlinksldjump"/>
          </p:cNvPr>
          <p:cNvSpPr/>
          <p:nvPr/>
        </p:nvSpPr>
        <p:spPr>
          <a:xfrm>
            <a:off x="1761490" y="1161415"/>
            <a:ext cx="2592070" cy="8890"/>
          </a:xfrm>
          <a:prstGeom prst="line">
            <a:avLst/>
          </a:prstGeom>
          <a:ln w="381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  <a:effectLst>
            <a:prstShdw prst="shdw17" dist="17961" dir="2699999">
              <a:srgbClr val="FF0000">
                <a:gamma/>
                <a:shade val="60000"/>
                <a:invGamma/>
              </a:srgbClr>
            </a:prstShdw>
          </a:effectLst>
        </p:spPr>
      </p:sp>
      <p:sp>
        <p:nvSpPr>
          <p:cNvPr id="6" name="直接连接符 5">
            <a:hlinkClick r:id="rId2" action="ppaction://hlinksldjump"/>
          </p:cNvPr>
          <p:cNvSpPr/>
          <p:nvPr/>
        </p:nvSpPr>
        <p:spPr>
          <a:xfrm>
            <a:off x="2943225" y="1522095"/>
            <a:ext cx="2432685" cy="8890"/>
          </a:xfrm>
          <a:prstGeom prst="line">
            <a:avLst/>
          </a:prstGeom>
          <a:ln w="381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  <a:effectLst>
            <a:prstShdw prst="shdw17" dist="17961" dir="2699999">
              <a:srgbClr val="FF0000">
                <a:gamma/>
                <a:shade val="60000"/>
                <a:invGamma/>
              </a:srgbClr>
            </a:prstShdw>
          </a:effectLst>
        </p:spPr>
      </p:sp>
      <p:sp>
        <p:nvSpPr>
          <p:cNvPr id="7" name="直接连接符 6">
            <a:hlinkClick r:id="rId2" action="ppaction://hlinksldjump"/>
          </p:cNvPr>
          <p:cNvSpPr/>
          <p:nvPr/>
        </p:nvSpPr>
        <p:spPr>
          <a:xfrm>
            <a:off x="1329690" y="3002915"/>
            <a:ext cx="3940175" cy="8890"/>
          </a:xfrm>
          <a:prstGeom prst="line">
            <a:avLst/>
          </a:prstGeom>
          <a:ln w="381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  <a:effectLst>
            <a:prstShdw prst="shdw17" dist="17961" dir="2699999">
              <a:srgbClr val="FF0000">
                <a:gamma/>
                <a:shade val="60000"/>
                <a:invGamma/>
              </a:srgbClr>
            </a:prstShdw>
          </a:effectLst>
        </p:spPr>
      </p:sp>
      <p:sp>
        <p:nvSpPr>
          <p:cNvPr id="8" name="直接连接符 7">
            <a:hlinkClick r:id="rId2" action="ppaction://hlinksldjump"/>
          </p:cNvPr>
          <p:cNvSpPr/>
          <p:nvPr/>
        </p:nvSpPr>
        <p:spPr>
          <a:xfrm flipV="1">
            <a:off x="7685405" y="5709920"/>
            <a:ext cx="1101090" cy="17780"/>
          </a:xfrm>
          <a:prstGeom prst="line">
            <a:avLst/>
          </a:prstGeom>
          <a:ln w="381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  <a:effectLst>
            <a:prstShdw prst="shdw17" dist="17961" dir="2699999">
              <a:srgbClr val="FF0000">
                <a:gamma/>
                <a:shade val="60000"/>
                <a:invGamma/>
              </a:srgbClr>
            </a:prstShdw>
          </a:effectLst>
        </p:spPr>
      </p:sp>
      <p:sp>
        <p:nvSpPr>
          <p:cNvPr id="9" name="直接连接符 8">
            <a:hlinkClick r:id="rId2" action="ppaction://hlinksldjump"/>
          </p:cNvPr>
          <p:cNvSpPr/>
          <p:nvPr/>
        </p:nvSpPr>
        <p:spPr>
          <a:xfrm flipV="1">
            <a:off x="3561080" y="5965190"/>
            <a:ext cx="2969895" cy="7620"/>
          </a:xfrm>
          <a:prstGeom prst="line">
            <a:avLst/>
          </a:prstGeom>
          <a:ln w="381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  <a:effectLst>
            <a:prstShdw prst="shdw17" dist="17961" dir="2699999">
              <a:srgbClr val="FF0000">
                <a:gamma/>
                <a:shade val="60000"/>
                <a:invGamma/>
              </a:srgbClr>
            </a:prstShdw>
          </a:effectLst>
        </p:spPr>
      </p:sp>
      <p:sp>
        <p:nvSpPr>
          <p:cNvPr id="37904" name="圆角矩形标注 37903"/>
          <p:cNvSpPr/>
          <p:nvPr/>
        </p:nvSpPr>
        <p:spPr>
          <a:xfrm>
            <a:off x="5269865" y="191135"/>
            <a:ext cx="1170940" cy="575945"/>
          </a:xfrm>
          <a:prstGeom prst="wedgeRoundRectCallout">
            <a:avLst>
              <a:gd name="adj1" fmla="val -141597"/>
              <a:gd name="adj2" fmla="val 93880"/>
              <a:gd name="adj3" fmla="val 16667"/>
            </a:avLst>
          </a:prstGeom>
          <a:solidFill>
            <a:srgbClr val="FFFF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  <a:effectLst>
            <a:prstShdw prst="shdw17" dist="17961" dir="2699999">
              <a:schemeClr val="tx1">
                <a:gamma/>
                <a:shade val="60000"/>
                <a:invGamma/>
              </a:schemeClr>
            </a:prstShdw>
          </a:effectLst>
        </p:spPr>
        <p:txBody>
          <a:bodyPr/>
          <a:p>
            <a:pPr algn="ctr"/>
            <a:r>
              <a:rPr lang="zh-CN" altLang="zh-CN" dirty="0">
                <a:latin typeface="Times New Roman" panose="02020603050405020304" pitchFamily="18" charset="0"/>
              </a:rPr>
              <a:t>背景</a:t>
            </a:r>
            <a:endParaRPr lang="zh-CN" altLang="zh-CN" dirty="0">
              <a:latin typeface="Times New Roman" panose="02020603050405020304" pitchFamily="18" charset="0"/>
            </a:endParaRPr>
          </a:p>
        </p:txBody>
      </p:sp>
      <p:sp>
        <p:nvSpPr>
          <p:cNvPr id="10" name="圆角矩形标注 9"/>
          <p:cNvSpPr/>
          <p:nvPr/>
        </p:nvSpPr>
        <p:spPr>
          <a:xfrm>
            <a:off x="4798060" y="1719580"/>
            <a:ext cx="4184650" cy="1086485"/>
          </a:xfrm>
          <a:prstGeom prst="wedgeRoundRectCallout">
            <a:avLst>
              <a:gd name="adj1" fmla="val -48770"/>
              <a:gd name="adj2" fmla="val 81048"/>
              <a:gd name="adj3" fmla="val 16667"/>
            </a:avLst>
          </a:prstGeom>
          <a:solidFill>
            <a:srgbClr val="FFFF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  <a:effectLst>
            <a:prstShdw prst="shdw17" dist="17961" dir="2699999">
              <a:schemeClr val="tx1">
                <a:gamma/>
                <a:shade val="60000"/>
                <a:invGamma/>
              </a:schemeClr>
            </a:prstShdw>
          </a:effectLst>
        </p:spPr>
        <p:txBody>
          <a:bodyPr/>
          <a:p>
            <a:pPr algn="ctr"/>
            <a:r>
              <a:rPr lang="zh-CN" altLang="zh-CN" dirty="0">
                <a:latin typeface="Times New Roman" panose="02020603050405020304" pitchFamily="18" charset="0"/>
              </a:rPr>
              <a:t>性质：非正义的帝国主义掠夺战争</a:t>
            </a:r>
            <a:endParaRPr lang="zh-CN" altLang="zh-CN" dirty="0">
              <a:latin typeface="Times New Roman" panose="02020603050405020304" pitchFamily="18" charset="0"/>
            </a:endParaRPr>
          </a:p>
        </p:txBody>
      </p:sp>
      <p:sp>
        <p:nvSpPr>
          <p:cNvPr id="11" name="圆角矩形标注 10">
            <a:hlinkClick r:id="rId3" tooltip="" action="ppaction://hlinksldjump"/>
          </p:cNvPr>
          <p:cNvSpPr/>
          <p:nvPr/>
        </p:nvSpPr>
        <p:spPr>
          <a:xfrm>
            <a:off x="-46990" y="4305935"/>
            <a:ext cx="4400550" cy="1086485"/>
          </a:xfrm>
          <a:prstGeom prst="wedgeRoundRectCallout">
            <a:avLst>
              <a:gd name="adj1" fmla="val 57389"/>
              <a:gd name="adj2" fmla="val 93191"/>
              <a:gd name="adj3" fmla="val 16667"/>
            </a:avLst>
          </a:prstGeom>
          <a:solidFill>
            <a:srgbClr val="FFFF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  <a:effectLst>
            <a:prstShdw prst="shdw17" dist="17961" dir="2699999">
              <a:schemeClr val="tx1">
                <a:gamma/>
                <a:shade val="60000"/>
                <a:invGamma/>
              </a:schemeClr>
            </a:prstShdw>
          </a:effectLst>
        </p:spPr>
        <p:txBody>
          <a:bodyPr/>
          <a:p>
            <a:pPr algn="ctr"/>
            <a:r>
              <a:rPr lang="zh-CN" altLang="zh-CN" dirty="0">
                <a:latin typeface="Times New Roman" panose="02020603050405020304" pitchFamily="18" charset="0"/>
              </a:rPr>
              <a:t>根本原因：资本主义政治经济发展不平衡</a:t>
            </a:r>
            <a:endParaRPr lang="zh-CN" altLang="zh-CN" dirty="0">
              <a:latin typeface="Times New Roman" panose="02020603050405020304" pitchFamily="18" charset="0"/>
            </a:endParaRPr>
          </a:p>
        </p:txBody>
      </p:sp>
      <p:sp>
        <p:nvSpPr>
          <p:cNvPr id="12" name="流程图: 过程 11"/>
          <p:cNvSpPr/>
          <p:nvPr/>
        </p:nvSpPr>
        <p:spPr>
          <a:xfrm>
            <a:off x="1937385" y="767715"/>
            <a:ext cx="1375410" cy="393700"/>
          </a:xfrm>
          <a:prstGeom prst="flowChartProcess">
            <a:avLst/>
          </a:prstGeom>
          <a:noFill/>
          <a:ln w="38100" cap="flat" cmpd="sng">
            <a:solidFill>
              <a:srgbClr val="FF00FF"/>
            </a:solidFill>
            <a:prstDash val="solid"/>
            <a:miter/>
            <a:headEnd type="none" w="med" len="med"/>
            <a:tailEnd type="none" w="med" len="med"/>
          </a:ln>
          <a:effectLst>
            <a:prstShdw prst="shdw17" dist="17961" dir="2699999">
              <a:srgbClr val="FF00FF">
                <a:gamma/>
                <a:shade val="60000"/>
                <a:invGamma/>
              </a:srgbClr>
            </a:prstShdw>
          </a:effectLst>
        </p:spPr>
        <p:txBody>
          <a:bodyPr/>
          <a:p>
            <a:endParaRPr lang="zh-CN" altLang="en-US"/>
          </a:p>
        </p:txBody>
      </p:sp>
      <p:sp>
        <p:nvSpPr>
          <p:cNvPr id="13" name="流程图: 过程 12"/>
          <p:cNvSpPr/>
          <p:nvPr/>
        </p:nvSpPr>
        <p:spPr>
          <a:xfrm>
            <a:off x="2858770" y="1255395"/>
            <a:ext cx="454025" cy="266700"/>
          </a:xfrm>
          <a:prstGeom prst="flowChartProcess">
            <a:avLst/>
          </a:prstGeom>
          <a:noFill/>
          <a:ln w="38100" cap="flat" cmpd="sng">
            <a:solidFill>
              <a:srgbClr val="FF00FF"/>
            </a:solidFill>
            <a:prstDash val="solid"/>
            <a:miter/>
            <a:headEnd type="none" w="med" len="med"/>
            <a:tailEnd type="none" w="med" len="med"/>
          </a:ln>
          <a:effectLst>
            <a:prstShdw prst="shdw17" dist="17961" dir="2699999">
              <a:srgbClr val="FF00FF">
                <a:gamma/>
                <a:shade val="60000"/>
                <a:invGamma/>
              </a:srgbClr>
            </a:prstShdw>
          </a:effectLst>
        </p:spPr>
        <p:txBody>
          <a:bodyPr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79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79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00"/>
                            </p:stCondLst>
                            <p:childTnLst>
                              <p:par>
                                <p:cTn id="3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500"/>
                            </p:stCondLst>
                            <p:childTnLst>
                              <p:par>
                                <p:cTn id="4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904" grpId="0" bldLvl="0" animBg="1"/>
      <p:bldP spid="10" grpId="0" bldLvl="0" animBg="1"/>
      <p:bldP spid="11" grpId="0" bldLvl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zh-CN" altLang="en-US"/>
          </a:p>
        </p:txBody>
      </p:sp>
      <p:pic>
        <p:nvPicPr>
          <p:cNvPr id="4" name="内容占位符 3"/>
          <p:cNvPicPr>
            <a:picLocks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295910" y="286385"/>
            <a:ext cx="8552180" cy="6089015"/>
          </a:xfrm>
          <a:prstGeom prst="rect">
            <a:avLst/>
          </a:prstGeom>
        </p:spPr>
      </p:pic>
      <p:sp>
        <p:nvSpPr>
          <p:cNvPr id="5" name="直接连接符 4">
            <a:hlinkClick r:id="rId2" action="ppaction://hlinksldjump"/>
          </p:cNvPr>
          <p:cNvSpPr/>
          <p:nvPr/>
        </p:nvSpPr>
        <p:spPr>
          <a:xfrm>
            <a:off x="1301115" y="897255"/>
            <a:ext cx="2592070" cy="8890"/>
          </a:xfrm>
          <a:prstGeom prst="line">
            <a:avLst/>
          </a:prstGeom>
          <a:ln w="381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  <a:effectLst>
            <a:prstShdw prst="shdw17" dist="17961" dir="2699999">
              <a:srgbClr val="FF0000">
                <a:gamma/>
                <a:shade val="60000"/>
                <a:invGamma/>
              </a:srgbClr>
            </a:prstShdw>
          </a:effectLst>
        </p:spPr>
      </p:sp>
      <p:sp>
        <p:nvSpPr>
          <p:cNvPr id="8" name="流程图: 过程 7"/>
          <p:cNvSpPr/>
          <p:nvPr/>
        </p:nvSpPr>
        <p:spPr>
          <a:xfrm>
            <a:off x="2050415" y="1577975"/>
            <a:ext cx="539115" cy="266700"/>
          </a:xfrm>
          <a:prstGeom prst="flowChartProcess">
            <a:avLst/>
          </a:prstGeom>
          <a:noFill/>
          <a:ln w="38100" cap="flat" cmpd="sng">
            <a:solidFill>
              <a:srgbClr val="FF00FF"/>
            </a:solidFill>
            <a:prstDash val="solid"/>
            <a:miter/>
            <a:headEnd type="none" w="med" len="med"/>
            <a:tailEnd type="none" w="med" len="med"/>
          </a:ln>
          <a:effectLst>
            <a:prstShdw prst="shdw17" dist="17961" dir="2699999">
              <a:srgbClr val="FF00FF">
                <a:gamma/>
                <a:shade val="60000"/>
                <a:invGamma/>
              </a:srgbClr>
            </a:prstShdw>
          </a:effectLst>
        </p:spPr>
        <p:txBody>
          <a:bodyPr/>
          <a:p>
            <a:endParaRPr lang="zh-CN" altLang="en-US"/>
          </a:p>
        </p:txBody>
      </p:sp>
      <p:sp>
        <p:nvSpPr>
          <p:cNvPr id="6" name="流程图: 过程 5"/>
          <p:cNvSpPr/>
          <p:nvPr/>
        </p:nvSpPr>
        <p:spPr>
          <a:xfrm>
            <a:off x="2309495" y="1256665"/>
            <a:ext cx="953770" cy="266700"/>
          </a:xfrm>
          <a:prstGeom prst="flowChartProcess">
            <a:avLst/>
          </a:prstGeom>
          <a:noFill/>
          <a:ln w="38100" cap="flat" cmpd="sng">
            <a:solidFill>
              <a:srgbClr val="FF00FF"/>
            </a:solidFill>
            <a:prstDash val="solid"/>
            <a:miter/>
            <a:headEnd type="none" w="med" len="med"/>
            <a:tailEnd type="none" w="med" len="med"/>
          </a:ln>
          <a:effectLst>
            <a:prstShdw prst="shdw17" dist="17961" dir="2699999">
              <a:srgbClr val="FF00FF">
                <a:gamma/>
                <a:shade val="60000"/>
                <a:invGamma/>
              </a:srgbClr>
            </a:prstShdw>
          </a:effectLst>
        </p:spPr>
        <p:txBody>
          <a:bodyPr/>
          <a:p>
            <a:endParaRPr lang="zh-CN" altLang="en-US"/>
          </a:p>
        </p:txBody>
      </p:sp>
      <p:sp>
        <p:nvSpPr>
          <p:cNvPr id="7" name="流程图: 过程 6"/>
          <p:cNvSpPr/>
          <p:nvPr/>
        </p:nvSpPr>
        <p:spPr>
          <a:xfrm>
            <a:off x="3424555" y="1897380"/>
            <a:ext cx="706755" cy="266700"/>
          </a:xfrm>
          <a:prstGeom prst="flowChartProcess">
            <a:avLst/>
          </a:prstGeom>
          <a:noFill/>
          <a:ln w="38100" cap="flat" cmpd="sng">
            <a:solidFill>
              <a:srgbClr val="FF00FF"/>
            </a:solidFill>
            <a:prstDash val="solid"/>
            <a:miter/>
            <a:headEnd type="none" w="med" len="med"/>
            <a:tailEnd type="none" w="med" len="med"/>
          </a:ln>
          <a:effectLst>
            <a:prstShdw prst="shdw17" dist="17961" dir="2699999">
              <a:srgbClr val="FF00FF">
                <a:gamma/>
                <a:shade val="60000"/>
                <a:invGamma/>
              </a:srgbClr>
            </a:prstShdw>
          </a:effectLst>
        </p:spPr>
        <p:txBody>
          <a:bodyPr/>
          <a:p>
            <a:endParaRPr lang="zh-CN" altLang="en-US"/>
          </a:p>
        </p:txBody>
      </p:sp>
      <p:sp>
        <p:nvSpPr>
          <p:cNvPr id="9" name="流程图: 过程 8"/>
          <p:cNvSpPr/>
          <p:nvPr/>
        </p:nvSpPr>
        <p:spPr>
          <a:xfrm>
            <a:off x="3354070" y="2532380"/>
            <a:ext cx="539115" cy="266700"/>
          </a:xfrm>
          <a:prstGeom prst="flowChartProcess">
            <a:avLst/>
          </a:prstGeom>
          <a:noFill/>
          <a:ln w="38100" cap="flat" cmpd="sng">
            <a:solidFill>
              <a:srgbClr val="0000CC"/>
            </a:solidFill>
            <a:prstDash val="solid"/>
            <a:miter/>
            <a:headEnd type="none" w="med" len="med"/>
            <a:tailEnd type="none" w="med" len="med"/>
          </a:ln>
          <a:effectLst>
            <a:prstShdw prst="shdw17" dist="17961" dir="2699999">
              <a:srgbClr val="FF00FF">
                <a:gamma/>
                <a:shade val="60000"/>
                <a:invGamma/>
              </a:srgbClr>
            </a:prstShdw>
          </a:effectLst>
        </p:spPr>
        <p:txBody>
          <a:bodyPr/>
          <a:p>
            <a:endParaRPr lang="zh-CN" altLang="en-US"/>
          </a:p>
        </p:txBody>
      </p:sp>
      <p:sp>
        <p:nvSpPr>
          <p:cNvPr id="10" name="流程图: 过程 9"/>
          <p:cNvSpPr/>
          <p:nvPr/>
        </p:nvSpPr>
        <p:spPr>
          <a:xfrm>
            <a:off x="4460875" y="2532380"/>
            <a:ext cx="239395" cy="266700"/>
          </a:xfrm>
          <a:prstGeom prst="flowChartProcess">
            <a:avLst/>
          </a:prstGeom>
          <a:noFill/>
          <a:ln w="38100" cap="flat" cmpd="sng">
            <a:solidFill>
              <a:srgbClr val="0000CC"/>
            </a:solidFill>
            <a:prstDash val="solid"/>
            <a:miter/>
            <a:headEnd type="none" w="med" len="med"/>
            <a:tailEnd type="none" w="med" len="med"/>
          </a:ln>
          <a:effectLst>
            <a:prstShdw prst="shdw17" dist="17961" dir="2699999">
              <a:srgbClr val="FF00FF">
                <a:gamma/>
                <a:shade val="60000"/>
                <a:invGamma/>
              </a:srgbClr>
            </a:prstShdw>
          </a:effectLst>
        </p:spPr>
        <p:txBody>
          <a:bodyPr/>
          <a:p>
            <a:endParaRPr lang="zh-CN" altLang="en-US"/>
          </a:p>
        </p:txBody>
      </p:sp>
      <p:sp>
        <p:nvSpPr>
          <p:cNvPr id="11" name="流程图: 过程 10"/>
          <p:cNvSpPr/>
          <p:nvPr/>
        </p:nvSpPr>
        <p:spPr>
          <a:xfrm>
            <a:off x="4777740" y="2532380"/>
            <a:ext cx="274320" cy="266700"/>
          </a:xfrm>
          <a:prstGeom prst="flowChartProcess">
            <a:avLst/>
          </a:prstGeom>
          <a:noFill/>
          <a:ln w="38100" cap="flat" cmpd="sng">
            <a:solidFill>
              <a:srgbClr val="0000CC"/>
            </a:solidFill>
            <a:prstDash val="solid"/>
            <a:miter/>
            <a:headEnd type="none" w="med" len="med"/>
            <a:tailEnd type="none" w="med" len="med"/>
          </a:ln>
          <a:effectLst>
            <a:prstShdw prst="shdw17" dist="17961" dir="2699999">
              <a:srgbClr val="FF00FF">
                <a:gamma/>
                <a:shade val="60000"/>
                <a:invGamma/>
              </a:srgbClr>
            </a:prstShdw>
          </a:effectLst>
        </p:spPr>
        <p:txBody>
          <a:bodyPr/>
          <a:p>
            <a:endParaRPr lang="zh-CN" altLang="en-US"/>
          </a:p>
        </p:txBody>
      </p:sp>
      <p:sp>
        <p:nvSpPr>
          <p:cNvPr id="12" name="直接连接符 11">
            <a:hlinkClick r:id="rId2" action="ppaction://hlinksldjump"/>
          </p:cNvPr>
          <p:cNvSpPr/>
          <p:nvPr/>
        </p:nvSpPr>
        <p:spPr>
          <a:xfrm>
            <a:off x="5235575" y="2164080"/>
            <a:ext cx="379730" cy="635"/>
          </a:xfrm>
          <a:prstGeom prst="line">
            <a:avLst/>
          </a:prstGeom>
          <a:ln w="28575" cap="flat" cmpd="sng">
            <a:solidFill>
              <a:srgbClr val="F303FB"/>
            </a:solidFill>
            <a:prstDash val="solid"/>
            <a:headEnd type="none" w="med" len="med"/>
            <a:tailEnd type="none" w="med" len="med"/>
          </a:ln>
          <a:effectLst>
            <a:prstShdw prst="shdw17" dist="17961" dir="2699999">
              <a:srgbClr val="FF0000">
                <a:gamma/>
                <a:shade val="60000"/>
                <a:invGamma/>
              </a:srgbClr>
            </a:prstShdw>
          </a:effectLst>
        </p:spPr>
      </p:sp>
      <p:sp>
        <p:nvSpPr>
          <p:cNvPr id="13" name="直接连接符 12">
            <a:hlinkClick r:id="rId2" action="ppaction://hlinksldjump"/>
          </p:cNvPr>
          <p:cNvSpPr/>
          <p:nvPr/>
        </p:nvSpPr>
        <p:spPr>
          <a:xfrm flipV="1">
            <a:off x="832485" y="2434590"/>
            <a:ext cx="1217930" cy="8890"/>
          </a:xfrm>
          <a:prstGeom prst="line">
            <a:avLst/>
          </a:prstGeom>
          <a:ln w="38100" cap="flat" cmpd="sng">
            <a:solidFill>
              <a:srgbClr val="F303FB"/>
            </a:solidFill>
            <a:prstDash val="solid"/>
            <a:headEnd type="none" w="med" len="med"/>
            <a:tailEnd type="none" w="med" len="med"/>
          </a:ln>
          <a:effectLst>
            <a:prstShdw prst="shdw17" dist="17961" dir="2699999">
              <a:srgbClr val="FF0000">
                <a:gamma/>
                <a:shade val="60000"/>
                <a:invGamma/>
              </a:srgbClr>
            </a:prstShdw>
          </a:effectLst>
        </p:spPr>
      </p:sp>
      <p:sp>
        <p:nvSpPr>
          <p:cNvPr id="14" name="直接连接符 13">
            <a:hlinkClick r:id="rId2" action="ppaction://hlinksldjump"/>
          </p:cNvPr>
          <p:cNvSpPr/>
          <p:nvPr/>
        </p:nvSpPr>
        <p:spPr>
          <a:xfrm flipV="1">
            <a:off x="1301115" y="3042920"/>
            <a:ext cx="749300" cy="8255"/>
          </a:xfrm>
          <a:prstGeom prst="line">
            <a:avLst/>
          </a:prstGeom>
          <a:ln w="38100" cap="flat" cmpd="sng">
            <a:solidFill>
              <a:srgbClr val="0000CC"/>
            </a:solidFill>
            <a:prstDash val="solid"/>
            <a:headEnd type="none" w="med" len="med"/>
            <a:tailEnd type="none" w="med" len="med"/>
          </a:ln>
          <a:effectLst>
            <a:prstShdw prst="shdw17" dist="17961" dir="2699999">
              <a:srgbClr val="FF0000">
                <a:gamma/>
                <a:shade val="60000"/>
                <a:invGamma/>
              </a:srgbClr>
            </a:prstShdw>
          </a:effectLst>
        </p:spPr>
      </p:sp>
      <p:sp>
        <p:nvSpPr>
          <p:cNvPr id="15" name="直接连接符 14">
            <a:hlinkClick r:id="rId2" action="ppaction://hlinksldjump"/>
          </p:cNvPr>
          <p:cNvSpPr/>
          <p:nvPr/>
        </p:nvSpPr>
        <p:spPr>
          <a:xfrm>
            <a:off x="1371600" y="888365"/>
            <a:ext cx="2592070" cy="8890"/>
          </a:xfrm>
          <a:prstGeom prst="line">
            <a:avLst/>
          </a:prstGeom>
          <a:ln w="381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  <a:effectLst>
            <a:prstShdw prst="shdw17" dist="17961" dir="2699999">
              <a:srgbClr val="FF0000">
                <a:gamma/>
                <a:shade val="60000"/>
                <a:invGamma/>
              </a:srgbClr>
            </a:prstShdw>
          </a:effectLst>
        </p:spPr>
      </p:sp>
      <p:sp>
        <p:nvSpPr>
          <p:cNvPr id="16" name="直接连接符 15">
            <a:hlinkClick r:id="rId2" action="ppaction://hlinksldjump"/>
          </p:cNvPr>
          <p:cNvSpPr/>
          <p:nvPr/>
        </p:nvSpPr>
        <p:spPr>
          <a:xfrm>
            <a:off x="2309495" y="3042285"/>
            <a:ext cx="3190875" cy="8890"/>
          </a:xfrm>
          <a:prstGeom prst="line">
            <a:avLst/>
          </a:prstGeom>
          <a:ln w="381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  <a:effectLst>
            <a:prstShdw prst="shdw17" dist="17961" dir="2699999">
              <a:srgbClr val="FF0000">
                <a:gamma/>
                <a:shade val="60000"/>
                <a:invGamma/>
              </a:srgbClr>
            </a:prstShdw>
          </a:effectLst>
        </p:spPr>
      </p:sp>
      <p:sp>
        <p:nvSpPr>
          <p:cNvPr id="37904" name="圆角矩形标注 37903">
            <a:hlinkClick r:id="rId3" tooltip="" action="ppaction://hlinksldjump"/>
          </p:cNvPr>
          <p:cNvSpPr/>
          <p:nvPr/>
        </p:nvSpPr>
        <p:spPr>
          <a:xfrm>
            <a:off x="140335" y="1196340"/>
            <a:ext cx="1487805" cy="575945"/>
          </a:xfrm>
          <a:prstGeom prst="wedgeRoundRectCallout">
            <a:avLst>
              <a:gd name="adj1" fmla="val 5151"/>
              <a:gd name="adj2" fmla="val 138202"/>
              <a:gd name="adj3" fmla="val 16667"/>
            </a:avLst>
          </a:prstGeom>
          <a:solidFill>
            <a:srgbClr val="FFFF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  <a:effectLst>
            <a:prstShdw prst="shdw17" dist="17961" dir="2699999">
              <a:schemeClr val="tx1">
                <a:gamma/>
                <a:shade val="60000"/>
                <a:invGamma/>
              </a:schemeClr>
            </a:prstShdw>
          </a:effectLst>
        </p:spPr>
        <p:txBody>
          <a:bodyPr/>
          <a:p>
            <a:pPr algn="ctr"/>
            <a:r>
              <a:rPr lang="zh-CN" altLang="zh-CN" dirty="0">
                <a:latin typeface="Times New Roman" panose="02020603050405020304" pitchFamily="18" charset="0"/>
              </a:rPr>
              <a:t>同盟国</a:t>
            </a:r>
            <a:endParaRPr lang="zh-CN" altLang="zh-CN" dirty="0">
              <a:latin typeface="Times New Roman" panose="02020603050405020304" pitchFamily="18" charset="0"/>
            </a:endParaRPr>
          </a:p>
        </p:txBody>
      </p:sp>
      <p:sp>
        <p:nvSpPr>
          <p:cNvPr id="19" name="直接连接符 18">
            <a:hlinkClick r:id="rId2" action="ppaction://hlinksldjump"/>
          </p:cNvPr>
          <p:cNvSpPr/>
          <p:nvPr/>
        </p:nvSpPr>
        <p:spPr>
          <a:xfrm>
            <a:off x="772795" y="3486150"/>
            <a:ext cx="4004945" cy="635"/>
          </a:xfrm>
          <a:prstGeom prst="line">
            <a:avLst/>
          </a:prstGeom>
          <a:ln w="381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  <a:effectLst>
            <a:prstShdw prst="shdw17" dist="17961" dir="2699999">
              <a:srgbClr val="FF0000">
                <a:gamma/>
                <a:shade val="60000"/>
                <a:invGamma/>
              </a:srgbClr>
            </a:prstShdw>
          </a:effectLst>
        </p:spPr>
      </p:sp>
      <p:sp>
        <p:nvSpPr>
          <p:cNvPr id="17" name="圆角矩形标注 16"/>
          <p:cNvSpPr/>
          <p:nvPr/>
        </p:nvSpPr>
        <p:spPr>
          <a:xfrm>
            <a:off x="295910" y="3366770"/>
            <a:ext cx="1487805" cy="575945"/>
          </a:xfrm>
          <a:prstGeom prst="wedgeRoundRectCallout">
            <a:avLst>
              <a:gd name="adj1" fmla="val 28830"/>
              <a:gd name="adj2" fmla="val -92888"/>
              <a:gd name="adj3" fmla="val 16667"/>
            </a:avLst>
          </a:prstGeom>
          <a:solidFill>
            <a:srgbClr val="FFFF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  <a:effectLst>
            <a:prstShdw prst="shdw17" dist="17961" dir="2699999">
              <a:schemeClr val="tx1">
                <a:gamma/>
                <a:shade val="60000"/>
                <a:invGamma/>
              </a:schemeClr>
            </a:prstShdw>
          </a:effectLst>
        </p:spPr>
        <p:txBody>
          <a:bodyPr/>
          <a:p>
            <a:pPr algn="ctr"/>
            <a:r>
              <a:rPr lang="zh-CN" altLang="zh-CN" dirty="0">
                <a:latin typeface="Times New Roman" panose="02020603050405020304" pitchFamily="18" charset="0"/>
              </a:rPr>
              <a:t>协约国</a:t>
            </a:r>
            <a:endParaRPr lang="zh-CN" altLang="zh-CN" dirty="0">
              <a:latin typeface="Times New Roman" panose="02020603050405020304" pitchFamily="18" charset="0"/>
            </a:endParaRPr>
          </a:p>
        </p:txBody>
      </p:sp>
      <p:sp>
        <p:nvSpPr>
          <p:cNvPr id="20" name="直接连接符 19">
            <a:hlinkClick r:id="rId2" action="ppaction://hlinksldjump"/>
          </p:cNvPr>
          <p:cNvSpPr/>
          <p:nvPr/>
        </p:nvSpPr>
        <p:spPr>
          <a:xfrm>
            <a:off x="3740785" y="4693920"/>
            <a:ext cx="3383915" cy="635"/>
          </a:xfrm>
          <a:prstGeom prst="line">
            <a:avLst/>
          </a:prstGeom>
          <a:ln w="381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  <a:effectLst>
            <a:prstShdw prst="shdw17" dist="17961" dir="2699999">
              <a:srgbClr val="FF0000">
                <a:gamma/>
                <a:shade val="60000"/>
                <a:invGamma/>
              </a:srgbClr>
            </a:prstShdw>
          </a:effectLst>
        </p:spPr>
      </p:sp>
      <p:sp>
        <p:nvSpPr>
          <p:cNvPr id="21" name="流程图: 过程 20"/>
          <p:cNvSpPr/>
          <p:nvPr/>
        </p:nvSpPr>
        <p:spPr>
          <a:xfrm>
            <a:off x="6036945" y="4365625"/>
            <a:ext cx="1087755" cy="266700"/>
          </a:xfrm>
          <a:prstGeom prst="flowChartProcess">
            <a:avLst/>
          </a:prstGeom>
          <a:noFill/>
          <a:ln w="38100" cap="flat" cmpd="sng">
            <a:solidFill>
              <a:srgbClr val="006600"/>
            </a:solidFill>
            <a:prstDash val="solid"/>
            <a:miter/>
            <a:headEnd type="none" w="med" len="med"/>
            <a:tailEnd type="none" w="med" len="med"/>
          </a:ln>
          <a:effectLst>
            <a:prstShdw prst="shdw17" dist="17961" dir="2699999">
              <a:srgbClr val="FF00FF">
                <a:gamma/>
                <a:shade val="60000"/>
                <a:invGamma/>
              </a:srgbClr>
            </a:prstShdw>
          </a:effectLst>
        </p:spPr>
        <p:txBody>
          <a:bodyPr/>
          <a:p>
            <a:endParaRPr lang="zh-CN" altLang="en-US"/>
          </a:p>
        </p:txBody>
      </p:sp>
      <p:sp>
        <p:nvSpPr>
          <p:cNvPr id="24" name="流程图: 过程 23"/>
          <p:cNvSpPr/>
          <p:nvPr/>
        </p:nvSpPr>
        <p:spPr>
          <a:xfrm>
            <a:off x="4250690" y="4365625"/>
            <a:ext cx="1087755" cy="266700"/>
          </a:xfrm>
          <a:prstGeom prst="flowChartProcess">
            <a:avLst/>
          </a:prstGeom>
          <a:noFill/>
          <a:ln w="38100" cap="flat" cmpd="sng">
            <a:solidFill>
              <a:srgbClr val="006600"/>
            </a:solidFill>
            <a:prstDash val="solid"/>
            <a:miter/>
            <a:headEnd type="none" w="med" len="med"/>
            <a:tailEnd type="none" w="med" len="med"/>
          </a:ln>
          <a:effectLst>
            <a:prstShdw prst="shdw17" dist="17961" dir="2699999">
              <a:srgbClr val="FF00FF">
                <a:gamma/>
                <a:shade val="60000"/>
                <a:invGamma/>
              </a:srgbClr>
            </a:prstShdw>
          </a:effectLst>
        </p:spPr>
        <p:txBody>
          <a:bodyPr/>
          <a:p>
            <a:endParaRPr lang="zh-CN" altLang="en-US"/>
          </a:p>
        </p:txBody>
      </p:sp>
      <p:sp>
        <p:nvSpPr>
          <p:cNvPr id="25" name="直接连接符 24">
            <a:hlinkClick r:id="rId2" action="ppaction://hlinksldjump"/>
          </p:cNvPr>
          <p:cNvSpPr/>
          <p:nvPr/>
        </p:nvSpPr>
        <p:spPr>
          <a:xfrm>
            <a:off x="4460875" y="4961890"/>
            <a:ext cx="2097405" cy="9525"/>
          </a:xfrm>
          <a:prstGeom prst="line">
            <a:avLst/>
          </a:prstGeom>
          <a:ln w="381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  <a:effectLst>
            <a:prstShdw prst="shdw17" dist="17961" dir="2699999">
              <a:srgbClr val="FF0000">
                <a:gamma/>
                <a:shade val="60000"/>
                <a:invGamma/>
              </a:srgbClr>
            </a:prstShdw>
          </a:effectLst>
        </p:spPr>
      </p:sp>
      <p:sp>
        <p:nvSpPr>
          <p:cNvPr id="26" name="直接连接符 25">
            <a:hlinkClick r:id="rId2" action="ppaction://hlinksldjump"/>
          </p:cNvPr>
          <p:cNvSpPr/>
          <p:nvPr/>
        </p:nvSpPr>
        <p:spPr>
          <a:xfrm flipV="1">
            <a:off x="3276600" y="5870575"/>
            <a:ext cx="1423670" cy="8255"/>
          </a:xfrm>
          <a:prstGeom prst="line">
            <a:avLst/>
          </a:prstGeom>
          <a:ln w="381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  <a:effectLst>
            <a:prstShdw prst="shdw17" dist="17961" dir="2699999">
              <a:srgbClr val="FF0000">
                <a:gamma/>
                <a:shade val="60000"/>
                <a:invGamma/>
              </a:srgbClr>
            </a:prstShdw>
          </a:effectLst>
        </p:spPr>
      </p:sp>
      <p:sp>
        <p:nvSpPr>
          <p:cNvPr id="27" name="流程图: 过程 26"/>
          <p:cNvSpPr/>
          <p:nvPr/>
        </p:nvSpPr>
        <p:spPr>
          <a:xfrm>
            <a:off x="3354070" y="5949950"/>
            <a:ext cx="706755" cy="266700"/>
          </a:xfrm>
          <a:prstGeom prst="flowChartProcess">
            <a:avLst/>
          </a:prstGeom>
          <a:solidFill>
            <a:srgbClr val="F634EB">
              <a:alpha val="11000"/>
            </a:srgbClr>
          </a:solidFill>
          <a:ln w="38100" cap="flat" cmpd="sng">
            <a:solidFill>
              <a:srgbClr val="FF00FF"/>
            </a:solidFill>
            <a:prstDash val="solid"/>
            <a:miter/>
            <a:headEnd type="none" w="med" len="med"/>
            <a:tailEnd type="none" w="med" len="med"/>
          </a:ln>
          <a:effectLst>
            <a:prstShdw prst="shdw17" dist="17961" dir="2699999">
              <a:srgbClr val="FF00FF">
                <a:gamma/>
                <a:shade val="60000"/>
                <a:invGamma/>
              </a:srgbClr>
            </a:prstShdw>
          </a:effectLst>
        </p:spPr>
        <p:txBody>
          <a:bodyPr/>
          <a:p>
            <a:endParaRPr lang="zh-CN" altLang="en-US"/>
          </a:p>
        </p:txBody>
      </p:sp>
      <p:sp>
        <p:nvSpPr>
          <p:cNvPr id="28" name="流程图: 过程 27"/>
          <p:cNvSpPr/>
          <p:nvPr/>
        </p:nvSpPr>
        <p:spPr>
          <a:xfrm>
            <a:off x="7378065" y="4365625"/>
            <a:ext cx="539115" cy="266700"/>
          </a:xfrm>
          <a:prstGeom prst="flowChartProcess">
            <a:avLst/>
          </a:prstGeom>
          <a:noFill/>
          <a:ln w="38100" cap="flat" cmpd="sng">
            <a:solidFill>
              <a:srgbClr val="FF00FF"/>
            </a:solidFill>
            <a:prstDash val="solid"/>
            <a:miter/>
            <a:headEnd type="none" w="med" len="med"/>
            <a:tailEnd type="none" w="med" len="med"/>
          </a:ln>
          <a:effectLst>
            <a:prstShdw prst="shdw17" dist="17961" dir="2699999">
              <a:srgbClr val="FF00FF">
                <a:gamma/>
                <a:shade val="60000"/>
                <a:invGamma/>
              </a:srgbClr>
            </a:prstShdw>
          </a:effectLst>
        </p:spPr>
        <p:txBody>
          <a:bodyPr/>
          <a:p>
            <a:endParaRPr lang="zh-CN" altLang="en-US"/>
          </a:p>
        </p:txBody>
      </p:sp>
      <p:sp>
        <p:nvSpPr>
          <p:cNvPr id="29" name="笑脸 28">
            <a:hlinkClick r:id="rId4" tooltip="" action="ppaction://hlinksldjump"/>
          </p:cNvPr>
          <p:cNvSpPr/>
          <p:nvPr/>
        </p:nvSpPr>
        <p:spPr>
          <a:xfrm>
            <a:off x="8172450" y="4580890"/>
            <a:ext cx="647700" cy="576580"/>
          </a:xfrm>
          <a:prstGeom prst="smileyFace">
            <a:avLst/>
          </a:prstGeom>
          <a:solidFill>
            <a:srgbClr val="006600"/>
          </a:solidFill>
          <a:ln w="12700" cap="sq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vert="horz" wrap="square" lIns="91440" tIns="45720" rIns="91440" bIns="45720" numCol="1" anchor="t" anchorCtr="0" compatLnSpc="1"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1" lang="en-US" altLang="en-US" sz="32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00"/>
                            </p:stCondLst>
                            <p:childTnLst>
                              <p:par>
                                <p:cTn id="7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379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379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1000"/>
                            </p:stCondLst>
                            <p:childTnLst>
                              <p:par>
                                <p:cTn id="7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904" grpId="0" bldLvl="0" animBg="1"/>
      <p:bldP spid="17" grpId="0" bldLvl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zh-CN" altLang="en-US"/>
          </a:p>
        </p:txBody>
      </p:sp>
      <p:pic>
        <p:nvPicPr>
          <p:cNvPr id="4" name="内容占位符 3"/>
          <p:cNvPicPr>
            <a:picLocks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104775" y="178435"/>
            <a:ext cx="8667115" cy="5908675"/>
          </a:xfrm>
          <a:prstGeom prst="rect">
            <a:avLst/>
          </a:prstGeom>
        </p:spPr>
      </p:pic>
      <p:sp>
        <p:nvSpPr>
          <p:cNvPr id="5" name="直接连接符 4">
            <a:hlinkClick r:id="rId2" action="ppaction://hlinksldjump"/>
          </p:cNvPr>
          <p:cNvSpPr/>
          <p:nvPr/>
        </p:nvSpPr>
        <p:spPr>
          <a:xfrm>
            <a:off x="4326255" y="1011555"/>
            <a:ext cx="4284345" cy="35560"/>
          </a:xfrm>
          <a:prstGeom prst="line">
            <a:avLst/>
          </a:prstGeom>
          <a:ln w="381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  <a:effectLst>
            <a:prstShdw prst="shdw17" dist="17961" dir="2699999">
              <a:srgbClr val="FF0000">
                <a:gamma/>
                <a:shade val="60000"/>
                <a:invGamma/>
              </a:srgbClr>
            </a:prstShdw>
          </a:effectLst>
        </p:spPr>
      </p:sp>
      <p:sp>
        <p:nvSpPr>
          <p:cNvPr id="6" name="直接连接符 5">
            <a:hlinkClick r:id="rId2" action="ppaction://hlinksldjump"/>
          </p:cNvPr>
          <p:cNvSpPr/>
          <p:nvPr/>
        </p:nvSpPr>
        <p:spPr>
          <a:xfrm>
            <a:off x="2802255" y="1470025"/>
            <a:ext cx="2592070" cy="8890"/>
          </a:xfrm>
          <a:prstGeom prst="line">
            <a:avLst/>
          </a:prstGeom>
          <a:ln w="381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  <a:effectLst>
            <a:prstShdw prst="shdw17" dist="17961" dir="2699999">
              <a:srgbClr val="FF0000">
                <a:gamma/>
                <a:shade val="60000"/>
                <a:invGamma/>
              </a:srgbClr>
            </a:prstShdw>
          </a:effectLst>
        </p:spPr>
      </p:sp>
      <p:sp>
        <p:nvSpPr>
          <p:cNvPr id="27" name="流程图: 过程 26"/>
          <p:cNvSpPr/>
          <p:nvPr/>
        </p:nvSpPr>
        <p:spPr>
          <a:xfrm>
            <a:off x="7285990" y="1149985"/>
            <a:ext cx="609600" cy="266700"/>
          </a:xfrm>
          <a:prstGeom prst="flowChartProcess">
            <a:avLst/>
          </a:prstGeom>
          <a:solidFill>
            <a:srgbClr val="F634EB">
              <a:alpha val="11000"/>
            </a:srgbClr>
          </a:solidFill>
          <a:ln w="38100" cap="flat" cmpd="sng">
            <a:solidFill>
              <a:srgbClr val="FF00FF"/>
            </a:solidFill>
            <a:prstDash val="solid"/>
            <a:miter/>
            <a:headEnd type="none" w="med" len="med"/>
            <a:tailEnd type="none" w="med" len="med"/>
          </a:ln>
          <a:effectLst>
            <a:prstShdw prst="shdw17" dist="17961" dir="2699999">
              <a:srgbClr val="FF00FF">
                <a:gamma/>
                <a:shade val="60000"/>
                <a:invGamma/>
              </a:srgbClr>
            </a:prstShdw>
          </a:effectLst>
        </p:spPr>
        <p:txBody>
          <a:bodyPr/>
          <a:p>
            <a:endParaRPr lang="zh-CN" altLang="en-US"/>
          </a:p>
        </p:txBody>
      </p:sp>
      <p:sp>
        <p:nvSpPr>
          <p:cNvPr id="7" name="流程图: 过程 6"/>
          <p:cNvSpPr/>
          <p:nvPr/>
        </p:nvSpPr>
        <p:spPr>
          <a:xfrm>
            <a:off x="5708015" y="1543050"/>
            <a:ext cx="751205" cy="266700"/>
          </a:xfrm>
          <a:prstGeom prst="flowChartProcess">
            <a:avLst/>
          </a:prstGeom>
          <a:noFill/>
          <a:ln w="38100" cap="flat" cmpd="sng">
            <a:solidFill>
              <a:srgbClr val="FF00FF"/>
            </a:solidFill>
            <a:prstDash val="solid"/>
            <a:miter/>
            <a:headEnd type="none" w="med" len="med"/>
            <a:tailEnd type="none" w="med" len="med"/>
          </a:ln>
          <a:effectLst>
            <a:prstShdw prst="shdw17" dist="17961" dir="2699999">
              <a:srgbClr val="FF00FF">
                <a:gamma/>
                <a:shade val="60000"/>
                <a:invGamma/>
              </a:srgbClr>
            </a:prstShdw>
          </a:effectLst>
        </p:spPr>
        <p:txBody>
          <a:bodyPr/>
          <a:p>
            <a:endParaRPr lang="zh-CN" altLang="en-US"/>
          </a:p>
        </p:txBody>
      </p:sp>
      <p:sp>
        <p:nvSpPr>
          <p:cNvPr id="8" name="直接连接符 7">
            <a:hlinkClick r:id="rId2" action="ppaction://hlinksldjump"/>
          </p:cNvPr>
          <p:cNvSpPr/>
          <p:nvPr/>
        </p:nvSpPr>
        <p:spPr>
          <a:xfrm>
            <a:off x="5653405" y="1809750"/>
            <a:ext cx="2592070" cy="8890"/>
          </a:xfrm>
          <a:prstGeom prst="line">
            <a:avLst/>
          </a:prstGeom>
          <a:ln w="381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  <a:effectLst>
            <a:prstShdw prst="shdw17" dist="17961" dir="2699999">
              <a:srgbClr val="FF0000">
                <a:gamma/>
                <a:shade val="60000"/>
                <a:invGamma/>
              </a:srgbClr>
            </a:prstShdw>
          </a:effectLst>
        </p:spPr>
      </p:sp>
      <p:sp>
        <p:nvSpPr>
          <p:cNvPr id="9" name="直接连接符 8">
            <a:hlinkClick r:id="rId2" action="ppaction://hlinksldjump"/>
          </p:cNvPr>
          <p:cNvSpPr/>
          <p:nvPr/>
        </p:nvSpPr>
        <p:spPr>
          <a:xfrm>
            <a:off x="4965700" y="2249170"/>
            <a:ext cx="2248535" cy="8890"/>
          </a:xfrm>
          <a:prstGeom prst="line">
            <a:avLst/>
          </a:prstGeom>
          <a:ln w="381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  <a:effectLst>
            <a:prstShdw prst="shdw17" dist="17961" dir="2699999">
              <a:srgbClr val="FF0000">
                <a:gamma/>
                <a:shade val="60000"/>
                <a:invGamma/>
              </a:srgbClr>
            </a:prstShdw>
          </a:effectLst>
        </p:spPr>
      </p:sp>
      <p:sp>
        <p:nvSpPr>
          <p:cNvPr id="10" name="直接连接符 9">
            <a:hlinkClick r:id="rId2" action="ppaction://hlinksldjump"/>
          </p:cNvPr>
          <p:cNvSpPr/>
          <p:nvPr/>
        </p:nvSpPr>
        <p:spPr>
          <a:xfrm flipV="1">
            <a:off x="3690620" y="5047615"/>
            <a:ext cx="4760595" cy="43180"/>
          </a:xfrm>
          <a:prstGeom prst="line">
            <a:avLst/>
          </a:prstGeom>
          <a:ln w="381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  <a:effectLst>
            <a:prstShdw prst="shdw17" dist="17961" dir="2699999">
              <a:srgbClr val="FF0000">
                <a:gamma/>
                <a:shade val="60000"/>
                <a:invGamma/>
              </a:srgbClr>
            </a:prstShdw>
          </a:effectLst>
        </p:spPr>
      </p:sp>
      <p:sp>
        <p:nvSpPr>
          <p:cNvPr id="11" name="流程图: 过程 10"/>
          <p:cNvSpPr/>
          <p:nvPr/>
        </p:nvSpPr>
        <p:spPr>
          <a:xfrm>
            <a:off x="3690620" y="4693285"/>
            <a:ext cx="1147445" cy="354330"/>
          </a:xfrm>
          <a:prstGeom prst="flowChartProcess">
            <a:avLst/>
          </a:prstGeom>
          <a:noFill/>
          <a:ln w="38100" cap="flat" cmpd="sng">
            <a:solidFill>
              <a:srgbClr val="FF00FF"/>
            </a:solidFill>
            <a:prstDash val="solid"/>
            <a:miter/>
            <a:headEnd type="none" w="med" len="med"/>
            <a:tailEnd type="none" w="med" len="med"/>
          </a:ln>
          <a:effectLst>
            <a:prstShdw prst="shdw17" dist="17961" dir="2699999">
              <a:srgbClr val="FF00FF">
                <a:gamma/>
                <a:shade val="60000"/>
                <a:invGamma/>
              </a:srgbClr>
            </a:prstShdw>
          </a:effectLst>
        </p:spPr>
        <p:txBody>
          <a:bodyPr/>
          <a:p>
            <a:endParaRPr lang="zh-CN" altLang="en-US"/>
          </a:p>
        </p:txBody>
      </p:sp>
      <p:sp>
        <p:nvSpPr>
          <p:cNvPr id="12" name="流程图: 过程 11"/>
          <p:cNvSpPr/>
          <p:nvPr/>
        </p:nvSpPr>
        <p:spPr>
          <a:xfrm>
            <a:off x="6092825" y="3133090"/>
            <a:ext cx="1032510" cy="266700"/>
          </a:xfrm>
          <a:prstGeom prst="flowChartProcess">
            <a:avLst/>
          </a:prstGeom>
          <a:noFill/>
          <a:ln w="38100" cap="flat" cmpd="sng">
            <a:solidFill>
              <a:srgbClr val="FF00FF"/>
            </a:solidFill>
            <a:prstDash val="solid"/>
            <a:miter/>
            <a:headEnd type="none" w="med" len="med"/>
            <a:tailEnd type="none" w="med" len="med"/>
          </a:ln>
          <a:effectLst>
            <a:prstShdw prst="shdw17" dist="17961" dir="2699999">
              <a:srgbClr val="FF00FF">
                <a:gamma/>
                <a:shade val="60000"/>
                <a:invGamma/>
              </a:srgbClr>
            </a:prstShdw>
          </a:effectLst>
        </p:spPr>
        <p:txBody>
          <a:bodyPr/>
          <a:p>
            <a:endParaRPr lang="zh-CN" altLang="en-US"/>
          </a:p>
        </p:txBody>
      </p:sp>
      <p:sp>
        <p:nvSpPr>
          <p:cNvPr id="13" name="直接连接符 12">
            <a:hlinkClick r:id="rId2" action="ppaction://hlinksldjump"/>
          </p:cNvPr>
          <p:cNvSpPr/>
          <p:nvPr/>
        </p:nvSpPr>
        <p:spPr>
          <a:xfrm flipV="1">
            <a:off x="3134995" y="3454400"/>
            <a:ext cx="5316855" cy="43180"/>
          </a:xfrm>
          <a:prstGeom prst="line">
            <a:avLst/>
          </a:prstGeom>
          <a:ln w="381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  <a:effectLst>
            <a:prstShdw prst="shdw17" dist="17961" dir="2699999">
              <a:srgbClr val="FF0000">
                <a:gamma/>
                <a:shade val="60000"/>
                <a:invGamma/>
              </a:srgbClr>
            </a:prstShdw>
          </a:effectLst>
        </p:spPr>
      </p:sp>
      <p:sp>
        <p:nvSpPr>
          <p:cNvPr id="14" name="直接连接符 13">
            <a:hlinkClick r:id="rId2" action="ppaction://hlinksldjump"/>
          </p:cNvPr>
          <p:cNvSpPr/>
          <p:nvPr/>
        </p:nvSpPr>
        <p:spPr>
          <a:xfrm flipV="1">
            <a:off x="2689225" y="3834765"/>
            <a:ext cx="3271520" cy="25400"/>
          </a:xfrm>
          <a:prstGeom prst="line">
            <a:avLst/>
          </a:prstGeom>
          <a:ln w="381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  <a:effectLst>
            <a:prstShdw prst="shdw17" dist="17961" dir="2699999">
              <a:srgbClr val="FF0000">
                <a:gamma/>
                <a:shade val="60000"/>
                <a:invGamma/>
              </a:srgbClr>
            </a:prstShdw>
          </a:effectLst>
        </p:spPr>
      </p:sp>
      <p:sp>
        <p:nvSpPr>
          <p:cNvPr id="37904" name="圆角矩形标注 37903">
            <a:hlinkClick r:id="rId3" tooltip="" action="ppaction://hlinksldjump"/>
          </p:cNvPr>
          <p:cNvSpPr/>
          <p:nvPr/>
        </p:nvSpPr>
        <p:spPr>
          <a:xfrm>
            <a:off x="5801995" y="2187575"/>
            <a:ext cx="3194685" cy="575945"/>
          </a:xfrm>
          <a:prstGeom prst="wedgeRoundRectCallout">
            <a:avLst>
              <a:gd name="adj1" fmla="val -37517"/>
              <a:gd name="adj2" fmla="val -92888"/>
              <a:gd name="adj3" fmla="val 16667"/>
            </a:avLst>
          </a:prstGeom>
          <a:solidFill>
            <a:srgbClr val="FFFF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  <a:effectLst>
            <a:prstShdw prst="shdw17" dist="17961" dir="2699999">
              <a:schemeClr val="tx1">
                <a:gamma/>
                <a:shade val="60000"/>
                <a:invGamma/>
              </a:schemeClr>
            </a:prstShdw>
          </a:effectLst>
        </p:spPr>
        <p:txBody>
          <a:bodyPr/>
          <a:p>
            <a:pPr algn="ctr"/>
            <a:r>
              <a:rPr lang="zh-CN" altLang="zh-CN" sz="2800" dirty="0">
                <a:latin typeface="Times New Roman" panose="02020603050405020304" pitchFamily="18" charset="0"/>
              </a:rPr>
              <a:t>最能体现战争性质</a:t>
            </a:r>
            <a:endParaRPr lang="zh-CN" altLang="zh-CN" sz="2800" dirty="0">
              <a:latin typeface="Times New Roman" panose="02020603050405020304" pitchFamily="18" charset="0"/>
            </a:endParaRPr>
          </a:p>
        </p:txBody>
      </p:sp>
      <p:sp>
        <p:nvSpPr>
          <p:cNvPr id="15" name="圆角矩形标注 14"/>
          <p:cNvSpPr/>
          <p:nvPr/>
        </p:nvSpPr>
        <p:spPr>
          <a:xfrm>
            <a:off x="1257935" y="178435"/>
            <a:ext cx="2797810" cy="575945"/>
          </a:xfrm>
          <a:prstGeom prst="wedgeRoundRectCallout">
            <a:avLst>
              <a:gd name="adj1" fmla="val 49160"/>
              <a:gd name="adj2" fmla="val 128941"/>
              <a:gd name="adj3" fmla="val 16667"/>
            </a:avLst>
          </a:prstGeom>
          <a:solidFill>
            <a:srgbClr val="FFFF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  <a:effectLst>
            <a:prstShdw prst="shdw17" dist="17961" dir="2699999">
              <a:schemeClr val="tx1">
                <a:gamma/>
                <a:shade val="60000"/>
                <a:invGamma/>
              </a:schemeClr>
            </a:prstShdw>
          </a:effectLst>
        </p:spPr>
        <p:txBody>
          <a:bodyPr/>
          <a:p>
            <a:pPr algn="ctr"/>
            <a:r>
              <a:rPr lang="zh-CN" altLang="zh-CN" sz="2800" dirty="0">
                <a:latin typeface="Times New Roman" panose="02020603050405020304" pitchFamily="18" charset="0"/>
              </a:rPr>
              <a:t>正义卫国战争</a:t>
            </a:r>
            <a:endParaRPr lang="zh-CN" altLang="zh-CN" sz="2800" dirty="0">
              <a:latin typeface="Times New Roman" panose="02020603050405020304" pitchFamily="18" charset="0"/>
            </a:endParaRPr>
          </a:p>
        </p:txBody>
      </p:sp>
      <p:sp>
        <p:nvSpPr>
          <p:cNvPr id="16" name="流程图: 过程 15"/>
          <p:cNvSpPr/>
          <p:nvPr/>
        </p:nvSpPr>
        <p:spPr>
          <a:xfrm>
            <a:off x="4236720" y="744855"/>
            <a:ext cx="1032510" cy="266700"/>
          </a:xfrm>
          <a:prstGeom prst="flowChartProcess">
            <a:avLst/>
          </a:prstGeom>
          <a:noFill/>
          <a:ln w="38100" cap="flat" cmpd="sng">
            <a:solidFill>
              <a:srgbClr val="FF00FF"/>
            </a:solidFill>
            <a:prstDash val="solid"/>
            <a:miter/>
            <a:headEnd type="none" w="med" len="med"/>
            <a:tailEnd type="none" w="med" len="med"/>
          </a:ln>
          <a:effectLst>
            <a:prstShdw prst="shdw17" dist="17961" dir="2699999">
              <a:srgbClr val="FF00FF">
                <a:gamma/>
                <a:shade val="60000"/>
                <a:invGamma/>
              </a:srgbClr>
            </a:prstShdw>
          </a:effectLst>
        </p:spPr>
        <p:txBody>
          <a:bodyPr/>
          <a:p>
            <a:endParaRPr lang="zh-CN" altLang="en-US"/>
          </a:p>
        </p:txBody>
      </p:sp>
      <p:sp>
        <p:nvSpPr>
          <p:cNvPr id="17" name="流程图: 过程 16"/>
          <p:cNvSpPr/>
          <p:nvPr/>
        </p:nvSpPr>
        <p:spPr>
          <a:xfrm>
            <a:off x="4055745" y="1149985"/>
            <a:ext cx="1032510" cy="266700"/>
          </a:xfrm>
          <a:prstGeom prst="flowChartProcess">
            <a:avLst/>
          </a:prstGeom>
          <a:noFill/>
          <a:ln w="38100" cap="flat" cmpd="sng">
            <a:solidFill>
              <a:srgbClr val="FF00FF"/>
            </a:solidFill>
            <a:prstDash val="solid"/>
            <a:miter/>
            <a:headEnd type="none" w="med" len="med"/>
            <a:tailEnd type="none" w="med" len="med"/>
          </a:ln>
          <a:effectLst>
            <a:prstShdw prst="shdw17" dist="17961" dir="2699999">
              <a:srgbClr val="FF00FF">
                <a:gamma/>
                <a:shade val="60000"/>
                <a:invGamma/>
              </a:srgbClr>
            </a:prstShdw>
          </a:effectLst>
        </p:spPr>
        <p:txBody>
          <a:bodyPr/>
          <a:p>
            <a:endParaRPr lang="zh-CN" altLang="en-US"/>
          </a:p>
        </p:txBody>
      </p:sp>
      <p:sp>
        <p:nvSpPr>
          <p:cNvPr id="29" name="笑脸 28">
            <a:hlinkClick r:id="rId4" tooltip="" action="ppaction://hlinksldjump"/>
          </p:cNvPr>
          <p:cNvSpPr/>
          <p:nvPr/>
        </p:nvSpPr>
        <p:spPr>
          <a:xfrm>
            <a:off x="1720215" y="4116705"/>
            <a:ext cx="647700" cy="576580"/>
          </a:xfrm>
          <a:prstGeom prst="smileyFace">
            <a:avLst/>
          </a:prstGeom>
          <a:solidFill>
            <a:srgbClr val="006600"/>
          </a:solidFill>
          <a:ln w="12700" cap="sq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vert="horz" wrap="square" lIns="91440" tIns="45720" rIns="91440" bIns="45720" numCol="1" anchor="t" anchorCtr="0" compatLnSpc="1"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1" lang="en-US" altLang="en-US" sz="32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00"/>
                            </p:stCondLst>
                            <p:childTnLst>
                              <p:par>
                                <p:cTn id="6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79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379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000"/>
                            </p:stCondLst>
                            <p:childTnLst>
                              <p:par>
                                <p:cTn id="7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904" grpId="0" bldLvl="0" animBg="1"/>
      <p:bldP spid="15" grpId="0" bldLvl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pic>
        <p:nvPicPr>
          <p:cNvPr id="5" name="图片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55600" y="4305300"/>
            <a:ext cx="8622665" cy="2447925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5600" y="98425"/>
            <a:ext cx="8881110" cy="4081145"/>
          </a:xfrm>
          <a:prstGeom prst="rect">
            <a:avLst/>
          </a:prstGeom>
        </p:spPr>
      </p:pic>
      <p:sp>
        <p:nvSpPr>
          <p:cNvPr id="8" name="直接连接符 7">
            <a:hlinkClick r:id="rId3" action="ppaction://hlinksldjump"/>
          </p:cNvPr>
          <p:cNvSpPr/>
          <p:nvPr/>
        </p:nvSpPr>
        <p:spPr>
          <a:xfrm>
            <a:off x="3295650" y="755015"/>
            <a:ext cx="4372610" cy="635"/>
          </a:xfrm>
          <a:prstGeom prst="line">
            <a:avLst/>
          </a:prstGeom>
          <a:ln w="381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  <a:effectLst>
            <a:prstShdw prst="shdw17" dist="17961" dir="2699999">
              <a:srgbClr val="FF0000">
                <a:gamma/>
                <a:shade val="60000"/>
                <a:invGamma/>
              </a:srgbClr>
            </a:prstShdw>
          </a:effectLst>
        </p:spPr>
      </p:sp>
      <p:sp>
        <p:nvSpPr>
          <p:cNvPr id="9" name="直接连接符 8">
            <a:hlinkClick r:id="rId3" action="ppaction://hlinksldjump"/>
          </p:cNvPr>
          <p:cNvSpPr/>
          <p:nvPr/>
        </p:nvSpPr>
        <p:spPr>
          <a:xfrm>
            <a:off x="7919085" y="754380"/>
            <a:ext cx="705485" cy="635"/>
          </a:xfrm>
          <a:prstGeom prst="line">
            <a:avLst/>
          </a:prstGeom>
          <a:ln w="381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  <a:effectLst>
            <a:prstShdw prst="shdw17" dist="17961" dir="2699999">
              <a:srgbClr val="FF0000">
                <a:gamma/>
                <a:shade val="60000"/>
                <a:invGamma/>
              </a:srgbClr>
            </a:prstShdw>
          </a:effectLst>
        </p:spPr>
      </p:sp>
      <p:sp>
        <p:nvSpPr>
          <p:cNvPr id="10" name="直接连接符 9">
            <a:hlinkClick r:id="rId3" action="ppaction://hlinksldjump"/>
          </p:cNvPr>
          <p:cNvSpPr/>
          <p:nvPr/>
        </p:nvSpPr>
        <p:spPr>
          <a:xfrm>
            <a:off x="3295650" y="1063625"/>
            <a:ext cx="4565650" cy="35560"/>
          </a:xfrm>
          <a:prstGeom prst="line">
            <a:avLst/>
          </a:prstGeom>
          <a:ln w="381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  <a:effectLst>
            <a:prstShdw prst="shdw17" dist="17961" dir="2699999">
              <a:srgbClr val="FF0000">
                <a:gamma/>
                <a:shade val="60000"/>
                <a:invGamma/>
              </a:srgbClr>
            </a:prstShdw>
          </a:effectLst>
        </p:spPr>
      </p:sp>
      <p:sp>
        <p:nvSpPr>
          <p:cNvPr id="11" name="流程图: 过程 10"/>
          <p:cNvSpPr/>
          <p:nvPr/>
        </p:nvSpPr>
        <p:spPr>
          <a:xfrm>
            <a:off x="3348990" y="487680"/>
            <a:ext cx="539115" cy="266700"/>
          </a:xfrm>
          <a:prstGeom prst="flowChartProcess">
            <a:avLst/>
          </a:prstGeom>
          <a:noFill/>
          <a:ln w="38100" cap="flat" cmpd="sng">
            <a:solidFill>
              <a:srgbClr val="FF00FF"/>
            </a:solidFill>
            <a:prstDash val="solid"/>
            <a:miter/>
            <a:headEnd type="none" w="med" len="med"/>
            <a:tailEnd type="none" w="med" len="med"/>
          </a:ln>
          <a:effectLst>
            <a:prstShdw prst="shdw17" dist="17961" dir="2699999">
              <a:srgbClr val="FF00FF">
                <a:gamma/>
                <a:shade val="60000"/>
                <a:invGamma/>
              </a:srgbClr>
            </a:prstShdw>
          </a:effectLst>
        </p:spPr>
        <p:txBody>
          <a:bodyPr/>
          <a:p>
            <a:endParaRPr lang="zh-CN" altLang="en-US"/>
          </a:p>
        </p:txBody>
      </p:sp>
      <p:sp>
        <p:nvSpPr>
          <p:cNvPr id="12" name="流程图: 过程 11"/>
          <p:cNvSpPr/>
          <p:nvPr/>
        </p:nvSpPr>
        <p:spPr>
          <a:xfrm>
            <a:off x="7979410" y="487680"/>
            <a:ext cx="539115" cy="266700"/>
          </a:xfrm>
          <a:prstGeom prst="flowChartProcess">
            <a:avLst/>
          </a:prstGeom>
          <a:noFill/>
          <a:ln w="38100" cap="flat" cmpd="sng">
            <a:solidFill>
              <a:srgbClr val="FF00FF"/>
            </a:solidFill>
            <a:prstDash val="solid"/>
            <a:miter/>
            <a:headEnd type="none" w="med" len="med"/>
            <a:tailEnd type="none" w="med" len="med"/>
          </a:ln>
          <a:effectLst>
            <a:prstShdw prst="shdw17" dist="17961" dir="2699999">
              <a:srgbClr val="FF00FF">
                <a:gamma/>
                <a:shade val="60000"/>
                <a:invGamma/>
              </a:srgbClr>
            </a:prstShdw>
          </a:effectLst>
        </p:spPr>
        <p:txBody>
          <a:bodyPr/>
          <a:p>
            <a:endParaRPr lang="zh-CN" altLang="en-US"/>
          </a:p>
        </p:txBody>
      </p:sp>
      <p:sp>
        <p:nvSpPr>
          <p:cNvPr id="13" name="流程图: 过程 12"/>
          <p:cNvSpPr/>
          <p:nvPr/>
        </p:nvSpPr>
        <p:spPr>
          <a:xfrm>
            <a:off x="1620520" y="2005330"/>
            <a:ext cx="539115" cy="266700"/>
          </a:xfrm>
          <a:prstGeom prst="flowChartProcess">
            <a:avLst/>
          </a:prstGeom>
          <a:noFill/>
          <a:ln w="38100" cap="flat" cmpd="sng">
            <a:solidFill>
              <a:srgbClr val="FF00FF"/>
            </a:solidFill>
            <a:prstDash val="solid"/>
            <a:miter/>
            <a:headEnd type="none" w="med" len="med"/>
            <a:tailEnd type="none" w="med" len="med"/>
          </a:ln>
          <a:effectLst>
            <a:prstShdw prst="shdw17" dist="17961" dir="2699999">
              <a:srgbClr val="FF00FF">
                <a:gamma/>
                <a:shade val="60000"/>
                <a:invGamma/>
              </a:srgbClr>
            </a:prstShdw>
          </a:effectLst>
        </p:spPr>
        <p:txBody>
          <a:bodyPr/>
          <a:p>
            <a:endParaRPr lang="zh-CN" altLang="en-US"/>
          </a:p>
        </p:txBody>
      </p:sp>
      <p:sp>
        <p:nvSpPr>
          <p:cNvPr id="14" name="直接连接符 13">
            <a:hlinkClick r:id="rId3" action="ppaction://hlinksldjump"/>
          </p:cNvPr>
          <p:cNvSpPr/>
          <p:nvPr/>
        </p:nvSpPr>
        <p:spPr>
          <a:xfrm>
            <a:off x="1282065" y="2477770"/>
            <a:ext cx="1525270" cy="8890"/>
          </a:xfrm>
          <a:prstGeom prst="line">
            <a:avLst/>
          </a:prstGeom>
          <a:ln w="381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  <a:effectLst>
            <a:prstShdw prst="shdw17" dist="17961" dir="2699999">
              <a:srgbClr val="FF0000">
                <a:gamma/>
                <a:shade val="60000"/>
                <a:invGamma/>
              </a:srgbClr>
            </a:prstShdw>
          </a:effectLst>
        </p:spPr>
      </p:sp>
      <p:sp>
        <p:nvSpPr>
          <p:cNvPr id="15" name="流程图: 过程 14"/>
          <p:cNvSpPr/>
          <p:nvPr/>
        </p:nvSpPr>
        <p:spPr>
          <a:xfrm>
            <a:off x="4597400" y="1481455"/>
            <a:ext cx="539115" cy="266700"/>
          </a:xfrm>
          <a:prstGeom prst="flowChartProcess">
            <a:avLst/>
          </a:prstGeom>
          <a:noFill/>
          <a:ln w="38100" cap="flat" cmpd="sng">
            <a:solidFill>
              <a:srgbClr val="FF00FF"/>
            </a:solidFill>
            <a:prstDash val="solid"/>
            <a:miter/>
            <a:headEnd type="none" w="med" len="med"/>
            <a:tailEnd type="none" w="med" len="med"/>
          </a:ln>
          <a:effectLst>
            <a:prstShdw prst="shdw17" dist="17961" dir="2699999">
              <a:srgbClr val="FF00FF">
                <a:gamma/>
                <a:shade val="60000"/>
                <a:invGamma/>
              </a:srgbClr>
            </a:prstShdw>
          </a:effectLst>
        </p:spPr>
        <p:txBody>
          <a:bodyPr/>
          <a:p>
            <a:endParaRPr lang="zh-CN" altLang="en-US"/>
          </a:p>
        </p:txBody>
      </p:sp>
      <p:sp>
        <p:nvSpPr>
          <p:cNvPr id="16" name="直接连接符 15">
            <a:hlinkClick r:id="rId3" action="ppaction://hlinksldjump"/>
          </p:cNvPr>
          <p:cNvSpPr/>
          <p:nvPr/>
        </p:nvSpPr>
        <p:spPr>
          <a:xfrm>
            <a:off x="4526915" y="1807845"/>
            <a:ext cx="3992245" cy="35560"/>
          </a:xfrm>
          <a:prstGeom prst="line">
            <a:avLst/>
          </a:prstGeom>
          <a:ln w="381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  <a:effectLst>
            <a:prstShdw prst="shdw17" dist="17961" dir="2699999">
              <a:srgbClr val="FF0000">
                <a:gamma/>
                <a:shade val="60000"/>
                <a:invGamma/>
              </a:srgbClr>
            </a:prstShdw>
          </a:effectLst>
        </p:spPr>
      </p:sp>
      <p:sp>
        <p:nvSpPr>
          <p:cNvPr id="17" name="直接连接符 16">
            <a:hlinkClick r:id="rId3" action="ppaction://hlinksldjump"/>
          </p:cNvPr>
          <p:cNvSpPr/>
          <p:nvPr/>
        </p:nvSpPr>
        <p:spPr>
          <a:xfrm flipV="1">
            <a:off x="3477260" y="2088515"/>
            <a:ext cx="1817370" cy="635"/>
          </a:xfrm>
          <a:prstGeom prst="line">
            <a:avLst/>
          </a:prstGeom>
          <a:ln w="381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  <a:effectLst>
            <a:prstShdw prst="shdw17" dist="17961" dir="2699999">
              <a:srgbClr val="FF0000">
                <a:gamma/>
                <a:shade val="60000"/>
                <a:invGamma/>
              </a:srgbClr>
            </a:prstShdw>
          </a:effectLst>
        </p:spPr>
      </p:sp>
      <p:sp>
        <p:nvSpPr>
          <p:cNvPr id="18" name="直接连接符 17">
            <a:hlinkClick r:id="rId3" action="ppaction://hlinksldjump"/>
          </p:cNvPr>
          <p:cNvSpPr/>
          <p:nvPr/>
        </p:nvSpPr>
        <p:spPr>
          <a:xfrm flipV="1">
            <a:off x="4185920" y="2762250"/>
            <a:ext cx="4332605" cy="36195"/>
          </a:xfrm>
          <a:prstGeom prst="line">
            <a:avLst/>
          </a:prstGeom>
          <a:ln w="381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  <a:effectLst>
            <a:prstShdw prst="shdw17" dist="17961" dir="2699999">
              <a:srgbClr val="FF0000">
                <a:gamma/>
                <a:shade val="60000"/>
                <a:invGamma/>
              </a:srgbClr>
            </a:prstShdw>
          </a:effectLst>
        </p:spPr>
      </p:sp>
      <p:sp>
        <p:nvSpPr>
          <p:cNvPr id="19" name="直接连接符 18">
            <a:hlinkClick r:id="rId3" action="ppaction://hlinksldjump"/>
          </p:cNvPr>
          <p:cNvSpPr/>
          <p:nvPr/>
        </p:nvSpPr>
        <p:spPr>
          <a:xfrm flipV="1">
            <a:off x="3402330" y="3079750"/>
            <a:ext cx="2804160" cy="17780"/>
          </a:xfrm>
          <a:prstGeom prst="line">
            <a:avLst/>
          </a:prstGeom>
          <a:ln w="381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  <a:effectLst>
            <a:prstShdw prst="shdw17" dist="17961" dir="2699999">
              <a:srgbClr val="FF0000">
                <a:gamma/>
                <a:shade val="60000"/>
                <a:invGamma/>
              </a:srgbClr>
            </a:prstShdw>
          </a:effectLst>
        </p:spPr>
      </p:sp>
      <p:sp>
        <p:nvSpPr>
          <p:cNvPr id="20" name="圆角矩形标注 19">
            <a:hlinkClick r:id="rId3" action="ppaction://hlinksldjump"/>
          </p:cNvPr>
          <p:cNvSpPr/>
          <p:nvPr/>
        </p:nvSpPr>
        <p:spPr>
          <a:xfrm>
            <a:off x="64770" y="3097530"/>
            <a:ext cx="4184650" cy="1086485"/>
          </a:xfrm>
          <a:prstGeom prst="wedgeRoundRectCallout">
            <a:avLst>
              <a:gd name="adj1" fmla="val 51092"/>
              <a:gd name="adj2" fmla="val -84424"/>
              <a:gd name="adj3" fmla="val 16667"/>
            </a:avLst>
          </a:prstGeom>
          <a:solidFill>
            <a:srgbClr val="FFFF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  <a:effectLst>
            <a:prstShdw prst="shdw17" dist="17961" dir="2699999">
              <a:schemeClr val="tx1">
                <a:gamma/>
                <a:shade val="60000"/>
                <a:invGamma/>
              </a:schemeClr>
            </a:prstShdw>
          </a:effectLst>
        </p:spPr>
        <p:txBody>
          <a:bodyPr/>
          <a:p>
            <a:pPr algn="ctr"/>
            <a:r>
              <a:rPr lang="zh-CN" altLang="zh-CN" dirty="0">
                <a:latin typeface="Times New Roman" panose="02020603050405020304" pitchFamily="18" charset="0"/>
              </a:rPr>
              <a:t>性质：非正义的帝国主义掠夺战争</a:t>
            </a:r>
            <a:endParaRPr lang="zh-CN" altLang="zh-CN" dirty="0">
              <a:latin typeface="Times New Roman" panose="02020603050405020304" pitchFamily="18" charset="0"/>
            </a:endParaRPr>
          </a:p>
        </p:txBody>
      </p:sp>
      <p:sp>
        <p:nvSpPr>
          <p:cNvPr id="21" name="直接连接符 20">
            <a:hlinkClick r:id="rId3" action="ppaction://hlinksldjump"/>
          </p:cNvPr>
          <p:cNvSpPr/>
          <p:nvPr/>
        </p:nvSpPr>
        <p:spPr>
          <a:xfrm>
            <a:off x="3888105" y="2413635"/>
            <a:ext cx="4630420" cy="635"/>
          </a:xfrm>
          <a:prstGeom prst="line">
            <a:avLst/>
          </a:prstGeom>
          <a:ln w="38100" cap="flat" cmpd="sng">
            <a:solidFill>
              <a:srgbClr val="0000CC"/>
            </a:solidFill>
            <a:prstDash val="solid"/>
            <a:headEnd type="none" w="med" len="med"/>
            <a:tailEnd type="none" w="med" len="med"/>
          </a:ln>
          <a:effectLst>
            <a:prstShdw prst="shdw17" dist="17961" dir="2699999">
              <a:srgbClr val="FF0000">
                <a:gamma/>
                <a:shade val="60000"/>
                <a:invGamma/>
              </a:srgbClr>
            </a:prstShdw>
          </a:effectLst>
        </p:spPr>
      </p:sp>
      <p:sp>
        <p:nvSpPr>
          <p:cNvPr id="22" name="圆角矩形标注 21">
            <a:hlinkClick r:id="rId4" tooltip="" action="ppaction://hlinksldjump"/>
          </p:cNvPr>
          <p:cNvSpPr/>
          <p:nvPr/>
        </p:nvSpPr>
        <p:spPr>
          <a:xfrm>
            <a:off x="5612765" y="3097530"/>
            <a:ext cx="3432175" cy="563880"/>
          </a:xfrm>
          <a:prstGeom prst="wedgeRoundRectCallout">
            <a:avLst>
              <a:gd name="adj1" fmla="val 23292"/>
              <a:gd name="adj2" fmla="val -160695"/>
              <a:gd name="adj3" fmla="val 16667"/>
            </a:avLst>
          </a:prstGeom>
          <a:solidFill>
            <a:srgbClr val="FFFF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  <a:effectLst>
            <a:prstShdw prst="shdw17" dist="17961" dir="2699999">
              <a:schemeClr val="tx1">
                <a:gamma/>
                <a:shade val="60000"/>
                <a:invGamma/>
              </a:schemeClr>
            </a:prstShdw>
          </a:effectLst>
        </p:spPr>
        <p:txBody>
          <a:bodyPr/>
          <a:p>
            <a:pPr algn="ctr"/>
            <a:r>
              <a:rPr lang="zh-CN" altLang="zh-CN" dirty="0">
                <a:latin typeface="Times New Roman" panose="02020603050405020304" pitchFamily="18" charset="0"/>
              </a:rPr>
              <a:t>影响</a:t>
            </a:r>
            <a:r>
              <a:rPr lang="en-US" altLang="zh-CN" dirty="0">
                <a:latin typeface="Times New Roman" panose="02020603050405020304" pitchFamily="18" charset="0"/>
              </a:rPr>
              <a:t>1</a:t>
            </a:r>
            <a:r>
              <a:rPr lang="zh-CN" altLang="en-US" dirty="0">
                <a:latin typeface="Times New Roman" panose="02020603050405020304" pitchFamily="18" charset="0"/>
              </a:rPr>
              <a:t>：规模空前</a:t>
            </a:r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23" name="流程图: 过程 22"/>
          <p:cNvSpPr/>
          <p:nvPr/>
        </p:nvSpPr>
        <p:spPr>
          <a:xfrm>
            <a:off x="7379970" y="2147570"/>
            <a:ext cx="865505" cy="266700"/>
          </a:xfrm>
          <a:prstGeom prst="flowChartProcess">
            <a:avLst/>
          </a:prstGeom>
          <a:noFill/>
          <a:ln w="38100" cap="flat" cmpd="sng">
            <a:solidFill>
              <a:srgbClr val="0000CC"/>
            </a:solidFill>
            <a:prstDash val="solid"/>
            <a:miter/>
            <a:headEnd type="none" w="med" len="med"/>
            <a:tailEnd type="none" w="med" len="med"/>
          </a:ln>
          <a:effectLst>
            <a:prstShdw prst="shdw17" dist="17961" dir="2699999">
              <a:srgbClr val="FF00FF">
                <a:gamma/>
                <a:shade val="60000"/>
                <a:invGamma/>
              </a:srgbClr>
            </a:prstShdw>
          </a:effectLst>
        </p:spPr>
        <p:txBody>
          <a:bodyPr/>
          <a:p>
            <a:endParaRPr lang="zh-CN" altLang="en-US"/>
          </a:p>
        </p:txBody>
      </p:sp>
      <p:sp>
        <p:nvSpPr>
          <p:cNvPr id="24" name="圆角矩形标注 23">
            <a:hlinkClick r:id="rId5" tooltip="" action="ppaction://hlinksldjump"/>
          </p:cNvPr>
          <p:cNvSpPr/>
          <p:nvPr/>
        </p:nvSpPr>
        <p:spPr>
          <a:xfrm>
            <a:off x="2893695" y="6113780"/>
            <a:ext cx="4774565" cy="563880"/>
          </a:xfrm>
          <a:prstGeom prst="wedgeRoundRectCallout">
            <a:avLst>
              <a:gd name="adj1" fmla="val -48749"/>
              <a:gd name="adj2" fmla="val -101351"/>
              <a:gd name="adj3" fmla="val 16667"/>
            </a:avLst>
          </a:prstGeom>
          <a:solidFill>
            <a:srgbClr val="FFFF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  <a:effectLst>
            <a:prstShdw prst="shdw17" dist="17961" dir="2699999">
              <a:schemeClr val="tx1">
                <a:gamma/>
                <a:shade val="60000"/>
                <a:invGamma/>
              </a:schemeClr>
            </a:prstShdw>
          </a:effectLst>
        </p:spPr>
        <p:txBody>
          <a:bodyPr/>
          <a:p>
            <a:pPr algn="ctr"/>
            <a:r>
              <a:rPr lang="zh-CN" altLang="zh-CN" dirty="0">
                <a:latin typeface="Times New Roman" panose="02020603050405020304" pitchFamily="18" charset="0"/>
              </a:rPr>
              <a:t>影响</a:t>
            </a:r>
            <a:r>
              <a:rPr lang="en-US" altLang="zh-CN" dirty="0">
                <a:latin typeface="Times New Roman" panose="02020603050405020304" pitchFamily="18" charset="0"/>
              </a:rPr>
              <a:t>2</a:t>
            </a:r>
            <a:r>
              <a:rPr lang="zh-CN" altLang="en-US" dirty="0">
                <a:latin typeface="Times New Roman" panose="02020603050405020304" pitchFamily="18" charset="0"/>
              </a:rPr>
              <a:t>：改变了世界格局</a:t>
            </a:r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36882" name="文本框 36881"/>
          <p:cNvSpPr txBox="1"/>
          <p:nvPr/>
        </p:nvSpPr>
        <p:spPr>
          <a:xfrm>
            <a:off x="1001713" y="4750118"/>
            <a:ext cx="360362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>
                <a:solidFill>
                  <a:srgbClr val="0000CC"/>
                </a:solidFill>
                <a:latin typeface="华文琥珀" panose="02010800040101010101" charset="-122"/>
                <a:ea typeface="华文琥珀" panose="02010800040101010101" charset="-122"/>
              </a:rPr>
              <a:t>①</a:t>
            </a:r>
            <a:endParaRPr lang="en-US" altLang="zh-CN">
              <a:solidFill>
                <a:srgbClr val="0000CC"/>
              </a:solidFill>
              <a:latin typeface="华文琥珀" panose="02010800040101010101" charset="-122"/>
              <a:ea typeface="华文琥珀" panose="02010800040101010101" charset="-122"/>
            </a:endParaRPr>
          </a:p>
        </p:txBody>
      </p:sp>
      <p:sp>
        <p:nvSpPr>
          <p:cNvPr id="25" name="直接连接符 24">
            <a:hlinkClick r:id="rId3" action="ppaction://hlinksldjump"/>
          </p:cNvPr>
          <p:cNvSpPr/>
          <p:nvPr/>
        </p:nvSpPr>
        <p:spPr>
          <a:xfrm>
            <a:off x="1362075" y="5200015"/>
            <a:ext cx="7347585" cy="133985"/>
          </a:xfrm>
          <a:prstGeom prst="line">
            <a:avLst/>
          </a:prstGeom>
          <a:ln w="38100" cap="flat" cmpd="sng">
            <a:solidFill>
              <a:srgbClr val="0000CC"/>
            </a:solidFill>
            <a:prstDash val="solid"/>
            <a:headEnd type="none" w="med" len="med"/>
            <a:tailEnd type="none" w="med" len="med"/>
          </a:ln>
          <a:effectLst>
            <a:prstShdw prst="shdw17" dist="17961" dir="2699999">
              <a:srgbClr val="FF0000">
                <a:gamma/>
                <a:shade val="60000"/>
                <a:invGamma/>
              </a:srgbClr>
            </a:prstShdw>
          </a:effectLst>
        </p:spPr>
      </p:sp>
      <p:sp>
        <p:nvSpPr>
          <p:cNvPr id="26" name="直接连接符 25">
            <a:hlinkClick r:id="rId3" action="ppaction://hlinksldjump"/>
          </p:cNvPr>
          <p:cNvSpPr/>
          <p:nvPr/>
        </p:nvSpPr>
        <p:spPr>
          <a:xfrm>
            <a:off x="735330" y="5590540"/>
            <a:ext cx="794385" cy="635"/>
          </a:xfrm>
          <a:prstGeom prst="line">
            <a:avLst/>
          </a:prstGeom>
          <a:ln w="38100" cap="flat" cmpd="sng">
            <a:solidFill>
              <a:srgbClr val="0000CC"/>
            </a:solidFill>
            <a:prstDash val="solid"/>
            <a:headEnd type="none" w="med" len="med"/>
            <a:tailEnd type="none" w="med" len="med"/>
          </a:ln>
          <a:effectLst>
            <a:prstShdw prst="shdw17" dist="17961" dir="2699999">
              <a:srgbClr val="FF0000">
                <a:gamma/>
                <a:shade val="60000"/>
                <a:invGamma/>
              </a:srgbClr>
            </a:prstShdw>
          </a:effectLst>
        </p:spPr>
      </p:sp>
      <p:sp>
        <p:nvSpPr>
          <p:cNvPr id="27" name="流程图: 过程 26"/>
          <p:cNvSpPr/>
          <p:nvPr/>
        </p:nvSpPr>
        <p:spPr>
          <a:xfrm>
            <a:off x="4249420" y="4933315"/>
            <a:ext cx="539115" cy="339090"/>
          </a:xfrm>
          <a:prstGeom prst="flowChartProcess">
            <a:avLst/>
          </a:prstGeom>
          <a:noFill/>
          <a:ln w="38100" cap="flat" cmpd="sng">
            <a:solidFill>
              <a:srgbClr val="F634EB"/>
            </a:solidFill>
            <a:prstDash val="solid"/>
            <a:miter/>
            <a:headEnd type="none" w="med" len="med"/>
            <a:tailEnd type="none" w="med" len="med"/>
          </a:ln>
          <a:effectLst>
            <a:prstShdw prst="shdw17" dist="17961" dir="2699999">
              <a:srgbClr val="FF00FF">
                <a:gamma/>
                <a:shade val="60000"/>
                <a:invGamma/>
              </a:srgbClr>
            </a:prstShdw>
          </a:effectLst>
        </p:spPr>
        <p:txBody>
          <a:bodyPr/>
          <a:p>
            <a:endParaRPr lang="zh-CN" altLang="en-US"/>
          </a:p>
        </p:txBody>
      </p:sp>
      <p:sp>
        <p:nvSpPr>
          <p:cNvPr id="28" name="文本框 27"/>
          <p:cNvSpPr txBox="1"/>
          <p:nvPr/>
        </p:nvSpPr>
        <p:spPr>
          <a:xfrm>
            <a:off x="1415415" y="5165725"/>
            <a:ext cx="474345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en-US" altLang="zh-CN">
                <a:solidFill>
                  <a:srgbClr val="0000CC"/>
                </a:solidFill>
                <a:latin typeface="Calibri" panose="020F0502020204030204" pitchFamily="34" charset="0"/>
                <a:ea typeface="华文琥珀" panose="02010800040101010101" charset="-122"/>
              </a:rPr>
              <a:t>②</a:t>
            </a:r>
            <a:endParaRPr lang="en-US" altLang="zh-CN">
              <a:solidFill>
                <a:srgbClr val="0000CC"/>
              </a:solidFill>
              <a:latin typeface="Calibri" panose="020F0502020204030204" pitchFamily="34" charset="0"/>
              <a:ea typeface="华文琥珀" panose="02010800040101010101" charset="-122"/>
            </a:endParaRPr>
          </a:p>
        </p:txBody>
      </p:sp>
      <p:sp>
        <p:nvSpPr>
          <p:cNvPr id="29" name="直接连接符 28">
            <a:hlinkClick r:id="rId3" action="ppaction://hlinksldjump"/>
          </p:cNvPr>
          <p:cNvSpPr/>
          <p:nvPr/>
        </p:nvSpPr>
        <p:spPr>
          <a:xfrm>
            <a:off x="1889125" y="5539105"/>
            <a:ext cx="6820535" cy="133985"/>
          </a:xfrm>
          <a:prstGeom prst="line">
            <a:avLst/>
          </a:prstGeom>
          <a:ln w="38100" cap="flat" cmpd="sng">
            <a:solidFill>
              <a:srgbClr val="0000CC"/>
            </a:solidFill>
            <a:prstDash val="solid"/>
            <a:headEnd type="none" w="med" len="med"/>
            <a:tailEnd type="none" w="med" len="med"/>
          </a:ln>
          <a:effectLst>
            <a:prstShdw prst="shdw17" dist="17961" dir="2699999">
              <a:srgbClr val="FF0000">
                <a:gamma/>
                <a:shade val="60000"/>
                <a:invGamma/>
              </a:srgbClr>
            </a:prstShdw>
          </a:effectLst>
        </p:spPr>
      </p:sp>
      <p:sp>
        <p:nvSpPr>
          <p:cNvPr id="30" name="直接连接符 29">
            <a:hlinkClick r:id="rId3" action="ppaction://hlinksldjump"/>
          </p:cNvPr>
          <p:cNvSpPr/>
          <p:nvPr/>
        </p:nvSpPr>
        <p:spPr>
          <a:xfrm flipV="1">
            <a:off x="817245" y="5901690"/>
            <a:ext cx="374650" cy="6985"/>
          </a:xfrm>
          <a:prstGeom prst="line">
            <a:avLst/>
          </a:prstGeom>
          <a:ln w="38100" cap="flat" cmpd="sng">
            <a:solidFill>
              <a:srgbClr val="0000CC"/>
            </a:solidFill>
            <a:prstDash val="solid"/>
            <a:headEnd type="none" w="med" len="med"/>
            <a:tailEnd type="none" w="med" len="med"/>
          </a:ln>
          <a:effectLst>
            <a:prstShdw prst="shdw17" dist="17961" dir="2699999">
              <a:srgbClr val="FF0000">
                <a:gamma/>
                <a:shade val="60000"/>
                <a:invGamma/>
              </a:srgbClr>
            </a:prstShdw>
          </a:effectLst>
        </p:spPr>
      </p:sp>
      <p:sp>
        <p:nvSpPr>
          <p:cNvPr id="31" name="流程图: 过程 30"/>
          <p:cNvSpPr/>
          <p:nvPr/>
        </p:nvSpPr>
        <p:spPr>
          <a:xfrm>
            <a:off x="1889125" y="5272405"/>
            <a:ext cx="487045" cy="318135"/>
          </a:xfrm>
          <a:prstGeom prst="flowChartProcess">
            <a:avLst/>
          </a:prstGeom>
          <a:noFill/>
          <a:ln w="38100" cap="flat" cmpd="sng">
            <a:solidFill>
              <a:srgbClr val="F634EB"/>
            </a:solidFill>
            <a:prstDash val="solid"/>
            <a:miter/>
            <a:headEnd type="none" w="med" len="med"/>
            <a:tailEnd type="none" w="med" len="med"/>
          </a:ln>
          <a:effectLst>
            <a:prstShdw prst="shdw17" dist="17961" dir="2699999">
              <a:srgbClr val="FF00FF">
                <a:gamma/>
                <a:shade val="60000"/>
                <a:invGamma/>
              </a:srgbClr>
            </a:prstShdw>
          </a:effectLst>
        </p:spPr>
        <p:txBody>
          <a:bodyPr/>
          <a:p>
            <a:endParaRPr lang="zh-CN" altLang="en-US"/>
          </a:p>
        </p:txBody>
      </p:sp>
      <p:sp>
        <p:nvSpPr>
          <p:cNvPr id="32" name="流程图: 过程 31"/>
          <p:cNvSpPr/>
          <p:nvPr/>
        </p:nvSpPr>
        <p:spPr>
          <a:xfrm>
            <a:off x="3121660" y="5272405"/>
            <a:ext cx="434340" cy="328295"/>
          </a:xfrm>
          <a:prstGeom prst="flowChartProcess">
            <a:avLst/>
          </a:prstGeom>
          <a:noFill/>
          <a:ln w="38100" cap="flat" cmpd="sng">
            <a:solidFill>
              <a:srgbClr val="F634EB"/>
            </a:solidFill>
            <a:prstDash val="solid"/>
            <a:miter/>
            <a:headEnd type="none" w="med" len="med"/>
            <a:tailEnd type="none" w="med" len="med"/>
          </a:ln>
          <a:effectLst>
            <a:prstShdw prst="shdw17" dist="17961" dir="2699999">
              <a:srgbClr val="FF00FF">
                <a:gamma/>
                <a:shade val="60000"/>
                <a:invGamma/>
              </a:srgbClr>
            </a:prstShdw>
          </a:effectLst>
        </p:spPr>
        <p:txBody>
          <a:bodyPr/>
          <a:p>
            <a:endParaRPr lang="zh-CN" altLang="en-US"/>
          </a:p>
        </p:txBody>
      </p:sp>
      <p:sp>
        <p:nvSpPr>
          <p:cNvPr id="33" name="文本框 32"/>
          <p:cNvSpPr txBox="1"/>
          <p:nvPr/>
        </p:nvSpPr>
        <p:spPr>
          <a:xfrm>
            <a:off x="4725035" y="5591175"/>
            <a:ext cx="474345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en-US" altLang="zh-CN">
                <a:solidFill>
                  <a:srgbClr val="0000CC"/>
                </a:solidFill>
                <a:latin typeface="Calibri" panose="020F0502020204030204" pitchFamily="34" charset="0"/>
                <a:ea typeface="华文琥珀" panose="02010800040101010101" charset="-122"/>
              </a:rPr>
              <a:t>③</a:t>
            </a:r>
            <a:endParaRPr lang="en-US" altLang="zh-CN">
              <a:solidFill>
                <a:srgbClr val="0000CC"/>
              </a:solidFill>
              <a:latin typeface="Calibri" panose="020F0502020204030204" pitchFamily="34" charset="0"/>
              <a:ea typeface="华文琥珀" panose="02010800040101010101" charset="-122"/>
            </a:endParaRPr>
          </a:p>
        </p:txBody>
      </p:sp>
      <p:sp>
        <p:nvSpPr>
          <p:cNvPr id="34" name="直接连接符 33">
            <a:hlinkClick r:id="rId3" action="ppaction://hlinksldjump"/>
          </p:cNvPr>
          <p:cNvSpPr/>
          <p:nvPr/>
        </p:nvSpPr>
        <p:spPr>
          <a:xfrm>
            <a:off x="5034280" y="6057265"/>
            <a:ext cx="3848735" cy="56515"/>
          </a:xfrm>
          <a:prstGeom prst="line">
            <a:avLst/>
          </a:prstGeom>
          <a:ln w="38100" cap="flat" cmpd="sng">
            <a:solidFill>
              <a:srgbClr val="0000CC"/>
            </a:solidFill>
            <a:prstDash val="solid"/>
            <a:headEnd type="none" w="med" len="med"/>
            <a:tailEnd type="none" w="med" len="med"/>
          </a:ln>
          <a:effectLst>
            <a:prstShdw prst="shdw17" dist="17961" dir="2699999">
              <a:srgbClr val="FF0000">
                <a:gamma/>
                <a:shade val="60000"/>
                <a:invGamma/>
              </a:srgbClr>
            </a:prstShdw>
          </a:effectLst>
        </p:spPr>
      </p:sp>
      <p:sp>
        <p:nvSpPr>
          <p:cNvPr id="35" name="直接连接符 34">
            <a:hlinkClick r:id="rId3" action="ppaction://hlinksldjump"/>
          </p:cNvPr>
          <p:cNvSpPr/>
          <p:nvPr/>
        </p:nvSpPr>
        <p:spPr>
          <a:xfrm flipV="1">
            <a:off x="847725" y="6322060"/>
            <a:ext cx="1373505" cy="6985"/>
          </a:xfrm>
          <a:prstGeom prst="line">
            <a:avLst/>
          </a:prstGeom>
          <a:ln w="38100" cap="flat" cmpd="sng">
            <a:solidFill>
              <a:srgbClr val="0000CC"/>
            </a:solidFill>
            <a:prstDash val="solid"/>
            <a:headEnd type="none" w="med" len="med"/>
            <a:tailEnd type="none" w="med" len="med"/>
          </a:ln>
          <a:effectLst>
            <a:prstShdw prst="shdw17" dist="17961" dir="2699999">
              <a:srgbClr val="FF0000">
                <a:gamma/>
                <a:shade val="60000"/>
                <a:invGamma/>
              </a:srgbClr>
            </a:prstShdw>
          </a:effectLst>
        </p:spPr>
      </p:sp>
      <p:sp>
        <p:nvSpPr>
          <p:cNvPr id="36" name="流程图: 过程 35"/>
          <p:cNvSpPr/>
          <p:nvPr/>
        </p:nvSpPr>
        <p:spPr>
          <a:xfrm>
            <a:off x="6581775" y="5749290"/>
            <a:ext cx="2127885" cy="307975"/>
          </a:xfrm>
          <a:prstGeom prst="flowChartProcess">
            <a:avLst/>
          </a:prstGeom>
          <a:noFill/>
          <a:ln w="38100" cap="flat" cmpd="sng">
            <a:solidFill>
              <a:srgbClr val="FF00FF"/>
            </a:solidFill>
            <a:prstDash val="solid"/>
            <a:miter/>
            <a:headEnd type="none" w="med" len="med"/>
            <a:tailEnd type="none" w="med" len="med"/>
          </a:ln>
          <a:effectLst>
            <a:prstShdw prst="shdw17" dist="17961" dir="2699999">
              <a:srgbClr val="FF00FF">
                <a:gamma/>
                <a:shade val="60000"/>
                <a:invGamma/>
              </a:srgbClr>
            </a:prstShdw>
          </a:effectLst>
        </p:spPr>
        <p:txBody>
          <a:bodyPr/>
          <a:p>
            <a:endParaRPr lang="zh-CN" altLang="en-US"/>
          </a:p>
        </p:txBody>
      </p:sp>
      <p:sp>
        <p:nvSpPr>
          <p:cNvPr id="37" name="笑脸 36">
            <a:hlinkClick r:id="rId6" tooltip="" action="ppaction://hlinksldjump"/>
          </p:cNvPr>
          <p:cNvSpPr/>
          <p:nvPr/>
        </p:nvSpPr>
        <p:spPr>
          <a:xfrm>
            <a:off x="2159635" y="904875"/>
            <a:ext cx="647700" cy="576580"/>
          </a:xfrm>
          <a:prstGeom prst="smileyFace">
            <a:avLst/>
          </a:prstGeom>
          <a:solidFill>
            <a:srgbClr val="006600"/>
          </a:solidFill>
          <a:ln w="12700" cap="sq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vert="horz" wrap="square" lIns="91440" tIns="45720" rIns="91440" bIns="45720" numCol="1" anchor="t" anchorCtr="0" compatLnSpc="1"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1" lang="en-US" altLang="en-US" sz="32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"/>
                            </p:stCondLst>
                            <p:childTnLst>
                              <p:par>
                                <p:cTn id="2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"/>
                            </p:stCondLst>
                            <p:childTnLst>
                              <p:par>
                                <p:cTn id="4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000"/>
                            </p:stCondLst>
                            <p:childTnLst>
                              <p:par>
                                <p:cTn id="4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"/>
                            </p:stCondLst>
                            <p:childTnLst>
                              <p:par>
                                <p:cTn id="6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000"/>
                            </p:stCondLst>
                            <p:childTnLst>
                              <p:par>
                                <p:cTn id="6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500"/>
                            </p:stCondLst>
                            <p:childTnLst>
                              <p:par>
                                <p:cTn id="7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000"/>
                            </p:stCondLst>
                            <p:childTnLst>
                              <p:par>
                                <p:cTn id="81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4" dur="500"/>
                                        <p:tgtEl>
                                          <p:spTgt spid="368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500"/>
                            </p:stCondLst>
                            <p:childTnLst>
                              <p:par>
                                <p:cTn id="9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000"/>
                            </p:stCondLst>
                            <p:childTnLst>
                              <p:par>
                                <p:cTn id="10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500"/>
                            </p:stCondLst>
                            <p:childTnLst>
                              <p:par>
                                <p:cTn id="106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500"/>
                            </p:stCondLst>
                            <p:childTnLst>
                              <p:par>
                                <p:cTn id="1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000"/>
                            </p:stCondLst>
                            <p:childTnLst>
                              <p:par>
                                <p:cTn id="1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500"/>
                            </p:stCondLst>
                            <p:childTnLst>
                              <p:par>
                                <p:cTn id="12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2000"/>
                            </p:stCondLst>
                            <p:childTnLst>
                              <p:par>
                                <p:cTn id="129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500"/>
                            </p:stCondLst>
                            <p:childTnLst>
                              <p:par>
                                <p:cTn id="13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1000"/>
                            </p:stCondLst>
                            <p:childTnLst>
                              <p:par>
                                <p:cTn id="14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>
                            <p:stCondLst>
                              <p:cond delay="1500"/>
                            </p:stCondLst>
                            <p:childTnLst>
                              <p:par>
                                <p:cTn id="148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bldLvl="0" animBg="1"/>
      <p:bldP spid="22" grpId="0" bldLvl="0" animBg="1"/>
      <p:bldP spid="24" grpId="0" bldLvl="0" animBg="1"/>
      <p:bldP spid="36882" grpId="0"/>
      <p:bldP spid="28" grpId="0"/>
      <p:bldP spid="3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2769" name="Picture 3" descr="Ws093388 副本"/>
          <p:cNvPicPr>
            <a:picLocks noChangeAspect="1"/>
          </p:cNvPicPr>
          <p:nvPr/>
        </p:nvPicPr>
        <p:blipFill>
          <a:blip r:embed="rId1">
            <a:lum bright="69998" contrast="-70001"/>
          </a:blip>
          <a:srcRect b="4491"/>
          <a:stretch>
            <a:fillRect/>
          </a:stretch>
        </p:blipFill>
        <p:spPr>
          <a:xfrm>
            <a:off x="-107950" y="0"/>
            <a:ext cx="9144000" cy="68611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2770" name="Text Box 132"/>
          <p:cNvSpPr txBox="1"/>
          <p:nvPr/>
        </p:nvSpPr>
        <p:spPr>
          <a:xfrm>
            <a:off x="755650" y="117475"/>
            <a:ext cx="1728788" cy="51752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课堂小结</a:t>
            </a:r>
            <a:endParaRPr lang="zh-CN" altLang="en-US" sz="2800" b="1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32771" name="Text Box 133"/>
          <p:cNvSpPr txBox="1"/>
          <p:nvPr/>
        </p:nvSpPr>
        <p:spPr>
          <a:xfrm>
            <a:off x="827088" y="2276475"/>
            <a:ext cx="611187" cy="2663825"/>
          </a:xfrm>
          <a:prstGeom prst="rect">
            <a:avLst/>
          </a:prstGeom>
          <a:noFill/>
          <a:ln w="9525">
            <a:noFill/>
          </a:ln>
        </p:spPr>
        <p:txBody>
          <a:bodyPr vert="eaVert"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第一次世界大战</a:t>
            </a:r>
            <a:endParaRPr lang="zh-CN" altLang="en-US" sz="2800" b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32772" name="AutoShape 134"/>
          <p:cNvSpPr/>
          <p:nvPr/>
        </p:nvSpPr>
        <p:spPr>
          <a:xfrm>
            <a:off x="1403350" y="765175"/>
            <a:ext cx="576263" cy="5688013"/>
          </a:xfrm>
          <a:prstGeom prst="leftBrace">
            <a:avLst>
              <a:gd name="adj1" fmla="val 82208"/>
              <a:gd name="adj2" fmla="val 50000"/>
            </a:avLst>
          </a:prstGeom>
          <a:noFill/>
          <a:ln w="508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p>
            <a:pPr>
              <a:spcBef>
                <a:spcPct val="50000"/>
              </a:spcBef>
            </a:pPr>
            <a:endParaRPr lang="zh-CN" altLang="en-US" sz="3200" b="1" dirty="0">
              <a:solidFill>
                <a:schemeClr val="hlink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32773" name="Text Box 135"/>
          <p:cNvSpPr txBox="1"/>
          <p:nvPr/>
        </p:nvSpPr>
        <p:spPr>
          <a:xfrm>
            <a:off x="1979613" y="620713"/>
            <a:ext cx="2447925" cy="51911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1</a:t>
            </a:r>
            <a:r>
              <a:rPr lang="zh-CN" altLang="en-US" sz="28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、交战时间：</a:t>
            </a:r>
            <a:endParaRPr lang="zh-CN" altLang="en-US" sz="2800" b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32774" name="Text Box 136"/>
          <p:cNvSpPr txBox="1"/>
          <p:nvPr/>
        </p:nvSpPr>
        <p:spPr>
          <a:xfrm>
            <a:off x="2268538" y="1412875"/>
            <a:ext cx="790575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endParaRPr lang="zh-CN" altLang="en-US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32775" name="Text Box 137"/>
          <p:cNvSpPr txBox="1"/>
          <p:nvPr/>
        </p:nvSpPr>
        <p:spPr>
          <a:xfrm>
            <a:off x="1979613" y="2205038"/>
            <a:ext cx="2449512" cy="51911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4</a:t>
            </a:r>
            <a:r>
              <a:rPr lang="zh-CN" altLang="en-US" sz="28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、导  火  线：</a:t>
            </a:r>
            <a:endParaRPr lang="zh-CN" altLang="en-US" sz="2800" b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32776" name="Text Box 138"/>
          <p:cNvSpPr txBox="1"/>
          <p:nvPr/>
        </p:nvSpPr>
        <p:spPr>
          <a:xfrm>
            <a:off x="2051050" y="2924175"/>
            <a:ext cx="1800225" cy="5191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5</a:t>
            </a:r>
            <a:r>
              <a:rPr lang="zh-CN" altLang="en-US" sz="28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、爆  发：</a:t>
            </a:r>
            <a:endParaRPr lang="zh-CN" altLang="en-US" sz="2800" b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32777" name="Text Box 140"/>
          <p:cNvSpPr txBox="1"/>
          <p:nvPr/>
        </p:nvSpPr>
        <p:spPr>
          <a:xfrm>
            <a:off x="1979613" y="1125538"/>
            <a:ext cx="2305050" cy="51911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zh-CN" altLang="en-US" sz="28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、交战双方：</a:t>
            </a:r>
            <a:endParaRPr lang="zh-CN" altLang="en-US" sz="2800" b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32778" name="Text Box 141"/>
          <p:cNvSpPr txBox="1"/>
          <p:nvPr/>
        </p:nvSpPr>
        <p:spPr>
          <a:xfrm>
            <a:off x="1908175" y="3644900"/>
            <a:ext cx="2305050" cy="5191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6</a:t>
            </a:r>
            <a:r>
              <a:rPr lang="zh-CN" altLang="en-US" sz="28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、主要战役：</a:t>
            </a:r>
            <a:endParaRPr lang="zh-CN" altLang="en-US" sz="2800" b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32779" name="Text Box 142"/>
          <p:cNvSpPr txBox="1"/>
          <p:nvPr/>
        </p:nvSpPr>
        <p:spPr>
          <a:xfrm>
            <a:off x="1979613" y="4365625"/>
            <a:ext cx="1800225" cy="5191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7</a:t>
            </a:r>
            <a:r>
              <a:rPr lang="zh-CN" altLang="en-US" sz="28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、结  束：</a:t>
            </a:r>
            <a:endParaRPr lang="zh-CN" altLang="en-US" sz="2800" b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51213" name="Text Box 147"/>
          <p:cNvSpPr txBox="1"/>
          <p:nvPr/>
        </p:nvSpPr>
        <p:spPr>
          <a:xfrm>
            <a:off x="4716463" y="692150"/>
            <a:ext cx="3887787" cy="58356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rgbClr val="0000FF"/>
                </a:solidFill>
                <a:latin typeface="楷体_GB2312" pitchFamily="1" charset="-122"/>
                <a:ea typeface="宋体" panose="02010600030101010101" pitchFamily="2" charset="-122"/>
              </a:rPr>
              <a:t>1914</a:t>
            </a: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——</a:t>
            </a:r>
            <a:r>
              <a:rPr lang="en-US" altLang="zh-CN" sz="3200" b="1" dirty="0">
                <a:solidFill>
                  <a:srgbClr val="0000FF"/>
                </a:solidFill>
                <a:latin typeface="楷体_GB2312" pitchFamily="1" charset="-122"/>
                <a:ea typeface="宋体" panose="02010600030101010101" pitchFamily="2" charset="-122"/>
              </a:rPr>
              <a:t>1918</a:t>
            </a:r>
            <a:endParaRPr lang="en-US" altLang="zh-CN" sz="3200" b="1" dirty="0">
              <a:solidFill>
                <a:srgbClr val="0000FF"/>
              </a:solidFill>
              <a:latin typeface="楷体_GB2312" pitchFamily="1" charset="-122"/>
              <a:ea typeface="宋体" panose="02010600030101010101" pitchFamily="2" charset="-122"/>
            </a:endParaRPr>
          </a:p>
        </p:txBody>
      </p:sp>
      <p:sp>
        <p:nvSpPr>
          <p:cNvPr id="51214" name="Text Box 148"/>
          <p:cNvSpPr txBox="1"/>
          <p:nvPr/>
        </p:nvSpPr>
        <p:spPr>
          <a:xfrm>
            <a:off x="3971925" y="1125538"/>
            <a:ext cx="4200525" cy="579437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0000FF"/>
                </a:solidFill>
                <a:latin typeface="楷体_GB2312" pitchFamily="1" charset="-122"/>
                <a:ea typeface="宋体" panose="02010600030101010101" pitchFamily="2" charset="-122"/>
              </a:rPr>
              <a:t>同盟国  </a:t>
            </a:r>
            <a:r>
              <a:rPr lang="en-US" altLang="zh-CN" sz="3200" b="1" dirty="0">
                <a:solidFill>
                  <a:srgbClr val="0000FF"/>
                </a:solidFill>
                <a:latin typeface="楷体_GB2312" pitchFamily="1" charset="-122"/>
                <a:ea typeface="宋体" panose="02010600030101010101" pitchFamily="2" charset="-122"/>
              </a:rPr>
              <a:t>VS  </a:t>
            </a:r>
            <a:r>
              <a:rPr lang="zh-CN" altLang="en-US" sz="3200" b="1" dirty="0">
                <a:solidFill>
                  <a:srgbClr val="0000FF"/>
                </a:solidFill>
                <a:latin typeface="楷体_GB2312" pitchFamily="1" charset="-122"/>
                <a:ea typeface="宋体" panose="02010600030101010101" pitchFamily="2" charset="-122"/>
              </a:rPr>
              <a:t>协约国</a:t>
            </a:r>
            <a:endParaRPr lang="zh-CN" altLang="en-US" sz="3200" b="1" dirty="0">
              <a:solidFill>
                <a:srgbClr val="0000FF"/>
              </a:solidFill>
              <a:latin typeface="楷体_GB2312" pitchFamily="1" charset="-122"/>
              <a:ea typeface="宋体" panose="02010600030101010101" pitchFamily="2" charset="-122"/>
            </a:endParaRPr>
          </a:p>
        </p:txBody>
      </p:sp>
      <p:sp>
        <p:nvSpPr>
          <p:cNvPr id="32782" name="Text Box 149"/>
          <p:cNvSpPr txBox="1"/>
          <p:nvPr/>
        </p:nvSpPr>
        <p:spPr>
          <a:xfrm>
            <a:off x="4356100" y="1844675"/>
            <a:ext cx="2449513" cy="5778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endParaRPr lang="zh-CN" altLang="en-US" sz="32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51216" name="Text Box 150"/>
          <p:cNvSpPr txBox="1"/>
          <p:nvPr/>
        </p:nvSpPr>
        <p:spPr>
          <a:xfrm>
            <a:off x="5003800" y="2276475"/>
            <a:ext cx="2833688" cy="57785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0000FF"/>
                </a:solidFill>
                <a:latin typeface="楷体_GB2312" pitchFamily="1" charset="-122"/>
                <a:ea typeface="宋体" panose="02010600030101010101" pitchFamily="2" charset="-122"/>
              </a:rPr>
              <a:t>萨拉热窝事件</a:t>
            </a:r>
            <a:endParaRPr lang="zh-CN" altLang="en-US" sz="3200" b="1" dirty="0">
              <a:solidFill>
                <a:srgbClr val="0000FF"/>
              </a:solidFill>
              <a:latin typeface="楷体_GB2312" pitchFamily="1" charset="-122"/>
              <a:ea typeface="宋体" panose="02010600030101010101" pitchFamily="2" charset="-122"/>
            </a:endParaRPr>
          </a:p>
        </p:txBody>
      </p:sp>
      <p:sp>
        <p:nvSpPr>
          <p:cNvPr id="51217" name="Text Box 151"/>
          <p:cNvSpPr txBox="1"/>
          <p:nvPr/>
        </p:nvSpPr>
        <p:spPr>
          <a:xfrm>
            <a:off x="3781425" y="2997200"/>
            <a:ext cx="5376863" cy="517525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 noProof="1" dirty="0">
                <a:solidFill>
                  <a:srgbClr val="0000FF"/>
                </a:solidFill>
                <a:latin typeface="楷体_GB2312" charset="0"/>
                <a:ea typeface="楷体_GB2312" pitchFamily="1" charset="-122"/>
                <a:cs typeface="+mn-ea"/>
              </a:rPr>
              <a:t>1914</a:t>
            </a:r>
            <a:r>
              <a:rPr lang="zh-CN" altLang="en-US" sz="2800" b="1" noProof="1" dirty="0">
                <a:solidFill>
                  <a:srgbClr val="0000FF"/>
                </a:solidFill>
                <a:latin typeface="楷体_GB2312" charset="0"/>
                <a:ea typeface="楷体_GB2312" pitchFamily="1" charset="-122"/>
                <a:cs typeface="+mn-ea"/>
              </a:rPr>
              <a:t>年 奥匈帝国向塞尔维亚宣战</a:t>
            </a:r>
            <a:endParaRPr lang="zh-CN" altLang="en-US" sz="2800" b="1" noProof="1" dirty="0">
              <a:solidFill>
                <a:srgbClr val="0000FF"/>
              </a:solidFill>
              <a:latin typeface="楷体_GB2312" charset="0"/>
              <a:ea typeface="楷体_GB2312" pitchFamily="1" charset="-122"/>
            </a:endParaRPr>
          </a:p>
        </p:txBody>
      </p:sp>
      <p:sp>
        <p:nvSpPr>
          <p:cNvPr id="51218" name="Text Box 152"/>
          <p:cNvSpPr txBox="1"/>
          <p:nvPr/>
        </p:nvSpPr>
        <p:spPr>
          <a:xfrm>
            <a:off x="4356100" y="3717925"/>
            <a:ext cx="4348163" cy="5835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0000FF"/>
                </a:solidFill>
                <a:latin typeface="楷体_GB2312" pitchFamily="1" charset="-122"/>
                <a:ea typeface="宋体" panose="02010600030101010101" pitchFamily="2" charset="-122"/>
              </a:rPr>
              <a:t>凡尔登战役</a:t>
            </a:r>
            <a:endParaRPr lang="en-US" altLang="zh-CN" sz="3200" b="1" dirty="0">
              <a:solidFill>
                <a:srgbClr val="0000FF"/>
              </a:solidFill>
              <a:latin typeface="楷体_GB2312" pitchFamily="1" charset="-122"/>
              <a:ea typeface="宋体" panose="02010600030101010101" pitchFamily="2" charset="-122"/>
            </a:endParaRPr>
          </a:p>
        </p:txBody>
      </p:sp>
      <p:sp>
        <p:nvSpPr>
          <p:cNvPr id="51219" name="Text Box 153"/>
          <p:cNvSpPr txBox="1"/>
          <p:nvPr/>
        </p:nvSpPr>
        <p:spPr>
          <a:xfrm>
            <a:off x="3563938" y="4365625"/>
            <a:ext cx="5751512" cy="579438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0000FF"/>
                </a:solidFill>
                <a:latin typeface="楷体_GB2312" pitchFamily="1" charset="-122"/>
                <a:ea typeface="宋体" panose="02010600030101010101" pitchFamily="2" charset="-122"/>
              </a:rPr>
              <a:t>德国战败投降（同盟国的失败）</a:t>
            </a:r>
            <a:endParaRPr lang="zh-CN" altLang="en-US" sz="3200" b="1" dirty="0">
              <a:solidFill>
                <a:srgbClr val="0000FF"/>
              </a:solidFill>
              <a:latin typeface="楷体_GB2312" pitchFamily="1" charset="-122"/>
              <a:ea typeface="宋体" panose="02010600030101010101" pitchFamily="2" charset="-122"/>
            </a:endParaRPr>
          </a:p>
        </p:txBody>
      </p:sp>
      <p:sp>
        <p:nvSpPr>
          <p:cNvPr id="32787" name="Text Box 155"/>
          <p:cNvSpPr txBox="1"/>
          <p:nvPr/>
        </p:nvSpPr>
        <p:spPr>
          <a:xfrm>
            <a:off x="1979613" y="1628775"/>
            <a:ext cx="1800225" cy="5191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3</a:t>
            </a:r>
            <a:r>
              <a:rPr lang="zh-CN" altLang="en-US" sz="28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、原因：</a:t>
            </a:r>
            <a:endParaRPr lang="zh-CN" altLang="en-US" sz="2800" b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51221" name="Text Box 156"/>
          <p:cNvSpPr txBox="1"/>
          <p:nvPr/>
        </p:nvSpPr>
        <p:spPr>
          <a:xfrm>
            <a:off x="3635375" y="1700213"/>
            <a:ext cx="5113338" cy="58356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楷体_GB2312" pitchFamily="1" charset="-122"/>
                <a:ea typeface="楷体_GB2312" pitchFamily="1" charset="-122"/>
              </a:rPr>
              <a:t>根本原因、直接原因</a:t>
            </a:r>
            <a:endParaRPr lang="zh-CN" altLang="en-US" b="1" dirty="0">
              <a:solidFill>
                <a:srgbClr val="0000FF"/>
              </a:solidFill>
              <a:latin typeface="楷体_GB2312" pitchFamily="1" charset="-122"/>
              <a:ea typeface="楷体_GB2312" pitchFamily="1" charset="-122"/>
            </a:endParaRPr>
          </a:p>
        </p:txBody>
      </p:sp>
      <p:pic>
        <p:nvPicPr>
          <p:cNvPr id="32789" name="Picture 22" descr="sa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0825" y="5805488"/>
            <a:ext cx="649288" cy="6254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2790" name="Picture 23" descr="sa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43888" y="5876925"/>
            <a:ext cx="649287" cy="6254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2791" name="Picture 24" descr="sa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388" y="0"/>
            <a:ext cx="649287" cy="6254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2792" name="Picture 25" descr="sa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84438" y="0"/>
            <a:ext cx="649287" cy="6254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2793" name="Text Box 26"/>
          <p:cNvSpPr txBox="1"/>
          <p:nvPr/>
        </p:nvSpPr>
        <p:spPr>
          <a:xfrm>
            <a:off x="1979613" y="5013325"/>
            <a:ext cx="1790700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8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8</a:t>
            </a:r>
            <a:r>
              <a:rPr lang="zh-CN" altLang="en-US" sz="28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、性质：</a:t>
            </a:r>
            <a:endParaRPr lang="zh-CN" altLang="en-US" sz="2800" b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32794" name="Text Box 27"/>
          <p:cNvSpPr txBox="1"/>
          <p:nvPr/>
        </p:nvSpPr>
        <p:spPr>
          <a:xfrm>
            <a:off x="1979613" y="5589588"/>
            <a:ext cx="1790700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8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9</a:t>
            </a:r>
            <a:r>
              <a:rPr lang="zh-CN" altLang="en-US" sz="28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、影响：</a:t>
            </a:r>
            <a:endParaRPr lang="zh-CN" altLang="en-US" sz="2800" b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32795" name="Text Box 28"/>
          <p:cNvSpPr txBox="1"/>
          <p:nvPr/>
        </p:nvSpPr>
        <p:spPr>
          <a:xfrm>
            <a:off x="1908175" y="6021388"/>
            <a:ext cx="1968500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8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10</a:t>
            </a:r>
            <a:r>
              <a:rPr lang="zh-CN" altLang="en-US" sz="28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、启示：</a:t>
            </a:r>
            <a:endParaRPr lang="zh-CN" altLang="en-US" sz="2800" b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51229" name="Text Box 29"/>
          <p:cNvSpPr txBox="1"/>
          <p:nvPr/>
        </p:nvSpPr>
        <p:spPr>
          <a:xfrm>
            <a:off x="3494088" y="5013325"/>
            <a:ext cx="5730875" cy="517525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square"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2800" b="1" noProof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ea"/>
              </a:rPr>
              <a:t>一场非正义的帝国主义的掠夺战争。</a:t>
            </a:r>
            <a:endParaRPr lang="zh-CN" altLang="en-US" sz="2800" b="1" noProof="1" dirty="0">
              <a:solidFill>
                <a:srgbClr val="0000FF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51230" name="Text Box 30"/>
          <p:cNvSpPr txBox="1"/>
          <p:nvPr/>
        </p:nvSpPr>
        <p:spPr>
          <a:xfrm>
            <a:off x="3494405" y="5589588"/>
            <a:ext cx="5699760" cy="58356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3200" b="1" dirty="0">
                <a:solidFill>
                  <a:srgbClr val="0000FF"/>
                </a:solidFill>
                <a:latin typeface="楷体_GB2312" pitchFamily="1" charset="-122"/>
                <a:ea typeface="宋体" panose="02010600030101010101" pitchFamily="2" charset="-122"/>
              </a:rPr>
              <a:t>1.</a:t>
            </a:r>
            <a:r>
              <a:rPr lang="zh-CN" altLang="en-US" sz="3200" b="1" dirty="0">
                <a:solidFill>
                  <a:srgbClr val="0000FF"/>
                </a:solidFill>
                <a:latin typeface="楷体_GB2312" pitchFamily="1" charset="-122"/>
                <a:ea typeface="宋体" panose="02010600030101010101" pitchFamily="2" charset="-122"/>
              </a:rPr>
              <a:t>空前的灾难 </a:t>
            </a:r>
            <a:r>
              <a:rPr lang="en-US" altLang="zh-CN" sz="3200" b="1" dirty="0">
                <a:solidFill>
                  <a:srgbClr val="0000FF"/>
                </a:solidFill>
                <a:latin typeface="楷体_GB2312" pitchFamily="1" charset="-122"/>
                <a:ea typeface="宋体" panose="02010600030101010101" pitchFamily="2" charset="-122"/>
              </a:rPr>
              <a:t>2.</a:t>
            </a:r>
            <a:r>
              <a:rPr lang="zh-CN" altLang="en-US" sz="3200" b="1" dirty="0">
                <a:solidFill>
                  <a:srgbClr val="0000FF"/>
                </a:solidFill>
                <a:latin typeface="楷体_GB2312" pitchFamily="1" charset="-122"/>
                <a:ea typeface="宋体" panose="02010600030101010101" pitchFamily="2" charset="-122"/>
              </a:rPr>
              <a:t>改变世界格局</a:t>
            </a:r>
            <a:endParaRPr lang="zh-CN" altLang="en-US" sz="3200" b="1" dirty="0">
              <a:solidFill>
                <a:srgbClr val="0000FF"/>
              </a:solidFill>
              <a:latin typeface="楷体_GB2312" pitchFamily="1" charset="-122"/>
              <a:ea typeface="宋体" panose="02010600030101010101" pitchFamily="2" charset="-122"/>
            </a:endParaRPr>
          </a:p>
        </p:txBody>
      </p:sp>
      <p:sp>
        <p:nvSpPr>
          <p:cNvPr id="51231" name="Text Box 31"/>
          <p:cNvSpPr txBox="1"/>
          <p:nvPr/>
        </p:nvSpPr>
        <p:spPr>
          <a:xfrm>
            <a:off x="3762375" y="6092825"/>
            <a:ext cx="3840163" cy="5778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3200" b="1" dirty="0">
                <a:solidFill>
                  <a:srgbClr val="0000FF"/>
                </a:solidFill>
                <a:latin typeface="楷体_GB2312" pitchFamily="1" charset="-122"/>
                <a:ea typeface="宋体" panose="02010600030101010101" pitchFamily="2" charset="-122"/>
              </a:rPr>
              <a:t>热爱和平，远离战争</a:t>
            </a:r>
            <a:endParaRPr lang="zh-CN" altLang="en-US" sz="3200" b="1" dirty="0">
              <a:solidFill>
                <a:srgbClr val="0000FF"/>
              </a:solidFill>
              <a:latin typeface="楷体_GB2312" pitchFamily="1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12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12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12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12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12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12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12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12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512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1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512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512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512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512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512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512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13" grpId="0" animBg="1"/>
      <p:bldP spid="51214" grpId="0" animBg="1"/>
      <p:bldP spid="51216" grpId="0" animBg="1"/>
      <p:bldP spid="51217" grpId="0" animBg="1"/>
      <p:bldP spid="51218" grpId="0" animBg="1"/>
      <p:bldP spid="51219" grpId="0" animBg="1"/>
      <p:bldP spid="51221" grpId="0" animBg="1"/>
      <p:bldP spid="51229" grpId="0" animBg="1"/>
      <p:bldP spid="51230" grpId="0" animBg="1"/>
      <p:bldP spid="5123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3313" name="文本框 79875"/>
          <p:cNvSpPr txBox="1"/>
          <p:nvPr/>
        </p:nvSpPr>
        <p:spPr>
          <a:xfrm>
            <a:off x="250825" y="188913"/>
            <a:ext cx="5688013" cy="51911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algn="ctr">
              <a:buClrTx/>
            </a:pPr>
            <a:r>
              <a:rPr lang="zh-CN" altLang="en-US" sz="2800" b="1" dirty="0">
                <a:solidFill>
                  <a:schemeClr val="accent2"/>
                </a:solidFill>
                <a:latin typeface="Arial" panose="020B0604020202020204" pitchFamily="34" charset="0"/>
                <a:ea typeface="隶书" panose="02010509060101010101" pitchFamily="49" charset="-122"/>
              </a:rPr>
              <a:t>材料三：英 德 法 美 比 较 表 二</a:t>
            </a:r>
            <a:endParaRPr lang="zh-CN" altLang="en-US" sz="2800" b="1" dirty="0">
              <a:latin typeface="Arial" panose="020B0604020202020204" pitchFamily="34" charset="0"/>
              <a:ea typeface="隶书" panose="02010509060101010101" pitchFamily="49" charset="-122"/>
            </a:endParaRPr>
          </a:p>
        </p:txBody>
      </p:sp>
      <p:graphicFrame>
        <p:nvGraphicFramePr>
          <p:cNvPr id="79877" name="表格 79876"/>
          <p:cNvGraphicFramePr/>
          <p:nvPr/>
        </p:nvGraphicFramePr>
        <p:xfrm>
          <a:off x="395288" y="908050"/>
          <a:ext cx="8424863" cy="1601788"/>
        </p:xfrm>
        <a:graphic>
          <a:graphicData uri="http://schemas.openxmlformats.org/drawingml/2006/table">
            <a:tbl>
              <a:tblPr/>
              <a:tblGrid>
                <a:gridCol w="5111750"/>
                <a:gridCol w="865188"/>
                <a:gridCol w="795337"/>
                <a:gridCol w="788988"/>
                <a:gridCol w="863600"/>
              </a:tblGrid>
              <a:tr h="565150"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en-US" altLang="zh-CN" b="1" dirty="0"/>
                        <a:t>                     </a:t>
                      </a:r>
                      <a:r>
                        <a:rPr lang="zh-CN" altLang="en-US" b="1" dirty="0"/>
                        <a:t>项目</a:t>
                      </a:r>
                      <a:endParaRPr lang="zh-CN" altLang="en-US" b="1" dirty="0"/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zh-CN" altLang="en-US" b="1" dirty="0"/>
                        <a:t>英</a:t>
                      </a:r>
                      <a:endParaRPr lang="zh-CN" altLang="en-US" b="1" dirty="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zh-CN" altLang="en-US" b="1" dirty="0"/>
                        <a:t>德</a:t>
                      </a:r>
                      <a:endParaRPr lang="zh-CN" altLang="en-US" b="1" dirty="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zh-CN" altLang="en-US" b="1" dirty="0"/>
                        <a:t>法</a:t>
                      </a:r>
                      <a:endParaRPr lang="zh-CN" altLang="en-US" b="1" dirty="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zh-CN" altLang="en-US" b="1" dirty="0"/>
                        <a:t>美</a:t>
                      </a:r>
                      <a:endParaRPr lang="zh-CN" altLang="en-US" b="1" dirty="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7525"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en-US" altLang="zh-CN" b="1" dirty="0">
                          <a:solidFill>
                            <a:srgbClr val="993366"/>
                          </a:solidFill>
                        </a:rPr>
                        <a:t>1913</a:t>
                      </a:r>
                      <a:r>
                        <a:rPr lang="zh-CN" altLang="en-US" b="1" dirty="0">
                          <a:solidFill>
                            <a:srgbClr val="993366"/>
                          </a:solidFill>
                        </a:rPr>
                        <a:t>年工业产量所占位次</a:t>
                      </a:r>
                      <a:endParaRPr lang="zh-CN" altLang="en-US" b="1" dirty="0">
                        <a:solidFill>
                          <a:srgbClr val="993366"/>
                        </a:solidFill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en-US" altLang="zh-CN" b="1"/>
                        <a:t>3</a:t>
                      </a:r>
                      <a:endParaRPr lang="en-US" altLang="zh-CN" b="1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en-US" altLang="zh-CN" b="1"/>
                        <a:t>2</a:t>
                      </a:r>
                      <a:endParaRPr lang="en-US" altLang="zh-CN" b="1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en-US" altLang="zh-CN" b="1"/>
                        <a:t>4</a:t>
                      </a:r>
                      <a:endParaRPr lang="en-US" altLang="zh-CN" b="1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en-US" altLang="zh-CN" b="1"/>
                        <a:t>1</a:t>
                      </a:r>
                      <a:endParaRPr lang="en-US" altLang="zh-CN" b="1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7525"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en-US" altLang="zh-CN" b="1" dirty="0">
                          <a:solidFill>
                            <a:srgbClr val="993366"/>
                          </a:solidFill>
                        </a:rPr>
                        <a:t>1913</a:t>
                      </a:r>
                      <a:r>
                        <a:rPr lang="zh-CN" altLang="en-US" b="1" dirty="0">
                          <a:solidFill>
                            <a:srgbClr val="993366"/>
                          </a:solidFill>
                        </a:rPr>
                        <a:t>年殖民地面积所占位次</a:t>
                      </a:r>
                      <a:endParaRPr lang="zh-CN" altLang="en-US" b="1" dirty="0">
                        <a:solidFill>
                          <a:srgbClr val="993366"/>
                        </a:solidFill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en-US" altLang="zh-CN" b="1"/>
                        <a:t>1</a:t>
                      </a:r>
                      <a:endParaRPr lang="en-US" altLang="zh-CN" b="1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en-US" altLang="zh-CN" b="1"/>
                        <a:t>4</a:t>
                      </a:r>
                      <a:endParaRPr lang="en-US" altLang="zh-CN" b="1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en-US" altLang="zh-CN" b="1"/>
                        <a:t>2</a:t>
                      </a:r>
                      <a:endParaRPr lang="en-US" altLang="zh-CN" b="1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en-US" altLang="zh-CN" b="1"/>
                        <a:t>5</a:t>
                      </a:r>
                      <a:endParaRPr lang="en-US" altLang="zh-CN" b="1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3340" name="文本框 79902"/>
          <p:cNvSpPr txBox="1"/>
          <p:nvPr/>
        </p:nvSpPr>
        <p:spPr>
          <a:xfrm>
            <a:off x="395288" y="2565400"/>
            <a:ext cx="5113337" cy="5191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据材料三回答</a:t>
            </a:r>
            <a:r>
              <a:rPr lang="en-US" altLang="zh-CN" sz="2800" b="1">
                <a:latin typeface="黑体" panose="02010609060101010101" pitchFamily="49" charset="-122"/>
                <a:ea typeface="黑体" panose="02010609060101010101" pitchFamily="49" charset="-122"/>
              </a:rPr>
              <a:t>:</a:t>
            </a:r>
            <a:endParaRPr lang="en-US" altLang="zh-CN" sz="28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3341" name="文本框 79903"/>
          <p:cNvSpPr txBox="1"/>
          <p:nvPr/>
        </p:nvSpPr>
        <p:spPr>
          <a:xfrm>
            <a:off x="323850" y="3068638"/>
            <a:ext cx="5111750" cy="51911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algn="ctr">
              <a:spcBef>
                <a:spcPct val="50000"/>
              </a:spcBef>
            </a:pPr>
            <a:r>
              <a:rPr lang="en-US" altLang="zh-CN" sz="2800" b="1" dirty="0">
                <a:latin typeface="宋体" panose="02010600030101010101" pitchFamily="2" charset="-122"/>
              </a:rPr>
              <a:t>①</a:t>
            </a:r>
            <a:r>
              <a:rPr lang="zh-CN" altLang="en-US" sz="2800" b="1" dirty="0">
                <a:latin typeface="宋体" panose="02010600030101010101" pitchFamily="2" charset="-122"/>
              </a:rPr>
              <a:t>表二反映了什么问题</a:t>
            </a:r>
            <a:r>
              <a:rPr lang="en-US" altLang="zh-CN" sz="2800" b="1">
                <a:latin typeface="宋体" panose="02010600030101010101" pitchFamily="2" charset="-122"/>
              </a:rPr>
              <a:t>?</a:t>
            </a:r>
            <a:endParaRPr lang="en-US" altLang="zh-CN" sz="2800" b="1">
              <a:latin typeface="宋体" panose="02010600030101010101" pitchFamily="2" charset="-122"/>
            </a:endParaRPr>
          </a:p>
        </p:txBody>
      </p:sp>
      <p:sp>
        <p:nvSpPr>
          <p:cNvPr id="79905" name="文本框 79904"/>
          <p:cNvSpPr txBox="1"/>
          <p:nvPr/>
        </p:nvSpPr>
        <p:spPr>
          <a:xfrm>
            <a:off x="682625" y="3573463"/>
            <a:ext cx="6913563" cy="51911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  <a:ea typeface="隶书" panose="02010509060101010101" pitchFamily="49" charset="-122"/>
              </a:rPr>
              <a:t>实力与所占殖民地面积出现了倒挂现象</a:t>
            </a:r>
            <a:r>
              <a:rPr lang="en-US" altLang="zh-CN" sz="2800" b="1">
                <a:solidFill>
                  <a:srgbClr val="FF0000"/>
                </a:solidFill>
                <a:latin typeface="Arial" panose="020B0604020202020204" pitchFamily="34" charset="0"/>
                <a:ea typeface="隶书" panose="02010509060101010101" pitchFamily="49" charset="-122"/>
              </a:rPr>
              <a:t>!</a:t>
            </a:r>
            <a:endParaRPr lang="en-US" altLang="zh-CN" sz="2800" b="1">
              <a:solidFill>
                <a:srgbClr val="FF0000"/>
              </a:solidFill>
              <a:latin typeface="Arial" panose="020B0604020202020204" pitchFamily="34" charset="0"/>
              <a:ea typeface="隶书" panose="02010509060101010101" pitchFamily="49" charset="-122"/>
            </a:endParaRPr>
          </a:p>
        </p:txBody>
      </p:sp>
      <p:sp>
        <p:nvSpPr>
          <p:cNvPr id="79906" name="文本框 79905"/>
          <p:cNvSpPr txBox="1"/>
          <p:nvPr/>
        </p:nvSpPr>
        <p:spPr>
          <a:xfrm>
            <a:off x="323850" y="4076700"/>
            <a:ext cx="5832475" cy="5191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algn="ctr">
              <a:spcBef>
                <a:spcPct val="50000"/>
              </a:spcBef>
            </a:pPr>
            <a:r>
              <a:rPr lang="en-US" altLang="zh-CN" sz="2800" b="1" dirty="0">
                <a:latin typeface="宋体" panose="02010600030101010101" pitchFamily="2" charset="-122"/>
              </a:rPr>
              <a:t>②</a:t>
            </a:r>
            <a:r>
              <a:rPr lang="zh-CN" altLang="en-US" sz="2800" b="1" dirty="0">
                <a:latin typeface="宋体" panose="02010600030101010101" pitchFamily="2" charset="-122"/>
              </a:rPr>
              <a:t>这一问题会产生什么影响</a:t>
            </a:r>
            <a:r>
              <a:rPr lang="en-US" altLang="zh-CN" sz="2800" b="1">
                <a:latin typeface="宋体" panose="02010600030101010101" pitchFamily="2" charset="-122"/>
              </a:rPr>
              <a:t>?</a:t>
            </a:r>
            <a:endParaRPr lang="en-US" altLang="zh-CN" sz="2800" b="1">
              <a:latin typeface="宋体" panose="02010600030101010101" pitchFamily="2" charset="-122"/>
            </a:endParaRPr>
          </a:p>
        </p:txBody>
      </p:sp>
      <p:sp>
        <p:nvSpPr>
          <p:cNvPr id="79907" name="文本框 79906"/>
          <p:cNvSpPr txBox="1"/>
          <p:nvPr/>
        </p:nvSpPr>
        <p:spPr>
          <a:xfrm>
            <a:off x="250825" y="4563745"/>
            <a:ext cx="8725535" cy="521970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 wrap="square" anchor="t"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  <a:ea typeface="隶书" panose="02010509060101010101" pitchFamily="49" charset="-122"/>
              </a:rPr>
              <a:t>根本原因：帝国主义国家之间的政治经济发展不平衡</a:t>
            </a:r>
            <a:endParaRPr lang="en-US" altLang="zh-CN" sz="2800" b="1" dirty="0">
              <a:solidFill>
                <a:srgbClr val="FF0000"/>
              </a:solidFill>
              <a:latin typeface="Arial" panose="020B0604020202020204" pitchFamily="34" charset="0"/>
              <a:ea typeface="隶书" panose="02010509060101010101" pitchFamily="49" charset="-122"/>
            </a:endParaRPr>
          </a:p>
        </p:txBody>
      </p:sp>
      <p:sp>
        <p:nvSpPr>
          <p:cNvPr id="79908" name="文本框 79907"/>
          <p:cNvSpPr txBox="1"/>
          <p:nvPr/>
        </p:nvSpPr>
        <p:spPr>
          <a:xfrm>
            <a:off x="755650" y="5516563"/>
            <a:ext cx="4176713" cy="51911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  <a:ea typeface="隶书" panose="02010509060101010101" pitchFamily="49" charset="-122"/>
              </a:rPr>
              <a:t>争夺霸权和殖民地</a:t>
            </a:r>
            <a:endParaRPr lang="zh-CN" altLang="en-US" sz="2800" b="1" dirty="0">
              <a:solidFill>
                <a:srgbClr val="FF0000"/>
              </a:solidFill>
              <a:latin typeface="Arial" panose="020B0604020202020204" pitchFamily="34" charset="0"/>
              <a:ea typeface="隶书" panose="02010509060101010101" pitchFamily="49" charset="-122"/>
            </a:endParaRPr>
          </a:p>
        </p:txBody>
      </p:sp>
      <p:sp>
        <p:nvSpPr>
          <p:cNvPr id="79909" name="文本框 79908"/>
          <p:cNvSpPr txBox="1"/>
          <p:nvPr/>
        </p:nvSpPr>
        <p:spPr>
          <a:xfrm>
            <a:off x="323850" y="5102543"/>
            <a:ext cx="4968875" cy="51911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algn="ctr">
              <a:spcBef>
                <a:spcPct val="50000"/>
              </a:spcBef>
            </a:pPr>
            <a:r>
              <a:rPr lang="en-US" altLang="zh-CN" sz="2800" b="1" dirty="0">
                <a:latin typeface="宋体" panose="02010600030101010101" pitchFamily="2" charset="-122"/>
              </a:rPr>
              <a:t>③</a:t>
            </a:r>
            <a:r>
              <a:rPr lang="zh-CN" altLang="en-US" sz="2800" b="1" dirty="0">
                <a:latin typeface="宋体" panose="02010600030101010101" pitchFamily="2" charset="-122"/>
              </a:rPr>
              <a:t>矛盾的实质是什么</a:t>
            </a:r>
            <a:r>
              <a:rPr lang="en-US" altLang="zh-CN" sz="2800" b="1">
                <a:latin typeface="宋体" panose="02010600030101010101" pitchFamily="2" charset="-122"/>
              </a:rPr>
              <a:t>?</a:t>
            </a:r>
            <a:endParaRPr lang="en-US" altLang="zh-CN" sz="2800" b="1">
              <a:latin typeface="宋体" panose="02010600030101010101" pitchFamily="2" charset="-122"/>
            </a:endParaRPr>
          </a:p>
        </p:txBody>
      </p:sp>
      <p:sp>
        <p:nvSpPr>
          <p:cNvPr id="79910" name="文本框 79909"/>
          <p:cNvSpPr txBox="1"/>
          <p:nvPr/>
        </p:nvSpPr>
        <p:spPr>
          <a:xfrm>
            <a:off x="323850" y="6005513"/>
            <a:ext cx="5688013" cy="51911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algn="ctr">
              <a:spcBef>
                <a:spcPct val="50000"/>
              </a:spcBef>
            </a:pPr>
            <a:r>
              <a:rPr lang="en-US" altLang="zh-CN" sz="2800" b="1" dirty="0">
                <a:latin typeface="Arial" panose="020B0604020202020204" pitchFamily="34" charset="0"/>
              </a:rPr>
              <a:t>④</a:t>
            </a:r>
            <a:r>
              <a:rPr lang="zh-CN" altLang="en-US" sz="2800" b="1" dirty="0">
                <a:latin typeface="Arial" panose="020B0604020202020204" pitchFamily="34" charset="0"/>
              </a:rPr>
              <a:t>形成了哪三对基本矛盾？</a:t>
            </a:r>
            <a:endParaRPr lang="zh-CN" altLang="en-US" sz="2800" b="1" dirty="0">
              <a:latin typeface="Arial" panose="020B0604020202020204" pitchFamily="34" charset="0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245110" y="5621655"/>
            <a:ext cx="7350760" cy="521970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 wrap="square" anchor="t"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  <a:ea typeface="隶书" panose="02010509060101010101" pitchFamily="49" charset="-122"/>
              </a:rPr>
              <a:t>性质：帝国主义国家之间的掠夺战争。</a:t>
            </a:r>
            <a:endParaRPr lang="en-US" altLang="zh-CN" sz="2800" b="1" dirty="0">
              <a:solidFill>
                <a:srgbClr val="FF0000"/>
              </a:solidFill>
              <a:latin typeface="Arial" panose="020B0604020202020204" pitchFamily="34" charset="0"/>
              <a:ea typeface="隶书" panose="02010509060101010101" pitchFamily="49" charset="-122"/>
            </a:endParaRPr>
          </a:p>
        </p:txBody>
      </p:sp>
      <p:sp>
        <p:nvSpPr>
          <p:cNvPr id="2" name="笑脸 1">
            <a:hlinkClick r:id="rId1" tooltip="" action="ppaction://hlinksldjump"/>
          </p:cNvPr>
          <p:cNvSpPr/>
          <p:nvPr/>
        </p:nvSpPr>
        <p:spPr>
          <a:xfrm>
            <a:off x="7812405" y="5877560"/>
            <a:ext cx="791845" cy="720090"/>
          </a:xfrm>
          <a:prstGeom prst="smileyFace">
            <a:avLst/>
          </a:prstGeom>
          <a:solidFill>
            <a:srgbClr val="006600"/>
          </a:solidFill>
          <a:ln w="12700" cap="sq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vert="horz" wrap="square" lIns="91440" tIns="45720" rIns="91440" bIns="45720" numCol="1" anchor="t" anchorCtr="0" compatLnSpc="1"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1" lang="en-US" altLang="en-US" sz="32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9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90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9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9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99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99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99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990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990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990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990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990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990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990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990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9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799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9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90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9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9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99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99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99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990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990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990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990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990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990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990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990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9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" dur="500"/>
                                        <p:tgtEl>
                                          <p:spTgt spid="799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9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90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9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9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99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99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99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990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990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990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990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990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990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990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990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9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1" dur="500"/>
                                        <p:tgtEl>
                                          <p:spTgt spid="799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9905" grpId="0"/>
      <p:bldP spid="79906" grpId="0"/>
      <p:bldP spid="79907" grpId="0" bldLvl="0" animBg="1"/>
      <p:bldP spid="79908" grpId="0"/>
      <p:bldP spid="79909" grpId="0"/>
      <p:bldP spid="79910" grpId="0"/>
      <p:bldP spid="4" grpId="0" bldLvl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1618" name="Picture 2" descr="msotw9_temp0"/>
          <p:cNvPicPr>
            <a:picLocks noChangeAspect="1" noChangeArrowheads="1"/>
          </p:cNvPicPr>
          <p:nvPr/>
        </p:nvPicPr>
        <p:blipFill>
          <a:blip r:embed="rId1">
            <a:lum bright="-30000" contras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5860"/>
            <a:ext cx="9144000" cy="686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111619" name="Group 3"/>
          <p:cNvGrpSpPr/>
          <p:nvPr/>
        </p:nvGrpSpPr>
        <p:grpSpPr bwMode="auto">
          <a:xfrm>
            <a:off x="1386214" y="1769025"/>
            <a:ext cx="6425571" cy="2343480"/>
            <a:chOff x="1081" y="1158"/>
            <a:chExt cx="3684" cy="1420"/>
          </a:xfrm>
        </p:grpSpPr>
        <p:sp>
          <p:nvSpPr>
            <p:cNvPr id="111620" name="Oval 4"/>
            <p:cNvSpPr>
              <a:spLocks noChangeArrowheads="1"/>
            </p:cNvSpPr>
            <p:nvPr/>
          </p:nvSpPr>
          <p:spPr bwMode="auto">
            <a:xfrm>
              <a:off x="1696" y="2304"/>
              <a:ext cx="363" cy="274"/>
            </a:xfrm>
            <a:prstGeom prst="ellipse">
              <a:avLst/>
            </a:prstGeom>
            <a:noFill/>
            <a:ln w="57150">
              <a:solidFill>
                <a:srgbClr val="FF0000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11621" name="Oval 5"/>
            <p:cNvSpPr>
              <a:spLocks noChangeArrowheads="1"/>
            </p:cNvSpPr>
            <p:nvPr/>
          </p:nvSpPr>
          <p:spPr bwMode="auto">
            <a:xfrm>
              <a:off x="1081" y="1158"/>
              <a:ext cx="334" cy="288"/>
            </a:xfrm>
            <a:prstGeom prst="ellipse">
              <a:avLst/>
            </a:prstGeom>
            <a:noFill/>
            <a:ln w="57150">
              <a:solidFill>
                <a:srgbClr val="FF0000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11622" name="Oval 6"/>
            <p:cNvSpPr>
              <a:spLocks noChangeArrowheads="1"/>
            </p:cNvSpPr>
            <p:nvPr/>
          </p:nvSpPr>
          <p:spPr bwMode="auto">
            <a:xfrm>
              <a:off x="4404" y="1322"/>
              <a:ext cx="361" cy="288"/>
            </a:xfrm>
            <a:prstGeom prst="ellipse">
              <a:avLst/>
            </a:prstGeom>
            <a:noFill/>
            <a:ln w="57150">
              <a:solidFill>
                <a:srgbClr val="FF0000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11623" name="Line 7"/>
            <p:cNvSpPr>
              <a:spLocks noChangeShapeType="1"/>
            </p:cNvSpPr>
            <p:nvPr/>
          </p:nvSpPr>
          <p:spPr bwMode="auto">
            <a:xfrm>
              <a:off x="1291" y="1446"/>
              <a:ext cx="437" cy="906"/>
            </a:xfrm>
            <a:prstGeom prst="line">
              <a:avLst/>
            </a:prstGeom>
            <a:noFill/>
            <a:ln w="57150">
              <a:solidFill>
                <a:srgbClr val="FF0000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11624" name="Line 8"/>
            <p:cNvSpPr>
              <a:spLocks noChangeShapeType="1"/>
            </p:cNvSpPr>
            <p:nvPr/>
          </p:nvSpPr>
          <p:spPr bwMode="auto">
            <a:xfrm flipV="1">
              <a:off x="2059" y="1610"/>
              <a:ext cx="2508" cy="822"/>
            </a:xfrm>
            <a:prstGeom prst="line">
              <a:avLst/>
            </a:prstGeom>
            <a:noFill/>
            <a:ln w="57150">
              <a:solidFill>
                <a:srgbClr val="FF0000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11625" name="Line 9"/>
            <p:cNvSpPr>
              <a:spLocks noChangeShapeType="1"/>
            </p:cNvSpPr>
            <p:nvPr/>
          </p:nvSpPr>
          <p:spPr bwMode="auto">
            <a:xfrm flipH="1" flipV="1">
              <a:off x="1421" y="1283"/>
              <a:ext cx="3146" cy="39"/>
            </a:xfrm>
            <a:prstGeom prst="line">
              <a:avLst/>
            </a:prstGeom>
            <a:noFill/>
            <a:ln w="57150">
              <a:solidFill>
                <a:srgbClr val="FF0000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grpSp>
        <p:nvGrpSpPr>
          <p:cNvPr id="111626" name="Group 10"/>
          <p:cNvGrpSpPr/>
          <p:nvPr/>
        </p:nvGrpSpPr>
        <p:grpSpPr bwMode="auto">
          <a:xfrm>
            <a:off x="4114800" y="2576685"/>
            <a:ext cx="1981200" cy="2057400"/>
            <a:chOff x="2640" y="1632"/>
            <a:chExt cx="1248" cy="1296"/>
          </a:xfrm>
        </p:grpSpPr>
        <p:grpSp>
          <p:nvGrpSpPr>
            <p:cNvPr id="111627" name="Group 11"/>
            <p:cNvGrpSpPr/>
            <p:nvPr/>
          </p:nvGrpSpPr>
          <p:grpSpPr bwMode="auto">
            <a:xfrm>
              <a:off x="2640" y="1632"/>
              <a:ext cx="1248" cy="1296"/>
              <a:chOff x="2640" y="1632"/>
              <a:chExt cx="1248" cy="1296"/>
            </a:xfrm>
          </p:grpSpPr>
          <p:sp>
            <p:nvSpPr>
              <p:cNvPr id="111628" name="Oval 12"/>
              <p:cNvSpPr>
                <a:spLocks noChangeArrowheads="1"/>
              </p:cNvSpPr>
              <p:nvPr/>
            </p:nvSpPr>
            <p:spPr bwMode="auto">
              <a:xfrm>
                <a:off x="2640" y="2640"/>
                <a:ext cx="432" cy="288"/>
              </a:xfrm>
              <a:prstGeom prst="ellipse">
                <a:avLst/>
              </a:prstGeom>
              <a:noFill/>
              <a:ln w="57150">
                <a:solidFill>
                  <a:srgbClr val="003399"/>
                </a:solidFill>
                <a:rou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>
                  <a:latin typeface="宋体" panose="02010600030101010101" pitchFamily="2" charset="-122"/>
                  <a:ea typeface="宋体" panose="02010600030101010101" pitchFamily="2" charset="-122"/>
                </a:endParaRPr>
              </a:p>
            </p:txBody>
          </p:sp>
          <p:sp>
            <p:nvSpPr>
              <p:cNvPr id="111629" name="Oval 13"/>
              <p:cNvSpPr>
                <a:spLocks noChangeArrowheads="1"/>
              </p:cNvSpPr>
              <p:nvPr/>
            </p:nvSpPr>
            <p:spPr bwMode="auto">
              <a:xfrm>
                <a:off x="3360" y="2352"/>
                <a:ext cx="528" cy="288"/>
              </a:xfrm>
              <a:prstGeom prst="ellipse">
                <a:avLst/>
              </a:prstGeom>
              <a:noFill/>
              <a:ln w="57150">
                <a:solidFill>
                  <a:srgbClr val="003399"/>
                </a:solidFill>
                <a:rou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 dirty="0">
                  <a:latin typeface="宋体" panose="02010600030101010101" pitchFamily="2" charset="-122"/>
                  <a:ea typeface="宋体" panose="02010600030101010101" pitchFamily="2" charset="-122"/>
                </a:endParaRPr>
              </a:p>
            </p:txBody>
          </p:sp>
          <p:sp>
            <p:nvSpPr>
              <p:cNvPr id="111630" name="Oval 14"/>
              <p:cNvSpPr>
                <a:spLocks noChangeArrowheads="1"/>
              </p:cNvSpPr>
              <p:nvPr/>
            </p:nvSpPr>
            <p:spPr bwMode="auto">
              <a:xfrm>
                <a:off x="2640" y="1632"/>
                <a:ext cx="432" cy="288"/>
              </a:xfrm>
              <a:prstGeom prst="ellipse">
                <a:avLst/>
              </a:prstGeom>
              <a:noFill/>
              <a:ln w="57150">
                <a:solidFill>
                  <a:srgbClr val="003399"/>
                </a:solidFill>
                <a:rou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>
                  <a:latin typeface="宋体" panose="02010600030101010101" pitchFamily="2" charset="-122"/>
                  <a:ea typeface="宋体" panose="02010600030101010101" pitchFamily="2" charset="-122"/>
                </a:endParaRPr>
              </a:p>
            </p:txBody>
          </p:sp>
          <p:sp>
            <p:nvSpPr>
              <p:cNvPr id="111631" name="Line 15"/>
              <p:cNvSpPr>
                <a:spLocks noChangeShapeType="1"/>
              </p:cNvSpPr>
              <p:nvPr/>
            </p:nvSpPr>
            <p:spPr bwMode="auto">
              <a:xfrm>
                <a:off x="3072" y="1824"/>
                <a:ext cx="528" cy="528"/>
              </a:xfrm>
              <a:prstGeom prst="line">
                <a:avLst/>
              </a:prstGeom>
              <a:noFill/>
              <a:ln w="57150">
                <a:solidFill>
                  <a:srgbClr val="003399"/>
                </a:solidFill>
                <a:rou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>
                  <a:latin typeface="宋体" panose="02010600030101010101" pitchFamily="2" charset="-122"/>
                  <a:ea typeface="宋体" panose="02010600030101010101" pitchFamily="2" charset="-122"/>
                </a:endParaRPr>
              </a:p>
            </p:txBody>
          </p:sp>
          <p:sp>
            <p:nvSpPr>
              <p:cNvPr id="111632" name="Line 16"/>
              <p:cNvSpPr>
                <a:spLocks noChangeShapeType="1"/>
              </p:cNvSpPr>
              <p:nvPr/>
            </p:nvSpPr>
            <p:spPr bwMode="auto">
              <a:xfrm>
                <a:off x="2832" y="1920"/>
                <a:ext cx="5" cy="720"/>
              </a:xfrm>
              <a:prstGeom prst="line">
                <a:avLst/>
              </a:prstGeom>
              <a:noFill/>
              <a:ln w="57150">
                <a:solidFill>
                  <a:srgbClr val="003399"/>
                </a:solidFill>
                <a:rou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>
                  <a:latin typeface="宋体" panose="02010600030101010101" pitchFamily="2" charset="-122"/>
                  <a:ea typeface="宋体" panose="02010600030101010101" pitchFamily="2" charset="-122"/>
                </a:endParaRPr>
              </a:p>
            </p:txBody>
          </p:sp>
        </p:grpSp>
        <p:sp>
          <p:nvSpPr>
            <p:cNvPr id="111633" name="Line 17"/>
            <p:cNvSpPr>
              <a:spLocks noChangeShapeType="1"/>
            </p:cNvSpPr>
            <p:nvPr/>
          </p:nvSpPr>
          <p:spPr bwMode="auto">
            <a:xfrm flipV="1">
              <a:off x="3072" y="2544"/>
              <a:ext cx="288" cy="192"/>
            </a:xfrm>
            <a:prstGeom prst="line">
              <a:avLst/>
            </a:prstGeom>
            <a:noFill/>
            <a:ln w="57150">
              <a:solidFill>
                <a:srgbClr val="003399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sp>
        <p:nvSpPr>
          <p:cNvPr id="111634" name="Text Box 18"/>
          <p:cNvSpPr txBox="1">
            <a:spLocks noChangeArrowheads="1"/>
          </p:cNvSpPr>
          <p:nvPr/>
        </p:nvSpPr>
        <p:spPr bwMode="auto">
          <a:xfrm>
            <a:off x="4938688" y="2074300"/>
            <a:ext cx="744538" cy="762000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</p:spPr>
        <p:txBody>
          <a:bodyPr wrap="none" anchor="ctr">
            <a:spAutoFit/>
          </a:bodyPr>
          <a:lstStyle/>
          <a:p>
            <a:pPr algn="ctr"/>
            <a:r>
              <a:rPr kumimoji="1" lang="zh-CN" altLang="en-US" sz="4400" b="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德</a:t>
            </a:r>
            <a:endParaRPr kumimoji="1" lang="zh-CN" altLang="en-US" sz="4400" b="0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9" name="Text Box 18"/>
          <p:cNvSpPr txBox="1">
            <a:spLocks noChangeArrowheads="1"/>
          </p:cNvSpPr>
          <p:nvPr/>
        </p:nvSpPr>
        <p:spPr bwMode="auto">
          <a:xfrm>
            <a:off x="508362" y="1124744"/>
            <a:ext cx="750526" cy="769441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</p:spPr>
        <p:txBody>
          <a:bodyPr wrap="none">
            <a:spAutoFit/>
          </a:bodyPr>
          <a:lstStyle/>
          <a:p>
            <a:pPr algn="ctr"/>
            <a:r>
              <a:rPr kumimoji="1" lang="zh-CN" altLang="en-US" sz="4400" b="0" dirty="0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英</a:t>
            </a:r>
            <a:endParaRPr kumimoji="1" lang="zh-CN" altLang="en-US" sz="4400" b="0" dirty="0">
              <a:solidFill>
                <a:srgbClr val="0000CC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4606" name="Text Box 30"/>
          <p:cNvSpPr txBox="1"/>
          <p:nvPr/>
        </p:nvSpPr>
        <p:spPr>
          <a:xfrm rot="266189">
            <a:off x="3936365" y="4797425"/>
            <a:ext cx="2687955" cy="1076325"/>
          </a:xfrm>
          <a:prstGeom prst="rect">
            <a:avLst/>
          </a:prstGeom>
          <a:solidFill>
            <a:srgbClr val="3366FF"/>
          </a:solidFill>
          <a:ln w="9525">
            <a:noFill/>
          </a:ln>
        </p:spPr>
        <p:txBody>
          <a:bodyPr wrap="square" anchor="t">
            <a:spAutoFit/>
          </a:bodyPr>
          <a:p>
            <a:pPr eaLnBrk="0" hangingPunct="0">
              <a:spcBef>
                <a:spcPct val="50000"/>
              </a:spcBef>
            </a:pPr>
            <a:r>
              <a:rPr lang="zh-CN" altLang="en-US" b="1" dirty="0">
                <a:latin typeface="黑体" panose="02010609060101010101" pitchFamily="49" charset="-122"/>
                <a:ea typeface="黑体" panose="02010609060101010101" pitchFamily="49" charset="-122"/>
              </a:rPr>
              <a:t>同盟国集团：三国同盟</a:t>
            </a:r>
            <a:endParaRPr lang="zh-CN" altLang="en-US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" name="Text Box 30"/>
          <p:cNvSpPr txBox="1"/>
          <p:nvPr/>
        </p:nvSpPr>
        <p:spPr>
          <a:xfrm rot="266189">
            <a:off x="547370" y="2483485"/>
            <a:ext cx="2843530" cy="1076325"/>
          </a:xfrm>
          <a:prstGeom prst="rect">
            <a:avLst/>
          </a:prstGeom>
          <a:solidFill>
            <a:srgbClr val="3366FF"/>
          </a:solidFill>
          <a:ln w="9525">
            <a:noFill/>
          </a:ln>
        </p:spPr>
        <p:txBody>
          <a:bodyPr wrap="square" anchor="t">
            <a:spAutoFit/>
          </a:bodyPr>
          <a:p>
            <a:pPr eaLnBrk="0" hangingPunct="0">
              <a:spcBef>
                <a:spcPct val="50000"/>
              </a:spcBef>
            </a:pPr>
            <a:r>
              <a:rPr lang="zh-CN" altLang="en-US" b="1" dirty="0">
                <a:latin typeface="黑体" panose="02010609060101010101" pitchFamily="49" charset="-122"/>
                <a:ea typeface="黑体" panose="02010609060101010101" pitchFamily="49" charset="-122"/>
              </a:rPr>
              <a:t>协约国集团：三国协约</a:t>
            </a:r>
            <a:endParaRPr lang="zh-CN" altLang="en-US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2000">
        <p15:prstTrans prst="fractur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16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16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0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1116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116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116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1634" grpId="0" bldLvl="0" animBg="1"/>
      <p:bldP spid="19" grpId="0" bldLvl="0" animBg="1"/>
      <p:bldP spid="24606" grpId="0" bldLvl="0" animBg="1"/>
      <p:bldP spid="2" grpId="0" bldLvl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5361" name="图片 7169" descr="msotw9_temp0"/>
          <p:cNvPicPr>
            <a:picLocks noChangeAspect="1"/>
          </p:cNvPicPr>
          <p:nvPr/>
        </p:nvPicPr>
        <p:blipFill>
          <a:blip r:embed="rId1">
            <a:lum bright="-32001" contrast="48000"/>
          </a:blip>
          <a:stretch>
            <a:fillRect/>
          </a:stretch>
        </p:blipFill>
        <p:spPr>
          <a:xfrm>
            <a:off x="0" y="-26987"/>
            <a:ext cx="9144000" cy="5545137"/>
          </a:xfrm>
          <a:prstGeom prst="rect">
            <a:avLst/>
          </a:prstGeom>
          <a:noFill/>
          <a:ln w="12700" cap="flat" cmpd="sng">
            <a:solidFill>
              <a:srgbClr val="003399"/>
            </a:solidFill>
            <a:prstDash val="solid"/>
            <a:miter/>
            <a:headEnd type="none" w="sm" len="sm"/>
            <a:tailEnd type="none" w="sm" len="sm"/>
          </a:ln>
        </p:spPr>
      </p:pic>
      <p:sp>
        <p:nvSpPr>
          <p:cNvPr id="7171" name="文本框 7170"/>
          <p:cNvSpPr txBox="1"/>
          <p:nvPr/>
        </p:nvSpPr>
        <p:spPr>
          <a:xfrm>
            <a:off x="1597025" y="44450"/>
            <a:ext cx="1606550" cy="519113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none" anchor="t">
            <a:spAutoFit/>
          </a:bodyPr>
          <a:p>
            <a:r>
              <a:rPr lang="zh-CN" altLang="en-US" sz="2800" b="1" noProof="1" dirty="0"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材料二：</a:t>
            </a:r>
            <a:endParaRPr lang="zh-CN" altLang="en-US" sz="2800" b="1" noProof="1" dirty="0"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172" name="文本框 7171"/>
          <p:cNvSpPr txBox="1"/>
          <p:nvPr/>
        </p:nvSpPr>
        <p:spPr>
          <a:xfrm>
            <a:off x="231775" y="5627688"/>
            <a:ext cx="7292975" cy="579438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p>
            <a:r>
              <a:rPr lang="zh-CN" altLang="en-US" sz="3200" b="1" noProof="1" dirty="0"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思考：上述两段材料反映了什么问题？</a:t>
            </a:r>
            <a:endParaRPr lang="zh-CN" altLang="en-US" sz="3200" b="1" noProof="1" dirty="0"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" name="笑脸 1">
            <a:hlinkClick r:id="rId2" tooltip="" action="ppaction://hlinksldjump"/>
          </p:cNvPr>
          <p:cNvSpPr/>
          <p:nvPr/>
        </p:nvSpPr>
        <p:spPr>
          <a:xfrm>
            <a:off x="7803515" y="5877560"/>
            <a:ext cx="791845" cy="720090"/>
          </a:xfrm>
          <a:prstGeom prst="smileyFace">
            <a:avLst/>
          </a:prstGeom>
          <a:solidFill>
            <a:srgbClr val="006600"/>
          </a:solidFill>
          <a:ln w="12700" cap="sq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vert="horz" wrap="square" lIns="91440" tIns="45720" rIns="91440" bIns="45720" numCol="1" anchor="t" anchorCtr="0" compatLnSpc="1"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1" lang="en-US" altLang="en-US" sz="32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15363" name="Rectangle 7"/>
          <p:cNvSpPr>
            <a:spLocks noChangeArrowheads="1"/>
          </p:cNvSpPr>
          <p:nvPr/>
        </p:nvSpPr>
        <p:spPr bwMode="auto">
          <a:xfrm>
            <a:off x="302" y="129704"/>
            <a:ext cx="9144000" cy="27844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latinLnBrk="0" hangingPunct="1">
              <a:lnSpc>
                <a:spcPts val="3000"/>
              </a:lnSpc>
              <a:spcBef>
                <a:spcPts val="0"/>
              </a:spcBef>
            </a:pPr>
            <a:r>
              <a:rPr kumimoji="0" lang="en-US" altLang="zh-CN" sz="2800" dirty="0"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  </a:t>
            </a:r>
            <a:r>
              <a:rPr kumimoji="0" lang="zh-CN" altLang="en-US" sz="2800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巴尔干半岛</a:t>
            </a:r>
            <a:r>
              <a:rPr kumimoji="0" lang="zh-CN" altLang="en-US" sz="2800" dirty="0"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是欧洲的东南门户，地势险要。</a:t>
            </a:r>
            <a:endParaRPr kumimoji="0" lang="zh-CN" altLang="en-US" sz="2800" dirty="0">
              <a:latin typeface="华文中宋" panose="02010600040101010101" pitchFamily="2" charset="-122"/>
              <a:ea typeface="华文中宋" panose="02010600040101010101" pitchFamily="2" charset="-122"/>
              <a:cs typeface="华文中宋" panose="02010600040101010101" pitchFamily="2" charset="-122"/>
            </a:endParaRPr>
          </a:p>
          <a:p>
            <a:pPr eaLnBrk="1" latinLnBrk="0" hangingPunct="1">
              <a:lnSpc>
                <a:spcPts val="3000"/>
              </a:lnSpc>
              <a:spcBef>
                <a:spcPts val="0"/>
              </a:spcBef>
            </a:pPr>
            <a:r>
              <a:rPr kumimoji="0" lang="zh-CN" altLang="en-US" sz="2800" dirty="0"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  巴尔干及地中海地区有丰富的煤、铁、石油、棉花等资源，是帝国主义竞相掠取的战略物资。</a:t>
            </a:r>
            <a:endParaRPr kumimoji="0" lang="zh-CN" altLang="en-US" sz="2800" dirty="0">
              <a:latin typeface="华文中宋" panose="02010600040101010101" pitchFamily="2" charset="-122"/>
              <a:ea typeface="华文中宋" panose="02010600040101010101" pitchFamily="2" charset="-122"/>
              <a:cs typeface="华文中宋" panose="02010600040101010101" pitchFamily="2" charset="-122"/>
            </a:endParaRPr>
          </a:p>
          <a:p>
            <a:pPr eaLnBrk="1" latinLnBrk="0" hangingPunct="1">
              <a:lnSpc>
                <a:spcPts val="3000"/>
              </a:lnSpc>
              <a:spcBef>
                <a:spcPts val="0"/>
              </a:spcBef>
            </a:pPr>
            <a:r>
              <a:rPr kumimoji="0" lang="zh-CN" altLang="en-US" sz="2800" dirty="0"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  这里多民族聚居，语言、宗教信仰、风俗习惯各不相同，经常发生纠纷。</a:t>
            </a:r>
            <a:endParaRPr kumimoji="0" lang="zh-CN" altLang="en-US" sz="2800" dirty="0">
              <a:latin typeface="华文中宋" panose="02010600040101010101" pitchFamily="2" charset="-122"/>
              <a:ea typeface="华文中宋" panose="02010600040101010101" pitchFamily="2" charset="-122"/>
              <a:cs typeface="华文中宋" panose="02010600040101010101" pitchFamily="2" charset="-122"/>
            </a:endParaRPr>
          </a:p>
          <a:p>
            <a:pPr eaLnBrk="1" latinLnBrk="0" hangingPunct="1">
              <a:lnSpc>
                <a:spcPts val="3000"/>
              </a:lnSpc>
              <a:spcBef>
                <a:spcPts val="0"/>
              </a:spcBef>
            </a:pPr>
            <a:r>
              <a:rPr kumimoji="0" lang="zh-CN" altLang="en-US" sz="2800" dirty="0"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  长期以来，又受奥斯曼土耳其的统治和奴役，</a:t>
            </a:r>
            <a:endParaRPr kumimoji="0" lang="en-US" altLang="zh-CN" sz="2800" b="0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eaLnBrk="1" latinLnBrk="0" hangingPunct="1">
              <a:lnSpc>
                <a:spcPts val="3000"/>
              </a:lnSpc>
              <a:spcBef>
                <a:spcPts val="0"/>
              </a:spcBef>
            </a:pPr>
            <a:r>
              <a:rPr kumimoji="0" lang="en-US" altLang="zh-CN" sz="2800" b="0" dirty="0">
                <a:solidFill>
                  <a:srgbClr val="3333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</a:t>
            </a:r>
            <a:endParaRPr kumimoji="0" lang="zh-CN" altLang="en-US" sz="2800" b="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6626" name="Rectangle 2"/>
          <p:cNvSpPr>
            <a:spLocks noGrp="1"/>
          </p:cNvSpPr>
          <p:nvPr>
            <p:ph type="body"/>
          </p:nvPr>
        </p:nvSpPr>
        <p:spPr>
          <a:xfrm>
            <a:off x="0" y="2914015"/>
            <a:ext cx="9215120" cy="3308985"/>
          </a:xfrm>
          <a:solidFill>
            <a:srgbClr val="FFFF00"/>
          </a:solidFill>
          <a:ln>
            <a:solidFill>
              <a:srgbClr val="00CCFF"/>
            </a:solidFill>
            <a:miter/>
          </a:ln>
        </p:spPr>
        <p:txBody>
          <a:bodyPr wrap="square" lIns="91440" tIns="45720" rIns="91440" bIns="45720" anchor="t"/>
          <a:p>
            <a:pPr eaLnBrk="1" hangingPunct="1">
              <a:lnSpc>
                <a:spcPct val="90000"/>
              </a:lnSpc>
              <a:buNone/>
            </a:pPr>
            <a:r>
              <a:rPr lang="zh-CN" altLang="en-US" b="1" dirty="0"/>
              <a:t>一位美国历史学家在谈到一战前的欧洲形势说：欧洲变成一只‘火药桶’，只等一粒火星将它引爆。</a:t>
            </a:r>
            <a:endParaRPr lang="zh-CN" altLang="en-US" b="1" dirty="0"/>
          </a:p>
          <a:p>
            <a:pPr eaLnBrk="1" hangingPunct="1">
              <a:lnSpc>
                <a:spcPct val="90000"/>
              </a:lnSpc>
              <a:buNone/>
            </a:pPr>
            <a:r>
              <a:rPr lang="zh-CN" altLang="en-US" b="1" dirty="0"/>
              <a:t>1.“火药桶”指的是欧洲什么地区? </a:t>
            </a:r>
            <a:endParaRPr lang="zh-CN" altLang="en-US" b="1" dirty="0"/>
          </a:p>
          <a:p>
            <a:pPr eaLnBrk="1" hangingPunct="1">
              <a:lnSpc>
                <a:spcPct val="90000"/>
              </a:lnSpc>
              <a:buNone/>
            </a:pPr>
            <a:endParaRPr lang="zh-CN" altLang="en-US" b="1" dirty="0"/>
          </a:p>
          <a:p>
            <a:pPr eaLnBrk="1" hangingPunct="1">
              <a:lnSpc>
                <a:spcPct val="90000"/>
              </a:lnSpc>
              <a:buNone/>
            </a:pPr>
            <a:r>
              <a:rPr lang="zh-CN" altLang="en-US" b="1" dirty="0"/>
              <a:t>2.哪一事件就像“一粒火星”点燃了“火药桶”?</a:t>
            </a:r>
            <a:endParaRPr lang="zh-CN" altLang="en-US" b="1" dirty="0"/>
          </a:p>
          <a:p>
            <a:pPr algn="ctr" eaLnBrk="1" hangingPunct="1">
              <a:lnSpc>
                <a:spcPct val="90000"/>
              </a:lnSpc>
              <a:buNone/>
            </a:pPr>
            <a:endParaRPr lang="zh-CN" altLang="en-US" b="1" dirty="0">
              <a:solidFill>
                <a:srgbClr val="CC0000"/>
              </a:solidFill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2904490" y="4301490"/>
            <a:ext cx="2224405" cy="53403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pPr algn="ctr" eaLnBrk="1" hangingPunct="1">
              <a:lnSpc>
                <a:spcPct val="90000"/>
              </a:lnSpc>
              <a:buNone/>
            </a:pPr>
            <a:r>
              <a:rPr lang="zh-CN" altLang="en-US" dirty="0">
                <a:solidFill>
                  <a:srgbClr val="CC0000"/>
                </a:solidFill>
                <a:sym typeface="+mn-ea"/>
              </a:rPr>
              <a:t>巴尔干半岛</a:t>
            </a:r>
            <a:endParaRPr lang="zh-CN" altLang="en-US"/>
          </a:p>
        </p:txBody>
      </p:sp>
      <p:sp>
        <p:nvSpPr>
          <p:cNvPr id="3" name="文本框 2"/>
          <p:cNvSpPr txBox="1"/>
          <p:nvPr/>
        </p:nvSpPr>
        <p:spPr>
          <a:xfrm>
            <a:off x="2576830" y="5497830"/>
            <a:ext cx="2632710" cy="53403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pPr algn="ctr" eaLnBrk="1" hangingPunct="1">
              <a:lnSpc>
                <a:spcPct val="90000"/>
              </a:lnSpc>
              <a:buNone/>
            </a:pPr>
            <a:r>
              <a:rPr lang="zh-CN" altLang="en-US" dirty="0">
                <a:solidFill>
                  <a:srgbClr val="CC0000"/>
                </a:solidFill>
                <a:sym typeface="+mn-ea"/>
              </a:rPr>
              <a:t>萨拉热窝事件</a:t>
            </a:r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>
                                            <p:txEl>
                                              <p:charRg st="0" end="1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6626">
                                            <p:txEl>
                                              <p:charRg st="0" end="12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6626">
                                            <p:txEl>
                                              <p:charRg st="0" end="12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66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66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>
                                            <p:txEl>
                                              <p:charRg st="145" end="16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6626">
                                            <p:txEl>
                                              <p:charRg st="145" end="16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6626">
                                            <p:txEl>
                                              <p:charRg st="145" end="16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Box 10"/>
          <p:cNvSpPr txBox="1">
            <a:spLocks noChangeArrowheads="1"/>
          </p:cNvSpPr>
          <p:nvPr/>
        </p:nvSpPr>
        <p:spPr bwMode="auto">
          <a:xfrm>
            <a:off x="-129540" y="4084320"/>
            <a:ext cx="9260205" cy="107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indent="57150" algn="just" eaLnBrk="1" hangingPunct="1">
              <a:spcBef>
                <a:spcPct val="50000"/>
              </a:spcBef>
              <a:buFontTx/>
              <a:buNone/>
            </a:pPr>
            <a:r>
              <a:rPr lang="en-US" altLang="zh-CN" b="0" dirty="0"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1914</a:t>
            </a:r>
            <a:r>
              <a:rPr lang="zh-CN" altLang="en-US" b="0" dirty="0"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年</a:t>
            </a:r>
            <a:r>
              <a:rPr lang="en-US" altLang="zh-CN" b="0" dirty="0"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6</a:t>
            </a:r>
            <a:r>
              <a:rPr lang="zh-CN" altLang="en-US" b="0" dirty="0"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月</a:t>
            </a:r>
            <a:r>
              <a:rPr lang="en-US" altLang="zh-CN" b="0" dirty="0"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28</a:t>
            </a:r>
            <a:r>
              <a:rPr lang="zh-CN" altLang="en-US" b="0" dirty="0"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日，</a:t>
            </a:r>
            <a:r>
              <a:rPr lang="zh-CN" altLang="en-US" b="0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奥匈帝国</a:t>
            </a:r>
            <a:r>
              <a:rPr lang="zh-CN" altLang="en-US" b="0" dirty="0">
                <a:solidFill>
                  <a:schemeClr val="tx1"/>
                </a:solidFill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皇储</a:t>
            </a:r>
            <a:r>
              <a:rPr lang="zh-CN" altLang="en-US" b="0" dirty="0">
                <a:solidFill>
                  <a:srgbClr val="FF3300"/>
                </a:solidFill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斐迪南</a:t>
            </a:r>
            <a:r>
              <a:rPr lang="zh-CN" altLang="en-US" b="0" dirty="0"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夫妇经过</a:t>
            </a:r>
            <a:r>
              <a:rPr lang="zh-CN" altLang="en-US" b="0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萨拉热</a:t>
            </a:r>
            <a:r>
              <a:rPr lang="zh-CN" altLang="en-US" b="0" dirty="0"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窝街头时，被塞尔维亚青年</a:t>
            </a:r>
            <a:r>
              <a:rPr lang="zh-CN" altLang="en-US" b="0" dirty="0">
                <a:solidFill>
                  <a:schemeClr val="tx1"/>
                </a:solidFill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普林西普</a:t>
            </a:r>
            <a:r>
              <a:rPr lang="zh-CN" altLang="en-US" b="0" dirty="0"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刺杀。</a:t>
            </a:r>
            <a:endParaRPr lang="zh-CN" altLang="en-US" b="0" dirty="0">
              <a:latin typeface="华文中宋" panose="02010600040101010101" pitchFamily="2" charset="-122"/>
              <a:ea typeface="华文中宋" panose="02010600040101010101" pitchFamily="2" charset="-122"/>
              <a:cs typeface="华文中宋" panose="02010600040101010101" pitchFamily="2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612"/>
          <a:stretch>
            <a:fillRect/>
          </a:stretch>
        </p:blipFill>
        <p:spPr>
          <a:xfrm>
            <a:off x="0" y="0"/>
            <a:ext cx="3943985" cy="3810000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0505" y="0"/>
            <a:ext cx="5090160" cy="3810000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1642745" y="4728210"/>
            <a:ext cx="7267575" cy="70675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l"/>
            <a:r>
              <a:rPr lang="en-US" altLang="zh-CN" sz="4000" b="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</a:t>
            </a:r>
            <a:r>
              <a:rPr lang="zh-CN" altLang="en-US" sz="4000" b="0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导火线：萨拉热窝事件</a:t>
            </a:r>
            <a:endParaRPr lang="zh-CN" altLang="en-US" sz="4000" b="0" dirty="0">
              <a:solidFill>
                <a:srgbClr val="FF000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91440" y="5434965"/>
            <a:ext cx="8698230" cy="156845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en-US" altLang="zh-CN" b="0" dirty="0"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  <a:sym typeface="+mn-ea"/>
              </a:rPr>
              <a:t>7</a:t>
            </a:r>
            <a:r>
              <a:rPr lang="zh-CN" altLang="en-US" b="0" dirty="0"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  <a:sym typeface="+mn-ea"/>
              </a:rPr>
              <a:t>月</a:t>
            </a:r>
            <a:r>
              <a:rPr lang="en-US" altLang="zh-CN" b="0" dirty="0"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  <a:sym typeface="+mn-ea"/>
              </a:rPr>
              <a:t>28</a:t>
            </a:r>
            <a:r>
              <a:rPr lang="zh-CN" altLang="en-US" b="0" dirty="0"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  <a:sym typeface="+mn-ea"/>
              </a:rPr>
              <a:t>日，</a:t>
            </a:r>
            <a:r>
              <a:rPr lang="zh-CN" altLang="en-US" b="0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  <a:sym typeface="+mn-ea"/>
              </a:rPr>
              <a:t>奥匈帝国向塞尔维亚宣战</a:t>
            </a:r>
            <a:r>
              <a:rPr lang="zh-CN" altLang="en-US" b="0" dirty="0"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  <a:sym typeface="+mn-ea"/>
              </a:rPr>
              <a:t>，</a:t>
            </a:r>
            <a:r>
              <a:rPr lang="zh-CN" altLang="en-US" b="0" dirty="0">
                <a:solidFill>
                  <a:schemeClr val="tx1"/>
                </a:solidFill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  <a:sym typeface="+mn-ea"/>
              </a:rPr>
              <a:t>俄国、德国、英国、法国在一个星期内纷纷参战，战争规模迅速扩大。</a:t>
            </a:r>
            <a:endParaRPr lang="zh-CN" altLang="en-US" b="0" dirty="0">
              <a:solidFill>
                <a:schemeClr val="tx1"/>
              </a:solidFill>
              <a:latin typeface="华文中宋" panose="02010600040101010101" pitchFamily="2" charset="-122"/>
              <a:ea typeface="华文中宋" panose="02010600040101010101" pitchFamily="2" charset="-122"/>
              <a:cs typeface="华文中宋" panose="02010600040101010101" pitchFamily="2" charset="-122"/>
              <a:sym typeface="+mn-ea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232410" y="5916930"/>
            <a:ext cx="8157845" cy="60388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p>
            <a:pPr algn="l" eaLnBrk="1" latinLnBrk="0" hangingPunct="1">
              <a:lnSpc>
                <a:spcPts val="4000"/>
              </a:lnSpc>
              <a:spcBef>
                <a:spcPts val="0"/>
              </a:spcBef>
            </a:pPr>
            <a:r>
              <a:rPr lang="en-US" altLang="zh-CN" sz="4000" b="0" dirty="0">
                <a:solidFill>
                  <a:srgbClr val="FF0000"/>
                </a:solidFill>
                <a:latin typeface="黑体" panose="02010609060101010101" pitchFamily="49" charset="-122"/>
                <a:cs typeface="黑体" panose="02010609060101010101" pitchFamily="49" charset="-122"/>
              </a:rPr>
              <a:t>   </a:t>
            </a:r>
            <a:r>
              <a:rPr lang="zh-CN" altLang="en-US" sz="4000" b="0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  <a:cs typeface="黑体" panose="02010609060101010101" pitchFamily="49" charset="-122"/>
              </a:rPr>
              <a:t>爆发：</a:t>
            </a:r>
            <a:r>
              <a:rPr lang="zh-CN" altLang="en-US" sz="4000" b="0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  <a:sym typeface="+mn-ea"/>
              </a:rPr>
              <a:t>奥匈帝国向塞尔维亚宣战</a:t>
            </a:r>
            <a:endParaRPr lang="zh-CN" altLang="en-US" sz="4000" b="0" dirty="0">
              <a:solidFill>
                <a:srgbClr val="FF000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7" name="笑脸 6">
            <a:hlinkClick r:id="rId3" tooltip="" action="ppaction://hlinksldjump"/>
          </p:cNvPr>
          <p:cNvSpPr/>
          <p:nvPr/>
        </p:nvSpPr>
        <p:spPr>
          <a:xfrm>
            <a:off x="8227060" y="5916930"/>
            <a:ext cx="791845" cy="720090"/>
          </a:xfrm>
          <a:prstGeom prst="smileyFace">
            <a:avLst/>
          </a:prstGeom>
          <a:solidFill>
            <a:srgbClr val="006600"/>
          </a:solidFill>
          <a:ln w="12700" cap="sq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vert="horz" wrap="square" lIns="91440" tIns="45720" rIns="91440" bIns="45720" numCol="1" anchor="t" anchorCtr="0" compatLnSpc="1"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1" lang="en-US" altLang="en-US" sz="32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  <p:bldP spid="6" grpId="0" bldLvl="0" animBg="1"/>
      <p:bldP spid="8" grpId="0" bldLvl="0" animBg="1"/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noFill/>
        <a:effectLst/>
      </p:bgPr>
    </p:bg>
    <p:spTree>
      <p:nvGrpSpPr>
        <p:cNvPr id="1" name=""/>
        <p:cNvGrpSpPr/>
        <p:nvPr/>
      </p:nvGrpSpPr>
      <p:grpSpPr/>
      <p:sp>
        <p:nvSpPr>
          <p:cNvPr id="18433" name="文本框 53251"/>
          <p:cNvSpPr txBox="1"/>
          <p:nvPr/>
        </p:nvSpPr>
        <p:spPr>
          <a:xfrm>
            <a:off x="0" y="0"/>
            <a:ext cx="3635375" cy="7620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algn="ctr"/>
            <a:r>
              <a:rPr lang="zh-CN" altLang="en-US" sz="4400" b="1" dirty="0">
                <a:latin typeface="Verdana" panose="020B0604030504040204" pitchFamily="34" charset="0"/>
                <a:ea typeface="华文行楷" panose="02010800040101010101" pitchFamily="2" charset="-122"/>
              </a:rPr>
              <a:t>交战双方</a:t>
            </a:r>
            <a:endParaRPr lang="zh-CN" altLang="en-US" sz="4400" b="1">
              <a:latin typeface="Verdana" panose="020B0604030504040204" pitchFamily="34" charset="0"/>
              <a:ea typeface="华文行楷" panose="02010800040101010101" pitchFamily="2" charset="-122"/>
            </a:endParaRPr>
          </a:p>
        </p:txBody>
      </p:sp>
      <p:sp>
        <p:nvSpPr>
          <p:cNvPr id="18434" name="文本框 53252"/>
          <p:cNvSpPr txBox="1"/>
          <p:nvPr/>
        </p:nvSpPr>
        <p:spPr>
          <a:xfrm>
            <a:off x="995363" y="863600"/>
            <a:ext cx="1533525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ctr"/>
            <a:r>
              <a:rPr lang="zh-CN" altLang="en-US" sz="32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同盟国</a:t>
            </a:r>
            <a:r>
              <a:rPr lang="en-US" altLang="zh-CN" sz="3200" b="1">
                <a:latin typeface="华文中宋" panose="02010600040101010101" pitchFamily="2" charset="-122"/>
                <a:ea typeface="华文中宋" panose="02010600040101010101" pitchFamily="2" charset="-122"/>
              </a:rPr>
              <a:t>:</a:t>
            </a:r>
            <a:endParaRPr lang="en-US" altLang="zh-CN" sz="3200" b="1"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53254" name="文本框 53253"/>
          <p:cNvSpPr txBox="1"/>
          <p:nvPr/>
        </p:nvSpPr>
        <p:spPr>
          <a:xfrm>
            <a:off x="2916238" y="836613"/>
            <a:ext cx="895350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ctr"/>
            <a:r>
              <a:rPr lang="zh-CN" altLang="en-US" sz="2800" b="1" dirty="0">
                <a:solidFill>
                  <a:srgbClr val="FF0000"/>
                </a:solidFill>
                <a:latin typeface="Verdana" panose="020B0604030504040204" pitchFamily="34" charset="0"/>
                <a:ea typeface="华文中宋" panose="02010600040101010101" pitchFamily="2" charset="-122"/>
              </a:rPr>
              <a:t>德国</a:t>
            </a:r>
            <a:endParaRPr lang="zh-CN" altLang="en-US" sz="2800" b="1" dirty="0">
              <a:solidFill>
                <a:srgbClr val="FF0000"/>
              </a:solidFill>
              <a:latin typeface="Verdana" panose="020B0604030504040204" pitchFamily="34" charset="0"/>
              <a:ea typeface="华文中宋" panose="02010600040101010101" pitchFamily="2" charset="-122"/>
            </a:endParaRPr>
          </a:p>
        </p:txBody>
      </p:sp>
      <p:sp>
        <p:nvSpPr>
          <p:cNvPr id="53255" name="文本框 53254"/>
          <p:cNvSpPr txBox="1"/>
          <p:nvPr/>
        </p:nvSpPr>
        <p:spPr>
          <a:xfrm>
            <a:off x="4356100" y="763588"/>
            <a:ext cx="1606550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ctr"/>
            <a:r>
              <a:rPr lang="zh-CN" altLang="en-US" sz="2800" b="1" dirty="0">
                <a:solidFill>
                  <a:srgbClr val="FF0000"/>
                </a:solidFill>
                <a:latin typeface="Verdana" panose="020B0604030504040204" pitchFamily="34" charset="0"/>
                <a:ea typeface="华文中宋" panose="02010600040101010101" pitchFamily="2" charset="-122"/>
              </a:rPr>
              <a:t>奥匈帝国</a:t>
            </a:r>
            <a:endParaRPr lang="zh-CN" altLang="en-US" sz="2800" b="1" dirty="0">
              <a:solidFill>
                <a:srgbClr val="FF0000"/>
              </a:solidFill>
              <a:latin typeface="Verdana" panose="020B0604030504040204" pitchFamily="34" charset="0"/>
              <a:ea typeface="华文中宋" panose="02010600040101010101" pitchFamily="2" charset="-122"/>
            </a:endParaRPr>
          </a:p>
        </p:txBody>
      </p:sp>
      <p:sp>
        <p:nvSpPr>
          <p:cNvPr id="53256" name="文本框 53255"/>
          <p:cNvSpPr txBox="1"/>
          <p:nvPr/>
        </p:nvSpPr>
        <p:spPr>
          <a:xfrm>
            <a:off x="2610485" y="1341755"/>
            <a:ext cx="2268220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algn="ctr"/>
            <a:r>
              <a:rPr lang="zh-CN" altLang="en-US" sz="2800" b="1">
                <a:latin typeface="Verdana" panose="020B0604030504040204" pitchFamily="34" charset="0"/>
                <a:ea typeface="华文中宋" panose="02010600040101010101" pitchFamily="2" charset="-122"/>
              </a:rPr>
              <a:t>奥斯曼</a:t>
            </a:r>
            <a:r>
              <a:rPr lang="zh-CN" altLang="en-US" sz="2800" b="1" dirty="0">
                <a:latin typeface="Verdana" panose="020B0604030504040204" pitchFamily="34" charset="0"/>
                <a:ea typeface="华文中宋" panose="02010600040101010101" pitchFamily="2" charset="-122"/>
              </a:rPr>
              <a:t>帝国</a:t>
            </a:r>
            <a:endParaRPr lang="zh-CN" altLang="en-US" sz="2800" b="1">
              <a:latin typeface="Verdana" panose="020B0604030504040204" pitchFamily="34" charset="0"/>
              <a:ea typeface="华文中宋" panose="02010600040101010101" pitchFamily="2" charset="-122"/>
            </a:endParaRPr>
          </a:p>
        </p:txBody>
      </p:sp>
      <p:sp>
        <p:nvSpPr>
          <p:cNvPr id="53257" name="文本框 53256"/>
          <p:cNvSpPr txBox="1"/>
          <p:nvPr/>
        </p:nvSpPr>
        <p:spPr>
          <a:xfrm>
            <a:off x="5435600" y="1341438"/>
            <a:ext cx="1606550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ctr"/>
            <a:r>
              <a:rPr lang="zh-CN" altLang="en-US" sz="2800" b="1" dirty="0">
                <a:latin typeface="Verdana" panose="020B0604030504040204" pitchFamily="34" charset="0"/>
                <a:ea typeface="华文中宋" panose="02010600040101010101" pitchFamily="2" charset="-122"/>
              </a:rPr>
              <a:t>保加利亚</a:t>
            </a:r>
            <a:endParaRPr lang="zh-CN" altLang="en-US" sz="2800" b="1">
              <a:latin typeface="Verdana" panose="020B0604030504040204" pitchFamily="34" charset="0"/>
              <a:ea typeface="华文中宋" panose="02010600040101010101" pitchFamily="2" charset="-122"/>
            </a:endParaRPr>
          </a:p>
        </p:txBody>
      </p:sp>
      <p:sp>
        <p:nvSpPr>
          <p:cNvPr id="18439" name="文本框 53257"/>
          <p:cNvSpPr txBox="1"/>
          <p:nvPr/>
        </p:nvSpPr>
        <p:spPr>
          <a:xfrm>
            <a:off x="1042988" y="1989138"/>
            <a:ext cx="1566862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ctr"/>
            <a:r>
              <a:rPr lang="zh-CN" altLang="en-US" sz="3200" b="1" dirty="0">
                <a:latin typeface="Verdana" panose="020B0604030504040204" pitchFamily="34" charset="0"/>
                <a:ea typeface="华文中宋" panose="02010600040101010101" pitchFamily="2" charset="-122"/>
              </a:rPr>
              <a:t>协约国</a:t>
            </a:r>
            <a:r>
              <a:rPr lang="en-US" altLang="zh-CN" sz="3200" b="1">
                <a:latin typeface="Verdana" panose="020B0604030504040204" pitchFamily="34" charset="0"/>
                <a:ea typeface="华文中宋" panose="02010600040101010101" pitchFamily="2" charset="-122"/>
              </a:rPr>
              <a:t>:</a:t>
            </a:r>
            <a:endParaRPr lang="en-US" altLang="zh-CN" sz="3200" b="1">
              <a:latin typeface="Verdana" panose="020B0604030504040204" pitchFamily="34" charset="0"/>
              <a:ea typeface="华文中宋" panose="02010600040101010101" pitchFamily="2" charset="-122"/>
            </a:endParaRPr>
          </a:p>
        </p:txBody>
      </p:sp>
      <p:sp>
        <p:nvSpPr>
          <p:cNvPr id="53259" name="文本框 53258"/>
          <p:cNvSpPr txBox="1"/>
          <p:nvPr/>
        </p:nvSpPr>
        <p:spPr>
          <a:xfrm>
            <a:off x="2843213" y="1989138"/>
            <a:ext cx="895350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ctr"/>
            <a:r>
              <a:rPr lang="zh-CN" altLang="en-US" sz="2800" b="1" dirty="0">
                <a:solidFill>
                  <a:srgbClr val="FF0000"/>
                </a:solidFill>
                <a:latin typeface="Verdana" panose="020B0604030504040204" pitchFamily="34" charset="0"/>
                <a:ea typeface="华文中宋" panose="02010600040101010101" pitchFamily="2" charset="-122"/>
              </a:rPr>
              <a:t>英国</a:t>
            </a:r>
            <a:endParaRPr lang="zh-CN" altLang="en-US" sz="2800" b="1" dirty="0">
              <a:solidFill>
                <a:srgbClr val="FF0000"/>
              </a:solidFill>
              <a:latin typeface="Verdana" panose="020B0604030504040204" pitchFamily="34" charset="0"/>
              <a:ea typeface="华文中宋" panose="02010600040101010101" pitchFamily="2" charset="-122"/>
            </a:endParaRPr>
          </a:p>
        </p:txBody>
      </p:sp>
      <p:sp>
        <p:nvSpPr>
          <p:cNvPr id="53260" name="文本框 53259"/>
          <p:cNvSpPr txBox="1"/>
          <p:nvPr/>
        </p:nvSpPr>
        <p:spPr>
          <a:xfrm>
            <a:off x="4211638" y="1989138"/>
            <a:ext cx="895350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ctr"/>
            <a:r>
              <a:rPr lang="zh-CN" altLang="en-US" sz="2800" b="1" dirty="0">
                <a:solidFill>
                  <a:srgbClr val="FF0000"/>
                </a:solidFill>
                <a:latin typeface="Verdana" panose="020B0604030504040204" pitchFamily="34" charset="0"/>
                <a:ea typeface="华文中宋" panose="02010600040101010101" pitchFamily="2" charset="-122"/>
              </a:rPr>
              <a:t>法国</a:t>
            </a:r>
            <a:endParaRPr lang="zh-CN" altLang="en-US" sz="2800" b="1" dirty="0">
              <a:solidFill>
                <a:srgbClr val="FF0000"/>
              </a:solidFill>
              <a:latin typeface="Verdana" panose="020B0604030504040204" pitchFamily="34" charset="0"/>
              <a:ea typeface="华文中宋" panose="02010600040101010101" pitchFamily="2" charset="-122"/>
            </a:endParaRPr>
          </a:p>
        </p:txBody>
      </p:sp>
      <p:sp>
        <p:nvSpPr>
          <p:cNvPr id="53261" name="文本框 53260"/>
          <p:cNvSpPr txBox="1"/>
          <p:nvPr/>
        </p:nvSpPr>
        <p:spPr>
          <a:xfrm>
            <a:off x="5580063" y="1989138"/>
            <a:ext cx="895350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ctr"/>
            <a:r>
              <a:rPr lang="zh-CN" altLang="en-US" sz="2800" b="1" dirty="0">
                <a:solidFill>
                  <a:srgbClr val="FF0000"/>
                </a:solidFill>
                <a:latin typeface="Verdana" panose="020B0604030504040204" pitchFamily="34" charset="0"/>
                <a:ea typeface="华文中宋" panose="02010600040101010101" pitchFamily="2" charset="-122"/>
              </a:rPr>
              <a:t>俄国</a:t>
            </a:r>
            <a:endParaRPr lang="zh-CN" altLang="en-US" sz="2800" b="1" dirty="0">
              <a:solidFill>
                <a:srgbClr val="FF0000"/>
              </a:solidFill>
              <a:latin typeface="Verdana" panose="020B0604030504040204" pitchFamily="34" charset="0"/>
              <a:ea typeface="华文中宋" panose="02010600040101010101" pitchFamily="2" charset="-122"/>
            </a:endParaRPr>
          </a:p>
        </p:txBody>
      </p:sp>
      <p:sp>
        <p:nvSpPr>
          <p:cNvPr id="53262" name="文本框 53261"/>
          <p:cNvSpPr txBox="1"/>
          <p:nvPr/>
        </p:nvSpPr>
        <p:spPr>
          <a:xfrm>
            <a:off x="6732588" y="1989138"/>
            <a:ext cx="1606550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ctr"/>
            <a:r>
              <a:rPr lang="zh-CN" altLang="en-US" sz="2800" b="1" dirty="0">
                <a:latin typeface="Verdana" panose="020B0604030504040204" pitchFamily="34" charset="0"/>
                <a:ea typeface="华文中宋" panose="02010600040101010101" pitchFamily="2" charset="-122"/>
              </a:rPr>
              <a:t>塞尔维亚</a:t>
            </a:r>
            <a:endParaRPr lang="zh-CN" altLang="en-US" sz="2800" b="1">
              <a:latin typeface="Verdana" panose="020B0604030504040204" pitchFamily="34" charset="0"/>
              <a:ea typeface="华文中宋" panose="02010600040101010101" pitchFamily="2" charset="-122"/>
            </a:endParaRPr>
          </a:p>
        </p:txBody>
      </p:sp>
      <p:sp>
        <p:nvSpPr>
          <p:cNvPr id="53263" name="文本框 53262"/>
          <p:cNvSpPr txBox="1"/>
          <p:nvPr/>
        </p:nvSpPr>
        <p:spPr>
          <a:xfrm>
            <a:off x="4572000" y="2636838"/>
            <a:ext cx="1250950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ctr"/>
            <a:r>
              <a:rPr lang="zh-CN" altLang="en-US" sz="2800" b="1" dirty="0">
                <a:latin typeface="Verdana" panose="020B0604030504040204" pitchFamily="34" charset="0"/>
                <a:ea typeface="华文中宋" panose="02010600040101010101" pitchFamily="2" charset="-122"/>
              </a:rPr>
              <a:t>比利时</a:t>
            </a:r>
            <a:endParaRPr lang="zh-CN" altLang="en-US" sz="2800" b="1">
              <a:latin typeface="Verdana" panose="020B0604030504040204" pitchFamily="34" charset="0"/>
              <a:ea typeface="华文中宋" panose="02010600040101010101" pitchFamily="2" charset="-122"/>
            </a:endParaRPr>
          </a:p>
        </p:txBody>
      </p:sp>
      <p:sp>
        <p:nvSpPr>
          <p:cNvPr id="53264" name="文本框 53263"/>
          <p:cNvSpPr txBox="1"/>
          <p:nvPr/>
        </p:nvSpPr>
        <p:spPr>
          <a:xfrm>
            <a:off x="2771775" y="2636838"/>
            <a:ext cx="1250950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ctr"/>
            <a:r>
              <a:rPr lang="zh-CN" altLang="en-US" sz="2800" b="1" dirty="0">
                <a:latin typeface="Verdana" panose="020B0604030504040204" pitchFamily="34" charset="0"/>
                <a:ea typeface="华文中宋" panose="02010600040101010101" pitchFamily="2" charset="-122"/>
              </a:rPr>
              <a:t>意大利</a:t>
            </a:r>
            <a:endParaRPr lang="zh-CN" altLang="en-US" sz="2800" b="1">
              <a:latin typeface="Verdana" panose="020B0604030504040204" pitchFamily="34" charset="0"/>
              <a:ea typeface="华文中宋" panose="02010600040101010101" pitchFamily="2" charset="-122"/>
            </a:endParaRPr>
          </a:p>
        </p:txBody>
      </p:sp>
      <p:sp>
        <p:nvSpPr>
          <p:cNvPr id="53265" name="文本框 53264"/>
          <p:cNvSpPr txBox="1"/>
          <p:nvPr/>
        </p:nvSpPr>
        <p:spPr>
          <a:xfrm>
            <a:off x="6084888" y="2636838"/>
            <a:ext cx="895350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ctr"/>
            <a:r>
              <a:rPr lang="zh-CN" altLang="en-US" sz="2800" b="1" dirty="0">
                <a:latin typeface="Verdana" panose="020B0604030504040204" pitchFamily="34" charset="0"/>
                <a:ea typeface="华文中宋" panose="02010600040101010101" pitchFamily="2" charset="-122"/>
              </a:rPr>
              <a:t>日本</a:t>
            </a:r>
            <a:endParaRPr lang="zh-CN" altLang="en-US" sz="2800" b="1">
              <a:latin typeface="Verdana" panose="020B0604030504040204" pitchFamily="34" charset="0"/>
              <a:ea typeface="华文中宋" panose="02010600040101010101" pitchFamily="2" charset="-122"/>
            </a:endParaRPr>
          </a:p>
        </p:txBody>
      </p:sp>
      <p:sp>
        <p:nvSpPr>
          <p:cNvPr id="53266" name="文本框 53265"/>
          <p:cNvSpPr txBox="1"/>
          <p:nvPr/>
        </p:nvSpPr>
        <p:spPr>
          <a:xfrm>
            <a:off x="6372225" y="836613"/>
            <a:ext cx="1800225" cy="51911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algn="ctr" eaLnBrk="0" hangingPunct="0">
              <a:spcBef>
                <a:spcPct val="50000"/>
              </a:spcBef>
              <a:buClrTx/>
            </a:pPr>
            <a:r>
              <a:rPr lang="zh-CN" altLang="en-US" sz="2800" b="1" dirty="0">
                <a:solidFill>
                  <a:srgbClr val="0033CC"/>
                </a:solidFill>
                <a:latin typeface="Arial" panose="020B0604020202020204" pitchFamily="34" charset="0"/>
                <a:ea typeface="华文中宋" panose="02010600040101010101" pitchFamily="2" charset="-122"/>
              </a:rPr>
              <a:t>意大利</a:t>
            </a:r>
            <a:endParaRPr lang="zh-CN" altLang="en-US" sz="2800" b="1" dirty="0">
              <a:solidFill>
                <a:srgbClr val="0033CC"/>
              </a:solidFill>
              <a:latin typeface="Arial" panose="020B0604020202020204" pitchFamily="34" charset="0"/>
              <a:ea typeface="华文中宋" panose="02010600040101010101" pitchFamily="2" charset="-122"/>
            </a:endParaRPr>
          </a:p>
        </p:txBody>
      </p:sp>
      <p:sp>
        <p:nvSpPr>
          <p:cNvPr id="53267" name="任意多边形 53266"/>
          <p:cNvSpPr/>
          <p:nvPr/>
        </p:nvSpPr>
        <p:spPr>
          <a:xfrm>
            <a:off x="6084888" y="620713"/>
            <a:ext cx="2062162" cy="1081087"/>
          </a:xfrm>
          <a:custGeom>
            <a:avLst/>
            <a:gdLst/>
            <a:ahLst/>
            <a:cxnLst/>
            <a:pathLst>
              <a:path w="1299" h="656">
                <a:moveTo>
                  <a:pt x="198" y="361"/>
                </a:moveTo>
                <a:cubicBezTo>
                  <a:pt x="201" y="281"/>
                  <a:pt x="162" y="114"/>
                  <a:pt x="271" y="68"/>
                </a:cubicBezTo>
                <a:cubicBezTo>
                  <a:pt x="287" y="61"/>
                  <a:pt x="351" y="52"/>
                  <a:pt x="362" y="50"/>
                </a:cubicBezTo>
                <a:cubicBezTo>
                  <a:pt x="624" y="53"/>
                  <a:pt x="887" y="47"/>
                  <a:pt x="1149" y="59"/>
                </a:cubicBezTo>
                <a:cubicBezTo>
                  <a:pt x="1160" y="59"/>
                  <a:pt x="1159" y="78"/>
                  <a:pt x="1167" y="86"/>
                </a:cubicBezTo>
                <a:cubicBezTo>
                  <a:pt x="1175" y="94"/>
                  <a:pt x="1185" y="99"/>
                  <a:pt x="1194" y="105"/>
                </a:cubicBezTo>
                <a:cubicBezTo>
                  <a:pt x="1191" y="187"/>
                  <a:pt x="1196" y="270"/>
                  <a:pt x="1185" y="352"/>
                </a:cubicBezTo>
                <a:cubicBezTo>
                  <a:pt x="1183" y="368"/>
                  <a:pt x="1140" y="389"/>
                  <a:pt x="1130" y="397"/>
                </a:cubicBezTo>
                <a:cubicBezTo>
                  <a:pt x="1059" y="454"/>
                  <a:pt x="934" y="471"/>
                  <a:pt x="847" y="480"/>
                </a:cubicBezTo>
                <a:cubicBezTo>
                  <a:pt x="804" y="484"/>
                  <a:pt x="762" y="486"/>
                  <a:pt x="719" y="489"/>
                </a:cubicBezTo>
                <a:cubicBezTo>
                  <a:pt x="655" y="499"/>
                  <a:pt x="591" y="508"/>
                  <a:pt x="527" y="516"/>
                </a:cubicBezTo>
                <a:cubicBezTo>
                  <a:pt x="490" y="528"/>
                  <a:pt x="454" y="541"/>
                  <a:pt x="417" y="553"/>
                </a:cubicBezTo>
                <a:cubicBezTo>
                  <a:pt x="377" y="550"/>
                  <a:pt x="337" y="549"/>
                  <a:pt x="298" y="544"/>
                </a:cubicBezTo>
                <a:cubicBezTo>
                  <a:pt x="259" y="539"/>
                  <a:pt x="229" y="500"/>
                  <a:pt x="198" y="480"/>
                </a:cubicBezTo>
                <a:cubicBezTo>
                  <a:pt x="192" y="462"/>
                  <a:pt x="186" y="443"/>
                  <a:pt x="180" y="425"/>
                </a:cubicBezTo>
                <a:cubicBezTo>
                  <a:pt x="177" y="416"/>
                  <a:pt x="170" y="397"/>
                  <a:pt x="170" y="397"/>
                </a:cubicBezTo>
                <a:cubicBezTo>
                  <a:pt x="184" y="335"/>
                  <a:pt x="179" y="262"/>
                  <a:pt x="225" y="214"/>
                </a:cubicBezTo>
                <a:cubicBezTo>
                  <a:pt x="231" y="196"/>
                  <a:pt x="238" y="178"/>
                  <a:pt x="244" y="160"/>
                </a:cubicBezTo>
                <a:cubicBezTo>
                  <a:pt x="259" y="117"/>
                  <a:pt x="337" y="108"/>
                  <a:pt x="372" y="96"/>
                </a:cubicBezTo>
                <a:cubicBezTo>
                  <a:pt x="533" y="39"/>
                  <a:pt x="407" y="78"/>
                  <a:pt x="765" y="68"/>
                </a:cubicBezTo>
                <a:cubicBezTo>
                  <a:pt x="856" y="60"/>
                  <a:pt x="948" y="49"/>
                  <a:pt x="1039" y="41"/>
                </a:cubicBezTo>
                <a:cubicBezTo>
                  <a:pt x="1210" y="48"/>
                  <a:pt x="1225" y="0"/>
                  <a:pt x="1286" y="96"/>
                </a:cubicBezTo>
                <a:cubicBezTo>
                  <a:pt x="1281" y="167"/>
                  <a:pt x="1299" y="230"/>
                  <a:pt x="1249" y="278"/>
                </a:cubicBezTo>
                <a:cubicBezTo>
                  <a:pt x="1225" y="352"/>
                  <a:pt x="1261" y="267"/>
                  <a:pt x="1213" y="315"/>
                </a:cubicBezTo>
                <a:cubicBezTo>
                  <a:pt x="1206" y="322"/>
                  <a:pt x="1209" y="334"/>
                  <a:pt x="1204" y="342"/>
                </a:cubicBezTo>
                <a:cubicBezTo>
                  <a:pt x="1194" y="359"/>
                  <a:pt x="1178" y="372"/>
                  <a:pt x="1167" y="388"/>
                </a:cubicBezTo>
                <a:cubicBezTo>
                  <a:pt x="1142" y="463"/>
                  <a:pt x="1130" y="446"/>
                  <a:pt x="1213" y="434"/>
                </a:cubicBezTo>
                <a:cubicBezTo>
                  <a:pt x="1216" y="422"/>
                  <a:pt x="1220" y="410"/>
                  <a:pt x="1222" y="397"/>
                </a:cubicBezTo>
                <a:cubicBezTo>
                  <a:pt x="1226" y="373"/>
                  <a:pt x="1231" y="299"/>
                  <a:pt x="1231" y="324"/>
                </a:cubicBezTo>
                <a:cubicBezTo>
                  <a:pt x="1231" y="351"/>
                  <a:pt x="1232" y="380"/>
                  <a:pt x="1222" y="406"/>
                </a:cubicBezTo>
                <a:cubicBezTo>
                  <a:pt x="1218" y="415"/>
                  <a:pt x="1203" y="411"/>
                  <a:pt x="1194" y="416"/>
                </a:cubicBezTo>
                <a:cubicBezTo>
                  <a:pt x="1098" y="470"/>
                  <a:pt x="1180" y="455"/>
                  <a:pt x="1030" y="461"/>
                </a:cubicBezTo>
                <a:cubicBezTo>
                  <a:pt x="917" y="466"/>
                  <a:pt x="805" y="467"/>
                  <a:pt x="692" y="470"/>
                </a:cubicBezTo>
                <a:cubicBezTo>
                  <a:pt x="752" y="656"/>
                  <a:pt x="1053" y="534"/>
                  <a:pt x="1222" y="480"/>
                </a:cubicBezTo>
                <a:cubicBezTo>
                  <a:pt x="1226" y="468"/>
                  <a:pt x="1240" y="426"/>
                  <a:pt x="1240" y="416"/>
                </a:cubicBezTo>
                <a:cubicBezTo>
                  <a:pt x="1240" y="324"/>
                  <a:pt x="1239" y="232"/>
                  <a:pt x="1231" y="141"/>
                </a:cubicBezTo>
                <a:cubicBezTo>
                  <a:pt x="1230" y="132"/>
                  <a:pt x="1186" y="78"/>
                  <a:pt x="1176" y="77"/>
                </a:cubicBezTo>
                <a:cubicBezTo>
                  <a:pt x="1091" y="68"/>
                  <a:pt x="1005" y="71"/>
                  <a:pt x="920" y="68"/>
                </a:cubicBezTo>
                <a:cubicBezTo>
                  <a:pt x="943" y="53"/>
                  <a:pt x="949" y="46"/>
                  <a:pt x="975" y="41"/>
                </a:cubicBezTo>
                <a:cubicBezTo>
                  <a:pt x="996" y="37"/>
                  <a:pt x="1061" y="32"/>
                  <a:pt x="1039" y="32"/>
                </a:cubicBezTo>
                <a:cubicBezTo>
                  <a:pt x="768" y="32"/>
                  <a:pt x="496" y="44"/>
                  <a:pt x="225" y="50"/>
                </a:cubicBezTo>
                <a:cubicBezTo>
                  <a:pt x="61" y="73"/>
                  <a:pt x="0" y="314"/>
                  <a:pt x="161" y="507"/>
                </a:cubicBezTo>
                <a:cubicBezTo>
                  <a:pt x="235" y="596"/>
                  <a:pt x="393" y="513"/>
                  <a:pt x="509" y="516"/>
                </a:cubicBezTo>
                <a:cubicBezTo>
                  <a:pt x="594" y="509"/>
                  <a:pt x="680" y="509"/>
                  <a:pt x="765" y="498"/>
                </a:cubicBezTo>
                <a:cubicBezTo>
                  <a:pt x="784" y="495"/>
                  <a:pt x="820" y="480"/>
                  <a:pt x="820" y="480"/>
                </a:cubicBezTo>
                <a:cubicBezTo>
                  <a:pt x="859" y="483"/>
                  <a:pt x="938" y="489"/>
                  <a:pt x="938" y="489"/>
                </a:cubicBezTo>
              </a:path>
            </a:pathLst>
          </a:custGeom>
          <a:noFill/>
          <a:ln w="5715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53268" name="直接连接符 53267"/>
          <p:cNvSpPr/>
          <p:nvPr/>
        </p:nvSpPr>
        <p:spPr>
          <a:xfrm flipH="1">
            <a:off x="3924300" y="1557338"/>
            <a:ext cx="3527425" cy="1439862"/>
          </a:xfrm>
          <a:prstGeom prst="line">
            <a:avLst/>
          </a:prstGeom>
          <a:ln w="57150" cap="flat" cmpd="sng">
            <a:solidFill>
              <a:srgbClr val="FF0000"/>
            </a:solidFill>
            <a:prstDash val="solid"/>
            <a:round/>
            <a:headEnd type="none" w="med" len="med"/>
            <a:tailEnd type="triangle" w="med" len="med"/>
          </a:ln>
        </p:spPr>
        <p:txBody>
          <a:bodyPr anchor="t"/>
          <a:p>
            <a:pPr algn="ctr"/>
            <a:endParaRPr lang="zh-CN" altLang="en-US">
              <a:latin typeface="Times New Roman" panose="02020603050405020304" pitchFamily="18" charset="0"/>
            </a:endParaRPr>
          </a:p>
        </p:txBody>
      </p:sp>
      <p:sp>
        <p:nvSpPr>
          <p:cNvPr id="53269" name="直接连接符 53268"/>
          <p:cNvSpPr/>
          <p:nvPr/>
        </p:nvSpPr>
        <p:spPr>
          <a:xfrm flipH="1">
            <a:off x="6588125" y="836613"/>
            <a:ext cx="1439863" cy="576262"/>
          </a:xfrm>
          <a:prstGeom prst="line">
            <a:avLst/>
          </a:prstGeom>
          <a:ln w="28575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p>
            <a:pPr algn="ctr"/>
            <a:endParaRPr lang="zh-CN" altLang="en-US">
              <a:latin typeface="Times New Roman" panose="02020603050405020304" pitchFamily="18" charset="0"/>
            </a:endParaRPr>
          </a:p>
        </p:txBody>
      </p:sp>
      <p:sp>
        <p:nvSpPr>
          <p:cNvPr id="53270" name="直接连接符 53269"/>
          <p:cNvSpPr/>
          <p:nvPr/>
        </p:nvSpPr>
        <p:spPr>
          <a:xfrm>
            <a:off x="6659563" y="981075"/>
            <a:ext cx="1150937" cy="431800"/>
          </a:xfrm>
          <a:prstGeom prst="line">
            <a:avLst/>
          </a:prstGeom>
          <a:ln w="28575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p>
            <a:pPr algn="ctr"/>
            <a:endParaRPr lang="zh-CN" altLang="en-US">
              <a:latin typeface="Times New Roman" panose="02020603050405020304" pitchFamily="18" charset="0"/>
            </a:endParaRPr>
          </a:p>
        </p:txBody>
      </p:sp>
      <p:sp>
        <p:nvSpPr>
          <p:cNvPr id="53271" name="文本框 53270"/>
          <p:cNvSpPr txBox="1"/>
          <p:nvPr/>
        </p:nvSpPr>
        <p:spPr>
          <a:xfrm>
            <a:off x="-85725" y="3307080"/>
            <a:ext cx="9013825" cy="364109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algn="ctr">
              <a:spcBef>
                <a:spcPct val="50000"/>
              </a:spcBef>
              <a:buClrTx/>
            </a:pPr>
            <a:r>
              <a:rPr lang="zh-CN" altLang="en-US" sz="20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       </a:t>
            </a:r>
            <a:r>
              <a:rPr lang="zh-CN" altLang="en-US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一战爆发后，</a:t>
            </a:r>
            <a:r>
              <a:rPr lang="zh-CN" altLang="en-US" b="1" u="sng" dirty="0">
                <a:latin typeface="华文中宋" panose="02010600040101010101" pitchFamily="2" charset="-122"/>
                <a:ea typeface="华文中宋" panose="02010600040101010101" pitchFamily="2" charset="-122"/>
              </a:rPr>
              <a:t>意大利加入协约国对德奥作战</a:t>
            </a:r>
            <a:r>
              <a:rPr lang="zh-CN" altLang="en-US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，这一现象反映的实质问题是           </a:t>
            </a:r>
            <a:endParaRPr lang="zh-CN" altLang="en-US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algn="ctr" eaLnBrk="1" latinLnBrk="0" hangingPunct="1">
              <a:lnSpc>
                <a:spcPts val="4000"/>
              </a:lnSpc>
              <a:spcBef>
                <a:spcPts val="0"/>
              </a:spcBef>
              <a:buClrTx/>
            </a:pPr>
            <a:r>
              <a:rPr lang="zh-CN" altLang="en-US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  </a:t>
            </a:r>
            <a:r>
              <a:rPr lang="en-US" altLang="zh-CN" b="1">
                <a:latin typeface="华文中宋" panose="02010600040101010101" pitchFamily="2" charset="-122"/>
                <a:ea typeface="华文中宋" panose="02010600040101010101" pitchFamily="2" charset="-122"/>
              </a:rPr>
              <a:t>A </a:t>
            </a:r>
            <a:r>
              <a:rPr lang="zh-CN" altLang="en-US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协约国进行的战争具有一定的正义性。</a:t>
            </a:r>
            <a:endParaRPr lang="zh-CN" altLang="en-US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algn="ctr" eaLnBrk="1" latinLnBrk="0" hangingPunct="1">
              <a:lnSpc>
                <a:spcPts val="4000"/>
              </a:lnSpc>
              <a:spcBef>
                <a:spcPts val="0"/>
              </a:spcBef>
              <a:buClrTx/>
            </a:pPr>
            <a:r>
              <a:rPr lang="en-US" altLang="zh-CN" b="1">
                <a:latin typeface="华文中宋" panose="02010600040101010101" pitchFamily="2" charset="-122"/>
                <a:ea typeface="华文中宋" panose="02010600040101010101" pitchFamily="2" charset="-122"/>
              </a:rPr>
              <a:t>B</a:t>
            </a:r>
            <a:r>
              <a:rPr lang="en-US" altLang="zh-CN" b="1">
                <a:solidFill>
                  <a:srgbClr val="F70953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 </a:t>
            </a:r>
            <a:r>
              <a:rPr lang="zh-CN" altLang="en-US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列强之间的关系以</a:t>
            </a:r>
            <a:r>
              <a:rPr lang="zh-CN" altLang="en-US" b="1" u="sng" dirty="0">
                <a:latin typeface="华文中宋" panose="02010600040101010101" pitchFamily="2" charset="-122"/>
                <a:ea typeface="华文中宋" panose="02010600040101010101" pitchFamily="2" charset="-122"/>
              </a:rPr>
              <a:t>自身利益</a:t>
            </a:r>
            <a:r>
              <a:rPr lang="zh-CN" altLang="en-US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为转移。 </a:t>
            </a:r>
            <a:endParaRPr lang="zh-CN" altLang="en-US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algn="ctr" eaLnBrk="1" latinLnBrk="0" hangingPunct="1">
              <a:lnSpc>
                <a:spcPts val="4000"/>
              </a:lnSpc>
              <a:spcBef>
                <a:spcPts val="0"/>
              </a:spcBef>
              <a:buClrTx/>
            </a:pPr>
            <a:r>
              <a:rPr lang="zh-CN" altLang="en-US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   </a:t>
            </a:r>
            <a:r>
              <a:rPr lang="en-US" altLang="zh-CN" b="1">
                <a:latin typeface="华文中宋" panose="02010600040101010101" pitchFamily="2" charset="-122"/>
                <a:ea typeface="华文中宋" panose="02010600040101010101" pitchFamily="2" charset="-122"/>
              </a:rPr>
              <a:t>C </a:t>
            </a:r>
            <a:r>
              <a:rPr lang="zh-CN" altLang="en-US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意大利要帮助塞尔维亚实现民族独立。</a:t>
            </a:r>
            <a:br>
              <a:rPr lang="zh-CN" altLang="en-US" b="1" dirty="0">
                <a:latin typeface="华文中宋" panose="02010600040101010101" pitchFamily="2" charset="-122"/>
                <a:ea typeface="华文中宋" panose="02010600040101010101" pitchFamily="2" charset="-122"/>
              </a:rPr>
            </a:br>
            <a:r>
              <a:rPr lang="zh-CN" altLang="en-US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        </a:t>
            </a:r>
            <a:r>
              <a:rPr lang="en-US" altLang="zh-CN" b="1">
                <a:latin typeface="华文中宋" panose="02010600040101010101" pitchFamily="2" charset="-122"/>
                <a:ea typeface="华文中宋" panose="02010600040101010101" pitchFamily="2" charset="-122"/>
              </a:rPr>
              <a:t>D </a:t>
            </a:r>
            <a:r>
              <a:rPr lang="zh-CN" altLang="en-US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意大利的背信弃义导致了三国同盟的分裂。</a:t>
            </a:r>
            <a:br>
              <a:rPr lang="zh-CN" altLang="en-US" b="1" dirty="0">
                <a:latin typeface="华文中宋" panose="02010600040101010101" pitchFamily="2" charset="-122"/>
                <a:ea typeface="华文中宋" panose="02010600040101010101" pitchFamily="2" charset="-122"/>
              </a:rPr>
            </a:br>
            <a:endParaRPr lang="zh-CN" altLang="en-US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53272" name="矩形 53271"/>
          <p:cNvSpPr/>
          <p:nvPr/>
        </p:nvSpPr>
        <p:spPr>
          <a:xfrm>
            <a:off x="7223443" y="3807143"/>
            <a:ext cx="1116012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algn="ctr">
              <a:buClrTx/>
            </a:pPr>
            <a:r>
              <a:rPr lang="en-US" altLang="zh-CN" b="1">
                <a:latin typeface="Verdana" panose="020B0604030504040204" pitchFamily="34" charset="0"/>
              </a:rPr>
              <a:t>【</a:t>
            </a:r>
            <a:r>
              <a:rPr lang="en-US" altLang="zh-CN" b="1">
                <a:solidFill>
                  <a:srgbClr val="F70953"/>
                </a:solidFill>
                <a:latin typeface="Verdana" panose="020B0604030504040204" pitchFamily="34" charset="0"/>
              </a:rPr>
              <a:t>B</a:t>
            </a:r>
            <a:r>
              <a:rPr lang="en-US" altLang="zh-CN" b="1">
                <a:latin typeface="Verdana" panose="020B0604030504040204" pitchFamily="34" charset="0"/>
              </a:rPr>
              <a:t>】</a:t>
            </a:r>
            <a:endParaRPr lang="en-US" altLang="zh-CN" b="1">
              <a:latin typeface="Verdana" panose="020B0604030504040204" pitchFamily="34" charset="0"/>
            </a:endParaRPr>
          </a:p>
        </p:txBody>
      </p:sp>
      <p:sp>
        <p:nvSpPr>
          <p:cNvPr id="53273" name="线形标注 3 53272"/>
          <p:cNvSpPr/>
          <p:nvPr/>
        </p:nvSpPr>
        <p:spPr>
          <a:xfrm>
            <a:off x="593725" y="2812415"/>
            <a:ext cx="1585595" cy="609600"/>
          </a:xfrm>
          <a:prstGeom prst="borderCallout3">
            <a:avLst>
              <a:gd name="adj1" fmla="val 18750"/>
              <a:gd name="adj2" fmla="val -6315"/>
              <a:gd name="adj3" fmla="val 18750"/>
              <a:gd name="adj4" fmla="val -39079"/>
              <a:gd name="adj5" fmla="val 67968"/>
              <a:gd name="adj6" fmla="val -39079"/>
              <a:gd name="adj7" fmla="val 176824"/>
              <a:gd name="adj8" fmla="val 24079"/>
            </a:avLst>
          </a:prstGeom>
          <a:solidFill>
            <a:schemeClr val="bg2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/>
          <a:p>
            <a:pPr algn="ctr" eaLnBrk="0" hangingPunct="0">
              <a:buClrTx/>
            </a:pPr>
            <a:r>
              <a:rPr lang="zh-CN" altLang="en-US" b="1" dirty="0">
                <a:latin typeface="Arial" panose="020B0604020202020204" pitchFamily="34" charset="0"/>
                <a:ea typeface="华文中宋" panose="02010600040101010101" pitchFamily="2" charset="-122"/>
              </a:rPr>
              <a:t>请思考</a:t>
            </a:r>
            <a:endParaRPr lang="zh-CN" altLang="en-US" b="1" dirty="0">
              <a:latin typeface="Arial" panose="020B0604020202020204" pitchFamily="34" charset="0"/>
              <a:ea typeface="华文中宋" panose="02010600040101010101" pitchFamily="2" charset="-122"/>
            </a:endParaRPr>
          </a:p>
        </p:txBody>
      </p:sp>
      <p:sp>
        <p:nvSpPr>
          <p:cNvPr id="7" name="笑脸 6">
            <a:hlinkClick r:id="rId1" tooltip="" action="ppaction://hlinksldjump"/>
          </p:cNvPr>
          <p:cNvSpPr/>
          <p:nvPr/>
        </p:nvSpPr>
        <p:spPr>
          <a:xfrm>
            <a:off x="8339455" y="4982210"/>
            <a:ext cx="791845" cy="720090"/>
          </a:xfrm>
          <a:prstGeom prst="smileyFace">
            <a:avLst/>
          </a:prstGeom>
          <a:solidFill>
            <a:srgbClr val="006600"/>
          </a:solidFill>
          <a:ln w="12700" cap="sq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vert="horz" wrap="square" lIns="91440" tIns="45720" rIns="91440" bIns="45720" numCol="1" anchor="t" anchorCtr="0" compatLnSpc="1"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1" lang="en-US" altLang="en-US" sz="32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32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32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32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32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3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3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32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32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32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32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2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32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32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000"/>
                            </p:stCondLst>
                            <p:childTnLst>
                              <p:par>
                                <p:cTn id="3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532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532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500"/>
                            </p:stCondLst>
                            <p:childTnLst>
                              <p:par>
                                <p:cTn id="4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532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532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532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532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500"/>
                            </p:stCondLst>
                            <p:childTnLst>
                              <p:par>
                                <p:cTn id="5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532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532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6000"/>
                            </p:stCondLst>
                            <p:childTnLst>
                              <p:par>
                                <p:cTn id="5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532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532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500"/>
                            </p:stCondLst>
                            <p:childTnLst>
                              <p:par>
                                <p:cTn id="6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532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532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8" dur="500"/>
                                        <p:tgtEl>
                                          <p:spTgt spid="53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2000"/>
                                        <p:tgtEl>
                                          <p:spTgt spid="53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4" dur="500"/>
                                        <p:tgtEl>
                                          <p:spTgt spid="53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53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8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8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8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7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0" dur="500"/>
                                        <p:tgtEl>
                                          <p:spTgt spid="53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5" dur="500"/>
                                        <p:tgtEl>
                                          <p:spTgt spid="5327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254" grpId="0"/>
      <p:bldP spid="53255" grpId="0"/>
      <p:bldP spid="53256" grpId="0"/>
      <p:bldP spid="53257" grpId="0"/>
      <p:bldP spid="53259" grpId="0"/>
      <p:bldP spid="53260" grpId="0"/>
      <p:bldP spid="53261" grpId="0"/>
      <p:bldP spid="53262" grpId="0"/>
      <p:bldP spid="53263" grpId="0"/>
      <p:bldP spid="53264" grpId="0"/>
      <p:bldP spid="53265" grpId="0"/>
      <p:bldP spid="53266" grpId="0"/>
      <p:bldP spid="53271" grpId="0"/>
      <p:bldP spid="53272" grpId="0"/>
      <p:bldP spid="53273" grpId="0" bldLvl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0481" name="图片 63489" descr="q3"/>
          <p:cNvPicPr>
            <a:picLocks noChangeAspect="1"/>
          </p:cNvPicPr>
          <p:nvPr/>
        </p:nvPicPr>
        <p:blipFill>
          <a:blip r:embed="rId1">
            <a:lum bright="-26001" contrast="1998"/>
          </a:blip>
          <a:stretch>
            <a:fillRect/>
          </a:stretch>
        </p:blipFill>
        <p:spPr>
          <a:xfrm>
            <a:off x="0" y="0"/>
            <a:ext cx="9372600" cy="7007225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63491" name="组合 63490"/>
          <p:cNvGrpSpPr/>
          <p:nvPr/>
        </p:nvGrpSpPr>
        <p:grpSpPr>
          <a:xfrm>
            <a:off x="2286000" y="5340350"/>
            <a:ext cx="1730375" cy="908050"/>
            <a:chOff x="1440" y="3364"/>
            <a:chExt cx="1090" cy="572"/>
          </a:xfrm>
        </p:grpSpPr>
        <p:sp>
          <p:nvSpPr>
            <p:cNvPr id="20483" name="文本框 63491"/>
            <p:cNvSpPr txBox="1"/>
            <p:nvPr/>
          </p:nvSpPr>
          <p:spPr>
            <a:xfrm rot="-612326">
              <a:off x="1680" y="3364"/>
              <a:ext cx="850" cy="327"/>
            </a:xfrm>
            <a:prstGeom prst="rect">
              <a:avLst/>
            </a:prstGeom>
            <a:noFill/>
            <a:ln w="12700">
              <a:noFill/>
            </a:ln>
          </p:spPr>
          <p:txBody>
            <a:bodyPr anchor="t"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2800" b="1" dirty="0">
                  <a:solidFill>
                    <a:srgbClr val="0000CC"/>
                  </a:solidFill>
                  <a:latin typeface="Times New Roman" panose="02020603050405020304" pitchFamily="18" charset="0"/>
                </a:rPr>
                <a:t>马恩河</a:t>
              </a:r>
              <a:endParaRPr lang="zh-CN" altLang="en-US" sz="2800" b="1" dirty="0">
                <a:solidFill>
                  <a:srgbClr val="0000CC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20484" name="爆炸形 2 63492"/>
            <p:cNvSpPr/>
            <p:nvPr/>
          </p:nvSpPr>
          <p:spPr>
            <a:xfrm>
              <a:off x="1440" y="3552"/>
              <a:ext cx="384" cy="384"/>
            </a:xfrm>
            <a:prstGeom prst="irregularSeal2">
              <a:avLst/>
            </a:prstGeom>
            <a:solidFill>
              <a:schemeClr val="accent1"/>
            </a:solidFill>
            <a:ln w="12700" cap="flat" cmpd="sng">
              <a:solidFill>
                <a:schemeClr val="tx1"/>
              </a:solidFill>
              <a:prstDash val="solid"/>
              <a:miter/>
              <a:headEnd type="none" w="sm" len="sm"/>
              <a:tailEnd type="none" w="sm" len="sm"/>
            </a:ln>
          </p:spPr>
          <p:txBody>
            <a:bodyPr anchor="t"/>
            <a:p>
              <a:pPr algn="ctr"/>
              <a:endParaRPr lang="zh-CN" altLang="en-US">
                <a:latin typeface="Times New Roman" panose="02020603050405020304" pitchFamily="18" charset="0"/>
              </a:endParaRPr>
            </a:p>
          </p:txBody>
        </p:sp>
      </p:grpSp>
      <p:grpSp>
        <p:nvGrpSpPr>
          <p:cNvPr id="63494" name="组合 63493"/>
          <p:cNvGrpSpPr/>
          <p:nvPr/>
        </p:nvGrpSpPr>
        <p:grpSpPr>
          <a:xfrm>
            <a:off x="5791200" y="4953000"/>
            <a:ext cx="1273175" cy="900113"/>
            <a:chOff x="3600" y="3120"/>
            <a:chExt cx="802" cy="567"/>
          </a:xfrm>
        </p:grpSpPr>
        <p:sp>
          <p:nvSpPr>
            <p:cNvPr id="20486" name="文本框 63494"/>
            <p:cNvSpPr txBox="1"/>
            <p:nvPr/>
          </p:nvSpPr>
          <p:spPr>
            <a:xfrm>
              <a:off x="3600" y="3360"/>
              <a:ext cx="802" cy="327"/>
            </a:xfrm>
            <a:prstGeom prst="rect">
              <a:avLst/>
            </a:prstGeom>
            <a:noFill/>
            <a:ln w="12700">
              <a:noFill/>
            </a:ln>
          </p:spPr>
          <p:txBody>
            <a:bodyPr anchor="t"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2800" b="1" dirty="0">
                  <a:solidFill>
                    <a:srgbClr val="0000CC"/>
                  </a:solidFill>
                  <a:latin typeface="Times New Roman" panose="02020603050405020304" pitchFamily="18" charset="0"/>
                </a:rPr>
                <a:t>凡尔登</a:t>
              </a:r>
              <a:endParaRPr lang="zh-CN" altLang="en-US" sz="2800" b="1" dirty="0">
                <a:solidFill>
                  <a:srgbClr val="0000CC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20487" name="爆炸形 2 63495"/>
            <p:cNvSpPr/>
            <p:nvPr/>
          </p:nvSpPr>
          <p:spPr>
            <a:xfrm>
              <a:off x="3792" y="3120"/>
              <a:ext cx="336" cy="240"/>
            </a:xfrm>
            <a:prstGeom prst="irregularSeal2">
              <a:avLst/>
            </a:prstGeom>
            <a:solidFill>
              <a:schemeClr val="accent1"/>
            </a:solidFill>
            <a:ln w="12700" cap="flat" cmpd="sng">
              <a:solidFill>
                <a:schemeClr val="tx1"/>
              </a:solidFill>
              <a:prstDash val="solid"/>
              <a:miter/>
              <a:headEnd type="none" w="sm" len="sm"/>
              <a:tailEnd type="none" w="sm" len="sm"/>
            </a:ln>
          </p:spPr>
          <p:txBody>
            <a:bodyPr anchor="t"/>
            <a:p>
              <a:pPr algn="ctr"/>
              <a:endParaRPr lang="zh-CN" altLang="en-US">
                <a:latin typeface="Times New Roman" panose="02020603050405020304" pitchFamily="18" charset="0"/>
              </a:endParaRPr>
            </a:p>
          </p:txBody>
        </p:sp>
      </p:grpSp>
      <p:grpSp>
        <p:nvGrpSpPr>
          <p:cNvPr id="63497" name="组合 63496"/>
          <p:cNvGrpSpPr/>
          <p:nvPr/>
        </p:nvGrpSpPr>
        <p:grpSpPr>
          <a:xfrm>
            <a:off x="457200" y="3352800"/>
            <a:ext cx="1828800" cy="595313"/>
            <a:chOff x="288" y="2112"/>
            <a:chExt cx="1152" cy="375"/>
          </a:xfrm>
        </p:grpSpPr>
        <p:sp>
          <p:nvSpPr>
            <p:cNvPr id="20489" name="文本框 63497"/>
            <p:cNvSpPr txBox="1"/>
            <p:nvPr/>
          </p:nvSpPr>
          <p:spPr>
            <a:xfrm>
              <a:off x="288" y="2160"/>
              <a:ext cx="788" cy="327"/>
            </a:xfrm>
            <a:prstGeom prst="rect">
              <a:avLst/>
            </a:prstGeom>
            <a:noFill/>
            <a:ln w="12700">
              <a:noFill/>
            </a:ln>
          </p:spPr>
          <p:txBody>
            <a:bodyPr wrap="none" anchor="t">
              <a:spAutoFit/>
            </a:bodyPr>
            <a:p>
              <a:r>
                <a:rPr lang="zh-CN" altLang="en-US" sz="2800" b="1" dirty="0">
                  <a:solidFill>
                    <a:srgbClr val="0033CC"/>
                  </a:solidFill>
                  <a:latin typeface="Times New Roman" panose="02020603050405020304" pitchFamily="18" charset="0"/>
                </a:rPr>
                <a:t>索姆河</a:t>
              </a:r>
              <a:endParaRPr lang="zh-CN" altLang="en-US" sz="2800" b="1" dirty="0">
                <a:solidFill>
                  <a:srgbClr val="0033CC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20490" name="爆炸形 1 63498"/>
            <p:cNvSpPr/>
            <p:nvPr/>
          </p:nvSpPr>
          <p:spPr>
            <a:xfrm>
              <a:off x="1008" y="2112"/>
              <a:ext cx="432" cy="288"/>
            </a:xfrm>
            <a:prstGeom prst="irregularSeal1">
              <a:avLst/>
            </a:prstGeom>
            <a:solidFill>
              <a:schemeClr val="accent1"/>
            </a:solidFill>
            <a:ln w="12700" cap="flat" cmpd="sng">
              <a:solidFill>
                <a:schemeClr val="tx1"/>
              </a:solidFill>
              <a:prstDash val="solid"/>
              <a:miter/>
              <a:headEnd type="none" w="sm" len="sm"/>
              <a:tailEnd type="none" w="sm" len="sm"/>
            </a:ln>
          </p:spPr>
          <p:txBody>
            <a:bodyPr anchor="t"/>
            <a:p>
              <a:pPr algn="ctr"/>
              <a:endParaRPr lang="zh-CN" altLang="en-US">
                <a:latin typeface="Times New Roman" panose="02020603050405020304" pitchFamily="18" charset="0"/>
              </a:endParaRPr>
            </a:p>
          </p:txBody>
        </p:sp>
      </p:grpSp>
      <p:sp>
        <p:nvSpPr>
          <p:cNvPr id="63500" name="任意多边形 63499"/>
          <p:cNvSpPr/>
          <p:nvPr/>
        </p:nvSpPr>
        <p:spPr>
          <a:xfrm>
            <a:off x="6629400" y="3505200"/>
            <a:ext cx="1828800" cy="1371600"/>
          </a:xfrm>
          <a:custGeom>
            <a:avLst/>
            <a:gdLst/>
            <a:ahLst/>
            <a:cxnLst/>
            <a:pathLst>
              <a:path w="1152" h="864">
                <a:moveTo>
                  <a:pt x="1152" y="0"/>
                </a:moveTo>
                <a:cubicBezTo>
                  <a:pt x="988" y="72"/>
                  <a:pt x="824" y="144"/>
                  <a:pt x="672" y="240"/>
                </a:cubicBezTo>
                <a:cubicBezTo>
                  <a:pt x="520" y="336"/>
                  <a:pt x="352" y="472"/>
                  <a:pt x="240" y="576"/>
                </a:cubicBezTo>
                <a:cubicBezTo>
                  <a:pt x="128" y="680"/>
                  <a:pt x="40" y="816"/>
                  <a:pt x="0" y="864"/>
                </a:cubicBezTo>
              </a:path>
            </a:pathLst>
          </a:custGeom>
          <a:noFill/>
          <a:ln w="76200" cap="flat" cmpd="sng">
            <a:solidFill>
              <a:srgbClr val="00FFFF"/>
            </a:solidFill>
            <a:prstDash val="solid"/>
            <a:round/>
            <a:headEnd type="none" w="sm" len="sm"/>
            <a:tailEnd type="arrow" w="sm" len="lg"/>
          </a:ln>
        </p:spPr>
        <p:txBody>
          <a:bodyPr/>
          <a:p>
            <a:endParaRPr lang="zh-CN" altLang="en-US"/>
          </a:p>
        </p:txBody>
      </p:sp>
      <p:sp>
        <p:nvSpPr>
          <p:cNvPr id="63501" name="任意多边形 63500"/>
          <p:cNvSpPr/>
          <p:nvPr/>
        </p:nvSpPr>
        <p:spPr>
          <a:xfrm>
            <a:off x="4800600" y="5334000"/>
            <a:ext cx="1219200" cy="1143000"/>
          </a:xfrm>
          <a:custGeom>
            <a:avLst/>
            <a:gdLst/>
            <a:ahLst/>
            <a:cxnLst/>
            <a:pathLst>
              <a:path w="768" h="720">
                <a:moveTo>
                  <a:pt x="0" y="720"/>
                </a:moveTo>
                <a:cubicBezTo>
                  <a:pt x="316" y="424"/>
                  <a:pt x="632" y="128"/>
                  <a:pt x="768" y="0"/>
                </a:cubicBezTo>
              </a:path>
            </a:pathLst>
          </a:custGeom>
          <a:solidFill>
            <a:schemeClr val="bg1"/>
          </a:solidFill>
          <a:ln w="76200" cap="flat" cmpd="sng">
            <a:solidFill>
              <a:schemeClr val="bg1"/>
            </a:solidFill>
            <a:prstDash val="solid"/>
            <a:round/>
            <a:headEnd type="none" w="sm" len="sm"/>
            <a:tailEnd type="arrow" w="sm" len="lg"/>
          </a:ln>
        </p:spPr>
        <p:txBody>
          <a:bodyPr/>
          <a:p>
            <a:endParaRPr lang="zh-CN" altLang="en-US"/>
          </a:p>
        </p:txBody>
      </p:sp>
      <p:sp>
        <p:nvSpPr>
          <p:cNvPr id="63502" name="任意多边形 63501"/>
          <p:cNvSpPr/>
          <p:nvPr/>
        </p:nvSpPr>
        <p:spPr>
          <a:xfrm>
            <a:off x="2209800" y="1295400"/>
            <a:ext cx="5334000" cy="4495800"/>
          </a:xfrm>
          <a:custGeom>
            <a:avLst/>
            <a:gdLst/>
            <a:ahLst/>
            <a:cxnLst/>
            <a:pathLst>
              <a:path w="3024" h="2736">
                <a:moveTo>
                  <a:pt x="3024" y="0"/>
                </a:moveTo>
                <a:cubicBezTo>
                  <a:pt x="2848" y="68"/>
                  <a:pt x="2672" y="136"/>
                  <a:pt x="2448" y="240"/>
                </a:cubicBezTo>
                <a:cubicBezTo>
                  <a:pt x="2224" y="344"/>
                  <a:pt x="1880" y="488"/>
                  <a:pt x="1680" y="624"/>
                </a:cubicBezTo>
                <a:cubicBezTo>
                  <a:pt x="1480" y="760"/>
                  <a:pt x="1416" y="928"/>
                  <a:pt x="1248" y="1056"/>
                </a:cubicBezTo>
                <a:cubicBezTo>
                  <a:pt x="1080" y="1184"/>
                  <a:pt x="864" y="1256"/>
                  <a:pt x="672" y="1392"/>
                </a:cubicBezTo>
                <a:cubicBezTo>
                  <a:pt x="480" y="1528"/>
                  <a:pt x="192" y="1648"/>
                  <a:pt x="96" y="1872"/>
                </a:cubicBezTo>
                <a:cubicBezTo>
                  <a:pt x="0" y="2096"/>
                  <a:pt x="96" y="2584"/>
                  <a:pt x="96" y="2736"/>
                </a:cubicBezTo>
              </a:path>
            </a:pathLst>
          </a:custGeom>
          <a:noFill/>
          <a:ln w="76200" cap="flat" cmpd="sng">
            <a:solidFill>
              <a:srgbClr val="00FFFF"/>
            </a:solidFill>
            <a:prstDash val="solid"/>
            <a:round/>
            <a:headEnd type="none" w="sm" len="sm"/>
            <a:tailEnd type="arrow" w="sm" len="lg"/>
          </a:ln>
        </p:spPr>
        <p:txBody>
          <a:bodyPr/>
          <a:p>
            <a:endParaRPr lang="zh-CN" altLang="en-US"/>
          </a:p>
        </p:txBody>
      </p:sp>
      <p:grpSp>
        <p:nvGrpSpPr>
          <p:cNvPr id="63503" name="组合 63502"/>
          <p:cNvGrpSpPr/>
          <p:nvPr/>
        </p:nvGrpSpPr>
        <p:grpSpPr>
          <a:xfrm>
            <a:off x="1371600" y="6172200"/>
            <a:ext cx="1828800" cy="685800"/>
            <a:chOff x="864" y="3888"/>
            <a:chExt cx="1152" cy="432"/>
          </a:xfrm>
        </p:grpSpPr>
        <p:sp>
          <p:nvSpPr>
            <p:cNvPr id="20495" name="直接连接符 63503"/>
            <p:cNvSpPr/>
            <p:nvPr/>
          </p:nvSpPr>
          <p:spPr>
            <a:xfrm flipH="1" flipV="1">
              <a:off x="1776" y="3936"/>
              <a:ext cx="240" cy="384"/>
            </a:xfrm>
            <a:prstGeom prst="line">
              <a:avLst/>
            </a:prstGeom>
            <a:ln w="76200" cap="flat" cmpd="sng">
              <a:solidFill>
                <a:schemeClr val="bg1"/>
              </a:solidFill>
              <a:prstDash val="solid"/>
              <a:round/>
              <a:headEnd type="none" w="sm" len="sm"/>
              <a:tailEnd type="arrow" w="sm" len="lg"/>
            </a:ln>
          </p:spPr>
          <p:txBody>
            <a:bodyPr anchor="t"/>
            <a:p>
              <a:pPr algn="ctr"/>
              <a:endParaRPr lang="zh-CN" altLang="en-US">
                <a:latin typeface="Times New Roman" panose="02020603050405020304" pitchFamily="18" charset="0"/>
              </a:endParaRPr>
            </a:p>
          </p:txBody>
        </p:sp>
        <p:sp>
          <p:nvSpPr>
            <p:cNvPr id="20496" name="直接连接符 63504"/>
            <p:cNvSpPr/>
            <p:nvPr/>
          </p:nvSpPr>
          <p:spPr>
            <a:xfrm flipV="1">
              <a:off x="864" y="3888"/>
              <a:ext cx="480" cy="432"/>
            </a:xfrm>
            <a:prstGeom prst="line">
              <a:avLst/>
            </a:prstGeom>
            <a:ln w="76200" cap="flat" cmpd="sng">
              <a:solidFill>
                <a:schemeClr val="bg1"/>
              </a:solidFill>
              <a:prstDash val="solid"/>
              <a:round/>
              <a:headEnd type="none" w="sm" len="sm"/>
              <a:tailEnd type="arrow" w="sm" len="lg"/>
            </a:ln>
          </p:spPr>
          <p:txBody>
            <a:bodyPr anchor="t"/>
            <a:p>
              <a:pPr algn="ctr"/>
              <a:endParaRPr lang="zh-CN" altLang="en-US">
                <a:latin typeface="Times New Roman" panose="02020603050405020304" pitchFamily="18" charset="0"/>
              </a:endParaRPr>
            </a:p>
          </p:txBody>
        </p:sp>
      </p:grpSp>
      <p:sp>
        <p:nvSpPr>
          <p:cNvPr id="63506" name="任意多边形 63505"/>
          <p:cNvSpPr/>
          <p:nvPr/>
        </p:nvSpPr>
        <p:spPr>
          <a:xfrm>
            <a:off x="609600" y="3810000"/>
            <a:ext cx="1066800" cy="2057400"/>
          </a:xfrm>
          <a:custGeom>
            <a:avLst/>
            <a:gdLst/>
            <a:ahLst/>
            <a:cxnLst/>
            <a:pathLst>
              <a:path w="672" h="1296">
                <a:moveTo>
                  <a:pt x="0" y="1296"/>
                </a:moveTo>
                <a:cubicBezTo>
                  <a:pt x="36" y="1096"/>
                  <a:pt x="72" y="896"/>
                  <a:pt x="144" y="720"/>
                </a:cubicBezTo>
                <a:cubicBezTo>
                  <a:pt x="216" y="544"/>
                  <a:pt x="344" y="360"/>
                  <a:pt x="432" y="240"/>
                </a:cubicBezTo>
                <a:cubicBezTo>
                  <a:pt x="520" y="120"/>
                  <a:pt x="632" y="40"/>
                  <a:pt x="672" y="0"/>
                </a:cubicBezTo>
              </a:path>
            </a:pathLst>
          </a:custGeom>
          <a:noFill/>
          <a:ln w="76200" cap="flat" cmpd="sng">
            <a:solidFill>
              <a:schemeClr val="bg1"/>
            </a:solidFill>
            <a:prstDash val="solid"/>
            <a:round/>
            <a:headEnd type="none" w="sm" len="sm"/>
            <a:tailEnd type="arrow" w="sm" len="lg"/>
          </a:ln>
        </p:spPr>
        <p:txBody>
          <a:bodyPr/>
          <a:p>
            <a:endParaRPr lang="zh-CN" altLang="en-US"/>
          </a:p>
        </p:txBody>
      </p:sp>
      <p:sp>
        <p:nvSpPr>
          <p:cNvPr id="20498" name="动作按钮: 后退或前一项 63506"/>
          <p:cNvSpPr/>
          <p:nvPr/>
        </p:nvSpPr>
        <p:spPr>
          <a:xfrm>
            <a:off x="8382000" y="6400800"/>
            <a:ext cx="762000" cy="457200"/>
          </a:xfrm>
          <a:prstGeom prst="actionButtonBackPrevious">
            <a:avLst/>
          </a:prstGeom>
          <a:solidFill>
            <a:schemeClr val="accent1"/>
          </a:solidFill>
          <a:ln w="12700" cap="flat" cmpd="sng">
            <a:solidFill>
              <a:schemeClr val="tx1"/>
            </a:solidFill>
            <a:prstDash val="solid"/>
            <a:miter/>
            <a:headEnd type="none" w="sm" len="sm"/>
            <a:tailEnd type="none" w="sm" len="sm"/>
          </a:ln>
        </p:spPr>
        <p:txBody>
          <a:bodyPr anchor="t"/>
          <a:p>
            <a:pPr algn="ctr"/>
            <a:endParaRPr lang="zh-CN" altLang="en-US">
              <a:latin typeface="Times New Roman" panose="02020603050405020304" pitchFamily="18" charset="0"/>
            </a:endParaRPr>
          </a:p>
        </p:txBody>
      </p:sp>
      <p:grpSp>
        <p:nvGrpSpPr>
          <p:cNvPr id="63508" name="组合 63507"/>
          <p:cNvGrpSpPr/>
          <p:nvPr/>
        </p:nvGrpSpPr>
        <p:grpSpPr>
          <a:xfrm>
            <a:off x="176213" y="979487"/>
            <a:ext cx="5568950" cy="4424363"/>
            <a:chOff x="-2" y="527"/>
            <a:chExt cx="3508" cy="2787"/>
          </a:xfrm>
        </p:grpSpPr>
        <p:sp>
          <p:nvSpPr>
            <p:cNvPr id="20500" name="圆角矩形标注 63508"/>
            <p:cNvSpPr/>
            <p:nvPr/>
          </p:nvSpPr>
          <p:spPr>
            <a:xfrm rot="-5408796">
              <a:off x="359" y="166"/>
              <a:ext cx="2783" cy="3504"/>
            </a:xfrm>
            <a:prstGeom prst="wedgeRoundRectCallout">
              <a:avLst>
                <a:gd name="adj1" fmla="val -43944"/>
                <a:gd name="adj2" fmla="val 61588"/>
                <a:gd name="adj3" fmla="val 16667"/>
              </a:avLst>
            </a:prstGeom>
            <a:solidFill>
              <a:schemeClr val="accent1"/>
            </a:solidFill>
            <a:ln w="12700" cap="flat" cmpd="sng">
              <a:solidFill>
                <a:schemeClr val="tx1"/>
              </a:solidFill>
              <a:prstDash val="solid"/>
              <a:miter/>
              <a:headEnd type="none" w="sm" len="sm"/>
              <a:tailEnd type="none" w="sm" len="sm"/>
            </a:ln>
          </p:spPr>
          <p:txBody>
            <a:bodyPr vert="eaVert" anchor="t"/>
            <a:p>
              <a:pPr algn="ctr"/>
              <a:endParaRPr lang="zh-CN" altLang="en-US" sz="2400" dirty="0">
                <a:latin typeface="Times New Roman" panose="02020603050405020304" pitchFamily="18" charset="0"/>
              </a:endParaRPr>
            </a:p>
          </p:txBody>
        </p:sp>
        <p:sp>
          <p:nvSpPr>
            <p:cNvPr id="20501" name="文本框 63509"/>
            <p:cNvSpPr txBox="1"/>
            <p:nvPr/>
          </p:nvSpPr>
          <p:spPr>
            <a:xfrm>
              <a:off x="146" y="684"/>
              <a:ext cx="3360" cy="2630"/>
            </a:xfrm>
            <a:prstGeom prst="rect">
              <a:avLst/>
            </a:prstGeom>
            <a:noFill/>
            <a:ln w="12700">
              <a:noFill/>
            </a:ln>
          </p:spPr>
          <p:txBody>
            <a:bodyPr anchor="t">
              <a:spAutoFit/>
            </a:bodyPr>
            <a:p>
              <a:pPr>
                <a:lnSpc>
                  <a:spcPct val="60000"/>
                </a:lnSpc>
              </a:pPr>
              <a:r>
                <a:rPr lang="zh-CN" altLang="en-US" sz="3200" b="1" dirty="0">
                  <a:solidFill>
                    <a:srgbClr val="0000CC"/>
                  </a:solidFill>
                  <a:latin typeface="Times New Roman" panose="02020603050405020304" pitchFamily="18" charset="0"/>
                </a:rPr>
                <a:t>时间</a:t>
              </a:r>
              <a:r>
                <a:rPr lang="en-US" altLang="zh-CN" sz="3200" b="1">
                  <a:solidFill>
                    <a:srgbClr val="0000CC"/>
                  </a:solidFill>
                  <a:latin typeface="Times New Roman" panose="02020603050405020304" pitchFamily="18" charset="0"/>
                </a:rPr>
                <a:t>:1916</a:t>
              </a:r>
              <a:r>
                <a:rPr lang="zh-CN" altLang="en-US" sz="3200" b="1" dirty="0">
                  <a:solidFill>
                    <a:srgbClr val="0000CC"/>
                  </a:solidFill>
                  <a:latin typeface="Times New Roman" panose="02020603050405020304" pitchFamily="18" charset="0"/>
                </a:rPr>
                <a:t>年</a:t>
              </a:r>
              <a:r>
                <a:rPr lang="en-US" altLang="zh-CN" sz="3200" b="1">
                  <a:solidFill>
                    <a:srgbClr val="0000CC"/>
                  </a:solidFill>
                  <a:latin typeface="Times New Roman" panose="02020603050405020304" pitchFamily="18" charset="0"/>
                </a:rPr>
                <a:t>2</a:t>
              </a:r>
              <a:r>
                <a:rPr lang="zh-CN" altLang="en-US" sz="3200" b="1" dirty="0">
                  <a:solidFill>
                    <a:srgbClr val="0000CC"/>
                  </a:solidFill>
                  <a:latin typeface="Times New Roman" panose="02020603050405020304" pitchFamily="18" charset="0"/>
                </a:rPr>
                <a:t>月至</a:t>
              </a:r>
              <a:r>
                <a:rPr lang="en-US" altLang="zh-CN" sz="3200" b="1">
                  <a:solidFill>
                    <a:srgbClr val="0000CC"/>
                  </a:solidFill>
                  <a:latin typeface="Times New Roman" panose="02020603050405020304" pitchFamily="18" charset="0"/>
                </a:rPr>
                <a:t>12</a:t>
              </a:r>
              <a:r>
                <a:rPr lang="zh-CN" altLang="en-US" sz="3200" b="1" dirty="0">
                  <a:solidFill>
                    <a:srgbClr val="0000CC"/>
                  </a:solidFill>
                  <a:latin typeface="Times New Roman" panose="02020603050405020304" pitchFamily="18" charset="0"/>
                </a:rPr>
                <a:t>月</a:t>
              </a:r>
              <a:endParaRPr lang="zh-CN" altLang="en-US" sz="3200" b="1" dirty="0">
                <a:solidFill>
                  <a:srgbClr val="0000CC"/>
                </a:solidFill>
                <a:latin typeface="Times New Roman" panose="02020603050405020304" pitchFamily="18" charset="0"/>
              </a:endParaRPr>
            </a:p>
            <a:p>
              <a:pPr>
                <a:lnSpc>
                  <a:spcPct val="60000"/>
                </a:lnSpc>
              </a:pPr>
              <a:r>
                <a:rPr lang="zh-CN" altLang="en-US" sz="3200" b="1" dirty="0">
                  <a:solidFill>
                    <a:srgbClr val="0000CC"/>
                  </a:solidFill>
                  <a:latin typeface="Times New Roman" panose="02020603050405020304" pitchFamily="18" charset="0"/>
                </a:rPr>
                <a:t>兵力</a:t>
              </a:r>
              <a:r>
                <a:rPr lang="en-US" altLang="zh-CN" sz="3200" b="1">
                  <a:solidFill>
                    <a:srgbClr val="0000CC"/>
                  </a:solidFill>
                  <a:latin typeface="Times New Roman" panose="02020603050405020304" pitchFamily="18" charset="0"/>
                </a:rPr>
                <a:t>:</a:t>
              </a:r>
              <a:r>
                <a:rPr lang="zh-CN" altLang="en-US" sz="3200" b="1" dirty="0">
                  <a:solidFill>
                    <a:srgbClr val="0000CC"/>
                  </a:solidFill>
                  <a:latin typeface="Times New Roman" panose="02020603050405020304" pitchFamily="18" charset="0"/>
                </a:rPr>
                <a:t>一百三十个师</a:t>
              </a:r>
              <a:endParaRPr lang="zh-CN" altLang="en-US" sz="3200" b="1" dirty="0">
                <a:solidFill>
                  <a:srgbClr val="0000CC"/>
                </a:solidFill>
                <a:latin typeface="Times New Roman" panose="02020603050405020304" pitchFamily="18" charset="0"/>
              </a:endParaRPr>
            </a:p>
            <a:p>
              <a:pPr>
                <a:lnSpc>
                  <a:spcPct val="60000"/>
                </a:lnSpc>
              </a:pPr>
              <a:r>
                <a:rPr lang="zh-CN" altLang="en-US" sz="3200" b="1" dirty="0">
                  <a:solidFill>
                    <a:srgbClr val="0000CC"/>
                  </a:solidFill>
                  <a:latin typeface="Times New Roman" panose="02020603050405020304" pitchFamily="18" charset="0"/>
                </a:rPr>
                <a:t>伤亡</a:t>
              </a:r>
              <a:r>
                <a:rPr lang="en-US" altLang="zh-CN" sz="3200" b="1">
                  <a:solidFill>
                    <a:srgbClr val="0000CC"/>
                  </a:solidFill>
                  <a:latin typeface="Times New Roman" panose="02020603050405020304" pitchFamily="18" charset="0"/>
                </a:rPr>
                <a:t>:</a:t>
              </a:r>
              <a:r>
                <a:rPr lang="zh-CN" altLang="en-US" sz="3200" b="1" dirty="0">
                  <a:solidFill>
                    <a:srgbClr val="0000CC"/>
                  </a:solidFill>
                  <a:latin typeface="Times New Roman" panose="02020603050405020304" pitchFamily="18" charset="0"/>
                </a:rPr>
                <a:t>七十余万人</a:t>
              </a:r>
              <a:endParaRPr lang="zh-CN" altLang="en-US" sz="3200" b="1" dirty="0">
                <a:solidFill>
                  <a:srgbClr val="0000CC"/>
                </a:solidFill>
                <a:latin typeface="Times New Roman" panose="02020603050405020304" pitchFamily="18" charset="0"/>
              </a:endParaRPr>
            </a:p>
            <a:p>
              <a:pPr>
                <a:lnSpc>
                  <a:spcPct val="60000"/>
                </a:lnSpc>
              </a:pPr>
              <a:r>
                <a:rPr lang="zh-CN" altLang="en-US" sz="3200" b="1" dirty="0">
                  <a:solidFill>
                    <a:srgbClr val="0000CC"/>
                  </a:solidFill>
                  <a:latin typeface="Times New Roman" panose="02020603050405020304" pitchFamily="18" charset="0"/>
                </a:rPr>
                <a:t>结果</a:t>
              </a:r>
              <a:r>
                <a:rPr lang="en-US" altLang="zh-CN" sz="3200" b="1">
                  <a:solidFill>
                    <a:srgbClr val="0000CC"/>
                  </a:solidFill>
                  <a:latin typeface="Times New Roman" panose="02020603050405020304" pitchFamily="18" charset="0"/>
                </a:rPr>
                <a:t>:</a:t>
              </a:r>
              <a:r>
                <a:rPr lang="zh-CN" altLang="en-US" sz="3200" b="1" dirty="0">
                  <a:solidFill>
                    <a:srgbClr val="0000CC"/>
                  </a:solidFill>
                  <a:latin typeface="Times New Roman" panose="02020603050405020304" pitchFamily="18" charset="0"/>
                </a:rPr>
                <a:t>虽未决出胜负，但此后，               </a:t>
              </a:r>
              <a:endParaRPr lang="zh-CN" altLang="en-US" sz="3200" b="1" dirty="0">
                <a:solidFill>
                  <a:srgbClr val="0000CC"/>
                </a:solidFill>
                <a:latin typeface="Times New Roman" panose="02020603050405020304" pitchFamily="18" charset="0"/>
              </a:endParaRPr>
            </a:p>
            <a:p>
              <a:pPr>
                <a:lnSpc>
                  <a:spcPct val="60000"/>
                </a:lnSpc>
              </a:pPr>
              <a:r>
                <a:rPr lang="zh-CN" altLang="en-US" sz="3200" b="1" dirty="0">
                  <a:solidFill>
                    <a:srgbClr val="0000CC"/>
                  </a:solidFill>
                  <a:latin typeface="Times New Roman" panose="02020603050405020304" pitchFamily="18" charset="0"/>
                </a:rPr>
                <a:t>         德奥方面困难重重</a:t>
              </a:r>
              <a:r>
                <a:rPr lang="en-US" altLang="zh-CN" sz="3200" b="1">
                  <a:solidFill>
                    <a:srgbClr val="0000CC"/>
                  </a:solidFill>
                  <a:latin typeface="Times New Roman" panose="02020603050405020304" pitchFamily="18" charset="0"/>
                </a:rPr>
                <a:t>,</a:t>
              </a:r>
              <a:r>
                <a:rPr lang="zh-CN" altLang="en-US" sz="3200" b="1" dirty="0">
                  <a:solidFill>
                    <a:srgbClr val="0000CC"/>
                  </a:solidFill>
                  <a:latin typeface="Times New Roman" panose="02020603050405020304" pitchFamily="18" charset="0"/>
                </a:rPr>
                <a:t>每况</a:t>
              </a:r>
              <a:endParaRPr lang="zh-CN" altLang="en-US" sz="3200" b="1" dirty="0">
                <a:solidFill>
                  <a:srgbClr val="0000CC"/>
                </a:solidFill>
                <a:latin typeface="Times New Roman" panose="02020603050405020304" pitchFamily="18" charset="0"/>
              </a:endParaRPr>
            </a:p>
            <a:p>
              <a:pPr>
                <a:lnSpc>
                  <a:spcPct val="60000"/>
                </a:lnSpc>
              </a:pPr>
              <a:r>
                <a:rPr lang="zh-CN" altLang="en-US" sz="3200" b="1" dirty="0">
                  <a:solidFill>
                    <a:srgbClr val="0000CC"/>
                  </a:solidFill>
                  <a:latin typeface="Times New Roman" panose="02020603050405020304" pitchFamily="18" charset="0"/>
                </a:rPr>
                <a:t>         愈下</a:t>
              </a:r>
              <a:r>
                <a:rPr lang="en-US" altLang="zh-CN" sz="3200" b="1">
                  <a:solidFill>
                    <a:srgbClr val="0000CC"/>
                  </a:solidFill>
                  <a:latin typeface="Times New Roman" panose="02020603050405020304" pitchFamily="18" charset="0"/>
                </a:rPr>
                <a:t>,</a:t>
              </a:r>
              <a:r>
                <a:rPr lang="zh-CN" altLang="en-US" sz="3200" b="1" dirty="0">
                  <a:solidFill>
                    <a:srgbClr val="0000CC"/>
                  </a:solidFill>
                  <a:latin typeface="Times New Roman" panose="02020603050405020304" pitchFamily="18" charset="0"/>
                </a:rPr>
                <a:t>开始走下坡路。此</a:t>
              </a:r>
              <a:endParaRPr lang="zh-CN" altLang="en-US" sz="3200" b="1" dirty="0">
                <a:solidFill>
                  <a:srgbClr val="0000CC"/>
                </a:solidFill>
                <a:latin typeface="Times New Roman" panose="02020603050405020304" pitchFamily="18" charset="0"/>
              </a:endParaRPr>
            </a:p>
            <a:p>
              <a:pPr>
                <a:lnSpc>
                  <a:spcPct val="60000"/>
                </a:lnSpc>
              </a:pPr>
              <a:r>
                <a:rPr lang="zh-CN" altLang="en-US" sz="3200" b="1" dirty="0">
                  <a:solidFill>
                    <a:srgbClr val="0000CC"/>
                  </a:solidFill>
                  <a:latin typeface="Times New Roman" panose="02020603050405020304" pitchFamily="18" charset="0"/>
                </a:rPr>
                <a:t>         战役为此成为一战的 转</a:t>
              </a:r>
              <a:endParaRPr lang="zh-CN" altLang="en-US" sz="3200" b="1" dirty="0">
                <a:solidFill>
                  <a:srgbClr val="0000CC"/>
                </a:solidFill>
                <a:latin typeface="Times New Roman" panose="02020603050405020304" pitchFamily="18" charset="0"/>
              </a:endParaRPr>
            </a:p>
            <a:p>
              <a:pPr>
                <a:lnSpc>
                  <a:spcPct val="60000"/>
                </a:lnSpc>
              </a:pPr>
              <a:r>
                <a:rPr lang="zh-CN" altLang="en-US" sz="3200" b="1" dirty="0">
                  <a:solidFill>
                    <a:srgbClr val="0000CC"/>
                  </a:solidFill>
                  <a:latin typeface="Times New Roman" panose="02020603050405020304" pitchFamily="18" charset="0"/>
                </a:rPr>
                <a:t>         折点。</a:t>
              </a:r>
              <a:endParaRPr lang="zh-CN" altLang="en-US" sz="3200" b="1" dirty="0">
                <a:solidFill>
                  <a:srgbClr val="0000CC"/>
                </a:solidFill>
                <a:latin typeface="Times New Roman" panose="02020603050405020304" pitchFamily="18" charset="0"/>
              </a:endParaRPr>
            </a:p>
          </p:txBody>
        </p:sp>
      </p:grpSp>
      <p:sp>
        <p:nvSpPr>
          <p:cNvPr id="63511" name="任意多边形 63510"/>
          <p:cNvSpPr/>
          <p:nvPr/>
        </p:nvSpPr>
        <p:spPr>
          <a:xfrm>
            <a:off x="2057400" y="2133600"/>
            <a:ext cx="1066800" cy="1143000"/>
          </a:xfrm>
          <a:custGeom>
            <a:avLst/>
            <a:gdLst/>
            <a:ahLst/>
            <a:cxnLst/>
            <a:pathLst>
              <a:path w="672" h="720">
                <a:moveTo>
                  <a:pt x="672" y="0"/>
                </a:moveTo>
                <a:cubicBezTo>
                  <a:pt x="624" y="48"/>
                  <a:pt x="576" y="96"/>
                  <a:pt x="528" y="144"/>
                </a:cubicBezTo>
                <a:cubicBezTo>
                  <a:pt x="480" y="192"/>
                  <a:pt x="440" y="232"/>
                  <a:pt x="384" y="288"/>
                </a:cubicBezTo>
                <a:cubicBezTo>
                  <a:pt x="328" y="344"/>
                  <a:pt x="256" y="408"/>
                  <a:pt x="192" y="480"/>
                </a:cubicBezTo>
                <a:cubicBezTo>
                  <a:pt x="128" y="552"/>
                  <a:pt x="24" y="688"/>
                  <a:pt x="0" y="720"/>
                </a:cubicBezTo>
              </a:path>
            </a:pathLst>
          </a:custGeom>
          <a:noFill/>
          <a:ln w="79375" cap="flat" cmpd="sng">
            <a:solidFill>
              <a:srgbClr val="66FFFF"/>
            </a:solidFill>
            <a:prstDash val="solid"/>
            <a:round/>
            <a:headEnd type="none" w="med" len="med"/>
            <a:tailEnd type="arrow" w="sm" len="lg"/>
          </a:ln>
        </p:spPr>
        <p:txBody>
          <a:bodyPr/>
          <a:p>
            <a:endParaRPr lang="zh-CN" altLang="en-US"/>
          </a:p>
        </p:txBody>
      </p:sp>
      <p:grpSp>
        <p:nvGrpSpPr>
          <p:cNvPr id="63512" name="组合 63511"/>
          <p:cNvGrpSpPr/>
          <p:nvPr/>
        </p:nvGrpSpPr>
        <p:grpSpPr>
          <a:xfrm>
            <a:off x="2209800" y="2461436"/>
            <a:ext cx="5562600" cy="3110865"/>
            <a:chOff x="1584" y="1165"/>
            <a:chExt cx="3504" cy="2736"/>
          </a:xfrm>
        </p:grpSpPr>
        <p:sp>
          <p:nvSpPr>
            <p:cNvPr id="20504" name="矩形标注 63512"/>
            <p:cNvSpPr/>
            <p:nvPr/>
          </p:nvSpPr>
          <p:spPr>
            <a:xfrm>
              <a:off x="1584" y="1165"/>
              <a:ext cx="3504" cy="2736"/>
            </a:xfrm>
            <a:prstGeom prst="wedgeRectCallout">
              <a:avLst>
                <a:gd name="adj1" fmla="val -43667"/>
                <a:gd name="adj2" fmla="val 65426"/>
              </a:avLst>
            </a:prstGeom>
            <a:solidFill>
              <a:schemeClr val="accent1"/>
            </a:solidFill>
            <a:ln w="12700" cap="flat" cmpd="sng">
              <a:solidFill>
                <a:schemeClr val="tx1"/>
              </a:solidFill>
              <a:prstDash val="solid"/>
              <a:miter/>
              <a:headEnd type="none" w="sm" len="sm"/>
              <a:tailEnd type="none" w="sm" len="sm"/>
            </a:ln>
          </p:spPr>
          <p:txBody>
            <a:bodyPr anchor="t"/>
            <a:p>
              <a:pPr algn="ctr"/>
              <a:endParaRPr lang="zh-CN" altLang="en-US" sz="2400" dirty="0">
                <a:latin typeface="Times New Roman" panose="02020603050405020304" pitchFamily="18" charset="0"/>
              </a:endParaRPr>
            </a:p>
          </p:txBody>
        </p:sp>
        <p:sp>
          <p:nvSpPr>
            <p:cNvPr id="20505" name="文本框 63513"/>
            <p:cNvSpPr txBox="1"/>
            <p:nvPr/>
          </p:nvSpPr>
          <p:spPr>
            <a:xfrm>
              <a:off x="1632" y="1291"/>
              <a:ext cx="3216" cy="2462"/>
            </a:xfrm>
            <a:prstGeom prst="rect">
              <a:avLst/>
            </a:prstGeom>
            <a:noFill/>
            <a:ln w="12700">
              <a:noFill/>
            </a:ln>
          </p:spPr>
          <p:txBody>
            <a:bodyPr anchor="t">
              <a:spAutoFit/>
            </a:bodyPr>
            <a:p>
              <a:pPr>
                <a:lnSpc>
                  <a:spcPct val="50000"/>
                </a:lnSpc>
                <a:spcBef>
                  <a:spcPct val="50000"/>
                </a:spcBef>
              </a:pPr>
              <a:r>
                <a:rPr lang="zh-CN" altLang="en-US" sz="3200" b="1" dirty="0">
                  <a:solidFill>
                    <a:srgbClr val="0000CC"/>
                  </a:solidFill>
                  <a:latin typeface="Times New Roman" panose="02020603050405020304" pitchFamily="18" charset="0"/>
                </a:rPr>
                <a:t>时间：</a:t>
              </a:r>
              <a:r>
                <a:rPr lang="en-US" altLang="zh-CN" sz="3200" b="1">
                  <a:solidFill>
                    <a:srgbClr val="0000CC"/>
                  </a:solidFill>
                  <a:latin typeface="Times New Roman" panose="02020603050405020304" pitchFamily="18" charset="0"/>
                </a:rPr>
                <a:t>1914</a:t>
              </a:r>
              <a:r>
                <a:rPr lang="zh-CN" altLang="en-US" sz="3200" b="1" dirty="0">
                  <a:solidFill>
                    <a:srgbClr val="0000CC"/>
                  </a:solidFill>
                  <a:latin typeface="Times New Roman" panose="02020603050405020304" pitchFamily="18" charset="0"/>
                </a:rPr>
                <a:t>年九月</a:t>
              </a:r>
              <a:endParaRPr lang="zh-CN" altLang="en-US" sz="3200" b="1" dirty="0">
                <a:solidFill>
                  <a:srgbClr val="0000CC"/>
                </a:solidFill>
                <a:latin typeface="Times New Roman" panose="02020603050405020304" pitchFamily="18" charset="0"/>
              </a:endParaRPr>
            </a:p>
            <a:p>
              <a:pPr>
                <a:lnSpc>
                  <a:spcPct val="50000"/>
                </a:lnSpc>
                <a:spcBef>
                  <a:spcPct val="50000"/>
                </a:spcBef>
              </a:pPr>
              <a:r>
                <a:rPr lang="zh-CN" altLang="en-US" sz="3200" b="1" dirty="0">
                  <a:solidFill>
                    <a:srgbClr val="0000CC"/>
                  </a:solidFill>
                  <a:latin typeface="Times New Roman" panose="02020603050405020304" pitchFamily="18" charset="0"/>
                </a:rPr>
                <a:t>兵力：一百五十万人</a:t>
              </a:r>
              <a:endParaRPr lang="zh-CN" altLang="en-US" sz="3200" b="1" dirty="0">
                <a:solidFill>
                  <a:srgbClr val="0000CC"/>
                </a:solidFill>
                <a:latin typeface="Times New Roman" panose="02020603050405020304" pitchFamily="18" charset="0"/>
              </a:endParaRPr>
            </a:p>
            <a:p>
              <a:pPr>
                <a:lnSpc>
                  <a:spcPct val="50000"/>
                </a:lnSpc>
                <a:spcBef>
                  <a:spcPct val="50000"/>
                </a:spcBef>
              </a:pPr>
              <a:r>
                <a:rPr lang="zh-CN" altLang="en-US" sz="3200" b="1" dirty="0">
                  <a:solidFill>
                    <a:srgbClr val="0000CC"/>
                  </a:solidFill>
                  <a:latin typeface="Times New Roman" panose="02020603050405020304" pitchFamily="18" charset="0"/>
                </a:rPr>
                <a:t>伤亡：三十四万人</a:t>
              </a:r>
              <a:endParaRPr lang="zh-CN" altLang="en-US" sz="3200" b="1" dirty="0">
                <a:solidFill>
                  <a:srgbClr val="0000CC"/>
                </a:solidFill>
                <a:latin typeface="Times New Roman" panose="02020603050405020304" pitchFamily="18" charset="0"/>
              </a:endParaRPr>
            </a:p>
            <a:p>
              <a:pPr>
                <a:lnSpc>
                  <a:spcPct val="50000"/>
                </a:lnSpc>
                <a:spcBef>
                  <a:spcPct val="50000"/>
                </a:spcBef>
              </a:pPr>
              <a:r>
                <a:rPr lang="zh-CN" altLang="en-US" sz="3200" b="1" dirty="0">
                  <a:solidFill>
                    <a:srgbClr val="0000CC"/>
                  </a:solidFill>
                  <a:latin typeface="Times New Roman" panose="02020603050405020304" pitchFamily="18" charset="0"/>
                </a:rPr>
                <a:t>结果：德国消灭法军主力的     </a:t>
              </a:r>
              <a:endParaRPr lang="zh-CN" altLang="en-US" sz="3200" b="1" dirty="0">
                <a:solidFill>
                  <a:srgbClr val="0000CC"/>
                </a:solidFill>
                <a:latin typeface="Times New Roman" panose="02020603050405020304" pitchFamily="18" charset="0"/>
              </a:endParaRPr>
            </a:p>
            <a:p>
              <a:pPr>
                <a:lnSpc>
                  <a:spcPct val="50000"/>
                </a:lnSpc>
                <a:spcBef>
                  <a:spcPct val="50000"/>
                </a:spcBef>
              </a:pPr>
              <a:r>
                <a:rPr lang="zh-CN" altLang="en-US" sz="3200" b="1" dirty="0">
                  <a:solidFill>
                    <a:srgbClr val="0000CC"/>
                  </a:solidFill>
                  <a:latin typeface="Times New Roman" panose="02020603050405020304" pitchFamily="18" charset="0"/>
                </a:rPr>
                <a:t>            计划失败，双方形成  </a:t>
              </a:r>
              <a:endParaRPr lang="zh-CN" altLang="en-US" sz="3200" b="1" dirty="0">
                <a:solidFill>
                  <a:srgbClr val="0000CC"/>
                </a:solidFill>
                <a:latin typeface="Times New Roman" panose="02020603050405020304" pitchFamily="18" charset="0"/>
              </a:endParaRPr>
            </a:p>
            <a:p>
              <a:pPr>
                <a:lnSpc>
                  <a:spcPct val="50000"/>
                </a:lnSpc>
                <a:spcBef>
                  <a:spcPct val="50000"/>
                </a:spcBef>
              </a:pPr>
              <a:r>
                <a:rPr lang="zh-CN" altLang="en-US" sz="3200" b="1" dirty="0">
                  <a:solidFill>
                    <a:srgbClr val="0000CC"/>
                  </a:solidFill>
                  <a:latin typeface="Times New Roman" panose="02020603050405020304" pitchFamily="18" charset="0"/>
                </a:rPr>
                <a:t>            相持局面。</a:t>
              </a:r>
              <a:endParaRPr lang="zh-CN" altLang="en-US" sz="3200" b="1" dirty="0">
                <a:solidFill>
                  <a:srgbClr val="0000CC"/>
                </a:solidFill>
                <a:latin typeface="Times New Roman" panose="02020603050405020304" pitchFamily="18" charset="0"/>
              </a:endParaRPr>
            </a:p>
          </p:txBody>
        </p:sp>
      </p:grpSp>
      <p:grpSp>
        <p:nvGrpSpPr>
          <p:cNvPr id="63515" name="组合 63514"/>
          <p:cNvGrpSpPr/>
          <p:nvPr/>
        </p:nvGrpSpPr>
        <p:grpSpPr>
          <a:xfrm>
            <a:off x="1435735" y="-116840"/>
            <a:ext cx="5360988" cy="2514600"/>
            <a:chOff x="816" y="192"/>
            <a:chExt cx="3377" cy="1584"/>
          </a:xfrm>
        </p:grpSpPr>
        <p:sp>
          <p:nvSpPr>
            <p:cNvPr id="20507" name="矩形标注 63515"/>
            <p:cNvSpPr/>
            <p:nvPr/>
          </p:nvSpPr>
          <p:spPr>
            <a:xfrm>
              <a:off x="816" y="192"/>
              <a:ext cx="3120" cy="1584"/>
            </a:xfrm>
            <a:prstGeom prst="wedgeRectCallout">
              <a:avLst>
                <a:gd name="adj1" fmla="val -40000"/>
                <a:gd name="adj2" fmla="val 76958"/>
              </a:avLst>
            </a:prstGeom>
            <a:solidFill>
              <a:schemeClr val="accent1"/>
            </a:solidFill>
            <a:ln w="12700" cap="flat" cmpd="sng">
              <a:solidFill>
                <a:schemeClr val="tx1"/>
              </a:solidFill>
              <a:prstDash val="solid"/>
              <a:miter/>
              <a:headEnd type="none" w="sm" len="sm"/>
              <a:tailEnd type="none" w="sm" len="sm"/>
            </a:ln>
          </p:spPr>
          <p:txBody>
            <a:bodyPr anchor="t"/>
            <a:p>
              <a:pPr algn="ctr"/>
              <a:endParaRPr lang="zh-CN" altLang="en-US" sz="2400" dirty="0">
                <a:latin typeface="Times New Roman" panose="02020603050405020304" pitchFamily="18" charset="0"/>
              </a:endParaRPr>
            </a:p>
          </p:txBody>
        </p:sp>
        <p:sp>
          <p:nvSpPr>
            <p:cNvPr id="20508" name="文本框 63516"/>
            <p:cNvSpPr txBox="1"/>
            <p:nvPr/>
          </p:nvSpPr>
          <p:spPr>
            <a:xfrm>
              <a:off x="816" y="288"/>
              <a:ext cx="3377" cy="1390"/>
            </a:xfrm>
            <a:prstGeom prst="rect">
              <a:avLst/>
            </a:prstGeom>
            <a:noFill/>
            <a:ln w="12700">
              <a:noFill/>
            </a:ln>
          </p:spPr>
          <p:txBody>
            <a:bodyPr wrap="square" anchor="t">
              <a:spAutoFit/>
            </a:bodyPr>
            <a:p>
              <a:pPr>
                <a:lnSpc>
                  <a:spcPct val="70000"/>
                </a:lnSpc>
              </a:pPr>
              <a:r>
                <a:rPr lang="zh-CN" altLang="en-US" sz="3200" b="1" dirty="0">
                  <a:solidFill>
                    <a:srgbClr val="0000CC"/>
                  </a:solidFill>
                  <a:latin typeface="Times New Roman" panose="02020603050405020304" pitchFamily="18" charset="0"/>
                </a:rPr>
                <a:t>时间：</a:t>
              </a:r>
              <a:r>
                <a:rPr lang="en-US" altLang="zh-CN" sz="3200" b="1">
                  <a:solidFill>
                    <a:srgbClr val="0000CC"/>
                  </a:solidFill>
                  <a:latin typeface="Times New Roman" panose="02020603050405020304" pitchFamily="18" charset="0"/>
                </a:rPr>
                <a:t>1916</a:t>
              </a:r>
              <a:r>
                <a:rPr lang="zh-CN" altLang="en-US" sz="3200" b="1" dirty="0">
                  <a:solidFill>
                    <a:srgbClr val="0000CC"/>
                  </a:solidFill>
                  <a:latin typeface="Times New Roman" panose="02020603050405020304" pitchFamily="18" charset="0"/>
                </a:rPr>
                <a:t>年</a:t>
              </a:r>
              <a:r>
                <a:rPr lang="en-US" altLang="zh-CN" sz="3200" b="1">
                  <a:solidFill>
                    <a:srgbClr val="0000CC"/>
                  </a:solidFill>
                  <a:latin typeface="Times New Roman" panose="02020603050405020304" pitchFamily="18" charset="0"/>
                </a:rPr>
                <a:t>7</a:t>
              </a:r>
              <a:r>
                <a:rPr lang="zh-CN" altLang="en-US" sz="3200" b="1" dirty="0">
                  <a:solidFill>
                    <a:srgbClr val="0000CC"/>
                  </a:solidFill>
                  <a:latin typeface="Times New Roman" panose="02020603050405020304" pitchFamily="18" charset="0"/>
                </a:rPr>
                <a:t>月至</a:t>
              </a:r>
              <a:r>
                <a:rPr lang="en-US" altLang="zh-CN" sz="3200" b="1">
                  <a:solidFill>
                    <a:srgbClr val="0000CC"/>
                  </a:solidFill>
                  <a:latin typeface="Times New Roman" panose="02020603050405020304" pitchFamily="18" charset="0"/>
                </a:rPr>
                <a:t>11</a:t>
              </a:r>
              <a:r>
                <a:rPr lang="zh-CN" altLang="en-US" sz="3200" b="1" dirty="0">
                  <a:solidFill>
                    <a:srgbClr val="0000CC"/>
                  </a:solidFill>
                  <a:latin typeface="Times New Roman" panose="02020603050405020304" pitchFamily="18" charset="0"/>
                </a:rPr>
                <a:t>月</a:t>
              </a:r>
              <a:endParaRPr lang="zh-CN" altLang="en-US" sz="3200" b="1" dirty="0">
                <a:solidFill>
                  <a:srgbClr val="0000CC"/>
                </a:solidFill>
                <a:latin typeface="Times New Roman" panose="02020603050405020304" pitchFamily="18" charset="0"/>
              </a:endParaRPr>
            </a:p>
            <a:p>
              <a:pPr>
                <a:lnSpc>
                  <a:spcPct val="70000"/>
                </a:lnSpc>
              </a:pPr>
              <a:r>
                <a:rPr lang="zh-CN" altLang="en-US" sz="3200" b="1" dirty="0">
                  <a:solidFill>
                    <a:srgbClr val="0000CC"/>
                  </a:solidFill>
                  <a:latin typeface="Times New Roman" panose="02020603050405020304" pitchFamily="18" charset="0"/>
                </a:rPr>
                <a:t>兵力：</a:t>
              </a:r>
              <a:r>
                <a:rPr lang="en-US" altLang="zh-CN" sz="3200" b="1">
                  <a:solidFill>
                    <a:srgbClr val="0000CC"/>
                  </a:solidFill>
                  <a:latin typeface="Times New Roman" panose="02020603050405020304" pitchFamily="18" charset="0"/>
                </a:rPr>
                <a:t>153</a:t>
              </a:r>
              <a:r>
                <a:rPr lang="zh-CN" altLang="en-US" sz="3200" b="1" dirty="0">
                  <a:solidFill>
                    <a:srgbClr val="0000CC"/>
                  </a:solidFill>
                  <a:latin typeface="Times New Roman" panose="02020603050405020304" pitchFamily="18" charset="0"/>
                </a:rPr>
                <a:t>个师</a:t>
              </a:r>
              <a:endParaRPr lang="zh-CN" altLang="en-US" sz="3200" b="1" dirty="0">
                <a:solidFill>
                  <a:srgbClr val="0000CC"/>
                </a:solidFill>
                <a:latin typeface="Times New Roman" panose="02020603050405020304" pitchFamily="18" charset="0"/>
              </a:endParaRPr>
            </a:p>
            <a:p>
              <a:pPr>
                <a:lnSpc>
                  <a:spcPct val="70000"/>
                </a:lnSpc>
              </a:pPr>
              <a:r>
                <a:rPr lang="zh-CN" altLang="en-US" sz="3200" b="1" dirty="0">
                  <a:solidFill>
                    <a:srgbClr val="0000CC"/>
                  </a:solidFill>
                  <a:latin typeface="Times New Roman" panose="02020603050405020304" pitchFamily="18" charset="0"/>
                </a:rPr>
                <a:t>伤亡：一百三十余万人</a:t>
              </a:r>
              <a:endParaRPr lang="zh-CN" altLang="en-US" sz="3200" b="1" dirty="0">
                <a:solidFill>
                  <a:srgbClr val="0000CC"/>
                </a:solidFill>
                <a:latin typeface="Times New Roman" panose="02020603050405020304" pitchFamily="18" charset="0"/>
              </a:endParaRPr>
            </a:p>
            <a:p>
              <a:pPr>
                <a:lnSpc>
                  <a:spcPct val="70000"/>
                </a:lnSpc>
              </a:pPr>
              <a:r>
                <a:rPr lang="zh-CN" altLang="en-US" sz="3200" b="1" dirty="0">
                  <a:solidFill>
                    <a:srgbClr val="0000CC"/>
                  </a:solidFill>
                  <a:latin typeface="Times New Roman" panose="02020603050405020304" pitchFamily="18" charset="0"/>
                </a:rPr>
                <a:t>结果：西线再度转入阵地战</a:t>
              </a:r>
              <a:endParaRPr lang="zh-CN" altLang="en-US" sz="3200" b="1" dirty="0">
                <a:solidFill>
                  <a:srgbClr val="0000CC"/>
                </a:solidFill>
                <a:latin typeface="Times New Roman" panose="02020603050405020304" pitchFamily="18" charset="0"/>
              </a:endParaRPr>
            </a:p>
          </p:txBody>
        </p:sp>
      </p:grpSp>
      <p:sp>
        <p:nvSpPr>
          <p:cNvPr id="20509" name="文本框 63517"/>
          <p:cNvSpPr txBox="1"/>
          <p:nvPr/>
        </p:nvSpPr>
        <p:spPr>
          <a:xfrm>
            <a:off x="304800" y="6338888"/>
            <a:ext cx="895350" cy="519112"/>
          </a:xfrm>
          <a:prstGeom prst="rect">
            <a:avLst/>
          </a:prstGeom>
          <a:noFill/>
          <a:ln w="12700">
            <a:noFill/>
          </a:ln>
        </p:spPr>
        <p:txBody>
          <a:bodyPr wrap="none"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0000CC"/>
                </a:solidFill>
                <a:latin typeface="Times New Roman" panose="02020603050405020304" pitchFamily="18" charset="0"/>
              </a:rPr>
              <a:t>巴黎</a:t>
            </a:r>
            <a:endParaRPr lang="zh-CN" altLang="en-US" sz="2800" b="1" dirty="0">
              <a:solidFill>
                <a:srgbClr val="0000CC"/>
              </a:solidFill>
              <a:latin typeface="Times New Roman" panose="02020603050405020304" pitchFamily="18" charset="0"/>
            </a:endParaRPr>
          </a:p>
        </p:txBody>
      </p:sp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34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34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500"/>
                                        <p:tgtEl>
                                          <p:spTgt spid="6350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6" dur="500"/>
                                        <p:tgtEl>
                                          <p:spTgt spid="6350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0" dur="500"/>
                                        <p:tgtEl>
                                          <p:spTgt spid="6351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3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34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34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34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34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"/>
                            </p:stCondLst>
                            <p:childTnLst>
                              <p:par>
                                <p:cTn id="30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2" dur="500"/>
                                        <p:tgtEl>
                                          <p:spTgt spid="6350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500"/>
                            </p:stCondLst>
                            <p:childTnLst>
                              <p:par>
                                <p:cTn id="34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6" dur="500"/>
                                        <p:tgtEl>
                                          <p:spTgt spid="6350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000"/>
                            </p:stCondLst>
                            <p:childTnLst>
                              <p:par>
                                <p:cTn id="38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500"/>
                                        <p:tgtEl>
                                          <p:spTgt spid="6350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3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634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634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6350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000"/>
                            </p:stCondLst>
                            <p:childTnLst>
                              <p:par>
                                <p:cTn id="52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4" dur="500"/>
                                        <p:tgtEl>
                                          <p:spTgt spid="6351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500"/>
                            </p:stCondLst>
                            <p:childTnLst>
                              <p:par>
                                <p:cTn id="56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635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635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9026" name="Picture 2" descr="凡尔登绞肉机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394" t="5949" r="757" b="2759"/>
          <a:stretch>
            <a:fillRect/>
          </a:stretch>
        </p:blipFill>
        <p:spPr bwMode="auto">
          <a:xfrm>
            <a:off x="-12730" y="116632"/>
            <a:ext cx="9156730" cy="6632126"/>
          </a:xfrm>
          <a:prstGeom prst="rect">
            <a:avLst/>
          </a:prstGeom>
          <a:noFill/>
          <a:ln w="76200" cmpd="tri">
            <a:solidFill>
              <a:schemeClr val="hlink"/>
            </a:solidFill>
            <a:prstDash val="sys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9027" name="Text Box 3"/>
          <p:cNvSpPr txBox="1">
            <a:spLocks noChangeArrowheads="1"/>
          </p:cNvSpPr>
          <p:nvPr/>
        </p:nvSpPr>
        <p:spPr bwMode="auto">
          <a:xfrm>
            <a:off x="316691" y="4149080"/>
            <a:ext cx="8497887" cy="20447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</p:spPr>
        <p:txBody>
          <a:bodyPr>
            <a:spAutoFit/>
          </a:bodyPr>
          <a:lstStyle/>
          <a:p>
            <a:pPr algn="just">
              <a:lnSpc>
                <a:spcPct val="80000"/>
              </a:lnSpc>
            </a:pPr>
            <a:r>
              <a:rPr kumimoji="1" lang="zh-CN" altLang="en-US" sz="3200" b="1" dirty="0">
                <a:solidFill>
                  <a:srgbClr val="FFFF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凡尔登战役中一位战地记者写道</a:t>
            </a:r>
            <a:r>
              <a:rPr kumimoji="1" lang="en-US" altLang="zh-CN" sz="3200" b="1" dirty="0">
                <a:solidFill>
                  <a:srgbClr val="FFFF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:“</a:t>
            </a:r>
            <a:r>
              <a:rPr kumimoji="1" lang="zh-CN" altLang="en-US" sz="3200" b="1" dirty="0">
                <a:solidFill>
                  <a:srgbClr val="FFFF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整个树林被削平得像割去谷穗的田地</a:t>
            </a:r>
            <a:r>
              <a:rPr kumimoji="1" lang="en-US" altLang="zh-CN" sz="3200" b="1" dirty="0">
                <a:solidFill>
                  <a:srgbClr val="FFFF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kumimoji="1" lang="zh-CN" altLang="en-US" sz="3200" b="1" dirty="0">
                <a:solidFill>
                  <a:srgbClr val="FFFF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所有覆盖物弹痕累累</a:t>
            </a:r>
            <a:r>
              <a:rPr kumimoji="1" lang="en-US" altLang="zh-CN" sz="3200" b="1" dirty="0">
                <a:solidFill>
                  <a:srgbClr val="FFFF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……</a:t>
            </a:r>
            <a:r>
              <a:rPr kumimoji="1" lang="zh-CN" altLang="en-US" sz="3200" b="1" dirty="0">
                <a:solidFill>
                  <a:srgbClr val="FFFF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到处都是残骸、击破的战车、碎成一块一块的尸体、击毁的大炮，几个月都是如此。”读了这段文字，你有何感想？</a:t>
            </a:r>
            <a:endParaRPr kumimoji="1" lang="zh-CN" altLang="en-US" sz="3200" b="1" dirty="0">
              <a:solidFill>
                <a:srgbClr val="FFFF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29028" name="Text Box 4"/>
          <p:cNvSpPr txBox="1">
            <a:spLocks noChangeArrowheads="1"/>
          </p:cNvSpPr>
          <p:nvPr/>
        </p:nvSpPr>
        <p:spPr bwMode="auto">
          <a:xfrm>
            <a:off x="1416034" y="548680"/>
            <a:ext cx="6299200" cy="701675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</p:spPr>
        <p:txBody>
          <a:bodyPr wrap="none">
            <a:spAutoFit/>
          </a:bodyPr>
          <a:lstStyle/>
          <a:p>
            <a:r>
              <a:rPr kumimoji="1" lang="zh-CN" altLang="en-US" sz="4000" b="1" dirty="0">
                <a:solidFill>
                  <a:srgbClr val="FFFF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战争是残酷的、灭绝人性的</a:t>
            </a:r>
            <a:endParaRPr kumimoji="1" lang="zh-CN" altLang="en-US" sz="4000" b="1" dirty="0">
              <a:solidFill>
                <a:srgbClr val="FFFF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14:honeycomb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9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9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129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9027" grpId="0" bldLvl="0" animBg="1" autoUpdateAnimBg="0"/>
      <p:bldP spid="129028" grpId="0" bldLvl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4577" name="图片 32769" descr="1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58769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2771" name="矩形 32770"/>
          <p:cNvSpPr/>
          <p:nvPr/>
        </p:nvSpPr>
        <p:spPr>
          <a:xfrm>
            <a:off x="0" y="5568315"/>
            <a:ext cx="9144000" cy="1168400"/>
          </a:xfrm>
          <a:prstGeom prst="rect">
            <a:avLst/>
          </a:prstGeom>
          <a:solidFill>
            <a:srgbClr val="0000FF"/>
          </a:solidFill>
          <a:ln w="12700">
            <a:noFill/>
          </a:ln>
        </p:spPr>
        <p:txBody>
          <a:bodyPr wrap="square" anchor="t">
            <a:spAutoFit/>
          </a:bodyPr>
          <a:p>
            <a:pPr algn="ctr">
              <a:buClrTx/>
            </a:pPr>
            <a:r>
              <a:rPr lang="en-US" altLang="zh-CN" sz="28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 </a:t>
            </a:r>
            <a:r>
              <a:rPr lang="zh-CN" altLang="en-US" sz="2800" b="1" dirty="0">
                <a:solidFill>
                  <a:srgbClr val="FFFF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美国巨大的人力、财力、物力从经济、军事、政治方面</a:t>
            </a:r>
            <a:endParaRPr lang="zh-CN" altLang="en-US" sz="2800" b="1" dirty="0">
              <a:solidFill>
                <a:srgbClr val="FFFFFF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algn="ctr">
              <a:buClrTx/>
            </a:pPr>
            <a:r>
              <a:rPr lang="zh-CN" altLang="en-US" sz="2800" b="1" dirty="0">
                <a:solidFill>
                  <a:srgbClr val="FFFF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 大大加强了协约国集团的实力，加速了协约国的胜利</a:t>
            </a:r>
            <a:endParaRPr lang="zh-CN" altLang="en-US" sz="2800" b="1" dirty="0">
              <a:solidFill>
                <a:srgbClr val="FFFFFF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27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charRg st="0" end="2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32771">
                                            <p:txEl>
                                              <p:charRg st="0" end="2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charRg st="26" end="5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32771">
                                            <p:txEl>
                                              <p:charRg st="26" end="5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1" grpId="0" uiExpand="1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5601" name="图片 60417" descr="美国中立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28575" y="-8890"/>
            <a:ext cx="9144000" cy="58769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0419" name="文本框 60418"/>
          <p:cNvSpPr txBox="1"/>
          <p:nvPr/>
        </p:nvSpPr>
        <p:spPr>
          <a:xfrm>
            <a:off x="3980180" y="304800"/>
            <a:ext cx="5662930" cy="14452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eaLnBrk="1" latinLnBrk="0" hangingPunct="1">
              <a:lnSpc>
                <a:spcPct val="100000"/>
              </a:lnSpc>
              <a:spcBef>
                <a:spcPts val="0"/>
              </a:spcBef>
            </a:pPr>
            <a:r>
              <a:rPr lang="zh-CN" altLang="en-US" sz="4400" b="1" dirty="0">
                <a:solidFill>
                  <a:srgbClr val="0000CC"/>
                </a:solidFill>
                <a:latin typeface="Times New Roman" panose="02020603050405020304" pitchFamily="18" charset="0"/>
              </a:rPr>
              <a:t>“我把你变成了一只多么好的鸽子呀！”</a:t>
            </a:r>
            <a:endParaRPr lang="zh-CN" altLang="en-US" sz="4400" b="1" dirty="0">
              <a:solidFill>
                <a:srgbClr val="0000CC"/>
              </a:solidFill>
              <a:latin typeface="Times New Roman" panose="02020603050405020304" pitchFamily="18" charset="0"/>
            </a:endParaRPr>
          </a:p>
        </p:txBody>
      </p:sp>
      <p:sp>
        <p:nvSpPr>
          <p:cNvPr id="25603" name="文本框 60419"/>
          <p:cNvSpPr txBox="1"/>
          <p:nvPr/>
        </p:nvSpPr>
        <p:spPr>
          <a:xfrm>
            <a:off x="4971733" y="2150745"/>
            <a:ext cx="4671060" cy="768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4400" b="1" dirty="0">
                <a:solidFill>
                  <a:srgbClr val="0000CC"/>
                </a:solidFill>
                <a:latin typeface="Times New Roman" panose="02020603050405020304" pitchFamily="18" charset="0"/>
              </a:rPr>
              <a:t>—美国的“中立”</a:t>
            </a:r>
            <a:endParaRPr lang="zh-CN" altLang="en-US" sz="4400" b="1" dirty="0">
              <a:solidFill>
                <a:srgbClr val="0000CC"/>
              </a:solidFill>
              <a:latin typeface="Times New Roman" panose="02020603050405020304" pitchFamily="18" charset="0"/>
            </a:endParaRPr>
          </a:p>
        </p:txBody>
      </p:sp>
      <p:sp>
        <p:nvSpPr>
          <p:cNvPr id="25604" name="文本框 60420"/>
          <p:cNvSpPr txBox="1"/>
          <p:nvPr/>
        </p:nvSpPr>
        <p:spPr>
          <a:xfrm>
            <a:off x="1572895" y="5805170"/>
            <a:ext cx="6851015" cy="953135"/>
          </a:xfrm>
          <a:prstGeom prst="rect">
            <a:avLst/>
          </a:prstGeom>
          <a:noFill/>
          <a:ln w="12700">
            <a:noFill/>
          </a:ln>
        </p:spPr>
        <p:txBody>
          <a:bodyPr wrap="square" anchor="t">
            <a:spAutoFit/>
          </a:bodyPr>
          <a:p>
            <a:pPr>
              <a:buClrTx/>
            </a:pPr>
            <a:r>
              <a:rPr lang="zh-CN" altLang="en-US" sz="2800" b="1" dirty="0">
                <a:solidFill>
                  <a:srgbClr val="0000CC"/>
                </a:solidFill>
                <a:latin typeface="Arial" panose="020B0604020202020204" pitchFamily="34" charset="0"/>
              </a:rPr>
              <a:t>想一想，议一议</a:t>
            </a:r>
            <a:r>
              <a:rPr lang="zh-CN" altLang="en-US" sz="2800" b="1" dirty="0">
                <a:solidFill>
                  <a:srgbClr val="CC0000"/>
                </a:solidFill>
                <a:latin typeface="Arial" panose="020B0604020202020204" pitchFamily="34" charset="0"/>
              </a:rPr>
              <a:t>：</a:t>
            </a:r>
            <a:r>
              <a:rPr lang="zh-CN" altLang="en-US" sz="2800" b="1" dirty="0">
                <a:latin typeface="Arial" panose="020B0604020202020204" pitchFamily="34" charset="0"/>
              </a:rPr>
              <a:t>“美国在一战中态度变化的原因及影响” </a:t>
            </a:r>
            <a:endParaRPr lang="zh-CN" altLang="en-US" sz="2800" b="1" dirty="0">
              <a:latin typeface="Arial" panose="020B0604020202020204" pitchFamily="34" charset="0"/>
            </a:endParaRPr>
          </a:p>
        </p:txBody>
      </p:sp>
      <p:sp>
        <p:nvSpPr>
          <p:cNvPr id="60422" name="文本框 60421"/>
          <p:cNvSpPr txBox="1"/>
          <p:nvPr/>
        </p:nvSpPr>
        <p:spPr>
          <a:xfrm>
            <a:off x="321945" y="1875155"/>
            <a:ext cx="8793480" cy="3107690"/>
          </a:xfrm>
          <a:prstGeom prst="rect">
            <a:avLst/>
          </a:prstGeom>
          <a:solidFill>
            <a:srgbClr val="FFFF00"/>
          </a:solidFill>
          <a:ln w="12700">
            <a:noFill/>
          </a:ln>
        </p:spPr>
        <p:txBody>
          <a:bodyPr wrap="square" anchor="t">
            <a:spAutoFit/>
          </a:bodyPr>
          <a:p>
            <a:pPr>
              <a:spcBef>
                <a:spcPct val="50000"/>
              </a:spcBef>
              <a:buClrTx/>
            </a:pPr>
            <a:r>
              <a:rPr lang="en-US" altLang="zh-CN" sz="2800" b="1">
                <a:solidFill>
                  <a:schemeClr val="tx2"/>
                </a:solidFill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A</a:t>
            </a:r>
            <a:r>
              <a:rPr lang="zh-CN" altLang="en-US" sz="2800" b="1" dirty="0">
                <a:solidFill>
                  <a:schemeClr val="tx2"/>
                </a:solidFill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、俄国二月革命的胜利，把交战国人民的反战运动推向了高潮，引起了各国统治阶级的惊恐。</a:t>
            </a:r>
            <a:endParaRPr lang="zh-CN" altLang="en-US" sz="2800" b="1" dirty="0">
              <a:solidFill>
                <a:schemeClr val="tx2"/>
              </a:solidFill>
              <a:latin typeface="华文中宋" panose="02010600040101010101" pitchFamily="2" charset="-122"/>
              <a:ea typeface="华文中宋" panose="02010600040101010101" pitchFamily="2" charset="-122"/>
              <a:cs typeface="华文中宋" panose="02010600040101010101" pitchFamily="2" charset="-122"/>
            </a:endParaRPr>
          </a:p>
          <a:p>
            <a:pPr>
              <a:spcBef>
                <a:spcPct val="50000"/>
              </a:spcBef>
              <a:buClrTx/>
            </a:pPr>
            <a:r>
              <a:rPr lang="en-US" altLang="zh-CN" sz="2800" b="1">
                <a:solidFill>
                  <a:schemeClr val="tx2"/>
                </a:solidFill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B</a:t>
            </a:r>
            <a:r>
              <a:rPr lang="zh-CN" altLang="en-US" sz="2800" b="1" dirty="0">
                <a:solidFill>
                  <a:schemeClr val="tx2"/>
                </a:solidFill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、美国在大战前期利用“中立”地位大发战争横财，</a:t>
            </a:r>
            <a:r>
              <a:rPr lang="en-US" altLang="zh-CN" sz="2800" b="1">
                <a:solidFill>
                  <a:schemeClr val="tx2"/>
                </a:solidFill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1917</a:t>
            </a:r>
            <a:r>
              <a:rPr lang="zh-CN" altLang="en-US" sz="2800" b="1" dirty="0">
                <a:solidFill>
                  <a:schemeClr val="tx2"/>
                </a:solidFill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年，一战已进入尾声，为抢夺战利品及在战后夺取世界霸权，美国参战。</a:t>
            </a:r>
            <a:endParaRPr lang="zh-CN" altLang="en-US" sz="2800" b="1" dirty="0">
              <a:solidFill>
                <a:schemeClr val="tx2"/>
              </a:solidFill>
              <a:latin typeface="华文中宋" panose="02010600040101010101" pitchFamily="2" charset="-122"/>
              <a:ea typeface="华文中宋" panose="02010600040101010101" pitchFamily="2" charset="-122"/>
              <a:cs typeface="华文中宋" panose="02010600040101010101" pitchFamily="2" charset="-122"/>
            </a:endParaRPr>
          </a:p>
          <a:p>
            <a:pPr>
              <a:spcBef>
                <a:spcPct val="50000"/>
              </a:spcBef>
              <a:buClrTx/>
            </a:pPr>
            <a:r>
              <a:rPr lang="zh-CN" altLang="en-US" sz="2800" b="1" dirty="0">
                <a:solidFill>
                  <a:srgbClr val="0000CC"/>
                </a:solidFill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影响：</a:t>
            </a:r>
            <a:r>
              <a:rPr lang="zh-CN" altLang="en-US" sz="2800" b="1" dirty="0">
                <a:solidFill>
                  <a:schemeClr val="tx2"/>
                </a:solidFill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美国参战</a:t>
            </a:r>
            <a:r>
              <a:rPr lang="zh-CN" altLang="en-US" sz="2800" dirty="0">
                <a:solidFill>
                  <a:schemeClr val="tx2"/>
                </a:solidFill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，</a:t>
            </a:r>
            <a:r>
              <a:rPr lang="zh-CN" altLang="en-US" sz="2800" b="1" dirty="0">
                <a:solidFill>
                  <a:schemeClr val="tx2"/>
                </a:solidFill>
                <a:latin typeface="华文中宋" panose="02010600040101010101" pitchFamily="2" charset="-122"/>
                <a:ea typeface="华文中宋" panose="02010600040101010101" pitchFamily="2" charset="-122"/>
                <a:cs typeface="华文中宋" panose="02010600040101010101" pitchFamily="2" charset="-122"/>
              </a:rPr>
              <a:t>加强了协约国集团的力量</a:t>
            </a:r>
            <a:endParaRPr lang="zh-CN" altLang="en-US" sz="2800" b="1" dirty="0">
              <a:solidFill>
                <a:schemeClr val="tx2"/>
              </a:solidFill>
              <a:latin typeface="华文中宋" panose="02010600040101010101" pitchFamily="2" charset="-122"/>
              <a:ea typeface="华文中宋" panose="02010600040101010101" pitchFamily="2" charset="-122"/>
              <a:cs typeface="华文中宋" panose="020106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04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04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04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422" grpId="0" bldLvl="0" animBg="1"/>
      <p:bldP spid="60419" grpId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17475" y="31115"/>
            <a:ext cx="8934450" cy="6795770"/>
          </a:xfrm>
          <a:prstGeom prst="rect">
            <a:avLst/>
          </a:prstGeom>
        </p:spPr>
      </p:pic>
      <p:sp>
        <p:nvSpPr>
          <p:cNvPr id="32771" name="矩形 32770"/>
          <p:cNvSpPr/>
          <p:nvPr/>
        </p:nvSpPr>
        <p:spPr>
          <a:xfrm>
            <a:off x="449580" y="6052820"/>
            <a:ext cx="8244840" cy="645160"/>
          </a:xfrm>
          <a:prstGeom prst="rect">
            <a:avLst/>
          </a:prstGeom>
          <a:solidFill>
            <a:srgbClr val="FFFF00"/>
          </a:solidFill>
          <a:ln w="12700">
            <a:noFill/>
          </a:ln>
        </p:spPr>
        <p:txBody>
          <a:bodyPr wrap="square" anchor="t">
            <a:spAutoFit/>
          </a:bodyPr>
          <a:p>
            <a:pPr algn="ctr">
              <a:buClrTx/>
            </a:pPr>
            <a:r>
              <a:rPr lang="en-US" altLang="zh-CN" sz="28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 </a:t>
            </a:r>
            <a:r>
              <a:rPr lang="en-US" altLang="zh-CN" sz="36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1917</a:t>
            </a:r>
            <a:r>
              <a:rPr lang="zh-CN" altLang="en-US" sz="36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年</a:t>
            </a:r>
            <a:r>
              <a:rPr lang="en-US" altLang="zh-CN" sz="36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11</a:t>
            </a:r>
            <a:r>
              <a:rPr lang="zh-CN" altLang="en-US" sz="36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月十月革命俄国退出一战</a:t>
            </a:r>
            <a:endParaRPr lang="zh-CN" altLang="en-US" sz="3600" b="1" dirty="0">
              <a:solidFill>
                <a:srgbClr val="FFFFFF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27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1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6625" name="Text Box 2"/>
          <p:cNvSpPr txBox="1"/>
          <p:nvPr/>
        </p:nvSpPr>
        <p:spPr>
          <a:xfrm>
            <a:off x="323850" y="4165600"/>
            <a:ext cx="184150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endParaRPr lang="zh-CN" altLang="en-US" sz="3200" dirty="0">
              <a:latin typeface="Times New Roman" panose="02020603050405020304" pitchFamily="18" charset="0"/>
              <a:ea typeface="华文行楷" panose="02010800040101010101" pitchFamily="2" charset="-122"/>
            </a:endParaRPr>
          </a:p>
        </p:txBody>
      </p:sp>
      <p:pic>
        <p:nvPicPr>
          <p:cNvPr id="26626" name="Picture 3" descr="1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217025" cy="68580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0964" name="Picture 4" descr="12490837_200507181008365535010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20637"/>
            <a:ext cx="9213850" cy="6878637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09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2473332" y="687417"/>
            <a:ext cx="1296144" cy="707886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r>
              <a:rPr lang="zh-CN" altLang="en-US" sz="4000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英国</a:t>
            </a:r>
            <a:endParaRPr lang="zh-CN" altLang="en-US" sz="4000" dirty="0">
              <a:solidFill>
                <a:schemeClr val="bg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2483768" y="1938192"/>
            <a:ext cx="1296144" cy="707886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r>
              <a:rPr lang="zh-CN" altLang="en-US" sz="4000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法国</a:t>
            </a:r>
            <a:endParaRPr lang="zh-CN" altLang="en-US" sz="4000" dirty="0">
              <a:solidFill>
                <a:schemeClr val="bg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2483768" y="3188967"/>
            <a:ext cx="1363604" cy="707886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r>
              <a:rPr lang="zh-CN" altLang="en-US" sz="4000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俄国</a:t>
            </a:r>
            <a:endParaRPr lang="zh-CN" altLang="en-US" sz="4000" dirty="0">
              <a:solidFill>
                <a:schemeClr val="bg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6903560" y="687417"/>
            <a:ext cx="1224136" cy="707886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r>
              <a:rPr lang="zh-CN" altLang="en-US" sz="4000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德国</a:t>
            </a:r>
            <a:endParaRPr lang="zh-CN" altLang="en-US" sz="4000" dirty="0">
              <a:solidFill>
                <a:schemeClr val="bg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6903560" y="1938192"/>
            <a:ext cx="2231680" cy="707886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r>
              <a:rPr lang="zh-CN" altLang="en-US" sz="4000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奥匈帝国</a:t>
            </a:r>
            <a:endParaRPr lang="zh-CN" altLang="en-US" sz="4000" dirty="0">
              <a:solidFill>
                <a:schemeClr val="bg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6903560" y="3188967"/>
            <a:ext cx="1800200" cy="707886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r>
              <a:rPr lang="zh-CN" altLang="en-US" sz="4000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意大利</a:t>
            </a:r>
            <a:endParaRPr lang="zh-CN" altLang="en-US" sz="4000" dirty="0">
              <a:solidFill>
                <a:schemeClr val="bg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0" name="左大括号 9"/>
          <p:cNvSpPr/>
          <p:nvPr/>
        </p:nvSpPr>
        <p:spPr bwMode="auto">
          <a:xfrm>
            <a:off x="2026426" y="779967"/>
            <a:ext cx="288032" cy="3024336"/>
          </a:xfrm>
          <a:prstGeom prst="leftBrace">
            <a:avLst/>
          </a:prstGeom>
          <a:noFill/>
          <a:ln w="38100" cap="sq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/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1" lang="zh-CN" altLang="en-US" sz="32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1" name="左大括号 10"/>
          <p:cNvSpPr/>
          <p:nvPr/>
        </p:nvSpPr>
        <p:spPr bwMode="auto">
          <a:xfrm>
            <a:off x="6426926" y="779967"/>
            <a:ext cx="288032" cy="3024336"/>
          </a:xfrm>
          <a:prstGeom prst="leftBrace">
            <a:avLst/>
          </a:prstGeom>
          <a:noFill/>
          <a:ln w="38100" cap="sq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/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1" lang="zh-CN" altLang="en-US" sz="32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5438106" y="1232700"/>
            <a:ext cx="800219" cy="2160240"/>
          </a:xfrm>
          <a:prstGeom prst="rect">
            <a:avLst/>
          </a:prstGeom>
          <a:solidFill>
            <a:srgbClr val="FFFF00"/>
          </a:solidFill>
        </p:spPr>
        <p:txBody>
          <a:bodyPr vert="eaVert" wrap="square" rtlCol="0">
            <a:spAutoFit/>
          </a:bodyPr>
          <a:lstStyle/>
          <a:p>
            <a:r>
              <a:rPr lang="zh-CN" altLang="en-US" sz="4000" dirty="0">
                <a:latin typeface="楷体" panose="02010609060101010101" pitchFamily="49" charset="-122"/>
                <a:ea typeface="楷体" panose="02010609060101010101" pitchFamily="49" charset="-122"/>
              </a:rPr>
              <a:t>三国同盟</a:t>
            </a:r>
            <a:endParaRPr lang="zh-CN" altLang="en-US" sz="400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1056897" y="1232700"/>
            <a:ext cx="800219" cy="2160240"/>
          </a:xfrm>
          <a:prstGeom prst="rect">
            <a:avLst/>
          </a:prstGeom>
          <a:solidFill>
            <a:srgbClr val="FFFF00"/>
          </a:solidFill>
        </p:spPr>
        <p:txBody>
          <a:bodyPr vert="eaVert" wrap="square" rtlCol="0">
            <a:spAutoFit/>
          </a:bodyPr>
          <a:lstStyle/>
          <a:p>
            <a:r>
              <a:rPr lang="zh-CN" altLang="en-US" sz="4000" dirty="0">
                <a:latin typeface="楷体" panose="02010609060101010101" pitchFamily="49" charset="-122"/>
                <a:ea typeface="楷体" panose="02010609060101010101" pitchFamily="49" charset="-122"/>
              </a:rPr>
              <a:t>三国协约</a:t>
            </a:r>
            <a:endParaRPr lang="zh-CN" altLang="en-US" sz="400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2473332" y="5157192"/>
            <a:ext cx="1296144" cy="707886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r>
              <a:rPr lang="zh-CN" altLang="en-US" sz="4000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美国</a:t>
            </a:r>
            <a:endParaRPr lang="zh-CN" altLang="en-US" sz="4000" dirty="0">
              <a:solidFill>
                <a:schemeClr val="bg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2473332" y="6090910"/>
            <a:ext cx="1296144" cy="707886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r>
              <a:rPr lang="zh-CN" altLang="en-US" sz="4000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中国</a:t>
            </a:r>
            <a:endParaRPr lang="zh-CN" altLang="en-US" sz="4000" dirty="0">
              <a:solidFill>
                <a:schemeClr val="bg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2483768" y="687417"/>
            <a:ext cx="1296144" cy="707886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r>
              <a:rPr lang="zh-CN" altLang="en-US" sz="4000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英国</a:t>
            </a:r>
            <a:endParaRPr lang="zh-CN" altLang="en-US" sz="4000" dirty="0">
              <a:solidFill>
                <a:schemeClr val="bg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" name="笑脸 1">
            <a:hlinkClick r:id="rId1" tooltip="" action="ppaction://hlinksldjump"/>
          </p:cNvPr>
          <p:cNvSpPr/>
          <p:nvPr/>
        </p:nvSpPr>
        <p:spPr>
          <a:xfrm>
            <a:off x="5939790" y="5157470"/>
            <a:ext cx="864235" cy="935990"/>
          </a:xfrm>
          <a:prstGeom prst="smileyFace">
            <a:avLst/>
          </a:prstGeom>
          <a:solidFill>
            <a:srgbClr val="953735"/>
          </a:solidFill>
          <a:ln w="12700" cap="sq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vert="horz" wrap="square" lIns="91440" tIns="45720" rIns="91440" bIns="45720" numCol="1" anchor="t" anchorCtr="0" compatLnSpc="1"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1" lang="en-US" altLang="en-US" sz="32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vortex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3.33333E-6 L -0.48732 0.15139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375" y="75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800" decel="100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800" decel="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800" decel="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800" decel="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800" decel="100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800" decel="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800" decel="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800" decel="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3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ldLvl="0" animBg="1"/>
      <p:bldP spid="9" grpId="0" bldLvl="0" animBg="1"/>
      <p:bldP spid="14" grpId="0" bldLvl="0" animBg="1"/>
      <p:bldP spid="15" grpId="0" bldLvl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3553" name="图片 54273" descr="远程大炮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3632200"/>
            <a:ext cx="4572000" cy="32258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3554" name="图片 54274" descr="战场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0" y="0"/>
            <a:ext cx="4572000" cy="323056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3555" name="图片 54275" descr="索姆河战役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4572000" cy="32226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4277" name="文本框 54276"/>
          <p:cNvSpPr txBox="1"/>
          <p:nvPr/>
        </p:nvSpPr>
        <p:spPr>
          <a:xfrm>
            <a:off x="3124200" y="2971800"/>
            <a:ext cx="2743200" cy="823913"/>
          </a:xfrm>
          <a:prstGeom prst="rect">
            <a:avLst/>
          </a:prstGeom>
          <a:solidFill>
            <a:srgbClr val="FFE4C9"/>
          </a:solidFill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4800" b="1" dirty="0">
                <a:solidFill>
                  <a:srgbClr val="CC3300"/>
                </a:solidFill>
                <a:latin typeface="Verdana" panose="020B0604030504040204" pitchFamily="34" charset="0"/>
              </a:rPr>
              <a:t>新式武器</a:t>
            </a:r>
            <a:endParaRPr lang="zh-CN" altLang="en-US" sz="4800" b="1" dirty="0">
              <a:solidFill>
                <a:srgbClr val="CC3300"/>
              </a:solidFill>
              <a:latin typeface="Verdana" panose="020B0604030504040204" pitchFamily="34" charset="0"/>
            </a:endParaRPr>
          </a:p>
        </p:txBody>
      </p:sp>
      <p:pic>
        <p:nvPicPr>
          <p:cNvPr id="23557" name="图片 54277" descr="pho-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29200" y="3429000"/>
            <a:ext cx="3836988" cy="16795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3558" name="图片 54278" descr="457_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24400" y="5229225"/>
            <a:ext cx="4419600" cy="162877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42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42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277" grpId="0" bldLvl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86398" name="Group 30"/>
          <p:cNvGraphicFramePr>
            <a:graphicFrameLocks noGrp="1"/>
          </p:cNvGraphicFramePr>
          <p:nvPr/>
        </p:nvGraphicFramePr>
        <p:xfrm>
          <a:off x="228600" y="1299227"/>
          <a:ext cx="8695690" cy="4064001"/>
        </p:xfrm>
        <a:graphic>
          <a:graphicData uri="http://schemas.openxmlformats.org/drawingml/2006/table">
            <a:tbl>
              <a:tblPr/>
              <a:tblGrid>
                <a:gridCol w="1974850"/>
                <a:gridCol w="6720840"/>
              </a:tblGrid>
              <a:tr h="58102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2"/>
                        </a:buClr>
                        <a:buFont typeface="Wingdings" panose="05000000000000000000" pitchFamily="2" charset="2"/>
                        <a:defRPr kumimoji="1"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SzPct val="95000"/>
                        <a:defRPr kumimoji="1"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r>
                        <a:rPr kumimoji="1" lang="zh-CN" alt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战争历时</a:t>
                      </a:r>
                      <a:endParaRPr kumimoji="1" lang="en-US" altLang="zh-CN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2"/>
                        </a:buClr>
                        <a:buFont typeface="Wingdings" panose="05000000000000000000" pitchFamily="2" charset="2"/>
                        <a:defRPr kumimoji="1"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SzPct val="95000"/>
                        <a:defRPr kumimoji="1"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r>
                        <a:rPr kumimoji="1" lang="zh-CN" alt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4年零3个多月（1914/7/28—</a:t>
                      </a:r>
                      <a:r>
                        <a:rPr kumimoji="1" lang="en-US" altLang="zh-CN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1918/11/11</a:t>
                      </a:r>
                      <a:r>
                        <a:rPr kumimoji="1" lang="zh-CN" alt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）</a:t>
                      </a:r>
                      <a:endParaRPr kumimoji="1" lang="zh-CN" alt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943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2"/>
                        </a:buClr>
                        <a:buFont typeface="Wingdings" panose="05000000000000000000" pitchFamily="2" charset="2"/>
                        <a:defRPr kumimoji="1"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SzPct val="95000"/>
                        <a:defRPr kumimoji="1"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r>
                        <a:rPr kumimoji="1" lang="zh-CN" alt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参战国家</a:t>
                      </a:r>
                      <a:endParaRPr kumimoji="1" lang="zh-CN" alt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2"/>
                        </a:buClr>
                        <a:buFont typeface="Wingdings" panose="05000000000000000000" pitchFamily="2" charset="2"/>
                        <a:defRPr kumimoji="1"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SzPct val="95000"/>
                        <a:defRPr kumimoji="1"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r>
                        <a:rPr kumimoji="1" lang="zh-CN" alt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31个（协约国27个，同盟国4个）</a:t>
                      </a:r>
                      <a:endParaRPr kumimoji="1" lang="zh-CN" alt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102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2"/>
                        </a:buClr>
                        <a:buFont typeface="Wingdings" panose="05000000000000000000" pitchFamily="2" charset="2"/>
                        <a:defRPr kumimoji="1"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SzPct val="95000"/>
                        <a:defRPr kumimoji="1"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r>
                        <a:rPr kumimoji="1" lang="zh-CN" alt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战争范围</a:t>
                      </a:r>
                      <a:endParaRPr kumimoji="1" lang="zh-CN" alt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2"/>
                        </a:buClr>
                        <a:buFont typeface="Wingdings" panose="05000000000000000000" pitchFamily="2" charset="2"/>
                        <a:defRPr kumimoji="1"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SzPct val="95000"/>
                        <a:defRPr kumimoji="1"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r>
                        <a:rPr kumimoji="1" lang="zh-CN" alt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14个国家的400万平方千米以上土地</a:t>
                      </a:r>
                      <a:endParaRPr kumimoji="1" lang="zh-CN" alt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102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2"/>
                        </a:buClr>
                        <a:buFont typeface="Wingdings" panose="05000000000000000000" pitchFamily="2" charset="2"/>
                        <a:defRPr kumimoji="1"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SzPct val="95000"/>
                        <a:defRPr kumimoji="1"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r>
                        <a:rPr kumimoji="1" lang="zh-CN" alt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卷入人口</a:t>
                      </a:r>
                      <a:endParaRPr kumimoji="1" lang="zh-CN" alt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2"/>
                        </a:buClr>
                        <a:buFont typeface="Wingdings" panose="05000000000000000000" pitchFamily="2" charset="2"/>
                        <a:defRPr kumimoji="1"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SzPct val="95000"/>
                        <a:defRPr kumimoji="1"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r>
                        <a:rPr kumimoji="1" lang="zh-CN" alt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超过15亿</a:t>
                      </a:r>
                      <a:endParaRPr kumimoji="1" lang="zh-CN" alt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102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2"/>
                        </a:buClr>
                        <a:buFont typeface="Wingdings" panose="05000000000000000000" pitchFamily="2" charset="2"/>
                        <a:defRPr kumimoji="1"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SzPct val="95000"/>
                        <a:defRPr kumimoji="1"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r>
                        <a:rPr kumimoji="1" lang="zh-CN" alt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参战人员 </a:t>
                      </a:r>
                      <a:endParaRPr kumimoji="1" lang="zh-CN" alt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2"/>
                        </a:buClr>
                        <a:buFont typeface="Wingdings" panose="05000000000000000000" pitchFamily="2" charset="2"/>
                        <a:defRPr kumimoji="1"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SzPct val="95000"/>
                        <a:defRPr kumimoji="1"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r>
                        <a:rPr kumimoji="1" lang="zh-CN" alt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7000多万</a:t>
                      </a:r>
                      <a:endParaRPr kumimoji="1" lang="zh-CN" alt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943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2"/>
                        </a:buClr>
                        <a:buFont typeface="Wingdings" panose="05000000000000000000" pitchFamily="2" charset="2"/>
                        <a:defRPr kumimoji="1"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SzPct val="95000"/>
                        <a:defRPr kumimoji="1"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r>
                        <a:rPr kumimoji="1" lang="zh-CN" alt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伤亡人员</a:t>
                      </a:r>
                      <a:endParaRPr kumimoji="1" lang="zh-CN" alt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2"/>
                        </a:buClr>
                        <a:buFont typeface="Wingdings" panose="05000000000000000000" pitchFamily="2" charset="2"/>
                        <a:defRPr kumimoji="1"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SzPct val="95000"/>
                        <a:defRPr kumimoji="1"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r>
                        <a:rPr kumimoji="1" lang="zh-CN" alt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3000多万</a:t>
                      </a:r>
                      <a:endParaRPr kumimoji="1" lang="zh-CN" alt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102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2"/>
                        </a:buClr>
                        <a:buFont typeface="Wingdings" panose="05000000000000000000" pitchFamily="2" charset="2"/>
                        <a:defRPr kumimoji="1"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SzPct val="95000"/>
                        <a:defRPr kumimoji="1"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r>
                        <a:rPr kumimoji="1" lang="zh-CN" alt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经济损失</a:t>
                      </a:r>
                      <a:endParaRPr kumimoji="1" lang="zh-CN" alt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2"/>
                        </a:buClr>
                        <a:buFont typeface="Wingdings" panose="05000000000000000000" pitchFamily="2" charset="2"/>
                        <a:defRPr kumimoji="1"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SzPct val="95000"/>
                        <a:defRPr kumimoji="1"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r>
                        <a:rPr kumimoji="1" lang="en-US" altLang="zh-CN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27</a:t>
                      </a:r>
                      <a:r>
                        <a:rPr kumimoji="1" lang="zh-CN" altLang="en-US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00多亿美元</a:t>
                      </a:r>
                      <a:endParaRPr kumimoji="1" lang="zh-CN" altLang="en-US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86396" name="Text Box 28"/>
          <p:cNvSpPr txBox="1">
            <a:spLocks noChangeArrowheads="1"/>
          </p:cNvSpPr>
          <p:nvPr/>
        </p:nvSpPr>
        <p:spPr bwMode="auto">
          <a:xfrm>
            <a:off x="2057400" y="457200"/>
            <a:ext cx="477202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3600" dirty="0">
                <a:solidFill>
                  <a:srgbClr val="CC0066"/>
                </a:solidFill>
                <a:ea typeface="宋体" panose="02010600030101010101" pitchFamily="2" charset="-122"/>
              </a:rPr>
              <a:t>第一次世界大战概况表</a:t>
            </a:r>
            <a:endParaRPr lang="zh-CN" altLang="en-US" sz="3600" dirty="0">
              <a:solidFill>
                <a:srgbClr val="CC0066"/>
              </a:solidFill>
              <a:ea typeface="宋体" panose="02010600030101010101" pitchFamily="2" charset="-122"/>
            </a:endParaRPr>
          </a:p>
        </p:txBody>
      </p:sp>
      <p:sp>
        <p:nvSpPr>
          <p:cNvPr id="4" name="Text Box 5"/>
          <p:cNvSpPr txBox="1">
            <a:spLocks noChangeArrowheads="1"/>
          </p:cNvSpPr>
          <p:nvPr/>
        </p:nvSpPr>
        <p:spPr bwMode="auto">
          <a:xfrm>
            <a:off x="0" y="5445224"/>
            <a:ext cx="9144000" cy="1323439"/>
          </a:xfrm>
          <a:prstGeom prst="rect">
            <a:avLst/>
          </a:prstGeom>
          <a:solidFill>
            <a:srgbClr val="3366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Font typeface="Wingdings" panose="05000000000000000000" pitchFamily="2" charset="2"/>
              <a:buChar char="w"/>
              <a:defRPr kumimoji="1"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SzPct val="95000"/>
              <a:buChar char="–"/>
              <a:defRPr kumimoji="1"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•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r>
              <a:rPr lang="zh-CN" altLang="en-US" sz="4000" b="0" dirty="0">
                <a:solidFill>
                  <a:schemeClr val="bg1"/>
                </a:solidFill>
                <a:latin typeface="宋体" panose="02010600030101010101" pitchFamily="2" charset="-122"/>
              </a:rPr>
              <a:t>第一次世界大战给全世界人民带来了沉重灾难</a:t>
            </a:r>
            <a:endParaRPr lang="zh-CN" altLang="en-US" sz="4000" b="0" dirty="0">
              <a:solidFill>
                <a:schemeClr val="bg1"/>
              </a:solidFill>
              <a:latin typeface="宋体" panose="02010600030101010101" pitchFamily="2" charset="-122"/>
            </a:endParaRPr>
          </a:p>
        </p:txBody>
      </p:sp>
      <p:sp>
        <p:nvSpPr>
          <p:cNvPr id="30723" name="文本框 114691"/>
          <p:cNvSpPr txBox="1"/>
          <p:nvPr/>
        </p:nvSpPr>
        <p:spPr>
          <a:xfrm>
            <a:off x="228283" y="1859598"/>
            <a:ext cx="7559675" cy="3138170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  <a:buClrTx/>
            </a:pPr>
            <a:r>
              <a:rPr lang="zh-CN" altLang="en-US" sz="4400" b="1" dirty="0">
                <a:solidFill>
                  <a:srgbClr val="0033CC"/>
                </a:solidFill>
                <a:latin typeface="Arial" panose="020B0604020202020204" pitchFamily="34" charset="0"/>
              </a:rPr>
              <a:t>一战的特点：</a:t>
            </a:r>
            <a:endParaRPr lang="zh-CN" altLang="en-US" sz="4400" b="1" dirty="0">
              <a:solidFill>
                <a:srgbClr val="0033CC"/>
              </a:solidFill>
              <a:latin typeface="Arial" panose="020B0604020202020204" pitchFamily="34" charset="0"/>
            </a:endParaRPr>
          </a:p>
          <a:p>
            <a:pPr>
              <a:spcBef>
                <a:spcPct val="50000"/>
              </a:spcBef>
              <a:buClrTx/>
            </a:pPr>
            <a:r>
              <a:rPr lang="zh-CN" altLang="en-US" sz="4400" b="1" dirty="0">
                <a:solidFill>
                  <a:srgbClr val="0033CC"/>
                </a:solidFill>
                <a:latin typeface="Arial" panose="020B0604020202020204" pitchFamily="34" charset="0"/>
              </a:rPr>
              <a:t>时间长、国家多、范围广、卷入人口多、伤亡特别大、经济损失大、出现了新式武器。</a:t>
            </a:r>
            <a:endParaRPr lang="zh-CN" altLang="en-US" sz="4400" b="1" dirty="0">
              <a:solidFill>
                <a:srgbClr val="0033CC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conveyor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1863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307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ldLvl="0" animBg="1"/>
      <p:bldP spid="30723" grpId="0" bldLvl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7106" name="Picture 2" descr="img01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5076825" cy="329088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7107" name="Picture 3" descr="img01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284538"/>
            <a:ext cx="4140200" cy="357346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7108" name="Picture 4" descr="img02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67175" y="3273425"/>
            <a:ext cx="5076825" cy="35845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7109" name="Picture 5" descr="img01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76825" y="0"/>
            <a:ext cx="4067175" cy="328453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7110" name="Text Box 6"/>
          <p:cNvSpPr txBox="1"/>
          <p:nvPr/>
        </p:nvSpPr>
        <p:spPr>
          <a:xfrm>
            <a:off x="2197100" y="2924175"/>
            <a:ext cx="4464050" cy="228600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anchor="t"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战争结束了，</a:t>
            </a:r>
            <a:r>
              <a:rPr lang="en-US" altLang="zh-CN" sz="3600" b="1" dirty="0">
                <a:latin typeface="Arial" panose="020B0604020202020204" pitchFamily="34" charset="0"/>
                <a:ea typeface="黑体" panose="02010609060101010101" pitchFamily="49" charset="-122"/>
              </a:rPr>
              <a:t>……</a:t>
            </a:r>
            <a:endParaRPr lang="en-US" altLang="zh-CN" sz="36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ctr">
              <a:spcBef>
                <a:spcPct val="50000"/>
              </a:spcBef>
            </a:pPr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战争结束了！</a:t>
            </a:r>
            <a:endParaRPr lang="zh-CN" altLang="en-US" sz="36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ctr">
              <a:spcBef>
                <a:spcPct val="50000"/>
              </a:spcBef>
            </a:pPr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战争结束了？                    </a:t>
            </a:r>
            <a:endParaRPr lang="zh-CN" altLang="en-US" sz="36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0723" name="文本框 114691"/>
          <p:cNvSpPr txBox="1"/>
          <p:nvPr/>
        </p:nvSpPr>
        <p:spPr>
          <a:xfrm>
            <a:off x="1142048" y="5495608"/>
            <a:ext cx="7559675" cy="768350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  <a:buClrTx/>
            </a:pPr>
            <a:r>
              <a:rPr lang="zh-CN" altLang="en-US" sz="4400" b="1" dirty="0">
                <a:solidFill>
                  <a:srgbClr val="0033CC"/>
                </a:solidFill>
                <a:latin typeface="Arial" panose="020B0604020202020204" pitchFamily="34" charset="0"/>
              </a:rPr>
              <a:t>启示：珍爱和平，远离战争！</a:t>
            </a:r>
            <a:endParaRPr lang="zh-CN" altLang="en-US" sz="4400" b="1" dirty="0">
              <a:solidFill>
                <a:srgbClr val="0033CC"/>
              </a:solidFill>
              <a:latin typeface="Arial" panose="020B0604020202020204" pitchFamily="34" charset="0"/>
            </a:endParaRPr>
          </a:p>
        </p:txBody>
      </p:sp>
      <p:sp>
        <p:nvSpPr>
          <p:cNvPr id="2" name="笑脸 1">
            <a:hlinkClick r:id="rId5" tooltip="" action="ppaction://hlinksldjump"/>
          </p:cNvPr>
          <p:cNvSpPr/>
          <p:nvPr/>
        </p:nvSpPr>
        <p:spPr>
          <a:xfrm>
            <a:off x="7922895" y="4485005"/>
            <a:ext cx="864235" cy="935990"/>
          </a:xfrm>
          <a:prstGeom prst="smileyFace">
            <a:avLst/>
          </a:prstGeom>
          <a:solidFill>
            <a:srgbClr val="953735"/>
          </a:solidFill>
          <a:ln w="12700" cap="sq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vert="horz" wrap="square" lIns="91440" tIns="45720" rIns="91440" bIns="45720" numCol="1" anchor="t" anchorCtr="0" compatLnSpc="1"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1" lang="en-US" altLang="en-US" sz="32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7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7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7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71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71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3" presetClass="entr" presetSubtype="52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71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71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7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7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3" presetClass="entr" presetSubtype="3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71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71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7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7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71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71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71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47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" dur="500"/>
                                        <p:tgtEl>
                                          <p:spTgt spid="307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10" grpId="0" bldLvl="0" animBg="1"/>
      <p:bldP spid="30723" grpId="0" bldLvl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6" name="文本框 5"/>
          <p:cNvSpPr txBox="1"/>
          <p:nvPr/>
        </p:nvSpPr>
        <p:spPr>
          <a:xfrm>
            <a:off x="399415" y="2779395"/>
            <a:ext cx="6603365" cy="353822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>
                <a:sym typeface="+mn-ea"/>
              </a:rPr>
              <a:t>二、改变世界格局</a:t>
            </a:r>
            <a:endParaRPr lang="en-US" altLang="zh-CN" b="1">
              <a:solidFill>
                <a:schemeClr val="tx1"/>
              </a:solidFill>
            </a:endParaRPr>
          </a:p>
          <a:p>
            <a:r>
              <a:rPr lang="en-US" altLang="zh-CN">
                <a:sym typeface="+mn-ea"/>
              </a:rPr>
              <a:t>1.</a:t>
            </a:r>
            <a:r>
              <a:rPr lang="zh-CN" altLang="en-US">
                <a:sym typeface="+mn-ea"/>
              </a:rPr>
              <a:t>欧洲列强：</a:t>
            </a:r>
            <a:endParaRPr lang="zh-CN" altLang="en-US" b="1">
              <a:solidFill>
                <a:schemeClr val="tx1"/>
              </a:solidFill>
            </a:endParaRPr>
          </a:p>
          <a:p>
            <a:endParaRPr lang="en-US" altLang="zh-CN">
              <a:sym typeface="+mn-ea"/>
            </a:endParaRPr>
          </a:p>
          <a:p>
            <a:r>
              <a:rPr lang="en-US" altLang="zh-CN">
                <a:sym typeface="+mn-ea"/>
              </a:rPr>
              <a:t>2.</a:t>
            </a:r>
            <a:r>
              <a:rPr lang="zh-CN" altLang="en-US">
                <a:sym typeface="+mn-ea"/>
              </a:rPr>
              <a:t>美国，俄国：</a:t>
            </a:r>
            <a:endParaRPr lang="zh-CN" altLang="en-US" b="1">
              <a:solidFill>
                <a:schemeClr val="tx1"/>
              </a:solidFill>
            </a:endParaRPr>
          </a:p>
          <a:p>
            <a:r>
              <a:rPr lang="en-US" altLang="zh-CN">
                <a:sym typeface="+mn-ea"/>
              </a:rPr>
              <a:t>3.</a:t>
            </a:r>
            <a:r>
              <a:rPr lang="zh-CN" altLang="en-US">
                <a:sym typeface="+mn-ea"/>
              </a:rPr>
              <a:t>殖民地半殖民地国家：</a:t>
            </a:r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344805" y="906304"/>
            <a:ext cx="8521065" cy="310769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2800" b="1">
                <a:solidFill>
                  <a:schemeClr val="tx1"/>
                </a:solidFill>
              </a:rPr>
              <a:t>一、规模空前的战争</a:t>
            </a:r>
            <a:endParaRPr lang="en-US" sz="2800" b="1">
              <a:solidFill>
                <a:schemeClr val="tx1"/>
              </a:solidFill>
            </a:endParaRPr>
          </a:p>
          <a:p>
            <a:r>
              <a:rPr lang="zh-CN" altLang="en-US" sz="2800" b="1">
                <a:solidFill>
                  <a:schemeClr val="tx1"/>
                </a:solidFill>
              </a:rPr>
              <a:t>参战国：</a:t>
            </a:r>
            <a:endParaRPr lang="zh-CN" altLang="en-US" sz="2800" b="1">
              <a:solidFill>
                <a:schemeClr val="tx1"/>
              </a:solidFill>
            </a:endParaRPr>
          </a:p>
          <a:p>
            <a:endParaRPr lang="zh-CN" altLang="en-US" sz="2800" b="1">
              <a:solidFill>
                <a:schemeClr val="tx1"/>
              </a:solidFill>
            </a:endParaRPr>
          </a:p>
          <a:p>
            <a:endParaRPr lang="zh-CN" altLang="en-US" sz="2800" b="1">
              <a:solidFill>
                <a:schemeClr val="tx1"/>
              </a:solidFill>
            </a:endParaRPr>
          </a:p>
          <a:p>
            <a:endParaRPr lang="zh-CN" altLang="en-US" sz="2800" b="1">
              <a:solidFill>
                <a:schemeClr val="tx1"/>
              </a:solidFill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802130" y="1306830"/>
            <a:ext cx="6764020" cy="230695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l"/>
            <a:r>
              <a:rPr lang="zh-CN" altLang="en-US" dirty="0">
                <a:solidFill>
                  <a:srgbClr val="0033CC"/>
                </a:solidFill>
                <a:latin typeface="Arial" panose="020B0604020202020204" pitchFamily="34" charset="0"/>
                <a:sym typeface="+mn-ea"/>
              </a:rPr>
              <a:t>时间长、国家多、范围广、卷入人口多、伤亡特别大、经济损失大、出现了新式武器。</a:t>
            </a:r>
            <a:endParaRPr lang="zh-CN" altLang="en-US" b="1" dirty="0">
              <a:solidFill>
                <a:srgbClr val="0033CC"/>
              </a:solidFill>
              <a:latin typeface="Arial" panose="020B0604020202020204" pitchFamily="34" charset="0"/>
            </a:endParaRPr>
          </a:p>
          <a:p>
            <a:pPr algn="l"/>
            <a:endParaRPr lang="zh-CN" altLang="en-US">
              <a:solidFill>
                <a:srgbClr val="FF0000"/>
              </a:solidFill>
              <a:sym typeface="+mn-ea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2641600" y="3490595"/>
            <a:ext cx="5542280" cy="107632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>
                <a:solidFill>
                  <a:srgbClr val="FF0000"/>
                </a:solidFill>
              </a:rPr>
              <a:t>大大削弱欧洲力量，从根本上动摇了欧洲的世界优势</a:t>
            </a:r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3112135" y="5015230"/>
            <a:ext cx="1816100" cy="58356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>
                <a:solidFill>
                  <a:srgbClr val="FF0000"/>
                </a:solidFill>
                <a:sym typeface="+mn-ea"/>
              </a:rPr>
              <a:t>崛起标志</a:t>
            </a:r>
            <a:endParaRPr lang="zh-CN" altLang="en-US">
              <a:solidFill>
                <a:srgbClr val="FF0000"/>
              </a:solidFill>
              <a:sym typeface="+mn-ea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4825365" y="5734050"/>
            <a:ext cx="1816100" cy="58356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>
                <a:solidFill>
                  <a:srgbClr val="FF0000"/>
                </a:solidFill>
              </a:rPr>
              <a:t>民族觉醒</a:t>
            </a:r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30721" name="标题 114689"/>
          <p:cNvSpPr>
            <a:spLocks noGrp="1"/>
          </p:cNvSpPr>
          <p:nvPr>
            <p:ph type="title"/>
          </p:nvPr>
        </p:nvSpPr>
        <p:spPr>
          <a:xfrm>
            <a:off x="301625" y="71438"/>
            <a:ext cx="7988300" cy="663575"/>
          </a:xfrm>
          <a:solidFill>
            <a:srgbClr val="C0C0C0"/>
          </a:solidFill>
          <a:ln>
            <a:solidFill>
              <a:schemeClr val="bg1"/>
            </a:solidFill>
            <a:miter/>
          </a:ln>
          <a:effectLst>
            <a:outerShdw dist="107763" dir="2699999" algn="ctr" rotWithShape="0">
              <a:schemeClr val="bg2"/>
            </a:outerShdw>
          </a:effectLst>
        </p:spPr>
        <p:txBody>
          <a:bodyPr anchor="ctr"/>
          <a:p>
            <a:r>
              <a:rPr lang="zh-CN" altLang="en-US" sz="3600" b="1" dirty="0">
                <a:solidFill>
                  <a:srgbClr val="0000CC"/>
                </a:solidFill>
                <a:ea typeface="华文新魏" panose="02010800040101010101" pitchFamily="2" charset="-122"/>
              </a:rPr>
              <a:t>第</a:t>
            </a:r>
            <a:r>
              <a:rPr lang="en-US" altLang="zh-CN" sz="3600" b="1">
                <a:solidFill>
                  <a:srgbClr val="0000CC"/>
                </a:solidFill>
                <a:ea typeface="华文新魏" panose="02010800040101010101" pitchFamily="2" charset="-122"/>
              </a:rPr>
              <a:t>2</a:t>
            </a:r>
            <a:r>
              <a:rPr lang="zh-CN" altLang="en-US" sz="3600" b="1" dirty="0">
                <a:solidFill>
                  <a:srgbClr val="0000CC"/>
                </a:solidFill>
                <a:ea typeface="华文新魏" panose="02010800040101010101" pitchFamily="2" charset="-122"/>
              </a:rPr>
              <a:t>课   第一次世界大战影响</a:t>
            </a:r>
            <a:endParaRPr lang="zh-CN" altLang="en-US" sz="3600" b="1">
              <a:solidFill>
                <a:srgbClr val="0000CC"/>
              </a:solidFill>
              <a:ea typeface="华文新魏" panose="02010800040101010101" pitchFamily="2" charset="-122"/>
            </a:endParaRPr>
          </a:p>
        </p:txBody>
      </p:sp>
      <p:sp>
        <p:nvSpPr>
          <p:cNvPr id="8" name="笑脸 7">
            <a:hlinkClick r:id="rId1" action="ppaction://hlinksldjump"/>
          </p:cNvPr>
          <p:cNvSpPr/>
          <p:nvPr/>
        </p:nvSpPr>
        <p:spPr>
          <a:xfrm>
            <a:off x="7781925" y="5454650"/>
            <a:ext cx="864235" cy="935990"/>
          </a:xfrm>
          <a:prstGeom prst="smileyFace">
            <a:avLst/>
          </a:prstGeom>
          <a:solidFill>
            <a:srgbClr val="953735"/>
          </a:solidFill>
          <a:ln w="12700" cap="sq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vert="horz" wrap="square" lIns="91440" tIns="45720" rIns="91440" bIns="45720" numCol="1" anchor="t" anchorCtr="0" compatLnSpc="1"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1" lang="en-US" altLang="en-US" sz="32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</p:bldLst>
  </p:timing>
</p:sld>
</file>

<file path=ppt/tags/tag1.xml><?xml version="1.0" encoding="utf-8"?>
<p:tagLst xmlns:p="http://schemas.openxmlformats.org/presentationml/2006/main">
  <p:tag name="KSO_WM_SLIDE_MODEL_TYPE" val="timeline"/>
</p:tagLst>
</file>

<file path=ppt/tags/tag2.xml><?xml version="1.0" encoding="utf-8"?>
<p:tagLst xmlns:p="http://schemas.openxmlformats.org/presentationml/2006/main">
  <p:tag name="KSO_WM_BEAUTIFY_FLAG" val="#wm#"/>
  <p:tag name="KSO_WM_TEMPLATE_CATEGORY" val="custom"/>
  <p:tag name="KSO_WM_TEMPLATE_INDEX" val="20184553"/>
</p:tagLst>
</file>

<file path=ppt/theme/theme1.xml><?xml version="1.0" encoding="utf-8"?>
<a:theme xmlns:a="http://schemas.openxmlformats.org/drawingml/2006/main" name="Strategic">
  <a:themeElements>
    <a:clrScheme name="Strategic 3">
      <a:dk1>
        <a:srgbClr val="000000"/>
      </a:dk1>
      <a:lt1>
        <a:srgbClr val="FFFFFF"/>
      </a:lt1>
      <a:dk2>
        <a:srgbClr val="000000"/>
      </a:dk2>
      <a:lt2>
        <a:srgbClr val="5F5F5F"/>
      </a:lt2>
      <a:accent1>
        <a:srgbClr val="CBCBCB"/>
      </a:accent1>
      <a:accent2>
        <a:srgbClr val="808080"/>
      </a:accent2>
      <a:accent3>
        <a:srgbClr val="FFFFFF"/>
      </a:accent3>
      <a:accent4>
        <a:srgbClr val="000000"/>
      </a:accent4>
      <a:accent5>
        <a:srgbClr val="E2E2E2"/>
      </a:accent5>
      <a:accent6>
        <a:srgbClr val="737373"/>
      </a:accent6>
      <a:hlink>
        <a:srgbClr val="5F5F5F"/>
      </a:hlink>
      <a:folHlink>
        <a:srgbClr val="969696"/>
      </a:folHlink>
    </a:clrScheme>
    <a:fontScheme name="Strategic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sq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defRPr kumimoji="1" lang="en-US" sz="32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  <a:ea typeface="黑体" panose="02010609060101010101" pitchFamily="49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sq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defRPr kumimoji="1" lang="en-US" sz="32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  <a:ea typeface="黑体" panose="02010609060101010101" pitchFamily="49" charset="-122"/>
          </a:defRPr>
        </a:defPPr>
      </a:lstStyle>
    </a:lnDef>
  </a:objectDefaults>
  <a:extraClrSchemeLst>
    <a:extraClrScheme>
      <a:clrScheme name="Strategic 1">
        <a:dk1>
          <a:srgbClr val="000000"/>
        </a:dk1>
        <a:lt1>
          <a:srgbClr val="EAEAEA"/>
        </a:lt1>
        <a:dk2>
          <a:srgbClr val="819E81"/>
        </a:dk2>
        <a:lt2>
          <a:srgbClr val="FFCC66"/>
        </a:lt2>
        <a:accent1>
          <a:srgbClr val="727DE0"/>
        </a:accent1>
        <a:accent2>
          <a:srgbClr val="D54F41"/>
        </a:accent2>
        <a:accent3>
          <a:srgbClr val="C1CCC1"/>
        </a:accent3>
        <a:accent4>
          <a:srgbClr val="C8C8C8"/>
        </a:accent4>
        <a:accent5>
          <a:srgbClr val="BCBFED"/>
        </a:accent5>
        <a:accent6>
          <a:srgbClr val="C1473A"/>
        </a:accent6>
        <a:hlink>
          <a:srgbClr val="003300"/>
        </a:hlink>
        <a:folHlink>
          <a:srgbClr val="6633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ategic 2">
        <a:dk1>
          <a:srgbClr val="000000"/>
        </a:dk1>
        <a:lt1>
          <a:srgbClr val="E9E2B6"/>
        </a:lt1>
        <a:dk2>
          <a:srgbClr val="996600"/>
        </a:dk2>
        <a:lt2>
          <a:srgbClr val="786950"/>
        </a:lt2>
        <a:accent1>
          <a:srgbClr val="727DE0"/>
        </a:accent1>
        <a:accent2>
          <a:srgbClr val="D54F41"/>
        </a:accent2>
        <a:accent3>
          <a:srgbClr val="F2EED7"/>
        </a:accent3>
        <a:accent4>
          <a:srgbClr val="000000"/>
        </a:accent4>
        <a:accent5>
          <a:srgbClr val="BCBFED"/>
        </a:accent5>
        <a:accent6>
          <a:srgbClr val="C1473A"/>
        </a:accent6>
        <a:hlink>
          <a:srgbClr val="003300"/>
        </a:hlink>
        <a:folHlink>
          <a:srgbClr val="33993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ategic 3">
        <a:dk1>
          <a:srgbClr val="000000"/>
        </a:dk1>
        <a:lt1>
          <a:srgbClr val="FFFFFF"/>
        </a:lt1>
        <a:dk2>
          <a:srgbClr val="000000"/>
        </a:dk2>
        <a:lt2>
          <a:srgbClr val="5F5F5F"/>
        </a:lt2>
        <a:accent1>
          <a:srgbClr val="CBCBCB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737373"/>
        </a:accent6>
        <a:hlink>
          <a:srgbClr val="5F5F5F"/>
        </a:hlink>
        <a:folHlink>
          <a:srgbClr val="96969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ategic 4">
        <a:dk1>
          <a:srgbClr val="000000"/>
        </a:dk1>
        <a:lt1>
          <a:srgbClr val="EAEAEA"/>
        </a:lt1>
        <a:dk2>
          <a:srgbClr val="BC6262"/>
        </a:dk2>
        <a:lt2>
          <a:srgbClr val="FFCC66"/>
        </a:lt2>
        <a:accent1>
          <a:srgbClr val="727DE0"/>
        </a:accent1>
        <a:accent2>
          <a:srgbClr val="D54F41"/>
        </a:accent2>
        <a:accent3>
          <a:srgbClr val="DAB7B7"/>
        </a:accent3>
        <a:accent4>
          <a:srgbClr val="C8C8C8"/>
        </a:accent4>
        <a:accent5>
          <a:srgbClr val="BCBFED"/>
        </a:accent5>
        <a:accent6>
          <a:srgbClr val="C1473A"/>
        </a:accent6>
        <a:hlink>
          <a:srgbClr val="000066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ategic 5">
        <a:dk1>
          <a:srgbClr val="000000"/>
        </a:dk1>
        <a:lt1>
          <a:srgbClr val="EAEAEA"/>
        </a:lt1>
        <a:dk2>
          <a:srgbClr val="5C74A4"/>
        </a:dk2>
        <a:lt2>
          <a:srgbClr val="FFCC99"/>
        </a:lt2>
        <a:accent1>
          <a:srgbClr val="727DE0"/>
        </a:accent1>
        <a:accent2>
          <a:srgbClr val="D54F41"/>
        </a:accent2>
        <a:accent3>
          <a:srgbClr val="B5BCCF"/>
        </a:accent3>
        <a:accent4>
          <a:srgbClr val="C8C8C8"/>
        </a:accent4>
        <a:accent5>
          <a:srgbClr val="BCBFED"/>
        </a:accent5>
        <a:accent6>
          <a:srgbClr val="C1473A"/>
        </a:accent6>
        <a:hlink>
          <a:srgbClr val="FFFFCC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ategic 6">
        <a:dk1>
          <a:srgbClr val="000000"/>
        </a:dk1>
        <a:lt1>
          <a:srgbClr val="EAEAEA"/>
        </a:lt1>
        <a:dk2>
          <a:srgbClr val="996600"/>
        </a:dk2>
        <a:lt2>
          <a:srgbClr val="FFCC99"/>
        </a:lt2>
        <a:accent1>
          <a:srgbClr val="727DE0"/>
        </a:accent1>
        <a:accent2>
          <a:srgbClr val="D54F41"/>
        </a:accent2>
        <a:accent3>
          <a:srgbClr val="CAB8AA"/>
        </a:accent3>
        <a:accent4>
          <a:srgbClr val="C8C8C8"/>
        </a:accent4>
        <a:accent5>
          <a:srgbClr val="BCBFED"/>
        </a:accent5>
        <a:accent6>
          <a:srgbClr val="C1473A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CDESIGNA</Template>
  <TotalTime>0</TotalTime>
  <Words>2225</Words>
  <PresentationFormat>全屏显示(4:3)</PresentationFormat>
  <Paragraphs>344</Paragraphs>
  <Slides>24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20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45" baseType="lpstr">
      <vt:lpstr>Arial</vt:lpstr>
      <vt:lpstr>宋体</vt:lpstr>
      <vt:lpstr>Wingdings</vt:lpstr>
      <vt:lpstr>Times New Roman</vt:lpstr>
      <vt:lpstr>黑体</vt:lpstr>
      <vt:lpstr>隶书</vt:lpstr>
      <vt:lpstr>Tahoma</vt:lpstr>
      <vt:lpstr>华文中宋</vt:lpstr>
      <vt:lpstr>楷体</vt:lpstr>
      <vt:lpstr>Verdana</vt:lpstr>
      <vt:lpstr>华文行楷</vt:lpstr>
      <vt:lpstr>微软雅黑</vt:lpstr>
      <vt:lpstr>Arial Unicode MS</vt:lpstr>
      <vt:lpstr>Calibri</vt:lpstr>
      <vt:lpstr>华文新魏</vt:lpstr>
      <vt:lpstr>楷体_GB2312</vt:lpstr>
      <vt:lpstr>楷体_GB2312</vt:lpstr>
      <vt:lpstr>新宋体</vt:lpstr>
      <vt:lpstr>华文宋体</vt:lpstr>
      <vt:lpstr>华文琥珀</vt:lpstr>
      <vt:lpstr>Strategic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第2课   第一次世界大战影响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2113-01-01T00:00:00Z</dcterms:created>
  <dcterms:modified xsi:type="dcterms:W3CDTF">2018-10-31T02:46:25Z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2052-10.1.0.7566</vt:lpwstr>
  </property>
</Properties>
</file>