
<file path=[Content_Types].xml><?xml version="1.0" encoding="utf-8"?>
<Types xmlns="http://schemas.openxmlformats.org/package/2006/content-types">
  <Default Extension="jpeg" ContentType="image/jpeg"/>
  <Default Extension="png" ContentType="image/pn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sldIdLst>
    <p:sldId id="304" r:id="rId3"/>
    <p:sldId id="462" r:id="rId4"/>
    <p:sldId id="483" r:id="rId5"/>
    <p:sldId id="463" r:id="rId6"/>
    <p:sldId id="464" r:id="rId7"/>
    <p:sldId id="498" r:id="rId8"/>
    <p:sldId id="484" r:id="rId9"/>
    <p:sldId id="466" r:id="rId10"/>
    <p:sldId id="467" r:id="rId11"/>
    <p:sldId id="468" r:id="rId12"/>
    <p:sldId id="469" r:id="rId13"/>
    <p:sldId id="496" r:id="rId14"/>
    <p:sldId id="470" r:id="rId15"/>
    <p:sldId id="471" r:id="rId16"/>
    <p:sldId id="472" r:id="rId17"/>
    <p:sldId id="473" r:id="rId18"/>
    <p:sldId id="499" r:id="rId19"/>
    <p:sldId id="497" r:id="rId20"/>
    <p:sldId id="475" r:id="rId21"/>
    <p:sldId id="476" r:id="rId22"/>
    <p:sldId id="477" r:id="rId23"/>
    <p:sldId id="485" r:id="rId24"/>
    <p:sldId id="478" r:id="rId25"/>
    <p:sldId id="479" r:id="rId26"/>
    <p:sldId id="480" r:id="rId27"/>
    <p:sldId id="481" r:id="rId28"/>
    <p:sldId id="482" r:id="rId29"/>
    <p:sldId id="486" r:id="rId30"/>
    <p:sldId id="487" r:id="rId31"/>
    <p:sldId id="488" r:id="rId32"/>
    <p:sldId id="489" r:id="rId33"/>
    <p:sldId id="490" r:id="rId34"/>
    <p:sldId id="491" r:id="rId35"/>
    <p:sldId id="493" r:id="rId36"/>
    <p:sldId id="500" r:id="rId37"/>
    <p:sldId id="501" r:id="rId38"/>
    <p:sldId id="395" r:id="rId39"/>
    <p:sldId id="358" r:id="rId40"/>
    <p:sldId id="359" r:id="rId41"/>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735" autoAdjust="0"/>
    <p:restoredTop sz="94660"/>
  </p:normalViewPr>
  <p:slideViewPr>
    <p:cSldViewPr>
      <p:cViewPr varScale="1">
        <p:scale>
          <a:sx n="87" d="100"/>
          <a:sy n="87" d="100"/>
        </p:scale>
        <p:origin x="-96" y="-3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5" Type="http://schemas.openxmlformats.org/officeDocument/2006/relationships/tableStyles" Target="tableStyles.xml"/><Relationship Id="rId44" Type="http://schemas.openxmlformats.org/officeDocument/2006/relationships/viewProps" Target="viewProps.xml"/><Relationship Id="rId43" Type="http://schemas.openxmlformats.org/officeDocument/2006/relationships/presProps" Target="presProps.xml"/><Relationship Id="rId42" Type="http://schemas.openxmlformats.org/officeDocument/2006/relationships/notesMaster" Target="notesMasters/notesMaster1.xml"/><Relationship Id="rId41" Type="http://schemas.openxmlformats.org/officeDocument/2006/relationships/slide" Target="slides/slide39.xml"/><Relationship Id="rId40" Type="http://schemas.openxmlformats.org/officeDocument/2006/relationships/slide" Target="slides/slide38.xml"/><Relationship Id="rId4" Type="http://schemas.openxmlformats.org/officeDocument/2006/relationships/slide" Target="slides/slide2.xml"/><Relationship Id="rId39" Type="http://schemas.openxmlformats.org/officeDocument/2006/relationships/slide" Target="slides/slide37.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31E7061-6DE1-4F77-A46B-9A47C88B57DD}"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3F8AA16-E786-4C50-8862-7C79E1625236}"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DE1B9B66-5C71-4281-A0D7-6083534D2C91}"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E2230BB-8502-4A22-ABBF-411215FB74AB}"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DE1B9B66-5C71-4281-A0D7-6083534D2C91}"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E2230BB-8502-4A22-ABBF-411215FB74AB}"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DE1B9B66-5C71-4281-A0D7-6083534D2C91}"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E2230BB-8502-4A22-ABBF-411215FB74AB}"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DE1B9B66-5C71-4281-A0D7-6083534D2C91}"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E2230BB-8502-4A22-ABBF-411215FB74AB}"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DE1B9B66-5C71-4281-A0D7-6083534D2C91}"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CE2230BB-8502-4A22-ABBF-411215FB74AB}"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DE1B9B66-5C71-4281-A0D7-6083534D2C91}"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CE2230BB-8502-4A22-ABBF-411215FB74AB}"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E1B9B66-5C71-4281-A0D7-6083534D2C91}"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E2230BB-8502-4A22-ABBF-411215FB74AB}"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DE1B9B66-5C71-4281-A0D7-6083534D2C91}"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E2230BB-8502-4A22-ABBF-411215FB74AB}"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DE1B9B66-5C71-4281-A0D7-6083534D2C91}"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E2230BB-8502-4A22-ABBF-411215FB74AB}"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DE1B9B66-5C71-4281-A0D7-6083534D2C91}"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E2230BB-8502-4A22-ABBF-411215FB74AB}"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showMasterSp="0">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DE1B9B66-5C71-4281-A0D7-6083534D2C91}"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E2230BB-8502-4A22-ABBF-411215FB74AB}"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1B9B66-5C71-4281-A0D7-6083534D2C91}" type="datetimeFigureOut">
              <a:rPr lang="zh-CN" altLang="en-US" smtClean="0"/>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2230BB-8502-4A22-ABBF-411215FB74AB}"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GI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png"/></Relationships>
</file>

<file path=ppt/slides/_rels/slide12.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7.jpeg"/><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image" Target="../media/image4.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pn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8.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9.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1.jpeg"/><Relationship Id="rId1" Type="http://schemas.openxmlformats.org/officeDocument/2006/relationships/image" Target="../media/image10.jpe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2.jpe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3.jpeg"/></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4.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5.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6.jpe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8.jpeg"/><Relationship Id="rId1" Type="http://schemas.openxmlformats.org/officeDocument/2006/relationships/image" Target="../media/image17.jpeg"/></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png"/></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矩形 1"/>
          <p:cNvSpPr/>
          <p:nvPr/>
        </p:nvSpPr>
        <p:spPr>
          <a:xfrm>
            <a:off x="1285852" y="1643050"/>
            <a:ext cx="6445996" cy="2585323"/>
          </a:xfrm>
          <a:prstGeom prst="rect">
            <a:avLst/>
          </a:prstGeom>
          <a:noFill/>
        </p:spPr>
        <p:txBody>
          <a:bodyPr wrap="none" lIns="91440" tIns="45720" rIns="91440" bIns="45720">
            <a:spAutoFit/>
          </a:bodyPr>
          <a:lstStyle/>
          <a:p>
            <a:pPr algn="ctr"/>
            <a:r>
              <a:rPr lang="zh-CN" alt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ea"/>
              </a:rPr>
              <a:t>第</a:t>
            </a:r>
            <a:r>
              <a:rPr lang="en-US" altLang="zh-CN"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ea"/>
              </a:rPr>
              <a:t>26</a:t>
            </a:r>
            <a:r>
              <a:rPr lang="zh-CN" alt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ea"/>
              </a:rPr>
              <a:t>课</a:t>
            </a:r>
            <a:endParaRPr lang="en-US" altLang="zh-CN"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ea"/>
            </a:endParaRPr>
          </a:p>
          <a:p>
            <a:pPr algn="ctr"/>
            <a:endParaRPr lang="en-US" altLang="zh-CN"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a:p>
            <a:pPr algn="ctr"/>
            <a:r>
              <a:rPr lang="zh-CN" altLang="en-US"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教育文化事业的发展</a:t>
            </a:r>
            <a:endParaRPr lang="en-US" altLang="zh-CN"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图片 1" descr="京师大学堂.jpg"/>
          <p:cNvPicPr>
            <a:picLocks noChangeAspect="1"/>
          </p:cNvPicPr>
          <p:nvPr/>
        </p:nvPicPr>
        <p:blipFill>
          <a:blip r:embed="rId1" cstate="print"/>
          <a:stretch>
            <a:fillRect/>
          </a:stretch>
        </p:blipFill>
        <p:spPr>
          <a:xfrm>
            <a:off x="0" y="0"/>
            <a:ext cx="3857620" cy="6572272"/>
          </a:xfrm>
          <a:prstGeom prst="rect">
            <a:avLst/>
          </a:prstGeom>
        </p:spPr>
      </p:pic>
      <p:sp>
        <p:nvSpPr>
          <p:cNvPr id="3" name="TextBox 2"/>
          <p:cNvSpPr txBox="1"/>
          <p:nvPr/>
        </p:nvSpPr>
        <p:spPr>
          <a:xfrm>
            <a:off x="4071934" y="285728"/>
            <a:ext cx="4786346" cy="6124754"/>
          </a:xfrm>
          <a:prstGeom prst="rect">
            <a:avLst/>
          </a:prstGeom>
          <a:noFill/>
        </p:spPr>
        <p:txBody>
          <a:bodyPr wrap="square" rtlCol="0">
            <a:spAutoFit/>
          </a:bodyPr>
          <a:lstStyle/>
          <a:p>
            <a:r>
              <a:rPr lang="zh-CN" altLang="en-US" sz="2800" b="1" dirty="0"/>
              <a:t>         </a:t>
            </a:r>
            <a:r>
              <a:rPr lang="zh-CN" altLang="en-US" sz="2800" b="1" dirty="0">
                <a:latin typeface="+mn-ea"/>
              </a:rPr>
              <a:t>图片中展示的是</a:t>
            </a:r>
            <a:r>
              <a:rPr lang="en-US" altLang="zh-CN" sz="2800" b="1" dirty="0">
                <a:latin typeface="+mn-ea"/>
              </a:rPr>
              <a:t>1898</a:t>
            </a:r>
            <a:r>
              <a:rPr lang="zh-CN" altLang="en-US" sz="2800" b="1" dirty="0">
                <a:latin typeface="+mn-ea"/>
              </a:rPr>
              <a:t>年戊戌变法期间创办的京师大学堂的牌匾。京师大学堂是中国近代最早的大学，是当时全国最高的学府，也是当时全国的最高教育行政机关。</a:t>
            </a:r>
            <a:r>
              <a:rPr lang="en-US" altLang="zh-CN" sz="2800" b="1" dirty="0">
                <a:latin typeface="+mn-ea"/>
              </a:rPr>
              <a:t>1912</a:t>
            </a:r>
            <a:r>
              <a:rPr lang="zh-CN" altLang="en-US" sz="2800" b="1" dirty="0">
                <a:latin typeface="+mn-ea"/>
              </a:rPr>
              <a:t>年，京师大学堂改名为北京大学</a:t>
            </a:r>
            <a:r>
              <a:rPr lang="zh-CN" altLang="en-US" sz="2800" b="1" dirty="0" smtClean="0">
                <a:latin typeface="+mn-ea"/>
              </a:rPr>
              <a:t>。北京大学是“</a:t>
            </a:r>
            <a:r>
              <a:rPr lang="zh-CN" altLang="en-US" sz="2800" b="1" dirty="0">
                <a:latin typeface="+mn-ea"/>
              </a:rPr>
              <a:t>新文化运动”与“五四运动”的发祥地，也是多种政治思潮和社会理想在中国的最早传播地，享有极高的声誉和重要的地位。北京大</a:t>
            </a:r>
            <a:r>
              <a:rPr lang="zh-CN" altLang="en-US" sz="2800" b="1" dirty="0" smtClean="0">
                <a:latin typeface="+mn-ea"/>
              </a:rPr>
              <a:t>学也</a:t>
            </a:r>
            <a:r>
              <a:rPr lang="zh-CN" altLang="en-US" sz="2800" b="1" dirty="0">
                <a:latin typeface="+mn-ea"/>
              </a:rPr>
              <a:t>是亚洲最重要的大学之一。</a:t>
            </a:r>
            <a:endParaRPr lang="zh-CN" altLang="en-US" sz="2800"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9" presetClass="entr" presetSubtype="0"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dissolv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p:cNvSpPr txBox="1"/>
          <p:nvPr/>
        </p:nvSpPr>
        <p:spPr>
          <a:xfrm>
            <a:off x="2071670" y="2214554"/>
            <a:ext cx="5072098" cy="1815882"/>
          </a:xfrm>
          <a:prstGeom prst="rect">
            <a:avLst/>
          </a:prstGeom>
          <a:noFill/>
        </p:spPr>
        <p:txBody>
          <a:bodyPr wrap="square" rtlCol="0">
            <a:spAutoFit/>
          </a:bodyPr>
          <a:lstStyle/>
          <a:p>
            <a:r>
              <a:rPr lang="zh-CN" altLang="en-US" sz="2800" dirty="0"/>
              <a:t>         </a:t>
            </a:r>
            <a:r>
              <a:rPr lang="zh-CN" altLang="en-US" sz="2800" b="1" dirty="0"/>
              <a:t>那么</a:t>
            </a:r>
            <a:r>
              <a:rPr lang="zh-CN" altLang="en-US" sz="2800" b="1" dirty="0" smtClean="0"/>
              <a:t>，京师大学堂的</a:t>
            </a:r>
            <a:r>
              <a:rPr lang="zh-CN" altLang="en-US" sz="2800" b="1" dirty="0"/>
              <a:t>创办在中国教育史上有什么重要意义？这一时期的教育文化事业的发展情况又是怎样的？</a:t>
            </a:r>
            <a:endParaRPr lang="zh-CN" altLang="en-US"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571472" y="357166"/>
            <a:ext cx="6286544" cy="646331"/>
          </a:xfrm>
          <a:prstGeom prst="rect">
            <a:avLst/>
          </a:prstGeom>
          <a:noFill/>
        </p:spPr>
        <p:txBody>
          <a:bodyPr wrap="square" rtlCol="0">
            <a:spAutoFit/>
          </a:bodyPr>
          <a:lstStyle/>
          <a:p>
            <a:r>
              <a:rPr lang="zh-CN" altLang="en-US" sz="3600" b="1" dirty="0"/>
              <a:t>一、教育、新闻出版业的发展</a:t>
            </a:r>
            <a:endParaRPr lang="zh-CN" altLang="en-US" sz="3600" b="1" dirty="0"/>
          </a:p>
        </p:txBody>
      </p:sp>
      <p:grpSp>
        <p:nvGrpSpPr>
          <p:cNvPr id="5" name="组合 4"/>
          <p:cNvGrpSpPr/>
          <p:nvPr/>
        </p:nvGrpSpPr>
        <p:grpSpPr>
          <a:xfrm>
            <a:off x="714348" y="1571612"/>
            <a:ext cx="7429552" cy="2662997"/>
            <a:chOff x="973880" y="1850524"/>
            <a:chExt cx="7143800" cy="2245730"/>
          </a:xfrm>
        </p:grpSpPr>
        <p:sp>
          <p:nvSpPr>
            <p:cNvPr id="3" name="TextBox 2"/>
            <p:cNvSpPr txBox="1"/>
            <p:nvPr/>
          </p:nvSpPr>
          <p:spPr>
            <a:xfrm>
              <a:off x="973880" y="1850524"/>
              <a:ext cx="2571768" cy="584775"/>
            </a:xfrm>
            <a:prstGeom prst="rect">
              <a:avLst/>
            </a:prstGeom>
            <a:noFill/>
          </p:spPr>
          <p:txBody>
            <a:bodyPr wrap="square" rtlCol="0">
              <a:spAutoFit/>
            </a:bodyPr>
            <a:lstStyle/>
            <a:p>
              <a:r>
                <a:rPr lang="en-US" altLang="zh-CN" sz="3200" b="1" dirty="0">
                  <a:latin typeface="+mn-ea"/>
                </a:rPr>
                <a:t>1.</a:t>
              </a:r>
              <a:r>
                <a:rPr lang="zh-CN" altLang="en-US" sz="3200" b="1" dirty="0">
                  <a:latin typeface="+mn-ea"/>
                </a:rPr>
                <a:t>教育</a:t>
              </a:r>
              <a:endParaRPr lang="zh-CN" altLang="en-US" sz="3200" b="1" dirty="0">
                <a:latin typeface="+mn-ea"/>
              </a:endParaRPr>
            </a:p>
          </p:txBody>
        </p:sp>
        <p:sp>
          <p:nvSpPr>
            <p:cNvPr id="4" name="TextBox 3"/>
            <p:cNvSpPr txBox="1"/>
            <p:nvPr/>
          </p:nvSpPr>
          <p:spPr>
            <a:xfrm>
              <a:off x="1259632" y="2564904"/>
              <a:ext cx="6858048" cy="1531350"/>
            </a:xfrm>
            <a:prstGeom prst="rect">
              <a:avLst/>
            </a:prstGeom>
            <a:noFill/>
          </p:spPr>
          <p:txBody>
            <a:bodyPr wrap="square" rtlCol="0">
              <a:spAutoFit/>
            </a:bodyPr>
            <a:lstStyle/>
            <a:p>
              <a:r>
                <a:rPr lang="zh-CN" altLang="en-US" sz="2800" dirty="0"/>
                <a:t>        </a:t>
              </a:r>
              <a:r>
                <a:rPr lang="zh-CN" altLang="en-US" sz="2800" dirty="0" smtClean="0"/>
                <a:t> </a:t>
              </a:r>
              <a:r>
                <a:rPr lang="zh-CN" altLang="en-US" sz="2800" b="1" dirty="0" smtClean="0"/>
                <a:t>鸦片战争</a:t>
              </a:r>
              <a:r>
                <a:rPr lang="zh-CN" altLang="en-US" sz="2800" b="1" dirty="0"/>
                <a:t>以后，西方先进的科技文化大量涌入中国。有识之士逐渐认识到传统教育与科举制度的危害，于是提出了进行教育变革、废除科举制度的强烈要求。</a:t>
              </a:r>
              <a:endParaRPr lang="zh-CN" altLang="en-US" sz="2800" b="1" dirty="0"/>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arn(inVertical)">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1714480" y="1357298"/>
            <a:ext cx="5857916" cy="523220"/>
          </a:xfrm>
          <a:prstGeom prst="rect">
            <a:avLst/>
          </a:prstGeom>
          <a:noFill/>
        </p:spPr>
        <p:txBody>
          <a:bodyPr wrap="square" rtlCol="0">
            <a:spAutoFit/>
          </a:bodyPr>
          <a:lstStyle/>
          <a:p>
            <a:r>
              <a:rPr lang="zh-CN" altLang="en-US" sz="2800" b="1" dirty="0" smtClean="0"/>
              <a:t>         这</a:t>
            </a:r>
            <a:r>
              <a:rPr lang="zh-CN" altLang="en-US" sz="2800" b="1" dirty="0"/>
              <a:t>一时期出现过哪些新式学堂？</a:t>
            </a:r>
            <a:endParaRPr lang="zh-CN" altLang="en-US" sz="2800" b="1" dirty="0"/>
          </a:p>
        </p:txBody>
      </p:sp>
      <p:sp>
        <p:nvSpPr>
          <p:cNvPr id="3" name="TextBox 2"/>
          <p:cNvSpPr txBox="1"/>
          <p:nvPr/>
        </p:nvSpPr>
        <p:spPr>
          <a:xfrm>
            <a:off x="1643042" y="2071678"/>
            <a:ext cx="5760640" cy="2677656"/>
          </a:xfrm>
          <a:prstGeom prst="rect">
            <a:avLst/>
          </a:prstGeom>
          <a:noFill/>
        </p:spPr>
        <p:txBody>
          <a:bodyPr wrap="square" rtlCol="0">
            <a:spAutoFit/>
          </a:bodyPr>
          <a:lstStyle/>
          <a:p>
            <a:r>
              <a:rPr lang="zh-CN" altLang="en-US" sz="2800" dirty="0"/>
              <a:t>         </a:t>
            </a:r>
            <a:r>
              <a:rPr lang="zh-CN" altLang="en-US" sz="2800" dirty="0" smtClean="0"/>
              <a:t> </a:t>
            </a:r>
            <a:r>
              <a:rPr lang="zh-CN" altLang="en-US" sz="2800" b="1" dirty="0" smtClean="0"/>
              <a:t>洋务运动</a:t>
            </a:r>
            <a:r>
              <a:rPr lang="zh-CN" altLang="en-US" sz="2800" b="1" dirty="0"/>
              <a:t>时期，洋务派先后兴办了京师同文馆、福州船政学堂等一批新式学校。甲午战争后，清政府先后在天津创办北洋西学堂，在上海创办南洋公学。百日维新期间，清政府又决定创办京师大学堂。</a:t>
            </a:r>
            <a:endParaRPr lang="zh-CN" altLang="en-US" sz="2800" b="1" dirty="0"/>
          </a:p>
        </p:txBody>
      </p:sp>
      <p:sp>
        <p:nvSpPr>
          <p:cNvPr id="4" name="TextBox 3"/>
          <p:cNvSpPr txBox="1"/>
          <p:nvPr/>
        </p:nvSpPr>
        <p:spPr>
          <a:xfrm>
            <a:off x="928662" y="3857628"/>
            <a:ext cx="7572428" cy="584775"/>
          </a:xfrm>
          <a:prstGeom prst="rect">
            <a:avLst/>
          </a:prstGeom>
          <a:noFill/>
        </p:spPr>
        <p:txBody>
          <a:bodyPr wrap="square" rtlCol="0">
            <a:spAutoFit/>
          </a:bodyPr>
          <a:lstStyle/>
          <a:p>
            <a:r>
              <a:rPr lang="zh-CN" altLang="en-US" sz="3200" b="1"/>
              <a:t>         </a:t>
            </a:r>
            <a:endParaRPr lang="zh-CN" altLang="en-US" sz="3200" b="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strips(downRight)">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1643042" y="1643050"/>
            <a:ext cx="6932497" cy="1015663"/>
          </a:xfrm>
          <a:prstGeom prst="rect">
            <a:avLst/>
          </a:prstGeom>
          <a:noFill/>
        </p:spPr>
        <p:txBody>
          <a:bodyPr wrap="square" rtlCol="0">
            <a:spAutoFit/>
          </a:bodyPr>
          <a:lstStyle/>
          <a:p>
            <a:r>
              <a:rPr lang="zh-CN" altLang="en-US" sz="3200" b="1" dirty="0"/>
              <a:t> </a:t>
            </a:r>
            <a:r>
              <a:rPr lang="zh-CN" altLang="en-US" sz="3200" b="1" dirty="0" smtClean="0"/>
              <a:t>       </a:t>
            </a:r>
            <a:r>
              <a:rPr lang="zh-CN" altLang="en-US" sz="2800" b="1" dirty="0" smtClean="0"/>
              <a:t>你</a:t>
            </a:r>
            <a:r>
              <a:rPr lang="zh-CN" altLang="en-US" sz="2800" b="1" dirty="0"/>
              <a:t>知道这一时期为什么要创办这么多的新式学堂吗？</a:t>
            </a:r>
            <a:endParaRPr lang="zh-CN" altLang="en-US" sz="2800" b="1" dirty="0"/>
          </a:p>
        </p:txBody>
      </p:sp>
      <p:sp>
        <p:nvSpPr>
          <p:cNvPr id="3" name="TextBox 2"/>
          <p:cNvSpPr txBox="1"/>
          <p:nvPr/>
        </p:nvSpPr>
        <p:spPr>
          <a:xfrm>
            <a:off x="1714480" y="3000372"/>
            <a:ext cx="6500858" cy="954107"/>
          </a:xfrm>
          <a:prstGeom prst="rect">
            <a:avLst/>
          </a:prstGeom>
          <a:noFill/>
        </p:spPr>
        <p:txBody>
          <a:bodyPr wrap="square" rtlCol="0">
            <a:spAutoFit/>
          </a:bodyPr>
          <a:lstStyle/>
          <a:p>
            <a:r>
              <a:rPr lang="zh-CN" altLang="en-US" sz="2800" b="1" dirty="0" smtClean="0"/>
              <a:t>         为了</a:t>
            </a:r>
            <a:r>
              <a:rPr lang="zh-CN" altLang="en-US" sz="2800" b="1" dirty="0"/>
              <a:t>培养洋务人才和维新人才 ，适应形势发展的需要。</a:t>
            </a:r>
            <a:endParaRPr lang="zh-CN" altLang="en-US" sz="2800" b="1" dirty="0"/>
          </a:p>
        </p:txBody>
      </p:sp>
      <p:sp>
        <p:nvSpPr>
          <p:cNvPr id="4" name="TextBox 3"/>
          <p:cNvSpPr txBox="1"/>
          <p:nvPr/>
        </p:nvSpPr>
        <p:spPr>
          <a:xfrm>
            <a:off x="928662" y="3857628"/>
            <a:ext cx="7572428" cy="584775"/>
          </a:xfrm>
          <a:prstGeom prst="rect">
            <a:avLst/>
          </a:prstGeom>
          <a:noFill/>
        </p:spPr>
        <p:txBody>
          <a:bodyPr wrap="square" rtlCol="0">
            <a:spAutoFit/>
          </a:bodyPr>
          <a:lstStyle/>
          <a:p>
            <a:r>
              <a:rPr lang="zh-CN" altLang="en-US" sz="3200" b="1"/>
              <a:t>         </a:t>
            </a:r>
            <a:endParaRPr lang="zh-CN" altLang="en-US" sz="3200" b="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strips(downRight)">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云形标注 2"/>
          <p:cNvSpPr/>
          <p:nvPr/>
        </p:nvSpPr>
        <p:spPr>
          <a:xfrm>
            <a:off x="2643174" y="357166"/>
            <a:ext cx="6500826" cy="2428892"/>
          </a:xfrm>
          <a:prstGeom prst="cloudCallout">
            <a:avLst>
              <a:gd name="adj1" fmla="val -52716"/>
              <a:gd name="adj2" fmla="val 109193"/>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
          <p:cNvSpPr txBox="1"/>
          <p:nvPr/>
        </p:nvSpPr>
        <p:spPr>
          <a:xfrm>
            <a:off x="3500430" y="1000108"/>
            <a:ext cx="4214842" cy="1384995"/>
          </a:xfrm>
          <a:prstGeom prst="rect">
            <a:avLst/>
          </a:prstGeom>
          <a:noFill/>
        </p:spPr>
        <p:txBody>
          <a:bodyPr wrap="square" rtlCol="0">
            <a:spAutoFit/>
          </a:bodyPr>
          <a:lstStyle/>
          <a:p>
            <a:r>
              <a:rPr lang="zh-CN" altLang="en-US" sz="2800" b="1" dirty="0"/>
              <a:t>         同学们，你们知道清政府通过</a:t>
            </a:r>
            <a:r>
              <a:rPr lang="zh-CN" altLang="en-US" sz="2800" b="1" dirty="0" smtClean="0"/>
              <a:t>什么方式选拔</a:t>
            </a:r>
            <a:r>
              <a:rPr lang="zh-CN" altLang="en-US" sz="2800" b="1" dirty="0"/>
              <a:t>人才吗？</a:t>
            </a:r>
            <a:endParaRPr lang="zh-CN" altLang="en-US" sz="2800" b="1" dirty="0"/>
          </a:p>
        </p:txBody>
      </p:sp>
      <p:sp>
        <p:nvSpPr>
          <p:cNvPr id="5" name="TextBox 4"/>
          <p:cNvSpPr txBox="1"/>
          <p:nvPr/>
        </p:nvSpPr>
        <p:spPr>
          <a:xfrm>
            <a:off x="3500430" y="3929066"/>
            <a:ext cx="3786246" cy="523220"/>
          </a:xfrm>
          <a:prstGeom prst="rect">
            <a:avLst/>
          </a:prstGeom>
          <a:noFill/>
        </p:spPr>
        <p:txBody>
          <a:bodyPr wrap="square" rtlCol="0">
            <a:spAutoFit/>
          </a:bodyPr>
          <a:lstStyle/>
          <a:p>
            <a:r>
              <a:rPr lang="zh-CN" altLang="en-US" sz="2800" b="1" dirty="0"/>
              <a:t>         科举</a:t>
            </a:r>
            <a:r>
              <a:rPr lang="zh-CN" altLang="en-US" sz="2800" b="1" dirty="0" smtClean="0"/>
              <a:t>考试。</a:t>
            </a:r>
            <a:endParaRPr lang="zh-CN" altLang="en-US" sz="2800" b="1" dirty="0"/>
          </a:p>
        </p:txBody>
      </p:sp>
      <p:pic>
        <p:nvPicPr>
          <p:cNvPr id="7" name="图片 6"/>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flipH="1">
            <a:off x="0" y="4071942"/>
            <a:ext cx="2278253" cy="213333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ox(in)">
                                      <p:cBhvr>
                                        <p:cTn id="16" dur="12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横卷形 1"/>
          <p:cNvSpPr/>
          <p:nvPr/>
        </p:nvSpPr>
        <p:spPr>
          <a:xfrm>
            <a:off x="714348" y="642918"/>
            <a:ext cx="7858180" cy="5072098"/>
          </a:xfrm>
          <a:prstGeom prst="horizontalScroll">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TextBox 2"/>
          <p:cNvSpPr txBox="1"/>
          <p:nvPr/>
        </p:nvSpPr>
        <p:spPr>
          <a:xfrm>
            <a:off x="1619672" y="1700808"/>
            <a:ext cx="6572296" cy="2677656"/>
          </a:xfrm>
          <a:prstGeom prst="rect">
            <a:avLst/>
          </a:prstGeom>
          <a:noFill/>
        </p:spPr>
        <p:txBody>
          <a:bodyPr wrap="square" rtlCol="0">
            <a:spAutoFit/>
          </a:bodyPr>
          <a:lstStyle/>
          <a:p>
            <a:r>
              <a:rPr lang="zh-CN" altLang="en-US" sz="2800" dirty="0"/>
              <a:t>        </a:t>
            </a:r>
            <a:r>
              <a:rPr lang="zh-CN" altLang="en-US" sz="2800" dirty="0" smtClean="0"/>
              <a:t> </a:t>
            </a:r>
            <a:r>
              <a:rPr lang="zh-CN" altLang="en-US" sz="2800" b="1" dirty="0" smtClean="0"/>
              <a:t>清朝</a:t>
            </a:r>
            <a:r>
              <a:rPr lang="zh-CN" altLang="en-US" sz="2800" b="1" dirty="0"/>
              <a:t>沿用明朝的教育制度，学校以四书五经为主要教材，国家通过科举考试选拔人才。这样培养的人才，越来越不适应近代中国的需要。于是一些较为开明的官员就提出了学习西方、改革教育的主张。</a:t>
            </a:r>
            <a:endParaRPr lang="zh-CN" altLang="en-US"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矩形 7"/>
          <p:cNvSpPr/>
          <p:nvPr/>
        </p:nvSpPr>
        <p:spPr>
          <a:xfrm>
            <a:off x="683568" y="2636912"/>
            <a:ext cx="8103274" cy="3672408"/>
          </a:xfrm>
          <a:prstGeom prst="rect">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图片 1" descr="v-7.jpg"/>
          <p:cNvPicPr>
            <a:picLocks noChangeAspect="1"/>
          </p:cNvPicPr>
          <p:nvPr/>
        </p:nvPicPr>
        <p:blipFill>
          <a:blip r:embed="rId1" cstate="print"/>
          <a:stretch>
            <a:fillRect/>
          </a:stretch>
        </p:blipFill>
        <p:spPr>
          <a:xfrm flipH="1">
            <a:off x="0" y="0"/>
            <a:ext cx="1928794" cy="1932168"/>
          </a:xfrm>
          <a:prstGeom prst="rect">
            <a:avLst/>
          </a:prstGeom>
        </p:spPr>
      </p:pic>
      <p:sp>
        <p:nvSpPr>
          <p:cNvPr id="3" name="云形标注 2"/>
          <p:cNvSpPr/>
          <p:nvPr/>
        </p:nvSpPr>
        <p:spPr>
          <a:xfrm>
            <a:off x="2500298" y="285728"/>
            <a:ext cx="6286544" cy="1857388"/>
          </a:xfrm>
          <a:prstGeom prst="cloudCallout">
            <a:avLst>
              <a:gd name="adj1" fmla="val -63106"/>
              <a:gd name="adj2" fmla="val 21797"/>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
          <p:cNvSpPr txBox="1"/>
          <p:nvPr/>
        </p:nvSpPr>
        <p:spPr>
          <a:xfrm>
            <a:off x="3428992" y="714356"/>
            <a:ext cx="4214842" cy="954107"/>
          </a:xfrm>
          <a:prstGeom prst="rect">
            <a:avLst/>
          </a:prstGeom>
          <a:noFill/>
        </p:spPr>
        <p:txBody>
          <a:bodyPr wrap="square" rtlCol="0">
            <a:spAutoFit/>
          </a:bodyPr>
          <a:lstStyle/>
          <a:p>
            <a:r>
              <a:rPr lang="zh-CN" altLang="en-US" sz="2800" b="1" dirty="0"/>
              <a:t>         近代新式教育发展的主要表现有哪些？</a:t>
            </a:r>
            <a:endParaRPr lang="zh-CN" altLang="en-US" sz="2800" b="1" dirty="0"/>
          </a:p>
        </p:txBody>
      </p:sp>
      <p:sp>
        <p:nvSpPr>
          <p:cNvPr id="5" name="TextBox 4"/>
          <p:cNvSpPr txBox="1"/>
          <p:nvPr/>
        </p:nvSpPr>
        <p:spPr>
          <a:xfrm>
            <a:off x="785786" y="2857496"/>
            <a:ext cx="7858148" cy="3108543"/>
          </a:xfrm>
          <a:prstGeom prst="rect">
            <a:avLst/>
          </a:prstGeom>
          <a:noFill/>
        </p:spPr>
        <p:txBody>
          <a:bodyPr wrap="square" rtlCol="0">
            <a:spAutoFit/>
          </a:bodyPr>
          <a:lstStyle/>
          <a:p>
            <a:r>
              <a:rPr lang="en-US" altLang="zh-CN" sz="2800" dirty="0"/>
              <a:t>         </a:t>
            </a:r>
            <a:r>
              <a:rPr lang="en-US" altLang="zh-CN" sz="2800" b="1" dirty="0" smtClean="0">
                <a:latin typeface="+mn-ea"/>
              </a:rPr>
              <a:t>1901</a:t>
            </a:r>
            <a:r>
              <a:rPr lang="zh-CN" altLang="en-US" sz="2800" b="1" dirty="0">
                <a:latin typeface="+mn-ea"/>
              </a:rPr>
              <a:t>年，清政府以科举流弊太多，决定从次年开始，废除八股文。</a:t>
            </a:r>
            <a:r>
              <a:rPr lang="en-US" altLang="zh-CN" sz="2800" b="1" dirty="0">
                <a:latin typeface="+mn-ea"/>
              </a:rPr>
              <a:t>1903</a:t>
            </a:r>
            <a:r>
              <a:rPr lang="zh-CN" altLang="en-US" sz="2800" b="1" dirty="0">
                <a:latin typeface="+mn-ea"/>
              </a:rPr>
              <a:t>年，又以科举阻碍学校发展，决定逐步废除科举制。</a:t>
            </a:r>
            <a:r>
              <a:rPr lang="en-US" altLang="zh-CN" sz="2800" b="1" dirty="0">
                <a:latin typeface="+mn-ea"/>
              </a:rPr>
              <a:t>1905</a:t>
            </a:r>
            <a:r>
              <a:rPr lang="zh-CN" altLang="en-US" sz="2800" b="1" dirty="0">
                <a:latin typeface="+mn-ea"/>
              </a:rPr>
              <a:t>年，清政府谕令一律停止科举考试，存</a:t>
            </a:r>
            <a:r>
              <a:rPr lang="zh-CN" altLang="en-US" sz="2800" b="1" dirty="0" smtClean="0">
                <a:latin typeface="+mn-ea"/>
              </a:rPr>
              <a:t>在约</a:t>
            </a:r>
            <a:r>
              <a:rPr lang="en-US" altLang="zh-CN" sz="2800" b="1" dirty="0" smtClean="0">
                <a:latin typeface="+mn-ea"/>
              </a:rPr>
              <a:t>1300</a:t>
            </a:r>
            <a:r>
              <a:rPr lang="zh-CN" altLang="en-US" sz="2800" b="1" dirty="0" smtClean="0">
                <a:latin typeface="+mn-ea"/>
              </a:rPr>
              <a:t>年</a:t>
            </a:r>
            <a:r>
              <a:rPr lang="zh-CN" altLang="en-US" sz="2800" b="1" dirty="0">
                <a:latin typeface="+mn-ea"/>
              </a:rPr>
              <a:t>的科举制度至此寿终正寝。与此同时，清政府还通令兴办学堂，颁布各级学堂章程，统一全国</a:t>
            </a:r>
            <a:r>
              <a:rPr lang="zh-CN" altLang="en-US" sz="2800" b="1" dirty="0" smtClean="0">
                <a:latin typeface="+mn-ea"/>
              </a:rPr>
              <a:t>学制</a:t>
            </a:r>
            <a:r>
              <a:rPr lang="zh-CN" altLang="en-US" sz="2800" b="1" dirty="0">
                <a:latin typeface="+mn-ea"/>
              </a:rPr>
              <a:t>。中国近代新式教育逐渐发展起来。</a:t>
            </a:r>
            <a:endParaRPr lang="zh-CN" altLang="en-US" sz="2800" b="1"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ppt_x</p:attrName>
                                        </p:attrNameLst>
                                      </p:cBhvr>
                                      <p:tavLst>
                                        <p:tav tm="0">
                                          <p:val>
                                            <p:strVal val="#ppt_x-.2"/>
                                          </p:val>
                                        </p:tav>
                                        <p:tav tm="100000">
                                          <p:val>
                                            <p:strVal val="#ppt_x"/>
                                          </p:val>
                                        </p:tav>
                                      </p:tavLst>
                                    </p:anim>
                                    <p:anim calcmode="lin" valueType="num">
                                      <p:cBhvr>
                                        <p:cTn id="8" dur="1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9" dur="1000"/>
                                        <p:tgtEl>
                                          <p:spTgt spid="3"/>
                                        </p:tgtEl>
                                      </p:cBhvr>
                                    </p:animEffect>
                                  </p:childTnLst>
                                </p:cTn>
                              </p:par>
                            </p:childTnLst>
                          </p:cTn>
                        </p:par>
                        <p:par>
                          <p:cTn id="10" fill="hold">
                            <p:stCondLst>
                              <p:cond delay="1000"/>
                            </p:stCondLst>
                            <p:childTnLst>
                              <p:par>
                                <p:cTn id="11" presetID="4" presetClass="entr" presetSubtype="16"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in)">
                                      <p:cBhvr>
                                        <p:cTn id="13" dur="125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randombar(horizont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3" presetClass="entr" presetSubtype="32"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plus(out)">
                                      <p:cBhvr>
                                        <p:cTn id="2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 grpId="0" animBg="1"/>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横卷形 1"/>
          <p:cNvSpPr/>
          <p:nvPr/>
        </p:nvSpPr>
        <p:spPr>
          <a:xfrm>
            <a:off x="714348" y="642918"/>
            <a:ext cx="7858180" cy="5072098"/>
          </a:xfrm>
          <a:prstGeom prst="horizontalScroll">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TextBox 2"/>
          <p:cNvSpPr txBox="1"/>
          <p:nvPr/>
        </p:nvSpPr>
        <p:spPr>
          <a:xfrm>
            <a:off x="1571604" y="1571612"/>
            <a:ext cx="6572296" cy="3046988"/>
          </a:xfrm>
          <a:prstGeom prst="rect">
            <a:avLst/>
          </a:prstGeom>
          <a:noFill/>
        </p:spPr>
        <p:txBody>
          <a:bodyPr wrap="square" rtlCol="0">
            <a:spAutoFit/>
          </a:bodyPr>
          <a:lstStyle/>
          <a:p>
            <a:r>
              <a:rPr lang="zh-CN" altLang="en-US" sz="2800" dirty="0"/>
              <a:t>         </a:t>
            </a:r>
            <a:r>
              <a:rPr lang="zh-CN" altLang="en-US" sz="2800" dirty="0" smtClean="0"/>
              <a:t> </a:t>
            </a:r>
            <a:r>
              <a:rPr lang="en-US" altLang="zh-CN" sz="3200" b="1" dirty="0" smtClean="0">
                <a:latin typeface="+mn-ea"/>
              </a:rPr>
              <a:t>1905</a:t>
            </a:r>
            <a:r>
              <a:rPr lang="zh-CN" altLang="en-US" sz="3200" b="1" dirty="0">
                <a:latin typeface="+mn-ea"/>
              </a:rPr>
              <a:t>年，科举制度的废除，标志着存在了约</a:t>
            </a:r>
            <a:r>
              <a:rPr lang="en-US" altLang="zh-CN" sz="3200" b="1" dirty="0">
                <a:latin typeface="+mn-ea"/>
              </a:rPr>
              <a:t>1300</a:t>
            </a:r>
            <a:r>
              <a:rPr lang="zh-CN" altLang="en-US" sz="3200" b="1" dirty="0">
                <a:latin typeface="+mn-ea"/>
              </a:rPr>
              <a:t>年的科举制度终于退出了历史舞台，这意味着由封建王朝扶持的传统旧式教育体系的彻底崩溃，中国近代教育从此进入新的发展时期。</a:t>
            </a:r>
            <a:endParaRPr lang="zh-CN" altLang="en-US" sz="3200" b="1"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outHorizontal)">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1907704" y="332656"/>
            <a:ext cx="3857652" cy="584775"/>
          </a:xfrm>
          <a:prstGeom prst="rect">
            <a:avLst/>
          </a:prstGeom>
          <a:noFill/>
        </p:spPr>
        <p:txBody>
          <a:bodyPr wrap="square" rtlCol="0">
            <a:spAutoFit/>
          </a:bodyPr>
          <a:lstStyle/>
          <a:p>
            <a:r>
              <a:rPr lang="en-US" altLang="zh-CN" sz="3200" b="1" dirty="0">
                <a:latin typeface="+mn-ea"/>
              </a:rPr>
              <a:t>2.</a:t>
            </a:r>
            <a:r>
              <a:rPr lang="zh-CN" altLang="en-US" sz="3200" b="1" dirty="0">
                <a:latin typeface="+mn-ea"/>
              </a:rPr>
              <a:t>新闻出版</a:t>
            </a:r>
            <a:r>
              <a:rPr lang="zh-CN" altLang="en-US" sz="3200" b="1" dirty="0"/>
              <a:t>业的发展</a:t>
            </a:r>
            <a:endParaRPr lang="zh-CN" altLang="en-US" sz="3200" b="1" dirty="0"/>
          </a:p>
        </p:txBody>
      </p:sp>
      <p:sp>
        <p:nvSpPr>
          <p:cNvPr id="4" name="云形标注 3"/>
          <p:cNvSpPr/>
          <p:nvPr/>
        </p:nvSpPr>
        <p:spPr>
          <a:xfrm>
            <a:off x="2357422" y="928670"/>
            <a:ext cx="6929454" cy="3000396"/>
          </a:xfrm>
          <a:prstGeom prst="cloudCallout">
            <a:avLst>
              <a:gd name="adj1" fmla="val -57787"/>
              <a:gd name="adj2" fmla="val 27866"/>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nvSpPr>
        <p:spPr>
          <a:xfrm>
            <a:off x="3071802" y="1571612"/>
            <a:ext cx="4929222" cy="1815882"/>
          </a:xfrm>
          <a:prstGeom prst="rect">
            <a:avLst/>
          </a:prstGeom>
          <a:noFill/>
        </p:spPr>
        <p:txBody>
          <a:bodyPr wrap="square" rtlCol="0">
            <a:spAutoFit/>
          </a:bodyPr>
          <a:lstStyle/>
          <a:p>
            <a:r>
              <a:rPr lang="zh-CN" altLang="en-US" sz="2800" b="1" dirty="0"/>
              <a:t>        </a:t>
            </a:r>
            <a:r>
              <a:rPr lang="zh-CN" altLang="en-US" sz="2800" b="1" dirty="0" smtClean="0"/>
              <a:t>  请</a:t>
            </a:r>
            <a:r>
              <a:rPr lang="zh-CN" altLang="en-US" sz="2800" b="1" dirty="0"/>
              <a:t>同学们回顾一下，在维新变法、辛亥革命和新文化运动期间的一些著名报纸和杂志是什么？</a:t>
            </a:r>
            <a:endParaRPr lang="zh-CN" altLang="en-US" sz="2800" b="1" dirty="0"/>
          </a:p>
        </p:txBody>
      </p:sp>
      <p:sp>
        <p:nvSpPr>
          <p:cNvPr id="6" name="TextBox 5"/>
          <p:cNvSpPr txBox="1"/>
          <p:nvPr/>
        </p:nvSpPr>
        <p:spPr>
          <a:xfrm>
            <a:off x="2285984" y="4572008"/>
            <a:ext cx="6480720" cy="954107"/>
          </a:xfrm>
          <a:prstGeom prst="rect">
            <a:avLst/>
          </a:prstGeom>
          <a:noFill/>
        </p:spPr>
        <p:txBody>
          <a:bodyPr wrap="square" rtlCol="0">
            <a:spAutoFit/>
          </a:bodyPr>
          <a:lstStyle/>
          <a:p>
            <a:r>
              <a:rPr lang="en-US" altLang="zh-CN" sz="2800" b="1" dirty="0"/>
              <a:t>         《</a:t>
            </a:r>
            <a:r>
              <a:rPr lang="zh-CN" altLang="en-US" sz="2800" b="1" dirty="0"/>
              <a:t>万国公报</a:t>
            </a:r>
            <a:r>
              <a:rPr lang="en-US" altLang="zh-CN" sz="2800" b="1" dirty="0" smtClean="0"/>
              <a:t>》《</a:t>
            </a:r>
            <a:r>
              <a:rPr lang="zh-CN" altLang="en-US" sz="2800" b="1" dirty="0"/>
              <a:t>时务报</a:t>
            </a:r>
            <a:r>
              <a:rPr lang="en-US" altLang="zh-CN" sz="2800" b="1" dirty="0" smtClean="0"/>
              <a:t>》《</a:t>
            </a:r>
            <a:r>
              <a:rPr lang="zh-CN" altLang="en-US" sz="2800" b="1" dirty="0"/>
              <a:t>民报</a:t>
            </a:r>
            <a:r>
              <a:rPr lang="en-US" altLang="zh-CN" sz="2800" b="1" dirty="0" smtClean="0"/>
              <a:t>》《</a:t>
            </a:r>
            <a:r>
              <a:rPr lang="zh-CN" altLang="en-US" sz="2800" b="1" dirty="0"/>
              <a:t>新青年</a:t>
            </a:r>
            <a:r>
              <a:rPr lang="en-US" altLang="zh-CN" sz="2800" b="1" dirty="0"/>
              <a:t>》</a:t>
            </a:r>
            <a:r>
              <a:rPr lang="zh-CN" altLang="en-US" sz="2800" b="1" dirty="0"/>
              <a:t>等。</a:t>
            </a:r>
            <a:endParaRPr lang="zh-CN" altLang="en-US" sz="2800" b="1" dirty="0"/>
          </a:p>
        </p:txBody>
      </p:sp>
      <p:pic>
        <p:nvPicPr>
          <p:cNvPr id="8" name="图片 7"/>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flipH="1">
            <a:off x="0" y="2357430"/>
            <a:ext cx="2071702" cy="213333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1000" fill="hold"/>
                                        <p:tgtEl>
                                          <p:spTgt spid="4"/>
                                        </p:tgtEl>
                                        <p:attrNameLst>
                                          <p:attrName>ppt_w</p:attrName>
                                        </p:attrNameLst>
                                      </p:cBhvr>
                                      <p:tavLst>
                                        <p:tav tm="0">
                                          <p:val>
                                            <p:strVal val="#ppt_w*0.70"/>
                                          </p:val>
                                        </p:tav>
                                        <p:tav tm="100000">
                                          <p:val>
                                            <p:strVal val="#ppt_w"/>
                                          </p:val>
                                        </p:tav>
                                      </p:tavLst>
                                    </p:anim>
                                    <p:anim calcmode="lin" valueType="num">
                                      <p:cBhvr>
                                        <p:cTn id="15" dur="1000" fill="hold"/>
                                        <p:tgtEl>
                                          <p:spTgt spid="4"/>
                                        </p:tgtEl>
                                        <p:attrNameLst>
                                          <p:attrName>ppt_h</p:attrName>
                                        </p:attrNameLst>
                                      </p:cBhvr>
                                      <p:tavLst>
                                        <p:tav tm="0">
                                          <p:val>
                                            <p:strVal val="#ppt_h"/>
                                          </p:val>
                                        </p:tav>
                                        <p:tav tm="100000">
                                          <p:val>
                                            <p:strVal val="#ppt_h"/>
                                          </p:val>
                                        </p:tav>
                                      </p:tavLst>
                                    </p:anim>
                                    <p:animEffect transition="in" filter="fade">
                                      <p:cBhvr>
                                        <p:cTn id="16" dur="1000"/>
                                        <p:tgtEl>
                                          <p:spTgt spid="4"/>
                                        </p:tgtEl>
                                      </p:cBhvr>
                                    </p:animEffect>
                                  </p:childTnLst>
                                </p:cTn>
                              </p:par>
                            </p:childTnLst>
                          </p:cTn>
                        </p:par>
                        <p:par>
                          <p:cTn id="17" fill="hold">
                            <p:stCondLst>
                              <p:cond delay="1000"/>
                            </p:stCondLst>
                            <p:childTnLst>
                              <p:par>
                                <p:cTn id="18" presetID="42" presetClass="entr" presetSubtype="0"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
                                          </p:val>
                                        </p:tav>
                                        <p:tav tm="100000">
                                          <p:val>
                                            <p:strVal val="#ppt_x"/>
                                          </p:val>
                                        </p:tav>
                                      </p:tavLst>
                                    </p:anim>
                                    <p:anim calcmode="lin" valueType="num">
                                      <p:cBhvr>
                                        <p:cTn id="2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checkerboard(across)">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图片 1" descr="万国公报.jpg"/>
          <p:cNvPicPr>
            <a:picLocks noChangeAspect="1"/>
          </p:cNvPicPr>
          <p:nvPr/>
        </p:nvPicPr>
        <p:blipFill>
          <a:blip r:embed="rId1" cstate="print"/>
          <a:stretch>
            <a:fillRect/>
          </a:stretch>
        </p:blipFill>
        <p:spPr>
          <a:xfrm rot="369474">
            <a:off x="274818" y="153300"/>
            <a:ext cx="2552700" cy="3838575"/>
          </a:xfrm>
          <a:prstGeom prst="rect">
            <a:avLst/>
          </a:prstGeom>
        </p:spPr>
      </p:pic>
      <p:pic>
        <p:nvPicPr>
          <p:cNvPr id="3" name="图片 2" descr="时务报.jpg"/>
          <p:cNvPicPr>
            <a:picLocks noChangeAspect="1"/>
          </p:cNvPicPr>
          <p:nvPr/>
        </p:nvPicPr>
        <p:blipFill>
          <a:blip r:embed="rId2" cstate="print"/>
          <a:stretch>
            <a:fillRect/>
          </a:stretch>
        </p:blipFill>
        <p:spPr>
          <a:xfrm rot="20862677">
            <a:off x="6208644" y="828255"/>
            <a:ext cx="2714644" cy="3571900"/>
          </a:xfrm>
          <a:prstGeom prst="rect">
            <a:avLst/>
          </a:prstGeom>
        </p:spPr>
      </p:pic>
      <p:pic>
        <p:nvPicPr>
          <p:cNvPr id="4" name="图片 3" descr="民报.jpg"/>
          <p:cNvPicPr>
            <a:picLocks noChangeAspect="1"/>
          </p:cNvPicPr>
          <p:nvPr/>
        </p:nvPicPr>
        <p:blipFill>
          <a:blip r:embed="rId3" cstate="print"/>
          <a:stretch>
            <a:fillRect/>
          </a:stretch>
        </p:blipFill>
        <p:spPr>
          <a:xfrm rot="21131370">
            <a:off x="1175421" y="3762506"/>
            <a:ext cx="1924050" cy="2857500"/>
          </a:xfrm>
          <a:prstGeom prst="rect">
            <a:avLst/>
          </a:prstGeom>
        </p:spPr>
      </p:pic>
      <p:pic>
        <p:nvPicPr>
          <p:cNvPr id="5" name="图片 4" descr="新青年.jpg"/>
          <p:cNvPicPr>
            <a:picLocks noChangeAspect="1"/>
          </p:cNvPicPr>
          <p:nvPr/>
        </p:nvPicPr>
        <p:blipFill>
          <a:blip r:embed="rId4" cstate="print"/>
          <a:stretch>
            <a:fillRect/>
          </a:stretch>
        </p:blipFill>
        <p:spPr>
          <a:xfrm>
            <a:off x="3131840" y="1340768"/>
            <a:ext cx="3510266" cy="436797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edge">
                                      <p:cBhvr>
                                        <p:cTn id="11" dur="750"/>
                                        <p:tgtEl>
                                          <p:spTgt spid="4"/>
                                        </p:tgtEl>
                                      </p:cBhvr>
                                    </p:animEffect>
                                  </p:childTnLst>
                                </p:cTn>
                              </p:par>
                            </p:childTnLst>
                          </p:cTn>
                        </p:par>
                        <p:par>
                          <p:cTn id="12" fill="hold">
                            <p:stCondLst>
                              <p:cond delay="1500"/>
                            </p:stCondLst>
                            <p:childTnLst>
                              <p:par>
                                <p:cTn id="13" presetID="31" presetClass="entr" presetSubtype="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000" fill="hold"/>
                                        <p:tgtEl>
                                          <p:spTgt spid="5"/>
                                        </p:tgtEl>
                                        <p:attrNameLst>
                                          <p:attrName>ppt_w</p:attrName>
                                        </p:attrNameLst>
                                      </p:cBhvr>
                                      <p:tavLst>
                                        <p:tav tm="0">
                                          <p:val>
                                            <p:fltVal val="0"/>
                                          </p:val>
                                        </p:tav>
                                        <p:tav tm="100000">
                                          <p:val>
                                            <p:strVal val="#ppt_w"/>
                                          </p:val>
                                        </p:tav>
                                      </p:tavLst>
                                    </p:anim>
                                    <p:anim calcmode="lin" valueType="num">
                                      <p:cBhvr>
                                        <p:cTn id="16" dur="1000" fill="hold"/>
                                        <p:tgtEl>
                                          <p:spTgt spid="5"/>
                                        </p:tgtEl>
                                        <p:attrNameLst>
                                          <p:attrName>ppt_h</p:attrName>
                                        </p:attrNameLst>
                                      </p:cBhvr>
                                      <p:tavLst>
                                        <p:tav tm="0">
                                          <p:val>
                                            <p:fltVal val="0"/>
                                          </p:val>
                                        </p:tav>
                                        <p:tav tm="100000">
                                          <p:val>
                                            <p:strVal val="#ppt_h"/>
                                          </p:val>
                                        </p:tav>
                                      </p:tavLst>
                                    </p:anim>
                                    <p:anim calcmode="lin" valueType="num">
                                      <p:cBhvr>
                                        <p:cTn id="17" dur="1000" fill="hold"/>
                                        <p:tgtEl>
                                          <p:spTgt spid="5"/>
                                        </p:tgtEl>
                                        <p:attrNameLst>
                                          <p:attrName>style.rotation</p:attrName>
                                        </p:attrNameLst>
                                      </p:cBhvr>
                                      <p:tavLst>
                                        <p:tav tm="0">
                                          <p:val>
                                            <p:fltVal val="90"/>
                                          </p:val>
                                        </p:tav>
                                        <p:tav tm="100000">
                                          <p:val>
                                            <p:fltVal val="0"/>
                                          </p:val>
                                        </p:tav>
                                      </p:tavLst>
                                    </p:anim>
                                    <p:animEffect transition="in" filter="fade">
                                      <p:cBhvr>
                                        <p:cTn id="18" dur="1000"/>
                                        <p:tgtEl>
                                          <p:spTgt spid="5"/>
                                        </p:tgtEl>
                                      </p:cBhvr>
                                    </p:animEffect>
                                  </p:childTnLst>
                                </p:cTn>
                              </p:par>
                            </p:childTnLst>
                          </p:cTn>
                        </p:par>
                        <p:par>
                          <p:cTn id="19" fill="hold">
                            <p:stCondLst>
                              <p:cond delay="2500"/>
                            </p:stCondLst>
                            <p:childTnLst>
                              <p:par>
                                <p:cTn id="20" presetID="9" presetClass="entr" presetSubtype="0"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dissolve">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2071670" y="1428736"/>
            <a:ext cx="5443538" cy="3970318"/>
          </a:xfrm>
          <a:prstGeom prst="rect">
            <a:avLst/>
          </a:prstGeom>
          <a:noFill/>
        </p:spPr>
        <p:txBody>
          <a:bodyPr wrap="square" rtlCol="0">
            <a:spAutoFit/>
          </a:bodyPr>
          <a:lstStyle/>
          <a:p>
            <a:r>
              <a:rPr lang="zh-CN" altLang="en-US" sz="2800" dirty="0"/>
              <a:t>         </a:t>
            </a:r>
            <a:r>
              <a:rPr lang="zh-CN" altLang="en-US" sz="2800" b="1" dirty="0"/>
              <a:t>这些报纸的特点大都政治性非常强，时事性也强，主要是为了宣传资产阶级改良或革命而创办的。鸦片战争后，外国人在上海、香港等城市创办了外文报纸，主要是给外国人看的。后来，中文报纸也出现了，其中最著名的是什么呢？这一时期还有哪些影响比较大的报</a:t>
            </a:r>
            <a:r>
              <a:rPr lang="zh-CN" altLang="en-US" sz="2800" b="1" dirty="0" smtClean="0"/>
              <a:t>刊和杂</a:t>
            </a:r>
            <a:r>
              <a:rPr lang="zh-CN" altLang="en-US" sz="2800" b="1" dirty="0"/>
              <a:t>志？</a:t>
            </a:r>
            <a:endParaRPr lang="zh-CN" altLang="en-US"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2357422" y="1214422"/>
            <a:ext cx="5040560" cy="4031873"/>
          </a:xfrm>
          <a:prstGeom prst="rect">
            <a:avLst/>
          </a:prstGeom>
          <a:noFill/>
        </p:spPr>
        <p:txBody>
          <a:bodyPr wrap="square" rtlCol="0">
            <a:spAutoFit/>
          </a:bodyPr>
          <a:lstStyle/>
          <a:p>
            <a:r>
              <a:rPr lang="zh-CN" altLang="en-US" sz="3200" dirty="0"/>
              <a:t>        </a:t>
            </a:r>
            <a:r>
              <a:rPr lang="zh-CN" altLang="en-US" sz="2800" b="1" dirty="0" smtClean="0">
                <a:latin typeface="+mn-ea"/>
              </a:rPr>
              <a:t>最</a:t>
            </a:r>
            <a:r>
              <a:rPr lang="zh-CN" altLang="en-US" sz="2800" b="1" dirty="0">
                <a:latin typeface="+mn-ea"/>
              </a:rPr>
              <a:t>著名的是</a:t>
            </a:r>
            <a:r>
              <a:rPr lang="en-US" altLang="zh-CN" sz="2800" b="1" dirty="0">
                <a:latin typeface="+mn-ea"/>
              </a:rPr>
              <a:t>1872</a:t>
            </a:r>
            <a:r>
              <a:rPr lang="zh-CN" altLang="en-US" sz="2800" b="1" dirty="0">
                <a:latin typeface="+mn-ea"/>
              </a:rPr>
              <a:t>年在上海创办的</a:t>
            </a:r>
            <a:r>
              <a:rPr lang="en-US" altLang="zh-CN" sz="2800" b="1" dirty="0">
                <a:latin typeface="+mn-ea"/>
              </a:rPr>
              <a:t>《</a:t>
            </a:r>
            <a:r>
              <a:rPr lang="zh-CN" altLang="en-US" sz="2800" b="1" dirty="0">
                <a:latin typeface="+mn-ea"/>
              </a:rPr>
              <a:t>申报</a:t>
            </a:r>
            <a:r>
              <a:rPr lang="en-US" altLang="zh-CN" sz="2800" b="1" dirty="0">
                <a:latin typeface="+mn-ea"/>
              </a:rPr>
              <a:t>》</a:t>
            </a:r>
            <a:r>
              <a:rPr lang="zh-CN" altLang="en-US" sz="2800" b="1" dirty="0">
                <a:latin typeface="+mn-ea"/>
              </a:rPr>
              <a:t>。天津的</a:t>
            </a:r>
            <a:r>
              <a:rPr lang="en-US" altLang="zh-CN" sz="2800" b="1" dirty="0">
                <a:latin typeface="+mn-ea"/>
              </a:rPr>
              <a:t>《</a:t>
            </a:r>
            <a:r>
              <a:rPr lang="zh-CN" altLang="en-US" sz="2800" b="1" dirty="0">
                <a:latin typeface="+mn-ea"/>
              </a:rPr>
              <a:t>大公报</a:t>
            </a:r>
            <a:r>
              <a:rPr lang="en-US" altLang="zh-CN" sz="2800" b="1" dirty="0">
                <a:latin typeface="+mn-ea"/>
              </a:rPr>
              <a:t>》</a:t>
            </a:r>
            <a:r>
              <a:rPr lang="zh-CN" altLang="en-US" sz="2800" b="1" dirty="0">
                <a:latin typeface="+mn-ea"/>
              </a:rPr>
              <a:t>、上海的</a:t>
            </a:r>
            <a:r>
              <a:rPr lang="en-US" altLang="zh-CN" sz="2800" b="1" dirty="0">
                <a:latin typeface="+mn-ea"/>
              </a:rPr>
              <a:t>《</a:t>
            </a:r>
            <a:r>
              <a:rPr lang="zh-CN" altLang="en-US" sz="2800" b="1" dirty="0">
                <a:latin typeface="+mn-ea"/>
              </a:rPr>
              <a:t>新闻报</a:t>
            </a:r>
            <a:r>
              <a:rPr lang="en-US" altLang="zh-CN" sz="2800" b="1" dirty="0">
                <a:latin typeface="+mn-ea"/>
              </a:rPr>
              <a:t>》</a:t>
            </a:r>
            <a:r>
              <a:rPr lang="zh-CN" altLang="en-US" sz="2800" b="1" dirty="0">
                <a:latin typeface="+mn-ea"/>
              </a:rPr>
              <a:t>和延安的</a:t>
            </a:r>
            <a:r>
              <a:rPr lang="en-US" altLang="zh-CN" sz="2800" b="1" dirty="0">
                <a:latin typeface="+mn-ea"/>
              </a:rPr>
              <a:t>《</a:t>
            </a:r>
            <a:r>
              <a:rPr lang="zh-CN" altLang="en-US" sz="2800" b="1" dirty="0">
                <a:latin typeface="+mn-ea"/>
              </a:rPr>
              <a:t>解放日报</a:t>
            </a:r>
            <a:r>
              <a:rPr lang="en-US" altLang="zh-CN" sz="2800" b="1" dirty="0">
                <a:latin typeface="+mn-ea"/>
              </a:rPr>
              <a:t>》</a:t>
            </a:r>
            <a:r>
              <a:rPr lang="zh-CN" altLang="en-US" sz="2800" b="1" dirty="0">
                <a:latin typeface="+mn-ea"/>
              </a:rPr>
              <a:t>，是民国时期的著名报纸。上海的</a:t>
            </a:r>
            <a:r>
              <a:rPr lang="en-US" altLang="zh-CN" sz="2800" b="1" dirty="0">
                <a:latin typeface="+mn-ea"/>
              </a:rPr>
              <a:t>《</a:t>
            </a:r>
            <a:r>
              <a:rPr lang="zh-CN" altLang="en-US" sz="2800" b="1" dirty="0">
                <a:latin typeface="+mn-ea"/>
              </a:rPr>
              <a:t>东方杂志</a:t>
            </a:r>
            <a:r>
              <a:rPr lang="en-US" altLang="zh-CN" sz="2800" b="1" dirty="0">
                <a:latin typeface="+mn-ea"/>
              </a:rPr>
              <a:t>》</a:t>
            </a:r>
            <a:r>
              <a:rPr lang="zh-CN" altLang="en-US" sz="2800" b="1" dirty="0">
                <a:latin typeface="+mn-ea"/>
              </a:rPr>
              <a:t>、陈独秀创办的</a:t>
            </a:r>
            <a:r>
              <a:rPr lang="en-US" altLang="zh-CN" sz="2800" b="1" dirty="0">
                <a:latin typeface="+mn-ea"/>
              </a:rPr>
              <a:t>《</a:t>
            </a:r>
            <a:r>
              <a:rPr lang="zh-CN" altLang="en-US" sz="2800" b="1" dirty="0">
                <a:latin typeface="+mn-ea"/>
              </a:rPr>
              <a:t>新青年</a:t>
            </a:r>
            <a:r>
              <a:rPr lang="en-US" altLang="zh-CN" sz="2800" b="1" dirty="0">
                <a:latin typeface="+mn-ea"/>
              </a:rPr>
              <a:t>》</a:t>
            </a:r>
            <a:r>
              <a:rPr lang="zh-CN" altLang="en-US" sz="2800" b="1" dirty="0">
                <a:latin typeface="+mn-ea"/>
              </a:rPr>
              <a:t>和邹韬奋主办的</a:t>
            </a:r>
            <a:r>
              <a:rPr lang="en-US" altLang="zh-CN" sz="2800" b="1" dirty="0">
                <a:latin typeface="+mn-ea"/>
              </a:rPr>
              <a:t>《</a:t>
            </a:r>
            <a:r>
              <a:rPr lang="zh-CN" altLang="en-US" sz="2800" b="1" dirty="0">
                <a:latin typeface="+mn-ea"/>
              </a:rPr>
              <a:t>生活</a:t>
            </a:r>
            <a:r>
              <a:rPr lang="en-US" altLang="zh-CN" sz="2800" b="1" dirty="0">
                <a:latin typeface="+mn-ea"/>
              </a:rPr>
              <a:t>》</a:t>
            </a:r>
            <a:r>
              <a:rPr lang="zh-CN" altLang="en-US" sz="2800" b="1" dirty="0">
                <a:latin typeface="+mn-ea"/>
              </a:rPr>
              <a:t>周刊，是民国时期影响较大的刊物。</a:t>
            </a:r>
            <a:endParaRPr lang="zh-CN" altLang="en-US" sz="2800" b="1"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2699792" y="908720"/>
            <a:ext cx="5086348" cy="4462760"/>
          </a:xfrm>
          <a:prstGeom prst="rect">
            <a:avLst/>
          </a:prstGeom>
          <a:noFill/>
        </p:spPr>
        <p:txBody>
          <a:bodyPr wrap="square" rtlCol="0">
            <a:spAutoFit/>
          </a:bodyPr>
          <a:lstStyle/>
          <a:p>
            <a:r>
              <a:rPr lang="en-US" altLang="zh-CN" sz="3200" dirty="0"/>
              <a:t>        </a:t>
            </a:r>
            <a:r>
              <a:rPr lang="en-US" altLang="zh-CN" sz="2800" b="1" dirty="0">
                <a:latin typeface="+mn-ea"/>
              </a:rPr>
              <a:t>《</a:t>
            </a:r>
            <a:r>
              <a:rPr lang="zh-CN" altLang="en-US" sz="2800" b="1" dirty="0">
                <a:latin typeface="+mn-ea"/>
              </a:rPr>
              <a:t>申报</a:t>
            </a:r>
            <a:r>
              <a:rPr lang="en-US" altLang="zh-CN" sz="2800" b="1" dirty="0">
                <a:latin typeface="+mn-ea"/>
              </a:rPr>
              <a:t>》</a:t>
            </a:r>
            <a:r>
              <a:rPr lang="zh-CN" altLang="en-US" sz="2800" b="1" dirty="0">
                <a:latin typeface="+mn-ea"/>
              </a:rPr>
              <a:t>是近代中国存在时间最长的中文报纸。原全称</a:t>
            </a:r>
            <a:r>
              <a:rPr lang="en-US" altLang="zh-CN" sz="2800" b="1" dirty="0">
                <a:latin typeface="+mn-ea"/>
              </a:rPr>
              <a:t>《</a:t>
            </a:r>
            <a:r>
              <a:rPr lang="zh-CN" altLang="en-US" sz="2800" b="1" dirty="0">
                <a:latin typeface="+mn-ea"/>
              </a:rPr>
              <a:t>申江新报</a:t>
            </a:r>
            <a:r>
              <a:rPr lang="en-US" altLang="zh-CN" sz="2800" b="1" dirty="0">
                <a:latin typeface="+mn-ea"/>
              </a:rPr>
              <a:t>》</a:t>
            </a:r>
            <a:r>
              <a:rPr lang="zh-CN" altLang="en-US" sz="2800" b="1" dirty="0">
                <a:latin typeface="+mn-ea"/>
              </a:rPr>
              <a:t>，自</a:t>
            </a:r>
            <a:r>
              <a:rPr lang="en-US" altLang="zh-CN" sz="2800" b="1" dirty="0">
                <a:latin typeface="+mn-ea"/>
              </a:rPr>
              <a:t>1872</a:t>
            </a:r>
            <a:r>
              <a:rPr lang="zh-CN" altLang="en-US" sz="2800" b="1" dirty="0">
                <a:latin typeface="+mn-ea"/>
              </a:rPr>
              <a:t>年创办到</a:t>
            </a:r>
            <a:r>
              <a:rPr lang="en-US" altLang="zh-CN" sz="2800" b="1" dirty="0">
                <a:latin typeface="+mn-ea"/>
              </a:rPr>
              <a:t>1949</a:t>
            </a:r>
            <a:r>
              <a:rPr lang="zh-CN" altLang="en-US" sz="2800" b="1" dirty="0">
                <a:latin typeface="+mn-ea"/>
              </a:rPr>
              <a:t>年停办，历时</a:t>
            </a:r>
            <a:r>
              <a:rPr lang="en-US" altLang="zh-CN" sz="2800" b="1" dirty="0">
                <a:latin typeface="+mn-ea"/>
              </a:rPr>
              <a:t>78</a:t>
            </a:r>
            <a:r>
              <a:rPr lang="zh-CN" altLang="en-US" sz="2800" b="1" dirty="0">
                <a:latin typeface="+mn-ea"/>
              </a:rPr>
              <a:t>年，出版时间之长，影响之广泛，是其他报纸难以企及的。因为</a:t>
            </a:r>
            <a:r>
              <a:rPr lang="en-US" altLang="zh-CN" sz="2800" b="1" dirty="0">
                <a:latin typeface="+mn-ea"/>
              </a:rPr>
              <a:t>《</a:t>
            </a:r>
            <a:r>
              <a:rPr lang="zh-CN" altLang="en-US" sz="2800" b="1" dirty="0">
                <a:latin typeface="+mn-ea"/>
              </a:rPr>
              <a:t>申报</a:t>
            </a:r>
            <a:r>
              <a:rPr lang="en-US" altLang="zh-CN" sz="2800" b="1" dirty="0">
                <a:latin typeface="+mn-ea"/>
              </a:rPr>
              <a:t>》</a:t>
            </a:r>
            <a:r>
              <a:rPr lang="zh-CN" altLang="en-US" sz="2800" b="1" dirty="0">
                <a:latin typeface="+mn-ea"/>
              </a:rPr>
              <a:t>见证、记录了晚清以来中国曲折复杂的发展历程，被人称为研究中国近现代史的“百科全书”。</a:t>
            </a:r>
            <a:endParaRPr lang="zh-CN" altLang="en-US" sz="2800" b="1"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横卷形 1"/>
          <p:cNvSpPr/>
          <p:nvPr/>
        </p:nvSpPr>
        <p:spPr>
          <a:xfrm>
            <a:off x="714348" y="642918"/>
            <a:ext cx="7858180" cy="5643602"/>
          </a:xfrm>
          <a:prstGeom prst="horizontalScroll">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1571604" y="1571612"/>
            <a:ext cx="6572296" cy="3742449"/>
            <a:chOff x="1571604" y="1571612"/>
            <a:chExt cx="6572296" cy="3742449"/>
          </a:xfrm>
        </p:grpSpPr>
        <p:sp>
          <p:nvSpPr>
            <p:cNvPr id="3" name="TextBox 2"/>
            <p:cNvSpPr txBox="1"/>
            <p:nvPr/>
          </p:nvSpPr>
          <p:spPr>
            <a:xfrm>
              <a:off x="1571604" y="1571612"/>
              <a:ext cx="6572296" cy="2246769"/>
            </a:xfrm>
            <a:prstGeom prst="rect">
              <a:avLst/>
            </a:prstGeom>
            <a:noFill/>
          </p:spPr>
          <p:txBody>
            <a:bodyPr wrap="square" rtlCol="0">
              <a:spAutoFit/>
            </a:bodyPr>
            <a:lstStyle/>
            <a:p>
              <a:r>
                <a:rPr lang="zh-CN" altLang="en-US" sz="2800" dirty="0"/>
                <a:t>        </a:t>
              </a:r>
              <a:r>
                <a:rPr lang="zh-CN" altLang="en-US" sz="2800" b="1" dirty="0"/>
                <a:t>这些新式报刊，报道各地发生的重大事件，分析国内外时局。它们报道及时，覆盖面广，深刻影响着人们的日常生活。报纸的出现，促进了出版业在中国的发展。</a:t>
              </a:r>
              <a:endParaRPr lang="zh-CN" altLang="en-US" sz="2800" b="1" dirty="0"/>
            </a:p>
          </p:txBody>
        </p:sp>
        <p:sp>
          <p:nvSpPr>
            <p:cNvPr id="4" name="TextBox 3"/>
            <p:cNvSpPr txBox="1"/>
            <p:nvPr/>
          </p:nvSpPr>
          <p:spPr>
            <a:xfrm>
              <a:off x="1643042" y="3929066"/>
              <a:ext cx="6429420" cy="1384995"/>
            </a:xfrm>
            <a:prstGeom prst="rect">
              <a:avLst/>
            </a:prstGeom>
            <a:noFill/>
          </p:spPr>
          <p:txBody>
            <a:bodyPr wrap="square" rtlCol="0">
              <a:spAutoFit/>
            </a:bodyPr>
            <a:lstStyle/>
            <a:p>
              <a:r>
                <a:rPr lang="en-US" altLang="zh-CN" dirty="0"/>
                <a:t>       </a:t>
              </a:r>
              <a:r>
                <a:rPr lang="en-US" altLang="zh-CN" dirty="0" smtClean="0"/>
                <a:t>       </a:t>
              </a:r>
              <a:r>
                <a:rPr lang="en-US" altLang="zh-CN" sz="2800" b="1" dirty="0" smtClean="0">
                  <a:latin typeface="+mn-ea"/>
                </a:rPr>
                <a:t>1897</a:t>
              </a:r>
              <a:r>
                <a:rPr lang="zh-CN" altLang="en-US" sz="2800" b="1" dirty="0">
                  <a:latin typeface="+mn-ea"/>
                </a:rPr>
                <a:t>年在上海创办的商务印书馆，是近代中国人创办的第一</a:t>
              </a:r>
              <a:r>
                <a:rPr lang="zh-CN" altLang="en-US" sz="2800" b="1" dirty="0" smtClean="0">
                  <a:latin typeface="+mn-ea"/>
                </a:rPr>
                <a:t>个也</a:t>
              </a:r>
              <a:r>
                <a:rPr lang="zh-CN" altLang="en-US" sz="2800" b="1" dirty="0">
                  <a:latin typeface="+mn-ea"/>
                </a:rPr>
                <a:t>是规模最大的文化出版机构。</a:t>
              </a:r>
              <a:endParaRPr lang="zh-CN" altLang="en-US" sz="2800" b="1" dirty="0">
                <a:latin typeface="+mn-ea"/>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18" presetClass="entr" presetSubtype="12"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strips(downLeft)">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云形标注 3"/>
          <p:cNvSpPr/>
          <p:nvPr/>
        </p:nvSpPr>
        <p:spPr>
          <a:xfrm>
            <a:off x="2500298" y="836712"/>
            <a:ext cx="6536198" cy="3096344"/>
          </a:xfrm>
          <a:prstGeom prst="cloudCallout">
            <a:avLst>
              <a:gd name="adj1" fmla="val -57787"/>
              <a:gd name="adj2" fmla="val 27866"/>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nvSpPr>
        <p:spPr>
          <a:xfrm>
            <a:off x="3303786" y="1484784"/>
            <a:ext cx="4929222" cy="1384995"/>
          </a:xfrm>
          <a:prstGeom prst="rect">
            <a:avLst/>
          </a:prstGeom>
          <a:noFill/>
        </p:spPr>
        <p:txBody>
          <a:bodyPr wrap="square" rtlCol="0">
            <a:spAutoFit/>
          </a:bodyPr>
          <a:lstStyle/>
          <a:p>
            <a:r>
              <a:rPr lang="zh-CN" altLang="en-US" sz="2800" b="1" dirty="0"/>
              <a:t> </a:t>
            </a:r>
            <a:r>
              <a:rPr lang="zh-CN" altLang="en-US" sz="2800" b="1" dirty="0" smtClean="0"/>
              <a:t>        同学们</a:t>
            </a:r>
            <a:r>
              <a:rPr lang="zh-CN" altLang="en-US" sz="2800" b="1" dirty="0"/>
              <a:t>，你们知道我们现在使用的工具书中，有哪些是商务印书馆出版的吗？</a:t>
            </a:r>
            <a:endParaRPr lang="zh-CN" altLang="en-US" sz="2800" b="1" dirty="0"/>
          </a:p>
        </p:txBody>
      </p:sp>
      <p:sp>
        <p:nvSpPr>
          <p:cNvPr id="6" name="TextBox 5"/>
          <p:cNvSpPr txBox="1"/>
          <p:nvPr/>
        </p:nvSpPr>
        <p:spPr>
          <a:xfrm>
            <a:off x="2000232" y="4214818"/>
            <a:ext cx="6552728" cy="954107"/>
          </a:xfrm>
          <a:prstGeom prst="rect">
            <a:avLst/>
          </a:prstGeom>
          <a:noFill/>
        </p:spPr>
        <p:txBody>
          <a:bodyPr wrap="square" rtlCol="0">
            <a:spAutoFit/>
          </a:bodyPr>
          <a:lstStyle/>
          <a:p>
            <a:r>
              <a:rPr lang="zh-CN" altLang="en-US" sz="2800" b="1" dirty="0" smtClean="0"/>
              <a:t>         有</a:t>
            </a:r>
            <a:r>
              <a:rPr lang="zh-CN" altLang="en-US" sz="2800" b="1" dirty="0"/>
              <a:t>现代汉语词典、新华字典、辞海、新华成语词典、牛津高阶英语词典等。</a:t>
            </a:r>
            <a:endParaRPr lang="zh-CN" altLang="en-US" sz="2800" b="1" dirty="0"/>
          </a:p>
        </p:txBody>
      </p:sp>
      <p:pic>
        <p:nvPicPr>
          <p:cNvPr id="8" name="图片 7"/>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flipH="1">
            <a:off x="0" y="2510113"/>
            <a:ext cx="2071702" cy="213333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 presetClass="entr" presetSubtype="1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checkerboard(across)">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图片 1" descr="商务印书馆.jpg"/>
          <p:cNvPicPr>
            <a:picLocks noChangeAspect="1"/>
          </p:cNvPicPr>
          <p:nvPr/>
        </p:nvPicPr>
        <p:blipFill>
          <a:blip r:embed="rId1" cstate="print"/>
          <a:stretch>
            <a:fillRect/>
          </a:stretch>
        </p:blipFill>
        <p:spPr>
          <a:xfrm>
            <a:off x="0" y="142852"/>
            <a:ext cx="9144000" cy="671514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横卷形 1"/>
          <p:cNvSpPr/>
          <p:nvPr/>
        </p:nvSpPr>
        <p:spPr>
          <a:xfrm>
            <a:off x="714348" y="642918"/>
            <a:ext cx="7858180" cy="5643602"/>
          </a:xfrm>
          <a:prstGeom prst="horizontalScroll">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TextBox 2"/>
          <p:cNvSpPr txBox="1"/>
          <p:nvPr/>
        </p:nvSpPr>
        <p:spPr>
          <a:xfrm>
            <a:off x="1691680" y="1772816"/>
            <a:ext cx="6572296" cy="3108543"/>
          </a:xfrm>
          <a:prstGeom prst="rect">
            <a:avLst/>
          </a:prstGeom>
          <a:noFill/>
        </p:spPr>
        <p:txBody>
          <a:bodyPr wrap="square" rtlCol="0">
            <a:spAutoFit/>
          </a:bodyPr>
          <a:lstStyle/>
          <a:p>
            <a:r>
              <a:rPr lang="zh-CN" altLang="en-US" sz="2800" dirty="0"/>
              <a:t>         </a:t>
            </a:r>
            <a:r>
              <a:rPr lang="zh-CN" altLang="en-US" sz="2800" b="1" dirty="0"/>
              <a:t>商务印书馆编辑出版多种中小学教科书、字典和大批文化学术著作，促进了文化事业的发展。此外，中华书局、开明书店、生活书店等，也是当时有影响的出版机构。中国共产党在解放区创办的新华书店，成为出版发行进步书刊的重要阵地。</a:t>
            </a:r>
            <a:endParaRPr lang="zh-CN" altLang="en-US"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2"/>
                                          </p:val>
                                        </p:tav>
                                        <p:tav tm="100000">
                                          <p:val>
                                            <p:strVal val="#ppt_x"/>
                                          </p:val>
                                        </p:tav>
                                      </p:tavLst>
                                    </p:anim>
                                    <p:anim calcmode="lin" valueType="num">
                                      <p:cBhvr>
                                        <p:cTn id="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1000"/>
                                        <p:tgtEl>
                                          <p:spTgt spid="2"/>
                                        </p:tgtEl>
                                      </p:cBhvr>
                                    </p:animEffect>
                                  </p:childTnLst>
                                </p:cTn>
                              </p:par>
                            </p:childTnLst>
                          </p:cTn>
                        </p:par>
                        <p:par>
                          <p:cTn id="10" fill="hold">
                            <p:stCondLst>
                              <p:cond delay="1000"/>
                            </p:stCondLst>
                            <p:childTnLst>
                              <p:par>
                                <p:cTn id="11" presetID="14" presetClass="entr" presetSubtype="1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4" name="组合 3"/>
          <p:cNvGrpSpPr/>
          <p:nvPr/>
        </p:nvGrpSpPr>
        <p:grpSpPr>
          <a:xfrm>
            <a:off x="1643042" y="1000108"/>
            <a:ext cx="6357982" cy="2454305"/>
            <a:chOff x="490914" y="928100"/>
            <a:chExt cx="6357982" cy="2454305"/>
          </a:xfrm>
        </p:grpSpPr>
        <p:sp>
          <p:nvSpPr>
            <p:cNvPr id="2" name="TextBox 1"/>
            <p:cNvSpPr txBox="1"/>
            <p:nvPr/>
          </p:nvSpPr>
          <p:spPr>
            <a:xfrm>
              <a:off x="562352" y="928100"/>
              <a:ext cx="6286544" cy="646331"/>
            </a:xfrm>
            <a:prstGeom prst="rect">
              <a:avLst/>
            </a:prstGeom>
            <a:noFill/>
          </p:spPr>
          <p:txBody>
            <a:bodyPr wrap="square" rtlCol="0">
              <a:spAutoFit/>
            </a:bodyPr>
            <a:lstStyle/>
            <a:p>
              <a:r>
                <a:rPr lang="zh-CN" altLang="en-US" sz="3600" b="1" dirty="0"/>
                <a:t>二、文学艺术的成就</a:t>
              </a:r>
              <a:endParaRPr lang="zh-CN" altLang="en-US" sz="3600" b="1" dirty="0"/>
            </a:p>
          </p:txBody>
        </p:sp>
        <p:sp>
          <p:nvSpPr>
            <p:cNvPr id="3" name="TextBox 2"/>
            <p:cNvSpPr txBox="1"/>
            <p:nvPr/>
          </p:nvSpPr>
          <p:spPr>
            <a:xfrm>
              <a:off x="490914" y="2428298"/>
              <a:ext cx="6000792" cy="954107"/>
            </a:xfrm>
            <a:prstGeom prst="rect">
              <a:avLst/>
            </a:prstGeom>
            <a:noFill/>
          </p:spPr>
          <p:txBody>
            <a:bodyPr wrap="square" rtlCol="0">
              <a:spAutoFit/>
            </a:bodyPr>
            <a:lstStyle/>
            <a:p>
              <a:r>
                <a:rPr lang="zh-CN" altLang="en-US" sz="2800" b="1" dirty="0"/>
                <a:t>         归纳这一时期文学艺术方面的代表人物及其成就。</a:t>
              </a:r>
              <a:endParaRPr lang="zh-CN" altLang="en-US" sz="2800" b="1" dirty="0"/>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642910" y="214288"/>
          <a:ext cx="8143932" cy="6429423"/>
        </p:xfrm>
        <a:graphic>
          <a:graphicData uri="http://schemas.openxmlformats.org/drawingml/2006/table">
            <a:tbl>
              <a:tblPr firstRow="1" bandRow="1">
                <a:tableStyleId>{5C22544A-7EE6-4342-B048-85BDC9FD1C3A}</a:tableStyleId>
              </a:tblPr>
              <a:tblGrid>
                <a:gridCol w="1071570"/>
                <a:gridCol w="1000132"/>
                <a:gridCol w="1571636"/>
                <a:gridCol w="4500594"/>
              </a:tblGrid>
              <a:tr h="584493">
                <a:tc gridSpan="2">
                  <a:txBody>
                    <a:bodyPr/>
                    <a:lstStyle/>
                    <a:p>
                      <a:pPr algn="ctr"/>
                      <a:r>
                        <a:rPr lang="zh-CN" altLang="en-US" sz="2400" b="1" dirty="0">
                          <a:solidFill>
                            <a:schemeClr val="tx1"/>
                          </a:solidFill>
                          <a:latin typeface="+mn-ea"/>
                          <a:ea typeface="+mn-ea"/>
                        </a:rPr>
                        <a:t>类别</a:t>
                      </a:r>
                      <a:endParaRPr lang="zh-CN" altLang="en-US" sz="24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hMerge="1">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CN" altLang="en-US" sz="2400" b="1">
                          <a:solidFill>
                            <a:schemeClr val="tx1"/>
                          </a:solidFill>
                          <a:latin typeface="+mn-ea"/>
                          <a:ea typeface="+mn-ea"/>
                        </a:rPr>
                        <a:t>人物</a:t>
                      </a:r>
                      <a:endParaRPr lang="zh-CN" altLang="en-US" sz="2400" b="1">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r>
                        <a:rPr lang="zh-CN" altLang="en-US" sz="2400" b="1" dirty="0">
                          <a:solidFill>
                            <a:schemeClr val="tx1"/>
                          </a:solidFill>
                          <a:latin typeface="+mn-ea"/>
                          <a:ea typeface="+mn-ea"/>
                        </a:rPr>
                        <a:t>代表作品</a:t>
                      </a:r>
                      <a:endParaRPr lang="zh-CN" altLang="en-US" sz="24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r>
              <a:tr h="584493">
                <a:tc rowSpan="6" gridSpan="2">
                  <a:txBody>
                    <a:bodyPr/>
                    <a:lstStyle/>
                    <a:p>
                      <a:pPr algn="ctr"/>
                      <a:r>
                        <a:rPr lang="en-US" altLang="zh-CN" sz="2400" b="1" dirty="0">
                          <a:solidFill>
                            <a:schemeClr val="tx1"/>
                          </a:solidFill>
                          <a:latin typeface="+mn-ea"/>
                          <a:ea typeface="+mn-ea"/>
                        </a:rPr>
                        <a:t> </a:t>
                      </a:r>
                      <a:endParaRPr lang="en-US" altLang="zh-CN" sz="2400" b="1" dirty="0">
                        <a:solidFill>
                          <a:schemeClr val="tx1"/>
                        </a:solidFill>
                        <a:latin typeface="+mn-ea"/>
                        <a:ea typeface="+mn-ea"/>
                      </a:endParaRPr>
                    </a:p>
                    <a:p>
                      <a:pPr algn="ctr"/>
                      <a:endParaRPr lang="en-US" altLang="zh-CN" sz="2400" b="1" dirty="0">
                        <a:solidFill>
                          <a:schemeClr val="tx1"/>
                        </a:solidFill>
                        <a:latin typeface="+mn-ea"/>
                        <a:ea typeface="+mn-ea"/>
                      </a:endParaRPr>
                    </a:p>
                    <a:p>
                      <a:pPr algn="ctr"/>
                      <a:endParaRPr lang="en-US" altLang="zh-CN" sz="2400" b="1" dirty="0">
                        <a:solidFill>
                          <a:schemeClr val="tx1"/>
                        </a:solidFill>
                        <a:latin typeface="+mn-ea"/>
                        <a:ea typeface="+mn-ea"/>
                      </a:endParaRPr>
                    </a:p>
                    <a:p>
                      <a:pPr algn="ctr"/>
                      <a:endParaRPr lang="en-US" altLang="zh-CN" sz="2400" b="1" dirty="0">
                        <a:solidFill>
                          <a:schemeClr val="tx1"/>
                        </a:solidFill>
                        <a:latin typeface="+mn-ea"/>
                        <a:ea typeface="+mn-ea"/>
                      </a:endParaRPr>
                    </a:p>
                    <a:p>
                      <a:pPr algn="ctr"/>
                      <a:r>
                        <a:rPr lang="zh-CN" altLang="en-US" sz="2400" b="1" dirty="0" smtClean="0">
                          <a:solidFill>
                            <a:schemeClr val="tx1"/>
                          </a:solidFill>
                          <a:latin typeface="+mn-ea"/>
                          <a:ea typeface="+mn-ea"/>
                        </a:rPr>
                        <a:t>文</a:t>
                      </a:r>
                      <a:r>
                        <a:rPr lang="zh-CN" altLang="en-US" sz="2400" b="1" dirty="0">
                          <a:solidFill>
                            <a:schemeClr val="tx1"/>
                          </a:solidFill>
                          <a:latin typeface="+mn-ea"/>
                          <a:ea typeface="+mn-ea"/>
                        </a:rPr>
                        <a:t>学</a:t>
                      </a:r>
                      <a:endParaRPr lang="zh-CN" altLang="en-US" sz="24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rowSpan="6" hMerge="1">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CN" altLang="en-US" sz="2400" b="1">
                          <a:solidFill>
                            <a:schemeClr val="tx1"/>
                          </a:solidFill>
                          <a:latin typeface="+mn-ea"/>
                          <a:ea typeface="+mn-ea"/>
                        </a:rPr>
                        <a:t>鲁迅</a:t>
                      </a:r>
                      <a:endParaRPr lang="zh-CN" altLang="en-US" sz="2400" b="1">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zh-CN" altLang="en-US" sz="24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r>
              <a:tr h="584493">
                <a:tc vMerge="1" gridSpan="2">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vMerge="1" hMerge="1">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CN" altLang="en-US" sz="2400" b="1" dirty="0">
                          <a:solidFill>
                            <a:schemeClr val="tx1"/>
                          </a:solidFill>
                          <a:latin typeface="+mn-ea"/>
                          <a:ea typeface="+mn-ea"/>
                        </a:rPr>
                        <a:t>郭沫若</a:t>
                      </a:r>
                      <a:endParaRPr lang="zh-CN" altLang="en-US" sz="24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zh-CN" altLang="en-US" sz="2400" b="1">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r>
              <a:tr h="584493">
                <a:tc vMerge="1" gridSpan="2">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vMerge="1" hMerge="1">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CN" altLang="en-US" sz="2400" b="1" dirty="0" smtClean="0">
                          <a:solidFill>
                            <a:schemeClr val="tx1"/>
                          </a:solidFill>
                          <a:latin typeface="+mn-ea"/>
                          <a:ea typeface="+mn-ea"/>
                        </a:rPr>
                        <a:t>茅盾</a:t>
                      </a:r>
                      <a:endParaRPr lang="zh-CN" altLang="en-US" sz="24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zh-CN" altLang="en-US" sz="2400" b="1">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r>
              <a:tr h="584493">
                <a:tc vMerge="1" gridSpan="2">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vMerge="1" hMerge="1">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CN" altLang="en-US" sz="2400" b="1" dirty="0">
                          <a:solidFill>
                            <a:schemeClr val="tx1"/>
                          </a:solidFill>
                          <a:latin typeface="+mn-ea"/>
                          <a:ea typeface="+mn-ea"/>
                        </a:rPr>
                        <a:t>曹禺</a:t>
                      </a:r>
                      <a:endParaRPr lang="zh-CN" altLang="en-US" sz="24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zh-CN" altLang="en-US" sz="24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r>
              <a:tr h="584493">
                <a:tc vMerge="1" gridSpan="2">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vMerge="1" hMerge="1">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CN" altLang="en-US" sz="2400" b="1" dirty="0">
                          <a:solidFill>
                            <a:schemeClr val="tx1"/>
                          </a:solidFill>
                          <a:latin typeface="+mn-ea"/>
                          <a:ea typeface="+mn-ea"/>
                        </a:rPr>
                        <a:t>巴金</a:t>
                      </a:r>
                      <a:endParaRPr lang="zh-CN" altLang="en-US" sz="24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zh-CN" altLang="en-US" sz="24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r>
              <a:tr h="584493">
                <a:tc vMerge="1" gridSpan="2">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vMerge="1" hMerge="1">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CN" altLang="en-US" sz="2400" b="1" dirty="0">
                          <a:solidFill>
                            <a:schemeClr val="tx1"/>
                          </a:solidFill>
                          <a:latin typeface="+mn-ea"/>
                          <a:ea typeface="+mn-ea"/>
                        </a:rPr>
                        <a:t>老舍</a:t>
                      </a:r>
                      <a:endParaRPr lang="zh-CN" altLang="en-US" sz="24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zh-CN" altLang="en-US" sz="24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r>
              <a:tr h="584493">
                <a:tc rowSpan="4">
                  <a:txBody>
                    <a:bodyPr/>
                    <a:lstStyle/>
                    <a:p>
                      <a:pPr algn="ctr"/>
                      <a:r>
                        <a:rPr lang="en-US" altLang="zh-CN" sz="2400" b="1">
                          <a:solidFill>
                            <a:schemeClr val="tx1"/>
                          </a:solidFill>
                          <a:latin typeface="+mn-ea"/>
                          <a:ea typeface="+mn-ea"/>
                        </a:rPr>
                        <a:t> </a:t>
                      </a:r>
                      <a:endParaRPr lang="en-US" altLang="zh-CN" sz="2400" b="1">
                        <a:solidFill>
                          <a:schemeClr val="tx1"/>
                        </a:solidFill>
                        <a:latin typeface="+mn-ea"/>
                        <a:ea typeface="+mn-ea"/>
                      </a:endParaRPr>
                    </a:p>
                    <a:p>
                      <a:pPr algn="ctr"/>
                      <a:endParaRPr lang="en-US" altLang="zh-CN" sz="2400" b="1">
                        <a:solidFill>
                          <a:schemeClr val="tx1"/>
                        </a:solidFill>
                        <a:latin typeface="+mn-ea"/>
                        <a:ea typeface="+mn-ea"/>
                      </a:endParaRPr>
                    </a:p>
                    <a:p>
                      <a:pPr algn="ctr"/>
                      <a:r>
                        <a:rPr lang="zh-CN" altLang="en-US" sz="2400" b="1">
                          <a:solidFill>
                            <a:schemeClr val="tx1"/>
                          </a:solidFill>
                          <a:latin typeface="+mn-ea"/>
                          <a:ea typeface="+mn-ea"/>
                        </a:rPr>
                        <a:t>艺术</a:t>
                      </a:r>
                      <a:endParaRPr lang="zh-CN" altLang="en-US" sz="2400" b="1">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rowSpan="2">
                  <a:txBody>
                    <a:bodyPr/>
                    <a:lstStyle/>
                    <a:p>
                      <a:pPr algn="ctr"/>
                      <a:endParaRPr lang="en-US" altLang="zh-CN" sz="2400" b="1">
                        <a:solidFill>
                          <a:schemeClr val="tx1"/>
                        </a:solidFill>
                        <a:latin typeface="+mn-ea"/>
                        <a:ea typeface="+mn-ea"/>
                      </a:endParaRPr>
                    </a:p>
                    <a:p>
                      <a:pPr algn="ctr"/>
                      <a:r>
                        <a:rPr lang="zh-CN" altLang="en-US" sz="2400" b="1">
                          <a:solidFill>
                            <a:schemeClr val="tx1"/>
                          </a:solidFill>
                          <a:latin typeface="+mn-ea"/>
                          <a:ea typeface="+mn-ea"/>
                        </a:rPr>
                        <a:t>绘画</a:t>
                      </a:r>
                      <a:endParaRPr lang="zh-CN" altLang="en-US" sz="2400" b="1">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r>
                        <a:rPr lang="zh-CN" altLang="en-US" sz="2400" b="1" dirty="0">
                          <a:solidFill>
                            <a:schemeClr val="tx1"/>
                          </a:solidFill>
                          <a:latin typeface="+mn-ea"/>
                          <a:ea typeface="+mn-ea"/>
                        </a:rPr>
                        <a:t>齐白石</a:t>
                      </a:r>
                      <a:endParaRPr lang="zh-CN" altLang="en-US" sz="24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zh-CN" altLang="en-US" sz="24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r>
              <a:tr h="584493">
                <a:tc vMerge="1">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vMerge="1">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CN" altLang="en-US" sz="2400" b="1" dirty="0">
                          <a:solidFill>
                            <a:schemeClr val="tx1"/>
                          </a:solidFill>
                          <a:latin typeface="+mn-ea"/>
                          <a:ea typeface="+mn-ea"/>
                        </a:rPr>
                        <a:t>徐悲鸿</a:t>
                      </a:r>
                      <a:endParaRPr lang="zh-CN" altLang="en-US" sz="24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zh-CN" altLang="en-US" sz="24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r>
              <a:tr h="584493">
                <a:tc vMerge="1">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rowSpan="2">
                  <a:txBody>
                    <a:bodyPr/>
                    <a:lstStyle/>
                    <a:p>
                      <a:pPr algn="ctr"/>
                      <a:endParaRPr lang="en-US" altLang="zh-CN" sz="2400" b="1">
                        <a:solidFill>
                          <a:schemeClr val="tx1"/>
                        </a:solidFill>
                        <a:latin typeface="+mn-ea"/>
                        <a:ea typeface="+mn-ea"/>
                      </a:endParaRPr>
                    </a:p>
                    <a:p>
                      <a:pPr algn="ctr"/>
                      <a:r>
                        <a:rPr lang="zh-CN" altLang="en-US" sz="2400" b="1">
                          <a:solidFill>
                            <a:schemeClr val="tx1"/>
                          </a:solidFill>
                          <a:latin typeface="+mn-ea"/>
                          <a:ea typeface="+mn-ea"/>
                        </a:rPr>
                        <a:t>音乐</a:t>
                      </a:r>
                      <a:endParaRPr lang="zh-CN" altLang="en-US" sz="2400" b="1">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r>
                        <a:rPr lang="zh-CN" altLang="en-US" sz="2400" b="1" dirty="0">
                          <a:solidFill>
                            <a:schemeClr val="tx1"/>
                          </a:solidFill>
                          <a:latin typeface="+mn-ea"/>
                          <a:ea typeface="+mn-ea"/>
                        </a:rPr>
                        <a:t>聂耳</a:t>
                      </a:r>
                      <a:endParaRPr lang="zh-CN" altLang="en-US" sz="24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zh-CN" altLang="en-US" sz="24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r>
              <a:tr h="584493">
                <a:tc vMerge="1">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vMerge="1">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CN" altLang="en-US" sz="2400" b="1" dirty="0">
                          <a:solidFill>
                            <a:schemeClr val="tx1"/>
                          </a:solidFill>
                          <a:latin typeface="+mn-ea"/>
                          <a:ea typeface="+mn-ea"/>
                        </a:rPr>
                        <a:t>冼星海</a:t>
                      </a:r>
                      <a:endParaRPr lang="zh-CN" altLang="en-US" sz="24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endParaRPr lang="zh-CN" altLang="en-US" sz="24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642910" y="214288"/>
          <a:ext cx="8143932" cy="6429423"/>
        </p:xfrm>
        <a:graphic>
          <a:graphicData uri="http://schemas.openxmlformats.org/drawingml/2006/table">
            <a:tbl>
              <a:tblPr firstRow="1" bandRow="1">
                <a:tableStyleId>{5C22544A-7EE6-4342-B048-85BDC9FD1C3A}</a:tableStyleId>
              </a:tblPr>
              <a:tblGrid>
                <a:gridCol w="1071570"/>
                <a:gridCol w="1000132"/>
                <a:gridCol w="1571636"/>
                <a:gridCol w="4500594"/>
              </a:tblGrid>
              <a:tr h="584493">
                <a:tc gridSpan="2">
                  <a:txBody>
                    <a:bodyPr/>
                    <a:lstStyle/>
                    <a:p>
                      <a:pPr algn="ctr"/>
                      <a:r>
                        <a:rPr lang="zh-CN" altLang="en-US" sz="2400" b="1" dirty="0">
                          <a:solidFill>
                            <a:schemeClr val="tx1"/>
                          </a:solidFill>
                          <a:latin typeface="+mn-ea"/>
                          <a:ea typeface="+mn-ea"/>
                        </a:rPr>
                        <a:t>类别</a:t>
                      </a:r>
                      <a:endParaRPr lang="zh-CN" altLang="en-US" sz="24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hMerge="1">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CN" altLang="en-US" sz="2400" b="1">
                          <a:solidFill>
                            <a:schemeClr val="tx1"/>
                          </a:solidFill>
                          <a:latin typeface="+mn-ea"/>
                          <a:ea typeface="+mn-ea"/>
                        </a:rPr>
                        <a:t>人物</a:t>
                      </a:r>
                      <a:endParaRPr lang="zh-CN" altLang="en-US" sz="2400" b="1">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r>
                        <a:rPr lang="zh-CN" altLang="en-US" sz="2400" b="1">
                          <a:solidFill>
                            <a:schemeClr val="tx1"/>
                          </a:solidFill>
                          <a:latin typeface="+mn-ea"/>
                          <a:ea typeface="+mn-ea"/>
                        </a:rPr>
                        <a:t>代表作品</a:t>
                      </a:r>
                      <a:endParaRPr lang="zh-CN" altLang="en-US" sz="2400" b="1">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r>
              <a:tr h="584493">
                <a:tc rowSpan="6" gridSpan="2">
                  <a:txBody>
                    <a:bodyPr/>
                    <a:lstStyle/>
                    <a:p>
                      <a:pPr algn="ctr"/>
                      <a:r>
                        <a:rPr lang="en-US" altLang="zh-CN" sz="2400" b="1" dirty="0">
                          <a:solidFill>
                            <a:schemeClr val="tx1"/>
                          </a:solidFill>
                          <a:latin typeface="+mn-ea"/>
                          <a:ea typeface="+mn-ea"/>
                        </a:rPr>
                        <a:t> </a:t>
                      </a:r>
                      <a:endParaRPr lang="en-US" altLang="zh-CN" sz="2400" b="1" dirty="0">
                        <a:solidFill>
                          <a:schemeClr val="tx1"/>
                        </a:solidFill>
                        <a:latin typeface="+mn-ea"/>
                        <a:ea typeface="+mn-ea"/>
                      </a:endParaRPr>
                    </a:p>
                    <a:p>
                      <a:pPr algn="ctr"/>
                      <a:endParaRPr lang="en-US" altLang="zh-CN" sz="2400" b="1" dirty="0">
                        <a:solidFill>
                          <a:schemeClr val="tx1"/>
                        </a:solidFill>
                        <a:latin typeface="+mn-ea"/>
                        <a:ea typeface="+mn-ea"/>
                      </a:endParaRPr>
                    </a:p>
                    <a:p>
                      <a:pPr algn="ctr"/>
                      <a:endParaRPr lang="en-US" altLang="zh-CN" sz="2400" b="1" dirty="0">
                        <a:solidFill>
                          <a:schemeClr val="tx1"/>
                        </a:solidFill>
                        <a:latin typeface="+mn-ea"/>
                        <a:ea typeface="+mn-ea"/>
                      </a:endParaRPr>
                    </a:p>
                    <a:p>
                      <a:pPr algn="ctr"/>
                      <a:endParaRPr lang="en-US" altLang="zh-CN" sz="2400" b="1" dirty="0">
                        <a:solidFill>
                          <a:schemeClr val="tx1"/>
                        </a:solidFill>
                        <a:latin typeface="+mn-ea"/>
                        <a:ea typeface="+mn-ea"/>
                      </a:endParaRPr>
                    </a:p>
                    <a:p>
                      <a:pPr algn="ctr"/>
                      <a:r>
                        <a:rPr lang="zh-CN" altLang="en-US" sz="2400" b="1" dirty="0" smtClean="0">
                          <a:solidFill>
                            <a:schemeClr val="tx1"/>
                          </a:solidFill>
                          <a:latin typeface="+mn-ea"/>
                          <a:ea typeface="+mn-ea"/>
                        </a:rPr>
                        <a:t>文</a:t>
                      </a:r>
                      <a:r>
                        <a:rPr lang="zh-CN" altLang="en-US" sz="2400" b="1" dirty="0">
                          <a:solidFill>
                            <a:schemeClr val="tx1"/>
                          </a:solidFill>
                          <a:latin typeface="+mn-ea"/>
                          <a:ea typeface="+mn-ea"/>
                        </a:rPr>
                        <a:t>学</a:t>
                      </a:r>
                      <a:endParaRPr lang="zh-CN" altLang="en-US" sz="24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rowSpan="6" hMerge="1">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CN" altLang="en-US" sz="2400" b="1" dirty="0">
                          <a:solidFill>
                            <a:schemeClr val="tx1"/>
                          </a:solidFill>
                          <a:latin typeface="+mn-ea"/>
                          <a:ea typeface="+mn-ea"/>
                        </a:rPr>
                        <a:t>鲁迅</a:t>
                      </a:r>
                      <a:endParaRPr lang="zh-CN" altLang="en-US" sz="24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l"/>
                      <a:endParaRPr lang="zh-CN" altLang="en-US" sz="2400" b="1">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r>
              <a:tr h="584493">
                <a:tc vMerge="1" gridSpan="2">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vMerge="1" hMerge="1">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CN" altLang="en-US" sz="2400" b="1" dirty="0">
                          <a:solidFill>
                            <a:schemeClr val="tx1"/>
                          </a:solidFill>
                          <a:latin typeface="+mn-ea"/>
                          <a:ea typeface="+mn-ea"/>
                        </a:rPr>
                        <a:t>郭沫若</a:t>
                      </a:r>
                      <a:endParaRPr lang="zh-CN" altLang="en-US" sz="24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l"/>
                      <a:endParaRPr lang="zh-CN" altLang="en-US" sz="24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r>
              <a:tr h="584493">
                <a:tc vMerge="1" gridSpan="2">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vMerge="1" hMerge="1">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CN" altLang="en-US" sz="2400" b="1" dirty="0" smtClean="0">
                          <a:solidFill>
                            <a:schemeClr val="tx1"/>
                          </a:solidFill>
                          <a:latin typeface="+mn-ea"/>
                          <a:ea typeface="+mn-ea"/>
                        </a:rPr>
                        <a:t>茅盾</a:t>
                      </a:r>
                      <a:endParaRPr lang="zh-CN" altLang="en-US" sz="24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l"/>
                      <a:endParaRPr lang="zh-CN" altLang="en-US" sz="24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r>
              <a:tr h="584493">
                <a:tc vMerge="1" gridSpan="2">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vMerge="1" hMerge="1">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CN" altLang="en-US" sz="2400" b="1" dirty="0">
                          <a:solidFill>
                            <a:schemeClr val="tx1"/>
                          </a:solidFill>
                          <a:latin typeface="+mn-ea"/>
                          <a:ea typeface="+mn-ea"/>
                        </a:rPr>
                        <a:t>曹禺</a:t>
                      </a:r>
                      <a:endParaRPr lang="zh-CN" altLang="en-US" sz="24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l"/>
                      <a:endParaRPr lang="zh-CN" altLang="en-US" sz="24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r>
              <a:tr h="584493">
                <a:tc vMerge="1" gridSpan="2">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vMerge="1" hMerge="1">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CN" altLang="en-US" sz="2400" b="1">
                          <a:solidFill>
                            <a:schemeClr val="tx1"/>
                          </a:solidFill>
                          <a:latin typeface="+mn-ea"/>
                          <a:ea typeface="+mn-ea"/>
                        </a:rPr>
                        <a:t>巴金</a:t>
                      </a:r>
                      <a:endParaRPr lang="zh-CN" altLang="en-US" sz="2400" b="1">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l"/>
                      <a:endParaRPr lang="zh-CN" altLang="en-US" sz="24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r>
              <a:tr h="584493">
                <a:tc vMerge="1" gridSpan="2">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vMerge="1" hMerge="1">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CN" altLang="en-US" sz="2400" b="1">
                          <a:solidFill>
                            <a:schemeClr val="tx1"/>
                          </a:solidFill>
                          <a:latin typeface="+mn-ea"/>
                          <a:ea typeface="+mn-ea"/>
                        </a:rPr>
                        <a:t>老舍</a:t>
                      </a:r>
                      <a:endParaRPr lang="zh-CN" altLang="en-US" sz="2400" b="1">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l"/>
                      <a:endParaRPr lang="zh-CN" altLang="en-US" sz="24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r>
              <a:tr h="584493">
                <a:tc rowSpan="4">
                  <a:txBody>
                    <a:bodyPr/>
                    <a:lstStyle/>
                    <a:p>
                      <a:pPr algn="ctr"/>
                      <a:r>
                        <a:rPr lang="en-US" altLang="zh-CN" sz="2400" b="1">
                          <a:solidFill>
                            <a:schemeClr val="tx1"/>
                          </a:solidFill>
                          <a:latin typeface="+mn-ea"/>
                          <a:ea typeface="+mn-ea"/>
                        </a:rPr>
                        <a:t> </a:t>
                      </a:r>
                      <a:endParaRPr lang="en-US" altLang="zh-CN" sz="2400" b="1">
                        <a:solidFill>
                          <a:schemeClr val="tx1"/>
                        </a:solidFill>
                        <a:latin typeface="+mn-ea"/>
                        <a:ea typeface="+mn-ea"/>
                      </a:endParaRPr>
                    </a:p>
                    <a:p>
                      <a:pPr algn="ctr"/>
                      <a:endParaRPr lang="en-US" altLang="zh-CN" sz="2400" b="1">
                        <a:solidFill>
                          <a:schemeClr val="tx1"/>
                        </a:solidFill>
                        <a:latin typeface="+mn-ea"/>
                        <a:ea typeface="+mn-ea"/>
                      </a:endParaRPr>
                    </a:p>
                    <a:p>
                      <a:pPr algn="ctr"/>
                      <a:r>
                        <a:rPr lang="zh-CN" altLang="en-US" sz="2400" b="1">
                          <a:solidFill>
                            <a:schemeClr val="tx1"/>
                          </a:solidFill>
                          <a:latin typeface="+mn-ea"/>
                          <a:ea typeface="+mn-ea"/>
                        </a:rPr>
                        <a:t>艺术</a:t>
                      </a:r>
                      <a:endParaRPr lang="zh-CN" altLang="en-US" sz="2400" b="1">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rowSpan="2">
                  <a:txBody>
                    <a:bodyPr/>
                    <a:lstStyle/>
                    <a:p>
                      <a:pPr algn="ctr"/>
                      <a:endParaRPr lang="en-US" altLang="zh-CN" sz="2400" b="1">
                        <a:solidFill>
                          <a:schemeClr val="tx1"/>
                        </a:solidFill>
                        <a:latin typeface="+mn-ea"/>
                        <a:ea typeface="+mn-ea"/>
                      </a:endParaRPr>
                    </a:p>
                    <a:p>
                      <a:pPr algn="ctr"/>
                      <a:r>
                        <a:rPr lang="zh-CN" altLang="en-US" sz="2400" b="1">
                          <a:solidFill>
                            <a:schemeClr val="tx1"/>
                          </a:solidFill>
                          <a:latin typeface="+mn-ea"/>
                          <a:ea typeface="+mn-ea"/>
                        </a:rPr>
                        <a:t>绘画</a:t>
                      </a:r>
                      <a:endParaRPr lang="zh-CN" altLang="en-US" sz="2400" b="1">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r>
                        <a:rPr lang="zh-CN" altLang="en-US" sz="2400" b="1" dirty="0">
                          <a:solidFill>
                            <a:schemeClr val="tx1"/>
                          </a:solidFill>
                          <a:latin typeface="+mn-ea"/>
                          <a:ea typeface="+mn-ea"/>
                        </a:rPr>
                        <a:t>齐白石</a:t>
                      </a:r>
                      <a:endParaRPr lang="zh-CN" altLang="en-US" sz="24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l"/>
                      <a:r>
                        <a:rPr lang="en-US" altLang="zh-CN" sz="2400" b="1" dirty="0" smtClean="0">
                          <a:solidFill>
                            <a:schemeClr val="tx1"/>
                          </a:solidFill>
                          <a:latin typeface="+mn-ea"/>
                          <a:ea typeface="+mn-ea"/>
                        </a:rPr>
                        <a:t>  </a:t>
                      </a:r>
                      <a:endParaRPr lang="zh-CN" altLang="en-US" sz="24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r>
              <a:tr h="584493">
                <a:tc vMerge="1">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vMerge="1">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CN" altLang="en-US" sz="2400" b="1">
                          <a:solidFill>
                            <a:schemeClr val="tx1"/>
                          </a:solidFill>
                          <a:latin typeface="+mn-ea"/>
                          <a:ea typeface="+mn-ea"/>
                        </a:rPr>
                        <a:t>徐悲鸿</a:t>
                      </a:r>
                      <a:endParaRPr lang="zh-CN" altLang="en-US" sz="2400" b="1">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l"/>
                      <a:endParaRPr lang="zh-CN" altLang="en-US" sz="24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r>
              <a:tr h="584493">
                <a:tc vMerge="1">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rowSpan="2">
                  <a:txBody>
                    <a:bodyPr/>
                    <a:lstStyle/>
                    <a:p>
                      <a:pPr algn="ctr"/>
                      <a:endParaRPr lang="en-US" altLang="zh-CN" sz="2400" b="1">
                        <a:solidFill>
                          <a:schemeClr val="tx1"/>
                        </a:solidFill>
                        <a:latin typeface="+mn-ea"/>
                        <a:ea typeface="+mn-ea"/>
                      </a:endParaRPr>
                    </a:p>
                    <a:p>
                      <a:pPr algn="ctr"/>
                      <a:r>
                        <a:rPr lang="zh-CN" altLang="en-US" sz="2400" b="1">
                          <a:solidFill>
                            <a:schemeClr val="tx1"/>
                          </a:solidFill>
                          <a:latin typeface="+mn-ea"/>
                          <a:ea typeface="+mn-ea"/>
                        </a:rPr>
                        <a:t>音乐</a:t>
                      </a:r>
                      <a:endParaRPr lang="zh-CN" altLang="en-US" sz="2400" b="1">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r>
                        <a:rPr lang="zh-CN" altLang="en-US" sz="2400" b="1" dirty="0">
                          <a:solidFill>
                            <a:schemeClr val="tx1"/>
                          </a:solidFill>
                          <a:latin typeface="+mn-ea"/>
                          <a:ea typeface="+mn-ea"/>
                        </a:rPr>
                        <a:t>聂耳</a:t>
                      </a:r>
                      <a:endParaRPr lang="zh-CN" altLang="en-US" sz="24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l"/>
                      <a:endParaRPr lang="zh-CN" altLang="en-US" sz="24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r>
              <a:tr h="584493">
                <a:tc vMerge="1">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vMerge="1">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CN" altLang="en-US" sz="2400" b="1" dirty="0">
                          <a:solidFill>
                            <a:schemeClr val="tx1"/>
                          </a:solidFill>
                          <a:latin typeface="+mn-ea"/>
                          <a:ea typeface="+mn-ea"/>
                        </a:rPr>
                        <a:t>冼星海</a:t>
                      </a:r>
                      <a:endParaRPr lang="zh-CN" altLang="en-US" sz="24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l"/>
                      <a:endParaRPr lang="zh-CN" altLang="en-US" sz="24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r>
            </a:tbl>
          </a:graphicData>
        </a:graphic>
      </p:graphicFrame>
      <p:sp>
        <p:nvSpPr>
          <p:cNvPr id="3" name="TextBox 2"/>
          <p:cNvSpPr txBox="1"/>
          <p:nvPr/>
        </p:nvSpPr>
        <p:spPr>
          <a:xfrm>
            <a:off x="4429124" y="857232"/>
            <a:ext cx="4357718" cy="461665"/>
          </a:xfrm>
          <a:prstGeom prst="rect">
            <a:avLst/>
          </a:prstGeom>
          <a:noFill/>
        </p:spPr>
        <p:txBody>
          <a:bodyPr wrap="square" rtlCol="0">
            <a:spAutoFit/>
          </a:bodyPr>
          <a:lstStyle/>
          <a:p>
            <a:r>
              <a:rPr lang="en-US" altLang="zh-CN" sz="2400" b="1" dirty="0" smtClean="0"/>
              <a:t> 《</a:t>
            </a:r>
            <a:r>
              <a:rPr lang="zh-CN" altLang="en-US" sz="2400" b="1" dirty="0"/>
              <a:t>狂人日记</a:t>
            </a:r>
            <a:r>
              <a:rPr lang="en-US" altLang="zh-CN" sz="2400" b="1" dirty="0"/>
              <a:t>》《</a:t>
            </a:r>
            <a:r>
              <a:rPr lang="zh-CN" altLang="en-US" sz="2400" b="1" dirty="0"/>
              <a:t>阿</a:t>
            </a:r>
            <a:r>
              <a:rPr lang="en-US" altLang="zh-CN" sz="2400" b="1" dirty="0">
                <a:latin typeface="+mn-ea"/>
              </a:rPr>
              <a:t>Q</a:t>
            </a:r>
            <a:r>
              <a:rPr lang="zh-CN" altLang="en-US" sz="2400" b="1" dirty="0"/>
              <a:t>正传</a:t>
            </a:r>
            <a:r>
              <a:rPr lang="en-US" altLang="zh-CN" sz="2400" b="1" dirty="0"/>
              <a:t>》</a:t>
            </a:r>
            <a:endParaRPr lang="zh-CN" altLang="en-US" sz="2400" b="1" dirty="0"/>
          </a:p>
        </p:txBody>
      </p:sp>
      <p:sp>
        <p:nvSpPr>
          <p:cNvPr id="4" name="TextBox 3"/>
          <p:cNvSpPr txBox="1"/>
          <p:nvPr/>
        </p:nvSpPr>
        <p:spPr>
          <a:xfrm>
            <a:off x="4429124" y="1428736"/>
            <a:ext cx="4357718" cy="461665"/>
          </a:xfrm>
          <a:prstGeom prst="rect">
            <a:avLst/>
          </a:prstGeom>
          <a:noFill/>
        </p:spPr>
        <p:txBody>
          <a:bodyPr wrap="square" rtlCol="0">
            <a:spAutoFit/>
          </a:bodyPr>
          <a:lstStyle/>
          <a:p>
            <a:r>
              <a:rPr lang="en-US" altLang="zh-CN" sz="2400" b="1" dirty="0" smtClean="0"/>
              <a:t> 《</a:t>
            </a:r>
            <a:r>
              <a:rPr lang="zh-CN" altLang="en-US" sz="2400" b="1" dirty="0"/>
              <a:t>女神</a:t>
            </a:r>
            <a:r>
              <a:rPr lang="en-US" altLang="zh-CN" sz="2400" b="1" dirty="0"/>
              <a:t>》</a:t>
            </a:r>
            <a:endParaRPr lang="zh-CN" altLang="en-US" sz="2400" b="1" dirty="0"/>
          </a:p>
        </p:txBody>
      </p:sp>
      <p:sp>
        <p:nvSpPr>
          <p:cNvPr id="5" name="TextBox 4"/>
          <p:cNvSpPr txBox="1"/>
          <p:nvPr/>
        </p:nvSpPr>
        <p:spPr>
          <a:xfrm>
            <a:off x="4500562" y="2071678"/>
            <a:ext cx="4357718" cy="461665"/>
          </a:xfrm>
          <a:prstGeom prst="rect">
            <a:avLst/>
          </a:prstGeom>
          <a:noFill/>
        </p:spPr>
        <p:txBody>
          <a:bodyPr wrap="square" rtlCol="0">
            <a:spAutoFit/>
          </a:bodyPr>
          <a:lstStyle/>
          <a:p>
            <a:r>
              <a:rPr lang="en-US" altLang="zh-CN" sz="2400" b="1"/>
              <a:t>《</a:t>
            </a:r>
            <a:r>
              <a:rPr lang="zh-CN" altLang="en-US" sz="2400" b="1"/>
              <a:t>子夜</a:t>
            </a:r>
            <a:r>
              <a:rPr lang="en-US" altLang="zh-CN" sz="2400" b="1"/>
              <a:t>》</a:t>
            </a:r>
            <a:endParaRPr lang="zh-CN" altLang="en-US" sz="2400" b="1"/>
          </a:p>
        </p:txBody>
      </p:sp>
      <p:sp>
        <p:nvSpPr>
          <p:cNvPr id="6" name="TextBox 5"/>
          <p:cNvSpPr txBox="1"/>
          <p:nvPr/>
        </p:nvSpPr>
        <p:spPr>
          <a:xfrm>
            <a:off x="4286248" y="2643182"/>
            <a:ext cx="4357718" cy="461665"/>
          </a:xfrm>
          <a:prstGeom prst="rect">
            <a:avLst/>
          </a:prstGeom>
          <a:noFill/>
        </p:spPr>
        <p:txBody>
          <a:bodyPr wrap="square" rtlCol="0">
            <a:spAutoFit/>
          </a:bodyPr>
          <a:lstStyle/>
          <a:p>
            <a:r>
              <a:rPr lang="en-US" altLang="zh-CN" sz="2400" b="1" dirty="0" smtClean="0"/>
              <a:t>   《</a:t>
            </a:r>
            <a:r>
              <a:rPr lang="zh-CN" altLang="en-US" sz="2400" b="1" dirty="0"/>
              <a:t>雷雨</a:t>
            </a:r>
            <a:r>
              <a:rPr lang="en-US" altLang="zh-CN" sz="2400" b="1" dirty="0"/>
              <a:t>》</a:t>
            </a:r>
            <a:endParaRPr lang="zh-CN" altLang="en-US" sz="2400" b="1" dirty="0"/>
          </a:p>
        </p:txBody>
      </p:sp>
      <p:sp>
        <p:nvSpPr>
          <p:cNvPr id="7" name="TextBox 6"/>
          <p:cNvSpPr txBox="1"/>
          <p:nvPr/>
        </p:nvSpPr>
        <p:spPr>
          <a:xfrm>
            <a:off x="4357686" y="3214686"/>
            <a:ext cx="4357718" cy="461665"/>
          </a:xfrm>
          <a:prstGeom prst="rect">
            <a:avLst/>
          </a:prstGeom>
          <a:noFill/>
        </p:spPr>
        <p:txBody>
          <a:bodyPr wrap="square" rtlCol="0">
            <a:spAutoFit/>
          </a:bodyPr>
          <a:lstStyle/>
          <a:p>
            <a:r>
              <a:rPr lang="en-US" altLang="zh-CN" sz="2400" b="1" dirty="0" smtClean="0"/>
              <a:t>  《</a:t>
            </a:r>
            <a:r>
              <a:rPr lang="zh-CN" altLang="en-US" sz="2400" b="1" dirty="0"/>
              <a:t>家</a:t>
            </a:r>
            <a:r>
              <a:rPr lang="en-US" altLang="zh-CN" sz="2400" b="1" dirty="0"/>
              <a:t>》</a:t>
            </a:r>
            <a:endParaRPr lang="zh-CN" altLang="en-US" sz="2400" b="1" dirty="0"/>
          </a:p>
        </p:txBody>
      </p:sp>
      <p:sp>
        <p:nvSpPr>
          <p:cNvPr id="8" name="TextBox 7"/>
          <p:cNvSpPr txBox="1"/>
          <p:nvPr/>
        </p:nvSpPr>
        <p:spPr>
          <a:xfrm>
            <a:off x="4357686" y="3786190"/>
            <a:ext cx="4357718" cy="461665"/>
          </a:xfrm>
          <a:prstGeom prst="rect">
            <a:avLst/>
          </a:prstGeom>
          <a:noFill/>
        </p:spPr>
        <p:txBody>
          <a:bodyPr wrap="square" rtlCol="0">
            <a:spAutoFit/>
          </a:bodyPr>
          <a:lstStyle/>
          <a:p>
            <a:r>
              <a:rPr lang="en-US" altLang="zh-CN" sz="2400" b="1" dirty="0" smtClean="0"/>
              <a:t>  《</a:t>
            </a:r>
            <a:r>
              <a:rPr lang="zh-CN" altLang="en-US" sz="2400" b="1" dirty="0"/>
              <a:t>骆驼祥子</a:t>
            </a:r>
            <a:r>
              <a:rPr lang="en-US" altLang="zh-CN" sz="2400" b="1" dirty="0"/>
              <a:t>》</a:t>
            </a:r>
            <a:endParaRPr lang="zh-CN" altLang="en-US" sz="2400" b="1" dirty="0"/>
          </a:p>
        </p:txBody>
      </p:sp>
      <p:sp>
        <p:nvSpPr>
          <p:cNvPr id="9" name="TextBox 8"/>
          <p:cNvSpPr txBox="1"/>
          <p:nvPr/>
        </p:nvSpPr>
        <p:spPr>
          <a:xfrm>
            <a:off x="4286248" y="4929198"/>
            <a:ext cx="4357718" cy="461665"/>
          </a:xfrm>
          <a:prstGeom prst="rect">
            <a:avLst/>
          </a:prstGeom>
          <a:noFill/>
        </p:spPr>
        <p:txBody>
          <a:bodyPr wrap="square" rtlCol="0">
            <a:spAutoFit/>
          </a:bodyPr>
          <a:lstStyle/>
          <a:p>
            <a:r>
              <a:rPr lang="en-US" altLang="zh-CN" sz="2400" b="1" dirty="0" smtClean="0"/>
              <a:t>   《</a:t>
            </a:r>
            <a:r>
              <a:rPr lang="zh-CN" altLang="en-US" sz="2400" b="1" dirty="0"/>
              <a:t>愚公移山</a:t>
            </a:r>
            <a:r>
              <a:rPr lang="en-US" altLang="zh-CN" sz="2400" b="1" dirty="0"/>
              <a:t>》</a:t>
            </a:r>
            <a:endParaRPr lang="zh-CN" altLang="en-US" sz="2400" b="1" dirty="0"/>
          </a:p>
        </p:txBody>
      </p:sp>
      <p:sp>
        <p:nvSpPr>
          <p:cNvPr id="10" name="TextBox 9"/>
          <p:cNvSpPr txBox="1"/>
          <p:nvPr/>
        </p:nvSpPr>
        <p:spPr>
          <a:xfrm>
            <a:off x="4357686" y="5500702"/>
            <a:ext cx="4357718" cy="461665"/>
          </a:xfrm>
          <a:prstGeom prst="rect">
            <a:avLst/>
          </a:prstGeom>
          <a:noFill/>
        </p:spPr>
        <p:txBody>
          <a:bodyPr wrap="square" rtlCol="0">
            <a:spAutoFit/>
          </a:bodyPr>
          <a:lstStyle/>
          <a:p>
            <a:r>
              <a:rPr lang="en-US" altLang="zh-CN" sz="2400" b="1" dirty="0" smtClean="0"/>
              <a:t>  《</a:t>
            </a:r>
            <a:r>
              <a:rPr lang="zh-CN" altLang="en-US" sz="2400" b="1" dirty="0"/>
              <a:t>义勇军进行曲</a:t>
            </a:r>
            <a:r>
              <a:rPr lang="en-US" altLang="zh-CN" sz="2400" b="1" dirty="0"/>
              <a:t>》</a:t>
            </a:r>
            <a:endParaRPr lang="zh-CN" altLang="en-US" sz="2400" b="1" dirty="0"/>
          </a:p>
        </p:txBody>
      </p:sp>
      <p:sp>
        <p:nvSpPr>
          <p:cNvPr id="11" name="TextBox 10"/>
          <p:cNvSpPr txBox="1"/>
          <p:nvPr/>
        </p:nvSpPr>
        <p:spPr>
          <a:xfrm>
            <a:off x="4429124" y="6072206"/>
            <a:ext cx="4357718" cy="461665"/>
          </a:xfrm>
          <a:prstGeom prst="rect">
            <a:avLst/>
          </a:prstGeom>
          <a:noFill/>
        </p:spPr>
        <p:txBody>
          <a:bodyPr wrap="square" rtlCol="0">
            <a:spAutoFit/>
          </a:bodyPr>
          <a:lstStyle/>
          <a:p>
            <a:r>
              <a:rPr lang="en-US" altLang="zh-CN" sz="2400" b="1" dirty="0" smtClean="0"/>
              <a:t> 《</a:t>
            </a:r>
            <a:r>
              <a:rPr lang="zh-CN" altLang="en-US" sz="2400" b="1" dirty="0"/>
              <a:t>黄河大合唱</a:t>
            </a:r>
            <a:r>
              <a:rPr lang="en-US" altLang="zh-CN" sz="2400" b="1" dirty="0"/>
              <a:t>》</a:t>
            </a:r>
            <a:endParaRPr lang="zh-CN" altLang="en-US" sz="2400" b="1" dirty="0"/>
          </a:p>
        </p:txBody>
      </p:sp>
      <p:sp>
        <p:nvSpPr>
          <p:cNvPr id="12" name="TextBox 11"/>
          <p:cNvSpPr txBox="1"/>
          <p:nvPr/>
        </p:nvSpPr>
        <p:spPr>
          <a:xfrm>
            <a:off x="4429124" y="4357694"/>
            <a:ext cx="4357718" cy="461665"/>
          </a:xfrm>
          <a:prstGeom prst="rect">
            <a:avLst/>
          </a:prstGeom>
          <a:noFill/>
        </p:spPr>
        <p:txBody>
          <a:bodyPr wrap="square" rtlCol="0">
            <a:spAutoFit/>
          </a:bodyPr>
          <a:lstStyle/>
          <a:p>
            <a:r>
              <a:rPr lang="en-US" altLang="zh-CN" sz="2400" b="1" dirty="0" smtClean="0"/>
              <a:t>  《</a:t>
            </a:r>
            <a:r>
              <a:rPr lang="zh-CN" altLang="en-US" sz="2400" b="1" dirty="0" smtClean="0"/>
              <a:t>虾</a:t>
            </a:r>
            <a:r>
              <a:rPr lang="en-US" altLang="zh-CN" sz="2400" b="1" dirty="0" smtClean="0"/>
              <a:t>》</a:t>
            </a:r>
            <a:endParaRPr lang="zh-CN" altLang="en-US"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randombar(horizontal)">
                                      <p:cBhvr>
                                        <p:cTn id="10" dur="500"/>
                                        <p:tgtEl>
                                          <p:spTgt spid="4"/>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randombar(horizontal)">
                                      <p:cBhvr>
                                        <p:cTn id="13" dur="500"/>
                                        <p:tgtEl>
                                          <p:spTgt spid="5"/>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randombar(horizontal)">
                                      <p:cBhvr>
                                        <p:cTn id="16" dur="500"/>
                                        <p:tgtEl>
                                          <p:spTgt spid="6"/>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randombar(horizontal)">
                                      <p:cBhvr>
                                        <p:cTn id="19" dur="500"/>
                                        <p:tgtEl>
                                          <p:spTgt spid="7"/>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par>
                                <p:cTn id="23" presetID="14" presetClass="entr" presetSubtype="10"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randombar(horizontal)">
                                      <p:cBhvr>
                                        <p:cTn id="25" dur="500"/>
                                        <p:tgtEl>
                                          <p:spTgt spid="2"/>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randombar(horizontal)">
                                      <p:cBhvr>
                                        <p:cTn id="28" dur="500"/>
                                        <p:tgtEl>
                                          <p:spTgt spid="9"/>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randombar(horizontal)">
                                      <p:cBhvr>
                                        <p:cTn id="31" dur="500"/>
                                        <p:tgtEl>
                                          <p:spTgt spid="10"/>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randombar(horizontal)">
                                      <p:cBhvr>
                                        <p:cTn id="34" dur="500"/>
                                        <p:tgtEl>
                                          <p:spTgt spid="11"/>
                                        </p:tgtEl>
                                      </p:cBhvr>
                                    </p:animEffect>
                                  </p:childTnLst>
                                </p:cTn>
                              </p:par>
                              <p:par>
                                <p:cTn id="35" presetID="14" presetClass="entr" presetSubtype="10"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P spid="11" grpId="0"/>
      <p:bldP spid="12" grpId="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图片 2" descr="鲁迅.jpg"/>
          <p:cNvPicPr>
            <a:picLocks noChangeAspect="1"/>
          </p:cNvPicPr>
          <p:nvPr/>
        </p:nvPicPr>
        <p:blipFill>
          <a:blip r:embed="rId1" cstate="print"/>
          <a:stretch>
            <a:fillRect/>
          </a:stretch>
        </p:blipFill>
        <p:spPr>
          <a:xfrm>
            <a:off x="5929322" y="1285860"/>
            <a:ext cx="3214678" cy="4361003"/>
          </a:xfrm>
          <a:prstGeom prst="rect">
            <a:avLst/>
          </a:prstGeom>
        </p:spPr>
      </p:pic>
      <p:sp>
        <p:nvSpPr>
          <p:cNvPr id="4" name="TextBox 3"/>
          <p:cNvSpPr txBox="1"/>
          <p:nvPr/>
        </p:nvSpPr>
        <p:spPr>
          <a:xfrm>
            <a:off x="1428728" y="1571612"/>
            <a:ext cx="4464496" cy="3108543"/>
          </a:xfrm>
          <a:prstGeom prst="rect">
            <a:avLst/>
          </a:prstGeom>
          <a:noFill/>
        </p:spPr>
        <p:txBody>
          <a:bodyPr wrap="square" rtlCol="0">
            <a:spAutoFit/>
          </a:bodyPr>
          <a:lstStyle/>
          <a:p>
            <a:r>
              <a:rPr lang="zh-CN" altLang="en-US" sz="2800" b="1" dirty="0">
                <a:latin typeface="+mn-ea"/>
              </a:rPr>
              <a:t>    鲁迅（</a:t>
            </a:r>
            <a:r>
              <a:rPr lang="en-US" altLang="zh-CN" sz="2800" b="1" dirty="0" smtClean="0">
                <a:latin typeface="+mn-ea"/>
              </a:rPr>
              <a:t>1881—1936</a:t>
            </a:r>
            <a:r>
              <a:rPr lang="zh-CN" altLang="en-US" sz="2800" b="1" dirty="0">
                <a:latin typeface="+mn-ea"/>
              </a:rPr>
              <a:t>），原名周树人，中国近代反封建斗争中最彻底、影响最广泛的思想家。</a:t>
            </a:r>
            <a:r>
              <a:rPr lang="en-US" altLang="zh-CN" sz="2800" b="1" dirty="0">
                <a:latin typeface="+mn-ea"/>
              </a:rPr>
              <a:t>1902</a:t>
            </a:r>
            <a:r>
              <a:rPr lang="zh-CN" altLang="en-US" sz="2800" b="1" dirty="0">
                <a:latin typeface="+mn-ea"/>
              </a:rPr>
              <a:t>年赴日留学，原学医后弃医从文，代表作有</a:t>
            </a:r>
            <a:r>
              <a:rPr lang="en-US" altLang="zh-CN" sz="2800" b="1" dirty="0">
                <a:latin typeface="+mn-ea"/>
              </a:rPr>
              <a:t>《</a:t>
            </a:r>
            <a:r>
              <a:rPr lang="zh-CN" altLang="en-US" sz="2800" b="1" dirty="0">
                <a:latin typeface="+mn-ea"/>
              </a:rPr>
              <a:t>狂人日记</a:t>
            </a:r>
            <a:r>
              <a:rPr lang="en-US" altLang="zh-CN" sz="2800" b="1" dirty="0">
                <a:latin typeface="+mn-ea"/>
              </a:rPr>
              <a:t>》《</a:t>
            </a:r>
            <a:r>
              <a:rPr lang="zh-CN" altLang="en-US" sz="2800" b="1" dirty="0">
                <a:latin typeface="+mn-ea"/>
              </a:rPr>
              <a:t>孔乙己</a:t>
            </a:r>
            <a:r>
              <a:rPr lang="en-US" altLang="zh-CN" sz="2800" b="1" dirty="0">
                <a:latin typeface="+mn-ea"/>
              </a:rPr>
              <a:t>》</a:t>
            </a:r>
            <a:endParaRPr lang="en-US" altLang="zh-CN" sz="2800" b="1" dirty="0">
              <a:latin typeface="+mn-ea"/>
            </a:endParaRPr>
          </a:p>
        </p:txBody>
      </p:sp>
      <p:sp>
        <p:nvSpPr>
          <p:cNvPr id="6" name="TextBox 5"/>
          <p:cNvSpPr txBox="1"/>
          <p:nvPr/>
        </p:nvSpPr>
        <p:spPr>
          <a:xfrm>
            <a:off x="1714480" y="714356"/>
            <a:ext cx="2214578" cy="523220"/>
          </a:xfrm>
          <a:prstGeom prst="rect">
            <a:avLst/>
          </a:prstGeom>
          <a:noFill/>
        </p:spPr>
        <p:txBody>
          <a:bodyPr wrap="square" rtlCol="0">
            <a:spAutoFit/>
          </a:bodyPr>
          <a:lstStyle/>
          <a:p>
            <a:r>
              <a:rPr lang="en-US" altLang="zh-CN" sz="2800" b="1" dirty="0">
                <a:latin typeface="+mn-ea"/>
              </a:rPr>
              <a:t>1.</a:t>
            </a:r>
            <a:r>
              <a:rPr lang="zh-CN" altLang="en-US" sz="2800" b="1" dirty="0">
                <a:latin typeface="+mn-ea"/>
              </a:rPr>
              <a:t>文学</a:t>
            </a:r>
            <a:endParaRPr lang="zh-CN" altLang="en-US" sz="2800" b="1"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21" presetClass="entr" presetSubtype="8"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8)">
                                      <p:cBhvr>
                                        <p:cTn id="11" dur="10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17" presetClass="entr" presetSubtype="1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ppt_w</p:attrName>
                                        </p:attrNameLst>
                                      </p:cBhvr>
                                      <p:tavLst>
                                        <p:tav tm="0">
                                          <p:val>
                                            <p:fltVal val="0"/>
                                          </p:val>
                                        </p:tav>
                                        <p:tav tm="100000">
                                          <p:val>
                                            <p:strVal val="#ppt_w"/>
                                          </p:val>
                                        </p:tav>
                                      </p:tavLst>
                                    </p:anim>
                                    <p:anim calcmode="lin" valueType="num">
                                      <p:cBhvr>
                                        <p:cTn id="17" dur="5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1623092" y="404664"/>
            <a:ext cx="6235056" cy="5693866"/>
          </a:xfrm>
          <a:prstGeom prst="rect">
            <a:avLst/>
          </a:prstGeom>
          <a:noFill/>
        </p:spPr>
        <p:txBody>
          <a:bodyPr wrap="square" rtlCol="0">
            <a:spAutoFit/>
          </a:bodyPr>
          <a:lstStyle/>
          <a:p>
            <a:r>
              <a:rPr lang="zh-CN" altLang="en-US" sz="2800" dirty="0"/>
              <a:t>          </a:t>
            </a:r>
            <a:r>
              <a:rPr lang="zh-CN" altLang="en-US" sz="2800" b="1" dirty="0">
                <a:latin typeface="+mn-ea"/>
              </a:rPr>
              <a:t>鲁迅在</a:t>
            </a:r>
            <a:r>
              <a:rPr lang="en-US" altLang="zh-CN" sz="2800" b="1" dirty="0">
                <a:latin typeface="+mn-ea"/>
              </a:rPr>
              <a:t>1918</a:t>
            </a:r>
            <a:r>
              <a:rPr lang="zh-CN" altLang="en-US" sz="2800" b="1" dirty="0">
                <a:latin typeface="+mn-ea"/>
              </a:rPr>
              <a:t>年</a:t>
            </a:r>
            <a:r>
              <a:rPr lang="en-US" altLang="zh-CN" sz="2800" b="1" dirty="0">
                <a:latin typeface="+mn-ea"/>
              </a:rPr>
              <a:t>5</a:t>
            </a:r>
            <a:r>
              <a:rPr lang="zh-CN" altLang="en-US" sz="2800" b="1" dirty="0">
                <a:latin typeface="+mn-ea"/>
              </a:rPr>
              <a:t>月发表的小</a:t>
            </a:r>
            <a:r>
              <a:rPr lang="zh-CN" altLang="en-US" sz="2800" b="1" dirty="0" smtClean="0">
                <a:latin typeface="+mn-ea"/>
              </a:rPr>
              <a:t>说</a:t>
            </a:r>
            <a:r>
              <a:rPr lang="en-US" altLang="zh-CN" sz="2800" b="1" dirty="0" smtClean="0">
                <a:latin typeface="+mn-ea"/>
              </a:rPr>
              <a:t>《</a:t>
            </a:r>
            <a:r>
              <a:rPr lang="zh-CN" altLang="en-US" sz="2800" b="1" dirty="0">
                <a:latin typeface="+mn-ea"/>
              </a:rPr>
              <a:t>狂人日记</a:t>
            </a:r>
            <a:r>
              <a:rPr lang="en-US" altLang="zh-CN" sz="2800" b="1" dirty="0">
                <a:latin typeface="+mn-ea"/>
              </a:rPr>
              <a:t>》</a:t>
            </a:r>
            <a:r>
              <a:rPr lang="zh-CN" altLang="en-US" sz="2800" b="1" dirty="0">
                <a:latin typeface="+mn-ea"/>
              </a:rPr>
              <a:t>，是</a:t>
            </a:r>
            <a:r>
              <a:rPr lang="en-US" altLang="zh-CN" sz="2800" b="1" dirty="0">
                <a:latin typeface="+mn-ea"/>
              </a:rPr>
              <a:t>《</a:t>
            </a:r>
            <a:r>
              <a:rPr lang="zh-CN" altLang="en-US" sz="2800" b="1" dirty="0">
                <a:latin typeface="+mn-ea"/>
              </a:rPr>
              <a:t>新青年</a:t>
            </a:r>
            <a:r>
              <a:rPr lang="en-US" altLang="zh-CN" sz="2800" b="1" dirty="0">
                <a:latin typeface="+mn-ea"/>
              </a:rPr>
              <a:t>》</a:t>
            </a:r>
            <a:r>
              <a:rPr lang="zh-CN" altLang="en-US" sz="2800" b="1" dirty="0">
                <a:latin typeface="+mn-ea"/>
              </a:rPr>
              <a:t>上第一篇白话文小说。他以特有的深刻性彻底揭露了封建礼教吃人的性质，发出了革命人道主义的“救救孩子”的呼声。他的中篇小说</a:t>
            </a:r>
            <a:r>
              <a:rPr lang="en-US" altLang="zh-CN" sz="2800" b="1" dirty="0">
                <a:latin typeface="+mn-ea"/>
              </a:rPr>
              <a:t>《</a:t>
            </a:r>
            <a:r>
              <a:rPr lang="zh-CN" altLang="en-US" sz="2800" b="1" dirty="0" smtClean="0">
                <a:latin typeface="+mn-ea"/>
              </a:rPr>
              <a:t>阿</a:t>
            </a:r>
            <a:r>
              <a:rPr lang="en-US" altLang="zh-CN" sz="2800" b="1" dirty="0" smtClean="0">
                <a:latin typeface="+mn-ea"/>
              </a:rPr>
              <a:t>Q</a:t>
            </a:r>
            <a:r>
              <a:rPr lang="zh-CN" altLang="en-US" sz="2800" b="1" dirty="0" smtClean="0">
                <a:latin typeface="+mn-ea"/>
              </a:rPr>
              <a:t>正</a:t>
            </a:r>
            <a:r>
              <a:rPr lang="zh-CN" altLang="en-US" sz="2800" b="1" dirty="0">
                <a:latin typeface="+mn-ea"/>
              </a:rPr>
              <a:t>传</a:t>
            </a:r>
            <a:r>
              <a:rPr lang="en-US" altLang="zh-CN" sz="2800" b="1" dirty="0">
                <a:latin typeface="+mn-ea"/>
              </a:rPr>
              <a:t>》</a:t>
            </a:r>
            <a:r>
              <a:rPr lang="zh-CN" altLang="en-US" sz="2800" b="1" dirty="0">
                <a:latin typeface="+mn-ea"/>
              </a:rPr>
              <a:t>，描写的是农民</a:t>
            </a:r>
            <a:r>
              <a:rPr lang="zh-CN" altLang="en-US" sz="2800" b="1" dirty="0" smtClean="0">
                <a:latin typeface="+mn-ea"/>
              </a:rPr>
              <a:t>阿</a:t>
            </a:r>
            <a:r>
              <a:rPr lang="en-US" altLang="zh-CN" sz="2800" b="1" dirty="0" smtClean="0">
                <a:latin typeface="+mn-ea"/>
              </a:rPr>
              <a:t>Q</a:t>
            </a:r>
            <a:r>
              <a:rPr lang="zh-CN" altLang="en-US" sz="2800" b="1" dirty="0" smtClean="0">
                <a:latin typeface="+mn-ea"/>
              </a:rPr>
              <a:t>的</a:t>
            </a:r>
            <a:r>
              <a:rPr lang="zh-CN" altLang="en-US" sz="2800" b="1" dirty="0">
                <a:latin typeface="+mn-ea"/>
              </a:rPr>
              <a:t>悲剧，把以奴性为实质的精神胜利法</a:t>
            </a:r>
            <a:r>
              <a:rPr lang="en-US" altLang="zh-CN" sz="2800" b="1" dirty="0">
                <a:latin typeface="+mn-ea"/>
              </a:rPr>
              <a:t>——“</a:t>
            </a:r>
            <a:r>
              <a:rPr lang="zh-CN" altLang="en-US" sz="2800" b="1" dirty="0" smtClean="0">
                <a:latin typeface="+mn-ea"/>
              </a:rPr>
              <a:t>阿</a:t>
            </a:r>
            <a:r>
              <a:rPr lang="en-US" altLang="zh-CN" sz="2800" b="1" dirty="0" smtClean="0">
                <a:latin typeface="+mn-ea"/>
              </a:rPr>
              <a:t>Q</a:t>
            </a:r>
            <a:r>
              <a:rPr lang="zh-CN" altLang="en-US" sz="2800" b="1" dirty="0" smtClean="0">
                <a:latin typeface="+mn-ea"/>
              </a:rPr>
              <a:t>精</a:t>
            </a:r>
            <a:r>
              <a:rPr lang="zh-CN" altLang="en-US" sz="2800" b="1" dirty="0">
                <a:latin typeface="+mn-ea"/>
              </a:rPr>
              <a:t>神”</a:t>
            </a:r>
            <a:r>
              <a:rPr lang="zh-CN" altLang="en-US" sz="2800" b="1" dirty="0" smtClean="0">
                <a:latin typeface="+mn-ea"/>
              </a:rPr>
              <a:t>当作一</a:t>
            </a:r>
            <a:r>
              <a:rPr lang="zh-CN" altLang="en-US" sz="2800" b="1" dirty="0">
                <a:latin typeface="+mn-ea"/>
              </a:rPr>
              <a:t>种国民性弱点加以暴露，以促其觉醒，是震动文坛的杰作。毛泽东赞誉</a:t>
            </a:r>
            <a:r>
              <a:rPr lang="en-US" altLang="zh-CN" sz="2800" b="1" dirty="0">
                <a:latin typeface="+mn-ea"/>
              </a:rPr>
              <a:t>:“</a:t>
            </a:r>
            <a:r>
              <a:rPr lang="zh-CN" altLang="en-US" sz="2800" b="1" dirty="0">
                <a:latin typeface="+mn-ea"/>
              </a:rPr>
              <a:t>鲁迅的骨头是最硬的，他没有丝毫的奴颜和媚骨，这是殖民地半殖民地人民最可宝贵的性格。”</a:t>
            </a:r>
            <a:endParaRPr lang="zh-CN" altLang="en-US" sz="2800" b="1"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500034" y="428604"/>
            <a:ext cx="2214578" cy="523220"/>
          </a:xfrm>
          <a:prstGeom prst="rect">
            <a:avLst/>
          </a:prstGeom>
          <a:noFill/>
        </p:spPr>
        <p:txBody>
          <a:bodyPr wrap="square" rtlCol="0">
            <a:spAutoFit/>
          </a:bodyPr>
          <a:lstStyle/>
          <a:p>
            <a:r>
              <a:rPr lang="en-US" altLang="zh-CN" sz="2800" b="1" dirty="0">
                <a:latin typeface="+mn-ea"/>
              </a:rPr>
              <a:t>2.</a:t>
            </a:r>
            <a:r>
              <a:rPr lang="zh-CN" altLang="en-US" sz="2800" b="1" dirty="0">
                <a:latin typeface="+mn-ea"/>
              </a:rPr>
              <a:t>绘画</a:t>
            </a:r>
            <a:endParaRPr lang="zh-CN" altLang="en-US" sz="2800" b="1" dirty="0">
              <a:latin typeface="+mn-ea"/>
            </a:endParaRPr>
          </a:p>
        </p:txBody>
      </p:sp>
      <p:pic>
        <p:nvPicPr>
          <p:cNvPr id="3" name="图片 2" descr="齐白石.jpg"/>
          <p:cNvPicPr>
            <a:picLocks noChangeAspect="1"/>
          </p:cNvPicPr>
          <p:nvPr/>
        </p:nvPicPr>
        <p:blipFill>
          <a:blip r:embed="rId1" cstate="print"/>
          <a:stretch>
            <a:fillRect/>
          </a:stretch>
        </p:blipFill>
        <p:spPr>
          <a:xfrm>
            <a:off x="142844" y="1928802"/>
            <a:ext cx="4214842" cy="4857784"/>
          </a:xfrm>
          <a:prstGeom prst="rect">
            <a:avLst/>
          </a:prstGeom>
        </p:spPr>
      </p:pic>
      <p:pic>
        <p:nvPicPr>
          <p:cNvPr id="4" name="图片 3" descr="齐白石作品虾.jpg"/>
          <p:cNvPicPr>
            <a:picLocks noChangeAspect="1"/>
          </p:cNvPicPr>
          <p:nvPr/>
        </p:nvPicPr>
        <p:blipFill>
          <a:blip r:embed="rId2" cstate="print"/>
          <a:stretch>
            <a:fillRect/>
          </a:stretch>
        </p:blipFill>
        <p:spPr>
          <a:xfrm>
            <a:off x="4429124" y="1928802"/>
            <a:ext cx="4538577" cy="485778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iterate type="lt">
                                    <p:tmPct val="5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90"/>
                                          </p:val>
                                        </p:tav>
                                        <p:tav tm="100000">
                                          <p:val>
                                            <p:fltVal val="0"/>
                                          </p:val>
                                        </p:tav>
                                      </p:tavLst>
                                    </p:anim>
                                    <p:animEffect transition="in" filter="fade">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ppt_w</p:attrName>
                                        </p:attrNameLst>
                                      </p:cBhvr>
                                      <p:tavLst>
                                        <p:tav tm="0">
                                          <p:val>
                                            <p:fltVal val="0"/>
                                          </p:val>
                                        </p:tav>
                                        <p:tav tm="100000">
                                          <p:val>
                                            <p:strVal val="#ppt_w"/>
                                          </p:val>
                                        </p:tav>
                                      </p:tavLst>
                                    </p:anim>
                                    <p:anim calcmode="lin" valueType="num">
                                      <p:cBhvr>
                                        <p:cTn id="16" dur="500" fill="hold"/>
                                        <p:tgtEl>
                                          <p:spTgt spid="3"/>
                                        </p:tgtEl>
                                        <p:attrNameLst>
                                          <p:attrName>ppt_h</p:attrName>
                                        </p:attrNameLst>
                                      </p:cBhvr>
                                      <p:tavLst>
                                        <p:tav tm="0">
                                          <p:val>
                                            <p:fltVal val="0"/>
                                          </p:val>
                                        </p:tav>
                                        <p:tav tm="100000">
                                          <p:val>
                                            <p:strVal val="#ppt_h"/>
                                          </p:val>
                                        </p:tav>
                                      </p:tavLst>
                                    </p:anim>
                                    <p:animEffect transition="in" filter="fade">
                                      <p:cBhvr>
                                        <p:cTn id="17" dur="500"/>
                                        <p:tgtEl>
                                          <p:spTgt spid="3"/>
                                        </p:tgtEl>
                                      </p:cBhvr>
                                    </p:animEffect>
                                  </p:childTnLst>
                                </p:cTn>
                              </p:par>
                              <p:par>
                                <p:cTn id="18" presetID="5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 fill="hold"/>
                                        <p:tgtEl>
                                          <p:spTgt spid="4"/>
                                        </p:tgtEl>
                                        <p:attrNameLst>
                                          <p:attrName>ppt_w</p:attrName>
                                        </p:attrNameLst>
                                      </p:cBhvr>
                                      <p:tavLst>
                                        <p:tav tm="0">
                                          <p:val>
                                            <p:fltVal val="0"/>
                                          </p:val>
                                        </p:tav>
                                        <p:tav tm="100000">
                                          <p:val>
                                            <p:strVal val="#ppt_w"/>
                                          </p:val>
                                        </p:tav>
                                      </p:tavLst>
                                    </p:anim>
                                    <p:anim calcmode="lin" valueType="num">
                                      <p:cBhvr>
                                        <p:cTn id="21" dur="500" fill="hold"/>
                                        <p:tgtEl>
                                          <p:spTgt spid="4"/>
                                        </p:tgtEl>
                                        <p:attrNameLst>
                                          <p:attrName>ppt_h</p:attrName>
                                        </p:attrNameLst>
                                      </p:cBhvr>
                                      <p:tavLst>
                                        <p:tav tm="0">
                                          <p:val>
                                            <p:fltVal val="0"/>
                                          </p:val>
                                        </p:tav>
                                        <p:tav tm="100000">
                                          <p:val>
                                            <p:strVal val="#ppt_h"/>
                                          </p:val>
                                        </p:tav>
                                      </p:tavLst>
                                    </p:anim>
                                    <p:animEffect transition="in" filter="fade">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p:cNvSpPr txBox="1"/>
          <p:nvPr/>
        </p:nvSpPr>
        <p:spPr>
          <a:xfrm>
            <a:off x="4857752" y="714356"/>
            <a:ext cx="4000528" cy="4832092"/>
          </a:xfrm>
          <a:prstGeom prst="rect">
            <a:avLst/>
          </a:prstGeom>
          <a:noFill/>
        </p:spPr>
        <p:txBody>
          <a:bodyPr wrap="square" rtlCol="0">
            <a:spAutoFit/>
          </a:bodyPr>
          <a:lstStyle/>
          <a:p>
            <a:r>
              <a:rPr lang="zh-CN" altLang="en-US" sz="2800" dirty="0"/>
              <a:t>        </a:t>
            </a:r>
            <a:r>
              <a:rPr lang="zh-CN" altLang="en-US" sz="2800" dirty="0" smtClean="0"/>
              <a:t> </a:t>
            </a:r>
            <a:r>
              <a:rPr lang="zh-CN" altLang="en-US" sz="2800" b="1" dirty="0" smtClean="0"/>
              <a:t>齐</a:t>
            </a:r>
            <a:r>
              <a:rPr lang="zh-CN" altLang="en-US" sz="2800" b="1" dirty="0"/>
              <a:t>白石，祖籍安徽宿州砀山。生于湖南长沙府湘潭（今湖南湘潭）。是近现代中国绘画大师，世界文化名人。擅画花鸟、虫鱼、山水、人物，笔墨</a:t>
            </a:r>
            <a:r>
              <a:rPr lang="zh-CN" altLang="en-US" sz="2800" b="1" dirty="0" smtClean="0"/>
              <a:t>雄浑滋润</a:t>
            </a:r>
            <a:r>
              <a:rPr lang="zh-CN" altLang="en-US" sz="2800" b="1" dirty="0"/>
              <a:t>，色彩浓艳明快，造型简练生动，意境淳厚朴实。所作鱼虾虫蟹，天趣横生。</a:t>
            </a:r>
            <a:endParaRPr lang="zh-CN" altLang="en-US" sz="2800" b="1" dirty="0"/>
          </a:p>
        </p:txBody>
      </p:sp>
      <p:pic>
        <p:nvPicPr>
          <p:cNvPr id="4" name="图片 3" descr="图片1.jpg"/>
          <p:cNvPicPr>
            <a:picLocks noChangeAspect="1"/>
          </p:cNvPicPr>
          <p:nvPr/>
        </p:nvPicPr>
        <p:blipFill>
          <a:blip r:embed="rId1"/>
          <a:stretch>
            <a:fillRect/>
          </a:stretch>
        </p:blipFill>
        <p:spPr>
          <a:xfrm>
            <a:off x="0" y="214290"/>
            <a:ext cx="4572000" cy="650085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par>
                          <p:cTn id="8" fill="hold">
                            <p:stCondLst>
                              <p:cond delay="500"/>
                            </p:stCondLst>
                            <p:childTnLst>
                              <p:par>
                                <p:cTn id="9" presetID="20" presetClass="entr" presetSubtype="0"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wedge">
                                      <p:cBhvr>
                                        <p:cTn id="11" dur="125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4" name="组合 3"/>
          <p:cNvGrpSpPr/>
          <p:nvPr/>
        </p:nvGrpSpPr>
        <p:grpSpPr>
          <a:xfrm>
            <a:off x="107503" y="260648"/>
            <a:ext cx="8750777" cy="6196762"/>
            <a:chOff x="107503" y="260648"/>
            <a:chExt cx="8750777" cy="6196762"/>
          </a:xfrm>
        </p:grpSpPr>
        <p:pic>
          <p:nvPicPr>
            <p:cNvPr id="2" name="图片 1" descr="徐悲鸿.jpg"/>
            <p:cNvPicPr>
              <a:picLocks noChangeAspect="1"/>
            </p:cNvPicPr>
            <p:nvPr/>
          </p:nvPicPr>
          <p:blipFill>
            <a:blip r:embed="rId1" cstate="print"/>
            <a:stretch>
              <a:fillRect/>
            </a:stretch>
          </p:blipFill>
          <p:spPr>
            <a:xfrm>
              <a:off x="107503" y="260648"/>
              <a:ext cx="4628113" cy="6120680"/>
            </a:xfrm>
            <a:prstGeom prst="rect">
              <a:avLst/>
            </a:prstGeom>
            <a:effectLst>
              <a:outerShdw blurRad="50800" dist="88900" dir="2520000" algn="ctr" rotWithShape="0">
                <a:schemeClr val="tx1">
                  <a:lumMod val="65000"/>
                  <a:lumOff val="35000"/>
                </a:schemeClr>
              </a:outerShdw>
            </a:effectLst>
          </p:spPr>
        </p:pic>
        <p:sp>
          <p:nvSpPr>
            <p:cNvPr id="3" name="TextBox 2"/>
            <p:cNvSpPr txBox="1"/>
            <p:nvPr/>
          </p:nvSpPr>
          <p:spPr>
            <a:xfrm>
              <a:off x="5148064" y="332656"/>
              <a:ext cx="3710216" cy="6124754"/>
            </a:xfrm>
            <a:prstGeom prst="rect">
              <a:avLst/>
            </a:prstGeom>
            <a:noFill/>
          </p:spPr>
          <p:txBody>
            <a:bodyPr wrap="square" rtlCol="0">
              <a:spAutoFit/>
            </a:bodyPr>
            <a:lstStyle/>
            <a:p>
              <a:r>
                <a:rPr lang="zh-CN" altLang="en-US" sz="2800" dirty="0"/>
                <a:t>         </a:t>
              </a:r>
              <a:r>
                <a:rPr lang="zh-CN" altLang="en-US" sz="2800" b="1" dirty="0" smtClean="0">
                  <a:latin typeface="+mn-ea"/>
                </a:rPr>
                <a:t>徐</a:t>
              </a:r>
              <a:r>
                <a:rPr lang="zh-CN" altLang="en-US" sz="2800" b="1" dirty="0">
                  <a:latin typeface="+mn-ea"/>
                </a:rPr>
                <a:t>悲鸿（</a:t>
              </a:r>
              <a:r>
                <a:rPr lang="en-US" altLang="zh-CN" sz="2800" b="1" dirty="0" smtClean="0">
                  <a:latin typeface="+mn-ea"/>
                </a:rPr>
                <a:t>1895—1953</a:t>
              </a:r>
              <a:r>
                <a:rPr lang="zh-CN" altLang="en-US" sz="2800" b="1" dirty="0">
                  <a:latin typeface="+mn-ea"/>
                </a:rPr>
                <a:t>），中国画家、美术教育家。少时即刻苦学画，后来留学法国。抗战时期屡以己作在国外义展义卖，并参加国内民主运动。擅油画、国画，尤精素描。作品简练明快，富有生气，融汇中西技法而自成面貌，尤以画马驰誉中外。代</a:t>
              </a:r>
              <a:r>
                <a:rPr lang="zh-CN" altLang="en-US" sz="2800" b="1" dirty="0" smtClean="0">
                  <a:latin typeface="+mn-ea"/>
                </a:rPr>
                <a:t>表作有</a:t>
              </a:r>
              <a:r>
                <a:rPr lang="en-US" altLang="zh-CN" sz="2800" b="1" dirty="0">
                  <a:latin typeface="+mn-ea"/>
                </a:rPr>
                <a:t>《</a:t>
              </a:r>
              <a:r>
                <a:rPr lang="zh-CN" altLang="en-US" sz="2800" b="1" dirty="0">
                  <a:latin typeface="+mn-ea"/>
                </a:rPr>
                <a:t>愚公移山</a:t>
              </a:r>
              <a:r>
                <a:rPr lang="en-US" altLang="zh-CN" sz="2800" b="1" dirty="0">
                  <a:latin typeface="+mn-ea"/>
                </a:rPr>
                <a:t>》</a:t>
              </a:r>
              <a:r>
                <a:rPr lang="zh-CN" altLang="en-US" sz="2800" b="1" dirty="0" smtClean="0">
                  <a:latin typeface="+mn-ea"/>
                </a:rPr>
                <a:t>等。</a:t>
              </a:r>
              <a:endParaRPr lang="zh-CN" altLang="en-US" sz="2800" b="1" dirty="0">
                <a:latin typeface="+mn-ea"/>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214282" y="4180344"/>
            <a:ext cx="8678198" cy="2677656"/>
          </a:xfrm>
          <a:prstGeom prst="rect">
            <a:avLst/>
          </a:prstGeom>
          <a:noFill/>
        </p:spPr>
        <p:txBody>
          <a:bodyPr wrap="square" rtlCol="0">
            <a:spAutoFit/>
          </a:bodyPr>
          <a:lstStyle/>
          <a:p>
            <a:r>
              <a:rPr lang="zh-CN" altLang="en-US" sz="2800" dirty="0"/>
              <a:t>     </a:t>
            </a:r>
            <a:r>
              <a:rPr lang="zh-CN" altLang="en-US" sz="2800" dirty="0" smtClean="0"/>
              <a:t>  </a:t>
            </a:r>
            <a:r>
              <a:rPr lang="en-US" altLang="zh-CN" sz="2800" b="1" dirty="0" smtClean="0">
                <a:latin typeface="+mn-ea"/>
              </a:rPr>
              <a:t>《</a:t>
            </a:r>
            <a:r>
              <a:rPr lang="zh-CN" altLang="en-US" sz="2800" b="1" dirty="0">
                <a:latin typeface="+mn-ea"/>
              </a:rPr>
              <a:t>愚公移山</a:t>
            </a:r>
            <a:r>
              <a:rPr lang="en-US" altLang="zh-CN" sz="2800" b="1" dirty="0">
                <a:latin typeface="+mn-ea"/>
              </a:rPr>
              <a:t>》</a:t>
            </a:r>
            <a:r>
              <a:rPr lang="zh-CN" altLang="en-US" sz="2800" b="1" dirty="0">
                <a:latin typeface="+mn-ea"/>
              </a:rPr>
              <a:t>是徐悲鸿巨幅</a:t>
            </a:r>
            <a:r>
              <a:rPr lang="zh-CN" altLang="en-US" sz="2800" b="1" dirty="0" smtClean="0">
                <a:latin typeface="+mn-ea"/>
              </a:rPr>
              <a:t>国画，作</a:t>
            </a:r>
            <a:r>
              <a:rPr lang="zh-CN" altLang="en-US" sz="2800" b="1" dirty="0">
                <a:latin typeface="+mn-ea"/>
              </a:rPr>
              <a:t>于</a:t>
            </a:r>
            <a:r>
              <a:rPr lang="en-US" altLang="zh-CN" sz="2800" b="1" dirty="0">
                <a:latin typeface="+mn-ea"/>
              </a:rPr>
              <a:t>1940</a:t>
            </a:r>
            <a:r>
              <a:rPr lang="zh-CN" altLang="en-US" sz="2800" b="1" dirty="0" smtClean="0">
                <a:latin typeface="+mn-ea"/>
              </a:rPr>
              <a:t>年，取材</a:t>
            </a:r>
            <a:r>
              <a:rPr lang="zh-CN" altLang="en-US" sz="2800" b="1" dirty="0">
                <a:latin typeface="+mn-ea"/>
              </a:rPr>
              <a:t>于</a:t>
            </a:r>
            <a:r>
              <a:rPr lang="en-US" altLang="zh-CN" sz="2800" b="1" dirty="0">
                <a:latin typeface="+mn-ea"/>
              </a:rPr>
              <a:t>《</a:t>
            </a:r>
            <a:r>
              <a:rPr lang="zh-CN" altLang="en-US" sz="2800" b="1" dirty="0">
                <a:latin typeface="+mn-ea"/>
              </a:rPr>
              <a:t>列</a:t>
            </a:r>
            <a:r>
              <a:rPr lang="zh-CN" altLang="en-US" sz="2800" b="1" dirty="0" smtClean="0">
                <a:latin typeface="+mn-ea"/>
              </a:rPr>
              <a:t>子</a:t>
            </a:r>
            <a:r>
              <a:rPr lang="en-US" altLang="zh-CN" sz="2800" b="1" dirty="0" smtClean="0">
                <a:latin typeface="+mn-ea"/>
              </a:rPr>
              <a:t>·</a:t>
            </a:r>
            <a:r>
              <a:rPr lang="zh-CN" altLang="en-US" sz="2800" b="1" dirty="0" smtClean="0">
                <a:latin typeface="+mn-ea"/>
              </a:rPr>
              <a:t>汤</a:t>
            </a:r>
            <a:r>
              <a:rPr lang="zh-CN" altLang="en-US" sz="2800" b="1" dirty="0">
                <a:latin typeface="+mn-ea"/>
              </a:rPr>
              <a:t>问</a:t>
            </a:r>
            <a:r>
              <a:rPr lang="en-US" altLang="zh-CN" sz="2800" b="1" dirty="0">
                <a:latin typeface="+mn-ea"/>
              </a:rPr>
              <a:t>》</a:t>
            </a:r>
            <a:r>
              <a:rPr lang="zh-CN" altLang="en-US" sz="2800" b="1" dirty="0">
                <a:latin typeface="+mn-ea"/>
              </a:rPr>
              <a:t>愚公移山的故事。画面为开山凿石场面</a:t>
            </a:r>
            <a:r>
              <a:rPr lang="en-US" altLang="zh-CN" sz="2800" b="1" dirty="0" smtClean="0">
                <a:latin typeface="+mn-ea"/>
              </a:rPr>
              <a:t>:</a:t>
            </a:r>
            <a:r>
              <a:rPr lang="zh-CN" altLang="en-US" sz="2800" b="1" dirty="0" smtClean="0">
                <a:latin typeface="+mn-ea"/>
              </a:rPr>
              <a:t>愚公白</a:t>
            </a:r>
            <a:r>
              <a:rPr lang="zh-CN" altLang="en-US" sz="2800" b="1" dirty="0">
                <a:latin typeface="+mn-ea"/>
              </a:rPr>
              <a:t>发长须，拄锄而立；开山者，体魄健壮，挥锄掘石</a:t>
            </a:r>
            <a:r>
              <a:rPr lang="zh-CN" altLang="en-US" sz="2800" b="1" dirty="0" smtClean="0">
                <a:latin typeface="+mn-ea"/>
              </a:rPr>
              <a:t>，以坚韧</a:t>
            </a:r>
            <a:r>
              <a:rPr lang="zh-CN" altLang="en-US" sz="2800" b="1" dirty="0">
                <a:latin typeface="+mn-ea"/>
              </a:rPr>
              <a:t>卓绝的精神跃然纸上。时值抗战艰苦年代，用以激励中国人民艰苦奋战的斗志和必胜的信念。</a:t>
            </a:r>
            <a:endParaRPr lang="zh-CN" altLang="en-US" sz="2800" b="1" dirty="0">
              <a:latin typeface="+mn-ea"/>
            </a:endParaRPr>
          </a:p>
        </p:txBody>
      </p:sp>
      <p:pic>
        <p:nvPicPr>
          <p:cNvPr id="1026" name="Picture 2"/>
          <p:cNvPicPr>
            <a:picLocks noChangeAspect="1" noChangeArrowheads="1"/>
          </p:cNvPicPr>
          <p:nvPr/>
        </p:nvPicPr>
        <p:blipFill>
          <a:blip r:embed="rId1" cstate="print"/>
          <a:srcRect/>
          <a:stretch>
            <a:fillRect/>
          </a:stretch>
        </p:blipFill>
        <p:spPr bwMode="auto">
          <a:xfrm>
            <a:off x="0" y="0"/>
            <a:ext cx="7215206" cy="4096693"/>
          </a:xfrm>
          <a:prstGeom prst="rect">
            <a:avLst/>
          </a:prstGeom>
          <a:noFill/>
          <a:ln w="9525">
            <a:noFill/>
            <a:miter lim="800000"/>
            <a:headEnd/>
            <a:tailEnd/>
          </a:ln>
        </p:spPr>
      </p:pic>
      <p:sp>
        <p:nvSpPr>
          <p:cNvPr id="7" name="TextBox 6"/>
          <p:cNvSpPr txBox="1"/>
          <p:nvPr/>
        </p:nvSpPr>
        <p:spPr>
          <a:xfrm>
            <a:off x="8089968" y="260648"/>
            <a:ext cx="553998" cy="3096344"/>
          </a:xfrm>
          <a:prstGeom prst="rect">
            <a:avLst/>
          </a:prstGeom>
          <a:noFill/>
        </p:spPr>
        <p:txBody>
          <a:bodyPr vert="eaVert" wrap="square" rtlCol="0">
            <a:spAutoFit/>
          </a:bodyPr>
          <a:lstStyle/>
          <a:p>
            <a:r>
              <a:rPr lang="en-US" altLang="zh-CN" sz="2400" b="1" dirty="0" smtClean="0">
                <a:latin typeface="+mn-ea"/>
              </a:rPr>
              <a:t>《</a:t>
            </a:r>
            <a:r>
              <a:rPr lang="zh-CN" altLang="en-US" sz="2400" b="1" dirty="0" smtClean="0">
                <a:latin typeface="+mn-ea"/>
              </a:rPr>
              <a:t>愚公移山</a:t>
            </a:r>
            <a:r>
              <a:rPr lang="en-US" altLang="zh-CN" sz="2400" b="1" dirty="0" smtClean="0">
                <a:latin typeface="+mn-ea"/>
              </a:rPr>
              <a:t>》</a:t>
            </a:r>
            <a:r>
              <a:rPr lang="zh-CN" altLang="en-US" sz="2400" b="1" dirty="0" smtClean="0">
                <a:latin typeface="+mn-ea"/>
              </a:rPr>
              <a:t>（局部）</a:t>
            </a:r>
            <a:endParaRPr lang="zh-CN" alt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ppt_x</p:attrName>
                                        </p:attrNameLst>
                                      </p:cBhvr>
                                      <p:tavLst>
                                        <p:tav tm="0">
                                          <p:val>
                                            <p:strVal val="#ppt_x-.2"/>
                                          </p:val>
                                        </p:tav>
                                        <p:tav tm="100000">
                                          <p:val>
                                            <p:strVal val="#ppt_x"/>
                                          </p:val>
                                        </p:tav>
                                      </p:tavLst>
                                    </p:anim>
                                    <p:anim calcmode="lin" valueType="num">
                                      <p:cBhvr>
                                        <p:cTn id="8" dur="1000" fill="hold"/>
                                        <p:tgtEl>
                                          <p:spTgt spid="1026"/>
                                        </p:tgtEl>
                                        <p:attrNameLst>
                                          <p:attrName>ppt_y</p:attrName>
                                        </p:attrNameLst>
                                      </p:cBhvr>
                                      <p:tavLst>
                                        <p:tav tm="0">
                                          <p:val>
                                            <p:strVal val="#ppt_y"/>
                                          </p:val>
                                        </p:tav>
                                        <p:tav tm="100000">
                                          <p:val>
                                            <p:strVal val="#ppt_y"/>
                                          </p:val>
                                        </p:tav>
                                      </p:tavLst>
                                    </p:anim>
                                    <p:animEffect transition="in" filter="wipe(right)" prLst="gradientSize: 0.1">
                                      <p:cBhvr>
                                        <p:cTn id="9" dur="1000"/>
                                        <p:tgtEl>
                                          <p:spTgt spid="1026"/>
                                        </p:tgtEl>
                                      </p:cBhvr>
                                    </p:animEffect>
                                  </p:childTnLst>
                                </p:cTn>
                              </p:par>
                              <p:par>
                                <p:cTn id="10" presetID="29"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1000" fill="hold"/>
                                        <p:tgtEl>
                                          <p:spTgt spid="7"/>
                                        </p:tgtEl>
                                        <p:attrNameLst>
                                          <p:attrName>ppt_x</p:attrName>
                                        </p:attrNameLst>
                                      </p:cBhvr>
                                      <p:tavLst>
                                        <p:tav tm="0">
                                          <p:val>
                                            <p:strVal val="#ppt_x-.2"/>
                                          </p:val>
                                        </p:tav>
                                        <p:tav tm="100000">
                                          <p:val>
                                            <p:strVal val="#ppt_x"/>
                                          </p:val>
                                        </p:tav>
                                      </p:tavLst>
                                    </p:anim>
                                    <p:anim calcmode="lin" valueType="num">
                                      <p:cBhvr>
                                        <p:cTn id="13" dur="1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14" dur="10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1000" fill="hold"/>
                                        <p:tgtEl>
                                          <p:spTgt spid="2"/>
                                        </p:tgtEl>
                                        <p:attrNameLst>
                                          <p:attrName>ppt_w</p:attrName>
                                        </p:attrNameLst>
                                      </p:cBhvr>
                                      <p:tavLst>
                                        <p:tav tm="0">
                                          <p:val>
                                            <p:strVal val="#ppt_w*0.70"/>
                                          </p:val>
                                        </p:tav>
                                        <p:tav tm="100000">
                                          <p:val>
                                            <p:strVal val="#ppt_w"/>
                                          </p:val>
                                        </p:tav>
                                      </p:tavLst>
                                    </p:anim>
                                    <p:anim calcmode="lin" valueType="num">
                                      <p:cBhvr>
                                        <p:cTn id="20" dur="1000" fill="hold"/>
                                        <p:tgtEl>
                                          <p:spTgt spid="2"/>
                                        </p:tgtEl>
                                        <p:attrNameLst>
                                          <p:attrName>ppt_h</p:attrName>
                                        </p:attrNameLst>
                                      </p:cBhvr>
                                      <p:tavLst>
                                        <p:tav tm="0">
                                          <p:val>
                                            <p:strVal val="#ppt_h"/>
                                          </p:val>
                                        </p:tav>
                                        <p:tav tm="100000">
                                          <p:val>
                                            <p:strVal val="#ppt_h"/>
                                          </p:val>
                                        </p:tav>
                                      </p:tavLst>
                                    </p:anim>
                                    <p:animEffect transition="in" filter="fade">
                                      <p:cBhvr>
                                        <p:cTn id="21"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2285984" y="1214422"/>
            <a:ext cx="5688632" cy="2739211"/>
          </a:xfrm>
          <a:prstGeom prst="rect">
            <a:avLst/>
          </a:prstGeom>
          <a:noFill/>
        </p:spPr>
        <p:txBody>
          <a:bodyPr wrap="square" rtlCol="0">
            <a:spAutoFit/>
          </a:bodyPr>
          <a:lstStyle/>
          <a:p>
            <a:r>
              <a:rPr lang="zh-CN" altLang="en-US" sz="3200" dirty="0"/>
              <a:t>        </a:t>
            </a:r>
            <a:r>
              <a:rPr lang="zh-CN" altLang="en-US" sz="2800" b="1" dirty="0" smtClean="0"/>
              <a:t>同</a:t>
            </a:r>
            <a:r>
              <a:rPr lang="zh-CN" altLang="en-US" sz="2800" b="1" dirty="0"/>
              <a:t>学们，在艺术领域里，除了徐悲鸿用手中的画笔来完成历史赋予他们的重任外，还有音乐领域里的聂耳和冼星海，他们用歌声来激励人们的抗日斗志，勉励中国人民战胜困难，争取光明。</a:t>
            </a:r>
            <a:endParaRPr lang="zh-CN" altLang="en-US"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6" name="组合 5"/>
          <p:cNvGrpSpPr/>
          <p:nvPr/>
        </p:nvGrpSpPr>
        <p:grpSpPr>
          <a:xfrm>
            <a:off x="154777" y="214290"/>
            <a:ext cx="4029823" cy="6493979"/>
            <a:chOff x="154777" y="214290"/>
            <a:chExt cx="4029823" cy="6493979"/>
          </a:xfrm>
        </p:grpSpPr>
        <p:sp>
          <p:nvSpPr>
            <p:cNvPr id="2" name="TextBox 1"/>
            <p:cNvSpPr txBox="1"/>
            <p:nvPr/>
          </p:nvSpPr>
          <p:spPr>
            <a:xfrm>
              <a:off x="785786" y="214290"/>
              <a:ext cx="2214578" cy="523220"/>
            </a:xfrm>
            <a:prstGeom prst="rect">
              <a:avLst/>
            </a:prstGeom>
            <a:noFill/>
          </p:spPr>
          <p:txBody>
            <a:bodyPr wrap="square" rtlCol="0">
              <a:spAutoFit/>
            </a:bodyPr>
            <a:lstStyle/>
            <a:p>
              <a:r>
                <a:rPr lang="en-US" altLang="zh-CN" sz="2800" b="1" dirty="0">
                  <a:latin typeface="+mn-ea"/>
                </a:rPr>
                <a:t>3.</a:t>
              </a:r>
              <a:r>
                <a:rPr lang="zh-CN" altLang="en-US" sz="2800" b="1" dirty="0"/>
                <a:t>音乐</a:t>
              </a:r>
              <a:endParaRPr lang="zh-CN" altLang="en-US" sz="2800" b="1" dirty="0"/>
            </a:p>
          </p:txBody>
        </p:sp>
        <p:pic>
          <p:nvPicPr>
            <p:cNvPr id="3" name="图片 2" descr="聂耳.jpg"/>
            <p:cNvPicPr>
              <a:picLocks noChangeAspect="1"/>
            </p:cNvPicPr>
            <p:nvPr/>
          </p:nvPicPr>
          <p:blipFill>
            <a:blip r:embed="rId1" cstate="print"/>
            <a:stretch>
              <a:fillRect/>
            </a:stretch>
          </p:blipFill>
          <p:spPr>
            <a:xfrm>
              <a:off x="154777" y="858907"/>
              <a:ext cx="3774281" cy="5000625"/>
            </a:xfrm>
            <a:prstGeom prst="rect">
              <a:avLst/>
            </a:prstGeom>
          </p:spPr>
        </p:pic>
        <p:sp>
          <p:nvSpPr>
            <p:cNvPr id="4" name="TextBox 3"/>
            <p:cNvSpPr txBox="1"/>
            <p:nvPr/>
          </p:nvSpPr>
          <p:spPr>
            <a:xfrm>
              <a:off x="755576" y="5877272"/>
              <a:ext cx="3429024" cy="830997"/>
            </a:xfrm>
            <a:prstGeom prst="rect">
              <a:avLst/>
            </a:prstGeom>
            <a:noFill/>
          </p:spPr>
          <p:txBody>
            <a:bodyPr wrap="square" rtlCol="0">
              <a:spAutoFit/>
            </a:bodyPr>
            <a:lstStyle/>
            <a:p>
              <a:r>
                <a:rPr lang="zh-CN" altLang="en-US" sz="2400" b="1" dirty="0" smtClean="0">
                  <a:latin typeface="+mn-ea"/>
                </a:rPr>
                <a:t> 人</a:t>
              </a:r>
              <a:r>
                <a:rPr lang="zh-CN" altLang="en-US" sz="2400" b="1" dirty="0">
                  <a:latin typeface="+mn-ea"/>
                </a:rPr>
                <a:t>民音乐家聂耳</a:t>
              </a:r>
              <a:endParaRPr lang="en-US" altLang="zh-CN" sz="2400" b="1" dirty="0">
                <a:latin typeface="+mn-ea"/>
              </a:endParaRPr>
            </a:p>
            <a:p>
              <a:r>
                <a:rPr lang="en-US" altLang="zh-CN" sz="2400" b="1" dirty="0">
                  <a:latin typeface="+mn-ea"/>
                </a:rPr>
                <a:t>《</a:t>
              </a:r>
              <a:r>
                <a:rPr lang="zh-CN" altLang="en-US" sz="2400" b="1" dirty="0">
                  <a:latin typeface="+mn-ea"/>
                </a:rPr>
                <a:t>义勇军进行曲</a:t>
              </a:r>
              <a:r>
                <a:rPr lang="en-US" altLang="zh-CN" sz="2400" b="1" dirty="0">
                  <a:latin typeface="+mn-ea"/>
                </a:rPr>
                <a:t>》</a:t>
              </a:r>
              <a:endParaRPr lang="zh-CN" altLang="en-US" sz="2400" b="1" dirty="0">
                <a:latin typeface="+mn-ea"/>
              </a:endParaRPr>
            </a:p>
          </p:txBody>
        </p:sp>
      </p:grpSp>
      <p:sp>
        <p:nvSpPr>
          <p:cNvPr id="5" name="TextBox 4"/>
          <p:cNvSpPr txBox="1"/>
          <p:nvPr/>
        </p:nvSpPr>
        <p:spPr>
          <a:xfrm>
            <a:off x="4357686" y="642918"/>
            <a:ext cx="4214842" cy="5693866"/>
          </a:xfrm>
          <a:prstGeom prst="rect">
            <a:avLst/>
          </a:prstGeom>
          <a:noFill/>
        </p:spPr>
        <p:txBody>
          <a:bodyPr wrap="square" rtlCol="0">
            <a:spAutoFit/>
          </a:bodyPr>
          <a:lstStyle/>
          <a:p>
            <a:r>
              <a:rPr lang="zh-CN" altLang="en-US" sz="2800" dirty="0"/>
              <a:t>        </a:t>
            </a:r>
            <a:r>
              <a:rPr lang="zh-CN" altLang="en-US" sz="2800" dirty="0" smtClean="0"/>
              <a:t> </a:t>
            </a:r>
            <a:r>
              <a:rPr lang="zh-CN" altLang="en-US" sz="2800" b="1" dirty="0" smtClean="0">
                <a:latin typeface="+mn-ea"/>
              </a:rPr>
              <a:t>聂</a:t>
            </a:r>
            <a:r>
              <a:rPr lang="zh-CN" altLang="en-US" sz="2800" b="1" dirty="0">
                <a:latin typeface="+mn-ea"/>
              </a:rPr>
              <a:t>耳，</a:t>
            </a:r>
            <a:r>
              <a:rPr lang="en-US" altLang="zh-CN" sz="2800" b="1" dirty="0">
                <a:latin typeface="+mn-ea"/>
              </a:rPr>
              <a:t>1933</a:t>
            </a:r>
            <a:r>
              <a:rPr lang="zh-CN" altLang="en-US" sz="2800" b="1" dirty="0">
                <a:latin typeface="+mn-ea"/>
              </a:rPr>
              <a:t>年初加入中国共产党。中国新音乐的</a:t>
            </a:r>
            <a:r>
              <a:rPr lang="zh-CN" altLang="en-US" sz="2800" b="1" dirty="0" smtClean="0">
                <a:latin typeface="+mn-ea"/>
              </a:rPr>
              <a:t>开路先</a:t>
            </a:r>
            <a:r>
              <a:rPr lang="zh-CN" altLang="en-US" sz="2800" b="1" dirty="0">
                <a:latin typeface="+mn-ea"/>
              </a:rPr>
              <a:t>锋和反法西斯的勇士。为电影</a:t>
            </a:r>
            <a:r>
              <a:rPr lang="en-US" altLang="zh-CN" sz="2800" b="1" dirty="0">
                <a:latin typeface="+mn-ea"/>
              </a:rPr>
              <a:t>《</a:t>
            </a:r>
            <a:r>
              <a:rPr lang="zh-CN" altLang="en-US" sz="2800" b="1" dirty="0">
                <a:latin typeface="+mn-ea"/>
              </a:rPr>
              <a:t>风云儿女</a:t>
            </a:r>
            <a:r>
              <a:rPr lang="en-US" altLang="zh-CN" sz="2800" b="1" dirty="0">
                <a:latin typeface="+mn-ea"/>
              </a:rPr>
              <a:t>》</a:t>
            </a:r>
            <a:r>
              <a:rPr lang="zh-CN" altLang="en-US" sz="2800" b="1" dirty="0" smtClean="0">
                <a:latin typeface="+mn-ea"/>
              </a:rPr>
              <a:t>所作主</a:t>
            </a:r>
            <a:r>
              <a:rPr lang="zh-CN" altLang="en-US" sz="2800" b="1" dirty="0">
                <a:latin typeface="+mn-ea"/>
              </a:rPr>
              <a:t>题歌</a:t>
            </a:r>
            <a:r>
              <a:rPr lang="en-US" altLang="zh-CN" sz="2800" b="1" dirty="0">
                <a:latin typeface="+mn-ea"/>
              </a:rPr>
              <a:t>《</a:t>
            </a:r>
            <a:r>
              <a:rPr lang="zh-CN" altLang="en-US" sz="2800" b="1" dirty="0">
                <a:latin typeface="+mn-ea"/>
              </a:rPr>
              <a:t>义勇军进行曲</a:t>
            </a:r>
            <a:r>
              <a:rPr lang="en-US" altLang="zh-CN" sz="2800" b="1" dirty="0">
                <a:latin typeface="+mn-ea"/>
              </a:rPr>
              <a:t>》</a:t>
            </a:r>
            <a:r>
              <a:rPr lang="zh-CN" altLang="en-US" sz="2800" b="1" dirty="0">
                <a:latin typeface="+mn-ea"/>
              </a:rPr>
              <a:t>，反映了民族危亡时，万众一心，一往无前的爱国主义精神，激发了与日本侵略者血战到底的英勇气概。这首作品一经诞生，即在祖国大地上到处传唱，奏响了挽救民族危机的时代最强者。</a:t>
            </a:r>
            <a:endParaRPr lang="zh-CN" altLang="en-US" sz="2800" b="1"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4)">
                                      <p:cBhvr>
                                        <p:cTn id="12" dur="7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extBox 4"/>
          <p:cNvSpPr txBox="1"/>
          <p:nvPr/>
        </p:nvSpPr>
        <p:spPr>
          <a:xfrm>
            <a:off x="1619672" y="1772816"/>
            <a:ext cx="7056784" cy="2677656"/>
          </a:xfrm>
          <a:prstGeom prst="rect">
            <a:avLst/>
          </a:prstGeom>
          <a:noFill/>
        </p:spPr>
        <p:txBody>
          <a:bodyPr wrap="square" rtlCol="0">
            <a:spAutoFit/>
          </a:bodyPr>
          <a:lstStyle/>
          <a:p>
            <a:r>
              <a:rPr lang="en-US" altLang="zh-CN" sz="2800" dirty="0"/>
              <a:t>     </a:t>
            </a:r>
            <a:r>
              <a:rPr lang="en-US" altLang="zh-CN" sz="2800" dirty="0" smtClean="0"/>
              <a:t>   </a:t>
            </a:r>
            <a:r>
              <a:rPr lang="en-US" altLang="zh-CN" sz="2800" b="1" dirty="0" smtClean="0">
                <a:latin typeface="+mn-ea"/>
              </a:rPr>
              <a:t>《</a:t>
            </a:r>
            <a:r>
              <a:rPr lang="zh-CN" altLang="en-US" sz="2800" b="1" dirty="0">
                <a:latin typeface="+mn-ea"/>
              </a:rPr>
              <a:t>义勇军进行曲</a:t>
            </a:r>
            <a:r>
              <a:rPr lang="en-US" altLang="zh-CN" sz="2800" b="1" dirty="0">
                <a:latin typeface="+mn-ea"/>
              </a:rPr>
              <a:t>》</a:t>
            </a:r>
            <a:r>
              <a:rPr lang="zh-CN" altLang="en-US" sz="2800" b="1" dirty="0" smtClean="0">
                <a:latin typeface="+mn-ea"/>
              </a:rPr>
              <a:t>，作于</a:t>
            </a:r>
            <a:r>
              <a:rPr lang="en-US" altLang="zh-CN" sz="2800" b="1" dirty="0">
                <a:latin typeface="+mn-ea"/>
              </a:rPr>
              <a:t>1935</a:t>
            </a:r>
            <a:r>
              <a:rPr lang="zh-CN" altLang="en-US" sz="2800" b="1" dirty="0">
                <a:latin typeface="+mn-ea"/>
              </a:rPr>
              <a:t>年春，田汉词，聂耳曲。原为电影</a:t>
            </a:r>
            <a:r>
              <a:rPr lang="en-US" altLang="zh-CN" sz="2800" b="1" dirty="0">
                <a:latin typeface="+mn-ea"/>
              </a:rPr>
              <a:t>《</a:t>
            </a:r>
            <a:r>
              <a:rPr lang="zh-CN" altLang="en-US" sz="2800" b="1" dirty="0">
                <a:latin typeface="+mn-ea"/>
              </a:rPr>
              <a:t>风云儿女</a:t>
            </a:r>
            <a:r>
              <a:rPr lang="en-US" altLang="zh-CN" sz="2800" b="1" dirty="0">
                <a:latin typeface="+mn-ea"/>
              </a:rPr>
              <a:t>》</a:t>
            </a:r>
            <a:r>
              <a:rPr lang="zh-CN" altLang="en-US" sz="2800" b="1" dirty="0">
                <a:latin typeface="+mn-ea"/>
              </a:rPr>
              <a:t>主题歌。</a:t>
            </a:r>
            <a:r>
              <a:rPr lang="en-US" altLang="zh-CN" sz="2800" b="1" dirty="0">
                <a:latin typeface="+mn-ea"/>
              </a:rPr>
              <a:t>1949</a:t>
            </a:r>
            <a:r>
              <a:rPr lang="zh-CN" altLang="en-US" sz="2800" b="1" dirty="0">
                <a:latin typeface="+mn-ea"/>
              </a:rPr>
              <a:t>年</a:t>
            </a:r>
            <a:r>
              <a:rPr lang="en-US" altLang="zh-CN" sz="2800" b="1" dirty="0">
                <a:latin typeface="+mn-ea"/>
              </a:rPr>
              <a:t>9</a:t>
            </a:r>
            <a:r>
              <a:rPr lang="zh-CN" altLang="en-US" sz="2800" b="1" dirty="0">
                <a:latin typeface="+mn-ea"/>
              </a:rPr>
              <a:t>月，中国人民政治协商会议作出决议，决定以</a:t>
            </a:r>
            <a:r>
              <a:rPr lang="en-US" altLang="zh-CN" sz="2800" b="1" dirty="0">
                <a:latin typeface="+mn-ea"/>
              </a:rPr>
              <a:t>《</a:t>
            </a:r>
            <a:r>
              <a:rPr lang="zh-CN" altLang="en-US" sz="2800" b="1" dirty="0">
                <a:latin typeface="+mn-ea"/>
              </a:rPr>
              <a:t>义勇军进行曲</a:t>
            </a:r>
            <a:r>
              <a:rPr lang="en-US" altLang="zh-CN" sz="2800" b="1" dirty="0">
                <a:latin typeface="+mn-ea"/>
              </a:rPr>
              <a:t>》</a:t>
            </a:r>
            <a:r>
              <a:rPr lang="zh-CN" altLang="en-US" sz="2800" b="1" dirty="0">
                <a:latin typeface="+mn-ea"/>
              </a:rPr>
              <a:t>为代国歌。</a:t>
            </a:r>
            <a:r>
              <a:rPr lang="en-US" altLang="zh-CN" sz="2800" b="1" dirty="0">
                <a:latin typeface="+mn-ea"/>
              </a:rPr>
              <a:t>1982</a:t>
            </a:r>
            <a:r>
              <a:rPr lang="zh-CN" altLang="en-US" sz="2800" b="1" dirty="0">
                <a:latin typeface="+mn-ea"/>
              </a:rPr>
              <a:t>年，第五届全国人民代表大会第五次会议正式定为国歌。</a:t>
            </a:r>
            <a:endParaRPr lang="zh-CN" altLang="en-US" sz="2800" b="1"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7" name="组合 6"/>
          <p:cNvGrpSpPr/>
          <p:nvPr/>
        </p:nvGrpSpPr>
        <p:grpSpPr>
          <a:xfrm>
            <a:off x="4984326" y="188640"/>
            <a:ext cx="3953066" cy="6240889"/>
            <a:chOff x="4984326" y="188640"/>
            <a:chExt cx="3953066" cy="6240889"/>
          </a:xfrm>
        </p:grpSpPr>
        <p:pic>
          <p:nvPicPr>
            <p:cNvPr id="2" name="图片 1" descr="冼星海.jpg"/>
            <p:cNvPicPr>
              <a:picLocks noChangeAspect="1"/>
            </p:cNvPicPr>
            <p:nvPr/>
          </p:nvPicPr>
          <p:blipFill>
            <a:blip r:embed="rId1" cstate="print"/>
            <a:stretch>
              <a:fillRect/>
            </a:stretch>
          </p:blipFill>
          <p:spPr>
            <a:xfrm>
              <a:off x="5004048" y="188640"/>
              <a:ext cx="3933344" cy="4942902"/>
            </a:xfrm>
            <a:prstGeom prst="rect">
              <a:avLst/>
            </a:prstGeom>
          </p:spPr>
        </p:pic>
        <p:sp>
          <p:nvSpPr>
            <p:cNvPr id="4" name="TextBox 3"/>
            <p:cNvSpPr txBox="1"/>
            <p:nvPr/>
          </p:nvSpPr>
          <p:spPr>
            <a:xfrm>
              <a:off x="4984326" y="5229200"/>
              <a:ext cx="3854802" cy="1200329"/>
            </a:xfrm>
            <a:prstGeom prst="rect">
              <a:avLst/>
            </a:prstGeom>
            <a:noFill/>
          </p:spPr>
          <p:txBody>
            <a:bodyPr wrap="square" rtlCol="0">
              <a:spAutoFit/>
            </a:bodyPr>
            <a:lstStyle/>
            <a:p>
              <a:r>
                <a:rPr lang="zh-CN" altLang="en-US" sz="2400" b="1" dirty="0" smtClean="0">
                  <a:latin typeface="+mn-ea"/>
                </a:rPr>
                <a:t>    为</a:t>
              </a:r>
              <a:r>
                <a:rPr lang="zh-CN" altLang="en-US" sz="2400" b="1" dirty="0">
                  <a:latin typeface="+mn-ea"/>
                </a:rPr>
                <a:t>抗战发出怒吼！</a:t>
              </a:r>
              <a:endParaRPr lang="en-US" altLang="zh-CN" sz="2400" b="1" dirty="0">
                <a:latin typeface="+mn-ea"/>
              </a:endParaRPr>
            </a:p>
            <a:p>
              <a:r>
                <a:rPr lang="zh-CN" altLang="en-US" sz="2400" b="1" dirty="0" smtClean="0">
                  <a:latin typeface="+mn-ea"/>
                </a:rPr>
                <a:t>    为</a:t>
              </a:r>
              <a:r>
                <a:rPr lang="zh-CN" altLang="en-US" sz="2400" b="1" dirty="0">
                  <a:latin typeface="+mn-ea"/>
                </a:rPr>
                <a:t>大众谱出呼声！</a:t>
              </a:r>
              <a:endParaRPr lang="en-US" altLang="zh-CN" sz="2400" b="1" dirty="0">
                <a:latin typeface="+mn-ea"/>
              </a:endParaRPr>
            </a:p>
            <a:p>
              <a:r>
                <a:rPr lang="en-US" altLang="zh-CN" sz="2400" b="1" dirty="0">
                  <a:latin typeface="+mn-ea"/>
                </a:rPr>
                <a:t>          </a:t>
              </a:r>
              <a:r>
                <a:rPr lang="en-US" altLang="zh-CN" sz="2400" b="1" dirty="0" smtClean="0">
                  <a:latin typeface="+mn-ea"/>
                </a:rPr>
                <a:t>   ——</a:t>
              </a:r>
              <a:r>
                <a:rPr lang="zh-CN" altLang="en-US" sz="2400" b="1" dirty="0">
                  <a:latin typeface="+mn-ea"/>
                </a:rPr>
                <a:t>周恩来</a:t>
              </a:r>
              <a:endParaRPr lang="zh-CN" altLang="en-US" sz="2400" b="1" dirty="0">
                <a:latin typeface="+mn-ea"/>
              </a:endParaRPr>
            </a:p>
          </p:txBody>
        </p:sp>
      </p:grpSp>
      <p:sp>
        <p:nvSpPr>
          <p:cNvPr id="5" name="TextBox 4"/>
          <p:cNvSpPr txBox="1"/>
          <p:nvPr/>
        </p:nvSpPr>
        <p:spPr>
          <a:xfrm>
            <a:off x="899592" y="1988840"/>
            <a:ext cx="3929090" cy="2677656"/>
          </a:xfrm>
          <a:prstGeom prst="rect">
            <a:avLst/>
          </a:prstGeom>
          <a:noFill/>
        </p:spPr>
        <p:txBody>
          <a:bodyPr wrap="square" rtlCol="0">
            <a:spAutoFit/>
          </a:bodyPr>
          <a:lstStyle/>
          <a:p>
            <a:r>
              <a:rPr lang="zh-CN" altLang="en-US" sz="2800" dirty="0"/>
              <a:t>      </a:t>
            </a:r>
            <a:r>
              <a:rPr lang="zh-CN" altLang="en-US" sz="2800" dirty="0" smtClean="0"/>
              <a:t>   </a:t>
            </a:r>
            <a:r>
              <a:rPr lang="zh-CN" altLang="en-US" sz="2800" b="1" dirty="0">
                <a:latin typeface="+mn-ea"/>
              </a:rPr>
              <a:t>冼星海，原籍广东</a:t>
            </a:r>
            <a:r>
              <a:rPr lang="zh-CN" altLang="en-US" sz="2800" b="1" dirty="0" smtClean="0">
                <a:latin typeface="+mn-ea"/>
              </a:rPr>
              <a:t>番禺，</a:t>
            </a:r>
            <a:r>
              <a:rPr lang="en-US" altLang="zh-CN" sz="2800" b="1" dirty="0">
                <a:latin typeface="+mn-ea"/>
              </a:rPr>
              <a:t>1935</a:t>
            </a:r>
            <a:r>
              <a:rPr lang="zh-CN" altLang="en-US" sz="2800" b="1" dirty="0">
                <a:latin typeface="+mn-ea"/>
              </a:rPr>
              <a:t>年从巴黎音乐学院毕业回国，后辗转来到陕北抗日根据地。</a:t>
            </a:r>
            <a:r>
              <a:rPr lang="en-US" altLang="zh-CN" sz="2800" b="1" dirty="0" smtClean="0">
                <a:latin typeface="+mn-ea"/>
              </a:rPr>
              <a:t>1939</a:t>
            </a:r>
            <a:r>
              <a:rPr lang="zh-CN" altLang="en-US" sz="2800" b="1" dirty="0" smtClean="0">
                <a:latin typeface="+mn-ea"/>
              </a:rPr>
              <a:t>年</a:t>
            </a:r>
            <a:r>
              <a:rPr lang="zh-CN" altLang="en-US" sz="2800" b="1" dirty="0">
                <a:latin typeface="+mn-ea"/>
              </a:rPr>
              <a:t>与光未然合作创作</a:t>
            </a:r>
            <a:r>
              <a:rPr lang="en-US" altLang="zh-CN" sz="2800" b="1" dirty="0">
                <a:latin typeface="+mn-ea"/>
              </a:rPr>
              <a:t>《</a:t>
            </a:r>
            <a:r>
              <a:rPr lang="zh-CN" altLang="en-US" sz="2800" b="1" dirty="0">
                <a:latin typeface="+mn-ea"/>
              </a:rPr>
              <a:t>黄河大合唱</a:t>
            </a:r>
            <a:r>
              <a:rPr lang="en-US" altLang="zh-CN" sz="2800" b="1" dirty="0">
                <a:latin typeface="+mn-ea"/>
              </a:rPr>
              <a:t>》</a:t>
            </a:r>
            <a:r>
              <a:rPr lang="zh-CN" altLang="en-US" sz="2800" b="1" dirty="0">
                <a:latin typeface="+mn-ea"/>
              </a:rPr>
              <a:t>。</a:t>
            </a:r>
            <a:endParaRPr lang="zh-CN" altLang="en-US" sz="2800" b="1"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9"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1000" fill="hold"/>
                                        <p:tgtEl>
                                          <p:spTgt spid="5"/>
                                        </p:tgtEl>
                                        <p:attrNameLst>
                                          <p:attrName>ppt_x</p:attrName>
                                        </p:attrNameLst>
                                      </p:cBhvr>
                                      <p:tavLst>
                                        <p:tav tm="0">
                                          <p:val>
                                            <p:strVal val="#ppt_x-.2"/>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2195736" y="980728"/>
            <a:ext cx="6373340" cy="4401205"/>
          </a:xfrm>
          <a:prstGeom prst="rect">
            <a:avLst/>
          </a:prstGeom>
          <a:noFill/>
        </p:spPr>
        <p:txBody>
          <a:bodyPr wrap="square" rtlCol="0">
            <a:spAutoFit/>
          </a:bodyPr>
          <a:lstStyle/>
          <a:p>
            <a:r>
              <a:rPr lang="zh-CN" altLang="en-US" sz="2800" dirty="0"/>
              <a:t>       </a:t>
            </a:r>
            <a:r>
              <a:rPr lang="zh-CN" altLang="en-US" sz="2800" dirty="0" smtClean="0"/>
              <a:t>  </a:t>
            </a:r>
            <a:r>
              <a:rPr lang="en-US" altLang="zh-CN" sz="2800" b="1" dirty="0" smtClean="0"/>
              <a:t>《</a:t>
            </a:r>
            <a:r>
              <a:rPr lang="zh-CN" altLang="en-US" sz="2800" b="1" dirty="0"/>
              <a:t>黄河大合唱</a:t>
            </a:r>
            <a:r>
              <a:rPr lang="en-US" altLang="zh-CN" sz="2800" b="1" dirty="0"/>
              <a:t>》</a:t>
            </a:r>
            <a:r>
              <a:rPr lang="zh-CN" altLang="en-US" sz="2800" b="1" dirty="0"/>
              <a:t>是冼星海最重要的和影响最大的一部交响乐代表作。这部作</a:t>
            </a:r>
            <a:r>
              <a:rPr lang="zh-CN" altLang="en-US" sz="2800" b="1" dirty="0" smtClean="0"/>
              <a:t>品由诗</a:t>
            </a:r>
            <a:r>
              <a:rPr lang="zh-CN" altLang="en-US" sz="2800" b="1" dirty="0"/>
              <a:t>人光未然作词，以黄河为背景，热情歌颂中华民族源远流长的光荣历史和中国人民坚强不屈的斗争精神，痛诉侵略者的残暴和人民遭受的深重灾难，广</a:t>
            </a:r>
            <a:r>
              <a:rPr lang="zh-CN" altLang="en-US" sz="2800" b="1" dirty="0" smtClean="0"/>
              <a:t>阔地展</a:t>
            </a:r>
            <a:r>
              <a:rPr lang="zh-CN" altLang="en-US" sz="2800" b="1" dirty="0"/>
              <a:t>现了抗日战争的壮丽图景，并向全中国全世界发出了民族解放的战斗警号，从而塑造起中华民族巨人般的英雄形象。</a:t>
            </a:r>
            <a:endParaRPr lang="zh-CN" altLang="en-US"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iterate type="lt">
                                    <p:tmPct val="5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90"/>
                                          </p:val>
                                        </p:tav>
                                        <p:tav tm="100000">
                                          <p:val>
                                            <p:fltVal val="0"/>
                                          </p:val>
                                        </p:tav>
                                      </p:tavLst>
                                    </p:anim>
                                    <p:animEffect transition="in" filter="fade">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6" name="组合 5"/>
          <p:cNvGrpSpPr/>
          <p:nvPr/>
        </p:nvGrpSpPr>
        <p:grpSpPr>
          <a:xfrm>
            <a:off x="1285852" y="260648"/>
            <a:ext cx="7358114" cy="2124455"/>
            <a:chOff x="1285852" y="260648"/>
            <a:chExt cx="7358114" cy="2124455"/>
          </a:xfrm>
        </p:grpSpPr>
        <p:sp>
          <p:nvSpPr>
            <p:cNvPr id="2" name="TextBox 1"/>
            <p:cNvSpPr txBox="1"/>
            <p:nvPr/>
          </p:nvSpPr>
          <p:spPr>
            <a:xfrm>
              <a:off x="1500166" y="260648"/>
              <a:ext cx="2262076" cy="523220"/>
            </a:xfrm>
            <a:prstGeom prst="rect">
              <a:avLst/>
            </a:prstGeom>
            <a:noFill/>
          </p:spPr>
          <p:txBody>
            <a:bodyPr wrap="square" rtlCol="0">
              <a:spAutoFit/>
            </a:bodyPr>
            <a:lstStyle/>
            <a:p>
              <a:r>
                <a:rPr lang="en-US" altLang="zh-CN" sz="2800" b="1" dirty="0">
                  <a:latin typeface="+mn-ea"/>
                </a:rPr>
                <a:t>4.</a:t>
              </a:r>
              <a:r>
                <a:rPr lang="zh-CN" altLang="en-US" sz="2800" b="1" dirty="0">
                  <a:latin typeface="+mn-ea"/>
                </a:rPr>
                <a:t>电影</a:t>
              </a:r>
              <a:endParaRPr lang="zh-CN" altLang="en-US" sz="2800" b="1" dirty="0">
                <a:latin typeface="+mn-ea"/>
              </a:endParaRPr>
            </a:p>
          </p:txBody>
        </p:sp>
        <p:sp>
          <p:nvSpPr>
            <p:cNvPr id="3" name="TextBox 2"/>
            <p:cNvSpPr txBox="1"/>
            <p:nvPr/>
          </p:nvSpPr>
          <p:spPr>
            <a:xfrm>
              <a:off x="1285852" y="1000108"/>
              <a:ext cx="7358114" cy="1384995"/>
            </a:xfrm>
            <a:prstGeom prst="rect">
              <a:avLst/>
            </a:prstGeom>
            <a:noFill/>
          </p:spPr>
          <p:txBody>
            <a:bodyPr wrap="square" rtlCol="0">
              <a:spAutoFit/>
            </a:bodyPr>
            <a:lstStyle/>
            <a:p>
              <a:r>
                <a:rPr lang="en-US" altLang="zh-CN" sz="2800" b="1" dirty="0" smtClean="0">
                  <a:latin typeface="+mn-ea"/>
                </a:rPr>
                <a:t>    20</a:t>
              </a:r>
              <a:r>
                <a:rPr lang="zh-CN" altLang="en-US" sz="2800" b="1" dirty="0">
                  <a:latin typeface="+mn-ea"/>
                </a:rPr>
                <a:t>世纪初，西方发明的照相和电影传入中国。早期的电影只有影像，没有声音，称为无声电影。</a:t>
              </a:r>
              <a:endParaRPr lang="zh-CN" altLang="en-US" sz="2800" b="1" dirty="0">
                <a:latin typeface="+mn-ea"/>
              </a:endParaRPr>
            </a:p>
          </p:txBody>
        </p:sp>
      </p:grpSp>
      <p:grpSp>
        <p:nvGrpSpPr>
          <p:cNvPr id="7" name="组合 6"/>
          <p:cNvGrpSpPr/>
          <p:nvPr/>
        </p:nvGrpSpPr>
        <p:grpSpPr>
          <a:xfrm>
            <a:off x="571472" y="2442342"/>
            <a:ext cx="8136904" cy="4415658"/>
            <a:chOff x="323528" y="2420888"/>
            <a:chExt cx="8136904" cy="4415658"/>
          </a:xfrm>
        </p:grpSpPr>
        <p:pic>
          <p:nvPicPr>
            <p:cNvPr id="4" name="图片 3" descr="早期照相机.jpg"/>
            <p:cNvPicPr>
              <a:picLocks noChangeAspect="1"/>
            </p:cNvPicPr>
            <p:nvPr/>
          </p:nvPicPr>
          <p:blipFill>
            <a:blip r:embed="rId1" cstate="print"/>
            <a:stretch>
              <a:fillRect/>
            </a:stretch>
          </p:blipFill>
          <p:spPr>
            <a:xfrm>
              <a:off x="323528" y="3284984"/>
              <a:ext cx="3714750" cy="3038475"/>
            </a:xfrm>
            <a:prstGeom prst="rect">
              <a:avLst/>
            </a:prstGeom>
          </p:spPr>
        </p:pic>
        <p:pic>
          <p:nvPicPr>
            <p:cNvPr id="5" name="图片 4" descr="周璇.jpg"/>
            <p:cNvPicPr>
              <a:picLocks noChangeAspect="1"/>
            </p:cNvPicPr>
            <p:nvPr/>
          </p:nvPicPr>
          <p:blipFill>
            <a:blip r:embed="rId2" cstate="print"/>
            <a:stretch>
              <a:fillRect/>
            </a:stretch>
          </p:blipFill>
          <p:spPr>
            <a:xfrm>
              <a:off x="4755932" y="2420888"/>
              <a:ext cx="3704500" cy="4415658"/>
            </a:xfrm>
            <a:prstGeom prst="rect">
              <a:avLst/>
            </a:prstGeom>
          </p:spPr>
        </p:pic>
      </p:grpSp>
      <p:sp>
        <p:nvSpPr>
          <p:cNvPr id="9" name="TextBox 8"/>
          <p:cNvSpPr txBox="1"/>
          <p:nvPr/>
        </p:nvSpPr>
        <p:spPr>
          <a:xfrm>
            <a:off x="6084168" y="6088559"/>
            <a:ext cx="1440160" cy="769441"/>
          </a:xfrm>
          <a:prstGeom prst="rect">
            <a:avLst/>
          </a:prstGeom>
          <a:solidFill>
            <a:schemeClr val="bg1"/>
          </a:solidFill>
        </p:spPr>
        <p:txBody>
          <a:bodyPr wrap="square" rtlCol="0">
            <a:spAutoFit/>
          </a:bodyPr>
          <a:lstStyle/>
          <a:p>
            <a:r>
              <a:rPr lang="zh-CN" altLang="en-US" sz="4400" dirty="0" smtClean="0"/>
              <a:t>周璇</a:t>
            </a:r>
            <a:endParaRPr lang="zh-CN" altLang="en-US" sz="4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云形标注 3"/>
          <p:cNvSpPr/>
          <p:nvPr/>
        </p:nvSpPr>
        <p:spPr>
          <a:xfrm>
            <a:off x="2285984" y="476672"/>
            <a:ext cx="6858016" cy="3595270"/>
          </a:xfrm>
          <a:prstGeom prst="cloudCallout">
            <a:avLst>
              <a:gd name="adj1" fmla="val -58738"/>
              <a:gd name="adj2" fmla="val 38191"/>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nvSpPr>
        <p:spPr>
          <a:xfrm>
            <a:off x="3143240" y="1071546"/>
            <a:ext cx="4929222" cy="1815882"/>
          </a:xfrm>
          <a:prstGeom prst="rect">
            <a:avLst/>
          </a:prstGeom>
          <a:noFill/>
        </p:spPr>
        <p:txBody>
          <a:bodyPr wrap="square" rtlCol="0">
            <a:spAutoFit/>
          </a:bodyPr>
          <a:lstStyle/>
          <a:p>
            <a:r>
              <a:rPr lang="zh-CN" altLang="en-US" sz="2800" dirty="0"/>
              <a:t>         </a:t>
            </a:r>
            <a:r>
              <a:rPr lang="zh-CN" altLang="en-US" sz="2800" b="1" dirty="0"/>
              <a:t>课本</a:t>
            </a:r>
            <a:r>
              <a:rPr lang="zh-CN" altLang="en-US" sz="2800" b="1" dirty="0" smtClean="0"/>
              <a:t>上介绍</a:t>
            </a:r>
            <a:r>
              <a:rPr lang="zh-CN" altLang="en-US" sz="2800" b="1" dirty="0"/>
              <a:t>了在中国电影史上具有重要地位的几部影片和电影明星们。请大家把他们各自的地位表述出来。</a:t>
            </a:r>
            <a:endParaRPr lang="zh-CN" altLang="en-US" sz="2800" b="1" dirty="0"/>
          </a:p>
        </p:txBody>
      </p:sp>
      <p:sp>
        <p:nvSpPr>
          <p:cNvPr id="6" name="TextBox 5"/>
          <p:cNvSpPr txBox="1"/>
          <p:nvPr/>
        </p:nvSpPr>
        <p:spPr>
          <a:xfrm>
            <a:off x="2071670" y="4429132"/>
            <a:ext cx="6840760" cy="1815882"/>
          </a:xfrm>
          <a:prstGeom prst="rect">
            <a:avLst/>
          </a:prstGeom>
          <a:noFill/>
        </p:spPr>
        <p:txBody>
          <a:bodyPr wrap="square" rtlCol="0">
            <a:spAutoFit/>
          </a:bodyPr>
          <a:lstStyle/>
          <a:p>
            <a:r>
              <a:rPr lang="zh-CN" altLang="en-US" sz="2800" dirty="0"/>
              <a:t>      </a:t>
            </a:r>
            <a:r>
              <a:rPr lang="en-US" altLang="zh-CN" sz="2800" b="1" dirty="0"/>
              <a:t>《</a:t>
            </a:r>
            <a:r>
              <a:rPr lang="zh-CN" altLang="en-US" sz="2800" b="1" dirty="0"/>
              <a:t>定军山</a:t>
            </a:r>
            <a:r>
              <a:rPr lang="en-US" altLang="zh-CN" sz="2800" b="1" dirty="0"/>
              <a:t>》</a:t>
            </a:r>
            <a:r>
              <a:rPr lang="zh-CN" altLang="en-US" sz="2800" b="1" dirty="0"/>
              <a:t>是我国自己拍摄的第一部无声电影，</a:t>
            </a:r>
            <a:r>
              <a:rPr lang="en-US" altLang="zh-CN" sz="2800" b="1" dirty="0"/>
              <a:t>《</a:t>
            </a:r>
            <a:r>
              <a:rPr lang="zh-CN" altLang="en-US" sz="2800" b="1" dirty="0"/>
              <a:t>歌女红牡丹</a:t>
            </a:r>
            <a:r>
              <a:rPr lang="en-US" altLang="zh-CN" sz="2800" b="1" dirty="0"/>
              <a:t>》</a:t>
            </a:r>
            <a:r>
              <a:rPr lang="zh-CN" altLang="en-US" sz="2800" b="1" dirty="0"/>
              <a:t>是我国第一部有声电影，赵丹、</a:t>
            </a:r>
            <a:r>
              <a:rPr lang="zh-CN" altLang="en-US" sz="2800" b="1" dirty="0" smtClean="0"/>
              <a:t>周璇等</a:t>
            </a:r>
            <a:r>
              <a:rPr lang="zh-CN" altLang="en-US" sz="2800" b="1" dirty="0"/>
              <a:t>都是当时家喻户晓的明星。</a:t>
            </a:r>
            <a:endParaRPr lang="zh-CN" altLang="en-US" sz="2800" b="1" dirty="0"/>
          </a:p>
        </p:txBody>
      </p:sp>
      <p:pic>
        <p:nvPicPr>
          <p:cNvPr id="8" name="图片 7"/>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flipH="1">
            <a:off x="0" y="2714620"/>
            <a:ext cx="2071702" cy="213333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ppt_x</p:attrName>
                                        </p:attrNameLst>
                                      </p:cBhvr>
                                      <p:tavLst>
                                        <p:tav tm="0">
                                          <p:val>
                                            <p:strVal val="#ppt_x-.2"/>
                                          </p:val>
                                        </p:tav>
                                        <p:tav tm="100000">
                                          <p:val>
                                            <p:strVal val="#ppt_x"/>
                                          </p:val>
                                        </p:tav>
                                      </p:tavLst>
                                    </p:anim>
                                    <p:anim calcmode="lin" valueType="num">
                                      <p:cBhvr>
                                        <p:cTn id="8"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1000"/>
                                        <p:tgtEl>
                                          <p:spTgt spid="4"/>
                                        </p:tgtEl>
                                      </p:cBhvr>
                                    </p:animEffect>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checkerboard(across)">
                                      <p:cBhvr>
                                        <p:cTn id="2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云形标注 3"/>
          <p:cNvSpPr/>
          <p:nvPr/>
        </p:nvSpPr>
        <p:spPr>
          <a:xfrm>
            <a:off x="2607802" y="476672"/>
            <a:ext cx="6536198" cy="2666576"/>
          </a:xfrm>
          <a:prstGeom prst="cloudCallout">
            <a:avLst>
              <a:gd name="adj1" fmla="val -58738"/>
              <a:gd name="adj2" fmla="val 38191"/>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nvSpPr>
        <p:spPr>
          <a:xfrm>
            <a:off x="3428992" y="1214422"/>
            <a:ext cx="4929222" cy="954107"/>
          </a:xfrm>
          <a:prstGeom prst="rect">
            <a:avLst/>
          </a:prstGeom>
          <a:noFill/>
        </p:spPr>
        <p:txBody>
          <a:bodyPr wrap="square" rtlCol="0">
            <a:spAutoFit/>
          </a:bodyPr>
          <a:lstStyle/>
          <a:p>
            <a:r>
              <a:rPr lang="zh-CN" altLang="en-US" sz="2800" dirty="0"/>
              <a:t>         </a:t>
            </a:r>
            <a:r>
              <a:rPr lang="zh-CN" altLang="en-US" sz="2800" b="1" dirty="0"/>
              <a:t>照相和电影传入中国对人们的生活有什么影响？</a:t>
            </a:r>
            <a:endParaRPr lang="zh-CN" altLang="en-US" sz="2800" b="1" dirty="0"/>
          </a:p>
        </p:txBody>
      </p:sp>
      <p:sp>
        <p:nvSpPr>
          <p:cNvPr id="6" name="TextBox 5"/>
          <p:cNvSpPr txBox="1"/>
          <p:nvPr/>
        </p:nvSpPr>
        <p:spPr>
          <a:xfrm>
            <a:off x="3000364" y="3929066"/>
            <a:ext cx="5256584" cy="954107"/>
          </a:xfrm>
          <a:prstGeom prst="rect">
            <a:avLst/>
          </a:prstGeom>
          <a:noFill/>
        </p:spPr>
        <p:txBody>
          <a:bodyPr wrap="square" rtlCol="0">
            <a:spAutoFit/>
          </a:bodyPr>
          <a:lstStyle/>
          <a:p>
            <a:r>
              <a:rPr lang="zh-CN" altLang="en-US" sz="2800" b="1" dirty="0"/>
              <a:t>         丰富了人们的精神生活，也留下了许多珍贵的历史镜头。</a:t>
            </a:r>
            <a:endParaRPr lang="zh-CN" altLang="en-US" sz="2800" b="1" dirty="0"/>
          </a:p>
        </p:txBody>
      </p:sp>
      <p:pic>
        <p:nvPicPr>
          <p:cNvPr id="8" name="图片 7"/>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flipH="1">
            <a:off x="0" y="2857496"/>
            <a:ext cx="2071702" cy="213333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checkerboard(across)">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1643042" y="1857364"/>
            <a:ext cx="6215106" cy="584775"/>
          </a:xfrm>
          <a:prstGeom prst="rect">
            <a:avLst/>
          </a:prstGeom>
          <a:noFill/>
        </p:spPr>
        <p:txBody>
          <a:bodyPr wrap="square" rtlCol="0">
            <a:spAutoFit/>
          </a:bodyPr>
          <a:lstStyle/>
          <a:p>
            <a:r>
              <a:rPr lang="en-US" altLang="zh-CN" sz="3200" b="1">
                <a:latin typeface="+mn-ea"/>
              </a:rPr>
              <a:t>    </a:t>
            </a:r>
            <a:endParaRPr lang="zh-CN" altLang="en-US" sz="3200" b="1"/>
          </a:p>
        </p:txBody>
      </p:sp>
      <p:sp>
        <p:nvSpPr>
          <p:cNvPr id="4" name="矩形 3"/>
          <p:cNvSpPr/>
          <p:nvPr/>
        </p:nvSpPr>
        <p:spPr>
          <a:xfrm>
            <a:off x="2000232" y="3786190"/>
            <a:ext cx="4572000" cy="646331"/>
          </a:xfrm>
          <a:prstGeom prst="rect">
            <a:avLst/>
          </a:prstGeom>
        </p:spPr>
        <p:txBody>
          <a:bodyPr>
            <a:spAutoFit/>
          </a:bodyPr>
          <a:lstStyle/>
          <a:p>
            <a:br>
              <a:rPr lang="zh-CN" altLang="en-US"/>
            </a:br>
            <a:endParaRPr lang="zh-CN" altLang="en-US"/>
          </a:p>
        </p:txBody>
      </p:sp>
      <p:grpSp>
        <p:nvGrpSpPr>
          <p:cNvPr id="6" name="组合 5"/>
          <p:cNvGrpSpPr/>
          <p:nvPr/>
        </p:nvGrpSpPr>
        <p:grpSpPr>
          <a:xfrm>
            <a:off x="1571604" y="571480"/>
            <a:ext cx="5643602" cy="5324535"/>
            <a:chOff x="1567506" y="571480"/>
            <a:chExt cx="4988944" cy="5324535"/>
          </a:xfrm>
        </p:grpSpPr>
        <p:sp>
          <p:nvSpPr>
            <p:cNvPr id="3" name="矩形 2"/>
            <p:cNvSpPr/>
            <p:nvPr/>
          </p:nvSpPr>
          <p:spPr>
            <a:xfrm>
              <a:off x="1567506" y="571480"/>
              <a:ext cx="1255794" cy="584775"/>
            </a:xfrm>
            <a:prstGeom prst="rect">
              <a:avLst/>
            </a:prstGeom>
            <a:noFill/>
          </p:spPr>
          <p:txBody>
            <a:bodyPr wrap="none" lIns="91440" tIns="45720" rIns="91440" bIns="45720">
              <a:spAutoFit/>
            </a:bodyPr>
            <a:lstStyle/>
            <a:p>
              <a:pPr algn="ctr"/>
              <a:r>
                <a:rPr lang="zh-CN" altLang="en-US"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小结：</a:t>
              </a:r>
              <a:endParaRPr lang="zh-CN" altLang="en-US" sz="32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5" name="TextBox 4"/>
            <p:cNvSpPr txBox="1"/>
            <p:nvPr/>
          </p:nvSpPr>
          <p:spPr>
            <a:xfrm>
              <a:off x="1613548" y="1494810"/>
              <a:ext cx="4942902" cy="4401205"/>
            </a:xfrm>
            <a:prstGeom prst="rect">
              <a:avLst/>
            </a:prstGeom>
            <a:noFill/>
          </p:spPr>
          <p:txBody>
            <a:bodyPr wrap="square" rtlCol="0">
              <a:spAutoFit/>
            </a:bodyPr>
            <a:lstStyle/>
            <a:p>
              <a:r>
                <a:rPr lang="zh-CN" altLang="en-US" sz="2800" b="1" dirty="0" smtClean="0">
                  <a:latin typeface="+mn-ea"/>
                </a:rPr>
                <a:t>    随</a:t>
              </a:r>
              <a:r>
                <a:rPr lang="zh-CN" altLang="en-US" sz="2800" b="1" dirty="0">
                  <a:latin typeface="+mn-ea"/>
                </a:rPr>
                <a:t>着西方思想文化的不断涌入和近代新式教育的兴起，延续</a:t>
              </a:r>
              <a:r>
                <a:rPr lang="zh-CN" altLang="en-US" sz="2800" b="1" dirty="0" smtClean="0">
                  <a:latin typeface="+mn-ea"/>
                </a:rPr>
                <a:t>了一千多</a:t>
              </a:r>
              <a:r>
                <a:rPr lang="zh-CN" altLang="en-US" sz="2800" b="1" dirty="0">
                  <a:latin typeface="+mn-ea"/>
                </a:rPr>
                <a:t>年的科举制度走到了尽头；一批有远见卓识的文学家、艺术家，为了民族的振兴和国家的富强，用激情呼唤着时代的变革；新闻媒体用报纸、杂志、书籍等工具来传播新思想、新文化，开启了思想解放的闸门。</a:t>
              </a:r>
              <a:endParaRPr lang="zh-CN" altLang="en-US" sz="2800" b="1" dirty="0">
                <a:latin typeface="+mn-ea"/>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矩形 1"/>
          <p:cNvSpPr/>
          <p:nvPr/>
        </p:nvSpPr>
        <p:spPr>
          <a:xfrm>
            <a:off x="214282" y="285728"/>
            <a:ext cx="2967480" cy="923330"/>
          </a:xfrm>
          <a:prstGeom prst="rect">
            <a:avLst/>
          </a:prstGeom>
          <a:noFill/>
        </p:spPr>
        <p:txBody>
          <a:bodyPr wrap="none" lIns="91440" tIns="45720" rIns="91440" bIns="45720">
            <a:spAutoFit/>
          </a:bodyPr>
          <a:lstStyle/>
          <a:p>
            <a:pPr algn="ctr"/>
            <a:r>
              <a:rPr lang="zh-CN" altLang="en-US" sz="5400" b="1" cap="all" spc="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板书设计</a:t>
            </a:r>
            <a:endParaRPr lang="zh-CN" altLang="en-US" sz="5400" b="1" cap="all" spc="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37" name="右中括号 36"/>
          <p:cNvSpPr/>
          <p:nvPr/>
        </p:nvSpPr>
        <p:spPr>
          <a:xfrm flipH="1">
            <a:off x="1928794" y="1928802"/>
            <a:ext cx="142876" cy="3143272"/>
          </a:xfrm>
          <a:prstGeom prst="rightBracket">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8" name="圆角矩形 37"/>
          <p:cNvSpPr/>
          <p:nvPr/>
        </p:nvSpPr>
        <p:spPr>
          <a:xfrm>
            <a:off x="2051720" y="1700808"/>
            <a:ext cx="1857388" cy="571504"/>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chemeClr val="tx1"/>
                </a:solidFill>
              </a:rPr>
              <a:t>新式教育</a:t>
            </a:r>
            <a:endParaRPr lang="zh-CN" altLang="en-US" sz="2400" b="1">
              <a:solidFill>
                <a:schemeClr val="tx1"/>
              </a:solidFill>
            </a:endParaRPr>
          </a:p>
        </p:txBody>
      </p:sp>
      <p:sp>
        <p:nvSpPr>
          <p:cNvPr id="39" name="圆角矩形 38"/>
          <p:cNvSpPr/>
          <p:nvPr/>
        </p:nvSpPr>
        <p:spPr>
          <a:xfrm>
            <a:off x="2214546" y="3143248"/>
            <a:ext cx="2000264" cy="64294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tx1"/>
                </a:solidFill>
              </a:rPr>
              <a:t>新闻出版</a:t>
            </a:r>
            <a:endParaRPr lang="zh-CN" altLang="en-US" sz="2400" b="1" dirty="0">
              <a:solidFill>
                <a:schemeClr val="tx1"/>
              </a:solidFill>
            </a:endParaRPr>
          </a:p>
        </p:txBody>
      </p:sp>
      <p:sp>
        <p:nvSpPr>
          <p:cNvPr id="40" name="圆角矩形 39"/>
          <p:cNvSpPr/>
          <p:nvPr/>
        </p:nvSpPr>
        <p:spPr>
          <a:xfrm>
            <a:off x="2071670" y="4714884"/>
            <a:ext cx="1928826" cy="571504"/>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chemeClr val="tx1"/>
                </a:solidFill>
              </a:rPr>
              <a:t>文学艺术</a:t>
            </a:r>
            <a:endParaRPr lang="zh-CN" altLang="en-US" sz="2400" b="1">
              <a:solidFill>
                <a:schemeClr val="tx1"/>
              </a:solidFill>
            </a:endParaRPr>
          </a:p>
        </p:txBody>
      </p:sp>
      <p:sp>
        <p:nvSpPr>
          <p:cNvPr id="34" name="圆角矩形 33"/>
          <p:cNvSpPr/>
          <p:nvPr/>
        </p:nvSpPr>
        <p:spPr>
          <a:xfrm>
            <a:off x="714348" y="2285992"/>
            <a:ext cx="642942" cy="2714644"/>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tx1"/>
                </a:solidFill>
              </a:rPr>
              <a:t>教育文化</a:t>
            </a:r>
            <a:endParaRPr lang="zh-CN" altLang="en-US" sz="2400" b="1" dirty="0">
              <a:solidFill>
                <a:schemeClr val="tx1"/>
              </a:solidFill>
            </a:endParaRPr>
          </a:p>
        </p:txBody>
      </p:sp>
      <p:cxnSp>
        <p:nvCxnSpPr>
          <p:cNvPr id="44" name="直接连接符 43"/>
          <p:cNvCxnSpPr>
            <a:endCxn id="39" idx="1"/>
          </p:cNvCxnSpPr>
          <p:nvPr/>
        </p:nvCxnSpPr>
        <p:spPr>
          <a:xfrm flipV="1">
            <a:off x="1428728" y="3464719"/>
            <a:ext cx="785818" cy="3571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a:off x="4071934" y="1928802"/>
            <a:ext cx="785818"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57" name="右中括号 56"/>
          <p:cNvSpPr/>
          <p:nvPr/>
        </p:nvSpPr>
        <p:spPr>
          <a:xfrm flipH="1">
            <a:off x="4929190" y="1357298"/>
            <a:ext cx="214314" cy="1357322"/>
          </a:xfrm>
          <a:prstGeom prst="rightBracket">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59" name="圆角矩形 58"/>
          <p:cNvSpPr/>
          <p:nvPr/>
        </p:nvSpPr>
        <p:spPr>
          <a:xfrm>
            <a:off x="5148064" y="1124744"/>
            <a:ext cx="2719690" cy="571504"/>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chemeClr val="tx1"/>
                </a:solidFill>
              </a:rPr>
              <a:t>京师大学堂等</a:t>
            </a:r>
            <a:endParaRPr lang="zh-CN" altLang="en-US" sz="2400" b="1">
              <a:solidFill>
                <a:schemeClr val="tx1"/>
              </a:solidFill>
            </a:endParaRPr>
          </a:p>
        </p:txBody>
      </p:sp>
      <p:sp>
        <p:nvSpPr>
          <p:cNvPr id="60" name="圆角矩形 59"/>
          <p:cNvSpPr/>
          <p:nvPr/>
        </p:nvSpPr>
        <p:spPr>
          <a:xfrm>
            <a:off x="5148064" y="2348880"/>
            <a:ext cx="2786082" cy="571504"/>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tx1"/>
                </a:solidFill>
              </a:rPr>
              <a:t>废除科举制</a:t>
            </a:r>
            <a:endParaRPr lang="zh-CN" altLang="en-US" sz="2400" b="1" dirty="0">
              <a:solidFill>
                <a:schemeClr val="tx1"/>
              </a:solidFill>
            </a:endParaRPr>
          </a:p>
        </p:txBody>
      </p:sp>
      <p:cxnSp>
        <p:nvCxnSpPr>
          <p:cNvPr id="61" name="直接连接符 60"/>
          <p:cNvCxnSpPr/>
          <p:nvPr/>
        </p:nvCxnSpPr>
        <p:spPr>
          <a:xfrm>
            <a:off x="4214810" y="3500438"/>
            <a:ext cx="785818"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62" name="圆角矩形 61"/>
          <p:cNvSpPr/>
          <p:nvPr/>
        </p:nvSpPr>
        <p:spPr>
          <a:xfrm>
            <a:off x="5000628" y="3143248"/>
            <a:ext cx="3643338" cy="571504"/>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tx1"/>
                </a:solidFill>
              </a:rPr>
              <a:t>《</a:t>
            </a:r>
            <a:r>
              <a:rPr lang="zh-CN" altLang="en-US" sz="2400" b="1" dirty="0">
                <a:solidFill>
                  <a:schemeClr val="tx1"/>
                </a:solidFill>
              </a:rPr>
              <a:t>申报</a:t>
            </a:r>
            <a:r>
              <a:rPr lang="en-US" altLang="zh-CN" sz="2400" b="1" dirty="0">
                <a:solidFill>
                  <a:schemeClr val="tx1"/>
                </a:solidFill>
              </a:rPr>
              <a:t>》</a:t>
            </a:r>
            <a:r>
              <a:rPr lang="zh-CN" altLang="en-US" sz="2400" b="1" dirty="0">
                <a:solidFill>
                  <a:schemeClr val="tx1"/>
                </a:solidFill>
              </a:rPr>
              <a:t>、商务印书馆</a:t>
            </a:r>
            <a:endParaRPr lang="zh-CN" altLang="en-US" sz="2400" b="1" dirty="0">
              <a:solidFill>
                <a:schemeClr val="tx1"/>
              </a:solidFill>
            </a:endParaRPr>
          </a:p>
        </p:txBody>
      </p:sp>
      <p:sp>
        <p:nvSpPr>
          <p:cNvPr id="63" name="右中括号 62"/>
          <p:cNvSpPr/>
          <p:nvPr/>
        </p:nvSpPr>
        <p:spPr>
          <a:xfrm flipH="1">
            <a:off x="4714876" y="4286256"/>
            <a:ext cx="214314" cy="1357322"/>
          </a:xfrm>
          <a:prstGeom prst="rightBracket">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64" name="直接连接符 63"/>
          <p:cNvCxnSpPr>
            <a:endCxn id="63" idx="2"/>
          </p:cNvCxnSpPr>
          <p:nvPr/>
        </p:nvCxnSpPr>
        <p:spPr>
          <a:xfrm flipV="1">
            <a:off x="4000496" y="4964917"/>
            <a:ext cx="714380" cy="3572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67" name="圆角矩形 66"/>
          <p:cNvSpPr/>
          <p:nvPr/>
        </p:nvSpPr>
        <p:spPr>
          <a:xfrm>
            <a:off x="4929190" y="4000504"/>
            <a:ext cx="3714776" cy="571504"/>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tx1"/>
                </a:solidFill>
              </a:rPr>
              <a:t>鲁迅、郭沫若</a:t>
            </a:r>
            <a:r>
              <a:rPr lang="zh-CN" altLang="en-US" sz="2400" b="1" dirty="0" smtClean="0">
                <a:solidFill>
                  <a:schemeClr val="tx1"/>
                </a:solidFill>
              </a:rPr>
              <a:t>、茅盾</a:t>
            </a:r>
            <a:endParaRPr lang="zh-CN" altLang="en-US" sz="2400" b="1" dirty="0">
              <a:solidFill>
                <a:schemeClr val="tx1"/>
              </a:solidFill>
            </a:endParaRPr>
          </a:p>
        </p:txBody>
      </p:sp>
      <p:sp>
        <p:nvSpPr>
          <p:cNvPr id="68" name="圆角矩形 67"/>
          <p:cNvSpPr/>
          <p:nvPr/>
        </p:nvSpPr>
        <p:spPr>
          <a:xfrm>
            <a:off x="4929190" y="5357826"/>
            <a:ext cx="3714776" cy="571504"/>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tx1"/>
                </a:solidFill>
              </a:rPr>
              <a:t>徐悲鸿、聂耳、冼星海</a:t>
            </a:r>
            <a:endParaRPr lang="zh-CN" altLang="en-US" sz="2400" b="1" dirty="0">
              <a:solidFill>
                <a:schemeClr val="tx1"/>
              </a:solidFill>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矩形 2"/>
          <p:cNvSpPr/>
          <p:nvPr/>
        </p:nvSpPr>
        <p:spPr>
          <a:xfrm>
            <a:off x="2714612" y="2285992"/>
            <a:ext cx="3381054" cy="1200329"/>
          </a:xfrm>
          <a:prstGeom prst="rect">
            <a:avLst/>
          </a:prstGeom>
          <a:noFill/>
        </p:spPr>
        <p:txBody>
          <a:bodyPr wrap="none" lIns="91440" tIns="45720" rIns="91440" bIns="45720">
            <a:spAutoFit/>
          </a:bodyPr>
          <a:lstStyle/>
          <a:p>
            <a:pPr algn="ctr"/>
            <a:r>
              <a:rPr lang="zh-CN" altLang="en-US" sz="72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谢  谢！</a:t>
            </a:r>
            <a:endParaRPr lang="zh-CN" altLang="en-US" sz="72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iterate type="lt">
                                    <p:tmPct val="5000"/>
                                  </p:iterate>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3855</Words>
  <Application>WPS 演示</Application>
  <PresentationFormat>全屏显示(4:3)</PresentationFormat>
  <Paragraphs>413</Paragraphs>
  <Slides>39</Slides>
  <Notes>0</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39</vt:i4>
      </vt:variant>
    </vt:vector>
  </HeadingPairs>
  <TitlesOfParts>
    <vt:vector size="46" baseType="lpstr">
      <vt:lpstr>Arial</vt:lpstr>
      <vt:lpstr>宋体</vt:lpstr>
      <vt:lpstr>Wingdings</vt:lpstr>
      <vt:lpstr>Calibri</vt:lpstr>
      <vt:lpstr>微软雅黑</vt:lpstr>
      <vt:lpstr>Arial Unicode MS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dreamsummit</dc:creator>
  <cp:lastModifiedBy>Administrator</cp:lastModifiedBy>
  <cp:revision>487</cp:revision>
  <dcterms:created xsi:type="dcterms:W3CDTF">2017-02-03T10:34:00Z</dcterms:created>
  <dcterms:modified xsi:type="dcterms:W3CDTF">2021-01-18T12:40:48Z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2052-11.3.0.9228</vt:lpwstr>
  </property>
</Properties>
</file>