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0.5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sldIdLst>
    <p:sldId id="262" r:id="rId2"/>
    <p:sldId id="257" r:id="rId3"/>
    <p:sldId id="265" r:id="rId4"/>
    <p:sldId id="263" r:id="rId5"/>
    <p:sldId id="264" r:id="rId6"/>
    <p:sldId id="261" r:id="rId7"/>
    <p:sldId id="260" r:id="rId8"/>
    <p:sldId id="259" r:id="rId9"/>
    <p:sldId id="258" r:id="rId10"/>
    <p:sldId id="266" r:id="rId11"/>
    <p:sldId id="273" r:id="rId12"/>
    <p:sldId id="284" r:id="rId13"/>
    <p:sldId id="282" r:id="rId14"/>
    <p:sldId id="274" r:id="rId15"/>
    <p:sldId id="277" r:id="rId16"/>
    <p:sldId id="279" r:id="rId17"/>
    <p:sldId id="278" r:id="rId18"/>
    <p:sldId id="280" r:id="rId19"/>
    <p:sldId id="272" r:id="rId20"/>
    <p:sldId id="267" r:id="rId21"/>
    <p:sldId id="268" r:id="rId22"/>
    <p:sldId id="270" r:id="rId23"/>
    <p:sldId id="271" r:id="rId24"/>
    <p:sldId id="281" r:id="rId25"/>
    <p:sldId id="256" r:id="rId26"/>
    <p:sldId id="269" r:id="rId27"/>
    <p:sldId id="283" r:id="rId28"/>
    <p:sldId id="285" r:id="rId29"/>
  </p:sldIdLst>
  <p:sldSz cx="9144000" cy="6858000" type="screen4x3"/>
  <p:notesSz cx="6858000" cy="9144000"/>
  <p:custDataLst>
    <p:tags r:id="rId30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770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slide" Target="slides/slide28.xml" /><Relationship Id="rId3" Type="http://schemas.openxmlformats.org/officeDocument/2006/relationships/slide" Target="slides/slide2.xml" /><Relationship Id="rId30" Type="http://schemas.openxmlformats.org/officeDocument/2006/relationships/tags" Target="tags/tag1.xml" /><Relationship Id="rId31" Type="http://schemas.openxmlformats.org/officeDocument/2006/relationships/presProps" Target="presProps.xml" /><Relationship Id="rId32" Type="http://schemas.openxmlformats.org/officeDocument/2006/relationships/viewProps" Target="viewProps.xml" /><Relationship Id="rId33" Type="http://schemas.openxmlformats.org/officeDocument/2006/relationships/theme" Target="theme/theme1.xml" /><Relationship Id="rId34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A5B97-B1ED-4BBB-8AE7-9E3D534BBFD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A142C-DC4A-48DE-84D4-30B46048D60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A5B97-B1ED-4BBB-8AE7-9E3D534BBFD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A142C-DC4A-48DE-84D4-30B46048D60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A5B97-B1ED-4BBB-8AE7-9E3D534BBFD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A142C-DC4A-48DE-84D4-30B46048D60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A5B97-B1ED-4BBB-8AE7-9E3D534BBFD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A142C-DC4A-48DE-84D4-30B46048D60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A5B97-B1ED-4BBB-8AE7-9E3D534BBFD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A142C-DC4A-48DE-84D4-30B46048D60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A5B97-B1ED-4BBB-8AE7-9E3D534BBFD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A142C-DC4A-48DE-84D4-30B46048D60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A5B97-B1ED-4BBB-8AE7-9E3D534BBFD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A142C-DC4A-48DE-84D4-30B46048D60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A5B97-B1ED-4BBB-8AE7-9E3D534BBFD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A142C-DC4A-48DE-84D4-30B46048D60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A5B97-B1ED-4BBB-8AE7-9E3D534BBFD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A142C-DC4A-48DE-84D4-30B46048D60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A5B97-B1ED-4BBB-8AE7-9E3D534BBFD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A142C-DC4A-48DE-84D4-30B46048D60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A5B97-B1ED-4BBB-8AE7-9E3D534BBFD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A142C-DC4A-48DE-84D4-30B46048D603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2A5B97-B1ED-4BBB-8AE7-9E3D534BBFD8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8A142C-DC4A-48DE-84D4-30B46048D603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jpeg" /><Relationship Id="rId3" Type="http://schemas.openxmlformats.org/officeDocument/2006/relationships/image" Target="../media/image2.jpeg" /><Relationship Id="rId4" Type="http://schemas.openxmlformats.org/officeDocument/2006/relationships/image" Target="../media/image3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Relationship Id="rId3" Type="http://schemas.openxmlformats.org/officeDocument/2006/relationships/image" Target="../media/image7.jpeg" /><Relationship Id="rId4" Type="http://schemas.openxmlformats.org/officeDocument/2006/relationships/image" Target="../media/image8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5.png" /><Relationship Id="rId3" Type="http://schemas.openxmlformats.org/officeDocument/2006/relationships/image" Target="../media/image9.jpeg" /><Relationship Id="rId4" Type="http://schemas.openxmlformats.org/officeDocument/2006/relationships/image" Target="../media/image10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2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Relationship Id="rId3" Type="http://schemas.openxmlformats.org/officeDocument/2006/relationships/image" Target="../media/image14.jpeg" /><Relationship Id="rId4" Type="http://schemas.openxmlformats.org/officeDocument/2006/relationships/image" Target="../media/image15.jpeg" /><Relationship Id="rId5" Type="http://schemas.openxmlformats.org/officeDocument/2006/relationships/image" Target="../media/image16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jpeg" /><Relationship Id="rId3" Type="http://schemas.openxmlformats.org/officeDocument/2006/relationships/image" Target="../media/image19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jpeg" /><Relationship Id="rId3" Type="http://schemas.openxmlformats.org/officeDocument/2006/relationships/image" Target="../media/image21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jpeg" /><Relationship Id="rId3" Type="http://schemas.openxmlformats.org/officeDocument/2006/relationships/image" Target="../media/image23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jpeg" /><Relationship Id="rId3" Type="http://schemas.openxmlformats.org/officeDocument/2006/relationships/image" Target="../media/image25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jpeg" /><Relationship Id="rId3" Type="http://schemas.openxmlformats.org/officeDocument/2006/relationships/image" Target="../media/image27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jpeg" /><Relationship Id="rId3" Type="http://schemas.openxmlformats.org/officeDocument/2006/relationships/image" Target="../media/image29.jpeg" /><Relationship Id="rId4" Type="http://schemas.openxmlformats.org/officeDocument/2006/relationships/image" Target="../media/image30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2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3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Relationship Id="rId3" Type="http://schemas.openxmlformats.org/officeDocument/2006/relationships/image" Target="../media/image19.jpeg" /><Relationship Id="rId4" Type="http://schemas.openxmlformats.org/officeDocument/2006/relationships/image" Target="../media/image25.jpeg" /><Relationship Id="rId5" Type="http://schemas.openxmlformats.org/officeDocument/2006/relationships/image" Target="../media/image27.jpeg" /><Relationship Id="rId6" Type="http://schemas.openxmlformats.org/officeDocument/2006/relationships/image" Target="../media/image32.jpeg" /><Relationship Id="rId7" Type="http://schemas.openxmlformats.org/officeDocument/2006/relationships/image" Target="../media/image34.png" /><Relationship Id="rId8" Type="http://schemas.openxmlformats.org/officeDocument/2006/relationships/image" Target="../media/image22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539552" y="260648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思考：下列是中国远古传说中的一些人物，请你排列一下他们出现的顺序，并说明理由。</a:t>
            </a:r>
            <a:endParaRPr lang="zh-CN" altLang="en-US" sz="280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19458" name="Picture 2" descr="https://timgsa.baidu.com/timg?image&amp;quality=80&amp;size=b9999_10000&amp;sec=1544887961877&amp;di=bc0a6feb6dc5279071a583c640db25e6&amp;imgtype=0&amp;src=http%3A%2F%2Fs3.sinaimg.cn%2Flarge%2F001mtZX4gy6XisWO9r442%26690"/>
          <p:cNvPicPr>
            <a:picLocks noChangeAspect="1" noChangeArrowheads="1"/>
          </p:cNvPicPr>
          <p:nvPr/>
        </p:nvPicPr>
        <p:blipFill>
          <a:blip r:embed="rId2"/>
          <a:srcRect b="31873"/>
          <a:stretch>
            <a:fillRect/>
          </a:stretch>
        </p:blipFill>
        <p:spPr bwMode="auto">
          <a:xfrm>
            <a:off x="576064" y="1628800"/>
            <a:ext cx="2123728" cy="1936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2843808" y="2060848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有巢氏构木为巢。</a:t>
            </a:r>
            <a:endParaRPr lang="zh-CN" altLang="en-US" sz="28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9460" name="Picture 4" descr="https://timgsa.baidu.com/timg?image&amp;quality=80&amp;size=b9999_10000&amp;sec=1544888213081&amp;di=5fbfdd584dfcdb36b57745869cd5fa27&amp;imgtype=0&amp;src=http%3A%2F%2Fpic.baike.soso.com%2Fugc%2Fbaikepic2%2F10469%2F20171125153704-1315142664_jpg_300_475_29410.jpg%2F0"/>
          <p:cNvPicPr>
            <a:picLocks noChangeAspect="1" noChangeArrowheads="1"/>
          </p:cNvPicPr>
          <p:nvPr/>
        </p:nvPicPr>
        <p:blipFill>
          <a:blip r:embed="rId3"/>
          <a:srcRect t="21976"/>
          <a:stretch>
            <a:fillRect/>
          </a:stretch>
        </p:blipFill>
        <p:spPr bwMode="auto">
          <a:xfrm>
            <a:off x="5004048" y="2564904"/>
            <a:ext cx="1778893" cy="22002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7020272" y="3122965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燧人氏钻木取火。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9462" name="Picture 6" descr="https://timgsa.baidu.com/timg?image&amp;quality=80&amp;size=b9999_10000&amp;sec=1544888408745&amp;di=5b76f4de9ad138f51e985e7a3ad21e1c&amp;imgtype=0&amp;src=http%3A%2F%2Fs3.sinaimg.cn%2Fmw690%2F006kin1nzy75ORn7jHQ82"/>
          <p:cNvPicPr>
            <a:picLocks noChangeAspect="1" noChangeArrowheads="1"/>
          </p:cNvPicPr>
          <p:nvPr/>
        </p:nvPicPr>
        <p:blipFill>
          <a:blip r:embed="rId4"/>
          <a:srcRect t="21976"/>
          <a:stretch>
            <a:fillRect/>
          </a:stretch>
        </p:blipFill>
        <p:spPr bwMode="auto">
          <a:xfrm>
            <a:off x="467544" y="4077072"/>
            <a:ext cx="2162376" cy="1872207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2843808" y="4437112"/>
            <a:ext cx="16561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神农氏教民艺</a:t>
            </a:r>
            <a:r>
              <a:rPr lang="zh-CN" altLang="en-US" sz="28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（种植）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五谷。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2132856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400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第</a:t>
            </a:r>
            <a:r>
              <a:rPr lang="en-US" altLang="zh-CN" sz="400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10</a:t>
            </a:r>
            <a:r>
              <a:rPr lang="zh-CN" altLang="en-US" sz="4000" smtClean="0">
                <a:solidFill>
                  <a:schemeClr val="bg1"/>
                </a:solidFill>
                <a:latin typeface="方正启体简体" pitchFamily="65" charset="-122"/>
                <a:ea typeface="方正启体简体" pitchFamily="65" charset="-122"/>
              </a:rPr>
              <a:t>课 古代的村落、集镇和城市</a:t>
            </a:r>
            <a:endParaRPr lang="zh-CN" altLang="en-US" sz="4000">
              <a:solidFill>
                <a:schemeClr val="bg1"/>
              </a:solidFill>
              <a:latin typeface="方正启体简体" pitchFamily="65" charset="-122"/>
              <a:ea typeface="方正启体简体" pitchFamily="65" charset="-122"/>
            </a:endParaRPr>
          </a:p>
        </p:txBody>
      </p:sp>
      <p:pic>
        <p:nvPicPr>
          <p:cNvPr id="1026" name="Picture 2" descr="C:\Users\Administrator\Desktop\无标题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1" y="1844824"/>
            <a:ext cx="9144001" cy="1257988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0" name="Picture 2" descr="https://upload-images.jianshu.io/upload_images/13411147-6b2c918308ee31e5.png?imageMogr2/auto-orient/strip%7CimageView2/2/w/650"/>
          <p:cNvPicPr>
            <a:picLocks noChangeAspect="1" noChangeArrowheads="1"/>
          </p:cNvPicPr>
          <p:nvPr/>
        </p:nvPicPr>
        <p:blipFill>
          <a:blip r:embed="rId2"/>
          <a:srcRect t="5751"/>
          <a:stretch>
            <a:fillRect/>
          </a:stretch>
        </p:blipFill>
        <p:spPr bwMode="auto">
          <a:xfrm>
            <a:off x="0" y="764704"/>
            <a:ext cx="9144000" cy="47200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椭圆 4"/>
          <p:cNvSpPr/>
          <p:nvPr/>
        </p:nvSpPr>
        <p:spPr>
          <a:xfrm>
            <a:off x="5508104" y="2348880"/>
            <a:ext cx="216024" cy="216024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164288" y="2204864"/>
            <a:ext cx="216024" cy="216024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619672" y="2780928"/>
            <a:ext cx="216024" cy="216024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860032" y="4797152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smtClean="0">
                <a:latin typeface="仿宋" panose="02010609060101010101" pitchFamily="49" charset="-122"/>
                <a:ea typeface="仿宋" panose="02010609060101010101" pitchFamily="49" charset="-122"/>
              </a:rPr>
              <a:t>早期农业的传播示意图</a:t>
            </a:r>
            <a:endParaRPr lang="zh-CN" altLang="en-US" sz="2800"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512" y="116632"/>
            <a:ext cx="84946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思考：农业的出现会给人类的生活和生产方式带来哪些变化？</a:t>
            </a:r>
            <a:endParaRPr lang="zh-CN" altLang="en-US" sz="2400" b="1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308304" y="2512060"/>
            <a:ext cx="216024" cy="216024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538952" y="5589240"/>
            <a:ext cx="4402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生活：人类由迁徙到定居</a:t>
            </a:r>
            <a:endParaRPr lang="en-US" altLang="zh-CN" sz="280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538952" y="6074132"/>
            <a:ext cx="47612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生产：农业和手工业的分工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2" grpId="0"/>
      <p:bldP spid="13" grpId="0"/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611560" y="1844824"/>
            <a:ext cx="8064896" cy="2862322"/>
          </a:xfrm>
          <a:prstGeom prst="rect">
            <a:avLst/>
          </a:prstGeom>
          <a:ln w="25400">
            <a:solidFill>
              <a:srgbClr val="FFC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上古穴居而野处，后世圣人易之以宫室</a:t>
            </a:r>
            <a:r>
              <a:rPr lang="zh-CN" altLang="en-US" sz="32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（房屋），</a:t>
            </a:r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上栋下宇，以待风雨。</a:t>
            </a:r>
            <a:br>
              <a:rPr lang="en-US" altLang="zh-CN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        ——《</a:t>
            </a:r>
            <a:r>
              <a:rPr lang="zh-CN" altLang="en-US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易</a:t>
            </a:r>
            <a:r>
              <a:rPr lang="en-US" altLang="zh-CN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系辞下</a:t>
            </a:r>
            <a:r>
              <a:rPr lang="en-US" altLang="zh-CN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》</a:t>
            </a:r>
            <a:br>
              <a:rPr lang="en-US" altLang="zh-CN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古之民未知为宫室时，就陵阜而居，穴而处，下润湿伤民，古圣王作为宫室。</a:t>
            </a:r>
            <a:br>
              <a:rPr lang="en-US" altLang="zh-CN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</a:br>
            <a:r>
              <a:rPr lang="en-US" altLang="zh-CN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				          </a:t>
            </a:r>
            <a:r>
              <a:rPr lang="en-US" altLang="zh-CN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——《</a:t>
            </a:r>
            <a:r>
              <a:rPr lang="zh-CN" altLang="en-US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墨子</a:t>
            </a:r>
            <a:r>
              <a:rPr lang="en-US" altLang="zh-CN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 </a:t>
            </a:r>
            <a:r>
              <a:rPr lang="zh-CN" altLang="en-US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辞过</a:t>
            </a:r>
            <a:r>
              <a:rPr lang="en-US" altLang="zh-CN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3200"/>
          </a:p>
        </p:txBody>
      </p:sp>
      <p:sp>
        <p:nvSpPr>
          <p:cNvPr id="5" name="TextBox 4"/>
          <p:cNvSpPr txBox="1"/>
          <p:nvPr/>
        </p:nvSpPr>
        <p:spPr>
          <a:xfrm>
            <a:off x="323528" y="404664"/>
            <a:ext cx="88204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史料研习：上古人类居住的方式发生了哪些变化？这种变化会给人们带来哪些好处？</a:t>
            </a:r>
            <a:endParaRPr lang="zh-CN" altLang="en-US" sz="2800">
              <a:solidFill>
                <a:srgbClr val="FFFF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2267744" y="2420888"/>
            <a:ext cx="79208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7596336" y="2420888"/>
            <a:ext cx="792088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4716016" y="2852936"/>
            <a:ext cx="158417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1979712" y="4149080"/>
            <a:ext cx="1944216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4" descr="https://timgsa.baidu.com/timg?image&amp;quality=80&amp;size=b9999_10000&amp;sec=1544895000541&amp;di=b1f21e0b1342f916e3a65938829f11d3&amp;imgtype=0&amp;src=http%3A%2F%2Fimgsrc.baidu.com%2Fimage%2Fc0%253Dshijue1%252C0%252C0%252C294%252C40%2Fsign%3D03cc3939c5fc1e17e9b2847222f99c76%2F8b82b9014a90f60333e812683312b31bb051ed41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764704"/>
            <a:ext cx="3649441" cy="345638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827584" y="3833664"/>
            <a:ext cx="2031325" cy="369332"/>
          </a:xfrm>
          <a:prstGeom prst="rect">
            <a:avLst/>
          </a:prstGeom>
          <a:solidFill>
            <a:schemeClr val="bg1">
              <a:alpha val="82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mtClean="0">
                <a:latin typeface="仿宋" panose="02010609060101010101" pitchFamily="49" charset="-122"/>
                <a:ea typeface="仿宋" panose="02010609060101010101" pitchFamily="49" charset="-122"/>
              </a:rPr>
              <a:t>原始人穴居的山洞</a:t>
            </a:r>
            <a:endParaRPr lang="zh-CN" altLang="en-US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21506" name="Picture 2" descr="C:\Users\Administrator\Pictures\11.jpg"/>
          <p:cNvPicPr>
            <a:picLocks noChangeAspect="1" noChangeArrowheads="1"/>
          </p:cNvPicPr>
          <p:nvPr/>
        </p:nvPicPr>
        <p:blipFill>
          <a:blip r:embed="rId3"/>
          <a:srcRect l="23225" r="10626" b="74150"/>
          <a:stretch>
            <a:fillRect/>
          </a:stretch>
        </p:blipFill>
        <p:spPr bwMode="auto">
          <a:xfrm>
            <a:off x="1115616" y="4365104"/>
            <a:ext cx="7200800" cy="244827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21507" name="Picture 3" descr="C:\Users\Administrator\Pictures\11.jpg"/>
          <p:cNvPicPr>
            <a:picLocks noChangeAspect="1" noChangeArrowheads="1"/>
          </p:cNvPicPr>
          <p:nvPr/>
        </p:nvPicPr>
        <p:blipFill>
          <a:blip r:embed="rId3"/>
          <a:srcRect l="28132" t="50000" r="10029" b="30050"/>
          <a:stretch>
            <a:fillRect/>
          </a:stretch>
        </p:blipFill>
        <p:spPr bwMode="auto">
          <a:xfrm>
            <a:off x="3563888" y="2321497"/>
            <a:ext cx="5580112" cy="1877622"/>
          </a:xfrm>
          <a:prstGeom prst="rect">
            <a:avLst/>
          </a:prstGeom>
          <a:noFill/>
        </p:spPr>
      </p:pic>
      <p:pic>
        <p:nvPicPr>
          <p:cNvPr id="21509" name="Picture 5" descr="https://timgsa.baidu.com/timg?image&amp;quality=80&amp;size=b9999_10000&amp;sec=1544895979053&amp;di=4b62ac61acc77db30d21d8428ce0c17d&amp;imgtype=0&amp;src=http%3A%2F%2Fyzhtml01.book118.com%2F2016%2F12%2F14%2F21%2F51522835%2F8.files%2Ffile0001.jpg"/>
          <p:cNvPicPr>
            <a:picLocks noChangeAspect="1" noChangeArrowheads="1"/>
          </p:cNvPicPr>
          <p:nvPr/>
        </p:nvPicPr>
        <p:blipFill>
          <a:blip r:embed="rId4"/>
          <a:srcRect b="56087"/>
          <a:stretch>
            <a:fillRect/>
          </a:stretch>
        </p:blipFill>
        <p:spPr bwMode="auto">
          <a:xfrm>
            <a:off x="3635896" y="798697"/>
            <a:ext cx="5652121" cy="1522799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1979712" y="188640"/>
            <a:ext cx="54168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穴居、巢居、半穴居到地面建筑的演变</a:t>
            </a:r>
            <a:endParaRPr lang="zh-CN" altLang="en-US" sz="240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0" name="Picture 2" descr="https://upload-images.jianshu.io/upload_images/13411147-6b2c918308ee31e5.png?imageMogr2/auto-orient/strip%7CimageView2/2/w/650"/>
          <p:cNvPicPr>
            <a:picLocks noChangeAspect="1" noChangeArrowheads="1"/>
          </p:cNvPicPr>
          <p:nvPr/>
        </p:nvPicPr>
        <p:blipFill>
          <a:blip r:embed="rId2"/>
          <a:srcRect t="5751"/>
          <a:stretch>
            <a:fillRect/>
          </a:stretch>
        </p:blipFill>
        <p:spPr bwMode="auto">
          <a:xfrm>
            <a:off x="0" y="1268760"/>
            <a:ext cx="9144000" cy="47200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椭圆 4"/>
          <p:cNvSpPr/>
          <p:nvPr/>
        </p:nvSpPr>
        <p:spPr>
          <a:xfrm>
            <a:off x="5508104" y="2852936"/>
            <a:ext cx="216024" cy="216024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164288" y="2708920"/>
            <a:ext cx="216024" cy="216024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1619672" y="3284984"/>
            <a:ext cx="216024" cy="216024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4860032" y="5301208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smtClean="0">
                <a:latin typeface="仿宋" panose="02010609060101010101" pitchFamily="49" charset="-122"/>
                <a:ea typeface="仿宋" panose="02010609060101010101" pitchFamily="49" charset="-122"/>
              </a:rPr>
              <a:t>早期农业的传播示意图</a:t>
            </a:r>
            <a:endParaRPr lang="zh-CN" altLang="en-US" sz="28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9512" y="620688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一、村落的产生</a:t>
            </a:r>
            <a:endParaRPr lang="zh-CN" altLang="en-US" sz="2400" b="1">
              <a:solidFill>
                <a:srgbClr val="FFFF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7308304" y="3016116"/>
            <a:ext cx="216024" cy="216024"/>
          </a:xfrm>
          <a:prstGeom prst="ellips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Picture 3" descr="C:\Users\Administrator\Pictures\u=1029947642,4116996778&amp;fm=173&amp;s=463016C554EB914F1883E4290300601B&amp;w=640&amp;h=403&amp;img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5724128" y="332656"/>
            <a:ext cx="3545009" cy="2232248"/>
          </a:xfrm>
          <a:prstGeom prst="rect">
            <a:avLst/>
          </a:prstGeom>
          <a:noFill/>
        </p:spPr>
      </p:pic>
      <p:sp>
        <p:nvSpPr>
          <p:cNvPr id="16" name="矩形 15"/>
          <p:cNvSpPr/>
          <p:nvPr/>
        </p:nvSpPr>
        <p:spPr>
          <a:xfrm>
            <a:off x="5868144" y="2132856"/>
            <a:ext cx="233910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兴隆洼聚落遗址</a:t>
            </a:r>
            <a:endParaRPr lang="zh-CN" altLang="en-US" sz="2400"/>
          </a:p>
        </p:txBody>
      </p:sp>
      <p:pic>
        <p:nvPicPr>
          <p:cNvPr id="2052" name="Picture 4" descr="https://gss0.bdstatic.com/94o3dSag_xI4khGkpoWK1HF6hhy/baike/w%3D268/sign=81facf0b85025aafd33279cdc3efab8d/2f738bd4b31c8701f1623b2d207f9e2f0608ff21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4139952" y="3212976"/>
            <a:ext cx="2095500" cy="1885950"/>
          </a:xfrm>
          <a:prstGeom prst="rect">
            <a:avLst/>
          </a:prstGeom>
          <a:noFill/>
        </p:spPr>
      </p:pic>
      <p:sp>
        <p:nvSpPr>
          <p:cNvPr id="18" name="矩形 17"/>
          <p:cNvSpPr/>
          <p:nvPr/>
        </p:nvSpPr>
        <p:spPr>
          <a:xfrm>
            <a:off x="4355976" y="4653136"/>
            <a:ext cx="1415772" cy="46166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txBody>
          <a:bodyPr wrap="none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耶莫遗址</a:t>
            </a:r>
            <a:endParaRPr lang="zh-CN" altLang="en-US" sz="2400">
              <a:solidFill>
                <a:schemeClr val="bg1"/>
              </a:solidFill>
            </a:endParaRPr>
          </a:p>
        </p:txBody>
      </p:sp>
      <p:pic>
        <p:nvPicPr>
          <p:cNvPr id="19" name="Picture 3" descr="C:\Users\Administrator\Pictures\u=1029947642,4116996778&amp;fm=173&amp;s=463016C554EB914F1883E4290300601B&amp;w=640&amp;h=403&amp;img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971600" y="1226118"/>
            <a:ext cx="7843869" cy="4939186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187624" y="1268760"/>
            <a:ext cx="77251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华夏第一村：兴隆洼聚落遗址（距今</a:t>
            </a:r>
            <a:r>
              <a:rPr lang="en-US" altLang="zh-CN" sz="28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8000</a:t>
            </a:r>
            <a:r>
              <a:rPr lang="zh-CN" altLang="en-US" sz="28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多年）</a:t>
            </a:r>
            <a:endParaRPr lang="zh-CN" altLang="en-US" sz="280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1" name="矩形标注 20"/>
          <p:cNvSpPr/>
          <p:nvPr/>
        </p:nvSpPr>
        <p:spPr>
          <a:xfrm>
            <a:off x="1403648" y="4005064"/>
            <a:ext cx="4608512" cy="2160240"/>
          </a:xfrm>
          <a:prstGeom prst="wedgeRectCallout">
            <a:avLst>
              <a:gd name="adj1" fmla="val 19997"/>
              <a:gd name="adj2" fmla="val -5064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半地穴房址</a:t>
            </a:r>
            <a:r>
              <a:rPr lang="en-US" altLang="zh-CN" sz="280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170</a:t>
            </a:r>
            <a:r>
              <a:rPr lang="zh-CN" altLang="en-US" sz="280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余座</a:t>
            </a:r>
            <a:endParaRPr lang="en-US" altLang="zh-CN" sz="2800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窖穴</a:t>
            </a:r>
            <a:r>
              <a:rPr lang="en-US" altLang="zh-CN" sz="280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400</a:t>
            </a:r>
            <a:r>
              <a:rPr lang="zh-CN" altLang="en-US" sz="280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余座</a:t>
            </a:r>
            <a:endParaRPr lang="en-US" altLang="zh-CN" sz="2800" smtClean="0">
              <a:solidFill>
                <a:schemeClr val="tx1"/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墓葬</a:t>
            </a:r>
            <a:r>
              <a:rPr lang="en-US" altLang="zh-CN" sz="280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30</a:t>
            </a:r>
            <a:r>
              <a:rPr lang="zh-CN" altLang="en-US" sz="2800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余座</a:t>
            </a:r>
            <a:endParaRPr lang="en-US" altLang="zh-CN" sz="2800" smtClean="0">
              <a:solidFill>
                <a:schemeClr val="tx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陶器、石器、骨器、蚌器及动植物遗骸资料</a:t>
            </a:r>
            <a:endParaRPr lang="zh-CN" altLang="en-US" sz="280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/>
      <p:bldP spid="20" grpId="0"/>
      <p:bldP spid="20" grpId="1"/>
      <p:bldP spid="21" grpId="0"/>
      <p:bldP spid="21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8496944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 古代的村落、集镇和城市</a:t>
            </a:r>
            <a:endParaRPr lang="en-US" altLang="zh-CN" sz="320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一、村落的产生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村落产生的原因：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村落对人类社会发展的影响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endParaRPr lang="zh-CN" altLang="en-US" sz="32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35896" y="1033572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农业出现和发展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102" name="Picture 6" descr="http://upload-images.jianshu.io/upload_images/14639491-3aa578a7be021166.jpg"/>
          <p:cNvPicPr>
            <a:picLocks noChangeAspect="1" noChangeArrowheads="1"/>
          </p:cNvPicPr>
          <p:nvPr/>
        </p:nvPicPr>
        <p:blipFill>
          <a:blip r:embed="rId2"/>
          <a:srcRect l="14286" t="19020" r="15126" b="19445"/>
          <a:stretch>
            <a:fillRect/>
          </a:stretch>
        </p:blipFill>
        <p:spPr bwMode="auto">
          <a:xfrm>
            <a:off x="70992" y="548680"/>
            <a:ext cx="9073008" cy="594066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228184" y="2348880"/>
            <a:ext cx="864096" cy="461665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房屋</a:t>
            </a:r>
            <a:endParaRPr lang="zh-CN" altLang="en-US" sz="2400" b="1"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423048" y="2780928"/>
            <a:ext cx="1112805" cy="461665"/>
          </a:xfrm>
          <a:prstGeom prst="rect">
            <a:avLst/>
          </a:prstGeom>
          <a:solidFill>
            <a:schemeClr val="bg1">
              <a:alpha val="53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大房屋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47664" y="3212976"/>
            <a:ext cx="906017" cy="523220"/>
          </a:xfrm>
          <a:prstGeom prst="rect">
            <a:avLst/>
          </a:prstGeom>
          <a:solidFill>
            <a:schemeClr val="bg1">
              <a:alpha val="53000"/>
            </a:schemeClr>
          </a:solidFill>
        </p:spPr>
        <p:txBody>
          <a:bodyPr wrap="none">
            <a:spAutoFit/>
          </a:bodyPr>
          <a:lstStyle/>
          <a:p>
            <a:pPr algn="ctr"/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壕沟</a:t>
            </a:r>
            <a:endParaRPr lang="zh-CN" altLang="en-US" sz="2800" b="1"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27584" y="116632"/>
            <a:ext cx="88924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距今</a:t>
            </a:r>
            <a:r>
              <a:rPr lang="en-US" altLang="zh-CN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6000</a:t>
            </a:r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年的半坡遗址是黄河流域一处典型的村落遗址</a:t>
            </a:r>
            <a:endParaRPr lang="zh-CN" altLang="en-US" sz="240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555776" y="2276872"/>
            <a:ext cx="864096" cy="461665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房屋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115616" y="1340768"/>
            <a:ext cx="864096" cy="461665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陶器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084168" y="6453336"/>
            <a:ext cx="8964488" cy="180020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323528" y="7173416"/>
            <a:ext cx="91450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思考：村落的产生对人类社会的发展产生了哪些影响？</a:t>
            </a:r>
            <a:endParaRPr lang="zh-CN" altLang="en-US" sz="28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7504" y="7749480"/>
            <a:ext cx="88204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为</a:t>
            </a:r>
            <a:r>
              <a:rPr lang="zh-CN" altLang="en-US" sz="28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人们的定居、繁衍和防卫提供了保障，为人们的集体生活提供了便利。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6" grpId="0"/>
      <p:bldP spid="17" grpId="0"/>
      <p:bldP spid="19" grpId="0"/>
      <p:bldP spid="20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122" name="AutoShape 2"/>
          <p:cNvSpPr>
            <a:spLocks noChangeAspect="1" noChangeArrowheads="1"/>
          </p:cNvSpPr>
          <p:nvPr/>
        </p:nvSpPr>
        <p:spPr bwMode="auto">
          <a:xfrm>
            <a:off x="44450" y="-1570038"/>
            <a:ext cx="4352925" cy="32766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79512" y="1124744"/>
            <a:ext cx="4824536" cy="3144451"/>
          </a:xfrm>
          <a:prstGeom prst="rect">
            <a:avLst/>
          </a:prstGeom>
          <a:ln w="28575">
            <a:solidFill>
              <a:srgbClr val="FFC000"/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en-US" altLang="zh-CN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【</a:t>
            </a:r>
            <a:r>
              <a:rPr lang="zh-CN" altLang="en-US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集镇</a:t>
            </a:r>
            <a:r>
              <a:rPr lang="en-US" altLang="zh-CN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】</a:t>
            </a:r>
            <a:r>
              <a:rPr lang="en-US" altLang="zh-CN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以非农业人口为主的比城市小的居民区。</a:t>
            </a:r>
            <a:endParaRPr lang="en-US" altLang="zh-CN" sz="240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 algn="r">
              <a:lnSpc>
                <a:spcPts val="3400"/>
              </a:lnSpc>
            </a:pPr>
            <a:r>
              <a:rPr lang="en-US" altLang="zh-CN" sz="16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——《</a:t>
            </a:r>
            <a:r>
              <a:rPr lang="zh-CN" altLang="en-US" sz="16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现代汉语词典</a:t>
            </a:r>
            <a:r>
              <a:rPr lang="en-US" altLang="zh-CN" sz="16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en-US" altLang="zh-CN" sz="160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3400"/>
              </a:lnSpc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列廛（</a:t>
            </a:r>
            <a:r>
              <a:rPr lang="en-US" altLang="zh-CN" sz="2400" err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chán </a:t>
            </a: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商店）于国，日中为市，致天下之民，聚天下之货，交易而退，各得其所。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r">
              <a:lnSpc>
                <a:spcPts val="3400"/>
              </a:lnSpc>
            </a:pPr>
            <a:r>
              <a:rPr lang="en-US" altLang="zh-CN" sz="16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——《</a:t>
            </a:r>
            <a:r>
              <a:rPr lang="zh-CN" altLang="en-US" sz="16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周易</a:t>
            </a:r>
            <a:r>
              <a:rPr lang="en-US" altLang="zh-CN" sz="16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16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系辞</a:t>
            </a:r>
            <a:r>
              <a:rPr lang="en-US" altLang="zh-CN" sz="16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16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074179" y="332656"/>
            <a:ext cx="52341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思考：集镇产生的原因是什么？</a:t>
            </a:r>
            <a:endParaRPr lang="zh-CN" altLang="en-US" sz="2800" b="1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43608" y="4509120"/>
            <a:ext cx="74888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原因：社会生产力的发展，农业与手工业的分离；政治和军事的原因。</a:t>
            </a:r>
            <a:endParaRPr lang="zh-CN" altLang="en-US" sz="320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9220" name="Picture 4" descr="http://pic.guoxuedashi.com/lishi/1/r200608089.0555.cbcb12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076056" y="1052736"/>
            <a:ext cx="4352925" cy="3204593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8496944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 古代的村落、集镇和城市</a:t>
            </a:r>
            <a:endParaRPr lang="en-US" altLang="zh-CN" sz="32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一、村落的产生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村落产生的原因：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村落对人类社会发展的影响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二、集镇的出现 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集镇出现的原因：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中国古代和西方古代的集镇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35896" y="1033572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农业出现和发展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563888" y="2329716"/>
            <a:ext cx="47880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生产力的发展；政治和军事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矩形 4"/>
          <p:cNvSpPr/>
          <p:nvPr/>
        </p:nvSpPr>
        <p:spPr>
          <a:xfrm>
            <a:off x="72008" y="630932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广东佛山镇（手工业）</a:t>
            </a:r>
            <a:endParaRPr lang="zh-CN" altLang="en-US" sz="240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30722" name="Picture 2" descr="http://s14.sinaimg.cn/mw690/001mLVwazy6R1oQTzpX1d&amp;690"/>
          <p:cNvPicPr>
            <a:picLocks noChangeAspect="1" noChangeArrowheads="1"/>
          </p:cNvPicPr>
          <p:nvPr/>
        </p:nvPicPr>
        <p:blipFill>
          <a:blip r:embed="rId2"/>
          <a:srcRect t="6593"/>
          <a:stretch>
            <a:fillRect/>
          </a:stretch>
        </p:blipFill>
        <p:spPr bwMode="auto">
          <a:xfrm>
            <a:off x="0" y="188640"/>
            <a:ext cx="4355976" cy="2808311"/>
          </a:xfrm>
          <a:prstGeom prst="rect">
            <a:avLst/>
          </a:prstGeom>
          <a:noFill/>
        </p:spPr>
      </p:pic>
      <p:sp>
        <p:nvSpPr>
          <p:cNvPr id="7" name="矩形 6"/>
          <p:cNvSpPr/>
          <p:nvPr/>
        </p:nvSpPr>
        <p:spPr>
          <a:xfrm>
            <a:off x="107504" y="2924944"/>
            <a:ext cx="41044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400" smtClean="0">
                <a:solidFill>
                  <a:prstClr val="whit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河南朱仙镇（版画、年画）</a:t>
            </a:r>
            <a:endParaRPr lang="zh-CN" altLang="en-US" sz="2400"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30724" name="Picture 4" descr="http://img1.ph.126.net/cliEUCtnBe6S7rM936ASzw==/6597898798425026386.jpg"/>
          <p:cNvPicPr>
            <a:picLocks noChangeAspect="1" noChangeArrowheads="1"/>
          </p:cNvPicPr>
          <p:nvPr/>
        </p:nvPicPr>
        <p:blipFill>
          <a:blip r:embed="rId3"/>
          <a:srcRect b="7699"/>
          <a:stretch>
            <a:fillRect/>
          </a:stretch>
        </p:blipFill>
        <p:spPr bwMode="auto">
          <a:xfrm>
            <a:off x="4716016" y="166444"/>
            <a:ext cx="4104456" cy="2839278"/>
          </a:xfrm>
          <a:prstGeom prst="rect">
            <a:avLst/>
          </a:prstGeom>
          <a:noFill/>
        </p:spPr>
      </p:pic>
      <p:sp>
        <p:nvSpPr>
          <p:cNvPr id="9" name="矩形 8"/>
          <p:cNvSpPr/>
          <p:nvPr/>
        </p:nvSpPr>
        <p:spPr>
          <a:xfrm>
            <a:off x="5508104" y="2924944"/>
            <a:ext cx="29546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400" smtClean="0">
                <a:solidFill>
                  <a:prstClr val="whit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江西景德镇（瓷器）</a:t>
            </a:r>
            <a:endParaRPr lang="zh-CN" altLang="en-US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30728" name="Picture 8" descr="http://pic107.huitu.com/res/20180614/697772_20180614224054759050_1.jpg"/>
          <p:cNvPicPr>
            <a:picLocks noChangeAspect="1" noChangeArrowheads="1"/>
          </p:cNvPicPr>
          <p:nvPr/>
        </p:nvPicPr>
        <p:blipFill>
          <a:blip r:embed="rId4"/>
          <a:srcRect b="5501"/>
          <a:stretch>
            <a:fillRect/>
          </a:stretch>
        </p:blipFill>
        <p:spPr bwMode="auto">
          <a:xfrm>
            <a:off x="4427984" y="3356992"/>
            <a:ext cx="4689509" cy="2952328"/>
          </a:xfrm>
          <a:prstGeom prst="rect">
            <a:avLst/>
          </a:prstGeom>
          <a:noFill/>
        </p:spPr>
      </p:pic>
      <p:sp>
        <p:nvSpPr>
          <p:cNvPr id="12" name="矩形 11"/>
          <p:cNvSpPr/>
          <p:nvPr/>
        </p:nvSpPr>
        <p:spPr>
          <a:xfrm>
            <a:off x="5364088" y="6309320"/>
            <a:ext cx="329641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smtClean="0">
                <a:solidFill>
                  <a:prstClr val="white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湖北汉口镇（商业中心）</a:t>
            </a:r>
            <a:endParaRPr lang="zh-CN" altLang="en-US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30730" name="Picture 10" descr="http://img.pconline.com.cn/images/upload/upc/tx/itbbs/1108/01/c2/8514006_1312191627988_1024x1024it.jp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0" y="3356992"/>
            <a:ext cx="4341950" cy="2952328"/>
          </a:xfrm>
          <a:prstGeom prst="rect">
            <a:avLst/>
          </a:prstGeom>
          <a:noFill/>
        </p:spPr>
      </p:pic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8" name="Picture 4" descr="https://ss3.baidu.com/-fo3dSag_xI4khGko9WTAnF6hhy/zhidao/pic/item/2e2eb9389b504fc2a3688de4e2dde71190ef6d1f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827584" y="404664"/>
            <a:ext cx="7987234" cy="4968552"/>
          </a:xfrm>
          <a:prstGeom prst="rect">
            <a:avLst/>
          </a:prstGeom>
          <a:noFill/>
        </p:spPr>
      </p:pic>
      <p:sp>
        <p:nvSpPr>
          <p:cNvPr id="6" name="椭圆 5"/>
          <p:cNvSpPr/>
          <p:nvPr/>
        </p:nvSpPr>
        <p:spPr>
          <a:xfrm>
            <a:off x="2195736" y="764704"/>
            <a:ext cx="1800200" cy="1008112"/>
          </a:xfrm>
          <a:prstGeom prst="ellipse">
            <a:avLst/>
          </a:prstGeom>
          <a:noFill/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1259632" y="5733256"/>
            <a:ext cx="716093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观察地图：汉口的地理位置有何特点？</a:t>
            </a:r>
            <a:endParaRPr lang="zh-CN" altLang="en-US" sz="32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5436096" y="836712"/>
            <a:ext cx="233910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英国中世纪</a:t>
            </a:r>
            <a:endParaRPr lang="en-US" altLang="zh-CN" sz="280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小镇</a:t>
            </a:r>
            <a:r>
              <a:rPr lang="en-US" altLang="zh-CN" sz="2800" err="1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Lavenham</a:t>
            </a:r>
            <a:endParaRPr lang="zh-CN" altLang="en-US" sz="280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029" name="Picture 5" descr="C:\Users\Administrator\Pictures\c6c439dbb6fd52660e43bfbaa918972bd50736c7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4762500" cy="3876675"/>
          </a:xfrm>
          <a:prstGeom prst="rect">
            <a:avLst/>
          </a:prstGeom>
          <a:noFill/>
        </p:spPr>
      </p:pic>
      <p:pic>
        <p:nvPicPr>
          <p:cNvPr id="1028" name="Picture 4" descr="C:\Users\Administrator\Pictures\ec17972bd40735fa0298cd179c510fb30e2408c7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436307" y="3284984"/>
            <a:ext cx="5707693" cy="3573016"/>
          </a:xfrm>
          <a:prstGeom prst="rect">
            <a:avLst/>
          </a:prstGeom>
          <a:noFill/>
        </p:spPr>
      </p:pic>
      <p:sp>
        <p:nvSpPr>
          <p:cNvPr id="10" name="矩形 9"/>
          <p:cNvSpPr/>
          <p:nvPr/>
        </p:nvSpPr>
        <p:spPr>
          <a:xfrm>
            <a:off x="179512" y="4293096"/>
            <a:ext cx="316835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建于</a:t>
            </a:r>
            <a:r>
              <a:rPr lang="en-US" altLang="zh-CN" sz="20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15</a:t>
            </a:r>
            <a:r>
              <a:rPr lang="zh-CN" altLang="en-US" sz="20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世纪的羊毛大厅（</a:t>
            </a:r>
            <a:r>
              <a:rPr lang="en-US" altLang="zh-CN" sz="20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The Wool Hall</a:t>
            </a:r>
            <a:r>
              <a:rPr lang="zh-CN" altLang="en-US" sz="20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）。</a:t>
            </a:r>
            <a:r>
              <a:rPr lang="en-US" altLang="zh-CN" sz="2000" err="1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Lavenham</a:t>
            </a:r>
            <a:r>
              <a:rPr lang="zh-CN" altLang="en-US" sz="20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是英国地区重要的羊毛贸易区，这里的经济因为羊毛业而十分繁荣。</a:t>
            </a:r>
            <a:endParaRPr lang="zh-CN" altLang="en-US" sz="200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8496944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 古代的村落、集镇和城市</a:t>
            </a:r>
            <a:endParaRPr lang="en-US" altLang="zh-CN" sz="32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一、村落的产生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村落产生的原因：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村落对人类社会发展的影响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二、集镇的出现 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集镇出现的主要原因：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中国古代和西方古代的集镇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三、城市的产生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城市的产生及其功能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35896" y="1033572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农业出现和发展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55976" y="2276872"/>
            <a:ext cx="47880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生产力的发展；政治和军事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1" name="Picture 3" descr="C:\Users\Administrator\Pictures\s1a_cd01_b02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51520" y="447055"/>
            <a:ext cx="5139931" cy="59766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1475656" y="6381328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河南郑州商城示意图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691680" y="1167135"/>
            <a:ext cx="1569660" cy="36933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制骨作坊遗址</a:t>
            </a:r>
            <a:endParaRPr lang="zh-CN" altLang="en-US" b="1"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491880" y="1671191"/>
            <a:ext cx="1579278" cy="36933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铸铜作坊遗址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2103239"/>
            <a:ext cx="1579278" cy="36933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制陶作坊遗址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4" name="线形标注 1 13"/>
          <p:cNvSpPr/>
          <p:nvPr/>
        </p:nvSpPr>
        <p:spPr>
          <a:xfrm>
            <a:off x="611560" y="3975447"/>
            <a:ext cx="864096" cy="504056"/>
          </a:xfrm>
          <a:prstGeom prst="borderCallout1">
            <a:avLst>
              <a:gd name="adj1" fmla="val 58869"/>
              <a:gd name="adj2" fmla="val 105628"/>
              <a:gd name="adj3" fmla="val 81103"/>
              <a:gd name="adj4" fmla="val 180433"/>
            </a:avLst>
          </a:prstGeom>
          <a:solidFill>
            <a:schemeClr val="lt1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smtClean="0">
                <a:solidFill>
                  <a:schemeClr val="tx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城墙</a:t>
            </a:r>
            <a:endParaRPr lang="zh-CN" altLang="en-US" sz="2400" b="1" smtClean="0">
              <a:solidFill>
                <a:schemeClr val="tx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508104" y="476672"/>
            <a:ext cx="363589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    郑州商城始建于前</a:t>
            </a:r>
            <a:r>
              <a:rPr lang="en-US" altLang="zh-CN" sz="2400" smtClean="0">
                <a:latin typeface="黑体" panose="02010609060101010101" pitchFamily="49" charset="-122"/>
                <a:ea typeface="黑体" panose="02010609060101010101" pitchFamily="49" charset="-122"/>
              </a:rPr>
              <a:t>1500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年左右。城平面为长方形，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城墙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周长</a:t>
            </a:r>
            <a:r>
              <a:rPr lang="en-US" altLang="zh-CN" sz="2400" smtClean="0">
                <a:latin typeface="黑体" panose="02010609060101010101" pitchFamily="49" charset="-122"/>
                <a:ea typeface="黑体" panose="02010609060101010101" pitchFamily="49" charset="-122"/>
              </a:rPr>
              <a:t>6960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米。</a:t>
            </a:r>
            <a:endParaRPr lang="en-US" altLang="zh-CN" sz="240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    城内东北部有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宫殿区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，其中一座为九室重檐顶并带有回廊的大型寝殿。在商城周围发现了</a:t>
            </a:r>
            <a:r>
              <a:rPr lang="zh-CN" altLang="en-US" sz="240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铸铜、制陶、制骨等作坊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遗址</a:t>
            </a:r>
            <a:r>
              <a:rPr lang="en-US" altLang="zh-CN" sz="2400" smtClean="0"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处。出土了大量陶器、青铜器等文物。</a:t>
            </a:r>
            <a:endParaRPr lang="zh-CN" altLang="en-US" sz="24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987824" y="2823319"/>
            <a:ext cx="877163" cy="369332"/>
          </a:xfrm>
          <a:prstGeom prst="rect">
            <a:avLst/>
          </a:prstGeom>
          <a:solidFill>
            <a:schemeClr val="lt1"/>
          </a:solidFill>
        </p:spPr>
        <p:txBody>
          <a:bodyPr wrap="none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宫殿区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251520" y="2895327"/>
            <a:ext cx="877163" cy="369332"/>
          </a:xfrm>
          <a:prstGeom prst="rect">
            <a:avLst/>
          </a:prstGeom>
          <a:solidFill>
            <a:schemeClr val="lt1"/>
          </a:solidFill>
        </p:spPr>
        <p:txBody>
          <a:bodyPr wrap="none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墓葬区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3059832" y="5343599"/>
            <a:ext cx="877163" cy="369332"/>
          </a:xfrm>
          <a:prstGeom prst="rect">
            <a:avLst/>
          </a:prstGeom>
          <a:solidFill>
            <a:schemeClr val="lt1"/>
          </a:solidFill>
        </p:spPr>
        <p:txBody>
          <a:bodyPr wrap="none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墓葬区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860032" y="3111351"/>
            <a:ext cx="649537" cy="646331"/>
          </a:xfrm>
          <a:prstGeom prst="rect">
            <a:avLst/>
          </a:prstGeom>
          <a:solidFill>
            <a:schemeClr val="lt1"/>
          </a:solidFill>
        </p:spPr>
        <p:txBody>
          <a:bodyPr wrap="none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墓葬</a:t>
            </a:r>
            <a:endParaRPr lang="en-US" altLang="zh-CN" b="1" smtClean="0">
              <a:latin typeface="仿宋" pitchFamily="49" charset="-122"/>
              <a:ea typeface="仿宋" pitchFamily="49" charset="-122"/>
            </a:endParaRPr>
          </a:p>
          <a:p>
            <a:pPr algn="ctr"/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区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347864" y="5919663"/>
            <a:ext cx="1579278" cy="369332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铸铜作坊遗址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2053" name="Picture 5" descr="夏商西周青铜器赏析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962378" y="4152789"/>
            <a:ext cx="2181622" cy="2705211"/>
          </a:xfrm>
          <a:prstGeom prst="rect">
            <a:avLst/>
          </a:prstGeom>
          <a:noFill/>
        </p:spPr>
      </p:pic>
      <p:sp>
        <p:nvSpPr>
          <p:cNvPr id="22" name="矩形 21"/>
          <p:cNvSpPr/>
          <p:nvPr/>
        </p:nvSpPr>
        <p:spPr>
          <a:xfrm>
            <a:off x="5580112" y="4797152"/>
            <a:ext cx="12961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兽面乳钉纹方鼎</a:t>
            </a:r>
            <a:endParaRPr lang="zh-CN" altLang="en-US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885533" y="0"/>
            <a:ext cx="5134739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看图学史：早期城市都有哪些功能？</a:t>
            </a:r>
            <a:endParaRPr lang="zh-CN" altLang="en-US" sz="2400" b="1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059832" y="4077072"/>
            <a:ext cx="881973" cy="369332"/>
          </a:xfrm>
          <a:prstGeom prst="rect">
            <a:avLst/>
          </a:prstGeom>
          <a:solidFill>
            <a:schemeClr val="lt1"/>
          </a:solidFill>
        </p:spPr>
        <p:txBody>
          <a:bodyPr wrap="none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居民区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849694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 古代的村落、集镇和城市</a:t>
            </a:r>
            <a:endParaRPr lang="en-US" altLang="zh-CN" sz="32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一、村落的产生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村落产生的原因：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村落对人类社会发展的影响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二、集镇的出现 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集镇出现的主要原因：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中国古代和西方古代的集镇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三、城市的产生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城市的产生及其功能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古代东西方城市的比较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35896" y="1033572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农业出现和发展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55976" y="2276872"/>
            <a:ext cx="47880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生产力的发展；政治和军事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5842" name="Picture 2" descr="C:\Users\Administrator\Pictures\微信图片_20181216152106.jpg"/>
          <p:cNvPicPr>
            <a:picLocks noChangeAspect="1" noChangeArrowheads="1"/>
          </p:cNvPicPr>
          <p:nvPr/>
        </p:nvPicPr>
        <p:blipFill>
          <a:blip r:embed="rId2"/>
          <a:srcRect b="7601"/>
          <a:stretch>
            <a:fillRect/>
          </a:stretch>
        </p:blipFill>
        <p:spPr bwMode="auto">
          <a:xfrm>
            <a:off x="539552" y="836712"/>
            <a:ext cx="3681772" cy="4535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6" name="直接连接符 5"/>
          <p:cNvCxnSpPr/>
          <p:nvPr/>
        </p:nvCxnSpPr>
        <p:spPr>
          <a:xfrm flipH="1">
            <a:off x="2411760" y="1700808"/>
            <a:ext cx="0" cy="3528392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C:\Users\Administrator\Desktop\古代罗马.png"/>
          <p:cNvPicPr>
            <a:picLocks noChangeAspect="1" noChangeArrowheads="1"/>
          </p:cNvPicPr>
          <p:nvPr/>
        </p:nvPicPr>
        <p:blipFill>
          <a:blip r:embed="rId3"/>
          <a:srcRect l="21659" t="1050" r="2062" b="2351"/>
          <a:stretch>
            <a:fillRect/>
          </a:stretch>
        </p:blipFill>
        <p:spPr bwMode="auto">
          <a:xfrm>
            <a:off x="5004047" y="908720"/>
            <a:ext cx="3867299" cy="43924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6228184" y="5301208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古代罗马城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4" name="线形标注 1 13"/>
          <p:cNvSpPr/>
          <p:nvPr/>
        </p:nvSpPr>
        <p:spPr>
          <a:xfrm>
            <a:off x="5652120" y="1556792"/>
            <a:ext cx="864096" cy="504056"/>
          </a:xfrm>
          <a:prstGeom prst="borderCallout1">
            <a:avLst>
              <a:gd name="adj1" fmla="val 58869"/>
              <a:gd name="adj2" fmla="val 105628"/>
              <a:gd name="adj3" fmla="val 107267"/>
              <a:gd name="adj4" fmla="val 163135"/>
            </a:avLst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smtClean="0">
                <a:solidFill>
                  <a:srgbClr val="00B05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城墙</a:t>
            </a:r>
            <a:endParaRPr lang="zh-CN" altLang="en-US" sz="2400" b="1" smtClean="0">
              <a:solidFill>
                <a:srgbClr val="00B05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5" name="线形标注 1 14"/>
          <p:cNvSpPr/>
          <p:nvPr/>
        </p:nvSpPr>
        <p:spPr>
          <a:xfrm>
            <a:off x="7380312" y="4365104"/>
            <a:ext cx="1512168" cy="504056"/>
          </a:xfrm>
          <a:prstGeom prst="borderCallout1">
            <a:avLst>
              <a:gd name="adj1" fmla="val -437"/>
              <a:gd name="adj2" fmla="val 54752"/>
              <a:gd name="adj3" fmla="val -61931"/>
              <a:gd name="adj4" fmla="val 17630"/>
            </a:avLst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输水管道</a:t>
            </a:r>
            <a:endParaRPr lang="zh-CN" altLang="en-US" sz="2400" b="1" smtClean="0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444208" y="3501008"/>
            <a:ext cx="64953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市场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948264" y="3068960"/>
            <a:ext cx="1217000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sz="2000" b="1" smtClean="0">
                <a:solidFill>
                  <a:srgbClr val="51515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行政机构</a:t>
            </a:r>
            <a:endParaRPr lang="zh-CN" altLang="en-US" sz="2000" b="1">
              <a:solidFill>
                <a:srgbClr val="515151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1" name="线形标注 1 20"/>
          <p:cNvSpPr/>
          <p:nvPr/>
        </p:nvSpPr>
        <p:spPr>
          <a:xfrm>
            <a:off x="755576" y="836712"/>
            <a:ext cx="864096" cy="504056"/>
          </a:xfrm>
          <a:prstGeom prst="borderCallout1">
            <a:avLst>
              <a:gd name="adj1" fmla="val 58869"/>
              <a:gd name="adj2" fmla="val 105628"/>
              <a:gd name="adj3" fmla="val 107267"/>
              <a:gd name="adj4" fmla="val 163135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城墙</a:t>
            </a:r>
            <a:endParaRPr lang="zh-CN" altLang="en-US" sz="2400" b="1" smtClean="0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436096" y="2492896"/>
            <a:ext cx="157927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竞技场和剧场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619672" y="5343599"/>
            <a:ext cx="17315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明清北京城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051720" y="2699628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宫城</a:t>
            </a:r>
            <a:endParaRPr lang="zh-CN" altLang="en-US" b="1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051720" y="2132856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皇城</a:t>
            </a:r>
            <a:endParaRPr lang="zh-CN" altLang="en-US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979712" y="3356992"/>
            <a:ext cx="7665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衙 署</a:t>
            </a:r>
            <a:endParaRPr lang="zh-CN" altLang="en-US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547664" y="3779748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作坊</a:t>
            </a:r>
            <a:endParaRPr lang="zh-CN" altLang="en-US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339752" y="1340768"/>
            <a:ext cx="6495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作坊</a:t>
            </a:r>
            <a:endParaRPr lang="zh-CN" altLang="en-US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843808" y="1412776"/>
            <a:ext cx="59824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文庙</a:t>
            </a:r>
            <a:endParaRPr lang="zh-CN" altLang="en-US" sz="1600" b="1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796136" y="4653136"/>
            <a:ext cx="649537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商场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804248" y="3861048"/>
            <a:ext cx="881973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zh-CN" altLang="en-US" b="1" smtClean="0">
                <a:latin typeface="仿宋" panose="02010609060101010101" pitchFamily="49" charset="-122"/>
                <a:ea typeface="仿宋" panose="02010609060101010101" pitchFamily="49" charset="-122"/>
              </a:rPr>
              <a:t>竞技场</a:t>
            </a:r>
            <a:endParaRPr lang="zh-CN" altLang="en-US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2668" y="188640"/>
            <a:ext cx="9081332" cy="446276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zh-CN" altLang="en-US" sz="2300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看图学史：明清北京城与古代罗马城在城市布局和功能上有何异同？</a:t>
            </a:r>
            <a:endParaRPr lang="zh-CN" altLang="en-US" sz="2300" b="1">
              <a:solidFill>
                <a:srgbClr val="FF00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179512" y="5805264"/>
            <a:ext cx="8820472" cy="1261884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CN" altLang="en-US" sz="2000" smtClean="0">
                <a:latin typeface="黑体" panose="02010609060101010101" pitchFamily="49" charset="-122"/>
                <a:ea typeface="黑体" panose="02010609060101010101" pitchFamily="49" charset="-122"/>
              </a:rPr>
              <a:t>相同点：都有城墙，有军事防御功能；都是政治中心；都有手工业和商业职能。</a:t>
            </a:r>
            <a:endParaRPr lang="en-US" altLang="zh-CN" sz="2000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z="2000" smtClean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mtClean="0">
              <a:latin typeface="黑体" pitchFamily="49" charset="-122"/>
              <a:ea typeface="黑体" pitchFamily="49" charset="-122"/>
            </a:endParaRPr>
          </a:p>
          <a:p>
            <a:endParaRPr lang="en-US" altLang="zh-CN" smtClean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251520" y="6177498"/>
            <a:ext cx="86409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不同：古代中国城市整齐对称，有中轴线，政治功能更突出。古代罗马没有整体规划，比较随意。工商业和生活、娱乐的功能更突出 。</a:t>
            </a:r>
            <a:endParaRPr lang="zh-CN" altLang="en-US" sz="20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8" grpId="0"/>
      <p:bldP spid="21" grpId="0"/>
      <p:bldP spid="22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3" grpId="0"/>
      <p:bldP spid="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8496944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 古代的村落、集镇和城市</a:t>
            </a:r>
            <a:endParaRPr lang="en-US" altLang="zh-CN" sz="32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一、村落的产生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村落产生的原因：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村落对人类社会发展的影响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二、集镇的出现 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集镇出现的主要原因：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中国古代和西方古代的集镇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三、城市的产生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城市的产生及其功能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古代东西方城市的比较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四、世界各地的民居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世界早期的古代民居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35896" y="1033572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农业出现和发展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55976" y="2276872"/>
            <a:ext cx="47880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生产力的发展；政治和军事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C:\Users\Administrator\Desktop\微信图片_20181216113009.jpg"/>
          <p:cNvPicPr>
            <a:picLocks noChangeAspect="1" noChangeArrowheads="1"/>
          </p:cNvPicPr>
          <p:nvPr/>
        </p:nvPicPr>
        <p:blipFill>
          <a:blip r:embed="rId2"/>
          <a:srcRect r="53638" b="17157"/>
          <a:stretch>
            <a:fillRect/>
          </a:stretch>
        </p:blipFill>
        <p:spPr bwMode="auto">
          <a:xfrm>
            <a:off x="5364088" y="3717032"/>
            <a:ext cx="3384376" cy="29647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Administrator\Desktop\微信图片_20181216113020.jpg"/>
          <p:cNvPicPr>
            <a:picLocks noChangeAspect="1" noChangeArrowheads="1"/>
          </p:cNvPicPr>
          <p:nvPr/>
        </p:nvPicPr>
        <p:blipFill>
          <a:blip r:embed="rId3"/>
          <a:srcRect r="39755"/>
          <a:stretch>
            <a:fillRect/>
          </a:stretch>
        </p:blipFill>
        <p:spPr bwMode="auto">
          <a:xfrm>
            <a:off x="1475656" y="692696"/>
            <a:ext cx="3600400" cy="31377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148064" y="836712"/>
            <a:ext cx="36724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古代两河流域民居</a:t>
            </a:r>
            <a:endParaRPr lang="en-US" altLang="zh-CN" sz="2800" b="1" smtClean="0">
              <a:latin typeface="仿宋" pitchFamily="49" charset="-122"/>
              <a:ea typeface="仿宋" pitchFamily="49" charset="-122"/>
            </a:endParaRPr>
          </a:p>
          <a:p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    主要用</a:t>
            </a:r>
            <a:r>
              <a:rPr lang="zh-CN" altLang="en-US" sz="2800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黏土和芦苇混合成的砖头</a:t>
            </a:r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为材料。只在支撑房顶的栋梁使用木材。</a:t>
            </a:r>
            <a:endParaRPr lang="zh-CN" altLang="en-US" sz="28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504" y="116632"/>
            <a:ext cx="91566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smtClean="0">
                <a:latin typeface="仿宋" panose="02010609060101010101" pitchFamily="49" charset="-122"/>
                <a:ea typeface="仿宋" panose="02010609060101010101" pitchFamily="49" charset="-122"/>
              </a:rPr>
              <a:t>看图学史：为什么古代两河流域和古代埃及的民居有差别？原因？</a:t>
            </a:r>
            <a:endParaRPr lang="zh-CN" altLang="en-US" sz="24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15616" y="4149080"/>
            <a:ext cx="367240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古代埃及民居</a:t>
            </a:r>
            <a:endParaRPr lang="en-US" altLang="zh-CN" sz="2800" b="1" smtClean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    大多数以</a:t>
            </a:r>
            <a:r>
              <a:rPr lang="zh-CN" altLang="en-US" sz="2800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泥和木材</a:t>
            </a:r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建筑。用</a:t>
            </a:r>
            <a:r>
              <a:rPr lang="zh-CN" altLang="en-US" sz="2800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甘蔗和椰子</a:t>
            </a:r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叶铺成屋顶</a:t>
            </a:r>
            <a:r>
              <a:rPr lang="zh-CN" altLang="en-US" sz="2800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防晒</a:t>
            </a:r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，房内涂泥</a:t>
            </a:r>
            <a:r>
              <a:rPr lang="zh-CN" altLang="en-US" sz="2800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防止热气</a:t>
            </a:r>
            <a:r>
              <a:rPr lang="zh-CN" altLang="en-US" sz="2800" b="1" smtClean="0"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zh-CN" altLang="en-US" sz="2800" b="1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" name="TextBox 9"/>
          <p:cNvSpPr txBox="1"/>
          <p:nvPr/>
        </p:nvSpPr>
        <p:spPr>
          <a:xfrm>
            <a:off x="2051720" y="3429000"/>
            <a:ext cx="9541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窑 洞</a:t>
            </a:r>
            <a:endParaRPr lang="zh-CN" altLang="en-US" sz="240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039" name="Picture 15" descr="https://timgsa.baidu.com/timg?image&amp;quality=80&amp;size=b9999_10000&amp;sec=1544933304892&amp;di=d13d0498fee1706b0d3337be015de804&amp;imgtype=0&amp;src=http%3A%2F%2Fwww.lgxmqtw.com%2FUploadFiles%2F201505%2F2015051761888801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23528" y="548680"/>
            <a:ext cx="4670574" cy="2895757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1216650" y="116632"/>
            <a:ext cx="6955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看图学史：下列民居都位于哪里？各有什么特点？</a:t>
            </a:r>
            <a:endParaRPr lang="zh-CN" altLang="en-US" sz="240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4932040" y="620688"/>
            <a:ext cx="40679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窑洞是中国西北黄土高原。广泛分布于山西、陕西、内蒙古、甘肃、宁夏等省区。</a:t>
            </a:r>
            <a:endParaRPr lang="en-US" altLang="zh-CN" sz="24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其特点就是人与自然和睦相处、共生，简单易修、省材省料，坚固耐用，冬暖夏凉。</a:t>
            </a:r>
            <a:endParaRPr lang="zh-CN" altLang="en-US" sz="240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041" name="Picture 17" descr="https://timgsa.baidu.com/timg?image&amp;quality=80&amp;size=b9999_10000&amp;sec=1544933948516&amp;di=833a1d760de4e275d93e7d399afbd2c9&amp;imgtype=0&amp;src=http%3A%2F%2Fpic.baike.soso.com%2Fp%2F20131221%2F20131221012513-256319592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067944" y="3501008"/>
            <a:ext cx="4922912" cy="2986566"/>
          </a:xfrm>
          <a:prstGeom prst="rect">
            <a:avLst/>
          </a:prstGeom>
          <a:noFill/>
        </p:spPr>
      </p:pic>
      <p:sp>
        <p:nvSpPr>
          <p:cNvPr id="19" name="TextBox 18"/>
          <p:cNvSpPr txBox="1"/>
          <p:nvPr/>
        </p:nvSpPr>
        <p:spPr>
          <a:xfrm>
            <a:off x="6012160" y="6396335"/>
            <a:ext cx="14157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四 合 院</a:t>
            </a:r>
            <a:endParaRPr lang="zh-CN" altLang="en-US" sz="240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79512" y="3861048"/>
            <a:ext cx="41044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四合院是中国传统民居，以北京四合院为典型。四合院通常为</a:t>
            </a:r>
            <a:r>
              <a:rPr lang="zh-CN" altLang="en-US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大家庭</a:t>
            </a: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所居住，其建筑和格局体现了中国传统的</a:t>
            </a:r>
            <a:r>
              <a:rPr lang="zh-CN" altLang="en-US" sz="24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尊卑等级思想</a:t>
            </a: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以及阴阳五行学说。</a:t>
            </a:r>
            <a:endParaRPr lang="zh-CN" altLang="en-US" sz="2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26" name="Picture 2" descr="C:\Users\Administrator\Pictures\傣族干栏式楼居2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-36512" y="620688"/>
            <a:ext cx="4607005" cy="278092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03648" y="2924944"/>
            <a:ext cx="1723549" cy="461665"/>
          </a:xfrm>
          <a:prstGeom prst="rect">
            <a:avLst/>
          </a:prstGeom>
          <a:solidFill>
            <a:schemeClr val="bg1">
              <a:alpha val="66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latin typeface="仿宋" panose="02010609060101010101" pitchFamily="49" charset="-122"/>
                <a:ea typeface="仿宋" panose="02010609060101010101" pitchFamily="49" charset="-122"/>
              </a:rPr>
              <a:t>干栏式竹楼</a:t>
            </a:r>
            <a:endParaRPr lang="zh-CN" altLang="en-US" sz="2400"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1037" name="Picture 13" descr="C:\Users\Administrator\Pictures\VCG21gic3798851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427984" y="3501008"/>
            <a:ext cx="4439590" cy="2952328"/>
          </a:xfrm>
          <a:prstGeom prst="rect">
            <a:avLst/>
          </a:prstGeom>
          <a:noFill/>
        </p:spPr>
      </p:pic>
      <p:sp>
        <p:nvSpPr>
          <p:cNvPr id="14" name="TextBox 13"/>
          <p:cNvSpPr txBox="1"/>
          <p:nvPr/>
        </p:nvSpPr>
        <p:spPr>
          <a:xfrm>
            <a:off x="6372200" y="6396335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土楼</a:t>
            </a:r>
            <a:endParaRPr lang="zh-CN" altLang="en-US" sz="240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16650" y="116632"/>
            <a:ext cx="695575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看图学史：下列民居都位于哪里？各有什么特点？</a:t>
            </a:r>
            <a:endParaRPr lang="zh-CN" altLang="en-US" sz="2400">
              <a:solidFill>
                <a:srgbClr val="FFFF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pic>
        <p:nvPicPr>
          <p:cNvPr id="25602" name="Picture 2" descr="http://img95.699pic.com/photo/50060/6462.jpg_wh860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0" y="3501008"/>
            <a:ext cx="4482852" cy="2988569"/>
          </a:xfrm>
          <a:prstGeom prst="rect">
            <a:avLst/>
          </a:prstGeom>
          <a:noFill/>
        </p:spPr>
      </p:pic>
      <p:sp>
        <p:nvSpPr>
          <p:cNvPr id="11" name="矩形 10"/>
          <p:cNvSpPr/>
          <p:nvPr/>
        </p:nvSpPr>
        <p:spPr>
          <a:xfrm>
            <a:off x="4823520" y="980728"/>
            <a:ext cx="432048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傣族干栏式竹楼以竹木为主要建筑材料，主要是两层建筑，下层放养动物和堆放杂物，上层住人。尖顶利于散水。</a:t>
            </a:r>
            <a:endParaRPr lang="zh-CN" altLang="en-US" sz="240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0" y="4005064"/>
            <a:ext cx="417646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福建土楼属于集体性建筑。</a:t>
            </a:r>
            <a:endParaRPr lang="en-US" altLang="zh-CN" sz="2400" smtClean="0">
              <a:solidFill>
                <a:schemeClr val="bg1"/>
              </a:solidFill>
              <a:latin typeface="仿宋" pitchFamily="49" charset="-122"/>
              <a:ea typeface="仿宋" pitchFamily="49" charset="-122"/>
            </a:endParaRPr>
          </a:p>
          <a:p>
            <a:r>
              <a:rPr lang="en-US" altLang="zh-CN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一个特点是特点造型大，大的土楼可住七八十户人家，四五百人。第二是聚族而居。第三是防御功能。</a:t>
            </a:r>
            <a:endParaRPr lang="zh-CN" altLang="en-US" sz="240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4283968" y="1124744"/>
            <a:ext cx="4446240" cy="4708981"/>
          </a:xfrm>
          <a:prstGeom prst="rect">
            <a:avLst/>
          </a:prstGeom>
          <a:ln w="28575">
            <a:solidFill>
              <a:srgbClr val="FFC000"/>
            </a:solidFill>
            <a:prstDash val="sysDash"/>
          </a:ln>
        </p:spPr>
        <p:txBody>
          <a:bodyPr wrap="square">
            <a:spAutoFit/>
          </a:bodyPr>
          <a:lstStyle/>
          <a:p>
            <a:pPr algn="just">
              <a:lnSpc>
                <a:spcPts val="4000"/>
              </a:lnSpc>
            </a:pPr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准营缮令：</a:t>
            </a:r>
            <a:r>
              <a:rPr lang="zh-CN" altLang="en-US" sz="28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王公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以下舍屋不得施重拱藻井。</a:t>
            </a:r>
            <a:r>
              <a:rPr lang="zh-CN" altLang="en-US" sz="28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三品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以上堂舍，不得过五间九架。厅厦两头门屋，不得过五间五架。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又</a:t>
            </a:r>
            <a:r>
              <a:rPr lang="zh-CN" altLang="en-US" sz="2800" smtClean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庶人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所造堂舍，不得三间四架，门屋一间两架，仍不得辄施装饰。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r">
              <a:lnSpc>
                <a:spcPts val="4000"/>
              </a:lnSpc>
            </a:pPr>
            <a:r>
              <a:rPr lang="en-US" altLang="zh-CN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——《</a:t>
            </a: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唐会要</a:t>
            </a:r>
            <a:r>
              <a:rPr lang="en-US" altLang="zh-CN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與服上</a:t>
            </a:r>
            <a:r>
              <a:rPr lang="en-US" altLang="zh-CN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en-US" altLang="zh-CN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5390" y="116632"/>
            <a:ext cx="9187130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60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史料研习：依据材料分析，唐朝政府对民居的规定有何特点？</a:t>
            </a:r>
            <a:endParaRPr lang="zh-CN" altLang="en-US" sz="260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pic>
        <p:nvPicPr>
          <p:cNvPr id="26626" name="Picture 2" descr="https://timgsa.baidu.com/timg?image&amp;quality=80&amp;size=b9999_10000&amp;sec=1544938961133&amp;di=3806ef67a25d2d055d363fbece46c51c&amp;imgtype=0&amp;src=http%3A%2F%2Fimg3x2.ddimg.cn%2F47%2F16%2F20335142-1_u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4754"/>
          <a:stretch>
            <a:fillRect/>
          </a:stretch>
        </p:blipFill>
        <p:spPr bwMode="auto">
          <a:xfrm>
            <a:off x="539552" y="908720"/>
            <a:ext cx="3744415" cy="439248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9552" y="5301208"/>
            <a:ext cx="32403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身份不同的人，等级限制森严。</a:t>
            </a:r>
            <a:endParaRPr lang="zh-CN" altLang="en-US" sz="280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568952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320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思考：影响民居的因素有哪些？中国古代民居有哪些特点？</a:t>
            </a:r>
            <a:endParaRPr lang="zh-CN" altLang="en-US" sz="3200">
              <a:solidFill>
                <a:srgbClr val="FFFF00"/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07704" y="1484784"/>
            <a:ext cx="5184576" cy="2246769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因 素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自然环境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经济发展水平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文化习俗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国家制度和政策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7704" y="3861048"/>
            <a:ext cx="5184576" cy="2677656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特 点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体现等级观念。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讲究对称，主次分明。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普遍采用木构抬梁结构。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风格多样，地域特色、民族特色明显。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Box 3"/>
          <p:cNvSpPr txBox="1"/>
          <p:nvPr/>
        </p:nvSpPr>
        <p:spPr>
          <a:xfrm>
            <a:off x="107504" y="116632"/>
            <a:ext cx="8496944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10</a:t>
            </a:r>
            <a:r>
              <a:rPr lang="zh-CN" altLang="en-US" sz="32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 古代的村落、集镇和城市</a:t>
            </a:r>
            <a:endParaRPr lang="en-US" altLang="zh-CN" sz="32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一、村落的产生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村落产生的原因：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村落对人类社会发展的影响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二、集镇的出现 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集镇出现的主要原因：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中国古代和西方古代的集镇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三、城市的产生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城市的产生及其功能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古代中西方城市的比较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四、世界各地的民居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1.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世界早期的古代民居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2.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古代中国的民居及其特点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3.</a:t>
            </a: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古代西方的民居及其特点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3635896" y="1033572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农业出现和发展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355976" y="2276872"/>
            <a:ext cx="47880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生产力的发展；政治和军事</a:t>
            </a:r>
            <a:endParaRPr lang="zh-CN" altLang="en-US" sz="28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053" name="Picture 5" descr="C:\Users\Administrator\Pictures\古罗马中庭.jpg"/>
          <p:cNvPicPr>
            <a:picLocks noChangeAspect="1" noChangeArrowheads="1"/>
          </p:cNvPicPr>
          <p:nvPr/>
        </p:nvPicPr>
        <p:blipFill>
          <a:blip r:embed="rId2"/>
          <a:srcRect l="57399" t="15866" r="2001" b="38401"/>
          <a:stretch>
            <a:fillRect/>
          </a:stretch>
        </p:blipFill>
        <p:spPr bwMode="auto">
          <a:xfrm>
            <a:off x="-36512" y="1023119"/>
            <a:ext cx="5369740" cy="4536504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840810" y="5631631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古罗马带有列柱围廊式中庭</a:t>
            </a:r>
            <a:endParaRPr lang="zh-CN" altLang="en-US" sz="240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1560" y="188640"/>
            <a:ext cx="664797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读图学史：古代罗马的建筑有什么特点？</a:t>
            </a:r>
            <a:endParaRPr lang="zh-CN" altLang="en-US" sz="2800">
              <a:solidFill>
                <a:srgbClr val="FFFF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471084" y="1628800"/>
            <a:ext cx="3672916" cy="2246769"/>
          </a:xfrm>
          <a:prstGeom prst="rect">
            <a:avLst/>
          </a:prstGeom>
          <a:noFill/>
          <a:ln w="28575">
            <a:solidFill>
              <a:srgbClr val="FFC000"/>
            </a:solidFill>
            <a:prstDash val="sysDash"/>
          </a:ln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特点：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带有围廊的中庭，是民居的核心。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l"/>
            </a:pPr>
            <a:r>
              <a:rPr lang="zh-CN" altLang="en-US" sz="28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以石、砖、木为主要材料。</a:t>
            </a:r>
            <a:endParaRPr lang="en-US" altLang="zh-CN" sz="2800" smtClean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3" descr="C:\Users\Administrator\Pictures\古罗马民居.jpg"/>
          <p:cNvPicPr>
            <a:picLocks noChangeAspect="1" noChangeArrowheads="1"/>
          </p:cNvPicPr>
          <p:nvPr/>
        </p:nvPicPr>
        <p:blipFill>
          <a:blip r:embed="rId2"/>
          <a:srcRect r="55704"/>
          <a:stretch>
            <a:fillRect/>
          </a:stretch>
        </p:blipFill>
        <p:spPr bwMode="auto">
          <a:xfrm>
            <a:off x="827584" y="1340768"/>
            <a:ext cx="3024336" cy="439248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763688" y="6021288"/>
            <a:ext cx="57246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chemeClr val="bg1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出现高层公寓式住宅；以契约形式租住。</a:t>
            </a:r>
            <a:endParaRPr lang="zh-CN" altLang="en-US" sz="2400">
              <a:solidFill>
                <a:schemeClr val="bg1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39952" y="1340768"/>
            <a:ext cx="4644008" cy="4386778"/>
          </a:xfrm>
          <a:prstGeom prst="rect">
            <a:avLst/>
          </a:prstGeom>
          <a:ln w="25400">
            <a:solidFill>
              <a:srgbClr val="FFC000"/>
            </a:solidFill>
            <a:prstDash val="sysDash"/>
          </a:ln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ja-JP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阿里阿纳</a:t>
            </a:r>
            <a:r>
              <a:rPr lang="en-US" altLang="ja-JP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·</a:t>
            </a:r>
            <a:r>
              <a:rPr lang="ja-JP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波里阿纳公寓式住宅，属于古</a:t>
            </a:r>
            <a:r>
              <a:rPr lang="zh-CN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纳</a:t>
            </a:r>
            <a:r>
              <a:rPr lang="ja-JP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埃斯・阿雷乌斯・尼基迪乌斯・梅乌斯所有。租期从接下来的</a:t>
            </a:r>
            <a:r>
              <a:rPr lang="en-US" altLang="ja-JP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ja-JP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月</a:t>
            </a:r>
            <a:r>
              <a:rPr lang="en-US" altLang="ja-JP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ja-JP" altLang="en-US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日开始。店铺、附带上面的房间。适合男士的二楼公寓。此中庭型楼房主屋。契约必须与前述人物的奴隶普里姆斯订定。</a:t>
            </a:r>
            <a:endParaRPr lang="en-US" altLang="ja-JP" sz="2400" smtClean="0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 algn="r">
              <a:lnSpc>
                <a:spcPts val="3400"/>
              </a:lnSpc>
            </a:pPr>
            <a:r>
              <a:rPr lang="en-US" altLang="zh-CN" sz="24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</a:t>
            </a:r>
            <a:r>
              <a:rPr lang="en-US" altLang="ja-JP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ja-JP" altLang="en-US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拉丁碑文集</a:t>
            </a:r>
            <a:r>
              <a:rPr lang="en-US" altLang="ja-JP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ja-JP" altLang="en-US" sz="2000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收录的罗马时代写在公寓墙上的广告</a:t>
            </a:r>
            <a:endParaRPr lang="zh-CN" altLang="en-US" sz="240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7544" y="116632"/>
            <a:ext cx="82809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smtClean="0">
                <a:solidFill>
                  <a:srgbClr val="FFFF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史料研学：下列图片和文字材料反映了古罗马民居出现了哪些变化？</a:t>
            </a:r>
            <a:endParaRPr lang="zh-CN" altLang="en-US" sz="2800">
              <a:solidFill>
                <a:srgbClr val="FFFF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3" descr="C:\Users\Administrator\Pictures\u=1029947642,4116996778&amp;fm=173&amp;s=463016C554EB914F1883E4290300601B&amp;w=640&amp;h=403&amp;img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8180" y="620688"/>
            <a:ext cx="2401457" cy="1512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C:\Users\Administrator\Pictures\ec17972bd40735fa0298cd179c510fb30e2408c7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698540" y="590301"/>
            <a:ext cx="2376264" cy="148754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3" descr="C:\Users\Administrator\Desktop\微信图片_20181216113020.jpg"/>
          <p:cNvPicPr>
            <a:picLocks noChangeAspect="1" noChangeArrowheads="1"/>
          </p:cNvPicPr>
          <p:nvPr/>
        </p:nvPicPr>
        <p:blipFill>
          <a:blip r:embed="rId4"/>
          <a:srcRect r="39755"/>
          <a:stretch>
            <a:fillRect/>
          </a:stretch>
        </p:blipFill>
        <p:spPr bwMode="auto">
          <a:xfrm>
            <a:off x="323528" y="4077072"/>
            <a:ext cx="2313502" cy="2016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17" descr="https://timgsa.baidu.com/timg?image&amp;quality=80&amp;size=b9999_10000&amp;sec=1544933948516&amp;di=833a1d760de4e275d93e7d399afbd2c9&amp;imgtype=0&amp;src=http%3A%2F%2Fpic.baike.soso.com%2Fp%2F20131221%2F20131221012513-256319592.jp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2915816" y="4077072"/>
            <a:ext cx="3323447" cy="2016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5" descr="C:\Users\Administrator\Pictures\古罗马中庭.jpg"/>
          <p:cNvPicPr>
            <a:picLocks noChangeAspect="1" noChangeArrowheads="1"/>
          </p:cNvPicPr>
          <p:nvPr/>
        </p:nvPicPr>
        <p:blipFill>
          <a:blip r:embed="rId6"/>
          <a:srcRect l="57399" t="15866" r="2001" b="38401"/>
          <a:stretch>
            <a:fillRect/>
          </a:stretch>
        </p:blipFill>
        <p:spPr bwMode="auto">
          <a:xfrm>
            <a:off x="6516215" y="4077072"/>
            <a:ext cx="2386551" cy="20162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3" name="矩形 12"/>
          <p:cNvSpPr/>
          <p:nvPr/>
        </p:nvSpPr>
        <p:spPr>
          <a:xfrm>
            <a:off x="1250268" y="2132856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村落</a:t>
            </a:r>
            <a:endParaRPr lang="zh-CN" altLang="en-US" sz="2400"/>
          </a:p>
        </p:txBody>
      </p:sp>
      <p:sp>
        <p:nvSpPr>
          <p:cNvPr id="14" name="矩形 13"/>
          <p:cNvSpPr/>
          <p:nvPr/>
        </p:nvSpPr>
        <p:spPr>
          <a:xfrm>
            <a:off x="4634644" y="2132856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集镇</a:t>
            </a:r>
            <a:endParaRPr lang="zh-CN" altLang="en-US" sz="2400"/>
          </a:p>
        </p:txBody>
      </p:sp>
      <p:pic>
        <p:nvPicPr>
          <p:cNvPr id="1026" name="Picture 2" descr="C:\Users\Administrator\Desktop\无标题.png"/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412750" y="2780929"/>
            <a:ext cx="8316913" cy="1043360"/>
          </a:xfrm>
          <a:prstGeom prst="rect">
            <a:avLst/>
          </a:prstGeom>
          <a:noFill/>
        </p:spPr>
      </p:pic>
      <p:pic>
        <p:nvPicPr>
          <p:cNvPr id="6" name="Picture 2" descr="C:\Users\Administrator\Pictures\微信图片_20181216152106.jpg"/>
          <p:cNvPicPr>
            <a:picLocks noChangeAspect="1" noChangeArrowheads="1"/>
          </p:cNvPicPr>
          <p:nvPr/>
        </p:nvPicPr>
        <p:blipFill>
          <a:blip r:embed="rId8"/>
          <a:srcRect b="7601"/>
          <a:stretch>
            <a:fillRect/>
          </a:stretch>
        </p:blipFill>
        <p:spPr bwMode="auto">
          <a:xfrm>
            <a:off x="6938900" y="332656"/>
            <a:ext cx="1737556" cy="21406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5" name="矩形 14"/>
          <p:cNvSpPr/>
          <p:nvPr/>
        </p:nvSpPr>
        <p:spPr>
          <a:xfrm>
            <a:off x="7442956" y="2492896"/>
            <a:ext cx="80021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smtClean="0">
                <a:latin typeface="黑体" panose="02010609060101010101" pitchFamily="49" charset="-122"/>
                <a:ea typeface="黑体" panose="02010609060101010101" pitchFamily="49" charset="-122"/>
              </a:rPr>
              <a:t>城市</a:t>
            </a:r>
            <a:endParaRPr lang="zh-CN" altLang="en-US" sz="24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9552" y="2852936"/>
            <a:ext cx="8229600" cy="1143000"/>
          </a:xfrm>
        </p:spPr>
        <p:txBody>
          <a:bodyPr>
            <a:noAutofit/>
          </a:bodyPr>
          <a:lstStyle/>
          <a:p>
            <a:pPr indent="457200" algn="l"/>
            <a:r>
              <a:rPr lang="en-US" altLang="zh-CN" sz="3600" smtClean="0">
                <a:solidFill>
                  <a:schemeClr val="bg1"/>
                </a:solidFill>
                <a:latin typeface="华文仿宋" pitchFamily="2" charset="-122"/>
                <a:ea typeface="华文仿宋" pitchFamily="2" charset="-122"/>
              </a:rPr>
              <a:t>    </a:t>
            </a:r>
            <a:r>
              <a:rPr lang="zh-CN" altLang="zh-CN" sz="3600" smtClean="0">
                <a:solidFill>
                  <a:schemeClr val="bg1"/>
                </a:solidFill>
                <a:latin typeface="华文仿宋" pitchFamily="2" charset="-122"/>
                <a:ea typeface="华文仿宋" pitchFamily="2" charset="-122"/>
              </a:rPr>
              <a:t>利用课余时间调查走访四合院或窑洞、干栏式竹楼、土楼等一种中国民居。撰写一篇调查报告，包括这种民居的来源、特点、历史变迁等。</a:t>
            </a:r>
            <a:endParaRPr lang="zh-CN" altLang="en-US" sz="3600">
              <a:solidFill>
                <a:schemeClr val="bg1"/>
              </a:solidFill>
              <a:latin typeface="华文仿宋" pitchFamily="2" charset="-122"/>
              <a:ea typeface="华文仿宋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764704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smtClean="0">
                <a:solidFill>
                  <a:srgbClr val="FFFF00"/>
                </a:solidFill>
                <a:latin typeface="方正姚体" pitchFamily="2" charset="-122"/>
                <a:ea typeface="方正姚体" pitchFamily="2" charset="-122"/>
              </a:rPr>
              <a:t>课后作业</a:t>
            </a:r>
            <a:endParaRPr lang="zh-CN" altLang="en-US" sz="3600">
              <a:solidFill>
                <a:srgbClr val="FFFF00"/>
              </a:solidFill>
              <a:latin typeface="方正姚体" pitchFamily="2" charset="-122"/>
              <a:ea typeface="方正姚体" pitchFamily="2" charset="-122"/>
            </a:endParaRPr>
          </a:p>
        </p:txBody>
      </p:sp>
      <p:pic>
        <p:nvPicPr>
          <p:cNvPr id="5" name="New picture" hidden="1"/>
          <p:cNvPicPr/>
          <p:nvPr/>
        </p:nvPicPr>
        <p:blipFill>
          <a:blip r:embed="rId2"/>
          <a:stretch>
            <a:fillRect/>
          </a:stretch>
        </p:blipFill>
        <p:spPr>
          <a:xfrm>
            <a:off x="11963400" y="10896600"/>
            <a:ext cx="406400" cy="4445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PresentationFormat>On-screen Show (4:3)</PresentationFormat>
  <Paragraphs>193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8" baseType="lpstr">
      <vt:lpstr>Arial</vt:lpstr>
      <vt:lpstr>Calibri</vt:lpstr>
      <vt:lpstr>仿宋</vt:lpstr>
      <vt:lpstr>黑体</vt:lpstr>
      <vt:lpstr>方正启体简体</vt:lpstr>
      <vt:lpstr>Wingdings</vt:lpstr>
      <vt:lpstr>楷体</vt:lpstr>
      <vt:lpstr>华文仿宋</vt:lpstr>
      <vt:lpstr>方正姚体</vt:lpstr>
      <vt:lpstr>Office 主题</vt:lpstr>
      <vt:lpstr>PowerPoint Presentation</vt:lpstr>
      <vt:lpstr>第10课 古代的村落、集镇和城市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思考：影响民居的因素有哪些？中国古代民居有哪些特点？</vt:lpstr>
      <vt:lpstr>PowerPoint Presentation</vt:lpstr>
      <vt:lpstr>PowerPoint Presentation</vt:lpstr>
      <vt:lpstr>PowerPoint Presentation</vt:lpstr>
      <vt:lpstr>PowerPoint Presentation</vt:lpstr>
      <vt:lpstr>    利用课余时间调查走访四合院或窑洞、干栏式竹楼、土楼等一种中国民居。撰写一篇调查报告，包括这种民居的来源、特点、历史变迁等。</vt:lpstr>
    </vt:vector>
  </TitlesOfParts>
  <LinksUpToDate>false</LinksUpToDate>
  <SharedDoc>false</SharedDoc>
  <HyperlinksChanged>false</HyperlinksChanged>
  <AppVersion>20.0500</AppVersion>
  <TotalTime>0</TotalTime>
  <Application>Aspose.Slides for .NET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2018-12-15T12:00:00Z</dcterms:created>
  <dcterms:modified xsi:type="dcterms:W3CDTF">2020-07-05T03:03:32Z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2052-11.1.0.9828</vt:lpwstr>
  </property>
</Properties>
</file>