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20" r:id="rId1"/>
  </p:sldMasterIdLst>
  <p:notesMasterIdLst>
    <p:notesMasterId r:id="rId21"/>
  </p:notesMasterIdLst>
  <p:sldIdLst>
    <p:sldId id="256" r:id="rId2"/>
    <p:sldId id="262" r:id="rId3"/>
    <p:sldId id="258" r:id="rId4"/>
    <p:sldId id="504" r:id="rId5"/>
    <p:sldId id="505" r:id="rId6"/>
    <p:sldId id="507" r:id="rId7"/>
    <p:sldId id="508" r:id="rId8"/>
    <p:sldId id="506" r:id="rId9"/>
    <p:sldId id="512" r:id="rId10"/>
    <p:sldId id="513" r:id="rId11"/>
    <p:sldId id="503" r:id="rId12"/>
    <p:sldId id="510" r:id="rId13"/>
    <p:sldId id="516" r:id="rId14"/>
    <p:sldId id="515" r:id="rId15"/>
    <p:sldId id="511" r:id="rId16"/>
    <p:sldId id="517" r:id="rId17"/>
    <p:sldId id="518" r:id="rId18"/>
    <p:sldId id="514" r:id="rId19"/>
    <p:sldId id="309" r:id="rId20"/>
  </p:sldIdLst>
  <p:sldSz cx="24384000" cy="13716000"/>
  <p:notesSz cx="6858000" cy="9144000"/>
  <p:defaultTextStyle>
    <a:lvl1pPr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1pPr>
    <a:lvl2pPr indent="4572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2pPr>
    <a:lvl3pPr indent="9144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3pPr>
    <a:lvl4pPr indent="13716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4pPr>
    <a:lvl5pPr indent="18288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5pPr>
    <a:lvl6pPr indent="22860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6pPr>
    <a:lvl7pPr indent="27432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7pPr>
    <a:lvl8pPr indent="32004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8pPr>
    <a:lvl9pPr indent="3657600">
      <a:defRPr sz="3600">
        <a:latin typeface="Calibri" panose="020F0502020204030204"/>
        <a:ea typeface="Calibri" panose="020F0502020204030204"/>
        <a:cs typeface="Calibri" panose="020F0502020204030204"/>
        <a:sym typeface="Calibri" panose="020F0502020204030204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411" userDrawn="1">
          <p15:clr>
            <a:srgbClr val="A4A3A4"/>
          </p15:clr>
        </p15:guide>
        <p15:guide id="2" pos="76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5E0EF"/>
    <a:srgbClr val="CCDAEC"/>
    <a:srgbClr val="B2B2B2"/>
    <a:srgbClr val="FF9966"/>
    <a:srgbClr val="FFFFFF"/>
    <a:srgbClr val="FFCCFF"/>
    <a:srgbClr val="33CCFF"/>
    <a:srgbClr val="66FFCC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02" autoAdjust="0"/>
    <p:restoredTop sz="95439" autoAdjust="0"/>
  </p:normalViewPr>
  <p:slideViewPr>
    <p:cSldViewPr>
      <p:cViewPr varScale="1">
        <p:scale>
          <a:sx n="54" d="100"/>
          <a:sy n="54" d="100"/>
        </p:scale>
        <p:origin x="-840" y="-102"/>
      </p:cViewPr>
      <p:guideLst>
        <p:guide orient="horz" pos="4411"/>
        <p:guide pos="76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7" name="Shape 4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99860355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1pPr>
    <a:lvl2pPr indent="2286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2pPr>
    <a:lvl3pPr indent="4572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3pPr>
    <a:lvl4pPr indent="6858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4pPr>
    <a:lvl5pPr indent="9144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5pPr>
    <a:lvl6pPr indent="11430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8000"/>
      </a:lnSpc>
      <a:defRPr sz="44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26050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29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3654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9368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5752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28800" y="3962400"/>
            <a:ext cx="20726400" cy="3752856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105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657600" y="7715256"/>
            <a:ext cx="17068800" cy="3506400"/>
          </a:xfrm>
        </p:spPr>
        <p:txBody>
          <a:bodyPr/>
          <a:lstStyle>
            <a:lvl1pPr marL="0" indent="0" algn="ctr">
              <a:buNone/>
              <a:defRPr sz="5700">
                <a:solidFill>
                  <a:schemeClr val="tx2"/>
                </a:solidFill>
              </a:defRPr>
            </a:lvl1pPr>
            <a:lvl2pPr marL="1088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70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5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4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2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31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9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8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4DC71F-96EB-4698-9821-F9337D4D2B14}" type="slidenum">
              <a:rPr lang="en-US" altLang="zh-CN" smtClean="0"/>
              <a:pPr>
                <a:defRPr/>
              </a:pPr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7708300"/>
            <a:ext cx="20726400" cy="3721700"/>
          </a:xfrm>
        </p:spPr>
        <p:txBody>
          <a:bodyPr anchor="t"/>
          <a:lstStyle>
            <a:lvl1pPr algn="l">
              <a:defRPr sz="105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828800" y="4712856"/>
            <a:ext cx="20726400" cy="3002400"/>
          </a:xfrm>
        </p:spPr>
        <p:txBody>
          <a:bodyPr anchor="b"/>
          <a:lstStyle>
            <a:lvl1pPr marL="0" indent="0" algn="l">
              <a:buNone/>
              <a:defRPr sz="4800">
                <a:solidFill>
                  <a:schemeClr val="tx2"/>
                </a:solidFill>
              </a:defRPr>
            </a:lvl1pPr>
            <a:lvl2pPr marL="1088547" indent="0" algn="l">
              <a:buNone/>
              <a:defRPr sz="4300">
                <a:solidFill>
                  <a:schemeClr val="tx2"/>
                </a:solidFill>
              </a:defRPr>
            </a:lvl2pPr>
            <a:lvl3pPr marL="2177095" indent="0" algn="l">
              <a:buNone/>
              <a:defRPr sz="3800">
                <a:solidFill>
                  <a:schemeClr val="tx2"/>
                </a:solidFill>
              </a:defRPr>
            </a:lvl3pPr>
            <a:lvl4pPr marL="3265642" indent="0" algn="l">
              <a:buNone/>
              <a:defRPr sz="3300">
                <a:solidFill>
                  <a:schemeClr val="tx2"/>
                </a:solidFill>
              </a:defRPr>
            </a:lvl4pPr>
            <a:lvl5pPr marL="4354190" indent="0" algn="l">
              <a:buNone/>
              <a:defRPr sz="3300">
                <a:solidFill>
                  <a:schemeClr val="tx2"/>
                </a:solidFill>
              </a:defRPr>
            </a:lvl5pPr>
            <a:lvl6pPr marL="5442737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6pPr>
            <a:lvl7pPr marL="6531285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7pPr>
            <a:lvl8pPr marL="7619832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8pPr>
            <a:lvl9pPr marL="8708380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19200" y="3200401"/>
            <a:ext cx="10769600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395200" y="3200401"/>
            <a:ext cx="10769600" cy="9051926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19200" y="3070226"/>
            <a:ext cx="10773835" cy="1279524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547" indent="0">
              <a:buNone/>
              <a:defRPr sz="4800" b="1"/>
            </a:lvl2pPr>
            <a:lvl3pPr marL="2177095" indent="0">
              <a:buNone/>
              <a:defRPr sz="4300" b="1"/>
            </a:lvl3pPr>
            <a:lvl4pPr marL="3265642" indent="0">
              <a:buNone/>
              <a:defRPr sz="3800" b="1"/>
            </a:lvl4pPr>
            <a:lvl5pPr marL="4354190" indent="0">
              <a:buNone/>
              <a:defRPr sz="3800" b="1"/>
            </a:lvl5pPr>
            <a:lvl6pPr marL="5442737" indent="0">
              <a:buNone/>
              <a:defRPr sz="3800" b="1"/>
            </a:lvl6pPr>
            <a:lvl7pPr marL="6531285" indent="0">
              <a:buNone/>
              <a:defRPr sz="3800" b="1"/>
            </a:lvl7pPr>
            <a:lvl8pPr marL="7619832" indent="0">
              <a:buNone/>
              <a:defRPr sz="3800" b="1"/>
            </a:lvl8pPr>
            <a:lvl9pPr marL="8708380" indent="0">
              <a:buNone/>
              <a:defRPr sz="38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19200" y="4349750"/>
            <a:ext cx="10773835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2386735" y="3070226"/>
            <a:ext cx="10778067" cy="1279524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547" indent="0">
              <a:buNone/>
              <a:defRPr sz="4800" b="1"/>
            </a:lvl2pPr>
            <a:lvl3pPr marL="2177095" indent="0">
              <a:buNone/>
              <a:defRPr sz="4300" b="1"/>
            </a:lvl3pPr>
            <a:lvl4pPr marL="3265642" indent="0">
              <a:buNone/>
              <a:defRPr sz="3800" b="1"/>
            </a:lvl4pPr>
            <a:lvl5pPr marL="4354190" indent="0">
              <a:buNone/>
              <a:defRPr sz="3800" b="1"/>
            </a:lvl5pPr>
            <a:lvl6pPr marL="5442737" indent="0">
              <a:buNone/>
              <a:defRPr sz="3800" b="1"/>
            </a:lvl6pPr>
            <a:lvl7pPr marL="6531285" indent="0">
              <a:buNone/>
              <a:defRPr sz="3800" b="1"/>
            </a:lvl7pPr>
            <a:lvl8pPr marL="7619832" indent="0">
              <a:buNone/>
              <a:defRPr sz="3800" b="1"/>
            </a:lvl8pPr>
            <a:lvl9pPr marL="8708380" indent="0">
              <a:buNone/>
              <a:defRPr sz="38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2386735" y="4349750"/>
            <a:ext cx="10778067" cy="7902576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209C7-AD10-45E1-A3A7-E84B01E6218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70021" y="762000"/>
            <a:ext cx="7112000" cy="3667108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7600" b="1" kern="1200" cap="all" spc="119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40800" y="761999"/>
            <a:ext cx="14427200" cy="11490330"/>
          </a:xfrm>
        </p:spPr>
        <p:txBody>
          <a:bodyPr/>
          <a:lstStyle>
            <a:lvl1pPr>
              <a:defRPr sz="7600"/>
            </a:lvl1pPr>
            <a:lvl2pPr>
              <a:defRPr sz="67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70021" y="4429108"/>
            <a:ext cx="7112000" cy="7824364"/>
          </a:xfrm>
        </p:spPr>
        <p:txBody>
          <a:bodyPr/>
          <a:lstStyle>
            <a:lvl1pPr marL="0" indent="0">
              <a:buNone/>
              <a:defRPr sz="3300"/>
            </a:lvl1pPr>
            <a:lvl2pPr marL="1088547" indent="0">
              <a:buNone/>
              <a:defRPr sz="2900"/>
            </a:lvl2pPr>
            <a:lvl3pPr marL="2177095" indent="0">
              <a:buNone/>
              <a:defRPr sz="2400"/>
            </a:lvl3pPr>
            <a:lvl4pPr marL="3265642" indent="0">
              <a:buNone/>
              <a:defRPr sz="2100"/>
            </a:lvl4pPr>
            <a:lvl5pPr marL="4354190" indent="0">
              <a:buNone/>
              <a:defRPr sz="2100"/>
            </a:lvl5pPr>
            <a:lvl6pPr marL="5442737" indent="0">
              <a:buNone/>
              <a:defRPr sz="2100"/>
            </a:lvl6pPr>
            <a:lvl7pPr marL="6531285" indent="0">
              <a:buNone/>
              <a:defRPr sz="2100"/>
            </a:lvl7pPr>
            <a:lvl8pPr marL="7619832" indent="0">
              <a:buNone/>
              <a:defRPr sz="2100"/>
            </a:lvl8pPr>
            <a:lvl9pPr marL="8708380" indent="0">
              <a:buNone/>
              <a:defRPr sz="21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214597" y="1107469"/>
            <a:ext cx="19597984" cy="9483062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05099" y="1225553"/>
            <a:ext cx="19240635" cy="9204350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7600"/>
            </a:lvl1pPr>
            <a:lvl2pPr marL="1088547" indent="0">
              <a:buNone/>
              <a:defRPr sz="6700"/>
            </a:lvl2pPr>
            <a:lvl3pPr marL="2177095" indent="0">
              <a:buNone/>
              <a:defRPr sz="5700"/>
            </a:lvl3pPr>
            <a:lvl4pPr marL="3265642" indent="0">
              <a:buNone/>
              <a:defRPr sz="4800"/>
            </a:lvl4pPr>
            <a:lvl5pPr marL="4354190" indent="0">
              <a:buNone/>
              <a:defRPr sz="4800"/>
            </a:lvl5pPr>
            <a:lvl6pPr marL="5442737" indent="0">
              <a:buNone/>
              <a:defRPr sz="4800"/>
            </a:lvl6pPr>
            <a:lvl7pPr marL="6531285" indent="0">
              <a:buNone/>
              <a:defRPr sz="4800"/>
            </a:lvl7pPr>
            <a:lvl8pPr marL="7619832" indent="0">
              <a:buNone/>
              <a:defRPr sz="4800"/>
            </a:lvl8pPr>
            <a:lvl9pPr marL="8708380" indent="0">
              <a:buNone/>
              <a:defRPr sz="48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190591"/>
            <a:ext cx="3619440" cy="11382454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76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1947" y="10963316"/>
            <a:ext cx="19240635" cy="1609724"/>
          </a:xfrm>
        </p:spPr>
        <p:txBody>
          <a:bodyPr anchor="ctr"/>
          <a:lstStyle>
            <a:lvl1pPr marL="0" indent="0" algn="ctr">
              <a:buNone/>
              <a:defRPr sz="3300"/>
            </a:lvl1pPr>
            <a:lvl2pPr marL="1088547" indent="0" algn="ctr">
              <a:buNone/>
              <a:defRPr sz="2900"/>
            </a:lvl2pPr>
            <a:lvl3pPr marL="2177095" indent="0" algn="ctr">
              <a:buNone/>
              <a:defRPr sz="2400"/>
            </a:lvl3pPr>
            <a:lvl4pPr marL="3265642" indent="0" algn="ctr">
              <a:buNone/>
              <a:defRPr sz="2100"/>
            </a:lvl4pPr>
            <a:lvl5pPr marL="4354190" indent="0" algn="ctr">
              <a:buNone/>
              <a:defRPr sz="2100"/>
            </a:lvl5pPr>
            <a:lvl6pPr marL="5442737" indent="0">
              <a:buNone/>
              <a:defRPr sz="2100"/>
            </a:lvl6pPr>
            <a:lvl7pPr marL="6531285" indent="0">
              <a:buNone/>
              <a:defRPr sz="2100"/>
            </a:lvl7pPr>
            <a:lvl8pPr marL="7619832" indent="0">
              <a:buNone/>
              <a:defRPr sz="2100"/>
            </a:lvl8pPr>
            <a:lvl9pPr marL="8708380" indent="0">
              <a:buNone/>
              <a:defRPr sz="21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9431051" y="549281"/>
            <a:ext cx="3733749" cy="11703050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9200" y="549281"/>
            <a:ext cx="18211851" cy="1170305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3" y="2480"/>
            <a:ext cx="24380825" cy="1371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44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872"/>
            <a:ext cx="24385588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35"/>
            <a:ext cx="24385587" cy="1371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" y="855"/>
            <a:ext cx="24384065" cy="137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53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19200" y="549276"/>
            <a:ext cx="21945600" cy="2286000"/>
          </a:xfrm>
          <a:prstGeom prst="rect">
            <a:avLst/>
          </a:prstGeom>
        </p:spPr>
        <p:txBody>
          <a:bodyPr vert="horz" lIns="217709" tIns="108855" rIns="217709" bIns="108855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19200" y="3200400"/>
            <a:ext cx="21945600" cy="9448800"/>
          </a:xfrm>
          <a:prstGeom prst="rect">
            <a:avLst/>
          </a:prstGeom>
        </p:spPr>
        <p:txBody>
          <a:bodyPr vert="horz" lIns="217709" tIns="108855" rIns="217709" bIns="108855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23675" y="12967995"/>
            <a:ext cx="5689600" cy="730250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l" eaLnBrk="1" latinLnBrk="0" hangingPunct="1">
              <a:defRPr kumimoji="0"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11/27/2019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8331200" y="12967995"/>
            <a:ext cx="7721600" cy="730250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ctr" eaLnBrk="1" latinLnBrk="0" hangingPunct="1">
              <a:defRPr kumimoji="0"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8647051" y="12967995"/>
            <a:ext cx="5689600" cy="730250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r" eaLnBrk="1" latinLnBrk="0" hangingPunct="1">
              <a:defRPr kumimoji="0"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86CB4B4D-7CA3-9044-876B-883B54F8677D}" type="slidenum">
              <a:rPr lang="en-US" altLang="zh-CN" smtClean="0"/>
              <a:pPr lvl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  <p:sldLayoutId id="2147483738" r:id="rId18"/>
    <p:sldLayoutId id="2147483739" r:id="rId19"/>
    <p:sldLayoutId id="2147483740" r:id="rId20"/>
    <p:sldLayoutId id="2147483741" r:id="rId21"/>
    <p:sldLayoutId id="2147483742" r:id="rId22"/>
    <p:sldLayoutId id="2147483743" r:id="rId23"/>
    <p:sldLayoutId id="2147483744" r:id="rId24"/>
    <p:sldLayoutId id="2147483745" r:id="rId25"/>
    <p:sldLayoutId id="2147483746" r:id="rId26"/>
    <p:sldLayoutId id="2147483747" r:id="rId27"/>
    <p:sldLayoutId id="2147483658" r:id="rId28"/>
    <p:sldLayoutId id="2147483653" r:id="rId29"/>
    <p:sldLayoutId id="2147483657" r:id="rId30"/>
  </p:sldLayoutIdLst>
  <p:txStyles>
    <p:titleStyle>
      <a:lvl1pPr algn="ctr" rtl="0" eaLnBrk="1" latinLnBrk="0" hangingPunct="1">
        <a:spcBef>
          <a:spcPct val="0"/>
        </a:spcBef>
        <a:buNone/>
        <a:defRPr kumimoji="0" sz="9500" b="1" kern="1200" cap="all" spc="119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816411" indent="-816411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8890" indent="-680342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21369" indent="-544274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09916" indent="-544274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8464" indent="-544274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87011" indent="-544274" algn="l" rtl="0" eaLnBrk="1" latinLnBrk="0" hangingPunct="1">
        <a:spcBef>
          <a:spcPct val="20000"/>
        </a:spcBef>
        <a:buFont typeface="Arial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5559" indent="-544274" algn="l" rtl="0" eaLnBrk="1" latinLnBrk="0" hangingPunct="1">
        <a:spcBef>
          <a:spcPct val="20000"/>
        </a:spcBef>
        <a:buFont typeface="Arial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4106" indent="-544274" algn="l" rtl="0" eaLnBrk="1" latinLnBrk="0" hangingPunct="1">
        <a:spcBef>
          <a:spcPct val="20000"/>
        </a:spcBef>
        <a:buFont typeface="Arial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52654" indent="-544274" algn="l" rtl="0" eaLnBrk="1" latinLnBrk="0" hangingPunct="1">
        <a:spcBef>
          <a:spcPct val="20000"/>
        </a:spcBef>
        <a:buFont typeface="Arial"/>
        <a:buChar char="•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0885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1770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326564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43541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54427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65312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76198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87083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613382" y="5633864"/>
            <a:ext cx="918713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0" algn="ctr" eaLnBrk="1" hangingPunct="1"/>
            <a:r>
              <a:rPr lang="zh-CN" altLang="en-US" sz="7200" spc="600" dirty="0">
                <a:solidFill>
                  <a:srgbClr val="36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挽救民族危机的斗争</a:t>
            </a:r>
            <a:endParaRPr lang="zh-CN" altLang="zh-CN" sz="7200" spc="600" dirty="0">
              <a:solidFill>
                <a:srgbClr val="36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高一（4）班刘川24">
            <a:extLst>
              <a:ext uri="{FF2B5EF4-FFF2-40B4-BE49-F238E27FC236}">
                <a16:creationId xmlns="" xmlns:a16="http://schemas.microsoft.com/office/drawing/2014/main" id="{C8D7ADD6-6527-4D29-8EF6-D395C86AE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2" t="2234" r="20840"/>
          <a:stretch>
            <a:fillRect/>
          </a:stretch>
        </p:blipFill>
        <p:spPr bwMode="auto">
          <a:xfrm>
            <a:off x="9023648" y="2249488"/>
            <a:ext cx="4896544" cy="6677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08B52F6-DDA9-4F5A-AADE-8742E0A1ABEE}"/>
              </a:ext>
            </a:extLst>
          </p:cNvPr>
          <p:cNvSpPr txBox="1"/>
          <p:nvPr/>
        </p:nvSpPr>
        <p:spPr>
          <a:xfrm>
            <a:off x="6719392" y="9247402"/>
            <a:ext cx="12025336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如漫画所示，近代中国的外交状况如何？为什么？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C7D58C2D-7C6C-4267-9F7D-A4E921CD0942}"/>
              </a:ext>
            </a:extLst>
          </p:cNvPr>
          <p:cNvSpPr txBox="1"/>
          <p:nvPr/>
        </p:nvSpPr>
        <p:spPr>
          <a:xfrm>
            <a:off x="6719392" y="10047619"/>
            <a:ext cx="10085766" cy="1415770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0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屈辱、不平等</a:t>
            </a:r>
            <a:endParaRPr kumimoji="0" lang="en-US" altLang="zh-CN" sz="40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中国的落后</a:t>
            </a:r>
            <a:endParaRPr kumimoji="0" lang="zh-CN" altLang="en-US" sz="4000" b="0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情境导入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EB91FD26-6F6E-47D2-8FFC-FED1FD261FCB}"/>
              </a:ext>
            </a:extLst>
          </p:cNvPr>
          <p:cNvSpPr txBox="1"/>
          <p:nvPr/>
        </p:nvSpPr>
        <p:spPr>
          <a:xfrm>
            <a:off x="9239672" y="1015482"/>
            <a:ext cx="4392488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Calibri" panose="020F0502020204030204"/>
                <a:sym typeface="Calibri" panose="020F0502020204030204"/>
              </a:rPr>
              <a:t>戊戌维新运动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69BEC24-93BD-4520-9E87-98A181DF2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3509" y="2359377"/>
            <a:ext cx="3921259" cy="87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背景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pic>
        <p:nvPicPr>
          <p:cNvPr id="10" name="图片 1">
            <a:extLst>
              <a:ext uri="{FF2B5EF4-FFF2-40B4-BE49-F238E27FC236}">
                <a16:creationId xmlns="" xmlns:a16="http://schemas.microsoft.com/office/drawing/2014/main" id="{728D491B-D35D-4385-A50D-564BCA8CF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3296" y="2946922"/>
            <a:ext cx="1866900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2">
            <a:extLst>
              <a:ext uri="{FF2B5EF4-FFF2-40B4-BE49-F238E27FC236}">
                <a16:creationId xmlns="" xmlns:a16="http://schemas.microsoft.com/office/drawing/2014/main" id="{99CEEF78-34A7-4985-BD82-60403F025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9" t="2962"/>
          <a:stretch>
            <a:fillRect/>
          </a:stretch>
        </p:blipFill>
        <p:spPr bwMode="auto">
          <a:xfrm>
            <a:off x="18455084" y="3035822"/>
            <a:ext cx="2068512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4">
            <a:extLst>
              <a:ext uri="{FF2B5EF4-FFF2-40B4-BE49-F238E27FC236}">
                <a16:creationId xmlns="" xmlns:a16="http://schemas.microsoft.com/office/drawing/2014/main" id="{248E3A63-BF14-4052-B31E-CDDF45D63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6040" y="5115447"/>
            <a:ext cx="4075112" cy="499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zh-CN" sz="15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</a:t>
            </a:r>
            <a:r>
              <a:rPr lang="zh-CN" altLang="en-US" sz="28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康有为</a:t>
            </a:r>
            <a:r>
              <a:rPr lang="zh-CN" altLang="en-US" sz="15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梁启超</a:t>
            </a:r>
          </a:p>
        </p:txBody>
      </p:sp>
      <p:sp>
        <p:nvSpPr>
          <p:cNvPr id="14" name="文本框 7">
            <a:extLst>
              <a:ext uri="{FF2B5EF4-FFF2-40B4-BE49-F238E27FC236}">
                <a16:creationId xmlns="" xmlns:a16="http://schemas.microsoft.com/office/drawing/2014/main" id="{FF0E8615-B1B9-486E-88E8-E0A3DE19D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3508" y="7627442"/>
            <a:ext cx="4585844" cy="992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2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序幕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：</a:t>
            </a:r>
            <a:r>
              <a:rPr lang="zh-CN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公车上书</a:t>
            </a:r>
          </a:p>
        </p:txBody>
      </p:sp>
      <p:sp>
        <p:nvSpPr>
          <p:cNvPr id="15" name="文本框 99">
            <a:extLst>
              <a:ext uri="{FF2B5EF4-FFF2-40B4-BE49-F238E27FC236}">
                <a16:creationId xmlns="" xmlns:a16="http://schemas.microsoft.com/office/drawing/2014/main" id="{0AC6710E-EC51-4D18-8EE0-6375AB89A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5556" y="8657066"/>
            <a:ext cx="16035116" cy="23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时间：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1895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年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概况：康有为、梁启超等联合各省举人，联名上书，反对《马关条约》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(3)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影响：拉开了维新运动的序幕。</a:t>
            </a:r>
          </a:p>
        </p:txBody>
      </p:sp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716" y="3812875"/>
            <a:ext cx="10058400" cy="34999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2" y="3428792"/>
            <a:ext cx="15988010" cy="3645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7">
            <a:extLst>
              <a:ext uri="{FF2B5EF4-FFF2-40B4-BE49-F238E27FC236}">
                <a16:creationId xmlns="" xmlns:a16="http://schemas.microsoft.com/office/drawing/2014/main" id="{3A6EAEFD-237D-4F4D-BFEE-79CAEE466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7098" y="5135701"/>
            <a:ext cx="4300572" cy="52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4. 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百日维新的内容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="" xmlns:a16="http://schemas.microsoft.com/office/drawing/2014/main" id="{98A17300-FEC1-42F3-96C4-304BD97862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9039313"/>
              </p:ext>
            </p:extLst>
          </p:nvPr>
        </p:nvGraphicFramePr>
        <p:xfrm>
          <a:off x="6503119" y="6281936"/>
          <a:ext cx="9937353" cy="4968552"/>
        </p:xfrm>
        <a:graphic>
          <a:graphicData uri="http://schemas.openxmlformats.org/drawingml/2006/table">
            <a:tbl>
              <a:tblPr/>
              <a:tblGrid>
                <a:gridCol w="29574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798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147226">
                <a:tc gridSpan="2"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4000" b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戊戌变法的主要内容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（除“旧”布“新”</a:t>
                      </a:r>
                      <a:r>
                        <a:rPr lang="en-US" altLang="x-none" sz="2800" b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</a:p>
                  </a:txBody>
                  <a:tcPr marT="45730" marB="45730">
                    <a:lnL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89087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en-US" altLang="zh-CN" sz="18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200" b="1" dirty="0">
                        <a:solidFill>
                          <a:srgbClr val="FF33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21253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18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200" b="1" dirty="0">
                        <a:solidFill>
                          <a:srgbClr val="FF33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21899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18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200" b="1" dirty="0">
                        <a:solidFill>
                          <a:srgbClr val="FF33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89087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18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en-US" altLang="zh-CN" sz="2200" b="1" dirty="0">
                        <a:solidFill>
                          <a:srgbClr val="FF33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1800" b="1" dirty="0">
                        <a:solidFill>
                          <a:srgbClr val="FF33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30" marB="4573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762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D25A87F-9EF1-4918-9DC9-2F15162BE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2196" y="7342804"/>
            <a:ext cx="675588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/>
              </a:rPr>
              <a:t>鼓励私人兴办工矿企业，发展农、工、商业；改革财政，编制国家预算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61814EE-45A9-4194-A713-FA60DE5CA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2196" y="8562833"/>
            <a:ext cx="63958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/>
              </a:rPr>
              <a:t>裁撤冗官冗员，允许官民上书言事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6EE1327-93D7-40CB-84EE-FF6968942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2196" y="9504204"/>
            <a:ext cx="68990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/>
              </a:rPr>
              <a:t>废除八股，改试策论，开办新式学堂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6D52C8AE-BD6E-47B7-9B10-5BFCC9EE1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9453" y="10445575"/>
            <a:ext cx="524294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/>
              </a:rPr>
              <a:t>裁减绿营，训练新式军队</a:t>
            </a:r>
          </a:p>
        </p:txBody>
      </p:sp>
      <p:sp>
        <p:nvSpPr>
          <p:cNvPr id="14" name="文本框 15405">
            <a:extLst>
              <a:ext uri="{FF2B5EF4-FFF2-40B4-BE49-F238E27FC236}">
                <a16:creationId xmlns="" xmlns:a16="http://schemas.microsoft.com/office/drawing/2014/main" id="{2D3409F0-447C-45AE-B743-85CA47319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9018" y="7642423"/>
            <a:ext cx="21907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经济方面</a:t>
            </a:r>
          </a:p>
        </p:txBody>
      </p:sp>
      <p:sp>
        <p:nvSpPr>
          <p:cNvPr id="15" name="文本框 15406">
            <a:extLst>
              <a:ext uri="{FF2B5EF4-FFF2-40B4-BE49-F238E27FC236}">
                <a16:creationId xmlns="" xmlns:a16="http://schemas.microsoft.com/office/drawing/2014/main" id="{C6E55A24-1FEC-44C8-91CF-5DEBD1CAE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9019" y="8579048"/>
            <a:ext cx="2190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政治方面</a:t>
            </a:r>
          </a:p>
        </p:txBody>
      </p:sp>
      <p:sp>
        <p:nvSpPr>
          <p:cNvPr id="16" name="文本框 15407">
            <a:extLst>
              <a:ext uri="{FF2B5EF4-FFF2-40B4-BE49-F238E27FC236}">
                <a16:creationId xmlns="" xmlns:a16="http://schemas.microsoft.com/office/drawing/2014/main" id="{13D75B82-47B1-4B06-B909-24AF43A77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9019" y="9442648"/>
            <a:ext cx="2190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文化方面</a:t>
            </a:r>
          </a:p>
        </p:txBody>
      </p:sp>
      <p:sp>
        <p:nvSpPr>
          <p:cNvPr id="17" name="文本框 15408">
            <a:extLst>
              <a:ext uri="{FF2B5EF4-FFF2-40B4-BE49-F238E27FC236}">
                <a16:creationId xmlns="" xmlns:a16="http://schemas.microsoft.com/office/drawing/2014/main" id="{DFF918BC-F22B-4AD2-9EDF-1D99008D7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9019" y="10379273"/>
            <a:ext cx="2190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军事方面</a:t>
            </a:r>
          </a:p>
        </p:txBody>
      </p:sp>
      <p:sp>
        <p:nvSpPr>
          <p:cNvPr id="18" name="Text Box 30">
            <a:extLst>
              <a:ext uri="{FF2B5EF4-FFF2-40B4-BE49-F238E27FC236}">
                <a16:creationId xmlns="" xmlns:a16="http://schemas.microsoft.com/office/drawing/2014/main" id="{724A8CA8-7C25-43DB-9099-D39518959C70}"/>
              </a:ext>
            </a:extLst>
          </p:cNvPr>
          <p:cNvSpPr txBox="1"/>
          <p:nvPr/>
        </p:nvSpPr>
        <p:spPr>
          <a:xfrm>
            <a:off x="9549453" y="5080430"/>
            <a:ext cx="5690869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x-none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1898.6.11</a:t>
            </a:r>
            <a:r>
              <a:rPr lang="en-US" altLang="zh-CN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——</a:t>
            </a:r>
            <a:r>
              <a:rPr lang="en-US" altLang="x-none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1898.9.21</a:t>
            </a:r>
            <a:endParaRPr lang="en-US" altLang="x-none" b="1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文本框 7">
            <a:extLst>
              <a:ext uri="{FF2B5EF4-FFF2-40B4-BE49-F238E27FC236}">
                <a16:creationId xmlns="" xmlns:a16="http://schemas.microsoft.com/office/drawing/2014/main" id="{F39AB887-EAA5-46B4-B258-ED207CD9D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7098" y="2105472"/>
            <a:ext cx="5166770" cy="87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3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高潮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：</a:t>
            </a:r>
            <a:r>
              <a:rPr lang="zh-CN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百日维新</a:t>
            </a:r>
          </a:p>
        </p:txBody>
      </p:sp>
      <p:sp>
        <p:nvSpPr>
          <p:cNvPr id="20" name="文本框 6">
            <a:extLst>
              <a:ext uri="{FF2B5EF4-FFF2-40B4-BE49-F238E27FC236}">
                <a16:creationId xmlns="" xmlns:a16="http://schemas.microsoft.com/office/drawing/2014/main" id="{8821F81C-7783-475E-8415-96BD07B31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1773" y="3075140"/>
            <a:ext cx="8623300" cy="1454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时间：</a:t>
            </a: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1898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年</a:t>
            </a: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6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月</a:t>
            </a: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11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日—</a:t>
            </a: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9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月</a:t>
            </a: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21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日。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zh-CN" sz="36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标志：光绪帝颁布“明定国是”诏书。</a:t>
            </a:r>
          </a:p>
        </p:txBody>
      </p:sp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4216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="" xmlns:a16="http://schemas.microsoft.com/office/drawing/2014/main" id="{E8C74025-6AA1-45DA-988C-35A227DEBF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050" y="184150"/>
            <a:ext cx="21951950" cy="3016250"/>
          </a:xfrm>
        </p:spPr>
        <p:txBody>
          <a:bodyPr>
            <a:normAutofit fontScale="90000"/>
          </a:bodyPr>
          <a:lstStyle/>
          <a:p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/>
            </a:r>
            <a:br>
              <a:rPr lang="en-US" altLang="zh-CN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A085E07-3A39-4515-8404-5C79DE717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960" y="2266579"/>
            <a:ext cx="4536504" cy="992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5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结果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：失败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9" name="文本框 6">
            <a:extLst>
              <a:ext uri="{FF2B5EF4-FFF2-40B4-BE49-F238E27FC236}">
                <a16:creationId xmlns="" xmlns:a16="http://schemas.microsoft.com/office/drawing/2014/main" id="{3A39AAE8-E114-4BF9-B5E6-AD038BAAA0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8539" y="3276019"/>
            <a:ext cx="13949794" cy="23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1989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年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9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月</a:t>
            </a: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21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日，慈禧太后将光绪皇帝囚禁，再次临朝训政。</a:t>
            </a:r>
            <a:endParaRPr lang="en-US" altLang="zh-CN" sz="40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康有为、梁启超被迫逃亡海外，</a:t>
            </a:r>
            <a:r>
              <a:rPr lang="en-US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“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戊戌六君子</a:t>
            </a:r>
            <a:r>
              <a:rPr lang="en-US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”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被杀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。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变法期间的改革措施，除京师大学堂得以保留外，均被废止</a:t>
            </a:r>
            <a:r>
              <a:rPr lang="zh-CN" altLang="en-US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。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E113A267-CAFB-4E91-B8EF-C77DE13739E3}"/>
              </a:ext>
            </a:extLst>
          </p:cNvPr>
          <p:cNvGrpSpPr/>
          <p:nvPr/>
        </p:nvGrpSpPr>
        <p:grpSpPr bwMode="auto">
          <a:xfrm>
            <a:off x="9652675" y="5824728"/>
            <a:ext cx="2346325" cy="2891619"/>
            <a:chOff x="0" y="0"/>
            <a:chExt cx="1225" cy="2115"/>
          </a:xfrm>
        </p:grpSpPr>
        <p:pic>
          <p:nvPicPr>
            <p:cNvPr id="11" name="图片 23577" descr="谭嗣同">
              <a:extLst>
                <a:ext uri="{FF2B5EF4-FFF2-40B4-BE49-F238E27FC236}">
                  <a16:creationId xmlns="" xmlns:a16="http://schemas.microsoft.com/office/drawing/2014/main" id="{74B658FC-A5A6-4FD5-BF80-DEDC7BAD03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016"/>
            <a:stretch>
              <a:fillRect/>
            </a:stretch>
          </p:blipFill>
          <p:spPr bwMode="auto">
            <a:xfrm>
              <a:off x="182" y="119"/>
              <a:ext cx="1043" cy="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文本框 23578">
              <a:extLst>
                <a:ext uri="{FF2B5EF4-FFF2-40B4-BE49-F238E27FC236}">
                  <a16:creationId xmlns="" xmlns:a16="http://schemas.microsoft.com/office/drawing/2014/main" id="{DF54C97C-0292-45C7-9D8C-B2E067BED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384" cy="29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FFFF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DB56087C-45E6-4EBB-A865-45F3B712394C}"/>
              </a:ext>
            </a:extLst>
          </p:cNvPr>
          <p:cNvGrpSpPr/>
          <p:nvPr/>
        </p:nvGrpSpPr>
        <p:grpSpPr bwMode="auto">
          <a:xfrm>
            <a:off x="9845850" y="8768493"/>
            <a:ext cx="2153150" cy="2549525"/>
            <a:chOff x="24" y="0"/>
            <a:chExt cx="1223" cy="2024"/>
          </a:xfrm>
        </p:grpSpPr>
        <p:pic>
          <p:nvPicPr>
            <p:cNvPr id="14" name="图片 23580" descr="杨锐">
              <a:extLst>
                <a:ext uri="{FF2B5EF4-FFF2-40B4-BE49-F238E27FC236}">
                  <a16:creationId xmlns="" xmlns:a16="http://schemas.microsoft.com/office/drawing/2014/main" id="{5B52E241-0FD5-4EBD-882C-753AC3EA4D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72"/>
            <a:stretch>
              <a:fillRect/>
            </a:stretch>
          </p:blipFill>
          <p:spPr bwMode="auto">
            <a:xfrm>
              <a:off x="113" y="136"/>
              <a:ext cx="1134" cy="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文本框 23581">
              <a:extLst>
                <a:ext uri="{FF2B5EF4-FFF2-40B4-BE49-F238E27FC236}">
                  <a16:creationId xmlns="" xmlns:a16="http://schemas.microsoft.com/office/drawing/2014/main" id="{A41E7219-64A6-4CF9-9DAF-77AB39A935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" y="0"/>
              <a:ext cx="315" cy="13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FFFF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FF76A15-F578-4B73-AB04-646C6829369A}"/>
              </a:ext>
            </a:extLst>
          </p:cNvPr>
          <p:cNvGrpSpPr/>
          <p:nvPr/>
        </p:nvGrpSpPr>
        <p:grpSpPr bwMode="auto">
          <a:xfrm>
            <a:off x="12510429" y="8843105"/>
            <a:ext cx="1943100" cy="2474913"/>
            <a:chOff x="0" y="0"/>
            <a:chExt cx="1365" cy="2080"/>
          </a:xfrm>
        </p:grpSpPr>
        <p:pic>
          <p:nvPicPr>
            <p:cNvPr id="17" name="图片 23583" descr="林旭">
              <a:extLst>
                <a:ext uri="{FF2B5EF4-FFF2-40B4-BE49-F238E27FC236}">
                  <a16:creationId xmlns="" xmlns:a16="http://schemas.microsoft.com/office/drawing/2014/main" id="{680538D0-9B80-4E3B-9937-942B6562BD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20" r="14722" b="8676"/>
            <a:stretch>
              <a:fillRect/>
            </a:stretch>
          </p:blipFill>
          <p:spPr bwMode="auto">
            <a:xfrm>
              <a:off x="44" y="85"/>
              <a:ext cx="1321" cy="1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文本框 23584">
              <a:extLst>
                <a:ext uri="{FF2B5EF4-FFF2-40B4-BE49-F238E27FC236}">
                  <a16:creationId xmlns="" xmlns:a16="http://schemas.microsoft.com/office/drawing/2014/main" id="{164E010E-6EB9-40CD-BB21-9D90B7A042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494" cy="388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FFFF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C7851D7-675A-4197-B9B3-E6AB005CAB12}"/>
              </a:ext>
            </a:extLst>
          </p:cNvPr>
          <p:cNvGrpSpPr/>
          <p:nvPr/>
        </p:nvGrpSpPr>
        <p:grpSpPr bwMode="auto">
          <a:xfrm>
            <a:off x="14418529" y="9270144"/>
            <a:ext cx="553202" cy="1417209"/>
            <a:chOff x="250" y="0"/>
            <a:chExt cx="318" cy="1180"/>
          </a:xfrm>
        </p:grpSpPr>
        <p:sp>
          <p:nvSpPr>
            <p:cNvPr id="20" name="文本框 23587">
              <a:extLst>
                <a:ext uri="{FF2B5EF4-FFF2-40B4-BE49-F238E27FC236}">
                  <a16:creationId xmlns="" xmlns:a16="http://schemas.microsoft.com/office/drawing/2014/main" id="{268D208E-6ED6-46FE-8084-35E1FD6D23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" y="0"/>
              <a:ext cx="318" cy="1180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FFFF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4C1D5859-62C1-4061-9DB2-621FEFE9E288}"/>
              </a:ext>
            </a:extLst>
          </p:cNvPr>
          <p:cNvGrpSpPr/>
          <p:nvPr/>
        </p:nvGrpSpPr>
        <p:grpSpPr bwMode="auto">
          <a:xfrm>
            <a:off x="17310864" y="8716347"/>
            <a:ext cx="1865912" cy="2669864"/>
            <a:chOff x="44" y="0"/>
            <a:chExt cx="1159" cy="2059"/>
          </a:xfrm>
        </p:grpSpPr>
        <p:pic>
          <p:nvPicPr>
            <p:cNvPr id="22" name="图片 23589" descr="杨深秀">
              <a:extLst>
                <a:ext uri="{FF2B5EF4-FFF2-40B4-BE49-F238E27FC236}">
                  <a16:creationId xmlns="" xmlns:a16="http://schemas.microsoft.com/office/drawing/2014/main" id="{4F6BF491-C02A-4D45-B688-6DC3741127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834"/>
            <a:stretch>
              <a:fillRect/>
            </a:stretch>
          </p:blipFill>
          <p:spPr bwMode="auto">
            <a:xfrm>
              <a:off x="115" y="136"/>
              <a:ext cx="1088" cy="1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文本框 23590">
              <a:extLst>
                <a:ext uri="{FF2B5EF4-FFF2-40B4-BE49-F238E27FC236}">
                  <a16:creationId xmlns="" xmlns:a16="http://schemas.microsoft.com/office/drawing/2014/main" id="{0D127094-AC06-4895-B2FE-DD3C2030AA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" y="0"/>
              <a:ext cx="344" cy="134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FFFF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381849E9-687F-4C23-A880-8774FA04C643}"/>
              </a:ext>
            </a:extLst>
          </p:cNvPr>
          <p:cNvGrpSpPr/>
          <p:nvPr/>
        </p:nvGrpSpPr>
        <p:grpSpPr bwMode="auto">
          <a:xfrm>
            <a:off x="16127683" y="5816041"/>
            <a:ext cx="2221558" cy="2900306"/>
            <a:chOff x="44" y="0"/>
            <a:chExt cx="1088" cy="2042"/>
          </a:xfrm>
        </p:grpSpPr>
        <p:pic>
          <p:nvPicPr>
            <p:cNvPr id="25" name="图片 23592" descr="戊戌六君子之一、维新志士康广仁">
              <a:extLst>
                <a:ext uri="{FF2B5EF4-FFF2-40B4-BE49-F238E27FC236}">
                  <a16:creationId xmlns="" xmlns:a16="http://schemas.microsoft.com/office/drawing/2014/main" id="{B4A3973B-368B-4D74-8686-1EAAB9AD36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721"/>
            <a:stretch>
              <a:fillRect/>
            </a:stretch>
          </p:blipFill>
          <p:spPr bwMode="auto">
            <a:xfrm>
              <a:off x="44" y="109"/>
              <a:ext cx="1088" cy="1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文本框 23593">
              <a:extLst>
                <a:ext uri="{FF2B5EF4-FFF2-40B4-BE49-F238E27FC236}">
                  <a16:creationId xmlns="" xmlns:a16="http://schemas.microsoft.com/office/drawing/2014/main" id="{A2EB6930-195E-47C0-BE8D-566D5C1391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" y="0"/>
              <a:ext cx="241" cy="1161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rgbClr val="FFFF00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555FDA33-52A3-4787-BBAC-D25264F66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2860" y="6707570"/>
            <a:ext cx="553998" cy="100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谭嗣同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1AAAA00-3C17-453B-BAED-807362356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04706" y="6707570"/>
            <a:ext cx="553998" cy="1051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康广仁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9A98E2B-9C59-4FB9-9E1B-897D36B97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1153" y="9270144"/>
            <a:ext cx="553998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杨锐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08BAC6F6-195C-4F17-A6A2-C936FF4EC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97573" y="9270623"/>
            <a:ext cx="553998" cy="102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林旭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7D3785CD-60AD-456E-806C-C47F8AD69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42426" y="9346344"/>
            <a:ext cx="553998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杨深秀</a:t>
            </a:r>
          </a:p>
        </p:txBody>
      </p:sp>
      <p:pic>
        <p:nvPicPr>
          <p:cNvPr id="32" name="内容占位符 23586" descr="刘光第">
            <a:extLst>
              <a:ext uri="{FF2B5EF4-FFF2-40B4-BE49-F238E27FC236}">
                <a16:creationId xmlns="" xmlns:a16="http://schemas.microsoft.com/office/drawing/2014/main" id="{1962B92A-E949-4C75-BF6D-2711FC3FC434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30"/>
          <a:stretch>
            <a:fillRect/>
          </a:stretch>
        </p:blipFill>
        <p:spPr bwMode="auto">
          <a:xfrm>
            <a:off x="15222415" y="8871163"/>
            <a:ext cx="1634643" cy="2595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7A74DAE1-72B0-4BD2-85D4-C144492E2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10407" y="9270144"/>
            <a:ext cx="55399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刘光第</a:t>
            </a:r>
          </a:p>
        </p:txBody>
      </p:sp>
      <p:sp>
        <p:nvSpPr>
          <p:cNvPr id="34" name="爆炸形 2 23601">
            <a:extLst>
              <a:ext uri="{FF2B5EF4-FFF2-40B4-BE49-F238E27FC236}">
                <a16:creationId xmlns="" xmlns:a16="http://schemas.microsoft.com/office/drawing/2014/main" id="{D50EB4ED-CA14-48FC-A0AA-94BFCF9CDB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05610" y="6167261"/>
            <a:ext cx="3464777" cy="1958545"/>
          </a:xfrm>
          <a:prstGeom prst="irregularSeal2">
            <a:avLst/>
          </a:prstGeom>
          <a:noFill/>
          <a:ln>
            <a:noFill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戊戌六君子</a:t>
            </a:r>
          </a:p>
          <a:p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Text Box 3">
            <a:extLst>
              <a:ext uri="{FF2B5EF4-FFF2-40B4-BE49-F238E27FC236}">
                <a16:creationId xmlns="" xmlns:a16="http://schemas.microsoft.com/office/drawing/2014/main" id="{23040E88-D173-4BC5-A3FF-B05E544F4C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0789" y="10313949"/>
            <a:ext cx="450164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中南海瀛台，戊戌政变后，光绪帝被囚禁在这里。</a:t>
            </a:r>
          </a:p>
        </p:txBody>
      </p:sp>
      <p:pic>
        <p:nvPicPr>
          <p:cNvPr id="36" name="Picture 5" descr="中南海瀛台 副本">
            <a:extLst>
              <a:ext uri="{FF2B5EF4-FFF2-40B4-BE49-F238E27FC236}">
                <a16:creationId xmlns="" xmlns:a16="http://schemas.microsoft.com/office/drawing/2014/main" id="{1ED5E08C-C245-490F-8274-D4B0E7742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017" y="5936418"/>
            <a:ext cx="3751263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005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4" grpId="0" bldLvl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6">
            <a:extLst>
              <a:ext uri="{FF2B5EF4-FFF2-40B4-BE49-F238E27FC236}">
                <a16:creationId xmlns="" xmlns:a16="http://schemas.microsoft.com/office/drawing/2014/main" id="{1B61B675-ABE9-471C-9CB0-D62BBF50B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1136" y="3249551"/>
            <a:ext cx="14643672" cy="23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戊戌维新</a:t>
            </a:r>
            <a:r>
              <a:rPr lang="zh-CN" altLang="zh-CN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运动</a:t>
            </a:r>
            <a:r>
              <a:rPr lang="zh-CN" altLang="en-US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推动中国民族资本主义的发展和思想的传播</a:t>
            </a:r>
            <a:r>
              <a:rPr lang="zh-CN" altLang="zh-CN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。</a:t>
            </a:r>
            <a:r>
              <a:rPr lang="zh-CN" altLang="en-US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</a:t>
            </a:r>
            <a:endParaRPr lang="en-US" altLang="zh-CN" sz="40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戊戌维新</a:t>
            </a:r>
            <a:r>
              <a:rPr lang="zh-CN" altLang="zh-CN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运动</a:t>
            </a:r>
            <a:r>
              <a:rPr lang="zh-CN" altLang="en-US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在一定程度上冲击了旧式官僚体制</a:t>
            </a:r>
            <a:r>
              <a:rPr lang="zh-CN" altLang="zh-CN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。</a:t>
            </a:r>
            <a:r>
              <a:rPr lang="zh-CN" altLang="en-US" sz="40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</a:t>
            </a:r>
            <a:endParaRPr lang="en-US" altLang="zh-CN" sz="40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endParaRPr lang="zh-CN" altLang="zh-CN" sz="40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0E60E7A6-3CFC-443B-8E4B-1B6CE96AEF7E}"/>
              </a:ext>
            </a:extLst>
          </p:cNvPr>
          <p:cNvGrpSpPr/>
          <p:nvPr/>
        </p:nvGrpSpPr>
        <p:grpSpPr>
          <a:xfrm>
            <a:off x="6576849" y="5317705"/>
            <a:ext cx="5489575" cy="6220815"/>
            <a:chOff x="4943475" y="376835"/>
            <a:chExt cx="5489575" cy="6220815"/>
          </a:xfrm>
        </p:grpSpPr>
        <p:sp>
          <p:nvSpPr>
            <p:cNvPr id="13" name="Text Box 2">
              <a:extLst>
                <a:ext uri="{FF2B5EF4-FFF2-40B4-BE49-F238E27FC236}">
                  <a16:creationId xmlns="" xmlns:a16="http://schemas.microsoft.com/office/drawing/2014/main" id="{F3214F00-5A33-4F07-A3B3-5082EF9B1E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18539" y="376835"/>
              <a:ext cx="360045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维新思想的传播</a:t>
              </a:r>
            </a:p>
          </p:txBody>
        </p:sp>
        <p:pic>
          <p:nvPicPr>
            <p:cNvPr id="14" name="图片 11286" descr="戊戌变法时学会学堂报馆分布图">
              <a:extLst>
                <a:ext uri="{FF2B5EF4-FFF2-40B4-BE49-F238E27FC236}">
                  <a16:creationId xmlns="" xmlns:a16="http://schemas.microsoft.com/office/drawing/2014/main" id="{D2717D0A-C1FC-4BA6-807C-9CD55799DD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41" t="9761" r="21178" b="6950"/>
            <a:stretch>
              <a:fillRect/>
            </a:stretch>
          </p:blipFill>
          <p:spPr bwMode="auto">
            <a:xfrm>
              <a:off x="4943475" y="1035050"/>
              <a:ext cx="5489575" cy="556260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15" name="文本框 11287">
              <a:extLst>
                <a:ext uri="{FF2B5EF4-FFF2-40B4-BE49-F238E27FC236}">
                  <a16:creationId xmlns="" xmlns:a16="http://schemas.microsoft.com/office/drawing/2014/main" id="{D77EA8D5-7369-4D42-9FDB-F5C9999054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05875" y="4006850"/>
              <a:ext cx="1331913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1800" b="1">
                  <a:latin typeface="Times New Roman" panose="02020603050405020304" pitchFamily="18" charset="0"/>
                  <a:ea typeface="黑体" panose="02010609060101010101" pitchFamily="49" charset="-122"/>
                  <a:cs typeface="仿宋_GB2312"/>
                </a:rPr>
                <a:t>《</a:t>
              </a:r>
              <a:r>
                <a:rPr lang="zh-CN" altLang="en-US" sz="1800" b="1">
                  <a:latin typeface="Times New Roman" panose="02020603050405020304" pitchFamily="18" charset="0"/>
                  <a:ea typeface="黑体" panose="02010609060101010101" pitchFamily="49" charset="-122"/>
                  <a:cs typeface="仿宋_GB2312"/>
                </a:rPr>
                <a:t>时务报</a:t>
              </a:r>
              <a:r>
                <a:rPr lang="en-US" altLang="zh-CN" sz="1800" b="1">
                  <a:latin typeface="Times New Roman" panose="02020603050405020304" pitchFamily="18" charset="0"/>
                  <a:ea typeface="黑体" panose="02010609060101010101" pitchFamily="49" charset="-122"/>
                  <a:cs typeface="仿宋_GB2312"/>
                </a:rPr>
                <a:t>》</a:t>
              </a:r>
            </a:p>
          </p:txBody>
        </p:sp>
        <p:sp>
          <p:nvSpPr>
            <p:cNvPr id="16" name="矩形 11289">
              <a:extLst>
                <a:ext uri="{FF2B5EF4-FFF2-40B4-BE49-F238E27FC236}">
                  <a16:creationId xmlns="" xmlns:a16="http://schemas.microsoft.com/office/drawing/2014/main" id="{AFB84B88-209E-4456-B279-A16864EE3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50050" y="1066385"/>
              <a:ext cx="1001713" cy="54768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r>
                <a:rPr lang="zh-CN" altLang="en-US" sz="1800" b="1" dirty="0">
                  <a:latin typeface="Times New Roman" panose="02020603050405020304" pitchFamily="18" charset="0"/>
                  <a:ea typeface="黑体" panose="02010609060101010101" pitchFamily="49" charset="-122"/>
                  <a:cs typeface="仿宋_GB2312"/>
                </a:rPr>
                <a:t> 强学会</a:t>
              </a:r>
              <a:endParaRPr lang="en-US" altLang="zh-CN" sz="1800" b="1" dirty="0">
                <a:latin typeface="Times New Roman" panose="02020603050405020304" pitchFamily="18" charset="0"/>
                <a:ea typeface="黑体" panose="02010609060101010101" pitchFamily="49" charset="-122"/>
                <a:cs typeface="仿宋_GB2312"/>
              </a:endParaRPr>
            </a:p>
          </p:txBody>
        </p:sp>
        <p:sp>
          <p:nvSpPr>
            <p:cNvPr id="17" name="矩形 3">
              <a:extLst>
                <a:ext uri="{FF2B5EF4-FFF2-40B4-BE49-F238E27FC236}">
                  <a16:creationId xmlns="" xmlns:a16="http://schemas.microsoft.com/office/drawing/2014/main" id="{7D1CC5FB-87FC-4175-BE8C-956A045E57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8188" y="1718848"/>
              <a:ext cx="1250950" cy="54768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r>
                <a:rPr lang="zh-CN" altLang="en-US" sz="1800" b="1" dirty="0">
                  <a:latin typeface="Times New Roman" panose="02020603050405020304" pitchFamily="18" charset="0"/>
                  <a:ea typeface="黑体" panose="02010609060101010101" pitchFamily="49" charset="-122"/>
                  <a:cs typeface="仿宋_GB2312"/>
                </a:rPr>
                <a:t> 《国闻报》</a:t>
              </a:r>
              <a:endParaRPr lang="en-US" altLang="zh-CN" sz="1800" b="1" dirty="0">
                <a:latin typeface="Times New Roman" panose="02020603050405020304" pitchFamily="18" charset="0"/>
                <a:ea typeface="黑体" panose="02010609060101010101" pitchFamily="49" charset="-122"/>
                <a:cs typeface="仿宋_GB2312"/>
              </a:endParaRPr>
            </a:p>
          </p:txBody>
        </p:sp>
      </p:grpSp>
      <p:pic>
        <p:nvPicPr>
          <p:cNvPr id="18" name="Picture 5" descr="180px-Tianyanlun">
            <a:extLst>
              <a:ext uri="{FF2B5EF4-FFF2-40B4-BE49-F238E27FC236}">
                <a16:creationId xmlns="" xmlns:a16="http://schemas.microsoft.com/office/drawing/2014/main" id="{E7633B50-6AD2-468B-924C-FCE3FBD32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1997" y="5773625"/>
            <a:ext cx="3850981" cy="5764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937D3177-281D-4AC3-BAD8-E7CDA0985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920" y="2186145"/>
            <a:ext cx="4536504" cy="992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6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意义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：</a:t>
            </a:r>
            <a:endParaRPr lang="zh-CN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22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9840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8" name="文本框 6">
            <a:extLst>
              <a:ext uri="{FF2B5EF4-FFF2-40B4-BE49-F238E27FC236}">
                <a16:creationId xmlns="" xmlns:a16="http://schemas.microsoft.com/office/drawing/2014/main" id="{FC82E34F-C40C-4C4D-8E58-0EC8C9161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6824" y="9609778"/>
            <a:ext cx="21746416" cy="2432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客观：以慈禧为代表的顽固守旧势力的强大。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主观：资产阶级改良派自身的软弱性和妥协性。</a:t>
            </a: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①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维新派未从根本上否定封建制度，甚至把希望寄托在同样也是封建势力代表的帝党官僚身上。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②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维新派对外国侵略者的本质缺乏深刻认识，甚至对西方列强抱有幻想。</a:t>
            </a:r>
            <a:r>
              <a:rPr lang="zh-CN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③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维新派自己既没有真正的实力，又完全脱离群众，甚至仇视农民革命。</a:t>
            </a:r>
          </a:p>
        </p:txBody>
      </p:sp>
      <p:sp>
        <p:nvSpPr>
          <p:cNvPr id="9" name="文本框 1">
            <a:extLst>
              <a:ext uri="{FF2B5EF4-FFF2-40B4-BE49-F238E27FC236}">
                <a16:creationId xmlns="" xmlns:a16="http://schemas.microsoft.com/office/drawing/2014/main" id="{067277D5-C3DE-4F4A-875E-61DDA0E8F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494" y="2321496"/>
            <a:ext cx="21293730" cy="505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l" eaLnBrk="1" hangingPunct="1">
              <a:spcBef>
                <a:spcPts val="38"/>
              </a:spcBef>
              <a:buSzTx/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材料一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维新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志土们大多是青年士人，为国家民族之救亡图存大业挺身而出，以天下为己任，但却未能走入民间获得众的支持和力量，缺乏足够的社会支援。它是一场准备很不充分的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政治运动。                                                          </a:t>
            </a:r>
            <a:endParaRPr lang="en-US" altLang="zh-CN" sz="3600" b="1" dirty="0" smtClean="0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algn="l" eaLnBrk="1" hangingPunct="1">
              <a:spcBef>
                <a:spcPts val="38"/>
              </a:spcBef>
              <a:buSzTx/>
              <a:buFontTx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                                         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——王先明《中国近代史》</a:t>
            </a:r>
          </a:p>
          <a:p>
            <a:pPr algn="l" eaLnBrk="1" hangingPunct="1">
              <a:spcBef>
                <a:spcPts val="38"/>
              </a:spcBef>
              <a:buSzTx/>
              <a:buFontTx/>
              <a:buNone/>
            </a:pP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材料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二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百日维新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的新政诏书连篇频发，然其在实践中却常常被化为无形，很多内容只是流于表面粉饰而无实效。各部堂官、各省督抚都持观望、延宕、抵制态度，拒不奉诏……光绪皇帝严责守旧大臣的诏令也达十多次，并采取了相应的措施，力求有所推动。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                                 </a:t>
            </a:r>
            <a:endParaRPr lang="en-US" altLang="zh-CN" sz="3600" b="1" dirty="0" smtClean="0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algn="l" eaLnBrk="1" hangingPunct="1">
              <a:spcBef>
                <a:spcPts val="38"/>
              </a:spcBef>
              <a:buSzTx/>
              <a:buFontTx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                                          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——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王先明《中国近代史》</a:t>
            </a:r>
          </a:p>
          <a:p>
            <a:pPr algn="l" eaLnBrk="1" hangingPunct="1">
              <a:spcBef>
                <a:spcPts val="38"/>
              </a:spcBef>
              <a:buSzTx/>
              <a:buFontTx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材料三  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戊戌变法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持续时间仅103天，共发布280多件新政論旨，平均一天就是两件多，其中明确指示具体办法、論令实行的就有</a:t>
            </a:r>
            <a:r>
              <a:rPr lang="zh-CN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175件。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10" name="圆角矩形 1">
            <a:extLst>
              <a:ext uri="{FF2B5EF4-FFF2-40B4-BE49-F238E27FC236}">
                <a16:creationId xmlns="" xmlns:a16="http://schemas.microsoft.com/office/drawing/2014/main" id="{115F234A-F7FC-45B2-8F73-213A56B97BA1}"/>
              </a:ext>
            </a:extLst>
          </p:cNvPr>
          <p:cNvSpPr/>
          <p:nvPr/>
        </p:nvSpPr>
        <p:spPr>
          <a:xfrm>
            <a:off x="1606824" y="2321496"/>
            <a:ext cx="21746416" cy="5055054"/>
          </a:xfrm>
          <a:prstGeom prst="roundRect">
            <a:avLst>
              <a:gd name="adj" fmla="val 82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6" tIns="34203" rIns="68406" bIns="34203" anchor="ctr"/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endParaRPr lang="zh-CN" altLang="en-US" sz="4400" noProof="1">
              <a:solidFill>
                <a:srgbClr val="F2F2F2"/>
              </a:solidFill>
              <a:latin typeface="Helvetica" panose="020B0604020202020204" pitchFamily="34" charset="0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89B9510-6DE2-4AB9-824A-4A47823755FD}"/>
              </a:ext>
            </a:extLst>
          </p:cNvPr>
          <p:cNvSpPr/>
          <p:nvPr/>
        </p:nvSpPr>
        <p:spPr>
          <a:xfrm>
            <a:off x="1606824" y="8658200"/>
            <a:ext cx="13506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结合下列材料及所学知识，想一想戊戌维新运动为什么会失败？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93994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="" xmlns:a16="http://schemas.microsoft.com/office/drawing/2014/main" id="{E8C74025-6AA1-45DA-988C-35A227DEBF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050" y="184150"/>
            <a:ext cx="21951950" cy="3016250"/>
          </a:xfrm>
        </p:spPr>
        <p:txBody>
          <a:bodyPr>
            <a:normAutofit fontScale="90000"/>
          </a:bodyPr>
          <a:lstStyle/>
          <a:p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/>
            </a:r>
            <a:br>
              <a:rPr lang="en-US" altLang="zh-CN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5911C22B-D95B-4303-8010-910ACDE83E37}"/>
              </a:ext>
            </a:extLst>
          </p:cNvPr>
          <p:cNvSpPr txBox="1"/>
          <p:nvPr/>
        </p:nvSpPr>
        <p:spPr>
          <a:xfrm>
            <a:off x="10488929" y="2046240"/>
            <a:ext cx="3575279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义和团运动</a:t>
            </a:r>
            <a:endParaRPr kumimoji="0" lang="zh-CN" altLang="en-US" sz="4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黑体" panose="02010609060101010101" pitchFamily="49" charset="-122"/>
              <a:ea typeface="黑体" panose="02010609060101010101" pitchFamily="49" charset="-122"/>
              <a:sym typeface="Calibri" panose="020F0502020204030204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="" xmlns:a16="http://schemas.microsoft.com/office/drawing/2014/main" id="{BEAA3325-5F40-44F2-9148-8A1DFB156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8872" y="3380125"/>
            <a:ext cx="20234248" cy="34778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材料一</a:t>
            </a:r>
            <a:r>
              <a:rPr kumimoji="1"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：最</a:t>
            </a: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恨和约</a:t>
            </a:r>
            <a:r>
              <a:rPr kumimoji="1"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误国殃民。上行下效，民冤不伸。</a:t>
            </a:r>
          </a:p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材料二：神助拳，义和团，只因鬼子闹中原</a:t>
            </a:r>
            <a:r>
              <a:rPr kumimoji="1"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兵法易</a:t>
            </a:r>
            <a:r>
              <a:rPr kumimoji="1"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助学拳</a:t>
            </a:r>
            <a:r>
              <a:rPr kumimoji="1"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要摈鬼子不费难。挑铁路，把线砍，旋再毁坏大轮船。大法国，心胆寒，英吉、</a:t>
            </a:r>
            <a:r>
              <a:rPr kumimoji="1"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俄罗势萧然</a:t>
            </a:r>
            <a:r>
              <a:rPr kumimoji="1"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9" name="Text Box 3">
            <a:extLst>
              <a:ext uri="{FF2B5EF4-FFF2-40B4-BE49-F238E27FC236}">
                <a16:creationId xmlns="" xmlns:a16="http://schemas.microsoft.com/office/drawing/2014/main" id="{7D081A61-0080-46BC-92FF-F2A8A9DF7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593" y="7420322"/>
            <a:ext cx="1216935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依据材料概括义和团运动兴起的原因</a:t>
            </a:r>
          </a:p>
        </p:txBody>
      </p:sp>
      <p:sp>
        <p:nvSpPr>
          <p:cNvPr id="10" name="Text Box 4">
            <a:extLst>
              <a:ext uri="{FF2B5EF4-FFF2-40B4-BE49-F238E27FC236}">
                <a16:creationId xmlns="" xmlns:a16="http://schemas.microsoft.com/office/drawing/2014/main" id="{B318198E-0D86-412F-B8BB-C3586195CA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593" y="8824863"/>
            <a:ext cx="1196727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帝国主义侵略加深，教会势力猖獗。</a:t>
            </a: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212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>
            <a:extLst>
              <a:ext uri="{FF2B5EF4-FFF2-40B4-BE49-F238E27FC236}">
                <a16:creationId xmlns="" xmlns:a16="http://schemas.microsoft.com/office/drawing/2014/main" id="{C6A8ED17-6A56-40B9-89E2-BEE63F822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8872" y="2187681"/>
            <a:ext cx="65830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 dirty="0" smtClean="0">
                <a:ea typeface="黑体" panose="02010609060101010101" pitchFamily="49" charset="-122"/>
              </a:rPr>
              <a:t>口号</a:t>
            </a:r>
            <a:r>
              <a:rPr lang="zh-CN" altLang="en-US" sz="4400" b="1" dirty="0">
                <a:ea typeface="黑体" panose="02010609060101010101" pitchFamily="49" charset="-122"/>
              </a:rPr>
              <a:t>：</a:t>
            </a:r>
            <a:r>
              <a:rPr lang="zh-CN" altLang="en-US" sz="4400" b="1" dirty="0">
                <a:solidFill>
                  <a:srgbClr val="FF0000"/>
                </a:solidFill>
                <a:ea typeface="黑体" panose="02010609060101010101" pitchFamily="49" charset="-122"/>
              </a:rPr>
              <a:t>扶清灭洋</a:t>
            </a:r>
          </a:p>
        </p:txBody>
      </p:sp>
      <p:pic>
        <p:nvPicPr>
          <p:cNvPr id="10" name="图片 23553" descr="义和团的主要成员是贫苦农民，也有手工业者和城市贫民。义和团战士多头裹红巾、腰扎红带，手执大刀长矛。本图中展示的，就是义和团战士的形象">
            <a:extLst>
              <a:ext uri="{FF2B5EF4-FFF2-40B4-BE49-F238E27FC236}">
                <a16:creationId xmlns="" xmlns:a16="http://schemas.microsoft.com/office/drawing/2014/main" id="{48C1EF1B-6C4E-4D4F-9186-1CDC308A0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960" y="3582267"/>
            <a:ext cx="3078163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8194" descr="16">
            <a:extLst>
              <a:ext uri="{FF2B5EF4-FFF2-40B4-BE49-F238E27FC236}">
                <a16:creationId xmlns="" xmlns:a16="http://schemas.microsoft.com/office/drawing/2014/main" id="{BC9F7EAF-7799-4442-8580-62ED07384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083" y="3684236"/>
            <a:ext cx="3200400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8193" descr="2">
            <a:extLst>
              <a:ext uri="{FF2B5EF4-FFF2-40B4-BE49-F238E27FC236}">
                <a16:creationId xmlns="" xmlns:a16="http://schemas.microsoft.com/office/drawing/2014/main" id="{79983518-9164-4E37-8D8E-D5279FA32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040" y="3736484"/>
            <a:ext cx="2925763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23554">
            <a:extLst>
              <a:ext uri="{FF2B5EF4-FFF2-40B4-BE49-F238E27FC236}">
                <a16:creationId xmlns="" xmlns:a16="http://schemas.microsoft.com/office/drawing/2014/main" id="{B3E6BACF-063A-4E21-A8E2-4157F2A9C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6213" y="8055509"/>
            <a:ext cx="14172211" cy="13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3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义和团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的主要成员是贫苦农民，也有手工业者和城市贫民。义和团战士多头裹红巾、腰扎红带，手执大刀长矛。</a:t>
            </a:r>
          </a:p>
        </p:txBody>
      </p:sp>
      <p:sp>
        <p:nvSpPr>
          <p:cNvPr id="14" name="文本框 7">
            <a:extLst>
              <a:ext uri="{FF2B5EF4-FFF2-40B4-BE49-F238E27FC236}">
                <a16:creationId xmlns="" xmlns:a16="http://schemas.microsoft.com/office/drawing/2014/main" id="{9C3E75EA-890C-4D0D-B1B5-433A9157B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0880" y="9949645"/>
            <a:ext cx="9433048" cy="926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en-US" sz="44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结果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：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在中外势力联合镇压下失败。</a:t>
            </a:r>
          </a:p>
        </p:txBody>
      </p:sp>
      <p:sp>
        <p:nvSpPr>
          <p:cNvPr id="17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432" y="2957122"/>
            <a:ext cx="5219700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7361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E572CBD-15D3-4D05-8C39-195055B6B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089" y="8586192"/>
            <a:ext cx="20294063" cy="23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</a:t>
            </a:r>
            <a:r>
              <a:rPr lang="zh-CN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积极性：具有强烈的反帝爱国倾向，它所展现的中国人民不畏强暴的牺牲精神，沉重打击了帝国主义瓜分中国的野心。</a:t>
            </a:r>
          </a:p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局限性：存在明显的盲目排外行为；无法阻止中国滑向半殖民地的深渊。</a:t>
            </a:r>
          </a:p>
        </p:txBody>
      </p:sp>
      <p:sp>
        <p:nvSpPr>
          <p:cNvPr id="12" name="文本框 6">
            <a:extLst>
              <a:ext uri="{FF2B5EF4-FFF2-40B4-BE49-F238E27FC236}">
                <a16:creationId xmlns="" xmlns:a16="http://schemas.microsoft.com/office/drawing/2014/main" id="{73426EEB-EBE9-4437-8316-044DB1294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4855" y="2264493"/>
            <a:ext cx="20666297" cy="531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l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</a:t>
            </a:r>
            <a:r>
              <a:rPr lang="en-US" altLang="zh-CN" sz="44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材料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一  还我江山还我权，刀山火海爷敢钻。哪怕皇上服了外，不杀洋人誓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不</a:t>
            </a:r>
            <a:r>
              <a:rPr lang="zh-CN" altLang="en-US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还。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          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——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山东义和团民谣</a:t>
            </a:r>
          </a:p>
          <a:p>
            <a:pPr algn="l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材料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二  男练义和拳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宋体" panose="02010600030101010101" pitchFamily="2" charset="-122"/>
              </a:rPr>
              <a:t>，女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练红灯照。砍倒电线杆，扒了火车道，烧了毛子楼，灭了耶稣教。 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——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义和团揭帖</a:t>
            </a:r>
          </a:p>
          <a:p>
            <a:pPr algn="l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材料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三  无论欧美日本各国，皆无此脑力与实力，可以统治此天下生灵四分之一也……故瓜分一事，实为下策。</a:t>
            </a:r>
            <a:endParaRPr lang="en-US" altLang="zh-CN" sz="4000" b="1" dirty="0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algn="l" eaLnBrk="1" hangingPunct="1"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    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</a:t>
            </a:r>
            <a:r>
              <a:rPr lang="en-US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                                     </a:t>
            </a:r>
            <a:r>
              <a:rPr lang="zh-CN" altLang="zh-CN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——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瓦德西《拳乱笔记》</a:t>
            </a:r>
            <a:r>
              <a:rPr lang="zh-CN" altLang="zh-CN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Helvetica" panose="020B0604020202020204" pitchFamily="34" charset="0"/>
                <a:sym typeface="宋体" panose="02010600030101010101" pitchFamily="2" charset="-122"/>
              </a:rPr>
              <a:t>                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8E34802-6987-42E7-B373-F258D7D70C3E}"/>
              </a:ext>
            </a:extLst>
          </p:cNvPr>
          <p:cNvSpPr/>
          <p:nvPr/>
        </p:nvSpPr>
        <p:spPr>
          <a:xfrm>
            <a:off x="2830960" y="7578080"/>
            <a:ext cx="79031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结合材料，</a:t>
            </a:r>
            <a:r>
              <a:rPr lang="zh-CN" altLang="zh-CN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如何评价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义和团运动？</a:t>
            </a:r>
            <a:endParaRPr lang="zh-CN" altLang="en-US" sz="4000" dirty="0"/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925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8B2FD746-BDD1-4939-8D66-D114A490C687}"/>
              </a:ext>
            </a:extLst>
          </p:cNvPr>
          <p:cNvSpPr/>
          <p:nvPr/>
        </p:nvSpPr>
        <p:spPr>
          <a:xfrm>
            <a:off x="2326904" y="3313921"/>
            <a:ext cx="196581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义和团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的传单中写道“</a:t>
            </a:r>
            <a:r>
              <a:rPr lang="en-US" altLang="zh-CN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挑铁路，把线砍，旋再毁坏大轮船；</a:t>
            </a:r>
            <a:r>
              <a:rPr lang="en-US" altLang="zh-CN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一应鬼子都杀尽</a:t>
            </a:r>
            <a:r>
              <a:rPr lang="en-US" altLang="zh-CN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……”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。由此得出的下列结论，不正确的是 </a:t>
            </a:r>
            <a:r>
              <a:rPr lang="en-US" altLang="zh-CN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         )</a:t>
            </a:r>
          </a:p>
          <a:p>
            <a:pPr>
              <a:lnSpc>
                <a:spcPct val="150000"/>
              </a:lnSpc>
            </a:pPr>
            <a:r>
              <a:rPr lang="en-US" altLang="zh-CN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zh-CN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说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明了义和团正确区分外来侵略和近代文明 </a:t>
            </a:r>
            <a:endParaRPr lang="en-US" altLang="zh-CN" sz="40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反映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了中华民族与帝国主义列强矛盾的激化 </a:t>
            </a:r>
            <a:endParaRPr lang="en-US" altLang="zh-CN" sz="40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反映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了义和团运动的反帝性质 </a:t>
            </a:r>
            <a:endParaRPr lang="en-US" altLang="zh-CN" sz="40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反映</a:t>
            </a: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了第一、二次工业革命成果被应用到中国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840072" y="4340044"/>
            <a:ext cx="1800200" cy="86177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4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Calibri" panose="020F0502020204030204"/>
                <a:cs typeface="Calibri" panose="020F0502020204030204"/>
                <a:sym typeface="Calibri" panose="020F0502020204030204"/>
              </a:rPr>
              <a:t>A</a:t>
            </a:r>
            <a:endParaRPr kumimoji="0" lang="zh-CN" altLang="en-US" sz="44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7" name="圆角矩形 3">
            <a:extLst>
              <a:ext uri="{FF2B5EF4-FFF2-40B4-BE49-F238E27FC236}">
                <a16:creationId xmlns="" xmlns:a16="http://schemas.microsoft.com/office/drawing/2014/main" id="{CB4BE3BE-F8D7-4CDA-B448-24C9B1A7FEA7}"/>
              </a:ext>
            </a:extLst>
          </p:cNvPr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="" xmlns:a16="http://schemas.microsoft.com/office/drawing/2014/main" id="{1C3463B0-FF56-4AEC-93B6-344F73478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</p:spTree>
    <p:extLst>
      <p:ext uri="{BB962C8B-B14F-4D97-AF65-F5344CB8AC3E}">
        <p14:creationId xmlns:p14="http://schemas.microsoft.com/office/powerpoint/2010/main" val="41031621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="" xmlns:a16="http://schemas.microsoft.com/office/drawing/2014/main" id="{E8C74025-6AA1-45DA-988C-35A227DEBF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050" y="184150"/>
            <a:ext cx="21951950" cy="3016250"/>
          </a:xfrm>
        </p:spPr>
        <p:txBody>
          <a:bodyPr>
            <a:normAutofit fontScale="90000"/>
          </a:bodyPr>
          <a:lstStyle/>
          <a:p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/>
            </a:r>
            <a:br>
              <a:rPr lang="en-US" altLang="zh-CN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23D7054-4FE3-4775-92C7-7FA8B3C7D2D3}"/>
              </a:ext>
            </a:extLst>
          </p:cNvPr>
          <p:cNvSpPr txBox="1"/>
          <p:nvPr/>
        </p:nvSpPr>
        <p:spPr>
          <a:xfrm>
            <a:off x="9923748" y="2033464"/>
            <a:ext cx="3996444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八国联军侵华</a:t>
            </a:r>
          </a:p>
        </p:txBody>
      </p:sp>
      <p:sp>
        <p:nvSpPr>
          <p:cNvPr id="9" name="Text Box 2">
            <a:extLst>
              <a:ext uri="{FF2B5EF4-FFF2-40B4-BE49-F238E27FC236}">
                <a16:creationId xmlns="" xmlns:a16="http://schemas.microsoft.com/office/drawing/2014/main" id="{A6726501-8E0D-4CD9-8A3A-8CF4002C6C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8872" y="3480003"/>
            <a:ext cx="2037826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48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原因</a:t>
            </a:r>
            <a:endParaRPr lang="zh-CN" altLang="en-US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defRPr/>
            </a:pPr>
            <a:r>
              <a:rPr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4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直接</a:t>
            </a:r>
            <a:r>
              <a:rPr lang="zh-CN" altLang="en-US" sz="4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原因：</a:t>
            </a:r>
            <a:r>
              <a:rPr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义和团运动</a:t>
            </a:r>
            <a:r>
              <a:rPr lang="zh-CN" altLang="en-US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“灭洋”</a:t>
            </a:r>
            <a:endParaRPr kumimoji="1" lang="en-US" altLang="zh-CN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defRPr/>
            </a:pPr>
            <a:r>
              <a:rPr kumimoji="1" lang="en-US" altLang="zh-CN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kumimoji="1" lang="en-US" altLang="zh-CN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4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借口</a:t>
            </a:r>
            <a:r>
              <a:rPr kumimoji="1"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中国人民的反抗引来侵略者的镇压</a:t>
            </a:r>
            <a:r>
              <a:rPr kumimoji="1" lang="en-US" altLang="zh-CN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kumimoji="1"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八国联军</a:t>
            </a:r>
            <a:r>
              <a:rPr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zh-CN" altLang="en-US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救助驻华</a:t>
            </a:r>
            <a:r>
              <a:rPr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使馆，并助中国剿匪</a:t>
            </a:r>
            <a:r>
              <a:rPr lang="zh-CN" altLang="en-US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en-US" altLang="zh-CN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defRPr/>
            </a:pPr>
            <a:r>
              <a:rPr kumimoji="1" lang="en-US" altLang="zh-CN" sz="4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kumimoji="1" lang="en-US" altLang="zh-CN" sz="4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kumimoji="1" lang="zh-CN" altLang="en-US" sz="48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根本</a:t>
            </a:r>
            <a:r>
              <a:rPr kumimoji="1" lang="zh-CN" altLang="en-US" sz="4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原因：</a:t>
            </a:r>
            <a:r>
              <a:rPr kumimoji="1" lang="zh-CN" altLang="en-US" sz="4800" dirty="0">
                <a:latin typeface="Times New Roman" panose="02020603050405020304" pitchFamily="18" charset="0"/>
                <a:ea typeface="黑体" panose="02010609060101010101" pitchFamily="49" charset="-122"/>
              </a:rPr>
              <a:t>帝国主义为了进一步侵略瓜分中国。</a:t>
            </a:r>
            <a:endParaRPr kumimoji="1" lang="en-US" altLang="zh-CN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defRPr/>
            </a:pPr>
            <a:endParaRPr kumimoji="1" lang="zh-CN" altLang="en-US" sz="4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defRPr/>
            </a:pPr>
            <a:endParaRPr lang="zh-CN" altLang="en-US" sz="4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9136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="" xmlns:a16="http://schemas.microsoft.com/office/drawing/2014/main" id="{E8C74025-6AA1-45DA-988C-35A227DEBF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050" y="184150"/>
            <a:ext cx="21951950" cy="3016250"/>
          </a:xfrm>
        </p:spPr>
        <p:txBody>
          <a:bodyPr>
            <a:normAutofit fontScale="90000"/>
          </a:bodyPr>
          <a:lstStyle/>
          <a:p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/>
            </a:r>
            <a:br>
              <a:rPr lang="en-US" altLang="zh-CN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FD8B87BC-C13D-4106-99F9-92F9398F2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200" y="2465512"/>
            <a:ext cx="9436144" cy="8496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3">
            <a:extLst>
              <a:ext uri="{FF2B5EF4-FFF2-40B4-BE49-F238E27FC236}">
                <a16:creationId xmlns="" xmlns:a16="http://schemas.microsoft.com/office/drawing/2014/main" id="{21ED7C08-CF83-4975-B59F-A9A1E20A35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96256" y="3590052"/>
            <a:ext cx="4536504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天津</a:t>
            </a:r>
            <a:r>
              <a:rPr lang="en-US" altLang="zh-CN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北京                                  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廊坊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附近受挫，逃回天津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endParaRPr lang="en-US" altLang="zh-CN" sz="4000" dirty="0" smtClean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endParaRPr lang="en-US" altLang="zh-CN" sz="4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）大沽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口</a:t>
            </a:r>
            <a:r>
              <a:rPr lang="en-US" altLang="zh-CN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天津                                         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天津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陷落。</a:t>
            </a:r>
          </a:p>
          <a:p>
            <a:pPr eaLnBrk="1" hangingPunct="1"/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</a:t>
            </a:r>
            <a:endParaRPr lang="en-US" altLang="zh-CN" sz="4000" dirty="0" smtClean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）天津</a:t>
            </a: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----</a:t>
            </a:r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北京                            </a:t>
            </a:r>
            <a:endParaRPr lang="zh-CN" altLang="en-US" sz="40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北京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陷落</a:t>
            </a: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成立联军司令部。</a:t>
            </a: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23026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6">
            <a:extLst>
              <a:ext uri="{FF2B5EF4-FFF2-40B4-BE49-F238E27FC236}">
                <a16:creationId xmlns="" xmlns:a16="http://schemas.microsoft.com/office/drawing/2014/main" id="{3545056E-CB02-44E4-8997-3670E31E4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0880" y="3040442"/>
            <a:ext cx="20162240" cy="23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(1)八国联军占领北京后，继续派兵侵略其他地方，烧杀抢掠，无恶不作；</a:t>
            </a:r>
            <a:r>
              <a:rPr lang="zh-CN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俄军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趁机侵占</a:t>
            </a:r>
            <a:r>
              <a:rPr lang="zh-CN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中国东北。</a:t>
            </a:r>
          </a:p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(2)南方各省督抚与英、美等国洽商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“</a:t>
            </a: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东南互保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”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协议，严重动摇了清政府统治的根基</a:t>
            </a:r>
            <a:r>
              <a:rPr lang="zh-CN" altLang="zh-CN" sz="4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。</a:t>
            </a:r>
          </a:p>
        </p:txBody>
      </p:sp>
      <p:pic>
        <p:nvPicPr>
          <p:cNvPr id="9" name="图片 13321" descr="0003003">
            <a:extLst>
              <a:ext uri="{FF2B5EF4-FFF2-40B4-BE49-F238E27FC236}">
                <a16:creationId xmlns="" xmlns:a16="http://schemas.microsoft.com/office/drawing/2014/main" id="{68865AD9-8496-4CEE-A7FB-47551857C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818" y="6087621"/>
            <a:ext cx="4825676" cy="3588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13322">
            <a:extLst>
              <a:ext uri="{FF2B5EF4-FFF2-40B4-BE49-F238E27FC236}">
                <a16:creationId xmlns="" xmlns:a16="http://schemas.microsoft.com/office/drawing/2014/main" id="{411D2B88-2DEB-4B4C-9150-BA6395F4B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5768" y="9791064"/>
            <a:ext cx="55880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被八国联军炮火轰毁的北京正阳门</a:t>
            </a:r>
          </a:p>
        </p:txBody>
      </p:sp>
      <p:sp>
        <p:nvSpPr>
          <p:cNvPr id="11" name="文本框 13324">
            <a:extLst>
              <a:ext uri="{FF2B5EF4-FFF2-40B4-BE49-F238E27FC236}">
                <a16:creationId xmlns="" xmlns:a16="http://schemas.microsoft.com/office/drawing/2014/main" id="{9ECA7007-7FCB-4F2F-A5D6-05C567858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9272" y="10231490"/>
            <a:ext cx="562104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八国联军为炫耀武力，在紫禁城举行阅兵式。</a:t>
            </a:r>
          </a:p>
        </p:txBody>
      </p:sp>
      <p:pic>
        <p:nvPicPr>
          <p:cNvPr id="12" name="图片 11" descr="八国联军在紫禁城的乾清宫">
            <a:extLst>
              <a:ext uri="{FF2B5EF4-FFF2-40B4-BE49-F238E27FC236}">
                <a16:creationId xmlns="" xmlns:a16="http://schemas.microsoft.com/office/drawing/2014/main" id="{D832132F-19CC-4B1D-870E-7525C7966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0675" y="6084391"/>
            <a:ext cx="5354156" cy="3706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952B595D-9CDB-428A-8B60-768D58E742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29253" y="9860009"/>
            <a:ext cx="64770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八国联军在紫禁城的乾清宫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BBBCEFD-469B-4DB9-8D6D-EC4AF3DDACD2}"/>
              </a:ext>
            </a:extLst>
          </p:cNvPr>
          <p:cNvSpPr txBox="1"/>
          <p:nvPr/>
        </p:nvSpPr>
        <p:spPr>
          <a:xfrm>
            <a:off x="2038872" y="2085869"/>
            <a:ext cx="4843816" cy="80021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Calibri" panose="020F0502020204030204"/>
                <a:sym typeface="Calibri" panose="020F0502020204030204"/>
              </a:rPr>
              <a:t>八国联军侵华影响：</a:t>
            </a:r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559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28242B6-7F19-4E43-9077-4B478AE2BB7C}"/>
              </a:ext>
            </a:extLst>
          </p:cNvPr>
          <p:cNvSpPr/>
          <p:nvPr/>
        </p:nvSpPr>
        <p:spPr>
          <a:xfrm>
            <a:off x="2038872" y="3251205"/>
            <a:ext cx="203062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48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李大钊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《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圆明园故址</a:t>
            </a:r>
            <a:r>
              <a:rPr lang="en-US" altLang="zh-CN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》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中写道：“圆明两度昆明劫，鹤化千年未忍归。一曲悲笳吹不尽，残灰犹共挽烟飞。”这里的“</a:t>
            </a:r>
            <a:r>
              <a:rPr lang="zh-CN" altLang="en-US" sz="44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两度劫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”发生在 （   </a:t>
            </a:r>
            <a:r>
              <a:rPr lang="zh-CN" altLang="en-US" sz="4400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）</a:t>
            </a:r>
            <a:endParaRPr lang="zh-CN" altLang="en-US" sz="4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just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鸦片战争        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第二次鸦片战争  </a:t>
            </a:r>
          </a:p>
          <a:p>
            <a:pPr algn="just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甲午中日战争    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</a:t>
            </a:r>
            <a:r>
              <a:rPr lang="zh-CN" altLang="en-US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八国联军侵华战争</a:t>
            </a:r>
          </a:p>
          <a:p>
            <a:pPr algn="just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①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 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4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②</a:t>
            </a: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096656" y="4481736"/>
            <a:ext cx="1800200" cy="86177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4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Calibri" panose="020F0502020204030204"/>
                <a:cs typeface="Calibri" panose="020F0502020204030204"/>
                <a:sym typeface="Calibri" panose="020F0502020204030204"/>
              </a:rPr>
              <a:t>D</a:t>
            </a:r>
            <a:endParaRPr kumimoji="0" lang="zh-CN" altLang="en-US" sz="44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7" name="圆角矩形 3">
            <a:extLst>
              <a:ext uri="{FF2B5EF4-FFF2-40B4-BE49-F238E27FC236}">
                <a16:creationId xmlns="" xmlns:a16="http://schemas.microsoft.com/office/drawing/2014/main" id="{CB4BE3BE-F8D7-4CDA-B448-24C9B1A7FEA7}"/>
              </a:ext>
            </a:extLst>
          </p:cNvPr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="" xmlns:a16="http://schemas.microsoft.com/office/drawing/2014/main" id="{1C3463B0-FF56-4AEC-93B6-344F73478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</p:spTree>
    <p:extLst>
      <p:ext uri="{BB962C8B-B14F-4D97-AF65-F5344CB8AC3E}">
        <p14:creationId xmlns:p14="http://schemas.microsoft.com/office/powerpoint/2010/main" val="30895220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="" xmlns:a16="http://schemas.microsoft.com/office/drawing/2014/main" id="{E8C74025-6AA1-45DA-988C-35A227DEBF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050" y="184150"/>
            <a:ext cx="21951950" cy="3016250"/>
          </a:xfrm>
        </p:spPr>
        <p:txBody>
          <a:bodyPr>
            <a:normAutofit fontScale="90000"/>
          </a:bodyPr>
          <a:lstStyle/>
          <a:p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/>
            </a:r>
            <a:br>
              <a:rPr lang="en-US" altLang="zh-CN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23D7054-4FE3-4775-92C7-7FA8B3C7D2D3}"/>
              </a:ext>
            </a:extLst>
          </p:cNvPr>
          <p:cNvSpPr txBox="1"/>
          <p:nvPr/>
        </p:nvSpPr>
        <p:spPr>
          <a:xfrm>
            <a:off x="9707724" y="1314450"/>
            <a:ext cx="4644516" cy="923328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黑体" panose="02010609060101010101" pitchFamily="49" charset="-122"/>
                <a:ea typeface="黑体" panose="02010609060101010101" pitchFamily="49" charset="-122"/>
                <a:sym typeface="Calibri" panose="020F0502020204030204"/>
              </a:rPr>
              <a:t>民族危机的加深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="" xmlns:a16="http://schemas.microsoft.com/office/drawing/2014/main" id="{DC92A457-FFFA-4164-B627-41E7E27D12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867336"/>
              </p:ext>
            </p:extLst>
          </p:nvPr>
        </p:nvGraphicFramePr>
        <p:xfrm>
          <a:off x="1745507" y="5136066"/>
          <a:ext cx="21102562" cy="76265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6214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8111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7097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0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内  容</a:t>
                      </a:r>
                    </a:p>
                  </a:txBody>
                  <a:tcPr marL="68416" marR="68416" marT="34198" marB="34198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400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危  害</a:t>
                      </a:r>
                    </a:p>
                  </a:txBody>
                  <a:tcPr marL="68416" marR="68416" marT="34198" marB="34198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70027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3600" baseline="0">
                          <a:latin typeface="Times New Roman" panose="02020603050405020304" pitchFamily="18" charset="0"/>
                          <a:ea typeface="黑体" panose="02010609060101010101" charset="-122"/>
                          <a:cs typeface="黑体" panose="02010609060101010101" charset="-122"/>
                        </a:rPr>
                        <a:t>惩办“首祸诸臣”</a:t>
                      </a:r>
                    </a:p>
                  </a:txBody>
                  <a:tcPr marL="68416" marR="68416" marT="34198" marB="3419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8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6" marR="68416" marT="34198" marB="3419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87372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向各国赔款白银</a:t>
                      </a:r>
                      <a:r>
                        <a:rPr lang="zh-CN" altLang="en-US" sz="3600" b="1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4.5</a:t>
                      </a: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亿两，分</a:t>
                      </a:r>
                      <a:r>
                        <a:rPr lang="zh-CN" altLang="en-US" sz="3600" b="1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39</a:t>
                      </a: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年还清，年息</a:t>
                      </a:r>
                      <a:r>
                        <a:rPr lang="zh-CN" altLang="en-US" sz="3600" b="1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4</a:t>
                      </a: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厘，本息共计白银约</a:t>
                      </a:r>
                      <a:r>
                        <a:rPr lang="zh-CN" altLang="en-US" sz="3600" b="1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9.82</a:t>
                      </a:r>
                      <a:r>
                        <a:rPr lang="zh-CN" altLang="en-US" sz="3600" b="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亿</a:t>
                      </a: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两</a:t>
                      </a:r>
                    </a:p>
                  </a:txBody>
                  <a:tcPr marL="68416" marR="68416" marT="34198" marB="3419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80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6" marR="68416" marT="34198" marB="3419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86427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将北京东交民巷划定为使馆区，中国人不得居住，各国可派兵驻守</a:t>
                      </a:r>
                    </a:p>
                  </a:txBody>
                  <a:tcPr marL="68416" marR="68416" marT="34198" marB="3419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80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6" marR="68416" marT="34198" marB="3419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657650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  <a:cs typeface="黑体" panose="02010609060101010101" charset="-122"/>
                        </a:rPr>
                        <a:t>拆除大沽及有碍北京至海通道的所有炮台，各国可在自北京至山海关沿铁路</a:t>
                      </a:r>
                      <a:r>
                        <a:rPr lang="zh-CN" altLang="en-US" sz="3600" b="1" baseline="0" dirty="0">
                          <a:latin typeface="Times New Roman" panose="02020603050405020304" pitchFamily="18" charset="0"/>
                          <a:ea typeface="黑体" panose="02010609060101010101" charset="-122"/>
                          <a:cs typeface="黑体" panose="02010609060101010101" charset="-122"/>
                        </a:rPr>
                        <a:t>12</a:t>
                      </a: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  <a:cs typeface="黑体" panose="02010609060101010101" charset="-122"/>
                        </a:rPr>
                        <a:t>个重要地区驻扎军队</a:t>
                      </a:r>
                    </a:p>
                  </a:txBody>
                  <a:tcPr marL="68416" marR="68416" marT="34198" marB="3419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80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6" marR="68416" marT="34198" marB="3419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654139">
                <a:tc>
                  <a:txBody>
                    <a:bodyPr/>
                    <a:lstStyle/>
                    <a:p>
                      <a:pPr algn="just">
                        <a:buNone/>
                      </a:pP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禁止华北科举考试</a:t>
                      </a:r>
                      <a:r>
                        <a:rPr lang="zh-CN" altLang="en-US" sz="3600" b="1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5</a:t>
                      </a:r>
                      <a:r>
                        <a:rPr lang="zh-CN" altLang="en-US" sz="3600" baseline="0" dirty="0">
                          <a:latin typeface="Times New Roman" panose="02020603050405020304" pitchFamily="18" charset="0"/>
                          <a:ea typeface="黑体" panose="02010609060101010101" charset="-122"/>
                        </a:rPr>
                        <a:t>年，禁止中国人成立或加入任何“与诸国仇敌之会”等</a:t>
                      </a:r>
                    </a:p>
                  </a:txBody>
                  <a:tcPr marL="68416" marR="68416" marT="34198" marB="34198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80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68416" marR="68416" marT="34198" marB="3419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719AB77D-B796-443B-B13B-192C15383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8917" y="7002015"/>
            <a:ext cx="7776864" cy="62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SzTx/>
              <a:buFontTx/>
              <a:buNone/>
            </a:pPr>
            <a:r>
              <a:rPr lang="zh-CN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加剧了中国的贫困和经济的衰败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3ABECA5C-26B5-4C44-AADB-5A842ABF0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8917" y="11563519"/>
            <a:ext cx="6674489" cy="62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SzTx/>
              <a:buFontTx/>
              <a:buNone/>
            </a:pPr>
            <a:r>
              <a:rPr lang="zh-CN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清政府已成为“洋人的朝廷”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8D92C3A9-F9F6-4F12-AD1C-1AA429D1F9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8917" y="9954343"/>
            <a:ext cx="6674489" cy="623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SzTx/>
              <a:buFontTx/>
              <a:buNone/>
            </a:pPr>
            <a:r>
              <a:rPr lang="zh-CN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严重破坏了中国的主权完整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E877D98-0044-41D7-919E-9600CB5A3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8917" y="5993903"/>
            <a:ext cx="8496944" cy="567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清政府成为帝国主义统治中国的工具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1D87EF5-8F45-45C9-AC6E-A214BB058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8917" y="8226151"/>
            <a:ext cx="10225136" cy="1177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SzTx/>
              <a:buFontTx/>
              <a:buNone/>
            </a:pPr>
            <a:r>
              <a:rPr lang="zh-CN" altLang="zh-CN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列强通过外交途径加强对清政府的控制，实际上成为“国中之国”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664EE29-CD7B-4180-82F6-005FC9B99E05}"/>
              </a:ext>
            </a:extLst>
          </p:cNvPr>
          <p:cNvSpPr/>
          <p:nvPr/>
        </p:nvSpPr>
        <p:spPr>
          <a:xfrm>
            <a:off x="1678832" y="2609527"/>
            <a:ext cx="22105341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</a:t>
            </a:r>
            <a:r>
              <a:rPr lang="en-US" altLang="zh-CN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签订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《辛丑条约》：</a:t>
            </a:r>
          </a:p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(1)1900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年</a:t>
            </a: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月，列强向清政府提出《议和大纲》，后又订立详细条款。</a:t>
            </a:r>
            <a:endParaRPr lang="en-US" altLang="zh-CN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1901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年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9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月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7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日，清政府被迫与联军8国及西班牙、荷兰、比利时共11国签订丧权辱国的《辛丑条约》。 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59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8C0616A-D7AD-4B6E-8D04-945595348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8992" y="3761656"/>
            <a:ext cx="8593137" cy="915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CN" sz="4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2</a:t>
            </a:r>
            <a:r>
              <a:rPr lang="en-US" altLang="zh-CN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. </a:t>
            </a:r>
            <a:r>
              <a:rPr lang="zh-CN" altLang="en-US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条约</a:t>
            </a:r>
            <a:r>
              <a:rPr lang="zh-CN" alt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的影响：</a:t>
            </a:r>
            <a:r>
              <a:rPr lang="zh-CN" altLang="en-US" sz="4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 </a:t>
            </a:r>
            <a:endParaRPr lang="zh-CN" altLang="en-US" sz="44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sp>
        <p:nvSpPr>
          <p:cNvPr id="9" name="文本框 2">
            <a:extLst>
              <a:ext uri="{FF2B5EF4-FFF2-40B4-BE49-F238E27FC236}">
                <a16:creationId xmlns="" xmlns:a16="http://schemas.microsoft.com/office/drawing/2014/main" id="{171109DC-ACA7-4921-9FDF-B62767C4A3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1040" y="5561856"/>
            <a:ext cx="17641960" cy="176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406" tIns="34203" rIns="68406" bIns="34203">
            <a:spAutoFit/>
          </a:bodyPr>
          <a:lstStyle>
            <a:lvl1pPr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spcBef>
                <a:spcPts val="700"/>
              </a:spcBef>
              <a:buSzPct val="100000"/>
              <a:buChar char="•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spcBef>
                <a:spcPts val="700"/>
              </a:spcBef>
              <a:buSzPct val="100000"/>
              <a:buChar char="–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spcBef>
                <a:spcPts val="700"/>
              </a:spcBef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ts val="700"/>
              </a:spcBef>
              <a:spcAft>
                <a:spcPct val="0"/>
              </a:spcAft>
              <a:buSzPct val="100000"/>
              <a:buChar char="»"/>
              <a:defRPr sz="3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(1)</a:t>
            </a:r>
            <a:r>
              <a:rPr lang="zh-CN" altLang="en-US" sz="4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它是中国近代史上主权丧失最严重、赔款数目最庞大的不平等条约。</a:t>
            </a:r>
          </a:p>
          <a:p>
            <a:pPr eaLnBrk="1" hangingPunct="1">
              <a:lnSpc>
                <a:spcPct val="125000"/>
              </a:lnSpc>
              <a:spcBef>
                <a:spcPct val="0"/>
              </a:spcBef>
              <a:buSzTx/>
              <a:buFontTx/>
              <a:buNone/>
            </a:pPr>
            <a:r>
              <a:rPr lang="zh-CN" alt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(2)</a:t>
            </a:r>
            <a:r>
              <a:rPr lang="zh-CN" altLang="en-US" sz="4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标志着中国完全陷入</a:t>
            </a:r>
            <a:r>
              <a:rPr lang="zh-CN" altLang="en-US" sz="4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半殖民地半封建</a:t>
            </a:r>
            <a:r>
              <a:rPr lang="zh-CN" altLang="en-US" sz="4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Helvetica" panose="020B0604020202020204" pitchFamily="34" charset="0"/>
                <a:sym typeface="Helvetica" panose="020B0604020202020204" pitchFamily="34" charset="0"/>
              </a:rPr>
              <a:t>社会的深渊。</a:t>
            </a: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知识海洋</a:t>
            </a:r>
            <a:endParaRPr lang="zh-CN" altLang="en-US" sz="4000" dirty="0">
              <a:solidFill>
                <a:srgbClr val="62412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58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>
            <a:extLst>
              <a:ext uri="{FF2B5EF4-FFF2-40B4-BE49-F238E27FC236}">
                <a16:creationId xmlns="" xmlns:a16="http://schemas.microsoft.com/office/drawing/2014/main" id="{E8C74025-6AA1-45DA-988C-35A227DEBFD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050" y="184150"/>
            <a:ext cx="21951950" cy="3016250"/>
          </a:xfrm>
        </p:spPr>
        <p:txBody>
          <a:bodyPr>
            <a:normAutofit fontScale="90000"/>
          </a:bodyPr>
          <a:lstStyle/>
          <a:p>
            <a:r>
              <a:rPr lang="zh-CN" altLang="en-US" dirty="0">
                <a:latin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</a:rPr>
              <a:t/>
            </a:r>
            <a:br>
              <a:rPr lang="en-US" altLang="zh-CN" dirty="0">
                <a:latin typeface="Times New Roman" panose="02020603050405020304" pitchFamily="18" charset="0"/>
              </a:rPr>
            </a:b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C20A438-2383-40B4-B16B-0738678EE970}"/>
              </a:ext>
            </a:extLst>
          </p:cNvPr>
          <p:cNvSpPr/>
          <p:nvPr/>
        </p:nvSpPr>
        <p:spPr>
          <a:xfrm>
            <a:off x="2217836" y="3274432"/>
            <a:ext cx="19767251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1903</a:t>
            </a:r>
            <a:r>
              <a:rPr lang="zh-CN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，林纾编译的《伊索寓言》出版。书中有一则故事：狮王与群兽立约，羊由狼管辖，兔子由狗管辖，彼此友好，和平共处。兔子感叹说，我期待这一天很久了，但真能实现吗？故事后的按语说：“今有盛强之国，以吞灭为性，一旦忽言弭兵，亦王狮之约众耳！弱者国于其旁，果如兔之先见耶？！”林纾意在</a:t>
            </a:r>
            <a:r>
              <a:rPr lang="en-US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         )</a:t>
            </a:r>
            <a:endParaRPr lang="zh-CN" altLang="zh-CN" sz="4000" kern="1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4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 </a:t>
            </a:r>
            <a:r>
              <a:rPr lang="zh-CN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提醒</a:t>
            </a:r>
            <a:r>
              <a:rPr lang="zh-CN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中国人警惕被侵略瓜分的危险</a:t>
            </a:r>
            <a:r>
              <a:rPr lang="en-US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4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颂扬</a:t>
            </a:r>
            <a:r>
              <a:rPr lang="zh-CN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人类社会弱肉强食的生存法则</a:t>
            </a:r>
            <a:endParaRPr lang="zh-CN" altLang="zh-CN" sz="4000" kern="1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4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呼吁</a:t>
            </a:r>
            <a:r>
              <a:rPr lang="zh-CN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世界列强承担保护弱国的责任</a:t>
            </a:r>
            <a:r>
              <a:rPr lang="en-US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</a:p>
          <a:p>
            <a:pPr indent="266700" algn="just">
              <a:lnSpc>
                <a:spcPct val="125000"/>
              </a:lnSpc>
              <a:spcAft>
                <a:spcPts val="0"/>
              </a:spcAft>
            </a:pPr>
            <a:r>
              <a:rPr lang="en-US" altLang="zh-CN" sz="4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zh-CN" sz="40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鼓动</a:t>
            </a:r>
            <a:r>
              <a:rPr lang="zh-CN" altLang="zh-CN" sz="4000" kern="1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中国民众推翻清政府残暴统治</a:t>
            </a:r>
            <a:endParaRPr lang="zh-CN" altLang="zh-CN" sz="4000" kern="1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69BF7CEC-79E5-47EB-B7BD-41C5CE76FE1E}"/>
              </a:ext>
            </a:extLst>
          </p:cNvPr>
          <p:cNvSpPr txBox="1"/>
          <p:nvPr/>
        </p:nvSpPr>
        <p:spPr>
          <a:xfrm>
            <a:off x="16224448" y="5536592"/>
            <a:ext cx="1800200" cy="861772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91439" tIns="91439" rIns="91439" bIns="9143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zh-CN" sz="4400" b="1" i="0" u="none" strike="noStrike" cap="none" spc="0" normalizeH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Times New Roman" panose="02020603050405020304" pitchFamily="18" charset="0"/>
                <a:ea typeface="Calibri" panose="020F0502020204030204"/>
                <a:cs typeface="Calibri" panose="020F0502020204030204"/>
                <a:sym typeface="Calibri" panose="020F0502020204030204"/>
              </a:rPr>
              <a:t>A</a:t>
            </a:r>
            <a:endParaRPr kumimoji="0" lang="zh-CN" altLang="en-US" sz="4400" b="1" i="0" u="none" strike="noStrike" cap="none" spc="0" normalizeH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anose="02020603050405020304" pitchFamily="18" charset="0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7" name="圆角矩形 3">
            <a:extLst>
              <a:ext uri="{FF2B5EF4-FFF2-40B4-BE49-F238E27FC236}">
                <a16:creationId xmlns="" xmlns:a16="http://schemas.microsoft.com/office/drawing/2014/main" id="{CB4BE3BE-F8D7-4CDA-B448-24C9B1A7FEA7}"/>
              </a:ext>
            </a:extLst>
          </p:cNvPr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1C3463B0-FF56-4AEC-93B6-344F73478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应用探究</a:t>
            </a:r>
          </a:p>
        </p:txBody>
      </p:sp>
    </p:spTree>
    <p:extLst>
      <p:ext uri="{BB962C8B-B14F-4D97-AF65-F5344CB8AC3E}">
        <p14:creationId xmlns:p14="http://schemas.microsoft.com/office/powerpoint/2010/main" val="535903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1098550" y="608013"/>
            <a:ext cx="23082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624120"/>
                </a:solidFill>
                <a:latin typeface="隶书" pitchFamily="49" charset="-122"/>
                <a:ea typeface="隶书" pitchFamily="49" charset="-122"/>
              </a:rPr>
              <a:t>课堂小结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1031875" y="717550"/>
            <a:ext cx="2374900" cy="566738"/>
          </a:xfrm>
          <a:prstGeom prst="roundRect">
            <a:avLst/>
          </a:prstGeom>
          <a:noFill/>
          <a:ln>
            <a:solidFill>
              <a:srgbClr val="6241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436495">
              <a:defRPr/>
            </a:pPr>
            <a:endParaRPr lang="zh-CN" altLang="en-US" dirty="0">
              <a:ln w="38100">
                <a:solidFill>
                  <a:schemeClr val="tx1"/>
                </a:solidFill>
              </a:ln>
              <a:solidFill>
                <a:srgbClr val="82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072" y="1694466"/>
            <a:ext cx="16243823" cy="10996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1680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50800" cap="flat">
          <a:solidFill>
            <a:srgbClr val="4F81BD"/>
          </a:solidFill>
          <a:prstDash val="solid"/>
          <a:bevel/>
        </a:ln>
        <a:effectLst>
          <a:outerShdw blurRad="76200" dist="381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91439" rIns="91439" bIns="9143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 panose="020F0502020204030204"/>
            <a:ea typeface="Calibri" panose="020F0502020204030204"/>
            <a:cs typeface="Calibri" panose="020F0502020204030204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spDef>
    <a:lnDef>
      <a:spPr>
        <a:noFill/>
        <a:ln w="50800" cap="flat">
          <a:solidFill>
            <a:srgbClr val="4F81BD"/>
          </a:solidFill>
          <a:prstDash val="solid"/>
          <a:bevel/>
        </a:ln>
        <a:effectLst>
          <a:outerShdw blurRad="76200" dist="381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lnDef>
    <a:txDef>
      <a:spPr>
        <a:noFill/>
        <a:ln w="25400" cap="flat">
          <a:noFill/>
          <a:miter lim="400000"/>
        </a:ln>
      </a:spPr>
      <a:bodyPr rot="0" spcFirstLastPara="1" vertOverflow="overflow" horzOverflow="overflow" vert="horz" wrap="square" lIns="91439" tIns="91439" rIns="91439" bIns="9143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 panose="020F0502020204030204"/>
            <a:ea typeface="Calibri" panose="020F0502020204030204"/>
            <a:cs typeface="Calibri" panose="020F0502020204030204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rgbClr val="FFFFFF"/>
        </a:lnRef>
        <a:fillRef idx="0">
          <a:srgbClr val="FFFFFF"/>
        </a:fillRef>
        <a:effectRef idx="0">
          <a:srgbClr val="FFFFFF"/>
        </a:effectRef>
        <a:fontRef idx="none"/>
      </a: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4557</TotalTime>
  <Words>1643</Words>
  <Application>Microsoft Office PowerPoint</Application>
  <PresentationFormat>自定义</PresentationFormat>
  <Paragraphs>148</Paragraphs>
  <Slides>19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行云流水</vt:lpstr>
      <vt:lpstr>PowerPoint 演示文稿</vt:lpstr>
      <vt:lpstr>PowerPoint 演示文稿</vt:lpstr>
      <vt:lpstr>PowerPoint 演示文稿</vt:lpstr>
      <vt:lpstr>PowerPoint 演示文稿</vt:lpstr>
      <vt:lpstr>  </vt:lpstr>
      <vt:lpstr>PowerPoint 演示文稿</vt:lpstr>
      <vt:lpstr>PowerPoint 演示文稿</vt:lpstr>
      <vt:lpstr>  </vt:lpstr>
      <vt:lpstr>PowerPoint 演示文稿</vt:lpstr>
      <vt:lpstr>PowerPoint 演示文稿</vt:lpstr>
      <vt:lpstr>PowerPoint 演示文稿</vt:lpstr>
      <vt:lpstr>  </vt:lpstr>
      <vt:lpstr>  </vt:lpstr>
      <vt:lpstr>PowerPoint 演示文稿</vt:lpstr>
      <vt:lpstr>PowerPoint 演示文稿</vt:lpstr>
      <vt:lpstr>  </vt:lpstr>
      <vt:lpstr>PowerPoint 演示文稿</vt:lpstr>
      <vt:lpstr> 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lyc</dc:creator>
  <cp:lastModifiedBy>Windows 用户</cp:lastModifiedBy>
  <cp:revision>346</cp:revision>
  <dcterms:created xsi:type="dcterms:W3CDTF">2019-06-28T08:54:00Z</dcterms:created>
  <dcterms:modified xsi:type="dcterms:W3CDTF">2019-11-27T08:24:33Z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2052-11.1.0.8597</vt:lpwstr>
  </property>
</Properties>
</file>