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wav" ContentType="audio/wav"/>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2"/>
  </p:notesMasterIdLst>
  <p:sldIdLst>
    <p:sldId id="256" r:id="rId3"/>
    <p:sldId id="259" r:id="rId4"/>
    <p:sldId id="260" r:id="rId5"/>
    <p:sldId id="261" r:id="rId6"/>
    <p:sldId id="262" r:id="rId7"/>
    <p:sldId id="263" r:id="rId8"/>
    <p:sldId id="257" r:id="rId9"/>
    <p:sldId id="258"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8" r:id="rId24"/>
    <p:sldId id="280" r:id="rId25"/>
    <p:sldId id="285" r:id="rId26"/>
    <p:sldId id="284" r:id="rId27"/>
    <p:sldId id="281" r:id="rId28"/>
    <p:sldId id="286" r:id="rId29"/>
    <p:sldId id="292" r:id="rId30"/>
    <p:sldId id="293" r:id="rId31"/>
    <p:sldId id="289" r:id="rId32"/>
    <p:sldId id="290" r:id="rId33"/>
    <p:sldId id="291" r:id="rId34"/>
    <p:sldId id="288" r:id="rId35"/>
    <p:sldId id="294" r:id="rId36"/>
    <p:sldId id="295" r:id="rId37"/>
    <p:sldId id="296" r:id="rId38"/>
    <p:sldId id="297" r:id="rId39"/>
    <p:sldId id="298" r:id="rId40"/>
    <p:sldId id="299" r:id="rId41"/>
    <p:sldId id="300" r:id="rId42"/>
    <p:sldId id="307" r:id="rId43"/>
    <p:sldId id="308" r:id="rId44"/>
    <p:sldId id="301" r:id="rId45"/>
    <p:sldId id="309" r:id="rId46"/>
    <p:sldId id="310" r:id="rId47"/>
    <p:sldId id="302" r:id="rId48"/>
    <p:sldId id="311" r:id="rId49"/>
    <p:sldId id="312" r:id="rId50"/>
    <p:sldId id="313" r:id="rId51"/>
    <p:sldId id="321" r:id="rId52"/>
    <p:sldId id="314" r:id="rId53"/>
    <p:sldId id="315" r:id="rId54"/>
    <p:sldId id="322" r:id="rId55"/>
    <p:sldId id="317" r:id="rId56"/>
    <p:sldId id="318" r:id="rId57"/>
    <p:sldId id="319" r:id="rId58"/>
    <p:sldId id="320" r:id="rId59"/>
    <p:sldId id="323" r:id="rId60"/>
    <p:sldId id="324" r:id="rId61"/>
    <p:sldId id="325" r:id="rId62"/>
    <p:sldId id="326" r:id="rId63"/>
    <p:sldId id="327" r:id="rId64"/>
    <p:sldId id="328" r:id="rId65"/>
    <p:sldId id="329" r:id="rId66"/>
    <p:sldId id="330" r:id="rId67"/>
    <p:sldId id="331" r:id="rId68"/>
    <p:sldId id="332" r:id="rId69"/>
    <p:sldId id="333" r:id="rId70"/>
    <p:sldId id="335" r:id="rId71"/>
    <p:sldId id="336" r:id="rId72"/>
    <p:sldId id="353" r:id="rId73"/>
    <p:sldId id="354" r:id="rId74"/>
    <p:sldId id="338" r:id="rId75"/>
    <p:sldId id="339" r:id="rId76"/>
    <p:sldId id="342" r:id="rId77"/>
    <p:sldId id="351" r:id="rId78"/>
    <p:sldId id="352" r:id="rId79"/>
    <p:sldId id="350" r:id="rId80"/>
    <p:sldId id="355" r:id="rId81"/>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4" d="100"/>
          <a:sy n="84" d="100"/>
        </p:scale>
        <p:origin x="-1152"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notesMaster" Target="notesMasters/notesMaster1.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2.wmf"/><Relationship Id="rId1" Type="http://schemas.openxmlformats.org/officeDocument/2006/relationships/image" Target="../media/image4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1.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42.wmf"/><Relationship Id="rId1" Type="http://schemas.openxmlformats.org/officeDocument/2006/relationships/image" Target="../media/image4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522CD9A-3EF2-49F4-995D-005595DF01F9}" type="datetimeFigureOut">
              <a:rPr lang="zh-CN" altLang="en-US" smtClean="0"/>
              <a:t>2018/12/10</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9167844-FF7E-4AE3-9118-813110DB570E}" type="slidenum">
              <a:rPr lang="zh-CN" altLang="en-US" smtClean="0"/>
              <a:t>‹#›</a:t>
            </a:fld>
            <a:endParaRPr lang="zh-CN" altLang="en-US"/>
          </a:p>
        </p:txBody>
      </p:sp>
    </p:spTree>
    <p:extLst>
      <p:ext uri="{BB962C8B-B14F-4D97-AF65-F5344CB8AC3E}">
        <p14:creationId xmlns:p14="http://schemas.microsoft.com/office/powerpoint/2010/main" val="27134454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幻灯片图像占位符 27649"/>
          <p:cNvSpPr>
            <a:spLocks noGrp="1" noRot="1" noChangeAspect="1" noChangeArrowheads="1" noTextEdit="1"/>
          </p:cNvSpPr>
          <p:nvPr>
            <p:ph type="sldImg" idx="4294967295"/>
          </p:nvPr>
        </p:nvSpPr>
        <p:spPr>
          <a:ln/>
        </p:spPr>
      </p:sp>
      <p:sp>
        <p:nvSpPr>
          <p:cNvPr id="6146" name="文本占位符 27650"/>
          <p:cNvSpPr>
            <a:spLocks noGrp="1" noChangeArrowheads="1"/>
          </p:cNvSpPr>
          <p:nvPr>
            <p:ph type="body" idx="4294967295"/>
          </p:nvPr>
        </p:nvSpPr>
        <p:spPr/>
        <p:txBody>
          <a:bodyPr/>
          <a:lstStyle/>
          <a:p>
            <a:r>
              <a:rPr lang="zh-CN" altLang="en-US" dirty="0" smtClean="0"/>
              <a:t>耐克运动鞋（美国）、雀巢咖啡（总部在瑞士）、宝马汽车（德国）、阿迪达斯运动鞋（德国）、肯德基快餐（美国）、梅赛德斯</a:t>
            </a:r>
            <a:r>
              <a:rPr lang="en-US" altLang="zh-CN" dirty="0" smtClean="0"/>
              <a:t>-</a:t>
            </a:r>
            <a:r>
              <a:rPr lang="zh-CN" altLang="en-US" dirty="0" smtClean="0"/>
              <a:t>奔驰（德国）、</a:t>
            </a:r>
          </a:p>
          <a:p>
            <a:r>
              <a:rPr lang="zh-CN" altLang="en-US" dirty="0" smtClean="0"/>
              <a:t>可口可乐饮料（美国）、麦当劳快餐（美国）、诺基亚手机（芬兰）、三星手机（韩国）、百事可乐饮料（美国）、宝洁日用品（美国）、摩托罗拉手机（美国）</a:t>
            </a:r>
          </a:p>
        </p:txBody>
      </p:sp>
      <p:sp>
        <p:nvSpPr>
          <p:cNvPr id="6147" name="灯片编号占位符 1"/>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D03A4784-80CA-437C-8E2D-B37D3F132A91}" type="slidenum">
              <a:rPr lang="zh-CN" altLang="en-US"/>
              <a:pPr/>
              <a:t>7</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2018/12/10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2018/12/10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2018/12/10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2018/12/10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2018/12/10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2018/12/10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2018/12/10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2018/12/10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2018/12/10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2018/12/10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2018/12/10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smtClean="0"/>
              <a:t>单击此处编辑母版副标题样式</a:t>
            </a:r>
            <a:endParaRPr lang="zh-CN" altLang="en-US" noProof="1"/>
          </a:p>
        </p:txBody>
      </p:sp>
      <p:sp>
        <p:nvSpPr>
          <p:cNvPr id="4" name="日期占位符 1027"/>
          <p:cNvSpPr>
            <a:spLocks noGrp="1"/>
          </p:cNvSpPr>
          <p:nvPr>
            <p:ph type="dt" sz="half" idx="10"/>
          </p:nvPr>
        </p:nvSpPr>
        <p:spPr>
          <a:ln/>
        </p:spPr>
        <p:txBody>
          <a:bodyPr/>
          <a:lstStyle>
            <a:lvl1pPr>
              <a:defRPr/>
            </a:lvl1pPr>
          </a:lstStyle>
          <a:p>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fld id="{4D53DFE0-88D6-4196-9C1E-6EA4E00E5231}" type="slidenum">
              <a:rPr lang="zh-CN" altLang="en-US">
                <a:solidFill>
                  <a:srgbClr val="000000"/>
                </a:solidFill>
              </a:rPr>
              <a:pPr/>
              <a:t>‹#›</a:t>
            </a:fld>
            <a:endParaRPr lang="zh-CN" altLang="en-US">
              <a:solidFill>
                <a:srgbClr val="000000"/>
              </a:solidFill>
            </a:endParaRPr>
          </a:p>
        </p:txBody>
      </p:sp>
    </p:spTree>
    <p:extLst>
      <p:ext uri="{BB962C8B-B14F-4D97-AF65-F5344CB8AC3E}">
        <p14:creationId xmlns:p14="http://schemas.microsoft.com/office/powerpoint/2010/main" val="40042575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fld id="{CCC9F3DE-E97F-4DF9-9804-1278B22AB763}" type="slidenum">
              <a:rPr lang="zh-CN" altLang="en-US">
                <a:solidFill>
                  <a:srgbClr val="000000"/>
                </a:solidFill>
              </a:rPr>
              <a:pPr/>
              <a:t>‹#›</a:t>
            </a:fld>
            <a:endParaRPr lang="zh-CN" altLang="en-US">
              <a:solidFill>
                <a:srgbClr val="000000"/>
              </a:solidFill>
            </a:endParaRPr>
          </a:p>
        </p:txBody>
      </p:sp>
    </p:spTree>
    <p:extLst>
      <p:ext uri="{BB962C8B-B14F-4D97-AF65-F5344CB8AC3E}">
        <p14:creationId xmlns:p14="http://schemas.microsoft.com/office/powerpoint/2010/main" val="37965235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单击此处编辑母版文本样式</a:t>
            </a:r>
          </a:p>
        </p:txBody>
      </p:sp>
      <p:sp>
        <p:nvSpPr>
          <p:cNvPr id="4" name="日期占位符 1027"/>
          <p:cNvSpPr>
            <a:spLocks noGrp="1"/>
          </p:cNvSpPr>
          <p:nvPr>
            <p:ph type="dt" sz="half" idx="10"/>
          </p:nvPr>
        </p:nvSpPr>
        <p:spPr>
          <a:ln/>
        </p:spPr>
        <p:txBody>
          <a:bodyPr/>
          <a:lstStyle>
            <a:lvl1pPr>
              <a:defRPr/>
            </a:lvl1pPr>
          </a:lstStyle>
          <a:p>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fld id="{C5A76584-1C54-4AF6-A110-7B36461D9388}" type="slidenum">
              <a:rPr lang="zh-CN" altLang="en-US">
                <a:solidFill>
                  <a:srgbClr val="000000"/>
                </a:solidFill>
              </a:rPr>
              <a:pPr/>
              <a:t>‹#›</a:t>
            </a:fld>
            <a:endParaRPr lang="zh-CN" altLang="en-US">
              <a:solidFill>
                <a:srgbClr val="000000"/>
              </a:solidFill>
            </a:endParaRPr>
          </a:p>
        </p:txBody>
      </p:sp>
    </p:spTree>
    <p:extLst>
      <p:ext uri="{BB962C8B-B14F-4D97-AF65-F5344CB8AC3E}">
        <p14:creationId xmlns:p14="http://schemas.microsoft.com/office/powerpoint/2010/main" val="41275027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600200"/>
            <a:ext cx="4032504"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54296" y="1600200"/>
            <a:ext cx="4032504"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1027"/>
          <p:cNvSpPr>
            <a:spLocks noGrp="1"/>
          </p:cNvSpPr>
          <p:nvPr>
            <p:ph type="dt" sz="half" idx="10"/>
          </p:nvPr>
        </p:nvSpPr>
        <p:spPr>
          <a:ln/>
        </p:spPr>
        <p:txBody>
          <a:bodyPr/>
          <a:lstStyle>
            <a:lvl1pPr>
              <a:defRPr/>
            </a:lvl1pPr>
          </a:lstStyle>
          <a:p>
            <a:endParaRPr lang="zh-CN" altLang="en-US">
              <a:solidFill>
                <a:srgbClr val="000000"/>
              </a:solidFill>
            </a:endParaRPr>
          </a:p>
        </p:txBody>
      </p:sp>
      <p:sp>
        <p:nvSpPr>
          <p:cNvPr id="6" name="页脚占位符 1028"/>
          <p:cNvSpPr>
            <a:spLocks noGrp="1"/>
          </p:cNvSpPr>
          <p:nvPr>
            <p:ph type="ftr" sz="quarter" idx="11"/>
          </p:nvPr>
        </p:nvSpPr>
        <p:spPr>
          <a:ln/>
        </p:spPr>
        <p:txBody>
          <a:bodyPr/>
          <a:lstStyle>
            <a:lvl1pPr>
              <a:defRPr/>
            </a:lvl1pPr>
          </a:lstStyle>
          <a:p>
            <a:endParaRPr lang="zh-CN" altLang="en-US">
              <a:solidFill>
                <a:srgbClr val="000000"/>
              </a:solidFill>
            </a:endParaRPr>
          </a:p>
        </p:txBody>
      </p:sp>
      <p:sp>
        <p:nvSpPr>
          <p:cNvPr id="7" name="灯片编号占位符 1029"/>
          <p:cNvSpPr>
            <a:spLocks noGrp="1"/>
          </p:cNvSpPr>
          <p:nvPr>
            <p:ph type="sldNum" sz="quarter" idx="12"/>
          </p:nvPr>
        </p:nvSpPr>
        <p:spPr>
          <a:ln/>
        </p:spPr>
        <p:txBody>
          <a:bodyPr/>
          <a:lstStyle>
            <a:lvl1pPr>
              <a:defRPr/>
            </a:lvl1pPr>
          </a:lstStyle>
          <a:p>
            <a:fld id="{A61D506C-6DC0-4DD4-871D-E59459943312}" type="slidenum">
              <a:rPr lang="zh-CN" altLang="en-US">
                <a:solidFill>
                  <a:srgbClr val="000000"/>
                </a:solidFill>
              </a:rPr>
              <a:pPr/>
              <a:t>‹#›</a:t>
            </a:fld>
            <a:endParaRPr lang="zh-CN" altLang="en-US">
              <a:solidFill>
                <a:srgbClr val="000000"/>
              </a:solidFill>
            </a:endParaRPr>
          </a:p>
        </p:txBody>
      </p:sp>
    </p:spTree>
    <p:extLst>
      <p:ext uri="{BB962C8B-B14F-4D97-AF65-F5344CB8AC3E}">
        <p14:creationId xmlns:p14="http://schemas.microsoft.com/office/powerpoint/2010/main" val="4041233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90081" y="1778438"/>
            <a:ext cx="3655181"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4" name="内容占位符 3"/>
          <p:cNvSpPr>
            <a:spLocks noGrp="1"/>
          </p:cNvSpPr>
          <p:nvPr>
            <p:ph sz="half" idx="2"/>
          </p:nvPr>
        </p:nvSpPr>
        <p:spPr>
          <a:xfrm>
            <a:off x="890081" y="2665379"/>
            <a:ext cx="3655181"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92704" y="1778438"/>
            <a:ext cx="3673182"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p>
        </p:txBody>
      </p:sp>
      <p:sp>
        <p:nvSpPr>
          <p:cNvPr id="6" name="内容占位符 5"/>
          <p:cNvSpPr>
            <a:spLocks noGrp="1"/>
          </p:cNvSpPr>
          <p:nvPr>
            <p:ph sz="quarter" idx="4"/>
          </p:nvPr>
        </p:nvSpPr>
        <p:spPr>
          <a:xfrm>
            <a:off x="4692704" y="2665379"/>
            <a:ext cx="3673182"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1027"/>
          <p:cNvSpPr>
            <a:spLocks noGrp="1"/>
          </p:cNvSpPr>
          <p:nvPr>
            <p:ph type="dt" sz="half" idx="10"/>
          </p:nvPr>
        </p:nvSpPr>
        <p:spPr>
          <a:ln/>
        </p:spPr>
        <p:txBody>
          <a:bodyPr/>
          <a:lstStyle>
            <a:lvl1pPr>
              <a:defRPr/>
            </a:lvl1pPr>
          </a:lstStyle>
          <a:p>
            <a:endParaRPr lang="zh-CN" altLang="en-US">
              <a:solidFill>
                <a:srgbClr val="000000"/>
              </a:solidFill>
            </a:endParaRPr>
          </a:p>
        </p:txBody>
      </p:sp>
      <p:sp>
        <p:nvSpPr>
          <p:cNvPr id="8" name="页脚占位符 1028"/>
          <p:cNvSpPr>
            <a:spLocks noGrp="1"/>
          </p:cNvSpPr>
          <p:nvPr>
            <p:ph type="ftr" sz="quarter" idx="11"/>
          </p:nvPr>
        </p:nvSpPr>
        <p:spPr>
          <a:ln/>
        </p:spPr>
        <p:txBody>
          <a:bodyPr/>
          <a:lstStyle>
            <a:lvl1pPr>
              <a:defRPr/>
            </a:lvl1pPr>
          </a:lstStyle>
          <a:p>
            <a:endParaRPr lang="zh-CN" altLang="en-US">
              <a:solidFill>
                <a:srgbClr val="000000"/>
              </a:solidFill>
            </a:endParaRPr>
          </a:p>
        </p:txBody>
      </p:sp>
      <p:sp>
        <p:nvSpPr>
          <p:cNvPr id="9" name="灯片编号占位符 1029"/>
          <p:cNvSpPr>
            <a:spLocks noGrp="1"/>
          </p:cNvSpPr>
          <p:nvPr>
            <p:ph type="sldNum" sz="quarter" idx="12"/>
          </p:nvPr>
        </p:nvSpPr>
        <p:spPr>
          <a:ln/>
        </p:spPr>
        <p:txBody>
          <a:bodyPr/>
          <a:lstStyle>
            <a:lvl1pPr>
              <a:defRPr/>
            </a:lvl1pPr>
          </a:lstStyle>
          <a:p>
            <a:fld id="{F0C70FC6-0439-4E93-996D-F48964F578A7}" type="slidenum">
              <a:rPr lang="zh-CN" altLang="en-US">
                <a:solidFill>
                  <a:srgbClr val="000000"/>
                </a:solidFill>
              </a:rPr>
              <a:pPr/>
              <a:t>‹#›</a:t>
            </a:fld>
            <a:endParaRPr lang="zh-CN" altLang="en-US">
              <a:solidFill>
                <a:srgbClr val="000000"/>
              </a:solidFill>
            </a:endParaRPr>
          </a:p>
        </p:txBody>
      </p:sp>
    </p:spTree>
    <p:extLst>
      <p:ext uri="{BB962C8B-B14F-4D97-AF65-F5344CB8AC3E}">
        <p14:creationId xmlns:p14="http://schemas.microsoft.com/office/powerpoint/2010/main" val="15787344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1027"/>
          <p:cNvSpPr>
            <a:spLocks noGrp="1"/>
          </p:cNvSpPr>
          <p:nvPr>
            <p:ph type="dt" sz="half" idx="10"/>
          </p:nvPr>
        </p:nvSpPr>
        <p:spPr>
          <a:ln/>
        </p:spPr>
        <p:txBody>
          <a:bodyPr/>
          <a:lstStyle>
            <a:lvl1pPr>
              <a:defRPr/>
            </a:lvl1pPr>
          </a:lstStyle>
          <a:p>
            <a:endParaRPr lang="zh-CN" altLang="en-US">
              <a:solidFill>
                <a:srgbClr val="000000"/>
              </a:solidFill>
            </a:endParaRPr>
          </a:p>
        </p:txBody>
      </p:sp>
      <p:sp>
        <p:nvSpPr>
          <p:cNvPr id="4" name="页脚占位符 1028"/>
          <p:cNvSpPr>
            <a:spLocks noGrp="1"/>
          </p:cNvSpPr>
          <p:nvPr>
            <p:ph type="ftr" sz="quarter" idx="11"/>
          </p:nvPr>
        </p:nvSpPr>
        <p:spPr>
          <a:ln/>
        </p:spPr>
        <p:txBody>
          <a:bodyPr/>
          <a:lstStyle>
            <a:lvl1pPr>
              <a:defRPr/>
            </a:lvl1pPr>
          </a:lstStyle>
          <a:p>
            <a:endParaRPr lang="zh-CN" altLang="en-US">
              <a:solidFill>
                <a:srgbClr val="000000"/>
              </a:solidFill>
            </a:endParaRPr>
          </a:p>
        </p:txBody>
      </p:sp>
      <p:sp>
        <p:nvSpPr>
          <p:cNvPr id="5" name="灯片编号占位符 1029"/>
          <p:cNvSpPr>
            <a:spLocks noGrp="1"/>
          </p:cNvSpPr>
          <p:nvPr>
            <p:ph type="sldNum" sz="quarter" idx="12"/>
          </p:nvPr>
        </p:nvSpPr>
        <p:spPr>
          <a:ln/>
        </p:spPr>
        <p:txBody>
          <a:bodyPr/>
          <a:lstStyle>
            <a:lvl1pPr>
              <a:defRPr/>
            </a:lvl1pPr>
          </a:lstStyle>
          <a:p>
            <a:fld id="{DB47567D-EB85-4F9E-B889-9F22B5601425}" type="slidenum">
              <a:rPr lang="zh-CN" altLang="en-US">
                <a:solidFill>
                  <a:srgbClr val="000000"/>
                </a:solidFill>
              </a:rPr>
              <a:pPr/>
              <a:t>‹#›</a:t>
            </a:fld>
            <a:endParaRPr lang="zh-CN" altLang="en-US">
              <a:solidFill>
                <a:srgbClr val="000000"/>
              </a:solidFill>
            </a:endParaRPr>
          </a:p>
        </p:txBody>
      </p:sp>
    </p:spTree>
    <p:extLst>
      <p:ext uri="{BB962C8B-B14F-4D97-AF65-F5344CB8AC3E}">
        <p14:creationId xmlns:p14="http://schemas.microsoft.com/office/powerpoint/2010/main" val="15074630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027"/>
          <p:cNvSpPr>
            <a:spLocks noGrp="1"/>
          </p:cNvSpPr>
          <p:nvPr>
            <p:ph type="dt" sz="half" idx="10"/>
          </p:nvPr>
        </p:nvSpPr>
        <p:spPr>
          <a:ln/>
        </p:spPr>
        <p:txBody>
          <a:bodyPr/>
          <a:lstStyle>
            <a:lvl1pPr>
              <a:defRPr/>
            </a:lvl1pPr>
          </a:lstStyle>
          <a:p>
            <a:endParaRPr lang="zh-CN" altLang="en-US">
              <a:solidFill>
                <a:srgbClr val="000000"/>
              </a:solidFill>
            </a:endParaRPr>
          </a:p>
        </p:txBody>
      </p:sp>
      <p:sp>
        <p:nvSpPr>
          <p:cNvPr id="3" name="页脚占位符 1028"/>
          <p:cNvSpPr>
            <a:spLocks noGrp="1"/>
          </p:cNvSpPr>
          <p:nvPr>
            <p:ph type="ftr" sz="quarter" idx="11"/>
          </p:nvPr>
        </p:nvSpPr>
        <p:spPr>
          <a:ln/>
        </p:spPr>
        <p:txBody>
          <a:bodyPr/>
          <a:lstStyle>
            <a:lvl1pPr>
              <a:defRPr/>
            </a:lvl1pPr>
          </a:lstStyle>
          <a:p>
            <a:endParaRPr lang="zh-CN" altLang="en-US">
              <a:solidFill>
                <a:srgbClr val="000000"/>
              </a:solidFill>
            </a:endParaRPr>
          </a:p>
        </p:txBody>
      </p:sp>
      <p:sp>
        <p:nvSpPr>
          <p:cNvPr id="4" name="灯片编号占位符 1029"/>
          <p:cNvSpPr>
            <a:spLocks noGrp="1"/>
          </p:cNvSpPr>
          <p:nvPr>
            <p:ph type="sldNum" sz="quarter" idx="12"/>
          </p:nvPr>
        </p:nvSpPr>
        <p:spPr>
          <a:ln/>
        </p:spPr>
        <p:txBody>
          <a:bodyPr/>
          <a:lstStyle>
            <a:lvl1pPr>
              <a:defRPr/>
            </a:lvl1pPr>
          </a:lstStyle>
          <a:p>
            <a:fld id="{B7EAF046-CAF4-4AFC-8056-CE87A8235957}" type="slidenum">
              <a:rPr lang="zh-CN" altLang="en-US">
                <a:solidFill>
                  <a:srgbClr val="000000"/>
                </a:solidFill>
              </a:rPr>
              <a:pPr/>
              <a:t>‹#›</a:t>
            </a:fld>
            <a:endParaRPr lang="zh-CN" altLang="en-US">
              <a:solidFill>
                <a:srgbClr val="000000"/>
              </a:solidFill>
            </a:endParaRPr>
          </a:p>
        </p:txBody>
      </p:sp>
    </p:spTree>
    <p:extLst>
      <p:ext uri="{BB962C8B-B14F-4D97-AF65-F5344CB8AC3E}">
        <p14:creationId xmlns:p14="http://schemas.microsoft.com/office/powerpoint/2010/main" val="21323104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p>
        </p:txBody>
      </p:sp>
      <p:sp>
        <p:nvSpPr>
          <p:cNvPr id="5" name="日期占位符 1027"/>
          <p:cNvSpPr>
            <a:spLocks noGrp="1"/>
          </p:cNvSpPr>
          <p:nvPr>
            <p:ph type="dt" sz="half" idx="10"/>
          </p:nvPr>
        </p:nvSpPr>
        <p:spPr>
          <a:ln/>
        </p:spPr>
        <p:txBody>
          <a:bodyPr/>
          <a:lstStyle>
            <a:lvl1pPr>
              <a:defRPr/>
            </a:lvl1pPr>
          </a:lstStyle>
          <a:p>
            <a:endParaRPr lang="zh-CN" altLang="en-US">
              <a:solidFill>
                <a:srgbClr val="000000"/>
              </a:solidFill>
            </a:endParaRPr>
          </a:p>
        </p:txBody>
      </p:sp>
      <p:sp>
        <p:nvSpPr>
          <p:cNvPr id="6" name="页脚占位符 1028"/>
          <p:cNvSpPr>
            <a:spLocks noGrp="1"/>
          </p:cNvSpPr>
          <p:nvPr>
            <p:ph type="ftr" sz="quarter" idx="11"/>
          </p:nvPr>
        </p:nvSpPr>
        <p:spPr>
          <a:ln/>
        </p:spPr>
        <p:txBody>
          <a:bodyPr/>
          <a:lstStyle>
            <a:lvl1pPr>
              <a:defRPr/>
            </a:lvl1pPr>
          </a:lstStyle>
          <a:p>
            <a:endParaRPr lang="zh-CN" altLang="en-US">
              <a:solidFill>
                <a:srgbClr val="000000"/>
              </a:solidFill>
            </a:endParaRPr>
          </a:p>
        </p:txBody>
      </p:sp>
      <p:sp>
        <p:nvSpPr>
          <p:cNvPr id="7" name="灯片编号占位符 1029"/>
          <p:cNvSpPr>
            <a:spLocks noGrp="1"/>
          </p:cNvSpPr>
          <p:nvPr>
            <p:ph type="sldNum" sz="quarter" idx="12"/>
          </p:nvPr>
        </p:nvSpPr>
        <p:spPr>
          <a:ln/>
        </p:spPr>
        <p:txBody>
          <a:bodyPr/>
          <a:lstStyle>
            <a:lvl1pPr>
              <a:defRPr/>
            </a:lvl1pPr>
          </a:lstStyle>
          <a:p>
            <a:fld id="{D900FAED-9E39-4AC4-B1FD-B4BEDAC155BF}" type="slidenum">
              <a:rPr lang="zh-CN" altLang="en-US">
                <a:solidFill>
                  <a:srgbClr val="000000"/>
                </a:solidFill>
              </a:rPr>
              <a:pPr/>
              <a:t>‹#›</a:t>
            </a:fld>
            <a:endParaRPr lang="zh-CN" altLang="en-US">
              <a:solidFill>
                <a:srgbClr val="000000"/>
              </a:solidFill>
            </a:endParaRPr>
          </a:p>
        </p:txBody>
      </p:sp>
    </p:spTree>
    <p:extLst>
      <p:ext uri="{BB962C8B-B14F-4D97-AF65-F5344CB8AC3E}">
        <p14:creationId xmlns:p14="http://schemas.microsoft.com/office/powerpoint/2010/main" val="27933539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smtClean="0"/>
              <a:t>单击此处编辑母版文本样式</a:t>
            </a:r>
          </a:p>
        </p:txBody>
      </p:sp>
      <p:sp>
        <p:nvSpPr>
          <p:cNvPr id="5" name="日期占位符 1027"/>
          <p:cNvSpPr>
            <a:spLocks noGrp="1"/>
          </p:cNvSpPr>
          <p:nvPr>
            <p:ph type="dt" sz="half" idx="10"/>
          </p:nvPr>
        </p:nvSpPr>
        <p:spPr>
          <a:ln/>
        </p:spPr>
        <p:txBody>
          <a:bodyPr/>
          <a:lstStyle>
            <a:lvl1pPr>
              <a:defRPr/>
            </a:lvl1pPr>
          </a:lstStyle>
          <a:p>
            <a:endParaRPr lang="zh-CN" altLang="en-US">
              <a:solidFill>
                <a:srgbClr val="000000"/>
              </a:solidFill>
            </a:endParaRPr>
          </a:p>
        </p:txBody>
      </p:sp>
      <p:sp>
        <p:nvSpPr>
          <p:cNvPr id="6" name="页脚占位符 1028"/>
          <p:cNvSpPr>
            <a:spLocks noGrp="1"/>
          </p:cNvSpPr>
          <p:nvPr>
            <p:ph type="ftr" sz="quarter" idx="11"/>
          </p:nvPr>
        </p:nvSpPr>
        <p:spPr>
          <a:ln/>
        </p:spPr>
        <p:txBody>
          <a:bodyPr/>
          <a:lstStyle>
            <a:lvl1pPr>
              <a:defRPr/>
            </a:lvl1pPr>
          </a:lstStyle>
          <a:p>
            <a:endParaRPr lang="zh-CN" altLang="en-US">
              <a:solidFill>
                <a:srgbClr val="000000"/>
              </a:solidFill>
            </a:endParaRPr>
          </a:p>
        </p:txBody>
      </p:sp>
      <p:sp>
        <p:nvSpPr>
          <p:cNvPr id="7" name="灯片编号占位符 1029"/>
          <p:cNvSpPr>
            <a:spLocks noGrp="1"/>
          </p:cNvSpPr>
          <p:nvPr>
            <p:ph type="sldNum" sz="quarter" idx="12"/>
          </p:nvPr>
        </p:nvSpPr>
        <p:spPr>
          <a:ln/>
        </p:spPr>
        <p:txBody>
          <a:bodyPr/>
          <a:lstStyle>
            <a:lvl1pPr>
              <a:defRPr/>
            </a:lvl1pPr>
          </a:lstStyle>
          <a:p>
            <a:fld id="{531E0F8E-4327-4C29-9D77-8649B90CA753}" type="slidenum">
              <a:rPr lang="zh-CN" altLang="en-US">
                <a:solidFill>
                  <a:srgbClr val="000000"/>
                </a:solidFill>
              </a:rPr>
              <a:pPr/>
              <a:t>‹#›</a:t>
            </a:fld>
            <a:endParaRPr lang="zh-CN" altLang="en-US">
              <a:solidFill>
                <a:srgbClr val="000000"/>
              </a:solidFill>
            </a:endParaRPr>
          </a:p>
        </p:txBody>
      </p:sp>
    </p:spTree>
    <p:extLst>
      <p:ext uri="{BB962C8B-B14F-4D97-AF65-F5344CB8AC3E}">
        <p14:creationId xmlns:p14="http://schemas.microsoft.com/office/powerpoint/2010/main" val="26448105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fld id="{2B1F6ACE-EE0C-4442-A6A9-11A70724F4A6}" type="slidenum">
              <a:rPr lang="zh-CN" altLang="en-US">
                <a:solidFill>
                  <a:srgbClr val="000000"/>
                </a:solidFill>
              </a:rPr>
              <a:pPr/>
              <a:t>‹#›</a:t>
            </a:fld>
            <a:endParaRPr lang="zh-CN" altLang="en-US">
              <a:solidFill>
                <a:srgbClr val="000000"/>
              </a:solidFill>
            </a:endParaRPr>
          </a:p>
        </p:txBody>
      </p:sp>
    </p:spTree>
    <p:extLst>
      <p:ext uri="{BB962C8B-B14F-4D97-AF65-F5344CB8AC3E}">
        <p14:creationId xmlns:p14="http://schemas.microsoft.com/office/powerpoint/2010/main" val="386248979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1027"/>
          <p:cNvSpPr>
            <a:spLocks noGrp="1"/>
          </p:cNvSpPr>
          <p:nvPr>
            <p:ph type="dt" sz="half" idx="10"/>
          </p:nvPr>
        </p:nvSpPr>
        <p:spPr>
          <a:ln/>
        </p:spPr>
        <p:txBody>
          <a:bodyPr/>
          <a:lstStyle>
            <a:lvl1pPr>
              <a:defRPr/>
            </a:lvl1pPr>
          </a:lstStyle>
          <a:p>
            <a:endParaRPr lang="zh-CN" altLang="en-US">
              <a:solidFill>
                <a:srgbClr val="000000"/>
              </a:solidFill>
            </a:endParaRPr>
          </a:p>
        </p:txBody>
      </p:sp>
      <p:sp>
        <p:nvSpPr>
          <p:cNvPr id="5" name="页脚占位符 1028"/>
          <p:cNvSpPr>
            <a:spLocks noGrp="1"/>
          </p:cNvSpPr>
          <p:nvPr>
            <p:ph type="ftr" sz="quarter" idx="11"/>
          </p:nvPr>
        </p:nvSpPr>
        <p:spPr>
          <a:ln/>
        </p:spPr>
        <p:txBody>
          <a:bodyPr/>
          <a:lstStyle>
            <a:lvl1pPr>
              <a:defRPr/>
            </a:lvl1pPr>
          </a:lstStyle>
          <a:p>
            <a:endParaRPr lang="zh-CN" altLang="en-US">
              <a:solidFill>
                <a:srgbClr val="000000"/>
              </a:solidFill>
            </a:endParaRPr>
          </a:p>
        </p:txBody>
      </p:sp>
      <p:sp>
        <p:nvSpPr>
          <p:cNvPr id="6" name="灯片编号占位符 1029"/>
          <p:cNvSpPr>
            <a:spLocks noGrp="1"/>
          </p:cNvSpPr>
          <p:nvPr>
            <p:ph type="sldNum" sz="quarter" idx="12"/>
          </p:nvPr>
        </p:nvSpPr>
        <p:spPr>
          <a:ln/>
        </p:spPr>
        <p:txBody>
          <a:bodyPr/>
          <a:lstStyle>
            <a:lvl1pPr>
              <a:defRPr/>
            </a:lvl1pPr>
          </a:lstStyle>
          <a:p>
            <a:fld id="{58CACEFB-D2DE-41D6-8A72-A6DB7A1933A9}" type="slidenum">
              <a:rPr lang="zh-CN" altLang="en-US">
                <a:solidFill>
                  <a:srgbClr val="000000"/>
                </a:solidFill>
              </a:rPr>
              <a:pPr/>
              <a:t>‹#›</a:t>
            </a:fld>
            <a:endParaRPr lang="zh-CN" altLang="en-US">
              <a:solidFill>
                <a:srgbClr val="000000"/>
              </a:solidFill>
            </a:endParaRPr>
          </a:p>
        </p:txBody>
      </p:sp>
    </p:spTree>
    <p:extLst>
      <p:ext uri="{BB962C8B-B14F-4D97-AF65-F5344CB8AC3E}">
        <p14:creationId xmlns:p14="http://schemas.microsoft.com/office/powerpoint/2010/main" val="17995739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noProof="1"/>
              <a:t>单击此处编辑母版标题样式</a:t>
            </a:r>
          </a:p>
        </p:txBody>
      </p:sp>
      <p:sp>
        <p:nvSpPr>
          <p:cNvPr id="3" name="文本占位符 2"/>
          <p:cNvSpPr>
            <a:spLocks noGrp="1"/>
          </p:cNvSpPr>
          <p:nvPr>
            <p:ph type="body" sz="half" idx="1" hasCustomPrompt="1"/>
          </p:nvPr>
        </p:nvSpPr>
        <p:spPr>
          <a:xfrm>
            <a:off x="457200" y="1600202"/>
            <a:ext cx="4038600" cy="4525963"/>
          </a:xfrm>
        </p:spPr>
        <p:txBody>
          <a:bodyPr/>
          <a:lstStyle/>
          <a:p>
            <a:pPr lvl="0"/>
            <a:r>
              <a:rPr lang="zh-CN" altLang="en-US" noProof="1"/>
              <a:t>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hasCustomPrompt="1"/>
          </p:nvPr>
        </p:nvSpPr>
        <p:spPr>
          <a:xfrm>
            <a:off x="4648200" y="1600202"/>
            <a:ext cx="4038600" cy="4525963"/>
          </a:xfrm>
        </p:spPr>
        <p:txBody>
          <a:bodyPr/>
          <a:lstStyle/>
          <a:p>
            <a:pPr lvl="0"/>
            <a:r>
              <a:rPr lang="zh-CN" altLang="en-US" noProof="1"/>
              <a:t>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79D884EE-7B99-40EF-99ED-1C8EEE6F5537}"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14174035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85800" y="609600"/>
            <a:ext cx="7772400" cy="5486400"/>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2"/>
          <p:cNvSpPr>
            <a:spLocks noGrp="1"/>
          </p:cNvSpPr>
          <p:nvPr>
            <p:ph type="dt" sz="half" idx="10"/>
          </p:nvPr>
        </p:nvSpPr>
        <p:spPr>
          <a:xfrm>
            <a:off x="685800" y="6248400"/>
            <a:ext cx="1905000" cy="457200"/>
          </a:xfrm>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a:xfrm>
            <a:off x="3124200" y="6248400"/>
            <a:ext cx="2895600" cy="457200"/>
          </a:xfrm>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a:xfrm>
            <a:off x="6553200" y="6248400"/>
            <a:ext cx="1905000" cy="457200"/>
          </a:xfrm>
        </p:spPr>
        <p:txBody>
          <a:bodyPr/>
          <a:lstStyle>
            <a:lvl1pPr>
              <a:defRPr/>
            </a:lvl1pPr>
          </a:lstStyle>
          <a:p>
            <a:fld id="{F7CD3C5E-D874-49D7-ABFA-7B0EE4AC8E96}"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val="3818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2018/12/10</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 1025"/>
          <p:cNvSpPr>
            <a:spLocks noGrp="1" noChangeArrowheads="1"/>
          </p:cNvSpPr>
          <p:nvPr>
            <p:ph type="title" idx="4294967295"/>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1026"/>
          <p:cNvSpPr>
            <a:spLocks noGrp="1" noChangeArrowheads="1"/>
          </p:cNvSpPr>
          <p:nvPr>
            <p:ph type="body" idx="4294967295"/>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noProof="1"/>
            </a:lvl1pPr>
          </a:lstStyle>
          <a:p>
            <a:pPr fontAlgn="base">
              <a:spcBef>
                <a:spcPct val="0"/>
              </a:spcBef>
              <a:spcAft>
                <a:spcPct val="0"/>
              </a:spcAft>
              <a:buFont typeface="Arial" pitchFamily="34" charset="0"/>
              <a:buNone/>
            </a:pPr>
            <a:endParaRPr lang="zh-CN" altLang="en-US">
              <a:solidFill>
                <a:srgbClr val="000000"/>
              </a:solidFill>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noProof="1"/>
            </a:lvl1pPr>
          </a:lstStyle>
          <a:p>
            <a:pPr fontAlgn="base">
              <a:spcBef>
                <a:spcPct val="0"/>
              </a:spcBef>
              <a:spcAft>
                <a:spcPct val="0"/>
              </a:spcAft>
              <a:buFont typeface="Arial" pitchFamily="34" charset="0"/>
              <a:buNone/>
            </a:pPr>
            <a:endParaRPr lang="zh-CN" altLang="en-US">
              <a:solidFill>
                <a:srgbClr val="000000"/>
              </a:solidFill>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buFont typeface="Arial" pitchFamily="34" charset="0"/>
              <a:buNone/>
            </a:pPr>
            <a:fld id="{9EEE41D3-FA4B-45F7-B60F-AAF13A158535}" type="slidenum">
              <a:rPr lang="zh-CN" altLang="en-US" smtClean="0">
                <a:solidFill>
                  <a:srgbClr val="000000"/>
                </a:solidFill>
              </a:rPr>
              <a:pPr fontAlgn="base">
                <a:spcBef>
                  <a:spcPct val="0"/>
                </a:spcBef>
                <a:spcAft>
                  <a:spcPct val="0"/>
                </a:spcAft>
                <a:buFont typeface="Arial" pitchFamily="34" charset="0"/>
                <a:buNone/>
              </a:pPr>
              <a:t>‹#›</a:t>
            </a:fld>
            <a:endParaRPr lang="zh-CN" altLang="en-US" smtClean="0">
              <a:solidFill>
                <a:srgbClr val="000000"/>
              </a:solidFill>
            </a:endParaRPr>
          </a:p>
        </p:txBody>
      </p:sp>
    </p:spTree>
    <p:extLst>
      <p:ext uri="{BB962C8B-B14F-4D97-AF65-F5344CB8AC3E}">
        <p14:creationId xmlns:p14="http://schemas.microsoft.com/office/powerpoint/2010/main" val="9431012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ea typeface="宋体" pitchFamily="2" charset="-122"/>
        </a:defRPr>
      </a:lvl2pPr>
      <a:lvl3pPr algn="ctr" rtl="0" fontAlgn="base">
        <a:spcBef>
          <a:spcPct val="0"/>
        </a:spcBef>
        <a:spcAft>
          <a:spcPct val="0"/>
        </a:spcAft>
        <a:defRPr sz="4400">
          <a:solidFill>
            <a:schemeClr val="tx2"/>
          </a:solidFill>
          <a:latin typeface="Arial" pitchFamily="34" charset="0"/>
          <a:ea typeface="宋体" pitchFamily="2" charset="-122"/>
        </a:defRPr>
      </a:lvl3pPr>
      <a:lvl4pPr algn="ctr" rtl="0" fontAlgn="base">
        <a:spcBef>
          <a:spcPct val="0"/>
        </a:spcBef>
        <a:spcAft>
          <a:spcPct val="0"/>
        </a:spcAft>
        <a:defRPr sz="4400">
          <a:solidFill>
            <a:schemeClr val="tx2"/>
          </a:solidFill>
          <a:latin typeface="Arial" pitchFamily="34" charset="0"/>
          <a:ea typeface="宋体" pitchFamily="2" charset="-122"/>
        </a:defRPr>
      </a:lvl4pPr>
      <a:lvl5pPr algn="ctr" rtl="0" fontAlgn="base">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lvl="1" indent="-285750" algn="l" rtl="0" fontAlgn="base">
        <a:spcBef>
          <a:spcPct val="20000"/>
        </a:spcBef>
        <a:spcAft>
          <a:spcPct val="0"/>
        </a:spcAft>
        <a:buChar char="–"/>
        <a:defRPr sz="2800" kern="1200">
          <a:solidFill>
            <a:schemeClr val="tx1"/>
          </a:solidFill>
          <a:latin typeface="+mn-lt"/>
          <a:ea typeface="+mn-ea"/>
          <a:cs typeface="+mn-cs"/>
        </a:defRPr>
      </a:lvl2pPr>
      <a:lvl3pPr marL="1143000" lvl="2" indent="-228600" algn="l" rtl="0" fontAlgn="base">
        <a:spcBef>
          <a:spcPct val="20000"/>
        </a:spcBef>
        <a:spcAft>
          <a:spcPct val="0"/>
        </a:spcAft>
        <a:buChar char="•"/>
        <a:defRPr sz="2400" kern="1200">
          <a:solidFill>
            <a:schemeClr val="tx1"/>
          </a:solidFill>
          <a:latin typeface="+mn-lt"/>
          <a:ea typeface="+mn-ea"/>
          <a:cs typeface="+mn-cs"/>
        </a:defRPr>
      </a:lvl3pPr>
      <a:lvl4pPr marL="1600200" lvl="3" indent="-228600" algn="l" rtl="0" fontAlgn="base">
        <a:spcBef>
          <a:spcPct val="20000"/>
        </a:spcBef>
        <a:spcAft>
          <a:spcPct val="0"/>
        </a:spcAft>
        <a:buChar char="–"/>
        <a:defRPr sz="2000" kern="1200">
          <a:solidFill>
            <a:schemeClr val="tx1"/>
          </a:solidFill>
          <a:latin typeface="+mn-lt"/>
          <a:ea typeface="+mn-ea"/>
          <a:cs typeface="+mn-cs"/>
        </a:defRPr>
      </a:lvl4pPr>
      <a:lvl5pPr marL="2057400" lvl="4" indent="-228600" algn="l" rtl="0" fontAlgn="base">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hyperlink" Target="http://images.google.cn/imgres?imgurl=http://www.whitelion.asn.au/web_images/KFC_logo_1.jpg&amp;imgrefurl=http://www.whitelion.asn.au/index.php?sectionID=47&amp;pageID=105&amp;h=249&amp;w=250&amp;sz=15&amp;hl=zh-CN&amp;start=2&amp;tbnid=yF6WPn_lXsR-QM:&amp;tbnh=111&amp;tbnw=111&amp;prev=/images?q=kfc+logo&amp;gbv=2&amp;complete=1&amp;hl=zh-CN&amp;newwindow=1" TargetMode="External"/><Relationship Id="rId18" Type="http://schemas.openxmlformats.org/officeDocument/2006/relationships/image" Target="../media/image14.jpeg"/><Relationship Id="rId3" Type="http://schemas.openxmlformats.org/officeDocument/2006/relationships/hyperlink" Target="http://baike.baidu.com/pic/1/11955587184634178.jpg" TargetMode="External"/><Relationship Id="rId7" Type="http://schemas.openxmlformats.org/officeDocument/2006/relationships/hyperlink" Target="http://images.google.cn/imgres?imgurl=http://www.martinsvillemustangs.com/PepsiLogo1.jpg&amp;imgrefurl=http://brandzero.adidiot.com/wp/2008/02/19/pepsi%E2%80%99s-new-season-opener-%E2%80%93-featuring-shahrukh-khan-ranbir-kapoor-and-deepika-padukone/&amp;h=627&amp;w=800&amp;sz=115&amp;hl=zh-CN&amp;start=39&amp;tbnid=UgGLp4tlxxSU1M:&amp;tbnh=112&amp;tbnw=143&amp;prev=/images?q=pepsi&amp;start=20&amp;gbv=2&amp;ndsp=20&amp;complete=1&amp;hl=zh-CN&amp;newwindow=1&amp;sa=N" TargetMode="External"/><Relationship Id="rId12" Type="http://schemas.openxmlformats.org/officeDocument/2006/relationships/image" Target="../media/image10.jpeg"/><Relationship Id="rId17" Type="http://schemas.openxmlformats.org/officeDocument/2006/relationships/image" Target="../media/image13.jpeg"/><Relationship Id="rId2" Type="http://schemas.openxmlformats.org/officeDocument/2006/relationships/notesSlide" Target="../notesSlides/notesSlide1.xml"/><Relationship Id="rId16"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7.jpeg"/><Relationship Id="rId11" Type="http://schemas.openxmlformats.org/officeDocument/2006/relationships/hyperlink" Target="http://images.google.cn/imgres?imgurl=http://www.runnersretreat.com/Photos/Logos%20for%20web%20page/adidas_logo.gif&amp;imgrefurl=http://www.runnersretreat.com/Apparel.html&amp;h=347&amp;w=480&amp;sz=25&amp;hl=zh-CN&amp;start=4&amp;tbnid=jsvytLVsHlLWQM:&amp;tbnh=93&amp;tbnw=129&amp;prev=/images?q=adidas+logo&amp;gbv=2&amp;complete=1&amp;hl=zh-CN&amp;newwindow=1" TargetMode="External"/><Relationship Id="rId5" Type="http://schemas.openxmlformats.org/officeDocument/2006/relationships/hyperlink" Target="http://baike.baidu.com/pic/1/1196128876056733.jpg" TargetMode="External"/><Relationship Id="rId15" Type="http://schemas.openxmlformats.org/officeDocument/2006/relationships/hyperlink" Target="http://images.google.cn/imgres?imgurl=http://www.jalopnik.com/cars/mcdonalds_logo.jpg&amp;imgrefurl=http://jalopnik.com/cars/news/mcdonalds-owner-runs-cars-on-grease-160551.php&amp;h=182&amp;w=275&amp;sz=37&amp;hl=zh-CN&amp;start=3&amp;tbnid=SDm2jmHlh18ZDM:&amp;tbnh=75&amp;tbnw=114&amp;prev=/images?q=mcdonalds+logo&amp;gbv=2&amp;ndsp=20&amp;complete=1&amp;hl=zh-CN&amp;newwindow=1&amp;sa=N" TargetMode="External"/><Relationship Id="rId10" Type="http://schemas.openxmlformats.org/officeDocument/2006/relationships/image" Target="../media/image9.jpeg"/><Relationship Id="rId4" Type="http://schemas.openxmlformats.org/officeDocument/2006/relationships/image" Target="../media/image6.jpeg"/><Relationship Id="rId9" Type="http://schemas.openxmlformats.org/officeDocument/2006/relationships/hyperlink" Target="http://images.google.cn/imgres?imgurl=http://www.oame.org/images/NIKE_logo_swoosh.jpg&amp;imgrefurl=http://www.oame.org/defaulttest.htm&amp;h=252&amp;w=661&amp;sz=7&amp;hl=zh-CN&amp;start=3&amp;tbnid=jUVFqbA7-9iCDM:&amp;tbnh=53&amp;tbnw=138&amp;prev=/images?q=nike+logo&amp;gbv=2&amp;complete=1&amp;hl=zh-CN&amp;newwindow=1" TargetMode="External"/><Relationship Id="rId1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hyperlink" Target="http://baike.baidu.com/view/61727.htm" TargetMode="External"/><Relationship Id="rId7" Type="http://schemas.openxmlformats.org/officeDocument/2006/relationships/image" Target="../media/image22.png"/><Relationship Id="rId2" Type="http://schemas.openxmlformats.org/officeDocument/2006/relationships/hyperlink" Target="http://baike.baidu.com/view/8083.htm" TargetMode="External"/><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hyperlink" Target="http://baike.baidu.com/view/417542.htm" TargetMode="External"/><Relationship Id="rId4" Type="http://schemas.openxmlformats.org/officeDocument/2006/relationships/hyperlink" Target="http://baike.baidu.com/view/43179.htm"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news.sohu.com/67/47/news148064767.shtml" TargetMode="External"/><Relationship Id="rId2" Type="http://schemas.openxmlformats.org/officeDocument/2006/relationships/image" Target="../media/image29.jpe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31.jpeg"/><Relationship Id="rId4" Type="http://schemas.openxmlformats.org/officeDocument/2006/relationships/image" Target="../media/image30.jpeg"/></Relationships>
</file>

<file path=ppt/slides/_rels/slide1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39.jpeg"/><Relationship Id="rId4" Type="http://schemas.openxmlformats.org/officeDocument/2006/relationships/hyperlink" Target="&#20013;&#32654;&#31614;&#32626;&#20837;&#19990;&#21327;&#35758;.asf"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image" Target="../media/image25.png"/><Relationship Id="rId2" Type="http://schemas.openxmlformats.org/officeDocument/2006/relationships/slideLayout" Target="../slideLayouts/slideLayout18.xml"/><Relationship Id="rId1" Type="http://schemas.openxmlformats.org/officeDocument/2006/relationships/vmlDrawing" Target="../drawings/vmlDrawing1.vml"/><Relationship Id="rId6" Type="http://schemas.openxmlformats.org/officeDocument/2006/relationships/image" Target="../media/image42.wmf"/><Relationship Id="rId5" Type="http://schemas.openxmlformats.org/officeDocument/2006/relationships/oleObject" Target="../embeddings/oleObject2.bin"/><Relationship Id="rId4" Type="http://schemas.openxmlformats.org/officeDocument/2006/relationships/image" Target="../media/image41.wmf"/></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8.xml"/><Relationship Id="rId1" Type="http://schemas.openxmlformats.org/officeDocument/2006/relationships/vmlDrawing" Target="../drawings/vmlDrawing2.vml"/><Relationship Id="rId5" Type="http://schemas.openxmlformats.org/officeDocument/2006/relationships/image" Target="../media/image25.png"/><Relationship Id="rId4" Type="http://schemas.openxmlformats.org/officeDocument/2006/relationships/image" Target="../media/image41.wmf"/></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3.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45.jpeg"/><Relationship Id="rId7" Type="http://schemas.openxmlformats.org/officeDocument/2006/relationships/image" Target="../media/image25.png"/><Relationship Id="rId2" Type="http://schemas.openxmlformats.org/officeDocument/2006/relationships/image" Target="../media/image44.png"/><Relationship Id="rId1" Type="http://schemas.openxmlformats.org/officeDocument/2006/relationships/slideLayout" Target="../slideLayouts/slideLayout18.xml"/><Relationship Id="rId6" Type="http://schemas.openxmlformats.org/officeDocument/2006/relationships/image" Target="../media/image48.jpeg"/><Relationship Id="rId5" Type="http://schemas.openxmlformats.org/officeDocument/2006/relationships/image" Target="../media/image47.png"/><Relationship Id="rId4" Type="http://schemas.openxmlformats.org/officeDocument/2006/relationships/image" Target="../media/image46.png"/></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6.jpeg"/><Relationship Id="rId1" Type="http://schemas.openxmlformats.org/officeDocument/2006/relationships/slideLayout" Target="../slideLayouts/slideLayout18.xml"/><Relationship Id="rId4" Type="http://schemas.openxmlformats.org/officeDocument/2006/relationships/image" Target="../media/image49.jpeg"/></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audio" Target="../media/audio1.wav"/><Relationship Id="rId1" Type="http://schemas.openxmlformats.org/officeDocument/2006/relationships/slideLayout" Target="../slideLayouts/slideLayout18.xml"/><Relationship Id="rId5" Type="http://schemas.openxmlformats.org/officeDocument/2006/relationships/image" Target="../media/image50.jpeg"/><Relationship Id="rId4" Type="http://schemas.openxmlformats.org/officeDocument/2006/relationships/image" Target="../media/image25.png"/></Relationships>
</file>

<file path=ppt/slides/_rels/slide37.xml.rels><?xml version="1.0" encoding="UTF-8" standalone="yes"?>
<Relationships xmlns="http://schemas.openxmlformats.org/package/2006/relationships"><Relationship Id="rId8" Type="http://schemas.openxmlformats.org/officeDocument/2006/relationships/image" Target="../media/image55.jpeg"/><Relationship Id="rId3" Type="http://schemas.openxmlformats.org/officeDocument/2006/relationships/image" Target="../media/image25.png"/><Relationship Id="rId7" Type="http://schemas.openxmlformats.org/officeDocument/2006/relationships/image" Target="../media/image54.jpeg"/><Relationship Id="rId2" Type="http://schemas.openxmlformats.org/officeDocument/2006/relationships/audio" Target="../media/audio2.wav"/><Relationship Id="rId1" Type="http://schemas.openxmlformats.org/officeDocument/2006/relationships/slideLayout" Target="../slideLayouts/slideLayout18.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jpeg"/></Relationships>
</file>

<file path=ppt/slides/_rels/slide3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25.png"/><Relationship Id="rId1" Type="http://schemas.openxmlformats.org/officeDocument/2006/relationships/slideLayout" Target="../slideLayouts/slideLayout18.xml"/><Relationship Id="rId4" Type="http://schemas.openxmlformats.org/officeDocument/2006/relationships/image" Target="../media/image57.jpeg"/></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8" Type="http://schemas.openxmlformats.org/officeDocument/2006/relationships/image" Target="../media/image62.jpeg"/><Relationship Id="rId3" Type="http://schemas.openxmlformats.org/officeDocument/2006/relationships/image" Target="../media/image25.png"/><Relationship Id="rId7" Type="http://schemas.openxmlformats.org/officeDocument/2006/relationships/image" Target="../media/image61.jpeg"/><Relationship Id="rId2" Type="http://schemas.openxmlformats.org/officeDocument/2006/relationships/audio" Target="../media/audio2.wav"/><Relationship Id="rId1" Type="http://schemas.openxmlformats.org/officeDocument/2006/relationships/slideLayout" Target="../slideLayouts/slideLayout18.xml"/><Relationship Id="rId6" Type="http://schemas.openxmlformats.org/officeDocument/2006/relationships/image" Target="../media/image60.jpeg"/><Relationship Id="rId5" Type="http://schemas.openxmlformats.org/officeDocument/2006/relationships/image" Target="../media/image59.jpeg"/><Relationship Id="rId4" Type="http://schemas.openxmlformats.org/officeDocument/2006/relationships/image" Target="../media/image58.jpeg"/></Relationships>
</file>

<file path=ppt/slides/_rels/slide4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18.xml"/><Relationship Id="rId6" Type="http://schemas.openxmlformats.org/officeDocument/2006/relationships/image" Target="../media/image25.png"/><Relationship Id="rId5" Type="http://schemas.openxmlformats.org/officeDocument/2006/relationships/image" Target="../media/image66.jpeg"/><Relationship Id="rId4" Type="http://schemas.openxmlformats.org/officeDocument/2006/relationships/image" Target="../media/image65.jpeg"/></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7.jpe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audio" Target="../media/audio3.wav"/><Relationship Id="rId7" Type="http://schemas.openxmlformats.org/officeDocument/2006/relationships/image" Target="../media/image41.wmf"/><Relationship Id="rId2" Type="http://schemas.openxmlformats.org/officeDocument/2006/relationships/slideLayout" Target="../slideLayouts/slideLayout18.xml"/><Relationship Id="rId1" Type="http://schemas.openxmlformats.org/officeDocument/2006/relationships/vmlDrawing" Target="../drawings/vmlDrawing3.vml"/><Relationship Id="rId6" Type="http://schemas.openxmlformats.org/officeDocument/2006/relationships/oleObject" Target="../embeddings/oleObject4.bin"/><Relationship Id="rId5" Type="http://schemas.openxmlformats.org/officeDocument/2006/relationships/image" Target="../media/image25.png"/><Relationship Id="rId4" Type="http://schemas.openxmlformats.org/officeDocument/2006/relationships/image" Target="../media/image36.jpeg"/><Relationship Id="rId9" Type="http://schemas.openxmlformats.org/officeDocument/2006/relationships/image" Target="../media/image42.wmf"/></Relationships>
</file>

<file path=ppt/slides/_rels/slide4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1.wmf"/><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25.png"/><Relationship Id="rId1" Type="http://schemas.openxmlformats.org/officeDocument/2006/relationships/slideLayout" Target="../slideLayouts/slideLayout18.xml"/><Relationship Id="rId4" Type="http://schemas.openxmlformats.org/officeDocument/2006/relationships/image" Target="../media/image69.jpeg"/></Relationships>
</file>

<file path=ppt/slides/_rels/slide55.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25.png"/><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25.png"/><Relationship Id="rId1" Type="http://schemas.openxmlformats.org/officeDocument/2006/relationships/slideLayout" Target="../slideLayouts/slideLayout18.xml"/><Relationship Id="rId4" Type="http://schemas.openxmlformats.org/officeDocument/2006/relationships/image" Target="../media/image72.emf"/></Relationships>
</file>

<file path=ppt/slides/_rels/slide57.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25.png"/><Relationship Id="rId7" Type="http://schemas.openxmlformats.org/officeDocument/2006/relationships/image" Target="../media/image73.jpeg"/><Relationship Id="rId2" Type="http://schemas.openxmlformats.org/officeDocument/2006/relationships/image" Target="../media/image36.jpeg"/><Relationship Id="rId1" Type="http://schemas.openxmlformats.org/officeDocument/2006/relationships/slideLayout" Target="../slideLayouts/slideLayout18.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jpeg"/></Relationships>
</file>

<file path=ppt/slides/_rels/slide5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18.xml"/><Relationship Id="rId4" Type="http://schemas.openxmlformats.org/officeDocument/2006/relationships/image" Target="../media/image25.png"/></Relationships>
</file>

<file path=ppt/slides/_rels/slide64.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jpeg"/><Relationship Id="rId1" Type="http://schemas.openxmlformats.org/officeDocument/2006/relationships/slideLayout" Target="../slideLayouts/slideLayout18.xml"/><Relationship Id="rId4" Type="http://schemas.openxmlformats.org/officeDocument/2006/relationships/image" Target="../media/image25.png"/></Relationships>
</file>

<file path=ppt/slides/_rels/slide65.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18.xml"/><Relationship Id="rId5" Type="http://schemas.openxmlformats.org/officeDocument/2006/relationships/image" Target="../media/image81.jpeg"/><Relationship Id="rId4" Type="http://schemas.openxmlformats.org/officeDocument/2006/relationships/image" Target="../media/image80.jpe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25.png"/><Relationship Id="rId1" Type="http://schemas.openxmlformats.org/officeDocument/2006/relationships/slideLayout" Target="../slideLayouts/slideLayout18.xml"/></Relationships>
</file>

<file path=ppt/slides/_rels/slide6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8.xml"/></Relationships>
</file>

<file path=ppt/slides/_rels/slide7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3.jpeg"/><Relationship Id="rId1"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8.xml"/></Relationships>
</file>

<file path=ppt/slides/_rels/slide7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8.xml"/></Relationships>
</file>

<file path=ppt/slides/_rels/slide73.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png"/><Relationship Id="rId1" Type="http://schemas.openxmlformats.org/officeDocument/2006/relationships/slideLayout" Target="../slideLayouts/slideLayout18.xml"/><Relationship Id="rId5" Type="http://schemas.openxmlformats.org/officeDocument/2006/relationships/image" Target="../media/image87.jpeg"/><Relationship Id="rId4" Type="http://schemas.openxmlformats.org/officeDocument/2006/relationships/image" Target="../media/image86.jpeg"/></Relationships>
</file>

<file path=ppt/slides/_rels/slide74.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18.xml"/><Relationship Id="rId6" Type="http://schemas.openxmlformats.org/officeDocument/2006/relationships/image" Target="../media/image25.png"/><Relationship Id="rId5" Type="http://schemas.openxmlformats.org/officeDocument/2006/relationships/image" Target="../media/image91.jpeg"/><Relationship Id="rId4" Type="http://schemas.openxmlformats.org/officeDocument/2006/relationships/image" Target="../media/image90.jpeg"/></Relationships>
</file>

<file path=ppt/slides/_rels/slide7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8.xml"/></Relationships>
</file>

<file path=ppt/slides/_rels/slide76.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jpeg"/><Relationship Id="rId1" Type="http://schemas.openxmlformats.org/officeDocument/2006/relationships/slideLayout" Target="../slideLayouts/slideLayout18.xml"/><Relationship Id="rId4" Type="http://schemas.openxmlformats.org/officeDocument/2006/relationships/image" Target="../media/image25.png"/></Relationships>
</file>

<file path=ppt/slides/_rels/slide77.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png"/><Relationship Id="rId1" Type="http://schemas.openxmlformats.org/officeDocument/2006/relationships/slideLayout" Target="../slideLayouts/slideLayout13.xml"/><Relationship Id="rId4" Type="http://schemas.openxmlformats.org/officeDocument/2006/relationships/image" Target="../media/image25.png"/></Relationships>
</file>

<file path=ppt/slides/_rels/slide7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96.png"/><Relationship Id="rId1" Type="http://schemas.openxmlformats.org/officeDocument/2006/relationships/slideLayout" Target="../slideLayouts/slideLayout18.xml"/></Relationships>
</file>

<file path=ppt/slides/_rels/slide79.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18.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pic.people.com.cn/NMediaFile/2015/0506/MAIN2015050612430001485068134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9944"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标题 34817"/>
          <p:cNvSpPr txBox="1">
            <a:spLocks noChangeArrowheads="1"/>
          </p:cNvSpPr>
          <p:nvPr/>
        </p:nvSpPr>
        <p:spPr>
          <a:xfrm>
            <a:off x="922360" y="548680"/>
            <a:ext cx="7783512" cy="751111"/>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b="1" u="sng" dirty="0" smtClean="0">
                <a:solidFill>
                  <a:srgbClr val="FF0000"/>
                </a:solidFill>
                <a:latin typeface="黑体" pitchFamily="49" charset="-122"/>
                <a:ea typeface="黑体" pitchFamily="49" charset="-122"/>
              </a:rPr>
              <a:t>第六单元 冷战结束后的世</a:t>
            </a:r>
            <a:r>
              <a:rPr lang="zh-CN" altLang="en-US" b="1" u="sng" dirty="0" smtClean="0">
                <a:solidFill>
                  <a:srgbClr val="FF0000"/>
                </a:solidFill>
                <a:ea typeface="黑体" pitchFamily="49" charset="-122"/>
              </a:rPr>
              <a:t>界</a:t>
            </a:r>
          </a:p>
        </p:txBody>
      </p:sp>
      <p:sp>
        <p:nvSpPr>
          <p:cNvPr id="7" name="文本占位符 34818"/>
          <p:cNvSpPr txBox="1">
            <a:spLocks noChangeArrowheads="1"/>
          </p:cNvSpPr>
          <p:nvPr/>
        </p:nvSpPr>
        <p:spPr>
          <a:xfrm>
            <a:off x="709722" y="2847623"/>
            <a:ext cx="8066088" cy="1025525"/>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None/>
            </a:pPr>
            <a:r>
              <a:rPr lang="zh-CN" altLang="en-US" sz="4500" b="1" dirty="0" smtClean="0">
                <a:solidFill>
                  <a:srgbClr val="FF0000"/>
                </a:solidFill>
                <a:latin typeface="黑体" pitchFamily="49" charset="-122"/>
                <a:ea typeface="黑体" pitchFamily="49" charset="-122"/>
              </a:rPr>
              <a:t>第</a:t>
            </a:r>
            <a:r>
              <a:rPr lang="en-US" altLang="zh-CN" sz="4500" b="1" dirty="0" smtClean="0">
                <a:solidFill>
                  <a:srgbClr val="FF0000"/>
                </a:solidFill>
                <a:latin typeface="黑体" pitchFamily="49" charset="-122"/>
                <a:ea typeface="黑体" pitchFamily="49" charset="-122"/>
              </a:rPr>
              <a:t>20</a:t>
            </a:r>
            <a:r>
              <a:rPr lang="zh-CN" altLang="en-US" sz="4500" b="1" dirty="0" smtClean="0">
                <a:solidFill>
                  <a:srgbClr val="FF0000"/>
                </a:solidFill>
                <a:latin typeface="黑体" pitchFamily="49" charset="-122"/>
                <a:ea typeface="黑体" pitchFamily="49" charset="-122"/>
              </a:rPr>
              <a:t>课 联合国和世界贸易组织</a:t>
            </a:r>
          </a:p>
        </p:txBody>
      </p:sp>
    </p:spTree>
    <p:extLst>
      <p:ext uri="{BB962C8B-B14F-4D97-AF65-F5344CB8AC3E}">
        <p14:creationId xmlns:p14="http://schemas.microsoft.com/office/powerpoint/2010/main" val="2333834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35841"/>
          <p:cNvSpPr txBox="1">
            <a:spLocks noChangeArrowheads="1"/>
          </p:cNvSpPr>
          <p:nvPr/>
        </p:nvSpPr>
        <p:spPr>
          <a:xfrm>
            <a:off x="0" y="188640"/>
            <a:ext cx="6059488" cy="67945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b="1" smtClean="0">
                <a:ea typeface="黑体" pitchFamily="49" charset="-122"/>
              </a:rPr>
              <a:t>一、联合国与国际安全</a:t>
            </a:r>
            <a:endParaRPr lang="zh-CN" altLang="en-US" b="1" dirty="0" smtClean="0">
              <a:ea typeface="黑体" pitchFamily="49" charset="-122"/>
            </a:endParaRPr>
          </a:p>
        </p:txBody>
      </p:sp>
      <p:sp>
        <p:nvSpPr>
          <p:cNvPr id="3" name="文本占位符 35842"/>
          <p:cNvSpPr txBox="1">
            <a:spLocks noChangeArrowheads="1"/>
          </p:cNvSpPr>
          <p:nvPr/>
        </p:nvSpPr>
        <p:spPr>
          <a:xfrm>
            <a:off x="323850" y="1196976"/>
            <a:ext cx="8359775" cy="5111750"/>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altLang="zh-CN" sz="2500" b="1" smtClean="0">
                <a:latin typeface="黑体" pitchFamily="49" charset="-122"/>
                <a:ea typeface="黑体" pitchFamily="49" charset="-122"/>
              </a:rPr>
              <a:t>    1942</a:t>
            </a:r>
            <a:r>
              <a:rPr lang="zh-CN" altLang="en-US" sz="2500" b="1" smtClean="0">
                <a:latin typeface="黑体" pitchFamily="49" charset="-122"/>
                <a:ea typeface="黑体" pitchFamily="49" charset="-122"/>
              </a:rPr>
              <a:t>年</a:t>
            </a:r>
            <a:r>
              <a:rPr lang="en-US" altLang="zh-CN" sz="2500" b="1" smtClean="0">
                <a:latin typeface="黑体" pitchFamily="49" charset="-122"/>
                <a:ea typeface="黑体" pitchFamily="49" charset="-122"/>
              </a:rPr>
              <a:t>1</a:t>
            </a:r>
            <a:r>
              <a:rPr lang="zh-CN" altLang="en-US" sz="2500" b="1" smtClean="0">
                <a:latin typeface="黑体" pitchFamily="49" charset="-122"/>
                <a:ea typeface="黑体" pitchFamily="49" charset="-122"/>
              </a:rPr>
              <a:t>月</a:t>
            </a:r>
            <a:r>
              <a:rPr lang="en-US" altLang="zh-CN" sz="2500" b="1" smtClean="0">
                <a:latin typeface="黑体" pitchFamily="49" charset="-122"/>
                <a:ea typeface="黑体" pitchFamily="49" charset="-122"/>
              </a:rPr>
              <a:t>1</a:t>
            </a:r>
            <a:r>
              <a:rPr lang="zh-CN" altLang="en-US" sz="2500" b="1" smtClean="0">
                <a:latin typeface="黑体" pitchFamily="49" charset="-122"/>
                <a:ea typeface="黑体" pitchFamily="49" charset="-122"/>
              </a:rPr>
              <a:t>日，美、英、中、苏等</a:t>
            </a:r>
            <a:r>
              <a:rPr lang="en-US" altLang="zh-CN" sz="2500" b="1" smtClean="0">
                <a:latin typeface="黑体" pitchFamily="49" charset="-122"/>
                <a:ea typeface="黑体" pitchFamily="49" charset="-122"/>
              </a:rPr>
              <a:t>26</a:t>
            </a:r>
            <a:r>
              <a:rPr lang="zh-CN" altLang="en-US" sz="2500" b="1" smtClean="0">
                <a:latin typeface="黑体" pitchFamily="49" charset="-122"/>
                <a:ea typeface="黑体" pitchFamily="49" charset="-122"/>
              </a:rPr>
              <a:t>个反法西斯国家签署了</a:t>
            </a:r>
            <a:r>
              <a:rPr lang="en-US" altLang="zh-CN" sz="2500" b="1" smtClean="0">
                <a:latin typeface="黑体" pitchFamily="49" charset="-122"/>
                <a:ea typeface="黑体" pitchFamily="49" charset="-122"/>
              </a:rPr>
              <a:t>《</a:t>
            </a:r>
            <a:r>
              <a:rPr lang="zh-CN" altLang="en-US" sz="2500" b="1" smtClean="0">
                <a:latin typeface="黑体" pitchFamily="49" charset="-122"/>
                <a:ea typeface="黑体" pitchFamily="49" charset="-122"/>
              </a:rPr>
              <a:t>联合国家共同宣言</a:t>
            </a:r>
            <a:r>
              <a:rPr lang="en-US" altLang="zh-CN" sz="2500" b="1" smtClean="0">
                <a:latin typeface="黑体" pitchFamily="49" charset="-122"/>
                <a:ea typeface="黑体" pitchFamily="49" charset="-122"/>
              </a:rPr>
              <a:t>》</a:t>
            </a:r>
            <a:r>
              <a:rPr lang="zh-CN" altLang="en-US" sz="2500" b="1" smtClean="0">
                <a:latin typeface="黑体" pitchFamily="49" charset="-122"/>
                <a:ea typeface="黑体" pitchFamily="49" charset="-122"/>
              </a:rPr>
              <a:t>，为联合国的成立奠定了基础。次年</a:t>
            </a:r>
            <a:r>
              <a:rPr lang="en-US" altLang="zh-CN" sz="2500" b="1" smtClean="0">
                <a:latin typeface="黑体" pitchFamily="49" charset="-122"/>
                <a:ea typeface="黑体" pitchFamily="49" charset="-122"/>
              </a:rPr>
              <a:t>10</a:t>
            </a:r>
            <a:r>
              <a:rPr lang="zh-CN" altLang="en-US" sz="2500" b="1" smtClean="0">
                <a:latin typeface="黑体" pitchFamily="49" charset="-122"/>
                <a:ea typeface="黑体" pitchFamily="49" charset="-122"/>
              </a:rPr>
              <a:t>月</a:t>
            </a:r>
            <a:r>
              <a:rPr lang="en-US" altLang="zh-CN" sz="2500" b="1" smtClean="0">
                <a:latin typeface="黑体" pitchFamily="49" charset="-122"/>
                <a:ea typeface="黑体" pitchFamily="49" charset="-122"/>
              </a:rPr>
              <a:t>30</a:t>
            </a:r>
            <a:r>
              <a:rPr lang="zh-CN" altLang="en-US" sz="2500" b="1" smtClean="0">
                <a:latin typeface="黑体" pitchFamily="49" charset="-122"/>
                <a:ea typeface="黑体" pitchFamily="49" charset="-122"/>
              </a:rPr>
              <a:t>日，中、苏、美、英</a:t>
            </a:r>
            <a:r>
              <a:rPr lang="en-US" altLang="zh-CN" sz="2500" b="1" smtClean="0">
                <a:latin typeface="黑体" pitchFamily="49" charset="-122"/>
                <a:ea typeface="黑体" pitchFamily="49" charset="-122"/>
              </a:rPr>
              <a:t>4</a:t>
            </a:r>
            <a:r>
              <a:rPr lang="zh-CN" altLang="en-US" sz="2500" b="1" smtClean="0">
                <a:latin typeface="黑体" pitchFamily="49" charset="-122"/>
                <a:ea typeface="黑体" pitchFamily="49" charset="-122"/>
              </a:rPr>
              <a:t>国在莫斯科发表了</a:t>
            </a:r>
            <a:r>
              <a:rPr lang="en-US" altLang="zh-CN" sz="2500" b="1" smtClean="0">
                <a:latin typeface="黑体" pitchFamily="49" charset="-122"/>
                <a:ea typeface="黑体" pitchFamily="49" charset="-122"/>
              </a:rPr>
              <a:t>《</a:t>
            </a:r>
            <a:r>
              <a:rPr lang="zh-CN" altLang="en-US" sz="2500" b="1" smtClean="0">
                <a:latin typeface="黑体" pitchFamily="49" charset="-122"/>
                <a:ea typeface="黑体" pitchFamily="49" charset="-122"/>
              </a:rPr>
              <a:t>普遍安全宣言</a:t>
            </a:r>
            <a:r>
              <a:rPr lang="en-US" altLang="zh-CN" sz="2500" b="1" smtClean="0">
                <a:latin typeface="黑体" pitchFamily="49" charset="-122"/>
                <a:ea typeface="黑体" pitchFamily="49" charset="-122"/>
              </a:rPr>
              <a:t>》</a:t>
            </a:r>
            <a:r>
              <a:rPr lang="zh-CN" altLang="en-US" sz="2500" b="1" smtClean="0">
                <a:latin typeface="黑体" pitchFamily="49" charset="-122"/>
                <a:ea typeface="黑体" pitchFamily="49" charset="-122"/>
              </a:rPr>
              <a:t>，正式提出建立一个普遍性的国际组织。</a:t>
            </a:r>
            <a:r>
              <a:rPr lang="en-US" altLang="zh-CN" sz="2500" b="1" smtClean="0">
                <a:latin typeface="黑体" pitchFamily="49" charset="-122"/>
                <a:ea typeface="黑体" pitchFamily="49" charset="-122"/>
              </a:rPr>
              <a:t>1944</a:t>
            </a:r>
            <a:r>
              <a:rPr lang="zh-CN" altLang="en-US" sz="2500" b="1" smtClean="0">
                <a:latin typeface="黑体" pitchFamily="49" charset="-122"/>
                <a:ea typeface="黑体" pitchFamily="49" charset="-122"/>
              </a:rPr>
              <a:t>年</a:t>
            </a:r>
            <a:r>
              <a:rPr lang="en-US" altLang="zh-CN" sz="2500" b="1" smtClean="0">
                <a:latin typeface="黑体" pitchFamily="49" charset="-122"/>
                <a:ea typeface="黑体" pitchFamily="49" charset="-122"/>
              </a:rPr>
              <a:t>8</a:t>
            </a:r>
            <a:r>
              <a:rPr lang="zh-CN" altLang="en-US" sz="2500" b="1" smtClean="0">
                <a:latin typeface="黑体" pitchFamily="49" charset="-122"/>
                <a:ea typeface="黑体" pitchFamily="49" charset="-122"/>
              </a:rPr>
              <a:t>月</a:t>
            </a:r>
            <a:r>
              <a:rPr lang="en-US" altLang="zh-CN" sz="2500" b="1" smtClean="0">
                <a:latin typeface="黑体" pitchFamily="49" charset="-122"/>
                <a:ea typeface="黑体" pitchFamily="49" charset="-122"/>
              </a:rPr>
              <a:t>21</a:t>
            </a:r>
            <a:r>
              <a:rPr lang="zh-CN" altLang="en-US" sz="2500" b="1" smtClean="0">
                <a:latin typeface="黑体" pitchFamily="49" charset="-122"/>
                <a:ea typeface="黑体" pitchFamily="49" charset="-122"/>
              </a:rPr>
              <a:t>日至</a:t>
            </a:r>
            <a:r>
              <a:rPr lang="en-US" altLang="zh-CN" sz="2500" b="1" smtClean="0">
                <a:latin typeface="黑体" pitchFamily="49" charset="-122"/>
                <a:ea typeface="黑体" pitchFamily="49" charset="-122"/>
              </a:rPr>
              <a:t>10</a:t>
            </a:r>
            <a:r>
              <a:rPr lang="zh-CN" altLang="en-US" sz="2500" b="1" smtClean="0">
                <a:latin typeface="黑体" pitchFamily="49" charset="-122"/>
                <a:ea typeface="黑体" pitchFamily="49" charset="-122"/>
              </a:rPr>
              <a:t>月</a:t>
            </a:r>
            <a:r>
              <a:rPr lang="en-US" altLang="zh-CN" sz="2500" b="1" smtClean="0">
                <a:latin typeface="黑体" pitchFamily="49" charset="-122"/>
                <a:ea typeface="黑体" pitchFamily="49" charset="-122"/>
              </a:rPr>
              <a:t>7</a:t>
            </a:r>
            <a:r>
              <a:rPr lang="zh-CN" altLang="en-US" sz="2500" b="1" smtClean="0">
                <a:latin typeface="黑体" pitchFamily="49" charset="-122"/>
                <a:ea typeface="黑体" pitchFamily="49" charset="-122"/>
              </a:rPr>
              <a:t>日，美、英、苏</a:t>
            </a:r>
            <a:r>
              <a:rPr lang="en-US" altLang="zh-CN" sz="2500" b="1" smtClean="0">
                <a:latin typeface="黑体" pitchFamily="49" charset="-122"/>
                <a:ea typeface="黑体" pitchFamily="49" charset="-122"/>
              </a:rPr>
              <a:t>3</a:t>
            </a:r>
            <a:r>
              <a:rPr lang="zh-CN" altLang="en-US" sz="2500" b="1" smtClean="0">
                <a:latin typeface="黑体" pitchFamily="49" charset="-122"/>
                <a:ea typeface="黑体" pitchFamily="49" charset="-122"/>
              </a:rPr>
              <a:t>国和美、英、中</a:t>
            </a:r>
            <a:r>
              <a:rPr lang="en-US" altLang="zh-CN" sz="2500" b="1" smtClean="0">
                <a:latin typeface="黑体" pitchFamily="49" charset="-122"/>
                <a:ea typeface="黑体" pitchFamily="49" charset="-122"/>
              </a:rPr>
              <a:t>3</a:t>
            </a:r>
            <a:r>
              <a:rPr lang="zh-CN" altLang="en-US" sz="2500" b="1" smtClean="0">
                <a:latin typeface="黑体" pitchFamily="49" charset="-122"/>
                <a:ea typeface="黑体" pitchFamily="49" charset="-122"/>
              </a:rPr>
              <a:t>国先后在美国华盛顿附近的敦巴顿橡胶园举行会议，根据</a:t>
            </a:r>
            <a:r>
              <a:rPr lang="en-US" altLang="zh-CN" sz="2500" b="1" smtClean="0">
                <a:latin typeface="黑体" pitchFamily="49" charset="-122"/>
                <a:ea typeface="黑体" pitchFamily="49" charset="-122"/>
              </a:rPr>
              <a:t>《</a:t>
            </a:r>
            <a:r>
              <a:rPr lang="zh-CN" altLang="en-US" sz="2500" b="1" smtClean="0">
                <a:latin typeface="黑体" pitchFamily="49" charset="-122"/>
                <a:ea typeface="黑体" pitchFamily="49" charset="-122"/>
              </a:rPr>
              <a:t>普遍安全宣言</a:t>
            </a:r>
            <a:r>
              <a:rPr lang="en-US" altLang="zh-CN" sz="2500" b="1" smtClean="0">
                <a:latin typeface="黑体" pitchFamily="49" charset="-122"/>
                <a:ea typeface="黑体" pitchFamily="49" charset="-122"/>
              </a:rPr>
              <a:t>》</a:t>
            </a:r>
            <a:r>
              <a:rPr lang="zh-CN" altLang="en-US" sz="2500" b="1" smtClean="0">
                <a:latin typeface="黑体" pitchFamily="49" charset="-122"/>
                <a:ea typeface="黑体" pitchFamily="49" charset="-122"/>
              </a:rPr>
              <a:t>的精神，草拟了建立新的国际组织的章程，并通过了</a:t>
            </a:r>
            <a:r>
              <a:rPr lang="en-US" altLang="zh-CN" sz="2500" b="1" smtClean="0">
                <a:latin typeface="黑体" pitchFamily="49" charset="-122"/>
                <a:ea typeface="黑体" pitchFamily="49" charset="-122"/>
              </a:rPr>
              <a:t>《</a:t>
            </a:r>
            <a:r>
              <a:rPr lang="zh-CN" altLang="en-US" sz="2500" b="1" smtClean="0">
                <a:latin typeface="黑体" pitchFamily="49" charset="-122"/>
                <a:ea typeface="黑体" pitchFamily="49" charset="-122"/>
              </a:rPr>
              <a:t>关于建立普遍性国际组织的建议案</a:t>
            </a:r>
            <a:r>
              <a:rPr lang="en-US" altLang="zh-CN" sz="2500" b="1" smtClean="0">
                <a:latin typeface="黑体" pitchFamily="49" charset="-122"/>
                <a:ea typeface="黑体" pitchFamily="49" charset="-122"/>
              </a:rPr>
              <a:t>》</a:t>
            </a:r>
            <a:r>
              <a:rPr lang="zh-CN" altLang="en-US" sz="2500" b="1" smtClean="0">
                <a:latin typeface="黑体" pitchFamily="49" charset="-122"/>
                <a:ea typeface="黑体" pitchFamily="49" charset="-122"/>
              </a:rPr>
              <a:t>。</a:t>
            </a:r>
            <a:r>
              <a:rPr lang="en-US" altLang="zh-CN" sz="2500" b="1" smtClean="0">
                <a:latin typeface="黑体" pitchFamily="49" charset="-122"/>
                <a:ea typeface="黑体" pitchFamily="49" charset="-122"/>
              </a:rPr>
              <a:t>1945</a:t>
            </a:r>
            <a:r>
              <a:rPr lang="zh-CN" altLang="en-US" sz="2500" b="1" smtClean="0">
                <a:latin typeface="黑体" pitchFamily="49" charset="-122"/>
                <a:ea typeface="黑体" pitchFamily="49" charset="-122"/>
              </a:rPr>
              <a:t>年</a:t>
            </a:r>
            <a:r>
              <a:rPr lang="en-US" altLang="zh-CN" sz="2500" b="1" smtClean="0">
                <a:latin typeface="黑体" pitchFamily="49" charset="-122"/>
                <a:ea typeface="黑体" pitchFamily="49" charset="-122"/>
              </a:rPr>
              <a:t>2</a:t>
            </a:r>
            <a:r>
              <a:rPr lang="zh-CN" altLang="en-US" sz="2500" b="1" smtClean="0">
                <a:latin typeface="黑体" pitchFamily="49" charset="-122"/>
                <a:ea typeface="黑体" pitchFamily="49" charset="-122"/>
              </a:rPr>
              <a:t>月，由罗斯福、丘吉尔和斯大林参加的雅尔塔会议，又进一步讨论了成立联合国的问题。</a:t>
            </a:r>
            <a:r>
              <a:rPr lang="en-US" altLang="zh-CN" sz="2500" b="1" smtClean="0">
                <a:latin typeface="黑体" pitchFamily="49" charset="-122"/>
                <a:ea typeface="黑体" pitchFamily="49" charset="-122"/>
              </a:rPr>
              <a:t>4</a:t>
            </a:r>
            <a:r>
              <a:rPr lang="zh-CN" altLang="en-US" sz="2500" b="1" smtClean="0">
                <a:latin typeface="黑体" pitchFamily="49" charset="-122"/>
                <a:ea typeface="黑体" pitchFamily="49" charset="-122"/>
              </a:rPr>
              <a:t>月</a:t>
            </a:r>
            <a:r>
              <a:rPr lang="en-US" altLang="zh-CN" sz="2500" b="1" smtClean="0">
                <a:latin typeface="黑体" pitchFamily="49" charset="-122"/>
                <a:ea typeface="黑体" pitchFamily="49" charset="-122"/>
              </a:rPr>
              <a:t>25</a:t>
            </a:r>
            <a:r>
              <a:rPr lang="zh-CN" altLang="en-US" sz="2500" b="1" smtClean="0">
                <a:latin typeface="黑体" pitchFamily="49" charset="-122"/>
                <a:ea typeface="黑体" pitchFamily="49" charset="-122"/>
              </a:rPr>
              <a:t>日在美国旧金山召开了联合国制宪会议。会议通过了联合国宪章，其宗旨是“维护国际和平及安全”，“促进各国之间，以尊重人民平等权利及自决原则为基础的友好关系”等。</a:t>
            </a:r>
            <a:endParaRPr lang="zh-CN" altLang="en-US" sz="2500" b="1" dirty="0" smtClean="0">
              <a:latin typeface="黑体" pitchFamily="49" charset="-122"/>
              <a:ea typeface="黑体" pitchFamily="49" charset="-122"/>
            </a:endParaRPr>
          </a:p>
        </p:txBody>
      </p:sp>
    </p:spTree>
    <p:extLst>
      <p:ext uri="{BB962C8B-B14F-4D97-AF65-F5344CB8AC3E}">
        <p14:creationId xmlns:p14="http://schemas.microsoft.com/office/powerpoint/2010/main" val="31941719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文本占位符 36866"/>
          <p:cNvSpPr>
            <a:spLocks noGrp="1" noChangeArrowheads="1"/>
          </p:cNvSpPr>
          <p:nvPr>
            <p:ph type="body" idx="1"/>
          </p:nvPr>
        </p:nvSpPr>
        <p:spPr>
          <a:xfrm>
            <a:off x="179388" y="404813"/>
            <a:ext cx="8569325" cy="5832475"/>
          </a:xfrm>
        </p:spPr>
        <p:txBody>
          <a:bodyPr/>
          <a:lstStyle/>
          <a:p>
            <a:r>
              <a:rPr lang="en-US" altLang="zh-CN" sz="3700" b="1" dirty="0" smtClean="0">
                <a:latin typeface="黑体" pitchFamily="49" charset="-122"/>
                <a:ea typeface="黑体" pitchFamily="49" charset="-122"/>
              </a:rPr>
              <a:t>1</a:t>
            </a:r>
            <a:r>
              <a:rPr lang="zh-CN" altLang="en-US" sz="3700" b="1" dirty="0" smtClean="0">
                <a:latin typeface="黑体" pitchFamily="49" charset="-122"/>
                <a:ea typeface="黑体" pitchFamily="49" charset="-122"/>
              </a:rPr>
              <a:t>、成立：</a:t>
            </a:r>
          </a:p>
          <a:p>
            <a:r>
              <a:rPr lang="zh-CN" altLang="en-US" sz="3700" b="1" dirty="0" smtClean="0">
                <a:latin typeface="黑体" pitchFamily="49" charset="-122"/>
                <a:ea typeface="黑体" pitchFamily="49" charset="-122"/>
              </a:rPr>
              <a:t>    </a:t>
            </a:r>
            <a:r>
              <a:rPr lang="en-US" altLang="zh-CN" sz="3700" b="1" dirty="0" smtClean="0">
                <a:latin typeface="黑体" pitchFamily="49" charset="-122"/>
                <a:ea typeface="黑体" pitchFamily="49" charset="-122"/>
              </a:rPr>
              <a:t>1945</a:t>
            </a:r>
            <a:r>
              <a:rPr lang="zh-CN" altLang="en-US" sz="3700" b="1" dirty="0" smtClean="0">
                <a:latin typeface="黑体" pitchFamily="49" charset="-122"/>
                <a:ea typeface="黑体" pitchFamily="49" charset="-122"/>
              </a:rPr>
              <a:t>年</a:t>
            </a:r>
            <a:r>
              <a:rPr lang="en-US" altLang="zh-CN" sz="3700" b="1" dirty="0" smtClean="0">
                <a:latin typeface="黑体" pitchFamily="49" charset="-122"/>
                <a:ea typeface="黑体" pitchFamily="49" charset="-122"/>
              </a:rPr>
              <a:t>10</a:t>
            </a:r>
            <a:r>
              <a:rPr lang="zh-CN" altLang="en-US" sz="3700" b="1" dirty="0" smtClean="0">
                <a:latin typeface="黑体" pitchFamily="49" charset="-122"/>
                <a:ea typeface="黑体" pitchFamily="49" charset="-122"/>
              </a:rPr>
              <a:t>月，联合国正式成立。</a:t>
            </a:r>
          </a:p>
        </p:txBody>
      </p:sp>
      <p:pic>
        <p:nvPicPr>
          <p:cNvPr id="36868" name="图片 36867" descr="87b58PICfc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813" y="1916113"/>
            <a:ext cx="5759450"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9" name="文本框 36868"/>
          <p:cNvSpPr txBox="1">
            <a:spLocks noChangeArrowheads="1"/>
          </p:cNvSpPr>
          <p:nvPr/>
        </p:nvSpPr>
        <p:spPr bwMode="auto">
          <a:xfrm>
            <a:off x="323850" y="5805488"/>
            <a:ext cx="8675688"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itchFamily="34" charset="0"/>
                <a:ea typeface="宋体" pitchFamily="2" charset="-122"/>
              </a:defRPr>
            </a:lvl1pPr>
            <a:lvl2pPr>
              <a:defRPr>
                <a:solidFill>
                  <a:schemeClr val="tx1"/>
                </a:solidFill>
                <a:latin typeface="Verdana" pitchFamily="34" charset="0"/>
                <a:ea typeface="宋体" pitchFamily="2" charset="-122"/>
              </a:defRPr>
            </a:lvl2pPr>
            <a:lvl3pPr>
              <a:defRPr>
                <a:solidFill>
                  <a:schemeClr val="tx1"/>
                </a:solidFill>
                <a:latin typeface="Verdana" pitchFamily="34" charset="0"/>
                <a:ea typeface="宋体" pitchFamily="2" charset="-122"/>
              </a:defRPr>
            </a:lvl3pPr>
            <a:lvl4pPr>
              <a:defRPr>
                <a:solidFill>
                  <a:schemeClr val="tx1"/>
                </a:solidFill>
                <a:latin typeface="Verdana" pitchFamily="34" charset="0"/>
                <a:ea typeface="宋体" pitchFamily="2" charset="-122"/>
              </a:defRPr>
            </a:lvl4pPr>
            <a:lvl5pPr>
              <a:defRPr>
                <a:solidFill>
                  <a:schemeClr val="tx1"/>
                </a:solidFill>
                <a:latin typeface="Verdana" pitchFamily="34" charset="0"/>
                <a:ea typeface="宋体" pitchFamily="2" charset="-122"/>
              </a:defRPr>
            </a:lvl5pPr>
            <a:lvl6pPr fontAlgn="base">
              <a:spcBef>
                <a:spcPct val="0"/>
              </a:spcBef>
              <a:spcAft>
                <a:spcPct val="0"/>
              </a:spcAft>
              <a:buFont typeface="Arial" pitchFamily="34" charset="0"/>
              <a:defRPr>
                <a:solidFill>
                  <a:schemeClr val="tx1"/>
                </a:solidFill>
                <a:latin typeface="Verdana" pitchFamily="34" charset="0"/>
                <a:ea typeface="宋体" pitchFamily="2" charset="-122"/>
              </a:defRPr>
            </a:lvl6pPr>
            <a:lvl7pPr fontAlgn="base">
              <a:spcBef>
                <a:spcPct val="0"/>
              </a:spcBef>
              <a:spcAft>
                <a:spcPct val="0"/>
              </a:spcAft>
              <a:buFont typeface="Arial" pitchFamily="34" charset="0"/>
              <a:defRPr>
                <a:solidFill>
                  <a:schemeClr val="tx1"/>
                </a:solidFill>
                <a:latin typeface="Verdana" pitchFamily="34" charset="0"/>
                <a:ea typeface="宋体" pitchFamily="2" charset="-122"/>
              </a:defRPr>
            </a:lvl7pPr>
            <a:lvl8pPr fontAlgn="base">
              <a:spcBef>
                <a:spcPct val="0"/>
              </a:spcBef>
              <a:spcAft>
                <a:spcPct val="0"/>
              </a:spcAft>
              <a:buFont typeface="Arial" pitchFamily="34" charset="0"/>
              <a:defRPr>
                <a:solidFill>
                  <a:schemeClr val="tx1"/>
                </a:solidFill>
                <a:latin typeface="Verdana" pitchFamily="34" charset="0"/>
                <a:ea typeface="宋体" pitchFamily="2" charset="-122"/>
              </a:defRPr>
            </a:lvl8pPr>
            <a:lvl9pPr fontAlgn="base">
              <a:spcBef>
                <a:spcPct val="0"/>
              </a:spcBef>
              <a:spcAft>
                <a:spcPct val="0"/>
              </a:spcAft>
              <a:buFont typeface="Arial" pitchFamily="34" charset="0"/>
              <a:defRPr>
                <a:solidFill>
                  <a:schemeClr val="tx1"/>
                </a:solidFill>
                <a:latin typeface="Verdana" pitchFamily="34" charset="0"/>
                <a:ea typeface="宋体" pitchFamily="2" charset="-122"/>
              </a:defRPr>
            </a:lvl9pPr>
          </a:lstStyle>
          <a:p>
            <a:r>
              <a:rPr lang="en-US" altLang="zh-CN" sz="2400" b="1">
                <a:ea typeface="黑体" pitchFamily="49" charset="-122"/>
              </a:rPr>
              <a:t>       </a:t>
            </a:r>
            <a:r>
              <a:rPr lang="zh-CN" altLang="en-US" sz="2400" b="1">
                <a:ea typeface="黑体" pitchFamily="49" charset="-122"/>
              </a:rPr>
              <a:t>联合国旗正中是一个白色的联合国徽记。徽记是一幅从北极鸟瞰的世界地图，由橄榄枝组成的花环拱托，象征世界和平。</a:t>
            </a:r>
          </a:p>
        </p:txBody>
      </p:sp>
    </p:spTree>
    <p:extLst>
      <p:ext uri="{BB962C8B-B14F-4D97-AF65-F5344CB8AC3E}">
        <p14:creationId xmlns:p14="http://schemas.microsoft.com/office/powerpoint/2010/main" val="14288831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6868"/>
                                        </p:tgtEl>
                                        <p:attrNameLst>
                                          <p:attrName>style.visibility</p:attrName>
                                        </p:attrNameLst>
                                      </p:cBhvr>
                                      <p:to>
                                        <p:strVal val="visible"/>
                                      </p:to>
                                    </p:set>
                                    <p:anim calcmode="lin" valueType="num">
                                      <p:cBhvr additive="base">
                                        <p:cTn id="7" dur="500" fill="hold"/>
                                        <p:tgtEl>
                                          <p:spTgt spid="36868"/>
                                        </p:tgtEl>
                                        <p:attrNameLst>
                                          <p:attrName>ppt_x</p:attrName>
                                        </p:attrNameLst>
                                      </p:cBhvr>
                                      <p:tavLst>
                                        <p:tav tm="0">
                                          <p:val>
                                            <p:strVal val="#ppt_x"/>
                                          </p:val>
                                        </p:tav>
                                        <p:tav tm="100000">
                                          <p:val>
                                            <p:strVal val="#ppt_x"/>
                                          </p:val>
                                        </p:tav>
                                      </p:tavLst>
                                    </p:anim>
                                    <p:anim calcmode="lin" valueType="num">
                                      <p:cBhvr additive="base">
                                        <p:cTn id="8" dur="500" fill="hold"/>
                                        <p:tgtEl>
                                          <p:spTgt spid="3686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6869"/>
                                        </p:tgtEl>
                                        <p:attrNameLst>
                                          <p:attrName>style.visibility</p:attrName>
                                        </p:attrNameLst>
                                      </p:cBhvr>
                                      <p:to>
                                        <p:strVal val="visible"/>
                                      </p:to>
                                    </p:set>
                                    <p:anim calcmode="lin" valueType="num">
                                      <p:cBhvr additive="base">
                                        <p:cTn id="11" dur="500" fill="hold"/>
                                        <p:tgtEl>
                                          <p:spTgt spid="36869"/>
                                        </p:tgtEl>
                                        <p:attrNameLst>
                                          <p:attrName>ppt_x</p:attrName>
                                        </p:attrNameLst>
                                      </p:cBhvr>
                                      <p:tavLst>
                                        <p:tav tm="0">
                                          <p:val>
                                            <p:strVal val="#ppt_x"/>
                                          </p:val>
                                        </p:tav>
                                        <p:tav tm="100000">
                                          <p:val>
                                            <p:strVal val="#ppt_x"/>
                                          </p:val>
                                        </p:tav>
                                      </p:tavLst>
                                    </p:anim>
                                    <p:anim calcmode="lin" valueType="num">
                                      <p:cBhvr additive="base">
                                        <p:cTn id="12" dur="500" fill="hold"/>
                                        <p:tgtEl>
                                          <p:spTgt spid="368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TextBox 5"/>
          <p:cNvSpPr txBox="1">
            <a:spLocks noChangeArrowheads="1"/>
          </p:cNvSpPr>
          <p:nvPr/>
        </p:nvSpPr>
        <p:spPr bwMode="auto">
          <a:xfrm>
            <a:off x="39688" y="33338"/>
            <a:ext cx="5326062" cy="646112"/>
          </a:xfrm>
          <a:prstGeom prst="rect">
            <a:avLst/>
          </a:prstGeom>
          <a:solidFill>
            <a:srgbClr val="9EFAEE"/>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3600" b="1">
                <a:latin typeface="Calibri" pitchFamily="34" charset="0"/>
              </a:rPr>
              <a:t>一、联合国与国际安全</a:t>
            </a:r>
          </a:p>
        </p:txBody>
      </p:sp>
      <p:sp>
        <p:nvSpPr>
          <p:cNvPr id="11267" name="TextBox 10"/>
          <p:cNvSpPr txBox="1">
            <a:spLocks noChangeArrowheads="1"/>
          </p:cNvSpPr>
          <p:nvPr/>
        </p:nvSpPr>
        <p:spPr bwMode="auto">
          <a:xfrm>
            <a:off x="41275" y="679450"/>
            <a:ext cx="4294188" cy="582613"/>
          </a:xfrm>
          <a:prstGeom prst="rect">
            <a:avLst/>
          </a:prstGeom>
          <a:solidFill>
            <a:srgbClr val="9EFAEE"/>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3200" b="1">
                <a:latin typeface="Calibri" pitchFamily="34" charset="0"/>
              </a:rPr>
              <a:t>（一）联合国</a:t>
            </a:r>
          </a:p>
        </p:txBody>
      </p:sp>
      <p:sp>
        <p:nvSpPr>
          <p:cNvPr id="11268" name="TextBox 11"/>
          <p:cNvSpPr txBox="1">
            <a:spLocks noChangeArrowheads="1"/>
          </p:cNvSpPr>
          <p:nvPr/>
        </p:nvSpPr>
        <p:spPr bwMode="auto">
          <a:xfrm>
            <a:off x="26106" y="1262063"/>
            <a:ext cx="2305050" cy="306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50000"/>
              </a:lnSpc>
            </a:pPr>
            <a:r>
              <a:rPr lang="en-US" altLang="zh-CN" sz="2800" b="1" dirty="0">
                <a:solidFill>
                  <a:srgbClr val="0E1FFE"/>
                </a:solidFill>
                <a:latin typeface="Calibri" pitchFamily="34" charset="0"/>
              </a:rPr>
              <a:t>1.</a:t>
            </a:r>
            <a:r>
              <a:rPr lang="zh-CN" altLang="en-US" sz="2800" b="1" dirty="0">
                <a:solidFill>
                  <a:srgbClr val="0E1FFE"/>
                </a:solidFill>
                <a:latin typeface="Calibri" pitchFamily="34" charset="0"/>
              </a:rPr>
              <a:t>成立：</a:t>
            </a:r>
            <a:endParaRPr lang="en-US" altLang="zh-CN" sz="2800" b="1" dirty="0">
              <a:solidFill>
                <a:srgbClr val="0E1FFE"/>
              </a:solidFill>
              <a:latin typeface="Calibri" pitchFamily="34" charset="0"/>
            </a:endParaRPr>
          </a:p>
          <a:p>
            <a:pPr>
              <a:lnSpc>
                <a:spcPct val="150000"/>
              </a:lnSpc>
            </a:pPr>
            <a:r>
              <a:rPr lang="en-US" altLang="zh-CN" sz="2800" b="1" dirty="0">
                <a:solidFill>
                  <a:srgbClr val="0E1FFE"/>
                </a:solidFill>
                <a:latin typeface="Calibri" pitchFamily="34" charset="0"/>
              </a:rPr>
              <a:t>2.</a:t>
            </a:r>
            <a:r>
              <a:rPr lang="zh-CN" altLang="en-US" sz="2800" b="1" dirty="0">
                <a:solidFill>
                  <a:srgbClr val="0E1FFE"/>
                </a:solidFill>
                <a:latin typeface="Calibri" pitchFamily="34" charset="0"/>
              </a:rPr>
              <a:t>地位：</a:t>
            </a:r>
            <a:endParaRPr lang="en-US" altLang="zh-CN" sz="2800" b="1" dirty="0">
              <a:solidFill>
                <a:srgbClr val="0E1FFE"/>
              </a:solidFill>
              <a:latin typeface="Calibri" pitchFamily="34" charset="0"/>
            </a:endParaRPr>
          </a:p>
          <a:p>
            <a:pPr>
              <a:lnSpc>
                <a:spcPct val="150000"/>
              </a:lnSpc>
              <a:spcBef>
                <a:spcPts val="3000"/>
              </a:spcBef>
            </a:pPr>
            <a:r>
              <a:rPr lang="en-US" altLang="zh-CN" sz="2800" b="1" dirty="0">
                <a:solidFill>
                  <a:srgbClr val="0E1FFE"/>
                </a:solidFill>
                <a:latin typeface="Calibri" pitchFamily="34" charset="0"/>
              </a:rPr>
              <a:t>3.</a:t>
            </a:r>
            <a:r>
              <a:rPr lang="zh-CN" altLang="en-US" sz="2800" b="1" dirty="0">
                <a:solidFill>
                  <a:srgbClr val="0E1FFE"/>
                </a:solidFill>
                <a:latin typeface="Calibri" pitchFamily="34" charset="0"/>
              </a:rPr>
              <a:t>总部设在：</a:t>
            </a:r>
            <a:endParaRPr lang="en-US" altLang="zh-CN" sz="2800" b="1" dirty="0">
              <a:solidFill>
                <a:srgbClr val="0E1FFE"/>
              </a:solidFill>
              <a:latin typeface="Calibri" pitchFamily="34" charset="0"/>
            </a:endParaRPr>
          </a:p>
          <a:p>
            <a:pPr>
              <a:lnSpc>
                <a:spcPct val="150000"/>
              </a:lnSpc>
            </a:pPr>
            <a:r>
              <a:rPr lang="en-US" altLang="zh-CN" sz="2800" b="1" dirty="0">
                <a:solidFill>
                  <a:srgbClr val="0E1FFE"/>
                </a:solidFill>
                <a:latin typeface="Calibri" pitchFamily="34" charset="0"/>
              </a:rPr>
              <a:t>4.</a:t>
            </a:r>
            <a:r>
              <a:rPr lang="zh-CN" altLang="en-US" sz="2800" b="1" dirty="0">
                <a:solidFill>
                  <a:srgbClr val="0E1FFE"/>
                </a:solidFill>
                <a:latin typeface="Calibri" pitchFamily="34" charset="0"/>
              </a:rPr>
              <a:t>主要机构：</a:t>
            </a:r>
          </a:p>
        </p:txBody>
      </p:sp>
      <p:sp>
        <p:nvSpPr>
          <p:cNvPr id="13" name="TextBox 12"/>
          <p:cNvSpPr txBox="1">
            <a:spLocks noChangeArrowheads="1"/>
          </p:cNvSpPr>
          <p:nvPr/>
        </p:nvSpPr>
        <p:spPr bwMode="auto">
          <a:xfrm>
            <a:off x="1441450" y="1401763"/>
            <a:ext cx="57975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en-US" altLang="zh-CN" sz="2800" b="1">
                <a:solidFill>
                  <a:srgbClr val="FF0000"/>
                </a:solidFill>
                <a:latin typeface="宋体" pitchFamily="2" charset="-122"/>
              </a:rPr>
              <a:t>1945</a:t>
            </a:r>
            <a:r>
              <a:rPr lang="zh-CN" altLang="en-US" sz="2800" b="1">
                <a:solidFill>
                  <a:srgbClr val="FF0000"/>
                </a:solidFill>
                <a:latin typeface="宋体" pitchFamily="2" charset="-122"/>
              </a:rPr>
              <a:t>年</a:t>
            </a:r>
            <a:r>
              <a:rPr lang="en-US" altLang="zh-CN" sz="2800" b="1">
                <a:solidFill>
                  <a:srgbClr val="FF0000"/>
                </a:solidFill>
                <a:latin typeface="宋体" pitchFamily="2" charset="-122"/>
              </a:rPr>
              <a:t>10</a:t>
            </a:r>
            <a:r>
              <a:rPr lang="zh-CN" altLang="en-US" sz="2800" b="1">
                <a:solidFill>
                  <a:srgbClr val="FF0000"/>
                </a:solidFill>
                <a:latin typeface="宋体" pitchFamily="2" charset="-122"/>
              </a:rPr>
              <a:t>月，</a:t>
            </a:r>
            <a:r>
              <a:rPr lang="zh-CN" altLang="en-US" sz="2800" b="1">
                <a:solidFill>
                  <a:srgbClr val="0E1FFE"/>
                </a:solidFill>
                <a:latin typeface="宋体" pitchFamily="2" charset="-122"/>
              </a:rPr>
              <a:t>联合国成立</a:t>
            </a:r>
          </a:p>
        </p:txBody>
      </p:sp>
      <p:sp>
        <p:nvSpPr>
          <p:cNvPr id="14" name="TextBox 13"/>
          <p:cNvSpPr txBox="1">
            <a:spLocks noChangeArrowheads="1"/>
          </p:cNvSpPr>
          <p:nvPr/>
        </p:nvSpPr>
        <p:spPr bwMode="auto">
          <a:xfrm>
            <a:off x="1441450" y="2017713"/>
            <a:ext cx="74676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800" b="1" dirty="0">
                <a:solidFill>
                  <a:srgbClr val="FF0000"/>
                </a:solidFill>
                <a:latin typeface="Calibri" pitchFamily="34" charset="0"/>
              </a:rPr>
              <a:t>联合国是</a:t>
            </a:r>
            <a:r>
              <a:rPr lang="zh-CN" altLang="en-US" sz="2800" b="1" dirty="0">
                <a:solidFill>
                  <a:srgbClr val="0E1FFE"/>
                </a:solidFill>
                <a:latin typeface="Calibri" pitchFamily="34" charset="0"/>
              </a:rPr>
              <a:t>人类构建世界和平</a:t>
            </a:r>
            <a:r>
              <a:rPr lang="zh-CN" altLang="en-US" sz="2800" b="1" dirty="0">
                <a:solidFill>
                  <a:srgbClr val="FF0000"/>
                </a:solidFill>
                <a:latin typeface="Calibri" pitchFamily="34" charset="0"/>
              </a:rPr>
              <a:t>的成果，也是</a:t>
            </a:r>
            <a:r>
              <a:rPr lang="zh-CN" altLang="en-US" sz="2800" b="1" dirty="0">
                <a:solidFill>
                  <a:srgbClr val="0E1FFE"/>
                </a:solidFill>
                <a:latin typeface="Calibri" pitchFamily="34" charset="0"/>
              </a:rPr>
              <a:t>影响最大</a:t>
            </a:r>
            <a:r>
              <a:rPr lang="zh-CN" altLang="en-US" sz="2800" b="1" dirty="0">
                <a:solidFill>
                  <a:srgbClr val="FF0000"/>
                </a:solidFill>
                <a:latin typeface="Calibri" pitchFamily="34" charset="0"/>
              </a:rPr>
              <a:t>的国际组织。</a:t>
            </a:r>
          </a:p>
        </p:txBody>
      </p:sp>
      <p:sp>
        <p:nvSpPr>
          <p:cNvPr id="15" name="TextBox 14"/>
          <p:cNvSpPr txBox="1">
            <a:spLocks noChangeArrowheads="1"/>
          </p:cNvSpPr>
          <p:nvPr/>
        </p:nvSpPr>
        <p:spPr bwMode="auto">
          <a:xfrm>
            <a:off x="2243138" y="3084513"/>
            <a:ext cx="1511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800" b="1">
                <a:solidFill>
                  <a:srgbClr val="FF0000"/>
                </a:solidFill>
                <a:latin typeface="Calibri" pitchFamily="34" charset="0"/>
              </a:rPr>
              <a:t>纽约</a:t>
            </a:r>
          </a:p>
        </p:txBody>
      </p:sp>
      <p:sp>
        <p:nvSpPr>
          <p:cNvPr id="16" name="TextBox 15"/>
          <p:cNvSpPr txBox="1">
            <a:spLocks noChangeArrowheads="1"/>
          </p:cNvSpPr>
          <p:nvPr/>
        </p:nvSpPr>
        <p:spPr bwMode="auto">
          <a:xfrm>
            <a:off x="184150" y="4324350"/>
            <a:ext cx="8451850"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800" b="1" dirty="0">
                <a:solidFill>
                  <a:srgbClr val="FF0000"/>
                </a:solidFill>
                <a:latin typeface="Calibri" pitchFamily="34" charset="0"/>
              </a:rPr>
              <a:t>①联合国大会</a:t>
            </a:r>
            <a:r>
              <a:rPr lang="zh-CN" altLang="en-US" sz="2800" b="1" dirty="0">
                <a:solidFill>
                  <a:srgbClr val="0E1FFE"/>
                </a:solidFill>
                <a:latin typeface="Calibri" pitchFamily="34" charset="0"/>
              </a:rPr>
              <a:t>（简称“联大”），</a:t>
            </a:r>
            <a:endParaRPr lang="zh-CN" altLang="en-US" sz="2800" b="1" dirty="0">
              <a:solidFill>
                <a:srgbClr val="FF0000"/>
              </a:solidFill>
              <a:latin typeface="Calibri" pitchFamily="34" charset="0"/>
            </a:endParaRPr>
          </a:p>
          <a:p>
            <a:r>
              <a:rPr lang="zh-CN" altLang="en-US" sz="2800" b="1" dirty="0">
                <a:solidFill>
                  <a:srgbClr val="FF0000"/>
                </a:solidFill>
                <a:latin typeface="Calibri" pitchFamily="34" charset="0"/>
              </a:rPr>
              <a:t>②联合国安全理事会</a:t>
            </a:r>
            <a:r>
              <a:rPr lang="zh-CN" altLang="en-US" sz="2800" b="1" dirty="0">
                <a:solidFill>
                  <a:srgbClr val="0E1FFE"/>
                </a:solidFill>
                <a:latin typeface="Calibri" pitchFamily="34" charset="0"/>
              </a:rPr>
              <a:t>（简称</a:t>
            </a:r>
          </a:p>
          <a:p>
            <a:r>
              <a:rPr lang="zh-CN" altLang="en-US" sz="2800" b="1" dirty="0">
                <a:solidFill>
                  <a:srgbClr val="0E1FFE"/>
                </a:solidFill>
                <a:latin typeface="Calibri" pitchFamily="34" charset="0"/>
              </a:rPr>
              <a:t>“安理会”）</a:t>
            </a:r>
            <a:r>
              <a:rPr lang="zh-CN" altLang="en-US" sz="2800" b="1" dirty="0">
                <a:solidFill>
                  <a:srgbClr val="FF0000"/>
                </a:solidFill>
                <a:latin typeface="Calibri" pitchFamily="34" charset="0"/>
              </a:rPr>
              <a:t>、</a:t>
            </a:r>
          </a:p>
          <a:p>
            <a:r>
              <a:rPr lang="zh-CN" altLang="en-US" sz="2800" b="1" dirty="0">
                <a:solidFill>
                  <a:srgbClr val="FF0000"/>
                </a:solidFill>
                <a:latin typeface="Calibri" pitchFamily="34" charset="0"/>
              </a:rPr>
              <a:t>③联合国秘书处等</a:t>
            </a:r>
            <a:r>
              <a:rPr lang="zh-CN" altLang="en-US" sz="2800" b="1" dirty="0">
                <a:solidFill>
                  <a:srgbClr val="0E1FFE"/>
                </a:solidFill>
                <a:latin typeface="Calibri" pitchFamily="34" charset="0"/>
              </a:rPr>
              <a:t>（联合国</a:t>
            </a:r>
          </a:p>
          <a:p>
            <a:r>
              <a:rPr lang="zh-CN" altLang="en-US" sz="2800" b="1" dirty="0">
                <a:solidFill>
                  <a:srgbClr val="0E1FFE"/>
                </a:solidFill>
                <a:latin typeface="Calibri" pitchFamily="34" charset="0"/>
              </a:rPr>
              <a:t>的行政秘书事务机构）</a:t>
            </a:r>
          </a:p>
        </p:txBody>
      </p:sp>
      <p:pic>
        <p:nvPicPr>
          <p:cNvPr id="11273" name="Picture 10" descr="http://p1.so.qhimgs1.com/bdr/_240_/t01b4919e1b7700b6f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6363" y="2598738"/>
            <a:ext cx="3852862" cy="280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4" name="TextBox 7"/>
          <p:cNvSpPr txBox="1">
            <a:spLocks noChangeArrowheads="1"/>
          </p:cNvSpPr>
          <p:nvPr/>
        </p:nvSpPr>
        <p:spPr bwMode="auto">
          <a:xfrm>
            <a:off x="5781675" y="5407025"/>
            <a:ext cx="31273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800" b="1">
                <a:latin typeface="Calibri" pitchFamily="34" charset="0"/>
              </a:rPr>
              <a:t>联合国总部大厦</a:t>
            </a:r>
          </a:p>
        </p:txBody>
      </p:sp>
    </p:spTree>
    <p:extLst>
      <p:ext uri="{BB962C8B-B14F-4D97-AF65-F5344CB8AC3E}">
        <p14:creationId xmlns:p14="http://schemas.microsoft.com/office/powerpoint/2010/main" val="39594410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100000">
                                          <p:val>
                                            <p:strVal val="#ppt_x"/>
                                          </p:val>
                                        </p:tav>
                                      </p:tavLst>
                                    </p:anim>
                                    <p:anim calcmode="lin" valueType="num">
                                      <p:cBhvr>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ppt_x</p:attrName>
                                        </p:attrNameLst>
                                      </p:cBhvr>
                                      <p:tavLst>
                                        <p:tav tm="0">
                                          <p:val>
                                            <p:strVal val="#ppt_x"/>
                                          </p:val>
                                        </p:tav>
                                        <p:tav tm="100000">
                                          <p:val>
                                            <p:strVal val="#ppt_x"/>
                                          </p:val>
                                        </p:tav>
                                      </p:tavLst>
                                    </p:anim>
                                    <p:anim calcmode="lin" valueType="num">
                                      <p:cBhvr>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ppt_x</p:attrName>
                                        </p:attrNameLst>
                                      </p:cBhvr>
                                      <p:tavLst>
                                        <p:tav tm="0">
                                          <p:val>
                                            <p:strVal val="#ppt_x"/>
                                          </p:val>
                                        </p:tav>
                                        <p:tav tm="100000">
                                          <p:val>
                                            <p:strVal val="#ppt_x"/>
                                          </p:val>
                                        </p:tav>
                                      </p:tavLst>
                                    </p:anim>
                                    <p:anim calcmode="lin" valueType="num">
                                      <p:cBhvr>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ppt_x</p:attrName>
                                        </p:attrNameLst>
                                      </p:cBhvr>
                                      <p:tavLst>
                                        <p:tav tm="0">
                                          <p:val>
                                            <p:strVal val="#ppt_x"/>
                                          </p:val>
                                        </p:tav>
                                        <p:tav tm="100000">
                                          <p:val>
                                            <p:strVal val="#ppt_x"/>
                                          </p:val>
                                        </p:tav>
                                      </p:tavLst>
                                    </p:anim>
                                    <p:anim calcmode="lin" valueType="num">
                                      <p:cBhvr>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本框 1"/>
          <p:cNvSpPr txBox="1">
            <a:spLocks noChangeArrowheads="1"/>
          </p:cNvSpPr>
          <p:nvPr/>
        </p:nvSpPr>
        <p:spPr bwMode="auto">
          <a:xfrm>
            <a:off x="73025" y="53975"/>
            <a:ext cx="5415265" cy="4515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en-US" altLang="zh-CN" sz="2800" b="1" dirty="0">
                <a:solidFill>
                  <a:srgbClr val="0E1FFE"/>
                </a:solidFill>
                <a:latin typeface="宋体" pitchFamily="2" charset="-122"/>
              </a:rPr>
              <a:t>5</a:t>
            </a:r>
            <a:r>
              <a:rPr lang="zh-CN" altLang="en-US" sz="2800" b="1" dirty="0">
                <a:solidFill>
                  <a:srgbClr val="0E1FFE"/>
                </a:solidFill>
                <a:latin typeface="宋体" pitchFamily="2" charset="-122"/>
              </a:rPr>
              <a:t>、安理会的主要职责与成员国：</a:t>
            </a:r>
          </a:p>
          <a:p>
            <a:r>
              <a:rPr lang="zh-CN" altLang="en-US" sz="2800" b="1" dirty="0">
                <a:solidFill>
                  <a:srgbClr val="0E1FFE"/>
                </a:solidFill>
                <a:latin typeface="宋体" pitchFamily="2" charset="-122"/>
              </a:rPr>
              <a:t>（</a:t>
            </a:r>
            <a:r>
              <a:rPr lang="en-US" altLang="zh-CN" sz="2800" b="1" dirty="0">
                <a:solidFill>
                  <a:srgbClr val="0E1FFE"/>
                </a:solidFill>
                <a:latin typeface="宋体" pitchFamily="2" charset="-122"/>
              </a:rPr>
              <a:t>1</a:t>
            </a:r>
            <a:r>
              <a:rPr lang="zh-CN" altLang="en-US" sz="2800" b="1" dirty="0">
                <a:solidFill>
                  <a:srgbClr val="0E1FFE"/>
                </a:solidFill>
                <a:latin typeface="宋体" pitchFamily="2" charset="-122"/>
              </a:rPr>
              <a:t>）主要职责：</a:t>
            </a:r>
          </a:p>
          <a:p>
            <a:endParaRPr lang="zh-CN" altLang="en-US" sz="2800" b="1" dirty="0">
              <a:solidFill>
                <a:srgbClr val="0E1FFE"/>
              </a:solidFill>
              <a:latin typeface="宋体" pitchFamily="2" charset="-122"/>
            </a:endParaRPr>
          </a:p>
          <a:p>
            <a:pPr>
              <a:lnSpc>
                <a:spcPct val="150000"/>
              </a:lnSpc>
            </a:pPr>
            <a:r>
              <a:rPr lang="zh-CN" altLang="en-US" sz="2800" b="1" dirty="0">
                <a:solidFill>
                  <a:srgbClr val="0E1FFE"/>
                </a:solidFill>
                <a:latin typeface="宋体" pitchFamily="2" charset="-122"/>
              </a:rPr>
              <a:t>（</a:t>
            </a:r>
            <a:r>
              <a:rPr lang="en-US" altLang="zh-CN" sz="2800" b="1" dirty="0">
                <a:solidFill>
                  <a:srgbClr val="0E1FFE"/>
                </a:solidFill>
                <a:latin typeface="宋体" pitchFamily="2" charset="-122"/>
              </a:rPr>
              <a:t>2</a:t>
            </a:r>
            <a:r>
              <a:rPr lang="zh-CN" altLang="en-US" sz="2800" b="1" dirty="0">
                <a:solidFill>
                  <a:srgbClr val="0E1FFE"/>
                </a:solidFill>
                <a:latin typeface="宋体" pitchFamily="2" charset="-122"/>
              </a:rPr>
              <a:t>）成员国：</a:t>
            </a:r>
          </a:p>
          <a:p>
            <a:pPr>
              <a:lnSpc>
                <a:spcPct val="150000"/>
              </a:lnSpc>
            </a:pPr>
            <a:endParaRPr lang="zh-CN" altLang="en-US" sz="2800" b="1" dirty="0">
              <a:solidFill>
                <a:srgbClr val="0E1FFE"/>
              </a:solidFill>
              <a:latin typeface="宋体" pitchFamily="2" charset="-122"/>
            </a:endParaRPr>
          </a:p>
          <a:p>
            <a:pPr>
              <a:lnSpc>
                <a:spcPct val="150000"/>
              </a:lnSpc>
            </a:pPr>
            <a:endParaRPr lang="zh-CN" altLang="en-US" sz="2800" b="1" dirty="0">
              <a:solidFill>
                <a:srgbClr val="0E1FFE"/>
              </a:solidFill>
              <a:latin typeface="宋体" pitchFamily="2" charset="-122"/>
            </a:endParaRPr>
          </a:p>
          <a:p>
            <a:pPr>
              <a:lnSpc>
                <a:spcPct val="150000"/>
              </a:lnSpc>
            </a:pPr>
            <a:r>
              <a:rPr lang="en-US" altLang="zh-CN" sz="2800" b="1" dirty="0">
                <a:solidFill>
                  <a:srgbClr val="0E1FFE"/>
                </a:solidFill>
                <a:latin typeface="宋体" pitchFamily="2" charset="-122"/>
              </a:rPr>
              <a:t>6</a:t>
            </a:r>
            <a:r>
              <a:rPr lang="zh-CN" altLang="en-US" sz="2800" b="1" dirty="0">
                <a:solidFill>
                  <a:srgbClr val="0E1FFE"/>
                </a:solidFill>
                <a:latin typeface="宋体" pitchFamily="2" charset="-122"/>
              </a:rPr>
              <a:t>、联合国的职权：</a:t>
            </a:r>
          </a:p>
          <a:p>
            <a:pPr>
              <a:lnSpc>
                <a:spcPct val="150000"/>
              </a:lnSpc>
            </a:pPr>
            <a:endParaRPr lang="zh-CN" altLang="en-US" sz="2800" b="1" dirty="0">
              <a:solidFill>
                <a:srgbClr val="0E1FFE"/>
              </a:solidFill>
              <a:latin typeface="宋体" pitchFamily="2" charset="-122"/>
            </a:endParaRPr>
          </a:p>
        </p:txBody>
      </p:sp>
      <p:sp>
        <p:nvSpPr>
          <p:cNvPr id="100" name="文本框 99"/>
          <p:cNvSpPr txBox="1">
            <a:spLocks noChangeArrowheads="1"/>
          </p:cNvSpPr>
          <p:nvPr/>
        </p:nvSpPr>
        <p:spPr bwMode="auto">
          <a:xfrm>
            <a:off x="393700" y="1001713"/>
            <a:ext cx="85232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b="1">
                <a:solidFill>
                  <a:srgbClr val="FF0000"/>
                </a:solidFill>
              </a:rPr>
              <a:t>担负着维护国际和平与安全的主要责任。</a:t>
            </a:r>
            <a:endParaRPr lang="zh-CN" altLang="en-US" sz="2800" b="1">
              <a:solidFill>
                <a:srgbClr val="FF0000"/>
              </a:solidFill>
            </a:endParaRPr>
          </a:p>
        </p:txBody>
      </p:sp>
      <p:sp>
        <p:nvSpPr>
          <p:cNvPr id="3" name="文本框 2"/>
          <p:cNvSpPr txBox="1">
            <a:spLocks noChangeArrowheads="1"/>
          </p:cNvSpPr>
          <p:nvPr/>
        </p:nvSpPr>
        <p:spPr bwMode="auto">
          <a:xfrm>
            <a:off x="393700" y="2082800"/>
            <a:ext cx="8523288"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b="1">
                <a:solidFill>
                  <a:srgbClr val="FF0000"/>
                </a:solidFill>
              </a:rPr>
              <a:t>安理会由</a:t>
            </a:r>
            <a:r>
              <a:rPr lang="zh-CN" altLang="zh-CN" sz="2800" b="1">
                <a:solidFill>
                  <a:srgbClr val="0E1FFE"/>
                </a:solidFill>
              </a:rPr>
              <a:t>中国、法国、俄罗斯、英国、美国</a:t>
            </a:r>
            <a:r>
              <a:rPr lang="zh-CN" altLang="zh-CN" sz="2800" b="1">
                <a:solidFill>
                  <a:srgbClr val="FF0000"/>
                </a:solidFill>
              </a:rPr>
              <a:t>5个</a:t>
            </a:r>
            <a:r>
              <a:rPr lang="zh-CN" altLang="zh-CN" sz="2800" b="1">
                <a:solidFill>
                  <a:srgbClr val="0E1FFE"/>
                </a:solidFill>
              </a:rPr>
              <a:t>常任理事国</a:t>
            </a:r>
            <a:r>
              <a:rPr lang="zh-CN" altLang="zh-CN" sz="2800" b="1">
                <a:solidFill>
                  <a:srgbClr val="FF0000"/>
                </a:solidFill>
              </a:rPr>
              <a:t>和10个</a:t>
            </a:r>
            <a:r>
              <a:rPr lang="zh-CN" altLang="zh-CN" sz="2800" b="1">
                <a:solidFill>
                  <a:srgbClr val="0E1FFE"/>
                </a:solidFill>
              </a:rPr>
              <a:t>非常任理事国</a:t>
            </a:r>
            <a:r>
              <a:rPr lang="zh-CN" altLang="zh-CN" sz="2800" b="1">
                <a:solidFill>
                  <a:srgbClr val="FF0000"/>
                </a:solidFill>
              </a:rPr>
              <a:t>组成，常任理事国拥有</a:t>
            </a:r>
            <a:r>
              <a:rPr lang="zh-CN" altLang="zh-CN" sz="2800" b="1">
                <a:solidFill>
                  <a:srgbClr val="0E1FFE"/>
                </a:solidFill>
              </a:rPr>
              <a:t>否决权</a:t>
            </a:r>
            <a:r>
              <a:rPr lang="zh-CN" altLang="zh-CN" sz="2800" b="1">
                <a:solidFill>
                  <a:srgbClr val="FF0000"/>
                </a:solidFill>
              </a:rPr>
              <a:t>。</a:t>
            </a:r>
            <a:endParaRPr lang="zh-CN" altLang="en-US" sz="2800" b="1">
              <a:solidFill>
                <a:srgbClr val="FF0000"/>
              </a:solidFill>
            </a:endParaRPr>
          </a:p>
        </p:txBody>
      </p:sp>
      <p:sp>
        <p:nvSpPr>
          <p:cNvPr id="4" name="文本框 3"/>
          <p:cNvSpPr txBox="1">
            <a:spLocks noChangeArrowheads="1"/>
          </p:cNvSpPr>
          <p:nvPr/>
        </p:nvSpPr>
        <p:spPr bwMode="auto">
          <a:xfrm>
            <a:off x="538163" y="3946525"/>
            <a:ext cx="837882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b="1">
                <a:solidFill>
                  <a:srgbClr val="FF0000"/>
                </a:solidFill>
              </a:rPr>
              <a:t>根据安理会或联大的决议，联合国可以向冲突地区派出军事人员，以恢复或维持和平。</a:t>
            </a:r>
            <a:endParaRPr lang="zh-CN" altLang="en-US" sz="2800" b="1">
              <a:solidFill>
                <a:srgbClr val="FF0000"/>
              </a:solidFill>
            </a:endParaRPr>
          </a:p>
        </p:txBody>
      </p:sp>
    </p:spTree>
    <p:extLst>
      <p:ext uri="{BB962C8B-B14F-4D97-AF65-F5344CB8AC3E}">
        <p14:creationId xmlns:p14="http://schemas.microsoft.com/office/powerpoint/2010/main" val="4953279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fill="hold"/>
                                        <p:tgtEl>
                                          <p:spTgt spid="100"/>
                                        </p:tgtEl>
                                        <p:attrNameLst>
                                          <p:attrName>ppt_x</p:attrName>
                                        </p:attrNameLst>
                                      </p:cBhvr>
                                      <p:tavLst>
                                        <p:tav tm="0">
                                          <p:val>
                                            <p:strVal val="#ppt_x"/>
                                          </p:val>
                                        </p:tav>
                                        <p:tav tm="100000">
                                          <p:val>
                                            <p:strVal val="#ppt_x"/>
                                          </p:val>
                                        </p:tav>
                                      </p:tavLst>
                                    </p:anim>
                                    <p:anim calcmode="lin" valueType="num">
                                      <p:cBhvr additive="base">
                                        <p:cTn id="8"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3"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图片 39939" descr="87b58PICfc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260350"/>
            <a:ext cx="4176712" cy="277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4" name="图片 39941" descr="87b58PICfc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0563" y="188913"/>
            <a:ext cx="4330700" cy="287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矩形 39942"/>
          <p:cNvSpPr>
            <a:spLocks noChangeArrowheads="1"/>
          </p:cNvSpPr>
          <p:nvPr/>
        </p:nvSpPr>
        <p:spPr bwMode="auto">
          <a:xfrm>
            <a:off x="3059113" y="3141663"/>
            <a:ext cx="29416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400" b="1">
                <a:ea typeface="黑体" pitchFamily="49" charset="-122"/>
              </a:rPr>
              <a:t>联合国维持和平部队</a:t>
            </a:r>
          </a:p>
        </p:txBody>
      </p:sp>
      <p:sp>
        <p:nvSpPr>
          <p:cNvPr id="39944" name="文本框 39943"/>
          <p:cNvSpPr txBox="1">
            <a:spLocks noChangeArrowheads="1"/>
          </p:cNvSpPr>
          <p:nvPr/>
        </p:nvSpPr>
        <p:spPr bwMode="auto">
          <a:xfrm>
            <a:off x="395288" y="4005263"/>
            <a:ext cx="8301037" cy="204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itchFamily="34" charset="0"/>
                <a:ea typeface="宋体" pitchFamily="2" charset="-122"/>
              </a:defRPr>
            </a:lvl1pPr>
            <a:lvl2pPr>
              <a:defRPr>
                <a:solidFill>
                  <a:schemeClr val="tx1"/>
                </a:solidFill>
                <a:latin typeface="Verdana" pitchFamily="34" charset="0"/>
                <a:ea typeface="宋体" pitchFamily="2" charset="-122"/>
              </a:defRPr>
            </a:lvl2pPr>
            <a:lvl3pPr>
              <a:defRPr>
                <a:solidFill>
                  <a:schemeClr val="tx1"/>
                </a:solidFill>
                <a:latin typeface="Verdana" pitchFamily="34" charset="0"/>
                <a:ea typeface="宋体" pitchFamily="2" charset="-122"/>
              </a:defRPr>
            </a:lvl3pPr>
            <a:lvl4pPr>
              <a:defRPr>
                <a:solidFill>
                  <a:schemeClr val="tx1"/>
                </a:solidFill>
                <a:latin typeface="Verdana" pitchFamily="34" charset="0"/>
                <a:ea typeface="宋体" pitchFamily="2" charset="-122"/>
              </a:defRPr>
            </a:lvl4pPr>
            <a:lvl5pPr>
              <a:defRPr>
                <a:solidFill>
                  <a:schemeClr val="tx1"/>
                </a:solidFill>
                <a:latin typeface="Verdana" pitchFamily="34" charset="0"/>
                <a:ea typeface="宋体" pitchFamily="2" charset="-122"/>
              </a:defRPr>
            </a:lvl5pPr>
            <a:lvl6pPr fontAlgn="base">
              <a:spcBef>
                <a:spcPct val="0"/>
              </a:spcBef>
              <a:spcAft>
                <a:spcPct val="0"/>
              </a:spcAft>
              <a:buFont typeface="Arial" pitchFamily="34" charset="0"/>
              <a:defRPr>
                <a:solidFill>
                  <a:schemeClr val="tx1"/>
                </a:solidFill>
                <a:latin typeface="Verdana" pitchFamily="34" charset="0"/>
                <a:ea typeface="宋体" pitchFamily="2" charset="-122"/>
              </a:defRPr>
            </a:lvl6pPr>
            <a:lvl7pPr fontAlgn="base">
              <a:spcBef>
                <a:spcPct val="0"/>
              </a:spcBef>
              <a:spcAft>
                <a:spcPct val="0"/>
              </a:spcAft>
              <a:buFont typeface="Arial" pitchFamily="34" charset="0"/>
              <a:defRPr>
                <a:solidFill>
                  <a:schemeClr val="tx1"/>
                </a:solidFill>
                <a:latin typeface="Verdana" pitchFamily="34" charset="0"/>
                <a:ea typeface="宋体" pitchFamily="2" charset="-122"/>
              </a:defRPr>
            </a:lvl7pPr>
            <a:lvl8pPr fontAlgn="base">
              <a:spcBef>
                <a:spcPct val="0"/>
              </a:spcBef>
              <a:spcAft>
                <a:spcPct val="0"/>
              </a:spcAft>
              <a:buFont typeface="Arial" pitchFamily="34" charset="0"/>
              <a:defRPr>
                <a:solidFill>
                  <a:schemeClr val="tx1"/>
                </a:solidFill>
                <a:latin typeface="Verdana" pitchFamily="34" charset="0"/>
                <a:ea typeface="宋体" pitchFamily="2" charset="-122"/>
              </a:defRPr>
            </a:lvl8pPr>
            <a:lvl9pPr fontAlgn="base">
              <a:spcBef>
                <a:spcPct val="0"/>
              </a:spcBef>
              <a:spcAft>
                <a:spcPct val="0"/>
              </a:spcAft>
              <a:buFont typeface="Arial" pitchFamily="34" charset="0"/>
              <a:defRPr>
                <a:solidFill>
                  <a:schemeClr val="tx1"/>
                </a:solidFill>
                <a:latin typeface="Verdana" pitchFamily="34" charset="0"/>
                <a:ea typeface="宋体" pitchFamily="2" charset="-122"/>
              </a:defRPr>
            </a:lvl9pPr>
          </a:lstStyle>
          <a:p>
            <a:r>
              <a:rPr lang="en-US" altLang="zh-CN" sz="3200" b="1" dirty="0">
                <a:latin typeface="黑体" pitchFamily="49" charset="-122"/>
                <a:ea typeface="黑体" pitchFamily="49" charset="-122"/>
              </a:rPr>
              <a:t>5</a:t>
            </a:r>
            <a:r>
              <a:rPr lang="zh-CN" altLang="en-US" sz="3200" b="1" dirty="0">
                <a:latin typeface="黑体" pitchFamily="49" charset="-122"/>
                <a:ea typeface="黑体" pitchFamily="49" charset="-122"/>
              </a:rPr>
              <a:t>、作用：</a:t>
            </a:r>
          </a:p>
          <a:p>
            <a:r>
              <a:rPr lang="zh-CN" altLang="en-US" sz="3200" b="1" dirty="0">
                <a:latin typeface="黑体" pitchFamily="49" charset="-122"/>
                <a:ea typeface="黑体" pitchFamily="49" charset="-122"/>
              </a:rPr>
              <a:t>    联合国在维护国际和平与安全方面发挥了积极作用，使许多国家和地区避免了一些可能发生的战争。</a:t>
            </a:r>
          </a:p>
        </p:txBody>
      </p:sp>
    </p:spTree>
    <p:extLst>
      <p:ext uri="{BB962C8B-B14F-4D97-AF65-F5344CB8AC3E}">
        <p14:creationId xmlns:p14="http://schemas.microsoft.com/office/powerpoint/2010/main" val="22551130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9944">
                                            <p:txEl>
                                              <p:pRg st="1" end="1"/>
                                            </p:txEl>
                                          </p:spTgt>
                                        </p:tgtEl>
                                        <p:attrNameLst>
                                          <p:attrName>style.visibility</p:attrName>
                                        </p:attrNameLst>
                                      </p:cBhvr>
                                      <p:to>
                                        <p:strVal val="visible"/>
                                      </p:to>
                                    </p:set>
                                    <p:anim calcmode="lin" valueType="num">
                                      <p:cBhvr additive="base">
                                        <p:cTn id="7" dur="500" fill="hold"/>
                                        <p:tgtEl>
                                          <p:spTgt spid="3994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994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图片 26625" descr="11955587184634178_small">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7763" y="1341438"/>
            <a:ext cx="2305050" cy="173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2" name="图片 26626" descr="1196128876056733_small">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1188" y="3284538"/>
            <a:ext cx="1449387"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图片 26627">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1188" y="5275263"/>
            <a:ext cx="1657350" cy="129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图片 26632">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156325" y="3429000"/>
            <a:ext cx="255587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图片 26633">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95288" y="1557338"/>
            <a:ext cx="1943100"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图片 26634">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276600" y="1484313"/>
            <a:ext cx="1655763" cy="165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图片 26635">
            <a:hlinkClick r:id="rId15"/>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492500" y="3789363"/>
            <a:ext cx="1871663"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7" name="矩形 26636"/>
          <p:cNvSpPr/>
          <p:nvPr/>
        </p:nvSpPr>
        <p:spPr>
          <a:xfrm>
            <a:off x="1258888" y="333375"/>
            <a:ext cx="6121400" cy="1008063"/>
          </a:xfrm>
          <a:prstGeom prst="rect">
            <a:avLst/>
          </a:prstGeom>
        </p:spPr>
        <p:txBody>
          <a:bodyPr wrap="none" fromWordArt="1">
            <a:prstTxWarp prst="textPlain">
              <a:avLst>
                <a:gd name="adj" fmla="val 50000"/>
              </a:avLst>
            </a:prstTxWarp>
            <a:normAutofit/>
          </a:bodyPr>
          <a:lstStyle/>
          <a:p>
            <a:pPr algn="ctr"/>
            <a:r>
              <a:rPr lang="zh-CN" altLang="en-US" sz="3600" noProof="1">
                <a:ln w="9525" cap="flat" cmpd="sng">
                  <a:solidFill>
                    <a:srgbClr val="0000FF"/>
                  </a:solidFill>
                  <a:prstDash val="solid"/>
                  <a:headEnd type="none" w="med" len="med"/>
                  <a:tailEnd type="none" w="med" len="med"/>
                </a:ln>
                <a:solidFill>
                  <a:srgbClr val="FF00FF"/>
                </a:solidFill>
                <a:latin typeface="宋体" panose="02010600030101010101" pitchFamily="2" charset="-122"/>
              </a:rPr>
              <a:t>考考你：你认识这些世界著名品牌吗？</a:t>
            </a:r>
          </a:p>
          <a:p>
            <a:pPr algn="ctr"/>
            <a:endParaRPr lang="zh-CN" altLang="en-US" sz="3600" noProof="1">
              <a:ln w="9525" cap="flat" cmpd="sng">
                <a:solidFill>
                  <a:srgbClr val="0000FF"/>
                </a:solidFill>
                <a:prstDash val="solid"/>
                <a:headEnd type="none" w="med" len="med"/>
                <a:tailEnd type="none" w="med" len="med"/>
              </a:ln>
              <a:solidFill>
                <a:srgbClr val="FF00FF"/>
              </a:solidFill>
              <a:latin typeface="宋体" panose="02010600030101010101" pitchFamily="2" charset="-122"/>
            </a:endParaRPr>
          </a:p>
        </p:txBody>
      </p:sp>
      <p:pic>
        <p:nvPicPr>
          <p:cNvPr id="5129" name="图片 26637" descr="英特尔"/>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348038" y="5516563"/>
            <a:ext cx="2527300"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0" name="图片 26638" descr="微软"/>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6156325" y="4941888"/>
            <a:ext cx="2684463" cy="191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1" name="矩形 26640"/>
          <p:cNvSpPr>
            <a:spLocks noChangeArrowheads="1" noChangeShapeType="1" noTextEdit="1"/>
          </p:cNvSpPr>
          <p:nvPr/>
        </p:nvSpPr>
        <p:spPr bwMode="auto">
          <a:xfrm>
            <a:off x="7596188" y="6308725"/>
            <a:ext cx="1371600" cy="350838"/>
          </a:xfrm>
          <a:prstGeom prst="rect">
            <a:avLst/>
          </a:prstGeom>
          <a:extLst>
            <a:ext uri="{91240B29-F687-4F45-9708-019B960494DF}">
              <a14:hiddenLine xmlns:a14="http://schemas.microsoft.com/office/drawing/2010/main" w="9525">
                <a:noFill/>
                <a:round/>
                <a:headEnd/>
                <a:tailEnd/>
              </a14:hiddenLine>
            </a:ext>
          </a:extLst>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endParaRPr lang="zh-CN" altLang="en-US">
              <a:gradFill rotWithShape="0">
                <a:gsLst>
                  <a:gs pos="0">
                    <a:srgbClr val="FFE701"/>
                  </a:gs>
                  <a:gs pos="100000">
                    <a:srgbClr val="FE3E02"/>
                  </a:gs>
                </a:gsLst>
                <a:lin ang="5400000" scaled="1"/>
              </a:gradFill>
              <a:latin typeface="宋体"/>
              <a:ea typeface="宋体"/>
            </a:endParaRPr>
          </a:p>
        </p:txBody>
      </p:sp>
    </p:spTree>
    <p:extLst>
      <p:ext uri="{BB962C8B-B14F-4D97-AF65-F5344CB8AC3E}">
        <p14:creationId xmlns:p14="http://schemas.microsoft.com/office/powerpoint/2010/main" val="2655640513"/>
      </p:ext>
    </p:extLst>
  </p:cSld>
  <p:clrMapOvr>
    <a:masterClrMapping/>
  </p:clrMapOvr>
  <p:transition spd="med">
    <p:wipe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9" name="标题 28673"/>
          <p:cNvSpPr>
            <a:spLocks noGrp="1" noChangeArrowheads="1"/>
          </p:cNvSpPr>
          <p:nvPr>
            <p:ph type="title"/>
          </p:nvPr>
        </p:nvSpPr>
        <p:spPr>
          <a:xfrm>
            <a:off x="1620838" y="385763"/>
            <a:ext cx="6264275" cy="882650"/>
          </a:xfrm>
        </p:spPr>
        <p:txBody>
          <a:bodyPr/>
          <a:lstStyle/>
          <a:p>
            <a:r>
              <a:rPr lang="zh-CN" altLang="en-US" sz="4500" b="1" smtClean="0">
                <a:solidFill>
                  <a:schemeClr val="tx1"/>
                </a:solidFill>
                <a:ea typeface="黑体" pitchFamily="49" charset="-122"/>
              </a:rPr>
              <a:t>中国在世界著名的品牌</a:t>
            </a:r>
          </a:p>
        </p:txBody>
      </p:sp>
      <p:pic>
        <p:nvPicPr>
          <p:cNvPr id="7170" name="图片 28674" descr="海尔2"/>
          <p:cNvPicPr>
            <a:picLocks noChangeAspect="1" noChangeArrowheads="1"/>
          </p:cNvPicPr>
          <p:nvPr/>
        </p:nvPicPr>
        <p:blipFill>
          <a:blip r:embed="rId2">
            <a:extLst>
              <a:ext uri="{28A0092B-C50C-407E-A947-70E740481C1C}">
                <a14:useLocalDpi xmlns:a14="http://schemas.microsoft.com/office/drawing/2010/main" val="0"/>
              </a:ext>
            </a:extLst>
          </a:blip>
          <a:srcRect l="35088" b="39555"/>
          <a:stretch>
            <a:fillRect/>
          </a:stretch>
        </p:blipFill>
        <p:spPr bwMode="auto">
          <a:xfrm>
            <a:off x="539750" y="1341438"/>
            <a:ext cx="3887788"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图片 28675" descr="联想"/>
          <p:cNvPicPr>
            <a:picLocks noChangeAspect="1" noChangeArrowheads="1"/>
          </p:cNvPicPr>
          <p:nvPr/>
        </p:nvPicPr>
        <p:blipFill>
          <a:blip r:embed="rId3">
            <a:extLst>
              <a:ext uri="{28A0092B-C50C-407E-A947-70E740481C1C}">
                <a14:useLocalDpi xmlns:a14="http://schemas.microsoft.com/office/drawing/2010/main" val="0"/>
              </a:ext>
            </a:extLst>
          </a:blip>
          <a:srcRect r="29099"/>
          <a:stretch>
            <a:fillRect/>
          </a:stretch>
        </p:blipFill>
        <p:spPr bwMode="auto">
          <a:xfrm>
            <a:off x="4859338" y="1557338"/>
            <a:ext cx="3025775"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图片 28676" descr="长虹"/>
          <p:cNvPicPr>
            <a:picLocks noChangeAspect="1" noChangeArrowheads="1"/>
          </p:cNvPicPr>
          <p:nvPr/>
        </p:nvPicPr>
        <p:blipFill>
          <a:blip r:embed="rId4">
            <a:extLst>
              <a:ext uri="{28A0092B-C50C-407E-A947-70E740481C1C}">
                <a14:useLocalDpi xmlns:a14="http://schemas.microsoft.com/office/drawing/2010/main" val="0"/>
              </a:ext>
            </a:extLst>
          </a:blip>
          <a:srcRect r="28812"/>
          <a:stretch>
            <a:fillRect/>
          </a:stretch>
        </p:blipFill>
        <p:spPr bwMode="auto">
          <a:xfrm>
            <a:off x="684213" y="2924175"/>
            <a:ext cx="3457575"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图片 28677" descr="Tcl"/>
          <p:cNvPicPr>
            <a:picLocks noChangeAspect="1" noChangeArrowheads="1"/>
          </p:cNvPicPr>
          <p:nvPr/>
        </p:nvPicPr>
        <p:blipFill>
          <a:blip r:embed="rId5">
            <a:extLst>
              <a:ext uri="{28A0092B-C50C-407E-A947-70E740481C1C}">
                <a14:useLocalDpi xmlns:a14="http://schemas.microsoft.com/office/drawing/2010/main" val="0"/>
              </a:ext>
            </a:extLst>
          </a:blip>
          <a:srcRect l="51898" b="45114"/>
          <a:stretch>
            <a:fillRect/>
          </a:stretch>
        </p:blipFill>
        <p:spPr bwMode="auto">
          <a:xfrm>
            <a:off x="4932363" y="2636838"/>
            <a:ext cx="3455987" cy="173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图片 28679" descr="康佳"/>
          <p:cNvPicPr>
            <a:picLocks noChangeAspect="1" noChangeArrowheads="1"/>
          </p:cNvPicPr>
          <p:nvPr/>
        </p:nvPicPr>
        <p:blipFill>
          <a:blip r:embed="rId6">
            <a:extLst>
              <a:ext uri="{28A0092B-C50C-407E-A947-70E740481C1C}">
                <a14:useLocalDpi xmlns:a14="http://schemas.microsoft.com/office/drawing/2010/main" val="0"/>
              </a:ext>
            </a:extLst>
          </a:blip>
          <a:srcRect l="9062" t="26079" r="10905" b="26079"/>
          <a:stretch>
            <a:fillRect/>
          </a:stretch>
        </p:blipFill>
        <p:spPr bwMode="auto">
          <a:xfrm>
            <a:off x="4140200" y="4941888"/>
            <a:ext cx="4679950"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5" name="图片 28680" descr="87b58PICfc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31640" y="4581524"/>
            <a:ext cx="1944688"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395615"/>
      </p:ext>
    </p:extLst>
  </p:cSld>
  <p:clrMapOvr>
    <a:masterClrMapping/>
  </p:clrMapOvr>
  <p:transition spd="med">
    <p:wipe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2051"/>
          <p:cNvSpPr txBox="1">
            <a:spLocks noChangeArrowheads="1"/>
          </p:cNvSpPr>
          <p:nvPr/>
        </p:nvSpPr>
        <p:spPr bwMode="auto">
          <a:xfrm>
            <a:off x="107504" y="116632"/>
            <a:ext cx="770413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itchFamily="34" charset="0"/>
                <a:ea typeface="宋体" pitchFamily="2" charset="-122"/>
              </a:defRPr>
            </a:lvl1pPr>
            <a:lvl2pPr>
              <a:defRPr>
                <a:solidFill>
                  <a:schemeClr val="tx1"/>
                </a:solidFill>
                <a:latin typeface="Verdana" pitchFamily="34" charset="0"/>
                <a:ea typeface="宋体" pitchFamily="2" charset="-122"/>
              </a:defRPr>
            </a:lvl2pPr>
            <a:lvl3pPr>
              <a:defRPr>
                <a:solidFill>
                  <a:schemeClr val="tx1"/>
                </a:solidFill>
                <a:latin typeface="Verdana" pitchFamily="34" charset="0"/>
                <a:ea typeface="宋体" pitchFamily="2" charset="-122"/>
              </a:defRPr>
            </a:lvl3pPr>
            <a:lvl4pPr>
              <a:defRPr>
                <a:solidFill>
                  <a:schemeClr val="tx1"/>
                </a:solidFill>
                <a:latin typeface="Verdana" pitchFamily="34" charset="0"/>
                <a:ea typeface="宋体" pitchFamily="2" charset="-122"/>
              </a:defRPr>
            </a:lvl4pPr>
            <a:lvl5pPr>
              <a:defRPr>
                <a:solidFill>
                  <a:schemeClr val="tx1"/>
                </a:solidFill>
                <a:latin typeface="Verdana" pitchFamily="34" charset="0"/>
                <a:ea typeface="宋体" pitchFamily="2" charset="-122"/>
              </a:defRPr>
            </a:lvl5pPr>
            <a:lvl6pPr fontAlgn="base">
              <a:spcBef>
                <a:spcPct val="0"/>
              </a:spcBef>
              <a:spcAft>
                <a:spcPct val="0"/>
              </a:spcAft>
              <a:buFont typeface="Arial" pitchFamily="34" charset="0"/>
              <a:defRPr>
                <a:solidFill>
                  <a:schemeClr val="tx1"/>
                </a:solidFill>
                <a:latin typeface="Verdana" pitchFamily="34" charset="0"/>
                <a:ea typeface="宋体" pitchFamily="2" charset="-122"/>
              </a:defRPr>
            </a:lvl6pPr>
            <a:lvl7pPr fontAlgn="base">
              <a:spcBef>
                <a:spcPct val="0"/>
              </a:spcBef>
              <a:spcAft>
                <a:spcPct val="0"/>
              </a:spcAft>
              <a:buFont typeface="Arial" pitchFamily="34" charset="0"/>
              <a:defRPr>
                <a:solidFill>
                  <a:schemeClr val="tx1"/>
                </a:solidFill>
                <a:latin typeface="Verdana" pitchFamily="34" charset="0"/>
                <a:ea typeface="宋体" pitchFamily="2" charset="-122"/>
              </a:defRPr>
            </a:lvl7pPr>
            <a:lvl8pPr fontAlgn="base">
              <a:spcBef>
                <a:spcPct val="0"/>
              </a:spcBef>
              <a:spcAft>
                <a:spcPct val="0"/>
              </a:spcAft>
              <a:buFont typeface="Arial" pitchFamily="34" charset="0"/>
              <a:defRPr>
                <a:solidFill>
                  <a:schemeClr val="tx1"/>
                </a:solidFill>
                <a:latin typeface="Verdana" pitchFamily="34" charset="0"/>
                <a:ea typeface="宋体" pitchFamily="2" charset="-122"/>
              </a:defRPr>
            </a:lvl8pPr>
            <a:lvl9pPr fontAlgn="base">
              <a:spcBef>
                <a:spcPct val="0"/>
              </a:spcBef>
              <a:spcAft>
                <a:spcPct val="0"/>
              </a:spcAft>
              <a:buFont typeface="Arial" pitchFamily="34" charset="0"/>
              <a:defRPr>
                <a:solidFill>
                  <a:schemeClr val="tx1"/>
                </a:solidFill>
                <a:latin typeface="Verdana" pitchFamily="34" charset="0"/>
                <a:ea typeface="宋体" pitchFamily="2" charset="-122"/>
              </a:defRPr>
            </a:lvl9pPr>
          </a:lstStyle>
          <a:p>
            <a:pPr>
              <a:spcBef>
                <a:spcPct val="50000"/>
              </a:spcBef>
            </a:pPr>
            <a:r>
              <a:rPr lang="zh-CN" altLang="en-US" sz="4000" b="1" dirty="0">
                <a:latin typeface="黑体" pitchFamily="49" charset="-122"/>
                <a:ea typeface="黑体" pitchFamily="49" charset="-122"/>
              </a:rPr>
              <a:t>二、经济全球化与世界贸易</a:t>
            </a:r>
            <a:r>
              <a:rPr lang="zh-CN" altLang="en-US" sz="4000" b="1" dirty="0" smtClean="0">
                <a:latin typeface="黑体" pitchFamily="49" charset="-122"/>
                <a:ea typeface="黑体" pitchFamily="49" charset="-122"/>
              </a:rPr>
              <a:t>组织</a:t>
            </a:r>
            <a:endParaRPr lang="zh-CN" altLang="en-US" sz="4000" b="1" dirty="0">
              <a:latin typeface="黑体" pitchFamily="49" charset="-122"/>
              <a:ea typeface="黑体" pitchFamily="49" charset="-122"/>
            </a:endParaRPr>
          </a:p>
        </p:txBody>
      </p:sp>
      <p:sp>
        <p:nvSpPr>
          <p:cNvPr id="5" name="文本框 2051"/>
          <p:cNvSpPr txBox="1">
            <a:spLocks noChangeArrowheads="1"/>
          </p:cNvSpPr>
          <p:nvPr/>
        </p:nvSpPr>
        <p:spPr bwMode="auto">
          <a:xfrm>
            <a:off x="395536" y="908720"/>
            <a:ext cx="8208912" cy="3170099"/>
          </a:xfrm>
          <a:prstGeom prst="rect">
            <a:avLst/>
          </a:prstGeom>
          <a:ln w="76200"/>
        </p:spPr>
        <p:style>
          <a:lnRef idx="2">
            <a:schemeClr val="accent1"/>
          </a:lnRef>
          <a:fillRef idx="1">
            <a:schemeClr val="lt1"/>
          </a:fillRef>
          <a:effectRef idx="0">
            <a:schemeClr val="accent1"/>
          </a:effectRef>
          <a:fontRef idx="minor">
            <a:schemeClr val="dk1"/>
          </a:fontRef>
        </p:style>
        <p:txBody>
          <a:bodyPr wrap="square">
            <a:spAutoFit/>
          </a:bodyPr>
          <a:lstStyle>
            <a:lvl1pPr>
              <a:defRPr>
                <a:solidFill>
                  <a:schemeClr val="tx1"/>
                </a:solidFill>
                <a:latin typeface="Verdana" pitchFamily="34" charset="0"/>
                <a:ea typeface="宋体" pitchFamily="2" charset="-122"/>
              </a:defRPr>
            </a:lvl1pPr>
            <a:lvl2pPr>
              <a:defRPr>
                <a:solidFill>
                  <a:schemeClr val="tx1"/>
                </a:solidFill>
                <a:latin typeface="Verdana" pitchFamily="34" charset="0"/>
                <a:ea typeface="宋体" pitchFamily="2" charset="-122"/>
              </a:defRPr>
            </a:lvl2pPr>
            <a:lvl3pPr>
              <a:defRPr>
                <a:solidFill>
                  <a:schemeClr val="tx1"/>
                </a:solidFill>
                <a:latin typeface="Verdana" pitchFamily="34" charset="0"/>
                <a:ea typeface="宋体" pitchFamily="2" charset="-122"/>
              </a:defRPr>
            </a:lvl3pPr>
            <a:lvl4pPr>
              <a:defRPr>
                <a:solidFill>
                  <a:schemeClr val="tx1"/>
                </a:solidFill>
                <a:latin typeface="Verdana" pitchFamily="34" charset="0"/>
                <a:ea typeface="宋体" pitchFamily="2" charset="-122"/>
              </a:defRPr>
            </a:lvl4pPr>
            <a:lvl5pPr>
              <a:defRPr>
                <a:solidFill>
                  <a:schemeClr val="tx1"/>
                </a:solidFill>
                <a:latin typeface="Verdana" pitchFamily="34" charset="0"/>
                <a:ea typeface="宋体" pitchFamily="2" charset="-122"/>
              </a:defRPr>
            </a:lvl5pPr>
            <a:lvl6pPr fontAlgn="base">
              <a:spcBef>
                <a:spcPct val="0"/>
              </a:spcBef>
              <a:spcAft>
                <a:spcPct val="0"/>
              </a:spcAft>
              <a:buFont typeface="Arial" pitchFamily="34" charset="0"/>
              <a:defRPr>
                <a:solidFill>
                  <a:schemeClr val="tx1"/>
                </a:solidFill>
                <a:latin typeface="Verdana" pitchFamily="34" charset="0"/>
                <a:ea typeface="宋体" pitchFamily="2" charset="-122"/>
              </a:defRPr>
            </a:lvl6pPr>
            <a:lvl7pPr fontAlgn="base">
              <a:spcBef>
                <a:spcPct val="0"/>
              </a:spcBef>
              <a:spcAft>
                <a:spcPct val="0"/>
              </a:spcAft>
              <a:buFont typeface="Arial" pitchFamily="34" charset="0"/>
              <a:defRPr>
                <a:solidFill>
                  <a:schemeClr val="tx1"/>
                </a:solidFill>
                <a:latin typeface="Verdana" pitchFamily="34" charset="0"/>
                <a:ea typeface="宋体" pitchFamily="2" charset="-122"/>
              </a:defRPr>
            </a:lvl7pPr>
            <a:lvl8pPr fontAlgn="base">
              <a:spcBef>
                <a:spcPct val="0"/>
              </a:spcBef>
              <a:spcAft>
                <a:spcPct val="0"/>
              </a:spcAft>
              <a:buFont typeface="Arial" pitchFamily="34" charset="0"/>
              <a:defRPr>
                <a:solidFill>
                  <a:schemeClr val="tx1"/>
                </a:solidFill>
                <a:latin typeface="Verdana" pitchFamily="34" charset="0"/>
                <a:ea typeface="宋体" pitchFamily="2" charset="-122"/>
              </a:defRPr>
            </a:lvl8pPr>
            <a:lvl9pPr fontAlgn="base">
              <a:spcBef>
                <a:spcPct val="0"/>
              </a:spcBef>
              <a:spcAft>
                <a:spcPct val="0"/>
              </a:spcAft>
              <a:buFont typeface="Arial" pitchFamily="34" charset="0"/>
              <a:defRPr>
                <a:solidFill>
                  <a:schemeClr val="tx1"/>
                </a:solidFill>
                <a:latin typeface="Verdana" pitchFamily="34" charset="0"/>
                <a:ea typeface="宋体" pitchFamily="2" charset="-122"/>
              </a:defRPr>
            </a:lvl9pPr>
          </a:lstStyle>
          <a:p>
            <a:pPr>
              <a:spcBef>
                <a:spcPct val="50000"/>
              </a:spcBef>
            </a:pPr>
            <a:r>
              <a:rPr lang="zh-CN" altLang="en-US" sz="4000" b="1" dirty="0" smtClean="0">
                <a:latin typeface="黑体" pitchFamily="49" charset="-122"/>
                <a:ea typeface="黑体" pitchFamily="49" charset="-122"/>
              </a:rPr>
              <a:t>经济</a:t>
            </a:r>
            <a:r>
              <a:rPr lang="zh-CN" altLang="en-US" sz="4000" b="1" dirty="0">
                <a:latin typeface="黑体" pitchFamily="49" charset="-122"/>
                <a:ea typeface="黑体" pitchFamily="49" charset="-122"/>
              </a:rPr>
              <a:t>全球化</a:t>
            </a:r>
            <a:r>
              <a:rPr lang="en-US" altLang="zh-CN" sz="4000" b="1" dirty="0">
                <a:latin typeface="黑体" pitchFamily="49" charset="-122"/>
                <a:ea typeface="黑体" pitchFamily="49" charset="-122"/>
              </a:rPr>
              <a:t>:</a:t>
            </a:r>
            <a:r>
              <a:rPr lang="zh-CN" altLang="en-US" sz="4000" b="1" dirty="0">
                <a:latin typeface="黑体" pitchFamily="49" charset="-122"/>
                <a:ea typeface="黑体" pitchFamily="49" charset="-122"/>
              </a:rPr>
              <a:t>是指</a:t>
            </a:r>
            <a:r>
              <a:rPr lang="zh-CN" altLang="en-US" sz="4000" b="1" dirty="0">
                <a:latin typeface="黑体" pitchFamily="49" charset="-122"/>
                <a:ea typeface="黑体" pitchFamily="49" charset="-122"/>
                <a:hlinkClick r:id="rId2"/>
              </a:rPr>
              <a:t>世界</a:t>
            </a:r>
            <a:r>
              <a:rPr lang="zh-CN" altLang="en-US" sz="4000" b="1" dirty="0">
                <a:latin typeface="黑体" pitchFamily="49" charset="-122"/>
                <a:ea typeface="黑体" pitchFamily="49" charset="-122"/>
              </a:rPr>
              <a:t>经济活动超越国界，通过</a:t>
            </a:r>
            <a:r>
              <a:rPr lang="zh-CN" altLang="en-US" sz="4000" b="1" dirty="0">
                <a:latin typeface="黑体" pitchFamily="49" charset="-122"/>
                <a:ea typeface="黑体" pitchFamily="49" charset="-122"/>
                <a:hlinkClick r:id="rId3"/>
              </a:rPr>
              <a:t>对外贸易</a:t>
            </a:r>
            <a:r>
              <a:rPr lang="zh-CN" altLang="en-US" sz="4000" b="1" dirty="0">
                <a:latin typeface="黑体" pitchFamily="49" charset="-122"/>
                <a:ea typeface="黑体" pitchFamily="49" charset="-122"/>
              </a:rPr>
              <a:t>、</a:t>
            </a:r>
            <a:r>
              <a:rPr lang="zh-CN" altLang="en-US" sz="4000" b="1" dirty="0">
                <a:latin typeface="黑体" pitchFamily="49" charset="-122"/>
                <a:ea typeface="黑体" pitchFamily="49" charset="-122"/>
                <a:hlinkClick r:id="rId4"/>
              </a:rPr>
              <a:t>资本流动</a:t>
            </a:r>
            <a:r>
              <a:rPr lang="zh-CN" altLang="en-US" sz="4000" b="1" dirty="0">
                <a:latin typeface="黑体" pitchFamily="49" charset="-122"/>
                <a:ea typeface="黑体" pitchFamily="49" charset="-122"/>
              </a:rPr>
              <a:t>、</a:t>
            </a:r>
            <a:r>
              <a:rPr lang="zh-CN" altLang="en-US" sz="4000" b="1" dirty="0">
                <a:latin typeface="黑体" pitchFamily="49" charset="-122"/>
                <a:ea typeface="黑体" pitchFamily="49" charset="-122"/>
                <a:hlinkClick r:id="rId5"/>
              </a:rPr>
              <a:t>技术转移</a:t>
            </a:r>
            <a:r>
              <a:rPr lang="zh-CN" altLang="en-US" sz="4000" b="1" dirty="0">
                <a:latin typeface="黑体" pitchFamily="49" charset="-122"/>
                <a:ea typeface="黑体" pitchFamily="49" charset="-122"/>
              </a:rPr>
              <a:t>、提供服务、相互依存、相互联系而形成的全球范围的有机经济整体。</a:t>
            </a:r>
          </a:p>
        </p:txBody>
      </p:sp>
      <p:pic>
        <p:nvPicPr>
          <p:cNvPr id="6" name="Picture 2" descr="http://p5.so.qhimgs1.com/bdr/_240_/t01325da4eee9ecf1bb.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3940" y="4221088"/>
            <a:ext cx="4176713" cy="252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http://p0.so.qhmsg.com/bdr/_240_/t0186eae90384c89925.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56094" y="4221088"/>
            <a:ext cx="4392613" cy="257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88659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地球"/>
          <p:cNvPicPr>
            <a:picLocks noChangeAspect="1" noChangeArrowheads="1"/>
          </p:cNvPicPr>
          <p:nvPr/>
        </p:nvPicPr>
        <p:blipFill>
          <a:blip r:embed="rId2" cstate="print">
            <a:clrChange>
              <a:clrFrom>
                <a:srgbClr val="070707"/>
              </a:clrFrom>
              <a:clrTo>
                <a:srgbClr val="070707">
                  <a:alpha val="0"/>
                </a:srgbClr>
              </a:clrTo>
            </a:clrChange>
            <a:extLst>
              <a:ext uri="{28A0092B-C50C-407E-A947-70E740481C1C}">
                <a14:useLocalDpi xmlns:a14="http://schemas.microsoft.com/office/drawing/2010/main" val="0"/>
              </a:ext>
            </a:extLst>
          </a:blip>
          <a:srcRect/>
          <a:stretch>
            <a:fillRect/>
          </a:stretch>
        </p:blipFill>
        <p:spPr bwMode="auto">
          <a:xfrm>
            <a:off x="0" y="6058"/>
            <a:ext cx="1825636" cy="1872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0066"/>
                </a:solidFill>
                <a:miter lim="800000"/>
                <a:headEnd/>
                <a:tailEnd/>
              </a14:hiddenLine>
            </a:ext>
          </a:extLst>
        </p:spPr>
      </p:pic>
    </p:spTree>
    <p:extLst>
      <p:ext uri="{BB962C8B-B14F-4D97-AF65-F5344CB8AC3E}">
        <p14:creationId xmlns:p14="http://schemas.microsoft.com/office/powerpoint/2010/main" val="21881066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9794" name="Picture 2" descr="hai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36613"/>
            <a:ext cx="9144000" cy="4530725"/>
          </a:xfrm>
          <a:prstGeom prst="rect">
            <a:avLst/>
          </a:prstGeom>
          <a:noFill/>
          <a:extLst>
            <a:ext uri="{909E8E84-426E-40DD-AFC4-6F175D3DCCD1}">
              <a14:hiddenFill xmlns:a14="http://schemas.microsoft.com/office/drawing/2010/main">
                <a:solidFill>
                  <a:srgbClr val="FFFFFF"/>
                </a:solidFill>
              </a14:hiddenFill>
            </a:ext>
          </a:extLst>
        </p:spPr>
      </p:pic>
      <p:sp>
        <p:nvSpPr>
          <p:cNvPr id="289795" name="Text Box 3"/>
          <p:cNvSpPr txBox="1">
            <a:spLocks noChangeArrowheads="1"/>
          </p:cNvSpPr>
          <p:nvPr/>
        </p:nvSpPr>
        <p:spPr bwMode="auto">
          <a:xfrm>
            <a:off x="990600" y="5518150"/>
            <a:ext cx="73152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6000">
                <a:latin typeface="Tahoma" pitchFamily="34" charset="0"/>
                <a:ea typeface="华文新魏" pitchFamily="2" charset="-122"/>
              </a:rPr>
              <a:t>位于青岛的海尔总部</a:t>
            </a:r>
          </a:p>
        </p:txBody>
      </p:sp>
      <p:grpSp>
        <p:nvGrpSpPr>
          <p:cNvPr id="289796" name="Group 4"/>
          <p:cNvGrpSpPr>
            <a:grpSpLocks/>
          </p:cNvGrpSpPr>
          <p:nvPr/>
        </p:nvGrpSpPr>
        <p:grpSpPr bwMode="auto">
          <a:xfrm>
            <a:off x="0" y="0"/>
            <a:ext cx="9144000" cy="836613"/>
            <a:chOff x="0" y="0"/>
            <a:chExt cx="5760" cy="527"/>
          </a:xfrm>
        </p:grpSpPr>
        <p:pic>
          <p:nvPicPr>
            <p:cNvPr id="28979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760" cy="527"/>
            </a:xfrm>
            <a:prstGeom prst="rect">
              <a:avLst/>
            </a:prstGeom>
            <a:noFill/>
            <a:extLst>
              <a:ext uri="{909E8E84-426E-40DD-AFC4-6F175D3DCCD1}">
                <a14:hiddenFill xmlns:a14="http://schemas.microsoft.com/office/drawing/2010/main">
                  <a:solidFill>
                    <a:srgbClr val="FFFFFF"/>
                  </a:solidFill>
                </a14:hiddenFill>
              </a:ext>
            </a:extLst>
          </p:spPr>
        </p:pic>
        <p:sp>
          <p:nvSpPr>
            <p:cNvPr id="289798" name="Rectangle 6"/>
            <p:cNvSpPr>
              <a:spLocks noChangeArrowheads="1"/>
            </p:cNvSpPr>
            <p:nvPr/>
          </p:nvSpPr>
          <p:spPr bwMode="auto">
            <a:xfrm>
              <a:off x="120" y="71"/>
              <a:ext cx="3577"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a:solidFill>
                    <a:srgbClr val="FF0000"/>
                  </a:solidFill>
                  <a:effectLst>
                    <a:outerShdw blurRad="38100" dist="38100" dir="2700000" algn="tl">
                      <a:srgbClr val="C0C0C0"/>
                    </a:outerShdw>
                  </a:effectLst>
                  <a:latin typeface="华文彩云" pitchFamily="2" charset="-122"/>
                  <a:ea typeface="华文彩云" pitchFamily="2" charset="-122"/>
                </a:rPr>
                <a:t>20</a:t>
              </a:r>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课 联合国和世界贸易组织</a:t>
              </a:r>
            </a:p>
          </p:txBody>
        </p:sp>
      </p:grpSp>
    </p:spTree>
    <p:extLst>
      <p:ext uri="{BB962C8B-B14F-4D97-AF65-F5344CB8AC3E}">
        <p14:creationId xmlns:p14="http://schemas.microsoft.com/office/powerpoint/2010/main" val="12081835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0818" name="Picture 2" descr="NewsMedia_18166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752475"/>
            <a:ext cx="7924800" cy="4981575"/>
          </a:xfrm>
          <a:prstGeom prst="rect">
            <a:avLst/>
          </a:prstGeom>
          <a:noFill/>
          <a:extLst>
            <a:ext uri="{909E8E84-426E-40DD-AFC4-6F175D3DCCD1}">
              <a14:hiddenFill xmlns:a14="http://schemas.microsoft.com/office/drawing/2010/main">
                <a:solidFill>
                  <a:srgbClr val="FFFFFF"/>
                </a:solidFill>
              </a14:hiddenFill>
            </a:ext>
          </a:extLst>
        </p:spPr>
      </p:pic>
      <p:sp>
        <p:nvSpPr>
          <p:cNvPr id="290819" name="Text Box 3"/>
          <p:cNvSpPr txBox="1">
            <a:spLocks noChangeArrowheads="1"/>
          </p:cNvSpPr>
          <p:nvPr/>
        </p:nvSpPr>
        <p:spPr bwMode="auto">
          <a:xfrm>
            <a:off x="304800" y="5895975"/>
            <a:ext cx="85344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4000" b="1" dirty="0">
                <a:latin typeface="Tahoma" pitchFamily="34" charset="0"/>
                <a:ea typeface="华文新魏" pitchFamily="2" charset="-122"/>
              </a:rPr>
              <a:t>位于美国南卡州的海尔美国工业园</a:t>
            </a:r>
          </a:p>
        </p:txBody>
      </p:sp>
      <p:grpSp>
        <p:nvGrpSpPr>
          <p:cNvPr id="290820" name="Group 4"/>
          <p:cNvGrpSpPr>
            <a:grpSpLocks/>
          </p:cNvGrpSpPr>
          <p:nvPr/>
        </p:nvGrpSpPr>
        <p:grpSpPr bwMode="auto">
          <a:xfrm>
            <a:off x="0" y="0"/>
            <a:ext cx="9144000" cy="836613"/>
            <a:chOff x="0" y="0"/>
            <a:chExt cx="5760" cy="527"/>
          </a:xfrm>
        </p:grpSpPr>
        <p:pic>
          <p:nvPicPr>
            <p:cNvPr id="29082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760" cy="527"/>
            </a:xfrm>
            <a:prstGeom prst="rect">
              <a:avLst/>
            </a:prstGeom>
            <a:noFill/>
            <a:extLst>
              <a:ext uri="{909E8E84-426E-40DD-AFC4-6F175D3DCCD1}">
                <a14:hiddenFill xmlns:a14="http://schemas.microsoft.com/office/drawing/2010/main">
                  <a:solidFill>
                    <a:srgbClr val="FFFFFF"/>
                  </a:solidFill>
                </a14:hiddenFill>
              </a:ext>
            </a:extLst>
          </p:spPr>
        </p:pic>
        <p:sp>
          <p:nvSpPr>
            <p:cNvPr id="290822" name="Rectangle 6"/>
            <p:cNvSpPr>
              <a:spLocks noChangeArrowheads="1"/>
            </p:cNvSpPr>
            <p:nvPr/>
          </p:nvSpPr>
          <p:spPr bwMode="auto">
            <a:xfrm>
              <a:off x="120" y="71"/>
              <a:ext cx="3577"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a:solidFill>
                    <a:srgbClr val="FF0000"/>
                  </a:solidFill>
                  <a:effectLst>
                    <a:outerShdw blurRad="38100" dist="38100" dir="2700000" algn="tl">
                      <a:srgbClr val="C0C0C0"/>
                    </a:outerShdw>
                  </a:effectLst>
                  <a:latin typeface="华文彩云" pitchFamily="2" charset="-122"/>
                  <a:ea typeface="华文彩云" pitchFamily="2" charset="-122"/>
                </a:rPr>
                <a:t>20</a:t>
              </a:r>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课 联合国和世界贸易组织</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grpSp>
    </p:spTree>
    <p:extLst>
      <p:ext uri="{BB962C8B-B14F-4D97-AF65-F5344CB8AC3E}">
        <p14:creationId xmlns:p14="http://schemas.microsoft.com/office/powerpoint/2010/main" val="14173192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1842" name="Picture 2" descr="NewsMedia_18197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712788"/>
            <a:ext cx="7315200" cy="5308600"/>
          </a:xfrm>
          <a:prstGeom prst="rect">
            <a:avLst/>
          </a:prstGeom>
          <a:noFill/>
          <a:extLst>
            <a:ext uri="{909E8E84-426E-40DD-AFC4-6F175D3DCCD1}">
              <a14:hiddenFill xmlns:a14="http://schemas.microsoft.com/office/drawing/2010/main">
                <a:solidFill>
                  <a:srgbClr val="FFFFFF"/>
                </a:solidFill>
              </a14:hiddenFill>
            </a:ext>
          </a:extLst>
        </p:spPr>
      </p:pic>
      <p:sp>
        <p:nvSpPr>
          <p:cNvPr id="291843" name="Text Box 3"/>
          <p:cNvSpPr txBox="1">
            <a:spLocks noChangeArrowheads="1"/>
          </p:cNvSpPr>
          <p:nvPr/>
        </p:nvSpPr>
        <p:spPr bwMode="auto">
          <a:xfrm>
            <a:off x="107950" y="5967413"/>
            <a:ext cx="88392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4000" b="1">
                <a:latin typeface="Tahoma" pitchFamily="34" charset="0"/>
                <a:ea typeface="华文新魏" pitchFamily="2" charset="-122"/>
              </a:rPr>
              <a:t>巴基斯坦海尔工业园第一台洗衣机下线</a:t>
            </a:r>
          </a:p>
        </p:txBody>
      </p:sp>
      <p:grpSp>
        <p:nvGrpSpPr>
          <p:cNvPr id="291844" name="Group 4"/>
          <p:cNvGrpSpPr>
            <a:grpSpLocks/>
          </p:cNvGrpSpPr>
          <p:nvPr/>
        </p:nvGrpSpPr>
        <p:grpSpPr bwMode="auto">
          <a:xfrm>
            <a:off x="0" y="0"/>
            <a:ext cx="9144000" cy="836613"/>
            <a:chOff x="0" y="0"/>
            <a:chExt cx="5760" cy="527"/>
          </a:xfrm>
        </p:grpSpPr>
        <p:pic>
          <p:nvPicPr>
            <p:cNvPr id="29184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760" cy="527"/>
            </a:xfrm>
            <a:prstGeom prst="rect">
              <a:avLst/>
            </a:prstGeom>
            <a:noFill/>
            <a:extLst>
              <a:ext uri="{909E8E84-426E-40DD-AFC4-6F175D3DCCD1}">
                <a14:hiddenFill xmlns:a14="http://schemas.microsoft.com/office/drawing/2010/main">
                  <a:solidFill>
                    <a:srgbClr val="FFFFFF"/>
                  </a:solidFill>
                </a14:hiddenFill>
              </a:ext>
            </a:extLst>
          </p:spPr>
        </p:pic>
        <p:sp>
          <p:nvSpPr>
            <p:cNvPr id="291846" name="Rectangle 6"/>
            <p:cNvSpPr>
              <a:spLocks noChangeArrowheads="1"/>
            </p:cNvSpPr>
            <p:nvPr/>
          </p:nvSpPr>
          <p:spPr bwMode="auto">
            <a:xfrm>
              <a:off x="120" y="71"/>
              <a:ext cx="3577"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a:solidFill>
                    <a:srgbClr val="FF0000"/>
                  </a:solidFill>
                  <a:effectLst>
                    <a:outerShdw blurRad="38100" dist="38100" dir="2700000" algn="tl">
                      <a:srgbClr val="C0C0C0"/>
                    </a:outerShdw>
                  </a:effectLst>
                  <a:latin typeface="华文彩云" pitchFamily="2" charset="-122"/>
                  <a:ea typeface="华文彩云" pitchFamily="2" charset="-122"/>
                </a:rPr>
                <a:t>20</a:t>
              </a:r>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课 联合国和世界贸易组织</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grpSp>
    </p:spTree>
    <p:extLst>
      <p:ext uri="{BB962C8B-B14F-4D97-AF65-F5344CB8AC3E}">
        <p14:creationId xmlns:p14="http://schemas.microsoft.com/office/powerpoint/2010/main" val="14565635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2866" name="Picture 2" descr="zhongdong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065838"/>
          </a:xfrm>
          <a:prstGeom prst="rect">
            <a:avLst/>
          </a:prstGeom>
          <a:noFill/>
          <a:extLst>
            <a:ext uri="{909E8E84-426E-40DD-AFC4-6F175D3DCCD1}">
              <a14:hiddenFill xmlns:a14="http://schemas.microsoft.com/office/drawing/2010/main">
                <a:solidFill>
                  <a:srgbClr val="FFFFFF"/>
                </a:solidFill>
              </a14:hiddenFill>
            </a:ext>
          </a:extLst>
        </p:spPr>
      </p:pic>
      <p:sp>
        <p:nvSpPr>
          <p:cNvPr id="292867" name="Text Box 3"/>
          <p:cNvSpPr txBox="1">
            <a:spLocks noChangeArrowheads="1"/>
          </p:cNvSpPr>
          <p:nvPr/>
        </p:nvSpPr>
        <p:spPr bwMode="auto">
          <a:xfrm>
            <a:off x="1752600" y="6096000"/>
            <a:ext cx="5562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4000" dirty="0">
                <a:latin typeface="Tahoma" pitchFamily="34" charset="0"/>
                <a:ea typeface="华文新魏" pitchFamily="2" charset="-122"/>
              </a:rPr>
              <a:t>约旦安曼的海尔工业园</a:t>
            </a:r>
          </a:p>
        </p:txBody>
      </p:sp>
      <p:grpSp>
        <p:nvGrpSpPr>
          <p:cNvPr id="292868" name="Group 4"/>
          <p:cNvGrpSpPr>
            <a:grpSpLocks/>
          </p:cNvGrpSpPr>
          <p:nvPr/>
        </p:nvGrpSpPr>
        <p:grpSpPr bwMode="auto">
          <a:xfrm>
            <a:off x="0" y="0"/>
            <a:ext cx="9144000" cy="836613"/>
            <a:chOff x="0" y="0"/>
            <a:chExt cx="5760" cy="527"/>
          </a:xfrm>
        </p:grpSpPr>
        <p:pic>
          <p:nvPicPr>
            <p:cNvPr id="29286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760" cy="527"/>
            </a:xfrm>
            <a:prstGeom prst="rect">
              <a:avLst/>
            </a:prstGeom>
            <a:noFill/>
            <a:extLst>
              <a:ext uri="{909E8E84-426E-40DD-AFC4-6F175D3DCCD1}">
                <a14:hiddenFill xmlns:a14="http://schemas.microsoft.com/office/drawing/2010/main">
                  <a:solidFill>
                    <a:srgbClr val="FFFFFF"/>
                  </a:solidFill>
                </a14:hiddenFill>
              </a:ext>
            </a:extLst>
          </p:spPr>
        </p:pic>
        <p:sp>
          <p:nvSpPr>
            <p:cNvPr id="292870" name="Rectangle 6"/>
            <p:cNvSpPr>
              <a:spLocks noChangeArrowheads="1"/>
            </p:cNvSpPr>
            <p:nvPr/>
          </p:nvSpPr>
          <p:spPr bwMode="auto">
            <a:xfrm>
              <a:off x="120" y="71"/>
              <a:ext cx="3577"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a:solidFill>
                    <a:srgbClr val="FF0000"/>
                  </a:solidFill>
                  <a:effectLst>
                    <a:outerShdw blurRad="38100" dist="38100" dir="2700000" algn="tl">
                      <a:srgbClr val="C0C0C0"/>
                    </a:outerShdw>
                  </a:effectLst>
                  <a:latin typeface="华文彩云" pitchFamily="2" charset="-122"/>
                  <a:ea typeface="华文彩云" pitchFamily="2" charset="-122"/>
                </a:rPr>
                <a:t>20</a:t>
              </a:r>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课 联合国和世界贸易组织</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grpSp>
    </p:spTree>
    <p:extLst>
      <p:ext uri="{BB962C8B-B14F-4D97-AF65-F5344CB8AC3E}">
        <p14:creationId xmlns:p14="http://schemas.microsoft.com/office/powerpoint/2010/main" val="10647093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3890" name="Picture 2" descr="NewsMedia_16328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836613"/>
            <a:ext cx="5029200" cy="3302000"/>
          </a:xfrm>
          <a:prstGeom prst="rect">
            <a:avLst/>
          </a:prstGeom>
          <a:noFill/>
          <a:extLst>
            <a:ext uri="{909E8E84-426E-40DD-AFC4-6F175D3DCCD1}">
              <a14:hiddenFill xmlns:a14="http://schemas.microsoft.com/office/drawing/2010/main">
                <a:solidFill>
                  <a:srgbClr val="FFFFFF"/>
                </a:solidFill>
              </a14:hiddenFill>
            </a:ext>
          </a:extLst>
        </p:spPr>
      </p:pic>
      <p:pic>
        <p:nvPicPr>
          <p:cNvPr id="293891" name="Picture 3" descr="Img148064768">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4076700"/>
            <a:ext cx="4038600" cy="2755900"/>
          </a:xfrm>
          <a:prstGeom prst="rect">
            <a:avLst/>
          </a:prstGeom>
          <a:noFill/>
          <a:extLst>
            <a:ext uri="{909E8E84-426E-40DD-AFC4-6F175D3DCCD1}">
              <a14:hiddenFill xmlns:a14="http://schemas.microsoft.com/office/drawing/2010/main">
                <a:solidFill>
                  <a:srgbClr val="FFFFFF"/>
                </a:solidFill>
              </a14:hiddenFill>
            </a:ext>
          </a:extLst>
        </p:spPr>
      </p:pic>
      <p:pic>
        <p:nvPicPr>
          <p:cNvPr id="293892" name="Picture 4" descr="NewsMedia_16328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68850" y="3651250"/>
            <a:ext cx="4267200" cy="2801938"/>
          </a:xfrm>
          <a:prstGeom prst="rect">
            <a:avLst/>
          </a:prstGeom>
          <a:noFill/>
          <a:extLst>
            <a:ext uri="{909E8E84-426E-40DD-AFC4-6F175D3DCCD1}">
              <a14:hiddenFill xmlns:a14="http://schemas.microsoft.com/office/drawing/2010/main">
                <a:solidFill>
                  <a:srgbClr val="FFFFFF"/>
                </a:solidFill>
              </a14:hiddenFill>
            </a:ext>
          </a:extLst>
        </p:spPr>
      </p:pic>
      <p:sp>
        <p:nvSpPr>
          <p:cNvPr id="293893" name="Text Box 5"/>
          <p:cNvSpPr txBox="1">
            <a:spLocks noChangeArrowheads="1"/>
          </p:cNvSpPr>
          <p:nvPr/>
        </p:nvSpPr>
        <p:spPr bwMode="auto">
          <a:xfrm>
            <a:off x="4495800" y="1600200"/>
            <a:ext cx="4343400" cy="701675"/>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4000">
                <a:latin typeface="Tahoma" pitchFamily="34" charset="0"/>
                <a:ea typeface="华文新魏" pitchFamily="2" charset="-122"/>
              </a:rPr>
              <a:t>美国海尔大厦揭幕</a:t>
            </a:r>
          </a:p>
        </p:txBody>
      </p:sp>
      <p:grpSp>
        <p:nvGrpSpPr>
          <p:cNvPr id="293894" name="Group 6"/>
          <p:cNvGrpSpPr>
            <a:grpSpLocks/>
          </p:cNvGrpSpPr>
          <p:nvPr/>
        </p:nvGrpSpPr>
        <p:grpSpPr bwMode="auto">
          <a:xfrm>
            <a:off x="0" y="0"/>
            <a:ext cx="9144000" cy="836613"/>
            <a:chOff x="0" y="0"/>
            <a:chExt cx="5760" cy="527"/>
          </a:xfrm>
        </p:grpSpPr>
        <p:pic>
          <p:nvPicPr>
            <p:cNvPr id="293895"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5760" cy="527"/>
            </a:xfrm>
            <a:prstGeom prst="rect">
              <a:avLst/>
            </a:prstGeom>
            <a:noFill/>
            <a:extLst>
              <a:ext uri="{909E8E84-426E-40DD-AFC4-6F175D3DCCD1}">
                <a14:hiddenFill xmlns:a14="http://schemas.microsoft.com/office/drawing/2010/main">
                  <a:solidFill>
                    <a:srgbClr val="FFFFFF"/>
                  </a:solidFill>
                </a14:hiddenFill>
              </a:ext>
            </a:extLst>
          </p:spPr>
        </p:pic>
        <p:sp>
          <p:nvSpPr>
            <p:cNvPr id="293896" name="Rectangle 8"/>
            <p:cNvSpPr>
              <a:spLocks noChangeArrowheads="1"/>
            </p:cNvSpPr>
            <p:nvPr/>
          </p:nvSpPr>
          <p:spPr bwMode="auto">
            <a:xfrm>
              <a:off x="120" y="71"/>
              <a:ext cx="3577"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a:solidFill>
                    <a:srgbClr val="FF0000"/>
                  </a:solidFill>
                  <a:effectLst>
                    <a:outerShdw blurRad="38100" dist="38100" dir="2700000" algn="tl">
                      <a:srgbClr val="C0C0C0"/>
                    </a:outerShdw>
                  </a:effectLst>
                  <a:latin typeface="华文彩云" pitchFamily="2" charset="-122"/>
                  <a:ea typeface="华文彩云" pitchFamily="2" charset="-122"/>
                </a:rPr>
                <a:t>20</a:t>
              </a:r>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课 联合国和世界贸易组织</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grpSp>
    </p:spTree>
    <p:extLst>
      <p:ext uri="{BB962C8B-B14F-4D97-AF65-F5344CB8AC3E}">
        <p14:creationId xmlns:p14="http://schemas.microsoft.com/office/powerpoint/2010/main" val="36193498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4914" name="Picture 2" descr="NewsMedia_18197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13" y="836613"/>
            <a:ext cx="4495801" cy="3108325"/>
          </a:xfrm>
          <a:prstGeom prst="rect">
            <a:avLst/>
          </a:prstGeom>
          <a:noFill/>
          <a:extLst>
            <a:ext uri="{909E8E84-426E-40DD-AFC4-6F175D3DCCD1}">
              <a14:hiddenFill xmlns:a14="http://schemas.microsoft.com/office/drawing/2010/main">
                <a:solidFill>
                  <a:srgbClr val="FFFFFF"/>
                </a:solidFill>
              </a14:hiddenFill>
            </a:ext>
          </a:extLst>
        </p:spPr>
      </p:pic>
      <p:pic>
        <p:nvPicPr>
          <p:cNvPr id="294915" name="Picture 3" descr="NewsMedia_18197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2275" y="3665538"/>
            <a:ext cx="4876800" cy="3219450"/>
          </a:xfrm>
          <a:prstGeom prst="rect">
            <a:avLst/>
          </a:prstGeom>
          <a:noFill/>
          <a:extLst>
            <a:ext uri="{909E8E84-426E-40DD-AFC4-6F175D3DCCD1}">
              <a14:hiddenFill xmlns:a14="http://schemas.microsoft.com/office/drawing/2010/main">
                <a:solidFill>
                  <a:srgbClr val="FFFFFF"/>
                </a:solidFill>
              </a14:hiddenFill>
            </a:ext>
          </a:extLst>
        </p:spPr>
      </p:pic>
      <p:sp>
        <p:nvSpPr>
          <p:cNvPr id="294916" name="Text Box 4"/>
          <p:cNvSpPr txBox="1">
            <a:spLocks noChangeArrowheads="1"/>
          </p:cNvSpPr>
          <p:nvPr/>
        </p:nvSpPr>
        <p:spPr bwMode="auto">
          <a:xfrm>
            <a:off x="109538" y="4854575"/>
            <a:ext cx="3886200" cy="1311275"/>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4000">
                <a:latin typeface="Tahoma" pitchFamily="34" charset="0"/>
                <a:ea typeface="华文新魏" pitchFamily="2" charset="-122"/>
              </a:rPr>
              <a:t>美国海尔在纽约的服务车</a:t>
            </a:r>
          </a:p>
        </p:txBody>
      </p:sp>
      <p:sp>
        <p:nvSpPr>
          <p:cNvPr id="294917" name="Text Box 5"/>
          <p:cNvSpPr txBox="1">
            <a:spLocks noChangeArrowheads="1"/>
          </p:cNvSpPr>
          <p:nvPr/>
        </p:nvSpPr>
        <p:spPr bwMode="auto">
          <a:xfrm>
            <a:off x="4953000" y="1143000"/>
            <a:ext cx="3867150" cy="1431925"/>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4400" b="1">
                <a:latin typeface="Tahoma" pitchFamily="34" charset="0"/>
                <a:ea typeface="华文新魏" pitchFamily="2" charset="-122"/>
              </a:rPr>
              <a:t>海尔在希腊的服务车</a:t>
            </a:r>
          </a:p>
        </p:txBody>
      </p:sp>
      <p:grpSp>
        <p:nvGrpSpPr>
          <p:cNvPr id="294918" name="Group 6"/>
          <p:cNvGrpSpPr>
            <a:grpSpLocks/>
          </p:cNvGrpSpPr>
          <p:nvPr/>
        </p:nvGrpSpPr>
        <p:grpSpPr bwMode="auto">
          <a:xfrm>
            <a:off x="0" y="0"/>
            <a:ext cx="9144000" cy="836613"/>
            <a:chOff x="0" y="0"/>
            <a:chExt cx="5760" cy="527"/>
          </a:xfrm>
        </p:grpSpPr>
        <p:pic>
          <p:nvPicPr>
            <p:cNvPr id="294919"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5760" cy="527"/>
            </a:xfrm>
            <a:prstGeom prst="rect">
              <a:avLst/>
            </a:prstGeom>
            <a:noFill/>
            <a:extLst>
              <a:ext uri="{909E8E84-426E-40DD-AFC4-6F175D3DCCD1}">
                <a14:hiddenFill xmlns:a14="http://schemas.microsoft.com/office/drawing/2010/main">
                  <a:solidFill>
                    <a:srgbClr val="FFFFFF"/>
                  </a:solidFill>
                </a14:hiddenFill>
              </a:ext>
            </a:extLst>
          </p:spPr>
        </p:pic>
        <p:sp>
          <p:nvSpPr>
            <p:cNvPr id="294920" name="Rectangle 8"/>
            <p:cNvSpPr>
              <a:spLocks noChangeArrowheads="1"/>
            </p:cNvSpPr>
            <p:nvPr/>
          </p:nvSpPr>
          <p:spPr bwMode="auto">
            <a:xfrm>
              <a:off x="120" y="71"/>
              <a:ext cx="3577"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a:solidFill>
                    <a:srgbClr val="FF0000"/>
                  </a:solidFill>
                  <a:effectLst>
                    <a:outerShdw blurRad="38100" dist="38100" dir="2700000" algn="tl">
                      <a:srgbClr val="C0C0C0"/>
                    </a:outerShdw>
                  </a:effectLst>
                  <a:latin typeface="华文彩云" pitchFamily="2" charset="-122"/>
                  <a:ea typeface="华文彩云" pitchFamily="2" charset="-122"/>
                </a:rPr>
                <a:t>20</a:t>
              </a:r>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课 联合国和世界贸易组织</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grpSp>
    </p:spTree>
    <p:extLst>
      <p:ext uri="{BB962C8B-B14F-4D97-AF65-F5344CB8AC3E}">
        <p14:creationId xmlns:p14="http://schemas.microsoft.com/office/powerpoint/2010/main" val="41677343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文本占位符 33794"/>
          <p:cNvSpPr>
            <a:spLocks noGrp="1" noChangeArrowheads="1"/>
          </p:cNvSpPr>
          <p:nvPr>
            <p:ph type="body" idx="1"/>
          </p:nvPr>
        </p:nvSpPr>
        <p:spPr>
          <a:xfrm>
            <a:off x="29282" y="764704"/>
            <a:ext cx="8856663" cy="5976962"/>
          </a:xfrm>
        </p:spPr>
        <p:txBody>
          <a:bodyPr>
            <a:normAutofit fontScale="92500" lnSpcReduction="20000"/>
          </a:bodyPr>
          <a:lstStyle/>
          <a:p>
            <a:r>
              <a:rPr lang="zh-CN" altLang="en-US" b="1" dirty="0" smtClean="0">
                <a:latin typeface="黑体" pitchFamily="49" charset="-122"/>
                <a:ea typeface="黑体" pitchFamily="49" charset="-122"/>
              </a:rPr>
              <a:t>材料一：冷战之后，世界形势总体上趋向缓和与稳定，</a:t>
            </a:r>
            <a:r>
              <a:rPr lang="zh-CN" altLang="en-US" b="1" dirty="0" smtClean="0">
                <a:solidFill>
                  <a:srgbClr val="990033"/>
                </a:solidFill>
                <a:latin typeface="黑体" pitchFamily="49" charset="-122"/>
                <a:ea typeface="黑体" pitchFamily="49" charset="-122"/>
              </a:rPr>
              <a:t>和平与发展成为时代的主题</a:t>
            </a:r>
            <a:r>
              <a:rPr lang="zh-CN" altLang="en-US" b="1" dirty="0" smtClean="0">
                <a:latin typeface="黑体" pitchFamily="49" charset="-122"/>
                <a:ea typeface="黑体" pitchFamily="49" charset="-122"/>
              </a:rPr>
              <a:t>。在新的世界格局的形成过程中，经济实力越来越具有决定性的作用，</a:t>
            </a:r>
            <a:r>
              <a:rPr lang="zh-CN" altLang="en-US" b="1" dirty="0" smtClean="0">
                <a:solidFill>
                  <a:srgbClr val="990033"/>
                </a:solidFill>
                <a:latin typeface="黑体" pitchFamily="49" charset="-122"/>
                <a:ea typeface="黑体" pitchFamily="49" charset="-122"/>
              </a:rPr>
              <a:t>各国均利用难得的和平年代大力发展经济。</a:t>
            </a:r>
          </a:p>
          <a:p>
            <a:r>
              <a:rPr lang="zh-CN" altLang="en-US" b="1" dirty="0" smtClean="0">
                <a:latin typeface="黑体" pitchFamily="49" charset="-122"/>
                <a:ea typeface="黑体" pitchFamily="49" charset="-122"/>
              </a:rPr>
              <a:t>    各国国情不同，</a:t>
            </a:r>
            <a:r>
              <a:rPr lang="zh-CN" altLang="en-US" b="1" dirty="0" smtClean="0">
                <a:solidFill>
                  <a:srgbClr val="990033"/>
                </a:solidFill>
                <a:latin typeface="黑体" pitchFamily="49" charset="-122"/>
                <a:ea typeface="黑体" pitchFamily="49" charset="-122"/>
              </a:rPr>
              <a:t>要求在经济上寻求国际合作</a:t>
            </a:r>
            <a:r>
              <a:rPr lang="zh-CN" altLang="en-US" b="1" dirty="0" smtClean="0">
                <a:latin typeface="黑体" pitchFamily="49" charset="-122"/>
                <a:ea typeface="黑体" pitchFamily="49" charset="-122"/>
              </a:rPr>
              <a:t>，发挥优势，弥补不足。发达国家希望以最低成本生产质量最好的产品；发展中国家希望既能够维护国家主权又能够发展经济，也积极寻求国际合作。</a:t>
            </a:r>
          </a:p>
          <a:p>
            <a:r>
              <a:rPr lang="zh-CN" altLang="en-US" b="1" dirty="0" smtClean="0">
                <a:latin typeface="黑体" pitchFamily="49" charset="-122"/>
                <a:ea typeface="黑体" pitchFamily="49" charset="-122"/>
              </a:rPr>
              <a:t>材料二：经济全球化发生在</a:t>
            </a:r>
            <a:r>
              <a:rPr lang="en-US" altLang="zh-CN" b="1" dirty="0" smtClean="0">
                <a:latin typeface="黑体" pitchFamily="49" charset="-122"/>
                <a:ea typeface="黑体" pitchFamily="49" charset="-122"/>
              </a:rPr>
              <a:t>20</a:t>
            </a:r>
            <a:r>
              <a:rPr lang="zh-CN" altLang="en-US" b="1" dirty="0" smtClean="0">
                <a:latin typeface="黑体" pitchFamily="49" charset="-122"/>
                <a:ea typeface="黑体" pitchFamily="49" charset="-122"/>
              </a:rPr>
              <a:t>世纪</a:t>
            </a:r>
            <a:r>
              <a:rPr lang="en-US" altLang="zh-CN" b="1" dirty="0" smtClean="0">
                <a:latin typeface="黑体" pitchFamily="49" charset="-122"/>
                <a:ea typeface="黑体" pitchFamily="49" charset="-122"/>
              </a:rPr>
              <a:t>80</a:t>
            </a:r>
            <a:r>
              <a:rPr lang="zh-CN" altLang="en-US" b="1" dirty="0" smtClean="0">
                <a:latin typeface="黑体" pitchFamily="49" charset="-122"/>
                <a:ea typeface="黑体" pitchFamily="49" charset="-122"/>
              </a:rPr>
              <a:t>年代末</a:t>
            </a:r>
            <a:r>
              <a:rPr lang="en-US" altLang="zh-CN" b="1" dirty="0" smtClean="0">
                <a:latin typeface="黑体" pitchFamily="49" charset="-122"/>
                <a:ea typeface="黑体" pitchFamily="49" charset="-122"/>
              </a:rPr>
              <a:t>90</a:t>
            </a:r>
            <a:r>
              <a:rPr lang="zh-CN" altLang="en-US" b="1" dirty="0" smtClean="0">
                <a:latin typeface="黑体" pitchFamily="49" charset="-122"/>
                <a:ea typeface="黑体" pitchFamily="49" charset="-122"/>
              </a:rPr>
              <a:t>年代初</a:t>
            </a:r>
            <a:r>
              <a:rPr lang="en-US" altLang="zh-CN" b="1" dirty="0" smtClean="0">
                <a:latin typeface="Arial" pitchFamily="34" charset="0"/>
                <a:ea typeface="黑体" pitchFamily="49" charset="-122"/>
              </a:rPr>
              <a:t>……</a:t>
            </a:r>
            <a:r>
              <a:rPr lang="zh-CN" altLang="en-US" b="1" dirty="0" smtClean="0">
                <a:latin typeface="黑体" pitchFamily="49" charset="-122"/>
                <a:ea typeface="黑体" pitchFamily="49" charset="-122"/>
              </a:rPr>
              <a:t>全球化之所以发生在这个时候，第一靠</a:t>
            </a:r>
            <a:r>
              <a:rPr lang="zh-CN" altLang="en-US" b="1" dirty="0" smtClean="0">
                <a:solidFill>
                  <a:srgbClr val="990033"/>
                </a:solidFill>
                <a:latin typeface="黑体" pitchFamily="49" charset="-122"/>
                <a:ea typeface="黑体" pitchFamily="49" charset="-122"/>
              </a:rPr>
              <a:t>全球的信息网络化</a:t>
            </a:r>
            <a:r>
              <a:rPr lang="zh-CN" altLang="en-US" b="1" dirty="0" smtClean="0">
                <a:latin typeface="黑体" pitchFamily="49" charset="-122"/>
                <a:ea typeface="黑体" pitchFamily="49" charset="-122"/>
              </a:rPr>
              <a:t>，第二靠全球向市场化的变革。前者为全球化提供了技术上的保障，后者为全球化提供了体制上的保障。</a:t>
            </a:r>
          </a:p>
        </p:txBody>
      </p:sp>
      <p:sp>
        <p:nvSpPr>
          <p:cNvPr id="3" name="文本框 32770"/>
          <p:cNvSpPr txBox="1">
            <a:spLocks noChangeArrowheads="1"/>
          </p:cNvSpPr>
          <p:nvPr/>
        </p:nvSpPr>
        <p:spPr bwMode="auto">
          <a:xfrm>
            <a:off x="381788" y="1196752"/>
            <a:ext cx="8351837" cy="1077218"/>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lvl1pPr marL="342900" indent="-342900">
              <a:defRPr>
                <a:solidFill>
                  <a:schemeClr val="tx1"/>
                </a:solidFill>
                <a:latin typeface="Verdana" pitchFamily="34" charset="0"/>
                <a:ea typeface="宋体" pitchFamily="2" charset="-122"/>
              </a:defRPr>
            </a:lvl1pPr>
            <a:lvl2pPr>
              <a:defRPr>
                <a:solidFill>
                  <a:schemeClr val="tx1"/>
                </a:solidFill>
                <a:latin typeface="Verdana" pitchFamily="34" charset="0"/>
                <a:ea typeface="宋体" pitchFamily="2" charset="-122"/>
              </a:defRPr>
            </a:lvl2pPr>
            <a:lvl3pPr>
              <a:defRPr>
                <a:solidFill>
                  <a:schemeClr val="tx1"/>
                </a:solidFill>
                <a:latin typeface="Verdana" pitchFamily="34" charset="0"/>
                <a:ea typeface="宋体" pitchFamily="2" charset="-122"/>
              </a:defRPr>
            </a:lvl3pPr>
            <a:lvl4pPr>
              <a:defRPr>
                <a:solidFill>
                  <a:schemeClr val="tx1"/>
                </a:solidFill>
                <a:latin typeface="Verdana" pitchFamily="34" charset="0"/>
                <a:ea typeface="宋体" pitchFamily="2" charset="-122"/>
              </a:defRPr>
            </a:lvl4pPr>
            <a:lvl5pPr>
              <a:defRPr>
                <a:solidFill>
                  <a:schemeClr val="tx1"/>
                </a:solidFill>
                <a:latin typeface="Verdana" pitchFamily="34" charset="0"/>
                <a:ea typeface="宋体" pitchFamily="2" charset="-122"/>
              </a:defRPr>
            </a:lvl5pPr>
            <a:lvl6pPr fontAlgn="base">
              <a:spcBef>
                <a:spcPct val="0"/>
              </a:spcBef>
              <a:spcAft>
                <a:spcPct val="0"/>
              </a:spcAft>
              <a:buFont typeface="Arial" pitchFamily="34" charset="0"/>
              <a:defRPr>
                <a:solidFill>
                  <a:schemeClr val="tx1"/>
                </a:solidFill>
                <a:latin typeface="Verdana" pitchFamily="34" charset="0"/>
                <a:ea typeface="宋体" pitchFamily="2" charset="-122"/>
              </a:defRPr>
            </a:lvl6pPr>
            <a:lvl7pPr fontAlgn="base">
              <a:spcBef>
                <a:spcPct val="0"/>
              </a:spcBef>
              <a:spcAft>
                <a:spcPct val="0"/>
              </a:spcAft>
              <a:buFont typeface="Arial" pitchFamily="34" charset="0"/>
              <a:defRPr>
                <a:solidFill>
                  <a:schemeClr val="tx1"/>
                </a:solidFill>
                <a:latin typeface="Verdana" pitchFamily="34" charset="0"/>
                <a:ea typeface="宋体" pitchFamily="2" charset="-122"/>
              </a:defRPr>
            </a:lvl7pPr>
            <a:lvl8pPr fontAlgn="base">
              <a:spcBef>
                <a:spcPct val="0"/>
              </a:spcBef>
              <a:spcAft>
                <a:spcPct val="0"/>
              </a:spcAft>
              <a:buFont typeface="Arial" pitchFamily="34" charset="0"/>
              <a:defRPr>
                <a:solidFill>
                  <a:schemeClr val="tx1"/>
                </a:solidFill>
                <a:latin typeface="Verdana" pitchFamily="34" charset="0"/>
                <a:ea typeface="宋体" pitchFamily="2" charset="-122"/>
              </a:defRPr>
            </a:lvl8pPr>
            <a:lvl9pPr fontAlgn="base">
              <a:spcBef>
                <a:spcPct val="0"/>
              </a:spcBef>
              <a:spcAft>
                <a:spcPct val="0"/>
              </a:spcAft>
              <a:buFont typeface="Arial" pitchFamily="34" charset="0"/>
              <a:defRPr>
                <a:solidFill>
                  <a:schemeClr val="tx1"/>
                </a:solidFill>
                <a:latin typeface="Verdana" pitchFamily="34" charset="0"/>
                <a:ea typeface="宋体" pitchFamily="2" charset="-122"/>
              </a:defRPr>
            </a:lvl9pPr>
          </a:lstStyle>
          <a:p>
            <a:pPr marL="0" indent="0"/>
            <a:r>
              <a:rPr lang="zh-CN" altLang="en-US" sz="3200" b="1" dirty="0" smtClean="0">
                <a:solidFill>
                  <a:srgbClr val="FF0000"/>
                </a:solidFill>
                <a:latin typeface="黑体" pitchFamily="49" charset="-122"/>
                <a:ea typeface="黑体" pitchFamily="49" charset="-122"/>
              </a:rPr>
              <a:t>（</a:t>
            </a:r>
            <a:r>
              <a:rPr lang="en-US" altLang="zh-CN" sz="3200" b="1" dirty="0">
                <a:solidFill>
                  <a:srgbClr val="FF0000"/>
                </a:solidFill>
                <a:latin typeface="黑体" pitchFamily="49" charset="-122"/>
                <a:ea typeface="黑体" pitchFamily="49" charset="-122"/>
              </a:rPr>
              <a:t>1</a:t>
            </a:r>
            <a:r>
              <a:rPr lang="zh-CN" altLang="en-US" sz="3200" b="1" dirty="0">
                <a:solidFill>
                  <a:srgbClr val="FF0000"/>
                </a:solidFill>
                <a:latin typeface="黑体" pitchFamily="49" charset="-122"/>
                <a:ea typeface="黑体" pitchFamily="49" charset="-122"/>
              </a:rPr>
              <a:t>）</a:t>
            </a:r>
            <a:r>
              <a:rPr lang="en-US" altLang="zh-CN" sz="3200" b="1" dirty="0">
                <a:solidFill>
                  <a:srgbClr val="FF0000"/>
                </a:solidFill>
                <a:latin typeface="黑体" pitchFamily="49" charset="-122"/>
                <a:ea typeface="黑体" pitchFamily="49" charset="-122"/>
              </a:rPr>
              <a:t>20</a:t>
            </a:r>
            <a:r>
              <a:rPr lang="zh-CN" altLang="en-US" sz="3200" b="1" dirty="0">
                <a:solidFill>
                  <a:srgbClr val="FF0000"/>
                </a:solidFill>
                <a:latin typeface="黑体" pitchFamily="49" charset="-122"/>
                <a:ea typeface="黑体" pitchFamily="49" charset="-122"/>
              </a:rPr>
              <a:t>世纪八九十年代以来，世界局势趋于缓和，和平与发展成为时代的主题</a:t>
            </a:r>
            <a:r>
              <a:rPr lang="zh-CN" altLang="en-US" sz="3200" b="1" dirty="0" smtClean="0">
                <a:solidFill>
                  <a:srgbClr val="FF0000"/>
                </a:solidFill>
                <a:latin typeface="黑体" pitchFamily="49" charset="-122"/>
                <a:ea typeface="黑体" pitchFamily="49" charset="-122"/>
              </a:rPr>
              <a:t>。</a:t>
            </a:r>
            <a:endParaRPr lang="zh-CN" altLang="en-US" sz="3200" b="1" dirty="0">
              <a:solidFill>
                <a:srgbClr val="FF0000"/>
              </a:solidFill>
              <a:latin typeface="黑体" pitchFamily="49" charset="-122"/>
              <a:ea typeface="黑体" pitchFamily="49" charset="-122"/>
            </a:endParaRPr>
          </a:p>
        </p:txBody>
      </p:sp>
      <p:sp>
        <p:nvSpPr>
          <p:cNvPr id="4" name="文本框 32770"/>
          <p:cNvSpPr txBox="1">
            <a:spLocks noChangeArrowheads="1"/>
          </p:cNvSpPr>
          <p:nvPr/>
        </p:nvSpPr>
        <p:spPr bwMode="auto">
          <a:xfrm>
            <a:off x="29282" y="91861"/>
            <a:ext cx="835183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Verdana" pitchFamily="34" charset="0"/>
                <a:ea typeface="宋体" pitchFamily="2" charset="-122"/>
              </a:defRPr>
            </a:lvl1pPr>
            <a:lvl2pPr>
              <a:defRPr>
                <a:solidFill>
                  <a:schemeClr val="tx1"/>
                </a:solidFill>
                <a:latin typeface="Verdana" pitchFamily="34" charset="0"/>
                <a:ea typeface="宋体" pitchFamily="2" charset="-122"/>
              </a:defRPr>
            </a:lvl2pPr>
            <a:lvl3pPr>
              <a:defRPr>
                <a:solidFill>
                  <a:schemeClr val="tx1"/>
                </a:solidFill>
                <a:latin typeface="Verdana" pitchFamily="34" charset="0"/>
                <a:ea typeface="宋体" pitchFamily="2" charset="-122"/>
              </a:defRPr>
            </a:lvl3pPr>
            <a:lvl4pPr>
              <a:defRPr>
                <a:solidFill>
                  <a:schemeClr val="tx1"/>
                </a:solidFill>
                <a:latin typeface="Verdana" pitchFamily="34" charset="0"/>
                <a:ea typeface="宋体" pitchFamily="2" charset="-122"/>
              </a:defRPr>
            </a:lvl4pPr>
            <a:lvl5pPr>
              <a:defRPr>
                <a:solidFill>
                  <a:schemeClr val="tx1"/>
                </a:solidFill>
                <a:latin typeface="Verdana" pitchFamily="34" charset="0"/>
                <a:ea typeface="宋体" pitchFamily="2" charset="-122"/>
              </a:defRPr>
            </a:lvl5pPr>
            <a:lvl6pPr fontAlgn="base">
              <a:spcBef>
                <a:spcPct val="0"/>
              </a:spcBef>
              <a:spcAft>
                <a:spcPct val="0"/>
              </a:spcAft>
              <a:buFont typeface="Arial" pitchFamily="34" charset="0"/>
              <a:defRPr>
                <a:solidFill>
                  <a:schemeClr val="tx1"/>
                </a:solidFill>
                <a:latin typeface="Verdana" pitchFamily="34" charset="0"/>
                <a:ea typeface="宋体" pitchFamily="2" charset="-122"/>
              </a:defRPr>
            </a:lvl6pPr>
            <a:lvl7pPr fontAlgn="base">
              <a:spcBef>
                <a:spcPct val="0"/>
              </a:spcBef>
              <a:spcAft>
                <a:spcPct val="0"/>
              </a:spcAft>
              <a:buFont typeface="Arial" pitchFamily="34" charset="0"/>
              <a:defRPr>
                <a:solidFill>
                  <a:schemeClr val="tx1"/>
                </a:solidFill>
                <a:latin typeface="Verdana" pitchFamily="34" charset="0"/>
                <a:ea typeface="宋体" pitchFamily="2" charset="-122"/>
              </a:defRPr>
            </a:lvl7pPr>
            <a:lvl8pPr fontAlgn="base">
              <a:spcBef>
                <a:spcPct val="0"/>
              </a:spcBef>
              <a:spcAft>
                <a:spcPct val="0"/>
              </a:spcAft>
              <a:buFont typeface="Arial" pitchFamily="34" charset="0"/>
              <a:defRPr>
                <a:solidFill>
                  <a:schemeClr val="tx1"/>
                </a:solidFill>
                <a:latin typeface="Verdana" pitchFamily="34" charset="0"/>
                <a:ea typeface="宋体" pitchFamily="2" charset="-122"/>
              </a:defRPr>
            </a:lvl8pPr>
            <a:lvl9pPr fontAlgn="base">
              <a:spcBef>
                <a:spcPct val="0"/>
              </a:spcBef>
              <a:spcAft>
                <a:spcPct val="0"/>
              </a:spcAft>
              <a:buFont typeface="Arial" pitchFamily="34" charset="0"/>
              <a:defRPr>
                <a:solidFill>
                  <a:schemeClr val="tx1"/>
                </a:solidFill>
                <a:latin typeface="Verdana" pitchFamily="34" charset="0"/>
                <a:ea typeface="宋体" pitchFamily="2" charset="-122"/>
              </a:defRPr>
            </a:lvl9pPr>
          </a:lstStyle>
          <a:p>
            <a:pPr>
              <a:buFont typeface="Arial" pitchFamily="34" charset="0"/>
              <a:buAutoNum type="arabicPeriod"/>
            </a:pPr>
            <a:r>
              <a:rPr lang="zh-CN" altLang="en-US" sz="4000" b="1" dirty="0" smtClean="0">
                <a:latin typeface="黑体" pitchFamily="49" charset="-122"/>
                <a:ea typeface="黑体" pitchFamily="49" charset="-122"/>
              </a:rPr>
              <a:t>原因</a:t>
            </a:r>
            <a:endParaRPr lang="zh-CN" altLang="en-US" sz="4000" b="1" dirty="0">
              <a:latin typeface="黑体" pitchFamily="49" charset="-122"/>
              <a:ea typeface="黑体" pitchFamily="49" charset="-122"/>
            </a:endParaRPr>
          </a:p>
        </p:txBody>
      </p:sp>
      <p:sp>
        <p:nvSpPr>
          <p:cNvPr id="5" name="文本框 32770"/>
          <p:cNvSpPr txBox="1">
            <a:spLocks noChangeArrowheads="1"/>
          </p:cNvSpPr>
          <p:nvPr/>
        </p:nvSpPr>
        <p:spPr bwMode="auto">
          <a:xfrm>
            <a:off x="396627" y="3071862"/>
            <a:ext cx="8351837" cy="1077218"/>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lvl1pPr marL="342900" indent="-342900">
              <a:defRPr>
                <a:solidFill>
                  <a:schemeClr val="tx1"/>
                </a:solidFill>
                <a:latin typeface="Verdana" pitchFamily="34" charset="0"/>
                <a:ea typeface="宋体" pitchFamily="2" charset="-122"/>
              </a:defRPr>
            </a:lvl1pPr>
            <a:lvl2pPr>
              <a:defRPr>
                <a:solidFill>
                  <a:schemeClr val="tx1"/>
                </a:solidFill>
                <a:latin typeface="Verdana" pitchFamily="34" charset="0"/>
                <a:ea typeface="宋体" pitchFamily="2" charset="-122"/>
              </a:defRPr>
            </a:lvl2pPr>
            <a:lvl3pPr>
              <a:defRPr>
                <a:solidFill>
                  <a:schemeClr val="tx1"/>
                </a:solidFill>
                <a:latin typeface="Verdana" pitchFamily="34" charset="0"/>
                <a:ea typeface="宋体" pitchFamily="2" charset="-122"/>
              </a:defRPr>
            </a:lvl3pPr>
            <a:lvl4pPr>
              <a:defRPr>
                <a:solidFill>
                  <a:schemeClr val="tx1"/>
                </a:solidFill>
                <a:latin typeface="Verdana" pitchFamily="34" charset="0"/>
                <a:ea typeface="宋体" pitchFamily="2" charset="-122"/>
              </a:defRPr>
            </a:lvl4pPr>
            <a:lvl5pPr>
              <a:defRPr>
                <a:solidFill>
                  <a:schemeClr val="tx1"/>
                </a:solidFill>
                <a:latin typeface="Verdana" pitchFamily="34" charset="0"/>
                <a:ea typeface="宋体" pitchFamily="2" charset="-122"/>
              </a:defRPr>
            </a:lvl5pPr>
            <a:lvl6pPr fontAlgn="base">
              <a:spcBef>
                <a:spcPct val="0"/>
              </a:spcBef>
              <a:spcAft>
                <a:spcPct val="0"/>
              </a:spcAft>
              <a:buFont typeface="Arial" pitchFamily="34" charset="0"/>
              <a:defRPr>
                <a:solidFill>
                  <a:schemeClr val="tx1"/>
                </a:solidFill>
                <a:latin typeface="Verdana" pitchFamily="34" charset="0"/>
                <a:ea typeface="宋体" pitchFamily="2" charset="-122"/>
              </a:defRPr>
            </a:lvl6pPr>
            <a:lvl7pPr fontAlgn="base">
              <a:spcBef>
                <a:spcPct val="0"/>
              </a:spcBef>
              <a:spcAft>
                <a:spcPct val="0"/>
              </a:spcAft>
              <a:buFont typeface="Arial" pitchFamily="34" charset="0"/>
              <a:defRPr>
                <a:solidFill>
                  <a:schemeClr val="tx1"/>
                </a:solidFill>
                <a:latin typeface="Verdana" pitchFamily="34" charset="0"/>
                <a:ea typeface="宋体" pitchFamily="2" charset="-122"/>
              </a:defRPr>
            </a:lvl7pPr>
            <a:lvl8pPr fontAlgn="base">
              <a:spcBef>
                <a:spcPct val="0"/>
              </a:spcBef>
              <a:spcAft>
                <a:spcPct val="0"/>
              </a:spcAft>
              <a:buFont typeface="Arial" pitchFamily="34" charset="0"/>
              <a:defRPr>
                <a:solidFill>
                  <a:schemeClr val="tx1"/>
                </a:solidFill>
                <a:latin typeface="Verdana" pitchFamily="34" charset="0"/>
                <a:ea typeface="宋体" pitchFamily="2" charset="-122"/>
              </a:defRPr>
            </a:lvl8pPr>
            <a:lvl9pPr fontAlgn="base">
              <a:spcBef>
                <a:spcPct val="0"/>
              </a:spcBef>
              <a:spcAft>
                <a:spcPct val="0"/>
              </a:spcAft>
              <a:buFont typeface="Arial" pitchFamily="34" charset="0"/>
              <a:defRPr>
                <a:solidFill>
                  <a:schemeClr val="tx1"/>
                </a:solidFill>
                <a:latin typeface="Verdana" pitchFamily="34" charset="0"/>
                <a:ea typeface="宋体" pitchFamily="2" charset="-122"/>
              </a:defRPr>
            </a:lvl9pPr>
          </a:lstStyle>
          <a:p>
            <a:pPr marL="0" indent="0"/>
            <a:r>
              <a:rPr lang="zh-CN" altLang="en-US" sz="3200" b="1" dirty="0" smtClean="0">
                <a:solidFill>
                  <a:srgbClr val="FF0000"/>
                </a:solidFill>
                <a:latin typeface="黑体" pitchFamily="49" charset="-122"/>
                <a:ea typeface="黑体" pitchFamily="49" charset="-122"/>
              </a:rPr>
              <a:t>（</a:t>
            </a:r>
            <a:r>
              <a:rPr lang="en-US" altLang="zh-CN" sz="3200" b="1" dirty="0">
                <a:solidFill>
                  <a:srgbClr val="FF0000"/>
                </a:solidFill>
                <a:latin typeface="黑体" pitchFamily="49" charset="-122"/>
                <a:ea typeface="黑体" pitchFamily="49" charset="-122"/>
              </a:rPr>
              <a:t>2</a:t>
            </a:r>
            <a:r>
              <a:rPr lang="zh-CN" altLang="en-US" sz="3200" b="1" dirty="0">
                <a:solidFill>
                  <a:srgbClr val="FF0000"/>
                </a:solidFill>
                <a:latin typeface="黑体" pitchFamily="49" charset="-122"/>
                <a:ea typeface="黑体" pitchFamily="49" charset="-122"/>
              </a:rPr>
              <a:t>）各国把发展经济作为首要任务，生产力和科技水平有了新的提高。</a:t>
            </a:r>
            <a:r>
              <a:rPr lang="zh-CN" altLang="en-US" sz="3200" b="1" dirty="0">
                <a:solidFill>
                  <a:srgbClr val="000066"/>
                </a:solidFill>
                <a:latin typeface="黑体" pitchFamily="49" charset="-122"/>
                <a:ea typeface="黑体" pitchFamily="49" charset="-122"/>
              </a:rPr>
              <a:t>（根本原因</a:t>
            </a:r>
            <a:r>
              <a:rPr lang="zh-CN" altLang="en-US" sz="3200" b="1" dirty="0" smtClean="0">
                <a:solidFill>
                  <a:srgbClr val="000066"/>
                </a:solidFill>
                <a:latin typeface="黑体" pitchFamily="49" charset="-122"/>
                <a:ea typeface="黑体" pitchFamily="49" charset="-122"/>
              </a:rPr>
              <a:t>）</a:t>
            </a:r>
            <a:endParaRPr lang="zh-CN" altLang="en-US" sz="3200" b="1" dirty="0">
              <a:latin typeface="黑体" pitchFamily="49" charset="-122"/>
              <a:ea typeface="黑体" pitchFamily="49" charset="-122"/>
            </a:endParaRPr>
          </a:p>
        </p:txBody>
      </p:sp>
      <p:sp>
        <p:nvSpPr>
          <p:cNvPr id="6" name="文本框 32770"/>
          <p:cNvSpPr txBox="1">
            <a:spLocks noChangeArrowheads="1"/>
          </p:cNvSpPr>
          <p:nvPr/>
        </p:nvSpPr>
        <p:spPr bwMode="auto">
          <a:xfrm>
            <a:off x="324619" y="4872062"/>
            <a:ext cx="8351837" cy="1077218"/>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lvl1pPr marL="342900" indent="-342900">
              <a:defRPr>
                <a:solidFill>
                  <a:schemeClr val="tx1"/>
                </a:solidFill>
                <a:latin typeface="Verdana" pitchFamily="34" charset="0"/>
                <a:ea typeface="宋体" pitchFamily="2" charset="-122"/>
              </a:defRPr>
            </a:lvl1pPr>
            <a:lvl2pPr>
              <a:defRPr>
                <a:solidFill>
                  <a:schemeClr val="tx1"/>
                </a:solidFill>
                <a:latin typeface="Verdana" pitchFamily="34" charset="0"/>
                <a:ea typeface="宋体" pitchFamily="2" charset="-122"/>
              </a:defRPr>
            </a:lvl2pPr>
            <a:lvl3pPr>
              <a:defRPr>
                <a:solidFill>
                  <a:schemeClr val="tx1"/>
                </a:solidFill>
                <a:latin typeface="Verdana" pitchFamily="34" charset="0"/>
                <a:ea typeface="宋体" pitchFamily="2" charset="-122"/>
              </a:defRPr>
            </a:lvl3pPr>
            <a:lvl4pPr>
              <a:defRPr>
                <a:solidFill>
                  <a:schemeClr val="tx1"/>
                </a:solidFill>
                <a:latin typeface="Verdana" pitchFamily="34" charset="0"/>
                <a:ea typeface="宋体" pitchFamily="2" charset="-122"/>
              </a:defRPr>
            </a:lvl4pPr>
            <a:lvl5pPr>
              <a:defRPr>
                <a:solidFill>
                  <a:schemeClr val="tx1"/>
                </a:solidFill>
                <a:latin typeface="Verdana" pitchFamily="34" charset="0"/>
                <a:ea typeface="宋体" pitchFamily="2" charset="-122"/>
              </a:defRPr>
            </a:lvl5pPr>
            <a:lvl6pPr fontAlgn="base">
              <a:spcBef>
                <a:spcPct val="0"/>
              </a:spcBef>
              <a:spcAft>
                <a:spcPct val="0"/>
              </a:spcAft>
              <a:buFont typeface="Arial" pitchFamily="34" charset="0"/>
              <a:defRPr>
                <a:solidFill>
                  <a:schemeClr val="tx1"/>
                </a:solidFill>
                <a:latin typeface="Verdana" pitchFamily="34" charset="0"/>
                <a:ea typeface="宋体" pitchFamily="2" charset="-122"/>
              </a:defRPr>
            </a:lvl6pPr>
            <a:lvl7pPr fontAlgn="base">
              <a:spcBef>
                <a:spcPct val="0"/>
              </a:spcBef>
              <a:spcAft>
                <a:spcPct val="0"/>
              </a:spcAft>
              <a:buFont typeface="Arial" pitchFamily="34" charset="0"/>
              <a:defRPr>
                <a:solidFill>
                  <a:schemeClr val="tx1"/>
                </a:solidFill>
                <a:latin typeface="Verdana" pitchFamily="34" charset="0"/>
                <a:ea typeface="宋体" pitchFamily="2" charset="-122"/>
              </a:defRPr>
            </a:lvl7pPr>
            <a:lvl8pPr fontAlgn="base">
              <a:spcBef>
                <a:spcPct val="0"/>
              </a:spcBef>
              <a:spcAft>
                <a:spcPct val="0"/>
              </a:spcAft>
              <a:buFont typeface="Arial" pitchFamily="34" charset="0"/>
              <a:defRPr>
                <a:solidFill>
                  <a:schemeClr val="tx1"/>
                </a:solidFill>
                <a:latin typeface="Verdana" pitchFamily="34" charset="0"/>
                <a:ea typeface="宋体" pitchFamily="2" charset="-122"/>
              </a:defRPr>
            </a:lvl8pPr>
            <a:lvl9pPr fontAlgn="base">
              <a:spcBef>
                <a:spcPct val="0"/>
              </a:spcBef>
              <a:spcAft>
                <a:spcPct val="0"/>
              </a:spcAft>
              <a:buFont typeface="Arial" pitchFamily="34" charset="0"/>
              <a:defRPr>
                <a:solidFill>
                  <a:schemeClr val="tx1"/>
                </a:solidFill>
                <a:latin typeface="Verdana" pitchFamily="34" charset="0"/>
                <a:ea typeface="宋体" pitchFamily="2" charset="-122"/>
              </a:defRPr>
            </a:lvl9pPr>
          </a:lstStyle>
          <a:p>
            <a:pPr marL="0" indent="0"/>
            <a:r>
              <a:rPr lang="zh-CN" altLang="en-US" sz="3200" b="1" dirty="0" smtClean="0">
                <a:solidFill>
                  <a:srgbClr val="FF0000"/>
                </a:solidFill>
                <a:latin typeface="黑体" pitchFamily="49" charset="-122"/>
                <a:ea typeface="黑体" pitchFamily="49" charset="-122"/>
              </a:rPr>
              <a:t>（</a:t>
            </a:r>
            <a:r>
              <a:rPr lang="en-US" altLang="zh-CN" sz="3200" b="1" dirty="0">
                <a:solidFill>
                  <a:srgbClr val="FF0000"/>
                </a:solidFill>
                <a:latin typeface="黑体" pitchFamily="49" charset="-122"/>
                <a:ea typeface="黑体" pitchFamily="49" charset="-122"/>
              </a:rPr>
              <a:t>3</a:t>
            </a:r>
            <a:r>
              <a:rPr lang="zh-CN" altLang="en-US" sz="3200" b="1" dirty="0">
                <a:solidFill>
                  <a:srgbClr val="FF0000"/>
                </a:solidFill>
                <a:latin typeface="黑体" pitchFamily="49" charset="-122"/>
                <a:ea typeface="黑体" pitchFamily="49" charset="-122"/>
              </a:rPr>
              <a:t>）国家之间的经济联系日益紧密，世界经济全球化的趋势加强。</a:t>
            </a:r>
          </a:p>
        </p:txBody>
      </p:sp>
    </p:spTree>
    <p:extLst>
      <p:ext uri="{BB962C8B-B14F-4D97-AF65-F5344CB8AC3E}">
        <p14:creationId xmlns:p14="http://schemas.microsoft.com/office/powerpoint/2010/main" val="1084803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占位符 4098"/>
          <p:cNvSpPr txBox="1">
            <a:spLocks noChangeArrowheads="1"/>
          </p:cNvSpPr>
          <p:nvPr/>
        </p:nvSpPr>
        <p:spPr>
          <a:xfrm>
            <a:off x="190500" y="1052736"/>
            <a:ext cx="8820150" cy="532844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altLang="zh-CN" sz="4100" b="1" dirty="0" smtClean="0">
                <a:latin typeface="黑体" pitchFamily="49" charset="-122"/>
                <a:ea typeface="黑体" pitchFamily="49" charset="-122"/>
              </a:rPr>
              <a:t>2</a:t>
            </a:r>
            <a:r>
              <a:rPr lang="zh-CN" altLang="en-US" sz="4100" b="1" dirty="0" smtClean="0">
                <a:latin typeface="黑体" pitchFamily="49" charset="-122"/>
                <a:ea typeface="黑体" pitchFamily="49" charset="-122"/>
              </a:rPr>
              <a:t>、表现：</a:t>
            </a:r>
          </a:p>
          <a:p>
            <a:pPr marL="0" indent="0">
              <a:buNone/>
            </a:pPr>
            <a:r>
              <a:rPr lang="zh-CN" altLang="en-US" sz="4400" b="1" dirty="0" smtClean="0">
                <a:latin typeface="黑体" pitchFamily="49" charset="-122"/>
                <a:ea typeface="黑体" pitchFamily="49" charset="-122"/>
              </a:rPr>
              <a:t>（</a:t>
            </a:r>
            <a:r>
              <a:rPr lang="en-US" altLang="zh-CN" sz="4400" b="1" dirty="0" smtClean="0">
                <a:latin typeface="黑体" pitchFamily="49" charset="-122"/>
                <a:ea typeface="黑体" pitchFamily="49" charset="-122"/>
              </a:rPr>
              <a:t>1</a:t>
            </a:r>
            <a:r>
              <a:rPr lang="zh-CN" altLang="en-US" sz="4400" b="1" dirty="0" smtClean="0">
                <a:latin typeface="黑体" pitchFamily="49" charset="-122"/>
                <a:ea typeface="黑体" pitchFamily="49" charset="-122"/>
              </a:rPr>
              <a:t>）</a:t>
            </a:r>
            <a:r>
              <a:rPr lang="zh-CN" altLang="en-US" sz="4400" b="1" dirty="0" smtClean="0">
                <a:solidFill>
                  <a:srgbClr val="990033"/>
                </a:solidFill>
                <a:latin typeface="黑体" pitchFamily="49" charset="-122"/>
                <a:ea typeface="黑体" pitchFamily="49" charset="-122"/>
              </a:rPr>
              <a:t>国际投资</a:t>
            </a:r>
            <a:r>
              <a:rPr lang="zh-CN" altLang="en-US" sz="4400" b="1" dirty="0" smtClean="0">
                <a:latin typeface="黑体" pitchFamily="49" charset="-122"/>
                <a:ea typeface="黑体" pitchFamily="49" charset="-122"/>
              </a:rPr>
              <a:t>和</a:t>
            </a:r>
            <a:r>
              <a:rPr lang="zh-CN" altLang="en-US" sz="4400" b="1" dirty="0" smtClean="0">
                <a:solidFill>
                  <a:srgbClr val="990033"/>
                </a:solidFill>
                <a:latin typeface="黑体" pitchFamily="49" charset="-122"/>
                <a:ea typeface="黑体" pitchFamily="49" charset="-122"/>
              </a:rPr>
              <a:t>国际贸易</a:t>
            </a:r>
            <a:r>
              <a:rPr lang="zh-CN" altLang="en-US" sz="4400" b="1" dirty="0" smtClean="0">
                <a:latin typeface="黑体" pitchFamily="49" charset="-122"/>
                <a:ea typeface="黑体" pitchFamily="49" charset="-122"/>
              </a:rPr>
              <a:t>迅速增长；</a:t>
            </a:r>
          </a:p>
          <a:p>
            <a:pPr marL="0" indent="0">
              <a:buNone/>
            </a:pPr>
            <a:r>
              <a:rPr lang="zh-CN" altLang="en-US" sz="4400" b="1" dirty="0" smtClean="0">
                <a:latin typeface="黑体" pitchFamily="49" charset="-122"/>
                <a:ea typeface="黑体" pitchFamily="49" charset="-122"/>
              </a:rPr>
              <a:t>（</a:t>
            </a:r>
            <a:r>
              <a:rPr lang="en-US" altLang="zh-CN" sz="4400" b="1" dirty="0" smtClean="0">
                <a:latin typeface="黑体" pitchFamily="49" charset="-122"/>
                <a:ea typeface="黑体" pitchFamily="49" charset="-122"/>
              </a:rPr>
              <a:t>2</a:t>
            </a:r>
            <a:r>
              <a:rPr lang="zh-CN" altLang="en-US" sz="4400" b="1" dirty="0" smtClean="0">
                <a:latin typeface="黑体" pitchFamily="49" charset="-122"/>
                <a:ea typeface="黑体" pitchFamily="49" charset="-122"/>
              </a:rPr>
              <a:t>）</a:t>
            </a:r>
            <a:r>
              <a:rPr lang="zh-CN" altLang="en-US" sz="4400" b="1" dirty="0" smtClean="0">
                <a:solidFill>
                  <a:srgbClr val="990033"/>
                </a:solidFill>
                <a:latin typeface="黑体" pitchFamily="49" charset="-122"/>
                <a:ea typeface="黑体" pitchFamily="49" charset="-122"/>
              </a:rPr>
              <a:t>跨国公司</a:t>
            </a:r>
            <a:r>
              <a:rPr lang="zh-CN" altLang="en-US" sz="4400" b="1" dirty="0" smtClean="0">
                <a:latin typeface="黑体" pitchFamily="49" charset="-122"/>
                <a:ea typeface="黑体" pitchFamily="49" charset="-122"/>
              </a:rPr>
              <a:t>的影响日益增大，生产活动的全球化趋势加快；</a:t>
            </a:r>
          </a:p>
          <a:p>
            <a:pPr marL="0" indent="0">
              <a:buNone/>
            </a:pPr>
            <a:r>
              <a:rPr lang="zh-CN" altLang="en-US" sz="4400" b="1" dirty="0" smtClean="0">
                <a:latin typeface="黑体" pitchFamily="49" charset="-122"/>
                <a:ea typeface="黑体" pitchFamily="49" charset="-122"/>
              </a:rPr>
              <a:t>（</a:t>
            </a:r>
            <a:r>
              <a:rPr lang="en-US" altLang="zh-CN" sz="4400" b="1" dirty="0" smtClean="0">
                <a:latin typeface="黑体" pitchFamily="49" charset="-122"/>
                <a:ea typeface="黑体" pitchFamily="49" charset="-122"/>
              </a:rPr>
              <a:t>3</a:t>
            </a:r>
            <a:r>
              <a:rPr lang="zh-CN" altLang="en-US" sz="4400" b="1" dirty="0" smtClean="0">
                <a:latin typeface="黑体" pitchFamily="49" charset="-122"/>
                <a:ea typeface="黑体" pitchFamily="49" charset="-122"/>
              </a:rPr>
              <a:t>）</a:t>
            </a:r>
            <a:r>
              <a:rPr lang="en-US" altLang="zh-CN" sz="4400" b="1" dirty="0" smtClean="0">
                <a:solidFill>
                  <a:srgbClr val="000066"/>
                </a:solidFill>
                <a:latin typeface="黑体" pitchFamily="49" charset="-122"/>
                <a:ea typeface="黑体" pitchFamily="49" charset="-122"/>
              </a:rPr>
              <a:t>1995</a:t>
            </a:r>
            <a:r>
              <a:rPr lang="zh-CN" altLang="en-US" sz="4400" b="1" dirty="0" smtClean="0">
                <a:solidFill>
                  <a:srgbClr val="000066"/>
                </a:solidFill>
                <a:latin typeface="黑体" pitchFamily="49" charset="-122"/>
                <a:ea typeface="黑体" pitchFamily="49" charset="-122"/>
              </a:rPr>
              <a:t>年</a:t>
            </a:r>
            <a:r>
              <a:rPr lang="en-US" altLang="zh-CN" sz="4400" b="1" dirty="0" smtClean="0">
                <a:solidFill>
                  <a:srgbClr val="000066"/>
                </a:solidFill>
                <a:latin typeface="黑体" pitchFamily="49" charset="-122"/>
                <a:ea typeface="黑体" pitchFamily="49" charset="-122"/>
              </a:rPr>
              <a:t>1</a:t>
            </a:r>
            <a:r>
              <a:rPr lang="zh-CN" altLang="en-US" sz="4400" b="1" dirty="0" smtClean="0">
                <a:solidFill>
                  <a:srgbClr val="000066"/>
                </a:solidFill>
                <a:latin typeface="黑体" pitchFamily="49" charset="-122"/>
                <a:ea typeface="黑体" pitchFamily="49" charset="-122"/>
              </a:rPr>
              <a:t>月</a:t>
            </a:r>
            <a:r>
              <a:rPr lang="en-US" altLang="zh-CN" sz="4400" b="1" dirty="0" smtClean="0">
                <a:solidFill>
                  <a:srgbClr val="000066"/>
                </a:solidFill>
                <a:latin typeface="黑体" pitchFamily="49" charset="-122"/>
                <a:ea typeface="黑体" pitchFamily="49" charset="-122"/>
              </a:rPr>
              <a:t>1</a:t>
            </a:r>
            <a:r>
              <a:rPr lang="zh-CN" altLang="en-US" sz="4400" b="1" dirty="0" smtClean="0">
                <a:solidFill>
                  <a:srgbClr val="000066"/>
                </a:solidFill>
                <a:latin typeface="黑体" pitchFamily="49" charset="-122"/>
                <a:ea typeface="黑体" pitchFamily="49" charset="-122"/>
              </a:rPr>
              <a:t>日</a:t>
            </a:r>
            <a:r>
              <a:rPr lang="zh-CN" altLang="en-US" sz="4400" b="1" dirty="0" smtClean="0">
                <a:latin typeface="黑体" pitchFamily="49" charset="-122"/>
                <a:ea typeface="黑体" pitchFamily="49" charset="-122"/>
              </a:rPr>
              <a:t>，</a:t>
            </a:r>
            <a:r>
              <a:rPr lang="zh-CN" altLang="en-US" sz="4400" b="1" dirty="0" smtClean="0">
                <a:solidFill>
                  <a:srgbClr val="000066"/>
                </a:solidFill>
                <a:latin typeface="黑体" pitchFamily="49" charset="-122"/>
                <a:ea typeface="黑体" pitchFamily="49" charset="-122"/>
              </a:rPr>
              <a:t>世界贸易组织正式成立。</a:t>
            </a:r>
            <a:r>
              <a:rPr lang="zh-CN" altLang="en-US" sz="4400" b="1" dirty="0" smtClean="0">
                <a:latin typeface="黑体" pitchFamily="49" charset="-122"/>
                <a:ea typeface="黑体" pitchFamily="49" charset="-122"/>
              </a:rPr>
              <a:t>（</a:t>
            </a:r>
            <a:r>
              <a:rPr lang="zh-CN" altLang="en-US" sz="4400" b="1" dirty="0" smtClean="0">
                <a:solidFill>
                  <a:srgbClr val="000066"/>
                </a:solidFill>
                <a:latin typeface="黑体" pitchFamily="49" charset="-122"/>
                <a:ea typeface="黑体" pitchFamily="49" charset="-122"/>
              </a:rPr>
              <a:t>重要</a:t>
            </a:r>
            <a:r>
              <a:rPr lang="zh-CN" altLang="en-US" sz="4400" b="1" dirty="0" smtClean="0">
                <a:latin typeface="黑体" pitchFamily="49" charset="-122"/>
                <a:ea typeface="黑体" pitchFamily="49" charset="-122"/>
              </a:rPr>
              <a:t>表现）</a:t>
            </a:r>
            <a:endParaRPr lang="zh-CN" altLang="en-US" sz="4400" b="1" dirty="0" smtClean="0">
              <a:latin typeface="黑体" pitchFamily="49" charset="-122"/>
              <a:ea typeface="黑体" pitchFamily="49" charset="-122"/>
            </a:endParaRPr>
          </a:p>
        </p:txBody>
      </p:sp>
      <p:grpSp>
        <p:nvGrpSpPr>
          <p:cNvPr id="7" name="组合 6"/>
          <p:cNvGrpSpPr/>
          <p:nvPr/>
        </p:nvGrpSpPr>
        <p:grpSpPr>
          <a:xfrm>
            <a:off x="0" y="0"/>
            <a:ext cx="9144000" cy="836613"/>
            <a:chOff x="0" y="0"/>
            <a:chExt cx="9144000" cy="836613"/>
          </a:xfrm>
        </p:grpSpPr>
        <p:pic>
          <p:nvPicPr>
            <p:cNvPr id="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8"/>
            <p:cNvSpPr>
              <a:spLocks noChangeArrowheads="1"/>
            </p:cNvSpPr>
            <p:nvPr/>
          </p:nvSpPr>
          <p:spPr bwMode="auto">
            <a:xfrm>
              <a:off x="190500" y="112713"/>
              <a:ext cx="5678488"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a:solidFill>
                    <a:srgbClr val="FF0000"/>
                  </a:solidFill>
                  <a:effectLst>
                    <a:outerShdw blurRad="38100" dist="38100" dir="2700000" algn="tl">
                      <a:srgbClr val="C0C0C0"/>
                    </a:outerShdw>
                  </a:effectLst>
                  <a:latin typeface="华文彩云" pitchFamily="2" charset="-122"/>
                  <a:ea typeface="华文彩云" pitchFamily="2" charset="-122"/>
                </a:rPr>
                <a:t>20</a:t>
              </a:r>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课 联合国和世界贸易组织</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grpSp>
    </p:spTree>
    <p:extLst>
      <p:ext uri="{BB962C8B-B14F-4D97-AF65-F5344CB8AC3E}">
        <p14:creationId xmlns:p14="http://schemas.microsoft.com/office/powerpoint/2010/main" val="2704923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wipe(down)">
                                      <p:cBhvr>
                                        <p:cTn id="7" dur="580">
                                          <p:stCondLst>
                                            <p:cond delay="0"/>
                                          </p:stCondLst>
                                        </p:cTn>
                                        <p:tgtEl>
                                          <p:spTgt spid="4">
                                            <p:txEl>
                                              <p:pRg st="1" end="1"/>
                                            </p:txEl>
                                          </p:spTgt>
                                        </p:tgtEl>
                                      </p:cBhvr>
                                    </p:animEffect>
                                    <p:anim calcmode="lin" valueType="num">
                                      <p:cBhvr>
                                        <p:cTn id="8" dur="1822" tmFilter="0,0; 0.14,0.36; 0.43,0.73; 0.71,0.91; 1.0,1.0">
                                          <p:stCondLst>
                                            <p:cond delay="0"/>
                                          </p:stCondLst>
                                        </p:cTn>
                                        <p:tgtEl>
                                          <p:spTgt spid="4">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xEl>
                                              <p:pRg st="1" end="1"/>
                                            </p:txEl>
                                          </p:spTgt>
                                        </p:tgtEl>
                                      </p:cBhvr>
                                      <p:to x="100000" y="60000"/>
                                    </p:animScale>
                                    <p:animScale>
                                      <p:cBhvr>
                                        <p:cTn id="14" dur="166" decel="50000">
                                          <p:stCondLst>
                                            <p:cond delay="676"/>
                                          </p:stCondLst>
                                        </p:cTn>
                                        <p:tgtEl>
                                          <p:spTgt spid="4">
                                            <p:txEl>
                                              <p:pRg st="1" end="1"/>
                                            </p:txEl>
                                          </p:spTgt>
                                        </p:tgtEl>
                                      </p:cBhvr>
                                      <p:to x="100000" y="100000"/>
                                    </p:animScale>
                                    <p:animScale>
                                      <p:cBhvr>
                                        <p:cTn id="15" dur="26">
                                          <p:stCondLst>
                                            <p:cond delay="1312"/>
                                          </p:stCondLst>
                                        </p:cTn>
                                        <p:tgtEl>
                                          <p:spTgt spid="4">
                                            <p:txEl>
                                              <p:pRg st="1" end="1"/>
                                            </p:txEl>
                                          </p:spTgt>
                                        </p:tgtEl>
                                      </p:cBhvr>
                                      <p:to x="100000" y="80000"/>
                                    </p:animScale>
                                    <p:animScale>
                                      <p:cBhvr>
                                        <p:cTn id="16" dur="166" decel="50000">
                                          <p:stCondLst>
                                            <p:cond delay="1338"/>
                                          </p:stCondLst>
                                        </p:cTn>
                                        <p:tgtEl>
                                          <p:spTgt spid="4">
                                            <p:txEl>
                                              <p:pRg st="1" end="1"/>
                                            </p:txEl>
                                          </p:spTgt>
                                        </p:tgtEl>
                                      </p:cBhvr>
                                      <p:to x="100000" y="100000"/>
                                    </p:animScale>
                                    <p:animScale>
                                      <p:cBhvr>
                                        <p:cTn id="17" dur="26">
                                          <p:stCondLst>
                                            <p:cond delay="1642"/>
                                          </p:stCondLst>
                                        </p:cTn>
                                        <p:tgtEl>
                                          <p:spTgt spid="4">
                                            <p:txEl>
                                              <p:pRg st="1" end="1"/>
                                            </p:txEl>
                                          </p:spTgt>
                                        </p:tgtEl>
                                      </p:cBhvr>
                                      <p:to x="100000" y="90000"/>
                                    </p:animScale>
                                    <p:animScale>
                                      <p:cBhvr>
                                        <p:cTn id="18" dur="166" decel="50000">
                                          <p:stCondLst>
                                            <p:cond delay="1668"/>
                                          </p:stCondLst>
                                        </p:cTn>
                                        <p:tgtEl>
                                          <p:spTgt spid="4">
                                            <p:txEl>
                                              <p:pRg st="1" end="1"/>
                                            </p:txEl>
                                          </p:spTgt>
                                        </p:tgtEl>
                                      </p:cBhvr>
                                      <p:to x="100000" y="100000"/>
                                    </p:animScale>
                                    <p:animScale>
                                      <p:cBhvr>
                                        <p:cTn id="19" dur="26">
                                          <p:stCondLst>
                                            <p:cond delay="1808"/>
                                          </p:stCondLst>
                                        </p:cTn>
                                        <p:tgtEl>
                                          <p:spTgt spid="4">
                                            <p:txEl>
                                              <p:pRg st="1" end="1"/>
                                            </p:txEl>
                                          </p:spTgt>
                                        </p:tgtEl>
                                      </p:cBhvr>
                                      <p:to x="100000" y="95000"/>
                                    </p:animScale>
                                    <p:animScale>
                                      <p:cBhvr>
                                        <p:cTn id="20" dur="166" decel="50000">
                                          <p:stCondLst>
                                            <p:cond delay="1834"/>
                                          </p:stCondLst>
                                        </p:cTn>
                                        <p:tgtEl>
                                          <p:spTgt spid="4">
                                            <p:txEl>
                                              <p:pRg st="1" end="1"/>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Effect transition="in" filter="wipe(down)">
                                      <p:cBhvr>
                                        <p:cTn id="25" dur="580">
                                          <p:stCondLst>
                                            <p:cond delay="0"/>
                                          </p:stCondLst>
                                        </p:cTn>
                                        <p:tgtEl>
                                          <p:spTgt spid="4">
                                            <p:txEl>
                                              <p:pRg st="2" end="2"/>
                                            </p:txEl>
                                          </p:spTgt>
                                        </p:tgtEl>
                                      </p:cBhvr>
                                    </p:animEffect>
                                    <p:anim calcmode="lin" valueType="num">
                                      <p:cBhvr>
                                        <p:cTn id="26" dur="1822" tmFilter="0,0; 0.14,0.36; 0.43,0.73; 0.71,0.91; 1.0,1.0">
                                          <p:stCondLst>
                                            <p:cond delay="0"/>
                                          </p:stCondLst>
                                        </p:cTn>
                                        <p:tgtEl>
                                          <p:spTgt spid="4">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xEl>
                                              <p:pRg st="2" end="2"/>
                                            </p:txEl>
                                          </p:spTgt>
                                        </p:tgtEl>
                                      </p:cBhvr>
                                      <p:to x="100000" y="60000"/>
                                    </p:animScale>
                                    <p:animScale>
                                      <p:cBhvr>
                                        <p:cTn id="32" dur="166" decel="50000">
                                          <p:stCondLst>
                                            <p:cond delay="676"/>
                                          </p:stCondLst>
                                        </p:cTn>
                                        <p:tgtEl>
                                          <p:spTgt spid="4">
                                            <p:txEl>
                                              <p:pRg st="2" end="2"/>
                                            </p:txEl>
                                          </p:spTgt>
                                        </p:tgtEl>
                                      </p:cBhvr>
                                      <p:to x="100000" y="100000"/>
                                    </p:animScale>
                                    <p:animScale>
                                      <p:cBhvr>
                                        <p:cTn id="33" dur="26">
                                          <p:stCondLst>
                                            <p:cond delay="1312"/>
                                          </p:stCondLst>
                                        </p:cTn>
                                        <p:tgtEl>
                                          <p:spTgt spid="4">
                                            <p:txEl>
                                              <p:pRg st="2" end="2"/>
                                            </p:txEl>
                                          </p:spTgt>
                                        </p:tgtEl>
                                      </p:cBhvr>
                                      <p:to x="100000" y="80000"/>
                                    </p:animScale>
                                    <p:animScale>
                                      <p:cBhvr>
                                        <p:cTn id="34" dur="166" decel="50000">
                                          <p:stCondLst>
                                            <p:cond delay="1338"/>
                                          </p:stCondLst>
                                        </p:cTn>
                                        <p:tgtEl>
                                          <p:spTgt spid="4">
                                            <p:txEl>
                                              <p:pRg st="2" end="2"/>
                                            </p:txEl>
                                          </p:spTgt>
                                        </p:tgtEl>
                                      </p:cBhvr>
                                      <p:to x="100000" y="100000"/>
                                    </p:animScale>
                                    <p:animScale>
                                      <p:cBhvr>
                                        <p:cTn id="35" dur="26">
                                          <p:stCondLst>
                                            <p:cond delay="1642"/>
                                          </p:stCondLst>
                                        </p:cTn>
                                        <p:tgtEl>
                                          <p:spTgt spid="4">
                                            <p:txEl>
                                              <p:pRg st="2" end="2"/>
                                            </p:txEl>
                                          </p:spTgt>
                                        </p:tgtEl>
                                      </p:cBhvr>
                                      <p:to x="100000" y="90000"/>
                                    </p:animScale>
                                    <p:animScale>
                                      <p:cBhvr>
                                        <p:cTn id="36" dur="166" decel="50000">
                                          <p:stCondLst>
                                            <p:cond delay="1668"/>
                                          </p:stCondLst>
                                        </p:cTn>
                                        <p:tgtEl>
                                          <p:spTgt spid="4">
                                            <p:txEl>
                                              <p:pRg st="2" end="2"/>
                                            </p:txEl>
                                          </p:spTgt>
                                        </p:tgtEl>
                                      </p:cBhvr>
                                      <p:to x="100000" y="100000"/>
                                    </p:animScale>
                                    <p:animScale>
                                      <p:cBhvr>
                                        <p:cTn id="37" dur="26">
                                          <p:stCondLst>
                                            <p:cond delay="1808"/>
                                          </p:stCondLst>
                                        </p:cTn>
                                        <p:tgtEl>
                                          <p:spTgt spid="4">
                                            <p:txEl>
                                              <p:pRg st="2" end="2"/>
                                            </p:txEl>
                                          </p:spTgt>
                                        </p:tgtEl>
                                      </p:cBhvr>
                                      <p:to x="100000" y="95000"/>
                                    </p:animScale>
                                    <p:animScale>
                                      <p:cBhvr>
                                        <p:cTn id="38" dur="166" decel="50000">
                                          <p:stCondLst>
                                            <p:cond delay="1834"/>
                                          </p:stCondLst>
                                        </p:cTn>
                                        <p:tgtEl>
                                          <p:spTgt spid="4">
                                            <p:txEl>
                                              <p:pRg st="2" end="2"/>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4">
                                            <p:txEl>
                                              <p:pRg st="3" end="3"/>
                                            </p:txEl>
                                          </p:spTgt>
                                        </p:tgtEl>
                                        <p:attrNameLst>
                                          <p:attrName>style.visibility</p:attrName>
                                        </p:attrNameLst>
                                      </p:cBhvr>
                                      <p:to>
                                        <p:strVal val="visible"/>
                                      </p:to>
                                    </p:set>
                                    <p:animEffect transition="in" filter="wipe(down)">
                                      <p:cBhvr>
                                        <p:cTn id="43" dur="580">
                                          <p:stCondLst>
                                            <p:cond delay="0"/>
                                          </p:stCondLst>
                                        </p:cTn>
                                        <p:tgtEl>
                                          <p:spTgt spid="4">
                                            <p:txEl>
                                              <p:pRg st="3" end="3"/>
                                            </p:txEl>
                                          </p:spTgt>
                                        </p:tgtEl>
                                      </p:cBhvr>
                                    </p:animEffect>
                                    <p:anim calcmode="lin" valueType="num">
                                      <p:cBhvr>
                                        <p:cTn id="44" dur="1822" tmFilter="0,0; 0.14,0.36; 0.43,0.73; 0.71,0.91; 1.0,1.0">
                                          <p:stCondLst>
                                            <p:cond delay="0"/>
                                          </p:stCondLst>
                                        </p:cTn>
                                        <p:tgtEl>
                                          <p:spTgt spid="4">
                                            <p:txEl>
                                              <p:pRg st="3" end="3"/>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4">
                                            <p:txEl>
                                              <p:pRg st="3" end="3"/>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4">
                                            <p:txEl>
                                              <p:pRg st="3" end="3"/>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4">
                                            <p:txEl>
                                              <p:pRg st="3" end="3"/>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4">
                                            <p:txEl>
                                              <p:pRg st="3" end="3"/>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4">
                                            <p:txEl>
                                              <p:pRg st="3" end="3"/>
                                            </p:txEl>
                                          </p:spTgt>
                                        </p:tgtEl>
                                      </p:cBhvr>
                                      <p:to x="100000" y="60000"/>
                                    </p:animScale>
                                    <p:animScale>
                                      <p:cBhvr>
                                        <p:cTn id="50" dur="166" decel="50000">
                                          <p:stCondLst>
                                            <p:cond delay="676"/>
                                          </p:stCondLst>
                                        </p:cTn>
                                        <p:tgtEl>
                                          <p:spTgt spid="4">
                                            <p:txEl>
                                              <p:pRg st="3" end="3"/>
                                            </p:txEl>
                                          </p:spTgt>
                                        </p:tgtEl>
                                      </p:cBhvr>
                                      <p:to x="100000" y="100000"/>
                                    </p:animScale>
                                    <p:animScale>
                                      <p:cBhvr>
                                        <p:cTn id="51" dur="26">
                                          <p:stCondLst>
                                            <p:cond delay="1312"/>
                                          </p:stCondLst>
                                        </p:cTn>
                                        <p:tgtEl>
                                          <p:spTgt spid="4">
                                            <p:txEl>
                                              <p:pRg st="3" end="3"/>
                                            </p:txEl>
                                          </p:spTgt>
                                        </p:tgtEl>
                                      </p:cBhvr>
                                      <p:to x="100000" y="80000"/>
                                    </p:animScale>
                                    <p:animScale>
                                      <p:cBhvr>
                                        <p:cTn id="52" dur="166" decel="50000">
                                          <p:stCondLst>
                                            <p:cond delay="1338"/>
                                          </p:stCondLst>
                                        </p:cTn>
                                        <p:tgtEl>
                                          <p:spTgt spid="4">
                                            <p:txEl>
                                              <p:pRg st="3" end="3"/>
                                            </p:txEl>
                                          </p:spTgt>
                                        </p:tgtEl>
                                      </p:cBhvr>
                                      <p:to x="100000" y="100000"/>
                                    </p:animScale>
                                    <p:animScale>
                                      <p:cBhvr>
                                        <p:cTn id="53" dur="26">
                                          <p:stCondLst>
                                            <p:cond delay="1642"/>
                                          </p:stCondLst>
                                        </p:cTn>
                                        <p:tgtEl>
                                          <p:spTgt spid="4">
                                            <p:txEl>
                                              <p:pRg st="3" end="3"/>
                                            </p:txEl>
                                          </p:spTgt>
                                        </p:tgtEl>
                                      </p:cBhvr>
                                      <p:to x="100000" y="90000"/>
                                    </p:animScale>
                                    <p:animScale>
                                      <p:cBhvr>
                                        <p:cTn id="54" dur="166" decel="50000">
                                          <p:stCondLst>
                                            <p:cond delay="1668"/>
                                          </p:stCondLst>
                                        </p:cTn>
                                        <p:tgtEl>
                                          <p:spTgt spid="4">
                                            <p:txEl>
                                              <p:pRg st="3" end="3"/>
                                            </p:txEl>
                                          </p:spTgt>
                                        </p:tgtEl>
                                      </p:cBhvr>
                                      <p:to x="100000" y="100000"/>
                                    </p:animScale>
                                    <p:animScale>
                                      <p:cBhvr>
                                        <p:cTn id="55" dur="26">
                                          <p:stCondLst>
                                            <p:cond delay="1808"/>
                                          </p:stCondLst>
                                        </p:cTn>
                                        <p:tgtEl>
                                          <p:spTgt spid="4">
                                            <p:txEl>
                                              <p:pRg st="3" end="3"/>
                                            </p:txEl>
                                          </p:spTgt>
                                        </p:tgtEl>
                                      </p:cBhvr>
                                      <p:to x="100000" y="95000"/>
                                    </p:animScale>
                                    <p:animScale>
                                      <p:cBhvr>
                                        <p:cTn id="56" dur="166" decel="50000">
                                          <p:stCondLst>
                                            <p:cond delay="1834"/>
                                          </p:stCondLst>
                                        </p:cTn>
                                        <p:tgtEl>
                                          <p:spTgt spid="4">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54" name="Group 10"/>
          <p:cNvGrpSpPr>
            <a:grpSpLocks/>
          </p:cNvGrpSpPr>
          <p:nvPr/>
        </p:nvGrpSpPr>
        <p:grpSpPr bwMode="auto">
          <a:xfrm>
            <a:off x="0" y="692150"/>
            <a:ext cx="8964613" cy="1722438"/>
            <a:chOff x="1064" y="288"/>
            <a:chExt cx="3856" cy="944"/>
          </a:xfrm>
        </p:grpSpPr>
        <p:sp>
          <p:nvSpPr>
            <p:cNvPr id="324611" name="AutoShape 7"/>
            <p:cNvSpPr>
              <a:spLocks noChangeArrowheads="1"/>
            </p:cNvSpPr>
            <p:nvPr/>
          </p:nvSpPr>
          <p:spPr bwMode="auto">
            <a:xfrm>
              <a:off x="1064" y="288"/>
              <a:ext cx="3856" cy="944"/>
            </a:xfrm>
            <a:prstGeom prst="cloudCallout">
              <a:avLst>
                <a:gd name="adj1" fmla="val -41935"/>
                <a:gd name="adj2" fmla="val 66736"/>
              </a:avLst>
            </a:prstGeom>
            <a:solidFill>
              <a:schemeClr val="bg1"/>
            </a:solidFill>
            <a:ln w="9525">
              <a:solidFill>
                <a:srgbClr val="993366"/>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zh-CN" altLang="zh-CN" sz="2400" b="1">
                <a:latin typeface="黑体" pitchFamily="2" charset="-122"/>
                <a:ea typeface="黑体" pitchFamily="2" charset="-122"/>
              </a:endParaRPr>
            </a:p>
          </p:txBody>
        </p:sp>
        <p:sp>
          <p:nvSpPr>
            <p:cNvPr id="324612" name="Text Box 8"/>
            <p:cNvSpPr txBox="1">
              <a:spLocks noChangeArrowheads="1"/>
            </p:cNvSpPr>
            <p:nvPr/>
          </p:nvSpPr>
          <p:spPr bwMode="auto">
            <a:xfrm>
              <a:off x="1478" y="436"/>
              <a:ext cx="2876" cy="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r>
                <a:rPr lang="en-US" altLang="zh-CN" sz="4000" b="1" dirty="0">
                  <a:solidFill>
                    <a:srgbClr val="800000"/>
                  </a:solidFill>
                  <a:effectLst>
                    <a:outerShdw blurRad="38100" dist="38100" dir="2700000" algn="tl">
                      <a:srgbClr val="C0C0C0"/>
                    </a:outerShdw>
                  </a:effectLst>
                  <a:latin typeface="黑体" pitchFamily="2" charset="-122"/>
                  <a:ea typeface="黑体" pitchFamily="2" charset="-122"/>
                </a:rPr>
                <a:t>  </a:t>
              </a:r>
              <a:r>
                <a:rPr lang="zh-CN" altLang="en-US" sz="4000" b="1" dirty="0">
                  <a:solidFill>
                    <a:srgbClr val="800000"/>
                  </a:solidFill>
                  <a:effectLst>
                    <a:outerShdw blurRad="38100" dist="38100" dir="2700000" algn="tl">
                      <a:srgbClr val="C0C0C0"/>
                    </a:outerShdw>
                  </a:effectLst>
                  <a:latin typeface="黑体" pitchFamily="2" charset="-122"/>
                  <a:ea typeface="黑体" pitchFamily="2" charset="-122"/>
                </a:rPr>
                <a:t>跨国公司在经济全球化中起着怎样的重要作用呢？</a:t>
              </a:r>
            </a:p>
          </p:txBody>
        </p:sp>
      </p:grpSp>
      <p:sp>
        <p:nvSpPr>
          <p:cNvPr id="6150" name="Text Box 6"/>
          <p:cNvSpPr txBox="1">
            <a:spLocks noChangeArrowheads="1"/>
          </p:cNvSpPr>
          <p:nvPr/>
        </p:nvSpPr>
        <p:spPr bwMode="auto">
          <a:xfrm>
            <a:off x="179388" y="2852738"/>
            <a:ext cx="8785225" cy="3943350"/>
          </a:xfrm>
          <a:prstGeom prst="rect">
            <a:avLst/>
          </a:prstGeom>
          <a:solidFill>
            <a:srgbClr val="FFFFFF"/>
          </a:solidFill>
          <a:ln w="9525">
            <a:solidFill>
              <a:srgbClr val="800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nSpc>
                <a:spcPct val="90000"/>
              </a:lnSpc>
            </a:pPr>
            <a:r>
              <a:rPr kumimoji="1" lang="en-US" altLang="zh-CN" sz="2800" b="1" dirty="0">
                <a:solidFill>
                  <a:srgbClr val="000066"/>
                </a:solidFill>
                <a:effectLst>
                  <a:outerShdw blurRad="38100" dist="38100" dir="2700000" algn="tl">
                    <a:srgbClr val="C0C0C0"/>
                  </a:outerShdw>
                </a:effectLst>
                <a:latin typeface="隶书" pitchFamily="49" charset="-122"/>
                <a:ea typeface="隶书" pitchFamily="49" charset="-122"/>
              </a:rPr>
              <a:t>    </a:t>
            </a:r>
            <a:r>
              <a:rPr kumimoji="1" lang="zh-CN" altLang="en-US" sz="2800" b="1" dirty="0">
                <a:solidFill>
                  <a:srgbClr val="000066"/>
                </a:solidFill>
                <a:effectLst>
                  <a:outerShdw blurRad="38100" dist="38100" dir="2700000" algn="tl">
                    <a:srgbClr val="C0C0C0"/>
                  </a:outerShdw>
                </a:effectLst>
                <a:latin typeface="隶书" pitchFamily="49" charset="-122"/>
                <a:ea typeface="隶书" pitchFamily="49" charset="-122"/>
              </a:rPr>
              <a:t>据联合国</a:t>
            </a:r>
            <a:r>
              <a:rPr kumimoji="1" lang="en-US" altLang="zh-CN" sz="2800" b="1" dirty="0">
                <a:solidFill>
                  <a:srgbClr val="000066"/>
                </a:solidFill>
                <a:effectLst>
                  <a:outerShdw blurRad="38100" dist="38100" dir="2700000" algn="tl">
                    <a:srgbClr val="C0C0C0"/>
                  </a:outerShdw>
                </a:effectLst>
                <a:latin typeface="隶书" pitchFamily="49" charset="-122"/>
                <a:ea typeface="隶书" pitchFamily="49" charset="-122"/>
              </a:rPr>
              <a:t>《2000</a:t>
            </a:r>
            <a:r>
              <a:rPr kumimoji="1" lang="zh-CN" altLang="en-US" sz="2800" b="1" dirty="0">
                <a:solidFill>
                  <a:srgbClr val="000066"/>
                </a:solidFill>
                <a:effectLst>
                  <a:outerShdw blurRad="38100" dist="38100" dir="2700000" algn="tl">
                    <a:srgbClr val="C0C0C0"/>
                  </a:outerShdw>
                </a:effectLst>
                <a:latin typeface="隶书" pitchFamily="49" charset="-122"/>
                <a:ea typeface="隶书" pitchFamily="49" charset="-122"/>
              </a:rPr>
              <a:t>年世界投资报告</a:t>
            </a:r>
            <a:r>
              <a:rPr kumimoji="1" lang="en-US" altLang="zh-CN" sz="2800" b="1" dirty="0">
                <a:solidFill>
                  <a:srgbClr val="000066"/>
                </a:solidFill>
                <a:effectLst>
                  <a:outerShdw blurRad="38100" dist="38100" dir="2700000" algn="tl">
                    <a:srgbClr val="C0C0C0"/>
                  </a:outerShdw>
                </a:effectLst>
                <a:latin typeface="隶书" pitchFamily="49" charset="-122"/>
                <a:ea typeface="隶书" pitchFamily="49" charset="-122"/>
              </a:rPr>
              <a:t>》</a:t>
            </a:r>
            <a:r>
              <a:rPr kumimoji="1" lang="zh-CN" altLang="en-US" sz="2800" b="1" dirty="0">
                <a:solidFill>
                  <a:srgbClr val="000066"/>
                </a:solidFill>
                <a:effectLst>
                  <a:outerShdw blurRad="38100" dist="38100" dir="2700000" algn="tl">
                    <a:srgbClr val="C0C0C0"/>
                  </a:outerShdw>
                </a:effectLst>
                <a:latin typeface="隶书" pitchFamily="49" charset="-122"/>
                <a:ea typeface="隶书" pitchFamily="49" charset="-122"/>
              </a:rPr>
              <a:t>，截至</a:t>
            </a:r>
            <a:r>
              <a:rPr kumimoji="1" lang="en-US" altLang="zh-CN" sz="2800" b="1" dirty="0">
                <a:solidFill>
                  <a:srgbClr val="000066"/>
                </a:solidFill>
                <a:effectLst>
                  <a:outerShdw blurRad="38100" dist="38100" dir="2700000" algn="tl">
                    <a:srgbClr val="C0C0C0"/>
                  </a:outerShdw>
                </a:effectLst>
                <a:latin typeface="隶书" pitchFamily="49" charset="-122"/>
                <a:ea typeface="隶书" pitchFamily="49" charset="-122"/>
              </a:rPr>
              <a:t>1999</a:t>
            </a:r>
            <a:r>
              <a:rPr kumimoji="1" lang="zh-CN" altLang="en-US" sz="2800" b="1" dirty="0">
                <a:solidFill>
                  <a:srgbClr val="000066"/>
                </a:solidFill>
                <a:effectLst>
                  <a:outerShdw blurRad="38100" dist="38100" dir="2700000" algn="tl">
                    <a:srgbClr val="C0C0C0"/>
                  </a:outerShdw>
                </a:effectLst>
                <a:latin typeface="隶书" pitchFamily="49" charset="-122"/>
                <a:ea typeface="隶书" pitchFamily="49" charset="-122"/>
              </a:rPr>
              <a:t>年底，跨国公司为载体的世界对外直接投资存量达到</a:t>
            </a:r>
            <a:r>
              <a:rPr kumimoji="1" lang="en-US" altLang="zh-CN" sz="2800" b="1" dirty="0">
                <a:solidFill>
                  <a:srgbClr val="000066"/>
                </a:solidFill>
                <a:effectLst>
                  <a:outerShdw blurRad="38100" dist="38100" dir="2700000" algn="tl">
                    <a:srgbClr val="C0C0C0"/>
                  </a:outerShdw>
                </a:effectLst>
                <a:latin typeface="隶书" pitchFamily="49" charset="-122"/>
                <a:ea typeface="隶书" pitchFamily="49" charset="-122"/>
              </a:rPr>
              <a:t>50000</a:t>
            </a:r>
            <a:r>
              <a:rPr kumimoji="1" lang="zh-CN" altLang="en-US" sz="2800" b="1" dirty="0">
                <a:solidFill>
                  <a:srgbClr val="000066"/>
                </a:solidFill>
                <a:effectLst>
                  <a:outerShdw blurRad="38100" dist="38100" dir="2700000" algn="tl">
                    <a:srgbClr val="C0C0C0"/>
                  </a:outerShdw>
                </a:effectLst>
                <a:latin typeface="隶书" pitchFamily="49" charset="-122"/>
                <a:ea typeface="隶书" pitchFamily="49" charset="-122"/>
              </a:rPr>
              <a:t>亿美元，跨国公司的数量达到</a:t>
            </a:r>
            <a:r>
              <a:rPr kumimoji="1" lang="en-US" altLang="zh-CN" sz="2800" b="1" dirty="0">
                <a:solidFill>
                  <a:srgbClr val="000066"/>
                </a:solidFill>
                <a:effectLst>
                  <a:outerShdw blurRad="38100" dist="38100" dir="2700000" algn="tl">
                    <a:srgbClr val="C0C0C0"/>
                  </a:outerShdw>
                </a:effectLst>
                <a:latin typeface="隶书" pitchFamily="49" charset="-122"/>
                <a:ea typeface="隶书" pitchFamily="49" charset="-122"/>
              </a:rPr>
              <a:t>63000</a:t>
            </a:r>
            <a:r>
              <a:rPr kumimoji="1" lang="zh-CN" altLang="en-US" sz="2800" b="1" dirty="0">
                <a:solidFill>
                  <a:srgbClr val="000066"/>
                </a:solidFill>
                <a:effectLst>
                  <a:outerShdw blurRad="38100" dist="38100" dir="2700000" algn="tl">
                    <a:srgbClr val="C0C0C0"/>
                  </a:outerShdw>
                </a:effectLst>
                <a:latin typeface="隶书" pitchFamily="49" charset="-122"/>
                <a:ea typeface="隶书" pitchFamily="49" charset="-122"/>
              </a:rPr>
              <a:t>家，其附属公司至少达</a:t>
            </a:r>
            <a:r>
              <a:rPr kumimoji="1" lang="en-US" altLang="zh-CN" sz="2800" b="1" dirty="0">
                <a:solidFill>
                  <a:srgbClr val="000066"/>
                </a:solidFill>
                <a:effectLst>
                  <a:outerShdw blurRad="38100" dist="38100" dir="2700000" algn="tl">
                    <a:srgbClr val="C0C0C0"/>
                  </a:outerShdw>
                </a:effectLst>
                <a:latin typeface="隶书" pitchFamily="49" charset="-122"/>
                <a:ea typeface="隶书" pitchFamily="49" charset="-122"/>
              </a:rPr>
              <a:t>69</a:t>
            </a:r>
            <a:r>
              <a:rPr kumimoji="1" lang="zh-CN" altLang="en-US" sz="2800" b="1" dirty="0">
                <a:solidFill>
                  <a:srgbClr val="000066"/>
                </a:solidFill>
                <a:effectLst>
                  <a:outerShdw blurRad="38100" dist="38100" dir="2700000" algn="tl">
                    <a:srgbClr val="C0C0C0"/>
                  </a:outerShdw>
                </a:effectLst>
                <a:latin typeface="隶书" pitchFamily="49" charset="-122"/>
                <a:ea typeface="隶书" pitchFamily="49" charset="-122"/>
              </a:rPr>
              <a:t>万家，对东道国经济的影响越来越突出。</a:t>
            </a:r>
            <a:r>
              <a:rPr kumimoji="1" lang="en-US" altLang="zh-CN" sz="2800" b="1" dirty="0">
                <a:solidFill>
                  <a:srgbClr val="000066"/>
                </a:solidFill>
                <a:effectLst>
                  <a:outerShdw blurRad="38100" dist="38100" dir="2700000" algn="tl">
                    <a:srgbClr val="C0C0C0"/>
                  </a:outerShdw>
                </a:effectLst>
                <a:latin typeface="隶书" pitchFamily="49" charset="-122"/>
                <a:ea typeface="隶书" pitchFamily="49" charset="-122"/>
              </a:rPr>
              <a:t>1999</a:t>
            </a:r>
            <a:r>
              <a:rPr kumimoji="1" lang="zh-CN" altLang="en-US" sz="2800" b="1" dirty="0">
                <a:solidFill>
                  <a:srgbClr val="000066"/>
                </a:solidFill>
                <a:effectLst>
                  <a:outerShdw blurRad="38100" dist="38100" dir="2700000" algn="tl">
                    <a:srgbClr val="C0C0C0"/>
                  </a:outerShdw>
                </a:effectLst>
                <a:latin typeface="隶书" pitchFamily="49" charset="-122"/>
                <a:ea typeface="隶书" pitchFamily="49" charset="-122"/>
              </a:rPr>
              <a:t>年，所有跨国公司附属公司的资产是对外直接投资存量的</a:t>
            </a:r>
            <a:r>
              <a:rPr kumimoji="1" lang="en-US" altLang="zh-CN" sz="2800" b="1" dirty="0">
                <a:solidFill>
                  <a:srgbClr val="000066"/>
                </a:solidFill>
                <a:effectLst>
                  <a:outerShdw blurRad="38100" dist="38100" dir="2700000" algn="tl">
                    <a:srgbClr val="C0C0C0"/>
                  </a:outerShdw>
                </a:effectLst>
                <a:latin typeface="隶书" pitchFamily="49" charset="-122"/>
                <a:ea typeface="隶书" pitchFamily="49" charset="-122"/>
              </a:rPr>
              <a:t>3.5</a:t>
            </a:r>
            <a:r>
              <a:rPr kumimoji="1" lang="zh-CN" altLang="en-US" sz="2800" b="1" dirty="0">
                <a:solidFill>
                  <a:srgbClr val="000066"/>
                </a:solidFill>
                <a:effectLst>
                  <a:outerShdw blurRad="38100" dist="38100" dir="2700000" algn="tl">
                    <a:srgbClr val="C0C0C0"/>
                  </a:outerShdw>
                </a:effectLst>
                <a:latin typeface="隶书" pitchFamily="49" charset="-122"/>
                <a:ea typeface="隶书" pitchFamily="49" charset="-122"/>
              </a:rPr>
              <a:t>倍，达</a:t>
            </a:r>
            <a:r>
              <a:rPr kumimoji="1" lang="en-US" altLang="zh-CN" sz="2800" b="1" dirty="0">
                <a:solidFill>
                  <a:srgbClr val="000066"/>
                </a:solidFill>
                <a:effectLst>
                  <a:outerShdw blurRad="38100" dist="38100" dir="2700000" algn="tl">
                    <a:srgbClr val="C0C0C0"/>
                  </a:outerShdw>
                </a:effectLst>
                <a:latin typeface="隶书" pitchFamily="49" charset="-122"/>
                <a:ea typeface="隶书" pitchFamily="49" charset="-122"/>
              </a:rPr>
              <a:t>17.68</a:t>
            </a:r>
            <a:r>
              <a:rPr kumimoji="1" lang="zh-CN" altLang="en-US" sz="2800" b="1" dirty="0">
                <a:solidFill>
                  <a:srgbClr val="000066"/>
                </a:solidFill>
                <a:effectLst>
                  <a:outerShdw blurRad="38100" dist="38100" dir="2700000" algn="tl">
                    <a:srgbClr val="C0C0C0"/>
                  </a:outerShdw>
                </a:effectLst>
                <a:latin typeface="隶书" pitchFamily="49" charset="-122"/>
                <a:ea typeface="隶书" pitchFamily="49" charset="-122"/>
              </a:rPr>
              <a:t>万亿美元，销售额为</a:t>
            </a:r>
            <a:r>
              <a:rPr kumimoji="1" lang="en-US" altLang="zh-CN" sz="2800" b="1" dirty="0">
                <a:solidFill>
                  <a:srgbClr val="000066"/>
                </a:solidFill>
                <a:effectLst>
                  <a:outerShdw blurRad="38100" dist="38100" dir="2700000" algn="tl">
                    <a:srgbClr val="C0C0C0"/>
                  </a:outerShdw>
                </a:effectLst>
                <a:latin typeface="隶书" pitchFamily="49" charset="-122"/>
                <a:ea typeface="隶书" pitchFamily="49" charset="-122"/>
              </a:rPr>
              <a:t>14</a:t>
            </a:r>
            <a:r>
              <a:rPr kumimoji="1" lang="zh-CN" altLang="en-US" sz="2800" b="1" dirty="0">
                <a:solidFill>
                  <a:srgbClr val="000066"/>
                </a:solidFill>
                <a:effectLst>
                  <a:outerShdw blurRad="38100" dist="38100" dir="2700000" algn="tl">
                    <a:srgbClr val="C0C0C0"/>
                  </a:outerShdw>
                </a:effectLst>
                <a:latin typeface="隶书" pitchFamily="49" charset="-122"/>
                <a:ea typeface="隶书" pitchFamily="49" charset="-122"/>
              </a:rPr>
              <a:t>万亿美元。</a:t>
            </a:r>
            <a:r>
              <a:rPr kumimoji="1" lang="en-US" altLang="zh-CN" sz="2800" b="1" dirty="0">
                <a:solidFill>
                  <a:srgbClr val="000066"/>
                </a:solidFill>
                <a:effectLst>
                  <a:outerShdw blurRad="38100" dist="38100" dir="2700000" algn="tl">
                    <a:srgbClr val="C0C0C0"/>
                  </a:outerShdw>
                </a:effectLst>
                <a:latin typeface="隶书" pitchFamily="49" charset="-122"/>
                <a:ea typeface="隶书" pitchFamily="49" charset="-122"/>
              </a:rPr>
              <a:t>1999</a:t>
            </a:r>
            <a:r>
              <a:rPr kumimoji="1" lang="zh-CN" altLang="en-US" sz="2800" b="1" dirty="0">
                <a:solidFill>
                  <a:srgbClr val="000066"/>
                </a:solidFill>
                <a:effectLst>
                  <a:outerShdw blurRad="38100" dist="38100" dir="2700000" algn="tl">
                    <a:srgbClr val="C0C0C0"/>
                  </a:outerShdw>
                </a:effectLst>
                <a:latin typeface="隶书" pitchFamily="49" charset="-122"/>
                <a:ea typeface="隶书" pitchFamily="49" charset="-122"/>
              </a:rPr>
              <a:t>年，跨国公司海外附属企业货物和服务的销售额为</a:t>
            </a:r>
            <a:r>
              <a:rPr kumimoji="1" lang="en-US" altLang="zh-CN" sz="2800" b="1" dirty="0">
                <a:solidFill>
                  <a:srgbClr val="000066"/>
                </a:solidFill>
                <a:effectLst>
                  <a:outerShdw blurRad="38100" dist="38100" dir="2700000" algn="tl">
                    <a:srgbClr val="C0C0C0"/>
                  </a:outerShdw>
                </a:effectLst>
                <a:latin typeface="隶书" pitchFamily="49" charset="-122"/>
                <a:ea typeface="隶书" pitchFamily="49" charset="-122"/>
              </a:rPr>
              <a:t>135640</a:t>
            </a:r>
            <a:r>
              <a:rPr kumimoji="1" lang="zh-CN" altLang="en-US" sz="2800" b="1" dirty="0">
                <a:solidFill>
                  <a:srgbClr val="000066"/>
                </a:solidFill>
                <a:effectLst>
                  <a:outerShdw blurRad="38100" dist="38100" dir="2700000" algn="tl">
                    <a:srgbClr val="C0C0C0"/>
                  </a:outerShdw>
                </a:effectLst>
                <a:latin typeface="隶书" pitchFamily="49" charset="-122"/>
                <a:ea typeface="隶书" pitchFamily="49" charset="-122"/>
              </a:rPr>
              <a:t>亿美元，超过同年世界货物和非要素服务出口规模（</a:t>
            </a:r>
            <a:r>
              <a:rPr kumimoji="1" lang="en-US" altLang="zh-CN" sz="2800" b="1" dirty="0">
                <a:solidFill>
                  <a:srgbClr val="000066"/>
                </a:solidFill>
                <a:effectLst>
                  <a:outerShdw blurRad="38100" dist="38100" dir="2700000" algn="tl">
                    <a:srgbClr val="C0C0C0"/>
                  </a:outerShdw>
                </a:effectLst>
                <a:latin typeface="隶书" pitchFamily="49" charset="-122"/>
                <a:ea typeface="隶书" pitchFamily="49" charset="-122"/>
              </a:rPr>
              <a:t>68920</a:t>
            </a:r>
            <a:r>
              <a:rPr kumimoji="1" lang="zh-CN" altLang="en-US" sz="2800" b="1" dirty="0">
                <a:solidFill>
                  <a:srgbClr val="000066"/>
                </a:solidFill>
                <a:effectLst>
                  <a:outerShdw blurRad="38100" dist="38100" dir="2700000" algn="tl">
                    <a:srgbClr val="C0C0C0"/>
                  </a:outerShdw>
                </a:effectLst>
                <a:latin typeface="隶书" pitchFamily="49" charset="-122"/>
                <a:ea typeface="隶书" pitchFamily="49" charset="-122"/>
              </a:rPr>
              <a:t>亿美元），几乎是世界货物和非要素服务出口的两倍。</a:t>
            </a:r>
          </a:p>
        </p:txBody>
      </p:sp>
      <p:grpSp>
        <p:nvGrpSpPr>
          <p:cNvPr id="324614" name="Group 6"/>
          <p:cNvGrpSpPr>
            <a:grpSpLocks/>
          </p:cNvGrpSpPr>
          <p:nvPr/>
        </p:nvGrpSpPr>
        <p:grpSpPr bwMode="auto">
          <a:xfrm>
            <a:off x="0" y="0"/>
            <a:ext cx="9144000" cy="836613"/>
            <a:chOff x="0" y="0"/>
            <a:chExt cx="5760" cy="527"/>
          </a:xfrm>
        </p:grpSpPr>
        <p:pic>
          <p:nvPicPr>
            <p:cNvPr id="32461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760" cy="527"/>
            </a:xfrm>
            <a:prstGeom prst="rect">
              <a:avLst/>
            </a:prstGeom>
            <a:noFill/>
            <a:extLst>
              <a:ext uri="{909E8E84-426E-40DD-AFC4-6F175D3DCCD1}">
                <a14:hiddenFill xmlns:a14="http://schemas.microsoft.com/office/drawing/2010/main">
                  <a:solidFill>
                    <a:srgbClr val="FFFFFF"/>
                  </a:solidFill>
                </a14:hiddenFill>
              </a:ext>
            </a:extLst>
          </p:spPr>
        </p:pic>
        <p:sp>
          <p:nvSpPr>
            <p:cNvPr id="324616" name="Rectangle 8"/>
            <p:cNvSpPr>
              <a:spLocks noChangeArrowheads="1"/>
            </p:cNvSpPr>
            <p:nvPr/>
          </p:nvSpPr>
          <p:spPr bwMode="auto">
            <a:xfrm>
              <a:off x="120" y="71"/>
              <a:ext cx="3577"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a:solidFill>
                    <a:srgbClr val="FF0000"/>
                  </a:solidFill>
                  <a:effectLst>
                    <a:outerShdw blurRad="38100" dist="38100" dir="2700000" algn="tl">
                      <a:srgbClr val="C0C0C0"/>
                    </a:outerShdw>
                  </a:effectLst>
                  <a:latin typeface="华文彩云" pitchFamily="2" charset="-122"/>
                  <a:ea typeface="华文彩云" pitchFamily="2" charset="-122"/>
                </a:rPr>
                <a:t>20</a:t>
              </a:r>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课 联合国和世界贸易组织</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grpSp>
    </p:spTree>
    <p:extLst>
      <p:ext uri="{BB962C8B-B14F-4D97-AF65-F5344CB8AC3E}">
        <p14:creationId xmlns:p14="http://schemas.microsoft.com/office/powerpoint/2010/main" val="255491029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nodeType="clickEffect">
                                  <p:stCondLst>
                                    <p:cond delay="0"/>
                                  </p:stCondLst>
                                  <p:childTnLst>
                                    <p:set>
                                      <p:cBhvr>
                                        <p:cTn id="6" dur="1" fill="hold">
                                          <p:stCondLst>
                                            <p:cond delay="0"/>
                                          </p:stCondLst>
                                        </p:cTn>
                                        <p:tgtEl>
                                          <p:spTgt spid="6154"/>
                                        </p:tgtEl>
                                        <p:attrNameLst>
                                          <p:attrName>style.visibility</p:attrName>
                                        </p:attrNameLst>
                                      </p:cBhvr>
                                      <p:to>
                                        <p:strVal val="visible"/>
                                      </p:to>
                                    </p:set>
                                    <p:anim calcmode="lin" valueType="num">
                                      <p:cBhvr>
                                        <p:cTn id="7" dur="1000" fill="hold"/>
                                        <p:tgtEl>
                                          <p:spTgt spid="6154"/>
                                        </p:tgtEl>
                                        <p:attrNameLst>
                                          <p:attrName>ppt_w</p:attrName>
                                        </p:attrNameLst>
                                      </p:cBhvr>
                                      <p:tavLst>
                                        <p:tav tm="0">
                                          <p:val>
                                            <p:fltVal val="0"/>
                                          </p:val>
                                        </p:tav>
                                        <p:tav tm="100000">
                                          <p:val>
                                            <p:strVal val="#ppt_w"/>
                                          </p:val>
                                        </p:tav>
                                      </p:tavLst>
                                    </p:anim>
                                    <p:anim calcmode="lin" valueType="num">
                                      <p:cBhvr>
                                        <p:cTn id="8" dur="1000" fill="hold"/>
                                        <p:tgtEl>
                                          <p:spTgt spid="6154"/>
                                        </p:tgtEl>
                                        <p:attrNameLst>
                                          <p:attrName>ppt_h</p:attrName>
                                        </p:attrNameLst>
                                      </p:cBhvr>
                                      <p:tavLst>
                                        <p:tav tm="0">
                                          <p:val>
                                            <p:fltVal val="0"/>
                                          </p:val>
                                        </p:tav>
                                        <p:tav tm="100000">
                                          <p:val>
                                            <p:strVal val="#ppt_h"/>
                                          </p:val>
                                        </p:tav>
                                      </p:tavLst>
                                    </p:anim>
                                    <p:anim calcmode="lin" valueType="num">
                                      <p:cBhvr>
                                        <p:cTn id="9" dur="1000" fill="hold"/>
                                        <p:tgtEl>
                                          <p:spTgt spid="615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6154"/>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5" presetClass="entr" presetSubtype="10" fill="hold" grpId="0" nodeType="afterEffect">
                                  <p:stCondLst>
                                    <p:cond delay="0"/>
                                  </p:stCondLst>
                                  <p:childTnLst>
                                    <p:set>
                                      <p:cBhvr>
                                        <p:cTn id="13" dur="1" fill="hold">
                                          <p:stCondLst>
                                            <p:cond delay="0"/>
                                          </p:stCondLst>
                                        </p:cTn>
                                        <p:tgtEl>
                                          <p:spTgt spid="6150"/>
                                        </p:tgtEl>
                                        <p:attrNameLst>
                                          <p:attrName>style.visibility</p:attrName>
                                        </p:attrNameLst>
                                      </p:cBhvr>
                                      <p:to>
                                        <p:strVal val="visible"/>
                                      </p:to>
                                    </p:set>
                                    <p:animEffect transition="in" filter="checkerboard(across)">
                                      <p:cBhvr>
                                        <p:cTn id="14" dur="500"/>
                                        <p:tgtEl>
                                          <p:spTgt spid="6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0"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图片 17419" descr="87b58PICfc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404813"/>
            <a:ext cx="7775575" cy="4960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4" name="矩形 17420"/>
          <p:cNvSpPr>
            <a:spLocks noChangeArrowheads="1"/>
          </p:cNvSpPr>
          <p:nvPr/>
        </p:nvSpPr>
        <p:spPr bwMode="auto">
          <a:xfrm>
            <a:off x="234950" y="5734050"/>
            <a:ext cx="89090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n-US" altLang="zh-CN" sz="3600" b="1" u="sng">
                <a:latin typeface="黑体" pitchFamily="49" charset="-122"/>
                <a:ea typeface="黑体" pitchFamily="49" charset="-122"/>
              </a:rPr>
              <a:t>2017</a:t>
            </a:r>
            <a:r>
              <a:rPr lang="zh-CN" altLang="en-US" sz="3600" b="1" u="sng">
                <a:latin typeface="黑体" pitchFamily="49" charset="-122"/>
                <a:ea typeface="黑体" pitchFamily="49" charset="-122"/>
              </a:rPr>
              <a:t>年我国进出口总额</a:t>
            </a:r>
            <a:r>
              <a:rPr lang="en-US" altLang="zh-CN" sz="3600" b="1" u="sng">
                <a:latin typeface="黑体" pitchFamily="49" charset="-122"/>
                <a:ea typeface="黑体" pitchFamily="49" charset="-122"/>
              </a:rPr>
              <a:t>27.79</a:t>
            </a:r>
            <a:r>
              <a:rPr lang="zh-CN" altLang="en-US" sz="3600" b="1" u="sng">
                <a:latin typeface="黑体" pitchFamily="49" charset="-122"/>
                <a:ea typeface="黑体" pitchFamily="49" charset="-122"/>
              </a:rPr>
              <a:t>万亿元人民币 </a:t>
            </a:r>
          </a:p>
        </p:txBody>
      </p:sp>
    </p:spTree>
    <p:extLst>
      <p:ext uri="{BB962C8B-B14F-4D97-AF65-F5344CB8AC3E}">
        <p14:creationId xmlns:p14="http://schemas.microsoft.com/office/powerpoint/2010/main" val="13956704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文本占位符 19460" descr="qiye"/>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0" y="476250"/>
            <a:ext cx="3744913" cy="5707063"/>
          </a:xfrm>
        </p:spPr>
      </p:pic>
      <p:sp>
        <p:nvSpPr>
          <p:cNvPr id="19458" name="矩形 19461"/>
          <p:cNvSpPr>
            <a:spLocks noChangeArrowheads="1"/>
          </p:cNvSpPr>
          <p:nvPr/>
        </p:nvSpPr>
        <p:spPr bwMode="auto">
          <a:xfrm>
            <a:off x="3779838" y="188913"/>
            <a:ext cx="5113337" cy="2663825"/>
          </a:xfrm>
          <a:prstGeom prst="rect">
            <a:avLst/>
          </a:prstGeom>
          <a:solidFill>
            <a:schemeClr val="bg1"/>
          </a:solidFill>
          <a:ln w="9525">
            <a:solidFill>
              <a:schemeClr val="hlink"/>
            </a:solidFill>
            <a:miter lim="800000"/>
            <a:headEnd/>
            <a:tailEnd/>
          </a:ln>
        </p:spPr>
        <p:txBody>
          <a:bodyPr anchor="ctr">
            <a:spAutoFit/>
          </a:bodyPr>
          <a:lstStyle/>
          <a:p>
            <a:r>
              <a:rPr lang="zh-CN" altLang="en-US" sz="2800" b="1" dirty="0">
                <a:solidFill>
                  <a:srgbClr val="000066"/>
                </a:solidFill>
                <a:latin typeface="黑体" pitchFamily="49" charset="-122"/>
                <a:ea typeface="黑体" pitchFamily="49" charset="-122"/>
              </a:rPr>
              <a:t>跨国公司</a:t>
            </a:r>
            <a:r>
              <a:rPr lang="zh-CN" altLang="en-US" sz="2800" b="1" dirty="0">
                <a:latin typeface="黑体" pitchFamily="49" charset="-122"/>
                <a:ea typeface="黑体" pitchFamily="49" charset="-122"/>
              </a:rPr>
              <a:t>主要是指发达资本主义国家的垄断企业，以本国为基地，通过对外直接投资，在世界各地设立分支机构或子公司，</a:t>
            </a:r>
            <a:r>
              <a:rPr lang="zh-CN" altLang="en-US" sz="2800" b="1" dirty="0">
                <a:solidFill>
                  <a:srgbClr val="000066"/>
                </a:solidFill>
                <a:latin typeface="黑体" pitchFamily="49" charset="-122"/>
                <a:ea typeface="黑体" pitchFamily="49" charset="-122"/>
              </a:rPr>
              <a:t>从事国际化生产和经营活动的垄断企业。 </a:t>
            </a:r>
          </a:p>
        </p:txBody>
      </p:sp>
      <p:sp>
        <p:nvSpPr>
          <p:cNvPr id="19459" name="矩形 19462"/>
          <p:cNvSpPr>
            <a:spLocks noChangeArrowheads="1"/>
          </p:cNvSpPr>
          <p:nvPr/>
        </p:nvSpPr>
        <p:spPr bwMode="auto">
          <a:xfrm>
            <a:off x="3779838" y="2852738"/>
            <a:ext cx="5113337" cy="4000500"/>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spcBef>
                <a:spcPct val="20000"/>
              </a:spcBef>
              <a:buClr>
                <a:schemeClr val="hlink"/>
              </a:buClr>
              <a:buSzPct val="75000"/>
              <a:buFont typeface="Wingdings" pitchFamily="2" charset="2"/>
              <a:buChar char="v"/>
            </a:pPr>
            <a:r>
              <a:rPr lang="zh-CN" altLang="en-US" sz="3200" b="1" dirty="0">
                <a:solidFill>
                  <a:srgbClr val="0000CC"/>
                </a:solidFill>
                <a:latin typeface="黑体" pitchFamily="49" charset="-122"/>
                <a:ea typeface="黑体" pitchFamily="49" charset="-122"/>
              </a:rPr>
              <a:t>六万多家跨国公司不仅跨国、而且跨集团，在全球范围开展业务。它们控制着国际直接投资的</a:t>
            </a:r>
            <a:r>
              <a:rPr lang="en-US" altLang="zh-CN" sz="3200" b="1" dirty="0">
                <a:solidFill>
                  <a:srgbClr val="0000CC"/>
                </a:solidFill>
                <a:latin typeface="黑体" pitchFamily="49" charset="-122"/>
                <a:ea typeface="黑体" pitchFamily="49" charset="-122"/>
              </a:rPr>
              <a:t>90%</a:t>
            </a:r>
            <a:r>
              <a:rPr lang="zh-CN" altLang="en-US" sz="3200" b="1" dirty="0">
                <a:solidFill>
                  <a:srgbClr val="0000CC"/>
                </a:solidFill>
                <a:latin typeface="黑体" pitchFamily="49" charset="-122"/>
                <a:ea typeface="黑体" pitchFamily="49" charset="-122"/>
              </a:rPr>
              <a:t>、贸易额的</a:t>
            </a:r>
            <a:r>
              <a:rPr lang="en-US" altLang="zh-CN" sz="3200" b="1" dirty="0">
                <a:solidFill>
                  <a:srgbClr val="0000CC"/>
                </a:solidFill>
                <a:latin typeface="黑体" pitchFamily="49" charset="-122"/>
                <a:ea typeface="黑体" pitchFamily="49" charset="-122"/>
              </a:rPr>
              <a:t>60%</a:t>
            </a:r>
            <a:r>
              <a:rPr lang="zh-CN" altLang="en-US" sz="3200" b="1" dirty="0">
                <a:solidFill>
                  <a:srgbClr val="0000CC"/>
                </a:solidFill>
                <a:latin typeface="黑体" pitchFamily="49" charset="-122"/>
                <a:ea typeface="黑体" pitchFamily="49" charset="-122"/>
              </a:rPr>
              <a:t>，创造了全世界国民生产总值的</a:t>
            </a:r>
            <a:r>
              <a:rPr lang="en-US" altLang="zh-CN" sz="3200" b="1" dirty="0">
                <a:solidFill>
                  <a:srgbClr val="0000CC"/>
                </a:solidFill>
                <a:latin typeface="黑体" pitchFamily="49" charset="-122"/>
                <a:ea typeface="黑体" pitchFamily="49" charset="-122"/>
              </a:rPr>
              <a:t>40%</a:t>
            </a:r>
            <a:r>
              <a:rPr lang="zh-CN" altLang="en-US" sz="3200" b="1" dirty="0">
                <a:solidFill>
                  <a:srgbClr val="0000CC"/>
                </a:solidFill>
                <a:latin typeface="黑体" pitchFamily="49" charset="-122"/>
                <a:ea typeface="黑体" pitchFamily="49" charset="-122"/>
              </a:rPr>
              <a:t>，</a:t>
            </a:r>
            <a:r>
              <a:rPr lang="zh-CN" altLang="en-US" sz="3200" b="1" dirty="0">
                <a:solidFill>
                  <a:srgbClr val="990033"/>
                </a:solidFill>
                <a:latin typeface="黑体" pitchFamily="49" charset="-122"/>
                <a:ea typeface="黑体" pitchFamily="49" charset="-122"/>
              </a:rPr>
              <a:t>在世界经济全球化过程中扮演了重要角色。</a:t>
            </a:r>
          </a:p>
        </p:txBody>
      </p:sp>
    </p:spTree>
    <p:extLst>
      <p:ext uri="{BB962C8B-B14F-4D97-AF65-F5344CB8AC3E}">
        <p14:creationId xmlns:p14="http://schemas.microsoft.com/office/powerpoint/2010/main" val="21400566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8"/>
          <p:cNvSpPr>
            <a:spLocks noChangeArrowheads="1"/>
          </p:cNvSpPr>
          <p:nvPr/>
        </p:nvSpPr>
        <p:spPr bwMode="auto">
          <a:xfrm>
            <a:off x="190500" y="112713"/>
            <a:ext cx="5678488"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a:solidFill>
                  <a:srgbClr val="FF0000"/>
                </a:solidFill>
                <a:effectLst>
                  <a:outerShdw blurRad="38100" dist="38100" dir="2700000" algn="tl">
                    <a:srgbClr val="C0C0C0"/>
                  </a:outerShdw>
                </a:effectLst>
                <a:latin typeface="华文彩云" pitchFamily="2" charset="-122"/>
                <a:ea typeface="华文彩云" pitchFamily="2" charset="-122"/>
              </a:rPr>
              <a:t>20</a:t>
            </a:r>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课 联合国和世界贸易组织</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sp>
        <p:nvSpPr>
          <p:cNvPr id="4" name="Rectangle 9" descr="白色大理石"/>
          <p:cNvSpPr>
            <a:spLocks noChangeArrowheads="1"/>
          </p:cNvSpPr>
          <p:nvPr/>
        </p:nvSpPr>
        <p:spPr bwMode="auto">
          <a:xfrm>
            <a:off x="0" y="836613"/>
            <a:ext cx="9144000" cy="914400"/>
          </a:xfrm>
          <a:prstGeom prst="rect">
            <a:avLst/>
          </a:prstGeom>
          <a:blipFill dpi="0" rotWithShape="1">
            <a:blip r:embed="rId3"/>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5400" b="1" dirty="0">
                <a:solidFill>
                  <a:srgbClr val="FF0000"/>
                </a:solidFill>
                <a:latin typeface="隶书" pitchFamily="49" charset="-122"/>
                <a:ea typeface="隶书" pitchFamily="49" charset="-122"/>
              </a:rPr>
              <a:t>二</a:t>
            </a:r>
            <a:r>
              <a:rPr lang="zh-CN" altLang="en-US" sz="5400" b="1" dirty="0" smtClean="0">
                <a:solidFill>
                  <a:srgbClr val="FF0000"/>
                </a:solidFill>
                <a:latin typeface="隶书" pitchFamily="49" charset="-122"/>
                <a:ea typeface="隶书" pitchFamily="49" charset="-122"/>
              </a:rPr>
              <a:t>、世界贸易组织</a:t>
            </a:r>
            <a:endParaRPr lang="zh-CN" altLang="en-US" sz="5400" b="1" dirty="0">
              <a:solidFill>
                <a:srgbClr val="FF0000"/>
              </a:solidFill>
              <a:latin typeface="隶书" pitchFamily="49" charset="-122"/>
              <a:ea typeface="隶书" pitchFamily="49" charset="-122"/>
            </a:endParaRPr>
          </a:p>
        </p:txBody>
      </p:sp>
      <p:sp>
        <p:nvSpPr>
          <p:cNvPr id="5" name="Text Box 8"/>
          <p:cNvSpPr txBox="1">
            <a:spLocks noChangeArrowheads="1"/>
          </p:cNvSpPr>
          <p:nvPr/>
        </p:nvSpPr>
        <p:spPr bwMode="auto">
          <a:xfrm>
            <a:off x="20924" y="1968854"/>
            <a:ext cx="6624637" cy="2062103"/>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p>
            <a:pPr>
              <a:spcBef>
                <a:spcPct val="50000"/>
              </a:spcBef>
            </a:pPr>
            <a:r>
              <a:rPr lang="en-US" altLang="en-US" sz="3200" b="1" dirty="0" smtClean="0">
                <a:solidFill>
                  <a:srgbClr val="800000"/>
                </a:solidFill>
                <a:effectLst>
                  <a:outerShdw blurRad="38100" dist="38100" dir="2700000" algn="tl">
                    <a:srgbClr val="C0C0C0"/>
                  </a:outerShdw>
                </a:effectLst>
                <a:latin typeface="黑体" pitchFamily="2" charset="-122"/>
                <a:ea typeface="黑体" pitchFamily="2" charset="-122"/>
              </a:rPr>
              <a:t>1</a:t>
            </a:r>
            <a:r>
              <a:rPr lang="zh-CN" altLang="en-US" sz="3200" b="1" dirty="0" smtClean="0">
                <a:solidFill>
                  <a:srgbClr val="800000"/>
                </a:solidFill>
                <a:effectLst>
                  <a:outerShdw blurRad="38100" dist="38100" dir="2700000" algn="tl">
                    <a:srgbClr val="C0C0C0"/>
                  </a:outerShdw>
                </a:effectLst>
                <a:latin typeface="黑体" pitchFamily="2" charset="-122"/>
                <a:ea typeface="黑体" pitchFamily="2" charset="-122"/>
              </a:rPr>
              <a:t>、成立：</a:t>
            </a:r>
            <a:endParaRPr lang="en-US" altLang="zh-CN" sz="3200" b="1" dirty="0" smtClean="0">
              <a:solidFill>
                <a:srgbClr val="800000"/>
              </a:solidFill>
              <a:effectLst>
                <a:outerShdw blurRad="38100" dist="38100" dir="2700000" algn="tl">
                  <a:srgbClr val="C0C0C0"/>
                </a:outerShdw>
              </a:effectLst>
              <a:latin typeface="黑体" pitchFamily="2" charset="-122"/>
              <a:ea typeface="黑体" pitchFamily="2" charset="-122"/>
            </a:endParaRPr>
          </a:p>
          <a:p>
            <a:pPr>
              <a:spcBef>
                <a:spcPct val="50000"/>
              </a:spcBef>
            </a:pPr>
            <a:endParaRPr lang="en-US" altLang="zh-CN" sz="3200" b="1" dirty="0" smtClean="0">
              <a:solidFill>
                <a:srgbClr val="800000"/>
              </a:solidFill>
              <a:effectLst>
                <a:outerShdw blurRad="38100" dist="38100" dir="2700000" algn="tl">
                  <a:srgbClr val="C0C0C0"/>
                </a:outerShdw>
              </a:effectLst>
              <a:latin typeface="黑体" pitchFamily="2" charset="-122"/>
              <a:ea typeface="黑体" pitchFamily="2" charset="-122"/>
            </a:endParaRPr>
          </a:p>
          <a:p>
            <a:pPr>
              <a:spcBef>
                <a:spcPct val="50000"/>
              </a:spcBef>
            </a:pPr>
            <a:endParaRPr lang="en-US" altLang="zh-CN" sz="3200" b="1" dirty="0" smtClean="0">
              <a:solidFill>
                <a:srgbClr val="800000"/>
              </a:solidFill>
              <a:effectLst>
                <a:outerShdw blurRad="38100" dist="38100" dir="2700000" algn="tl">
                  <a:srgbClr val="C0C0C0"/>
                </a:outerShdw>
              </a:effectLst>
              <a:latin typeface="黑体" pitchFamily="2" charset="-122"/>
              <a:ea typeface="黑体" pitchFamily="2" charset="-122"/>
            </a:endParaRPr>
          </a:p>
        </p:txBody>
      </p:sp>
      <p:sp>
        <p:nvSpPr>
          <p:cNvPr id="6" name="Text Box 4"/>
          <p:cNvSpPr txBox="1">
            <a:spLocks noChangeArrowheads="1"/>
          </p:cNvSpPr>
          <p:nvPr/>
        </p:nvSpPr>
        <p:spPr bwMode="auto">
          <a:xfrm>
            <a:off x="1835696" y="1956684"/>
            <a:ext cx="7056784" cy="1200329"/>
          </a:xfrm>
          <a:prstGeom prst="rect">
            <a:avLst/>
          </a:prstGeom>
          <a:noFill/>
          <a:ln>
            <a:noFill/>
          </a:ln>
          <a:effectLst/>
          <a:extLst>
            <a:ext uri="{909E8E84-426E-40DD-AFC4-6F175D3DCCD1}">
              <a14:hiddenFill xmlns:a14="http://schemas.microsoft.com/office/drawing/2010/main">
                <a:solidFill>
                  <a:srgbClr val="0000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flatTx/>
          </a:bodyPr>
          <a:lstStyle/>
          <a:p>
            <a:pPr>
              <a:spcBef>
                <a:spcPct val="50000"/>
              </a:spcBef>
            </a:pPr>
            <a:r>
              <a:rPr lang="en-US" altLang="zh-CN" sz="3600" b="1" dirty="0">
                <a:solidFill>
                  <a:srgbClr val="000066"/>
                </a:solidFill>
                <a:effectLst>
                  <a:outerShdw blurRad="38100" dist="38100" dir="2700000" algn="tl">
                    <a:srgbClr val="C0C0C0"/>
                  </a:outerShdw>
                </a:effectLst>
                <a:latin typeface="隶书" pitchFamily="49" charset="-122"/>
                <a:ea typeface="隶书" pitchFamily="49" charset="-122"/>
              </a:rPr>
              <a:t>1995</a:t>
            </a:r>
            <a:r>
              <a:rPr lang="zh-CN" altLang="en-US" sz="3600" b="1" dirty="0">
                <a:solidFill>
                  <a:srgbClr val="000066"/>
                </a:solidFill>
                <a:effectLst>
                  <a:outerShdw blurRad="38100" dist="38100" dir="2700000" algn="tl">
                    <a:srgbClr val="C0C0C0"/>
                  </a:outerShdw>
                </a:effectLst>
                <a:latin typeface="隶书" pitchFamily="49" charset="-122"/>
                <a:ea typeface="隶书" pitchFamily="49" charset="-122"/>
              </a:rPr>
              <a:t>年</a:t>
            </a:r>
            <a:r>
              <a:rPr lang="en-US" altLang="zh-CN" sz="3600" b="1" dirty="0">
                <a:solidFill>
                  <a:srgbClr val="000066"/>
                </a:solidFill>
                <a:effectLst>
                  <a:outerShdw blurRad="38100" dist="38100" dir="2700000" algn="tl">
                    <a:srgbClr val="C0C0C0"/>
                  </a:outerShdw>
                </a:effectLst>
                <a:latin typeface="隶书" pitchFamily="49" charset="-122"/>
                <a:ea typeface="隶书" pitchFamily="49" charset="-122"/>
              </a:rPr>
              <a:t>1</a:t>
            </a:r>
            <a:r>
              <a:rPr lang="zh-CN" altLang="en-US" sz="3600" b="1" dirty="0">
                <a:solidFill>
                  <a:srgbClr val="000066"/>
                </a:solidFill>
                <a:effectLst>
                  <a:outerShdw blurRad="38100" dist="38100" dir="2700000" algn="tl">
                    <a:srgbClr val="C0C0C0"/>
                  </a:outerShdw>
                </a:effectLst>
                <a:latin typeface="隶书" pitchFamily="49" charset="-122"/>
                <a:ea typeface="隶书" pitchFamily="49" charset="-122"/>
              </a:rPr>
              <a:t>月</a:t>
            </a:r>
            <a:r>
              <a:rPr lang="en-US" altLang="zh-CN" sz="3600" b="1" dirty="0">
                <a:solidFill>
                  <a:srgbClr val="000066"/>
                </a:solidFill>
                <a:effectLst>
                  <a:outerShdw blurRad="38100" dist="38100" dir="2700000" algn="tl">
                    <a:srgbClr val="C0C0C0"/>
                  </a:outerShdw>
                </a:effectLst>
                <a:latin typeface="隶书" pitchFamily="49" charset="-122"/>
                <a:ea typeface="隶书" pitchFamily="49" charset="-122"/>
              </a:rPr>
              <a:t>1</a:t>
            </a:r>
            <a:r>
              <a:rPr lang="zh-CN" altLang="en-US" sz="3600" b="1" dirty="0">
                <a:solidFill>
                  <a:srgbClr val="000066"/>
                </a:solidFill>
                <a:effectLst>
                  <a:outerShdw blurRad="38100" dist="38100" dir="2700000" algn="tl">
                    <a:srgbClr val="C0C0C0"/>
                  </a:outerShdw>
                </a:effectLst>
                <a:latin typeface="隶书" pitchFamily="49" charset="-122"/>
                <a:ea typeface="隶书" pitchFamily="49" charset="-122"/>
              </a:rPr>
              <a:t>日，世界贸易组织正式成立。</a:t>
            </a:r>
          </a:p>
        </p:txBody>
      </p:sp>
      <p:sp>
        <p:nvSpPr>
          <p:cNvPr id="7" name="Text Box 8"/>
          <p:cNvSpPr txBox="1">
            <a:spLocks noChangeArrowheads="1"/>
          </p:cNvSpPr>
          <p:nvPr/>
        </p:nvSpPr>
        <p:spPr bwMode="auto">
          <a:xfrm>
            <a:off x="34952" y="3140968"/>
            <a:ext cx="6624637" cy="353943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p>
            <a:pPr>
              <a:spcBef>
                <a:spcPct val="50000"/>
              </a:spcBef>
            </a:pPr>
            <a:r>
              <a:rPr lang="en-US" altLang="zh-CN" sz="3200" b="1" dirty="0" smtClean="0">
                <a:solidFill>
                  <a:srgbClr val="800000"/>
                </a:solidFill>
                <a:effectLst>
                  <a:outerShdw blurRad="38100" dist="38100" dir="2700000" algn="tl">
                    <a:srgbClr val="C0C0C0"/>
                  </a:outerShdw>
                </a:effectLst>
                <a:latin typeface="黑体" pitchFamily="2" charset="-122"/>
                <a:ea typeface="黑体" pitchFamily="2" charset="-122"/>
              </a:rPr>
              <a:t>2</a:t>
            </a:r>
            <a:r>
              <a:rPr lang="zh-CN" altLang="en-US" sz="3200" b="1" dirty="0" smtClean="0">
                <a:solidFill>
                  <a:srgbClr val="800000"/>
                </a:solidFill>
                <a:effectLst>
                  <a:outerShdw blurRad="38100" dist="38100" dir="2700000" algn="tl">
                    <a:srgbClr val="C0C0C0"/>
                  </a:outerShdw>
                </a:effectLst>
                <a:latin typeface="黑体" pitchFamily="2" charset="-122"/>
                <a:ea typeface="黑体" pitchFamily="2" charset="-122"/>
              </a:rPr>
              <a:t>、宗旨：</a:t>
            </a:r>
            <a:endParaRPr lang="en-US" altLang="zh-CN" sz="3200" b="1" dirty="0" smtClean="0">
              <a:solidFill>
                <a:srgbClr val="800000"/>
              </a:solidFill>
              <a:effectLst>
                <a:outerShdw blurRad="38100" dist="38100" dir="2700000" algn="tl">
                  <a:srgbClr val="C0C0C0"/>
                </a:outerShdw>
              </a:effectLst>
              <a:latin typeface="黑体" pitchFamily="2" charset="-122"/>
              <a:ea typeface="黑体" pitchFamily="2" charset="-122"/>
            </a:endParaRPr>
          </a:p>
          <a:p>
            <a:pPr>
              <a:spcBef>
                <a:spcPct val="50000"/>
              </a:spcBef>
            </a:pPr>
            <a:endParaRPr lang="en-US" altLang="zh-CN" sz="3200" b="1" dirty="0" smtClean="0">
              <a:solidFill>
                <a:srgbClr val="800000"/>
              </a:solidFill>
              <a:effectLst>
                <a:outerShdw blurRad="38100" dist="38100" dir="2700000" algn="tl">
                  <a:srgbClr val="C0C0C0"/>
                </a:outerShdw>
              </a:effectLst>
              <a:latin typeface="黑体" pitchFamily="2" charset="-122"/>
              <a:ea typeface="黑体" pitchFamily="2" charset="-122"/>
            </a:endParaRPr>
          </a:p>
          <a:p>
            <a:pPr>
              <a:spcBef>
                <a:spcPct val="50000"/>
              </a:spcBef>
            </a:pPr>
            <a:endParaRPr lang="en-US" altLang="zh-CN" sz="3200" b="1" dirty="0">
              <a:solidFill>
                <a:srgbClr val="800000"/>
              </a:solidFill>
              <a:effectLst>
                <a:outerShdw blurRad="38100" dist="38100" dir="2700000" algn="tl">
                  <a:srgbClr val="C0C0C0"/>
                </a:outerShdw>
              </a:effectLst>
              <a:latin typeface="黑体" pitchFamily="2" charset="-122"/>
              <a:ea typeface="黑体" pitchFamily="2" charset="-122"/>
            </a:endParaRPr>
          </a:p>
          <a:p>
            <a:pPr>
              <a:spcBef>
                <a:spcPct val="50000"/>
              </a:spcBef>
            </a:pPr>
            <a:r>
              <a:rPr lang="en-US" altLang="zh-CN" sz="3200" b="1" dirty="0" smtClean="0">
                <a:solidFill>
                  <a:srgbClr val="800000"/>
                </a:solidFill>
                <a:effectLst>
                  <a:outerShdw blurRad="38100" dist="38100" dir="2700000" algn="tl">
                    <a:srgbClr val="C0C0C0"/>
                  </a:outerShdw>
                </a:effectLst>
                <a:latin typeface="黑体" pitchFamily="2" charset="-122"/>
                <a:ea typeface="黑体" pitchFamily="2" charset="-122"/>
              </a:rPr>
              <a:t>3</a:t>
            </a:r>
            <a:r>
              <a:rPr lang="zh-CN" altLang="en-US" sz="3200" b="1" dirty="0" smtClean="0">
                <a:solidFill>
                  <a:srgbClr val="800000"/>
                </a:solidFill>
                <a:effectLst>
                  <a:outerShdw blurRad="38100" dist="38100" dir="2700000" algn="tl">
                    <a:srgbClr val="C0C0C0"/>
                  </a:outerShdw>
                </a:effectLst>
                <a:latin typeface="黑体" pitchFamily="2" charset="-122"/>
                <a:ea typeface="黑体" pitchFamily="2" charset="-122"/>
              </a:rPr>
              <a:t>、职能：</a:t>
            </a:r>
            <a:endParaRPr lang="en-US" altLang="zh-CN" sz="3200" b="1" dirty="0" smtClean="0">
              <a:solidFill>
                <a:srgbClr val="800000"/>
              </a:solidFill>
              <a:effectLst>
                <a:outerShdw blurRad="38100" dist="38100" dir="2700000" algn="tl">
                  <a:srgbClr val="C0C0C0"/>
                </a:outerShdw>
              </a:effectLst>
              <a:latin typeface="黑体" pitchFamily="2" charset="-122"/>
              <a:ea typeface="黑体" pitchFamily="2" charset="-122"/>
            </a:endParaRPr>
          </a:p>
          <a:p>
            <a:pPr>
              <a:spcBef>
                <a:spcPct val="50000"/>
              </a:spcBef>
            </a:pPr>
            <a:endParaRPr lang="en-US" altLang="zh-CN" sz="3200" b="1" dirty="0" smtClean="0">
              <a:solidFill>
                <a:srgbClr val="800000"/>
              </a:solidFill>
              <a:effectLst>
                <a:outerShdw blurRad="38100" dist="38100" dir="2700000" algn="tl">
                  <a:srgbClr val="C0C0C0"/>
                </a:outerShdw>
              </a:effectLst>
              <a:latin typeface="黑体" pitchFamily="2" charset="-122"/>
              <a:ea typeface="黑体" pitchFamily="2" charset="-122"/>
            </a:endParaRPr>
          </a:p>
        </p:txBody>
      </p:sp>
      <p:sp>
        <p:nvSpPr>
          <p:cNvPr id="8" name="Text Box 4"/>
          <p:cNvSpPr txBox="1">
            <a:spLocks noChangeArrowheads="1"/>
          </p:cNvSpPr>
          <p:nvPr/>
        </p:nvSpPr>
        <p:spPr bwMode="auto">
          <a:xfrm>
            <a:off x="1835696" y="3068960"/>
            <a:ext cx="7056784" cy="2308324"/>
          </a:xfrm>
          <a:prstGeom prst="rect">
            <a:avLst/>
          </a:prstGeom>
          <a:noFill/>
          <a:ln>
            <a:noFill/>
          </a:ln>
          <a:effectLst/>
          <a:extLst>
            <a:ext uri="{909E8E84-426E-40DD-AFC4-6F175D3DCCD1}">
              <a14:hiddenFill xmlns:a14="http://schemas.microsoft.com/office/drawing/2010/main">
                <a:solidFill>
                  <a:srgbClr val="0000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flatTx/>
          </a:bodyPr>
          <a:lstStyle/>
          <a:p>
            <a:pPr>
              <a:spcBef>
                <a:spcPct val="50000"/>
              </a:spcBef>
            </a:pPr>
            <a:r>
              <a:rPr lang="zh-CN" altLang="en-US" sz="3600" b="1" dirty="0">
                <a:solidFill>
                  <a:srgbClr val="000066"/>
                </a:solidFill>
                <a:effectLst>
                  <a:outerShdw blurRad="38100" dist="38100" dir="2700000" algn="tl">
                    <a:srgbClr val="C0C0C0"/>
                  </a:outerShdw>
                </a:effectLst>
                <a:latin typeface="隶书" pitchFamily="49" charset="-122"/>
                <a:ea typeface="隶书" pitchFamily="49" charset="-122"/>
              </a:rPr>
              <a:t>是以非歧视性、开放、公平为原则，促进全球贸易和经济发展，保证就业、收入与需求的增长，提高人类生活水平。</a:t>
            </a:r>
          </a:p>
        </p:txBody>
      </p:sp>
      <p:sp>
        <p:nvSpPr>
          <p:cNvPr id="9" name="Text Box 4"/>
          <p:cNvSpPr txBox="1">
            <a:spLocks noChangeArrowheads="1"/>
          </p:cNvSpPr>
          <p:nvPr/>
        </p:nvSpPr>
        <p:spPr bwMode="auto">
          <a:xfrm>
            <a:off x="1907704" y="5401873"/>
            <a:ext cx="7056784" cy="1200329"/>
          </a:xfrm>
          <a:prstGeom prst="rect">
            <a:avLst/>
          </a:prstGeom>
          <a:noFill/>
          <a:ln>
            <a:noFill/>
          </a:ln>
          <a:effectLst/>
          <a:extLst>
            <a:ext uri="{909E8E84-426E-40DD-AFC4-6F175D3DCCD1}">
              <a14:hiddenFill xmlns:a14="http://schemas.microsoft.com/office/drawing/2010/main">
                <a:solidFill>
                  <a:srgbClr val="0000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flatTx/>
          </a:bodyPr>
          <a:lstStyle/>
          <a:p>
            <a:pPr>
              <a:spcBef>
                <a:spcPct val="50000"/>
              </a:spcBef>
            </a:pPr>
            <a:r>
              <a:rPr lang="zh-CN" altLang="en-US" sz="3600" b="1" dirty="0">
                <a:solidFill>
                  <a:srgbClr val="000066"/>
                </a:solidFill>
                <a:effectLst>
                  <a:outerShdw blurRad="38100" dist="38100" dir="2700000" algn="tl">
                    <a:srgbClr val="C0C0C0"/>
                  </a:outerShdw>
                </a:effectLst>
                <a:latin typeface="隶书" pitchFamily="49" charset="-122"/>
                <a:ea typeface="隶书" pitchFamily="49" charset="-122"/>
              </a:rPr>
              <a:t>主要是制定和规范多变贸易协定、组织贸易谈判、解决贸易争端等。</a:t>
            </a:r>
          </a:p>
        </p:txBody>
      </p:sp>
    </p:spTree>
    <p:extLst>
      <p:ext uri="{BB962C8B-B14F-4D97-AF65-F5344CB8AC3E}">
        <p14:creationId xmlns:p14="http://schemas.microsoft.com/office/powerpoint/2010/main" val="3544394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8"/>
          <p:cNvSpPr>
            <a:spLocks noChangeArrowheads="1"/>
          </p:cNvSpPr>
          <p:nvPr/>
        </p:nvSpPr>
        <p:spPr bwMode="auto">
          <a:xfrm>
            <a:off x="190500" y="112713"/>
            <a:ext cx="5678488"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a:solidFill>
                  <a:srgbClr val="FF0000"/>
                </a:solidFill>
                <a:effectLst>
                  <a:outerShdw blurRad="38100" dist="38100" dir="2700000" algn="tl">
                    <a:srgbClr val="C0C0C0"/>
                  </a:outerShdw>
                </a:effectLst>
                <a:latin typeface="华文彩云" pitchFamily="2" charset="-122"/>
                <a:ea typeface="华文彩云" pitchFamily="2" charset="-122"/>
              </a:rPr>
              <a:t>20</a:t>
            </a:r>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课 联合国和世界贸易组织</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sp>
        <p:nvSpPr>
          <p:cNvPr id="4" name="Rectangle 9" descr="白色大理石"/>
          <p:cNvSpPr>
            <a:spLocks noChangeArrowheads="1"/>
          </p:cNvSpPr>
          <p:nvPr/>
        </p:nvSpPr>
        <p:spPr bwMode="auto">
          <a:xfrm>
            <a:off x="0" y="836613"/>
            <a:ext cx="9144000" cy="914400"/>
          </a:xfrm>
          <a:prstGeom prst="rect">
            <a:avLst/>
          </a:prstGeom>
          <a:blipFill dpi="0" rotWithShape="1">
            <a:blip r:embed="rId3"/>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5400" b="1" dirty="0">
                <a:solidFill>
                  <a:srgbClr val="FF0000"/>
                </a:solidFill>
                <a:latin typeface="隶书" pitchFamily="49" charset="-122"/>
                <a:ea typeface="隶书" pitchFamily="49" charset="-122"/>
              </a:rPr>
              <a:t>二</a:t>
            </a:r>
            <a:r>
              <a:rPr lang="zh-CN" altLang="en-US" sz="5400" b="1" dirty="0" smtClean="0">
                <a:solidFill>
                  <a:srgbClr val="FF0000"/>
                </a:solidFill>
                <a:latin typeface="隶书" pitchFamily="49" charset="-122"/>
                <a:ea typeface="隶书" pitchFamily="49" charset="-122"/>
              </a:rPr>
              <a:t>、世界贸易组织</a:t>
            </a:r>
            <a:endParaRPr lang="zh-CN" altLang="en-US" sz="5400" b="1" dirty="0">
              <a:solidFill>
                <a:srgbClr val="FF0000"/>
              </a:solidFill>
              <a:latin typeface="隶书" pitchFamily="49" charset="-122"/>
              <a:ea typeface="隶书" pitchFamily="49" charset="-122"/>
            </a:endParaRPr>
          </a:p>
        </p:txBody>
      </p:sp>
      <p:sp>
        <p:nvSpPr>
          <p:cNvPr id="5" name="Text Box 8"/>
          <p:cNvSpPr txBox="1">
            <a:spLocks noChangeArrowheads="1"/>
          </p:cNvSpPr>
          <p:nvPr/>
        </p:nvSpPr>
        <p:spPr bwMode="auto">
          <a:xfrm>
            <a:off x="20924" y="1988840"/>
            <a:ext cx="6624637" cy="707886"/>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p>
            <a:pPr>
              <a:spcBef>
                <a:spcPct val="50000"/>
              </a:spcBef>
            </a:pPr>
            <a:r>
              <a:rPr lang="en-US" altLang="en-US" sz="4000" b="1" dirty="0" smtClean="0">
                <a:solidFill>
                  <a:srgbClr val="800000"/>
                </a:solidFill>
                <a:effectLst>
                  <a:outerShdw blurRad="38100" dist="38100" dir="2700000" algn="tl">
                    <a:srgbClr val="C0C0C0"/>
                  </a:outerShdw>
                </a:effectLst>
                <a:latin typeface="黑体" pitchFamily="2" charset="-122"/>
                <a:ea typeface="黑体" pitchFamily="2" charset="-122"/>
              </a:rPr>
              <a:t>4</a:t>
            </a:r>
            <a:r>
              <a:rPr lang="zh-CN" altLang="en-US" sz="4000" b="1" dirty="0" smtClean="0">
                <a:solidFill>
                  <a:srgbClr val="800000"/>
                </a:solidFill>
                <a:effectLst>
                  <a:outerShdw blurRad="38100" dist="38100" dir="2700000" algn="tl">
                    <a:srgbClr val="C0C0C0"/>
                  </a:outerShdw>
                </a:effectLst>
                <a:latin typeface="黑体" pitchFamily="2" charset="-122"/>
                <a:ea typeface="黑体" pitchFamily="2" charset="-122"/>
              </a:rPr>
              <a:t>、作用</a:t>
            </a:r>
            <a:endParaRPr lang="en-US" altLang="zh-CN" sz="4000" b="1" dirty="0" smtClean="0">
              <a:solidFill>
                <a:srgbClr val="800000"/>
              </a:solidFill>
              <a:effectLst>
                <a:outerShdw blurRad="38100" dist="38100" dir="2700000" algn="tl">
                  <a:srgbClr val="C0C0C0"/>
                </a:outerShdw>
              </a:effectLst>
              <a:latin typeface="黑体" pitchFamily="2" charset="-122"/>
              <a:ea typeface="黑体" pitchFamily="2" charset="-122"/>
            </a:endParaRPr>
          </a:p>
        </p:txBody>
      </p:sp>
      <p:sp>
        <p:nvSpPr>
          <p:cNvPr id="6" name="Text Box 4"/>
          <p:cNvSpPr txBox="1">
            <a:spLocks noChangeArrowheads="1"/>
          </p:cNvSpPr>
          <p:nvPr/>
        </p:nvSpPr>
        <p:spPr bwMode="auto">
          <a:xfrm>
            <a:off x="20924" y="2780928"/>
            <a:ext cx="9123076" cy="3693319"/>
          </a:xfrm>
          <a:prstGeom prst="rect">
            <a:avLst/>
          </a:prstGeom>
          <a:noFill/>
          <a:ln>
            <a:noFill/>
          </a:ln>
          <a:effectLst/>
          <a:extLst>
            <a:ext uri="{909E8E84-426E-40DD-AFC4-6F175D3DCCD1}">
              <a14:hiddenFill xmlns:a14="http://schemas.microsoft.com/office/drawing/2010/main">
                <a:solidFill>
                  <a:srgbClr val="0000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flatTx/>
          </a:bodyPr>
          <a:lstStyle/>
          <a:p>
            <a:pPr>
              <a:spcBef>
                <a:spcPct val="50000"/>
              </a:spcBef>
            </a:pPr>
            <a:r>
              <a:rPr lang="zh-CN" altLang="en-US" sz="3600" b="1" dirty="0">
                <a:solidFill>
                  <a:srgbClr val="000066"/>
                </a:solidFill>
                <a:effectLst>
                  <a:outerShdw blurRad="38100" dist="38100" dir="2700000" algn="tl">
                    <a:srgbClr val="C0C0C0"/>
                  </a:outerShdw>
                </a:effectLst>
                <a:latin typeface="隶书" pitchFamily="49" charset="-122"/>
                <a:ea typeface="隶书" pitchFamily="49" charset="-122"/>
              </a:rPr>
              <a:t>（</a:t>
            </a:r>
            <a:r>
              <a:rPr lang="en-US" altLang="zh-CN" sz="3600" b="1" dirty="0">
                <a:solidFill>
                  <a:srgbClr val="000066"/>
                </a:solidFill>
                <a:effectLst>
                  <a:outerShdw blurRad="38100" dist="38100" dir="2700000" algn="tl">
                    <a:srgbClr val="C0C0C0"/>
                  </a:outerShdw>
                </a:effectLst>
                <a:latin typeface="隶书" pitchFamily="49" charset="-122"/>
                <a:ea typeface="隶书" pitchFamily="49" charset="-122"/>
              </a:rPr>
              <a:t>1</a:t>
            </a:r>
            <a:r>
              <a:rPr lang="zh-CN" altLang="en-US" sz="3600" b="1" dirty="0">
                <a:solidFill>
                  <a:srgbClr val="000066"/>
                </a:solidFill>
                <a:effectLst>
                  <a:outerShdw blurRad="38100" dist="38100" dir="2700000" algn="tl">
                    <a:srgbClr val="C0C0C0"/>
                  </a:outerShdw>
                </a:effectLst>
                <a:latin typeface="隶书" pitchFamily="49" charset="-122"/>
                <a:ea typeface="隶书" pitchFamily="49" charset="-122"/>
              </a:rPr>
              <a:t>）世界贸易组织成立后，其成员的关税水平普遍降低，贸易壁垒进一步减少，促进了全球贸易和世界经济的发展。</a:t>
            </a:r>
          </a:p>
          <a:p>
            <a:pPr>
              <a:spcBef>
                <a:spcPct val="50000"/>
              </a:spcBef>
            </a:pPr>
            <a:r>
              <a:rPr lang="zh-CN" altLang="en-US" sz="3600" b="1" dirty="0">
                <a:solidFill>
                  <a:srgbClr val="000066"/>
                </a:solidFill>
                <a:effectLst>
                  <a:outerShdw blurRad="38100" dist="38100" dir="2700000" algn="tl">
                    <a:srgbClr val="C0C0C0"/>
                  </a:outerShdw>
                </a:effectLst>
                <a:latin typeface="隶书" pitchFamily="49" charset="-122"/>
                <a:ea typeface="隶书" pitchFamily="49" charset="-122"/>
              </a:rPr>
              <a:t>（</a:t>
            </a:r>
            <a:r>
              <a:rPr lang="en-US" altLang="zh-CN" sz="3600" b="1" dirty="0">
                <a:solidFill>
                  <a:srgbClr val="000066"/>
                </a:solidFill>
                <a:effectLst>
                  <a:outerShdw blurRad="38100" dist="38100" dir="2700000" algn="tl">
                    <a:srgbClr val="C0C0C0"/>
                  </a:outerShdw>
                </a:effectLst>
                <a:latin typeface="隶书" pitchFamily="49" charset="-122"/>
                <a:ea typeface="隶书" pitchFamily="49" charset="-122"/>
              </a:rPr>
              <a:t>2</a:t>
            </a:r>
            <a:r>
              <a:rPr lang="zh-CN" altLang="en-US" sz="3600" b="1" dirty="0">
                <a:solidFill>
                  <a:srgbClr val="000066"/>
                </a:solidFill>
                <a:effectLst>
                  <a:outerShdw blurRad="38100" dist="38100" dir="2700000" algn="tl">
                    <a:srgbClr val="C0C0C0"/>
                  </a:outerShdw>
                </a:effectLst>
                <a:latin typeface="隶书" pitchFamily="49" charset="-122"/>
                <a:ea typeface="隶书" pitchFamily="49" charset="-122"/>
              </a:rPr>
              <a:t>）它与联合国一起成为支撑、协调世界经济和政治的两大支柱，推动着世界的和平与发展。</a:t>
            </a:r>
          </a:p>
        </p:txBody>
      </p:sp>
      <p:sp>
        <p:nvSpPr>
          <p:cNvPr id="10" name="WordArt 5"/>
          <p:cNvSpPr>
            <a:spLocks noChangeArrowheads="1" noChangeShapeType="1" noTextEdit="1"/>
          </p:cNvSpPr>
          <p:nvPr/>
        </p:nvSpPr>
        <p:spPr bwMode="auto">
          <a:xfrm>
            <a:off x="1403648" y="2780928"/>
            <a:ext cx="5976664" cy="2232248"/>
          </a:xfrm>
          <a:prstGeom prst="rect">
            <a:avLst/>
          </a:prstGeom>
          <a:extLst>
            <a:ext uri="{AF507438-7753-43E0-B8FC-AC1667EBCBE1}">
              <a14:hiddenEffects xmlns:a14="http://schemas.microsoft.com/office/drawing/2010/main">
                <a:effectLst/>
              </a14:hiddenEffects>
            </a:ext>
          </a:extLst>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zh-CN" altLang="en-US" sz="3600" kern="10" dirty="0">
                <a:ln w="9525">
                  <a:round/>
                  <a:headEnd/>
                  <a:tailEnd/>
                </a:ln>
                <a:gradFill rotWithShape="0">
                  <a:gsLst>
                    <a:gs pos="0">
                      <a:srgbClr val="FFE701"/>
                    </a:gs>
                    <a:gs pos="100000">
                      <a:srgbClr val="FE3E02"/>
                    </a:gs>
                  </a:gsLst>
                  <a:lin ang="5400000" scaled="1"/>
                </a:gradFill>
                <a:latin typeface="宋体"/>
                <a:ea typeface="宋体"/>
              </a:rPr>
              <a:t>经济联合国</a:t>
            </a:r>
          </a:p>
        </p:txBody>
      </p:sp>
    </p:spTree>
    <p:extLst>
      <p:ext uri="{BB962C8B-B14F-4D97-AF65-F5344CB8AC3E}">
        <p14:creationId xmlns:p14="http://schemas.microsoft.com/office/powerpoint/2010/main" val="3168629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amond(in)">
                                      <p:cBhvr>
                                        <p:cTn id="1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9250" name="Picture 2" descr="xinsrc_4704011509535307724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25" y="660400"/>
            <a:ext cx="3960813" cy="6153150"/>
          </a:xfrm>
          <a:prstGeom prst="rect">
            <a:avLst/>
          </a:prstGeom>
          <a:noFill/>
          <a:extLst>
            <a:ext uri="{909E8E84-426E-40DD-AFC4-6F175D3DCCD1}">
              <a14:hiddenFill xmlns:a14="http://schemas.microsoft.com/office/drawing/2010/main">
                <a:solidFill>
                  <a:srgbClr val="FFFFFF"/>
                </a:solidFill>
              </a14:hiddenFill>
            </a:ext>
          </a:extLst>
        </p:spPr>
      </p:pic>
      <p:pic>
        <p:nvPicPr>
          <p:cNvPr id="309251" name="Picture 3" descr="世界贸易组织标志"/>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7900" y="981075"/>
            <a:ext cx="3340100" cy="2198688"/>
          </a:xfrm>
          <a:prstGeom prst="rect">
            <a:avLst/>
          </a:prstGeom>
          <a:noFill/>
          <a:extLst>
            <a:ext uri="{909E8E84-426E-40DD-AFC4-6F175D3DCCD1}">
              <a14:hiddenFill xmlns:a14="http://schemas.microsoft.com/office/drawing/2010/main">
                <a:solidFill>
                  <a:srgbClr val="FFFFFF"/>
                </a:solidFill>
              </a14:hiddenFill>
            </a:ext>
          </a:extLst>
        </p:spPr>
      </p:pic>
      <p:pic>
        <p:nvPicPr>
          <p:cNvPr id="309252" name="Picture 4" descr="未命名">
            <a:hlinkClick r:id="rId4" action="ppaction://hlinkfile"/>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11638" y="3011841"/>
            <a:ext cx="4572000" cy="3846512"/>
          </a:xfrm>
          <a:prstGeom prst="rect">
            <a:avLst/>
          </a:prstGeom>
          <a:noFill/>
          <a:extLst>
            <a:ext uri="{909E8E84-426E-40DD-AFC4-6F175D3DCCD1}">
              <a14:hiddenFill xmlns:a14="http://schemas.microsoft.com/office/drawing/2010/main">
                <a:solidFill>
                  <a:srgbClr val="FFFFFF"/>
                </a:solidFill>
              </a14:hiddenFill>
            </a:ext>
          </a:extLst>
        </p:spPr>
      </p:pic>
      <p:grpSp>
        <p:nvGrpSpPr>
          <p:cNvPr id="309253" name="Group 5"/>
          <p:cNvGrpSpPr>
            <a:grpSpLocks/>
          </p:cNvGrpSpPr>
          <p:nvPr/>
        </p:nvGrpSpPr>
        <p:grpSpPr bwMode="auto">
          <a:xfrm>
            <a:off x="0" y="0"/>
            <a:ext cx="9144000" cy="836613"/>
            <a:chOff x="0" y="0"/>
            <a:chExt cx="5760" cy="527"/>
          </a:xfrm>
        </p:grpSpPr>
        <p:pic>
          <p:nvPicPr>
            <p:cNvPr id="30925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5760" cy="527"/>
            </a:xfrm>
            <a:prstGeom prst="rect">
              <a:avLst/>
            </a:prstGeom>
            <a:noFill/>
            <a:extLst>
              <a:ext uri="{909E8E84-426E-40DD-AFC4-6F175D3DCCD1}">
                <a14:hiddenFill xmlns:a14="http://schemas.microsoft.com/office/drawing/2010/main">
                  <a:solidFill>
                    <a:srgbClr val="FFFFFF"/>
                  </a:solidFill>
                </a14:hiddenFill>
              </a:ext>
            </a:extLst>
          </p:spPr>
        </p:pic>
        <p:sp>
          <p:nvSpPr>
            <p:cNvPr id="309255" name="Rectangle 7"/>
            <p:cNvSpPr>
              <a:spLocks noChangeArrowheads="1"/>
            </p:cNvSpPr>
            <p:nvPr/>
          </p:nvSpPr>
          <p:spPr bwMode="auto">
            <a:xfrm>
              <a:off x="120" y="71"/>
              <a:ext cx="3577"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a:solidFill>
                    <a:srgbClr val="FF0000"/>
                  </a:solidFill>
                  <a:effectLst>
                    <a:outerShdw blurRad="38100" dist="38100" dir="2700000" algn="tl">
                      <a:srgbClr val="C0C0C0"/>
                    </a:outerShdw>
                  </a:effectLst>
                  <a:latin typeface="华文彩云" pitchFamily="2" charset="-122"/>
                  <a:ea typeface="华文彩云" pitchFamily="2" charset="-122"/>
                </a:rPr>
                <a:t>20</a:t>
              </a:r>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课 联合国和世界贸易组织</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grpSp>
      <p:sp>
        <p:nvSpPr>
          <p:cNvPr id="8" name="Text Box 6"/>
          <p:cNvSpPr txBox="1">
            <a:spLocks noChangeArrowheads="1"/>
          </p:cNvSpPr>
          <p:nvPr/>
        </p:nvSpPr>
        <p:spPr bwMode="auto">
          <a:xfrm>
            <a:off x="395288" y="1268760"/>
            <a:ext cx="8064500" cy="1098550"/>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p>
            <a:pPr>
              <a:spcBef>
                <a:spcPct val="50000"/>
              </a:spcBef>
            </a:pPr>
            <a:r>
              <a:rPr lang="en-US" altLang="en-US" sz="6600" b="1" dirty="0" err="1" smtClean="0">
                <a:solidFill>
                  <a:srgbClr val="800000"/>
                </a:solidFill>
                <a:effectLst>
                  <a:outerShdw blurRad="38100" dist="38100" dir="2700000" algn="tl">
                    <a:srgbClr val="C0C0C0"/>
                  </a:outerShdw>
                </a:effectLst>
                <a:latin typeface="黑体" pitchFamily="2" charset="-122"/>
                <a:ea typeface="黑体" pitchFamily="2" charset="-122"/>
              </a:rPr>
              <a:t>对中国的影响</a:t>
            </a:r>
            <a:r>
              <a:rPr lang="en-US" altLang="en-US" sz="6600" b="1" dirty="0">
                <a:solidFill>
                  <a:srgbClr val="800000"/>
                </a:solidFill>
                <a:effectLst>
                  <a:outerShdw blurRad="38100" dist="38100" dir="2700000" algn="tl">
                    <a:srgbClr val="C0C0C0"/>
                  </a:outerShdw>
                </a:effectLst>
                <a:latin typeface="黑体" pitchFamily="2" charset="-122"/>
                <a:ea typeface="黑体" pitchFamily="2" charset="-122"/>
              </a:rPr>
              <a:t>：</a:t>
            </a:r>
            <a:endParaRPr lang="zh-CN" altLang="en-US" sz="6600" b="1" dirty="0">
              <a:solidFill>
                <a:srgbClr val="800000"/>
              </a:solidFill>
              <a:effectLst>
                <a:outerShdw blurRad="38100" dist="38100" dir="2700000" algn="tl">
                  <a:srgbClr val="C0C0C0"/>
                </a:outerShdw>
              </a:effectLst>
              <a:latin typeface="黑体" pitchFamily="2" charset="-122"/>
              <a:ea typeface="黑体" pitchFamily="2" charset="-122"/>
            </a:endParaRPr>
          </a:p>
        </p:txBody>
      </p:sp>
      <p:sp>
        <p:nvSpPr>
          <p:cNvPr id="9" name="Text Box 5"/>
          <p:cNvSpPr txBox="1">
            <a:spLocks noChangeArrowheads="1"/>
          </p:cNvSpPr>
          <p:nvPr/>
        </p:nvSpPr>
        <p:spPr bwMode="auto">
          <a:xfrm>
            <a:off x="179388" y="3501008"/>
            <a:ext cx="8640762" cy="1189037"/>
          </a:xfrm>
          <a:prstGeom prst="rect">
            <a:avLst/>
          </a:prstGeom>
          <a:solidFill>
            <a:srgbClr val="FF0000"/>
          </a:solidFill>
          <a:ln>
            <a:noFill/>
          </a:ln>
          <a:effectLst/>
          <a:scene3d>
            <a:camera prst="legacyPerspectiveTopRight"/>
            <a:lightRig rig="legacyFlat3" dir="b"/>
          </a:scene3d>
          <a:sp3d extrusionH="887400" prstMaterial="legacyMatte">
            <a:bevelT w="13500" h="13500" prst="angle"/>
            <a:bevelB w="13500" h="13500" prst="angle"/>
            <a:extrusionClr>
              <a:srgbClr val="FF0000"/>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p>
            <a:pPr>
              <a:spcBef>
                <a:spcPct val="50000"/>
              </a:spcBef>
            </a:pPr>
            <a:r>
              <a:rPr lang="en-US" altLang="zh-CN" sz="7200" b="1" dirty="0">
                <a:solidFill>
                  <a:schemeClr val="bg1"/>
                </a:solidFill>
                <a:effectLst>
                  <a:outerShdw blurRad="38100" dist="38100" dir="2700000" algn="tl">
                    <a:srgbClr val="000000"/>
                  </a:outerShdw>
                </a:effectLst>
                <a:latin typeface="Tahoma" pitchFamily="34" charset="0"/>
                <a:ea typeface="华文彩云" pitchFamily="2" charset="-122"/>
              </a:rPr>
              <a:t>  </a:t>
            </a:r>
            <a:r>
              <a:rPr lang="zh-CN" altLang="en-US" sz="7200" b="1" dirty="0">
                <a:solidFill>
                  <a:schemeClr val="bg1"/>
                </a:solidFill>
                <a:effectLst>
                  <a:outerShdw blurRad="38100" dist="38100" dir="2700000" algn="tl">
                    <a:srgbClr val="000000"/>
                  </a:outerShdw>
                </a:effectLst>
                <a:latin typeface="Tahoma" pitchFamily="34" charset="0"/>
                <a:ea typeface="华文彩云" pitchFamily="2" charset="-122"/>
              </a:rPr>
              <a:t>既是机遇又是挑战</a:t>
            </a:r>
          </a:p>
        </p:txBody>
      </p:sp>
    </p:spTree>
    <p:extLst>
      <p:ext uri="{BB962C8B-B14F-4D97-AF65-F5344CB8AC3E}">
        <p14:creationId xmlns:p14="http://schemas.microsoft.com/office/powerpoint/2010/main" val="3248224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6189" name="Group 13"/>
          <p:cNvGrpSpPr>
            <a:grpSpLocks/>
          </p:cNvGrpSpPr>
          <p:nvPr/>
        </p:nvGrpSpPr>
        <p:grpSpPr bwMode="auto">
          <a:xfrm>
            <a:off x="107950" y="2852738"/>
            <a:ext cx="8928100" cy="3930650"/>
            <a:chOff x="68" y="1797"/>
            <a:chExt cx="5624" cy="2476"/>
          </a:xfrm>
        </p:grpSpPr>
        <p:sp>
          <p:nvSpPr>
            <p:cNvPr id="306180" name="Text Box 4"/>
            <p:cNvSpPr txBox="1">
              <a:spLocks noChangeArrowheads="1"/>
            </p:cNvSpPr>
            <p:nvPr/>
          </p:nvSpPr>
          <p:spPr bwMode="auto">
            <a:xfrm>
              <a:off x="68" y="1797"/>
              <a:ext cx="4602" cy="525"/>
            </a:xfrm>
            <a:prstGeom prst="rect">
              <a:avLst/>
            </a:prstGeom>
            <a:solidFill>
              <a:srgbClr val="FF0000"/>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000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p>
              <a:pPr>
                <a:spcBef>
                  <a:spcPct val="50000"/>
                </a:spcBef>
              </a:pPr>
              <a:r>
                <a:rPr lang="zh-CN" altLang="en-US" sz="4800" b="1" dirty="0">
                  <a:solidFill>
                    <a:schemeClr val="bg1"/>
                  </a:solidFill>
                  <a:effectLst>
                    <a:outerShdw blurRad="38100" dist="38100" dir="2700000" algn="tl">
                      <a:srgbClr val="000000"/>
                    </a:outerShdw>
                  </a:effectLst>
                  <a:latin typeface="Tahoma" pitchFamily="34" charset="0"/>
                  <a:ea typeface="华文新魏" pitchFamily="2" charset="-122"/>
                </a:rPr>
                <a:t>顺应经济全球化的潮流</a:t>
              </a:r>
            </a:p>
          </p:txBody>
        </p:sp>
        <p:sp>
          <p:nvSpPr>
            <p:cNvPr id="306181" name="Text Box 5"/>
            <p:cNvSpPr txBox="1">
              <a:spLocks noChangeArrowheads="1"/>
            </p:cNvSpPr>
            <p:nvPr/>
          </p:nvSpPr>
          <p:spPr bwMode="auto">
            <a:xfrm>
              <a:off x="476" y="2453"/>
              <a:ext cx="4504" cy="525"/>
            </a:xfrm>
            <a:prstGeom prst="rect">
              <a:avLst/>
            </a:prstGeom>
            <a:solidFill>
              <a:srgbClr val="FF0000"/>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000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p>
              <a:pPr>
                <a:spcBef>
                  <a:spcPct val="50000"/>
                </a:spcBef>
              </a:pPr>
              <a:r>
                <a:rPr lang="zh-CN" altLang="en-US" sz="4800" b="1" dirty="0">
                  <a:solidFill>
                    <a:schemeClr val="bg1"/>
                  </a:solidFill>
                  <a:effectLst>
                    <a:outerShdw blurRad="38100" dist="38100" dir="2700000" algn="tl">
                      <a:srgbClr val="000000"/>
                    </a:outerShdw>
                  </a:effectLst>
                  <a:latin typeface="Tahoma" pitchFamily="34" charset="0"/>
                  <a:ea typeface="华文新魏" pitchFamily="2" charset="-122"/>
                </a:rPr>
                <a:t>制定防范风险的有效政策</a:t>
              </a:r>
            </a:p>
          </p:txBody>
        </p:sp>
        <p:sp>
          <p:nvSpPr>
            <p:cNvPr id="306182" name="Text Box 6"/>
            <p:cNvSpPr txBox="1">
              <a:spLocks noChangeArrowheads="1"/>
            </p:cNvSpPr>
            <p:nvPr/>
          </p:nvSpPr>
          <p:spPr bwMode="auto">
            <a:xfrm>
              <a:off x="774" y="3113"/>
              <a:ext cx="4510" cy="525"/>
            </a:xfrm>
            <a:prstGeom prst="rect">
              <a:avLst/>
            </a:prstGeom>
            <a:solidFill>
              <a:srgbClr val="FF0000"/>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000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p>
              <a:pPr>
                <a:spcBef>
                  <a:spcPct val="50000"/>
                </a:spcBef>
              </a:pPr>
              <a:r>
                <a:rPr lang="zh-CN" altLang="en-US" sz="4800" b="1">
                  <a:solidFill>
                    <a:schemeClr val="bg1"/>
                  </a:solidFill>
                  <a:effectLst>
                    <a:outerShdw blurRad="38100" dist="38100" dir="2700000" algn="tl">
                      <a:srgbClr val="000000"/>
                    </a:outerShdw>
                  </a:effectLst>
                  <a:latin typeface="Tahoma" pitchFamily="34" charset="0"/>
                  <a:ea typeface="华文新魏" pitchFamily="2" charset="-122"/>
                </a:rPr>
                <a:t>引进国外的投资和技术</a:t>
              </a:r>
            </a:p>
          </p:txBody>
        </p:sp>
        <p:sp>
          <p:nvSpPr>
            <p:cNvPr id="306183" name="Text Box 7"/>
            <p:cNvSpPr txBox="1">
              <a:spLocks noChangeArrowheads="1"/>
            </p:cNvSpPr>
            <p:nvPr/>
          </p:nvSpPr>
          <p:spPr bwMode="auto">
            <a:xfrm>
              <a:off x="1023" y="3748"/>
              <a:ext cx="4669" cy="525"/>
            </a:xfrm>
            <a:prstGeom prst="rect">
              <a:avLst/>
            </a:prstGeom>
            <a:solidFill>
              <a:srgbClr val="FF0000"/>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FF000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p>
              <a:pPr>
                <a:spcBef>
                  <a:spcPct val="50000"/>
                </a:spcBef>
              </a:pPr>
              <a:r>
                <a:rPr lang="zh-CN" altLang="en-US" sz="4800" b="1">
                  <a:solidFill>
                    <a:schemeClr val="bg1"/>
                  </a:solidFill>
                  <a:effectLst>
                    <a:outerShdw blurRad="38100" dist="38100" dir="2700000" algn="tl">
                      <a:srgbClr val="000000"/>
                    </a:outerShdw>
                  </a:effectLst>
                  <a:latin typeface="Tahoma" pitchFamily="34" charset="0"/>
                  <a:ea typeface="华文新魏" pitchFamily="2" charset="-122"/>
                </a:rPr>
                <a:t>学习先进的经济管理经验</a:t>
              </a:r>
            </a:p>
          </p:txBody>
        </p:sp>
      </p:grpSp>
      <p:sp>
        <p:nvSpPr>
          <p:cNvPr id="306184" name="Text Box 8"/>
          <p:cNvSpPr txBox="1">
            <a:spLocks noChangeArrowheads="1"/>
          </p:cNvSpPr>
          <p:nvPr/>
        </p:nvSpPr>
        <p:spPr bwMode="auto">
          <a:xfrm>
            <a:off x="250825" y="1844675"/>
            <a:ext cx="8893175" cy="823913"/>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p>
            <a:pPr>
              <a:spcBef>
                <a:spcPct val="50000"/>
              </a:spcBef>
            </a:pPr>
            <a:r>
              <a:rPr lang="en-US" altLang="en-US" sz="4800" b="1" dirty="0" err="1" smtClean="0">
                <a:solidFill>
                  <a:srgbClr val="800000"/>
                </a:solidFill>
                <a:effectLst>
                  <a:outerShdw blurRad="38100" dist="38100" dir="2700000" algn="tl">
                    <a:srgbClr val="C0C0C0"/>
                  </a:outerShdw>
                </a:effectLst>
                <a:latin typeface="黑体" pitchFamily="2" charset="-122"/>
                <a:ea typeface="黑体" pitchFamily="2" charset="-122"/>
              </a:rPr>
              <a:t>中国如何应对经济全球化</a:t>
            </a:r>
            <a:r>
              <a:rPr lang="en-US" altLang="en-US" sz="4800" b="1" dirty="0">
                <a:solidFill>
                  <a:srgbClr val="800000"/>
                </a:solidFill>
                <a:effectLst>
                  <a:outerShdw blurRad="38100" dist="38100" dir="2700000" algn="tl">
                    <a:srgbClr val="C0C0C0"/>
                  </a:outerShdw>
                </a:effectLst>
                <a:latin typeface="黑体" pitchFamily="2" charset="-122"/>
                <a:ea typeface="黑体" pitchFamily="2" charset="-122"/>
              </a:rPr>
              <a:t>？</a:t>
            </a:r>
            <a:endParaRPr lang="zh-CN" altLang="en-US" sz="4800" b="1" dirty="0">
              <a:solidFill>
                <a:srgbClr val="800000"/>
              </a:solidFill>
              <a:effectLst>
                <a:outerShdw blurRad="38100" dist="38100" dir="2700000" algn="tl">
                  <a:srgbClr val="C0C0C0"/>
                </a:outerShdw>
              </a:effectLst>
              <a:latin typeface="黑体" pitchFamily="2" charset="-122"/>
              <a:ea typeface="黑体" pitchFamily="2" charset="-122"/>
            </a:endParaRPr>
          </a:p>
        </p:txBody>
      </p:sp>
      <p:sp>
        <p:nvSpPr>
          <p:cNvPr id="306185" name="Rectangle 9" descr="白色大理石"/>
          <p:cNvSpPr>
            <a:spLocks noChangeArrowheads="1"/>
          </p:cNvSpPr>
          <p:nvPr/>
        </p:nvSpPr>
        <p:spPr bwMode="auto">
          <a:xfrm>
            <a:off x="0" y="836613"/>
            <a:ext cx="9144000" cy="914400"/>
          </a:xfrm>
          <a:prstGeom prst="rect">
            <a:avLst/>
          </a:prstGeom>
          <a:blipFill dpi="0" rotWithShape="1">
            <a:blip r:embed="rId2"/>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5400" b="1" dirty="0">
                <a:solidFill>
                  <a:srgbClr val="FF0000"/>
                </a:solidFill>
                <a:latin typeface="隶书" pitchFamily="49" charset="-122"/>
                <a:ea typeface="隶书" pitchFamily="49" charset="-122"/>
              </a:rPr>
              <a:t>二、世界贸易组织</a:t>
            </a:r>
            <a:endParaRPr lang="zh-CN" altLang="en-US" sz="5400" b="1" dirty="0">
              <a:solidFill>
                <a:srgbClr val="FF0000"/>
              </a:solidFill>
              <a:latin typeface="隶书" pitchFamily="49" charset="-122"/>
              <a:ea typeface="隶书" pitchFamily="49" charset="-122"/>
            </a:endParaRPr>
          </a:p>
        </p:txBody>
      </p:sp>
      <p:grpSp>
        <p:nvGrpSpPr>
          <p:cNvPr id="306186" name="Group 10"/>
          <p:cNvGrpSpPr>
            <a:grpSpLocks/>
          </p:cNvGrpSpPr>
          <p:nvPr/>
        </p:nvGrpSpPr>
        <p:grpSpPr bwMode="auto">
          <a:xfrm>
            <a:off x="0" y="0"/>
            <a:ext cx="9144000" cy="836613"/>
            <a:chOff x="0" y="0"/>
            <a:chExt cx="5760" cy="527"/>
          </a:xfrm>
        </p:grpSpPr>
        <p:pic>
          <p:nvPicPr>
            <p:cNvPr id="306187"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760" cy="527"/>
            </a:xfrm>
            <a:prstGeom prst="rect">
              <a:avLst/>
            </a:prstGeom>
            <a:noFill/>
            <a:extLst>
              <a:ext uri="{909E8E84-426E-40DD-AFC4-6F175D3DCCD1}">
                <a14:hiddenFill xmlns:a14="http://schemas.microsoft.com/office/drawing/2010/main">
                  <a:solidFill>
                    <a:srgbClr val="FFFFFF"/>
                  </a:solidFill>
                </a14:hiddenFill>
              </a:ext>
            </a:extLst>
          </p:spPr>
        </p:pic>
        <p:sp>
          <p:nvSpPr>
            <p:cNvPr id="306188" name="Rectangle 12"/>
            <p:cNvSpPr>
              <a:spLocks noChangeArrowheads="1"/>
            </p:cNvSpPr>
            <p:nvPr/>
          </p:nvSpPr>
          <p:spPr bwMode="auto">
            <a:xfrm>
              <a:off x="120" y="71"/>
              <a:ext cx="3577"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a:solidFill>
                    <a:srgbClr val="FF0000"/>
                  </a:solidFill>
                  <a:effectLst>
                    <a:outerShdw blurRad="38100" dist="38100" dir="2700000" algn="tl">
                      <a:srgbClr val="C0C0C0"/>
                    </a:outerShdw>
                  </a:effectLst>
                  <a:latin typeface="华文彩云" pitchFamily="2" charset="-122"/>
                  <a:ea typeface="华文彩云" pitchFamily="2" charset="-122"/>
                </a:rPr>
                <a:t>20</a:t>
              </a:r>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课 联合国和世界贸易组织</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grpSp>
    </p:spTree>
    <p:extLst>
      <p:ext uri="{BB962C8B-B14F-4D97-AF65-F5344CB8AC3E}">
        <p14:creationId xmlns:p14="http://schemas.microsoft.com/office/powerpoint/2010/main" val="1673943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306189"/>
                                        </p:tgtEl>
                                        <p:attrNameLst>
                                          <p:attrName>style.visibility</p:attrName>
                                        </p:attrNameLst>
                                      </p:cBhvr>
                                      <p:to>
                                        <p:strVal val="visible"/>
                                      </p:to>
                                    </p:set>
                                    <p:animEffect transition="in" filter="checkerboard(across)">
                                      <p:cBhvr>
                                        <p:cTn id="7" dur="500"/>
                                        <p:tgtEl>
                                          <p:spTgt spid="3061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椭圆 8195"/>
          <p:cNvSpPr>
            <a:spLocks noChangeArrowheads="1"/>
          </p:cNvSpPr>
          <p:nvPr/>
        </p:nvSpPr>
        <p:spPr bwMode="auto">
          <a:xfrm>
            <a:off x="3419475" y="3068638"/>
            <a:ext cx="2589213" cy="1800225"/>
          </a:xfrm>
          <a:prstGeom prst="ellipse">
            <a:avLst/>
          </a:prstGeom>
          <a:solidFill>
            <a:schemeClr val="accent1"/>
          </a:solidFill>
          <a:ln w="9525">
            <a:solidFill>
              <a:schemeClr val="tx1"/>
            </a:solidFill>
            <a:round/>
            <a:headEnd/>
            <a:tailEnd/>
          </a:ln>
        </p:spPr>
        <p:txBody>
          <a:bodyPr wrap="none" anchor="ctr"/>
          <a:lstStyle/>
          <a:p>
            <a:pPr algn="ctr"/>
            <a:r>
              <a:rPr lang="zh-CN" altLang="en-US" sz="3600" b="1">
                <a:ea typeface="黑体" pitchFamily="49" charset="-122"/>
              </a:rPr>
              <a:t>经济全球化</a:t>
            </a:r>
          </a:p>
        </p:txBody>
      </p:sp>
      <p:sp>
        <p:nvSpPr>
          <p:cNvPr id="25603" name="矩形 8196"/>
          <p:cNvSpPr>
            <a:spLocks noChangeArrowheads="1"/>
          </p:cNvSpPr>
          <p:nvPr/>
        </p:nvSpPr>
        <p:spPr bwMode="auto">
          <a:xfrm>
            <a:off x="468313" y="1628775"/>
            <a:ext cx="2663825" cy="719138"/>
          </a:xfrm>
          <a:prstGeom prst="rect">
            <a:avLst/>
          </a:prstGeom>
          <a:solidFill>
            <a:schemeClr val="accent1"/>
          </a:solidFill>
          <a:ln w="9525">
            <a:solidFill>
              <a:schemeClr val="tx1"/>
            </a:solidFill>
            <a:miter lim="800000"/>
            <a:headEnd/>
            <a:tailEnd/>
          </a:ln>
        </p:spPr>
        <p:txBody>
          <a:bodyPr wrap="none" anchor="ctr"/>
          <a:lstStyle/>
          <a:p>
            <a:pPr algn="ctr"/>
            <a:r>
              <a:rPr lang="zh-CN" altLang="en-US" sz="3200" b="1" dirty="0">
                <a:ea typeface="黑体" pitchFamily="49" charset="-122"/>
              </a:rPr>
              <a:t>世界贸易组织</a:t>
            </a:r>
          </a:p>
        </p:txBody>
      </p:sp>
      <p:sp>
        <p:nvSpPr>
          <p:cNvPr id="25604" name="矩形 8197"/>
          <p:cNvSpPr>
            <a:spLocks noChangeArrowheads="1"/>
          </p:cNvSpPr>
          <p:nvPr/>
        </p:nvSpPr>
        <p:spPr bwMode="auto">
          <a:xfrm>
            <a:off x="6011863" y="1630363"/>
            <a:ext cx="2663825" cy="719137"/>
          </a:xfrm>
          <a:prstGeom prst="rect">
            <a:avLst/>
          </a:prstGeom>
          <a:solidFill>
            <a:schemeClr val="accent1"/>
          </a:solidFill>
          <a:ln w="9525">
            <a:solidFill>
              <a:schemeClr val="tx1"/>
            </a:solidFill>
            <a:miter lim="800000"/>
            <a:headEnd/>
            <a:tailEnd/>
          </a:ln>
        </p:spPr>
        <p:txBody>
          <a:bodyPr wrap="none" anchor="ctr"/>
          <a:lstStyle/>
          <a:p>
            <a:pPr algn="ctr"/>
            <a:r>
              <a:rPr lang="zh-CN" altLang="en-US" sz="3200" b="1">
                <a:ea typeface="黑体" pitchFamily="49" charset="-122"/>
              </a:rPr>
              <a:t>发展中国家</a:t>
            </a:r>
          </a:p>
        </p:txBody>
      </p:sp>
      <p:sp>
        <p:nvSpPr>
          <p:cNvPr id="25605" name="矩形 8198"/>
          <p:cNvSpPr>
            <a:spLocks noChangeArrowheads="1"/>
          </p:cNvSpPr>
          <p:nvPr/>
        </p:nvSpPr>
        <p:spPr bwMode="auto">
          <a:xfrm>
            <a:off x="539750" y="5805488"/>
            <a:ext cx="2663825" cy="719137"/>
          </a:xfrm>
          <a:prstGeom prst="rect">
            <a:avLst/>
          </a:prstGeom>
          <a:solidFill>
            <a:schemeClr val="accent1"/>
          </a:solidFill>
          <a:ln w="9525">
            <a:solidFill>
              <a:schemeClr val="tx1"/>
            </a:solidFill>
            <a:miter lim="800000"/>
            <a:headEnd/>
            <a:tailEnd/>
          </a:ln>
        </p:spPr>
        <p:txBody>
          <a:bodyPr wrap="none" anchor="ctr"/>
          <a:lstStyle/>
          <a:p>
            <a:pPr algn="ctr"/>
            <a:r>
              <a:rPr lang="zh-CN" altLang="en-US" sz="3200" b="1">
                <a:ea typeface="黑体" pitchFamily="49" charset="-122"/>
              </a:rPr>
              <a:t>发达国家</a:t>
            </a:r>
          </a:p>
        </p:txBody>
      </p:sp>
      <p:sp>
        <p:nvSpPr>
          <p:cNvPr id="25606" name="矩形 8199"/>
          <p:cNvSpPr>
            <a:spLocks noChangeArrowheads="1"/>
          </p:cNvSpPr>
          <p:nvPr/>
        </p:nvSpPr>
        <p:spPr bwMode="auto">
          <a:xfrm>
            <a:off x="6156325" y="5878513"/>
            <a:ext cx="2663825" cy="719137"/>
          </a:xfrm>
          <a:prstGeom prst="rect">
            <a:avLst/>
          </a:prstGeom>
          <a:solidFill>
            <a:schemeClr val="accent1"/>
          </a:solidFill>
          <a:ln w="9525">
            <a:solidFill>
              <a:schemeClr val="tx1"/>
            </a:solidFill>
            <a:miter lim="800000"/>
            <a:headEnd/>
            <a:tailEnd/>
          </a:ln>
        </p:spPr>
        <p:txBody>
          <a:bodyPr wrap="none" anchor="ctr"/>
          <a:lstStyle/>
          <a:p>
            <a:pPr algn="ctr"/>
            <a:r>
              <a:rPr lang="zh-CN" altLang="en-US" sz="3200" b="1">
                <a:ea typeface="黑体" pitchFamily="49" charset="-122"/>
              </a:rPr>
              <a:t>跨国公司</a:t>
            </a:r>
          </a:p>
        </p:txBody>
      </p:sp>
      <p:sp>
        <p:nvSpPr>
          <p:cNvPr id="25607" name="直接连接符 8200"/>
          <p:cNvSpPr>
            <a:spLocks noChangeShapeType="1"/>
          </p:cNvSpPr>
          <p:nvPr/>
        </p:nvSpPr>
        <p:spPr bwMode="auto">
          <a:xfrm flipH="1">
            <a:off x="1835150" y="4508500"/>
            <a:ext cx="1800225" cy="129698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5608" name="直接连接符 8201"/>
          <p:cNvSpPr>
            <a:spLocks noChangeShapeType="1"/>
          </p:cNvSpPr>
          <p:nvPr/>
        </p:nvSpPr>
        <p:spPr bwMode="auto">
          <a:xfrm flipH="1" flipV="1">
            <a:off x="1763713" y="2349500"/>
            <a:ext cx="2119312" cy="93503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5609" name="直接连接符 8202"/>
          <p:cNvSpPr>
            <a:spLocks noChangeShapeType="1"/>
          </p:cNvSpPr>
          <p:nvPr/>
        </p:nvSpPr>
        <p:spPr bwMode="auto">
          <a:xfrm flipV="1">
            <a:off x="5508625" y="2349500"/>
            <a:ext cx="1881188" cy="1008063"/>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5610" name="直接连接符 8203"/>
          <p:cNvSpPr>
            <a:spLocks noChangeShapeType="1"/>
          </p:cNvSpPr>
          <p:nvPr/>
        </p:nvSpPr>
        <p:spPr bwMode="auto">
          <a:xfrm>
            <a:off x="5651500" y="4437063"/>
            <a:ext cx="2016125" cy="13684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5611" name="矩形 8204"/>
          <p:cNvSpPr>
            <a:spLocks noChangeArrowheads="1"/>
          </p:cNvSpPr>
          <p:nvPr/>
        </p:nvSpPr>
        <p:spPr bwMode="auto">
          <a:xfrm rot="-1992204">
            <a:off x="1824038" y="4400550"/>
            <a:ext cx="1425575" cy="431800"/>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algn="ctr"/>
            <a:r>
              <a:rPr lang="zh-CN" altLang="en-US" sz="2800" b="1">
                <a:solidFill>
                  <a:srgbClr val="990033"/>
                </a:solidFill>
                <a:ea typeface="黑体" pitchFamily="49" charset="-122"/>
              </a:rPr>
              <a:t>主导地位</a:t>
            </a:r>
          </a:p>
        </p:txBody>
      </p:sp>
      <p:sp>
        <p:nvSpPr>
          <p:cNvPr id="25612" name="矩形 8205"/>
          <p:cNvSpPr>
            <a:spLocks noChangeArrowheads="1"/>
          </p:cNvSpPr>
          <p:nvPr/>
        </p:nvSpPr>
        <p:spPr bwMode="auto">
          <a:xfrm rot="-1564619">
            <a:off x="6292850" y="2963863"/>
            <a:ext cx="1439863" cy="431800"/>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algn="ctr"/>
            <a:r>
              <a:rPr lang="zh-CN" altLang="en-US" sz="2800" b="1">
                <a:solidFill>
                  <a:srgbClr val="990033"/>
                </a:solidFill>
                <a:ea typeface="黑体" pitchFamily="49" charset="-122"/>
              </a:rPr>
              <a:t>被动地位</a:t>
            </a:r>
          </a:p>
        </p:txBody>
      </p:sp>
      <p:sp>
        <p:nvSpPr>
          <p:cNvPr id="25613" name="矩形 8206"/>
          <p:cNvSpPr>
            <a:spLocks noChangeArrowheads="1"/>
          </p:cNvSpPr>
          <p:nvPr/>
        </p:nvSpPr>
        <p:spPr bwMode="auto">
          <a:xfrm rot="-9383485">
            <a:off x="1687513" y="3006725"/>
            <a:ext cx="1377950" cy="431800"/>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txBody>
          <a:bodyPr rot="10800000" wrap="none" anchor="ctr"/>
          <a:lstStyle/>
          <a:p>
            <a:pPr algn="ctr"/>
            <a:r>
              <a:rPr lang="zh-CN" altLang="en-US" sz="2800" b="1">
                <a:solidFill>
                  <a:srgbClr val="990033"/>
                </a:solidFill>
                <a:ea typeface="黑体" pitchFamily="49" charset="-122"/>
              </a:rPr>
              <a:t>交流平台</a:t>
            </a:r>
          </a:p>
        </p:txBody>
      </p:sp>
      <p:sp>
        <p:nvSpPr>
          <p:cNvPr id="25614" name="矩形 8207"/>
          <p:cNvSpPr>
            <a:spLocks noChangeArrowheads="1"/>
          </p:cNvSpPr>
          <p:nvPr/>
        </p:nvSpPr>
        <p:spPr bwMode="auto">
          <a:xfrm rot="-8670450">
            <a:off x="6364288" y="4595813"/>
            <a:ext cx="1277937" cy="431800"/>
          </a:xfrm>
          <a:prstGeom prst="rect">
            <a:avLst/>
          </a:prstGeom>
          <a:noFill/>
          <a:ln w="9525">
            <a:solidFill>
              <a:schemeClr val="hlink"/>
            </a:solidFill>
            <a:miter lim="800000"/>
            <a:headEnd/>
            <a:tailEnd/>
          </a:ln>
          <a:extLst>
            <a:ext uri="{909E8E84-426E-40DD-AFC4-6F175D3DCCD1}">
              <a14:hiddenFill xmlns:a14="http://schemas.microsoft.com/office/drawing/2010/main">
                <a:solidFill>
                  <a:srgbClr val="FFFFFF"/>
                </a:solidFill>
              </a14:hiddenFill>
            </a:ext>
          </a:extLst>
        </p:spPr>
        <p:txBody>
          <a:bodyPr rot="10800000" wrap="none" anchor="ctr"/>
          <a:lstStyle/>
          <a:p>
            <a:pPr algn="ctr"/>
            <a:r>
              <a:rPr lang="zh-CN" altLang="en-US" sz="2800" b="1">
                <a:solidFill>
                  <a:srgbClr val="990033"/>
                </a:solidFill>
                <a:ea typeface="黑体" pitchFamily="49" charset="-122"/>
              </a:rPr>
              <a:t>跨国公司</a:t>
            </a:r>
          </a:p>
        </p:txBody>
      </p:sp>
      <p:sp>
        <p:nvSpPr>
          <p:cNvPr id="25615" name="矩形 8208"/>
          <p:cNvSpPr>
            <a:spLocks noChangeArrowheads="1" noChangeShapeType="1" noTextEdit="1"/>
          </p:cNvSpPr>
          <p:nvPr/>
        </p:nvSpPr>
        <p:spPr bwMode="auto">
          <a:xfrm>
            <a:off x="7596188" y="6308725"/>
            <a:ext cx="1371600" cy="350838"/>
          </a:xfrm>
          <a:prstGeom prst="rect">
            <a:avLst/>
          </a:prstGeom>
          <a:extLst>
            <a:ext uri="{91240B29-F687-4F45-9708-019B960494DF}">
              <a14:hiddenLine xmlns:a14="http://schemas.microsoft.com/office/drawing/2010/main" w="9525">
                <a:noFill/>
                <a:round/>
                <a:headEnd/>
                <a:tailEnd/>
              </a14:hiddenLine>
            </a:ext>
          </a:extLst>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endParaRPr lang="zh-CN" altLang="en-US">
              <a:gradFill rotWithShape="0">
                <a:gsLst>
                  <a:gs pos="0">
                    <a:srgbClr val="FFE701"/>
                  </a:gs>
                  <a:gs pos="100000">
                    <a:srgbClr val="FE3E02"/>
                  </a:gs>
                </a:gsLst>
                <a:lin ang="5400000" scaled="1"/>
              </a:gradFill>
              <a:latin typeface="宋体"/>
              <a:ea typeface="宋体"/>
            </a:endParaRPr>
          </a:p>
        </p:txBody>
      </p:sp>
      <p:sp>
        <p:nvSpPr>
          <p:cNvPr id="17" name="Rectangle 9" descr="白色大理石"/>
          <p:cNvSpPr>
            <a:spLocks noChangeArrowheads="1"/>
          </p:cNvSpPr>
          <p:nvPr/>
        </p:nvSpPr>
        <p:spPr bwMode="auto">
          <a:xfrm>
            <a:off x="253989" y="260648"/>
            <a:ext cx="2013755" cy="923330"/>
          </a:xfrm>
          <a:prstGeom prst="rect">
            <a:avLst/>
          </a:prstGeom>
          <a:blipFill dpi="0" rotWithShape="1">
            <a:blip r:embed="rId2"/>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zh-CN" altLang="en-US" sz="5400" b="1" dirty="0" smtClean="0">
                <a:solidFill>
                  <a:srgbClr val="FF0000"/>
                </a:solidFill>
                <a:latin typeface="隶书" pitchFamily="49" charset="-122"/>
                <a:ea typeface="隶书" pitchFamily="49" charset="-122"/>
              </a:rPr>
              <a:t>小结</a:t>
            </a:r>
            <a:endParaRPr lang="zh-CN" altLang="en-US" sz="5400" b="1" dirty="0">
              <a:solidFill>
                <a:srgbClr val="FF0000"/>
              </a:solidFill>
              <a:latin typeface="隶书" pitchFamily="49" charset="-122"/>
              <a:ea typeface="隶书" pitchFamily="49" charset="-122"/>
            </a:endParaRPr>
          </a:p>
        </p:txBody>
      </p:sp>
    </p:spTree>
    <p:extLst>
      <p:ext uri="{BB962C8B-B14F-4D97-AF65-F5344CB8AC3E}">
        <p14:creationId xmlns:p14="http://schemas.microsoft.com/office/powerpoint/2010/main" val="19521626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Picture 12" descr="本课小结"/>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61075" y="117475"/>
            <a:ext cx="2967038"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4" name="Text Box 3"/>
          <p:cNvSpPr txBox="1">
            <a:spLocks noChangeArrowheads="1"/>
          </p:cNvSpPr>
          <p:nvPr/>
        </p:nvSpPr>
        <p:spPr bwMode="auto">
          <a:xfrm>
            <a:off x="266700" y="1562100"/>
            <a:ext cx="676275" cy="435927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buFont typeface="Arial" pitchFamily="34" charset="0"/>
              <a:buNone/>
            </a:pPr>
            <a:r>
              <a:rPr lang="zh-CN" altLang="en-US" sz="3200" b="1" smtClean="0">
                <a:solidFill>
                  <a:srgbClr val="FF0000"/>
                </a:solidFill>
                <a:latin typeface="Times New Roman" pitchFamily="18" charset="0"/>
              </a:rPr>
              <a:t>联合国与世界贸易组织</a:t>
            </a:r>
          </a:p>
        </p:txBody>
      </p:sp>
      <p:sp>
        <p:nvSpPr>
          <p:cNvPr id="38915" name="Text Box 4"/>
          <p:cNvSpPr txBox="1">
            <a:spLocks noChangeArrowheads="1"/>
          </p:cNvSpPr>
          <p:nvPr/>
        </p:nvSpPr>
        <p:spPr bwMode="auto">
          <a:xfrm>
            <a:off x="1882775" y="769938"/>
            <a:ext cx="8667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buFont typeface="Arial" pitchFamily="34" charset="0"/>
              <a:buNone/>
            </a:pPr>
            <a:r>
              <a:rPr lang="zh-CN" altLang="en-US" sz="2000" b="1" smtClean="0">
                <a:solidFill>
                  <a:srgbClr val="000000"/>
                </a:solidFill>
                <a:latin typeface="Times New Roman" pitchFamily="18" charset="0"/>
              </a:rPr>
              <a:t>成立：</a:t>
            </a:r>
            <a:endParaRPr lang="en-US" altLang="zh-CN" sz="2000" b="1" smtClean="0">
              <a:solidFill>
                <a:srgbClr val="0000FF"/>
              </a:solidFill>
              <a:latin typeface="Times New Roman" pitchFamily="18" charset="0"/>
            </a:endParaRPr>
          </a:p>
        </p:txBody>
      </p:sp>
      <p:sp>
        <p:nvSpPr>
          <p:cNvPr id="38916" name="Text Box 5"/>
          <p:cNvSpPr txBox="1">
            <a:spLocks noChangeArrowheads="1"/>
          </p:cNvSpPr>
          <p:nvPr/>
        </p:nvSpPr>
        <p:spPr bwMode="auto">
          <a:xfrm>
            <a:off x="1847850" y="1254125"/>
            <a:ext cx="7937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buFont typeface="Arial" pitchFamily="34" charset="0"/>
              <a:buNone/>
            </a:pPr>
            <a:r>
              <a:rPr lang="zh-CN" altLang="en-US" sz="2000" b="1" smtClean="0">
                <a:solidFill>
                  <a:srgbClr val="000000"/>
                </a:solidFill>
                <a:latin typeface="Times New Roman" pitchFamily="18" charset="0"/>
              </a:rPr>
              <a:t>机构：</a:t>
            </a:r>
            <a:endParaRPr lang="en-US" altLang="zh-CN" sz="2000" b="1" smtClean="0">
              <a:solidFill>
                <a:srgbClr val="000000"/>
              </a:solidFill>
              <a:latin typeface="Times New Roman" pitchFamily="18" charset="0"/>
            </a:endParaRPr>
          </a:p>
        </p:txBody>
      </p:sp>
      <p:sp>
        <p:nvSpPr>
          <p:cNvPr id="38917" name="Rectangle 6"/>
          <p:cNvSpPr>
            <a:spLocks noChangeArrowheads="1"/>
          </p:cNvSpPr>
          <p:nvPr/>
        </p:nvSpPr>
        <p:spPr bwMode="auto">
          <a:xfrm>
            <a:off x="2714625" y="1254125"/>
            <a:ext cx="61182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20000"/>
              </a:spcBef>
              <a:spcAft>
                <a:spcPct val="0"/>
              </a:spcAft>
              <a:buFont typeface="Arial" pitchFamily="34" charset="0"/>
              <a:buNone/>
            </a:pPr>
            <a:r>
              <a:rPr lang="zh-CN" altLang="en-US" sz="2000" b="1" smtClean="0">
                <a:solidFill>
                  <a:srgbClr val="0000FF"/>
                </a:solidFill>
                <a:latin typeface="Times New Roman" pitchFamily="18" charset="0"/>
              </a:rPr>
              <a:t>联合国大会、联合国安理会、联合国秘书处等</a:t>
            </a:r>
          </a:p>
        </p:txBody>
      </p:sp>
      <p:sp>
        <p:nvSpPr>
          <p:cNvPr id="38918" name="AutoShape 9"/>
          <p:cNvSpPr>
            <a:spLocks/>
          </p:cNvSpPr>
          <p:nvPr/>
        </p:nvSpPr>
        <p:spPr bwMode="auto">
          <a:xfrm>
            <a:off x="1704975" y="839788"/>
            <a:ext cx="288925" cy="1223962"/>
          </a:xfrm>
          <a:prstGeom prst="leftBrace">
            <a:avLst>
              <a:gd name="adj1" fmla="val 47423"/>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buFont typeface="Arial" pitchFamily="34" charset="0"/>
              <a:buNone/>
            </a:pPr>
            <a:endParaRPr lang="zh-CN" altLang="en-US" smtClean="0">
              <a:solidFill>
                <a:srgbClr val="000000"/>
              </a:solidFill>
              <a:latin typeface="Calibri" pitchFamily="34" charset="0"/>
            </a:endParaRPr>
          </a:p>
        </p:txBody>
      </p:sp>
      <p:sp>
        <p:nvSpPr>
          <p:cNvPr id="38919" name="Text Box 10"/>
          <p:cNvSpPr txBox="1">
            <a:spLocks noChangeArrowheads="1"/>
          </p:cNvSpPr>
          <p:nvPr/>
        </p:nvSpPr>
        <p:spPr bwMode="auto">
          <a:xfrm>
            <a:off x="1882775" y="1746250"/>
            <a:ext cx="9366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buFont typeface="Arial" pitchFamily="34" charset="0"/>
              <a:buNone/>
            </a:pPr>
            <a:r>
              <a:rPr lang="zh-CN" altLang="en-US" sz="2000" b="1" smtClean="0">
                <a:solidFill>
                  <a:srgbClr val="000000"/>
                </a:solidFill>
                <a:latin typeface="Times New Roman" pitchFamily="18" charset="0"/>
              </a:rPr>
              <a:t>作用：</a:t>
            </a:r>
            <a:endParaRPr lang="en-US" altLang="zh-CN" sz="2000" b="1" smtClean="0">
              <a:solidFill>
                <a:srgbClr val="000000"/>
              </a:solidFill>
              <a:latin typeface="Times New Roman" pitchFamily="18" charset="0"/>
            </a:endParaRPr>
          </a:p>
        </p:txBody>
      </p:sp>
      <p:sp>
        <p:nvSpPr>
          <p:cNvPr id="38920" name="Text Box 11"/>
          <p:cNvSpPr txBox="1">
            <a:spLocks noChangeArrowheads="1"/>
          </p:cNvSpPr>
          <p:nvPr/>
        </p:nvSpPr>
        <p:spPr bwMode="auto">
          <a:xfrm>
            <a:off x="3898900" y="3598863"/>
            <a:ext cx="3962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50000"/>
              </a:spcBef>
              <a:spcAft>
                <a:spcPct val="0"/>
              </a:spcAft>
              <a:buFont typeface="Arial" pitchFamily="34" charset="0"/>
              <a:buNone/>
            </a:pPr>
            <a:endParaRPr lang="zh-CN" altLang="zh-CN" sz="2400" smtClean="0">
              <a:solidFill>
                <a:srgbClr val="000000"/>
              </a:solidFill>
              <a:latin typeface="Times New Roman" pitchFamily="18" charset="0"/>
            </a:endParaRPr>
          </a:p>
        </p:txBody>
      </p:sp>
      <p:sp>
        <p:nvSpPr>
          <p:cNvPr id="38921" name="Rectangle 12"/>
          <p:cNvSpPr>
            <a:spLocks noChangeArrowheads="1"/>
          </p:cNvSpPr>
          <p:nvPr/>
        </p:nvSpPr>
        <p:spPr bwMode="auto">
          <a:xfrm>
            <a:off x="2714625" y="1746250"/>
            <a:ext cx="2905125" cy="39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50000"/>
              </a:spcBef>
              <a:spcAft>
                <a:spcPct val="0"/>
              </a:spcAft>
              <a:buFont typeface="Arial" pitchFamily="34" charset="0"/>
              <a:buNone/>
            </a:pPr>
            <a:r>
              <a:rPr lang="zh-CN" altLang="en-US" sz="2000" b="1" smtClean="0">
                <a:solidFill>
                  <a:srgbClr val="0000FF"/>
                </a:solidFill>
                <a:latin typeface="宋体" pitchFamily="2" charset="-122"/>
              </a:rPr>
              <a:t>维护国际和平与安全</a:t>
            </a:r>
          </a:p>
        </p:txBody>
      </p:sp>
      <p:sp>
        <p:nvSpPr>
          <p:cNvPr id="38922" name="Text Box 13"/>
          <p:cNvSpPr txBox="1">
            <a:spLocks noChangeArrowheads="1"/>
          </p:cNvSpPr>
          <p:nvPr/>
        </p:nvSpPr>
        <p:spPr bwMode="auto">
          <a:xfrm>
            <a:off x="1206500" y="839788"/>
            <a:ext cx="549275" cy="100965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en-US" sz="2400" b="1" smtClean="0">
                <a:solidFill>
                  <a:srgbClr val="CC0066"/>
                </a:solidFill>
                <a:latin typeface="Times New Roman" pitchFamily="18" charset="0"/>
              </a:rPr>
              <a:t>联合国</a:t>
            </a:r>
          </a:p>
        </p:txBody>
      </p:sp>
      <p:sp>
        <p:nvSpPr>
          <p:cNvPr id="38923" name="Text Box 14"/>
          <p:cNvSpPr txBox="1">
            <a:spLocks noChangeArrowheads="1"/>
          </p:cNvSpPr>
          <p:nvPr/>
        </p:nvSpPr>
        <p:spPr bwMode="auto">
          <a:xfrm>
            <a:off x="1200150" y="2641600"/>
            <a:ext cx="555625" cy="16081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en-US" sz="2400" b="1" smtClean="0">
                <a:solidFill>
                  <a:srgbClr val="CC0066"/>
                </a:solidFill>
                <a:latin typeface="Times New Roman" pitchFamily="18" charset="0"/>
              </a:rPr>
              <a:t>经济全球化</a:t>
            </a:r>
          </a:p>
        </p:txBody>
      </p:sp>
      <p:sp>
        <p:nvSpPr>
          <p:cNvPr id="38924" name="Text Box 15"/>
          <p:cNvSpPr txBox="1">
            <a:spLocks noChangeArrowheads="1"/>
          </p:cNvSpPr>
          <p:nvPr/>
        </p:nvSpPr>
        <p:spPr bwMode="auto">
          <a:xfrm>
            <a:off x="1993900" y="4513263"/>
            <a:ext cx="958850" cy="40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en-US" sz="2000" b="1" smtClean="0">
                <a:solidFill>
                  <a:srgbClr val="000000"/>
                </a:solidFill>
                <a:latin typeface="Times New Roman" pitchFamily="18" charset="0"/>
              </a:rPr>
              <a:t>宗旨：</a:t>
            </a:r>
          </a:p>
        </p:txBody>
      </p:sp>
      <p:sp>
        <p:nvSpPr>
          <p:cNvPr id="38925" name="Text Box 16"/>
          <p:cNvSpPr txBox="1">
            <a:spLocks noChangeArrowheads="1"/>
          </p:cNvSpPr>
          <p:nvPr/>
        </p:nvSpPr>
        <p:spPr bwMode="auto">
          <a:xfrm>
            <a:off x="1993900" y="5305425"/>
            <a:ext cx="9588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en-US" sz="2000" b="1" smtClean="0">
                <a:solidFill>
                  <a:srgbClr val="000000"/>
                </a:solidFill>
                <a:latin typeface="Times New Roman" pitchFamily="18" charset="0"/>
              </a:rPr>
              <a:t>职能：</a:t>
            </a:r>
          </a:p>
        </p:txBody>
      </p:sp>
      <p:sp>
        <p:nvSpPr>
          <p:cNvPr id="38926" name="Text Box 17"/>
          <p:cNvSpPr txBox="1">
            <a:spLocks noChangeArrowheads="1"/>
          </p:cNvSpPr>
          <p:nvPr/>
        </p:nvSpPr>
        <p:spPr bwMode="auto">
          <a:xfrm>
            <a:off x="1993900" y="5954713"/>
            <a:ext cx="9588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en-US" sz="2000" b="1" smtClean="0">
                <a:solidFill>
                  <a:srgbClr val="000000"/>
                </a:solidFill>
                <a:latin typeface="Times New Roman" pitchFamily="18" charset="0"/>
              </a:rPr>
              <a:t>影响：</a:t>
            </a:r>
          </a:p>
        </p:txBody>
      </p:sp>
      <p:sp>
        <p:nvSpPr>
          <p:cNvPr id="38927" name="AutoShape 18"/>
          <p:cNvSpPr>
            <a:spLocks/>
          </p:cNvSpPr>
          <p:nvPr/>
        </p:nvSpPr>
        <p:spPr bwMode="auto">
          <a:xfrm>
            <a:off x="1704975" y="4657725"/>
            <a:ext cx="288925" cy="1765300"/>
          </a:xfrm>
          <a:prstGeom prst="leftBrace">
            <a:avLst>
              <a:gd name="adj1" fmla="val 43165"/>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buFont typeface="Arial" pitchFamily="34" charset="0"/>
              <a:buNone/>
            </a:pPr>
            <a:endParaRPr lang="zh-CN" altLang="en-US" smtClean="0">
              <a:solidFill>
                <a:srgbClr val="000000"/>
              </a:solidFill>
              <a:latin typeface="Calibri" pitchFamily="34" charset="0"/>
            </a:endParaRPr>
          </a:p>
        </p:txBody>
      </p:sp>
      <p:sp>
        <p:nvSpPr>
          <p:cNvPr id="38928" name="AutoShape 19"/>
          <p:cNvSpPr>
            <a:spLocks/>
          </p:cNvSpPr>
          <p:nvPr/>
        </p:nvSpPr>
        <p:spPr bwMode="auto">
          <a:xfrm>
            <a:off x="841375" y="1346200"/>
            <a:ext cx="431800" cy="4464050"/>
          </a:xfrm>
          <a:prstGeom prst="leftBrace">
            <a:avLst>
              <a:gd name="adj1" fmla="val 84908"/>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buFont typeface="Arial" pitchFamily="34" charset="0"/>
              <a:buNone/>
            </a:pPr>
            <a:endParaRPr lang="zh-CN" altLang="en-US" smtClean="0">
              <a:solidFill>
                <a:srgbClr val="000000"/>
              </a:solidFill>
              <a:latin typeface="Calibri" pitchFamily="34" charset="0"/>
            </a:endParaRPr>
          </a:p>
        </p:txBody>
      </p:sp>
      <p:sp>
        <p:nvSpPr>
          <p:cNvPr id="38929" name="Rectangle 20"/>
          <p:cNvSpPr>
            <a:spLocks noChangeArrowheads="1"/>
          </p:cNvSpPr>
          <p:nvPr/>
        </p:nvSpPr>
        <p:spPr bwMode="auto">
          <a:xfrm>
            <a:off x="2714625" y="738188"/>
            <a:ext cx="17081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itchFamily="34" charset="0"/>
              <a:buNone/>
            </a:pPr>
            <a:r>
              <a:rPr lang="en-US" altLang="zh-CN" sz="2400" b="1" smtClean="0">
                <a:solidFill>
                  <a:srgbClr val="0000FF"/>
                </a:solidFill>
                <a:latin typeface="Times New Roman" pitchFamily="18" charset="0"/>
              </a:rPr>
              <a:t>1945</a:t>
            </a:r>
            <a:r>
              <a:rPr lang="zh-CN" altLang="en-US" sz="2400" b="1" smtClean="0">
                <a:solidFill>
                  <a:srgbClr val="0000FF"/>
                </a:solidFill>
                <a:latin typeface="Times New Roman" pitchFamily="18" charset="0"/>
              </a:rPr>
              <a:t>年</a:t>
            </a:r>
            <a:r>
              <a:rPr lang="en-US" altLang="zh-CN" sz="2400" b="1" smtClean="0">
                <a:solidFill>
                  <a:srgbClr val="0000FF"/>
                </a:solidFill>
                <a:latin typeface="Times New Roman" pitchFamily="18" charset="0"/>
              </a:rPr>
              <a:t>10</a:t>
            </a:r>
            <a:r>
              <a:rPr lang="zh-CN" altLang="en-US" sz="2400" b="1" smtClean="0">
                <a:solidFill>
                  <a:srgbClr val="0000FF"/>
                </a:solidFill>
                <a:latin typeface="Times New Roman" pitchFamily="18" charset="0"/>
              </a:rPr>
              <a:t>月</a:t>
            </a:r>
          </a:p>
        </p:txBody>
      </p:sp>
      <p:sp>
        <p:nvSpPr>
          <p:cNvPr id="38930" name="Text Box 13"/>
          <p:cNvSpPr txBox="1">
            <a:spLocks noChangeArrowheads="1"/>
          </p:cNvSpPr>
          <p:nvPr/>
        </p:nvSpPr>
        <p:spPr bwMode="auto">
          <a:xfrm>
            <a:off x="1200150" y="4802188"/>
            <a:ext cx="555625" cy="130333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en-US" sz="2400" b="1" smtClean="0">
                <a:solidFill>
                  <a:srgbClr val="CC0066"/>
                </a:solidFill>
                <a:latin typeface="Times New Roman" pitchFamily="18" charset="0"/>
              </a:rPr>
              <a:t>世贸组织</a:t>
            </a:r>
          </a:p>
        </p:txBody>
      </p:sp>
      <p:sp>
        <p:nvSpPr>
          <p:cNvPr id="38931" name="AutoShape 9"/>
          <p:cNvSpPr>
            <a:spLocks/>
          </p:cNvSpPr>
          <p:nvPr/>
        </p:nvSpPr>
        <p:spPr bwMode="auto">
          <a:xfrm>
            <a:off x="1631950" y="2497138"/>
            <a:ext cx="288925" cy="1512887"/>
          </a:xfrm>
          <a:prstGeom prst="leftBrace">
            <a:avLst>
              <a:gd name="adj1" fmla="val 4741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buFont typeface="Arial" pitchFamily="34" charset="0"/>
              <a:buNone/>
            </a:pPr>
            <a:endParaRPr lang="zh-CN" altLang="en-US" smtClean="0">
              <a:solidFill>
                <a:srgbClr val="000000"/>
              </a:solidFill>
              <a:latin typeface="Calibri" pitchFamily="34" charset="0"/>
            </a:endParaRPr>
          </a:p>
        </p:txBody>
      </p:sp>
      <p:sp>
        <p:nvSpPr>
          <p:cNvPr id="38932" name="TextBox 26"/>
          <p:cNvSpPr txBox="1">
            <a:spLocks noChangeArrowheads="1"/>
          </p:cNvSpPr>
          <p:nvPr/>
        </p:nvSpPr>
        <p:spPr bwMode="auto">
          <a:xfrm>
            <a:off x="1920875" y="3794125"/>
            <a:ext cx="10096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en-US" sz="2000" b="1" smtClean="0">
                <a:solidFill>
                  <a:srgbClr val="000000"/>
                </a:solidFill>
                <a:latin typeface="Times New Roman" pitchFamily="18" charset="0"/>
              </a:rPr>
              <a:t>表现</a:t>
            </a:r>
          </a:p>
        </p:txBody>
      </p:sp>
      <p:sp>
        <p:nvSpPr>
          <p:cNvPr id="38933" name="TextBox 27"/>
          <p:cNvSpPr txBox="1">
            <a:spLocks noChangeArrowheads="1"/>
          </p:cNvSpPr>
          <p:nvPr/>
        </p:nvSpPr>
        <p:spPr bwMode="auto">
          <a:xfrm>
            <a:off x="1920875" y="2354263"/>
            <a:ext cx="936625" cy="398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en-US" sz="2000" b="1" smtClean="0">
                <a:solidFill>
                  <a:srgbClr val="000000"/>
                </a:solidFill>
                <a:latin typeface="Times New Roman" pitchFamily="18" charset="0"/>
              </a:rPr>
              <a:t>原因</a:t>
            </a:r>
            <a:endParaRPr lang="zh-CN" altLang="en-US" smtClean="0">
              <a:solidFill>
                <a:srgbClr val="000000"/>
              </a:solidFill>
              <a:latin typeface="Calibri" pitchFamily="34" charset="0"/>
            </a:endParaRPr>
          </a:p>
        </p:txBody>
      </p:sp>
      <p:sp>
        <p:nvSpPr>
          <p:cNvPr id="38934" name="TextBox 28"/>
          <p:cNvSpPr txBox="1">
            <a:spLocks noChangeArrowheads="1"/>
          </p:cNvSpPr>
          <p:nvPr/>
        </p:nvSpPr>
        <p:spPr bwMode="auto">
          <a:xfrm>
            <a:off x="2930525" y="2209800"/>
            <a:ext cx="4318000"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en-US" altLang="zh-CN" sz="2000" b="1" smtClean="0">
                <a:solidFill>
                  <a:srgbClr val="0000FF"/>
                </a:solidFill>
                <a:latin typeface="Times New Roman" pitchFamily="18" charset="0"/>
              </a:rPr>
              <a:t>1.</a:t>
            </a:r>
            <a:r>
              <a:rPr lang="zh-CN" altLang="en-US" sz="2000" b="1" smtClean="0">
                <a:solidFill>
                  <a:srgbClr val="0000FF"/>
                </a:solidFill>
                <a:latin typeface="Times New Roman" pitchFamily="18" charset="0"/>
              </a:rPr>
              <a:t>和平与发展成为时代的主题</a:t>
            </a:r>
            <a:endParaRPr lang="en-US" altLang="zh-CN" sz="2000" b="1" smtClean="0">
              <a:solidFill>
                <a:srgbClr val="0000FF"/>
              </a:solidFill>
              <a:latin typeface="Times New Roman" pitchFamily="18" charset="0"/>
            </a:endParaRPr>
          </a:p>
          <a:p>
            <a:pPr fontAlgn="base">
              <a:spcBef>
                <a:spcPct val="0"/>
              </a:spcBef>
              <a:spcAft>
                <a:spcPct val="0"/>
              </a:spcAft>
              <a:buFont typeface="Arial" pitchFamily="34" charset="0"/>
              <a:buNone/>
            </a:pPr>
            <a:r>
              <a:rPr lang="en-US" altLang="zh-CN" sz="2000" b="1" smtClean="0">
                <a:solidFill>
                  <a:srgbClr val="0000FF"/>
                </a:solidFill>
                <a:latin typeface="Times New Roman" pitchFamily="18" charset="0"/>
              </a:rPr>
              <a:t>2.</a:t>
            </a:r>
            <a:r>
              <a:rPr lang="zh-CN" altLang="en-US" sz="2000" b="1" smtClean="0">
                <a:solidFill>
                  <a:srgbClr val="0000FF"/>
                </a:solidFill>
                <a:latin typeface="Times New Roman" pitchFamily="18" charset="0"/>
              </a:rPr>
              <a:t>生产力和科技水平有了新的提高</a:t>
            </a:r>
          </a:p>
          <a:p>
            <a:pPr fontAlgn="base">
              <a:spcBef>
                <a:spcPct val="0"/>
              </a:spcBef>
              <a:spcAft>
                <a:spcPct val="0"/>
              </a:spcAft>
              <a:buFont typeface="Arial" pitchFamily="34" charset="0"/>
              <a:buNone/>
            </a:pPr>
            <a:r>
              <a:rPr lang="en-US" altLang="zh-CN" sz="2000" b="1" smtClean="0">
                <a:solidFill>
                  <a:srgbClr val="0000FF"/>
                </a:solidFill>
                <a:latin typeface="Times New Roman" pitchFamily="18" charset="0"/>
              </a:rPr>
              <a:t>3.</a:t>
            </a:r>
            <a:r>
              <a:rPr lang="zh-CN" altLang="en-US" sz="2000" b="1" smtClean="0">
                <a:solidFill>
                  <a:srgbClr val="0000FF"/>
                </a:solidFill>
                <a:latin typeface="Times New Roman" pitchFamily="18" charset="0"/>
              </a:rPr>
              <a:t>国家之间的经济联系日益紧密</a:t>
            </a:r>
          </a:p>
        </p:txBody>
      </p:sp>
      <p:sp>
        <p:nvSpPr>
          <p:cNvPr id="38935" name="AutoShape 9"/>
          <p:cNvSpPr>
            <a:spLocks/>
          </p:cNvSpPr>
          <p:nvPr/>
        </p:nvSpPr>
        <p:spPr bwMode="auto">
          <a:xfrm>
            <a:off x="2641600" y="2209800"/>
            <a:ext cx="215900" cy="863600"/>
          </a:xfrm>
          <a:prstGeom prst="leftBrace">
            <a:avLst>
              <a:gd name="adj1" fmla="val 47556"/>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buFont typeface="Arial" pitchFamily="34" charset="0"/>
              <a:buNone/>
            </a:pPr>
            <a:endParaRPr lang="zh-CN" altLang="en-US" smtClean="0">
              <a:solidFill>
                <a:srgbClr val="000000"/>
              </a:solidFill>
              <a:latin typeface="Calibri" pitchFamily="34" charset="0"/>
            </a:endParaRPr>
          </a:p>
        </p:txBody>
      </p:sp>
      <p:sp>
        <p:nvSpPr>
          <p:cNvPr id="38936" name="TextBox 30"/>
          <p:cNvSpPr txBox="1">
            <a:spLocks noChangeArrowheads="1"/>
          </p:cNvSpPr>
          <p:nvPr/>
        </p:nvSpPr>
        <p:spPr bwMode="auto">
          <a:xfrm>
            <a:off x="2857500" y="3289300"/>
            <a:ext cx="6170613"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lnSpc>
                <a:spcPct val="120000"/>
              </a:lnSpc>
              <a:spcBef>
                <a:spcPct val="0"/>
              </a:spcBef>
              <a:spcAft>
                <a:spcPct val="0"/>
              </a:spcAft>
              <a:buFont typeface="Arial" pitchFamily="34" charset="0"/>
              <a:buNone/>
            </a:pPr>
            <a:r>
              <a:rPr lang="en-US" altLang="zh-CN" sz="2000" b="1" smtClean="0">
                <a:solidFill>
                  <a:srgbClr val="0000FF"/>
                </a:solidFill>
                <a:latin typeface="Times New Roman" pitchFamily="18" charset="0"/>
              </a:rPr>
              <a:t>1.</a:t>
            </a:r>
            <a:r>
              <a:rPr lang="zh-CN" altLang="zh-CN" sz="2000" b="1" smtClean="0">
                <a:solidFill>
                  <a:srgbClr val="0000FF"/>
                </a:solidFill>
                <a:latin typeface="Times New Roman" pitchFamily="18" charset="0"/>
              </a:rPr>
              <a:t>国际投资和国际贸易迅速增长</a:t>
            </a:r>
            <a:endParaRPr lang="en-US" altLang="zh-CN" sz="2000" b="1" smtClean="0">
              <a:solidFill>
                <a:srgbClr val="0000FF"/>
              </a:solidFill>
              <a:latin typeface="Times New Roman" pitchFamily="18" charset="0"/>
            </a:endParaRPr>
          </a:p>
          <a:p>
            <a:pPr fontAlgn="base">
              <a:lnSpc>
                <a:spcPct val="120000"/>
              </a:lnSpc>
              <a:spcBef>
                <a:spcPct val="0"/>
              </a:spcBef>
              <a:spcAft>
                <a:spcPct val="0"/>
              </a:spcAft>
              <a:buFont typeface="Arial" pitchFamily="34" charset="0"/>
              <a:buNone/>
            </a:pPr>
            <a:r>
              <a:rPr lang="en-US" altLang="zh-CN" sz="2000" b="1" smtClean="0">
                <a:solidFill>
                  <a:srgbClr val="0000FF"/>
                </a:solidFill>
                <a:latin typeface="Times New Roman" pitchFamily="18" charset="0"/>
              </a:rPr>
              <a:t>2.</a:t>
            </a:r>
            <a:r>
              <a:rPr lang="zh-CN" altLang="en-US" sz="2000" b="1" smtClean="0">
                <a:solidFill>
                  <a:srgbClr val="0000FF"/>
                </a:solidFill>
                <a:latin typeface="Times New Roman" pitchFamily="18" charset="0"/>
              </a:rPr>
              <a:t>跨国公司影响增大，生产活动的全球化趋势加快。</a:t>
            </a:r>
            <a:endParaRPr lang="en-US" altLang="zh-CN" sz="2000" b="1" smtClean="0">
              <a:solidFill>
                <a:srgbClr val="0000FF"/>
              </a:solidFill>
              <a:latin typeface="Times New Roman" pitchFamily="18" charset="0"/>
            </a:endParaRPr>
          </a:p>
          <a:p>
            <a:pPr fontAlgn="base">
              <a:lnSpc>
                <a:spcPct val="120000"/>
              </a:lnSpc>
              <a:spcBef>
                <a:spcPct val="0"/>
              </a:spcBef>
              <a:spcAft>
                <a:spcPct val="0"/>
              </a:spcAft>
              <a:buFont typeface="Arial" pitchFamily="34" charset="0"/>
              <a:buNone/>
            </a:pPr>
            <a:r>
              <a:rPr lang="en-US" altLang="zh-CN" sz="2000" b="1" smtClean="0">
                <a:solidFill>
                  <a:srgbClr val="0000FF"/>
                </a:solidFill>
                <a:latin typeface="Times New Roman" pitchFamily="18" charset="0"/>
              </a:rPr>
              <a:t>3.</a:t>
            </a:r>
            <a:r>
              <a:rPr lang="zh-CN" altLang="en-US" sz="2000" b="1" smtClean="0">
                <a:solidFill>
                  <a:srgbClr val="0000FF"/>
                </a:solidFill>
                <a:latin typeface="Times New Roman" pitchFamily="18" charset="0"/>
              </a:rPr>
              <a:t>世界贸易组织的成立</a:t>
            </a:r>
          </a:p>
        </p:txBody>
      </p:sp>
      <p:sp>
        <p:nvSpPr>
          <p:cNvPr id="38937" name="AutoShape 9"/>
          <p:cNvSpPr>
            <a:spLocks/>
          </p:cNvSpPr>
          <p:nvPr/>
        </p:nvSpPr>
        <p:spPr bwMode="auto">
          <a:xfrm>
            <a:off x="2641600" y="3289300"/>
            <a:ext cx="288925" cy="1223963"/>
          </a:xfrm>
          <a:prstGeom prst="leftBrace">
            <a:avLst>
              <a:gd name="adj1" fmla="val 47423"/>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fontAlgn="base">
              <a:spcBef>
                <a:spcPct val="0"/>
              </a:spcBef>
              <a:spcAft>
                <a:spcPct val="0"/>
              </a:spcAft>
              <a:buFont typeface="Arial" pitchFamily="34" charset="0"/>
              <a:buNone/>
            </a:pPr>
            <a:endParaRPr lang="zh-CN" altLang="en-US" smtClean="0">
              <a:solidFill>
                <a:srgbClr val="000000"/>
              </a:solidFill>
              <a:latin typeface="Calibri" pitchFamily="34" charset="0"/>
            </a:endParaRPr>
          </a:p>
        </p:txBody>
      </p:sp>
      <p:sp>
        <p:nvSpPr>
          <p:cNvPr id="38938" name="TextBox 32"/>
          <p:cNvSpPr txBox="1">
            <a:spLocks noChangeArrowheads="1"/>
          </p:cNvSpPr>
          <p:nvPr/>
        </p:nvSpPr>
        <p:spPr bwMode="auto">
          <a:xfrm>
            <a:off x="2784475" y="4513263"/>
            <a:ext cx="61214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en-US" sz="2000" b="1" smtClean="0">
                <a:solidFill>
                  <a:srgbClr val="0000FF"/>
                </a:solidFill>
                <a:latin typeface="Times New Roman" pitchFamily="18" charset="0"/>
              </a:rPr>
              <a:t>以非歧视性、开放、公平为原则，促进全球贸易和经济发展</a:t>
            </a:r>
          </a:p>
        </p:txBody>
      </p:sp>
      <p:sp>
        <p:nvSpPr>
          <p:cNvPr id="38939" name="TextBox 33"/>
          <p:cNvSpPr txBox="1">
            <a:spLocks noChangeArrowheads="1"/>
          </p:cNvSpPr>
          <p:nvPr/>
        </p:nvSpPr>
        <p:spPr bwMode="auto">
          <a:xfrm>
            <a:off x="2843213" y="5221288"/>
            <a:ext cx="6300787"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en-US" sz="2000" b="1" smtClean="0">
                <a:solidFill>
                  <a:srgbClr val="0000FF"/>
                </a:solidFill>
                <a:latin typeface="Times New Roman" pitchFamily="18" charset="0"/>
              </a:rPr>
              <a:t>制定和规范多边贸易协定、组织贸易谈判、解决贸易争端等</a:t>
            </a:r>
          </a:p>
        </p:txBody>
      </p:sp>
      <p:sp>
        <p:nvSpPr>
          <p:cNvPr id="38940" name="TextBox 34"/>
          <p:cNvSpPr txBox="1">
            <a:spLocks noChangeArrowheads="1"/>
          </p:cNvSpPr>
          <p:nvPr/>
        </p:nvSpPr>
        <p:spPr bwMode="auto">
          <a:xfrm>
            <a:off x="2843213" y="5886450"/>
            <a:ext cx="61214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fontAlgn="base">
              <a:spcBef>
                <a:spcPct val="0"/>
              </a:spcBef>
              <a:spcAft>
                <a:spcPct val="0"/>
              </a:spcAft>
              <a:buFont typeface="Arial" pitchFamily="34" charset="0"/>
              <a:buNone/>
            </a:pPr>
            <a:r>
              <a:rPr lang="zh-CN" altLang="en-US" sz="2000" b="1" smtClean="0">
                <a:solidFill>
                  <a:srgbClr val="0000FF"/>
                </a:solidFill>
                <a:latin typeface="Times New Roman" pitchFamily="18" charset="0"/>
              </a:rPr>
              <a:t>促进了全球贸易和世界经济的发展；推动着世界的和平与发展</a:t>
            </a:r>
          </a:p>
        </p:txBody>
      </p:sp>
    </p:spTree>
    <p:extLst>
      <p:ext uri="{BB962C8B-B14F-4D97-AF65-F5344CB8AC3E}">
        <p14:creationId xmlns:p14="http://schemas.microsoft.com/office/powerpoint/2010/main" val="4100503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p:cNvGrpSpPr>
          <p:nvPr/>
        </p:nvGrpSpPr>
        <p:grpSpPr bwMode="auto">
          <a:xfrm>
            <a:off x="1331913" y="1557338"/>
            <a:ext cx="3684587" cy="3529012"/>
            <a:chOff x="521" y="754"/>
            <a:chExt cx="2321" cy="2223"/>
          </a:xfrm>
        </p:grpSpPr>
        <p:sp>
          <p:nvSpPr>
            <p:cNvPr id="317444" name="Freeform 5"/>
            <p:cNvSpPr>
              <a:spLocks/>
            </p:cNvSpPr>
            <p:nvPr/>
          </p:nvSpPr>
          <p:spPr bwMode="auto">
            <a:xfrm>
              <a:off x="1882" y="981"/>
              <a:ext cx="960" cy="1699"/>
            </a:xfrm>
            <a:custGeom>
              <a:avLst/>
              <a:gdLst>
                <a:gd name="T0" fmla="*/ 0 w 1128"/>
                <a:gd name="T1" fmla="*/ 0 h 2390"/>
                <a:gd name="T2" fmla="*/ 707 w 1128"/>
                <a:gd name="T3" fmla="*/ 771 h 2390"/>
                <a:gd name="T4" fmla="*/ 544 w 1128"/>
                <a:gd name="T5" fmla="*/ 430 h 2390"/>
                <a:gd name="T6" fmla="*/ 960 w 1128"/>
                <a:gd name="T7" fmla="*/ 882 h 2390"/>
                <a:gd name="T8" fmla="*/ 505 w 1128"/>
                <a:gd name="T9" fmla="*/ 1373 h 2390"/>
                <a:gd name="T10" fmla="*/ 748 w 1128"/>
                <a:gd name="T11" fmla="*/ 976 h 2390"/>
                <a:gd name="T12" fmla="*/ 150 w 1128"/>
                <a:gd name="T13" fmla="*/ 1624 h 2390"/>
                <a:gd name="T14" fmla="*/ 216 w 1128"/>
                <a:gd name="T15" fmla="*/ 1430 h 2390"/>
                <a:gd name="T16" fmla="*/ 277 w 1128"/>
                <a:gd name="T17" fmla="*/ 1187 h 2390"/>
                <a:gd name="T18" fmla="*/ 317 w 1128"/>
                <a:gd name="T19" fmla="*/ 975 h 2390"/>
                <a:gd name="T20" fmla="*/ 328 w 1128"/>
                <a:gd name="T21" fmla="*/ 845 h 2390"/>
                <a:gd name="T22" fmla="*/ 311 w 1128"/>
                <a:gd name="T23" fmla="*/ 668 h 2390"/>
                <a:gd name="T24" fmla="*/ 272 w 1128"/>
                <a:gd name="T25" fmla="*/ 493 h 2390"/>
                <a:gd name="T26" fmla="*/ 205 w 1128"/>
                <a:gd name="T27" fmla="*/ 335 h 2390"/>
                <a:gd name="T28" fmla="*/ 0 w 1128"/>
                <a:gd name="T29" fmla="*/ 0 h 23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128"/>
                <a:gd name="T46" fmla="*/ 0 h 2390"/>
                <a:gd name="T47" fmla="*/ 1128 w 1128"/>
                <a:gd name="T48" fmla="*/ 2390 h 239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128" h="2390">
                  <a:moveTo>
                    <a:pt x="0" y="0"/>
                  </a:moveTo>
                  <a:lnTo>
                    <a:pt x="831" y="1085"/>
                  </a:lnTo>
                  <a:lnTo>
                    <a:pt x="639" y="605"/>
                  </a:lnTo>
                  <a:lnTo>
                    <a:pt x="1128" y="1241"/>
                  </a:lnTo>
                  <a:lnTo>
                    <a:pt x="593" y="1932"/>
                  </a:lnTo>
                  <a:lnTo>
                    <a:pt x="879" y="1373"/>
                  </a:lnTo>
                  <a:lnTo>
                    <a:pt x="176" y="2284"/>
                  </a:lnTo>
                  <a:cubicBezTo>
                    <a:pt x="72" y="2390"/>
                    <a:pt x="229" y="2113"/>
                    <a:pt x="254" y="2011"/>
                  </a:cubicBezTo>
                  <a:cubicBezTo>
                    <a:pt x="279" y="1909"/>
                    <a:pt x="306" y="1776"/>
                    <a:pt x="326" y="1670"/>
                  </a:cubicBezTo>
                  <a:cubicBezTo>
                    <a:pt x="346" y="1564"/>
                    <a:pt x="362" y="1451"/>
                    <a:pt x="372" y="1371"/>
                  </a:cubicBezTo>
                  <a:cubicBezTo>
                    <a:pt x="382" y="1291"/>
                    <a:pt x="386" y="1261"/>
                    <a:pt x="385" y="1189"/>
                  </a:cubicBezTo>
                  <a:cubicBezTo>
                    <a:pt x="384" y="1117"/>
                    <a:pt x="376" y="1022"/>
                    <a:pt x="365" y="939"/>
                  </a:cubicBezTo>
                  <a:cubicBezTo>
                    <a:pt x="354" y="856"/>
                    <a:pt x="341" y="771"/>
                    <a:pt x="320" y="693"/>
                  </a:cubicBezTo>
                  <a:cubicBezTo>
                    <a:pt x="299" y="615"/>
                    <a:pt x="294" y="586"/>
                    <a:pt x="241" y="471"/>
                  </a:cubicBezTo>
                  <a:cubicBezTo>
                    <a:pt x="188" y="356"/>
                    <a:pt x="50" y="98"/>
                    <a:pt x="0" y="0"/>
                  </a:cubicBezTo>
                  <a:close/>
                </a:path>
              </a:pathLst>
            </a:custGeom>
            <a:gradFill rotWithShape="1">
              <a:gsLst>
                <a:gs pos="0">
                  <a:srgbClr val="808080"/>
                </a:gs>
                <a:gs pos="100000">
                  <a:srgbClr val="000000"/>
                </a:gs>
              </a:gsLst>
              <a:path path="rect">
                <a:fillToRect l="100000" t="100000"/>
              </a:path>
            </a:gradFill>
            <a:ln w="9525">
              <a:solidFill>
                <a:schemeClr val="tx1"/>
              </a:solidFill>
              <a:round/>
              <a:headEnd/>
              <a:tailEnd/>
            </a:ln>
          </p:spPr>
          <p:txBody>
            <a:bodyPr wrap="none" anchor="ctr"/>
            <a:lstStyle/>
            <a:p>
              <a:endParaRPr lang="zh-CN" altLang="zh-CN"/>
            </a:p>
          </p:txBody>
        </p:sp>
        <p:graphicFrame>
          <p:nvGraphicFramePr>
            <p:cNvPr id="317445" name="Object 6"/>
            <p:cNvGraphicFramePr>
              <a:graphicFrameLocks noChangeAspect="1"/>
            </p:cNvGraphicFramePr>
            <p:nvPr/>
          </p:nvGraphicFramePr>
          <p:xfrm>
            <a:off x="521" y="754"/>
            <a:ext cx="1770" cy="2223"/>
          </p:xfrm>
          <a:graphic>
            <a:graphicData uri="http://schemas.openxmlformats.org/presentationml/2006/ole">
              <mc:AlternateContent xmlns:mc="http://schemas.openxmlformats.org/markup-compatibility/2006">
                <mc:Choice xmlns:v="urn:schemas-microsoft-com:vml" Requires="v">
                  <p:oleObj spid="_x0000_s1034" name="Flash 影片" r:id="rId3" imgW="1843920" imgH="1843920" progId="Flash.Movie">
                    <p:embed/>
                  </p:oleObj>
                </mc:Choice>
                <mc:Fallback>
                  <p:oleObj name="Flash 影片" r:id="rId3" imgW="1843920" imgH="1843920" progId="Flash.Movi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 y="754"/>
                          <a:ext cx="1770" cy="22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pSp>
        <p:nvGrpSpPr>
          <p:cNvPr id="3" name="Group 7"/>
          <p:cNvGrpSpPr>
            <a:grpSpLocks/>
          </p:cNvGrpSpPr>
          <p:nvPr/>
        </p:nvGrpSpPr>
        <p:grpSpPr bwMode="auto">
          <a:xfrm>
            <a:off x="971550" y="5084763"/>
            <a:ext cx="7704138" cy="1728787"/>
            <a:chOff x="340" y="2931"/>
            <a:chExt cx="4853" cy="1089"/>
          </a:xfrm>
        </p:grpSpPr>
        <p:sp>
          <p:nvSpPr>
            <p:cNvPr id="317447" name="AutoShape 8"/>
            <p:cNvSpPr>
              <a:spLocks noChangeArrowheads="1"/>
            </p:cNvSpPr>
            <p:nvPr/>
          </p:nvSpPr>
          <p:spPr bwMode="auto">
            <a:xfrm>
              <a:off x="2517" y="3566"/>
              <a:ext cx="499" cy="454"/>
            </a:xfrm>
            <a:prstGeom prst="flowChartExtract">
              <a:avLst/>
            </a:prstGeom>
            <a:gradFill rotWithShape="1">
              <a:gsLst>
                <a:gs pos="0">
                  <a:srgbClr val="FFBF00"/>
                </a:gs>
                <a:gs pos="10001">
                  <a:srgbClr val="F27300"/>
                </a:gs>
                <a:gs pos="25000">
                  <a:srgbClr val="8F0040"/>
                </a:gs>
                <a:gs pos="50000">
                  <a:srgbClr val="400040"/>
                </a:gs>
                <a:gs pos="80000">
                  <a:srgbClr val="000040"/>
                </a:gs>
                <a:gs pos="100000">
                  <a:srgbClr val="000000"/>
                </a:gs>
              </a:gsLst>
              <a:lin ang="5400000" scaled="1"/>
            </a:gradFill>
            <a:ln w="9525">
              <a:solidFill>
                <a:schemeClr val="tx1"/>
              </a:solidFill>
              <a:miter lim="800000"/>
              <a:headEnd/>
              <a:tailEnd/>
            </a:ln>
          </p:spPr>
          <p:txBody>
            <a:bodyPr wrap="none" anchor="ctr"/>
            <a:lstStyle/>
            <a:p>
              <a:endParaRPr lang="zh-CN" altLang="zh-CN"/>
            </a:p>
          </p:txBody>
        </p:sp>
        <p:grpSp>
          <p:nvGrpSpPr>
            <p:cNvPr id="317448" name="Group 9"/>
            <p:cNvGrpSpPr>
              <a:grpSpLocks/>
            </p:cNvGrpSpPr>
            <p:nvPr/>
          </p:nvGrpSpPr>
          <p:grpSpPr bwMode="auto">
            <a:xfrm>
              <a:off x="431" y="3022"/>
              <a:ext cx="4717" cy="544"/>
              <a:chOff x="431" y="3022"/>
              <a:chExt cx="4717" cy="544"/>
            </a:xfrm>
          </p:grpSpPr>
          <p:sp>
            <p:nvSpPr>
              <p:cNvPr id="25610" name="AutoShape 10"/>
              <p:cNvSpPr>
                <a:spLocks noChangeArrowheads="1"/>
              </p:cNvSpPr>
              <p:nvPr/>
            </p:nvSpPr>
            <p:spPr bwMode="auto">
              <a:xfrm>
                <a:off x="431" y="3022"/>
                <a:ext cx="2448" cy="544"/>
              </a:xfrm>
              <a:prstGeom prst="cube">
                <a:avLst>
                  <a:gd name="adj" fmla="val 25000"/>
                </a:avLst>
              </a:prstGeom>
              <a:gradFill rotWithShape="1">
                <a:gsLst>
                  <a:gs pos="0">
                    <a:schemeClr val="accent2"/>
                  </a:gs>
                  <a:gs pos="100000">
                    <a:schemeClr val="accent2">
                      <a:gamma/>
                      <a:shade val="46275"/>
                      <a:invGamma/>
                    </a:schemeClr>
                  </a:gs>
                </a:gsLst>
                <a:lin ang="5400000" scaled="1"/>
              </a:gradFill>
              <a:ln w="9525">
                <a:solidFill>
                  <a:schemeClr val="tx1"/>
                </a:solidFill>
                <a:miter lim="800000"/>
                <a:headEnd/>
                <a:tailEnd/>
              </a:ln>
              <a:effectLst/>
            </p:spPr>
            <p:txBody>
              <a:bodyPr wrap="none" anchor="ctr"/>
              <a:lstStyle/>
              <a:p>
                <a:pPr>
                  <a:defRPr/>
                </a:pPr>
                <a:endParaRPr lang="zh-CN" altLang="en-US">
                  <a:latin typeface="Arial" charset="0"/>
                </a:endParaRPr>
              </a:p>
            </p:txBody>
          </p:sp>
          <p:sp>
            <p:nvSpPr>
              <p:cNvPr id="317450" name="AutoShape 11"/>
              <p:cNvSpPr>
                <a:spLocks noChangeArrowheads="1"/>
              </p:cNvSpPr>
              <p:nvPr/>
            </p:nvSpPr>
            <p:spPr bwMode="auto">
              <a:xfrm>
                <a:off x="2744" y="3022"/>
                <a:ext cx="2404" cy="544"/>
              </a:xfrm>
              <a:prstGeom prst="cube">
                <a:avLst>
                  <a:gd name="adj" fmla="val 25000"/>
                </a:avLst>
              </a:prstGeom>
              <a:solidFill>
                <a:srgbClr val="CC3300"/>
              </a:solidFill>
              <a:ln w="9525">
                <a:solidFill>
                  <a:schemeClr val="tx1"/>
                </a:solidFill>
                <a:miter lim="800000"/>
                <a:headEnd/>
                <a:tailEnd/>
              </a:ln>
            </p:spPr>
            <p:txBody>
              <a:bodyPr wrap="none" anchor="ctr"/>
              <a:lstStyle/>
              <a:p>
                <a:endParaRPr lang="zh-CN" altLang="zh-CN"/>
              </a:p>
            </p:txBody>
          </p:sp>
          <p:sp>
            <p:nvSpPr>
              <p:cNvPr id="317451" name="Text Box 12"/>
              <p:cNvSpPr txBox="1">
                <a:spLocks noChangeArrowheads="1"/>
              </p:cNvSpPr>
              <p:nvPr/>
            </p:nvSpPr>
            <p:spPr bwMode="auto">
              <a:xfrm>
                <a:off x="930" y="3158"/>
                <a:ext cx="1452"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spcBef>
                    <a:spcPct val="50000"/>
                  </a:spcBef>
                </a:pPr>
                <a:r>
                  <a:rPr lang="en-US" altLang="zh-CN" sz="3200" b="1">
                    <a:solidFill>
                      <a:schemeClr val="bg1"/>
                    </a:solidFill>
                  </a:rPr>
                  <a:t> </a:t>
                </a:r>
                <a:r>
                  <a:rPr lang="zh-CN" altLang="en-US" sz="3600" b="1">
                    <a:solidFill>
                      <a:schemeClr val="bg1"/>
                    </a:solidFill>
                  </a:rPr>
                  <a:t>两        极</a:t>
                </a:r>
              </a:p>
            </p:txBody>
          </p:sp>
          <p:sp>
            <p:nvSpPr>
              <p:cNvPr id="317452" name="Text Box 13"/>
              <p:cNvSpPr txBox="1">
                <a:spLocks noChangeArrowheads="1"/>
              </p:cNvSpPr>
              <p:nvPr/>
            </p:nvSpPr>
            <p:spPr bwMode="auto">
              <a:xfrm>
                <a:off x="3016" y="3158"/>
                <a:ext cx="1452" cy="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spcBef>
                    <a:spcPct val="50000"/>
                  </a:spcBef>
                </a:pPr>
                <a:r>
                  <a:rPr lang="en-US" altLang="zh-CN" sz="3600" b="1">
                    <a:solidFill>
                      <a:schemeClr val="bg1"/>
                    </a:solidFill>
                  </a:rPr>
                  <a:t> </a:t>
                </a:r>
                <a:r>
                  <a:rPr lang="zh-CN" altLang="en-US" sz="3600" b="1">
                    <a:solidFill>
                      <a:schemeClr val="bg1"/>
                    </a:solidFill>
                  </a:rPr>
                  <a:t>格        局</a:t>
                </a:r>
              </a:p>
            </p:txBody>
          </p:sp>
        </p:grpSp>
        <p:sp>
          <p:nvSpPr>
            <p:cNvPr id="317453" name="AutoShape 14"/>
            <p:cNvSpPr>
              <a:spLocks noChangeArrowheads="1"/>
            </p:cNvSpPr>
            <p:nvPr/>
          </p:nvSpPr>
          <p:spPr bwMode="auto">
            <a:xfrm rot="-5400000">
              <a:off x="1338" y="1933"/>
              <a:ext cx="182" cy="2177"/>
            </a:xfrm>
            <a:prstGeom prst="flowChartMagneticDrum">
              <a:avLst/>
            </a:prstGeom>
            <a:solidFill>
              <a:schemeClr val="accent1"/>
            </a:solidFill>
            <a:ln w="9525">
              <a:solidFill>
                <a:schemeClr val="tx1"/>
              </a:solidFill>
              <a:round/>
              <a:headEnd/>
              <a:tailEnd/>
            </a:ln>
          </p:spPr>
          <p:txBody>
            <a:bodyPr wrap="none" anchor="ctr"/>
            <a:lstStyle/>
            <a:p>
              <a:endParaRPr lang="zh-CN" altLang="zh-CN"/>
            </a:p>
          </p:txBody>
        </p:sp>
        <p:sp>
          <p:nvSpPr>
            <p:cNvPr id="317454" name="AutoShape 15"/>
            <p:cNvSpPr>
              <a:spLocks noChangeArrowheads="1"/>
            </p:cNvSpPr>
            <p:nvPr/>
          </p:nvSpPr>
          <p:spPr bwMode="auto">
            <a:xfrm rot="-5400000">
              <a:off x="4014" y="1978"/>
              <a:ext cx="182" cy="2177"/>
            </a:xfrm>
            <a:prstGeom prst="flowChartMagneticDrum">
              <a:avLst/>
            </a:prstGeom>
            <a:solidFill>
              <a:schemeClr val="accent1"/>
            </a:solidFill>
            <a:ln w="9525">
              <a:solidFill>
                <a:schemeClr val="tx1"/>
              </a:solidFill>
              <a:round/>
              <a:headEnd/>
              <a:tailEnd/>
            </a:ln>
          </p:spPr>
          <p:txBody>
            <a:bodyPr wrap="none" anchor="ctr"/>
            <a:lstStyle/>
            <a:p>
              <a:endParaRPr lang="zh-CN" altLang="zh-CN"/>
            </a:p>
          </p:txBody>
        </p:sp>
      </p:grpSp>
      <p:sp>
        <p:nvSpPr>
          <p:cNvPr id="25616" name="Text Box 16"/>
          <p:cNvSpPr txBox="1">
            <a:spLocks noChangeArrowheads="1"/>
          </p:cNvSpPr>
          <p:nvPr/>
        </p:nvSpPr>
        <p:spPr bwMode="auto">
          <a:xfrm>
            <a:off x="1979613" y="2493963"/>
            <a:ext cx="1368425"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spcBef>
                <a:spcPct val="50000"/>
              </a:spcBef>
            </a:pPr>
            <a:r>
              <a:rPr lang="zh-CN" altLang="en-US" sz="9600" b="1" dirty="0">
                <a:solidFill>
                  <a:schemeClr val="accent2"/>
                </a:solidFill>
              </a:rPr>
              <a:t>美</a:t>
            </a:r>
          </a:p>
        </p:txBody>
      </p:sp>
      <p:grpSp>
        <p:nvGrpSpPr>
          <p:cNvPr id="5" name="Group 17"/>
          <p:cNvGrpSpPr>
            <a:grpSpLocks/>
          </p:cNvGrpSpPr>
          <p:nvPr/>
        </p:nvGrpSpPr>
        <p:grpSpPr bwMode="auto">
          <a:xfrm>
            <a:off x="5364163" y="1484313"/>
            <a:ext cx="3559175" cy="3743325"/>
            <a:chOff x="3107" y="663"/>
            <a:chExt cx="2242" cy="2358"/>
          </a:xfrm>
        </p:grpSpPr>
        <p:sp>
          <p:nvSpPr>
            <p:cNvPr id="317457" name="Freeform 18"/>
            <p:cNvSpPr>
              <a:spLocks/>
            </p:cNvSpPr>
            <p:nvPr/>
          </p:nvSpPr>
          <p:spPr bwMode="auto">
            <a:xfrm rot="10769894">
              <a:off x="3107" y="1025"/>
              <a:ext cx="869" cy="1697"/>
            </a:xfrm>
            <a:custGeom>
              <a:avLst/>
              <a:gdLst>
                <a:gd name="T0" fmla="*/ 0 w 1128"/>
                <a:gd name="T1" fmla="*/ 0 h 2390"/>
                <a:gd name="T2" fmla="*/ 640 w 1128"/>
                <a:gd name="T3" fmla="*/ 770 h 2390"/>
                <a:gd name="T4" fmla="*/ 492 w 1128"/>
                <a:gd name="T5" fmla="*/ 430 h 2390"/>
                <a:gd name="T6" fmla="*/ 869 w 1128"/>
                <a:gd name="T7" fmla="*/ 881 h 2390"/>
                <a:gd name="T8" fmla="*/ 457 w 1128"/>
                <a:gd name="T9" fmla="*/ 1372 h 2390"/>
                <a:gd name="T10" fmla="*/ 677 w 1128"/>
                <a:gd name="T11" fmla="*/ 975 h 2390"/>
                <a:gd name="T12" fmla="*/ 136 w 1128"/>
                <a:gd name="T13" fmla="*/ 1622 h 2390"/>
                <a:gd name="T14" fmla="*/ 196 w 1128"/>
                <a:gd name="T15" fmla="*/ 1428 h 2390"/>
                <a:gd name="T16" fmla="*/ 251 w 1128"/>
                <a:gd name="T17" fmla="*/ 1186 h 2390"/>
                <a:gd name="T18" fmla="*/ 287 w 1128"/>
                <a:gd name="T19" fmla="*/ 973 h 2390"/>
                <a:gd name="T20" fmla="*/ 297 w 1128"/>
                <a:gd name="T21" fmla="*/ 844 h 2390"/>
                <a:gd name="T22" fmla="*/ 281 w 1128"/>
                <a:gd name="T23" fmla="*/ 667 h 2390"/>
                <a:gd name="T24" fmla="*/ 247 w 1128"/>
                <a:gd name="T25" fmla="*/ 492 h 2390"/>
                <a:gd name="T26" fmla="*/ 186 w 1128"/>
                <a:gd name="T27" fmla="*/ 334 h 2390"/>
                <a:gd name="T28" fmla="*/ 0 w 1128"/>
                <a:gd name="T29" fmla="*/ 0 h 23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128"/>
                <a:gd name="T46" fmla="*/ 0 h 2390"/>
                <a:gd name="T47" fmla="*/ 1128 w 1128"/>
                <a:gd name="T48" fmla="*/ 2390 h 239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128" h="2390">
                  <a:moveTo>
                    <a:pt x="0" y="0"/>
                  </a:moveTo>
                  <a:lnTo>
                    <a:pt x="831" y="1085"/>
                  </a:lnTo>
                  <a:lnTo>
                    <a:pt x="639" y="605"/>
                  </a:lnTo>
                  <a:lnTo>
                    <a:pt x="1128" y="1241"/>
                  </a:lnTo>
                  <a:lnTo>
                    <a:pt x="593" y="1932"/>
                  </a:lnTo>
                  <a:lnTo>
                    <a:pt x="879" y="1373"/>
                  </a:lnTo>
                  <a:lnTo>
                    <a:pt x="176" y="2284"/>
                  </a:lnTo>
                  <a:cubicBezTo>
                    <a:pt x="72" y="2390"/>
                    <a:pt x="229" y="2113"/>
                    <a:pt x="254" y="2011"/>
                  </a:cubicBezTo>
                  <a:cubicBezTo>
                    <a:pt x="279" y="1909"/>
                    <a:pt x="306" y="1776"/>
                    <a:pt x="326" y="1670"/>
                  </a:cubicBezTo>
                  <a:cubicBezTo>
                    <a:pt x="346" y="1564"/>
                    <a:pt x="362" y="1451"/>
                    <a:pt x="372" y="1371"/>
                  </a:cubicBezTo>
                  <a:cubicBezTo>
                    <a:pt x="382" y="1291"/>
                    <a:pt x="386" y="1261"/>
                    <a:pt x="385" y="1189"/>
                  </a:cubicBezTo>
                  <a:cubicBezTo>
                    <a:pt x="384" y="1117"/>
                    <a:pt x="376" y="1022"/>
                    <a:pt x="365" y="939"/>
                  </a:cubicBezTo>
                  <a:cubicBezTo>
                    <a:pt x="354" y="856"/>
                    <a:pt x="341" y="771"/>
                    <a:pt x="320" y="693"/>
                  </a:cubicBezTo>
                  <a:cubicBezTo>
                    <a:pt x="299" y="615"/>
                    <a:pt x="294" y="586"/>
                    <a:pt x="241" y="471"/>
                  </a:cubicBezTo>
                  <a:cubicBezTo>
                    <a:pt x="188" y="356"/>
                    <a:pt x="50" y="98"/>
                    <a:pt x="0" y="0"/>
                  </a:cubicBezTo>
                  <a:close/>
                </a:path>
              </a:pathLst>
            </a:custGeom>
            <a:gradFill rotWithShape="1">
              <a:gsLst>
                <a:gs pos="0">
                  <a:srgbClr val="000000"/>
                </a:gs>
                <a:gs pos="20000">
                  <a:srgbClr val="000040"/>
                </a:gs>
                <a:gs pos="50000">
                  <a:srgbClr val="400040"/>
                </a:gs>
                <a:gs pos="75000">
                  <a:srgbClr val="8F0040"/>
                </a:gs>
                <a:gs pos="89999">
                  <a:srgbClr val="F27300"/>
                </a:gs>
                <a:gs pos="100000">
                  <a:srgbClr val="FFBF00"/>
                </a:gs>
              </a:gsLst>
              <a:path path="rect">
                <a:fillToRect t="100000" r="100000"/>
              </a:path>
            </a:gradFill>
            <a:ln w="9525">
              <a:solidFill>
                <a:srgbClr val="FF3300"/>
              </a:solidFill>
              <a:round/>
              <a:headEnd/>
              <a:tailEnd/>
            </a:ln>
          </p:spPr>
          <p:txBody>
            <a:bodyPr wrap="none" anchor="ctr"/>
            <a:lstStyle/>
            <a:p>
              <a:endParaRPr lang="zh-CN" altLang="zh-CN"/>
            </a:p>
          </p:txBody>
        </p:sp>
        <p:graphicFrame>
          <p:nvGraphicFramePr>
            <p:cNvPr id="317458" name="Object 19"/>
            <p:cNvGraphicFramePr>
              <a:graphicFrameLocks noChangeAspect="1"/>
            </p:cNvGraphicFramePr>
            <p:nvPr/>
          </p:nvGraphicFramePr>
          <p:xfrm>
            <a:off x="3606" y="663"/>
            <a:ext cx="1743" cy="2358"/>
          </p:xfrm>
          <a:graphic>
            <a:graphicData uri="http://schemas.openxmlformats.org/presentationml/2006/ole">
              <mc:AlternateContent xmlns:mc="http://schemas.openxmlformats.org/markup-compatibility/2006">
                <mc:Choice xmlns:v="urn:schemas-microsoft-com:vml" Requires="v">
                  <p:oleObj spid="_x0000_s1035" name="Flash 影片" r:id="rId5" imgW="1831320" imgH="1831320" progId="Flash.Movie">
                    <p:embed/>
                  </p:oleObj>
                </mc:Choice>
                <mc:Fallback>
                  <p:oleObj name="Flash 影片" r:id="rId5" imgW="1831320" imgH="1831320" progId="Flash.Movie">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06" y="663"/>
                          <a:ext cx="1743" cy="23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25620" name="Text Box 20"/>
          <p:cNvSpPr txBox="1">
            <a:spLocks noChangeArrowheads="1"/>
          </p:cNvSpPr>
          <p:nvPr/>
        </p:nvSpPr>
        <p:spPr bwMode="auto">
          <a:xfrm>
            <a:off x="6588125" y="2420938"/>
            <a:ext cx="2232025"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spcBef>
                <a:spcPct val="50000"/>
              </a:spcBef>
            </a:pPr>
            <a:r>
              <a:rPr lang="zh-CN" altLang="en-US" sz="6000" b="1">
                <a:solidFill>
                  <a:schemeClr val="bg1"/>
                </a:solidFill>
              </a:rPr>
              <a:t>苏联解体</a:t>
            </a:r>
          </a:p>
        </p:txBody>
      </p:sp>
      <p:grpSp>
        <p:nvGrpSpPr>
          <p:cNvPr id="317460" name="Group 20"/>
          <p:cNvGrpSpPr>
            <a:grpSpLocks/>
          </p:cNvGrpSpPr>
          <p:nvPr/>
        </p:nvGrpSpPr>
        <p:grpSpPr bwMode="auto">
          <a:xfrm>
            <a:off x="0" y="0"/>
            <a:ext cx="9144000" cy="836613"/>
            <a:chOff x="0" y="0"/>
            <a:chExt cx="5760" cy="527"/>
          </a:xfrm>
        </p:grpSpPr>
        <p:pic>
          <p:nvPicPr>
            <p:cNvPr id="317461" name="Picture 2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5760" cy="527"/>
            </a:xfrm>
            <a:prstGeom prst="rect">
              <a:avLst/>
            </a:prstGeom>
            <a:noFill/>
            <a:extLst>
              <a:ext uri="{909E8E84-426E-40DD-AFC4-6F175D3DCCD1}">
                <a14:hiddenFill xmlns:a14="http://schemas.microsoft.com/office/drawing/2010/main">
                  <a:solidFill>
                    <a:srgbClr val="FFFFFF"/>
                  </a:solidFill>
                </a14:hiddenFill>
              </a:ext>
            </a:extLst>
          </p:spPr>
        </p:pic>
        <p:sp>
          <p:nvSpPr>
            <p:cNvPr id="317462" name="WordArt 22"/>
            <p:cNvSpPr>
              <a:spLocks noChangeArrowheads="1" noChangeShapeType="1" noTextEdit="1"/>
            </p:cNvSpPr>
            <p:nvPr/>
          </p:nvSpPr>
          <p:spPr bwMode="auto">
            <a:xfrm>
              <a:off x="929" y="73"/>
              <a:ext cx="2359" cy="391"/>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a:ln w="9525">
                    <a:solidFill>
                      <a:srgbClr val="00FF00"/>
                    </a:solidFill>
                    <a:round/>
                    <a:headEnd/>
                    <a:tailEnd/>
                  </a:ln>
                  <a:solidFill>
                    <a:srgbClr val="FF0000"/>
                  </a:solidFill>
                  <a:latin typeface="隶书"/>
                  <a:ea typeface="隶书"/>
                </a:rPr>
                <a:t>复习导入</a:t>
              </a:r>
            </a:p>
          </p:txBody>
        </p:sp>
      </p:grpSp>
    </p:spTree>
    <p:extLst>
      <p:ext uri="{BB962C8B-B14F-4D97-AF65-F5344CB8AC3E}">
        <p14:creationId xmlns:p14="http://schemas.microsoft.com/office/powerpoint/2010/main" val="12055696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3"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0"/>
                                  </p:stCondLst>
                                  <p:childTnLst>
                                    <p:set>
                                      <p:cBhvr>
                                        <p:cTn id="15" dur="1" fill="hold">
                                          <p:stCondLst>
                                            <p:cond delay="0"/>
                                          </p:stCondLst>
                                        </p:cTn>
                                        <p:tgtEl>
                                          <p:spTgt spid="25616"/>
                                        </p:tgtEl>
                                        <p:attrNameLst>
                                          <p:attrName>style.visibility</p:attrName>
                                        </p:attrNameLst>
                                      </p:cBhvr>
                                      <p:to>
                                        <p:strVal val="visible"/>
                                      </p:to>
                                    </p:set>
                                    <p:anim calcmode="lin" valueType="num">
                                      <p:cBhvr>
                                        <p:cTn id="16" dur="500" fill="hold"/>
                                        <p:tgtEl>
                                          <p:spTgt spid="25616"/>
                                        </p:tgtEl>
                                        <p:attrNameLst>
                                          <p:attrName>ppt_w</p:attrName>
                                        </p:attrNameLst>
                                      </p:cBhvr>
                                      <p:tavLst>
                                        <p:tav tm="0">
                                          <p:val>
                                            <p:fltVal val="0"/>
                                          </p:val>
                                        </p:tav>
                                        <p:tav tm="100000">
                                          <p:val>
                                            <p:strVal val="#ppt_w"/>
                                          </p:val>
                                        </p:tav>
                                      </p:tavLst>
                                    </p:anim>
                                    <p:anim calcmode="lin" valueType="num">
                                      <p:cBhvr>
                                        <p:cTn id="17" dur="500" fill="hold"/>
                                        <p:tgtEl>
                                          <p:spTgt spid="25616"/>
                                        </p:tgtEl>
                                        <p:attrNameLst>
                                          <p:attrName>ppt_h</p:attrName>
                                        </p:attrNameLst>
                                      </p:cBhvr>
                                      <p:tavLst>
                                        <p:tav tm="0">
                                          <p:val>
                                            <p:fltVal val="0"/>
                                          </p:val>
                                        </p:tav>
                                        <p:tav tm="100000">
                                          <p:val>
                                            <p:strVal val="#ppt_h"/>
                                          </p:val>
                                        </p:tav>
                                      </p:tavLst>
                                    </p:anim>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fltVal val="0"/>
                                          </p:val>
                                        </p:tav>
                                        <p:tav tm="100000">
                                          <p:val>
                                            <p:strVal val="#ppt_w"/>
                                          </p:val>
                                        </p:tav>
                                      </p:tavLst>
                                    </p:anim>
                                    <p:anim calcmode="lin" valueType="num">
                                      <p:cBhvr>
                                        <p:cTn id="21" dur="500" fill="hold"/>
                                        <p:tgtEl>
                                          <p:spTgt spid="5"/>
                                        </p:tgtEl>
                                        <p:attrNameLst>
                                          <p:attrName>ppt_h</p:attrName>
                                        </p:attrNameLst>
                                      </p:cBhvr>
                                      <p:tavLst>
                                        <p:tav tm="0">
                                          <p:val>
                                            <p:fltVal val="0"/>
                                          </p:val>
                                        </p:tav>
                                        <p:tav tm="100000">
                                          <p:val>
                                            <p:strVal val="#ppt_h"/>
                                          </p:val>
                                        </p:tav>
                                      </p:tavLst>
                                    </p:anim>
                                  </p:childTnLst>
                                </p:cTn>
                              </p:par>
                            </p:childTnLst>
                          </p:cTn>
                        </p:par>
                        <p:par>
                          <p:cTn id="22" fill="hold" nodeType="afterGroup">
                            <p:stCondLst>
                              <p:cond delay="500"/>
                            </p:stCondLst>
                            <p:childTnLst>
                              <p:par>
                                <p:cTn id="23" presetID="23" presetClass="entr" presetSubtype="16" fill="hold" grpId="0" nodeType="afterEffect">
                                  <p:stCondLst>
                                    <p:cond delay="0"/>
                                  </p:stCondLst>
                                  <p:childTnLst>
                                    <p:set>
                                      <p:cBhvr>
                                        <p:cTn id="24" dur="1" fill="hold">
                                          <p:stCondLst>
                                            <p:cond delay="0"/>
                                          </p:stCondLst>
                                        </p:cTn>
                                        <p:tgtEl>
                                          <p:spTgt spid="25620"/>
                                        </p:tgtEl>
                                        <p:attrNameLst>
                                          <p:attrName>style.visibility</p:attrName>
                                        </p:attrNameLst>
                                      </p:cBhvr>
                                      <p:to>
                                        <p:strVal val="visible"/>
                                      </p:to>
                                    </p:set>
                                    <p:anim calcmode="lin" valueType="num">
                                      <p:cBhvr>
                                        <p:cTn id="25" dur="1000" fill="hold"/>
                                        <p:tgtEl>
                                          <p:spTgt spid="25620"/>
                                        </p:tgtEl>
                                        <p:attrNameLst>
                                          <p:attrName>ppt_w</p:attrName>
                                        </p:attrNameLst>
                                      </p:cBhvr>
                                      <p:tavLst>
                                        <p:tav tm="0">
                                          <p:val>
                                            <p:fltVal val="0"/>
                                          </p:val>
                                        </p:tav>
                                        <p:tav tm="100000">
                                          <p:val>
                                            <p:strVal val="#ppt_w"/>
                                          </p:val>
                                        </p:tav>
                                      </p:tavLst>
                                    </p:anim>
                                    <p:anim calcmode="lin" valueType="num">
                                      <p:cBhvr>
                                        <p:cTn id="26" dur="1000" fill="hold"/>
                                        <p:tgtEl>
                                          <p:spTgt spid="25620"/>
                                        </p:tgtEl>
                                        <p:attrNameLst>
                                          <p:attrName>ppt_h</p:attrName>
                                        </p:attrNameLst>
                                      </p:cBhvr>
                                      <p:tavLst>
                                        <p:tav tm="0">
                                          <p:val>
                                            <p:fltVal val="0"/>
                                          </p:val>
                                        </p:tav>
                                        <p:tav tm="100000">
                                          <p:val>
                                            <p:strVal val="#ppt_h"/>
                                          </p:val>
                                        </p:tav>
                                      </p:tavLst>
                                    </p:anim>
                                  </p:childTnLst>
                                  <p:subTnLst>
                                    <p:set>
                                      <p:cBhvr override="childStyle">
                                        <p:cTn dur="1" fill="hold" display="0" masterRel="nextClick" afterEffect="1"/>
                                        <p:tgtEl>
                                          <p:spTgt spid="25620"/>
                                        </p:tgtEl>
                                        <p:attrNameLst>
                                          <p:attrName>style.visibility</p:attrName>
                                        </p:attrNameLst>
                                      </p:cBhvr>
                                      <p:to>
                                        <p:strVal val="hidden"/>
                                      </p:to>
                                    </p:set>
                                  </p:subTnLst>
                                </p:cTn>
                              </p:par>
                            </p:childTnLst>
                          </p:cTn>
                        </p:par>
                        <p:par>
                          <p:cTn id="27" fill="hold" nodeType="afterGroup">
                            <p:stCondLst>
                              <p:cond delay="1500"/>
                            </p:stCondLst>
                            <p:childTnLst>
                              <p:par>
                                <p:cTn id="28" presetID="9" presetClass="exit" presetSubtype="0" fill="hold" nodeType="afterEffect">
                                  <p:stCondLst>
                                    <p:cond delay="0"/>
                                  </p:stCondLst>
                                  <p:childTnLst>
                                    <p:animEffect transition="out" filter="dissolve">
                                      <p:cBhvr>
                                        <p:cTn id="29" dur="500"/>
                                        <p:tgtEl>
                                          <p:spTgt spid="5"/>
                                        </p:tgtEl>
                                      </p:cBhvr>
                                    </p:animEffect>
                                    <p:set>
                                      <p:cBhvr>
                                        <p:cTn id="30" dur="1" fill="hold">
                                          <p:stCondLst>
                                            <p:cond delay="499"/>
                                          </p:stCondLst>
                                        </p:cTn>
                                        <p:tgtEl>
                                          <p:spTgt spid="5"/>
                                        </p:tgtEl>
                                        <p:attrNameLst>
                                          <p:attrName>style.visibility</p:attrName>
                                        </p:attrNameLst>
                                      </p:cBhvr>
                                      <p:to>
                                        <p:strVal val="hidden"/>
                                      </p:to>
                                    </p:set>
                                  </p:childTnLst>
                                </p:cTn>
                              </p:par>
                            </p:childTnLst>
                          </p:cTn>
                        </p:par>
                        <p:par>
                          <p:cTn id="31" fill="hold" nodeType="afterGroup">
                            <p:stCondLst>
                              <p:cond delay="2000"/>
                            </p:stCondLst>
                            <p:childTnLst>
                              <p:par>
                                <p:cTn id="32" presetID="9" presetClass="exit" presetSubtype="0" fill="hold" nodeType="afterEffect">
                                  <p:stCondLst>
                                    <p:cond delay="0"/>
                                  </p:stCondLst>
                                  <p:childTnLst>
                                    <p:animEffect transition="out" filter="dissolve">
                                      <p:cBhvr>
                                        <p:cTn id="33" dur="500"/>
                                        <p:tgtEl>
                                          <p:spTgt spid="3"/>
                                        </p:tgtEl>
                                      </p:cBhvr>
                                    </p:animEffect>
                                    <p:set>
                                      <p:cBhvr>
                                        <p:cTn id="34"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6" grpId="0"/>
      <p:bldP spid="2562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p:cNvGrpSpPr>
          <p:nvPr/>
        </p:nvGrpSpPr>
        <p:grpSpPr bwMode="auto">
          <a:xfrm>
            <a:off x="1116013" y="4724400"/>
            <a:ext cx="7745412" cy="2089150"/>
            <a:chOff x="431" y="2704"/>
            <a:chExt cx="4879" cy="1316"/>
          </a:xfrm>
        </p:grpSpPr>
        <p:grpSp>
          <p:nvGrpSpPr>
            <p:cNvPr id="320515" name="Group 5"/>
            <p:cNvGrpSpPr>
              <a:grpSpLocks/>
            </p:cNvGrpSpPr>
            <p:nvPr/>
          </p:nvGrpSpPr>
          <p:grpSpPr bwMode="auto">
            <a:xfrm>
              <a:off x="548" y="2768"/>
              <a:ext cx="4661" cy="1252"/>
              <a:chOff x="548" y="2768"/>
              <a:chExt cx="4661" cy="1252"/>
            </a:xfrm>
          </p:grpSpPr>
          <p:sp>
            <p:nvSpPr>
              <p:cNvPr id="320516" name="AutoShape 6"/>
              <p:cNvSpPr>
                <a:spLocks noChangeArrowheads="1"/>
              </p:cNvSpPr>
              <p:nvPr/>
            </p:nvSpPr>
            <p:spPr bwMode="auto">
              <a:xfrm>
                <a:off x="2653" y="3566"/>
                <a:ext cx="499" cy="454"/>
              </a:xfrm>
              <a:prstGeom prst="flowChartExtract">
                <a:avLst/>
              </a:prstGeom>
              <a:gradFill rotWithShape="1">
                <a:gsLst>
                  <a:gs pos="0">
                    <a:srgbClr val="FFBF00"/>
                  </a:gs>
                  <a:gs pos="10001">
                    <a:srgbClr val="F27300"/>
                  </a:gs>
                  <a:gs pos="25000">
                    <a:srgbClr val="8F0040"/>
                  </a:gs>
                  <a:gs pos="50000">
                    <a:srgbClr val="400040"/>
                  </a:gs>
                  <a:gs pos="80000">
                    <a:srgbClr val="000040"/>
                  </a:gs>
                  <a:gs pos="100000">
                    <a:srgbClr val="000000"/>
                  </a:gs>
                </a:gsLst>
                <a:lin ang="5400000" scaled="1"/>
              </a:gradFill>
              <a:ln w="9525">
                <a:solidFill>
                  <a:schemeClr val="tx1"/>
                </a:solidFill>
                <a:miter lim="800000"/>
                <a:headEnd/>
                <a:tailEnd/>
              </a:ln>
            </p:spPr>
            <p:txBody>
              <a:bodyPr wrap="none" anchor="ctr"/>
              <a:lstStyle/>
              <a:p>
                <a:endParaRPr lang="zh-CN" altLang="zh-CN"/>
              </a:p>
            </p:txBody>
          </p:sp>
          <p:sp>
            <p:nvSpPr>
              <p:cNvPr id="26631" name="AutoShape 7"/>
              <p:cNvSpPr>
                <a:spLocks noChangeArrowheads="1"/>
              </p:cNvSpPr>
              <p:nvPr/>
            </p:nvSpPr>
            <p:spPr bwMode="auto">
              <a:xfrm rot="-760466">
                <a:off x="548" y="3271"/>
                <a:ext cx="2448" cy="544"/>
              </a:xfrm>
              <a:prstGeom prst="cube">
                <a:avLst>
                  <a:gd name="adj" fmla="val 25000"/>
                </a:avLst>
              </a:prstGeom>
              <a:gradFill rotWithShape="1">
                <a:gsLst>
                  <a:gs pos="0">
                    <a:schemeClr val="accent2"/>
                  </a:gs>
                  <a:gs pos="100000">
                    <a:schemeClr val="accent2">
                      <a:gamma/>
                      <a:shade val="46275"/>
                      <a:invGamma/>
                    </a:schemeClr>
                  </a:gs>
                </a:gsLst>
                <a:lin ang="5400000" scaled="1"/>
              </a:gradFill>
              <a:ln w="9525">
                <a:solidFill>
                  <a:schemeClr val="tx1"/>
                </a:solidFill>
                <a:miter lim="800000"/>
                <a:headEnd/>
                <a:tailEnd/>
              </a:ln>
              <a:effectLst/>
            </p:spPr>
            <p:txBody>
              <a:bodyPr wrap="none" anchor="ctr"/>
              <a:lstStyle/>
              <a:p>
                <a:pPr>
                  <a:defRPr/>
                </a:pPr>
                <a:endParaRPr lang="zh-CN" altLang="en-US">
                  <a:latin typeface="Arial" charset="0"/>
                </a:endParaRPr>
              </a:p>
            </p:txBody>
          </p:sp>
          <p:sp>
            <p:nvSpPr>
              <p:cNvPr id="320518" name="AutoShape 8"/>
              <p:cNvSpPr>
                <a:spLocks noChangeArrowheads="1"/>
              </p:cNvSpPr>
              <p:nvPr/>
            </p:nvSpPr>
            <p:spPr bwMode="auto">
              <a:xfrm rot="-760466">
                <a:off x="2805" y="2768"/>
                <a:ext cx="2404" cy="544"/>
              </a:xfrm>
              <a:prstGeom prst="cube">
                <a:avLst>
                  <a:gd name="adj" fmla="val 25000"/>
                </a:avLst>
              </a:prstGeom>
              <a:solidFill>
                <a:srgbClr val="CC3300"/>
              </a:solidFill>
              <a:ln w="9525">
                <a:solidFill>
                  <a:schemeClr val="tx1"/>
                </a:solidFill>
                <a:miter lim="800000"/>
                <a:headEnd/>
                <a:tailEnd/>
              </a:ln>
            </p:spPr>
            <p:txBody>
              <a:bodyPr wrap="none" anchor="ctr"/>
              <a:lstStyle/>
              <a:p>
                <a:endParaRPr lang="zh-CN" altLang="zh-CN"/>
              </a:p>
            </p:txBody>
          </p:sp>
        </p:grpSp>
        <p:sp>
          <p:nvSpPr>
            <p:cNvPr id="320519" name="AutoShape 9"/>
            <p:cNvSpPr>
              <a:spLocks noChangeArrowheads="1"/>
            </p:cNvSpPr>
            <p:nvPr/>
          </p:nvSpPr>
          <p:spPr bwMode="auto">
            <a:xfrm rot="-6148246">
              <a:off x="1533" y="2192"/>
              <a:ext cx="136" cy="2339"/>
            </a:xfrm>
            <a:prstGeom prst="flowChartMagneticDrum">
              <a:avLst/>
            </a:prstGeom>
            <a:solidFill>
              <a:schemeClr val="accent1"/>
            </a:solidFill>
            <a:ln w="9525">
              <a:solidFill>
                <a:schemeClr val="tx1"/>
              </a:solidFill>
              <a:round/>
              <a:headEnd/>
              <a:tailEnd/>
            </a:ln>
          </p:spPr>
          <p:txBody>
            <a:bodyPr wrap="none" anchor="ctr"/>
            <a:lstStyle/>
            <a:p>
              <a:endParaRPr lang="zh-CN" altLang="zh-CN"/>
            </a:p>
          </p:txBody>
        </p:sp>
        <p:sp>
          <p:nvSpPr>
            <p:cNvPr id="320520" name="AutoShape 10"/>
            <p:cNvSpPr>
              <a:spLocks noChangeArrowheads="1"/>
            </p:cNvSpPr>
            <p:nvPr/>
          </p:nvSpPr>
          <p:spPr bwMode="auto">
            <a:xfrm rot="-6162323">
              <a:off x="4072" y="1603"/>
              <a:ext cx="137" cy="2339"/>
            </a:xfrm>
            <a:prstGeom prst="flowChartMagneticDrum">
              <a:avLst/>
            </a:prstGeom>
            <a:solidFill>
              <a:schemeClr val="accent1"/>
            </a:solidFill>
            <a:ln w="9525">
              <a:solidFill>
                <a:schemeClr val="tx1"/>
              </a:solidFill>
              <a:round/>
              <a:headEnd/>
              <a:tailEnd/>
            </a:ln>
          </p:spPr>
          <p:txBody>
            <a:bodyPr wrap="none" anchor="ctr"/>
            <a:lstStyle/>
            <a:p>
              <a:endParaRPr lang="zh-CN" altLang="zh-CN"/>
            </a:p>
          </p:txBody>
        </p:sp>
      </p:grpSp>
      <p:sp>
        <p:nvSpPr>
          <p:cNvPr id="26635" name="Text Box 11"/>
          <p:cNvSpPr txBox="1">
            <a:spLocks noChangeArrowheads="1"/>
          </p:cNvSpPr>
          <p:nvPr/>
        </p:nvSpPr>
        <p:spPr bwMode="auto">
          <a:xfrm rot="-682570">
            <a:off x="2124075" y="5876925"/>
            <a:ext cx="2087563"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spcBef>
                <a:spcPct val="50000"/>
              </a:spcBef>
            </a:pPr>
            <a:r>
              <a:rPr lang="zh-CN" altLang="en-US" sz="3200" b="1">
                <a:solidFill>
                  <a:schemeClr val="bg1"/>
                </a:solidFill>
                <a:latin typeface="华文行楷" pitchFamily="2" charset="-122"/>
                <a:ea typeface="华文行楷" pitchFamily="2" charset="-122"/>
              </a:rPr>
              <a:t>一         超</a:t>
            </a:r>
          </a:p>
        </p:txBody>
      </p:sp>
      <p:sp>
        <p:nvSpPr>
          <p:cNvPr id="26636" name="Text Box 12"/>
          <p:cNvSpPr txBox="1">
            <a:spLocks noChangeArrowheads="1"/>
          </p:cNvSpPr>
          <p:nvPr/>
        </p:nvSpPr>
        <p:spPr bwMode="auto">
          <a:xfrm rot="-831594">
            <a:off x="5651500" y="5084763"/>
            <a:ext cx="1944688"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spcBef>
                <a:spcPct val="50000"/>
              </a:spcBef>
            </a:pPr>
            <a:r>
              <a:rPr lang="zh-CN" altLang="en-US" sz="3200" b="1">
                <a:solidFill>
                  <a:schemeClr val="bg1"/>
                </a:solidFill>
                <a:latin typeface="华文行楷" pitchFamily="2" charset="-122"/>
                <a:ea typeface="华文行楷" pitchFamily="2" charset="-122"/>
              </a:rPr>
              <a:t>多        强</a:t>
            </a:r>
          </a:p>
        </p:txBody>
      </p:sp>
      <p:grpSp>
        <p:nvGrpSpPr>
          <p:cNvPr id="4" name="Group 13"/>
          <p:cNvGrpSpPr>
            <a:grpSpLocks/>
          </p:cNvGrpSpPr>
          <p:nvPr/>
        </p:nvGrpSpPr>
        <p:grpSpPr bwMode="auto">
          <a:xfrm>
            <a:off x="755650" y="1989138"/>
            <a:ext cx="3814763" cy="3816350"/>
            <a:chOff x="204" y="981"/>
            <a:chExt cx="2403" cy="2404"/>
          </a:xfrm>
        </p:grpSpPr>
        <p:graphicFrame>
          <p:nvGraphicFramePr>
            <p:cNvPr id="320524" name="Object 14"/>
            <p:cNvGraphicFramePr>
              <a:graphicFrameLocks noChangeAspect="1"/>
            </p:cNvGraphicFramePr>
            <p:nvPr/>
          </p:nvGraphicFramePr>
          <p:xfrm>
            <a:off x="204" y="981"/>
            <a:ext cx="2403" cy="2404"/>
          </p:xfrm>
          <a:graphic>
            <a:graphicData uri="http://schemas.openxmlformats.org/presentationml/2006/ole">
              <mc:AlternateContent xmlns:mc="http://schemas.openxmlformats.org/markup-compatibility/2006">
                <mc:Choice xmlns:v="urn:schemas-microsoft-com:vml" Requires="v">
                  <p:oleObj spid="_x0000_s2053" name="Flash 影片" r:id="rId3" imgW="1843920" imgH="1843920" progId="Flash.Movie">
                    <p:embed/>
                  </p:oleObj>
                </mc:Choice>
                <mc:Fallback>
                  <p:oleObj name="Flash 影片" r:id="rId3" imgW="1843920" imgH="1843920" progId="Flash.Movi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4" y="981"/>
                          <a:ext cx="2403" cy="2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20525" name="Text Box 15"/>
            <p:cNvSpPr txBox="1">
              <a:spLocks noChangeArrowheads="1"/>
            </p:cNvSpPr>
            <p:nvPr/>
          </p:nvSpPr>
          <p:spPr bwMode="auto">
            <a:xfrm>
              <a:off x="975" y="1706"/>
              <a:ext cx="862" cy="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spcBef>
                  <a:spcPct val="50000"/>
                </a:spcBef>
              </a:pPr>
              <a:r>
                <a:rPr lang="zh-CN" altLang="en-US" sz="9600" b="1">
                  <a:solidFill>
                    <a:schemeClr val="accent2"/>
                  </a:solidFill>
                </a:rPr>
                <a:t>美</a:t>
              </a:r>
            </a:p>
          </p:txBody>
        </p:sp>
      </p:grpSp>
      <p:grpSp>
        <p:nvGrpSpPr>
          <p:cNvPr id="5" name="Group 16"/>
          <p:cNvGrpSpPr>
            <a:grpSpLocks/>
          </p:cNvGrpSpPr>
          <p:nvPr/>
        </p:nvGrpSpPr>
        <p:grpSpPr bwMode="auto">
          <a:xfrm>
            <a:off x="7596188" y="2924175"/>
            <a:ext cx="1511300" cy="1512888"/>
            <a:chOff x="4513" y="1570"/>
            <a:chExt cx="952" cy="953"/>
          </a:xfrm>
        </p:grpSpPr>
        <p:sp>
          <p:nvSpPr>
            <p:cNvPr id="26641" name="Oval 17"/>
            <p:cNvSpPr>
              <a:spLocks noChangeArrowheads="1"/>
            </p:cNvSpPr>
            <p:nvPr/>
          </p:nvSpPr>
          <p:spPr bwMode="auto">
            <a:xfrm>
              <a:off x="4513" y="1570"/>
              <a:ext cx="952" cy="953"/>
            </a:xfrm>
            <a:prstGeom prst="ellipse">
              <a:avLst/>
            </a:prstGeom>
            <a:gradFill rotWithShape="1">
              <a:gsLst>
                <a:gs pos="0">
                  <a:schemeClr val="accent1"/>
                </a:gs>
                <a:gs pos="100000">
                  <a:schemeClr val="accent1">
                    <a:gamma/>
                    <a:shade val="46275"/>
                    <a:invGamma/>
                  </a:schemeClr>
                </a:gs>
              </a:gsLst>
              <a:path path="shape">
                <a:fillToRect l="50000" t="50000" r="50000" b="50000"/>
              </a:path>
            </a:gradFill>
            <a:ln w="9525">
              <a:solidFill>
                <a:schemeClr val="tx1"/>
              </a:solidFill>
              <a:round/>
              <a:headEnd/>
              <a:tailEnd/>
            </a:ln>
            <a:effectLst/>
          </p:spPr>
          <p:txBody>
            <a:bodyPr wrap="none" anchor="ctr"/>
            <a:lstStyle/>
            <a:p>
              <a:pPr>
                <a:defRPr/>
              </a:pPr>
              <a:endParaRPr lang="zh-CN" altLang="en-US">
                <a:latin typeface="Arial" charset="0"/>
              </a:endParaRPr>
            </a:p>
          </p:txBody>
        </p:sp>
        <p:sp>
          <p:nvSpPr>
            <p:cNvPr id="320528" name="Text Box 18"/>
            <p:cNvSpPr txBox="1">
              <a:spLocks noChangeArrowheads="1"/>
            </p:cNvSpPr>
            <p:nvPr/>
          </p:nvSpPr>
          <p:spPr bwMode="auto">
            <a:xfrm>
              <a:off x="4740" y="1797"/>
              <a:ext cx="453" cy="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spcBef>
                  <a:spcPct val="50000"/>
                </a:spcBef>
              </a:pPr>
              <a:r>
                <a:rPr lang="zh-CN" altLang="en-US" sz="4800" b="1"/>
                <a:t>日</a:t>
              </a:r>
            </a:p>
          </p:txBody>
        </p:sp>
      </p:grpSp>
      <p:grpSp>
        <p:nvGrpSpPr>
          <p:cNvPr id="6" name="Group 19"/>
          <p:cNvGrpSpPr>
            <a:grpSpLocks/>
          </p:cNvGrpSpPr>
          <p:nvPr/>
        </p:nvGrpSpPr>
        <p:grpSpPr bwMode="auto">
          <a:xfrm>
            <a:off x="6083300" y="2852738"/>
            <a:ext cx="1871663" cy="1873250"/>
            <a:chOff x="3560" y="1525"/>
            <a:chExt cx="1179" cy="1180"/>
          </a:xfrm>
        </p:grpSpPr>
        <p:sp>
          <p:nvSpPr>
            <p:cNvPr id="320530" name="Oval 20"/>
            <p:cNvSpPr>
              <a:spLocks noChangeArrowheads="1"/>
            </p:cNvSpPr>
            <p:nvPr/>
          </p:nvSpPr>
          <p:spPr bwMode="auto">
            <a:xfrm>
              <a:off x="3560" y="1525"/>
              <a:ext cx="1179" cy="1180"/>
            </a:xfrm>
            <a:prstGeom prst="ellipse">
              <a:avLst/>
            </a:prstGeom>
            <a:gradFill rotWithShape="1">
              <a:gsLst>
                <a:gs pos="0">
                  <a:srgbClr val="FF3300"/>
                </a:gs>
                <a:gs pos="100000">
                  <a:srgbClr val="761800"/>
                </a:gs>
              </a:gsLst>
              <a:path path="shape">
                <a:fillToRect l="50000" t="50000" r="50000" b="50000"/>
              </a:path>
            </a:gradFill>
            <a:ln w="9525">
              <a:solidFill>
                <a:schemeClr val="tx1"/>
              </a:solidFill>
              <a:round/>
              <a:headEnd/>
              <a:tailEnd/>
            </a:ln>
          </p:spPr>
          <p:txBody>
            <a:bodyPr wrap="none" anchor="ctr"/>
            <a:lstStyle/>
            <a:p>
              <a:endParaRPr lang="zh-CN" altLang="zh-CN"/>
            </a:p>
          </p:txBody>
        </p:sp>
        <p:sp>
          <p:nvSpPr>
            <p:cNvPr id="320531" name="Text Box 21"/>
            <p:cNvSpPr txBox="1">
              <a:spLocks noChangeArrowheads="1"/>
            </p:cNvSpPr>
            <p:nvPr/>
          </p:nvSpPr>
          <p:spPr bwMode="auto">
            <a:xfrm>
              <a:off x="3878" y="1752"/>
              <a:ext cx="771" cy="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spcBef>
                  <a:spcPct val="50000"/>
                </a:spcBef>
              </a:pPr>
              <a:r>
                <a:rPr lang="zh-CN" altLang="en-US" sz="6000" b="1">
                  <a:solidFill>
                    <a:schemeClr val="bg1"/>
                  </a:solidFill>
                </a:rPr>
                <a:t>中</a:t>
              </a:r>
            </a:p>
          </p:txBody>
        </p:sp>
      </p:grpSp>
      <p:grpSp>
        <p:nvGrpSpPr>
          <p:cNvPr id="7" name="Group 22"/>
          <p:cNvGrpSpPr>
            <a:grpSpLocks/>
          </p:cNvGrpSpPr>
          <p:nvPr/>
        </p:nvGrpSpPr>
        <p:grpSpPr bwMode="auto">
          <a:xfrm>
            <a:off x="4787900" y="3429000"/>
            <a:ext cx="1728788" cy="1655763"/>
            <a:chOff x="2744" y="1888"/>
            <a:chExt cx="1089" cy="1043"/>
          </a:xfrm>
        </p:grpSpPr>
        <p:sp>
          <p:nvSpPr>
            <p:cNvPr id="26647" name="Oval 23"/>
            <p:cNvSpPr>
              <a:spLocks noChangeArrowheads="1"/>
            </p:cNvSpPr>
            <p:nvPr/>
          </p:nvSpPr>
          <p:spPr bwMode="auto">
            <a:xfrm>
              <a:off x="2744" y="1888"/>
              <a:ext cx="1089" cy="1043"/>
            </a:xfrm>
            <a:prstGeom prst="ellipse">
              <a:avLst/>
            </a:prstGeom>
            <a:gradFill rotWithShape="1">
              <a:gsLst>
                <a:gs pos="0">
                  <a:schemeClr val="accent2"/>
                </a:gs>
                <a:gs pos="100000">
                  <a:schemeClr val="accent2">
                    <a:gamma/>
                    <a:shade val="46275"/>
                    <a:invGamma/>
                  </a:schemeClr>
                </a:gs>
              </a:gsLst>
              <a:path path="shape">
                <a:fillToRect l="50000" t="50000" r="50000" b="50000"/>
              </a:path>
            </a:gradFill>
            <a:ln w="9525">
              <a:solidFill>
                <a:schemeClr val="tx1"/>
              </a:solidFill>
              <a:round/>
              <a:headEnd/>
              <a:tailEnd/>
            </a:ln>
            <a:effectLst/>
          </p:spPr>
          <p:txBody>
            <a:bodyPr wrap="none" anchor="ctr"/>
            <a:lstStyle/>
            <a:p>
              <a:pPr>
                <a:defRPr/>
              </a:pPr>
              <a:endParaRPr lang="zh-CN" altLang="en-US">
                <a:latin typeface="Arial" charset="0"/>
              </a:endParaRPr>
            </a:p>
          </p:txBody>
        </p:sp>
        <p:sp>
          <p:nvSpPr>
            <p:cNvPr id="320534" name="Text Box 24"/>
            <p:cNvSpPr txBox="1">
              <a:spLocks noChangeArrowheads="1"/>
            </p:cNvSpPr>
            <p:nvPr/>
          </p:nvSpPr>
          <p:spPr bwMode="auto">
            <a:xfrm>
              <a:off x="3016" y="2115"/>
              <a:ext cx="635" cy="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spcBef>
                  <a:spcPct val="50000"/>
                </a:spcBef>
              </a:pPr>
              <a:r>
                <a:rPr lang="zh-CN" altLang="en-US" sz="4800" b="1">
                  <a:solidFill>
                    <a:schemeClr val="bg1"/>
                  </a:solidFill>
                </a:rPr>
                <a:t>俄</a:t>
              </a:r>
            </a:p>
          </p:txBody>
        </p:sp>
      </p:grpSp>
      <p:grpSp>
        <p:nvGrpSpPr>
          <p:cNvPr id="8" name="Group 25"/>
          <p:cNvGrpSpPr>
            <a:grpSpLocks/>
          </p:cNvGrpSpPr>
          <p:nvPr/>
        </p:nvGrpSpPr>
        <p:grpSpPr bwMode="auto">
          <a:xfrm>
            <a:off x="6804025" y="1339850"/>
            <a:ext cx="1728788" cy="1728788"/>
            <a:chOff x="4014" y="572"/>
            <a:chExt cx="1089" cy="1089"/>
          </a:xfrm>
        </p:grpSpPr>
        <p:sp>
          <p:nvSpPr>
            <p:cNvPr id="320536" name="Oval 26"/>
            <p:cNvSpPr>
              <a:spLocks noChangeArrowheads="1"/>
            </p:cNvSpPr>
            <p:nvPr/>
          </p:nvSpPr>
          <p:spPr bwMode="auto">
            <a:xfrm>
              <a:off x="4014" y="572"/>
              <a:ext cx="1089" cy="1089"/>
            </a:xfrm>
            <a:prstGeom prst="ellipse">
              <a:avLst/>
            </a:prstGeom>
            <a:gradFill rotWithShape="1">
              <a:gsLst>
                <a:gs pos="0">
                  <a:srgbClr val="33CC33"/>
                </a:gs>
                <a:gs pos="100000">
                  <a:srgbClr val="185E18"/>
                </a:gs>
              </a:gsLst>
              <a:path path="shape">
                <a:fillToRect l="50000" t="50000" r="50000" b="50000"/>
              </a:path>
            </a:gradFill>
            <a:ln w="9525">
              <a:solidFill>
                <a:schemeClr val="tx1"/>
              </a:solidFill>
              <a:round/>
              <a:headEnd/>
              <a:tailEnd/>
            </a:ln>
          </p:spPr>
          <p:txBody>
            <a:bodyPr wrap="none" anchor="ctr"/>
            <a:lstStyle/>
            <a:p>
              <a:endParaRPr lang="zh-CN" altLang="zh-CN"/>
            </a:p>
          </p:txBody>
        </p:sp>
        <p:sp>
          <p:nvSpPr>
            <p:cNvPr id="320537" name="Text Box 27"/>
            <p:cNvSpPr txBox="1">
              <a:spLocks noChangeArrowheads="1"/>
            </p:cNvSpPr>
            <p:nvPr/>
          </p:nvSpPr>
          <p:spPr bwMode="auto">
            <a:xfrm>
              <a:off x="4195" y="890"/>
              <a:ext cx="771"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spcBef>
                  <a:spcPct val="50000"/>
                </a:spcBef>
              </a:pPr>
              <a:r>
                <a:rPr lang="zh-CN" altLang="en-US" sz="4000" b="1">
                  <a:solidFill>
                    <a:srgbClr val="FF3300"/>
                  </a:solidFill>
                </a:rPr>
                <a:t>欧盟</a:t>
              </a:r>
            </a:p>
          </p:txBody>
        </p:sp>
      </p:grpSp>
      <p:pic>
        <p:nvPicPr>
          <p:cNvPr id="320539" name="Picture 2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29"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Tree>
    <p:extLst>
      <p:ext uri="{BB962C8B-B14F-4D97-AF65-F5344CB8AC3E}">
        <p14:creationId xmlns:p14="http://schemas.microsoft.com/office/powerpoint/2010/main" val="19874422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499"/>
                                          </p:stCondLst>
                                        </p:cTn>
                                        <p:tgtEl>
                                          <p:spTgt spid="4"/>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iterate type="lt">
                                    <p:tmAbs val="75"/>
                                  </p:iterate>
                                  <p:childTnLst>
                                    <p:set>
                                      <p:cBhvr>
                                        <p:cTn id="15" dur="1" fill="hold">
                                          <p:stCondLst>
                                            <p:cond delay="74"/>
                                          </p:stCondLst>
                                        </p:cTn>
                                        <p:tgtEl>
                                          <p:spTgt spid="26635"/>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23" presetClass="entr" presetSubtype="16"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fltVal val="0"/>
                                          </p:val>
                                        </p:tav>
                                        <p:tav tm="100000">
                                          <p:val>
                                            <p:strVal val="#ppt_w"/>
                                          </p:val>
                                        </p:tav>
                                      </p:tavLst>
                                    </p:anim>
                                    <p:anim calcmode="lin" valueType="num">
                                      <p:cBhvr>
                                        <p:cTn id="21"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3" presetClass="entr" presetSubtype="16"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3" presetClass="entr" presetSubtype="16"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500" fill="hold"/>
                                        <p:tgtEl>
                                          <p:spTgt spid="7"/>
                                        </p:tgtEl>
                                        <p:attrNameLst>
                                          <p:attrName>ppt_w</p:attrName>
                                        </p:attrNameLst>
                                      </p:cBhvr>
                                      <p:tavLst>
                                        <p:tav tm="0">
                                          <p:val>
                                            <p:fltVal val="0"/>
                                          </p:val>
                                        </p:tav>
                                        <p:tav tm="100000">
                                          <p:val>
                                            <p:strVal val="#ppt_w"/>
                                          </p:val>
                                        </p:tav>
                                      </p:tavLst>
                                    </p:anim>
                                    <p:anim calcmode="lin" valueType="num">
                                      <p:cBhvr>
                                        <p:cTn id="33"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23" presetClass="entr" presetSubtype="16" fill="hold" nodeType="click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500" fill="hold"/>
                                        <p:tgtEl>
                                          <p:spTgt spid="8"/>
                                        </p:tgtEl>
                                        <p:attrNameLst>
                                          <p:attrName>ppt_w</p:attrName>
                                        </p:attrNameLst>
                                      </p:cBhvr>
                                      <p:tavLst>
                                        <p:tav tm="0">
                                          <p:val>
                                            <p:fltVal val="0"/>
                                          </p:val>
                                        </p:tav>
                                        <p:tav tm="100000">
                                          <p:val>
                                            <p:strVal val="#ppt_w"/>
                                          </p:val>
                                        </p:tav>
                                      </p:tavLst>
                                    </p:anim>
                                    <p:anim calcmode="lin" valueType="num">
                                      <p:cBhvr>
                                        <p:cTn id="39"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1" presetClass="entr" presetSubtype="0" fill="hold" grpId="0" nodeType="clickEffect">
                                  <p:stCondLst>
                                    <p:cond delay="0"/>
                                  </p:stCondLst>
                                  <p:childTnLst>
                                    <p:set>
                                      <p:cBhvr>
                                        <p:cTn id="43" dur="1" fill="hold">
                                          <p:stCondLst>
                                            <p:cond delay="499"/>
                                          </p:stCondLst>
                                        </p:cTn>
                                        <p:tgtEl>
                                          <p:spTgt spid="266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5" grpId="0" autoUpdateAnimBg="0"/>
      <p:bldP spid="26636"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矩形 2"/>
          <p:cNvSpPr>
            <a:spLocks noChangeArrowheads="1"/>
          </p:cNvSpPr>
          <p:nvPr/>
        </p:nvSpPr>
        <p:spPr bwMode="auto">
          <a:xfrm>
            <a:off x="250825" y="3933825"/>
            <a:ext cx="8135938"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600" b="1">
                <a:latin typeface="Calibri" pitchFamily="34" charset="0"/>
              </a:rPr>
              <a:t>         苏联解体，两极格局不复存在，世界格局将会走向何处？和平与发展成为当今时代的主题，各国为建立新的国际秩序又作出了哪些努力？</a:t>
            </a:r>
          </a:p>
        </p:txBody>
      </p:sp>
      <p:sp>
        <p:nvSpPr>
          <p:cNvPr id="11267" name="Text Box 3"/>
          <p:cNvSpPr txBox="1">
            <a:spLocks noChangeArrowheads="1"/>
          </p:cNvSpPr>
          <p:nvPr/>
        </p:nvSpPr>
        <p:spPr bwMode="auto">
          <a:xfrm>
            <a:off x="160424" y="1196752"/>
            <a:ext cx="6121400" cy="232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ts val="600"/>
              </a:spcBef>
            </a:pPr>
            <a:r>
              <a:rPr lang="en-US" altLang="zh-CN" sz="4400" b="1" dirty="0">
                <a:latin typeface="Times New Roman" pitchFamily="18" charset="0"/>
                <a:ea typeface="华文行楷" pitchFamily="2" charset="-122"/>
              </a:rPr>
              <a:t>       </a:t>
            </a:r>
            <a:r>
              <a:rPr lang="zh-CN" altLang="en-US" sz="3200" b="1" dirty="0">
                <a:solidFill>
                  <a:srgbClr val="FF0000"/>
                </a:solidFill>
                <a:latin typeface="Times New Roman" pitchFamily="18" charset="0"/>
                <a:ea typeface="华文行楷" pitchFamily="2" charset="-122"/>
              </a:rPr>
              <a:t>现在，旧的世界格局已经打破，新的格局尚未形成，世界处于新旧格局交替的动荡时期。</a:t>
            </a:r>
          </a:p>
          <a:p>
            <a:pPr>
              <a:spcBef>
                <a:spcPts val="600"/>
              </a:spcBef>
            </a:pPr>
            <a:r>
              <a:rPr lang="zh-CN" altLang="en-US" sz="3200" b="1" dirty="0">
                <a:solidFill>
                  <a:srgbClr val="FF0000"/>
                </a:solidFill>
                <a:latin typeface="Times New Roman" pitchFamily="18" charset="0"/>
                <a:ea typeface="华文行楷" pitchFamily="2" charset="-122"/>
              </a:rPr>
              <a:t>                                 －－</a:t>
            </a:r>
            <a:r>
              <a:rPr lang="zh-CN" altLang="en-US" sz="3200" b="1" dirty="0" smtClean="0">
                <a:solidFill>
                  <a:srgbClr val="FF0000"/>
                </a:solidFill>
                <a:latin typeface="Times New Roman" pitchFamily="18" charset="0"/>
                <a:ea typeface="华文行楷" pitchFamily="2" charset="-122"/>
              </a:rPr>
              <a:t>江泽民</a:t>
            </a:r>
            <a:endParaRPr lang="zh-CN" altLang="en-US" sz="3200" b="1" dirty="0">
              <a:solidFill>
                <a:srgbClr val="FF0000"/>
              </a:solidFill>
              <a:latin typeface="Times New Roman" pitchFamily="18" charset="0"/>
              <a:ea typeface="华文行楷" pitchFamily="2" charset="-122"/>
            </a:endParaRPr>
          </a:p>
        </p:txBody>
      </p:sp>
      <p:pic>
        <p:nvPicPr>
          <p:cNvPr id="11268" name="Picture 5" descr="http://p0.so.qhmsg.com/bdr/_240_/t019ee880615f01cd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764704"/>
            <a:ext cx="1871663" cy="265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7" name="WordArt 5"/>
          <p:cNvSpPr>
            <a:spLocks noChangeArrowheads="1" noChangeShapeType="1" noTextEdit="1"/>
          </p:cNvSpPr>
          <p:nvPr/>
        </p:nvSpPr>
        <p:spPr bwMode="auto">
          <a:xfrm>
            <a:off x="1474788" y="115888"/>
            <a:ext cx="3744913"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a:ln w="9525">
                  <a:solidFill>
                    <a:srgbClr val="00FF00"/>
                  </a:solidFill>
                  <a:round/>
                  <a:headEnd/>
                  <a:tailEnd/>
                </a:ln>
                <a:solidFill>
                  <a:srgbClr val="FF0000"/>
                </a:solidFill>
                <a:latin typeface="隶书"/>
                <a:ea typeface="隶书"/>
              </a:rPr>
              <a:t>复习导入</a:t>
            </a:r>
          </a:p>
        </p:txBody>
      </p:sp>
    </p:spTree>
    <p:extLst>
      <p:ext uri="{BB962C8B-B14F-4D97-AF65-F5344CB8AC3E}">
        <p14:creationId xmlns:p14="http://schemas.microsoft.com/office/powerpoint/2010/main" val="35248092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642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316422" name="Rectangle 6"/>
          <p:cNvSpPr>
            <a:spLocks noChangeArrowheads="1"/>
          </p:cNvSpPr>
          <p:nvPr/>
        </p:nvSpPr>
        <p:spPr bwMode="auto">
          <a:xfrm>
            <a:off x="325438" y="982663"/>
            <a:ext cx="791845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6000" b="1" dirty="0">
                <a:solidFill>
                  <a:srgbClr val="CC0000"/>
                </a:solidFill>
                <a:effectLst>
                  <a:outerShdw blurRad="38100" dist="38100" dir="2700000" algn="tl">
                    <a:srgbClr val="C0C0C0"/>
                  </a:outerShdw>
                </a:effectLst>
                <a:latin typeface="黑体" pitchFamily="49" charset="-122"/>
                <a:ea typeface="黑体" pitchFamily="49" charset="-122"/>
              </a:rPr>
              <a:t>1</a:t>
            </a:r>
            <a:r>
              <a:rPr kumimoji="1" lang="zh-CN" altLang="en-US" sz="6000" b="1" dirty="0">
                <a:solidFill>
                  <a:srgbClr val="CC0000"/>
                </a:solidFill>
                <a:effectLst>
                  <a:outerShdw blurRad="38100" dist="38100" dir="2700000" algn="tl">
                    <a:srgbClr val="C0C0C0"/>
                  </a:outerShdw>
                </a:effectLst>
                <a:latin typeface="黑体" pitchFamily="49" charset="-122"/>
                <a:ea typeface="黑体" pitchFamily="49" charset="-122"/>
              </a:rPr>
              <a:t>、一战后世界格局：</a:t>
            </a:r>
          </a:p>
        </p:txBody>
      </p:sp>
      <p:sp>
        <p:nvSpPr>
          <p:cNvPr id="316423" name="Rectangle 7"/>
          <p:cNvSpPr>
            <a:spLocks noChangeArrowheads="1"/>
          </p:cNvSpPr>
          <p:nvPr/>
        </p:nvSpPr>
        <p:spPr bwMode="auto">
          <a:xfrm>
            <a:off x="395288" y="2095500"/>
            <a:ext cx="8748712" cy="1189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kumimoji="1" lang="zh-CN" altLang="en-US" sz="7200" b="1" dirty="0">
                <a:solidFill>
                  <a:srgbClr val="000066"/>
                </a:solidFill>
                <a:effectLst>
                  <a:outerShdw blurRad="38100" dist="38100" dir="2700000" algn="tl">
                    <a:srgbClr val="C0C0C0"/>
                  </a:outerShdw>
                </a:effectLst>
                <a:ea typeface="隶书" pitchFamily="49" charset="-122"/>
              </a:rPr>
              <a:t>凡尔赛</a:t>
            </a:r>
            <a:r>
              <a:rPr kumimoji="1" lang="en-US" altLang="zh-CN" sz="7200" b="1" dirty="0">
                <a:solidFill>
                  <a:srgbClr val="000066"/>
                </a:solidFill>
                <a:effectLst>
                  <a:outerShdw blurRad="38100" dist="38100" dir="2700000" algn="tl">
                    <a:srgbClr val="C0C0C0"/>
                  </a:outerShdw>
                </a:effectLst>
                <a:ea typeface="隶书" pitchFamily="49" charset="-122"/>
              </a:rPr>
              <a:t>—</a:t>
            </a:r>
            <a:r>
              <a:rPr kumimoji="1" lang="zh-CN" altLang="en-US" sz="7200" b="1" dirty="0">
                <a:solidFill>
                  <a:srgbClr val="000066"/>
                </a:solidFill>
                <a:effectLst>
                  <a:outerShdw blurRad="38100" dist="38100" dir="2700000" algn="tl">
                    <a:srgbClr val="C0C0C0"/>
                  </a:outerShdw>
                </a:effectLst>
                <a:ea typeface="隶书" pitchFamily="49" charset="-122"/>
              </a:rPr>
              <a:t>华盛顿体系</a:t>
            </a:r>
          </a:p>
        </p:txBody>
      </p:sp>
      <p:sp>
        <p:nvSpPr>
          <p:cNvPr id="316424" name="Rectangle 8"/>
          <p:cNvSpPr>
            <a:spLocks noChangeArrowheads="1"/>
          </p:cNvSpPr>
          <p:nvPr/>
        </p:nvSpPr>
        <p:spPr bwMode="auto">
          <a:xfrm>
            <a:off x="431800" y="3717925"/>
            <a:ext cx="7596188"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6000" b="1">
                <a:solidFill>
                  <a:srgbClr val="CC0000"/>
                </a:solidFill>
                <a:effectLst>
                  <a:outerShdw blurRad="38100" dist="38100" dir="2700000" algn="tl">
                    <a:srgbClr val="C0C0C0"/>
                  </a:outerShdw>
                </a:effectLst>
                <a:latin typeface="黑体" pitchFamily="49" charset="-122"/>
                <a:ea typeface="黑体" pitchFamily="49" charset="-122"/>
              </a:rPr>
              <a:t>2</a:t>
            </a:r>
            <a:r>
              <a:rPr kumimoji="1" lang="zh-CN" altLang="en-US" sz="6000" b="1">
                <a:solidFill>
                  <a:srgbClr val="CC0000"/>
                </a:solidFill>
                <a:effectLst>
                  <a:outerShdw blurRad="38100" dist="38100" dir="2700000" algn="tl">
                    <a:srgbClr val="C0C0C0"/>
                  </a:outerShdw>
                </a:effectLst>
                <a:latin typeface="黑体" pitchFamily="49" charset="-122"/>
                <a:ea typeface="黑体" pitchFamily="49" charset="-122"/>
              </a:rPr>
              <a:t>、二战后世界格局：</a:t>
            </a:r>
          </a:p>
        </p:txBody>
      </p:sp>
      <p:sp>
        <p:nvSpPr>
          <p:cNvPr id="316425" name="Rectangle 9"/>
          <p:cNvSpPr>
            <a:spLocks noChangeArrowheads="1"/>
          </p:cNvSpPr>
          <p:nvPr/>
        </p:nvSpPr>
        <p:spPr bwMode="auto">
          <a:xfrm>
            <a:off x="1696955" y="4869160"/>
            <a:ext cx="6572250" cy="1189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7200" b="1" dirty="0">
                <a:solidFill>
                  <a:srgbClr val="000066"/>
                </a:solidFill>
                <a:effectLst>
                  <a:outerShdw blurRad="38100" dist="38100" dir="2700000" algn="tl">
                    <a:srgbClr val="C0C0C0"/>
                  </a:outerShdw>
                </a:effectLst>
                <a:ea typeface="隶书" pitchFamily="49" charset="-122"/>
              </a:rPr>
              <a:t>美苏两极格局</a:t>
            </a:r>
          </a:p>
        </p:txBody>
      </p:sp>
      <p:sp>
        <p:nvSpPr>
          <p:cNvPr id="9" name="WordArt 28"/>
          <p:cNvSpPr>
            <a:spLocks noChangeArrowheads="1" noChangeShapeType="1" noTextEdit="1"/>
          </p:cNvSpPr>
          <p:nvPr/>
        </p:nvSpPr>
        <p:spPr bwMode="auto">
          <a:xfrm>
            <a:off x="1474788" y="115888"/>
            <a:ext cx="3744913"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a:ln w="9525">
                  <a:solidFill>
                    <a:srgbClr val="00FF00"/>
                  </a:solidFill>
                  <a:round/>
                  <a:headEnd/>
                  <a:tailEnd/>
                </a:ln>
                <a:solidFill>
                  <a:srgbClr val="FF0000"/>
                </a:solidFill>
                <a:latin typeface="隶书"/>
                <a:ea typeface="隶书"/>
              </a:rPr>
              <a:t>复习导入</a:t>
            </a:r>
          </a:p>
        </p:txBody>
      </p:sp>
    </p:spTree>
    <p:extLst>
      <p:ext uri="{BB962C8B-B14F-4D97-AF65-F5344CB8AC3E}">
        <p14:creationId xmlns:p14="http://schemas.microsoft.com/office/powerpoint/2010/main" val="37618214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16423"/>
                                        </p:tgtEl>
                                        <p:attrNameLst>
                                          <p:attrName>style.visibility</p:attrName>
                                        </p:attrNameLst>
                                      </p:cBhvr>
                                      <p:to>
                                        <p:strVal val="visible"/>
                                      </p:to>
                                    </p:set>
                                    <p:animEffect transition="in" filter="checkerboard(across)">
                                      <p:cBhvr>
                                        <p:cTn id="7" dur="500"/>
                                        <p:tgtEl>
                                          <p:spTgt spid="31642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16425"/>
                                        </p:tgtEl>
                                        <p:attrNameLst>
                                          <p:attrName>style.visibility</p:attrName>
                                        </p:attrNameLst>
                                      </p:cBhvr>
                                      <p:to>
                                        <p:strVal val="visible"/>
                                      </p:to>
                                    </p:set>
                                    <p:animEffect transition="in" filter="checkerboard(across)">
                                      <p:cBhvr>
                                        <p:cTn id="12" dur="500"/>
                                        <p:tgtEl>
                                          <p:spTgt spid="3164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6423" grpId="0"/>
      <p:bldP spid="31642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10" name="Rectangle 5"/>
          <p:cNvSpPr>
            <a:spLocks noChangeArrowheads="1"/>
          </p:cNvSpPr>
          <p:nvPr/>
        </p:nvSpPr>
        <p:spPr bwMode="auto">
          <a:xfrm>
            <a:off x="196849" y="44624"/>
            <a:ext cx="8893175"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anchorCtr="1">
            <a:spAutoFit/>
          </a:bodyPr>
          <a:lstStyle/>
          <a:p>
            <a:pPr algn="ctr"/>
            <a:r>
              <a:rPr kumimoji="1" lang="zh-CN" altLang="en-US" sz="3600" b="1" dirty="0">
                <a:solidFill>
                  <a:srgbClr val="800000"/>
                </a:solidFill>
                <a:latin typeface="Times New Roman" pitchFamily="18" charset="0"/>
                <a:ea typeface="黑体" pitchFamily="49" charset="-122"/>
              </a:rPr>
              <a:t>两极格局时期的</a:t>
            </a:r>
            <a:r>
              <a:rPr kumimoji="1" lang="zh-CN" altLang="en-US" sz="3600" b="1" dirty="0">
                <a:solidFill>
                  <a:srgbClr val="CC0000"/>
                </a:solidFill>
                <a:latin typeface="Times New Roman" pitchFamily="18" charset="0"/>
                <a:ea typeface="黑体" pitchFamily="49" charset="-122"/>
              </a:rPr>
              <a:t>“极”</a:t>
            </a:r>
            <a:r>
              <a:rPr kumimoji="1" lang="zh-CN" altLang="en-US" sz="3600" b="1" dirty="0">
                <a:solidFill>
                  <a:srgbClr val="800000"/>
                </a:solidFill>
                <a:latin typeface="Times New Roman" pitchFamily="18" charset="0"/>
                <a:ea typeface="黑体" pitchFamily="49" charset="-122"/>
              </a:rPr>
              <a:t>与多极化趋势的</a:t>
            </a:r>
            <a:r>
              <a:rPr kumimoji="1" lang="zh-CN" altLang="en-US" sz="3600" b="1" dirty="0">
                <a:solidFill>
                  <a:srgbClr val="CC0000"/>
                </a:solidFill>
                <a:latin typeface="Times New Roman" pitchFamily="18" charset="0"/>
                <a:ea typeface="黑体" pitchFamily="49" charset="-122"/>
              </a:rPr>
              <a:t>“极”</a:t>
            </a:r>
          </a:p>
        </p:txBody>
      </p:sp>
      <p:sp>
        <p:nvSpPr>
          <p:cNvPr id="350211" name="Rectangle 6"/>
          <p:cNvSpPr>
            <a:spLocks noChangeArrowheads="1"/>
          </p:cNvSpPr>
          <p:nvPr/>
        </p:nvSpPr>
        <p:spPr bwMode="auto">
          <a:xfrm>
            <a:off x="107950" y="4724400"/>
            <a:ext cx="8875713" cy="1949450"/>
          </a:xfrm>
          <a:prstGeom prst="rect">
            <a:avLst/>
          </a:prstGeom>
          <a:noFill/>
          <a:ln>
            <a:noFill/>
          </a:ln>
          <a:extLst>
            <a:ext uri="{909E8E84-426E-40DD-AFC4-6F175D3DCCD1}">
              <a14:hiddenFill xmlns:a14="http://schemas.microsoft.com/office/drawing/2010/main">
                <a:solidFill>
                  <a:srgbClr val="333333"/>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1">
            <a:spAutoFit/>
          </a:bodyPr>
          <a:lstStyle/>
          <a:p>
            <a:r>
              <a:rPr kumimoji="1" lang="zh-CN" altLang="en-US" sz="3200" b="1" dirty="0">
                <a:solidFill>
                  <a:srgbClr val="003300"/>
                </a:solidFill>
                <a:effectLst>
                  <a:outerShdw blurRad="38100" dist="38100" dir="2700000" algn="tl">
                    <a:srgbClr val="C0C0C0"/>
                  </a:outerShdw>
                </a:effectLst>
                <a:latin typeface="黑体" pitchFamily="49" charset="-122"/>
                <a:ea typeface="隶书" pitchFamily="49" charset="-122"/>
              </a:rPr>
              <a:t>极</a:t>
            </a:r>
            <a:r>
              <a:rPr kumimoji="1" lang="zh-CN" altLang="en-US" sz="3200" b="1" dirty="0">
                <a:solidFill>
                  <a:srgbClr val="000066"/>
                </a:solidFill>
                <a:effectLst>
                  <a:outerShdw blurRad="38100" dist="38100" dir="2700000" algn="tl">
                    <a:srgbClr val="C0C0C0"/>
                  </a:outerShdw>
                </a:effectLst>
                <a:latin typeface="楷体_GB2312" pitchFamily="1" charset="-122"/>
                <a:ea typeface="隶书" pitchFamily="49" charset="-122"/>
              </a:rPr>
              <a:t>是指综合实力强，对国际事务影响大的国家或国家集团。</a:t>
            </a:r>
            <a:r>
              <a:rPr kumimoji="1" lang="zh-CN" altLang="en-US" sz="3200" b="1" dirty="0">
                <a:solidFill>
                  <a:srgbClr val="003300"/>
                </a:solidFill>
                <a:effectLst>
                  <a:outerShdw blurRad="38100" dist="38100" dir="2700000" algn="tl">
                    <a:srgbClr val="C0C0C0"/>
                  </a:outerShdw>
                </a:effectLst>
                <a:latin typeface="黑体" pitchFamily="49" charset="-122"/>
                <a:ea typeface="隶书" pitchFamily="49" charset="-122"/>
              </a:rPr>
              <a:t>多极化</a:t>
            </a:r>
            <a:r>
              <a:rPr kumimoji="1" lang="zh-CN" altLang="en-US" sz="3200" b="1" dirty="0">
                <a:solidFill>
                  <a:srgbClr val="000066"/>
                </a:solidFill>
                <a:effectLst>
                  <a:outerShdw blurRad="38100" dist="38100" dir="2700000" algn="tl">
                    <a:srgbClr val="C0C0C0"/>
                  </a:outerShdw>
                </a:effectLst>
                <a:latin typeface="楷体_GB2312" pitchFamily="1" charset="-122"/>
                <a:ea typeface="隶书" pitchFamily="49" charset="-122"/>
              </a:rPr>
              <a:t>是指世界上出现了多极并存的发展趋势。</a:t>
            </a:r>
            <a:r>
              <a:rPr kumimoji="1" lang="zh-CN" altLang="en-US" sz="3200" b="1" dirty="0">
                <a:solidFill>
                  <a:srgbClr val="000066"/>
                </a:solidFill>
                <a:effectLst>
                  <a:outerShdw blurRad="38100" dist="38100" dir="2700000" algn="tl">
                    <a:srgbClr val="C0C0C0"/>
                  </a:outerShdw>
                </a:effectLst>
                <a:latin typeface="黑体" pitchFamily="49" charset="-122"/>
                <a:ea typeface="隶书" pitchFamily="49" charset="-122"/>
              </a:rPr>
              <a:t>世界格局</a:t>
            </a:r>
            <a:r>
              <a:rPr kumimoji="1" lang="zh-CN" altLang="en-US" sz="3200" b="1" dirty="0">
                <a:solidFill>
                  <a:srgbClr val="000066"/>
                </a:solidFill>
                <a:effectLst>
                  <a:outerShdw blurRad="38100" dist="38100" dir="2700000" algn="tl">
                    <a:srgbClr val="C0C0C0"/>
                  </a:outerShdw>
                </a:effectLst>
                <a:latin typeface="楷体_GB2312" pitchFamily="1" charset="-122"/>
                <a:ea typeface="隶书" pitchFamily="49" charset="-122"/>
              </a:rPr>
              <a:t>是指一定时期内国际力量对比所形成的相对稳定的结构或体系。</a:t>
            </a:r>
          </a:p>
        </p:txBody>
      </p:sp>
      <p:sp>
        <p:nvSpPr>
          <p:cNvPr id="200712" name="Rectangle 8"/>
          <p:cNvSpPr>
            <a:spLocks noChangeArrowheads="1"/>
          </p:cNvSpPr>
          <p:nvPr/>
        </p:nvSpPr>
        <p:spPr bwMode="auto">
          <a:xfrm>
            <a:off x="250825" y="908720"/>
            <a:ext cx="8785225" cy="153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36000" rIns="0" bIns="36000">
            <a:spAutoFit/>
          </a:bodyPr>
          <a:lstStyle/>
          <a:p>
            <a:r>
              <a:rPr kumimoji="1" lang="zh-CN" altLang="en-US" sz="3200" b="1" dirty="0">
                <a:solidFill>
                  <a:srgbClr val="CC0000"/>
                </a:solidFill>
                <a:latin typeface="Times New Roman" pitchFamily="18" charset="0"/>
                <a:ea typeface="隶书" pitchFamily="49" charset="-122"/>
              </a:rPr>
              <a:t>两极格局中的“极”</a:t>
            </a:r>
            <a:r>
              <a:rPr kumimoji="1" lang="zh-CN" altLang="en-US" sz="3200" b="1" dirty="0">
                <a:solidFill>
                  <a:srgbClr val="000066"/>
                </a:solidFill>
                <a:latin typeface="Times New Roman" pitchFamily="18" charset="0"/>
                <a:ea typeface="隶书" pitchFamily="49" charset="-122"/>
              </a:rPr>
              <a:t>实际上是指美苏两个超级大国；构成</a:t>
            </a:r>
            <a:r>
              <a:rPr kumimoji="1" lang="zh-CN" altLang="en-US" sz="3200" b="1" dirty="0">
                <a:solidFill>
                  <a:srgbClr val="003300"/>
                </a:solidFill>
                <a:latin typeface="Times New Roman" pitchFamily="18" charset="0"/>
                <a:ea typeface="隶书" pitchFamily="49" charset="-122"/>
              </a:rPr>
              <a:t>多极化中的“极”</a:t>
            </a:r>
            <a:r>
              <a:rPr kumimoji="1" lang="zh-CN" altLang="en-US" sz="3200" b="1" dirty="0">
                <a:solidFill>
                  <a:srgbClr val="000066"/>
                </a:solidFill>
                <a:latin typeface="Times New Roman" pitchFamily="18" charset="0"/>
                <a:ea typeface="隶书" pitchFamily="49" charset="-122"/>
              </a:rPr>
              <a:t>既有国家，也有国家集团──如欧盟。</a:t>
            </a:r>
          </a:p>
        </p:txBody>
      </p:sp>
      <p:sp>
        <p:nvSpPr>
          <p:cNvPr id="200714" name="Rectangle 10"/>
          <p:cNvSpPr>
            <a:spLocks noChangeArrowheads="1"/>
          </p:cNvSpPr>
          <p:nvPr/>
        </p:nvSpPr>
        <p:spPr bwMode="auto">
          <a:xfrm>
            <a:off x="107950" y="2492896"/>
            <a:ext cx="8582025" cy="2042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36000" rIns="0" bIns="36000">
            <a:spAutoFit/>
          </a:bodyPr>
          <a:lstStyle/>
          <a:p>
            <a:r>
              <a:rPr kumimoji="1" lang="zh-CN" altLang="en-US" sz="3200" b="1" dirty="0" smtClean="0">
                <a:solidFill>
                  <a:srgbClr val="CC0000"/>
                </a:solidFill>
                <a:effectLst>
                  <a:outerShdw blurRad="38100" dist="38100" dir="2700000" algn="tl">
                    <a:srgbClr val="C0C0C0"/>
                  </a:outerShdw>
                </a:effectLst>
                <a:latin typeface="Times New Roman" pitchFamily="18" charset="0"/>
                <a:ea typeface="隶书" pitchFamily="49" charset="-122"/>
              </a:rPr>
              <a:t>两极</a:t>
            </a:r>
            <a:r>
              <a:rPr kumimoji="1" lang="zh-CN" altLang="en-US" sz="3200" b="1" dirty="0">
                <a:solidFill>
                  <a:srgbClr val="CC0000"/>
                </a:solidFill>
                <a:effectLst>
                  <a:outerShdw blurRad="38100" dist="38100" dir="2700000" algn="tl">
                    <a:srgbClr val="C0C0C0"/>
                  </a:outerShdw>
                </a:effectLst>
                <a:latin typeface="Times New Roman" pitchFamily="18" charset="0"/>
                <a:ea typeface="隶书" pitchFamily="49" charset="-122"/>
              </a:rPr>
              <a:t>中的“极”</a:t>
            </a:r>
            <a:r>
              <a:rPr kumimoji="1" lang="zh-CN" altLang="en-US" sz="3200" b="1" dirty="0">
                <a:solidFill>
                  <a:srgbClr val="000066"/>
                </a:solidFill>
                <a:effectLst>
                  <a:outerShdw blurRad="38100" dist="38100" dir="2700000" algn="tl">
                    <a:srgbClr val="C0C0C0"/>
                  </a:outerShdw>
                </a:effectLst>
                <a:latin typeface="Times New Roman" pitchFamily="18" charset="0"/>
                <a:ea typeface="隶书" pitchFamily="49" charset="-122"/>
              </a:rPr>
              <a:t>是通过政治、军事实力来控制、操纵其他国家；</a:t>
            </a:r>
            <a:r>
              <a:rPr kumimoji="1" lang="zh-CN" altLang="en-US" sz="3200" b="1" dirty="0">
                <a:solidFill>
                  <a:srgbClr val="003300"/>
                </a:solidFill>
                <a:effectLst>
                  <a:outerShdw blurRad="38100" dist="38100" dir="2700000" algn="tl">
                    <a:srgbClr val="C0C0C0"/>
                  </a:outerShdw>
                </a:effectLst>
                <a:latin typeface="Times New Roman" pitchFamily="18" charset="0"/>
                <a:ea typeface="隶书" pitchFamily="49" charset="-122"/>
              </a:rPr>
              <a:t>多极化中堪称一“极”</a:t>
            </a:r>
            <a:r>
              <a:rPr kumimoji="1" lang="zh-CN" altLang="en-US" sz="3200" b="1" dirty="0">
                <a:solidFill>
                  <a:srgbClr val="000066"/>
                </a:solidFill>
                <a:effectLst>
                  <a:outerShdw blurRad="38100" dist="38100" dir="2700000" algn="tl">
                    <a:srgbClr val="C0C0C0"/>
                  </a:outerShdw>
                </a:effectLst>
                <a:latin typeface="Times New Roman" pitchFamily="18" charset="0"/>
                <a:ea typeface="隶书" pitchFamily="49" charset="-122"/>
              </a:rPr>
              <a:t>，主要是凭借综合国力，对其他国家、地区乃至全球产生影响力和作用力。</a:t>
            </a:r>
          </a:p>
        </p:txBody>
      </p:sp>
    </p:spTree>
    <p:extLst>
      <p:ext uri="{BB962C8B-B14F-4D97-AF65-F5344CB8AC3E}">
        <p14:creationId xmlns:p14="http://schemas.microsoft.com/office/powerpoint/2010/main" val="42897660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0712"/>
                                        </p:tgtEl>
                                        <p:attrNameLst>
                                          <p:attrName>style.visibility</p:attrName>
                                        </p:attrNameLst>
                                      </p:cBhvr>
                                      <p:to>
                                        <p:strVal val="visible"/>
                                      </p:to>
                                    </p:set>
                                    <p:animEffect transition="in" filter="blinds(horizontal)">
                                      <p:cBhvr>
                                        <p:cTn id="7" dur="500"/>
                                        <p:tgtEl>
                                          <p:spTgt spid="2007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0714"/>
                                        </p:tgtEl>
                                        <p:attrNameLst>
                                          <p:attrName>style.visibility</p:attrName>
                                        </p:attrNameLst>
                                      </p:cBhvr>
                                      <p:to>
                                        <p:strVal val="visible"/>
                                      </p:to>
                                    </p:set>
                                    <p:animEffect transition="in" filter="blinds(horizontal)">
                                      <p:cBhvr>
                                        <p:cTn id="12" dur="500"/>
                                        <p:tgtEl>
                                          <p:spTgt spid="20071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50211"/>
                                        </p:tgtEl>
                                        <p:attrNameLst>
                                          <p:attrName>style.visibility</p:attrName>
                                        </p:attrNameLst>
                                      </p:cBhvr>
                                      <p:to>
                                        <p:strVal val="visible"/>
                                      </p:to>
                                    </p:set>
                                    <p:animEffect transition="in" filter="checkerboard(across)">
                                      <p:cBhvr>
                                        <p:cTn id="17" dur="500"/>
                                        <p:tgtEl>
                                          <p:spTgt spid="3502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0211" grpId="0"/>
      <p:bldP spid="200712" grpId="0"/>
      <p:bldP spid="20071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6" descr="u"/>
          <p:cNvPicPr>
            <a:picLocks noChangeArrowheads="1"/>
          </p:cNvPicPr>
          <p:nvPr/>
        </p:nvPicPr>
        <p:blipFill>
          <a:blip r:embed="rId2">
            <a:extLst>
              <a:ext uri="{28A0092B-C50C-407E-A947-70E740481C1C}">
                <a14:useLocalDpi xmlns:a14="http://schemas.microsoft.com/office/drawing/2010/main" val="0"/>
              </a:ext>
            </a:extLst>
          </a:blip>
          <a:srcRect b="6573"/>
          <a:stretch>
            <a:fillRect/>
          </a:stretch>
        </p:blipFill>
        <p:spPr bwMode="auto">
          <a:xfrm>
            <a:off x="2571428" y="5188746"/>
            <a:ext cx="1296144" cy="908720"/>
          </a:xfrm>
          <a:prstGeom prst="rect">
            <a:avLst/>
          </a:prstGeom>
          <a:noFill/>
          <a:ln>
            <a:noFill/>
          </a:ln>
          <a:effectLst>
            <a:outerShdw dist="107763" dir="189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0" name="Picture 7" descr="俄罗斯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936" y="5188745"/>
            <a:ext cx="1193614" cy="860709"/>
          </a:xfrm>
          <a:prstGeom prst="rect">
            <a:avLst/>
          </a:prstGeom>
          <a:noFill/>
          <a:ln>
            <a:noFill/>
          </a:ln>
          <a:effectLst>
            <a:outerShdw dist="107763" dir="189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Picture 8" descr="国旗"/>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87624" y="5227516"/>
            <a:ext cx="1304131" cy="869950"/>
          </a:xfrm>
          <a:prstGeom prst="rect">
            <a:avLst/>
          </a:prstGeom>
          <a:noFill/>
          <a:ln>
            <a:noFill/>
          </a:ln>
          <a:effectLst>
            <a:outerShdw dist="107763" dir="189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2" name="Picture 9" descr="图像:Japan_flag_large.png"/>
          <p:cNvPicPr>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71433" y="5188746"/>
            <a:ext cx="1080120" cy="886701"/>
          </a:xfrm>
          <a:prstGeom prst="rect">
            <a:avLst/>
          </a:prstGeom>
          <a:noFill/>
          <a:ln>
            <a:noFill/>
          </a:ln>
          <a:effectLst>
            <a:outerShdw dist="107763" dir="189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11" descr="图片3"/>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88224" y="5140733"/>
            <a:ext cx="1152128" cy="908721"/>
          </a:xfrm>
          <a:prstGeom prst="rect">
            <a:avLst/>
          </a:prstGeom>
          <a:noFill/>
          <a:ln>
            <a:noFill/>
          </a:ln>
          <a:effectLst>
            <a:outerShdw dist="107763" dir="189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9" name="WordArt 5"/>
          <p:cNvSpPr>
            <a:spLocks noChangeArrowheads="1" noChangeShapeType="1" noTextEdit="1"/>
          </p:cNvSpPr>
          <p:nvPr/>
        </p:nvSpPr>
        <p:spPr bwMode="auto">
          <a:xfrm>
            <a:off x="1474788" y="115888"/>
            <a:ext cx="3744913"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endParaRPr lang="zh-CN" altLang="en-US" sz="3600" b="1" kern="10" dirty="0">
              <a:ln w="9525">
                <a:solidFill>
                  <a:srgbClr val="00FF00"/>
                </a:solidFill>
                <a:round/>
                <a:headEnd/>
                <a:tailEnd/>
              </a:ln>
              <a:solidFill>
                <a:srgbClr val="FF0000"/>
              </a:solidFill>
              <a:latin typeface="隶书"/>
              <a:ea typeface="隶书"/>
            </a:endParaRPr>
          </a:p>
        </p:txBody>
      </p:sp>
      <p:sp>
        <p:nvSpPr>
          <p:cNvPr id="10" name="Text Box 12"/>
          <p:cNvSpPr txBox="1">
            <a:spLocks noChangeArrowheads="1"/>
          </p:cNvSpPr>
          <p:nvPr/>
        </p:nvSpPr>
        <p:spPr bwMode="auto">
          <a:xfrm>
            <a:off x="23121" y="1484784"/>
            <a:ext cx="9144000" cy="718658"/>
          </a:xfrm>
          <a:prstGeom prst="rect">
            <a:avLst/>
          </a:prstGeom>
          <a:noFill/>
          <a:ln w="9525">
            <a:noFill/>
            <a:miter lim="800000"/>
            <a:headEnd/>
            <a:tailEnd/>
          </a:ln>
          <a:effectLst>
            <a:outerShdw dist="107763" dir="2700000" algn="ctr" rotWithShape="0">
              <a:schemeClr val="bg2"/>
            </a:outerShdw>
          </a:effec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lnSpc>
                <a:spcPct val="90000"/>
              </a:lnSpc>
            </a:pPr>
            <a:r>
              <a:rPr lang="zh-CN" altLang="en-US" sz="4400" b="1" dirty="0" smtClean="0">
                <a:solidFill>
                  <a:srgbClr val="FFFF00"/>
                </a:solidFill>
                <a:effectLst>
                  <a:outerShdw blurRad="38100" dist="38100" dir="2700000" algn="tl">
                    <a:srgbClr val="000000"/>
                  </a:outerShdw>
                </a:effectLst>
                <a:latin typeface="华文行楷" pitchFamily="2" charset="-122"/>
                <a:ea typeface="华文行楷" pitchFamily="2" charset="-122"/>
              </a:rPr>
              <a:t>第</a:t>
            </a:r>
            <a:r>
              <a:rPr lang="en-US" altLang="zh-CN" sz="4400" b="1" dirty="0" smtClean="0">
                <a:solidFill>
                  <a:srgbClr val="FFFF00"/>
                </a:solidFill>
                <a:effectLst>
                  <a:outerShdw blurRad="38100" dist="38100" dir="2700000" algn="tl">
                    <a:srgbClr val="000000"/>
                  </a:outerShdw>
                </a:effectLst>
                <a:latin typeface="华文行楷" pitchFamily="2" charset="-122"/>
                <a:ea typeface="华文行楷" pitchFamily="2" charset="-122"/>
              </a:rPr>
              <a:t>21</a:t>
            </a:r>
            <a:r>
              <a:rPr lang="zh-CN" altLang="en-US" sz="4400" b="1" dirty="0" smtClean="0">
                <a:solidFill>
                  <a:srgbClr val="FFFF00"/>
                </a:solidFill>
                <a:effectLst>
                  <a:outerShdw blurRad="38100" dist="38100" dir="2700000" algn="tl">
                    <a:srgbClr val="000000"/>
                  </a:outerShdw>
                </a:effectLst>
                <a:latin typeface="华文行楷" pitchFamily="2" charset="-122"/>
                <a:ea typeface="华文行楷" pitchFamily="2" charset="-122"/>
              </a:rPr>
              <a:t>课  冷战后的世界格局</a:t>
            </a:r>
            <a:endParaRPr lang="zh-CN" altLang="en-US" sz="4400" b="1" dirty="0">
              <a:solidFill>
                <a:srgbClr val="FFFF00"/>
              </a:solidFill>
              <a:effectLst>
                <a:outerShdw blurRad="38100" dist="38100" dir="2700000" algn="tl">
                  <a:srgbClr val="000000"/>
                </a:outerShdw>
              </a:effectLst>
              <a:latin typeface="华文行楷" pitchFamily="2" charset="-122"/>
              <a:ea typeface="华文行楷" pitchFamily="2" charset="-122"/>
            </a:endParaRPr>
          </a:p>
        </p:txBody>
      </p:sp>
      <p:cxnSp>
        <p:nvCxnSpPr>
          <p:cNvPr id="3" name="直接连接符 2"/>
          <p:cNvCxnSpPr/>
          <p:nvPr/>
        </p:nvCxnSpPr>
        <p:spPr>
          <a:xfrm>
            <a:off x="5652120" y="2203442"/>
            <a:ext cx="1944216" cy="0"/>
          </a:xfrm>
          <a:prstGeom prst="line">
            <a:avLst/>
          </a:prstGeom>
          <a:ln w="76200"/>
        </p:spPr>
        <p:style>
          <a:lnRef idx="1">
            <a:schemeClr val="dk1"/>
          </a:lnRef>
          <a:fillRef idx="0">
            <a:schemeClr val="dk1"/>
          </a:fillRef>
          <a:effectRef idx="0">
            <a:schemeClr val="dk1"/>
          </a:effectRef>
          <a:fontRef idx="minor">
            <a:schemeClr val="tx1"/>
          </a:fontRef>
        </p:style>
      </p:cxnSp>
      <p:sp>
        <p:nvSpPr>
          <p:cNvPr id="13" name="Text Box 2"/>
          <p:cNvSpPr txBox="1">
            <a:spLocks noChangeArrowheads="1"/>
          </p:cNvSpPr>
          <p:nvPr/>
        </p:nvSpPr>
        <p:spPr bwMode="auto">
          <a:xfrm>
            <a:off x="250825" y="2708920"/>
            <a:ext cx="8642350" cy="1868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just">
              <a:lnSpc>
                <a:spcPct val="110000"/>
              </a:lnSpc>
            </a:pPr>
            <a:r>
              <a:rPr lang="zh-CN" altLang="en-US" sz="3600" b="1" dirty="0" smtClean="0">
                <a:effectLst>
                  <a:outerShdw blurRad="38100" dist="38100" dir="2700000" algn="tl">
                    <a:srgbClr val="C0C0C0"/>
                  </a:outerShdw>
                </a:effectLst>
                <a:ea typeface="黑体" pitchFamily="49" charset="-122"/>
              </a:rPr>
              <a:t>一</a:t>
            </a:r>
            <a:r>
              <a:rPr lang="zh-CN" altLang="en-US" sz="3600" b="1" dirty="0">
                <a:effectLst>
                  <a:outerShdw blurRad="38100" dist="38100" dir="2700000" algn="tl">
                    <a:srgbClr val="C0C0C0"/>
                  </a:outerShdw>
                </a:effectLst>
                <a:ea typeface="黑体" pitchFamily="49" charset="-122"/>
              </a:rPr>
              <a:t>种</a:t>
            </a:r>
            <a:r>
              <a:rPr lang="zh-CN" altLang="en-US" sz="3600" b="1" dirty="0">
                <a:solidFill>
                  <a:srgbClr val="FF0000"/>
                </a:solidFill>
                <a:effectLst>
                  <a:outerShdw blurRad="38100" dist="38100" dir="2700000" algn="tl">
                    <a:srgbClr val="C0C0C0"/>
                  </a:outerShdw>
                </a:effectLst>
                <a:ea typeface="黑体" pitchFamily="49" charset="-122"/>
              </a:rPr>
              <a:t>相对稳定</a:t>
            </a:r>
            <a:r>
              <a:rPr lang="zh-CN" altLang="en-US" sz="3600" b="1" dirty="0">
                <a:effectLst>
                  <a:outerShdw blurRad="38100" dist="38100" dir="2700000" algn="tl">
                    <a:srgbClr val="C0C0C0"/>
                  </a:outerShdw>
                </a:effectLst>
                <a:ea typeface="黑体" pitchFamily="49" charset="-122"/>
              </a:rPr>
              <a:t>的国际关系。</a:t>
            </a:r>
            <a:r>
              <a:rPr kumimoji="1" lang="zh-CN" altLang="en-US" sz="3600" b="1" dirty="0">
                <a:effectLst>
                  <a:outerShdw blurRad="38100" dist="38100" dir="2700000" algn="tl">
                    <a:srgbClr val="C0C0C0"/>
                  </a:outerShdw>
                </a:effectLst>
                <a:ea typeface="黑体" pitchFamily="49" charset="-122"/>
              </a:rPr>
              <a:t>决定国际关系变化的主要原因是</a:t>
            </a:r>
            <a:r>
              <a:rPr kumimoji="1" lang="zh-CN" altLang="en-US" sz="3600" b="1" dirty="0">
                <a:solidFill>
                  <a:srgbClr val="FF0000"/>
                </a:solidFill>
                <a:effectLst>
                  <a:outerShdw blurRad="38100" dist="38100" dir="2700000" algn="tl">
                    <a:srgbClr val="C0C0C0"/>
                  </a:outerShdw>
                </a:effectLst>
                <a:ea typeface="黑体" pitchFamily="49" charset="-122"/>
              </a:rPr>
              <a:t>各国实力</a:t>
            </a:r>
            <a:r>
              <a:rPr kumimoji="1" lang="zh-CN" altLang="en-US" sz="3600" b="1" dirty="0">
                <a:effectLst>
                  <a:outerShdw blurRad="38100" dist="38100" dir="2700000" algn="tl">
                    <a:srgbClr val="C0C0C0"/>
                  </a:outerShdw>
                </a:effectLst>
                <a:ea typeface="黑体" pitchFamily="49" charset="-122"/>
              </a:rPr>
              <a:t>的对比是否发生了重大</a:t>
            </a:r>
            <a:r>
              <a:rPr kumimoji="1" lang="zh-CN" altLang="en-US" sz="3600" b="1" dirty="0">
                <a:solidFill>
                  <a:srgbClr val="FF0000"/>
                </a:solidFill>
                <a:effectLst>
                  <a:outerShdw blurRad="38100" dist="38100" dir="2700000" algn="tl">
                    <a:srgbClr val="C0C0C0"/>
                  </a:outerShdw>
                </a:effectLst>
                <a:ea typeface="黑体" pitchFamily="49" charset="-122"/>
              </a:rPr>
              <a:t>变化</a:t>
            </a:r>
            <a:r>
              <a:rPr kumimoji="1" lang="zh-CN" altLang="en-US" sz="3600" b="1" dirty="0">
                <a:effectLst>
                  <a:outerShdw blurRad="38100" dist="38100" dir="2700000" algn="tl">
                    <a:srgbClr val="C0C0C0"/>
                  </a:outerShdw>
                </a:effectLst>
                <a:ea typeface="黑体" pitchFamily="49" charset="-122"/>
              </a:rPr>
              <a:t>。</a:t>
            </a:r>
          </a:p>
        </p:txBody>
      </p:sp>
    </p:spTree>
    <p:extLst>
      <p:ext uri="{BB962C8B-B14F-4D97-AF65-F5344CB8AC3E}">
        <p14:creationId xmlns:p14="http://schemas.microsoft.com/office/powerpoint/2010/main" val="800896815"/>
      </p:ext>
    </p:extLst>
  </p:cSld>
  <p:clrMapOvr>
    <a:masterClrMapping/>
  </p:clrMapOvr>
  <p:transition spd="slow"/>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9" descr="白色大理石"/>
          <p:cNvSpPr>
            <a:spLocks noChangeArrowheads="1"/>
          </p:cNvSpPr>
          <p:nvPr/>
        </p:nvSpPr>
        <p:spPr bwMode="auto">
          <a:xfrm>
            <a:off x="0" y="836613"/>
            <a:ext cx="9144000" cy="914400"/>
          </a:xfrm>
          <a:prstGeom prst="rect">
            <a:avLst/>
          </a:prstGeom>
          <a:blipFill dpi="0" rotWithShape="1">
            <a:blip r:embed="rId2"/>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5400" b="1" dirty="0">
                <a:solidFill>
                  <a:srgbClr val="FF0000"/>
                </a:solidFill>
                <a:latin typeface="隶书" pitchFamily="49" charset="-122"/>
                <a:ea typeface="隶书" pitchFamily="49" charset="-122"/>
              </a:rPr>
              <a:t>一、霸权主义与地区冲突</a:t>
            </a:r>
          </a:p>
        </p:txBody>
      </p:sp>
      <p:pic>
        <p:nvPicPr>
          <p:cNvPr id="4"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5"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pic>
        <p:nvPicPr>
          <p:cNvPr id="6" name="图片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4008" y="3106762"/>
            <a:ext cx="3941763" cy="313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8"/>
          <p:cNvSpPr>
            <a:spLocks noChangeArrowheads="1"/>
          </p:cNvSpPr>
          <p:nvPr/>
        </p:nvSpPr>
        <p:spPr bwMode="auto">
          <a:xfrm>
            <a:off x="179387" y="2903338"/>
            <a:ext cx="4392613" cy="3766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36000" rIns="0" bIns="36000">
            <a:spAutoFit/>
          </a:bodyPr>
          <a:lstStyle/>
          <a:p>
            <a:r>
              <a:rPr kumimoji="1" lang="zh-CN" altLang="en-US" sz="4000" b="1" dirty="0">
                <a:latin typeface="Times New Roman" pitchFamily="18" charset="0"/>
                <a:ea typeface="隶书" pitchFamily="49" charset="-122"/>
              </a:rPr>
              <a:t>冷战的结束使世界形势发展的</a:t>
            </a:r>
            <a:r>
              <a:rPr kumimoji="1" lang="zh-CN" altLang="en-US" sz="4000" b="1" dirty="0">
                <a:solidFill>
                  <a:srgbClr val="FF0000"/>
                </a:solidFill>
                <a:latin typeface="Times New Roman" pitchFamily="18" charset="0"/>
                <a:ea typeface="隶书" pitchFamily="49" charset="-122"/>
              </a:rPr>
              <a:t>总趋势走向缓和，和平与发展成为时代的主题</a:t>
            </a:r>
            <a:r>
              <a:rPr kumimoji="1" lang="en-US" altLang="zh-CN" sz="4000" b="1" dirty="0">
                <a:solidFill>
                  <a:srgbClr val="FF0000"/>
                </a:solidFill>
                <a:latin typeface="Times New Roman" pitchFamily="18" charset="0"/>
                <a:ea typeface="隶书" pitchFamily="49" charset="-122"/>
              </a:rPr>
              <a:t>.</a:t>
            </a:r>
            <a:r>
              <a:rPr kumimoji="1" lang="zh-CN" altLang="en-US" sz="4000" b="1" dirty="0">
                <a:latin typeface="Times New Roman" pitchFamily="18" charset="0"/>
                <a:ea typeface="隶书" pitchFamily="49" charset="-122"/>
              </a:rPr>
              <a:t>但仍然存在着很多矛盾冲突</a:t>
            </a:r>
          </a:p>
        </p:txBody>
      </p:sp>
      <p:sp>
        <p:nvSpPr>
          <p:cNvPr id="8" name="文本框 1"/>
          <p:cNvSpPr txBox="1">
            <a:spLocks noChangeArrowheads="1"/>
          </p:cNvSpPr>
          <p:nvPr/>
        </p:nvSpPr>
        <p:spPr bwMode="auto">
          <a:xfrm>
            <a:off x="60716" y="1988840"/>
            <a:ext cx="8903772" cy="750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50000"/>
              </a:lnSpc>
            </a:pPr>
            <a:r>
              <a:rPr lang="en-US" altLang="zh-CN" sz="3800" b="1" dirty="0" smtClean="0">
                <a:solidFill>
                  <a:srgbClr val="C00000"/>
                </a:solidFill>
                <a:latin typeface="隶书" pitchFamily="49" charset="-122"/>
                <a:ea typeface="隶书" pitchFamily="49" charset="-122"/>
              </a:rPr>
              <a:t>1</a:t>
            </a:r>
            <a:r>
              <a:rPr lang="zh-CN" altLang="en-US" sz="3800" b="1" dirty="0">
                <a:solidFill>
                  <a:srgbClr val="C00000"/>
                </a:solidFill>
                <a:latin typeface="隶书" pitchFamily="49" charset="-122"/>
                <a:ea typeface="隶书" pitchFamily="49" charset="-122"/>
              </a:rPr>
              <a:t>、冷战结束后，世界形势是怎么样的？</a:t>
            </a:r>
          </a:p>
        </p:txBody>
      </p:sp>
    </p:spTree>
    <p:extLst>
      <p:ext uri="{BB962C8B-B14F-4D97-AF65-F5344CB8AC3E}">
        <p14:creationId xmlns:p14="http://schemas.microsoft.com/office/powerpoint/2010/main" val="337588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427457"/>
          <p:cNvSpPr txBox="1">
            <a:spLocks noChangeArrowheads="1"/>
          </p:cNvSpPr>
          <p:nvPr/>
        </p:nvSpPr>
        <p:spPr bwMode="auto">
          <a:xfrm>
            <a:off x="0" y="1916832"/>
            <a:ext cx="8620125" cy="1508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en-US" altLang="zh-CN" sz="3600" b="1" dirty="0">
                <a:solidFill>
                  <a:srgbClr val="C00000"/>
                </a:solidFill>
                <a:latin typeface="隶书" pitchFamily="49" charset="-122"/>
                <a:ea typeface="隶书" pitchFamily="49" charset="-122"/>
              </a:rPr>
              <a:t>1.</a:t>
            </a:r>
            <a:r>
              <a:rPr lang="zh-CN" altLang="en-US" sz="3600" b="1" dirty="0">
                <a:solidFill>
                  <a:srgbClr val="C00000"/>
                </a:solidFill>
                <a:latin typeface="隶书" pitchFamily="49" charset="-122"/>
                <a:ea typeface="隶书" pitchFamily="49" charset="-122"/>
              </a:rPr>
              <a:t>威胁世界安全的因素：</a:t>
            </a:r>
          </a:p>
          <a:p>
            <a:r>
              <a:rPr lang="zh-CN" altLang="en-US" sz="2800" b="1" dirty="0">
                <a:solidFill>
                  <a:srgbClr val="FF0000"/>
                </a:solidFill>
                <a:latin typeface="隶书" pitchFamily="49" charset="-122"/>
                <a:ea typeface="隶书" pitchFamily="49" charset="-122"/>
                <a:sym typeface="宋体" pitchFamily="2" charset="-122"/>
              </a:rPr>
              <a:t>霸权主义</a:t>
            </a:r>
            <a:r>
              <a:rPr lang="zh-CN" altLang="en-US" sz="2800" b="1" dirty="0">
                <a:latin typeface="+mn-ea"/>
                <a:ea typeface="+mn-ea"/>
              </a:rPr>
              <a:t>、</a:t>
            </a:r>
            <a:r>
              <a:rPr lang="zh-CN" altLang="en-US" sz="2800" b="1" dirty="0">
                <a:latin typeface="隶书" pitchFamily="49" charset="-122"/>
                <a:ea typeface="隶书" pitchFamily="49" charset="-122"/>
              </a:rPr>
              <a:t>强权政治</a:t>
            </a:r>
            <a:r>
              <a:rPr lang="zh-CN" altLang="en-US" sz="2800" b="1" dirty="0">
                <a:latin typeface="+mn-ea"/>
                <a:ea typeface="+mn-ea"/>
              </a:rPr>
              <a:t>、</a:t>
            </a:r>
            <a:r>
              <a:rPr lang="zh-CN" altLang="en-US" sz="2800" b="1" dirty="0">
                <a:solidFill>
                  <a:srgbClr val="FF0000"/>
                </a:solidFill>
                <a:latin typeface="隶书" pitchFamily="49" charset="-122"/>
                <a:ea typeface="隶书" pitchFamily="49" charset="-122"/>
              </a:rPr>
              <a:t>地区冲突</a:t>
            </a:r>
            <a:r>
              <a:rPr lang="zh-CN" altLang="en-US" sz="2800" b="1" dirty="0">
                <a:solidFill>
                  <a:srgbClr val="0E1FFE"/>
                </a:solidFill>
                <a:latin typeface="+mn-ea"/>
                <a:ea typeface="+mn-ea"/>
              </a:rPr>
              <a:t>、</a:t>
            </a:r>
            <a:r>
              <a:rPr lang="zh-CN" altLang="en-US" sz="2800" b="1" dirty="0">
                <a:solidFill>
                  <a:srgbClr val="FF0000"/>
                </a:solidFill>
                <a:latin typeface="隶书" pitchFamily="49" charset="-122"/>
                <a:ea typeface="隶书" pitchFamily="49" charset="-122"/>
              </a:rPr>
              <a:t>民族矛盾</a:t>
            </a:r>
            <a:r>
              <a:rPr lang="zh-CN" altLang="en-US" sz="2800" b="1" dirty="0">
                <a:solidFill>
                  <a:srgbClr val="0E1FFE"/>
                </a:solidFill>
                <a:latin typeface="+mn-ea"/>
                <a:ea typeface="+mn-ea"/>
              </a:rPr>
              <a:t>、</a:t>
            </a:r>
            <a:r>
              <a:rPr lang="zh-CN" altLang="en-US" sz="2800" b="1" dirty="0">
                <a:solidFill>
                  <a:srgbClr val="FF0000"/>
                </a:solidFill>
                <a:latin typeface="隶书" pitchFamily="49" charset="-122"/>
                <a:ea typeface="隶书" pitchFamily="49" charset="-122"/>
              </a:rPr>
              <a:t>宗教纷争</a:t>
            </a:r>
            <a:r>
              <a:rPr lang="zh-CN" altLang="en-US" sz="2800" b="1" dirty="0">
                <a:solidFill>
                  <a:srgbClr val="0D0D0D"/>
                </a:solidFill>
                <a:latin typeface="隶书" pitchFamily="49" charset="-122"/>
                <a:ea typeface="隶书" pitchFamily="49" charset="-122"/>
              </a:rPr>
              <a:t>和</a:t>
            </a:r>
            <a:r>
              <a:rPr lang="zh-CN" altLang="en-US" sz="2800" b="1" dirty="0">
                <a:solidFill>
                  <a:srgbClr val="FF0000"/>
                </a:solidFill>
                <a:latin typeface="隶书" pitchFamily="49" charset="-122"/>
                <a:ea typeface="隶书" pitchFamily="49" charset="-122"/>
              </a:rPr>
              <a:t>恐怖活动</a:t>
            </a:r>
            <a:r>
              <a:rPr lang="zh-CN" altLang="en-US" sz="2800" b="1" dirty="0">
                <a:latin typeface="隶书" pitchFamily="49" charset="-122"/>
                <a:ea typeface="隶书" pitchFamily="49" charset="-122"/>
              </a:rPr>
              <a:t>等</a:t>
            </a:r>
            <a:r>
              <a:rPr lang="zh-CN" altLang="en-US" sz="2800" b="1" dirty="0">
                <a:latin typeface="+mj-ea"/>
                <a:ea typeface="+mj-ea"/>
              </a:rPr>
              <a:t>。</a:t>
            </a:r>
            <a:endParaRPr lang="zh-CN" altLang="en-US" sz="2800" b="1" dirty="0">
              <a:solidFill>
                <a:srgbClr val="FF0000"/>
              </a:solidFill>
              <a:latin typeface="+mj-ea"/>
              <a:ea typeface="+mj-ea"/>
            </a:endParaRPr>
          </a:p>
        </p:txBody>
      </p:sp>
      <p:sp>
        <p:nvSpPr>
          <p:cNvPr id="3" name="Rectangle 9" descr="白色大理石"/>
          <p:cNvSpPr>
            <a:spLocks noChangeArrowheads="1"/>
          </p:cNvSpPr>
          <p:nvPr/>
        </p:nvSpPr>
        <p:spPr bwMode="auto">
          <a:xfrm>
            <a:off x="0" y="836613"/>
            <a:ext cx="9144000" cy="914400"/>
          </a:xfrm>
          <a:prstGeom prst="rect">
            <a:avLst/>
          </a:prstGeom>
          <a:blipFill dpi="0" rotWithShape="1">
            <a:blip r:embed="rId2"/>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5400" b="1" dirty="0">
                <a:solidFill>
                  <a:srgbClr val="FF0000"/>
                </a:solidFill>
                <a:latin typeface="隶书" pitchFamily="49" charset="-122"/>
                <a:ea typeface="隶书" pitchFamily="49" charset="-122"/>
              </a:rPr>
              <a:t>一、霸权主义与地区冲突</a:t>
            </a:r>
          </a:p>
        </p:txBody>
      </p:sp>
      <p:pic>
        <p:nvPicPr>
          <p:cNvPr id="4"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5"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
        <p:nvSpPr>
          <p:cNvPr id="6" name="文本框 1428481"/>
          <p:cNvSpPr txBox="1">
            <a:spLocks noChangeArrowheads="1"/>
          </p:cNvSpPr>
          <p:nvPr/>
        </p:nvSpPr>
        <p:spPr bwMode="auto">
          <a:xfrm>
            <a:off x="-36512" y="3600112"/>
            <a:ext cx="9031287" cy="2421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ts val="200"/>
              </a:spcBef>
              <a:spcAft>
                <a:spcPts val="200"/>
              </a:spcAft>
            </a:pPr>
            <a:r>
              <a:rPr lang="en-US" altLang="zh-CN" sz="3600" b="1" dirty="0">
                <a:solidFill>
                  <a:srgbClr val="C00000"/>
                </a:solidFill>
                <a:latin typeface="隶书" pitchFamily="49" charset="-122"/>
                <a:ea typeface="隶书" pitchFamily="49" charset="-122"/>
              </a:rPr>
              <a:t>2.</a:t>
            </a:r>
            <a:r>
              <a:rPr lang="zh-CN" altLang="en-US" sz="3600" b="1" dirty="0">
                <a:solidFill>
                  <a:srgbClr val="C00000"/>
                </a:solidFill>
                <a:latin typeface="隶书" pitchFamily="49" charset="-122"/>
                <a:ea typeface="隶书" pitchFamily="49" charset="-122"/>
              </a:rPr>
              <a:t>北约轰炸南联盟</a:t>
            </a:r>
            <a:r>
              <a:rPr lang="en-US" altLang="zh-CN" sz="3600" b="1" dirty="0">
                <a:solidFill>
                  <a:srgbClr val="C00000"/>
                </a:solidFill>
                <a:latin typeface="隶书" pitchFamily="49" charset="-122"/>
                <a:ea typeface="隶书" pitchFamily="49" charset="-122"/>
              </a:rPr>
              <a:t>--</a:t>
            </a:r>
            <a:r>
              <a:rPr lang="zh-CN" altLang="en-US" sz="3600" b="1" dirty="0">
                <a:solidFill>
                  <a:srgbClr val="C00000"/>
                </a:solidFill>
                <a:latin typeface="隶书" pitchFamily="49" charset="-122"/>
                <a:ea typeface="隶书" pitchFamily="49" charset="-122"/>
              </a:rPr>
              <a:t>科索沃战争：</a:t>
            </a:r>
          </a:p>
          <a:p>
            <a:pPr>
              <a:spcBef>
                <a:spcPts val="200"/>
              </a:spcBef>
              <a:spcAft>
                <a:spcPts val="200"/>
              </a:spcAft>
            </a:pPr>
            <a:r>
              <a:rPr lang="en-US" altLang="zh-CN" sz="2800" b="1" dirty="0">
                <a:latin typeface="隶书" pitchFamily="49" charset="-122"/>
                <a:ea typeface="隶书" pitchFamily="49" charset="-122"/>
              </a:rPr>
              <a:t>1999</a:t>
            </a:r>
            <a:r>
              <a:rPr lang="zh-CN" altLang="en-US" sz="2800" b="1" dirty="0">
                <a:latin typeface="隶书" pitchFamily="49" charset="-122"/>
                <a:ea typeface="隶书" pitchFamily="49" charset="-122"/>
              </a:rPr>
              <a:t>年，以</a:t>
            </a:r>
            <a:r>
              <a:rPr lang="en-US" altLang="zh-CN" sz="2800" b="1" dirty="0">
                <a:latin typeface="隶书" pitchFamily="49" charset="-122"/>
                <a:ea typeface="隶书" pitchFamily="49" charset="-122"/>
              </a:rPr>
              <a:t>_____</a:t>
            </a:r>
            <a:r>
              <a:rPr lang="zh-CN" altLang="en-US" sz="2800" b="1" dirty="0">
                <a:latin typeface="隶书" pitchFamily="49" charset="-122"/>
                <a:ea typeface="隶书" pitchFamily="49" charset="-122"/>
              </a:rPr>
              <a:t>为首的</a:t>
            </a:r>
            <a:r>
              <a:rPr lang="zh-CN" altLang="en-US" sz="2800" b="1" dirty="0">
                <a:solidFill>
                  <a:srgbClr val="0E1FFE"/>
                </a:solidFill>
                <a:latin typeface="隶书" pitchFamily="49" charset="-122"/>
                <a:ea typeface="隶书" pitchFamily="49" charset="-122"/>
              </a:rPr>
              <a:t>北约</a:t>
            </a:r>
            <a:r>
              <a:rPr lang="zh-CN" altLang="en-US" sz="2800" b="1" dirty="0">
                <a:latin typeface="隶书" pitchFamily="49" charset="-122"/>
                <a:ea typeface="隶书" pitchFamily="49" charset="-122"/>
              </a:rPr>
              <a:t>打着</a:t>
            </a:r>
            <a:r>
              <a:rPr lang="zh-CN" altLang="en-US" sz="2800" b="1" dirty="0">
                <a:solidFill>
                  <a:srgbClr val="0E1FFE"/>
                </a:solidFill>
                <a:latin typeface="隶书" pitchFamily="49" charset="-122"/>
                <a:ea typeface="隶书" pitchFamily="49" charset="-122"/>
              </a:rPr>
              <a:t>“人权高于主权”</a:t>
            </a:r>
            <a:r>
              <a:rPr lang="zh-CN" altLang="en-US" sz="2800" b="1" dirty="0">
                <a:latin typeface="隶书" pitchFamily="49" charset="-122"/>
                <a:ea typeface="隶书" pitchFamily="49" charset="-122"/>
              </a:rPr>
              <a:t>的幌子，越过</a:t>
            </a:r>
            <a:r>
              <a:rPr lang="en-US" altLang="zh-CN" sz="2800" b="1" dirty="0">
                <a:latin typeface="隶书" pitchFamily="49" charset="-122"/>
                <a:ea typeface="隶书" pitchFamily="49" charset="-122"/>
              </a:rPr>
              <a:t>_____________</a:t>
            </a:r>
            <a:r>
              <a:rPr lang="zh-CN" altLang="en-US" sz="2800" b="1" dirty="0">
                <a:latin typeface="隶书" pitchFamily="49" charset="-122"/>
                <a:ea typeface="隶书" pitchFamily="49" charset="-122"/>
              </a:rPr>
              <a:t>，对</a:t>
            </a:r>
            <a:r>
              <a:rPr lang="en-US" altLang="zh-CN" sz="2800" b="1" dirty="0" smtClean="0">
                <a:latin typeface="隶书" pitchFamily="49" charset="-122"/>
                <a:ea typeface="隶书" pitchFamily="49" charset="-122"/>
              </a:rPr>
              <a:t>_____</a:t>
            </a:r>
            <a:r>
              <a:rPr lang="en-US" altLang="zh-CN" sz="2800" b="1" dirty="0">
                <a:latin typeface="隶书" pitchFamily="49" charset="-122"/>
                <a:ea typeface="隶书" pitchFamily="49" charset="-122"/>
              </a:rPr>
              <a:t>______</a:t>
            </a:r>
            <a:r>
              <a:rPr lang="en-US" altLang="zh-CN" sz="2800" b="1" dirty="0" smtClean="0">
                <a:latin typeface="隶书" pitchFamily="49" charset="-122"/>
                <a:ea typeface="隶书" pitchFamily="49" charset="-122"/>
              </a:rPr>
              <a:t>______________</a:t>
            </a:r>
            <a:r>
              <a:rPr lang="zh-CN" altLang="en-US" sz="2800" b="1" dirty="0">
                <a:latin typeface="隶书" pitchFamily="49" charset="-122"/>
                <a:ea typeface="隶书" pitchFamily="49" charset="-122"/>
              </a:rPr>
              <a:t>进行了持续</a:t>
            </a:r>
            <a:r>
              <a:rPr lang="en-US" altLang="zh-CN" sz="2800" b="1" dirty="0">
                <a:latin typeface="隶书" pitchFamily="49" charset="-122"/>
                <a:ea typeface="隶书" pitchFamily="49" charset="-122"/>
              </a:rPr>
              <a:t>78</a:t>
            </a:r>
            <a:r>
              <a:rPr lang="zh-CN" altLang="en-US" sz="2800" b="1" dirty="0">
                <a:latin typeface="隶书" pitchFamily="49" charset="-122"/>
                <a:ea typeface="隶书" pitchFamily="49" charset="-122"/>
              </a:rPr>
              <a:t>天的轰炸。</a:t>
            </a:r>
            <a:r>
              <a:rPr lang="en-US" altLang="zh-CN" sz="2800" b="1" dirty="0">
                <a:latin typeface="隶书" pitchFamily="49" charset="-122"/>
                <a:ea typeface="隶书" pitchFamily="49" charset="-122"/>
              </a:rPr>
              <a:t>5</a:t>
            </a:r>
            <a:r>
              <a:rPr lang="zh-CN" altLang="en-US" sz="2800" b="1" dirty="0">
                <a:latin typeface="隶书" pitchFamily="49" charset="-122"/>
                <a:ea typeface="隶书" pitchFamily="49" charset="-122"/>
              </a:rPr>
              <a:t>月</a:t>
            </a:r>
            <a:r>
              <a:rPr lang="en-US" altLang="zh-CN" sz="2800" b="1" dirty="0">
                <a:latin typeface="隶书" pitchFamily="49" charset="-122"/>
                <a:ea typeface="隶书" pitchFamily="49" charset="-122"/>
              </a:rPr>
              <a:t>8</a:t>
            </a:r>
            <a:r>
              <a:rPr lang="zh-CN" altLang="en-US" sz="2800" b="1" dirty="0">
                <a:latin typeface="隶书" pitchFamily="49" charset="-122"/>
                <a:ea typeface="隶书" pitchFamily="49" charset="-122"/>
              </a:rPr>
              <a:t>日，</a:t>
            </a:r>
            <a:r>
              <a:rPr lang="zh-CN" altLang="en-US" sz="2800" b="1" dirty="0">
                <a:solidFill>
                  <a:srgbClr val="0E1FFE"/>
                </a:solidFill>
                <a:latin typeface="隶书" pitchFamily="49" charset="-122"/>
                <a:ea typeface="隶书" pitchFamily="49" charset="-122"/>
              </a:rPr>
              <a:t>中国驻南大使馆</a:t>
            </a:r>
            <a:r>
              <a:rPr lang="zh-CN" altLang="en-US" sz="2800" b="1" dirty="0">
                <a:latin typeface="隶书" pitchFamily="49" charset="-122"/>
                <a:ea typeface="隶书" pitchFamily="49" charset="-122"/>
              </a:rPr>
              <a:t>遭到北约导弹袭击</a:t>
            </a:r>
            <a:r>
              <a:rPr lang="zh-CN" altLang="en-US" sz="2800" b="1" dirty="0" smtClean="0">
                <a:latin typeface="隶书" pitchFamily="49" charset="-122"/>
                <a:ea typeface="隶书" pitchFamily="49" charset="-122"/>
              </a:rPr>
              <a:t>。</a:t>
            </a:r>
            <a:endParaRPr lang="en-US" altLang="zh-CN" sz="2800" b="1" dirty="0">
              <a:solidFill>
                <a:srgbClr val="0E1FFE"/>
              </a:solidFill>
              <a:latin typeface="隶书" pitchFamily="49" charset="-122"/>
              <a:ea typeface="隶书" pitchFamily="49" charset="-122"/>
            </a:endParaRPr>
          </a:p>
        </p:txBody>
      </p:sp>
      <p:sp>
        <p:nvSpPr>
          <p:cNvPr id="7" name="文本框 1428482"/>
          <p:cNvSpPr txBox="1">
            <a:spLocks noChangeArrowheads="1"/>
          </p:cNvSpPr>
          <p:nvPr/>
        </p:nvSpPr>
        <p:spPr bwMode="auto">
          <a:xfrm>
            <a:off x="1452935" y="4590989"/>
            <a:ext cx="32131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chorCtr="1">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800" b="1">
                <a:solidFill>
                  <a:srgbClr val="FF0000"/>
                </a:solidFill>
                <a:latin typeface="隶书" pitchFamily="49" charset="-122"/>
                <a:ea typeface="隶书" pitchFamily="49" charset="-122"/>
              </a:rPr>
              <a:t>联合国安理会</a:t>
            </a:r>
          </a:p>
        </p:txBody>
      </p:sp>
      <p:sp>
        <p:nvSpPr>
          <p:cNvPr id="8" name="文本框 1428483"/>
          <p:cNvSpPr txBox="1">
            <a:spLocks noChangeArrowheads="1"/>
          </p:cNvSpPr>
          <p:nvPr/>
        </p:nvSpPr>
        <p:spPr bwMode="auto">
          <a:xfrm>
            <a:off x="4490751" y="4649049"/>
            <a:ext cx="377946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nchorCtr="1">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800" b="1" dirty="0">
                <a:solidFill>
                  <a:srgbClr val="FF0000"/>
                </a:solidFill>
                <a:latin typeface="隶书" pitchFamily="49" charset="-122"/>
                <a:ea typeface="隶书" pitchFamily="49" charset="-122"/>
              </a:rPr>
              <a:t>南斯拉夫联盟共和国</a:t>
            </a:r>
          </a:p>
        </p:txBody>
      </p:sp>
      <p:sp>
        <p:nvSpPr>
          <p:cNvPr id="10" name="文本框 1"/>
          <p:cNvSpPr txBox="1">
            <a:spLocks noChangeArrowheads="1"/>
          </p:cNvSpPr>
          <p:nvPr/>
        </p:nvSpPr>
        <p:spPr bwMode="auto">
          <a:xfrm>
            <a:off x="1822450" y="4125829"/>
            <a:ext cx="93166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800" b="1" dirty="0">
                <a:solidFill>
                  <a:srgbClr val="FF0000"/>
                </a:solidFill>
                <a:latin typeface="隶书" pitchFamily="49" charset="-122"/>
                <a:ea typeface="隶书" pitchFamily="49" charset="-122"/>
                <a:sym typeface="宋体" pitchFamily="2" charset="-122"/>
              </a:rPr>
              <a:t>美国</a:t>
            </a:r>
          </a:p>
        </p:txBody>
      </p:sp>
    </p:spTree>
    <p:extLst>
      <p:ext uri="{BB962C8B-B14F-4D97-AF65-F5344CB8AC3E}">
        <p14:creationId xmlns:p14="http://schemas.microsoft.com/office/powerpoint/2010/main" val="3383209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linds(horizont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horizontal)">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9" descr="白色大理石"/>
          <p:cNvSpPr>
            <a:spLocks noChangeArrowheads="1"/>
          </p:cNvSpPr>
          <p:nvPr/>
        </p:nvSpPr>
        <p:spPr bwMode="auto">
          <a:xfrm>
            <a:off x="0" y="836613"/>
            <a:ext cx="9144000" cy="914400"/>
          </a:xfrm>
          <a:prstGeom prst="rect">
            <a:avLst/>
          </a:prstGeom>
          <a:blipFill dpi="0" rotWithShape="1">
            <a:blip r:embed="rId3"/>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5400" b="1" dirty="0">
                <a:solidFill>
                  <a:srgbClr val="FF0000"/>
                </a:solidFill>
                <a:latin typeface="隶书" pitchFamily="49" charset="-122"/>
                <a:ea typeface="隶书" pitchFamily="49" charset="-122"/>
              </a:rPr>
              <a:t>一、霸权主义与地区冲突</a:t>
            </a:r>
          </a:p>
        </p:txBody>
      </p:sp>
      <p:pic>
        <p:nvPicPr>
          <p:cNvPr id="4" name="Picture 2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5"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
        <p:nvSpPr>
          <p:cNvPr id="6" name="Rectangle 3"/>
          <p:cNvSpPr txBox="1">
            <a:spLocks noChangeArrowheads="1"/>
          </p:cNvSpPr>
          <p:nvPr/>
        </p:nvSpPr>
        <p:spPr>
          <a:xfrm>
            <a:off x="0" y="1628775"/>
            <a:ext cx="4608513" cy="5229225"/>
          </a:xfrm>
          <a:prstGeom prst="rect">
            <a:avLst/>
          </a:prstGeom>
        </p:spPr>
        <p:txBody>
          <a:bodyPr/>
          <a:lst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lvl="1" indent="-285750" algn="l" rtl="0" fontAlgn="base">
              <a:spcBef>
                <a:spcPct val="20000"/>
              </a:spcBef>
              <a:spcAft>
                <a:spcPct val="0"/>
              </a:spcAft>
              <a:buChar char="–"/>
              <a:defRPr sz="2800" kern="1200">
                <a:solidFill>
                  <a:schemeClr val="tx1"/>
                </a:solidFill>
                <a:latin typeface="+mn-lt"/>
                <a:ea typeface="+mn-ea"/>
                <a:cs typeface="+mn-cs"/>
              </a:defRPr>
            </a:lvl2pPr>
            <a:lvl3pPr marL="1143000" lvl="2" indent="-228600" algn="l" rtl="0" fontAlgn="base">
              <a:spcBef>
                <a:spcPct val="20000"/>
              </a:spcBef>
              <a:spcAft>
                <a:spcPct val="0"/>
              </a:spcAft>
              <a:buChar char="•"/>
              <a:defRPr sz="2400" kern="1200">
                <a:solidFill>
                  <a:schemeClr val="tx1"/>
                </a:solidFill>
                <a:latin typeface="+mn-lt"/>
                <a:ea typeface="+mn-ea"/>
                <a:cs typeface="+mn-cs"/>
              </a:defRPr>
            </a:lvl3pPr>
            <a:lvl4pPr marL="1600200" lvl="3" indent="-228600" algn="l" rtl="0" fontAlgn="base">
              <a:spcBef>
                <a:spcPct val="20000"/>
              </a:spcBef>
              <a:spcAft>
                <a:spcPct val="0"/>
              </a:spcAft>
              <a:buChar char="–"/>
              <a:defRPr sz="2000" kern="1200">
                <a:solidFill>
                  <a:schemeClr val="tx1"/>
                </a:solidFill>
                <a:latin typeface="+mn-lt"/>
                <a:ea typeface="+mn-ea"/>
                <a:cs typeface="+mn-cs"/>
              </a:defRPr>
            </a:lvl4pPr>
            <a:lvl5pPr marL="2057400" lvl="4" indent="-228600" algn="l" rtl="0" fontAlgn="base">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a:lstStyle>
          <a:p>
            <a:pPr>
              <a:buFontTx/>
              <a:buNone/>
            </a:pPr>
            <a:r>
              <a:rPr lang="en-US" altLang="zh-CN" sz="4000" b="1" smtClean="0"/>
              <a:t>1999</a:t>
            </a:r>
            <a:r>
              <a:rPr lang="zh-CN" altLang="en-US" sz="4000" b="1" smtClean="0"/>
              <a:t>年</a:t>
            </a:r>
            <a:r>
              <a:rPr lang="en-US" altLang="zh-CN" sz="4000" b="1" smtClean="0"/>
              <a:t>3</a:t>
            </a:r>
            <a:r>
              <a:rPr lang="zh-CN" altLang="en-US" sz="4000" b="1" smtClean="0"/>
              <a:t>月</a:t>
            </a:r>
            <a:r>
              <a:rPr lang="en-US" altLang="zh-CN" sz="4000" b="1" smtClean="0"/>
              <a:t>~6</a:t>
            </a:r>
            <a:r>
              <a:rPr lang="zh-CN" altLang="en-US" sz="4000" b="1" smtClean="0"/>
              <a:t>月，以美国为首的北约越过联合国安理会，以南联盟军队屠杀科索沃的阿尔巴尼亚族人为借口，对南联盟境内进行狂轰滥炸</a:t>
            </a:r>
            <a:r>
              <a:rPr lang="en-US" altLang="zh-CN" sz="4000" b="1" smtClean="0">
                <a:latin typeface="宋体"/>
              </a:rPr>
              <a:t>……</a:t>
            </a:r>
            <a:endParaRPr lang="en-US" altLang="zh-CN" sz="4000" b="1" dirty="0"/>
          </a:p>
        </p:txBody>
      </p:sp>
      <p:pic>
        <p:nvPicPr>
          <p:cNvPr id="7" name="Picture 4" descr="轰炸南联盟"/>
          <p:cNvPicPr>
            <a:picLocks noChangeAspect="1" noChangeArrowheads="1"/>
          </p:cNvPicPr>
          <p:nvPr/>
        </p:nvPicPr>
        <p:blipFill>
          <a:blip r:embed="rId5">
            <a:extLst>
              <a:ext uri="{28A0092B-C50C-407E-A947-70E740481C1C}">
                <a14:useLocalDpi xmlns:a14="http://schemas.microsoft.com/office/drawing/2010/main" val="0"/>
              </a:ext>
            </a:extLst>
          </a:blip>
          <a:srcRect l="3674" b="8011"/>
          <a:stretch>
            <a:fillRect/>
          </a:stretch>
        </p:blipFill>
        <p:spPr bwMode="auto">
          <a:xfrm>
            <a:off x="4645025" y="1989138"/>
            <a:ext cx="4464050" cy="4319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3344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20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20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200"/>
                                        <p:tgtEl>
                                          <p:spTgt spid="6">
                                            <p:txEl>
                                              <p:pRg st="0" end="0"/>
                                            </p:txEl>
                                          </p:spTgt>
                                        </p:tgtEl>
                                        <p:attrNameLst>
                                          <p:attrName>fill.type</p:attrName>
                                        </p:attrNameLst>
                                      </p:cBhvr>
                                      <p:to>
                                        <p:strVal val="solid"/>
                                      </p:to>
                                    </p:set>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5"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
        <p:nvSpPr>
          <p:cNvPr id="6" name="Rectangle 8"/>
          <p:cNvSpPr>
            <a:spLocks noChangeArrowheads="1"/>
          </p:cNvSpPr>
          <p:nvPr/>
        </p:nvSpPr>
        <p:spPr bwMode="auto">
          <a:xfrm>
            <a:off x="100012" y="6086033"/>
            <a:ext cx="8875712"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1">
            <a:spAutoFit/>
          </a:bodyPr>
          <a:lstStyle/>
          <a:p>
            <a:r>
              <a:rPr kumimoji="1" lang="zh-CN" altLang="en-US" sz="1600">
                <a:solidFill>
                  <a:srgbClr val="333333"/>
                </a:solidFill>
                <a:latin typeface="楷体_GB2312" pitchFamily="1" charset="-122"/>
                <a:ea typeface="楷体_GB2312" pitchFamily="1" charset="-122"/>
              </a:rPr>
              <a:t>　　威助世界和平的因素依然存在。</a:t>
            </a:r>
            <a:r>
              <a:rPr kumimoji="1" lang="zh-CN" altLang="en-US" sz="1600">
                <a:solidFill>
                  <a:schemeClr val="hlink"/>
                </a:solidFill>
                <a:latin typeface="黑体" pitchFamily="49" charset="-122"/>
                <a:ea typeface="黑体" pitchFamily="49" charset="-122"/>
              </a:rPr>
              <a:t>地区冲突</a:t>
            </a:r>
            <a:r>
              <a:rPr kumimoji="1" lang="zh-CN" altLang="en-US" sz="1600">
                <a:solidFill>
                  <a:srgbClr val="333333"/>
                </a:solidFill>
                <a:latin typeface="楷体_GB2312" pitchFamily="1" charset="-122"/>
                <a:ea typeface="楷体_GB2312" pitchFamily="1" charset="-122"/>
              </a:rPr>
              <a:t>、</a:t>
            </a:r>
            <a:r>
              <a:rPr kumimoji="1" lang="zh-CN" altLang="en-US" sz="1600">
                <a:solidFill>
                  <a:schemeClr val="hlink"/>
                </a:solidFill>
                <a:latin typeface="黑体" pitchFamily="49" charset="-122"/>
                <a:ea typeface="黑体" pitchFamily="49" charset="-122"/>
              </a:rPr>
              <a:t>民族矛盾</a:t>
            </a:r>
            <a:r>
              <a:rPr kumimoji="1" lang="zh-CN" altLang="en-US" sz="1600">
                <a:solidFill>
                  <a:srgbClr val="333333"/>
                </a:solidFill>
                <a:latin typeface="楷体_GB2312" pitchFamily="1" charset="-122"/>
                <a:ea typeface="楷体_GB2312" pitchFamily="1" charset="-122"/>
              </a:rPr>
              <a:t>、</a:t>
            </a:r>
            <a:r>
              <a:rPr kumimoji="1" lang="zh-CN" altLang="en-US" sz="1600">
                <a:solidFill>
                  <a:schemeClr val="hlink"/>
                </a:solidFill>
                <a:latin typeface="黑体" pitchFamily="49" charset="-122"/>
                <a:ea typeface="黑体" pitchFamily="49" charset="-122"/>
              </a:rPr>
              <a:t>宗教纷争</a:t>
            </a:r>
            <a:r>
              <a:rPr kumimoji="1" lang="zh-CN" altLang="en-US" sz="1600">
                <a:solidFill>
                  <a:srgbClr val="333333"/>
                </a:solidFill>
                <a:latin typeface="楷体_GB2312" pitchFamily="1" charset="-122"/>
                <a:ea typeface="楷体_GB2312" pitchFamily="1" charset="-122"/>
              </a:rPr>
              <a:t>，加之</a:t>
            </a:r>
            <a:r>
              <a:rPr kumimoji="1" lang="zh-CN" altLang="en-US" sz="1600">
                <a:solidFill>
                  <a:schemeClr val="hlink"/>
                </a:solidFill>
                <a:latin typeface="黑体" pitchFamily="49" charset="-122"/>
                <a:ea typeface="黑体" pitchFamily="49" charset="-122"/>
              </a:rPr>
              <a:t>美国霸权主义、强权政治</a:t>
            </a:r>
            <a:r>
              <a:rPr kumimoji="1" lang="zh-CN" altLang="en-US" sz="1600">
                <a:solidFill>
                  <a:srgbClr val="333333"/>
                </a:solidFill>
                <a:latin typeface="楷体_GB2312" pitchFamily="1" charset="-122"/>
                <a:ea typeface="楷体_GB2312" pitchFamily="1" charset="-122"/>
              </a:rPr>
              <a:t>和</a:t>
            </a:r>
            <a:r>
              <a:rPr kumimoji="1" lang="zh-CN" altLang="en-US" sz="1600">
                <a:solidFill>
                  <a:schemeClr val="hlink"/>
                </a:solidFill>
                <a:latin typeface="黑体" pitchFamily="49" charset="-122"/>
                <a:ea typeface="黑体" pitchFamily="49" charset="-122"/>
              </a:rPr>
              <a:t>恐怖主义</a:t>
            </a:r>
            <a:r>
              <a:rPr kumimoji="1" lang="zh-CN" altLang="en-US" sz="1600">
                <a:solidFill>
                  <a:srgbClr val="333333"/>
                </a:solidFill>
                <a:latin typeface="楷体_GB2312" pitchFamily="1" charset="-122"/>
                <a:ea typeface="楷体_GB2312" pitchFamily="1" charset="-122"/>
              </a:rPr>
              <a:t>，对世界多极化趋势形成严峻挑战。如科索沃战争、伊拉克战争、巴以冲突。</a:t>
            </a:r>
            <a:r>
              <a:rPr kumimoji="1" lang="en-US" altLang="zh-CN" sz="1600">
                <a:solidFill>
                  <a:srgbClr val="333333"/>
                </a:solidFill>
                <a:latin typeface="楷体_GB2312" pitchFamily="1" charset="-122"/>
                <a:ea typeface="楷体_GB2312" pitchFamily="1" charset="-122"/>
              </a:rPr>
              <a:t>1999</a:t>
            </a:r>
            <a:r>
              <a:rPr kumimoji="1" lang="zh-CN" altLang="en-US" sz="1600">
                <a:solidFill>
                  <a:srgbClr val="333333"/>
                </a:solidFill>
                <a:latin typeface="楷体_GB2312" pitchFamily="1" charset="-122"/>
                <a:ea typeface="楷体_GB2312" pitchFamily="1" charset="-122"/>
              </a:rPr>
              <a:t>年</a:t>
            </a:r>
            <a:r>
              <a:rPr kumimoji="1" lang="en-US" altLang="zh-CN" sz="1600">
                <a:solidFill>
                  <a:srgbClr val="333333"/>
                </a:solidFill>
                <a:latin typeface="楷体_GB2312" pitchFamily="1" charset="-122"/>
                <a:ea typeface="楷体_GB2312" pitchFamily="1" charset="-122"/>
              </a:rPr>
              <a:t>3</a:t>
            </a:r>
            <a:r>
              <a:rPr kumimoji="1" lang="zh-CN" altLang="en-US" sz="1600">
                <a:solidFill>
                  <a:srgbClr val="333333"/>
                </a:solidFill>
                <a:latin typeface="楷体_GB2312" pitchFamily="1" charset="-122"/>
                <a:ea typeface="楷体_GB2312" pitchFamily="1" charset="-122"/>
              </a:rPr>
              <a:t>月</a:t>
            </a:r>
            <a:r>
              <a:rPr kumimoji="1" lang="en-US" altLang="zh-CN" sz="1600">
                <a:solidFill>
                  <a:srgbClr val="333333"/>
                </a:solidFill>
                <a:latin typeface="楷体_GB2312" pitchFamily="1" charset="-122"/>
                <a:ea typeface="楷体_GB2312" pitchFamily="1" charset="-122"/>
              </a:rPr>
              <a:t>24</a:t>
            </a:r>
            <a:r>
              <a:rPr kumimoji="1" lang="zh-CN" altLang="en-US" sz="1600">
                <a:solidFill>
                  <a:srgbClr val="333333"/>
                </a:solidFill>
                <a:latin typeface="楷体_GB2312" pitchFamily="1" charset="-122"/>
                <a:ea typeface="楷体_GB2312" pitchFamily="1" charset="-122"/>
              </a:rPr>
              <a:t>日～</a:t>
            </a:r>
            <a:r>
              <a:rPr kumimoji="1" lang="en-US" altLang="zh-CN" sz="1600">
                <a:solidFill>
                  <a:srgbClr val="333333"/>
                </a:solidFill>
                <a:latin typeface="楷体_GB2312" pitchFamily="1" charset="-122"/>
                <a:ea typeface="楷体_GB2312" pitchFamily="1" charset="-122"/>
              </a:rPr>
              <a:t>6</a:t>
            </a:r>
            <a:r>
              <a:rPr kumimoji="1" lang="zh-CN" altLang="en-US" sz="1600">
                <a:solidFill>
                  <a:srgbClr val="333333"/>
                </a:solidFill>
                <a:latin typeface="楷体_GB2312" pitchFamily="1" charset="-122"/>
                <a:ea typeface="楷体_GB2312" pitchFamily="1" charset="-122"/>
              </a:rPr>
              <a:t>月</a:t>
            </a:r>
            <a:r>
              <a:rPr kumimoji="1" lang="en-US" altLang="zh-CN" sz="1600">
                <a:solidFill>
                  <a:srgbClr val="333333"/>
                </a:solidFill>
                <a:latin typeface="楷体_GB2312" pitchFamily="1" charset="-122"/>
                <a:ea typeface="楷体_GB2312" pitchFamily="1" charset="-122"/>
              </a:rPr>
              <a:t>10</a:t>
            </a:r>
            <a:r>
              <a:rPr kumimoji="1" lang="zh-CN" altLang="en-US" sz="1600">
                <a:solidFill>
                  <a:srgbClr val="333333"/>
                </a:solidFill>
                <a:latin typeface="楷体_GB2312" pitchFamily="1" charset="-122"/>
                <a:ea typeface="楷体_GB2312" pitchFamily="1" charset="-122"/>
              </a:rPr>
              <a:t>日，以美国为首的北约打着</a:t>
            </a:r>
            <a:r>
              <a:rPr kumimoji="1" lang="zh-CN" altLang="en-US" sz="1600">
                <a:solidFill>
                  <a:srgbClr val="333333"/>
                </a:solidFill>
                <a:latin typeface="Times New Roman" pitchFamily="18" charset="0"/>
                <a:ea typeface="楷体_GB2312" pitchFamily="1" charset="-122"/>
              </a:rPr>
              <a:t>“</a:t>
            </a:r>
            <a:r>
              <a:rPr kumimoji="1" lang="zh-CN" altLang="en-US" sz="1600">
                <a:solidFill>
                  <a:srgbClr val="333333"/>
                </a:solidFill>
                <a:latin typeface="楷体_GB2312" pitchFamily="1" charset="-122"/>
                <a:ea typeface="楷体_GB2312" pitchFamily="1" charset="-122"/>
              </a:rPr>
              <a:t>人道主义干涉</a:t>
            </a:r>
            <a:r>
              <a:rPr kumimoji="1" lang="zh-CN" altLang="en-US" sz="1600">
                <a:solidFill>
                  <a:srgbClr val="333333"/>
                </a:solidFill>
                <a:latin typeface="Times New Roman" pitchFamily="18" charset="0"/>
                <a:ea typeface="楷体_GB2312" pitchFamily="1" charset="-122"/>
              </a:rPr>
              <a:t>”</a:t>
            </a:r>
            <a:r>
              <a:rPr kumimoji="1" lang="zh-CN" altLang="en-US" sz="1600">
                <a:solidFill>
                  <a:srgbClr val="333333"/>
                </a:solidFill>
                <a:latin typeface="楷体_GB2312" pitchFamily="1" charset="-122"/>
                <a:ea typeface="楷体_GB2312" pitchFamily="1" charset="-122"/>
              </a:rPr>
              <a:t>幌子，对南联盟进行持续</a:t>
            </a:r>
            <a:r>
              <a:rPr kumimoji="1" lang="en-US" altLang="zh-CN" sz="1600">
                <a:solidFill>
                  <a:srgbClr val="333333"/>
                </a:solidFill>
                <a:latin typeface="楷体_GB2312" pitchFamily="1" charset="-122"/>
                <a:ea typeface="楷体_GB2312" pitchFamily="1" charset="-122"/>
              </a:rPr>
              <a:t>78</a:t>
            </a:r>
            <a:r>
              <a:rPr kumimoji="1" lang="zh-CN" altLang="en-US" sz="1600">
                <a:solidFill>
                  <a:srgbClr val="333333"/>
                </a:solidFill>
                <a:latin typeface="楷体_GB2312" pitchFamily="1" charset="-122"/>
                <a:ea typeface="楷体_GB2312" pitchFamily="1" charset="-122"/>
              </a:rPr>
              <a:t>天轰炸。</a:t>
            </a:r>
          </a:p>
        </p:txBody>
      </p:sp>
      <p:grpSp>
        <p:nvGrpSpPr>
          <p:cNvPr id="7" name="Group 13"/>
          <p:cNvGrpSpPr>
            <a:grpSpLocks/>
          </p:cNvGrpSpPr>
          <p:nvPr/>
        </p:nvGrpSpPr>
        <p:grpSpPr bwMode="auto">
          <a:xfrm>
            <a:off x="282574" y="1112395"/>
            <a:ext cx="8488363" cy="5016500"/>
            <a:chOff x="204" y="648"/>
            <a:chExt cx="5347" cy="3160"/>
          </a:xfrm>
        </p:grpSpPr>
        <p:sp>
          <p:nvSpPr>
            <p:cNvPr id="8" name="Text Box 4"/>
            <p:cNvSpPr txBox="1">
              <a:spLocks noChangeArrowheads="1"/>
            </p:cNvSpPr>
            <p:nvPr/>
          </p:nvSpPr>
          <p:spPr bwMode="auto">
            <a:xfrm>
              <a:off x="718" y="3570"/>
              <a:ext cx="2098"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36000" rIns="0" bIns="36000">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kumimoji="1" lang="zh-CN" altLang="en-US" sz="2000">
                  <a:solidFill>
                    <a:srgbClr val="663300"/>
                  </a:solidFill>
                  <a:latin typeface="Times New Roman" pitchFamily="18" charset="0"/>
                  <a:ea typeface="黑体" pitchFamily="49" charset="-122"/>
                </a:rPr>
                <a:t>南联盟科索沃（</a:t>
              </a:r>
              <a:r>
                <a:rPr kumimoji="1" lang="en-US" altLang="zh-CN" sz="2000">
                  <a:solidFill>
                    <a:srgbClr val="663300"/>
                  </a:solidFill>
                  <a:latin typeface="Times New Roman" pitchFamily="18" charset="0"/>
                  <a:ea typeface="黑体" pitchFamily="49" charset="-122"/>
                </a:rPr>
                <a:t>Kosovo</a:t>
              </a:r>
              <a:r>
                <a:rPr kumimoji="1" lang="zh-CN" altLang="en-US" sz="2000">
                  <a:solidFill>
                    <a:srgbClr val="663300"/>
                  </a:solidFill>
                  <a:latin typeface="Times New Roman" pitchFamily="18" charset="0"/>
                  <a:ea typeface="黑体" pitchFamily="49" charset="-122"/>
                </a:rPr>
                <a:t>）地区</a:t>
              </a:r>
            </a:p>
          </p:txBody>
        </p:sp>
        <p:pic>
          <p:nvPicPr>
            <p:cNvPr id="9" name="Picture 10" descr="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4" y="648"/>
              <a:ext cx="3124" cy="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11"/>
            <p:cNvSpPr>
              <a:spLocks noChangeArrowheads="1"/>
            </p:cNvSpPr>
            <p:nvPr/>
          </p:nvSpPr>
          <p:spPr bwMode="auto">
            <a:xfrm>
              <a:off x="3820" y="3177"/>
              <a:ext cx="1480" cy="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kumimoji="1" lang="zh-CN" altLang="en-US" sz="2000">
                  <a:solidFill>
                    <a:srgbClr val="663300"/>
                  </a:solidFill>
                  <a:latin typeface="Times New Roman" pitchFamily="18" charset="0"/>
                  <a:ea typeface="黑体" pitchFamily="49" charset="-122"/>
                </a:rPr>
                <a:t>斯洛博丹</a:t>
              </a:r>
              <a:r>
                <a:rPr kumimoji="1" lang="en-US" altLang="zh-CN" sz="2000">
                  <a:solidFill>
                    <a:srgbClr val="663300"/>
                  </a:solidFill>
                  <a:latin typeface="Times New Roman" pitchFamily="18" charset="0"/>
                  <a:ea typeface="黑体" pitchFamily="49" charset="-122"/>
                </a:rPr>
                <a:t>·</a:t>
              </a:r>
              <a:r>
                <a:rPr kumimoji="1" lang="zh-CN" altLang="en-US" sz="2000">
                  <a:solidFill>
                    <a:srgbClr val="663300"/>
                  </a:solidFill>
                  <a:latin typeface="Times New Roman" pitchFamily="18" charset="0"/>
                  <a:ea typeface="黑体" pitchFamily="49" charset="-122"/>
                </a:rPr>
                <a:t>米洛舍维奇</a:t>
              </a:r>
            </a:p>
            <a:p>
              <a:pPr algn="ctr">
                <a:lnSpc>
                  <a:spcPct val="90000"/>
                </a:lnSpc>
              </a:pPr>
              <a:r>
                <a:rPr kumimoji="1" lang="en-US" altLang="zh-CN" sz="1600">
                  <a:solidFill>
                    <a:schemeClr val="bg2"/>
                  </a:solidFill>
                  <a:latin typeface="Times New Roman" pitchFamily="18" charset="0"/>
                  <a:ea typeface="楷体_GB2312" pitchFamily="1" charset="-122"/>
                </a:rPr>
                <a:t>Slobodan Milosevic</a:t>
              </a:r>
            </a:p>
            <a:p>
              <a:pPr algn="ctr">
                <a:lnSpc>
                  <a:spcPct val="90000"/>
                </a:lnSpc>
              </a:pPr>
              <a:r>
                <a:rPr kumimoji="1" lang="en-US" altLang="zh-CN" sz="1600">
                  <a:solidFill>
                    <a:schemeClr val="bg2"/>
                  </a:solidFill>
                  <a:latin typeface="楷体_GB2312" pitchFamily="1" charset="-122"/>
                  <a:ea typeface="楷体_GB2312" pitchFamily="1" charset="-122"/>
                </a:rPr>
                <a:t>1941.8.20</a:t>
              </a:r>
              <a:r>
                <a:rPr kumimoji="1" lang="zh-CN" altLang="en-US" sz="1600">
                  <a:solidFill>
                    <a:schemeClr val="bg2"/>
                  </a:solidFill>
                  <a:latin typeface="楷体_GB2312" pitchFamily="1" charset="-122"/>
                  <a:ea typeface="楷体_GB2312" pitchFamily="1" charset="-122"/>
                </a:rPr>
                <a:t>～</a:t>
              </a:r>
              <a:r>
                <a:rPr kumimoji="1" lang="en-US" altLang="zh-CN" sz="1600">
                  <a:solidFill>
                    <a:schemeClr val="bg2"/>
                  </a:solidFill>
                  <a:latin typeface="楷体_GB2312" pitchFamily="1" charset="-122"/>
                  <a:ea typeface="楷体_GB2312" pitchFamily="1" charset="-122"/>
                </a:rPr>
                <a:t>2006.3.11</a:t>
              </a:r>
            </a:p>
            <a:p>
              <a:pPr algn="ctr">
                <a:lnSpc>
                  <a:spcPct val="90000"/>
                </a:lnSpc>
              </a:pPr>
              <a:r>
                <a:rPr kumimoji="1" lang="zh-CN" altLang="en-US" sz="1600">
                  <a:solidFill>
                    <a:schemeClr val="bg2"/>
                  </a:solidFill>
                  <a:latin typeface="楷体_GB2312" pitchFamily="1" charset="-122"/>
                  <a:ea typeface="楷体_GB2312" pitchFamily="1" charset="-122"/>
                </a:rPr>
                <a:t>南斯拉夫联盟共和国总统</a:t>
              </a:r>
            </a:p>
          </p:txBody>
        </p:sp>
        <p:pic>
          <p:nvPicPr>
            <p:cNvPr id="11" name="Picture 12" descr="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68" y="649"/>
              <a:ext cx="1983" cy="2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Group 14"/>
          <p:cNvGrpSpPr>
            <a:grpSpLocks/>
          </p:cNvGrpSpPr>
          <p:nvPr/>
        </p:nvGrpSpPr>
        <p:grpSpPr bwMode="auto">
          <a:xfrm>
            <a:off x="241299" y="1110808"/>
            <a:ext cx="8577263" cy="5018087"/>
            <a:chOff x="178" y="647"/>
            <a:chExt cx="5403" cy="3161"/>
          </a:xfrm>
        </p:grpSpPr>
        <p:pic>
          <p:nvPicPr>
            <p:cNvPr id="13" name="Picture 15" descr="Ref_and_baby"/>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8" y="647"/>
              <a:ext cx="5403" cy="2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 Box 16"/>
            <p:cNvSpPr txBox="1">
              <a:spLocks noChangeArrowheads="1"/>
            </p:cNvSpPr>
            <p:nvPr/>
          </p:nvSpPr>
          <p:spPr bwMode="auto">
            <a:xfrm>
              <a:off x="1271" y="3570"/>
              <a:ext cx="3218"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36000" rIns="0" bIns="36000">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kumimoji="1" lang="zh-CN" altLang="en-US" sz="2000">
                  <a:solidFill>
                    <a:srgbClr val="663300"/>
                  </a:solidFill>
                  <a:latin typeface="Times New Roman" pitchFamily="18" charset="0"/>
                  <a:ea typeface="黑体" pitchFamily="49" charset="-122"/>
                </a:rPr>
                <a:t>科索沃（</a:t>
              </a:r>
              <a:r>
                <a:rPr kumimoji="1" lang="en-US" altLang="zh-CN" sz="2000">
                  <a:solidFill>
                    <a:srgbClr val="663300"/>
                  </a:solidFill>
                  <a:latin typeface="Times New Roman" pitchFamily="18" charset="0"/>
                  <a:ea typeface="黑体" pitchFamily="49" charset="-122"/>
                </a:rPr>
                <a:t>Kosovo</a:t>
              </a:r>
              <a:r>
                <a:rPr kumimoji="1" lang="zh-CN" altLang="en-US" sz="2000">
                  <a:solidFill>
                    <a:srgbClr val="663300"/>
                  </a:solidFill>
                  <a:latin typeface="Times New Roman" pitchFamily="18" charset="0"/>
                  <a:ea typeface="黑体" pitchFamily="49" charset="-122"/>
                </a:rPr>
                <a:t>）战争造成大批难民无家可归</a:t>
              </a:r>
            </a:p>
          </p:txBody>
        </p:sp>
      </p:grpSp>
      <p:grpSp>
        <p:nvGrpSpPr>
          <p:cNvPr id="15" name="Group 22"/>
          <p:cNvGrpSpPr>
            <a:grpSpLocks/>
          </p:cNvGrpSpPr>
          <p:nvPr/>
        </p:nvGrpSpPr>
        <p:grpSpPr bwMode="auto">
          <a:xfrm>
            <a:off x="211137" y="1110808"/>
            <a:ext cx="8637587" cy="5000625"/>
            <a:chOff x="159" y="647"/>
            <a:chExt cx="5441" cy="3150"/>
          </a:xfrm>
        </p:grpSpPr>
        <p:pic>
          <p:nvPicPr>
            <p:cNvPr id="16" name="Picture 19" descr="040507d"/>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6" y="650"/>
              <a:ext cx="2596" cy="2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20" descr="040508d"/>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971" y="647"/>
              <a:ext cx="2608" cy="2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ectangle 21"/>
            <p:cNvSpPr>
              <a:spLocks noChangeArrowheads="1"/>
            </p:cNvSpPr>
            <p:nvPr/>
          </p:nvSpPr>
          <p:spPr bwMode="auto">
            <a:xfrm>
              <a:off x="159" y="3559"/>
              <a:ext cx="5441"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36000" rIns="0" bIns="36000">
              <a:spAutoFit/>
            </a:bodyPr>
            <a:lstStyle/>
            <a:p>
              <a:pPr algn="ctr"/>
              <a:r>
                <a:rPr kumimoji="1" lang="zh-CN" altLang="en-US" sz="2000">
                  <a:solidFill>
                    <a:srgbClr val="663300"/>
                  </a:solidFill>
                  <a:latin typeface="Times New Roman" pitchFamily="18" charset="0"/>
                  <a:ea typeface="黑体" pitchFamily="49" charset="-122"/>
                </a:rPr>
                <a:t>在科索沃弗尔波维奇农田发现北约投下的国际禁止使用的</a:t>
              </a:r>
              <a:r>
                <a:rPr kumimoji="1" lang="en-US" altLang="zh-CN" sz="2000">
                  <a:solidFill>
                    <a:srgbClr val="663300"/>
                  </a:solidFill>
                  <a:latin typeface="Times New Roman" pitchFamily="18" charset="0"/>
                  <a:ea typeface="黑体" pitchFamily="49" charset="-122"/>
                </a:rPr>
                <a:t>BLU-97A/B</a:t>
              </a:r>
              <a:r>
                <a:rPr kumimoji="1" lang="zh-CN" altLang="en-US" sz="2000">
                  <a:solidFill>
                    <a:srgbClr val="663300"/>
                  </a:solidFill>
                  <a:latin typeface="Times New Roman" pitchFamily="18" charset="0"/>
                  <a:ea typeface="黑体" pitchFamily="49" charset="-122"/>
                </a:rPr>
                <a:t>集束炸弹</a:t>
              </a:r>
            </a:p>
          </p:txBody>
        </p:sp>
      </p:grpSp>
    </p:spTree>
    <p:extLst>
      <p:ext uri="{BB962C8B-B14F-4D97-AF65-F5344CB8AC3E}">
        <p14:creationId xmlns:p14="http://schemas.microsoft.com/office/powerpoint/2010/main" val="1536160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5" fill="hold" nodeType="clickEffect">
                                  <p:stCondLst>
                                    <p:cond delay="0"/>
                                  </p:stCondLst>
                                  <p:childTnLst>
                                    <p:animEffect transition="out" filter="randombar(vertical)">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randombar(vertical)">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xit" presetSubtype="5" fill="hold" nodeType="clickEffect">
                                  <p:stCondLst>
                                    <p:cond delay="0"/>
                                  </p:stCondLst>
                                  <p:childTnLst>
                                    <p:animEffect transition="out" filter="randombar(vertical)">
                                      <p:cBhvr>
                                        <p:cTn id="15" dur="500"/>
                                        <p:tgtEl>
                                          <p:spTgt spid="12"/>
                                        </p:tgtEl>
                                      </p:cBhvr>
                                    </p:animEffect>
                                    <p:set>
                                      <p:cBhvr>
                                        <p:cTn id="16" dur="1" fill="hold">
                                          <p:stCondLst>
                                            <p:cond delay="499"/>
                                          </p:stCondLst>
                                        </p:cTn>
                                        <p:tgtEl>
                                          <p:spTgt spid="12"/>
                                        </p:tgtEl>
                                        <p:attrNameLst>
                                          <p:attrName>style.visibility</p:attrName>
                                        </p:attrNameLst>
                                      </p:cBhvr>
                                      <p:to>
                                        <p:strVal val="hidden"/>
                                      </p:to>
                                    </p:set>
                                  </p:childTnLst>
                                  <p:subTnLst>
                                    <p:audio>
                                      <p:cMediaNode>
                                        <p:cTn display="0" masterRel="sameClick">
                                          <p:stCondLst>
                                            <p:cond evt="begin" delay="0">
                                              <p:tn val="14"/>
                                            </p:cond>
                                          </p:stCondLst>
                                          <p:endCondLst>
                                            <p:cond evt="onStopAudio" delay="0">
                                              <p:tgtEl>
                                                <p:sldTgt/>
                                              </p:tgtEl>
                                            </p:cond>
                                          </p:endCondLst>
                                        </p:cTn>
                                        <p:tgtEl>
                                          <p:sndTgt r:embed="rId2" name="chimes.wav"/>
                                        </p:tgtEl>
                                      </p:cMediaNode>
                                    </p:audio>
                                  </p:subTnLst>
                                </p:cTn>
                              </p:par>
                            </p:childTnLst>
                          </p:cTn>
                        </p:par>
                        <p:par>
                          <p:cTn id="17" fill="hold">
                            <p:stCondLst>
                              <p:cond delay="500"/>
                            </p:stCondLst>
                            <p:childTnLst>
                              <p:par>
                                <p:cTn id="18" presetID="14" presetClass="entr" presetSubtype="5"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randombar(vertical)">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5"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
        <p:nvSpPr>
          <p:cNvPr id="6" name="Rectangle 8"/>
          <p:cNvSpPr>
            <a:spLocks noChangeArrowheads="1"/>
          </p:cNvSpPr>
          <p:nvPr/>
        </p:nvSpPr>
        <p:spPr bwMode="auto">
          <a:xfrm>
            <a:off x="628650" y="5649913"/>
            <a:ext cx="406400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36000" rIns="0" bIns="36000">
            <a:spAutoFit/>
          </a:bodyPr>
          <a:lstStyle/>
          <a:p>
            <a:pPr algn="ctr"/>
            <a:r>
              <a:rPr kumimoji="1" lang="zh-CN" altLang="en-US" sz="2000">
                <a:solidFill>
                  <a:srgbClr val="663300"/>
                </a:solidFill>
                <a:latin typeface="Times New Roman" pitchFamily="18" charset="0"/>
                <a:ea typeface="黑体" pitchFamily="49" charset="-122"/>
              </a:rPr>
              <a:t>北约轰炸我驻南联盟使馆致三人牺牲</a:t>
            </a:r>
          </a:p>
        </p:txBody>
      </p:sp>
      <p:sp>
        <p:nvSpPr>
          <p:cNvPr id="7" name="Rectangle 9"/>
          <p:cNvSpPr>
            <a:spLocks noChangeArrowheads="1"/>
          </p:cNvSpPr>
          <p:nvPr/>
        </p:nvSpPr>
        <p:spPr bwMode="auto">
          <a:xfrm>
            <a:off x="141288" y="6002338"/>
            <a:ext cx="8875712"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1">
            <a:spAutoFit/>
          </a:bodyPr>
          <a:lstStyle/>
          <a:p>
            <a:r>
              <a:rPr kumimoji="1" lang="zh-CN" altLang="en-US" sz="1600">
                <a:solidFill>
                  <a:srgbClr val="333333"/>
                </a:solidFill>
                <a:latin typeface="楷体_GB2312" pitchFamily="1" charset="-122"/>
                <a:ea typeface="楷体_GB2312" pitchFamily="1" charset="-122"/>
              </a:rPr>
              <a:t>　　</a:t>
            </a:r>
            <a:r>
              <a:rPr kumimoji="1" lang="en-US" altLang="zh-CN" sz="1600">
                <a:solidFill>
                  <a:srgbClr val="333333"/>
                </a:solidFill>
                <a:latin typeface="楷体_GB2312" pitchFamily="1" charset="-122"/>
                <a:ea typeface="楷体_GB2312" pitchFamily="1" charset="-122"/>
              </a:rPr>
              <a:t>1999</a:t>
            </a:r>
            <a:r>
              <a:rPr kumimoji="1" lang="zh-CN" altLang="en-US" sz="1600">
                <a:solidFill>
                  <a:srgbClr val="333333"/>
                </a:solidFill>
                <a:latin typeface="楷体_GB2312" pitchFamily="1" charset="-122"/>
                <a:ea typeface="楷体_GB2312" pitchFamily="1" charset="-122"/>
              </a:rPr>
              <a:t>年</a:t>
            </a:r>
            <a:r>
              <a:rPr kumimoji="1" lang="en-US" altLang="zh-CN" sz="1600">
                <a:solidFill>
                  <a:srgbClr val="333333"/>
                </a:solidFill>
                <a:latin typeface="楷体_GB2312" pitchFamily="1" charset="-122"/>
                <a:ea typeface="楷体_GB2312" pitchFamily="1" charset="-122"/>
              </a:rPr>
              <a:t>5</a:t>
            </a:r>
            <a:r>
              <a:rPr kumimoji="1" lang="zh-CN" altLang="en-US" sz="1600">
                <a:solidFill>
                  <a:srgbClr val="333333"/>
                </a:solidFill>
                <a:latin typeface="楷体_GB2312" pitchFamily="1" charset="-122"/>
                <a:ea typeface="楷体_GB2312" pitchFamily="1" charset="-122"/>
              </a:rPr>
              <a:t>月</a:t>
            </a:r>
            <a:r>
              <a:rPr kumimoji="1" lang="en-US" altLang="zh-CN" sz="1600">
                <a:solidFill>
                  <a:srgbClr val="333333"/>
                </a:solidFill>
                <a:latin typeface="楷体_GB2312" pitchFamily="1" charset="-122"/>
                <a:ea typeface="楷体_GB2312" pitchFamily="1" charset="-122"/>
              </a:rPr>
              <a:t>8</a:t>
            </a:r>
            <a:r>
              <a:rPr kumimoji="1" lang="zh-CN" altLang="en-US" sz="1600">
                <a:solidFill>
                  <a:srgbClr val="333333"/>
                </a:solidFill>
                <a:latin typeface="楷体_GB2312" pitchFamily="1" charset="-122"/>
                <a:ea typeface="楷体_GB2312" pitchFamily="1" charset="-122"/>
              </a:rPr>
              <a:t>日，北约轰炸中国驻南联盟大使馆，严重侵犯中国主权。</a:t>
            </a:r>
            <a:r>
              <a:rPr kumimoji="1" lang="en-US" altLang="zh-CN" sz="1600">
                <a:solidFill>
                  <a:srgbClr val="333333"/>
                </a:solidFill>
                <a:latin typeface="楷体_GB2312" pitchFamily="1" charset="-122"/>
                <a:ea typeface="楷体_GB2312" pitchFamily="1" charset="-122"/>
              </a:rPr>
              <a:t>2008</a:t>
            </a:r>
            <a:r>
              <a:rPr kumimoji="1" lang="zh-CN" altLang="en-US" sz="1600">
                <a:solidFill>
                  <a:srgbClr val="333333"/>
                </a:solidFill>
                <a:latin typeface="楷体_GB2312" pitchFamily="1" charset="-122"/>
                <a:ea typeface="楷体_GB2312" pitchFamily="1" charset="-122"/>
              </a:rPr>
              <a:t>年</a:t>
            </a:r>
            <a:r>
              <a:rPr kumimoji="1" lang="en-US" altLang="zh-CN" sz="1600">
                <a:solidFill>
                  <a:srgbClr val="333333"/>
                </a:solidFill>
                <a:latin typeface="楷体_GB2312" pitchFamily="1" charset="-122"/>
                <a:ea typeface="楷体_GB2312" pitchFamily="1" charset="-122"/>
              </a:rPr>
              <a:t>2</a:t>
            </a:r>
            <a:r>
              <a:rPr kumimoji="1" lang="zh-CN" altLang="en-US" sz="1600">
                <a:solidFill>
                  <a:srgbClr val="333333"/>
                </a:solidFill>
                <a:latin typeface="楷体_GB2312" pitchFamily="1" charset="-122"/>
                <a:ea typeface="楷体_GB2312" pitchFamily="1" charset="-122"/>
              </a:rPr>
              <a:t>月</a:t>
            </a:r>
            <a:r>
              <a:rPr kumimoji="1" lang="en-US" altLang="zh-CN" sz="1600">
                <a:solidFill>
                  <a:srgbClr val="333333"/>
                </a:solidFill>
                <a:latin typeface="楷体_GB2312" pitchFamily="1" charset="-122"/>
                <a:ea typeface="楷体_GB2312" pitchFamily="1" charset="-122"/>
              </a:rPr>
              <a:t>17</a:t>
            </a:r>
            <a:r>
              <a:rPr kumimoji="1" lang="zh-CN" altLang="en-US" sz="1600">
                <a:solidFill>
                  <a:srgbClr val="333333"/>
                </a:solidFill>
                <a:latin typeface="楷体_GB2312" pitchFamily="1" charset="-122"/>
                <a:ea typeface="楷体_GB2312" pitchFamily="1" charset="-122"/>
              </a:rPr>
              <a:t>日科索沃单方面宣布独立。北约的战争行动打着维护人权、制止</a:t>
            </a:r>
            <a:r>
              <a:rPr kumimoji="1" lang="zh-CN" altLang="en-US" sz="1600">
                <a:solidFill>
                  <a:srgbClr val="333333"/>
                </a:solidFill>
                <a:latin typeface="Times New Roman" pitchFamily="18" charset="0"/>
                <a:ea typeface="楷体_GB2312" pitchFamily="1" charset="-122"/>
              </a:rPr>
              <a:t>“</a:t>
            </a:r>
            <a:r>
              <a:rPr kumimoji="1" lang="zh-CN" altLang="en-US" sz="1600">
                <a:solidFill>
                  <a:srgbClr val="333333"/>
                </a:solidFill>
                <a:latin typeface="楷体_GB2312" pitchFamily="1" charset="-122"/>
                <a:ea typeface="楷体_GB2312" pitchFamily="1" charset="-122"/>
              </a:rPr>
              <a:t>种族清洗</a:t>
            </a:r>
            <a:r>
              <a:rPr kumimoji="1" lang="zh-CN" altLang="en-US" sz="1600">
                <a:solidFill>
                  <a:srgbClr val="333333"/>
                </a:solidFill>
                <a:latin typeface="Times New Roman" pitchFamily="18" charset="0"/>
                <a:ea typeface="楷体_GB2312" pitchFamily="1" charset="-122"/>
              </a:rPr>
              <a:t>”</a:t>
            </a:r>
            <a:r>
              <a:rPr kumimoji="1" lang="zh-CN" altLang="en-US" sz="1600">
                <a:solidFill>
                  <a:srgbClr val="333333"/>
                </a:solidFill>
                <a:latin typeface="楷体_GB2312" pitchFamily="1" charset="-122"/>
                <a:ea typeface="楷体_GB2312" pitchFamily="1" charset="-122"/>
              </a:rPr>
              <a:t>的旗号，实际上却以其非人道的行为导致了一场人道主义灾难，是</a:t>
            </a:r>
            <a:r>
              <a:rPr kumimoji="1" lang="en-US" altLang="zh-CN" sz="1600">
                <a:solidFill>
                  <a:srgbClr val="333333"/>
                </a:solidFill>
                <a:latin typeface="楷体_GB2312" pitchFamily="1" charset="-122"/>
                <a:ea typeface="楷体_GB2312" pitchFamily="1" charset="-122"/>
              </a:rPr>
              <a:t>20</a:t>
            </a:r>
            <a:r>
              <a:rPr kumimoji="1" lang="zh-CN" altLang="en-US" sz="1600">
                <a:solidFill>
                  <a:srgbClr val="333333"/>
                </a:solidFill>
                <a:latin typeface="楷体_GB2312" pitchFamily="1" charset="-122"/>
                <a:ea typeface="楷体_GB2312" pitchFamily="1" charset="-122"/>
              </a:rPr>
              <a:t>世纪末世界格局转型进程中的一个重要的阶段性标志。</a:t>
            </a:r>
          </a:p>
        </p:txBody>
      </p:sp>
      <p:pic>
        <p:nvPicPr>
          <p:cNvPr id="8" name="Picture 10" descr="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0" y="1027113"/>
            <a:ext cx="4927600" cy="460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1" descr="中国学生抗议美国轰炸中国驻南大使馆"/>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05425" y="1027113"/>
            <a:ext cx="3667125" cy="460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12"/>
          <p:cNvSpPr>
            <a:spLocks noChangeArrowheads="1"/>
          </p:cNvSpPr>
          <p:nvPr/>
        </p:nvSpPr>
        <p:spPr bwMode="auto">
          <a:xfrm>
            <a:off x="5360988" y="5649913"/>
            <a:ext cx="3556000"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36000" rIns="0" bIns="36000">
            <a:spAutoFit/>
          </a:bodyPr>
          <a:lstStyle/>
          <a:p>
            <a:pPr algn="ctr"/>
            <a:r>
              <a:rPr kumimoji="1" lang="zh-CN" altLang="en-US" sz="2000">
                <a:solidFill>
                  <a:srgbClr val="663300"/>
                </a:solidFill>
                <a:latin typeface="Times New Roman" pitchFamily="18" charset="0"/>
                <a:ea typeface="黑体" pitchFamily="49" charset="-122"/>
              </a:rPr>
              <a:t>中国学生抗议美轰炸我驻南使馆</a:t>
            </a:r>
          </a:p>
        </p:txBody>
      </p:sp>
    </p:spTree>
    <p:extLst>
      <p:ext uri="{BB962C8B-B14F-4D97-AF65-F5344CB8AC3E}">
        <p14:creationId xmlns:p14="http://schemas.microsoft.com/office/powerpoint/2010/main" val="153616078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9" descr="白色大理石"/>
          <p:cNvSpPr>
            <a:spLocks noChangeArrowheads="1"/>
          </p:cNvSpPr>
          <p:nvPr/>
        </p:nvSpPr>
        <p:spPr bwMode="auto">
          <a:xfrm>
            <a:off x="0" y="836613"/>
            <a:ext cx="9144000" cy="914400"/>
          </a:xfrm>
          <a:prstGeom prst="rect">
            <a:avLst/>
          </a:prstGeom>
          <a:blipFill dpi="0" rotWithShape="1">
            <a:blip r:embed="rId2"/>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5400" b="1" dirty="0">
                <a:solidFill>
                  <a:srgbClr val="FF0000"/>
                </a:solidFill>
                <a:latin typeface="隶书" pitchFamily="49" charset="-122"/>
                <a:ea typeface="隶书" pitchFamily="49" charset="-122"/>
              </a:rPr>
              <a:t>一、霸权主义与地区冲突</a:t>
            </a:r>
          </a:p>
        </p:txBody>
      </p:sp>
      <p:pic>
        <p:nvPicPr>
          <p:cNvPr id="4"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5"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
        <p:nvSpPr>
          <p:cNvPr id="6" name="文本框 1428481"/>
          <p:cNvSpPr txBox="1">
            <a:spLocks noChangeArrowheads="1"/>
          </p:cNvSpPr>
          <p:nvPr/>
        </p:nvSpPr>
        <p:spPr bwMode="auto">
          <a:xfrm>
            <a:off x="138113" y="2060848"/>
            <a:ext cx="9031287" cy="3775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ts val="200"/>
              </a:spcBef>
              <a:spcAft>
                <a:spcPts val="200"/>
              </a:spcAft>
            </a:pPr>
            <a:r>
              <a:rPr lang="en-US" altLang="zh-CN" sz="6000" b="1" dirty="0" smtClean="0">
                <a:solidFill>
                  <a:srgbClr val="C00000"/>
                </a:solidFill>
                <a:latin typeface="隶书" pitchFamily="49" charset="-122"/>
                <a:ea typeface="隶书" pitchFamily="49" charset="-122"/>
              </a:rPr>
              <a:t>3</a:t>
            </a:r>
            <a:r>
              <a:rPr lang="en-US" altLang="zh-CN" sz="6000" b="1" dirty="0">
                <a:solidFill>
                  <a:srgbClr val="C00000"/>
                </a:solidFill>
                <a:latin typeface="隶书" pitchFamily="49" charset="-122"/>
                <a:ea typeface="隶书" pitchFamily="49" charset="-122"/>
              </a:rPr>
              <a:t>.</a:t>
            </a:r>
            <a:r>
              <a:rPr lang="zh-CN" altLang="en-US" sz="6000" b="1" dirty="0">
                <a:solidFill>
                  <a:srgbClr val="C00000"/>
                </a:solidFill>
                <a:latin typeface="隶书" pitchFamily="49" charset="-122"/>
                <a:ea typeface="隶书" pitchFamily="49" charset="-122"/>
              </a:rPr>
              <a:t>伊拉克战争：</a:t>
            </a:r>
          </a:p>
          <a:p>
            <a:pPr>
              <a:spcBef>
                <a:spcPts val="200"/>
              </a:spcBef>
              <a:spcAft>
                <a:spcPts val="200"/>
              </a:spcAft>
            </a:pPr>
            <a:r>
              <a:rPr lang="en-US" altLang="zh-CN" sz="4400" b="1" dirty="0">
                <a:latin typeface="隶书" pitchFamily="49" charset="-122"/>
                <a:ea typeface="隶书" pitchFamily="49" charset="-122"/>
              </a:rPr>
              <a:t>2003</a:t>
            </a:r>
            <a:r>
              <a:rPr lang="zh-CN" altLang="en-US" sz="4400" b="1" dirty="0">
                <a:latin typeface="隶书" pitchFamily="49" charset="-122"/>
                <a:ea typeface="隶书" pitchFamily="49" charset="-122"/>
              </a:rPr>
              <a:t>年，美国又以</a:t>
            </a:r>
            <a:r>
              <a:rPr lang="en-US" altLang="zh-CN" sz="4400" b="1" dirty="0">
                <a:latin typeface="隶书" pitchFamily="49" charset="-122"/>
                <a:ea typeface="隶书" pitchFamily="49" charset="-122"/>
              </a:rPr>
              <a:t>_______</a:t>
            </a:r>
            <a:r>
              <a:rPr lang="zh-CN" altLang="en-US" sz="4400" b="1" dirty="0">
                <a:latin typeface="隶书" pitchFamily="49" charset="-122"/>
                <a:ea typeface="隶书" pitchFamily="49" charset="-122"/>
              </a:rPr>
              <a:t>拥有大规模</a:t>
            </a:r>
            <a:r>
              <a:rPr lang="zh-CN" altLang="en-US" sz="4400" b="1" dirty="0">
                <a:solidFill>
                  <a:srgbClr val="FF0000"/>
                </a:solidFill>
                <a:latin typeface="隶书" pitchFamily="49" charset="-122"/>
                <a:ea typeface="隶书" pitchFamily="49" charset="-122"/>
              </a:rPr>
              <a:t>杀伤性武器</a:t>
            </a:r>
            <a:r>
              <a:rPr lang="zh-CN" altLang="en-US" sz="4400" b="1" dirty="0">
                <a:latin typeface="隶书" pitchFamily="49" charset="-122"/>
                <a:ea typeface="隶书" pitchFamily="49" charset="-122"/>
              </a:rPr>
              <a:t>为借口，未经</a:t>
            </a:r>
            <a:r>
              <a:rPr lang="zh-CN" altLang="en-US" sz="4400" b="1" dirty="0">
                <a:solidFill>
                  <a:srgbClr val="0E1FFE"/>
                </a:solidFill>
                <a:latin typeface="隶书" pitchFamily="49" charset="-122"/>
                <a:ea typeface="隶书" pitchFamily="49" charset="-122"/>
              </a:rPr>
              <a:t>联合国</a:t>
            </a:r>
            <a:r>
              <a:rPr lang="zh-CN" altLang="en-US" sz="4400" b="1" dirty="0">
                <a:latin typeface="隶书" pitchFamily="49" charset="-122"/>
                <a:ea typeface="隶书" pitchFamily="49" charset="-122"/>
              </a:rPr>
              <a:t>授权，拉拢部分</a:t>
            </a:r>
            <a:r>
              <a:rPr lang="zh-CN" altLang="en-US" sz="4400" b="1" dirty="0">
                <a:solidFill>
                  <a:srgbClr val="000000"/>
                </a:solidFill>
                <a:latin typeface="隶书" pitchFamily="49" charset="-122"/>
                <a:ea typeface="隶书" pitchFamily="49" charset="-122"/>
              </a:rPr>
              <a:t>国家，发动战争，占领</a:t>
            </a:r>
            <a:r>
              <a:rPr lang="zh-CN" altLang="en-US" sz="4400" b="1" dirty="0">
                <a:solidFill>
                  <a:srgbClr val="0E1FFE"/>
                </a:solidFill>
                <a:latin typeface="隶书" pitchFamily="49" charset="-122"/>
                <a:ea typeface="隶书" pitchFamily="49" charset="-122"/>
              </a:rPr>
              <a:t>伊拉克。 </a:t>
            </a:r>
          </a:p>
        </p:txBody>
      </p:sp>
      <p:sp>
        <p:nvSpPr>
          <p:cNvPr id="9" name="文本框 1428484"/>
          <p:cNvSpPr txBox="1">
            <a:spLocks noChangeArrowheads="1"/>
          </p:cNvSpPr>
          <p:nvPr/>
        </p:nvSpPr>
        <p:spPr bwMode="auto">
          <a:xfrm>
            <a:off x="4666911" y="2835125"/>
            <a:ext cx="209676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nchorCtr="1">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4000" b="1" dirty="0">
                <a:solidFill>
                  <a:srgbClr val="FF0000"/>
                </a:solidFill>
                <a:latin typeface="隶书" pitchFamily="49" charset="-122"/>
                <a:ea typeface="隶书" pitchFamily="49" charset="-122"/>
              </a:rPr>
              <a:t>伊拉克</a:t>
            </a:r>
          </a:p>
        </p:txBody>
      </p:sp>
    </p:spTree>
    <p:extLst>
      <p:ext uri="{BB962C8B-B14F-4D97-AF65-F5344CB8AC3E}">
        <p14:creationId xmlns:p14="http://schemas.microsoft.com/office/powerpoint/2010/main" val="1536160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5"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
        <p:nvSpPr>
          <p:cNvPr id="6" name="Rectangle 5"/>
          <p:cNvSpPr>
            <a:spLocks noChangeArrowheads="1"/>
          </p:cNvSpPr>
          <p:nvPr/>
        </p:nvSpPr>
        <p:spPr bwMode="auto">
          <a:xfrm>
            <a:off x="66675" y="5723749"/>
            <a:ext cx="9010650"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1">
            <a:spAutoFit/>
          </a:bodyPr>
          <a:lstStyle/>
          <a:p>
            <a:r>
              <a:rPr kumimoji="1" lang="zh-CN" altLang="en-US" sz="1600" b="1" dirty="0">
                <a:solidFill>
                  <a:srgbClr val="000066"/>
                </a:solidFill>
                <a:latin typeface="楷体_GB2312" pitchFamily="1" charset="-122"/>
                <a:ea typeface="楷体_GB2312" pitchFamily="1" charset="-122"/>
              </a:rPr>
              <a:t>　　</a:t>
            </a:r>
            <a:r>
              <a:rPr kumimoji="1" lang="en-US" altLang="zh-CN" sz="1600" b="1" dirty="0">
                <a:solidFill>
                  <a:srgbClr val="000066"/>
                </a:solidFill>
                <a:latin typeface="楷体_GB2312" pitchFamily="1" charset="-122"/>
                <a:ea typeface="楷体_GB2312" pitchFamily="1" charset="-122"/>
              </a:rPr>
              <a:t>2003</a:t>
            </a:r>
            <a:r>
              <a:rPr kumimoji="1" lang="zh-CN" altLang="en-US" sz="1600" b="1" dirty="0">
                <a:solidFill>
                  <a:srgbClr val="000066"/>
                </a:solidFill>
                <a:latin typeface="楷体_GB2312" pitchFamily="1" charset="-122"/>
                <a:ea typeface="楷体_GB2312" pitchFamily="1" charset="-122"/>
              </a:rPr>
              <a:t>年</a:t>
            </a:r>
            <a:r>
              <a:rPr kumimoji="1" lang="en-US" altLang="zh-CN" sz="1600" b="1" dirty="0">
                <a:solidFill>
                  <a:srgbClr val="000066"/>
                </a:solidFill>
                <a:latin typeface="楷体_GB2312" pitchFamily="1" charset="-122"/>
                <a:ea typeface="楷体_GB2312" pitchFamily="1" charset="-122"/>
              </a:rPr>
              <a:t>3</a:t>
            </a:r>
            <a:r>
              <a:rPr kumimoji="1" lang="zh-CN" altLang="en-US" sz="1600" b="1" dirty="0">
                <a:solidFill>
                  <a:srgbClr val="000066"/>
                </a:solidFill>
                <a:latin typeface="楷体_GB2312" pitchFamily="1" charset="-122"/>
                <a:ea typeface="楷体_GB2312" pitchFamily="1" charset="-122"/>
              </a:rPr>
              <a:t>月</a:t>
            </a:r>
            <a:r>
              <a:rPr kumimoji="1" lang="en-US" altLang="zh-CN" sz="1600" b="1" dirty="0">
                <a:solidFill>
                  <a:srgbClr val="000066"/>
                </a:solidFill>
                <a:latin typeface="楷体_GB2312" pitchFamily="1" charset="-122"/>
                <a:ea typeface="楷体_GB2312" pitchFamily="1" charset="-122"/>
              </a:rPr>
              <a:t>20</a:t>
            </a:r>
            <a:r>
              <a:rPr kumimoji="1" lang="zh-CN" altLang="en-US" sz="1600" b="1" dirty="0">
                <a:solidFill>
                  <a:srgbClr val="000066"/>
                </a:solidFill>
                <a:latin typeface="楷体_GB2312" pitchFamily="1" charset="-122"/>
                <a:ea typeface="楷体_GB2312" pitchFamily="1" charset="-122"/>
              </a:rPr>
              <a:t>日</a:t>
            </a:r>
            <a:r>
              <a:rPr kumimoji="1" lang="en-US" altLang="en-US" sz="1600" b="1" dirty="0">
                <a:solidFill>
                  <a:srgbClr val="000066"/>
                </a:solidFill>
                <a:latin typeface="楷体_GB2312" pitchFamily="1" charset="-122"/>
                <a:ea typeface="楷体_GB2312" pitchFamily="1" charset="-122"/>
              </a:rPr>
              <a:t>10:35</a:t>
            </a:r>
            <a:r>
              <a:rPr kumimoji="1" lang="zh-CN" altLang="en-US" sz="1600" b="1" dirty="0">
                <a:solidFill>
                  <a:srgbClr val="000066"/>
                </a:solidFill>
                <a:latin typeface="楷体_GB2312" pitchFamily="1" charset="-122"/>
                <a:ea typeface="楷体_GB2312" pitchFamily="1" charset="-122"/>
              </a:rPr>
              <a:t>，美国总统</a:t>
            </a:r>
            <a:r>
              <a:rPr kumimoji="1" lang="zh-CN" altLang="en-US" sz="1600" b="1" u="sng" dirty="0">
                <a:solidFill>
                  <a:srgbClr val="000066"/>
                </a:solidFill>
                <a:latin typeface="楷体_GB2312" pitchFamily="1" charset="-122"/>
                <a:ea typeface="楷体_GB2312" pitchFamily="1" charset="-122"/>
              </a:rPr>
              <a:t>乔治</a:t>
            </a:r>
            <a:r>
              <a:rPr kumimoji="1" lang="en-US" altLang="zh-CN" sz="1600" b="1" u="sng" dirty="0">
                <a:solidFill>
                  <a:srgbClr val="000066"/>
                </a:solidFill>
                <a:latin typeface="Times New Roman" pitchFamily="18" charset="0"/>
                <a:ea typeface="楷体_GB2312" pitchFamily="1" charset="-122"/>
              </a:rPr>
              <a:t>·</a:t>
            </a:r>
            <a:r>
              <a:rPr kumimoji="1" lang="zh-CN" altLang="en-US" sz="1600" b="1" u="sng" dirty="0">
                <a:solidFill>
                  <a:srgbClr val="000066"/>
                </a:solidFill>
                <a:latin typeface="楷体_GB2312" pitchFamily="1" charset="-122"/>
                <a:ea typeface="楷体_GB2312" pitchFamily="1" charset="-122"/>
              </a:rPr>
              <a:t>沃克</a:t>
            </a:r>
            <a:r>
              <a:rPr kumimoji="1" lang="en-US" altLang="zh-CN" sz="1600" b="1" u="sng" dirty="0">
                <a:solidFill>
                  <a:srgbClr val="000066"/>
                </a:solidFill>
                <a:latin typeface="Times New Roman" pitchFamily="18" charset="0"/>
                <a:ea typeface="楷体_GB2312" pitchFamily="1" charset="-122"/>
              </a:rPr>
              <a:t>·</a:t>
            </a:r>
            <a:r>
              <a:rPr kumimoji="1" lang="zh-CN" altLang="en-US" sz="1600" b="1" u="sng" dirty="0">
                <a:solidFill>
                  <a:srgbClr val="000066"/>
                </a:solidFill>
                <a:latin typeface="楷体_GB2312" pitchFamily="1" charset="-122"/>
                <a:ea typeface="楷体_GB2312" pitchFamily="1" charset="-122"/>
              </a:rPr>
              <a:t>布什</a:t>
            </a:r>
            <a:r>
              <a:rPr kumimoji="1" lang="zh-CN" altLang="en-US" sz="1600" b="1" dirty="0">
                <a:solidFill>
                  <a:srgbClr val="000066"/>
                </a:solidFill>
                <a:latin typeface="楷体_GB2312" pitchFamily="1" charset="-122"/>
                <a:ea typeface="楷体_GB2312" pitchFamily="1" charset="-122"/>
              </a:rPr>
              <a:t>以伊位克隐藏有大规模杀伤性武器并暗中支持恐怖主义为借口，发动伊拉克战争。</a:t>
            </a:r>
            <a:r>
              <a:rPr kumimoji="1" lang="en-US" altLang="zh-CN" sz="1600" b="1" dirty="0">
                <a:solidFill>
                  <a:srgbClr val="000066"/>
                </a:solidFill>
                <a:latin typeface="楷体_GB2312" pitchFamily="1" charset="-122"/>
                <a:ea typeface="楷体_GB2312" pitchFamily="1" charset="-122"/>
              </a:rPr>
              <a:t>4</a:t>
            </a:r>
            <a:r>
              <a:rPr kumimoji="1" lang="zh-CN" altLang="en-US" sz="1600" b="1" dirty="0">
                <a:solidFill>
                  <a:srgbClr val="000066"/>
                </a:solidFill>
                <a:latin typeface="楷体_GB2312" pitchFamily="1" charset="-122"/>
                <a:ea typeface="楷体_GB2312" pitchFamily="1" charset="-122"/>
              </a:rPr>
              <a:t>月</a:t>
            </a:r>
            <a:r>
              <a:rPr kumimoji="1" lang="en-US" altLang="zh-CN" sz="1600" b="1" dirty="0">
                <a:solidFill>
                  <a:srgbClr val="000066"/>
                </a:solidFill>
                <a:latin typeface="楷体_GB2312" pitchFamily="1" charset="-122"/>
                <a:ea typeface="楷体_GB2312" pitchFamily="1" charset="-122"/>
              </a:rPr>
              <a:t>9</a:t>
            </a:r>
            <a:r>
              <a:rPr kumimoji="1" lang="zh-CN" altLang="en-US" sz="1600" b="1" dirty="0">
                <a:solidFill>
                  <a:srgbClr val="000066"/>
                </a:solidFill>
                <a:latin typeface="楷体_GB2312" pitchFamily="1" charset="-122"/>
                <a:ea typeface="楷体_GB2312" pitchFamily="1" charset="-122"/>
              </a:rPr>
              <a:t>日，占领伊拉克首都巴格达。</a:t>
            </a:r>
            <a:r>
              <a:rPr kumimoji="1" lang="en-US" altLang="zh-CN" sz="1600" b="1" dirty="0">
                <a:solidFill>
                  <a:srgbClr val="000066"/>
                </a:solidFill>
                <a:latin typeface="楷体_GB2312" pitchFamily="1" charset="-122"/>
                <a:ea typeface="楷体_GB2312" pitchFamily="1" charset="-122"/>
              </a:rPr>
              <a:t>12</a:t>
            </a:r>
            <a:r>
              <a:rPr kumimoji="1" lang="zh-CN" altLang="en-US" sz="1600" b="1" dirty="0">
                <a:solidFill>
                  <a:srgbClr val="000066"/>
                </a:solidFill>
                <a:latin typeface="楷体_GB2312" pitchFamily="1" charset="-122"/>
                <a:ea typeface="楷体_GB2312" pitchFamily="1" charset="-122"/>
              </a:rPr>
              <a:t>月</a:t>
            </a:r>
            <a:r>
              <a:rPr kumimoji="1" lang="en-US" altLang="zh-CN" sz="1600" b="1" dirty="0">
                <a:solidFill>
                  <a:srgbClr val="000066"/>
                </a:solidFill>
                <a:latin typeface="楷体_GB2312" pitchFamily="1" charset="-122"/>
                <a:ea typeface="楷体_GB2312" pitchFamily="1" charset="-122"/>
              </a:rPr>
              <a:t>14</a:t>
            </a:r>
            <a:r>
              <a:rPr kumimoji="1" lang="zh-CN" altLang="en-US" sz="1600" b="1" dirty="0">
                <a:solidFill>
                  <a:srgbClr val="000066"/>
                </a:solidFill>
                <a:latin typeface="楷体_GB2312" pitchFamily="1" charset="-122"/>
                <a:ea typeface="楷体_GB2312" pitchFamily="1" charset="-122"/>
              </a:rPr>
              <a:t>日，伊拉克前总统</a:t>
            </a:r>
            <a:r>
              <a:rPr kumimoji="1" lang="zh-CN" altLang="en-US" sz="1600" b="1" u="sng" dirty="0">
                <a:solidFill>
                  <a:srgbClr val="000066"/>
                </a:solidFill>
                <a:latin typeface="楷体_GB2312" pitchFamily="1" charset="-122"/>
                <a:ea typeface="楷体_GB2312" pitchFamily="1" charset="-122"/>
              </a:rPr>
              <a:t>萨达姆</a:t>
            </a:r>
            <a:r>
              <a:rPr kumimoji="1" lang="en-US" altLang="zh-CN" sz="1600" b="1" u="sng" dirty="0">
                <a:solidFill>
                  <a:srgbClr val="000066"/>
                </a:solidFill>
                <a:latin typeface="Times New Roman" pitchFamily="18" charset="0"/>
                <a:ea typeface="楷体_GB2312" pitchFamily="1" charset="-122"/>
              </a:rPr>
              <a:t>·</a:t>
            </a:r>
            <a:r>
              <a:rPr kumimoji="1" lang="zh-CN" altLang="en-US" sz="1600" b="1" u="sng" dirty="0">
                <a:solidFill>
                  <a:srgbClr val="000066"/>
                </a:solidFill>
                <a:latin typeface="楷体_GB2312" pitchFamily="1" charset="-122"/>
                <a:ea typeface="楷体_GB2312" pitchFamily="1" charset="-122"/>
              </a:rPr>
              <a:t>侯赛因</a:t>
            </a:r>
            <a:r>
              <a:rPr kumimoji="1" lang="zh-CN" altLang="en-US" sz="1600" b="1" dirty="0">
                <a:solidFill>
                  <a:srgbClr val="000066"/>
                </a:solidFill>
                <a:latin typeface="楷体_GB2312" pitchFamily="1" charset="-122"/>
                <a:ea typeface="楷体_GB2312" pitchFamily="1" charset="-122"/>
              </a:rPr>
              <a:t>被捕，</a:t>
            </a:r>
            <a:r>
              <a:rPr kumimoji="1" lang="en-US" altLang="zh-CN" sz="1600" b="1" dirty="0">
                <a:solidFill>
                  <a:srgbClr val="000066"/>
                </a:solidFill>
                <a:latin typeface="楷体_GB2312" pitchFamily="1" charset="-122"/>
                <a:ea typeface="楷体_GB2312" pitchFamily="1" charset="-122"/>
              </a:rPr>
              <a:t>2006</a:t>
            </a:r>
            <a:r>
              <a:rPr kumimoji="1" lang="zh-CN" altLang="en-US" sz="1600" b="1" dirty="0">
                <a:solidFill>
                  <a:srgbClr val="000066"/>
                </a:solidFill>
                <a:latin typeface="楷体_GB2312" pitchFamily="1" charset="-122"/>
                <a:ea typeface="楷体_GB2312" pitchFamily="1" charset="-122"/>
              </a:rPr>
              <a:t>年</a:t>
            </a:r>
            <a:r>
              <a:rPr kumimoji="1" lang="en-US" altLang="zh-CN" sz="1600" b="1" dirty="0">
                <a:solidFill>
                  <a:srgbClr val="000066"/>
                </a:solidFill>
                <a:latin typeface="楷体_GB2312" pitchFamily="1" charset="-122"/>
                <a:ea typeface="楷体_GB2312" pitchFamily="1" charset="-122"/>
              </a:rPr>
              <a:t>12</a:t>
            </a:r>
            <a:r>
              <a:rPr kumimoji="1" lang="zh-CN" altLang="en-US" sz="1600" b="1" dirty="0">
                <a:solidFill>
                  <a:srgbClr val="000066"/>
                </a:solidFill>
                <a:latin typeface="楷体_GB2312" pitchFamily="1" charset="-122"/>
                <a:ea typeface="楷体_GB2312" pitchFamily="1" charset="-122"/>
              </a:rPr>
              <a:t>月</a:t>
            </a:r>
            <a:r>
              <a:rPr kumimoji="1" lang="en-US" altLang="zh-CN" sz="1600" b="1" dirty="0">
                <a:solidFill>
                  <a:srgbClr val="000066"/>
                </a:solidFill>
                <a:latin typeface="楷体_GB2312" pitchFamily="1" charset="-122"/>
                <a:ea typeface="楷体_GB2312" pitchFamily="1" charset="-122"/>
              </a:rPr>
              <a:t>30</a:t>
            </a:r>
            <a:r>
              <a:rPr kumimoji="1" lang="zh-CN" altLang="en-US" sz="1600" b="1" dirty="0">
                <a:solidFill>
                  <a:srgbClr val="000066"/>
                </a:solidFill>
                <a:latin typeface="楷体_GB2312" pitchFamily="1" charset="-122"/>
                <a:ea typeface="楷体_GB2312" pitchFamily="1" charset="-122"/>
              </a:rPr>
              <a:t>日处以绞刑。伊拉克战争是美国推行全球战略扩张的重要步骤，是基于地源政治的战略考虑，推进美式民主、价值观，控制中东石油和意在暗算欧洲的一场不义之战。</a:t>
            </a:r>
          </a:p>
        </p:txBody>
      </p:sp>
      <p:grpSp>
        <p:nvGrpSpPr>
          <p:cNvPr id="7" name="Group 11"/>
          <p:cNvGrpSpPr>
            <a:grpSpLocks/>
          </p:cNvGrpSpPr>
          <p:nvPr/>
        </p:nvGrpSpPr>
        <p:grpSpPr bwMode="auto">
          <a:xfrm>
            <a:off x="179388" y="908720"/>
            <a:ext cx="8747125" cy="4792663"/>
            <a:chOff x="113" y="642"/>
            <a:chExt cx="5510" cy="3019"/>
          </a:xfrm>
        </p:grpSpPr>
        <p:sp>
          <p:nvSpPr>
            <p:cNvPr id="8" name="Rectangle 4"/>
            <p:cNvSpPr>
              <a:spLocks noChangeArrowheads="1"/>
            </p:cNvSpPr>
            <p:nvPr/>
          </p:nvSpPr>
          <p:spPr bwMode="auto">
            <a:xfrm>
              <a:off x="370" y="3423"/>
              <a:ext cx="3040"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36000" rIns="0" bIns="36000">
              <a:spAutoFit/>
            </a:bodyPr>
            <a:lstStyle/>
            <a:p>
              <a:pPr algn="ctr"/>
              <a:r>
                <a:rPr kumimoji="1" lang="zh-CN" altLang="en-US" sz="2000">
                  <a:solidFill>
                    <a:srgbClr val="663300"/>
                  </a:solidFill>
                  <a:latin typeface="Times New Roman" pitchFamily="18" charset="0"/>
                  <a:ea typeface="黑体" pitchFamily="49" charset="-122"/>
                </a:rPr>
                <a:t>伊拉克战争（美伊战争、第三次海湾战争）</a:t>
              </a:r>
            </a:p>
          </p:txBody>
        </p:sp>
        <p:pic>
          <p:nvPicPr>
            <p:cNvPr id="9" name="Picture 8" descr="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 y="642"/>
              <a:ext cx="3560" cy="2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79" y="651"/>
              <a:ext cx="1844" cy="2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a:spLocks noChangeArrowheads="1"/>
            </p:cNvSpPr>
            <p:nvPr/>
          </p:nvSpPr>
          <p:spPr bwMode="auto">
            <a:xfrm>
              <a:off x="4029" y="3029"/>
              <a:ext cx="1344" cy="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kumimoji="1" lang="zh-CN" altLang="en-US" sz="2000">
                  <a:solidFill>
                    <a:srgbClr val="663300"/>
                  </a:solidFill>
                  <a:latin typeface="Times New Roman" pitchFamily="18" charset="0"/>
                  <a:ea typeface="黑体" pitchFamily="49" charset="-122"/>
                </a:rPr>
                <a:t>萨达姆</a:t>
              </a:r>
              <a:r>
                <a:rPr kumimoji="1" lang="en-US" altLang="zh-CN" sz="2000">
                  <a:solidFill>
                    <a:srgbClr val="663300"/>
                  </a:solidFill>
                  <a:latin typeface="Times New Roman" pitchFamily="18" charset="0"/>
                  <a:ea typeface="黑体" pitchFamily="49" charset="-122"/>
                </a:rPr>
                <a:t>·</a:t>
              </a:r>
              <a:r>
                <a:rPr kumimoji="1" lang="zh-CN" altLang="en-US" sz="2000">
                  <a:solidFill>
                    <a:srgbClr val="663300"/>
                  </a:solidFill>
                  <a:latin typeface="Times New Roman" pitchFamily="18" charset="0"/>
                  <a:ea typeface="黑体" pitchFamily="49" charset="-122"/>
                </a:rPr>
                <a:t>侯赛因</a:t>
              </a:r>
            </a:p>
            <a:p>
              <a:pPr algn="ctr">
                <a:lnSpc>
                  <a:spcPct val="90000"/>
                </a:lnSpc>
              </a:pPr>
              <a:r>
                <a:rPr kumimoji="1" lang="en-US" altLang="zh-CN" sz="1600">
                  <a:solidFill>
                    <a:schemeClr val="bg2"/>
                  </a:solidFill>
                  <a:latin typeface="Times New Roman" pitchFamily="18" charset="0"/>
                  <a:ea typeface="楷体_GB2312" pitchFamily="1" charset="-122"/>
                </a:rPr>
                <a:t>Saddam Hussein</a:t>
              </a:r>
            </a:p>
            <a:p>
              <a:pPr algn="ctr">
                <a:lnSpc>
                  <a:spcPct val="90000"/>
                </a:lnSpc>
              </a:pPr>
              <a:r>
                <a:rPr kumimoji="1" lang="en-US" altLang="en-US" sz="1600">
                  <a:solidFill>
                    <a:schemeClr val="bg2"/>
                  </a:solidFill>
                  <a:latin typeface="楷体_GB2312" pitchFamily="1" charset="-122"/>
                  <a:ea typeface="楷体_GB2312" pitchFamily="1" charset="-122"/>
                </a:rPr>
                <a:t>1937.4.28～2006.12.30</a:t>
              </a:r>
              <a:endParaRPr kumimoji="1" lang="en-US" altLang="zh-CN" sz="1600">
                <a:solidFill>
                  <a:schemeClr val="bg2"/>
                </a:solidFill>
                <a:latin typeface="楷体_GB2312" pitchFamily="1" charset="-122"/>
                <a:ea typeface="楷体_GB2312" pitchFamily="1" charset="-122"/>
              </a:endParaRPr>
            </a:p>
            <a:p>
              <a:pPr algn="ctr">
                <a:lnSpc>
                  <a:spcPct val="90000"/>
                </a:lnSpc>
              </a:pPr>
              <a:r>
                <a:rPr kumimoji="1" lang="zh-CN" altLang="en-US" sz="1600">
                  <a:solidFill>
                    <a:schemeClr val="bg2"/>
                  </a:solidFill>
                  <a:latin typeface="楷体_GB2312" pitchFamily="1" charset="-122"/>
                  <a:ea typeface="楷体_GB2312" pitchFamily="1" charset="-122"/>
                </a:rPr>
                <a:t>伊拉克前总统</a:t>
              </a:r>
            </a:p>
          </p:txBody>
        </p:sp>
      </p:grpSp>
      <p:grpSp>
        <p:nvGrpSpPr>
          <p:cNvPr id="12" name="Group 12"/>
          <p:cNvGrpSpPr>
            <a:grpSpLocks/>
          </p:cNvGrpSpPr>
          <p:nvPr/>
        </p:nvGrpSpPr>
        <p:grpSpPr bwMode="auto">
          <a:xfrm>
            <a:off x="250825" y="918245"/>
            <a:ext cx="8642350" cy="4783138"/>
            <a:chOff x="158" y="648"/>
            <a:chExt cx="5444" cy="3013"/>
          </a:xfrm>
        </p:grpSpPr>
        <p:pic>
          <p:nvPicPr>
            <p:cNvPr id="13" name="Picture 13" descr="美英对伊拉克发动战争"/>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8" y="648"/>
              <a:ext cx="5444" cy="2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4"/>
            <p:cNvSpPr>
              <a:spLocks noChangeArrowheads="1"/>
            </p:cNvSpPr>
            <p:nvPr/>
          </p:nvSpPr>
          <p:spPr bwMode="auto">
            <a:xfrm>
              <a:off x="1240" y="3423"/>
              <a:ext cx="3280"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36000" rIns="0" bIns="36000">
              <a:spAutoFit/>
            </a:bodyPr>
            <a:lstStyle/>
            <a:p>
              <a:pPr algn="ctr"/>
              <a:r>
                <a:rPr kumimoji="1" lang="zh-CN" altLang="en-US" sz="2000">
                  <a:solidFill>
                    <a:srgbClr val="663300"/>
                  </a:solidFill>
                  <a:latin typeface="Times New Roman" pitchFamily="18" charset="0"/>
                  <a:ea typeface="黑体" pitchFamily="49" charset="-122"/>
                </a:rPr>
                <a:t>美英对伊拉克发动战争（</a:t>
              </a:r>
              <a:r>
                <a:rPr kumimoji="1" lang="en-US" altLang="zh-CN" sz="2000">
                  <a:solidFill>
                    <a:srgbClr val="663300"/>
                  </a:solidFill>
                  <a:latin typeface="Times New Roman" pitchFamily="18" charset="0"/>
                  <a:ea typeface="黑体" pitchFamily="49" charset="-122"/>
                </a:rPr>
                <a:t>2003.3.20</a:t>
              </a:r>
              <a:r>
                <a:rPr kumimoji="1" lang="zh-CN" altLang="en-US" sz="2000">
                  <a:solidFill>
                    <a:srgbClr val="663300"/>
                  </a:solidFill>
                  <a:latin typeface="Times New Roman" pitchFamily="18" charset="0"/>
                  <a:ea typeface="黑体" pitchFamily="49" charset="-122"/>
                </a:rPr>
                <a:t>～</a:t>
              </a:r>
              <a:r>
                <a:rPr kumimoji="1" lang="en-US" altLang="zh-CN" sz="2000">
                  <a:solidFill>
                    <a:srgbClr val="663300"/>
                  </a:solidFill>
                  <a:latin typeface="Times New Roman" pitchFamily="18" charset="0"/>
                  <a:ea typeface="黑体" pitchFamily="49" charset="-122"/>
                </a:rPr>
                <a:t>2003.4.9</a:t>
              </a:r>
              <a:r>
                <a:rPr kumimoji="1" lang="zh-CN" altLang="en-US" sz="2000">
                  <a:solidFill>
                    <a:srgbClr val="663300"/>
                  </a:solidFill>
                  <a:latin typeface="Times New Roman" pitchFamily="18" charset="0"/>
                  <a:ea typeface="黑体" pitchFamily="49" charset="-122"/>
                </a:rPr>
                <a:t>）</a:t>
              </a:r>
            </a:p>
          </p:txBody>
        </p:sp>
      </p:grpSp>
      <p:grpSp>
        <p:nvGrpSpPr>
          <p:cNvPr id="15" name="Group 19"/>
          <p:cNvGrpSpPr>
            <a:grpSpLocks/>
          </p:cNvGrpSpPr>
          <p:nvPr/>
        </p:nvGrpSpPr>
        <p:grpSpPr bwMode="auto">
          <a:xfrm>
            <a:off x="252413" y="916658"/>
            <a:ext cx="8653462" cy="4784725"/>
            <a:chOff x="159" y="647"/>
            <a:chExt cx="5451" cy="3014"/>
          </a:xfrm>
        </p:grpSpPr>
        <p:sp>
          <p:nvSpPr>
            <p:cNvPr id="16" name="Rectangle 20"/>
            <p:cNvSpPr>
              <a:spLocks noChangeArrowheads="1"/>
            </p:cNvSpPr>
            <p:nvPr/>
          </p:nvSpPr>
          <p:spPr bwMode="auto">
            <a:xfrm>
              <a:off x="1420" y="3423"/>
              <a:ext cx="2920" cy="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36000" rIns="0" bIns="36000">
              <a:spAutoFit/>
            </a:bodyPr>
            <a:lstStyle/>
            <a:p>
              <a:pPr algn="ctr"/>
              <a:r>
                <a:rPr kumimoji="1" lang="en-US" altLang="zh-CN" sz="2000">
                  <a:solidFill>
                    <a:srgbClr val="663300"/>
                  </a:solidFill>
                  <a:latin typeface="Times New Roman" pitchFamily="18" charset="0"/>
                  <a:ea typeface="黑体" pitchFamily="49" charset="-122"/>
                </a:rPr>
                <a:t>2006</a:t>
              </a:r>
              <a:r>
                <a:rPr kumimoji="1" lang="zh-CN" altLang="en-US" sz="2000">
                  <a:solidFill>
                    <a:srgbClr val="663300"/>
                  </a:solidFill>
                  <a:latin typeface="Times New Roman" pitchFamily="18" charset="0"/>
                  <a:ea typeface="黑体" pitchFamily="49" charset="-122"/>
                </a:rPr>
                <a:t>年</a:t>
              </a:r>
              <a:r>
                <a:rPr kumimoji="1" lang="en-US" altLang="zh-CN" sz="2000">
                  <a:solidFill>
                    <a:srgbClr val="663300"/>
                  </a:solidFill>
                  <a:latin typeface="Times New Roman" pitchFamily="18" charset="0"/>
                  <a:ea typeface="黑体" pitchFamily="49" charset="-122"/>
                </a:rPr>
                <a:t>12</a:t>
              </a:r>
              <a:r>
                <a:rPr kumimoji="1" lang="zh-CN" altLang="en-US" sz="2000">
                  <a:solidFill>
                    <a:srgbClr val="663300"/>
                  </a:solidFill>
                  <a:latin typeface="Times New Roman" pitchFamily="18" charset="0"/>
                  <a:ea typeface="黑体" pitchFamily="49" charset="-122"/>
                </a:rPr>
                <a:t>月</a:t>
              </a:r>
              <a:r>
                <a:rPr kumimoji="1" lang="en-US" altLang="zh-CN" sz="2000">
                  <a:solidFill>
                    <a:srgbClr val="663300"/>
                  </a:solidFill>
                  <a:latin typeface="Times New Roman" pitchFamily="18" charset="0"/>
                  <a:ea typeface="黑体" pitchFamily="49" charset="-122"/>
                </a:rPr>
                <a:t>30</a:t>
              </a:r>
              <a:r>
                <a:rPr kumimoji="1" lang="zh-CN" altLang="en-US" sz="2000">
                  <a:solidFill>
                    <a:srgbClr val="663300"/>
                  </a:solidFill>
                  <a:latin typeface="Times New Roman" pitchFamily="18" charset="0"/>
                  <a:ea typeface="黑体" pitchFamily="49" charset="-122"/>
                </a:rPr>
                <a:t>日萨达姆</a:t>
              </a:r>
              <a:r>
                <a:rPr kumimoji="1" lang="en-US" altLang="zh-CN" sz="2000">
                  <a:solidFill>
                    <a:srgbClr val="663300"/>
                  </a:solidFill>
                  <a:latin typeface="Times New Roman" pitchFamily="18" charset="0"/>
                  <a:ea typeface="黑体" pitchFamily="49" charset="-122"/>
                </a:rPr>
                <a:t>·</a:t>
              </a:r>
              <a:r>
                <a:rPr kumimoji="1" lang="zh-CN" altLang="en-US" sz="2000">
                  <a:solidFill>
                    <a:srgbClr val="663300"/>
                  </a:solidFill>
                  <a:latin typeface="Times New Roman" pitchFamily="18" charset="0"/>
                  <a:ea typeface="黑体" pitchFamily="49" charset="-122"/>
                </a:rPr>
                <a:t>侯赛因被判处绞刑</a:t>
              </a:r>
            </a:p>
          </p:txBody>
        </p:sp>
        <p:pic>
          <p:nvPicPr>
            <p:cNvPr id="17" name="Picture 21" descr="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9" y="647"/>
              <a:ext cx="2949" cy="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2" descr="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94" y="648"/>
              <a:ext cx="2416" cy="2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536160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5" fill="hold" nodeType="clickEffect">
                                  <p:stCondLst>
                                    <p:cond delay="0"/>
                                  </p:stCondLst>
                                  <p:childTnLst>
                                    <p:animEffect transition="out" filter="randombar(vertical)">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randombar(vertical)">
                                      <p:cBhvr>
                                        <p:cTn id="11" dur="5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xit" presetSubtype="5" fill="hold" nodeType="clickEffect">
                                  <p:stCondLst>
                                    <p:cond delay="0"/>
                                  </p:stCondLst>
                                  <p:childTnLst>
                                    <p:animEffect transition="out" filter="randombar(vertical)">
                                      <p:cBhvr>
                                        <p:cTn id="15" dur="500"/>
                                        <p:tgtEl>
                                          <p:spTgt spid="12"/>
                                        </p:tgtEl>
                                      </p:cBhvr>
                                    </p:animEffect>
                                    <p:set>
                                      <p:cBhvr>
                                        <p:cTn id="16" dur="1" fill="hold">
                                          <p:stCondLst>
                                            <p:cond delay="499"/>
                                          </p:stCondLst>
                                        </p:cTn>
                                        <p:tgtEl>
                                          <p:spTgt spid="12"/>
                                        </p:tgtEl>
                                        <p:attrNameLst>
                                          <p:attrName>style.visibility</p:attrName>
                                        </p:attrNameLst>
                                      </p:cBhvr>
                                      <p:to>
                                        <p:strVal val="hidden"/>
                                      </p:to>
                                    </p:set>
                                  </p:childTnLst>
                                  <p:subTnLst>
                                    <p:audio>
                                      <p:cMediaNode>
                                        <p:cTn display="0" masterRel="sameClick">
                                          <p:stCondLst>
                                            <p:cond evt="begin" delay="0">
                                              <p:tn val="14"/>
                                            </p:cond>
                                          </p:stCondLst>
                                          <p:endCondLst>
                                            <p:cond evt="onStopAudio" delay="0">
                                              <p:tgtEl>
                                                <p:sldTgt/>
                                              </p:tgtEl>
                                            </p:cond>
                                          </p:endCondLst>
                                        </p:cTn>
                                        <p:tgtEl>
                                          <p:sndTgt r:embed="rId2" name="chimes.wav"/>
                                        </p:tgtEl>
                                      </p:cMediaNode>
                                    </p:audio>
                                  </p:subTnLst>
                                </p:cTn>
                              </p:par>
                            </p:childTnLst>
                          </p:cTn>
                        </p:par>
                        <p:par>
                          <p:cTn id="17" fill="hold">
                            <p:stCondLst>
                              <p:cond delay="500"/>
                            </p:stCondLst>
                            <p:childTnLst>
                              <p:par>
                                <p:cTn id="18" presetID="14" presetClass="entr" presetSubtype="5"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randombar(vertical)">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2" descr="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1199976"/>
            <a:ext cx="3816350"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0" name="Rectangle 3"/>
          <p:cNvSpPr>
            <a:spLocks noChangeArrowheads="1"/>
          </p:cNvSpPr>
          <p:nvPr/>
        </p:nvSpPr>
        <p:spPr bwMode="auto">
          <a:xfrm>
            <a:off x="179512" y="809138"/>
            <a:ext cx="557213" cy="5982013"/>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36000" rIns="0" bIns="36000">
            <a:spAutoFit/>
          </a:bodyPr>
          <a:lstStyle/>
          <a:p>
            <a:pPr algn="ctr"/>
            <a:r>
              <a:rPr lang="zh-CN" altLang="en-US" sz="2400" b="1" dirty="0">
                <a:latin typeface="Times New Roman" pitchFamily="18" charset="0"/>
                <a:ea typeface="微软雅黑" pitchFamily="34" charset="-122"/>
              </a:rPr>
              <a:t>热衷于</a:t>
            </a:r>
            <a:r>
              <a:rPr lang="zh-CN" altLang="en-US" sz="2400" b="1" dirty="0">
                <a:latin typeface="宋体" pitchFamily="2" charset="-122"/>
                <a:ea typeface="微软雅黑" pitchFamily="34" charset="-122"/>
              </a:rPr>
              <a:t>“</a:t>
            </a:r>
            <a:r>
              <a:rPr lang="zh-CN" altLang="en-US" sz="2400" b="1" dirty="0">
                <a:latin typeface="Times New Roman" pitchFamily="18" charset="0"/>
                <a:ea typeface="微软雅黑" pitchFamily="34" charset="-122"/>
              </a:rPr>
              <a:t>维护世界</a:t>
            </a:r>
            <a:r>
              <a:rPr lang="zh-CN" altLang="en-US" sz="2400" b="1" dirty="0" smtClean="0">
                <a:latin typeface="Times New Roman" pitchFamily="18" charset="0"/>
                <a:ea typeface="微软雅黑" pitchFamily="34" charset="-122"/>
              </a:rPr>
              <a:t>和平</a:t>
            </a:r>
            <a:endParaRPr lang="en-US" altLang="zh-CN" sz="2400" b="1" dirty="0" smtClean="0">
              <a:latin typeface="Times New Roman" pitchFamily="18" charset="0"/>
              <a:ea typeface="微软雅黑" pitchFamily="34" charset="-122"/>
            </a:endParaRPr>
          </a:p>
          <a:p>
            <a:pPr algn="ctr"/>
            <a:r>
              <a:rPr lang="zh-CN" altLang="en-US" sz="2400" b="1" dirty="0" smtClean="0">
                <a:latin typeface="宋体" pitchFamily="2" charset="-122"/>
                <a:ea typeface="微软雅黑" pitchFamily="34" charset="-122"/>
              </a:rPr>
              <a:t>”</a:t>
            </a:r>
            <a:r>
              <a:rPr lang="zh-CN" altLang="en-US" sz="2400" b="1" dirty="0">
                <a:latin typeface="Times New Roman" pitchFamily="18" charset="0"/>
                <a:ea typeface="微软雅黑" pitchFamily="34" charset="-122"/>
              </a:rPr>
              <a:t>的美国军队</a:t>
            </a:r>
          </a:p>
        </p:txBody>
      </p:sp>
      <p:pic>
        <p:nvPicPr>
          <p:cNvPr id="17411" name="Picture 2" descr="http://p2.so.qhimgs1.com/bdr/_240_/t017cf875e452f5152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550" y="4081289"/>
            <a:ext cx="3887788"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Picture 4" descr="尼米兹级2号舰——CVN 69“艾森毫威尔”号"/>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87913" y="1199976"/>
            <a:ext cx="4076700"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2" descr="美国霸权之太空优势"/>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2363" y="4081289"/>
            <a:ext cx="4032250"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10"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Tree>
    <p:extLst>
      <p:ext uri="{BB962C8B-B14F-4D97-AF65-F5344CB8AC3E}">
        <p14:creationId xmlns:p14="http://schemas.microsoft.com/office/powerpoint/2010/main" val="41253031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5"/>
          <p:cNvSpPr txBox="1">
            <a:spLocks noChangeArrowheads="1"/>
          </p:cNvSpPr>
          <p:nvPr/>
        </p:nvSpPr>
        <p:spPr bwMode="auto">
          <a:xfrm>
            <a:off x="1143000" y="1611213"/>
            <a:ext cx="2438400" cy="5238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2800" b="1">
                <a:sym typeface="Arial" pitchFamily="34" charset="0"/>
              </a:rPr>
              <a:t>人权高于主权</a:t>
            </a:r>
          </a:p>
        </p:txBody>
      </p:sp>
      <p:sp>
        <p:nvSpPr>
          <p:cNvPr id="12293" name="Text Box 6"/>
          <p:cNvSpPr txBox="1">
            <a:spLocks noChangeArrowheads="1"/>
          </p:cNvSpPr>
          <p:nvPr/>
        </p:nvSpPr>
        <p:spPr bwMode="auto">
          <a:xfrm>
            <a:off x="152400" y="4506813"/>
            <a:ext cx="5715000" cy="5238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2800" b="1">
                <a:sym typeface="Arial" pitchFamily="34" charset="0"/>
              </a:rPr>
              <a:t>利用北约插手别国事务和地区争端</a:t>
            </a:r>
          </a:p>
        </p:txBody>
      </p:sp>
      <p:sp>
        <p:nvSpPr>
          <p:cNvPr id="12294" name="Text Box 7"/>
          <p:cNvSpPr txBox="1">
            <a:spLocks noChangeArrowheads="1"/>
          </p:cNvSpPr>
          <p:nvPr/>
        </p:nvSpPr>
        <p:spPr bwMode="auto">
          <a:xfrm>
            <a:off x="1219200" y="3516213"/>
            <a:ext cx="1981200" cy="5238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2800" b="1">
                <a:sym typeface="Arial" pitchFamily="34" charset="0"/>
              </a:rPr>
              <a:t>越过联合国</a:t>
            </a:r>
          </a:p>
        </p:txBody>
      </p:sp>
      <p:sp>
        <p:nvSpPr>
          <p:cNvPr id="12295" name="Text Box 8"/>
          <p:cNvSpPr txBox="1">
            <a:spLocks noChangeArrowheads="1"/>
          </p:cNvSpPr>
          <p:nvPr/>
        </p:nvSpPr>
        <p:spPr bwMode="auto">
          <a:xfrm>
            <a:off x="152400" y="2525613"/>
            <a:ext cx="3810000" cy="5238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2800" b="1" dirty="0">
                <a:sym typeface="Arial" pitchFamily="34" charset="0"/>
              </a:rPr>
              <a:t>拥有大规模杀伤性武器</a:t>
            </a:r>
          </a:p>
        </p:txBody>
      </p:sp>
      <p:sp>
        <p:nvSpPr>
          <p:cNvPr id="11" name="矩形 10"/>
          <p:cNvSpPr/>
          <p:nvPr/>
        </p:nvSpPr>
        <p:spPr>
          <a:xfrm>
            <a:off x="1524000" y="5497413"/>
            <a:ext cx="5181600" cy="523875"/>
          </a:xfrm>
          <a:prstGeom prst="rect">
            <a:avLst/>
          </a:prstGeom>
          <a:solidFill>
            <a:srgbClr val="FFFF00"/>
          </a:solidFill>
        </p:spPr>
        <p:style>
          <a:lnRef idx="1">
            <a:schemeClr val="accent6"/>
          </a:lnRef>
          <a:fillRef idx="2">
            <a:schemeClr val="accent6"/>
          </a:fillRef>
          <a:effectRef idx="1">
            <a:schemeClr val="accent6"/>
          </a:effectRef>
          <a:fontRef idx="minor">
            <a:schemeClr val="dk1"/>
          </a:fontRef>
        </p:style>
        <p:txBody>
          <a:bodyPr>
            <a:spAutoFit/>
          </a:bodyPr>
          <a:lstStyle/>
          <a:p>
            <a:pPr>
              <a:spcBef>
                <a:spcPct val="50000"/>
              </a:spcBef>
              <a:buSzPct val="100000"/>
              <a:defRPr/>
            </a:pPr>
            <a:r>
              <a:rPr lang="zh-CN" altLang="en-US" sz="2800" b="1" dirty="0">
                <a:solidFill>
                  <a:srgbClr val="FF0000"/>
                </a:solidFill>
                <a:latin typeface="宋体" panose="02010600030101010101" pitchFamily="2" charset="-122"/>
                <a:sym typeface="Arial" panose="020B0604020202020204" pitchFamily="34" charset="0"/>
              </a:rPr>
              <a:t>美国的霸权主义</a:t>
            </a:r>
          </a:p>
        </p:txBody>
      </p:sp>
      <p:pic>
        <p:nvPicPr>
          <p:cNvPr id="74754" name="Picture 2" descr="https://gss3.bdstatic.com/7Po3dSag_xI4khGkpoWK1HF6hhy/baike/c0%3Dbaike80%2C5%2C5%2C80%2C26/sign=3ebae75b596034a83defb0d3aa7a2231/4b90f603738da9779e8de871b551f8198718e3c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8600" y="1382613"/>
            <a:ext cx="48768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9"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Tree>
    <p:extLst>
      <p:ext uri="{BB962C8B-B14F-4D97-AF65-F5344CB8AC3E}">
        <p14:creationId xmlns:p14="http://schemas.microsoft.com/office/powerpoint/2010/main" val="210605219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4754"/>
                                        </p:tgtEl>
                                        <p:attrNameLst>
                                          <p:attrName>style.visibility</p:attrName>
                                        </p:attrNameLst>
                                      </p:cBhvr>
                                      <p:to>
                                        <p:strVal val="visible"/>
                                      </p:to>
                                    </p:set>
                                    <p:anim calcmode="lin" valueType="num">
                                      <p:cBhvr>
                                        <p:cTn id="7" dur="500" fill="hold"/>
                                        <p:tgtEl>
                                          <p:spTgt spid="74754"/>
                                        </p:tgtEl>
                                        <p:attrNameLst>
                                          <p:attrName>ppt_x</p:attrName>
                                        </p:attrNameLst>
                                      </p:cBhvr>
                                      <p:tavLst>
                                        <p:tav tm="0">
                                          <p:val>
                                            <p:strVal val="#ppt_x"/>
                                          </p:val>
                                        </p:tav>
                                        <p:tav tm="100000">
                                          <p:val>
                                            <p:strVal val="#ppt_x"/>
                                          </p:val>
                                        </p:tav>
                                      </p:tavLst>
                                    </p:anim>
                                    <p:anim calcmode="lin" valueType="num">
                                      <p:cBhvr>
                                        <p:cTn id="8" dur="500" fill="hold"/>
                                        <p:tgtEl>
                                          <p:spTgt spid="7475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ppt_x</p:attrName>
                                        </p:attrNameLst>
                                      </p:cBhvr>
                                      <p:tavLst>
                                        <p:tav tm="0">
                                          <p:val>
                                            <p:strVal val="#ppt_x"/>
                                          </p:val>
                                        </p:tav>
                                        <p:tav tm="100000">
                                          <p:val>
                                            <p:strVal val="#ppt_x"/>
                                          </p:val>
                                        </p:tav>
                                      </p:tavLst>
                                    </p:anim>
                                    <p:anim calcmode="lin" valueType="num">
                                      <p:cBhvr>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295"/>
                                        </p:tgtEl>
                                        <p:attrNameLst>
                                          <p:attrName>style.visibility</p:attrName>
                                        </p:attrNameLst>
                                      </p:cBhvr>
                                      <p:to>
                                        <p:strVal val="visible"/>
                                      </p:to>
                                    </p:set>
                                    <p:anim calcmode="lin" valueType="num">
                                      <p:cBhvr>
                                        <p:cTn id="19" dur="500" fill="hold"/>
                                        <p:tgtEl>
                                          <p:spTgt spid="12295"/>
                                        </p:tgtEl>
                                        <p:attrNameLst>
                                          <p:attrName>ppt_x</p:attrName>
                                        </p:attrNameLst>
                                      </p:cBhvr>
                                      <p:tavLst>
                                        <p:tav tm="0">
                                          <p:val>
                                            <p:strVal val="#ppt_x"/>
                                          </p:val>
                                        </p:tav>
                                        <p:tav tm="100000">
                                          <p:val>
                                            <p:strVal val="#ppt_x"/>
                                          </p:val>
                                        </p:tav>
                                      </p:tavLst>
                                    </p:anim>
                                    <p:anim calcmode="lin" valueType="num">
                                      <p:cBhvr>
                                        <p:cTn id="20" dur="500" fill="hold"/>
                                        <p:tgtEl>
                                          <p:spTgt spid="12295"/>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294"/>
                                        </p:tgtEl>
                                        <p:attrNameLst>
                                          <p:attrName>style.visibility</p:attrName>
                                        </p:attrNameLst>
                                      </p:cBhvr>
                                      <p:to>
                                        <p:strVal val="visible"/>
                                      </p:to>
                                    </p:set>
                                    <p:anim calcmode="lin" valueType="num">
                                      <p:cBhvr>
                                        <p:cTn id="25" dur="500" fill="hold"/>
                                        <p:tgtEl>
                                          <p:spTgt spid="12294"/>
                                        </p:tgtEl>
                                        <p:attrNameLst>
                                          <p:attrName>ppt_x</p:attrName>
                                        </p:attrNameLst>
                                      </p:cBhvr>
                                      <p:tavLst>
                                        <p:tav tm="0">
                                          <p:val>
                                            <p:strVal val="#ppt_x"/>
                                          </p:val>
                                        </p:tav>
                                        <p:tav tm="100000">
                                          <p:val>
                                            <p:strVal val="#ppt_x"/>
                                          </p:val>
                                        </p:tav>
                                      </p:tavLst>
                                    </p:anim>
                                    <p:anim calcmode="lin" valueType="num">
                                      <p:cBhvr>
                                        <p:cTn id="26" dur="500" fill="hold"/>
                                        <p:tgtEl>
                                          <p:spTgt spid="12294"/>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293"/>
                                        </p:tgtEl>
                                        <p:attrNameLst>
                                          <p:attrName>style.visibility</p:attrName>
                                        </p:attrNameLst>
                                      </p:cBhvr>
                                      <p:to>
                                        <p:strVal val="visible"/>
                                      </p:to>
                                    </p:set>
                                    <p:anim calcmode="lin" valueType="num">
                                      <p:cBhvr>
                                        <p:cTn id="31" dur="500" fill="hold"/>
                                        <p:tgtEl>
                                          <p:spTgt spid="12293"/>
                                        </p:tgtEl>
                                        <p:attrNameLst>
                                          <p:attrName>ppt_x</p:attrName>
                                        </p:attrNameLst>
                                      </p:cBhvr>
                                      <p:tavLst>
                                        <p:tav tm="0">
                                          <p:val>
                                            <p:strVal val="#ppt_x"/>
                                          </p:val>
                                        </p:tav>
                                        <p:tav tm="100000">
                                          <p:val>
                                            <p:strVal val="#ppt_x"/>
                                          </p:val>
                                        </p:tav>
                                      </p:tavLst>
                                    </p:anim>
                                    <p:anim calcmode="lin" valueType="num">
                                      <p:cBhvr>
                                        <p:cTn id="32" dur="500" fill="hold"/>
                                        <p:tgtEl>
                                          <p:spTgt spid="12293"/>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ppt_x</p:attrName>
                                        </p:attrNameLst>
                                      </p:cBhvr>
                                      <p:tavLst>
                                        <p:tav tm="0">
                                          <p:val>
                                            <p:strVal val="#ppt_x"/>
                                          </p:val>
                                        </p:tav>
                                        <p:tav tm="100000">
                                          <p:val>
                                            <p:strVal val="#ppt_x"/>
                                          </p:val>
                                        </p:tav>
                                      </p:tavLst>
                                    </p:anim>
                                    <p:anim calcmode="lin" valueType="num">
                                      <p:cBhvr>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2293" grpId="0" bldLvl="0" animBg="1"/>
      <p:bldP spid="12294" grpId="0" bldLvl="0" animBg="1"/>
      <p:bldP spid="12295" grpId="0" bldLvl="0" animBg="1"/>
      <p:bldP spid="11" grpId="0" bldLvl="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a:xfrm>
            <a:off x="250825" y="2779713"/>
            <a:ext cx="8569325" cy="3889375"/>
          </a:xfrm>
          <a:prstGeom prst="rect">
            <a:avLst/>
          </a:prstGeom>
        </p:spPr>
        <p:txBody>
          <a:bodyPr/>
          <a:lst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lvl="1" indent="-285750" algn="l" rtl="0" fontAlgn="base">
              <a:spcBef>
                <a:spcPct val="20000"/>
              </a:spcBef>
              <a:spcAft>
                <a:spcPct val="0"/>
              </a:spcAft>
              <a:buChar char="–"/>
              <a:defRPr sz="2800" kern="1200">
                <a:solidFill>
                  <a:schemeClr val="tx1"/>
                </a:solidFill>
                <a:latin typeface="+mn-lt"/>
                <a:ea typeface="+mn-ea"/>
                <a:cs typeface="+mn-cs"/>
              </a:defRPr>
            </a:lvl2pPr>
            <a:lvl3pPr marL="1143000" lvl="2" indent="-228600" algn="l" rtl="0" fontAlgn="base">
              <a:spcBef>
                <a:spcPct val="20000"/>
              </a:spcBef>
              <a:spcAft>
                <a:spcPct val="0"/>
              </a:spcAft>
              <a:buChar char="•"/>
              <a:defRPr sz="2400" kern="1200">
                <a:solidFill>
                  <a:schemeClr val="tx1"/>
                </a:solidFill>
                <a:latin typeface="+mn-lt"/>
                <a:ea typeface="+mn-ea"/>
                <a:cs typeface="+mn-cs"/>
              </a:defRPr>
            </a:lvl3pPr>
            <a:lvl4pPr marL="1600200" lvl="3" indent="-228600" algn="l" rtl="0" fontAlgn="base">
              <a:spcBef>
                <a:spcPct val="20000"/>
              </a:spcBef>
              <a:spcAft>
                <a:spcPct val="0"/>
              </a:spcAft>
              <a:buChar char="–"/>
              <a:defRPr sz="2000" kern="1200">
                <a:solidFill>
                  <a:schemeClr val="tx1"/>
                </a:solidFill>
                <a:latin typeface="+mn-lt"/>
                <a:ea typeface="+mn-ea"/>
                <a:cs typeface="+mn-cs"/>
              </a:defRPr>
            </a:lvl4pPr>
            <a:lvl5pPr marL="2057400" lvl="4" indent="-228600" algn="l" rtl="0" fontAlgn="base">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a:lstStyle>
          <a:p>
            <a:pPr marL="0" indent="0">
              <a:buFontTx/>
              <a:buNone/>
            </a:pPr>
            <a:r>
              <a:rPr lang="zh-CN" altLang="en-US" sz="4800" b="1" dirty="0" smtClean="0">
                <a:solidFill>
                  <a:srgbClr val="000066"/>
                </a:solidFill>
                <a:latin typeface="隶书" pitchFamily="49" charset="-122"/>
                <a:ea typeface="隶书" pitchFamily="49" charset="-122"/>
              </a:rPr>
              <a:t>世界多极化趋势将是长期的、漫长的、曲折的斗争过程。单极与多极的矛盾，称霸与反霸的斗争，将成为相当长一个时期内国际斗争的焦点。 </a:t>
            </a:r>
            <a:endParaRPr lang="zh-CN" altLang="en-US" sz="4800" b="1" dirty="0">
              <a:solidFill>
                <a:srgbClr val="000066"/>
              </a:solidFill>
              <a:latin typeface="隶书" pitchFamily="49" charset="-122"/>
              <a:ea typeface="隶书" pitchFamily="49" charset="-122"/>
            </a:endParaRPr>
          </a:p>
        </p:txBody>
      </p:sp>
      <p:sp>
        <p:nvSpPr>
          <p:cNvPr id="7" name="Rectangle 2"/>
          <p:cNvSpPr txBox="1">
            <a:spLocks noChangeArrowheads="1"/>
          </p:cNvSpPr>
          <p:nvPr/>
        </p:nvSpPr>
        <p:spPr>
          <a:xfrm>
            <a:off x="179388" y="909638"/>
            <a:ext cx="8569325" cy="1871662"/>
          </a:xfrm>
          <a:prstGeom prst="rect">
            <a:avLst/>
          </a:prstGeom>
        </p:spPr>
        <p:txBody>
          <a:bodyPr/>
          <a:lst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ea typeface="宋体" pitchFamily="2" charset="-122"/>
              </a:defRPr>
            </a:lvl2pPr>
            <a:lvl3pPr algn="ctr" rtl="0" fontAlgn="base">
              <a:spcBef>
                <a:spcPct val="0"/>
              </a:spcBef>
              <a:spcAft>
                <a:spcPct val="0"/>
              </a:spcAft>
              <a:defRPr sz="4400">
                <a:solidFill>
                  <a:schemeClr val="tx2"/>
                </a:solidFill>
                <a:latin typeface="Arial" pitchFamily="34" charset="0"/>
                <a:ea typeface="宋体" pitchFamily="2" charset="-122"/>
              </a:defRPr>
            </a:lvl3pPr>
            <a:lvl4pPr algn="ctr" rtl="0" fontAlgn="base">
              <a:spcBef>
                <a:spcPct val="0"/>
              </a:spcBef>
              <a:spcAft>
                <a:spcPct val="0"/>
              </a:spcAft>
              <a:defRPr sz="4400">
                <a:solidFill>
                  <a:schemeClr val="tx2"/>
                </a:solidFill>
                <a:latin typeface="Arial" pitchFamily="34" charset="0"/>
                <a:ea typeface="宋体" pitchFamily="2" charset="-122"/>
              </a:defRPr>
            </a:lvl4pPr>
            <a:lvl5pPr algn="ctr" rtl="0" fontAlgn="base">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a:lstStyle>
          <a:p>
            <a:r>
              <a:rPr lang="en-US" altLang="zh-CN" sz="5800" b="1" dirty="0" smtClean="0"/>
              <a:t>  </a:t>
            </a:r>
            <a:r>
              <a:rPr lang="zh-CN" altLang="en-US" sz="5800" b="1" dirty="0" smtClean="0"/>
              <a:t>从科索沃到伊拉克，我们看到了什么？</a:t>
            </a:r>
            <a:endParaRPr lang="zh-CN" altLang="en-US" sz="5800" b="1" dirty="0"/>
          </a:p>
        </p:txBody>
      </p:sp>
      <p:sp>
        <p:nvSpPr>
          <p:cNvPr id="2" name="矩形 1"/>
          <p:cNvSpPr/>
          <p:nvPr/>
        </p:nvSpPr>
        <p:spPr>
          <a:xfrm>
            <a:off x="3419872" y="7287"/>
            <a:ext cx="1576073"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5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探究</a:t>
            </a:r>
            <a:endParaRPr lang="zh-CN" altLang="en-U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1536160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ox(in)">
                                      <p:cBhvr>
                                        <p:cTn id="7" dur="1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382736"/>
            <a:ext cx="9144000" cy="6070600"/>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266700"/>
            <a:r>
              <a:rPr kumimoji="1" lang="zh-CN" altLang="en-US" sz="2800" b="1" dirty="0">
                <a:solidFill>
                  <a:srgbClr val="800000"/>
                </a:solidFill>
                <a:latin typeface="黑体" pitchFamily="49" charset="-122"/>
                <a:ea typeface="黑体" pitchFamily="49" charset="-122"/>
              </a:rPr>
              <a:t>材料一　美国在参加和尊重国际人权公约方面一直保持着很差的纪录。美国是除索马里之外唯一没有加入</a:t>
            </a:r>
            <a:r>
              <a:rPr kumimoji="1" lang="en-US" altLang="zh-CN" sz="2800" b="1" dirty="0">
                <a:solidFill>
                  <a:srgbClr val="800000"/>
                </a:solidFill>
                <a:latin typeface="黑体" pitchFamily="49" charset="-122"/>
                <a:ea typeface="黑体" pitchFamily="49" charset="-122"/>
              </a:rPr>
              <a:t>《</a:t>
            </a:r>
            <a:r>
              <a:rPr kumimoji="1" lang="zh-CN" altLang="en-US" sz="2800" b="1" dirty="0">
                <a:solidFill>
                  <a:srgbClr val="800000"/>
                </a:solidFill>
                <a:latin typeface="黑体" pitchFamily="49" charset="-122"/>
                <a:ea typeface="黑体" pitchFamily="49" charset="-122"/>
              </a:rPr>
              <a:t>儿童权利公约</a:t>
            </a:r>
            <a:r>
              <a:rPr kumimoji="1" lang="en-US" altLang="zh-CN" sz="2800" b="1" dirty="0">
                <a:solidFill>
                  <a:srgbClr val="800000"/>
                </a:solidFill>
                <a:latin typeface="黑体" pitchFamily="49" charset="-122"/>
                <a:ea typeface="黑体" pitchFamily="49" charset="-122"/>
              </a:rPr>
              <a:t>》</a:t>
            </a:r>
            <a:r>
              <a:rPr kumimoji="1" lang="zh-CN" altLang="en-US" sz="2800" b="1" dirty="0">
                <a:solidFill>
                  <a:srgbClr val="800000"/>
                </a:solidFill>
                <a:latin typeface="黑体" pitchFamily="49" charset="-122"/>
                <a:ea typeface="黑体" pitchFamily="49" charset="-122"/>
              </a:rPr>
              <a:t>的国家，也是世界上少数几个没有加入</a:t>
            </a:r>
            <a:r>
              <a:rPr kumimoji="1" lang="en-US" altLang="zh-CN" sz="2800" b="1" dirty="0">
                <a:solidFill>
                  <a:srgbClr val="800000"/>
                </a:solidFill>
                <a:latin typeface="黑体" pitchFamily="49" charset="-122"/>
                <a:ea typeface="黑体" pitchFamily="49" charset="-122"/>
              </a:rPr>
              <a:t>《</a:t>
            </a:r>
            <a:r>
              <a:rPr kumimoji="1" lang="zh-CN" altLang="en-US" sz="2800" b="1" dirty="0">
                <a:solidFill>
                  <a:srgbClr val="800000"/>
                </a:solidFill>
                <a:latin typeface="黑体" pitchFamily="49" charset="-122"/>
                <a:ea typeface="黑体" pitchFamily="49" charset="-122"/>
              </a:rPr>
              <a:t>消除对妇女一切形式歧视公约</a:t>
            </a:r>
            <a:r>
              <a:rPr kumimoji="1" lang="en-US" altLang="zh-CN" sz="2800" b="1" dirty="0">
                <a:solidFill>
                  <a:srgbClr val="800000"/>
                </a:solidFill>
                <a:latin typeface="黑体" pitchFamily="49" charset="-122"/>
                <a:ea typeface="黑体" pitchFamily="49" charset="-122"/>
              </a:rPr>
              <a:t>》</a:t>
            </a:r>
            <a:r>
              <a:rPr kumimoji="1" lang="zh-CN" altLang="en-US" sz="2800" b="1" dirty="0">
                <a:solidFill>
                  <a:srgbClr val="800000"/>
                </a:solidFill>
                <a:latin typeface="黑体" pitchFamily="49" charset="-122"/>
                <a:ea typeface="黑体" pitchFamily="49" charset="-122"/>
              </a:rPr>
              <a:t>的国家之一。美国签署</a:t>
            </a:r>
            <a:r>
              <a:rPr kumimoji="1" lang="en-US" altLang="zh-CN" sz="2800" b="1" dirty="0">
                <a:solidFill>
                  <a:srgbClr val="800000"/>
                </a:solidFill>
                <a:latin typeface="黑体" pitchFamily="49" charset="-122"/>
                <a:ea typeface="黑体" pitchFamily="49" charset="-122"/>
              </a:rPr>
              <a:t>《</a:t>
            </a:r>
            <a:r>
              <a:rPr kumimoji="1" lang="zh-CN" altLang="en-US" sz="2800" b="1" dirty="0">
                <a:solidFill>
                  <a:srgbClr val="800000"/>
                </a:solidFill>
                <a:latin typeface="黑体" pitchFamily="49" charset="-122"/>
                <a:ea typeface="黑体" pitchFamily="49" charset="-122"/>
              </a:rPr>
              <a:t>经济、社会、文化权利国际公约</a:t>
            </a:r>
            <a:r>
              <a:rPr kumimoji="1" lang="en-US" altLang="zh-CN" sz="2800" b="1" dirty="0">
                <a:solidFill>
                  <a:srgbClr val="800000"/>
                </a:solidFill>
                <a:latin typeface="黑体" pitchFamily="49" charset="-122"/>
                <a:ea typeface="黑体" pitchFamily="49" charset="-122"/>
              </a:rPr>
              <a:t>》</a:t>
            </a:r>
            <a:r>
              <a:rPr kumimoji="1" lang="zh-CN" altLang="en-US" sz="2800" b="1" dirty="0">
                <a:solidFill>
                  <a:srgbClr val="800000"/>
                </a:solidFill>
                <a:latin typeface="黑体" pitchFamily="49" charset="-122"/>
                <a:ea typeface="黑体" pitchFamily="49" charset="-122"/>
              </a:rPr>
              <a:t>已经</a:t>
            </a:r>
            <a:r>
              <a:rPr kumimoji="1" lang="en-US" altLang="zh-CN" sz="2800" b="1" dirty="0">
                <a:solidFill>
                  <a:srgbClr val="800000"/>
                </a:solidFill>
                <a:latin typeface="黑体" pitchFamily="49" charset="-122"/>
                <a:ea typeface="黑体" pitchFamily="49" charset="-122"/>
              </a:rPr>
              <a:t>23</a:t>
            </a:r>
            <a:r>
              <a:rPr kumimoji="1" lang="zh-CN" altLang="en-US" sz="2800" b="1" dirty="0">
                <a:solidFill>
                  <a:srgbClr val="800000"/>
                </a:solidFill>
                <a:latin typeface="黑体" pitchFamily="49" charset="-122"/>
                <a:ea typeface="黑体" pitchFamily="49" charset="-122"/>
              </a:rPr>
              <a:t>年，但至今仍未批准该公约。</a:t>
            </a:r>
            <a:r>
              <a:rPr kumimoji="1" lang="en-US" altLang="zh-CN" sz="2800" b="1" dirty="0">
                <a:solidFill>
                  <a:srgbClr val="800000"/>
                </a:solidFill>
                <a:latin typeface="黑体" pitchFamily="49" charset="-122"/>
                <a:ea typeface="黑体" pitchFamily="49" charset="-122"/>
              </a:rPr>
              <a:t>1999</a:t>
            </a:r>
            <a:r>
              <a:rPr kumimoji="1" lang="zh-CN" altLang="en-US" sz="2800" b="1" dirty="0">
                <a:solidFill>
                  <a:srgbClr val="800000"/>
                </a:solidFill>
                <a:latin typeface="黑体" pitchFamily="49" charset="-122"/>
                <a:ea typeface="黑体" pitchFamily="49" charset="-122"/>
              </a:rPr>
              <a:t>年</a:t>
            </a:r>
            <a:r>
              <a:rPr kumimoji="1" lang="en-US" altLang="zh-CN" sz="2800" b="1" dirty="0">
                <a:solidFill>
                  <a:srgbClr val="800000"/>
                </a:solidFill>
                <a:latin typeface="黑体" pitchFamily="49" charset="-122"/>
                <a:ea typeface="黑体" pitchFamily="49" charset="-122"/>
              </a:rPr>
              <a:t>6</a:t>
            </a:r>
            <a:r>
              <a:rPr kumimoji="1" lang="zh-CN" altLang="en-US" sz="2800" b="1" dirty="0">
                <a:solidFill>
                  <a:srgbClr val="800000"/>
                </a:solidFill>
                <a:latin typeface="黑体" pitchFamily="49" charset="-122"/>
                <a:ea typeface="黑体" pitchFamily="49" charset="-122"/>
              </a:rPr>
              <a:t>月</a:t>
            </a:r>
            <a:r>
              <a:rPr kumimoji="1" lang="en-US" altLang="zh-CN" sz="2800" b="1" dirty="0">
                <a:solidFill>
                  <a:srgbClr val="800000"/>
                </a:solidFill>
                <a:latin typeface="黑体" pitchFamily="49" charset="-122"/>
                <a:ea typeface="黑体" pitchFamily="49" charset="-122"/>
              </a:rPr>
              <a:t>8</a:t>
            </a:r>
            <a:r>
              <a:rPr kumimoji="1" lang="zh-CN" altLang="en-US" sz="2800" b="1" dirty="0">
                <a:solidFill>
                  <a:srgbClr val="800000"/>
                </a:solidFill>
                <a:latin typeface="黑体" pitchFamily="49" charset="-122"/>
                <a:ea typeface="黑体" pitchFamily="49" charset="-122"/>
              </a:rPr>
              <a:t>日美洲国家组织成员国签署了</a:t>
            </a:r>
            <a:r>
              <a:rPr kumimoji="1" lang="en-US" altLang="zh-CN" sz="2800" b="1" dirty="0">
                <a:solidFill>
                  <a:srgbClr val="800000"/>
                </a:solidFill>
                <a:latin typeface="黑体" pitchFamily="49" charset="-122"/>
                <a:ea typeface="黑体" pitchFamily="49" charset="-122"/>
              </a:rPr>
              <a:t>《</a:t>
            </a:r>
            <a:r>
              <a:rPr kumimoji="1" lang="zh-CN" altLang="en-US" sz="2800" b="1" dirty="0">
                <a:solidFill>
                  <a:srgbClr val="800000"/>
                </a:solidFill>
                <a:latin typeface="黑体" pitchFamily="49" charset="-122"/>
                <a:ea typeface="黑体" pitchFamily="49" charset="-122"/>
              </a:rPr>
              <a:t>美洲消除对残疾人一切形式歧视的公约</a:t>
            </a:r>
            <a:r>
              <a:rPr kumimoji="1" lang="en-US" altLang="zh-CN" sz="2800" b="1" dirty="0">
                <a:solidFill>
                  <a:srgbClr val="800000"/>
                </a:solidFill>
                <a:latin typeface="黑体" pitchFamily="49" charset="-122"/>
                <a:ea typeface="黑体" pitchFamily="49" charset="-122"/>
              </a:rPr>
              <a:t>》</a:t>
            </a:r>
            <a:r>
              <a:rPr kumimoji="1" lang="zh-CN" altLang="en-US" sz="2800" b="1" dirty="0">
                <a:solidFill>
                  <a:srgbClr val="800000"/>
                </a:solidFill>
                <a:latin typeface="黑体" pitchFamily="49" charset="-122"/>
                <a:ea typeface="黑体" pitchFamily="49" charset="-122"/>
              </a:rPr>
              <a:t>，而美国是没有在公约上签字的个别国家之一   </a:t>
            </a:r>
            <a:r>
              <a:rPr kumimoji="1" lang="en-US" altLang="zh-CN" sz="2800" b="1" dirty="0">
                <a:solidFill>
                  <a:srgbClr val="800000"/>
                </a:solidFill>
                <a:latin typeface="黑体" pitchFamily="49" charset="-122"/>
                <a:ea typeface="黑体" pitchFamily="49" charset="-122"/>
              </a:rPr>
              <a:t>《1999</a:t>
            </a:r>
            <a:r>
              <a:rPr kumimoji="1" lang="zh-CN" altLang="en-US" sz="2800" b="1" dirty="0">
                <a:solidFill>
                  <a:srgbClr val="800000"/>
                </a:solidFill>
                <a:latin typeface="黑体" pitchFamily="49" charset="-122"/>
                <a:ea typeface="黑体" pitchFamily="49" charset="-122"/>
              </a:rPr>
              <a:t>年的美国人权纪录</a:t>
            </a:r>
            <a:r>
              <a:rPr kumimoji="1" lang="en-US" altLang="zh-CN" sz="2800" b="1" dirty="0">
                <a:solidFill>
                  <a:srgbClr val="800000"/>
                </a:solidFill>
                <a:latin typeface="黑体" pitchFamily="49" charset="-122"/>
                <a:ea typeface="黑体" pitchFamily="49" charset="-122"/>
              </a:rPr>
              <a:t>》</a:t>
            </a:r>
            <a:r>
              <a:rPr kumimoji="1" lang="en-US" altLang="zh-CN" sz="2800" b="1" dirty="0">
                <a:solidFill>
                  <a:srgbClr val="800000"/>
                </a:solidFill>
                <a:latin typeface="Times New Roman"/>
                <a:ea typeface="黑体" pitchFamily="49" charset="-122"/>
              </a:rPr>
              <a:t> </a:t>
            </a:r>
            <a:endParaRPr kumimoji="1" lang="en-US" altLang="zh-CN" sz="2800" b="1" dirty="0">
              <a:solidFill>
                <a:srgbClr val="800000"/>
              </a:solidFill>
              <a:latin typeface="黑体" pitchFamily="49" charset="-122"/>
              <a:ea typeface="黑体" pitchFamily="49" charset="-122"/>
            </a:endParaRPr>
          </a:p>
          <a:p>
            <a:pPr indent="266700"/>
            <a:r>
              <a:rPr kumimoji="1" lang="zh-CN" altLang="en-US" sz="2800" b="1" dirty="0">
                <a:solidFill>
                  <a:srgbClr val="800000"/>
                </a:solidFill>
                <a:latin typeface="黑体" pitchFamily="49" charset="-122"/>
                <a:ea typeface="黑体" pitchFamily="49" charset="-122"/>
              </a:rPr>
              <a:t>材料二　有资料显示，美国在海湾战争中向伊拉克投掷</a:t>
            </a:r>
            <a:r>
              <a:rPr kumimoji="1" lang="en-US" altLang="zh-CN" sz="2800" b="1" dirty="0">
                <a:solidFill>
                  <a:srgbClr val="800000"/>
                </a:solidFill>
                <a:latin typeface="黑体" pitchFamily="49" charset="-122"/>
                <a:ea typeface="黑体" pitchFamily="49" charset="-122"/>
              </a:rPr>
              <a:t>94</a:t>
            </a:r>
            <a:r>
              <a:rPr kumimoji="1" lang="zh-CN" altLang="en-US" sz="2800" b="1" dirty="0">
                <a:solidFill>
                  <a:srgbClr val="800000"/>
                </a:solidFill>
                <a:latin typeface="黑体" pitchFamily="49" charset="-122"/>
                <a:ea typeface="黑体" pitchFamily="49" charset="-122"/>
              </a:rPr>
              <a:t>万多枚贫铀弹，总重量约</a:t>
            </a:r>
            <a:r>
              <a:rPr kumimoji="1" lang="en-US" altLang="zh-CN" sz="2800" b="1" dirty="0">
                <a:solidFill>
                  <a:srgbClr val="800000"/>
                </a:solidFill>
                <a:latin typeface="黑体" pitchFamily="49" charset="-122"/>
                <a:ea typeface="黑体" pitchFamily="49" charset="-122"/>
              </a:rPr>
              <a:t>320</a:t>
            </a:r>
            <a:r>
              <a:rPr kumimoji="1" lang="zh-CN" altLang="en-US" sz="2800" b="1" dirty="0">
                <a:solidFill>
                  <a:srgbClr val="800000"/>
                </a:solidFill>
                <a:latin typeface="黑体" pitchFamily="49" charset="-122"/>
                <a:ea typeface="黑体" pitchFamily="49" charset="-122"/>
              </a:rPr>
              <a:t>吨，对伊拉克的环境和人民的生活健康造成了严重破坏。伊拉克卫生部发布报告指出，伊拉克的癌症患者在海湾战争后大量增加，由</a:t>
            </a:r>
            <a:r>
              <a:rPr kumimoji="1" lang="en-US" altLang="zh-CN" sz="2800" b="1" dirty="0">
                <a:solidFill>
                  <a:srgbClr val="800000"/>
                </a:solidFill>
                <a:latin typeface="黑体" pitchFamily="49" charset="-122"/>
                <a:ea typeface="黑体" pitchFamily="49" charset="-122"/>
              </a:rPr>
              <a:t>1989</a:t>
            </a:r>
            <a:r>
              <a:rPr kumimoji="1" lang="zh-CN" altLang="en-US" sz="2800" b="1" dirty="0">
                <a:solidFill>
                  <a:srgbClr val="800000"/>
                </a:solidFill>
                <a:latin typeface="黑体" pitchFamily="49" charset="-122"/>
                <a:ea typeface="黑体" pitchFamily="49" charset="-122"/>
              </a:rPr>
              <a:t>年的</a:t>
            </a:r>
            <a:r>
              <a:rPr kumimoji="1" lang="en-US" altLang="zh-CN" sz="2800" b="1" dirty="0">
                <a:solidFill>
                  <a:srgbClr val="800000"/>
                </a:solidFill>
                <a:latin typeface="黑体" pitchFamily="49" charset="-122"/>
                <a:ea typeface="黑体" pitchFamily="49" charset="-122"/>
              </a:rPr>
              <a:t>6 555</a:t>
            </a:r>
            <a:r>
              <a:rPr kumimoji="1" lang="zh-CN" altLang="en-US" sz="2800" b="1" dirty="0">
                <a:solidFill>
                  <a:srgbClr val="800000"/>
                </a:solidFill>
                <a:latin typeface="黑体" pitchFamily="49" charset="-122"/>
                <a:ea typeface="黑体" pitchFamily="49" charset="-122"/>
              </a:rPr>
              <a:t>人增加到</a:t>
            </a:r>
            <a:r>
              <a:rPr kumimoji="1" lang="en-US" altLang="zh-CN" sz="2800" b="1" dirty="0">
                <a:solidFill>
                  <a:srgbClr val="800000"/>
                </a:solidFill>
                <a:latin typeface="黑体" pitchFamily="49" charset="-122"/>
                <a:ea typeface="黑体" pitchFamily="49" charset="-122"/>
              </a:rPr>
              <a:t>1997</a:t>
            </a:r>
            <a:r>
              <a:rPr kumimoji="1" lang="zh-CN" altLang="en-US" sz="2800" b="1" dirty="0">
                <a:solidFill>
                  <a:srgbClr val="800000"/>
                </a:solidFill>
                <a:latin typeface="黑体" pitchFamily="49" charset="-122"/>
                <a:ea typeface="黑体" pitchFamily="49" charset="-122"/>
              </a:rPr>
              <a:t>年的</a:t>
            </a:r>
            <a:r>
              <a:rPr kumimoji="1" lang="en-US" altLang="zh-CN" sz="2800" b="1" dirty="0">
                <a:solidFill>
                  <a:srgbClr val="800000"/>
                </a:solidFill>
                <a:latin typeface="黑体" pitchFamily="49" charset="-122"/>
                <a:ea typeface="黑体" pitchFamily="49" charset="-122"/>
              </a:rPr>
              <a:t>10 931</a:t>
            </a:r>
            <a:r>
              <a:rPr kumimoji="1" lang="zh-CN" altLang="en-US" sz="2800" b="1" dirty="0">
                <a:solidFill>
                  <a:srgbClr val="800000"/>
                </a:solidFill>
                <a:latin typeface="黑体" pitchFamily="49" charset="-122"/>
                <a:ea typeface="黑体" pitchFamily="49" charset="-122"/>
              </a:rPr>
              <a:t>人。</a:t>
            </a:r>
            <a:r>
              <a:rPr kumimoji="1" lang="zh-CN" altLang="en-US" sz="2800" b="1" dirty="0">
                <a:solidFill>
                  <a:srgbClr val="800000"/>
                </a:solidFill>
                <a:latin typeface="Times New Roman"/>
                <a:ea typeface="黑体" pitchFamily="49" charset="-122"/>
              </a:rPr>
              <a:t> </a:t>
            </a:r>
            <a:endParaRPr kumimoji="1" lang="zh-CN" altLang="en-US" sz="2800" b="1" dirty="0">
              <a:solidFill>
                <a:srgbClr val="800000"/>
              </a:solidFill>
              <a:latin typeface="黑体" pitchFamily="49" charset="-122"/>
              <a:ea typeface="黑体" pitchFamily="49" charset="-122"/>
            </a:endParaRPr>
          </a:p>
          <a:p>
            <a:pPr indent="266700" algn="r"/>
            <a:r>
              <a:rPr kumimoji="1" lang="zh-CN" altLang="en-US" sz="2800" b="1" dirty="0">
                <a:solidFill>
                  <a:srgbClr val="800000"/>
                </a:solidFill>
                <a:latin typeface="黑体" pitchFamily="49" charset="-122"/>
                <a:ea typeface="黑体" pitchFamily="49" charset="-122"/>
              </a:rPr>
              <a:t>──</a:t>
            </a:r>
            <a:r>
              <a:rPr kumimoji="1" lang="en-US" altLang="zh-CN" sz="2800" b="1" dirty="0">
                <a:solidFill>
                  <a:srgbClr val="800000"/>
                </a:solidFill>
                <a:latin typeface="黑体" pitchFamily="49" charset="-122"/>
                <a:ea typeface="黑体" pitchFamily="49" charset="-122"/>
              </a:rPr>
              <a:t>《2001</a:t>
            </a:r>
            <a:r>
              <a:rPr kumimoji="1" lang="zh-CN" altLang="en-US" sz="2800" b="1" dirty="0">
                <a:solidFill>
                  <a:srgbClr val="800000"/>
                </a:solidFill>
                <a:latin typeface="黑体" pitchFamily="49" charset="-122"/>
                <a:ea typeface="黑体" pitchFamily="49" charset="-122"/>
              </a:rPr>
              <a:t>年的美国人权纪录</a:t>
            </a:r>
            <a:r>
              <a:rPr kumimoji="1" lang="en-US" altLang="zh-CN" sz="2800" b="1" dirty="0">
                <a:solidFill>
                  <a:srgbClr val="800000"/>
                </a:solidFill>
                <a:latin typeface="黑体" pitchFamily="49" charset="-122"/>
                <a:ea typeface="黑体" pitchFamily="49" charset="-122"/>
              </a:rPr>
              <a:t>》</a:t>
            </a:r>
          </a:p>
        </p:txBody>
      </p:sp>
    </p:spTree>
    <p:extLst>
      <p:ext uri="{BB962C8B-B14F-4D97-AF65-F5344CB8AC3E}">
        <p14:creationId xmlns:p14="http://schemas.microsoft.com/office/powerpoint/2010/main" val="105141976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07950" y="332656"/>
            <a:ext cx="8964613" cy="6070600"/>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266700"/>
            <a:r>
              <a:rPr kumimoji="1" lang="en-US" altLang="zh-CN" sz="2800" b="1" dirty="0">
                <a:solidFill>
                  <a:srgbClr val="000066"/>
                </a:solidFill>
                <a:latin typeface="黑体" pitchFamily="49" charset="-122"/>
                <a:ea typeface="黑体" pitchFamily="49" charset="-122"/>
              </a:rPr>
              <a:t>  </a:t>
            </a:r>
            <a:r>
              <a:rPr kumimoji="1" lang="zh-CN" altLang="en-US" sz="2800" b="1" dirty="0">
                <a:solidFill>
                  <a:srgbClr val="000066"/>
                </a:solidFill>
                <a:latin typeface="黑体" pitchFamily="49" charset="-122"/>
                <a:ea typeface="黑体" pitchFamily="49" charset="-122"/>
              </a:rPr>
              <a:t>材料一说明，尽管美国的人权法案通过了近</a:t>
            </a:r>
            <a:r>
              <a:rPr kumimoji="1" lang="en-US" altLang="zh-CN" sz="2800" b="1" dirty="0">
                <a:solidFill>
                  <a:srgbClr val="000066"/>
                </a:solidFill>
                <a:latin typeface="黑体" pitchFamily="49" charset="-122"/>
                <a:ea typeface="黑体" pitchFamily="49" charset="-122"/>
              </a:rPr>
              <a:t>200</a:t>
            </a:r>
            <a:r>
              <a:rPr kumimoji="1" lang="zh-CN" altLang="en-US" sz="2800" b="1" dirty="0">
                <a:solidFill>
                  <a:srgbClr val="000066"/>
                </a:solidFill>
                <a:latin typeface="黑体" pitchFamily="49" charset="-122"/>
                <a:ea typeface="黑体" pitchFamily="49" charset="-122"/>
              </a:rPr>
              <a:t>年，并一再标榜</a:t>
            </a:r>
            <a:r>
              <a:rPr kumimoji="1" lang="zh-CN" altLang="en-US" sz="2800" b="1" dirty="0">
                <a:solidFill>
                  <a:srgbClr val="000066"/>
                </a:solidFill>
                <a:latin typeface="Times New Roman"/>
                <a:ea typeface="黑体" pitchFamily="49" charset="-122"/>
              </a:rPr>
              <a:t>“</a:t>
            </a:r>
            <a:r>
              <a:rPr kumimoji="1" lang="zh-CN" altLang="en-US" sz="2800" b="1" dirty="0">
                <a:solidFill>
                  <a:srgbClr val="000066"/>
                </a:solidFill>
                <a:latin typeface="黑体" pitchFamily="49" charset="-122"/>
                <a:ea typeface="黑体" pitchFamily="49" charset="-122"/>
              </a:rPr>
              <a:t>人权</a:t>
            </a:r>
            <a:r>
              <a:rPr kumimoji="1" lang="zh-CN" altLang="en-US" sz="2800" b="1" dirty="0">
                <a:solidFill>
                  <a:srgbClr val="000066"/>
                </a:solidFill>
                <a:latin typeface="Times New Roman"/>
                <a:ea typeface="黑体" pitchFamily="49" charset="-122"/>
              </a:rPr>
              <a:t>”</a:t>
            </a:r>
            <a:r>
              <a:rPr kumimoji="1" lang="zh-CN" altLang="en-US" sz="2800" b="1" dirty="0">
                <a:solidFill>
                  <a:srgbClr val="000066"/>
                </a:solidFill>
                <a:latin typeface="黑体" pitchFamily="49" charset="-122"/>
                <a:ea typeface="黑体" pitchFamily="49" charset="-122"/>
              </a:rPr>
              <a:t>，美国国内仍存在种族歧视、民族不平等问题。事实上，</a:t>
            </a:r>
            <a:r>
              <a:rPr kumimoji="1" lang="zh-CN" altLang="en-US" sz="2800" b="1" dirty="0">
                <a:solidFill>
                  <a:srgbClr val="000066"/>
                </a:solidFill>
                <a:latin typeface="Times New Roman"/>
                <a:ea typeface="黑体" pitchFamily="49" charset="-122"/>
              </a:rPr>
              <a:t>“</a:t>
            </a:r>
            <a:r>
              <a:rPr kumimoji="1" lang="zh-CN" altLang="en-US" sz="2800" b="1" dirty="0">
                <a:solidFill>
                  <a:srgbClr val="000066"/>
                </a:solidFill>
                <a:latin typeface="黑体" pitchFamily="49" charset="-122"/>
                <a:ea typeface="黑体" pitchFamily="49" charset="-122"/>
              </a:rPr>
              <a:t>美国在参加和尊重国际人权公约方面一直保持着很差的纪录</a:t>
            </a:r>
            <a:r>
              <a:rPr kumimoji="1" lang="zh-CN" altLang="en-US" sz="2800" b="1" dirty="0">
                <a:solidFill>
                  <a:srgbClr val="000066"/>
                </a:solidFill>
                <a:latin typeface="Times New Roman"/>
                <a:ea typeface="黑体" pitchFamily="49" charset="-122"/>
              </a:rPr>
              <a:t>”</a:t>
            </a:r>
            <a:r>
              <a:rPr kumimoji="1" lang="zh-CN" altLang="en-US" sz="2800" b="1" dirty="0">
                <a:solidFill>
                  <a:srgbClr val="000066"/>
                </a:solidFill>
                <a:latin typeface="黑体" pitchFamily="49" charset="-122"/>
                <a:ea typeface="黑体" pitchFamily="49" charset="-122"/>
              </a:rPr>
              <a:t>。</a:t>
            </a:r>
            <a:r>
              <a:rPr kumimoji="1" lang="zh-CN" altLang="en-US" sz="2800" b="1" dirty="0">
                <a:solidFill>
                  <a:srgbClr val="000066"/>
                </a:solidFill>
                <a:latin typeface="Times New Roman"/>
                <a:ea typeface="黑体" pitchFamily="49" charset="-122"/>
              </a:rPr>
              <a:t> </a:t>
            </a:r>
            <a:endParaRPr kumimoji="1" lang="zh-CN" altLang="en-US" sz="2800" b="1" dirty="0">
              <a:solidFill>
                <a:srgbClr val="000066"/>
              </a:solidFill>
              <a:latin typeface="黑体" pitchFamily="49" charset="-122"/>
              <a:ea typeface="黑体" pitchFamily="49" charset="-122"/>
            </a:endParaRPr>
          </a:p>
          <a:p>
            <a:pPr indent="266700"/>
            <a:r>
              <a:rPr kumimoji="1" lang="zh-CN" altLang="en-US" sz="2800" b="1" dirty="0">
                <a:solidFill>
                  <a:srgbClr val="000066"/>
                </a:solidFill>
                <a:latin typeface="黑体" pitchFamily="49" charset="-122"/>
                <a:ea typeface="黑体" pitchFamily="49" charset="-122"/>
              </a:rPr>
              <a:t>  材料二说明，美国在海湾战争期间投掷的大量贫铀弹，对自然环境和人民健康造成了严重破坏。显然，这也是与它标榜的</a:t>
            </a:r>
            <a:r>
              <a:rPr kumimoji="1" lang="zh-CN" altLang="en-US" sz="2800" b="1" dirty="0">
                <a:solidFill>
                  <a:srgbClr val="000066"/>
                </a:solidFill>
                <a:latin typeface="Times New Roman"/>
                <a:ea typeface="黑体" pitchFamily="49" charset="-122"/>
              </a:rPr>
              <a:t>“</a:t>
            </a:r>
            <a:r>
              <a:rPr kumimoji="1" lang="zh-CN" altLang="en-US" sz="2800" b="1" dirty="0">
                <a:solidFill>
                  <a:srgbClr val="000066"/>
                </a:solidFill>
                <a:latin typeface="黑体" pitchFamily="49" charset="-122"/>
                <a:ea typeface="黑体" pitchFamily="49" charset="-122"/>
              </a:rPr>
              <a:t>人权</a:t>
            </a:r>
            <a:r>
              <a:rPr kumimoji="1" lang="zh-CN" altLang="en-US" sz="2800" b="1" dirty="0">
                <a:solidFill>
                  <a:srgbClr val="000066"/>
                </a:solidFill>
                <a:latin typeface="Times New Roman"/>
                <a:ea typeface="黑体" pitchFamily="49" charset="-122"/>
              </a:rPr>
              <a:t>”</a:t>
            </a:r>
            <a:r>
              <a:rPr kumimoji="1" lang="zh-CN" altLang="en-US" sz="2800" b="1" dirty="0">
                <a:solidFill>
                  <a:srgbClr val="000066"/>
                </a:solidFill>
                <a:latin typeface="黑体" pitchFamily="49" charset="-122"/>
                <a:ea typeface="黑体" pitchFamily="49" charset="-122"/>
              </a:rPr>
              <a:t>相违背的。</a:t>
            </a:r>
            <a:r>
              <a:rPr kumimoji="1" lang="zh-CN" altLang="en-US" sz="2800" b="1" dirty="0">
                <a:solidFill>
                  <a:srgbClr val="000066"/>
                </a:solidFill>
                <a:latin typeface="Times New Roman"/>
                <a:ea typeface="黑体" pitchFamily="49" charset="-122"/>
              </a:rPr>
              <a:t> </a:t>
            </a:r>
            <a:endParaRPr kumimoji="1" lang="zh-CN" altLang="en-US" sz="2800" b="1" dirty="0">
              <a:solidFill>
                <a:srgbClr val="000066"/>
              </a:solidFill>
              <a:latin typeface="黑体" pitchFamily="49" charset="-122"/>
              <a:ea typeface="黑体" pitchFamily="49" charset="-122"/>
            </a:endParaRPr>
          </a:p>
          <a:p>
            <a:pPr indent="266700"/>
            <a:r>
              <a:rPr kumimoji="1" lang="zh-CN" altLang="en-US" sz="2800" b="1" dirty="0">
                <a:solidFill>
                  <a:srgbClr val="000066"/>
                </a:solidFill>
                <a:latin typeface="黑体" pitchFamily="49" charset="-122"/>
                <a:ea typeface="黑体" pitchFamily="49" charset="-122"/>
              </a:rPr>
              <a:t>  可见，</a:t>
            </a:r>
            <a:r>
              <a:rPr kumimoji="1" lang="zh-CN" altLang="en-US" sz="2800" b="1" dirty="0">
                <a:solidFill>
                  <a:srgbClr val="CC0000"/>
                </a:solidFill>
                <a:latin typeface="黑体" pitchFamily="49" charset="-122"/>
                <a:ea typeface="黑体" pitchFamily="49" charset="-122"/>
              </a:rPr>
              <a:t>美国</a:t>
            </a:r>
            <a:r>
              <a:rPr kumimoji="1" lang="zh-CN" altLang="en-US" sz="2800" b="1" dirty="0">
                <a:solidFill>
                  <a:srgbClr val="800000"/>
                </a:solidFill>
                <a:latin typeface="黑体" pitchFamily="49" charset="-122"/>
                <a:ea typeface="黑体" pitchFamily="49" charset="-122"/>
              </a:rPr>
              <a:t>所谓的</a:t>
            </a:r>
            <a:r>
              <a:rPr kumimoji="1" lang="zh-CN" altLang="en-US" sz="2800" b="1" dirty="0">
                <a:solidFill>
                  <a:srgbClr val="800000"/>
                </a:solidFill>
                <a:latin typeface="Times New Roman"/>
                <a:ea typeface="黑体" pitchFamily="49" charset="-122"/>
              </a:rPr>
              <a:t>“</a:t>
            </a:r>
            <a:r>
              <a:rPr kumimoji="1" lang="zh-CN" altLang="en-US" sz="2800" b="1" dirty="0">
                <a:solidFill>
                  <a:srgbClr val="800000"/>
                </a:solidFill>
                <a:latin typeface="黑体" pitchFamily="49" charset="-122"/>
                <a:ea typeface="黑体" pitchFamily="49" charset="-122"/>
              </a:rPr>
              <a:t>人权</a:t>
            </a:r>
            <a:r>
              <a:rPr kumimoji="1" lang="zh-CN" altLang="en-US" sz="2800" b="1" dirty="0">
                <a:solidFill>
                  <a:srgbClr val="800000"/>
                </a:solidFill>
                <a:latin typeface="Times New Roman"/>
                <a:ea typeface="黑体" pitchFamily="49" charset="-122"/>
              </a:rPr>
              <a:t>”</a:t>
            </a:r>
            <a:r>
              <a:rPr kumimoji="1" lang="zh-CN" altLang="en-US" sz="2800" b="1" dirty="0">
                <a:solidFill>
                  <a:srgbClr val="800000"/>
                </a:solidFill>
                <a:latin typeface="黑体" pitchFamily="49" charset="-122"/>
                <a:ea typeface="黑体" pitchFamily="49" charset="-122"/>
              </a:rPr>
              <a:t>和</a:t>
            </a:r>
            <a:r>
              <a:rPr kumimoji="1" lang="zh-CN" altLang="en-US" sz="2800" b="1" dirty="0">
                <a:solidFill>
                  <a:srgbClr val="800000"/>
                </a:solidFill>
                <a:latin typeface="Times New Roman"/>
                <a:ea typeface="黑体" pitchFamily="49" charset="-122"/>
              </a:rPr>
              <a:t>“</a:t>
            </a:r>
            <a:r>
              <a:rPr kumimoji="1" lang="zh-CN" altLang="en-US" sz="2800" b="1" dirty="0">
                <a:solidFill>
                  <a:srgbClr val="800000"/>
                </a:solidFill>
                <a:latin typeface="黑体" pitchFamily="49" charset="-122"/>
                <a:ea typeface="黑体" pitchFamily="49" charset="-122"/>
              </a:rPr>
              <a:t>正义</a:t>
            </a:r>
            <a:r>
              <a:rPr kumimoji="1" lang="zh-CN" altLang="en-US" sz="2800" b="1" dirty="0">
                <a:solidFill>
                  <a:srgbClr val="800000"/>
                </a:solidFill>
                <a:latin typeface="Times New Roman"/>
                <a:ea typeface="黑体" pitchFamily="49" charset="-122"/>
              </a:rPr>
              <a:t>”</a:t>
            </a:r>
            <a:r>
              <a:rPr kumimoji="1" lang="zh-CN" altLang="en-US" sz="2800" b="1" dirty="0">
                <a:solidFill>
                  <a:srgbClr val="800000"/>
                </a:solidFill>
                <a:latin typeface="黑体" pitchFamily="49" charset="-122"/>
                <a:ea typeface="黑体" pitchFamily="49" charset="-122"/>
              </a:rPr>
              <a:t>，是美国企图利用它作为世界上唯一的超级大国地位加紧推行霸权主义，实施自己称霸世界的野心，最终实现领导世界的全球战略目标。</a:t>
            </a:r>
            <a:r>
              <a:rPr kumimoji="1" lang="zh-CN" altLang="en-US" sz="2800" b="1" dirty="0">
                <a:solidFill>
                  <a:srgbClr val="000066"/>
                </a:solidFill>
                <a:latin typeface="Times New Roman"/>
                <a:ea typeface="黑体" pitchFamily="49" charset="-122"/>
              </a:rPr>
              <a:t> </a:t>
            </a:r>
            <a:endParaRPr kumimoji="1" lang="zh-CN" altLang="en-US" sz="2800" b="1" dirty="0">
              <a:solidFill>
                <a:srgbClr val="000066"/>
              </a:solidFill>
              <a:latin typeface="黑体" pitchFamily="49" charset="-122"/>
              <a:ea typeface="黑体" pitchFamily="49" charset="-122"/>
            </a:endParaRPr>
          </a:p>
          <a:p>
            <a:pPr indent="266700"/>
            <a:r>
              <a:rPr kumimoji="1" lang="zh-CN" altLang="en-US" sz="2800" b="1" dirty="0">
                <a:solidFill>
                  <a:srgbClr val="000066"/>
                </a:solidFill>
                <a:latin typeface="黑体" pitchFamily="49" charset="-122"/>
                <a:ea typeface="黑体" pitchFamily="49" charset="-122"/>
              </a:rPr>
              <a:t> 中国在内的广大发展中国家，坚决反对将人权与各种援助甚至互惠性的贸易往来挂钩，不接受把人权作为交往的条件，认为这有损于国家的主权完整和国家尊严。</a:t>
            </a:r>
          </a:p>
        </p:txBody>
      </p:sp>
    </p:spTree>
    <p:extLst>
      <p:ext uri="{BB962C8B-B14F-4D97-AF65-F5344CB8AC3E}">
        <p14:creationId xmlns:p14="http://schemas.microsoft.com/office/powerpoint/2010/main" val="375272122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9" descr="白色大理石"/>
          <p:cNvSpPr>
            <a:spLocks noChangeArrowheads="1"/>
          </p:cNvSpPr>
          <p:nvPr/>
        </p:nvSpPr>
        <p:spPr bwMode="auto">
          <a:xfrm>
            <a:off x="0" y="836613"/>
            <a:ext cx="9144000" cy="914400"/>
          </a:xfrm>
          <a:prstGeom prst="rect">
            <a:avLst/>
          </a:prstGeom>
          <a:blipFill dpi="0" rotWithShape="1">
            <a:blip r:embed="rId2"/>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5400" b="1" dirty="0" smtClean="0">
                <a:solidFill>
                  <a:srgbClr val="FF0000"/>
                </a:solidFill>
                <a:latin typeface="隶书" pitchFamily="49" charset="-122"/>
                <a:ea typeface="隶书" pitchFamily="49" charset="-122"/>
              </a:rPr>
              <a:t>二</a:t>
            </a:r>
            <a:r>
              <a:rPr lang="en-US" altLang="zh-CN" sz="5400" b="1" dirty="0" smtClean="0">
                <a:solidFill>
                  <a:srgbClr val="FF0000"/>
                </a:solidFill>
                <a:latin typeface="隶书" pitchFamily="49" charset="-122"/>
                <a:ea typeface="隶书" pitchFamily="49" charset="-122"/>
              </a:rPr>
              <a:t>.</a:t>
            </a:r>
            <a:r>
              <a:rPr lang="zh-CN" altLang="en-US" sz="5400" b="1" dirty="0" smtClean="0">
                <a:solidFill>
                  <a:srgbClr val="FF0000"/>
                </a:solidFill>
                <a:latin typeface="隶书" pitchFamily="49" charset="-122"/>
                <a:ea typeface="隶书" pitchFamily="49" charset="-122"/>
              </a:rPr>
              <a:t>世界多极化趋势的发展</a:t>
            </a:r>
            <a:endParaRPr lang="zh-CN" altLang="en-US" sz="5400" b="1" dirty="0">
              <a:solidFill>
                <a:srgbClr val="FF0000"/>
              </a:solidFill>
              <a:latin typeface="隶书" pitchFamily="49" charset="-122"/>
              <a:ea typeface="隶书" pitchFamily="49" charset="-122"/>
            </a:endParaRPr>
          </a:p>
        </p:txBody>
      </p:sp>
      <p:pic>
        <p:nvPicPr>
          <p:cNvPr id="4"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5"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
        <p:nvSpPr>
          <p:cNvPr id="7" name="文本框 1429505"/>
          <p:cNvSpPr txBox="1">
            <a:spLocks noChangeArrowheads="1"/>
          </p:cNvSpPr>
          <p:nvPr/>
        </p:nvSpPr>
        <p:spPr bwMode="auto">
          <a:xfrm>
            <a:off x="0" y="1888371"/>
            <a:ext cx="8964488"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50000"/>
              </a:lnSpc>
            </a:pPr>
            <a:r>
              <a:rPr lang="en-US" altLang="zh-CN" sz="4000" b="1" dirty="0">
                <a:solidFill>
                  <a:srgbClr val="C00000"/>
                </a:solidFill>
                <a:latin typeface="隶书" pitchFamily="49" charset="-122"/>
                <a:ea typeface="隶书" pitchFamily="49" charset="-122"/>
              </a:rPr>
              <a:t>1.</a:t>
            </a:r>
            <a:r>
              <a:rPr lang="zh-CN" altLang="zh-CN" sz="4000" b="1" dirty="0">
                <a:solidFill>
                  <a:srgbClr val="C00000"/>
                </a:solidFill>
                <a:latin typeface="隶书" pitchFamily="49" charset="-122"/>
                <a:ea typeface="隶书" pitchFamily="49" charset="-122"/>
              </a:rPr>
              <a:t>原因：</a:t>
            </a:r>
            <a:endParaRPr lang="en-US" altLang="zh-CN" sz="4000" b="1" dirty="0">
              <a:solidFill>
                <a:srgbClr val="C00000"/>
              </a:solidFill>
              <a:latin typeface="隶书" pitchFamily="49" charset="-122"/>
              <a:ea typeface="隶书" pitchFamily="49" charset="-122"/>
            </a:endParaRPr>
          </a:p>
          <a:p>
            <a:pPr>
              <a:lnSpc>
                <a:spcPct val="150000"/>
              </a:lnSpc>
            </a:pPr>
            <a:r>
              <a:rPr lang="en-US" altLang="zh-CN" sz="3200" b="1" dirty="0">
                <a:solidFill>
                  <a:srgbClr val="FF0000"/>
                </a:solidFill>
                <a:latin typeface="隶书" pitchFamily="49" charset="-122"/>
                <a:ea typeface="隶书" pitchFamily="49" charset="-122"/>
              </a:rPr>
              <a:t>(1)</a:t>
            </a:r>
            <a:r>
              <a:rPr lang="zh-CN" altLang="en-US" sz="3200" b="1" dirty="0">
                <a:solidFill>
                  <a:srgbClr val="FF0000"/>
                </a:solidFill>
                <a:latin typeface="隶书" pitchFamily="49" charset="-122"/>
                <a:ea typeface="隶书" pitchFamily="49" charset="-122"/>
              </a:rPr>
              <a:t>苏联解体后，</a:t>
            </a:r>
            <a:r>
              <a:rPr lang="zh-CN" altLang="en-US" sz="3200" b="1" dirty="0">
                <a:solidFill>
                  <a:srgbClr val="0E1FFE"/>
                </a:solidFill>
                <a:latin typeface="隶书" pitchFamily="49" charset="-122"/>
                <a:ea typeface="隶书" pitchFamily="49" charset="-122"/>
              </a:rPr>
              <a:t>美国</a:t>
            </a:r>
            <a:r>
              <a:rPr lang="zh-CN" altLang="en-US" sz="3200" b="1" dirty="0">
                <a:solidFill>
                  <a:srgbClr val="FF0000"/>
                </a:solidFill>
                <a:latin typeface="隶书" pitchFamily="49" charset="-122"/>
                <a:ea typeface="隶书" pitchFamily="49" charset="-122"/>
              </a:rPr>
              <a:t>成为唯一的超级大国。美国</a:t>
            </a:r>
            <a:r>
              <a:rPr lang="zh-CN" altLang="en-US" sz="3200" b="1" dirty="0" smtClean="0">
                <a:solidFill>
                  <a:srgbClr val="FF0000"/>
                </a:solidFill>
                <a:latin typeface="隶书" pitchFamily="49" charset="-122"/>
                <a:ea typeface="隶书" pitchFamily="49" charset="-122"/>
              </a:rPr>
              <a:t>企图建立</a:t>
            </a:r>
            <a:r>
              <a:rPr lang="zh-CN" altLang="en-US" sz="3200" b="1" dirty="0">
                <a:solidFill>
                  <a:srgbClr val="FF0000"/>
                </a:solidFill>
                <a:latin typeface="隶书" pitchFamily="49" charset="-122"/>
                <a:ea typeface="隶书" pitchFamily="49" charset="-122"/>
              </a:rPr>
              <a:t>一个以美国为主导的</a:t>
            </a:r>
            <a:r>
              <a:rPr lang="zh-CN" altLang="en-US" sz="3200" b="1" dirty="0">
                <a:solidFill>
                  <a:srgbClr val="0E1FFE"/>
                </a:solidFill>
                <a:latin typeface="隶书" pitchFamily="49" charset="-122"/>
                <a:ea typeface="隶书" pitchFamily="49" charset="-122"/>
              </a:rPr>
              <a:t>“</a:t>
            </a:r>
            <a:r>
              <a:rPr lang="zh-CN" altLang="en-US" sz="3200" b="1" dirty="0">
                <a:solidFill>
                  <a:srgbClr val="0E1FFE"/>
                </a:solidFill>
                <a:latin typeface="隶书" pitchFamily="49" charset="-122"/>
                <a:ea typeface="隶书" pitchFamily="49" charset="-122"/>
                <a:sym typeface="宋体" pitchFamily="2" charset="-122"/>
              </a:rPr>
              <a:t>单极世界</a:t>
            </a:r>
            <a:r>
              <a:rPr lang="en-US" altLang="zh-CN" sz="3200" b="1" dirty="0">
                <a:solidFill>
                  <a:srgbClr val="0E1FFE"/>
                </a:solidFill>
                <a:latin typeface="隶书" pitchFamily="49" charset="-122"/>
                <a:ea typeface="隶书" pitchFamily="49" charset="-122"/>
              </a:rPr>
              <a:t>”</a:t>
            </a:r>
            <a:r>
              <a:rPr lang="zh-CN" altLang="en-US" sz="3200" b="1" dirty="0">
                <a:solidFill>
                  <a:srgbClr val="FF0000"/>
                </a:solidFill>
                <a:latin typeface="隶书" pitchFamily="49" charset="-122"/>
                <a:ea typeface="隶书" pitchFamily="49" charset="-122"/>
              </a:rPr>
              <a:t>。</a:t>
            </a:r>
          </a:p>
          <a:p>
            <a:pPr>
              <a:lnSpc>
                <a:spcPct val="150000"/>
              </a:lnSpc>
            </a:pPr>
            <a:r>
              <a:rPr lang="en-US" altLang="zh-CN" sz="3200" b="1" dirty="0">
                <a:solidFill>
                  <a:srgbClr val="FF0000"/>
                </a:solidFill>
                <a:latin typeface="隶书" pitchFamily="49" charset="-122"/>
                <a:ea typeface="隶书" pitchFamily="49" charset="-122"/>
              </a:rPr>
              <a:t>(2)</a:t>
            </a:r>
            <a:r>
              <a:rPr lang="zh-CN" altLang="en-US" sz="3200" b="1" dirty="0">
                <a:solidFill>
                  <a:srgbClr val="0E1FFE"/>
                </a:solidFill>
                <a:latin typeface="隶书" pitchFamily="49" charset="-122"/>
                <a:ea typeface="隶书" pitchFamily="49" charset="-122"/>
              </a:rPr>
              <a:t>推动力量：</a:t>
            </a:r>
            <a:r>
              <a:rPr lang="zh-CN" altLang="en-US" sz="3200" b="1" dirty="0">
                <a:solidFill>
                  <a:srgbClr val="0E1FFE"/>
                </a:solidFill>
                <a:latin typeface="隶书" pitchFamily="49" charset="-122"/>
                <a:ea typeface="隶书" pitchFamily="49" charset="-122"/>
                <a:sym typeface="宋体" pitchFamily="2" charset="-122"/>
              </a:rPr>
              <a:t>欧盟</a:t>
            </a:r>
            <a:r>
              <a:rPr lang="zh-CN" altLang="en-US" sz="3200" b="1" dirty="0">
                <a:solidFill>
                  <a:srgbClr val="0E1FFE"/>
                </a:solidFill>
                <a:latin typeface="隶书" pitchFamily="49" charset="-122"/>
                <a:ea typeface="隶书" pitchFamily="49" charset="-122"/>
              </a:rPr>
              <a:t>、日本、中国</a:t>
            </a:r>
            <a:r>
              <a:rPr lang="zh-CN" altLang="en-US" sz="3200" b="1" dirty="0">
                <a:solidFill>
                  <a:srgbClr val="FF0000"/>
                </a:solidFill>
                <a:latin typeface="隶书" pitchFamily="49" charset="-122"/>
                <a:ea typeface="隶书" pitchFamily="49" charset="-122"/>
              </a:rPr>
              <a:t>和</a:t>
            </a:r>
            <a:r>
              <a:rPr lang="zh-CN" altLang="en-US" sz="3200" b="1" dirty="0">
                <a:solidFill>
                  <a:srgbClr val="0E1FFE"/>
                </a:solidFill>
                <a:latin typeface="隶书" pitchFamily="49" charset="-122"/>
                <a:ea typeface="隶书" pitchFamily="49" charset="-122"/>
              </a:rPr>
              <a:t>俄罗斯</a:t>
            </a:r>
            <a:r>
              <a:rPr lang="zh-CN" altLang="en-US" sz="3200" b="1" dirty="0">
                <a:solidFill>
                  <a:srgbClr val="FF0000"/>
                </a:solidFill>
                <a:latin typeface="隶书" pitchFamily="49" charset="-122"/>
                <a:ea typeface="隶书" pitchFamily="49" charset="-122"/>
              </a:rPr>
              <a:t>等一些</a:t>
            </a:r>
            <a:r>
              <a:rPr lang="zh-CN" altLang="en-US" sz="3200" b="1" dirty="0" smtClean="0">
                <a:solidFill>
                  <a:srgbClr val="FF0000"/>
                </a:solidFill>
                <a:latin typeface="隶书" pitchFamily="49" charset="-122"/>
                <a:ea typeface="隶书" pitchFamily="49" charset="-122"/>
              </a:rPr>
              <a:t>具备</a:t>
            </a:r>
            <a:r>
              <a:rPr lang="zh-CN" altLang="en-US" sz="3200" b="1" dirty="0">
                <a:solidFill>
                  <a:srgbClr val="FF0000"/>
                </a:solidFill>
                <a:latin typeface="隶书" pitchFamily="49" charset="-122"/>
                <a:ea typeface="隶书" pitchFamily="49" charset="-122"/>
              </a:rPr>
              <a:t>较强综合实力的国家或国家联盟也在国际和地区</a:t>
            </a:r>
            <a:r>
              <a:rPr lang="zh-CN" altLang="en-US" sz="3200" b="1" dirty="0" smtClean="0">
                <a:solidFill>
                  <a:srgbClr val="FF0000"/>
                </a:solidFill>
                <a:latin typeface="隶书" pitchFamily="49" charset="-122"/>
                <a:ea typeface="隶书" pitchFamily="49" charset="-122"/>
              </a:rPr>
              <a:t>事</a:t>
            </a:r>
            <a:endParaRPr lang="zh-CN" altLang="en-US" sz="3200" b="1" dirty="0">
              <a:solidFill>
                <a:srgbClr val="FF0000"/>
              </a:solidFill>
              <a:latin typeface="隶书" pitchFamily="49" charset="-122"/>
              <a:ea typeface="隶书" pitchFamily="49" charset="-122"/>
            </a:endParaRPr>
          </a:p>
        </p:txBody>
      </p:sp>
    </p:spTree>
    <p:extLst>
      <p:ext uri="{BB962C8B-B14F-4D97-AF65-F5344CB8AC3E}">
        <p14:creationId xmlns:p14="http://schemas.microsoft.com/office/powerpoint/2010/main" val="1536160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 calcmode="lin" valueType="num">
                                      <p:cBhvr additive="base">
                                        <p:cTn id="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 calcmode="lin" valueType="num">
                                      <p:cBhvr additive="base">
                                        <p:cTn id="13"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9" descr="白色大理石"/>
          <p:cNvSpPr>
            <a:spLocks noChangeArrowheads="1"/>
          </p:cNvSpPr>
          <p:nvPr/>
        </p:nvSpPr>
        <p:spPr bwMode="auto">
          <a:xfrm>
            <a:off x="0" y="836613"/>
            <a:ext cx="9144000" cy="914400"/>
          </a:xfrm>
          <a:prstGeom prst="rect">
            <a:avLst/>
          </a:prstGeom>
          <a:blipFill dpi="0" rotWithShape="1">
            <a:blip r:embed="rId2"/>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5400" b="1" dirty="0" smtClean="0">
                <a:solidFill>
                  <a:srgbClr val="FF0000"/>
                </a:solidFill>
                <a:latin typeface="隶书" pitchFamily="49" charset="-122"/>
                <a:ea typeface="隶书" pitchFamily="49" charset="-122"/>
              </a:rPr>
              <a:t>二</a:t>
            </a:r>
            <a:r>
              <a:rPr lang="en-US" altLang="zh-CN" sz="5400" b="1" dirty="0" smtClean="0">
                <a:solidFill>
                  <a:srgbClr val="FF0000"/>
                </a:solidFill>
                <a:latin typeface="隶书" pitchFamily="49" charset="-122"/>
                <a:ea typeface="隶书" pitchFamily="49" charset="-122"/>
              </a:rPr>
              <a:t>.</a:t>
            </a:r>
            <a:r>
              <a:rPr lang="zh-CN" altLang="en-US" sz="5400" b="1" dirty="0" smtClean="0">
                <a:solidFill>
                  <a:srgbClr val="FF0000"/>
                </a:solidFill>
                <a:latin typeface="隶书" pitchFamily="49" charset="-122"/>
                <a:ea typeface="隶书" pitchFamily="49" charset="-122"/>
              </a:rPr>
              <a:t>世界多极化趋势的发展</a:t>
            </a:r>
            <a:endParaRPr lang="zh-CN" altLang="en-US" sz="5400" b="1" dirty="0">
              <a:solidFill>
                <a:srgbClr val="FF0000"/>
              </a:solidFill>
              <a:latin typeface="隶书" pitchFamily="49" charset="-122"/>
              <a:ea typeface="隶书" pitchFamily="49" charset="-122"/>
            </a:endParaRPr>
          </a:p>
        </p:txBody>
      </p:sp>
      <p:pic>
        <p:nvPicPr>
          <p:cNvPr id="4"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5"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
        <p:nvSpPr>
          <p:cNvPr id="6" name="文本框 1429505"/>
          <p:cNvSpPr txBox="1">
            <a:spLocks noChangeArrowheads="1"/>
          </p:cNvSpPr>
          <p:nvPr/>
        </p:nvSpPr>
        <p:spPr bwMode="auto">
          <a:xfrm>
            <a:off x="0" y="2988363"/>
            <a:ext cx="9036496"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50000"/>
              </a:lnSpc>
            </a:pPr>
            <a:r>
              <a:rPr lang="en-US" altLang="zh-CN" sz="4400" b="1" dirty="0" smtClean="0">
                <a:solidFill>
                  <a:srgbClr val="C00000"/>
                </a:solidFill>
                <a:latin typeface="隶书" pitchFamily="49" charset="-122"/>
                <a:ea typeface="隶书" pitchFamily="49" charset="-122"/>
              </a:rPr>
              <a:t>2</a:t>
            </a:r>
            <a:r>
              <a:rPr lang="zh-CN" altLang="en-US" sz="4400" b="1" dirty="0">
                <a:solidFill>
                  <a:srgbClr val="C00000"/>
                </a:solidFill>
                <a:latin typeface="隶书" pitchFamily="49" charset="-122"/>
                <a:ea typeface="隶书" pitchFamily="49" charset="-122"/>
              </a:rPr>
              <a:t>、世界政治格局的发展趋势：</a:t>
            </a:r>
          </a:p>
          <a:p>
            <a:pPr>
              <a:lnSpc>
                <a:spcPct val="150000"/>
              </a:lnSpc>
            </a:pPr>
            <a:r>
              <a:rPr lang="zh-CN" altLang="en-US" sz="3600" b="1" dirty="0">
                <a:solidFill>
                  <a:srgbClr val="FF0000"/>
                </a:solidFill>
                <a:latin typeface="隶书" pitchFamily="49" charset="-122"/>
                <a:ea typeface="隶书" pitchFamily="49" charset="-122"/>
              </a:rPr>
              <a:t>   </a:t>
            </a:r>
            <a:r>
              <a:rPr lang="zh-CN" altLang="en-US" sz="3600" b="1" dirty="0">
                <a:latin typeface="隶书" pitchFamily="49" charset="-122"/>
                <a:ea typeface="隶书" pitchFamily="49" charset="-122"/>
              </a:rPr>
              <a:t>世界政治格局多极化趋势</a:t>
            </a:r>
          </a:p>
        </p:txBody>
      </p:sp>
    </p:spTree>
    <p:extLst>
      <p:ext uri="{BB962C8B-B14F-4D97-AF65-F5344CB8AC3E}">
        <p14:creationId xmlns:p14="http://schemas.microsoft.com/office/powerpoint/2010/main" val="3986618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9" descr="白色大理石"/>
          <p:cNvSpPr>
            <a:spLocks noChangeArrowheads="1"/>
          </p:cNvSpPr>
          <p:nvPr/>
        </p:nvSpPr>
        <p:spPr bwMode="auto">
          <a:xfrm>
            <a:off x="0" y="836613"/>
            <a:ext cx="9144000" cy="914400"/>
          </a:xfrm>
          <a:prstGeom prst="rect">
            <a:avLst/>
          </a:prstGeom>
          <a:blipFill dpi="0" rotWithShape="1">
            <a:blip r:embed="rId4"/>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5400" b="1" dirty="0" smtClean="0">
                <a:solidFill>
                  <a:srgbClr val="FF0000"/>
                </a:solidFill>
                <a:latin typeface="隶书" pitchFamily="49" charset="-122"/>
                <a:ea typeface="隶书" pitchFamily="49" charset="-122"/>
              </a:rPr>
              <a:t>二</a:t>
            </a:r>
            <a:r>
              <a:rPr lang="en-US" altLang="zh-CN" sz="5400" b="1" dirty="0" smtClean="0">
                <a:solidFill>
                  <a:srgbClr val="FF0000"/>
                </a:solidFill>
                <a:latin typeface="隶书" pitchFamily="49" charset="-122"/>
                <a:ea typeface="隶书" pitchFamily="49" charset="-122"/>
              </a:rPr>
              <a:t>.</a:t>
            </a:r>
            <a:r>
              <a:rPr lang="zh-CN" altLang="en-US" sz="5400" b="1" dirty="0" smtClean="0">
                <a:solidFill>
                  <a:srgbClr val="FF0000"/>
                </a:solidFill>
                <a:latin typeface="隶书" pitchFamily="49" charset="-122"/>
                <a:ea typeface="隶书" pitchFamily="49" charset="-122"/>
              </a:rPr>
              <a:t>世界多极化趋势的发展</a:t>
            </a:r>
            <a:endParaRPr lang="zh-CN" altLang="en-US" sz="5400" b="1" dirty="0">
              <a:solidFill>
                <a:srgbClr val="FF0000"/>
              </a:solidFill>
              <a:latin typeface="隶书" pitchFamily="49" charset="-122"/>
              <a:ea typeface="隶书" pitchFamily="49" charset="-122"/>
            </a:endParaRPr>
          </a:p>
        </p:txBody>
      </p:sp>
      <p:pic>
        <p:nvPicPr>
          <p:cNvPr id="4" name="Picture 2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5"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grpSp>
        <p:nvGrpSpPr>
          <p:cNvPr id="6" name="Group 2"/>
          <p:cNvGrpSpPr>
            <a:grpSpLocks/>
          </p:cNvGrpSpPr>
          <p:nvPr/>
        </p:nvGrpSpPr>
        <p:grpSpPr bwMode="auto">
          <a:xfrm>
            <a:off x="1050157" y="2120155"/>
            <a:ext cx="3684587" cy="2646363"/>
            <a:chOff x="0" y="0"/>
            <a:chExt cx="2321" cy="2223"/>
          </a:xfrm>
        </p:grpSpPr>
        <p:sp>
          <p:nvSpPr>
            <p:cNvPr id="7" name="Freeform 3"/>
            <p:cNvSpPr>
              <a:spLocks noChangeArrowheads="1"/>
            </p:cNvSpPr>
            <p:nvPr/>
          </p:nvSpPr>
          <p:spPr bwMode="auto">
            <a:xfrm>
              <a:off x="1361" y="227"/>
              <a:ext cx="960" cy="1699"/>
            </a:xfrm>
            <a:custGeom>
              <a:avLst/>
              <a:gdLst>
                <a:gd name="T0" fmla="*/ 0 w 1128"/>
                <a:gd name="T1" fmla="*/ 0 h 2390"/>
                <a:gd name="T2" fmla="*/ 831 w 1128"/>
                <a:gd name="T3" fmla="*/ 1085 h 2390"/>
                <a:gd name="T4" fmla="*/ 639 w 1128"/>
                <a:gd name="T5" fmla="*/ 605 h 2390"/>
                <a:gd name="T6" fmla="*/ 1128 w 1128"/>
                <a:gd name="T7" fmla="*/ 1241 h 2390"/>
                <a:gd name="T8" fmla="*/ 593 w 1128"/>
                <a:gd name="T9" fmla="*/ 1932 h 2390"/>
                <a:gd name="T10" fmla="*/ 879 w 1128"/>
                <a:gd name="T11" fmla="*/ 1373 h 2390"/>
                <a:gd name="T12" fmla="*/ 176 w 1128"/>
                <a:gd name="T13" fmla="*/ 2284 h 2390"/>
                <a:gd name="T14" fmla="*/ 254 w 1128"/>
                <a:gd name="T15" fmla="*/ 2011 h 2390"/>
                <a:gd name="T16" fmla="*/ 326 w 1128"/>
                <a:gd name="T17" fmla="*/ 1670 h 2390"/>
                <a:gd name="T18" fmla="*/ 372 w 1128"/>
                <a:gd name="T19" fmla="*/ 1371 h 2390"/>
                <a:gd name="T20" fmla="*/ 385 w 1128"/>
                <a:gd name="T21" fmla="*/ 1189 h 2390"/>
                <a:gd name="T22" fmla="*/ 365 w 1128"/>
                <a:gd name="T23" fmla="*/ 939 h 2390"/>
                <a:gd name="T24" fmla="*/ 320 w 1128"/>
                <a:gd name="T25" fmla="*/ 693 h 2390"/>
                <a:gd name="T26" fmla="*/ 241 w 1128"/>
                <a:gd name="T27" fmla="*/ 471 h 2390"/>
                <a:gd name="T28" fmla="*/ 0 w 1128"/>
                <a:gd name="T29" fmla="*/ 0 h 2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28" h="2390">
                  <a:moveTo>
                    <a:pt x="0" y="0"/>
                  </a:moveTo>
                  <a:lnTo>
                    <a:pt x="831" y="1085"/>
                  </a:lnTo>
                  <a:lnTo>
                    <a:pt x="639" y="605"/>
                  </a:lnTo>
                  <a:lnTo>
                    <a:pt x="1128" y="1241"/>
                  </a:lnTo>
                  <a:lnTo>
                    <a:pt x="593" y="1932"/>
                  </a:lnTo>
                  <a:lnTo>
                    <a:pt x="879" y="1373"/>
                  </a:lnTo>
                  <a:lnTo>
                    <a:pt x="176" y="2284"/>
                  </a:lnTo>
                  <a:cubicBezTo>
                    <a:pt x="72" y="2390"/>
                    <a:pt x="229" y="2113"/>
                    <a:pt x="254" y="2011"/>
                  </a:cubicBezTo>
                  <a:cubicBezTo>
                    <a:pt x="279" y="1909"/>
                    <a:pt x="306" y="1776"/>
                    <a:pt x="326" y="1670"/>
                  </a:cubicBezTo>
                  <a:cubicBezTo>
                    <a:pt x="346" y="1564"/>
                    <a:pt x="362" y="1451"/>
                    <a:pt x="372" y="1371"/>
                  </a:cubicBezTo>
                  <a:cubicBezTo>
                    <a:pt x="382" y="1291"/>
                    <a:pt x="386" y="1261"/>
                    <a:pt x="385" y="1189"/>
                  </a:cubicBezTo>
                  <a:cubicBezTo>
                    <a:pt x="384" y="1117"/>
                    <a:pt x="376" y="1022"/>
                    <a:pt x="365" y="939"/>
                  </a:cubicBezTo>
                  <a:cubicBezTo>
                    <a:pt x="354" y="856"/>
                    <a:pt x="341" y="771"/>
                    <a:pt x="320" y="693"/>
                  </a:cubicBezTo>
                  <a:cubicBezTo>
                    <a:pt x="299" y="615"/>
                    <a:pt x="294" y="586"/>
                    <a:pt x="241" y="471"/>
                  </a:cubicBezTo>
                  <a:cubicBezTo>
                    <a:pt x="188" y="356"/>
                    <a:pt x="50" y="98"/>
                    <a:pt x="0" y="0"/>
                  </a:cubicBezTo>
                  <a:close/>
                </a:path>
              </a:pathLst>
            </a:custGeom>
            <a:gradFill rotWithShape="1">
              <a:gsLst>
                <a:gs pos="0">
                  <a:srgbClr val="808080"/>
                </a:gs>
                <a:gs pos="100000">
                  <a:srgbClr val="000000"/>
                </a:gs>
              </a:gsLst>
              <a:path path="rect">
                <a:fillToRect l="100000" t="100000"/>
              </a:path>
            </a:gradFill>
            <a:ln w="9525">
              <a:solidFill>
                <a:schemeClr val="tx1"/>
              </a:solidFill>
              <a:round/>
              <a:headEnd/>
              <a:tailEnd/>
            </a:ln>
          </p:spPr>
          <p:txBody>
            <a:bodyPr/>
            <a:lstStyle/>
            <a:p>
              <a:endParaRPr lang="zh-CN" altLang="en-US"/>
            </a:p>
          </p:txBody>
        </p:sp>
        <p:graphicFrame>
          <p:nvGraphicFramePr>
            <p:cNvPr id="8" name="Object 4"/>
            <p:cNvGraphicFramePr>
              <a:graphicFrameLocks noChangeAspect="1"/>
            </p:cNvGraphicFramePr>
            <p:nvPr/>
          </p:nvGraphicFramePr>
          <p:xfrm>
            <a:off x="0" y="0"/>
            <a:ext cx="1770" cy="2223"/>
          </p:xfrm>
          <a:graphic>
            <a:graphicData uri="http://schemas.openxmlformats.org/presentationml/2006/ole">
              <mc:AlternateContent xmlns:mc="http://schemas.openxmlformats.org/markup-compatibility/2006">
                <mc:Choice xmlns:v="urn:schemas-microsoft-com:vml" Requires="v">
                  <p:oleObj spid="_x0000_s3076" r:id="rId6" imgW="1843920" imgH="1843920" progId="Flash.Movie">
                    <p:embed/>
                  </p:oleObj>
                </mc:Choice>
                <mc:Fallback>
                  <p:oleObj r:id="rId6" imgW="1843920" imgH="1843920" progId="Flash.Movie">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770" cy="2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grpSp>
        <p:nvGrpSpPr>
          <p:cNvPr id="9" name="Group 5"/>
          <p:cNvGrpSpPr>
            <a:grpSpLocks/>
          </p:cNvGrpSpPr>
          <p:nvPr/>
        </p:nvGrpSpPr>
        <p:grpSpPr bwMode="auto">
          <a:xfrm>
            <a:off x="688207" y="4766518"/>
            <a:ext cx="7693025" cy="1295400"/>
            <a:chOff x="-1" y="1"/>
            <a:chExt cx="4846" cy="1088"/>
          </a:xfrm>
        </p:grpSpPr>
        <p:sp>
          <p:nvSpPr>
            <p:cNvPr id="10" name="AutoShape 6"/>
            <p:cNvSpPr>
              <a:spLocks noChangeArrowheads="1"/>
            </p:cNvSpPr>
            <p:nvPr/>
          </p:nvSpPr>
          <p:spPr bwMode="auto">
            <a:xfrm>
              <a:off x="2177" y="636"/>
              <a:ext cx="499" cy="453"/>
            </a:xfrm>
            <a:prstGeom prst="flowChartExtract">
              <a:avLst/>
            </a:prstGeom>
            <a:gradFill rotWithShape="1">
              <a:gsLst>
                <a:gs pos="0">
                  <a:srgbClr val="FFBF00"/>
                </a:gs>
                <a:gs pos="10001">
                  <a:srgbClr val="F27300"/>
                </a:gs>
                <a:gs pos="25000">
                  <a:srgbClr val="8F0040"/>
                </a:gs>
                <a:gs pos="50000">
                  <a:srgbClr val="400040"/>
                </a:gs>
                <a:gs pos="80000">
                  <a:srgbClr val="000040"/>
                </a:gs>
                <a:gs pos="100000">
                  <a:srgbClr val="000000"/>
                </a:gs>
              </a:gsLst>
              <a:lin ang="5400000" scaled="1"/>
            </a:gradFill>
            <a:ln w="9525">
              <a:solidFill>
                <a:schemeClr val="tx1"/>
              </a:solidFill>
              <a:miter lim="800000"/>
              <a:headEnd/>
              <a:tailEnd/>
            </a:ln>
          </p:spPr>
          <p:txBody>
            <a:bodyPr wrap="none" anchor="ctr"/>
            <a:lstStyle/>
            <a:p>
              <a:endParaRPr lang="en-US" altLang="en-US" sz="1300">
                <a:sym typeface="Arial" pitchFamily="34" charset="0"/>
              </a:endParaRPr>
            </a:p>
          </p:txBody>
        </p:sp>
        <p:grpSp>
          <p:nvGrpSpPr>
            <p:cNvPr id="11" name="Group 7"/>
            <p:cNvGrpSpPr>
              <a:grpSpLocks/>
            </p:cNvGrpSpPr>
            <p:nvPr/>
          </p:nvGrpSpPr>
          <p:grpSpPr bwMode="auto">
            <a:xfrm>
              <a:off x="91" y="91"/>
              <a:ext cx="4717" cy="562"/>
              <a:chOff x="0" y="0"/>
              <a:chExt cx="4717" cy="562"/>
            </a:xfrm>
          </p:grpSpPr>
          <p:sp>
            <p:nvSpPr>
              <p:cNvPr id="14" name="AutoShape 8"/>
              <p:cNvSpPr>
                <a:spLocks noChangeArrowheads="1"/>
              </p:cNvSpPr>
              <p:nvPr/>
            </p:nvSpPr>
            <p:spPr bwMode="auto">
              <a:xfrm>
                <a:off x="0" y="2"/>
                <a:ext cx="2448" cy="543"/>
              </a:xfrm>
              <a:prstGeom prst="cube">
                <a:avLst>
                  <a:gd name="adj" fmla="val 25000"/>
                </a:avLst>
              </a:prstGeom>
              <a:gradFill rotWithShape="1">
                <a:gsLst>
                  <a:gs pos="0">
                    <a:schemeClr val="accent2"/>
                  </a:gs>
                  <a:gs pos="100000">
                    <a:schemeClr val="accent2">
                      <a:gamma/>
                      <a:shade val="46275"/>
                      <a:invGamma/>
                    </a:schemeClr>
                  </a:gs>
                </a:gsLst>
                <a:lin ang="5400000" scaled="1"/>
              </a:gradFill>
              <a:ln w="9525" cmpd="sng">
                <a:solidFill>
                  <a:schemeClr val="tx1"/>
                </a:solidFill>
                <a:miter lim="800000"/>
              </a:ln>
              <a:effectLst/>
            </p:spPr>
            <p:txBody>
              <a:bodyPr wrap="none" anchor="ctr"/>
              <a:lstStyle/>
              <a:p>
                <a:pPr>
                  <a:defRPr/>
                </a:pPr>
                <a:endParaRPr lang="zh-CN" altLang="en-US" sz="1350"/>
              </a:p>
            </p:txBody>
          </p:sp>
          <p:sp>
            <p:nvSpPr>
              <p:cNvPr id="15" name="AutoShape 9"/>
              <p:cNvSpPr>
                <a:spLocks noChangeArrowheads="1"/>
              </p:cNvSpPr>
              <p:nvPr/>
            </p:nvSpPr>
            <p:spPr bwMode="auto">
              <a:xfrm>
                <a:off x="2313" y="2"/>
                <a:ext cx="2404" cy="543"/>
              </a:xfrm>
              <a:prstGeom prst="cube">
                <a:avLst>
                  <a:gd name="adj" fmla="val 25000"/>
                </a:avLst>
              </a:prstGeom>
              <a:solidFill>
                <a:srgbClr val="CC3300"/>
              </a:solidFill>
              <a:ln w="9525">
                <a:solidFill>
                  <a:schemeClr val="tx1"/>
                </a:solidFill>
                <a:miter lim="800000"/>
                <a:headEnd/>
                <a:tailEnd/>
              </a:ln>
            </p:spPr>
            <p:txBody>
              <a:bodyPr wrap="none" anchor="ctr"/>
              <a:lstStyle/>
              <a:p>
                <a:endParaRPr lang="en-US" altLang="en-US" sz="1300">
                  <a:sym typeface="Arial" pitchFamily="34" charset="0"/>
                </a:endParaRPr>
              </a:p>
            </p:txBody>
          </p:sp>
          <p:sp>
            <p:nvSpPr>
              <p:cNvPr id="16" name="Text Box 10"/>
              <p:cNvSpPr txBox="1">
                <a:spLocks noChangeArrowheads="1"/>
              </p:cNvSpPr>
              <p:nvPr/>
            </p:nvSpPr>
            <p:spPr bwMode="auto">
              <a:xfrm>
                <a:off x="499" y="136"/>
                <a:ext cx="1452"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2400" b="1">
                    <a:solidFill>
                      <a:schemeClr val="bg1"/>
                    </a:solidFill>
                    <a:sym typeface="Arial" pitchFamily="34" charset="0"/>
                  </a:rPr>
                  <a:t> </a:t>
                </a:r>
                <a:r>
                  <a:rPr lang="zh-CN" altLang="en-US" sz="2700" b="1">
                    <a:solidFill>
                      <a:schemeClr val="bg1"/>
                    </a:solidFill>
                    <a:sym typeface="Arial" pitchFamily="34" charset="0"/>
                  </a:rPr>
                  <a:t>两        极</a:t>
                </a:r>
              </a:p>
            </p:txBody>
          </p:sp>
          <p:sp>
            <p:nvSpPr>
              <p:cNvPr id="17" name="Text Box 11"/>
              <p:cNvSpPr txBox="1">
                <a:spLocks noChangeArrowheads="1"/>
              </p:cNvSpPr>
              <p:nvPr/>
            </p:nvSpPr>
            <p:spPr bwMode="auto">
              <a:xfrm>
                <a:off x="2585" y="136"/>
                <a:ext cx="1452"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zh-CN" sz="2700" b="1">
                    <a:solidFill>
                      <a:schemeClr val="bg1"/>
                    </a:solidFill>
                    <a:sym typeface="Arial" pitchFamily="34" charset="0"/>
                  </a:rPr>
                  <a:t> </a:t>
                </a:r>
                <a:r>
                  <a:rPr lang="zh-CN" altLang="en-US" sz="2700" b="1">
                    <a:solidFill>
                      <a:schemeClr val="bg1"/>
                    </a:solidFill>
                    <a:sym typeface="Arial" pitchFamily="34" charset="0"/>
                  </a:rPr>
                  <a:t>格        局</a:t>
                </a:r>
              </a:p>
            </p:txBody>
          </p:sp>
        </p:grpSp>
        <p:sp>
          <p:nvSpPr>
            <p:cNvPr id="12" name="AutoShape 12"/>
            <p:cNvSpPr>
              <a:spLocks noChangeArrowheads="1"/>
            </p:cNvSpPr>
            <p:nvPr/>
          </p:nvSpPr>
          <p:spPr bwMode="auto">
            <a:xfrm rot="-5400000">
              <a:off x="995" y="-998"/>
              <a:ext cx="185" cy="2177"/>
            </a:xfrm>
            <a:prstGeom prst="flowChartMagneticDrum">
              <a:avLst/>
            </a:prstGeom>
            <a:solidFill>
              <a:schemeClr val="accent1"/>
            </a:solidFill>
            <a:ln w="9525">
              <a:solidFill>
                <a:schemeClr val="tx1"/>
              </a:solidFill>
              <a:round/>
              <a:headEnd/>
              <a:tailEnd/>
            </a:ln>
          </p:spPr>
          <p:txBody>
            <a:bodyPr wrap="none" anchor="ctr"/>
            <a:lstStyle/>
            <a:p>
              <a:endParaRPr lang="en-US" altLang="en-US" sz="1300">
                <a:sym typeface="Arial" pitchFamily="34" charset="0"/>
              </a:endParaRPr>
            </a:p>
          </p:txBody>
        </p:sp>
        <p:sp>
          <p:nvSpPr>
            <p:cNvPr id="13" name="AutoShape 13"/>
            <p:cNvSpPr>
              <a:spLocks noChangeArrowheads="1"/>
            </p:cNvSpPr>
            <p:nvPr/>
          </p:nvSpPr>
          <p:spPr bwMode="auto">
            <a:xfrm rot="-5400000">
              <a:off x="3660" y="-955"/>
              <a:ext cx="183" cy="2177"/>
            </a:xfrm>
            <a:prstGeom prst="flowChartMagneticDrum">
              <a:avLst/>
            </a:prstGeom>
            <a:solidFill>
              <a:schemeClr val="accent1"/>
            </a:solidFill>
            <a:ln w="9525">
              <a:solidFill>
                <a:schemeClr val="tx1"/>
              </a:solidFill>
              <a:round/>
              <a:headEnd/>
              <a:tailEnd/>
            </a:ln>
          </p:spPr>
          <p:txBody>
            <a:bodyPr wrap="none" anchor="ctr"/>
            <a:lstStyle/>
            <a:p>
              <a:endParaRPr lang="en-US" altLang="en-US" sz="1300">
                <a:sym typeface="Arial" pitchFamily="34" charset="0"/>
              </a:endParaRPr>
            </a:p>
          </p:txBody>
        </p:sp>
      </p:grpSp>
      <p:sp>
        <p:nvSpPr>
          <p:cNvPr id="18" name="Text Box 14"/>
          <p:cNvSpPr txBox="1">
            <a:spLocks noChangeArrowheads="1"/>
          </p:cNvSpPr>
          <p:nvPr/>
        </p:nvSpPr>
        <p:spPr bwMode="auto">
          <a:xfrm>
            <a:off x="1697857" y="2821830"/>
            <a:ext cx="1368425"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7200" b="1" dirty="0">
                <a:solidFill>
                  <a:schemeClr val="accent2"/>
                </a:solidFill>
                <a:sym typeface="Arial" pitchFamily="34" charset="0"/>
              </a:rPr>
              <a:t>美</a:t>
            </a:r>
          </a:p>
        </p:txBody>
      </p:sp>
      <p:grpSp>
        <p:nvGrpSpPr>
          <p:cNvPr id="19" name="Group 15"/>
          <p:cNvGrpSpPr>
            <a:grpSpLocks/>
          </p:cNvGrpSpPr>
          <p:nvPr/>
        </p:nvGrpSpPr>
        <p:grpSpPr bwMode="auto">
          <a:xfrm>
            <a:off x="5082407" y="2064593"/>
            <a:ext cx="3560762" cy="2808287"/>
            <a:chOff x="0" y="0"/>
            <a:chExt cx="2242" cy="2358"/>
          </a:xfrm>
        </p:grpSpPr>
        <p:sp>
          <p:nvSpPr>
            <p:cNvPr id="20" name="Freeform 16"/>
            <p:cNvSpPr>
              <a:spLocks noChangeArrowheads="1"/>
            </p:cNvSpPr>
            <p:nvPr/>
          </p:nvSpPr>
          <p:spPr bwMode="auto">
            <a:xfrm rot="10769894">
              <a:off x="0" y="362"/>
              <a:ext cx="869" cy="1697"/>
            </a:xfrm>
            <a:custGeom>
              <a:avLst/>
              <a:gdLst>
                <a:gd name="T0" fmla="*/ 0 w 1128"/>
                <a:gd name="T1" fmla="*/ 0 h 2390"/>
                <a:gd name="T2" fmla="*/ 831 w 1128"/>
                <a:gd name="T3" fmla="*/ 1085 h 2390"/>
                <a:gd name="T4" fmla="*/ 639 w 1128"/>
                <a:gd name="T5" fmla="*/ 605 h 2390"/>
                <a:gd name="T6" fmla="*/ 1128 w 1128"/>
                <a:gd name="T7" fmla="*/ 1241 h 2390"/>
                <a:gd name="T8" fmla="*/ 593 w 1128"/>
                <a:gd name="T9" fmla="*/ 1932 h 2390"/>
                <a:gd name="T10" fmla="*/ 879 w 1128"/>
                <a:gd name="T11" fmla="*/ 1373 h 2390"/>
                <a:gd name="T12" fmla="*/ 176 w 1128"/>
                <a:gd name="T13" fmla="*/ 2284 h 2390"/>
                <a:gd name="T14" fmla="*/ 254 w 1128"/>
                <a:gd name="T15" fmla="*/ 2011 h 2390"/>
                <a:gd name="T16" fmla="*/ 326 w 1128"/>
                <a:gd name="T17" fmla="*/ 1670 h 2390"/>
                <a:gd name="T18" fmla="*/ 372 w 1128"/>
                <a:gd name="T19" fmla="*/ 1371 h 2390"/>
                <a:gd name="T20" fmla="*/ 385 w 1128"/>
                <a:gd name="T21" fmla="*/ 1189 h 2390"/>
                <a:gd name="T22" fmla="*/ 365 w 1128"/>
                <a:gd name="T23" fmla="*/ 939 h 2390"/>
                <a:gd name="T24" fmla="*/ 320 w 1128"/>
                <a:gd name="T25" fmla="*/ 693 h 2390"/>
                <a:gd name="T26" fmla="*/ 241 w 1128"/>
                <a:gd name="T27" fmla="*/ 471 h 2390"/>
                <a:gd name="T28" fmla="*/ 0 w 1128"/>
                <a:gd name="T29" fmla="*/ 0 h 2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28" h="2390">
                  <a:moveTo>
                    <a:pt x="0" y="0"/>
                  </a:moveTo>
                  <a:lnTo>
                    <a:pt x="831" y="1085"/>
                  </a:lnTo>
                  <a:lnTo>
                    <a:pt x="639" y="605"/>
                  </a:lnTo>
                  <a:lnTo>
                    <a:pt x="1128" y="1241"/>
                  </a:lnTo>
                  <a:lnTo>
                    <a:pt x="593" y="1932"/>
                  </a:lnTo>
                  <a:lnTo>
                    <a:pt x="879" y="1373"/>
                  </a:lnTo>
                  <a:lnTo>
                    <a:pt x="176" y="2284"/>
                  </a:lnTo>
                  <a:cubicBezTo>
                    <a:pt x="72" y="2390"/>
                    <a:pt x="229" y="2113"/>
                    <a:pt x="254" y="2011"/>
                  </a:cubicBezTo>
                  <a:cubicBezTo>
                    <a:pt x="279" y="1909"/>
                    <a:pt x="306" y="1776"/>
                    <a:pt x="326" y="1670"/>
                  </a:cubicBezTo>
                  <a:cubicBezTo>
                    <a:pt x="346" y="1564"/>
                    <a:pt x="362" y="1451"/>
                    <a:pt x="372" y="1371"/>
                  </a:cubicBezTo>
                  <a:cubicBezTo>
                    <a:pt x="382" y="1291"/>
                    <a:pt x="386" y="1261"/>
                    <a:pt x="385" y="1189"/>
                  </a:cubicBezTo>
                  <a:cubicBezTo>
                    <a:pt x="384" y="1117"/>
                    <a:pt x="376" y="1022"/>
                    <a:pt x="365" y="939"/>
                  </a:cubicBezTo>
                  <a:cubicBezTo>
                    <a:pt x="354" y="856"/>
                    <a:pt x="341" y="771"/>
                    <a:pt x="320" y="693"/>
                  </a:cubicBezTo>
                  <a:cubicBezTo>
                    <a:pt x="299" y="615"/>
                    <a:pt x="294" y="586"/>
                    <a:pt x="241" y="471"/>
                  </a:cubicBezTo>
                  <a:cubicBezTo>
                    <a:pt x="188" y="356"/>
                    <a:pt x="50" y="98"/>
                    <a:pt x="0" y="0"/>
                  </a:cubicBezTo>
                  <a:close/>
                </a:path>
              </a:pathLst>
            </a:custGeom>
            <a:gradFill rotWithShape="1">
              <a:gsLst>
                <a:gs pos="0">
                  <a:srgbClr val="000000"/>
                </a:gs>
                <a:gs pos="20000">
                  <a:srgbClr val="000040"/>
                </a:gs>
                <a:gs pos="50000">
                  <a:srgbClr val="400040"/>
                </a:gs>
                <a:gs pos="75000">
                  <a:srgbClr val="8F0040"/>
                </a:gs>
                <a:gs pos="89999">
                  <a:srgbClr val="F27300"/>
                </a:gs>
                <a:gs pos="100000">
                  <a:srgbClr val="FFBF00"/>
                </a:gs>
              </a:gsLst>
              <a:path path="rect">
                <a:fillToRect t="100000" r="100000"/>
              </a:path>
            </a:gradFill>
            <a:ln w="9525">
              <a:solidFill>
                <a:srgbClr val="FF3300"/>
              </a:solidFill>
              <a:round/>
              <a:headEnd/>
              <a:tailEnd/>
            </a:ln>
          </p:spPr>
          <p:txBody>
            <a:bodyPr/>
            <a:lstStyle/>
            <a:p>
              <a:endParaRPr lang="zh-CN" altLang="en-US"/>
            </a:p>
          </p:txBody>
        </p:sp>
        <p:graphicFrame>
          <p:nvGraphicFramePr>
            <p:cNvPr id="21" name="Object 17"/>
            <p:cNvGraphicFramePr>
              <a:graphicFrameLocks noChangeAspect="1"/>
            </p:cNvGraphicFramePr>
            <p:nvPr/>
          </p:nvGraphicFramePr>
          <p:xfrm>
            <a:off x="499" y="0"/>
            <a:ext cx="1743" cy="2358"/>
          </p:xfrm>
          <a:graphic>
            <a:graphicData uri="http://schemas.openxmlformats.org/presentationml/2006/ole">
              <mc:AlternateContent xmlns:mc="http://schemas.openxmlformats.org/markup-compatibility/2006">
                <mc:Choice xmlns:v="urn:schemas-microsoft-com:vml" Requires="v">
                  <p:oleObj spid="_x0000_s3077" r:id="rId8" imgW="1831320" imgH="1831320" progId="Flash.Movie">
                    <p:embed/>
                  </p:oleObj>
                </mc:Choice>
                <mc:Fallback>
                  <p:oleObj r:id="rId8" imgW="1831320" imgH="1831320" progId="Flash.Movie">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9" y="0"/>
                          <a:ext cx="1743" cy="2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sp>
        <p:nvSpPr>
          <p:cNvPr id="22" name="Text Box 18"/>
          <p:cNvSpPr txBox="1">
            <a:spLocks noChangeArrowheads="1"/>
          </p:cNvSpPr>
          <p:nvPr/>
        </p:nvSpPr>
        <p:spPr bwMode="auto">
          <a:xfrm>
            <a:off x="6593707" y="2875805"/>
            <a:ext cx="1368425" cy="119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7200" b="1">
                <a:solidFill>
                  <a:schemeClr val="bg1"/>
                </a:solidFill>
                <a:sym typeface="Arial" pitchFamily="34" charset="0"/>
              </a:rPr>
              <a:t>苏</a:t>
            </a:r>
          </a:p>
        </p:txBody>
      </p:sp>
      <p:sp>
        <p:nvSpPr>
          <p:cNvPr id="23" name="AutoShape 19"/>
          <p:cNvSpPr>
            <a:spLocks noChangeArrowheads="1"/>
          </p:cNvSpPr>
          <p:nvPr/>
        </p:nvSpPr>
        <p:spPr bwMode="auto">
          <a:xfrm>
            <a:off x="5876157" y="2334468"/>
            <a:ext cx="2878137" cy="2378075"/>
          </a:xfrm>
          <a:prstGeom prst="irregularSeal1">
            <a:avLst/>
          </a:prstGeom>
          <a:gradFill rotWithShape="1">
            <a:gsLst>
              <a:gs pos="0">
                <a:srgbClr val="FFBF00"/>
              </a:gs>
              <a:gs pos="10001">
                <a:srgbClr val="F27300"/>
              </a:gs>
              <a:gs pos="25000">
                <a:srgbClr val="8F0040"/>
              </a:gs>
              <a:gs pos="50000">
                <a:srgbClr val="400040"/>
              </a:gs>
              <a:gs pos="80000">
                <a:srgbClr val="000040"/>
              </a:gs>
              <a:gs pos="100000">
                <a:srgbClr val="000000"/>
              </a:gs>
            </a:gsLst>
            <a:path path="shape">
              <a:fillToRect l="50000" t="50000" r="50000" b="50000"/>
            </a:path>
          </a:gradFill>
          <a:ln w="9525">
            <a:solidFill>
              <a:schemeClr val="tx1"/>
            </a:solidFill>
            <a:miter lim="800000"/>
            <a:headEnd/>
            <a:tailEnd/>
          </a:ln>
        </p:spPr>
        <p:txBody>
          <a:bodyPr wrap="none" anchor="ctr"/>
          <a:lstStyle/>
          <a:p>
            <a:endParaRPr lang="en-US" altLang="en-US" sz="1300">
              <a:sym typeface="Arial" pitchFamily="34" charset="0"/>
            </a:endParaRPr>
          </a:p>
        </p:txBody>
      </p:sp>
      <p:sp>
        <p:nvSpPr>
          <p:cNvPr id="24" name="Text Box 20"/>
          <p:cNvSpPr txBox="1">
            <a:spLocks noChangeArrowheads="1"/>
          </p:cNvSpPr>
          <p:nvPr/>
        </p:nvSpPr>
        <p:spPr bwMode="auto">
          <a:xfrm>
            <a:off x="6030144" y="2923430"/>
            <a:ext cx="25146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4500" b="1">
                <a:solidFill>
                  <a:schemeClr val="bg1"/>
                </a:solidFill>
                <a:sym typeface="Arial" pitchFamily="34" charset="0"/>
              </a:rPr>
              <a:t>苏联解体</a:t>
            </a:r>
          </a:p>
        </p:txBody>
      </p:sp>
      <p:sp>
        <p:nvSpPr>
          <p:cNvPr id="25" name="Rectangle 3"/>
          <p:cNvSpPr>
            <a:spLocks noChangeArrowheads="1"/>
          </p:cNvSpPr>
          <p:nvPr/>
        </p:nvSpPr>
        <p:spPr bwMode="auto">
          <a:xfrm>
            <a:off x="467544" y="5801568"/>
            <a:ext cx="8001000" cy="939800"/>
          </a:xfrm>
          <a:prstGeom prst="rect">
            <a:avLst/>
          </a:prstGeom>
          <a:solidFill>
            <a:schemeClr val="bg1"/>
          </a:solidFill>
          <a:ln w="9525">
            <a:solidFill>
              <a:srgbClr val="0066CC"/>
            </a:solidFill>
            <a:miter lim="800000"/>
            <a:headEnd/>
            <a:tailEnd/>
          </a:ln>
        </p:spPr>
        <p:txBody>
          <a:bodyPr anchor="ctr">
            <a:spAutoFit/>
          </a:bodyPr>
          <a:lstStyle/>
          <a:p>
            <a:pPr>
              <a:lnSpc>
                <a:spcPts val="3300"/>
              </a:lnSpc>
            </a:pPr>
            <a:r>
              <a:rPr lang="zh-CN" altLang="en-US" sz="3600" dirty="0">
                <a:latin typeface="黑体" pitchFamily="49" charset="-122"/>
                <a:ea typeface="黑体" pitchFamily="49" charset="-122"/>
                <a:sym typeface="Arial" pitchFamily="34" charset="0"/>
              </a:rPr>
              <a:t> </a:t>
            </a:r>
            <a:r>
              <a:rPr lang="zh-CN" altLang="en-US" sz="2800" dirty="0">
                <a:latin typeface="黑体" pitchFamily="49" charset="-122"/>
                <a:ea typeface="黑体" pitchFamily="49" charset="-122"/>
                <a:sym typeface="Arial" pitchFamily="34" charset="0"/>
              </a:rPr>
              <a:t> “现在，旧的世界格局已经打破，新的格局尚未形成，世界处于新旧格局交替的动荡时期。” </a:t>
            </a:r>
          </a:p>
        </p:txBody>
      </p:sp>
    </p:spTree>
    <p:extLst>
      <p:ext uri="{BB962C8B-B14F-4D97-AF65-F5344CB8AC3E}">
        <p14:creationId xmlns:p14="http://schemas.microsoft.com/office/powerpoint/2010/main" val="3986618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ppt_w</p:attrName>
                                        </p:attrNameLst>
                                      </p:cBhvr>
                                      <p:tavLst>
                                        <p:tav tm="0">
                                          <p:val>
                                            <p:fltVal val="0"/>
                                          </p:val>
                                        </p:tav>
                                        <p:tav tm="100000">
                                          <p:val>
                                            <p:strVal val="#ppt_w"/>
                                          </p:val>
                                        </p:tav>
                                      </p:tavLst>
                                    </p:anim>
                                    <p:anim calcmode="lin" valueType="num">
                                      <p:cBhvr>
                                        <p:cTn id="17" dur="500" fill="hold"/>
                                        <p:tgtEl>
                                          <p:spTgt spid="18"/>
                                        </p:tgtEl>
                                        <p:attrNameLst>
                                          <p:attrName>ppt_h</p:attrName>
                                        </p:attrNameLst>
                                      </p:cBhvr>
                                      <p:tavLst>
                                        <p:tav tm="0">
                                          <p:val>
                                            <p:fltVal val="0"/>
                                          </p:val>
                                        </p:tav>
                                        <p:tav tm="100000">
                                          <p:val>
                                            <p:strVal val="#ppt_h"/>
                                          </p:val>
                                        </p:tav>
                                      </p:tavLst>
                                    </p:anim>
                                  </p:childTnLst>
                                </p:cTn>
                              </p:par>
                              <p:par>
                                <p:cTn id="18" presetID="23" presetClass="entr" presetSubtype="16" fill="hold" nodeType="with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p:cTn id="20" dur="500" fill="hold"/>
                                        <p:tgtEl>
                                          <p:spTgt spid="19"/>
                                        </p:tgtEl>
                                        <p:attrNameLst>
                                          <p:attrName>ppt_w</p:attrName>
                                        </p:attrNameLst>
                                      </p:cBhvr>
                                      <p:tavLst>
                                        <p:tav tm="0">
                                          <p:val>
                                            <p:fltVal val="0"/>
                                          </p:val>
                                        </p:tav>
                                        <p:tav tm="100000">
                                          <p:val>
                                            <p:strVal val="#ppt_w"/>
                                          </p:val>
                                        </p:tav>
                                      </p:tavLst>
                                    </p:anim>
                                    <p:anim calcmode="lin" valueType="num">
                                      <p:cBhvr>
                                        <p:cTn id="21" dur="500" fill="hold"/>
                                        <p:tgtEl>
                                          <p:spTgt spid="19"/>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p:cTn id="24" dur="500" fill="hold"/>
                                        <p:tgtEl>
                                          <p:spTgt spid="22"/>
                                        </p:tgtEl>
                                        <p:attrNameLst>
                                          <p:attrName>ppt_w</p:attrName>
                                        </p:attrNameLst>
                                      </p:cBhvr>
                                      <p:tavLst>
                                        <p:tav tm="0">
                                          <p:val>
                                            <p:fltVal val="0"/>
                                          </p:val>
                                        </p:tav>
                                        <p:tav tm="100000">
                                          <p:val>
                                            <p:strVal val="#ppt_w"/>
                                          </p:val>
                                        </p:tav>
                                      </p:tavLst>
                                    </p:anim>
                                    <p:anim calcmode="lin" valueType="num">
                                      <p:cBhvr>
                                        <p:cTn id="25" dur="500" fill="hold"/>
                                        <p:tgtEl>
                                          <p:spTgt spid="22"/>
                                        </p:tgtEl>
                                        <p:attrNameLst>
                                          <p:attrName>ppt_h</p:attrName>
                                        </p:attrNameLst>
                                      </p:cBhvr>
                                      <p:tavLst>
                                        <p:tav tm="0">
                                          <p:val>
                                            <p:fltVal val="0"/>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23" presetClass="entr" presetSubtype="16" repeatCount="3000" fill="hold" grpId="0" nodeType="click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p:cTn id="30" dur="500" fill="hold"/>
                                        <p:tgtEl>
                                          <p:spTgt spid="23"/>
                                        </p:tgtEl>
                                        <p:attrNameLst>
                                          <p:attrName>ppt_w</p:attrName>
                                        </p:attrNameLst>
                                      </p:cBhvr>
                                      <p:tavLst>
                                        <p:tav tm="0">
                                          <p:val>
                                            <p:fltVal val="0"/>
                                          </p:val>
                                        </p:tav>
                                        <p:tav tm="100000">
                                          <p:val>
                                            <p:strVal val="#ppt_w"/>
                                          </p:val>
                                        </p:tav>
                                      </p:tavLst>
                                    </p:anim>
                                    <p:anim calcmode="lin" valueType="num">
                                      <p:cBhvr>
                                        <p:cTn id="31" dur="500" fill="hold"/>
                                        <p:tgtEl>
                                          <p:spTgt spid="23"/>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28"/>
                                            </p:cond>
                                          </p:stCondLst>
                                          <p:endCondLst>
                                            <p:cond evt="onStopAudio" delay="0">
                                              <p:tgtEl>
                                                <p:sldTgt/>
                                              </p:tgtEl>
                                            </p:cond>
                                          </p:endCondLst>
                                        </p:cTn>
                                        <p:tgtEl>
                                          <p:sndTgt r:embed="rId3" name="coin.wav"/>
                                        </p:tgtEl>
                                      </p:cMediaNode>
                                    </p:audio>
                                  </p:subTnLst>
                                </p:cTn>
                              </p:par>
                            </p:childTnLst>
                          </p:cTn>
                        </p:par>
                        <p:par>
                          <p:cTn id="32" fill="hold">
                            <p:stCondLst>
                              <p:cond delay="1500"/>
                            </p:stCondLst>
                            <p:childTnLst>
                              <p:par>
                                <p:cTn id="33" presetID="9" presetClass="exit" presetSubtype="0" fill="hold" grpId="1" nodeType="afterEffect">
                                  <p:stCondLst>
                                    <p:cond delay="0"/>
                                  </p:stCondLst>
                                  <p:childTnLst>
                                    <p:animEffect transition="out" filter="dissolve">
                                      <p:cBhvr>
                                        <p:cTn id="34" dur="500"/>
                                        <p:tgtEl>
                                          <p:spTgt spid="23"/>
                                        </p:tgtEl>
                                      </p:cBhvr>
                                    </p:animEffect>
                                    <p:set>
                                      <p:cBhvr>
                                        <p:cTn id="35" dur="1" fill="hold">
                                          <p:stCondLst>
                                            <p:cond delay="499"/>
                                          </p:stCondLst>
                                        </p:cTn>
                                        <p:tgtEl>
                                          <p:spTgt spid="23"/>
                                        </p:tgtEl>
                                        <p:attrNameLst>
                                          <p:attrName>style.visibility</p:attrName>
                                        </p:attrNameLst>
                                      </p:cBhvr>
                                      <p:to>
                                        <p:strVal val="hidden"/>
                                      </p:to>
                                    </p:set>
                                  </p:childTnLst>
                                </p:cTn>
                              </p:par>
                              <p:par>
                                <p:cTn id="36" presetID="9" presetClass="exit" presetSubtype="0" fill="hold" grpId="1" nodeType="withEffect">
                                  <p:stCondLst>
                                    <p:cond delay="0"/>
                                  </p:stCondLst>
                                  <p:childTnLst>
                                    <p:animEffect transition="out" filter="dissolve">
                                      <p:cBhvr>
                                        <p:cTn id="37" dur="500"/>
                                        <p:tgtEl>
                                          <p:spTgt spid="22"/>
                                        </p:tgtEl>
                                      </p:cBhvr>
                                    </p:animEffect>
                                    <p:set>
                                      <p:cBhvr>
                                        <p:cTn id="38" dur="1" fill="hold">
                                          <p:stCondLst>
                                            <p:cond delay="499"/>
                                          </p:stCondLst>
                                        </p:cTn>
                                        <p:tgtEl>
                                          <p:spTgt spid="22"/>
                                        </p:tgtEl>
                                        <p:attrNameLst>
                                          <p:attrName>style.visibility</p:attrName>
                                        </p:attrNameLst>
                                      </p:cBhvr>
                                      <p:to>
                                        <p:strVal val="hidden"/>
                                      </p:to>
                                    </p:set>
                                  </p:childTnLst>
                                </p:cTn>
                              </p:par>
                            </p:childTnLst>
                          </p:cTn>
                        </p:par>
                        <p:par>
                          <p:cTn id="39" fill="hold">
                            <p:stCondLst>
                              <p:cond delay="2000"/>
                            </p:stCondLst>
                            <p:childTnLst>
                              <p:par>
                                <p:cTn id="40" presetID="23" presetClass="entr" presetSubtype="16"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p:cTn id="42" dur="1000" fill="hold"/>
                                        <p:tgtEl>
                                          <p:spTgt spid="24"/>
                                        </p:tgtEl>
                                        <p:attrNameLst>
                                          <p:attrName>ppt_w</p:attrName>
                                        </p:attrNameLst>
                                      </p:cBhvr>
                                      <p:tavLst>
                                        <p:tav tm="0">
                                          <p:val>
                                            <p:fltVal val="0"/>
                                          </p:val>
                                        </p:tav>
                                        <p:tav tm="100000">
                                          <p:val>
                                            <p:strVal val="#ppt_w"/>
                                          </p:val>
                                        </p:tav>
                                      </p:tavLst>
                                    </p:anim>
                                    <p:anim calcmode="lin" valueType="num">
                                      <p:cBhvr>
                                        <p:cTn id="43" dur="1000" fill="hold"/>
                                        <p:tgtEl>
                                          <p:spTgt spid="24"/>
                                        </p:tgtEl>
                                        <p:attrNameLst>
                                          <p:attrName>ppt_h</p:attrName>
                                        </p:attrNameLst>
                                      </p:cBhvr>
                                      <p:tavLst>
                                        <p:tav tm="0">
                                          <p:val>
                                            <p:fltVal val="0"/>
                                          </p:val>
                                        </p:tav>
                                        <p:tav tm="100000">
                                          <p:val>
                                            <p:strVal val="#ppt_h"/>
                                          </p:val>
                                        </p:tav>
                                      </p:tavLst>
                                    </p:anim>
                                  </p:childTnLst>
                                  <p:subTnLst>
                                    <p:set>
                                      <p:cBhvr override="childStyle">
                                        <p:cTn dur="1" fill="hold" display="0" masterRel="nextClick" afterEffect="1"/>
                                        <p:tgtEl>
                                          <p:spTgt spid="24"/>
                                        </p:tgtEl>
                                        <p:attrNameLst>
                                          <p:attrName>style.visibility</p:attrName>
                                        </p:attrNameLst>
                                      </p:cBhvr>
                                      <p:to>
                                        <p:strVal val="hidden"/>
                                      </p:to>
                                    </p:set>
                                  </p:subTnLst>
                                </p:cTn>
                              </p:par>
                            </p:childTnLst>
                          </p:cTn>
                        </p:par>
                        <p:par>
                          <p:cTn id="44" fill="hold">
                            <p:stCondLst>
                              <p:cond delay="3000"/>
                            </p:stCondLst>
                            <p:childTnLst>
                              <p:par>
                                <p:cTn id="45" presetID="9" presetClass="exit" presetSubtype="0" fill="hold" nodeType="afterEffect">
                                  <p:stCondLst>
                                    <p:cond delay="0"/>
                                  </p:stCondLst>
                                  <p:childTnLst>
                                    <p:animEffect transition="out" filter="dissolve">
                                      <p:cBhvr>
                                        <p:cTn id="46" dur="500"/>
                                        <p:tgtEl>
                                          <p:spTgt spid="19"/>
                                        </p:tgtEl>
                                      </p:cBhvr>
                                    </p:animEffect>
                                    <p:set>
                                      <p:cBhvr>
                                        <p:cTn id="47" dur="1" fill="hold">
                                          <p:stCondLst>
                                            <p:cond delay="499"/>
                                          </p:stCondLst>
                                        </p:cTn>
                                        <p:tgtEl>
                                          <p:spTgt spid="19"/>
                                        </p:tgtEl>
                                        <p:attrNameLst>
                                          <p:attrName>style.visibility</p:attrName>
                                        </p:attrNameLst>
                                      </p:cBhvr>
                                      <p:to>
                                        <p:strVal val="hidden"/>
                                      </p:to>
                                    </p:set>
                                  </p:childTnLst>
                                </p:cTn>
                              </p:par>
                            </p:childTnLst>
                          </p:cTn>
                        </p:par>
                        <p:par>
                          <p:cTn id="48" fill="hold">
                            <p:stCondLst>
                              <p:cond delay="3500"/>
                            </p:stCondLst>
                            <p:childTnLst>
                              <p:par>
                                <p:cTn id="49" presetID="9" presetClass="exit" presetSubtype="0" fill="hold" nodeType="afterEffect">
                                  <p:stCondLst>
                                    <p:cond delay="0"/>
                                  </p:stCondLst>
                                  <p:childTnLst>
                                    <p:animEffect transition="out" filter="dissolve">
                                      <p:cBhvr>
                                        <p:cTn id="50" dur="500"/>
                                        <p:tgtEl>
                                          <p:spTgt spid="9"/>
                                        </p:tgtEl>
                                      </p:cBhvr>
                                    </p:animEffect>
                                    <p:set>
                                      <p:cBhvr>
                                        <p:cTn id="51" dur="1" fill="hold">
                                          <p:stCondLst>
                                            <p:cond delay="499"/>
                                          </p:stCondLst>
                                        </p:cTn>
                                        <p:tgtEl>
                                          <p:spTgt spid="9"/>
                                        </p:tgtEl>
                                        <p:attrNameLst>
                                          <p:attrName>style.visibility</p:attrName>
                                        </p:attrNameLst>
                                      </p:cBhvr>
                                      <p:to>
                                        <p:strVal val="hidden"/>
                                      </p:to>
                                    </p:se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p:cTn id="56" dur="500" fill="hold"/>
                                        <p:tgtEl>
                                          <p:spTgt spid="25"/>
                                        </p:tgtEl>
                                        <p:attrNameLst>
                                          <p:attrName>ppt_x</p:attrName>
                                        </p:attrNameLst>
                                      </p:cBhvr>
                                      <p:tavLst>
                                        <p:tav tm="0">
                                          <p:val>
                                            <p:strVal val="#ppt_x"/>
                                          </p:val>
                                        </p:tav>
                                        <p:tav tm="100000">
                                          <p:val>
                                            <p:strVal val="#ppt_x"/>
                                          </p:val>
                                        </p:tav>
                                      </p:tavLst>
                                    </p:anim>
                                    <p:anim calcmode="lin" valueType="num">
                                      <p:cBhvr>
                                        <p:cTn id="57"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2" grpId="0"/>
      <p:bldP spid="22" grpId="1"/>
      <p:bldP spid="23" grpId="0" bldLvl="0" animBg="1"/>
      <p:bldP spid="23" grpId="1" bldLvl="0" animBg="1"/>
      <p:bldP spid="24" grpId="0"/>
      <p:bldP spid="25" grpId="0" bldLvl="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9" descr="白色大理石"/>
          <p:cNvSpPr>
            <a:spLocks noChangeArrowheads="1"/>
          </p:cNvSpPr>
          <p:nvPr/>
        </p:nvSpPr>
        <p:spPr bwMode="auto">
          <a:xfrm>
            <a:off x="0" y="836613"/>
            <a:ext cx="9144000" cy="914400"/>
          </a:xfrm>
          <a:prstGeom prst="rect">
            <a:avLst/>
          </a:prstGeom>
          <a:blipFill dpi="0" rotWithShape="1">
            <a:blip r:embed="rId2"/>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5400" b="1" dirty="0" smtClean="0">
                <a:solidFill>
                  <a:srgbClr val="FF0000"/>
                </a:solidFill>
                <a:latin typeface="隶书" pitchFamily="49" charset="-122"/>
                <a:ea typeface="隶书" pitchFamily="49" charset="-122"/>
              </a:rPr>
              <a:t>二</a:t>
            </a:r>
            <a:r>
              <a:rPr lang="en-US" altLang="zh-CN" sz="5400" b="1" dirty="0" smtClean="0">
                <a:solidFill>
                  <a:srgbClr val="FF0000"/>
                </a:solidFill>
                <a:latin typeface="隶书" pitchFamily="49" charset="-122"/>
                <a:ea typeface="隶书" pitchFamily="49" charset="-122"/>
              </a:rPr>
              <a:t>.</a:t>
            </a:r>
            <a:r>
              <a:rPr lang="zh-CN" altLang="en-US" sz="5400" b="1" dirty="0" smtClean="0">
                <a:solidFill>
                  <a:srgbClr val="FF0000"/>
                </a:solidFill>
                <a:latin typeface="隶书" pitchFamily="49" charset="-122"/>
                <a:ea typeface="隶书" pitchFamily="49" charset="-122"/>
              </a:rPr>
              <a:t>世界多极化趋势的发展</a:t>
            </a:r>
            <a:endParaRPr lang="zh-CN" altLang="en-US" sz="5400" b="1" dirty="0">
              <a:solidFill>
                <a:srgbClr val="FF0000"/>
              </a:solidFill>
              <a:latin typeface="隶书" pitchFamily="49" charset="-122"/>
              <a:ea typeface="隶书" pitchFamily="49" charset="-122"/>
            </a:endParaRPr>
          </a:p>
        </p:txBody>
      </p:sp>
      <p:pic>
        <p:nvPicPr>
          <p:cNvPr id="4"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5"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grpSp>
        <p:nvGrpSpPr>
          <p:cNvPr id="6" name="Group 2"/>
          <p:cNvGrpSpPr>
            <a:grpSpLocks/>
          </p:cNvGrpSpPr>
          <p:nvPr/>
        </p:nvGrpSpPr>
        <p:grpSpPr bwMode="auto">
          <a:xfrm>
            <a:off x="2411413" y="2740869"/>
            <a:ext cx="3887787" cy="3382962"/>
            <a:chOff x="1474" y="709"/>
            <a:chExt cx="2495" cy="2358"/>
          </a:xfrm>
        </p:grpSpPr>
        <p:sp>
          <p:nvSpPr>
            <p:cNvPr id="7" name="AutoShape 3"/>
            <p:cNvSpPr>
              <a:spLocks noChangeArrowheads="1"/>
            </p:cNvSpPr>
            <p:nvPr/>
          </p:nvSpPr>
          <p:spPr bwMode="auto">
            <a:xfrm>
              <a:off x="1474" y="709"/>
              <a:ext cx="2495" cy="2358"/>
            </a:xfrm>
            <a:custGeom>
              <a:avLst/>
              <a:gdLst>
                <a:gd name="T0" fmla="*/ 1248 w 2495"/>
                <a:gd name="T1" fmla="*/ 0 h 2358"/>
                <a:gd name="T2" fmla="*/ 0 w 2495"/>
                <a:gd name="T3" fmla="*/ 901 h 2358"/>
                <a:gd name="T4" fmla="*/ 477 w 2495"/>
                <a:gd name="T5" fmla="*/ 2358 h 2358"/>
                <a:gd name="T6" fmla="*/ 2018 w 2495"/>
                <a:gd name="T7" fmla="*/ 2358 h 2358"/>
                <a:gd name="T8" fmla="*/ 2495 w 2495"/>
                <a:gd name="T9" fmla="*/ 901 h 2358"/>
                <a:gd name="T10" fmla="*/ 17694720 60000 65536"/>
                <a:gd name="T11" fmla="*/ 11796480 60000 65536"/>
                <a:gd name="T12" fmla="*/ 5898240 60000 65536"/>
                <a:gd name="T13" fmla="*/ 5898240 60000 65536"/>
                <a:gd name="T14" fmla="*/ 0 60000 65536"/>
                <a:gd name="T15" fmla="*/ 771 w 2495"/>
                <a:gd name="T16" fmla="*/ 901 h 2358"/>
                <a:gd name="T17" fmla="*/ 1724 w 2495"/>
                <a:gd name="T18" fmla="*/ 1801 h 2358"/>
              </a:gdLst>
              <a:ahLst/>
              <a:cxnLst>
                <a:cxn ang="T10">
                  <a:pos x="T0" y="T1"/>
                </a:cxn>
                <a:cxn ang="T11">
                  <a:pos x="T2" y="T3"/>
                </a:cxn>
                <a:cxn ang="T12">
                  <a:pos x="T4" y="T5"/>
                </a:cxn>
                <a:cxn ang="T13">
                  <a:pos x="T6" y="T7"/>
                </a:cxn>
                <a:cxn ang="T14">
                  <a:pos x="T8" y="T9"/>
                </a:cxn>
              </a:cxnLst>
              <a:rect l="T15" t="T16" r="T17" b="T18"/>
              <a:pathLst>
                <a:path w="2495" h="2358">
                  <a:moveTo>
                    <a:pt x="0" y="901"/>
                  </a:moveTo>
                  <a:lnTo>
                    <a:pt x="953" y="901"/>
                  </a:lnTo>
                  <a:lnTo>
                    <a:pt x="1248" y="0"/>
                  </a:lnTo>
                  <a:lnTo>
                    <a:pt x="1542" y="901"/>
                  </a:lnTo>
                  <a:lnTo>
                    <a:pt x="2495" y="901"/>
                  </a:lnTo>
                  <a:lnTo>
                    <a:pt x="1724" y="1457"/>
                  </a:lnTo>
                  <a:lnTo>
                    <a:pt x="2018" y="2358"/>
                  </a:lnTo>
                  <a:lnTo>
                    <a:pt x="1248" y="1801"/>
                  </a:lnTo>
                  <a:lnTo>
                    <a:pt x="477" y="2358"/>
                  </a:lnTo>
                  <a:lnTo>
                    <a:pt x="771" y="1457"/>
                  </a:lnTo>
                  <a:close/>
                </a:path>
              </a:pathLst>
            </a:custGeom>
            <a:solidFill>
              <a:srgbClr val="0000CC"/>
            </a:solidFill>
            <a:ln w="9525">
              <a:solidFill>
                <a:schemeClr val="accent1"/>
              </a:solidFill>
              <a:miter lim="800000"/>
              <a:headEnd/>
              <a:tailEnd/>
            </a:ln>
          </p:spPr>
          <p:txBody>
            <a:bodyPr wrap="none" anchor="ctr"/>
            <a:lstStyle/>
            <a:p>
              <a:pPr algn="ctr">
                <a:defRPr/>
              </a:pPr>
              <a:endParaRPr lang="zh-CN" altLang="zh-CN">
                <a:solidFill>
                  <a:srgbClr val="FF3399"/>
                </a:solidFill>
                <a:latin typeface="Arial" charset="0"/>
              </a:endParaRPr>
            </a:p>
          </p:txBody>
        </p:sp>
        <p:sp>
          <p:nvSpPr>
            <p:cNvPr id="8" name="Line 4"/>
            <p:cNvSpPr>
              <a:spLocks noChangeShapeType="1"/>
            </p:cNvSpPr>
            <p:nvPr/>
          </p:nvSpPr>
          <p:spPr bwMode="auto">
            <a:xfrm flipH="1">
              <a:off x="2200" y="754"/>
              <a:ext cx="499" cy="907"/>
            </a:xfrm>
            <a:prstGeom prst="line">
              <a:avLst/>
            </a:prstGeom>
            <a:noFill/>
            <a:ln w="76200">
              <a:solidFill>
                <a:schemeClr val="accent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9" name="Line 5"/>
            <p:cNvSpPr>
              <a:spLocks noChangeShapeType="1"/>
            </p:cNvSpPr>
            <p:nvPr/>
          </p:nvSpPr>
          <p:spPr bwMode="auto">
            <a:xfrm flipH="1">
              <a:off x="2245" y="890"/>
              <a:ext cx="408" cy="771"/>
            </a:xfrm>
            <a:prstGeom prst="line">
              <a:avLst/>
            </a:prstGeom>
            <a:noFill/>
            <a:ln w="76200">
              <a:solidFill>
                <a:schemeClr val="accent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 name="Line 6"/>
            <p:cNvSpPr>
              <a:spLocks noChangeShapeType="1"/>
            </p:cNvSpPr>
            <p:nvPr/>
          </p:nvSpPr>
          <p:spPr bwMode="auto">
            <a:xfrm flipH="1">
              <a:off x="2290" y="1117"/>
              <a:ext cx="272" cy="590"/>
            </a:xfrm>
            <a:prstGeom prst="line">
              <a:avLst/>
            </a:prstGeom>
            <a:noFill/>
            <a:ln w="76200">
              <a:solidFill>
                <a:schemeClr val="accent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1" name="Line 7"/>
            <p:cNvSpPr>
              <a:spLocks noChangeShapeType="1"/>
            </p:cNvSpPr>
            <p:nvPr/>
          </p:nvSpPr>
          <p:spPr bwMode="auto">
            <a:xfrm flipH="1">
              <a:off x="2381" y="1253"/>
              <a:ext cx="136" cy="363"/>
            </a:xfrm>
            <a:prstGeom prst="line">
              <a:avLst/>
            </a:prstGeom>
            <a:noFill/>
            <a:ln w="76200">
              <a:solidFill>
                <a:schemeClr val="accent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2" name="Line 8"/>
            <p:cNvSpPr>
              <a:spLocks noChangeShapeType="1"/>
            </p:cNvSpPr>
            <p:nvPr/>
          </p:nvSpPr>
          <p:spPr bwMode="auto">
            <a:xfrm flipH="1">
              <a:off x="2245" y="1298"/>
              <a:ext cx="227" cy="408"/>
            </a:xfrm>
            <a:prstGeom prst="line">
              <a:avLst/>
            </a:prstGeom>
            <a:noFill/>
            <a:ln w="76200">
              <a:solidFill>
                <a:schemeClr val="accent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 name="Line 9"/>
            <p:cNvSpPr>
              <a:spLocks noChangeShapeType="1"/>
            </p:cNvSpPr>
            <p:nvPr/>
          </p:nvSpPr>
          <p:spPr bwMode="auto">
            <a:xfrm flipH="1">
              <a:off x="2381" y="1026"/>
              <a:ext cx="227" cy="635"/>
            </a:xfrm>
            <a:prstGeom prst="line">
              <a:avLst/>
            </a:prstGeom>
            <a:noFill/>
            <a:ln w="76200">
              <a:solidFill>
                <a:schemeClr val="accent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4" name="Line 10"/>
            <p:cNvSpPr>
              <a:spLocks noChangeShapeType="1"/>
            </p:cNvSpPr>
            <p:nvPr/>
          </p:nvSpPr>
          <p:spPr bwMode="auto">
            <a:xfrm flipH="1">
              <a:off x="2381" y="799"/>
              <a:ext cx="318" cy="998"/>
            </a:xfrm>
            <a:prstGeom prst="line">
              <a:avLst/>
            </a:prstGeom>
            <a:noFill/>
            <a:ln w="9525">
              <a:solidFill>
                <a:schemeClr val="accent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5" name="Line 11"/>
            <p:cNvSpPr>
              <a:spLocks noChangeShapeType="1"/>
            </p:cNvSpPr>
            <p:nvPr/>
          </p:nvSpPr>
          <p:spPr bwMode="auto">
            <a:xfrm>
              <a:off x="2744" y="754"/>
              <a:ext cx="272" cy="952"/>
            </a:xfrm>
            <a:prstGeom prst="line">
              <a:avLst/>
            </a:prstGeom>
            <a:noFill/>
            <a:ln w="76200">
              <a:solidFill>
                <a:schemeClr val="accent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6" name="Line 12"/>
            <p:cNvSpPr>
              <a:spLocks noChangeShapeType="1"/>
            </p:cNvSpPr>
            <p:nvPr/>
          </p:nvSpPr>
          <p:spPr bwMode="auto">
            <a:xfrm>
              <a:off x="2744" y="799"/>
              <a:ext cx="363" cy="998"/>
            </a:xfrm>
            <a:prstGeom prst="line">
              <a:avLst/>
            </a:prstGeom>
            <a:noFill/>
            <a:ln w="76200">
              <a:solidFill>
                <a:schemeClr val="accent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7" name="Line 13"/>
            <p:cNvSpPr>
              <a:spLocks noChangeShapeType="1"/>
            </p:cNvSpPr>
            <p:nvPr/>
          </p:nvSpPr>
          <p:spPr bwMode="auto">
            <a:xfrm>
              <a:off x="2699" y="709"/>
              <a:ext cx="453" cy="1043"/>
            </a:xfrm>
            <a:prstGeom prst="line">
              <a:avLst/>
            </a:prstGeom>
            <a:noFill/>
            <a:ln w="76200">
              <a:solidFill>
                <a:schemeClr val="accent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 name="Line 14"/>
            <p:cNvSpPr>
              <a:spLocks noChangeShapeType="1"/>
            </p:cNvSpPr>
            <p:nvPr/>
          </p:nvSpPr>
          <p:spPr bwMode="auto">
            <a:xfrm>
              <a:off x="2744" y="709"/>
              <a:ext cx="499" cy="952"/>
            </a:xfrm>
            <a:prstGeom prst="line">
              <a:avLst/>
            </a:prstGeom>
            <a:noFill/>
            <a:ln w="76200">
              <a:solidFill>
                <a:schemeClr val="accent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9" name="Line 15"/>
            <p:cNvSpPr>
              <a:spLocks noChangeShapeType="1"/>
            </p:cNvSpPr>
            <p:nvPr/>
          </p:nvSpPr>
          <p:spPr bwMode="auto">
            <a:xfrm flipH="1" flipV="1">
              <a:off x="2789" y="845"/>
              <a:ext cx="318" cy="771"/>
            </a:xfrm>
            <a:prstGeom prst="line">
              <a:avLst/>
            </a:prstGeom>
            <a:noFill/>
            <a:ln w="76200">
              <a:solidFill>
                <a:schemeClr val="accent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0" name="Line 16"/>
            <p:cNvSpPr>
              <a:spLocks noChangeShapeType="1"/>
            </p:cNvSpPr>
            <p:nvPr/>
          </p:nvSpPr>
          <p:spPr bwMode="auto">
            <a:xfrm flipH="1" flipV="1">
              <a:off x="2971" y="1162"/>
              <a:ext cx="182" cy="499"/>
            </a:xfrm>
            <a:prstGeom prst="line">
              <a:avLst/>
            </a:prstGeom>
            <a:noFill/>
            <a:ln w="76200">
              <a:solidFill>
                <a:schemeClr val="accent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 name="Line 17"/>
            <p:cNvSpPr>
              <a:spLocks noChangeShapeType="1"/>
            </p:cNvSpPr>
            <p:nvPr/>
          </p:nvSpPr>
          <p:spPr bwMode="auto">
            <a:xfrm flipH="1" flipV="1">
              <a:off x="2880" y="1071"/>
              <a:ext cx="363" cy="635"/>
            </a:xfrm>
            <a:prstGeom prst="line">
              <a:avLst/>
            </a:prstGeom>
            <a:noFill/>
            <a:ln w="76200">
              <a:solidFill>
                <a:schemeClr val="accent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22" name="Text Box 18"/>
          <p:cNvSpPr txBox="1">
            <a:spLocks noChangeArrowheads="1"/>
          </p:cNvSpPr>
          <p:nvPr/>
        </p:nvSpPr>
        <p:spPr bwMode="auto">
          <a:xfrm>
            <a:off x="3276600" y="2132856"/>
            <a:ext cx="21590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spcBef>
                <a:spcPct val="50000"/>
              </a:spcBef>
            </a:pPr>
            <a:r>
              <a:rPr lang="zh-CN" altLang="en-US" sz="4800" b="1">
                <a:solidFill>
                  <a:srgbClr val="FF0000"/>
                </a:solidFill>
                <a:ea typeface="隶书" pitchFamily="49" charset="-122"/>
              </a:rPr>
              <a:t>美国</a:t>
            </a:r>
          </a:p>
        </p:txBody>
      </p:sp>
      <p:sp>
        <p:nvSpPr>
          <p:cNvPr id="23" name="Text Box 24"/>
          <p:cNvSpPr txBox="1">
            <a:spLocks noChangeArrowheads="1"/>
          </p:cNvSpPr>
          <p:nvPr/>
        </p:nvSpPr>
        <p:spPr bwMode="auto">
          <a:xfrm>
            <a:off x="1763713" y="5549156"/>
            <a:ext cx="1728787"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spcBef>
                <a:spcPct val="50000"/>
              </a:spcBef>
            </a:pPr>
            <a:r>
              <a:rPr lang="zh-CN" altLang="en-US" sz="4800" b="1">
                <a:solidFill>
                  <a:srgbClr val="FF0000"/>
                </a:solidFill>
                <a:ea typeface="隶书" pitchFamily="49" charset="-122"/>
              </a:rPr>
              <a:t>欧盟</a:t>
            </a:r>
          </a:p>
        </p:txBody>
      </p:sp>
      <p:sp>
        <p:nvSpPr>
          <p:cNvPr id="24" name="Text Box 25"/>
          <p:cNvSpPr txBox="1">
            <a:spLocks noChangeArrowheads="1"/>
          </p:cNvSpPr>
          <p:nvPr/>
        </p:nvSpPr>
        <p:spPr bwMode="auto">
          <a:xfrm>
            <a:off x="6011863" y="5620594"/>
            <a:ext cx="1944687"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spcBef>
                <a:spcPct val="50000"/>
              </a:spcBef>
            </a:pPr>
            <a:r>
              <a:rPr lang="zh-CN" altLang="en-US" sz="4800" b="1">
                <a:solidFill>
                  <a:srgbClr val="FF0000"/>
                </a:solidFill>
                <a:ea typeface="隶书" pitchFamily="49" charset="-122"/>
              </a:rPr>
              <a:t>日本</a:t>
            </a:r>
          </a:p>
        </p:txBody>
      </p:sp>
      <p:sp>
        <p:nvSpPr>
          <p:cNvPr id="25" name="Text Box 26"/>
          <p:cNvSpPr txBox="1">
            <a:spLocks noChangeArrowheads="1"/>
          </p:cNvSpPr>
          <p:nvPr/>
        </p:nvSpPr>
        <p:spPr bwMode="auto">
          <a:xfrm>
            <a:off x="5940425" y="3572719"/>
            <a:ext cx="208915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spcBef>
                <a:spcPct val="50000"/>
              </a:spcBef>
            </a:pPr>
            <a:r>
              <a:rPr lang="zh-CN" altLang="en-US" sz="4800" b="1">
                <a:solidFill>
                  <a:srgbClr val="FF0000"/>
                </a:solidFill>
                <a:ea typeface="隶书" pitchFamily="49" charset="-122"/>
              </a:rPr>
              <a:t>中国</a:t>
            </a:r>
          </a:p>
        </p:txBody>
      </p:sp>
      <p:sp>
        <p:nvSpPr>
          <p:cNvPr id="26" name="Text Box 27"/>
          <p:cNvSpPr txBox="1">
            <a:spLocks noChangeArrowheads="1"/>
          </p:cNvSpPr>
          <p:nvPr/>
        </p:nvSpPr>
        <p:spPr bwMode="auto">
          <a:xfrm>
            <a:off x="395288" y="3572719"/>
            <a:ext cx="2160587"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spcBef>
                <a:spcPct val="50000"/>
              </a:spcBef>
            </a:pPr>
            <a:r>
              <a:rPr lang="zh-CN" altLang="en-US" sz="4800" b="1">
                <a:solidFill>
                  <a:srgbClr val="FF0000"/>
                </a:solidFill>
                <a:ea typeface="隶书" pitchFamily="49" charset="-122"/>
              </a:rPr>
              <a:t>俄罗斯</a:t>
            </a:r>
          </a:p>
        </p:txBody>
      </p:sp>
    </p:spTree>
    <p:extLst>
      <p:ext uri="{BB962C8B-B14F-4D97-AF65-F5344CB8AC3E}">
        <p14:creationId xmlns:p14="http://schemas.microsoft.com/office/powerpoint/2010/main" val="3986618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ox(in)">
                                      <p:cBhvr>
                                        <p:cTn id="7" dur="500"/>
                                        <p:tgtEl>
                                          <p:spTgt spid="2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box(in)">
                                      <p:cBhvr>
                                        <p:cTn id="10" dur="500"/>
                                        <p:tgtEl>
                                          <p:spTgt spid="23"/>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box(in)">
                                      <p:cBhvr>
                                        <p:cTn id="13" dur="500"/>
                                        <p:tgtEl>
                                          <p:spTgt spid="24"/>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box(in)">
                                      <p:cBhvr>
                                        <p:cTn id="1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2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9" descr="白色大理石"/>
          <p:cNvSpPr>
            <a:spLocks noChangeArrowheads="1"/>
          </p:cNvSpPr>
          <p:nvPr/>
        </p:nvSpPr>
        <p:spPr bwMode="auto">
          <a:xfrm>
            <a:off x="0" y="836613"/>
            <a:ext cx="9144000" cy="914400"/>
          </a:xfrm>
          <a:prstGeom prst="rect">
            <a:avLst/>
          </a:prstGeom>
          <a:blipFill dpi="0" rotWithShape="1">
            <a:blip r:embed="rId2"/>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5400" b="1" dirty="0" smtClean="0">
                <a:solidFill>
                  <a:srgbClr val="FF0000"/>
                </a:solidFill>
                <a:latin typeface="隶书" pitchFamily="49" charset="-122"/>
                <a:ea typeface="隶书" pitchFamily="49" charset="-122"/>
              </a:rPr>
              <a:t>二</a:t>
            </a:r>
            <a:r>
              <a:rPr lang="en-US" altLang="zh-CN" sz="5400" b="1" dirty="0" smtClean="0">
                <a:solidFill>
                  <a:srgbClr val="FF0000"/>
                </a:solidFill>
                <a:latin typeface="隶书" pitchFamily="49" charset="-122"/>
                <a:ea typeface="隶书" pitchFamily="49" charset="-122"/>
              </a:rPr>
              <a:t>.</a:t>
            </a:r>
            <a:r>
              <a:rPr lang="zh-CN" altLang="en-US" sz="5400" b="1" dirty="0" smtClean="0">
                <a:solidFill>
                  <a:srgbClr val="FF0000"/>
                </a:solidFill>
                <a:latin typeface="隶书" pitchFamily="49" charset="-122"/>
                <a:ea typeface="隶书" pitchFamily="49" charset="-122"/>
              </a:rPr>
              <a:t>世界多极化趋势的发展</a:t>
            </a:r>
            <a:endParaRPr lang="zh-CN" altLang="en-US" sz="5400" b="1" dirty="0">
              <a:solidFill>
                <a:srgbClr val="FF0000"/>
              </a:solidFill>
              <a:latin typeface="隶书" pitchFamily="49" charset="-122"/>
              <a:ea typeface="隶书" pitchFamily="49" charset="-122"/>
            </a:endParaRPr>
          </a:p>
        </p:txBody>
      </p:sp>
      <p:pic>
        <p:nvPicPr>
          <p:cNvPr id="4"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5"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
        <p:nvSpPr>
          <p:cNvPr id="6" name="文本框 99"/>
          <p:cNvSpPr txBox="1">
            <a:spLocks noChangeArrowheads="1"/>
          </p:cNvSpPr>
          <p:nvPr/>
        </p:nvSpPr>
        <p:spPr bwMode="auto">
          <a:xfrm>
            <a:off x="131402" y="1988840"/>
            <a:ext cx="883920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en-US" altLang="zh-CN" sz="4400" b="1" dirty="0">
                <a:solidFill>
                  <a:srgbClr val="C00000"/>
                </a:solidFill>
                <a:latin typeface="隶书" pitchFamily="49" charset="-122"/>
                <a:ea typeface="隶书" pitchFamily="49" charset="-122"/>
              </a:rPr>
              <a:t>3.</a:t>
            </a:r>
            <a:r>
              <a:rPr lang="zh-CN" altLang="en-US" sz="4400" b="1" dirty="0">
                <a:solidFill>
                  <a:srgbClr val="C00000"/>
                </a:solidFill>
                <a:latin typeface="隶书" pitchFamily="49" charset="-122"/>
                <a:ea typeface="隶书" pitchFamily="49" charset="-122"/>
              </a:rPr>
              <a:t>表现：</a:t>
            </a:r>
          </a:p>
          <a:p>
            <a:r>
              <a:rPr lang="zh-CN" altLang="zh-CN" sz="4400" b="1" dirty="0">
                <a:solidFill>
                  <a:srgbClr val="0E1FFE"/>
                </a:solidFill>
                <a:latin typeface="隶书" pitchFamily="49" charset="-122"/>
                <a:ea typeface="隶书" pitchFamily="49" charset="-122"/>
              </a:rPr>
              <a:t>（</a:t>
            </a:r>
            <a:r>
              <a:rPr lang="en-US" altLang="zh-CN" sz="4400" b="1" dirty="0">
                <a:solidFill>
                  <a:srgbClr val="0E1FFE"/>
                </a:solidFill>
                <a:latin typeface="隶书" pitchFamily="49" charset="-122"/>
                <a:ea typeface="隶书" pitchFamily="49" charset="-122"/>
              </a:rPr>
              <a:t>1</a:t>
            </a:r>
            <a:r>
              <a:rPr lang="zh-CN" altLang="zh-CN" sz="4400" b="1" dirty="0">
                <a:solidFill>
                  <a:srgbClr val="0E1FFE"/>
                </a:solidFill>
                <a:latin typeface="隶书" pitchFamily="49" charset="-122"/>
                <a:ea typeface="隶书" pitchFamily="49" charset="-122"/>
              </a:rPr>
              <a:t>）欧盟</a:t>
            </a:r>
            <a:r>
              <a:rPr lang="en-US" altLang="zh-CN" sz="4400" b="1" dirty="0">
                <a:solidFill>
                  <a:srgbClr val="0E1FFE"/>
                </a:solidFill>
                <a:latin typeface="隶书" pitchFamily="49" charset="-122"/>
                <a:ea typeface="隶书" pitchFamily="49" charset="-122"/>
              </a:rPr>
              <a:t>:</a:t>
            </a:r>
            <a:r>
              <a:rPr lang="zh-CN" altLang="zh-CN" sz="4400" b="1" dirty="0">
                <a:solidFill>
                  <a:srgbClr val="FF0000"/>
                </a:solidFill>
                <a:latin typeface="隶书" pitchFamily="49" charset="-122"/>
                <a:ea typeface="隶书" pitchFamily="49" charset="-122"/>
              </a:rPr>
              <a:t>希望摆脱对</a:t>
            </a:r>
            <a:r>
              <a:rPr lang="zh-CN" altLang="zh-CN" sz="4400" b="1" dirty="0">
                <a:solidFill>
                  <a:srgbClr val="0E1FFE"/>
                </a:solidFill>
                <a:latin typeface="隶书" pitchFamily="49" charset="-122"/>
                <a:ea typeface="隶书" pitchFamily="49" charset="-122"/>
              </a:rPr>
              <a:t>美国</a:t>
            </a:r>
            <a:r>
              <a:rPr lang="zh-CN" altLang="zh-CN" sz="4400" b="1" dirty="0">
                <a:solidFill>
                  <a:srgbClr val="FF0000"/>
                </a:solidFill>
                <a:latin typeface="隶书" pitchFamily="49" charset="-122"/>
                <a:ea typeface="隶书" pitchFamily="49" charset="-122"/>
              </a:rPr>
              <a:t>的依赖，发出自己的声音，在</a:t>
            </a:r>
            <a:r>
              <a:rPr lang="zh-CN" altLang="zh-CN" sz="4400" b="1" dirty="0">
                <a:solidFill>
                  <a:srgbClr val="0E1FFE"/>
                </a:solidFill>
                <a:latin typeface="隶书" pitchFamily="49" charset="-122"/>
                <a:ea typeface="隶书" pitchFamily="49" charset="-122"/>
              </a:rPr>
              <a:t>国际事务中</a:t>
            </a:r>
            <a:r>
              <a:rPr lang="zh-CN" altLang="zh-CN" sz="4400" b="1" dirty="0">
                <a:solidFill>
                  <a:srgbClr val="FF0000"/>
                </a:solidFill>
                <a:latin typeface="隶书" pitchFamily="49" charset="-122"/>
                <a:ea typeface="隶书" pitchFamily="49" charset="-122"/>
              </a:rPr>
              <a:t>发挥日益重要的作用。</a:t>
            </a:r>
          </a:p>
          <a:p>
            <a:r>
              <a:rPr lang="zh-CN" altLang="zh-CN" sz="4400" b="1" dirty="0">
                <a:solidFill>
                  <a:srgbClr val="0E1FFE"/>
                </a:solidFill>
                <a:latin typeface="隶书" pitchFamily="49" charset="-122"/>
                <a:ea typeface="隶书" pitchFamily="49" charset="-122"/>
              </a:rPr>
              <a:t>（</a:t>
            </a:r>
            <a:r>
              <a:rPr lang="en-US" altLang="zh-CN" sz="4400" b="1" dirty="0">
                <a:solidFill>
                  <a:srgbClr val="0E1FFE"/>
                </a:solidFill>
                <a:latin typeface="隶书" pitchFamily="49" charset="-122"/>
                <a:ea typeface="隶书" pitchFamily="49" charset="-122"/>
              </a:rPr>
              <a:t>2</a:t>
            </a:r>
            <a:r>
              <a:rPr lang="zh-CN" altLang="zh-CN" sz="4400" b="1" dirty="0">
                <a:solidFill>
                  <a:srgbClr val="0E1FFE"/>
                </a:solidFill>
                <a:latin typeface="隶书" pitchFamily="49" charset="-122"/>
                <a:ea typeface="隶书" pitchFamily="49" charset="-122"/>
              </a:rPr>
              <a:t>）日本：</a:t>
            </a:r>
            <a:r>
              <a:rPr lang="zh-CN" altLang="zh-CN" sz="4400" b="1" dirty="0">
                <a:solidFill>
                  <a:srgbClr val="FF0000"/>
                </a:solidFill>
                <a:latin typeface="隶书" pitchFamily="49" charset="-122"/>
                <a:ea typeface="隶书" pitchFamily="49" charset="-122"/>
              </a:rPr>
              <a:t>也在积极</a:t>
            </a:r>
            <a:r>
              <a:rPr lang="zh-CN" altLang="zh-CN" sz="4400" b="1" dirty="0">
                <a:solidFill>
                  <a:srgbClr val="0E1FFE"/>
                </a:solidFill>
                <a:latin typeface="隶书" pitchFamily="49" charset="-122"/>
                <a:ea typeface="隶书" pitchFamily="49" charset="-122"/>
              </a:rPr>
              <a:t>谋求政治大国</a:t>
            </a:r>
            <a:r>
              <a:rPr lang="zh-CN" altLang="zh-CN" sz="4400" b="1" dirty="0">
                <a:solidFill>
                  <a:srgbClr val="FF0000"/>
                </a:solidFill>
                <a:latin typeface="隶书" pitchFamily="49" charset="-122"/>
                <a:ea typeface="隶书" pitchFamily="49" charset="-122"/>
              </a:rPr>
              <a:t>的地位</a:t>
            </a:r>
            <a:r>
              <a:rPr lang="zh-CN" altLang="zh-CN" sz="4400" b="1" dirty="0" smtClean="0">
                <a:solidFill>
                  <a:srgbClr val="FF0000"/>
                </a:solidFill>
                <a:latin typeface="隶书" pitchFamily="49" charset="-122"/>
                <a:ea typeface="隶书" pitchFamily="49" charset="-122"/>
              </a:rPr>
              <a:t>。</a:t>
            </a:r>
            <a:endParaRPr lang="zh-CN" altLang="zh-CN" sz="4400" b="1" dirty="0">
              <a:latin typeface="隶书" pitchFamily="49" charset="-122"/>
              <a:ea typeface="隶书" pitchFamily="49" charset="-122"/>
            </a:endParaRPr>
          </a:p>
        </p:txBody>
      </p:sp>
    </p:spTree>
    <p:extLst>
      <p:ext uri="{BB962C8B-B14F-4D97-AF65-F5344CB8AC3E}">
        <p14:creationId xmlns:p14="http://schemas.microsoft.com/office/powerpoint/2010/main" val="3336813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500"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500"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9" descr="白色大理石"/>
          <p:cNvSpPr>
            <a:spLocks noChangeArrowheads="1"/>
          </p:cNvSpPr>
          <p:nvPr/>
        </p:nvSpPr>
        <p:spPr bwMode="auto">
          <a:xfrm>
            <a:off x="0" y="836613"/>
            <a:ext cx="9144000" cy="914400"/>
          </a:xfrm>
          <a:prstGeom prst="rect">
            <a:avLst/>
          </a:prstGeom>
          <a:blipFill dpi="0" rotWithShape="1">
            <a:blip r:embed="rId2"/>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5400" b="1" dirty="0" smtClean="0">
                <a:solidFill>
                  <a:srgbClr val="FF0000"/>
                </a:solidFill>
                <a:latin typeface="隶书" pitchFamily="49" charset="-122"/>
                <a:ea typeface="隶书" pitchFamily="49" charset="-122"/>
              </a:rPr>
              <a:t>二</a:t>
            </a:r>
            <a:r>
              <a:rPr lang="en-US" altLang="zh-CN" sz="5400" b="1" dirty="0" smtClean="0">
                <a:solidFill>
                  <a:srgbClr val="FF0000"/>
                </a:solidFill>
                <a:latin typeface="隶书" pitchFamily="49" charset="-122"/>
                <a:ea typeface="隶书" pitchFamily="49" charset="-122"/>
              </a:rPr>
              <a:t>.</a:t>
            </a:r>
            <a:r>
              <a:rPr lang="zh-CN" altLang="en-US" sz="5400" b="1" dirty="0" smtClean="0">
                <a:solidFill>
                  <a:srgbClr val="FF0000"/>
                </a:solidFill>
                <a:latin typeface="隶书" pitchFamily="49" charset="-122"/>
                <a:ea typeface="隶书" pitchFamily="49" charset="-122"/>
              </a:rPr>
              <a:t>世界多极化趋势的发展</a:t>
            </a:r>
            <a:endParaRPr lang="zh-CN" altLang="en-US" sz="5400" b="1" dirty="0">
              <a:solidFill>
                <a:srgbClr val="FF0000"/>
              </a:solidFill>
              <a:latin typeface="隶书" pitchFamily="49" charset="-122"/>
              <a:ea typeface="隶书" pitchFamily="49" charset="-122"/>
            </a:endParaRPr>
          </a:p>
        </p:txBody>
      </p:sp>
      <p:pic>
        <p:nvPicPr>
          <p:cNvPr id="4"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5"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
        <p:nvSpPr>
          <p:cNvPr id="6" name="文本框 99"/>
          <p:cNvSpPr txBox="1">
            <a:spLocks noChangeArrowheads="1"/>
          </p:cNvSpPr>
          <p:nvPr/>
        </p:nvSpPr>
        <p:spPr bwMode="auto">
          <a:xfrm>
            <a:off x="179512" y="1768673"/>
            <a:ext cx="8839200"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en-US" altLang="zh-CN" sz="4400" b="1" dirty="0">
                <a:solidFill>
                  <a:srgbClr val="C00000"/>
                </a:solidFill>
                <a:latin typeface="隶书" pitchFamily="49" charset="-122"/>
                <a:ea typeface="隶书" pitchFamily="49" charset="-122"/>
              </a:rPr>
              <a:t>3.</a:t>
            </a:r>
            <a:r>
              <a:rPr lang="zh-CN" altLang="en-US" sz="4400" b="1" dirty="0">
                <a:solidFill>
                  <a:srgbClr val="C00000"/>
                </a:solidFill>
                <a:latin typeface="隶书" pitchFamily="49" charset="-122"/>
                <a:ea typeface="隶书" pitchFamily="49" charset="-122"/>
              </a:rPr>
              <a:t>表现：</a:t>
            </a:r>
          </a:p>
          <a:p>
            <a:r>
              <a:rPr lang="zh-CN" altLang="zh-CN" sz="4400" b="1" dirty="0" smtClean="0">
                <a:solidFill>
                  <a:srgbClr val="0E1FFE"/>
                </a:solidFill>
                <a:latin typeface="隶书" pitchFamily="49" charset="-122"/>
                <a:ea typeface="隶书" pitchFamily="49" charset="-122"/>
              </a:rPr>
              <a:t>（</a:t>
            </a:r>
            <a:r>
              <a:rPr lang="en-US" altLang="zh-CN" sz="4400" b="1" dirty="0">
                <a:solidFill>
                  <a:srgbClr val="0E1FFE"/>
                </a:solidFill>
                <a:latin typeface="隶书" pitchFamily="49" charset="-122"/>
                <a:ea typeface="隶书" pitchFamily="49" charset="-122"/>
              </a:rPr>
              <a:t>3</a:t>
            </a:r>
            <a:r>
              <a:rPr lang="zh-CN" altLang="zh-CN" sz="4400" b="1" dirty="0">
                <a:solidFill>
                  <a:srgbClr val="0E1FFE"/>
                </a:solidFill>
                <a:latin typeface="隶书" pitchFamily="49" charset="-122"/>
                <a:ea typeface="隶书" pitchFamily="49" charset="-122"/>
              </a:rPr>
              <a:t>）中国：</a:t>
            </a:r>
            <a:r>
              <a:rPr lang="zh-CN" altLang="zh-CN" sz="4400" b="1" dirty="0">
                <a:solidFill>
                  <a:srgbClr val="FF0000"/>
                </a:solidFill>
                <a:latin typeface="隶书" pitchFamily="49" charset="-122"/>
                <a:ea typeface="隶书" pitchFamily="49" charset="-122"/>
              </a:rPr>
              <a:t>①通过改革开放，经济快速发展，国家综合实力显著增强。②2010年，中国的</a:t>
            </a:r>
            <a:r>
              <a:rPr lang="zh-CN" altLang="zh-CN" sz="4400" b="1" dirty="0">
                <a:solidFill>
                  <a:srgbClr val="0E1FFE"/>
                </a:solidFill>
                <a:latin typeface="隶书" pitchFamily="49" charset="-122"/>
                <a:ea typeface="隶书" pitchFamily="49" charset="-122"/>
              </a:rPr>
              <a:t>经济规模已经位居世界第二</a:t>
            </a:r>
            <a:r>
              <a:rPr lang="zh-CN" altLang="zh-CN" sz="4400" b="1" dirty="0">
                <a:solidFill>
                  <a:srgbClr val="FF0000"/>
                </a:solidFill>
                <a:latin typeface="隶书" pitchFamily="49" charset="-122"/>
                <a:ea typeface="隶书" pitchFamily="49" charset="-122"/>
              </a:rPr>
              <a:t>，仅次于美国。③中国的</a:t>
            </a:r>
            <a:r>
              <a:rPr lang="zh-CN" altLang="zh-CN" sz="4400" b="1" dirty="0">
                <a:solidFill>
                  <a:srgbClr val="0E1FFE"/>
                </a:solidFill>
                <a:latin typeface="隶书" pitchFamily="49" charset="-122"/>
                <a:ea typeface="隶书" pitchFamily="49" charset="-122"/>
              </a:rPr>
              <a:t>和平崛起</a:t>
            </a:r>
            <a:r>
              <a:rPr lang="zh-CN" altLang="zh-CN" sz="4400" b="1" dirty="0">
                <a:solidFill>
                  <a:srgbClr val="FF0000"/>
                </a:solidFill>
                <a:latin typeface="隶书" pitchFamily="49" charset="-122"/>
                <a:ea typeface="隶书" pitchFamily="49" charset="-122"/>
              </a:rPr>
              <a:t>对世界格局产生了重大影响</a:t>
            </a:r>
            <a:r>
              <a:rPr lang="zh-CN" altLang="zh-CN" sz="4400" b="1" dirty="0" smtClean="0">
                <a:solidFill>
                  <a:srgbClr val="FF0000"/>
                </a:solidFill>
                <a:latin typeface="隶书" pitchFamily="49" charset="-122"/>
                <a:ea typeface="隶书" pitchFamily="49" charset="-122"/>
              </a:rPr>
              <a:t>。</a:t>
            </a:r>
            <a:endParaRPr lang="zh-CN" altLang="zh-CN" sz="4400" b="1" dirty="0">
              <a:latin typeface="隶书" pitchFamily="49" charset="-122"/>
              <a:ea typeface="隶书" pitchFamily="49" charset="-122"/>
            </a:endParaRPr>
          </a:p>
        </p:txBody>
      </p:sp>
    </p:spTree>
    <p:extLst>
      <p:ext uri="{BB962C8B-B14F-4D97-AF65-F5344CB8AC3E}">
        <p14:creationId xmlns:p14="http://schemas.microsoft.com/office/powerpoint/2010/main" val="3986618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500"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9" descr="白色大理石"/>
          <p:cNvSpPr>
            <a:spLocks noChangeArrowheads="1"/>
          </p:cNvSpPr>
          <p:nvPr/>
        </p:nvSpPr>
        <p:spPr bwMode="auto">
          <a:xfrm>
            <a:off x="0" y="836613"/>
            <a:ext cx="9144000" cy="914400"/>
          </a:xfrm>
          <a:prstGeom prst="rect">
            <a:avLst/>
          </a:prstGeom>
          <a:blipFill dpi="0" rotWithShape="1">
            <a:blip r:embed="rId2"/>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5400" b="1" dirty="0" smtClean="0">
                <a:solidFill>
                  <a:srgbClr val="FF0000"/>
                </a:solidFill>
                <a:latin typeface="隶书" pitchFamily="49" charset="-122"/>
                <a:ea typeface="隶书" pitchFamily="49" charset="-122"/>
              </a:rPr>
              <a:t>二</a:t>
            </a:r>
            <a:r>
              <a:rPr lang="en-US" altLang="zh-CN" sz="5400" b="1" dirty="0" smtClean="0">
                <a:solidFill>
                  <a:srgbClr val="FF0000"/>
                </a:solidFill>
                <a:latin typeface="隶书" pitchFamily="49" charset="-122"/>
                <a:ea typeface="隶书" pitchFamily="49" charset="-122"/>
              </a:rPr>
              <a:t>.</a:t>
            </a:r>
            <a:r>
              <a:rPr lang="zh-CN" altLang="en-US" sz="5400" b="1" dirty="0" smtClean="0">
                <a:solidFill>
                  <a:srgbClr val="FF0000"/>
                </a:solidFill>
                <a:latin typeface="隶书" pitchFamily="49" charset="-122"/>
                <a:ea typeface="隶书" pitchFamily="49" charset="-122"/>
              </a:rPr>
              <a:t>世界多极化趋势的发展</a:t>
            </a:r>
            <a:endParaRPr lang="zh-CN" altLang="en-US" sz="5400" b="1" dirty="0">
              <a:solidFill>
                <a:srgbClr val="FF0000"/>
              </a:solidFill>
              <a:latin typeface="隶书" pitchFamily="49" charset="-122"/>
              <a:ea typeface="隶书" pitchFamily="49" charset="-122"/>
            </a:endParaRPr>
          </a:p>
        </p:txBody>
      </p:sp>
      <p:pic>
        <p:nvPicPr>
          <p:cNvPr id="4"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5"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
        <p:nvSpPr>
          <p:cNvPr id="6" name="文本框 99"/>
          <p:cNvSpPr txBox="1">
            <a:spLocks noChangeArrowheads="1"/>
          </p:cNvSpPr>
          <p:nvPr/>
        </p:nvSpPr>
        <p:spPr bwMode="auto">
          <a:xfrm>
            <a:off x="12375" y="1772816"/>
            <a:ext cx="8839200"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en-US" altLang="zh-CN" sz="4000" b="1" dirty="0">
                <a:solidFill>
                  <a:srgbClr val="C00000"/>
                </a:solidFill>
                <a:latin typeface="隶书" pitchFamily="49" charset="-122"/>
                <a:ea typeface="隶书" pitchFamily="49" charset="-122"/>
              </a:rPr>
              <a:t>3.</a:t>
            </a:r>
            <a:r>
              <a:rPr lang="zh-CN" altLang="en-US" sz="4000" b="1" dirty="0">
                <a:solidFill>
                  <a:srgbClr val="C00000"/>
                </a:solidFill>
                <a:latin typeface="隶书" pitchFamily="49" charset="-122"/>
                <a:ea typeface="隶书" pitchFamily="49" charset="-122"/>
              </a:rPr>
              <a:t>表现：</a:t>
            </a:r>
          </a:p>
          <a:p>
            <a:r>
              <a:rPr lang="zh-CN" altLang="zh-CN" sz="4000" b="1" dirty="0" smtClean="0">
                <a:solidFill>
                  <a:srgbClr val="0E1FFE"/>
                </a:solidFill>
                <a:latin typeface="隶书" pitchFamily="49" charset="-122"/>
                <a:ea typeface="隶书" pitchFamily="49" charset="-122"/>
              </a:rPr>
              <a:t>（</a:t>
            </a:r>
            <a:r>
              <a:rPr lang="en-US" altLang="zh-CN" sz="4000" b="1" dirty="0">
                <a:solidFill>
                  <a:srgbClr val="0E1FFE"/>
                </a:solidFill>
                <a:latin typeface="隶书" pitchFamily="49" charset="-122"/>
                <a:ea typeface="隶书" pitchFamily="49" charset="-122"/>
              </a:rPr>
              <a:t>4</a:t>
            </a:r>
            <a:r>
              <a:rPr lang="zh-CN" altLang="zh-CN" sz="4000" b="1" dirty="0">
                <a:solidFill>
                  <a:srgbClr val="0E1FFE"/>
                </a:solidFill>
                <a:latin typeface="隶书" pitchFamily="49" charset="-122"/>
                <a:ea typeface="隶书" pitchFamily="49" charset="-122"/>
              </a:rPr>
              <a:t>）俄罗斯：</a:t>
            </a:r>
            <a:r>
              <a:rPr lang="zh-CN" altLang="zh-CN" sz="4000" b="1" dirty="0">
                <a:solidFill>
                  <a:srgbClr val="FF0000"/>
                </a:solidFill>
                <a:latin typeface="隶书" pitchFamily="49" charset="-122"/>
                <a:ea typeface="隶书" pitchFamily="49" charset="-122"/>
              </a:rPr>
              <a:t>利用丰富的</a:t>
            </a:r>
            <a:r>
              <a:rPr lang="zh-CN" altLang="zh-CN" sz="4000" b="1" dirty="0">
                <a:solidFill>
                  <a:srgbClr val="0E1FFE"/>
                </a:solidFill>
                <a:latin typeface="隶书" pitchFamily="49" charset="-122"/>
                <a:ea typeface="隶书" pitchFamily="49" charset="-122"/>
              </a:rPr>
              <a:t>自然资源</a:t>
            </a:r>
            <a:r>
              <a:rPr lang="zh-CN" altLang="zh-CN" sz="4000" b="1" dirty="0">
                <a:solidFill>
                  <a:srgbClr val="FF0000"/>
                </a:solidFill>
                <a:latin typeface="隶书" pitchFamily="49" charset="-122"/>
                <a:ea typeface="隶书" pitchFamily="49" charset="-122"/>
              </a:rPr>
              <a:t>致力于国家复兴，力求在</a:t>
            </a:r>
            <a:r>
              <a:rPr lang="zh-CN" altLang="zh-CN" sz="4000" b="1" dirty="0">
                <a:solidFill>
                  <a:srgbClr val="0E1FFE"/>
                </a:solidFill>
                <a:latin typeface="隶书" pitchFamily="49" charset="-122"/>
                <a:ea typeface="隶书" pitchFamily="49" charset="-122"/>
              </a:rPr>
              <a:t>国际舞台上</a:t>
            </a:r>
            <a:r>
              <a:rPr lang="zh-CN" altLang="zh-CN" sz="4000" b="1" dirty="0">
                <a:solidFill>
                  <a:srgbClr val="FF0000"/>
                </a:solidFill>
                <a:latin typeface="隶书" pitchFamily="49" charset="-122"/>
                <a:ea typeface="隶书" pitchFamily="49" charset="-122"/>
              </a:rPr>
              <a:t>扮演更重要的角色。</a:t>
            </a:r>
          </a:p>
          <a:p>
            <a:r>
              <a:rPr lang="zh-CN" altLang="zh-CN" sz="4000" b="1" dirty="0">
                <a:solidFill>
                  <a:srgbClr val="0E1FFE"/>
                </a:solidFill>
                <a:latin typeface="隶书" pitchFamily="49" charset="-122"/>
                <a:ea typeface="隶书" pitchFamily="49" charset="-122"/>
              </a:rPr>
              <a:t>（</a:t>
            </a:r>
            <a:r>
              <a:rPr lang="en-US" altLang="zh-CN" sz="4000" b="1" dirty="0">
                <a:solidFill>
                  <a:srgbClr val="0E1FFE"/>
                </a:solidFill>
                <a:latin typeface="隶书" pitchFamily="49" charset="-122"/>
                <a:ea typeface="隶书" pitchFamily="49" charset="-122"/>
              </a:rPr>
              <a:t>5</a:t>
            </a:r>
            <a:r>
              <a:rPr lang="zh-CN" altLang="zh-CN" sz="4000" b="1" dirty="0">
                <a:solidFill>
                  <a:srgbClr val="0E1FFE"/>
                </a:solidFill>
                <a:latin typeface="隶书" pitchFamily="49" charset="-122"/>
                <a:ea typeface="隶书" pitchFamily="49" charset="-122"/>
              </a:rPr>
              <a:t>）广大发展中国家：</a:t>
            </a:r>
            <a:r>
              <a:rPr lang="zh-CN" altLang="zh-CN" sz="4000" b="1" dirty="0">
                <a:solidFill>
                  <a:srgbClr val="FF0000"/>
                </a:solidFill>
                <a:latin typeface="隶书" pitchFamily="49" charset="-122"/>
                <a:ea typeface="隶书" pitchFamily="49" charset="-122"/>
              </a:rPr>
              <a:t>总体实力在不断增强，国际影响不断扩大，成为</a:t>
            </a:r>
            <a:r>
              <a:rPr lang="zh-CN" altLang="zh-CN" sz="4000" b="1" dirty="0">
                <a:solidFill>
                  <a:srgbClr val="0E1FFE"/>
                </a:solidFill>
                <a:latin typeface="隶书" pitchFamily="49" charset="-122"/>
                <a:ea typeface="隶书" pitchFamily="49" charset="-122"/>
              </a:rPr>
              <a:t>推动世界多极比趋势发展</a:t>
            </a:r>
            <a:r>
              <a:rPr lang="zh-CN" altLang="zh-CN" sz="4000" b="1" dirty="0">
                <a:solidFill>
                  <a:srgbClr val="FF0000"/>
                </a:solidFill>
                <a:latin typeface="隶书" pitchFamily="49" charset="-122"/>
                <a:ea typeface="隶书" pitchFamily="49" charset="-122"/>
              </a:rPr>
              <a:t>的一支不可忽视的力量。</a:t>
            </a:r>
            <a:endParaRPr lang="zh-CN" altLang="en-US" sz="4000" b="1" dirty="0">
              <a:solidFill>
                <a:srgbClr val="FF0000"/>
              </a:solidFill>
              <a:latin typeface="隶书" pitchFamily="49" charset="-122"/>
              <a:ea typeface="隶书" pitchFamily="49" charset="-122"/>
            </a:endParaRPr>
          </a:p>
        </p:txBody>
      </p:sp>
    </p:spTree>
    <p:extLst>
      <p:ext uri="{BB962C8B-B14F-4D97-AF65-F5344CB8AC3E}">
        <p14:creationId xmlns:p14="http://schemas.microsoft.com/office/powerpoint/2010/main" val="3986618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90" name="组合 3"/>
          <p:cNvGrpSpPr>
            <a:grpSpLocks/>
          </p:cNvGrpSpPr>
          <p:nvPr/>
        </p:nvGrpSpPr>
        <p:grpSpPr bwMode="auto">
          <a:xfrm>
            <a:off x="1006475" y="4256088"/>
            <a:ext cx="7747000" cy="2089150"/>
            <a:chOff x="430" y="2704"/>
            <a:chExt cx="4880" cy="1316"/>
          </a:xfrm>
        </p:grpSpPr>
        <p:grpSp>
          <p:nvGrpSpPr>
            <p:cNvPr id="37891" name="组合 21"/>
            <p:cNvGrpSpPr>
              <a:grpSpLocks/>
            </p:cNvGrpSpPr>
            <p:nvPr/>
          </p:nvGrpSpPr>
          <p:grpSpPr bwMode="auto">
            <a:xfrm>
              <a:off x="548" y="2768"/>
              <a:ext cx="4661" cy="1252"/>
              <a:chOff x="548" y="2768"/>
              <a:chExt cx="4661" cy="1252"/>
            </a:xfrm>
          </p:grpSpPr>
          <p:sp>
            <p:nvSpPr>
              <p:cNvPr id="37892" name="流程图: 摘录 7"/>
              <p:cNvSpPr>
                <a:spLocks noChangeArrowheads="1"/>
              </p:cNvSpPr>
              <p:nvPr/>
            </p:nvSpPr>
            <p:spPr bwMode="auto">
              <a:xfrm>
                <a:off x="2653" y="3566"/>
                <a:ext cx="499" cy="454"/>
              </a:xfrm>
              <a:prstGeom prst="flowChartExtract">
                <a:avLst/>
              </a:prstGeom>
              <a:gradFill rotWithShape="1">
                <a:gsLst>
                  <a:gs pos="0">
                    <a:srgbClr val="FFBF00"/>
                  </a:gs>
                  <a:gs pos="10001">
                    <a:srgbClr val="F27300"/>
                  </a:gs>
                  <a:gs pos="25000">
                    <a:srgbClr val="8F0040"/>
                  </a:gs>
                  <a:gs pos="50000">
                    <a:srgbClr val="400040"/>
                  </a:gs>
                  <a:gs pos="80000">
                    <a:srgbClr val="000040"/>
                  </a:gs>
                  <a:gs pos="100000">
                    <a:srgbClr val="000000"/>
                  </a:gs>
                </a:gsLst>
                <a:lin ang="5400000" scaled="1"/>
              </a:gradFill>
              <a:ln w="9525">
                <a:solidFill>
                  <a:schemeClr val="tx1"/>
                </a:solidFill>
                <a:miter lim="800000"/>
                <a:headEnd/>
                <a:tailEnd/>
              </a:ln>
            </p:spPr>
            <p:txBody>
              <a:bodyPr/>
              <a:lstStyle/>
              <a:p>
                <a:endParaRPr lang="zh-CN" altLang="en-US">
                  <a:ea typeface="微软雅黑" pitchFamily="34" charset="-122"/>
                </a:endParaRPr>
              </a:p>
            </p:txBody>
          </p:sp>
          <p:sp>
            <p:nvSpPr>
              <p:cNvPr id="9" name="立方体 8"/>
              <p:cNvSpPr/>
              <p:nvPr/>
            </p:nvSpPr>
            <p:spPr>
              <a:xfrm rot="-760466">
                <a:off x="548" y="3271"/>
                <a:ext cx="2448" cy="544"/>
              </a:xfrm>
              <a:prstGeom prst="cube">
                <a:avLst>
                  <a:gd name="adj" fmla="val 25000"/>
                </a:avLst>
              </a:prstGeom>
              <a:gradFill rotWithShape="1">
                <a:gsLst>
                  <a:gs pos="0">
                    <a:schemeClr val="accent2"/>
                  </a:gs>
                  <a:gs pos="100000">
                    <a:schemeClr val="accent2">
                      <a:gamma/>
                      <a:shade val="46275"/>
                      <a:invGamma/>
                    </a:schemeClr>
                  </a:gs>
                </a:gsLst>
                <a:lin ang="5400000" scaled="1"/>
                <a:tileRect/>
              </a:gradFill>
              <a:ln w="9525" cap="flat" cmpd="sng">
                <a:solidFill>
                  <a:schemeClr val="tx1"/>
                </a:solidFill>
                <a:prstDash val="solid"/>
                <a:miter/>
                <a:headEnd type="none" w="med" len="med"/>
                <a:tailEnd type="none" w="med" len="med"/>
              </a:ln>
            </p:spPr>
            <p:txBody>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defRPr/>
                </a:pPr>
                <a:endParaRPr lang="zh-CN" altLang="en-US"/>
              </a:p>
            </p:txBody>
          </p:sp>
          <p:sp>
            <p:nvSpPr>
              <p:cNvPr id="37894" name="立方体 9"/>
              <p:cNvSpPr>
                <a:spLocks noChangeArrowheads="1"/>
              </p:cNvSpPr>
              <p:nvPr/>
            </p:nvSpPr>
            <p:spPr bwMode="auto">
              <a:xfrm rot="-760466">
                <a:off x="2805" y="2768"/>
                <a:ext cx="2404" cy="544"/>
              </a:xfrm>
              <a:prstGeom prst="cube">
                <a:avLst>
                  <a:gd name="adj" fmla="val 25000"/>
                </a:avLst>
              </a:prstGeom>
              <a:solidFill>
                <a:srgbClr val="CC3300"/>
              </a:solidFill>
              <a:ln w="9525">
                <a:solidFill>
                  <a:schemeClr val="tx1"/>
                </a:solidFill>
                <a:miter lim="800000"/>
                <a:headEnd/>
                <a:tailEnd/>
              </a:ln>
            </p:spPr>
            <p:txBody>
              <a:bodyPr/>
              <a:lstStyle/>
              <a:p>
                <a:endParaRPr lang="zh-CN" altLang="en-US">
                  <a:ea typeface="微软雅黑" pitchFamily="34" charset="-122"/>
                </a:endParaRPr>
              </a:p>
            </p:txBody>
          </p:sp>
        </p:grpSp>
        <p:sp>
          <p:nvSpPr>
            <p:cNvPr id="37895" name="流程图: 直接访问存储器 5"/>
            <p:cNvSpPr>
              <a:spLocks noChangeArrowheads="1"/>
            </p:cNvSpPr>
            <p:nvPr/>
          </p:nvSpPr>
          <p:spPr bwMode="auto">
            <a:xfrm rot="-6148246">
              <a:off x="1527" y="2187"/>
              <a:ext cx="136" cy="2339"/>
            </a:xfrm>
            <a:prstGeom prst="flowChartMagneticDrum">
              <a:avLst/>
            </a:prstGeom>
            <a:solidFill>
              <a:schemeClr val="accent1"/>
            </a:solidFill>
            <a:ln w="9525">
              <a:solidFill>
                <a:schemeClr val="tx1"/>
              </a:solidFill>
              <a:round/>
              <a:headEnd/>
              <a:tailEnd/>
            </a:ln>
          </p:spPr>
          <p:txBody>
            <a:bodyPr/>
            <a:lstStyle/>
            <a:p>
              <a:endParaRPr lang="zh-CN" altLang="en-US">
                <a:ea typeface="微软雅黑" pitchFamily="34" charset="-122"/>
              </a:endParaRPr>
            </a:p>
          </p:txBody>
        </p:sp>
        <p:sp>
          <p:nvSpPr>
            <p:cNvPr id="37896" name="流程图: 直接访问存储器 6"/>
            <p:cNvSpPr>
              <a:spLocks noChangeArrowheads="1"/>
            </p:cNvSpPr>
            <p:nvPr/>
          </p:nvSpPr>
          <p:spPr bwMode="auto">
            <a:xfrm rot="-6162323">
              <a:off x="4067" y="1598"/>
              <a:ext cx="137" cy="2339"/>
            </a:xfrm>
            <a:prstGeom prst="flowChartMagneticDrum">
              <a:avLst/>
            </a:prstGeom>
            <a:solidFill>
              <a:schemeClr val="accent1"/>
            </a:solidFill>
            <a:ln w="9525">
              <a:solidFill>
                <a:schemeClr val="tx1"/>
              </a:solidFill>
              <a:round/>
              <a:headEnd/>
              <a:tailEnd/>
            </a:ln>
          </p:spPr>
          <p:txBody>
            <a:bodyPr/>
            <a:lstStyle/>
            <a:p>
              <a:endParaRPr lang="zh-CN" altLang="en-US">
                <a:ea typeface="微软雅黑" pitchFamily="34" charset="-122"/>
              </a:endParaRPr>
            </a:p>
          </p:txBody>
        </p:sp>
      </p:grpSp>
      <p:sp>
        <p:nvSpPr>
          <p:cNvPr id="37897" name="文本框 54280"/>
          <p:cNvSpPr txBox="1">
            <a:spLocks noChangeArrowheads="1"/>
          </p:cNvSpPr>
          <p:nvPr/>
        </p:nvSpPr>
        <p:spPr bwMode="auto">
          <a:xfrm rot="-682570">
            <a:off x="2016125" y="5408613"/>
            <a:ext cx="2087563"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200" b="1">
                <a:solidFill>
                  <a:schemeClr val="bg1"/>
                </a:solidFill>
                <a:latin typeface="华文行楷" pitchFamily="2" charset="-122"/>
                <a:ea typeface="华文行楷" pitchFamily="2" charset="-122"/>
              </a:rPr>
              <a:t>一         超</a:t>
            </a:r>
          </a:p>
        </p:txBody>
      </p:sp>
      <p:sp>
        <p:nvSpPr>
          <p:cNvPr id="37898" name="文本框 54281"/>
          <p:cNvSpPr txBox="1">
            <a:spLocks noChangeArrowheads="1"/>
          </p:cNvSpPr>
          <p:nvPr/>
        </p:nvSpPr>
        <p:spPr bwMode="auto">
          <a:xfrm rot="-831594">
            <a:off x="5543550" y="4616450"/>
            <a:ext cx="1944688"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3200" b="1">
                <a:solidFill>
                  <a:schemeClr val="bg1"/>
                </a:solidFill>
                <a:latin typeface="华文行楷" pitchFamily="2" charset="-122"/>
                <a:ea typeface="华文行楷" pitchFamily="2" charset="-122"/>
              </a:rPr>
              <a:t>多        强</a:t>
            </a:r>
          </a:p>
        </p:txBody>
      </p:sp>
      <p:grpSp>
        <p:nvGrpSpPr>
          <p:cNvPr id="37899" name="组合 4"/>
          <p:cNvGrpSpPr>
            <a:grpSpLocks/>
          </p:cNvGrpSpPr>
          <p:nvPr/>
        </p:nvGrpSpPr>
        <p:grpSpPr bwMode="auto">
          <a:xfrm>
            <a:off x="647700" y="1520825"/>
            <a:ext cx="3814763" cy="3816350"/>
            <a:chOff x="204" y="981"/>
            <a:chExt cx="2403" cy="2404"/>
          </a:xfrm>
        </p:grpSpPr>
        <p:pic>
          <p:nvPicPr>
            <p:cNvPr id="37900" name="图片 1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4" y="981"/>
              <a:ext cx="2403" cy="2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sp>
          <p:nvSpPr>
            <p:cNvPr id="37901" name="文本框 54284"/>
            <p:cNvSpPr txBox="1">
              <a:spLocks noChangeArrowheads="1"/>
            </p:cNvSpPr>
            <p:nvPr/>
          </p:nvSpPr>
          <p:spPr bwMode="auto">
            <a:xfrm>
              <a:off x="975" y="1706"/>
              <a:ext cx="862" cy="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9600" b="1">
                  <a:solidFill>
                    <a:schemeClr val="accent2"/>
                  </a:solidFill>
                  <a:ea typeface="微软雅黑" pitchFamily="34" charset="-122"/>
                </a:rPr>
                <a:t>美</a:t>
              </a:r>
            </a:p>
          </p:txBody>
        </p:sp>
      </p:grpSp>
      <p:grpSp>
        <p:nvGrpSpPr>
          <p:cNvPr id="37902" name="组合 5"/>
          <p:cNvGrpSpPr>
            <a:grpSpLocks/>
          </p:cNvGrpSpPr>
          <p:nvPr/>
        </p:nvGrpSpPr>
        <p:grpSpPr bwMode="auto">
          <a:xfrm>
            <a:off x="7488238" y="2455863"/>
            <a:ext cx="1511300" cy="1512887"/>
            <a:chOff x="4513" y="1570"/>
            <a:chExt cx="952" cy="953"/>
          </a:xfrm>
        </p:grpSpPr>
        <p:sp>
          <p:nvSpPr>
            <p:cNvPr id="17" name="椭圆 16"/>
            <p:cNvSpPr/>
            <p:nvPr/>
          </p:nvSpPr>
          <p:spPr>
            <a:xfrm>
              <a:off x="4513" y="1570"/>
              <a:ext cx="952" cy="953"/>
            </a:xfrm>
            <a:prstGeom prst="ellipse">
              <a:avLst/>
            </a:prstGeom>
            <a:gradFill rotWithShape="1">
              <a:gsLst>
                <a:gs pos="0">
                  <a:schemeClr val="accent1"/>
                </a:gs>
                <a:gs pos="100000">
                  <a:schemeClr val="accent1">
                    <a:gamma/>
                    <a:shade val="46275"/>
                    <a:invGamma/>
                  </a:schemeClr>
                </a:gs>
              </a:gsLst>
              <a:path path="shape">
                <a:fillToRect l="50000" t="50000" r="50000" b="50000"/>
              </a:path>
              <a:tileRect/>
            </a:gradFill>
            <a:ln w="9525" cap="flat" cmpd="sng">
              <a:solidFill>
                <a:schemeClr val="tx1"/>
              </a:solidFill>
              <a:prstDash val="solid"/>
              <a:headEnd type="none" w="med" len="med"/>
              <a:tailEnd type="none" w="med" len="med"/>
            </a:ln>
          </p:spPr>
          <p:txBody>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defRPr/>
              </a:pPr>
              <a:endParaRPr lang="zh-CN" altLang="en-US"/>
            </a:p>
          </p:txBody>
        </p:sp>
        <p:sp>
          <p:nvSpPr>
            <p:cNvPr id="37904" name="文本框 54287"/>
            <p:cNvSpPr txBox="1">
              <a:spLocks noChangeArrowheads="1"/>
            </p:cNvSpPr>
            <p:nvPr/>
          </p:nvSpPr>
          <p:spPr bwMode="auto">
            <a:xfrm>
              <a:off x="4740" y="1797"/>
              <a:ext cx="453" cy="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4800" b="1">
                  <a:ea typeface="微软雅黑" pitchFamily="34" charset="-122"/>
                </a:rPr>
                <a:t>日</a:t>
              </a:r>
            </a:p>
          </p:txBody>
        </p:sp>
      </p:grpSp>
      <p:grpSp>
        <p:nvGrpSpPr>
          <p:cNvPr id="37905" name="组合 6"/>
          <p:cNvGrpSpPr>
            <a:grpSpLocks/>
          </p:cNvGrpSpPr>
          <p:nvPr/>
        </p:nvGrpSpPr>
        <p:grpSpPr bwMode="auto">
          <a:xfrm>
            <a:off x="5975350" y="2384425"/>
            <a:ext cx="1871663" cy="1873250"/>
            <a:chOff x="3560" y="1525"/>
            <a:chExt cx="1179" cy="1180"/>
          </a:xfrm>
        </p:grpSpPr>
        <p:sp>
          <p:nvSpPr>
            <p:cNvPr id="37906" name="椭圆 19"/>
            <p:cNvSpPr>
              <a:spLocks noChangeArrowheads="1"/>
            </p:cNvSpPr>
            <p:nvPr/>
          </p:nvSpPr>
          <p:spPr bwMode="auto">
            <a:xfrm>
              <a:off x="3560" y="1525"/>
              <a:ext cx="1179" cy="1180"/>
            </a:xfrm>
            <a:prstGeom prst="ellipse">
              <a:avLst/>
            </a:prstGeom>
            <a:gradFill rotWithShape="1">
              <a:gsLst>
                <a:gs pos="0">
                  <a:srgbClr val="FF3300"/>
                </a:gs>
                <a:gs pos="100000">
                  <a:srgbClr val="761800"/>
                </a:gs>
              </a:gsLst>
              <a:path path="shape">
                <a:fillToRect l="50000" t="50000" r="50000" b="50000"/>
              </a:path>
            </a:gradFill>
            <a:ln w="9525">
              <a:solidFill>
                <a:schemeClr val="tx1"/>
              </a:solidFill>
              <a:round/>
              <a:headEnd/>
              <a:tailEnd/>
            </a:ln>
          </p:spPr>
          <p:txBody>
            <a:bodyPr/>
            <a:lstStyle/>
            <a:p>
              <a:endParaRPr lang="zh-CN" altLang="en-US">
                <a:ea typeface="微软雅黑" pitchFamily="34" charset="-122"/>
              </a:endParaRPr>
            </a:p>
          </p:txBody>
        </p:sp>
        <p:sp>
          <p:nvSpPr>
            <p:cNvPr id="37907" name="文本框 54290"/>
            <p:cNvSpPr txBox="1">
              <a:spLocks noChangeArrowheads="1"/>
            </p:cNvSpPr>
            <p:nvPr/>
          </p:nvSpPr>
          <p:spPr bwMode="auto">
            <a:xfrm>
              <a:off x="3878" y="1752"/>
              <a:ext cx="771" cy="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6000" b="1">
                  <a:solidFill>
                    <a:schemeClr val="bg1"/>
                  </a:solidFill>
                  <a:ea typeface="微软雅黑" pitchFamily="34" charset="-122"/>
                </a:rPr>
                <a:t>中</a:t>
              </a:r>
            </a:p>
          </p:txBody>
        </p:sp>
      </p:grpSp>
      <p:grpSp>
        <p:nvGrpSpPr>
          <p:cNvPr id="37908" name="组合 7"/>
          <p:cNvGrpSpPr>
            <a:grpSpLocks/>
          </p:cNvGrpSpPr>
          <p:nvPr/>
        </p:nvGrpSpPr>
        <p:grpSpPr bwMode="auto">
          <a:xfrm>
            <a:off x="4679950" y="2960688"/>
            <a:ext cx="1728788" cy="1655762"/>
            <a:chOff x="2744" y="1888"/>
            <a:chExt cx="1089" cy="1043"/>
          </a:xfrm>
        </p:grpSpPr>
        <p:sp>
          <p:nvSpPr>
            <p:cNvPr id="23" name="椭圆 22"/>
            <p:cNvSpPr/>
            <p:nvPr/>
          </p:nvSpPr>
          <p:spPr>
            <a:xfrm>
              <a:off x="2744" y="1888"/>
              <a:ext cx="1089" cy="1043"/>
            </a:xfrm>
            <a:prstGeom prst="ellipse">
              <a:avLst/>
            </a:prstGeom>
            <a:gradFill rotWithShape="1">
              <a:gsLst>
                <a:gs pos="0">
                  <a:schemeClr val="accent2"/>
                </a:gs>
                <a:gs pos="100000">
                  <a:schemeClr val="accent2">
                    <a:gamma/>
                    <a:shade val="46275"/>
                    <a:invGamma/>
                  </a:schemeClr>
                </a:gs>
              </a:gsLst>
              <a:path path="shape">
                <a:fillToRect l="50000" t="50000" r="50000" b="50000"/>
              </a:path>
              <a:tileRect/>
            </a:gradFill>
            <a:ln w="9525" cap="flat" cmpd="sng">
              <a:solidFill>
                <a:schemeClr val="tx1"/>
              </a:solidFill>
              <a:prstDash val="solid"/>
              <a:headEnd type="none" w="med" len="med"/>
              <a:tailEnd type="none" w="med" len="med"/>
            </a:ln>
          </p:spPr>
          <p:txBody>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defRPr/>
              </a:pPr>
              <a:endParaRPr lang="zh-CN" altLang="en-US"/>
            </a:p>
          </p:txBody>
        </p:sp>
        <p:sp>
          <p:nvSpPr>
            <p:cNvPr id="37910" name="文本框 54293"/>
            <p:cNvSpPr txBox="1">
              <a:spLocks noChangeArrowheads="1"/>
            </p:cNvSpPr>
            <p:nvPr/>
          </p:nvSpPr>
          <p:spPr bwMode="auto">
            <a:xfrm>
              <a:off x="3016" y="2115"/>
              <a:ext cx="635" cy="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4800" b="1">
                  <a:solidFill>
                    <a:schemeClr val="bg1"/>
                  </a:solidFill>
                  <a:ea typeface="微软雅黑" pitchFamily="34" charset="-122"/>
                </a:rPr>
                <a:t>俄</a:t>
              </a:r>
            </a:p>
          </p:txBody>
        </p:sp>
      </p:grpSp>
      <p:grpSp>
        <p:nvGrpSpPr>
          <p:cNvPr id="37911" name="组合 8"/>
          <p:cNvGrpSpPr>
            <a:grpSpLocks/>
          </p:cNvGrpSpPr>
          <p:nvPr/>
        </p:nvGrpSpPr>
        <p:grpSpPr bwMode="auto">
          <a:xfrm>
            <a:off x="6696075" y="871538"/>
            <a:ext cx="1728788" cy="1728787"/>
            <a:chOff x="4014" y="572"/>
            <a:chExt cx="1089" cy="1089"/>
          </a:xfrm>
        </p:grpSpPr>
        <p:sp>
          <p:nvSpPr>
            <p:cNvPr id="37912" name="椭圆 25"/>
            <p:cNvSpPr>
              <a:spLocks noChangeArrowheads="1"/>
            </p:cNvSpPr>
            <p:nvPr/>
          </p:nvSpPr>
          <p:spPr bwMode="auto">
            <a:xfrm>
              <a:off x="4014" y="572"/>
              <a:ext cx="1089" cy="1089"/>
            </a:xfrm>
            <a:prstGeom prst="ellipse">
              <a:avLst/>
            </a:prstGeom>
            <a:gradFill rotWithShape="1">
              <a:gsLst>
                <a:gs pos="0">
                  <a:srgbClr val="33CC33"/>
                </a:gs>
                <a:gs pos="100000">
                  <a:srgbClr val="185E18"/>
                </a:gs>
              </a:gsLst>
              <a:path path="shape">
                <a:fillToRect l="50000" t="50000" r="50000" b="50000"/>
              </a:path>
            </a:gradFill>
            <a:ln w="9525">
              <a:solidFill>
                <a:schemeClr val="tx1"/>
              </a:solidFill>
              <a:round/>
              <a:headEnd/>
              <a:tailEnd/>
            </a:ln>
          </p:spPr>
          <p:txBody>
            <a:bodyPr/>
            <a:lstStyle/>
            <a:p>
              <a:endParaRPr lang="zh-CN" altLang="en-US">
                <a:ea typeface="微软雅黑" pitchFamily="34" charset="-122"/>
              </a:endParaRPr>
            </a:p>
          </p:txBody>
        </p:sp>
        <p:sp>
          <p:nvSpPr>
            <p:cNvPr id="37913" name="文本框 54296"/>
            <p:cNvSpPr txBox="1">
              <a:spLocks noChangeArrowheads="1"/>
            </p:cNvSpPr>
            <p:nvPr/>
          </p:nvSpPr>
          <p:spPr bwMode="auto">
            <a:xfrm>
              <a:off x="4195" y="890"/>
              <a:ext cx="771"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spcBef>
                  <a:spcPct val="50000"/>
                </a:spcBef>
              </a:pPr>
              <a:r>
                <a:rPr lang="zh-CN" altLang="en-US" sz="4000" b="1">
                  <a:solidFill>
                    <a:srgbClr val="FF3300"/>
                  </a:solidFill>
                  <a:ea typeface="微软雅黑" pitchFamily="34" charset="-122"/>
                </a:rPr>
                <a:t>欧盟</a:t>
              </a:r>
            </a:p>
          </p:txBody>
        </p:sp>
      </p:grpSp>
      <p:sp>
        <p:nvSpPr>
          <p:cNvPr id="28" name="云形标注 9"/>
          <p:cNvSpPr>
            <a:spLocks noChangeArrowheads="1"/>
          </p:cNvSpPr>
          <p:nvPr/>
        </p:nvSpPr>
        <p:spPr bwMode="auto">
          <a:xfrm>
            <a:off x="4289426" y="815976"/>
            <a:ext cx="3960812" cy="2663825"/>
          </a:xfrm>
          <a:prstGeom prst="cloudCallout">
            <a:avLst>
              <a:gd name="adj1" fmla="val -77495"/>
              <a:gd name="adj2" fmla="val 43801"/>
            </a:avLst>
          </a:prstGeom>
          <a:solidFill>
            <a:srgbClr val="FFFF00"/>
          </a:solidFill>
          <a:ln w="9525">
            <a:solidFill>
              <a:schemeClr val="tx1"/>
            </a:solidFill>
            <a:round/>
            <a:headEnd/>
            <a:tailEnd/>
          </a:ln>
        </p:spPr>
        <p:txBody>
          <a:bodyPr/>
          <a:lstStyle/>
          <a:p>
            <a:pPr algn="ctr"/>
            <a:r>
              <a:rPr lang="zh-CN" altLang="en-US" sz="3200" b="1" dirty="0">
                <a:solidFill>
                  <a:srgbClr val="333300"/>
                </a:solidFill>
                <a:latin typeface="迷你简超粗圆" pitchFamily="2" charset="-122"/>
                <a:ea typeface="迷你简超粗圆" pitchFamily="2" charset="-122"/>
              </a:rPr>
              <a:t>为什么美国能在当今世界格局中处于优势</a:t>
            </a:r>
            <a:r>
              <a:rPr lang="en-US" altLang="zh-CN" b="1" dirty="0">
                <a:solidFill>
                  <a:srgbClr val="333300"/>
                </a:solidFill>
                <a:latin typeface="迷你简超粗圆" pitchFamily="2" charset="-122"/>
                <a:ea typeface="迷你简超粗圆" pitchFamily="2" charset="-122"/>
              </a:rPr>
              <a:t>? </a:t>
            </a:r>
          </a:p>
        </p:txBody>
      </p:sp>
      <p:pic>
        <p:nvPicPr>
          <p:cNvPr id="29"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30"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Tree>
    <p:extLst>
      <p:ext uri="{BB962C8B-B14F-4D97-AF65-F5344CB8AC3E}">
        <p14:creationId xmlns:p14="http://schemas.microsoft.com/office/powerpoint/2010/main" val="24630504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ppt_x</p:attrName>
                                        </p:attrNameLst>
                                      </p:cBhvr>
                                      <p:tavLst>
                                        <p:tav tm="0">
                                          <p:val>
                                            <p:strVal val="#ppt_x"/>
                                          </p:val>
                                        </p:tav>
                                        <p:tav tm="100000">
                                          <p:val>
                                            <p:strVal val="#ppt_x"/>
                                          </p:val>
                                        </p:tav>
                                      </p:tavLst>
                                    </p:anim>
                                    <p:anim calcmode="lin" valueType="num">
                                      <p:cBhvr>
                                        <p:cTn id="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bldLvl="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5"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pic>
        <p:nvPicPr>
          <p:cNvPr id="6" name="Picture 3" descr="美军为美国实现全球霸权正在变得更富进攻性"/>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1052736"/>
            <a:ext cx="5219700" cy="360203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尼米兹级2号舰——CVN 69“艾森毫威尔”号"/>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0663" y="3484563"/>
            <a:ext cx="5113337" cy="3373437"/>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5"/>
          <p:cNvSpPr txBox="1">
            <a:spLocks noChangeArrowheads="1"/>
          </p:cNvSpPr>
          <p:nvPr/>
        </p:nvSpPr>
        <p:spPr>
          <a:xfrm>
            <a:off x="107950" y="4941888"/>
            <a:ext cx="3924300" cy="1800225"/>
          </a:xfrm>
          <a:prstGeom prst="rect">
            <a:avLst/>
          </a:prstGeom>
        </p:spPr>
        <p:txBody>
          <a:bodyPr/>
          <a:lst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ea typeface="宋体" pitchFamily="2" charset="-122"/>
              </a:defRPr>
            </a:lvl2pPr>
            <a:lvl3pPr algn="ctr" rtl="0" fontAlgn="base">
              <a:spcBef>
                <a:spcPct val="0"/>
              </a:spcBef>
              <a:spcAft>
                <a:spcPct val="0"/>
              </a:spcAft>
              <a:defRPr sz="4400">
                <a:solidFill>
                  <a:schemeClr val="tx2"/>
                </a:solidFill>
                <a:latin typeface="Arial" pitchFamily="34" charset="0"/>
                <a:ea typeface="宋体" pitchFamily="2" charset="-122"/>
              </a:defRPr>
            </a:lvl3pPr>
            <a:lvl4pPr algn="ctr" rtl="0" fontAlgn="base">
              <a:spcBef>
                <a:spcPct val="0"/>
              </a:spcBef>
              <a:spcAft>
                <a:spcPct val="0"/>
              </a:spcAft>
              <a:defRPr sz="4400">
                <a:solidFill>
                  <a:schemeClr val="tx2"/>
                </a:solidFill>
                <a:latin typeface="Arial" pitchFamily="34" charset="0"/>
                <a:ea typeface="宋体" pitchFamily="2" charset="-122"/>
              </a:defRPr>
            </a:lvl4pPr>
            <a:lvl5pPr algn="ctr" rtl="0" fontAlgn="base">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a:lstStyle>
          <a:p>
            <a:pPr algn="l">
              <a:lnSpc>
                <a:spcPct val="90000"/>
              </a:lnSpc>
            </a:pPr>
            <a:r>
              <a:rPr lang="zh-CN" altLang="en-US" sz="4000" b="1" smtClean="0">
                <a:solidFill>
                  <a:srgbClr val="800000"/>
                </a:solidFill>
                <a:ea typeface="黑体" pitchFamily="49" charset="-122"/>
              </a:rPr>
              <a:t>陆海空，“维护世界和平”的美国军队无处不在</a:t>
            </a:r>
            <a:endParaRPr lang="zh-CN" altLang="en-US" sz="4000" b="1" dirty="0">
              <a:solidFill>
                <a:srgbClr val="800000"/>
              </a:solidFill>
              <a:ea typeface="黑体" pitchFamily="49" charset="-122"/>
            </a:endParaRPr>
          </a:p>
        </p:txBody>
      </p:sp>
    </p:spTree>
    <p:extLst>
      <p:ext uri="{BB962C8B-B14F-4D97-AF65-F5344CB8AC3E}">
        <p14:creationId xmlns:p14="http://schemas.microsoft.com/office/powerpoint/2010/main" val="3986618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1000" fill="hold"/>
                                        <p:tgtEl>
                                          <p:spTgt spid="7"/>
                                        </p:tgtEl>
                                        <p:attrNameLst>
                                          <p:attrName>ppt_w</p:attrName>
                                        </p:attrNameLst>
                                      </p:cBhvr>
                                      <p:tavLst>
                                        <p:tav tm="0">
                                          <p:val>
                                            <p:strVal val="#ppt_w*0.70"/>
                                          </p:val>
                                        </p:tav>
                                        <p:tav tm="100000">
                                          <p:val>
                                            <p:strVal val="#ppt_w"/>
                                          </p:val>
                                        </p:tav>
                                      </p:tavLst>
                                    </p:anim>
                                    <p:anim calcmode="lin" valueType="num">
                                      <p:cBhvr>
                                        <p:cTn id="15" dur="1000" fill="hold"/>
                                        <p:tgtEl>
                                          <p:spTgt spid="7"/>
                                        </p:tgtEl>
                                        <p:attrNameLst>
                                          <p:attrName>ppt_h</p:attrName>
                                        </p:attrNameLst>
                                      </p:cBhvr>
                                      <p:tavLst>
                                        <p:tav tm="0">
                                          <p:val>
                                            <p:strVal val="#ppt_h"/>
                                          </p:val>
                                        </p:tav>
                                        <p:tav tm="100000">
                                          <p:val>
                                            <p:strVal val="#ppt_h"/>
                                          </p:val>
                                        </p:tav>
                                      </p:tavLst>
                                    </p:anim>
                                    <p:animEffect transition="in" filter="fad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5"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
        <p:nvSpPr>
          <p:cNvPr id="6" name="Rectangle 5"/>
          <p:cNvSpPr>
            <a:spLocks noChangeArrowheads="1"/>
          </p:cNvSpPr>
          <p:nvPr/>
        </p:nvSpPr>
        <p:spPr bwMode="auto">
          <a:xfrm>
            <a:off x="250825" y="4916488"/>
            <a:ext cx="8640763" cy="182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1">
            <a:spAutoFit/>
          </a:bodyPr>
          <a:lstStyle/>
          <a:p>
            <a:r>
              <a:rPr kumimoji="1" lang="zh-CN" altLang="en-US" sz="2400" b="1">
                <a:solidFill>
                  <a:srgbClr val="000066"/>
                </a:solidFill>
                <a:latin typeface="黑体" pitchFamily="49" charset="-122"/>
                <a:ea typeface="黑体" pitchFamily="49" charset="-122"/>
              </a:rPr>
              <a:t>　国家导弹防御系统由</a:t>
            </a:r>
            <a:r>
              <a:rPr kumimoji="1" lang="en-US" altLang="zh-CN" sz="2400" b="1">
                <a:solidFill>
                  <a:srgbClr val="000066"/>
                </a:solidFill>
                <a:latin typeface="黑体" pitchFamily="49" charset="-122"/>
                <a:ea typeface="黑体" pitchFamily="49" charset="-122"/>
              </a:rPr>
              <a:t>5</a:t>
            </a:r>
            <a:r>
              <a:rPr kumimoji="1" lang="zh-CN" altLang="en-US" sz="2400" b="1">
                <a:solidFill>
                  <a:srgbClr val="000066"/>
                </a:solidFill>
                <a:latin typeface="黑体" pitchFamily="49" charset="-122"/>
                <a:ea typeface="黑体" pitchFamily="49" charset="-122"/>
              </a:rPr>
              <a:t>大部分组成：预警卫星、改进的预警雷达、地基雷达、地基拦截弹和作战管理指挥控制通信系统。预警卫星用于探测敌方导弹的发射。改迸的预警雷达</a:t>
            </a:r>
            <a:r>
              <a:rPr kumimoji="1" lang="en-US" altLang="zh-CN" sz="2400" b="1">
                <a:solidFill>
                  <a:srgbClr val="000066"/>
                </a:solidFill>
                <a:latin typeface="黑体" pitchFamily="49" charset="-122"/>
                <a:ea typeface="黑体" pitchFamily="49" charset="-122"/>
              </a:rPr>
              <a:t>NMD</a:t>
            </a:r>
            <a:r>
              <a:rPr kumimoji="1" lang="zh-CN" altLang="en-US" sz="2400" b="1">
                <a:solidFill>
                  <a:srgbClr val="000066"/>
                </a:solidFill>
                <a:latin typeface="黑体" pitchFamily="49" charset="-122"/>
                <a:ea typeface="黑体" pitchFamily="49" charset="-122"/>
              </a:rPr>
              <a:t>系统的</a:t>
            </a:r>
            <a:r>
              <a:rPr kumimoji="1" lang="zh-CN" altLang="en-US" sz="2400" b="1">
                <a:solidFill>
                  <a:srgbClr val="000066"/>
                </a:solidFill>
                <a:latin typeface="Times New Roman"/>
                <a:ea typeface="黑体" pitchFamily="49" charset="-122"/>
              </a:rPr>
              <a:t>“</a:t>
            </a:r>
            <a:r>
              <a:rPr kumimoji="1" lang="zh-CN" altLang="en-US" sz="2400" b="1">
                <a:solidFill>
                  <a:srgbClr val="000066"/>
                </a:solidFill>
                <a:latin typeface="黑体" pitchFamily="49" charset="-122"/>
                <a:ea typeface="黑体" pitchFamily="49" charset="-122"/>
              </a:rPr>
              <a:t>眼睛</a:t>
            </a:r>
            <a:r>
              <a:rPr kumimoji="1" lang="zh-CN" altLang="en-US" sz="2400" b="1">
                <a:solidFill>
                  <a:srgbClr val="000066"/>
                </a:solidFill>
                <a:latin typeface="Times New Roman"/>
                <a:ea typeface="黑体" pitchFamily="49" charset="-122"/>
              </a:rPr>
              <a:t>”</a:t>
            </a:r>
            <a:r>
              <a:rPr kumimoji="1" lang="zh-CN" altLang="en-US" sz="2400" b="1">
                <a:solidFill>
                  <a:srgbClr val="000066"/>
                </a:solidFill>
                <a:latin typeface="黑体" pitchFamily="49" charset="-122"/>
                <a:ea typeface="黑体" pitchFamily="49" charset="-122"/>
              </a:rPr>
              <a:t>，能预警到</a:t>
            </a:r>
            <a:r>
              <a:rPr kumimoji="1" lang="en-US" altLang="zh-CN" sz="2400" b="1">
                <a:solidFill>
                  <a:srgbClr val="000066"/>
                </a:solidFill>
                <a:latin typeface="黑体" pitchFamily="49" charset="-122"/>
                <a:ea typeface="黑体" pitchFamily="49" charset="-122"/>
              </a:rPr>
              <a:t>4000</a:t>
            </a:r>
            <a:r>
              <a:rPr kumimoji="1" lang="en-US" altLang="en-US" sz="2400" b="1">
                <a:solidFill>
                  <a:srgbClr val="000066"/>
                </a:solidFill>
                <a:latin typeface="黑体" pitchFamily="49" charset="-122"/>
                <a:ea typeface="黑体" pitchFamily="49" charset="-122"/>
              </a:rPr>
              <a:t>～</a:t>
            </a:r>
            <a:r>
              <a:rPr kumimoji="1" lang="en-US" altLang="zh-CN" sz="2400" b="1">
                <a:solidFill>
                  <a:srgbClr val="000066"/>
                </a:solidFill>
                <a:latin typeface="黑体" pitchFamily="49" charset="-122"/>
                <a:ea typeface="黑体" pitchFamily="49" charset="-122"/>
              </a:rPr>
              <a:t>4800</a:t>
            </a:r>
            <a:r>
              <a:rPr kumimoji="1" lang="zh-CN" altLang="en-US" sz="2400" b="1">
                <a:solidFill>
                  <a:srgbClr val="000066"/>
                </a:solidFill>
                <a:latin typeface="黑体" pitchFamily="49" charset="-122"/>
                <a:ea typeface="黑体" pitchFamily="49" charset="-122"/>
              </a:rPr>
              <a:t>千米远目标。地基雷达将地基拦截弹（</a:t>
            </a:r>
            <a:r>
              <a:rPr kumimoji="1" lang="en-US" altLang="zh-CN" sz="2400" b="1">
                <a:solidFill>
                  <a:srgbClr val="000066"/>
                </a:solidFill>
                <a:latin typeface="黑体" pitchFamily="49" charset="-122"/>
                <a:ea typeface="黑体" pitchFamily="49" charset="-122"/>
              </a:rPr>
              <a:t>NMD</a:t>
            </a:r>
            <a:r>
              <a:rPr kumimoji="1" lang="zh-CN" altLang="en-US" sz="2400" b="1">
                <a:solidFill>
                  <a:srgbClr val="000066"/>
                </a:solidFill>
                <a:latin typeface="黑体" pitchFamily="49" charset="-122"/>
                <a:ea typeface="黑体" pitchFamily="49" charset="-122"/>
              </a:rPr>
              <a:t>核心）导引到作战空域。</a:t>
            </a:r>
          </a:p>
        </p:txBody>
      </p:sp>
      <p:pic>
        <p:nvPicPr>
          <p:cNvPr id="7" name="Picture 7" descr="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3" y="765175"/>
            <a:ext cx="7815262" cy="416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6"/>
          <p:cNvSpPr>
            <a:spLocks noChangeArrowheads="1"/>
          </p:cNvSpPr>
          <p:nvPr/>
        </p:nvSpPr>
        <p:spPr bwMode="auto">
          <a:xfrm>
            <a:off x="466725" y="981075"/>
            <a:ext cx="8594725"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36000" rIns="0" bIns="36000">
            <a:spAutoFit/>
          </a:bodyPr>
          <a:lstStyle/>
          <a:p>
            <a:pPr algn="ctr"/>
            <a:r>
              <a:rPr kumimoji="1" lang="zh-CN" altLang="en-US" sz="2800" b="1">
                <a:solidFill>
                  <a:srgbClr val="CC0000"/>
                </a:solidFill>
                <a:latin typeface="黑体" pitchFamily="49" charset="-122"/>
                <a:ea typeface="黑体" pitchFamily="49" charset="-122"/>
              </a:rPr>
              <a:t>国家导弹防御系统（</a:t>
            </a:r>
            <a:r>
              <a:rPr kumimoji="1" lang="en-US" altLang="zh-CN" sz="2800" b="1">
                <a:solidFill>
                  <a:srgbClr val="CC0000"/>
                </a:solidFill>
                <a:latin typeface="黑体" pitchFamily="49" charset="-122"/>
                <a:ea typeface="黑体" pitchFamily="49" charset="-122"/>
              </a:rPr>
              <a:t>National Missile Defense-NMD</a:t>
            </a:r>
            <a:r>
              <a:rPr kumimoji="1" lang="zh-CN" altLang="en-US" sz="2800" b="1">
                <a:solidFill>
                  <a:srgbClr val="CC0000"/>
                </a:solidFill>
                <a:latin typeface="黑体" pitchFamily="49" charset="-122"/>
                <a:ea typeface="黑体" pitchFamily="49" charset="-122"/>
              </a:rPr>
              <a:t>）</a:t>
            </a:r>
          </a:p>
        </p:txBody>
      </p:sp>
    </p:spTree>
    <p:extLst>
      <p:ext uri="{BB962C8B-B14F-4D97-AF65-F5344CB8AC3E}">
        <p14:creationId xmlns:p14="http://schemas.microsoft.com/office/powerpoint/2010/main" val="398661833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5"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pic>
        <p:nvPicPr>
          <p:cNvPr id="6" name="Object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46425" y="917575"/>
            <a:ext cx="5357813" cy="268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pic>
        <p:nvPicPr>
          <p:cNvPr id="7"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908" y="3709899"/>
            <a:ext cx="5265737" cy="263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sp>
        <p:nvSpPr>
          <p:cNvPr id="8" name="Text Box 8"/>
          <p:cNvSpPr txBox="1">
            <a:spLocks noChangeArrowheads="1"/>
          </p:cNvSpPr>
          <p:nvPr/>
        </p:nvSpPr>
        <p:spPr bwMode="auto">
          <a:xfrm>
            <a:off x="5827713" y="3482975"/>
            <a:ext cx="2151062" cy="522288"/>
          </a:xfrm>
          <a:prstGeom prst="rect">
            <a:avLst/>
          </a:prstGeom>
          <a:noFill/>
          <a:ln w="9525">
            <a:noFill/>
            <a:miter lim="800000"/>
          </a:ln>
          <a:effec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buFontTx/>
              <a:buNone/>
              <a:defRPr/>
            </a:pPr>
            <a:r>
              <a:rPr kumimoji="1" lang="zh-CN" altLang="en-US" sz="2800" b="1" dirty="0">
                <a:solidFill>
                  <a:srgbClr val="FF0000"/>
                </a:solidFill>
                <a:latin typeface="华文中宋" pitchFamily="2" charset="-122"/>
                <a:ea typeface="华文中宋" pitchFamily="2" charset="-122"/>
              </a:rPr>
              <a:t>美国</a:t>
            </a:r>
            <a:r>
              <a:rPr kumimoji="1" lang="en-US" altLang="zh-CN" sz="2800" b="1" dirty="0">
                <a:solidFill>
                  <a:srgbClr val="FF0000"/>
                </a:solidFill>
                <a:latin typeface="华文中宋" pitchFamily="2" charset="-122"/>
                <a:ea typeface="华文中宋" pitchFamily="2" charset="-122"/>
              </a:rPr>
              <a:t>GDP</a:t>
            </a:r>
            <a:r>
              <a:rPr kumimoji="1" lang="zh-CN" altLang="en-US" sz="2800" b="1" dirty="0">
                <a:solidFill>
                  <a:srgbClr val="FF0000"/>
                </a:solidFill>
                <a:latin typeface="华文中宋" pitchFamily="2" charset="-122"/>
                <a:ea typeface="华文中宋" pitchFamily="2" charset="-122"/>
              </a:rPr>
              <a:t>增长</a:t>
            </a:r>
          </a:p>
        </p:txBody>
      </p:sp>
      <p:sp>
        <p:nvSpPr>
          <p:cNvPr id="9" name="Text Box 9"/>
          <p:cNvSpPr txBox="1">
            <a:spLocks noChangeArrowheads="1"/>
          </p:cNvSpPr>
          <p:nvPr/>
        </p:nvSpPr>
        <p:spPr bwMode="auto">
          <a:xfrm>
            <a:off x="3146425" y="6087180"/>
            <a:ext cx="5372100" cy="522287"/>
          </a:xfrm>
          <a:prstGeom prst="rect">
            <a:avLst/>
          </a:prstGeom>
          <a:noFill/>
          <a:ln w="9525">
            <a:noFill/>
            <a:miter lim="800000"/>
          </a:ln>
          <a:effec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buFontTx/>
              <a:buNone/>
              <a:defRPr/>
            </a:pPr>
            <a:r>
              <a:rPr kumimoji="1" lang="zh-CN" altLang="en-US" sz="2800" b="1" dirty="0">
                <a:solidFill>
                  <a:srgbClr val="FF0000"/>
                </a:solidFill>
                <a:latin typeface="华文中宋" pitchFamily="2" charset="-122"/>
                <a:ea typeface="华文中宋" pitchFamily="2" charset="-122"/>
              </a:rPr>
              <a:t>美国</a:t>
            </a:r>
            <a:r>
              <a:rPr kumimoji="1" lang="en-US" altLang="zh-CN" sz="2800" b="1" dirty="0">
                <a:solidFill>
                  <a:srgbClr val="FF0000"/>
                </a:solidFill>
                <a:latin typeface="华文中宋" pitchFamily="2" charset="-122"/>
                <a:ea typeface="华文中宋" pitchFamily="2" charset="-122"/>
              </a:rPr>
              <a:t>GDP</a:t>
            </a:r>
            <a:r>
              <a:rPr kumimoji="1" lang="zh-CN" altLang="en-US" sz="2800" b="1" dirty="0">
                <a:solidFill>
                  <a:srgbClr val="FF0000"/>
                </a:solidFill>
                <a:latin typeface="华文中宋" pitchFamily="2" charset="-122"/>
                <a:ea typeface="华文中宋" pitchFamily="2" charset="-122"/>
              </a:rPr>
              <a:t>占世界</a:t>
            </a:r>
            <a:r>
              <a:rPr kumimoji="1" lang="en-US" altLang="zh-CN" sz="2800" b="1" dirty="0">
                <a:solidFill>
                  <a:srgbClr val="FF0000"/>
                </a:solidFill>
                <a:latin typeface="华文中宋" pitchFamily="2" charset="-122"/>
                <a:ea typeface="华文中宋" pitchFamily="2" charset="-122"/>
              </a:rPr>
              <a:t>GDP</a:t>
            </a:r>
            <a:r>
              <a:rPr kumimoji="1" lang="zh-CN" altLang="en-US" sz="2800" b="1" dirty="0">
                <a:solidFill>
                  <a:srgbClr val="FF0000"/>
                </a:solidFill>
                <a:latin typeface="华文中宋" pitchFamily="2" charset="-122"/>
                <a:ea typeface="华文中宋" pitchFamily="2" charset="-122"/>
              </a:rPr>
              <a:t>比重变化（</a:t>
            </a:r>
            <a:r>
              <a:rPr kumimoji="1" lang="en-US" altLang="zh-CN" sz="2800" b="1" dirty="0">
                <a:solidFill>
                  <a:srgbClr val="FF0000"/>
                </a:solidFill>
                <a:latin typeface="华文中宋" pitchFamily="2" charset="-122"/>
                <a:ea typeface="华文中宋" pitchFamily="2" charset="-122"/>
              </a:rPr>
              <a:t>%</a:t>
            </a:r>
            <a:r>
              <a:rPr kumimoji="1" lang="zh-CN" altLang="en-US" sz="2800" b="1" dirty="0">
                <a:solidFill>
                  <a:srgbClr val="FF0000"/>
                </a:solidFill>
                <a:latin typeface="华文中宋" pitchFamily="2" charset="-122"/>
                <a:ea typeface="华文中宋" pitchFamily="2" charset="-122"/>
              </a:rPr>
              <a:t>）</a:t>
            </a:r>
          </a:p>
        </p:txBody>
      </p:sp>
    </p:spTree>
    <p:extLst>
      <p:ext uri="{BB962C8B-B14F-4D97-AF65-F5344CB8AC3E}">
        <p14:creationId xmlns:p14="http://schemas.microsoft.com/office/powerpoint/2010/main" val="398661833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9" descr="白色大理石"/>
          <p:cNvSpPr>
            <a:spLocks noChangeArrowheads="1"/>
          </p:cNvSpPr>
          <p:nvPr/>
        </p:nvSpPr>
        <p:spPr bwMode="auto">
          <a:xfrm>
            <a:off x="0" y="836613"/>
            <a:ext cx="9144000" cy="914400"/>
          </a:xfrm>
          <a:prstGeom prst="rect">
            <a:avLst/>
          </a:prstGeom>
          <a:blipFill dpi="0" rotWithShape="1">
            <a:blip r:embed="rId2"/>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5400" b="1" dirty="0" smtClean="0">
                <a:solidFill>
                  <a:srgbClr val="FF0000"/>
                </a:solidFill>
                <a:latin typeface="隶书" pitchFamily="49" charset="-122"/>
                <a:ea typeface="隶书" pitchFamily="49" charset="-122"/>
              </a:rPr>
              <a:t>二</a:t>
            </a:r>
            <a:r>
              <a:rPr lang="en-US" altLang="zh-CN" sz="5400" b="1" dirty="0" smtClean="0">
                <a:solidFill>
                  <a:srgbClr val="FF0000"/>
                </a:solidFill>
                <a:latin typeface="隶书" pitchFamily="49" charset="-122"/>
                <a:ea typeface="隶书" pitchFamily="49" charset="-122"/>
              </a:rPr>
              <a:t>.</a:t>
            </a:r>
            <a:r>
              <a:rPr lang="zh-CN" altLang="en-US" sz="5400" b="1" dirty="0" smtClean="0">
                <a:solidFill>
                  <a:srgbClr val="FF0000"/>
                </a:solidFill>
                <a:latin typeface="隶书" pitchFamily="49" charset="-122"/>
                <a:ea typeface="隶书" pitchFamily="49" charset="-122"/>
              </a:rPr>
              <a:t>世界多极化趋势的发展</a:t>
            </a:r>
            <a:endParaRPr lang="zh-CN" altLang="en-US" sz="5400" b="1" dirty="0">
              <a:solidFill>
                <a:srgbClr val="FF0000"/>
              </a:solidFill>
              <a:latin typeface="隶书" pitchFamily="49" charset="-122"/>
              <a:ea typeface="隶书" pitchFamily="49" charset="-122"/>
            </a:endParaRPr>
          </a:p>
        </p:txBody>
      </p:sp>
      <p:pic>
        <p:nvPicPr>
          <p:cNvPr id="4"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5"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pic>
        <p:nvPicPr>
          <p:cNvPr id="6" name="Picture 2" descr="俄罗斯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54400" y="4428827"/>
            <a:ext cx="1295400" cy="647700"/>
          </a:xfrm>
          <a:prstGeom prst="rect">
            <a:avLst/>
          </a:prstGeom>
          <a:noFill/>
          <a:ln>
            <a:noFill/>
          </a:ln>
          <a:effectLst>
            <a:outerShdw dist="107763" dir="189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国旗"/>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90913" y="3393777"/>
            <a:ext cx="1295400" cy="647700"/>
          </a:xfrm>
          <a:prstGeom prst="rect">
            <a:avLst/>
          </a:prstGeom>
          <a:noFill/>
          <a:ln>
            <a:noFill/>
          </a:ln>
          <a:effectLst>
            <a:outerShdw dist="107763" dir="189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4" descr="图像:Japan_flag_large.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90513" y="4411365"/>
            <a:ext cx="1295400" cy="647700"/>
          </a:xfrm>
          <a:prstGeom prst="rect">
            <a:avLst/>
          </a:prstGeom>
          <a:noFill/>
          <a:ln>
            <a:noFill/>
          </a:ln>
          <a:effectLst>
            <a:outerShdw dist="107763" dir="189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5" descr="图片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8913" y="3352502"/>
            <a:ext cx="1371600" cy="696913"/>
          </a:xfrm>
          <a:prstGeom prst="rect">
            <a:avLst/>
          </a:prstGeom>
          <a:noFill/>
          <a:ln>
            <a:noFill/>
          </a:ln>
          <a:effectLst>
            <a:outerShdw dist="107763" dir="189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6" descr="u"/>
          <p:cNvPicPr>
            <a:picLocks noChangeAspect="1" noChangeArrowheads="1"/>
          </p:cNvPicPr>
          <p:nvPr/>
        </p:nvPicPr>
        <p:blipFill>
          <a:blip r:embed="rId8">
            <a:extLst>
              <a:ext uri="{28A0092B-C50C-407E-A947-70E740481C1C}">
                <a14:useLocalDpi xmlns:a14="http://schemas.microsoft.com/office/drawing/2010/main" val="0"/>
              </a:ext>
            </a:extLst>
          </a:blip>
          <a:srcRect b="6573"/>
          <a:stretch>
            <a:fillRect/>
          </a:stretch>
        </p:blipFill>
        <p:spPr bwMode="auto">
          <a:xfrm>
            <a:off x="1503363" y="1988840"/>
            <a:ext cx="1981200" cy="996950"/>
          </a:xfrm>
          <a:prstGeom prst="rect">
            <a:avLst/>
          </a:prstGeom>
          <a:noFill/>
          <a:ln>
            <a:noFill/>
          </a:ln>
          <a:effectLst>
            <a:outerShdw dist="107763" dir="18900000" algn="ctr" rotWithShape="0">
              <a:srgbClr val="808080">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AutoShape 7"/>
          <p:cNvSpPr>
            <a:spLocks noChangeArrowheads="1"/>
          </p:cNvSpPr>
          <p:nvPr/>
        </p:nvSpPr>
        <p:spPr bwMode="auto">
          <a:xfrm>
            <a:off x="1579563" y="3100090"/>
            <a:ext cx="1905000" cy="1371600"/>
          </a:xfrm>
          <a:custGeom>
            <a:avLst/>
            <a:gdLst>
              <a:gd name="T0" fmla="*/ 2 w 1905000"/>
              <a:gd name="T1" fmla="*/ 698538 h 1828800"/>
              <a:gd name="T2" fmla="*/ 727649 w 1905000"/>
              <a:gd name="T3" fmla="*/ 698543 h 1828800"/>
              <a:gd name="T4" fmla="*/ 952500 w 1905000"/>
              <a:gd name="T5" fmla="*/ 0 h 1828800"/>
              <a:gd name="T6" fmla="*/ 1177351 w 1905000"/>
              <a:gd name="T7" fmla="*/ 698543 h 1828800"/>
              <a:gd name="T8" fmla="*/ 1904998 w 1905000"/>
              <a:gd name="T9" fmla="*/ 698538 h 1828800"/>
              <a:gd name="T10" fmla="*/ 1316316 w 1905000"/>
              <a:gd name="T11" fmla="*/ 1130256 h 1828800"/>
              <a:gd name="T12" fmla="*/ 1541176 w 1905000"/>
              <a:gd name="T13" fmla="*/ 1828795 h 1828800"/>
              <a:gd name="T14" fmla="*/ 952500 w 1905000"/>
              <a:gd name="T15" fmla="*/ 1397069 h 1828800"/>
              <a:gd name="T16" fmla="*/ 363824 w 1905000"/>
              <a:gd name="T17" fmla="*/ 1828795 h 1828800"/>
              <a:gd name="T18" fmla="*/ 588684 w 1905000"/>
              <a:gd name="T19" fmla="*/ 1130256 h 1828800"/>
              <a:gd name="T20" fmla="*/ 2 w 1905000"/>
              <a:gd name="T21" fmla="*/ 698538 h 1828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05000" h="1828800">
                <a:moveTo>
                  <a:pt x="2" y="698538"/>
                </a:moveTo>
                <a:lnTo>
                  <a:pt x="727649" y="698543"/>
                </a:lnTo>
                <a:lnTo>
                  <a:pt x="952500" y="0"/>
                </a:lnTo>
                <a:lnTo>
                  <a:pt x="1177351" y="698543"/>
                </a:lnTo>
                <a:lnTo>
                  <a:pt x="1904998" y="698538"/>
                </a:lnTo>
                <a:lnTo>
                  <a:pt x="1316316" y="1130256"/>
                </a:lnTo>
                <a:lnTo>
                  <a:pt x="1541176" y="1828795"/>
                </a:lnTo>
                <a:lnTo>
                  <a:pt x="952500" y="1397069"/>
                </a:lnTo>
                <a:lnTo>
                  <a:pt x="363824" y="1828795"/>
                </a:lnTo>
                <a:lnTo>
                  <a:pt x="588684" y="1130256"/>
                </a:lnTo>
                <a:lnTo>
                  <a:pt x="2" y="698538"/>
                </a:lnTo>
                <a:close/>
              </a:path>
            </a:pathLst>
          </a:custGeom>
          <a:solidFill>
            <a:schemeClr val="accent1"/>
          </a:solidFill>
          <a:ln w="9525">
            <a:solidFill>
              <a:schemeClr val="tx1"/>
            </a:solidFill>
            <a:round/>
            <a:headEnd/>
            <a:tailEnd/>
          </a:ln>
        </p:spPr>
        <p:txBody>
          <a:bodyPr/>
          <a:lstStyle/>
          <a:p>
            <a:endParaRPr lang="zh-CN" altLang="en-US"/>
          </a:p>
        </p:txBody>
      </p:sp>
      <p:sp>
        <p:nvSpPr>
          <p:cNvPr id="12" name="矩形 3"/>
          <p:cNvSpPr>
            <a:spLocks noChangeArrowheads="1"/>
          </p:cNvSpPr>
          <p:nvPr/>
        </p:nvSpPr>
        <p:spPr bwMode="auto">
          <a:xfrm>
            <a:off x="4114800" y="1923752"/>
            <a:ext cx="3627438" cy="782638"/>
          </a:xfrm>
          <a:prstGeom prst="rect">
            <a:avLst/>
          </a:prstGeom>
          <a:solidFill>
            <a:srgbClr val="99CCFF">
              <a:alpha val="65096"/>
            </a:srgbClr>
          </a:solidFill>
          <a:ln w="9525">
            <a:solidFill>
              <a:srgbClr val="0000FF"/>
            </a:solidFill>
            <a:miter lim="800000"/>
            <a:headEnd/>
            <a:tailEnd/>
          </a:ln>
        </p:spPr>
        <p:txBody>
          <a:bodyPr wrap="none">
            <a:spAutoFit/>
          </a:bodyPr>
          <a:lstStyle/>
          <a:p>
            <a:pPr algn="ctr"/>
            <a:r>
              <a:rPr lang="zh-CN" altLang="en-US" sz="4500" b="1">
                <a:solidFill>
                  <a:srgbClr val="000000"/>
                </a:solidFill>
                <a:latin typeface="楷体_GB2312" pitchFamily="1" charset="-122"/>
                <a:ea typeface="楷体_GB2312" pitchFamily="1" charset="-122"/>
                <a:sym typeface="楷体_GB2312" pitchFamily="1" charset="-122"/>
              </a:rPr>
              <a:t>当今世界格局</a:t>
            </a:r>
          </a:p>
        </p:txBody>
      </p:sp>
      <p:sp>
        <p:nvSpPr>
          <p:cNvPr id="13" name="Text Box 9"/>
          <p:cNvSpPr txBox="1">
            <a:spLocks noChangeArrowheads="1"/>
          </p:cNvSpPr>
          <p:nvPr/>
        </p:nvSpPr>
        <p:spPr bwMode="auto">
          <a:xfrm>
            <a:off x="5176838" y="3039765"/>
            <a:ext cx="3656012" cy="22463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800">
                <a:solidFill>
                  <a:srgbClr val="000000"/>
                </a:solidFill>
                <a:latin typeface="黑体" pitchFamily="49" charset="-122"/>
                <a:ea typeface="黑体" pitchFamily="49" charset="-122"/>
                <a:sym typeface="Arial" pitchFamily="34" charset="0"/>
              </a:rPr>
              <a:t>   暂时形成“一超多强”的局面，朝着多极化方向发展，但是一个新的相对稳定的世界格局尚未定型。</a:t>
            </a:r>
          </a:p>
        </p:txBody>
      </p:sp>
      <p:sp>
        <p:nvSpPr>
          <p:cNvPr id="14" name="Rectangle 12"/>
          <p:cNvSpPr>
            <a:spLocks noChangeArrowheads="1"/>
          </p:cNvSpPr>
          <p:nvPr/>
        </p:nvSpPr>
        <p:spPr bwMode="auto">
          <a:xfrm>
            <a:off x="381000" y="5352752"/>
            <a:ext cx="4886325" cy="1244600"/>
          </a:xfrm>
          <a:prstGeom prst="rect">
            <a:avLst/>
          </a:prstGeom>
          <a:noFill/>
          <a:ln w="9525">
            <a:solidFill>
              <a:srgbClr val="0066CC"/>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spcBef>
                <a:spcPct val="50000"/>
              </a:spcBef>
            </a:pPr>
            <a:r>
              <a:rPr lang="zh-CN" altLang="en-US" sz="3000" b="1" dirty="0">
                <a:solidFill>
                  <a:srgbClr val="800000"/>
                </a:solidFill>
                <a:latin typeface="迷你简雪峰" pitchFamily="1" charset="-122"/>
                <a:ea typeface="迷你简雪峰" pitchFamily="1" charset="-122"/>
              </a:rPr>
              <a:t>新的世界格局形成过程中</a:t>
            </a:r>
          </a:p>
          <a:p>
            <a:pPr>
              <a:spcBef>
                <a:spcPct val="50000"/>
              </a:spcBef>
            </a:pPr>
            <a:r>
              <a:rPr lang="zh-CN" altLang="en-US" sz="3000" b="1" dirty="0">
                <a:solidFill>
                  <a:srgbClr val="800000"/>
                </a:solidFill>
                <a:latin typeface="迷你简雪峰" pitchFamily="1" charset="-122"/>
                <a:ea typeface="迷你简雪峰" pitchFamily="1" charset="-122"/>
              </a:rPr>
              <a:t>具有决定性作用的因素是</a:t>
            </a:r>
            <a:r>
              <a:rPr lang="en-US" altLang="zh-CN" sz="3000" b="1" dirty="0">
                <a:solidFill>
                  <a:srgbClr val="800000"/>
                </a:solidFill>
                <a:latin typeface="迷你简雪峰" pitchFamily="1" charset="-122"/>
                <a:ea typeface="迷你简雪峰" pitchFamily="1" charset="-122"/>
              </a:rPr>
              <a:t>:</a:t>
            </a:r>
          </a:p>
        </p:txBody>
      </p:sp>
      <p:sp>
        <p:nvSpPr>
          <p:cNvPr id="15" name="Rectangle 13"/>
          <p:cNvSpPr>
            <a:spLocks noChangeArrowheads="1"/>
          </p:cNvSpPr>
          <p:nvPr/>
        </p:nvSpPr>
        <p:spPr bwMode="auto">
          <a:xfrm>
            <a:off x="6477000" y="5505152"/>
            <a:ext cx="2479675" cy="784225"/>
          </a:xfrm>
          <a:prstGeom prst="rect">
            <a:avLst/>
          </a:prstGeom>
          <a:noFill/>
          <a:ln w="9525">
            <a:solidFill>
              <a:srgbClr val="0066CC"/>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p>
            <a:pPr>
              <a:spcBef>
                <a:spcPct val="50000"/>
              </a:spcBef>
            </a:pPr>
            <a:r>
              <a:rPr lang="zh-CN" altLang="en-US" sz="4500" b="1">
                <a:solidFill>
                  <a:srgbClr val="FF0000"/>
                </a:solidFill>
                <a:ea typeface="迷你简雪峰" pitchFamily="1" charset="-122"/>
                <a:sym typeface="Arial" pitchFamily="34" charset="0"/>
              </a:rPr>
              <a:t>经济实力</a:t>
            </a:r>
          </a:p>
        </p:txBody>
      </p:sp>
      <p:sp>
        <p:nvSpPr>
          <p:cNvPr id="16" name="AutoShape 12"/>
          <p:cNvSpPr>
            <a:spLocks noChangeArrowheads="1"/>
          </p:cNvSpPr>
          <p:nvPr/>
        </p:nvSpPr>
        <p:spPr bwMode="auto">
          <a:xfrm>
            <a:off x="5410200" y="5657552"/>
            <a:ext cx="914400" cy="466725"/>
          </a:xfrm>
          <a:prstGeom prst="rightArrow">
            <a:avLst>
              <a:gd name="adj1" fmla="val 50000"/>
              <a:gd name="adj2" fmla="val 58649"/>
            </a:avLst>
          </a:prstGeom>
          <a:solidFill>
            <a:schemeClr val="accent1"/>
          </a:solidFill>
          <a:ln w="9525">
            <a:solidFill>
              <a:schemeClr val="tx1"/>
            </a:solidFill>
            <a:miter lim="800000"/>
            <a:headEnd/>
            <a:tailEnd/>
          </a:ln>
        </p:spPr>
        <p:txBody>
          <a:bodyPr anchor="ctr"/>
          <a:lstStyle/>
          <a:p>
            <a:endParaRPr lang="en-US" altLang="en-US" sz="1300">
              <a:sym typeface="Arial" pitchFamily="34" charset="0"/>
            </a:endParaRPr>
          </a:p>
        </p:txBody>
      </p:sp>
    </p:spTree>
    <p:extLst>
      <p:ext uri="{BB962C8B-B14F-4D97-AF65-F5344CB8AC3E}">
        <p14:creationId xmlns:p14="http://schemas.microsoft.com/office/powerpoint/2010/main" val="3986618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ssolv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dissolv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ssolv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dissolv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dissolve">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ppt_x</p:attrName>
                                        </p:attrNameLst>
                                      </p:cBhvr>
                                      <p:tavLst>
                                        <p:tav tm="0">
                                          <p:val>
                                            <p:strVal val="#ppt_x"/>
                                          </p:val>
                                        </p:tav>
                                        <p:tav tm="100000">
                                          <p:val>
                                            <p:strVal val="#ppt_x"/>
                                          </p:val>
                                        </p:tav>
                                      </p:tavLst>
                                    </p:anim>
                                    <p:anim calcmode="lin" valueType="num">
                                      <p:cBhvr>
                                        <p:cTn id="3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dissolve">
                                      <p:cBhvr>
                                        <p:cTn id="38" dur="500"/>
                                        <p:tgtEl>
                                          <p:spTgt spid="14"/>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ppt_x</p:attrName>
                                        </p:attrNameLst>
                                      </p:cBhvr>
                                      <p:tavLst>
                                        <p:tav tm="0">
                                          <p:val>
                                            <p:strVal val="#ppt_x"/>
                                          </p:val>
                                        </p:tav>
                                        <p:tav tm="100000">
                                          <p:val>
                                            <p:strVal val="#ppt_x"/>
                                          </p:val>
                                        </p:tav>
                                      </p:tavLst>
                                    </p:anim>
                                    <p:anim calcmode="lin" valueType="num">
                                      <p:cBhvr>
                                        <p:cTn id="4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9" presetClass="entr" presetSubtype="0"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dissolve">
                                      <p:cBhvr>
                                        <p:cTn id="4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P spid="14" grpId="0" bldLvl="0" animBg="1"/>
      <p:bldP spid="15" grpId="0" bldLvl="0" animBg="1"/>
      <p:bldP spid="16" grpId="0" bldLvl="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900113" y="3689350"/>
            <a:ext cx="7632700" cy="283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6000" b="1" dirty="0">
                <a:solidFill>
                  <a:srgbClr val="000066"/>
                </a:solidFill>
                <a:latin typeface="Times New Roman" pitchFamily="18" charset="0"/>
              </a:rPr>
              <a:t>特点：</a:t>
            </a:r>
          </a:p>
          <a:p>
            <a:r>
              <a:rPr kumimoji="1" lang="zh-CN" altLang="en-US" sz="6000" b="1" dirty="0">
                <a:solidFill>
                  <a:srgbClr val="000066"/>
                </a:solidFill>
                <a:latin typeface="Times New Roman" pitchFamily="18" charset="0"/>
              </a:rPr>
              <a:t>     缓和与紧张、和平与动荡并存。</a:t>
            </a:r>
          </a:p>
        </p:txBody>
      </p:sp>
      <p:sp>
        <p:nvSpPr>
          <p:cNvPr id="3" name="AutoShape 3"/>
          <p:cNvSpPr>
            <a:spLocks noChangeArrowheads="1"/>
          </p:cNvSpPr>
          <p:nvPr/>
        </p:nvSpPr>
        <p:spPr bwMode="auto">
          <a:xfrm>
            <a:off x="73025" y="836613"/>
            <a:ext cx="8963025" cy="2735262"/>
          </a:xfrm>
          <a:prstGeom prst="horizontalScroll">
            <a:avLst>
              <a:gd name="adj" fmla="val 125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kumimoji="1" lang="zh-CN" altLang="en-US" sz="4800" b="1">
                <a:solidFill>
                  <a:srgbClr val="CC0000"/>
                </a:solidFill>
                <a:latin typeface="Times New Roman" pitchFamily="18" charset="0"/>
                <a:ea typeface="黑体" pitchFamily="49" charset="-122"/>
              </a:rPr>
              <a:t>两极格局打破了，世界形式是</a:t>
            </a:r>
          </a:p>
          <a:p>
            <a:pPr algn="ctr"/>
            <a:r>
              <a:rPr kumimoji="1" lang="zh-CN" altLang="en-US" sz="4800" b="1">
                <a:solidFill>
                  <a:srgbClr val="CC0000"/>
                </a:solidFill>
                <a:latin typeface="Times New Roman" pitchFamily="18" charset="0"/>
                <a:ea typeface="黑体" pitchFamily="49" charset="-122"/>
              </a:rPr>
              <a:t>走向缓和还是日趋紧张呢？</a:t>
            </a:r>
          </a:p>
        </p:txBody>
      </p:sp>
      <p:pic>
        <p:nvPicPr>
          <p:cNvPr id="4" name="Picture 2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5"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Tree>
    <p:extLst>
      <p:ext uri="{BB962C8B-B14F-4D97-AF65-F5344CB8AC3E}">
        <p14:creationId xmlns:p14="http://schemas.microsoft.com/office/powerpoint/2010/main" val="4043427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9" descr="白色大理石"/>
          <p:cNvSpPr>
            <a:spLocks noChangeArrowheads="1"/>
          </p:cNvSpPr>
          <p:nvPr/>
        </p:nvSpPr>
        <p:spPr bwMode="auto">
          <a:xfrm>
            <a:off x="0" y="836613"/>
            <a:ext cx="9144000" cy="914400"/>
          </a:xfrm>
          <a:prstGeom prst="rect">
            <a:avLst/>
          </a:prstGeom>
          <a:blipFill dpi="0" rotWithShape="1">
            <a:blip r:embed="rId2"/>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5400" b="1" dirty="0" smtClean="0">
                <a:solidFill>
                  <a:srgbClr val="FF0000"/>
                </a:solidFill>
                <a:latin typeface="隶书" pitchFamily="49" charset="-122"/>
                <a:ea typeface="隶书" pitchFamily="49" charset="-122"/>
              </a:rPr>
              <a:t>三</a:t>
            </a:r>
            <a:r>
              <a:rPr lang="en-US" altLang="zh-CN" sz="5400" b="1" dirty="0" smtClean="0">
                <a:solidFill>
                  <a:srgbClr val="FF0000"/>
                </a:solidFill>
                <a:latin typeface="隶书" pitchFamily="49" charset="-122"/>
                <a:ea typeface="隶书" pitchFamily="49" charset="-122"/>
              </a:rPr>
              <a:t>.</a:t>
            </a:r>
            <a:r>
              <a:rPr lang="zh-CN" altLang="en-US" sz="5400" b="1" dirty="0" smtClean="0">
                <a:solidFill>
                  <a:srgbClr val="FF0000"/>
                </a:solidFill>
                <a:latin typeface="隶书" pitchFamily="49" charset="-122"/>
                <a:ea typeface="隶书" pitchFamily="49" charset="-122"/>
              </a:rPr>
              <a:t>建立国际新秩序的努力</a:t>
            </a:r>
            <a:endParaRPr lang="zh-CN" altLang="en-US" sz="5400" b="1" dirty="0">
              <a:solidFill>
                <a:srgbClr val="FF0000"/>
              </a:solidFill>
              <a:latin typeface="隶书" pitchFamily="49" charset="-122"/>
              <a:ea typeface="隶书" pitchFamily="49" charset="-122"/>
            </a:endParaRPr>
          </a:p>
        </p:txBody>
      </p:sp>
      <p:pic>
        <p:nvPicPr>
          <p:cNvPr id="4"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5"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
        <p:nvSpPr>
          <p:cNvPr id="17" name="文本框 1430529"/>
          <p:cNvSpPr txBox="1">
            <a:spLocks noChangeArrowheads="1"/>
          </p:cNvSpPr>
          <p:nvPr/>
        </p:nvSpPr>
        <p:spPr bwMode="auto">
          <a:xfrm>
            <a:off x="107951" y="1912764"/>
            <a:ext cx="3887986" cy="584200"/>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en-US" altLang="zh-CN" sz="3200" b="1" dirty="0">
                <a:solidFill>
                  <a:srgbClr val="C00000"/>
                </a:solidFill>
                <a:latin typeface="微软雅黑" pitchFamily="34" charset="-122"/>
                <a:ea typeface="微软雅黑" pitchFamily="34" charset="-122"/>
              </a:rPr>
              <a:t>1.</a:t>
            </a:r>
            <a:r>
              <a:rPr lang="zh-CN" altLang="en-US" sz="3200" b="1" dirty="0">
                <a:solidFill>
                  <a:srgbClr val="C00000"/>
                </a:solidFill>
                <a:latin typeface="微软雅黑" pitchFamily="34" charset="-122"/>
                <a:ea typeface="微软雅黑" pitchFamily="34" charset="-122"/>
              </a:rPr>
              <a:t>不结盟运动兴起：</a:t>
            </a:r>
          </a:p>
        </p:txBody>
      </p:sp>
      <p:sp>
        <p:nvSpPr>
          <p:cNvPr id="18" name="文本框 99"/>
          <p:cNvSpPr txBox="1">
            <a:spLocks noChangeArrowheads="1"/>
          </p:cNvSpPr>
          <p:nvPr/>
        </p:nvSpPr>
        <p:spPr bwMode="auto">
          <a:xfrm>
            <a:off x="100274" y="3550364"/>
            <a:ext cx="8936222"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3200" b="1" dirty="0">
                <a:solidFill>
                  <a:srgbClr val="C00000"/>
                </a:solidFill>
                <a:latin typeface="隶书" pitchFamily="49" charset="-122"/>
                <a:ea typeface="隶书" pitchFamily="49" charset="-122"/>
              </a:rPr>
              <a:t>①二战后，确立了以美国和苏联为主导的国际秩序，形成了两大集团对峙的冷战局面。</a:t>
            </a:r>
          </a:p>
          <a:p>
            <a:r>
              <a:rPr lang="zh-CN" altLang="zh-CN" sz="3200" b="1" dirty="0">
                <a:solidFill>
                  <a:srgbClr val="C00000"/>
                </a:solidFill>
                <a:latin typeface="隶书" pitchFamily="49" charset="-122"/>
                <a:ea typeface="隶书" pitchFamily="49" charset="-122"/>
              </a:rPr>
              <a:t>②20世纪50年代开始，一些新独立的民族国家</a:t>
            </a:r>
          </a:p>
          <a:p>
            <a:r>
              <a:rPr lang="zh-CN" altLang="zh-CN" sz="3200" b="1" dirty="0">
                <a:solidFill>
                  <a:srgbClr val="C00000"/>
                </a:solidFill>
                <a:latin typeface="隶书" pitchFamily="49" charset="-122"/>
                <a:ea typeface="隶书" pitchFamily="49" charset="-122"/>
              </a:rPr>
              <a:t>为了维护国家独立，摆脱美国和苏联的控制，</a:t>
            </a:r>
          </a:p>
          <a:p>
            <a:r>
              <a:rPr lang="zh-CN" altLang="zh-CN" sz="3200" b="1" dirty="0">
                <a:solidFill>
                  <a:srgbClr val="002060"/>
                </a:solidFill>
                <a:latin typeface="隶书" pitchFamily="49" charset="-122"/>
                <a:ea typeface="隶书" pitchFamily="49" charset="-122"/>
              </a:rPr>
              <a:t>（</a:t>
            </a:r>
            <a:r>
              <a:rPr lang="zh-CN" altLang="en-US" sz="3200" b="1" dirty="0">
                <a:solidFill>
                  <a:srgbClr val="002060"/>
                </a:solidFill>
                <a:latin typeface="隶书" pitchFamily="49" charset="-122"/>
                <a:ea typeface="隶书" pitchFamily="49" charset="-122"/>
              </a:rPr>
              <a:t>目的）</a:t>
            </a:r>
            <a:r>
              <a:rPr lang="zh-CN" altLang="zh-CN" sz="3200" b="1" dirty="0">
                <a:solidFill>
                  <a:srgbClr val="C00000"/>
                </a:solidFill>
                <a:latin typeface="隶书" pitchFamily="49" charset="-122"/>
                <a:ea typeface="隶书" pitchFamily="49" charset="-122"/>
              </a:rPr>
              <a:t>实行和平、不结盟的对外政策，发起了不结盟运动。</a:t>
            </a:r>
            <a:endParaRPr lang="zh-CN" altLang="en-US" sz="3200" b="1" dirty="0">
              <a:solidFill>
                <a:srgbClr val="C00000"/>
              </a:solidFill>
              <a:latin typeface="隶书" pitchFamily="49" charset="-122"/>
              <a:ea typeface="隶书" pitchFamily="49" charset="-122"/>
            </a:endParaRPr>
          </a:p>
        </p:txBody>
      </p:sp>
      <p:sp>
        <p:nvSpPr>
          <p:cNvPr id="19" name="Text Box 2"/>
          <p:cNvSpPr txBox="1">
            <a:spLocks noChangeArrowheads="1"/>
          </p:cNvSpPr>
          <p:nvPr/>
        </p:nvSpPr>
        <p:spPr bwMode="auto">
          <a:xfrm>
            <a:off x="179587" y="2659944"/>
            <a:ext cx="76327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6000" b="1" dirty="0" smtClean="0">
                <a:solidFill>
                  <a:srgbClr val="000066"/>
                </a:solidFill>
                <a:latin typeface="Times New Roman" pitchFamily="18" charset="0"/>
              </a:rPr>
              <a:t>背景</a:t>
            </a:r>
            <a:endParaRPr kumimoji="1" lang="zh-CN" altLang="en-US" sz="6000" b="1" dirty="0">
              <a:solidFill>
                <a:srgbClr val="000066"/>
              </a:solidFill>
              <a:latin typeface="Times New Roman" pitchFamily="18" charset="0"/>
            </a:endParaRPr>
          </a:p>
        </p:txBody>
      </p:sp>
    </p:spTree>
    <p:extLst>
      <p:ext uri="{BB962C8B-B14F-4D97-AF65-F5344CB8AC3E}">
        <p14:creationId xmlns:p14="http://schemas.microsoft.com/office/powerpoint/2010/main" val="2949881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
                                            <p:txEl>
                                              <p:pRg st="2" end="2"/>
                                            </p:txEl>
                                          </p:spTgt>
                                        </p:tgtEl>
                                        <p:attrNameLst>
                                          <p:attrName>style.visibility</p:attrName>
                                        </p:attrNameLst>
                                      </p:cBhvr>
                                      <p:to>
                                        <p:strVal val="visible"/>
                                      </p:to>
                                    </p:set>
                                    <p:anim calcmode="lin" valueType="num">
                                      <p:cBhvr additive="base">
                                        <p:cTn id="7" dur="500" fill="hold"/>
                                        <p:tgtEl>
                                          <p:spTgt spid="18">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blinds(horizontal)">
                                      <p:cBhvr>
                                        <p:cTn id="1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9" descr="白色大理石"/>
          <p:cNvSpPr>
            <a:spLocks noChangeArrowheads="1"/>
          </p:cNvSpPr>
          <p:nvPr/>
        </p:nvSpPr>
        <p:spPr bwMode="auto">
          <a:xfrm>
            <a:off x="0" y="836613"/>
            <a:ext cx="9144000" cy="914400"/>
          </a:xfrm>
          <a:prstGeom prst="rect">
            <a:avLst/>
          </a:prstGeom>
          <a:blipFill dpi="0" rotWithShape="1">
            <a:blip r:embed="rId2"/>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5400" b="1" dirty="0" smtClean="0">
                <a:solidFill>
                  <a:srgbClr val="FF0000"/>
                </a:solidFill>
                <a:latin typeface="隶书" pitchFamily="49" charset="-122"/>
                <a:ea typeface="隶书" pitchFamily="49" charset="-122"/>
              </a:rPr>
              <a:t>三</a:t>
            </a:r>
            <a:r>
              <a:rPr lang="en-US" altLang="zh-CN" sz="5400" b="1" dirty="0" smtClean="0">
                <a:solidFill>
                  <a:srgbClr val="FF0000"/>
                </a:solidFill>
                <a:latin typeface="隶书" pitchFamily="49" charset="-122"/>
                <a:ea typeface="隶书" pitchFamily="49" charset="-122"/>
              </a:rPr>
              <a:t>.</a:t>
            </a:r>
            <a:r>
              <a:rPr lang="zh-CN" altLang="en-US" sz="5400" b="1" dirty="0" smtClean="0">
                <a:solidFill>
                  <a:srgbClr val="FF0000"/>
                </a:solidFill>
                <a:latin typeface="隶书" pitchFamily="49" charset="-122"/>
                <a:ea typeface="隶书" pitchFamily="49" charset="-122"/>
              </a:rPr>
              <a:t>建立国际新秩序的努力</a:t>
            </a:r>
            <a:endParaRPr lang="zh-CN" altLang="en-US" sz="5400" b="1" dirty="0">
              <a:solidFill>
                <a:srgbClr val="FF0000"/>
              </a:solidFill>
              <a:latin typeface="隶书" pitchFamily="49" charset="-122"/>
              <a:ea typeface="隶书" pitchFamily="49" charset="-122"/>
            </a:endParaRPr>
          </a:p>
        </p:txBody>
      </p:sp>
      <p:pic>
        <p:nvPicPr>
          <p:cNvPr id="3"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4"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
        <p:nvSpPr>
          <p:cNvPr id="5" name="文本框 1430529"/>
          <p:cNvSpPr txBox="1">
            <a:spLocks noChangeArrowheads="1"/>
          </p:cNvSpPr>
          <p:nvPr/>
        </p:nvSpPr>
        <p:spPr bwMode="auto">
          <a:xfrm>
            <a:off x="107951" y="1912764"/>
            <a:ext cx="3887986" cy="584200"/>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en-US" altLang="zh-CN" sz="3200" b="1" dirty="0">
                <a:solidFill>
                  <a:srgbClr val="C00000"/>
                </a:solidFill>
                <a:latin typeface="微软雅黑" pitchFamily="34" charset="-122"/>
                <a:ea typeface="微软雅黑" pitchFamily="34" charset="-122"/>
              </a:rPr>
              <a:t>1.</a:t>
            </a:r>
            <a:r>
              <a:rPr lang="zh-CN" altLang="en-US" sz="3200" b="1" dirty="0">
                <a:solidFill>
                  <a:srgbClr val="C00000"/>
                </a:solidFill>
                <a:latin typeface="微软雅黑" pitchFamily="34" charset="-122"/>
                <a:ea typeface="微软雅黑" pitchFamily="34" charset="-122"/>
              </a:rPr>
              <a:t>不结盟运动兴起：</a:t>
            </a:r>
          </a:p>
        </p:txBody>
      </p:sp>
      <p:sp>
        <p:nvSpPr>
          <p:cNvPr id="6" name="TextBox 5"/>
          <p:cNvSpPr txBox="1">
            <a:spLocks noChangeArrowheads="1"/>
          </p:cNvSpPr>
          <p:nvPr/>
        </p:nvSpPr>
        <p:spPr bwMode="auto">
          <a:xfrm>
            <a:off x="62560" y="2420888"/>
            <a:ext cx="2587625" cy="1833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50000"/>
              </a:lnSpc>
            </a:pPr>
            <a:r>
              <a:rPr lang="zh-CN" altLang="en-US" sz="4000" b="1" dirty="0" smtClean="0">
                <a:solidFill>
                  <a:srgbClr val="002060"/>
                </a:solidFill>
                <a:latin typeface="Calibri" pitchFamily="34" charset="0"/>
              </a:rPr>
              <a:t>成立</a:t>
            </a:r>
            <a:r>
              <a:rPr lang="zh-CN" altLang="en-US" sz="4000" b="1" dirty="0">
                <a:solidFill>
                  <a:srgbClr val="002060"/>
                </a:solidFill>
                <a:latin typeface="Calibri" pitchFamily="34" charset="0"/>
              </a:rPr>
              <a:t>时间：</a:t>
            </a:r>
            <a:endParaRPr lang="en-US" altLang="zh-CN" sz="4000" b="1" dirty="0">
              <a:solidFill>
                <a:srgbClr val="002060"/>
              </a:solidFill>
              <a:latin typeface="Calibri" pitchFamily="34" charset="0"/>
            </a:endParaRPr>
          </a:p>
          <a:p>
            <a:pPr>
              <a:lnSpc>
                <a:spcPct val="150000"/>
              </a:lnSpc>
            </a:pPr>
            <a:r>
              <a:rPr lang="zh-CN" altLang="en-US" sz="4000" b="1" dirty="0" smtClean="0">
                <a:solidFill>
                  <a:srgbClr val="002060"/>
                </a:solidFill>
                <a:latin typeface="Calibri" pitchFamily="34" charset="0"/>
              </a:rPr>
              <a:t>意义</a:t>
            </a:r>
            <a:r>
              <a:rPr lang="zh-CN" altLang="en-US" sz="4000" b="1" dirty="0">
                <a:solidFill>
                  <a:srgbClr val="002060"/>
                </a:solidFill>
                <a:latin typeface="Calibri" pitchFamily="34" charset="0"/>
              </a:rPr>
              <a:t>：</a:t>
            </a:r>
          </a:p>
        </p:txBody>
      </p:sp>
      <p:sp>
        <p:nvSpPr>
          <p:cNvPr id="7" name="文本框 1430530"/>
          <p:cNvSpPr txBox="1">
            <a:spLocks noChangeArrowheads="1"/>
          </p:cNvSpPr>
          <p:nvPr/>
        </p:nvSpPr>
        <p:spPr bwMode="auto">
          <a:xfrm>
            <a:off x="2452134" y="2584876"/>
            <a:ext cx="269593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nchorCtr="1">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en-US" altLang="zh-CN" sz="3600" b="1" dirty="0" smtClean="0">
                <a:solidFill>
                  <a:srgbClr val="FF0000"/>
                </a:solidFill>
                <a:latin typeface="隶书" pitchFamily="49" charset="-122"/>
                <a:ea typeface="隶书" pitchFamily="49" charset="-122"/>
              </a:rPr>
              <a:t>1961</a:t>
            </a:r>
            <a:r>
              <a:rPr lang="zh-CN" altLang="en-US" sz="3600" b="1" dirty="0" smtClean="0">
                <a:solidFill>
                  <a:srgbClr val="FF0000"/>
                </a:solidFill>
                <a:latin typeface="隶书" pitchFamily="49" charset="-122"/>
                <a:ea typeface="隶书" pitchFamily="49" charset="-122"/>
              </a:rPr>
              <a:t>年</a:t>
            </a:r>
            <a:endParaRPr lang="zh-CN" altLang="en-US" sz="3600" b="1" dirty="0">
              <a:solidFill>
                <a:srgbClr val="FF0000"/>
              </a:solidFill>
              <a:latin typeface="隶书" pitchFamily="49" charset="-122"/>
              <a:ea typeface="隶书" pitchFamily="49" charset="-122"/>
            </a:endParaRPr>
          </a:p>
        </p:txBody>
      </p:sp>
      <p:sp>
        <p:nvSpPr>
          <p:cNvPr id="8" name="文本框 1430531"/>
          <p:cNvSpPr txBox="1">
            <a:spLocks noChangeArrowheads="1"/>
          </p:cNvSpPr>
          <p:nvPr/>
        </p:nvSpPr>
        <p:spPr bwMode="auto">
          <a:xfrm>
            <a:off x="163712" y="4221088"/>
            <a:ext cx="8728768"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nchorCtr="1">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4400" b="1" dirty="0">
                <a:solidFill>
                  <a:srgbClr val="FF0000"/>
                </a:solidFill>
                <a:latin typeface="隶书" pitchFamily="49" charset="-122"/>
                <a:ea typeface="隶书" pitchFamily="49" charset="-122"/>
              </a:rPr>
              <a:t>标志着广大发展中国家成为国际政治舞台上的一支重要力量，在一定程度上冲击着两极格局。</a:t>
            </a:r>
          </a:p>
        </p:txBody>
      </p:sp>
    </p:spTree>
    <p:extLst>
      <p:ext uri="{BB962C8B-B14F-4D97-AF65-F5344CB8AC3E}">
        <p14:creationId xmlns:p14="http://schemas.microsoft.com/office/powerpoint/2010/main" val="1234566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430529"/>
          <p:cNvSpPr txBox="1">
            <a:spLocks noChangeArrowheads="1"/>
          </p:cNvSpPr>
          <p:nvPr/>
        </p:nvSpPr>
        <p:spPr bwMode="auto">
          <a:xfrm>
            <a:off x="-4939" y="1916832"/>
            <a:ext cx="4144891" cy="520700"/>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en-US" altLang="zh-CN" sz="2800" b="1" dirty="0">
                <a:solidFill>
                  <a:srgbClr val="C00000"/>
                </a:solidFill>
                <a:latin typeface="微软雅黑" pitchFamily="34" charset="-122"/>
                <a:ea typeface="微软雅黑" pitchFamily="34" charset="-122"/>
              </a:rPr>
              <a:t>2.</a:t>
            </a:r>
            <a:r>
              <a:rPr lang="zh-CN" altLang="en-US" sz="2800" b="1" dirty="0">
                <a:solidFill>
                  <a:srgbClr val="C00000"/>
                </a:solidFill>
                <a:latin typeface="微软雅黑" pitchFamily="34" charset="-122"/>
                <a:ea typeface="微软雅黑" pitchFamily="34" charset="-122"/>
              </a:rPr>
              <a:t>国际政治经济新秩序：</a:t>
            </a:r>
          </a:p>
        </p:txBody>
      </p:sp>
      <p:sp>
        <p:nvSpPr>
          <p:cNvPr id="3" name="Rectangle 9" descr="白色大理石"/>
          <p:cNvSpPr>
            <a:spLocks noChangeArrowheads="1"/>
          </p:cNvSpPr>
          <p:nvPr/>
        </p:nvSpPr>
        <p:spPr bwMode="auto">
          <a:xfrm>
            <a:off x="0" y="836613"/>
            <a:ext cx="9144000" cy="914400"/>
          </a:xfrm>
          <a:prstGeom prst="rect">
            <a:avLst/>
          </a:prstGeom>
          <a:blipFill dpi="0" rotWithShape="1">
            <a:blip r:embed="rId2"/>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5400" b="1" dirty="0" smtClean="0">
                <a:solidFill>
                  <a:srgbClr val="FF0000"/>
                </a:solidFill>
                <a:latin typeface="隶书" pitchFamily="49" charset="-122"/>
                <a:ea typeface="隶书" pitchFamily="49" charset="-122"/>
              </a:rPr>
              <a:t>三</a:t>
            </a:r>
            <a:r>
              <a:rPr lang="en-US" altLang="zh-CN" sz="5400" b="1" dirty="0" smtClean="0">
                <a:solidFill>
                  <a:srgbClr val="FF0000"/>
                </a:solidFill>
                <a:latin typeface="隶书" pitchFamily="49" charset="-122"/>
                <a:ea typeface="隶书" pitchFamily="49" charset="-122"/>
              </a:rPr>
              <a:t>.</a:t>
            </a:r>
            <a:r>
              <a:rPr lang="zh-CN" altLang="en-US" sz="5400" b="1" dirty="0" smtClean="0">
                <a:solidFill>
                  <a:srgbClr val="FF0000"/>
                </a:solidFill>
                <a:latin typeface="隶书" pitchFamily="49" charset="-122"/>
                <a:ea typeface="隶书" pitchFamily="49" charset="-122"/>
              </a:rPr>
              <a:t>建立国际新秩序的努力</a:t>
            </a:r>
            <a:endParaRPr lang="zh-CN" altLang="en-US" sz="5400" b="1" dirty="0">
              <a:solidFill>
                <a:srgbClr val="FF0000"/>
              </a:solidFill>
              <a:latin typeface="隶书" pitchFamily="49" charset="-122"/>
              <a:ea typeface="隶书" pitchFamily="49" charset="-122"/>
            </a:endParaRPr>
          </a:p>
        </p:txBody>
      </p:sp>
      <p:pic>
        <p:nvPicPr>
          <p:cNvPr id="4"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5"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
        <p:nvSpPr>
          <p:cNvPr id="6" name="TextBox 5"/>
          <p:cNvSpPr txBox="1">
            <a:spLocks noChangeArrowheads="1"/>
          </p:cNvSpPr>
          <p:nvPr/>
        </p:nvSpPr>
        <p:spPr bwMode="auto">
          <a:xfrm>
            <a:off x="51329" y="2557890"/>
            <a:ext cx="3127202"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50000"/>
              </a:lnSpc>
            </a:pPr>
            <a:r>
              <a:rPr lang="en-US" altLang="zh-CN" sz="4000" b="1" dirty="0">
                <a:solidFill>
                  <a:srgbClr val="002060"/>
                </a:solidFill>
                <a:latin typeface="+mn-ea"/>
                <a:ea typeface="+mn-ea"/>
              </a:rPr>
              <a:t>(1)</a:t>
            </a:r>
            <a:r>
              <a:rPr lang="zh-CN" altLang="en-US" sz="4000" b="1" dirty="0">
                <a:solidFill>
                  <a:srgbClr val="002060"/>
                </a:solidFill>
                <a:latin typeface="+mn-ea"/>
                <a:ea typeface="+mn-ea"/>
              </a:rPr>
              <a:t>背景：</a:t>
            </a:r>
            <a:endParaRPr lang="en-US" altLang="zh-CN" sz="4000" b="1" dirty="0">
              <a:solidFill>
                <a:srgbClr val="002060"/>
              </a:solidFill>
              <a:latin typeface="+mn-ea"/>
              <a:ea typeface="+mn-ea"/>
            </a:endParaRPr>
          </a:p>
          <a:p>
            <a:pPr>
              <a:lnSpc>
                <a:spcPct val="150000"/>
              </a:lnSpc>
            </a:pPr>
            <a:endParaRPr lang="en-US" altLang="en-US" sz="4000" b="1" dirty="0">
              <a:solidFill>
                <a:srgbClr val="002060"/>
              </a:solidFill>
              <a:latin typeface="+mn-ea"/>
              <a:ea typeface="+mn-ea"/>
            </a:endParaRPr>
          </a:p>
          <a:p>
            <a:pPr>
              <a:lnSpc>
                <a:spcPct val="150000"/>
              </a:lnSpc>
            </a:pPr>
            <a:r>
              <a:rPr lang="en-US" altLang="zh-CN" sz="4000" b="1" dirty="0">
                <a:solidFill>
                  <a:srgbClr val="002060"/>
                </a:solidFill>
                <a:latin typeface="+mn-ea"/>
                <a:ea typeface="+mn-ea"/>
              </a:rPr>
              <a:t>(2)</a:t>
            </a:r>
            <a:r>
              <a:rPr lang="zh-CN" altLang="en-US" sz="4000" b="1" dirty="0">
                <a:solidFill>
                  <a:srgbClr val="002060"/>
                </a:solidFill>
                <a:latin typeface="+mn-ea"/>
                <a:ea typeface="+mn-ea"/>
              </a:rPr>
              <a:t>各国努力</a:t>
            </a:r>
            <a:r>
              <a:rPr lang="zh-CN" altLang="en-US" sz="4000" b="1" dirty="0" smtClean="0">
                <a:solidFill>
                  <a:srgbClr val="002060"/>
                </a:solidFill>
                <a:latin typeface="+mn-ea"/>
                <a:ea typeface="+mn-ea"/>
              </a:rPr>
              <a:t>：</a:t>
            </a:r>
            <a:endParaRPr lang="zh-CN" altLang="en-US" sz="4000" b="1" dirty="0">
              <a:solidFill>
                <a:srgbClr val="002060"/>
              </a:solidFill>
              <a:latin typeface="+mn-ea"/>
              <a:ea typeface="+mn-ea"/>
            </a:endParaRPr>
          </a:p>
        </p:txBody>
      </p:sp>
      <p:sp>
        <p:nvSpPr>
          <p:cNvPr id="7" name="文本框 99"/>
          <p:cNvSpPr txBox="1">
            <a:spLocks noChangeArrowheads="1"/>
          </p:cNvSpPr>
          <p:nvPr/>
        </p:nvSpPr>
        <p:spPr bwMode="auto">
          <a:xfrm>
            <a:off x="108375" y="2852936"/>
            <a:ext cx="8928121"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3600" b="1" dirty="0" smtClean="0">
                <a:solidFill>
                  <a:srgbClr val="0D0D0D"/>
                </a:solidFill>
                <a:latin typeface="隶书" pitchFamily="49" charset="-122"/>
                <a:ea typeface="隶书" pitchFamily="49" charset="-122"/>
              </a:rPr>
              <a:t>        冷战</a:t>
            </a:r>
            <a:r>
              <a:rPr lang="zh-CN" altLang="en-US" sz="3600" b="1" dirty="0">
                <a:solidFill>
                  <a:srgbClr val="0D0D0D"/>
                </a:solidFill>
                <a:latin typeface="隶书" pitchFamily="49" charset="-122"/>
                <a:ea typeface="隶书" pitchFamily="49" charset="-122"/>
              </a:rPr>
              <a:t>结束后，随着世界多极化趋势的发展，建立</a:t>
            </a:r>
            <a:r>
              <a:rPr lang="en-US" altLang="zh-CN" sz="3600" b="1" dirty="0" smtClean="0">
                <a:solidFill>
                  <a:srgbClr val="0D0D0D"/>
                </a:solidFill>
                <a:latin typeface="隶书" pitchFamily="49" charset="-122"/>
                <a:ea typeface="隶书" pitchFamily="49" charset="-122"/>
              </a:rPr>
              <a:t>_____________________</a:t>
            </a:r>
            <a:r>
              <a:rPr lang="zh-CN" altLang="en-US" sz="3600" b="1" dirty="0">
                <a:solidFill>
                  <a:srgbClr val="0D0D0D"/>
                </a:solidFill>
                <a:latin typeface="隶书" pitchFamily="49" charset="-122"/>
                <a:ea typeface="隶书" pitchFamily="49" charset="-122"/>
              </a:rPr>
              <a:t>，成为大多数国家的要求。</a:t>
            </a:r>
          </a:p>
        </p:txBody>
      </p:sp>
      <p:sp>
        <p:nvSpPr>
          <p:cNvPr id="8" name="文本框 1431554"/>
          <p:cNvSpPr txBox="1">
            <a:spLocks noChangeArrowheads="1"/>
          </p:cNvSpPr>
          <p:nvPr/>
        </p:nvSpPr>
        <p:spPr bwMode="auto">
          <a:xfrm>
            <a:off x="3563888" y="3380029"/>
            <a:ext cx="466802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nchorCtr="1">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3600" b="1" dirty="0">
                <a:solidFill>
                  <a:srgbClr val="FF0000"/>
                </a:solidFill>
                <a:latin typeface="隶书" pitchFamily="49" charset="-122"/>
                <a:ea typeface="隶书" pitchFamily="49" charset="-122"/>
              </a:rPr>
              <a:t>国际政治经济新秩序</a:t>
            </a:r>
          </a:p>
        </p:txBody>
      </p:sp>
      <p:sp>
        <p:nvSpPr>
          <p:cNvPr id="9" name="文本框 1430530"/>
          <p:cNvSpPr txBox="1">
            <a:spLocks noChangeArrowheads="1"/>
          </p:cNvSpPr>
          <p:nvPr/>
        </p:nvSpPr>
        <p:spPr bwMode="auto">
          <a:xfrm>
            <a:off x="467544" y="5301208"/>
            <a:ext cx="6734175"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chorCtr="1">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b="1" dirty="0">
                <a:latin typeface="隶书" pitchFamily="49" charset="-122"/>
                <a:ea typeface="隶书" pitchFamily="49" charset="-122"/>
              </a:rPr>
              <a:t>各国致力于发展经济，力争增强</a:t>
            </a:r>
            <a:r>
              <a:rPr lang="en-US" altLang="zh-CN" sz="2800" b="1" dirty="0">
                <a:latin typeface="隶书" pitchFamily="49" charset="-122"/>
                <a:ea typeface="隶书" pitchFamily="49" charset="-122"/>
              </a:rPr>
              <a:t>________</a:t>
            </a:r>
            <a:r>
              <a:rPr lang="zh-CN" altLang="zh-CN" sz="2800" b="1" dirty="0">
                <a:latin typeface="隶书" pitchFamily="49" charset="-122"/>
                <a:ea typeface="隶书" pitchFamily="49" charset="-122"/>
              </a:rPr>
              <a:t>，在新的世界格局中占据有利地位。</a:t>
            </a:r>
          </a:p>
        </p:txBody>
      </p:sp>
      <p:sp>
        <p:nvSpPr>
          <p:cNvPr id="10" name="文本框 1"/>
          <p:cNvSpPr txBox="1">
            <a:spLocks noChangeArrowheads="1"/>
          </p:cNvSpPr>
          <p:nvPr/>
        </p:nvSpPr>
        <p:spPr bwMode="auto">
          <a:xfrm>
            <a:off x="5493569" y="5301208"/>
            <a:ext cx="167866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zh-CN" sz="2800" b="1">
                <a:solidFill>
                  <a:srgbClr val="FF0000"/>
                </a:solidFill>
                <a:latin typeface="隶书" pitchFamily="49" charset="-122"/>
                <a:ea typeface="隶书" pitchFamily="49" charset="-122"/>
                <a:sym typeface="宋体" pitchFamily="2" charset="-122"/>
              </a:rPr>
              <a:t>经济实力</a:t>
            </a:r>
            <a:endParaRPr lang="zh-CN" altLang="en-US" sz="2800" b="1">
              <a:latin typeface="隶书" pitchFamily="49" charset="-122"/>
              <a:ea typeface="隶书" pitchFamily="49" charset="-122"/>
              <a:sym typeface="宋体" pitchFamily="2" charset="-122"/>
            </a:endParaRPr>
          </a:p>
        </p:txBody>
      </p:sp>
    </p:spTree>
    <p:extLst>
      <p:ext uri="{BB962C8B-B14F-4D97-AF65-F5344CB8AC3E}">
        <p14:creationId xmlns:p14="http://schemas.microsoft.com/office/powerpoint/2010/main" val="2367045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p:cNvSpPr txBox="1">
            <a:spLocks noChangeArrowheads="1"/>
          </p:cNvSpPr>
          <p:nvPr/>
        </p:nvSpPr>
        <p:spPr bwMode="auto">
          <a:xfrm>
            <a:off x="37827" y="1916832"/>
            <a:ext cx="2587625" cy="664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50000"/>
              </a:lnSpc>
            </a:pPr>
            <a:r>
              <a:rPr lang="en-US" altLang="zh-CN" sz="2800" b="1" dirty="0" smtClean="0">
                <a:solidFill>
                  <a:srgbClr val="0E1FFE"/>
                </a:solidFill>
                <a:latin typeface="Calibri" pitchFamily="34" charset="0"/>
              </a:rPr>
              <a:t>(</a:t>
            </a:r>
            <a:r>
              <a:rPr lang="en-US" altLang="zh-CN" sz="2800" b="1" dirty="0">
                <a:solidFill>
                  <a:srgbClr val="0E1FFE"/>
                </a:solidFill>
                <a:latin typeface="Calibri" pitchFamily="34" charset="0"/>
              </a:rPr>
              <a:t>3)</a:t>
            </a:r>
            <a:r>
              <a:rPr lang="zh-CN" altLang="en-US" sz="2800" b="1" dirty="0" smtClean="0">
                <a:solidFill>
                  <a:srgbClr val="0E1FFE"/>
                </a:solidFill>
                <a:latin typeface="Calibri" pitchFamily="34" charset="0"/>
              </a:rPr>
              <a:t>中国努力</a:t>
            </a:r>
            <a:r>
              <a:rPr lang="zh-CN" altLang="en-US" sz="2800" b="1" dirty="0">
                <a:solidFill>
                  <a:srgbClr val="0E1FFE"/>
                </a:solidFill>
                <a:latin typeface="Calibri" pitchFamily="34" charset="0"/>
              </a:rPr>
              <a:t>：</a:t>
            </a:r>
          </a:p>
        </p:txBody>
      </p:sp>
      <p:sp>
        <p:nvSpPr>
          <p:cNvPr id="3" name="文本框 1430531"/>
          <p:cNvSpPr txBox="1">
            <a:spLocks noChangeArrowheads="1"/>
          </p:cNvSpPr>
          <p:nvPr/>
        </p:nvSpPr>
        <p:spPr bwMode="auto">
          <a:xfrm>
            <a:off x="179512" y="2852936"/>
            <a:ext cx="7904162" cy="310832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nchorCtr="1">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800" b="1" dirty="0">
                <a:solidFill>
                  <a:srgbClr val="0E1FFE"/>
                </a:solidFill>
                <a:latin typeface="Calibri" pitchFamily="34" charset="0"/>
                <a:sym typeface="宋体" pitchFamily="2" charset="-122"/>
              </a:rPr>
              <a:t>①主张</a:t>
            </a:r>
            <a:r>
              <a:rPr lang="zh-CN" altLang="en-US" sz="2800" b="1" dirty="0">
                <a:solidFill>
                  <a:srgbClr val="FF0000"/>
                </a:solidFill>
                <a:latin typeface="宋体" pitchFamily="2" charset="-122"/>
                <a:sym typeface="宋体" pitchFamily="2" charset="-122"/>
              </a:rPr>
              <a:t>在国际关系中</a:t>
            </a:r>
            <a:r>
              <a:rPr lang="zh-CN" altLang="en-US" sz="2800" b="1" dirty="0">
                <a:latin typeface="Calibri" pitchFamily="34" charset="0"/>
              </a:rPr>
              <a:t>弘扬平等互信、包容互鉴、合作共赢的精神，</a:t>
            </a:r>
            <a:r>
              <a:rPr lang="zh-CN" altLang="en-US" sz="2800" b="1" dirty="0">
                <a:solidFill>
                  <a:srgbClr val="FF0000"/>
                </a:solidFill>
                <a:latin typeface="宋体" pitchFamily="2" charset="-122"/>
                <a:sym typeface="宋体" pitchFamily="2" charset="-122"/>
              </a:rPr>
              <a:t>共同维护国际公平正义</a:t>
            </a:r>
          </a:p>
          <a:p>
            <a:r>
              <a:rPr lang="zh-CN" altLang="en-US" sz="2800" b="1" dirty="0">
                <a:solidFill>
                  <a:srgbClr val="0E1FFE"/>
                </a:solidFill>
                <a:latin typeface="Calibri" pitchFamily="34" charset="0"/>
                <a:sym typeface="宋体" pitchFamily="2" charset="-122"/>
              </a:rPr>
              <a:t>②</a:t>
            </a:r>
            <a:r>
              <a:rPr lang="zh-CN" altLang="en-US" sz="2800" b="1" dirty="0">
                <a:solidFill>
                  <a:srgbClr val="FF0000"/>
                </a:solidFill>
                <a:latin typeface="宋体" pitchFamily="2" charset="-122"/>
                <a:sym typeface="宋体" pitchFamily="2" charset="-122"/>
              </a:rPr>
              <a:t>走和平发展道路，坚定地奉行独立自主的和平外交政策。</a:t>
            </a:r>
          </a:p>
          <a:p>
            <a:r>
              <a:rPr lang="zh-CN" altLang="en-US" sz="2800" b="1" dirty="0">
                <a:solidFill>
                  <a:srgbClr val="0E1FFE"/>
                </a:solidFill>
                <a:latin typeface="Calibri" pitchFamily="34" charset="0"/>
                <a:sym typeface="宋体" pitchFamily="2" charset="-122"/>
              </a:rPr>
              <a:t>③</a:t>
            </a:r>
            <a:r>
              <a:rPr lang="zh-CN" altLang="en-US" sz="2800" b="1" dirty="0">
                <a:solidFill>
                  <a:srgbClr val="FF0000"/>
                </a:solidFill>
                <a:latin typeface="宋体" pitchFamily="2" charset="-122"/>
                <a:sym typeface="宋体" pitchFamily="2" charset="-122"/>
              </a:rPr>
              <a:t>反对霸权主义和强权政治，</a:t>
            </a:r>
            <a:r>
              <a:rPr lang="zh-CN" altLang="en-US" sz="2800" b="1" dirty="0">
                <a:latin typeface="Calibri" pitchFamily="34" charset="0"/>
              </a:rPr>
              <a:t>绝不干涉他国内政</a:t>
            </a:r>
            <a:r>
              <a:rPr lang="zh-CN" altLang="en-US" sz="2800" b="1" dirty="0">
                <a:solidFill>
                  <a:srgbClr val="FF0000"/>
                </a:solidFill>
                <a:latin typeface="宋体" pitchFamily="2" charset="-122"/>
                <a:sym typeface="宋体" pitchFamily="2" charset="-122"/>
              </a:rPr>
              <a:t>。</a:t>
            </a:r>
          </a:p>
          <a:p>
            <a:r>
              <a:rPr lang="zh-CN" altLang="en-US" sz="2800" b="1" dirty="0">
                <a:solidFill>
                  <a:srgbClr val="0E1FFE"/>
                </a:solidFill>
                <a:latin typeface="宋体" pitchFamily="2" charset="-122"/>
                <a:sym typeface="宋体" pitchFamily="2" charset="-122"/>
              </a:rPr>
              <a:t>④</a:t>
            </a:r>
            <a:r>
              <a:rPr lang="zh-CN" altLang="en-US" sz="2800" b="1" dirty="0">
                <a:latin typeface="Calibri" pitchFamily="34" charset="0"/>
              </a:rPr>
              <a:t>积极发展全球伙伴关系，推进大国协调和合作，</a:t>
            </a:r>
            <a:r>
              <a:rPr lang="zh-CN" altLang="en-US" sz="2800" b="1" dirty="0">
                <a:solidFill>
                  <a:srgbClr val="FF0000"/>
                </a:solidFill>
                <a:latin typeface="微软雅黑" pitchFamily="34" charset="-122"/>
                <a:ea typeface="微软雅黑" pitchFamily="34" charset="-122"/>
                <a:sym typeface="宋体" pitchFamily="2" charset="-122"/>
              </a:rPr>
              <a:t>构建人类命运共同体。</a:t>
            </a:r>
          </a:p>
        </p:txBody>
      </p:sp>
      <p:sp>
        <p:nvSpPr>
          <p:cNvPr id="4" name="Rectangle 9" descr="白色大理石"/>
          <p:cNvSpPr>
            <a:spLocks noChangeArrowheads="1"/>
          </p:cNvSpPr>
          <p:nvPr/>
        </p:nvSpPr>
        <p:spPr bwMode="auto">
          <a:xfrm>
            <a:off x="0" y="836613"/>
            <a:ext cx="9144000" cy="914400"/>
          </a:xfrm>
          <a:prstGeom prst="rect">
            <a:avLst/>
          </a:prstGeom>
          <a:blipFill dpi="0" rotWithShape="1">
            <a:blip r:embed="rId2"/>
            <a:srcRect/>
            <a:tile tx="0" ty="0" sx="100000" sy="100000" flip="none" algn="tl"/>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5400" b="1" dirty="0" smtClean="0">
                <a:solidFill>
                  <a:srgbClr val="FF0000"/>
                </a:solidFill>
                <a:latin typeface="隶书" pitchFamily="49" charset="-122"/>
                <a:ea typeface="隶书" pitchFamily="49" charset="-122"/>
              </a:rPr>
              <a:t>三</a:t>
            </a:r>
            <a:r>
              <a:rPr lang="en-US" altLang="zh-CN" sz="5400" b="1" dirty="0" smtClean="0">
                <a:solidFill>
                  <a:srgbClr val="FF0000"/>
                </a:solidFill>
                <a:latin typeface="隶书" pitchFamily="49" charset="-122"/>
                <a:ea typeface="隶书" pitchFamily="49" charset="-122"/>
              </a:rPr>
              <a:t>.</a:t>
            </a:r>
            <a:r>
              <a:rPr lang="zh-CN" altLang="en-US" sz="5400" b="1" dirty="0" smtClean="0">
                <a:solidFill>
                  <a:srgbClr val="FF0000"/>
                </a:solidFill>
                <a:latin typeface="隶书" pitchFamily="49" charset="-122"/>
                <a:ea typeface="隶书" pitchFamily="49" charset="-122"/>
              </a:rPr>
              <a:t>建立国际新秩序的努力</a:t>
            </a:r>
            <a:endParaRPr lang="zh-CN" altLang="en-US" sz="5400" b="1" dirty="0">
              <a:solidFill>
                <a:srgbClr val="FF0000"/>
              </a:solidFill>
              <a:latin typeface="隶书" pitchFamily="49" charset="-122"/>
              <a:ea typeface="隶书" pitchFamily="49" charset="-122"/>
            </a:endParaRPr>
          </a:p>
        </p:txBody>
      </p:sp>
      <p:pic>
        <p:nvPicPr>
          <p:cNvPr id="5"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6"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Tree>
    <p:extLst>
      <p:ext uri="{BB962C8B-B14F-4D97-AF65-F5344CB8AC3E}">
        <p14:creationId xmlns:p14="http://schemas.microsoft.com/office/powerpoint/2010/main" val="3920915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500"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500"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500"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500"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p4.so.qhmsg.com/bdr/_240_/t0136783e04c634e3f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778000"/>
            <a:ext cx="4995862"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03" name="Picture 4" descr="http://p2.so.qhimgs1.com/bdr/_240_/t013d71d82aeb54afd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7700" y="1778000"/>
            <a:ext cx="2916238"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4" name="TextBox 4"/>
          <p:cNvSpPr txBox="1">
            <a:spLocks noChangeArrowheads="1"/>
          </p:cNvSpPr>
          <p:nvPr/>
        </p:nvSpPr>
        <p:spPr bwMode="auto">
          <a:xfrm>
            <a:off x="395288" y="981075"/>
            <a:ext cx="36718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3600" b="1">
                <a:latin typeface="Calibri" pitchFamily="34" charset="0"/>
              </a:rPr>
              <a:t>不结盟运动</a:t>
            </a:r>
          </a:p>
        </p:txBody>
      </p:sp>
      <p:sp>
        <p:nvSpPr>
          <p:cNvPr id="51205" name="TextBox 6"/>
          <p:cNvSpPr txBox="1">
            <a:spLocks noChangeArrowheads="1"/>
          </p:cNvSpPr>
          <p:nvPr/>
        </p:nvSpPr>
        <p:spPr bwMode="auto">
          <a:xfrm>
            <a:off x="935038" y="5076825"/>
            <a:ext cx="25923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b="1">
                <a:latin typeface="Calibri" pitchFamily="34" charset="0"/>
              </a:rPr>
              <a:t>不结盟运动大会</a:t>
            </a:r>
          </a:p>
        </p:txBody>
      </p:sp>
      <p:sp>
        <p:nvSpPr>
          <p:cNvPr id="51206" name="TextBox 7"/>
          <p:cNvSpPr txBox="1">
            <a:spLocks noChangeArrowheads="1"/>
          </p:cNvSpPr>
          <p:nvPr/>
        </p:nvSpPr>
        <p:spPr bwMode="auto">
          <a:xfrm>
            <a:off x="5727700" y="5078413"/>
            <a:ext cx="259238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400" b="1">
                <a:latin typeface="Calibri" pitchFamily="34" charset="0"/>
              </a:rPr>
              <a:t>不结盟运动会徽</a:t>
            </a:r>
          </a:p>
        </p:txBody>
      </p:sp>
      <p:pic>
        <p:nvPicPr>
          <p:cNvPr id="7" name="Picture 2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8"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Tree>
    <p:extLst>
      <p:ext uri="{BB962C8B-B14F-4D97-AF65-F5344CB8AC3E}">
        <p14:creationId xmlns:p14="http://schemas.microsoft.com/office/powerpoint/2010/main" val="13401749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extBox 1"/>
          <p:cNvSpPr txBox="1">
            <a:spLocks noChangeArrowheads="1"/>
          </p:cNvSpPr>
          <p:nvPr/>
        </p:nvSpPr>
        <p:spPr bwMode="auto">
          <a:xfrm>
            <a:off x="665162" y="840507"/>
            <a:ext cx="7813675"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3200" b="1" dirty="0">
                <a:latin typeface="Calibri" pitchFamily="34" charset="0"/>
              </a:rPr>
              <a:t>中国作为最大的发展中国家，积极发展全球伙伴关系，推进大国协调和合作。</a:t>
            </a:r>
          </a:p>
        </p:txBody>
      </p:sp>
      <p:pic>
        <p:nvPicPr>
          <p:cNvPr id="52226" name="Picture 2" descr="http://p0.so.qhimgs1.com/bdr/_240_/t01a63c4b03cc225d7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413" y="2055266"/>
            <a:ext cx="4273550" cy="411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27" name="Picture 4" descr="http://i2.w.yun.hjfile.cn/k12tiku/d9/9/d99e444e31ce56721f725088fdc22740.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3750" y="2055266"/>
            <a:ext cx="4248150" cy="411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6" name="WordArt 5"/>
          <p:cNvSpPr>
            <a:spLocks noChangeArrowheads="1" noChangeShapeType="1" noTextEdit="1"/>
          </p:cNvSpPr>
          <p:nvPr/>
        </p:nvSpPr>
        <p:spPr bwMode="auto">
          <a:xfrm>
            <a:off x="107950" y="116632"/>
            <a:ext cx="5400675" cy="6207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9525">
                  <a:solidFill>
                    <a:srgbClr val="00FF00"/>
                  </a:solidFill>
                  <a:round/>
                  <a:headEnd/>
                  <a:tailEnd/>
                </a:ln>
                <a:solidFill>
                  <a:srgbClr val="FF0000"/>
                </a:solidFill>
                <a:latin typeface="隶书"/>
                <a:ea typeface="隶书"/>
              </a:rPr>
              <a:t>第</a:t>
            </a:r>
            <a:r>
              <a:rPr lang="en-US" altLang="zh-CN" sz="3600" b="1" kern="10" dirty="0" smtClean="0">
                <a:ln w="9525">
                  <a:solidFill>
                    <a:srgbClr val="00FF00"/>
                  </a:solidFill>
                  <a:round/>
                  <a:headEnd/>
                  <a:tailEnd/>
                </a:ln>
                <a:solidFill>
                  <a:srgbClr val="FF0000"/>
                </a:solidFill>
                <a:latin typeface="隶书"/>
                <a:ea typeface="隶书"/>
              </a:rPr>
              <a:t>21</a:t>
            </a:r>
            <a:r>
              <a:rPr lang="zh-CN" altLang="en-US" sz="3600" b="1" kern="10" dirty="0" smtClean="0">
                <a:ln w="9525">
                  <a:solidFill>
                    <a:srgbClr val="00FF00"/>
                  </a:solidFill>
                  <a:round/>
                  <a:headEnd/>
                  <a:tailEnd/>
                </a:ln>
                <a:solidFill>
                  <a:srgbClr val="FF0000"/>
                </a:solidFill>
                <a:latin typeface="隶书"/>
                <a:ea typeface="隶书"/>
              </a:rPr>
              <a:t>课 冷战后的世界格局</a:t>
            </a:r>
            <a:endParaRPr lang="zh-CN" altLang="en-US" sz="3600" b="1" kern="10" dirty="0">
              <a:ln w="9525">
                <a:solidFill>
                  <a:srgbClr val="00FF00"/>
                </a:solidFill>
                <a:round/>
                <a:headEnd/>
                <a:tailEnd/>
              </a:ln>
              <a:solidFill>
                <a:srgbClr val="FF0000"/>
              </a:solidFill>
              <a:latin typeface="隶书"/>
              <a:ea typeface="隶书"/>
            </a:endParaRPr>
          </a:p>
        </p:txBody>
      </p:sp>
    </p:spTree>
    <p:extLst>
      <p:ext uri="{BB962C8B-B14F-4D97-AF65-F5344CB8AC3E}">
        <p14:creationId xmlns:p14="http://schemas.microsoft.com/office/powerpoint/2010/main" val="285125310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9" name="Picture 3" descr="杭州g20峰会"/>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4625" y="165100"/>
            <a:ext cx="4433888" cy="3630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0" name="Picture 4" descr="2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0775" y="165100"/>
            <a:ext cx="4130675"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5" descr="2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 y="4060825"/>
            <a:ext cx="4629150" cy="254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3" name="Picture 7" descr="2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0775" y="3795713"/>
            <a:ext cx="4057650" cy="287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6418713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29699"/>
                                        </p:tgtEl>
                                        <p:attrNameLst>
                                          <p:attrName>style.visibility</p:attrName>
                                        </p:attrNameLst>
                                      </p:cBhvr>
                                      <p:to>
                                        <p:strVal val="visible"/>
                                      </p:to>
                                    </p:set>
                                    <p:anim calcmode="lin" valueType="num">
                                      <p:cBhvr>
                                        <p:cTn id="7" dur="2000" fill="hold"/>
                                        <p:tgtEl>
                                          <p:spTgt spid="29699"/>
                                        </p:tgtEl>
                                        <p:attrNameLst>
                                          <p:attrName>ppt_x</p:attrName>
                                        </p:attrNameLst>
                                      </p:cBhvr>
                                      <p:tavLst>
                                        <p:tav tm="0">
                                          <p:val>
                                            <p:strVal val="0-#ppt_w/2"/>
                                          </p:val>
                                        </p:tav>
                                        <p:tav tm="100000">
                                          <p:val>
                                            <p:strVal val="#ppt_x"/>
                                          </p:val>
                                        </p:tav>
                                      </p:tavLst>
                                    </p:anim>
                                    <p:anim calcmode="lin" valueType="num">
                                      <p:cBhvr>
                                        <p:cTn id="8" dur="2000" fill="hold"/>
                                        <p:tgtEl>
                                          <p:spTgt spid="29699"/>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9701"/>
                                        </p:tgtEl>
                                        <p:attrNameLst>
                                          <p:attrName>style.visibility</p:attrName>
                                        </p:attrNameLst>
                                      </p:cBhvr>
                                      <p:to>
                                        <p:strVal val="visible"/>
                                      </p:to>
                                    </p:set>
                                    <p:anim calcmode="lin" valueType="num">
                                      <p:cBhvr>
                                        <p:cTn id="13" dur="2000" fill="hold"/>
                                        <p:tgtEl>
                                          <p:spTgt spid="29701"/>
                                        </p:tgtEl>
                                        <p:attrNameLst>
                                          <p:attrName>ppt_x</p:attrName>
                                        </p:attrNameLst>
                                      </p:cBhvr>
                                      <p:tavLst>
                                        <p:tav tm="0">
                                          <p:val>
                                            <p:strVal val="#ppt_x"/>
                                          </p:val>
                                        </p:tav>
                                        <p:tav tm="100000">
                                          <p:val>
                                            <p:strVal val="#ppt_x"/>
                                          </p:val>
                                        </p:tav>
                                      </p:tavLst>
                                    </p:anim>
                                    <p:anim calcmode="lin" valueType="num">
                                      <p:cBhvr>
                                        <p:cTn id="14" dur="2000" fill="hold"/>
                                        <p:tgtEl>
                                          <p:spTgt spid="2970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9700"/>
                                        </p:tgtEl>
                                        <p:attrNameLst>
                                          <p:attrName>style.visibility</p:attrName>
                                        </p:attrNameLst>
                                      </p:cBhvr>
                                      <p:to>
                                        <p:strVal val="visible"/>
                                      </p:to>
                                    </p:set>
                                    <p:anim calcmode="lin" valueType="num">
                                      <p:cBhvr>
                                        <p:cTn id="19" dur="2000" fill="hold"/>
                                        <p:tgtEl>
                                          <p:spTgt spid="29700"/>
                                        </p:tgtEl>
                                        <p:attrNameLst>
                                          <p:attrName>ppt_x</p:attrName>
                                        </p:attrNameLst>
                                      </p:cBhvr>
                                      <p:tavLst>
                                        <p:tav tm="0">
                                          <p:val>
                                            <p:strVal val="#ppt_x"/>
                                          </p:val>
                                        </p:tav>
                                        <p:tav tm="100000">
                                          <p:val>
                                            <p:strVal val="#ppt_x"/>
                                          </p:val>
                                        </p:tav>
                                      </p:tavLst>
                                    </p:anim>
                                    <p:anim calcmode="lin" valueType="num">
                                      <p:cBhvr>
                                        <p:cTn id="20" dur="2000" fill="hold"/>
                                        <p:tgtEl>
                                          <p:spTgt spid="2970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2" fill="hold" nodeType="clickEffect">
                                  <p:stCondLst>
                                    <p:cond delay="0"/>
                                  </p:stCondLst>
                                  <p:childTnLst>
                                    <p:set>
                                      <p:cBhvr>
                                        <p:cTn id="24" dur="1" fill="hold">
                                          <p:stCondLst>
                                            <p:cond delay="0"/>
                                          </p:stCondLst>
                                        </p:cTn>
                                        <p:tgtEl>
                                          <p:spTgt spid="29703"/>
                                        </p:tgtEl>
                                        <p:attrNameLst>
                                          <p:attrName>style.visibility</p:attrName>
                                        </p:attrNameLst>
                                      </p:cBhvr>
                                      <p:to>
                                        <p:strVal val="visible"/>
                                      </p:to>
                                    </p:set>
                                    <p:anim calcmode="lin" valueType="num">
                                      <p:cBhvr>
                                        <p:cTn id="25" dur="2000" fill="hold"/>
                                        <p:tgtEl>
                                          <p:spTgt spid="29703"/>
                                        </p:tgtEl>
                                        <p:attrNameLst>
                                          <p:attrName>ppt_x</p:attrName>
                                        </p:attrNameLst>
                                      </p:cBhvr>
                                      <p:tavLst>
                                        <p:tav tm="0">
                                          <p:val>
                                            <p:strVal val="1+#ppt_w/2"/>
                                          </p:val>
                                        </p:tav>
                                        <p:tav tm="100000">
                                          <p:val>
                                            <p:strVal val="#ppt_x"/>
                                          </p:val>
                                        </p:tav>
                                      </p:tavLst>
                                    </p:anim>
                                    <p:anim calcmode="lin" valueType="num">
                                      <p:cBhvr>
                                        <p:cTn id="26" dur="2000" fill="hold"/>
                                        <p:tgtEl>
                                          <p:spTgt spid="297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026"/>
          <p:cNvSpPr txBox="1">
            <a:spLocks noChangeArrowheads="1"/>
          </p:cNvSpPr>
          <p:nvPr/>
        </p:nvSpPr>
        <p:spPr bwMode="auto">
          <a:xfrm>
            <a:off x="457200" y="987425"/>
            <a:ext cx="82296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ea typeface="宋体" pitchFamily="2" charset="-122"/>
              </a:defRPr>
            </a:lvl2pPr>
            <a:lvl3pPr algn="ctr" rtl="0" fontAlgn="base">
              <a:spcBef>
                <a:spcPct val="0"/>
              </a:spcBef>
              <a:spcAft>
                <a:spcPct val="0"/>
              </a:spcAft>
              <a:defRPr sz="4400">
                <a:solidFill>
                  <a:schemeClr val="tx2"/>
                </a:solidFill>
                <a:latin typeface="Arial" pitchFamily="34" charset="0"/>
                <a:ea typeface="宋体" pitchFamily="2" charset="-122"/>
              </a:defRPr>
            </a:lvl3pPr>
            <a:lvl4pPr algn="ctr" rtl="0" fontAlgn="base">
              <a:spcBef>
                <a:spcPct val="0"/>
              </a:spcBef>
              <a:spcAft>
                <a:spcPct val="0"/>
              </a:spcAft>
              <a:defRPr sz="4400">
                <a:solidFill>
                  <a:schemeClr val="tx2"/>
                </a:solidFill>
                <a:latin typeface="Arial" pitchFamily="34" charset="0"/>
                <a:ea typeface="宋体" pitchFamily="2" charset="-122"/>
              </a:defRPr>
            </a:lvl4pPr>
            <a:lvl5pPr algn="ctr" rtl="0" fontAlgn="base">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a:lstStyle>
          <a:p>
            <a:pPr algn="r"/>
            <a:r>
              <a:rPr lang="zh-CN" altLang="en-US" sz="2800" b="1" smtClean="0">
                <a:solidFill>
                  <a:schemeClr val="tx1"/>
                </a:solidFill>
              </a:rPr>
              <a:t>    我们中国应如何面对当前世界局势的发展变化？</a:t>
            </a:r>
            <a:endParaRPr lang="zh-CN" altLang="en-US" sz="2800" b="1" dirty="0" smtClean="0">
              <a:solidFill>
                <a:schemeClr val="tx1"/>
              </a:solidFill>
            </a:endParaRPr>
          </a:p>
        </p:txBody>
      </p:sp>
      <p:sp>
        <p:nvSpPr>
          <p:cNvPr id="3" name="矩形 2"/>
          <p:cNvSpPr/>
          <p:nvPr/>
        </p:nvSpPr>
        <p:spPr>
          <a:xfrm>
            <a:off x="457200" y="2009775"/>
            <a:ext cx="8305800" cy="3857625"/>
          </a:xfrm>
          <a:prstGeom prst="rect">
            <a:avLst/>
          </a:prstGeom>
          <a:solidFill>
            <a:srgbClr val="FFFF00"/>
          </a:solidFill>
        </p:spPr>
        <p:style>
          <a:lnRef idx="1">
            <a:schemeClr val="accent6"/>
          </a:lnRef>
          <a:fillRef idx="2">
            <a:schemeClr val="accent6"/>
          </a:fillRef>
          <a:effectRef idx="1">
            <a:schemeClr val="accent6"/>
          </a:effectRef>
          <a:fontRef idx="minor">
            <a:schemeClr val="dk1"/>
          </a:fontRef>
        </p:style>
        <p:txBody>
          <a:bodyPr>
            <a:spAutoFit/>
          </a:bodyPr>
          <a:lstStyle/>
          <a:p>
            <a:pPr>
              <a:lnSpc>
                <a:spcPts val="5000"/>
              </a:lnSpc>
              <a:defRPr/>
            </a:pPr>
            <a:r>
              <a:rPr lang="zh-CN" altLang="en-US" sz="2800" b="1" dirty="0">
                <a:latin typeface="宋体" panose="02010600030101010101" pitchFamily="2" charset="-122"/>
                <a:sym typeface="Wingdings" panose="05000000000000000000" pitchFamily="2" charset="2"/>
              </a:rPr>
              <a:t>（</a:t>
            </a:r>
            <a:r>
              <a:rPr lang="en-US" altLang="zh-CN" sz="2800" b="1" dirty="0">
                <a:latin typeface="宋体" panose="02010600030101010101" pitchFamily="2" charset="-122"/>
                <a:sym typeface="Wingdings" panose="05000000000000000000" pitchFamily="2" charset="2"/>
              </a:rPr>
              <a:t>1</a:t>
            </a:r>
            <a:r>
              <a:rPr lang="zh-CN" altLang="en-US" sz="2800" b="1" dirty="0">
                <a:latin typeface="宋体" panose="02010600030101010101" pitchFamily="2" charset="-122"/>
                <a:sym typeface="Wingdings" panose="05000000000000000000" pitchFamily="2" charset="2"/>
              </a:rPr>
              <a:t>）国际竞争的实质是综合国力的竞争，</a:t>
            </a:r>
            <a:r>
              <a:rPr lang="zh-CN" altLang="en-US" sz="2800" b="1" dirty="0">
                <a:solidFill>
                  <a:srgbClr val="FF0000"/>
                </a:solidFill>
                <a:latin typeface="宋体" panose="02010600030101010101" pitchFamily="2" charset="-122"/>
                <a:sym typeface="Wingdings" panose="05000000000000000000" pitchFamily="2" charset="2"/>
              </a:rPr>
              <a:t>中国要搞好稳定、发展经济，提高综合国力。</a:t>
            </a:r>
          </a:p>
          <a:p>
            <a:pPr>
              <a:lnSpc>
                <a:spcPts val="5000"/>
              </a:lnSpc>
              <a:defRPr/>
            </a:pPr>
            <a:r>
              <a:rPr lang="zh-CN" altLang="en-US" sz="2800" b="1" dirty="0">
                <a:latin typeface="宋体" panose="02010600030101010101" pitchFamily="2" charset="-122"/>
                <a:sym typeface="Wingdings" panose="05000000000000000000" pitchFamily="2" charset="2"/>
              </a:rPr>
              <a:t>（</a:t>
            </a:r>
            <a:r>
              <a:rPr lang="en-US" altLang="zh-CN" sz="2800" b="1" dirty="0">
                <a:latin typeface="宋体" panose="02010600030101010101" pitchFamily="2" charset="-122"/>
                <a:sym typeface="Wingdings" panose="05000000000000000000" pitchFamily="2" charset="2"/>
              </a:rPr>
              <a:t>2</a:t>
            </a:r>
            <a:r>
              <a:rPr lang="zh-CN" altLang="en-US" sz="2800" b="1" dirty="0">
                <a:latin typeface="宋体" panose="02010600030101010101" pitchFamily="2" charset="-122"/>
                <a:sym typeface="Wingdings" panose="05000000000000000000" pitchFamily="2" charset="2"/>
              </a:rPr>
              <a:t>）中国是一个热爱和平的国家，主张通过协商对话解决矛盾冲突，</a:t>
            </a:r>
            <a:r>
              <a:rPr lang="zh-CN" altLang="en-US" sz="2800" b="1" dirty="0">
                <a:solidFill>
                  <a:srgbClr val="FF0000"/>
                </a:solidFill>
                <a:latin typeface="宋体" panose="02010600030101010101" pitchFamily="2" charset="-122"/>
                <a:sym typeface="Wingdings" panose="05000000000000000000" pitchFamily="2" charset="2"/>
              </a:rPr>
              <a:t>坚决反对霸权主义和恐怖主义</a:t>
            </a:r>
            <a:r>
              <a:rPr lang="zh-CN" altLang="en-US" sz="2800" b="1" dirty="0">
                <a:latin typeface="宋体" panose="02010600030101010101" pitchFamily="2" charset="-122"/>
                <a:sym typeface="Wingdings" panose="05000000000000000000" pitchFamily="2" charset="2"/>
              </a:rPr>
              <a:t>。</a:t>
            </a:r>
          </a:p>
          <a:p>
            <a:pPr>
              <a:lnSpc>
                <a:spcPts val="5000"/>
              </a:lnSpc>
              <a:defRPr/>
            </a:pPr>
            <a:r>
              <a:rPr lang="zh-CN" altLang="en-US" sz="2800" b="1" dirty="0">
                <a:latin typeface="宋体" panose="02010600030101010101" pitchFamily="2" charset="-122"/>
                <a:sym typeface="Wingdings" panose="05000000000000000000" pitchFamily="2" charset="2"/>
              </a:rPr>
              <a:t>（</a:t>
            </a:r>
            <a:r>
              <a:rPr lang="en-US" altLang="zh-CN" sz="2800" b="1" dirty="0">
                <a:latin typeface="宋体" panose="02010600030101010101" pitchFamily="2" charset="-122"/>
                <a:sym typeface="Wingdings" panose="05000000000000000000" pitchFamily="2" charset="2"/>
              </a:rPr>
              <a:t>3</a:t>
            </a:r>
            <a:r>
              <a:rPr lang="zh-CN" altLang="en-US" sz="2800" b="1" dirty="0">
                <a:latin typeface="宋体" panose="02010600030101010101" pitchFamily="2" charset="-122"/>
                <a:sym typeface="Wingdings" panose="05000000000000000000" pitchFamily="2" charset="2"/>
              </a:rPr>
              <a:t>）</a:t>
            </a:r>
            <a:r>
              <a:rPr lang="zh-CN" altLang="en-US" sz="2800" b="1" kern="0" dirty="0">
                <a:solidFill>
                  <a:srgbClr val="FF0000"/>
                </a:solidFill>
                <a:latin typeface="宋体" panose="02010600030101010101" pitchFamily="2" charset="-122"/>
              </a:rPr>
              <a:t>加强国际合作，</a:t>
            </a:r>
            <a:r>
              <a:rPr lang="zh-CN" altLang="en-US" sz="2800" b="1" dirty="0">
                <a:solidFill>
                  <a:srgbClr val="FF0000"/>
                </a:solidFill>
                <a:latin typeface="宋体" panose="02010600030101010101" pitchFamily="2" charset="-122"/>
              </a:rPr>
              <a:t>积极参与国际事务，在国际事务中发挥更大作用。</a:t>
            </a:r>
            <a:endParaRPr lang="zh-CN" altLang="en-US" sz="2800" b="1" dirty="0">
              <a:solidFill>
                <a:srgbClr val="FF0000"/>
              </a:solidFill>
              <a:latin typeface="宋体" panose="02010600030101010101" pitchFamily="2" charset="-122"/>
              <a:sym typeface="Wingdings" panose="05000000000000000000" pitchFamily="2" charset="2"/>
            </a:endParaRPr>
          </a:p>
        </p:txBody>
      </p:sp>
      <p:sp>
        <p:nvSpPr>
          <p:cNvPr id="4" name="矩形 3"/>
          <p:cNvSpPr/>
          <p:nvPr/>
        </p:nvSpPr>
        <p:spPr>
          <a:xfrm>
            <a:off x="3419872" y="7287"/>
            <a:ext cx="1576073"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5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探究</a:t>
            </a:r>
            <a:endParaRPr lang="zh-CN" altLang="en-U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1970598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WordArt 4"/>
          <p:cNvSpPr>
            <a:spLocks noChangeArrowheads="1" noChangeShapeType="1" noTextEdit="1"/>
          </p:cNvSpPr>
          <p:nvPr/>
        </p:nvSpPr>
        <p:spPr bwMode="auto">
          <a:xfrm>
            <a:off x="653102" y="1556792"/>
            <a:ext cx="7704856" cy="3240360"/>
          </a:xfrm>
          <a:prstGeom prst="rect">
            <a:avLst/>
          </a:prstGeom>
        </p:spPr>
        <p:txBody>
          <a:bodyPr wrap="none" fromWordArt="1">
            <a:prstTxWarp prst="textTriangle">
              <a:avLst>
                <a:gd name="adj" fmla="val 50000"/>
              </a:avLst>
            </a:prstTxWarp>
            <a:scene3d>
              <a:camera prst="legacyObliqueTopLeft"/>
              <a:lightRig rig="legacyNormal3" dir="r"/>
            </a:scene3d>
            <a:sp3d extrusionH="201600" prstMaterial="legacyMatte">
              <a:extrusionClr>
                <a:srgbClr val="0066CC"/>
              </a:extrusionClr>
            </a:sp3d>
          </a:bodyPr>
          <a:lstStyle/>
          <a:p>
            <a:pPr algn="ctr"/>
            <a:r>
              <a:rPr lang="zh-CN" altLang="en-US" sz="3600" b="1" kern="10" dirty="0" smtClean="0">
                <a:ln w="9525">
                  <a:round/>
                  <a:headEnd/>
                  <a:tailEnd/>
                </a:ln>
                <a:gradFill rotWithShape="1">
                  <a:gsLst>
                    <a:gs pos="0">
                      <a:srgbClr val="FFFFCC"/>
                    </a:gs>
                    <a:gs pos="100000">
                      <a:srgbClr val="FF9999"/>
                    </a:gs>
                  </a:gsLst>
                  <a:lin ang="5400000" scaled="1"/>
                </a:gradFill>
                <a:latin typeface="宋体"/>
                <a:ea typeface="宋体"/>
              </a:rPr>
              <a:t>第二十二课</a:t>
            </a:r>
            <a:endParaRPr lang="en-US" altLang="zh-CN" sz="3600" b="1" kern="10" dirty="0" smtClean="0">
              <a:ln w="9525">
                <a:round/>
                <a:headEnd/>
                <a:tailEnd/>
              </a:ln>
              <a:gradFill rotWithShape="1">
                <a:gsLst>
                  <a:gs pos="0">
                    <a:srgbClr val="FFFFCC"/>
                  </a:gs>
                  <a:gs pos="100000">
                    <a:srgbClr val="FF9999"/>
                  </a:gs>
                </a:gsLst>
                <a:lin ang="5400000" scaled="1"/>
              </a:gradFill>
              <a:latin typeface="宋体"/>
              <a:ea typeface="宋体"/>
            </a:endParaRPr>
          </a:p>
          <a:p>
            <a:pPr algn="ctr"/>
            <a:r>
              <a:rPr lang="zh-CN" altLang="en-US" sz="3600" b="1" kern="10" dirty="0">
                <a:ln w="9525">
                  <a:round/>
                  <a:headEnd/>
                  <a:tailEnd/>
                </a:ln>
                <a:gradFill rotWithShape="1">
                  <a:gsLst>
                    <a:gs pos="0">
                      <a:srgbClr val="FFFFCC"/>
                    </a:gs>
                    <a:gs pos="100000">
                      <a:srgbClr val="FF9999"/>
                    </a:gs>
                  </a:gsLst>
                  <a:lin ang="5400000" scaled="1"/>
                </a:gradFill>
                <a:latin typeface="宋体"/>
                <a:ea typeface="宋体"/>
              </a:rPr>
              <a:t>不断</a:t>
            </a:r>
            <a:r>
              <a:rPr lang="zh-CN" altLang="en-US" sz="3600" b="1" kern="10" dirty="0" smtClean="0">
                <a:ln w="9525">
                  <a:round/>
                  <a:headEnd/>
                  <a:tailEnd/>
                </a:ln>
                <a:gradFill rotWithShape="1">
                  <a:gsLst>
                    <a:gs pos="0">
                      <a:srgbClr val="FFFFCC"/>
                    </a:gs>
                    <a:gs pos="100000">
                      <a:srgbClr val="FF9999"/>
                    </a:gs>
                  </a:gsLst>
                  <a:lin ang="5400000" scaled="1"/>
                </a:gradFill>
                <a:latin typeface="宋体"/>
                <a:ea typeface="宋体"/>
              </a:rPr>
              <a:t>发展的现代社会</a:t>
            </a:r>
            <a:endParaRPr lang="zh-CN" altLang="en-US" sz="3600" b="1" kern="10" dirty="0">
              <a:ln w="9525">
                <a:round/>
                <a:headEnd/>
                <a:tailEnd/>
              </a:ln>
              <a:gradFill rotWithShape="1">
                <a:gsLst>
                  <a:gs pos="0">
                    <a:srgbClr val="FFFFCC"/>
                  </a:gs>
                  <a:gs pos="100000">
                    <a:srgbClr val="FF9999"/>
                  </a:gs>
                </a:gsLst>
                <a:lin ang="5400000" scaled="1"/>
              </a:gradFill>
              <a:latin typeface="宋体"/>
              <a:ea typeface="宋体"/>
            </a:endParaRPr>
          </a:p>
        </p:txBody>
      </p:sp>
      <p:pic>
        <p:nvPicPr>
          <p:cNvPr id="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7"/>
          <p:cNvSpPr>
            <a:spLocks noChangeArrowheads="1"/>
          </p:cNvSpPr>
          <p:nvPr/>
        </p:nvSpPr>
        <p:spPr bwMode="auto">
          <a:xfrm>
            <a:off x="190500" y="112713"/>
            <a:ext cx="52673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22</a:t>
            </a:r>
            <a:r>
              <a:rPr lang="zh-CN" altLang="en-US"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课 不断发展的现代社会</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spTree>
    <p:extLst>
      <p:ext uri="{BB962C8B-B14F-4D97-AF65-F5344CB8AC3E}">
        <p14:creationId xmlns:p14="http://schemas.microsoft.com/office/powerpoint/2010/main" val="1928545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AutoShape 4" descr="data:image/jpeg;base64,/9j/4AAQSkZJRgABAQEAAQABAAD/2wBDAAMCAgMCAgMDAwMEAwMEBQgFBQQEBQoHBwYIDAoMDAsKCwsNDhIQDQ4RDgsLEBYQERMUFRUVDA8XGBYUGBIUFRT/2wBDAQMEBAUEBQkFBQkUDQsNFBQUFBQUFBQUFBQUFBQUFBQUFBQUFBQUFBQUFBQUFBQUFBQUFBQUFBQUFBQUFBQUFBT/wAARCADcAUEDASIAAhEBAxEB/8QAHQAAAgICAwEAAAAAAAAAAAAAAAcGCAQFAQMJAv/EAFEQAAEEAQQBAgQDBAYFCAUNAQECAwQFBgAHERIhEzEIFCJBMlFhFSNxgQkWM0KRoSQlUlOCF0Nic5Kio7E0csHR8Bg2RFRVV2V0g5OUlbLS/8QAGgEBAAIDAQAAAAAAAAAAAAAAAAMEAQIFBv/EADARAAIBAgQEBAYCAwEAAAAAAAABAgMRBBIhMRNBUWEigZHwBXGhscHhMtEUI/FC/9oADAMBAAIRAxEAPwCD6NGjQ3DRo0aANGjRoA0aNGgDRo0aANGjRoA0aNGgDRo0aA7GzrtT766EHg67weeNAd6ftrJbPjWKk+NZDR99AZSPw6yWz4GsVs672j40NDMQfbWQg/UNYiD41kpPt50BmNnjjWQ2fOsVv7ayEHQGW2fPGshB86xUHzrIQfOgMhJ13D210D7a7UnkaA70e3GudfDZ196ANGjRoA0aNGgDRo0aANGjRoA0aNGhm4j9GjRobBo0aNAGjRo0AaNGjQBo0aNAGjRo0B8uKUltRQgurAJSgEAqP5efGlJUWeYbo5BhEmHct4jQX1l8gyIraZMhIKVkLd78JJJaUAke3Pkk6bulZUOJpcMiI7oQ7jmWsErI/sulkhaVfp+7cSrkfY6GGOlz4ddzKlsiFnNDkJ55BtqhcIn9OzK1Afx6nWkm4huvWvraXt2zYoR/9IrL5hSV/wAEuhtX+OrZkcHgjg640MlMrC6y2kcKJ21ebFSTwowK5EtP8lNuEHXw/uNEqYfzN3S5JjbQ/Eq3opLKUfxUEFI/x1dDXKVFB5BIP5jQFQ6TOscyEpFbe181ahyG2ZKFL/mnnkfzGpG0CQFcfT7g/bTyyPbHEMwS4LzF6e2KxwVzILbix/BRTyD+oPOoCn4Qtq4ylrr8ek07qv8Ana62lsqH8OHeP8tARRs8HXeg+dbOT8Lj9fHU3jm4+S1xUeQLhLFohJ4+3dCV8fp31qU7G7oUcftFzTHsmeKvLVnVOQeB/wBFxlxfn+KDrCNDMaV441koPOoXdSdzcHhWVlkW3rcikr2VPv2NHcMvkNpHKlhlzospAB5+449iNQ+t+KDH7aAmXW0GRWDI4S661DQGmF8clK3FLCQR4+/HkayB2tnkayW/YarjY/FLJeWpiqq6aDyPok2dy3I5/QsRe6/+8NY6dzcutmvmG8tnrUfeNj2IOrQn7/S68lQP89AWfQfY6yUJKkdgD1Hknj21U1f9ZrlxbziM/s1q/E3Nu2KyP7/7tlSSB/wnWLJ2msLyWy5JpKWMgeFLtbKbbOJH5hKlNp5/mdAWln59jFQstz8jqYKx7pkzmmyP5KUPyOtLN3825rEgvZtSr58ARpaXz/g32OkVW7LIhuhZtY7R/wDw+jgscfw7NLP+JOt6zt46ygoTluRoSfPVh+Ozx/DowCNDNhhufEzhhY9WtZvr0fYVlJJX2/gVoSP8/vrDm/EzGixQ9/UrJIqFfh/aphwgf/3JHP8AlqD/APJZTOntKlXM5fPJXJuJSif8HBrmt2jw2rcW43jsJ51Z7FyYgyVc/wAXSojQWM2d8XbzaSEUdDBH+8nZSyoj/wDTZbWo/wAjqOJ+KnKbFTq2LXFo8ZIUS5EqLOb6aR55KuqB4HnnjjU1hY/V1iu0OthxFfmwwhH/AJD9NafdGxdhbf3imu65D0YxGUpPkuOkNI4/4ljQWHPtBk9tmu2mO313HZi2VhFEhxthJSjqonooAkkdkdVe/wB9TDWFR0rGN0ldURSTFr4zcRon/YbSEJ/ySNZuhgNGjRoA0aNGgDRo0aGbCP0aNGhsGjRo0AaNGjQBo0aNAGjRo0AaNGjQBpaXNM5Nlbm0vP1WEFmwipT791Mra5/kuOn/ABGmXqJWQbrd0aKWoKP7Rr5MA+PHdtTbyOf+H1tDDLe4Dk5zXB8eyFSQhVrXx5xT79S42lZH8u2t7pQfCc6W9jqeuU4p1VTKnVvdR5JS1LdSj/BHUfy039DIaNGjQB7aNGjQB76NGjQGqyxbTWK3S30B1hMJ9TiCOQpPpq5HH8NebuL4xjc9nau3epYji7FLkCYXUd0PqQypCCpBPUnsjnnjn8+dXi3q3epcZS7hLdfYZPmN/BdbgY7UMKdkSULStBUSBwhAAWSo+QEqIB4OlrsX/Ru5Bc47SNbwXvy1NXrU/GxWoUgupUpZUoPykj78q+lsq8K8LSRxqOpVhTV5M2jTlN2iiD1OUQrK7TimCUkjLL4DxV48wktsgHqC674baQCQCon6fv8AbU13X2M3f232htNwZU/GWH6xAflYyhp2QpqP2AKvmQoBbqe3JSEpR1CiFKIAN7MC24xja7H26TE6KFQVbf1FiE0E9zx+NavxLVwPKlEn8zpW77bnUWa7Qbi4/ijbuczF0U6PJVSqQqHC5ZUlRkTVER2lICu3plfqHj6UEka50sXKUkloi3wIxjeT1KqJ203kr2O8ipxG9J/Cmrsn45I/P983x/mNauTMzKgUG8h23yGEr3LtWhu0ZSPuSphRI/7P56sRtXIza82oxa6Vt/e27DtTEcdsaiTXTWnlFlBUtKESi75J56lvsOeOOdZjmfw4RULWnyXH+g5Wu6x2fEaSP+tcZDf/AHtU/wDPqptOzt0J/wDHoSV1KxVqButh9k6W2shhNOBXUtS1mOsK/IpcCTz+nGpUhaXEhSFBSSOQpJ5BH56dCbLbXdZ8wPmcVy6QU8KiqVGmuADz5QexHHv7eNV/yvBqfbvf5+qxyKainkY21OXXR3VfLmQqU4guBskhJ6oSPHA9/wAzro0MWq0sjjZlephnTWdSujbuFQQooT3XweqeeOT9hzrSbFYPmm7m30bMBmkBmQ88+0qkeqElppbbhSG1OpcC08gA88EgKHhX37H80oYzspty4hpVEIErh4ERiVBI9Ujw39RA+rjyQNb34d8njYBuPl2KyXWolHcNDJYMl15KGkOkpako5PuVH01AD2A/Uaxj51adBzouzX2LPwynRq4hQrq8XddNTDfdmU90qjvYSqi7Sj1BHUru1IR45cYc4AcQOQD7KT/eSkkc6rLI37SfxmtCeyp1/Xt9eOeUoeS8v/BDSz/LVj80xOh3ixF6Iiay6UKK4VtAcS45BkgEJdQpJ9xyeU88KHKT4J1WnCcNh4jnOE1Npb2UvPa++mt2zE6ct1qS2YEhTEtltR4DRR06qCQQXFpVyUjivgviCxCUZq0/evyLXxD4U8M3OnK8N1f7fMsofOjRo12TzoaNGjQBo0aNAGjRo0Aj9GjRobho0aNAGjRo0AaNGtfkN3Gxqjn2ssn0IjC31j7q6jnqP1PsP1I0B2z7SLWlhD7h9eQsNsR2kKcefX/sttpBUtX6JBOlnuHvunErxWPVlQ5Y5GmUYa4LyihbLvPUJUkAnt2+n0yUrBBCgk+Na653mjYPeSapSXoOQzWPUyK5e9Rh5oMtGR+wo3XhTTZcDTDrgIUtxThP0BOkbhcdm33Ckv8AzfrfKQZ9imWUEeo+xCdfSsDwR2dbBBPB8jkc+NVFVm80rWilddyxw4pJXu27fIsP8KV3uL8TO6LmJwXqSvjoiu2EuwkQnHUxGUdUgJQl5BXy4tCQCrn6ieeE6tXY/CLurU+u405jGQx2misCHKeiSXVAc9ENuIU3yfYdnkj8yNKP+hzxxqVlG51+o/vYMKBBSP8AovuPLP8AnGT/AI69HkbiY25lM3G27eO/ewQ0ZkJnlxcX1Ry16vUENlY8pCiCR5HjVaviJwm1HkXKGHp1Kact2ecfZaJUyI+y9EnQnlRpcOS2W3o7qeOULSfIPBBH2KVJUCUkExvNUpjycbslA9Yds0lRHvw8hccfy7PIJ/QatX8bu37NVOxzcaAwlhx2SijvFIHHrNOBXyjy/PHZt4JaB9yJPB5CU8VZ3EiGXg90EI9R5qMqSynnjlxr94j/ALyE6vUqiqwUihWpOlNxY2vhamtxWM8x/kl6HemwTyCP3MtltY/8RD4/lp6arBstcIj77wyzI6wb/HHkto7cB9xh5txs8fdQbfeP8CrVn9TEKD89GjRoZDRo0fw0AaNanLMng4XjdleWS1IhwWVPLCBytfH4UIH3Wo8JSn7qIH31orXOptVGxGE/UhGUXzzTZqUPhwREgJXLcU4OOUMo7fUBwpZbT47g6Awd1MQsnHazNsRjsDcHGHPmqxxaQPnGuqkvQXFeP3bqFrT7jhRBBHk6YdJ8UlJmu3TOV4tXOvQijibOyFz9j1dS91+tqVMfT1Kkq+kpjpeXzwevBB186oJsVExHEs+psl3JgtZHgVhYTm1M2iluQ6Sc7JKEyyxyW1NrS0htZWDwequfpTqniKKqLNzRNSqODyp7lo3ctvPiEkJax+nlbrw/UT/p9mh+hwWKoAE/ueTKteqk9VJcPQ88hCAeNNWg+GCPcIgO7l3Ss8ELgwcbbiIgY3XAFRCWK1v92rjsR2e7kgDwNQfM/j2xaJCUjb6r/rO00ospt7B0VdS318Hq44n1HOpAHCG+v/SGqo7lfEjlG5pmRsq3Cr/2WW1hVRT2LcKvd7D+zKGHFvvpP3Lzo4B/AfbVKnQnLt3e/wCvKxO5whu7scHws4bi7+10ZhVDWft6knTaedMREQiSl1qQvj96AF89FNnkHnz+mn3j8m4xT1TU5Rkcbv7CTcPzUN/+o3JU4hP8Anj9NeceGZdVR7pTNHJdqJzyghtvBFz1SHuEApQpsMJZcV4WokpPjx18E6fON7vb5VakIRtdl2bwlqKQ7Y447VSEDx1PqoSW1g+f+bSfHPOq+JwcnJyi00+TLFHEU3FRnHbsWDy5jIsuBGUQcO3RjpT6aEZfRIasEJ5J4anxuvo8EkgpYJHPg8+dVpzH02viF9KPjlzizDWJoaEG3t/2qkKRMVyY8kkuOMnsCPV4WCVDqkcJDjj5TvnblbldsJJYijkpetsmhRCE/mpC/I/h50kN0bPNajfAWuc4gKhqBi6ESXKSQbNmIy9KWtt19aE/SP3DvJAIAAPt7ZwVKdOacrJfP8J2NcQqbj4L38zOn5GvEMGi4k/lWQxMPAkIbx6NYyvlVtr7vSErZaPLrXBdWsOdkBJVzwnWql7Nzd4cOiZtNeqsP2wpHuzNrcV7kh6w7fugmLFb6qU0pRQhI7JK1FPX8I1n4jiMvfebklpTX8KiwnF62RHu7yQ8AzYMupbdehIcRypptTbPDr6QVJSSAlQUUqt/hWT4dUYTjVLYUuZS6qlbjyIFjkGF2ZjxvTHLCkyVQW0ANJ4CHlhJ6pBUonknrVaklpBXK9GlF6zdugsp/wAMe0Pw8YI9kcxFrGvqthpywucTkyo0tthx9LZlGIX3U+k2FdlhSVp6tr+lX4dI3bu7uc0+JuwayiPXWczFqN1mDkMBPUWcd55pcWV4V1IcYcWtPRIHDp8A8AXRk3+CUTVruNVRJObpypbUF+dRNi0BZba9NLCQgkJZBQsqSP8AnHFlXv4T9g5XWm92XPVdczWVuPVtXi8RhltLaWw20qStAQnwkIEtpvr7D0jxqth0nO8ld9S3iW408sXaL5fk3WjRo10zjBo0aNAGjRo0AaNGjQCP0aNGhuGjRo0AaNGjQBqO5T6E3JNvKOaymRVXmW1ddPaWeA4wqQlSkE/YHqAf051ItQjeF4VmJMXYUpt2jsoVm2tH4klD6ASP1AUTrSavFpbs2i0pJsqLuDkDmTXrljLkOv2clyQ/NDw5Uh5cl5agV+O54Uk9v14+2tXT2P7Fmy1tuhXaM/HStHICw4hTZ9wDwQo+/GpduPgDOMN3DibJyzta3IZdVYrUsKQtI4VHkJV7n1ekj7n+zB5+oaXI99YgoyhZbCWZSu9z1O/odIHpYHuVO+8izhM/hA/s2nD7/f8Atfb7fz1bTbTDY+wWJ5/dZNcQ0s2F/aZRPs/KUtR3F9mwskckoZQhJA8AjhPPgmon9Ftl9XgHw85zcWCXHVqyD0WosRr1JMpwRWyhptPjk/iPJISgBa1qShKlC/L8Kqz3ExGtYEG2p7SKhT0N705cZ9tYCuD7ocT7cEcg+CNcfEN8SV9ju4ZLhRtuhd39rjHxPbVZDjFVJnRVXFYXYjlrVSoC0k9Vx5bSX20FxCHPSX3RyAevJ8jmiVFPctqWJJlR/QkuNgSYq0+WXh4daUD90rCkkfodepKR0QEpACR7Aew1SPerCNusC3Tz+zza8tZcyxYFpjeHUinoy33X0L9V0qY6qdWZLTxJWoNNpcSV/jBEuFqKLcbEOLouaUrorTt9YrpLfbaeGz/qPJjRuFPu2w4t2Ckkn/ouMk/nq8mvPGxYtI2GZ1XzFoXaw2YdytbXASXUstrWpPA48uxHVe339teg1bYMW9bEnRXUPxpTKH2nUHlK0KSFJUD9wQQddc4iMjR7AaNGhsGj89GjQEFzaL/WXN8RoFLBgx3XL6cg/hWI5QmO2r+L7qHRz45inWJtk0rMbey3ClJHp2aBDo0K8lqsQrlLg/IyF8vH79PQB56eJXkuNN5BV2UNLnyq7JhEKU+gH1FR+yu6EkEFKurjoSofhK+fPHGtuww3GZbZZbQyy2kIQ22kJShIHAAA8AAeONAfeqUbX7T0+4+7GHYRkSJsrFV2+RRZsBmY4wh5bD7zjAc6EE8emr7g+ffV19U0rbbH6DPs6fKY+D3NXm9hIXmER5k3VkqUlbbVbAQ6OqewdUVvOfu2uULPBIUI6jeV2N4JOSuXdo/hG2Xx5KERdssbcSnwPnoCJZ/mXu5P89Tul27xPG0BFPi1HUIT7Jr61iOB/JCBpd7TItdotrqiDkuQy8vyO7muu1kORY/POcu8uIhtSlDs800gFSn188JC1+EBKQwP2tKbR8ozOiSZUZ9CbScscNxirqv0koB/tFJWgIQTylK0LV35Sl3hSzN6u51I5UtEICpdZf8AiQTM4DffPrBvtzwkJjYvFaA/l6rn8OT+un7jWXHLv9awghnGFfu4k18FKrFRUAl1rngBgnwhR5LvYKTwgIU7U/KmcZlZ1VrzGW83Qv5rl8w18Z1QXarYTXwUQvTSez/qLV19Dj6/wEFPINisRyG4zG4ClxIzb0F1bMotL9WJVHn6oyFA8SJgH0OLT+7ZPKRyQtLuP5Rv8/poR03q13Ex8WVtfZzm8fD4AxxGFY9CatcnVmFm5W1T70hTiITLrjZ9RxKSy450H0FXTsSQBqJ4tjMPCMZsMm27xarkzn4i1TKvErVdvS3RjBRUmFJIK2JCPUKvl1oCVp7JR2UFKTsfijw2Ofiaq8mkx8cRVR8NcfnWOUNKkwatTEpYExUQKAkvdJCm2W1FPKyogqKeB3/D5vPhuG2VwnKLmVTzkFqM49d4UceVHLiUOBEpyOpUXr19JTZdCFoC1jsQsjVqydJaXRvC2fXTuJjIPhJgZVeN48++7QZSaVN7cXtZwEPPz+CI70YoQU8OtSx6YWEhptj6Qtx06kVHmHxEbDwZ7FvvFkZjNpQKy2Nam7qUNoAHSYlaFyI/KQPrQgpHk9idWA3j2/v6Kxv90MEn11mmZARLtqS0WUszG47J9N6LJQCWl+mkJ6qCm1c8/QeSVBtz8XGKZfSV1jdwrHCUTT1jyrZhQgPLCilYbmABshKgQSvp5+2o5Vq0dYax+pIqNO9mte+1j42k3lyv4iM5v8y3AoMOl7WYpXzHbbIYNAURr95lKVMuKRIKip1kBbiVhIKApafHqAa1/wANcyRkO2zmWTlKXa5Xaz7uaVf71yQtPj9OqE6yfiS2ygM7R5vd49dWWJLfgrlzmKeatiDagJHKZDCT0WVp+nuAFHkclQ8GQbUUaMa2wxOsQkD5eqjJXx91lpJWf5qKj/PXQw1RVb1F8jn4iDp2h5kr0aNGrhSDRo0aANGjRoA0aNGgEfo0aNDcNGjRoA0a4SoLHKSCOSOQfyPB1zoA1qssx1jLMbs6iQro1MYU13H9wn8Kv5Hg/wAtbXSn3Q3sTiE2XBgOwm3oaU+s5JSt1bjqgSGWm0lPJA6qUpSkpSDx5UQk4bS3Frla8+adkWqFLZS1NiQWY09hs9gy7HIikk/mr0kLP6uflxrU4liN1nWQRKPHqqXd3EslLEGAwp11wgFR4SnzwACSfYAEnwNZGTZc/kWVybxUeNGkPrCltsNFLazxwSUFSvxfcckHk/np4/BxnlVjD2d1DuRV+F5HfV8diryC1eejxEIakodkxXZDH71hL7aenqNkEdeAQopOtdYx0Mq0palyfgQ+HLLce2R3FxbcHCXGVqtG7Csqbh1xmNOkoYISl/01gOsd0tcpV2QffgkDh1fDzv7uh8RuGyrejxfBo9rXzHq+0pLXIpsKdAfbVx1ca+Rd8EcEHt+Y/ElQHV8M3xMbWZbfs7Y4HOjPIq64SFyUvPNMSZJV+9bhtyVF5xIIccJJ+kEfj7FQVfxsf0eKt38gkZ9t0tiuyd7g2lRwltuxVyOXm1EhKHuPxBRCVkAlSVdivmKUXUarLc67jNU06D2LYrb3yjpT329wicT/AHouayQB/HvWD/LnVO/jKyDLqjeXbFjNcQqMamWcCziMSKu9VY+s2FMLSlwKjM9SlaeE8dufWV+WkrkXwnVuJ07ETF8w3MpMqbeaZmCTjVqWHk8gO+mmPG9/dSOHFpPAT24PcT7HfhVt8a2w3ezya7lT7UaiiPVDmXpCJ7yIcpM+SfRKlLaQflWQgOBKz2XykDjmSm6EWpRTT73/ACRVaeIacZyTXZp/YXFtEDm4yoq0gsXNC9HcSR+ItOjj/uyVj/DVlPhiuP278P2ByeSS3WIhq59wWCpgg/wLR1XTNSIN/h9inypFkYalj29N9laeP5uJa/mBp3/CxZE4tk9GtSUuU9/KS20kcdWZHWUg/wAOX1j/AIddI5g6tGjRoA1ylJWoJHuTwNdE6bHrYciZLebjRY7annn3VBKG0JBKlKJ8AAAkn9NLSJ8R2MW9iIuH1+Q7hym3EpcRidS5LbbJ88qeV0aA/M9/GsNpasHxTbhbqZ9Ww7jCNnXbbG7BJdgXFjkkKEl9nkhLpZJU4kEAHgjnz7a3Aw34kbMJMer2yo0KPJTPnz5TiB+R9JCUk/z41J9mYe8NDtLjGJRMPo8ak08BmvFjkdp8wVpbASlQjRQoKJSByC+jg8/i1qNjPint52CxbPdWBHrkyn1GLkVFGcdq1xueqHHvqU4zyUrX6i0paCFIJUk8jXMniJ62sXo0YO17i1YzHeLD9y8qxOxrMez5dKxCkvmsdVVuo+ZQpQQ16vZDgSEH8ZQeT+L7BB4lujZ4f8VmaN2siDtfCy5aXF3GW0TcqRFZQlQSholSm0pdPZBXyts9QSD141bGqt6fI9+917imtINvEmfsYokwH0PIUkQEgcLSSCOe3Hn8/wBCYduZiUPcWTeVbrLMqQ9YtQGWnUhQCmaWeok88+yrdkjjgghJ+w1D/mPM4TWlkSugoxjOD1ubfaqO7hGIyr2rp5eJ08f1qWls3mjKi1NIh1BMmEFAuS5Ng+6Ft9m/rUGvoU20gPWL24xKQxXwJ9pBdqvRSswKNyR66oYWoqU9IXyQ9McKipxwqUElSkoUrlx12uG0XxAy17PY/Yz8/tHIldRR3JMbD9t50hcQNsDuHpsgrjqKOiuykpSnlKiDx40wIhyXKflJyqje/I4ih3bjTbOkxptYI5TymG4zKSPPsrgge4PkahqSd3o/r+TWMktjnAsbrL3L8Oiz0GVKhr3KCJaVFuQ0+ckiNqdbcTwptwtOrT3QQoBZ4I068Ro149WmOpmJWwmv3UOsgAJYiMJ/COeB2WfxKPsOQBzwVL84pPxCxa3E9oY9JU32dX1c3lUq9p6PI58axaVMtg4kS5MZJdWOjIUT35WSlauPHexkXAokrb2DnczDtoYdFNhR7NuVkcKwyR0tvoSUAqfcQpxxRWhISAVLUQACogHElJLVPd9Or73Nac+iGvuRfbHv5XTTc6uMJVkNOsmAbmfF9eKpSknlKFq5HlKSCR4I5HGk3gOWU+Q7ibruRbaDNVKyha2PQlNu+uyiFEaC0cH6kcoUORyOUkc+Dps4Thm468XajvXGHYLGfbUlymx3B2Gg0yolKEr9SQ62FlHHZPVSUklPKwOVLmp3LzzOm8pxi6g4DmmNY1kMqkZhZNjXZbqI/UJWS24llCvq4HVjgcfrqvOU1Bp7fP8AX5LEJTzJqIsd8MDtMEwmVYYTPyZrHEOK/a+GUlgW4smG4laX/QbUhwMn6ypSUAJI7EAKAUPnEpUY/DFGvY1xAap0V9lZ2tXGZZkx3kyC9IVEPgFtbanA3wOP7wKT4KWFZ4/KZrw1SYExjEhKvoexrcKahpA/6MOVAdjJ/gEH9DqvGd7CSBbXFw49uLQyrdaEzv2bBg30OwQOv0yGoi4a0glI54YWD5JPJOiXHgozdrO/J/a/ruXKWIeHlKWR6q3y8/wYW9O20jbT4VKCLXWl9Dn3TVdWS6JcwvxHpDiQ84lLbgUWld2yf3RQPBBBBI1Z6JGTCisx0fgZQltP8AONVIyTc/cvc7c3BMTy/HG66kj5KzPizv2RKg/OfLhZ5AfUfHQqJTxyOR/O3mu3g4ThT/2O7bbOZj6lKpVXBVopJdA0aNGrxzA0aNGgDRo0aANGjRoBHkdgQfY/keNafHUToQk105x2X8qoGPOdHJfZV+Hsfu4kgpP3ICVH8etxo0Nw0aNGgI3gNZKqaiczLQttxdnNeSF/7C5DikkfoQQf56khPAJ4J4+w99GjsPzGgNWp6zexYuhpLFyuF39Js+ESC3z1BP2CvHnVGrbHL+BTV0ubBkIr5jklcdxSeQpxtQS+FEeQtPRJUlXBAKVccKBN73bWDHfQy7NjNPLICG1vJSpRPsACeTqB/LZpmGbzYOylTMyG3PaHkMRqGy7SvIcCh0metwwXTwQFK88AjsCngavN/wCUmwnFfydkVN/ZVRPoI7lZIs37ttlxybCVDQWEpStRK23A4VFIb6EgoHBCzzwOda2JQWU+I7Ki10uTGZSpTjzTClIQE8diVAcADkc8+3I16NY5/Rrbm5nd12T5TluM7aW0FtsRGMLqUhxohSl9l+j6KA4CojulS+QAOeANT/MP6PbcvI6uVER8Q9mIr8dUdyrbqTCguoPPZKmWHwj6uT2PQlXJJ551hRq6WS82RPEYe7Tl6I8oq2yl0tjGn18p+FOiupeYkxnC2604k8pWhQ4KVAgEEeQRr2k+A/4mMl302UtL7PYjED9gPGM7kri0MRp6UN93HFg8JbU2nqVqHCPqBHHCgKr4d/Rewrrcu9xXJc6apJlazHkw4tbXKJtYRbQlUxCnXldT6wWhxAB6K4PCUONgtT+kE2+v9mPhCoMQ24YZhbbVjrca+4UozXEqWPSWspSEFC3yVOK8EuKa4ASVDVSu4VJKk9/sdPC54RdVaxt6l0KHdbCMqacdpMzx66ab/G5XW0eQlH8ShZ49x7/npeb1/EVtvR4PkFZ/WSoyS5mwn4bGPVM5uVLkuLbUgIU22oltBJ4U4vqlI5JI415DbSbK5OmTLuJVRFjPx2uK9F0UFlT5I+pxhbDwebCOw6kI8qSoL+kgvjajbxO2uJoqzI+blOOmRJeTyEFwgDhIP2ASB+vHPjngaRwizavQkljZOOi1MHPFoxXaMftOe0JldHjKbkK8erKZKFoCPvypbf8AgTz4503vhiltK3J3C9J0KZsYNTZNDn8SejzRUP04bR/lpeZ3Qs2O3O7V89DRYv43jMVuCy836iGnrCemMt4J4P7xLTTgSr3HdX8RJNm8Jk7L5ftdBye4VF3IvKxUKdj7YSmNXU6I7rsZqRyCr51x5ttafqACEOp68+TezK+U5+R2ze+haO0toFJEVLsZsaviJICpEt5LTYJ8AFSiAOTrIZdQ+0h1paXGlpCkrQeQoH2IP3Gqd782GV5hu3aVV1XzYdHRKiyKJuIpbPzjRU2ZUhDgIDjgSoI+kgoSspAClkqZnwftXqcMyB2yktyKx22Wa4tFJSEhtAdA6/T4cCgop8FxLqgPPJ3NLjC32V6eyO4R8f8AzesB5/8AyzmmZsFZWOV4jT2joj19FGgsxq6pq3UuRGQlASr98j6ZCvcFSP3SSOqO5QXCrfiCWlGxW4BUeB+wZo5458lhYGoft7v5uT8QFVFj4fRWdFQx2vkm4ONpZbSA2OihIuZLRYaAASpLcNh5zg8dkH2oYpNxVi1QkotlpN78tY262YzO+VKZr1V9LMdirccDSVPpYX6LaSf7yl9EpA8kkAaTe3NC5iWAY1Sujo9XVkaIsfkptpKT/mDpU/FB8OORRNh8ivLaxpF24MVhmG1EdtpKluymmQg2dit18E90+WEx08j8ABI1NK1+Fjyo0ZV49tlK4KE1WZSnLbHZKyeEJjXB4fi88AcSwojnhDSgOVcasv8AWrPm/wAdC/TqOMm5LQ77TZ2pTaybvGX3sNyF8D1Z1QlKWpJBJHzEcj0nvxHyoBfnwtPvqAVGeZThm6H9WbXFZWVZPYmddg4nHL4cacRWRWT1cWn5ZCRBc7qcUpIK2+Fnk6fE+DkOLx1uZVjsmjaaaDq7FlaZdcU/3liS34QgePLyWiefw6R+FRZ+S5BZbvUFk21kj1g5Dxr1ZJTGm1sfsgxHE+3pyVIfd7cFSOW3Afo41HQlmu5u698yWdpWdPff2iX4PsDvJe7Z43h1tZ0+3uO1No9apZR/raa+gyXX2Y0hrlMcoQpxJ47uJJaQSkgca12RbeSK+zzG0z+5yHcp/CbBixuam3nLFfYY5KSnrNYhNdGg5GcZf7tlKkLDD3I5W30tbt3ntbuXiEDIasONsSQpLsWQnq9EfQSl1h1P91xtYUhQ/NPgkcExrdJC8Kv6Hc2JGVKTQodhX0VtJWZNI/1+Z4QAStTKkNSAn3IadSAS4NWpVZ62396eexWlBZbommLUlJjdOxGxqvr6mpUEutM1TCGGCCOUqSlACeCOOCNJynro+w+4DOP2ceOvba9svm8blOtAooLVwq7w+TyENvKWtTKx1CVLca/vI5k21QO3+RWG2ZdEmjhxEW+Hz0uFxMqkcIAZC+T2MVaktc/7pcY+SonU4zTDafcLFLTG76GmfT2TCo8lhR4JSfYpPulSTwpKh5SoAjyBrWE1vun79f8AhuvErrc1dPi1vNyp+9yOcy6I7i26iqgqV8tEa8p9ZwkAuyFpPlRAS2k9EDy447XjaZpC4+ZWLfvZZheylH25/wBYvtj/ALraR/LTe2Sym0rHLLbnMJ6puXY0hK2573IXcVilERpo5/EvhJad454dbUSeFp5rVtBldjH2axhqqhIkX925PsQ5JB+UhtuzHnVSJC08cJAcHCAQpZ4A6gLWjFaLcGu6/JJSazX7P8DmftYsawjQVu/6XIClNsoSVK6pHlZ4B6p9h2PA5KRzyoA5eohtu/ClUz0uC/JsWXnipd1MT1VZr4BLzft+55PVHACeE/QOnVSpfrmyWV2Lyd1crpu9bftb4q9q6FtBUKuusLaQr3ADrTjSP5hTX/eGm2PbStkVCrD4tcgtioFqsxeLCKT7hbz63B/Lq2r/ALQ00Unka9bhVloRR5zEO9WTOdGjRq0Vg0aNGgDRo0aANGjRoCou+7QeoaJtzsqM5cMNPNBRAWFIcAB49wFdTx+YGuzbb4Yc93cppllhWLT7aqhzVV7rrd+iKhDoaadI6LkIPHV5B5CfudZ+9EdLm38yV17LgPx5qf09N5BUf+z21ar+i4yGQ63utj61f6NGnQLNtP5KfjqZX/lERrnY+vUw2HdSna6tuS04qc7Mr7B/o7N55iuFYrAggjyZuVK5/wDD9TUhi/0We5j4C3/6jNlR+oOXk9xY/n8kef8AHXoZeb9YTSGuYatlXdrZNevCpqKO5Pnvo5I7eg0lS0ICkqSVuBKEkEKUng8feL7xwryjymdbU1risvGgpyzq7RLTslpkNesl1IjuOpcSpIUB0UT3bcRx2QRryr+LY7LeyXl+y1wae1yhcb+iiyuQrmXkOJRSfcNNypP/AJhvnW1i/wBEfMcPMnPcdZPPP7vEVPf/AOpY1aPLvi7xuuwTKLipiWQmwsemXtN+14C47VolpnugpQSHUoUVII9RDZWnspHYJUQwsO3YqsnbokOsz66RctFcBdhXPQ0TlIb9Rz0kugLT9PZQQ4ErUlKlAFKVERy+IfEIrM3ZfJf0ZVOnseW9f8BMnLfiBt9tq2+r7HG8ebjqyjJYePogmK64PUTDjcuOeo6pHUlR4CPq5B6hK7W5l8Q22Xwfx6baXAqBu6yVtslnH6+QhlDP0lSnJklXbq4pKSo/StwjgkAKSTH95qWHO3g3e3G2/l2+LXtBFh4smZSSQ01d5HJUhtoPtKC23EMevFbUFI5KnFkcKbSrVP5GCDBt5qendnO3EupyDJ4ci3kJ4kT3W3lNes6SSStQSSSST+uva4PEcSjBy/k1d3/RzK1Bud5Pw8kWCu/iD3oytxSpWbRMXjr94GM1TPCf09eSl1av4gI/gNb/AOHDeXcmT8QuO4S/k1nmVLPgy59wLZllaoDDaCGXm3G20KT2fKGyCVJ4V7A8ELLT7+BTAG8iw/N88to6nYmXyFVVckq69quN3a7IKeFI9V1cgnyD9KCOPGr0btlevGnTpuyLC7lbWwtxFUk5NhLocjoJRmVN3X9fXirKeriCFApcZcTwlxpXhYA9iEkL7PNtd3ty8an4Zf5Bgy8XsilmwnxaiWiXIi90lxpLCn1IbUpIUn1A6SO3KQhQChu0YPu5DnM1sbcirdxlD6FGfOovWvCwCCpovB0R1KIBSHSxz57FKiPMg323Gk7R7P5ZmMKA3ZzKiEqQxEdc6NuOchKex/2QVAn7kAgEE86zOlTm80lqirSxFWmuHTlozz5Rs9nO0+6+Y7es1czJ8Uo2GbGttGHEOyWK59aksBxsH1HAkoW2SlJ6ltRIDZSU5Md9qWw28y6h5lxIWhxtQUlQPsQR7jTf+FPf3C8Lbt5W6d0/Q7q5TPL9vd3raW4EoI7JjtR5SeWm2W2uoDbikkEq8cEabG7fwo49uwTkWG36cKu5x9Z2zrIyJkGeFe7jkfslCln39VCkqJ/EVgADGW+qLSxDpvLNeZUnGdyom1+7WM2brDVhDeUmPkMJ2MuS2imLqS7LeQhKuqY7gQ8lZHgoUAfqOoLuPmcSL8ReeyGMujZtX1mXVWTR7qK6lYWw6thDjQWglJSw2tLHI8AIPhPsLjMUuDfATgMp6K+5l+5eTLKWXZygmdcvj25A59GK1z2UR9KEj3UopBoZm+BIrr8/JQ2DZ5RBuGpzkRgMsuSXEfMoS20n6W0BSFBCB+FIA88c6hcFGWbmWqdd1YuKWl9C/uVYXQ5tAEDIaaDdw0L9RLM6Ol5KF8EdkhQPB4JHI+xI++tlAgRauGzDhRWYURhAbajx20tttpHslKUgAAfkNaXbvJEZjgONXqFcizrI0wjnnqpbSVKSf1BJB/UaMqy9OLWWMRVxVPou7P8AZvqhfUMEx3nUqI4PbkshHHI/Hzz44OxIRXd23hZXsHuM/AdL7LVTbRVngpIdYS804nz+S21D9eOR4OnErdBc6LVQMPjxp0iyY6UqQO0dbaeodnOdCOsVnt1HkF5Z6o4BQspGnwd69wrdTDly1QTYWdnGRKKPU9JMxhD/AHCeR2A+aPjkckEcj7KHLrnOdu5Kkbnbmv3+LwWW2WoeJXsWhl+k0hQCZEYek5IHU/Sht4qB54Srt4qV6bmk0tiejNRdnzLb/FShMbaOlrpsr1nZuR0MUKdAQuWoWMYq4A4AJCSo8Dgcew1rXmW5LK2nW0utLBSptaQUqB9wQfcaqlimObU7oWqHavG1qW2+JLaZEuQm5KWyofNuvKWXGGRz2QlJUtxQSfp6lOmg0m6xKr+egZ05Wxl8+hV7jhDhUgHwoOhbb7fYeR6xcUB+JAPIHCrQTSjs11/VzrUpWu+XY2m4ltb7DbX5Jc4JlEvDYjERbQqUlL1UFvKDSSlhzkRiFuAhTBbAP1KCxykwevjysUkQ6KNISsQIzFTDfrCXRCh9B6bMfkAOT5QR6q1fgZbSFqV1SFOL7fz4va5jb7I8QXFr7C/s69UVE2gtG7Gt4c+hwl0BC0qCCohJR78eSPOtv8NW+lNFnQtvZ8xPofK/6jlfPMyloIA9SIlTa1qA9lN9+qj9SAPpQDNGhUjSc3HX7rr3sRZ6fFtF7ljMXyQ7RbiQ7BSw3i2TyWK67a9ZS0QbFSUtxpnZX2c/dR3CeOeY6z+FXNnf01SHOLyJF2xyF64pHa/EXIq6+BSraUmxtH3SUIPU/U0pa1Dokj1OSVr6kFI31BP32y3Dqety7N67FC1FbblvYvD7Wcs9OFFyS6VNtOfmplv8XJBA41HFpxvN2tp7+RJJPNaK3N1nN9WbO1OS1Fhe19JaYBKGX4Kiyktx0zKh9K0y6dkq/EOyJLKEeegXDI/s0hM0V8VdXk0RpzAMZusvLyUrTNlx11NehKvYrfkJC1D/AKlp3jz+nNNctqduI0/IUqZVlNva5VXY0qCXV3V8+xCS5LnSEpWpTo9WR8tFJBA6tr45BKdWDyDKt1P6vquKPZTIJ6TwotWtjEiSQCOe/wAuhbrqiPHKOAvk8Ae+t3Br+Cvd89Ol/rfzK9O15Xdkump9UUPc3df4haC1nW9PCg4Uy9KtHaOA6hLbclHCK0vOOEyPUDYdWVIR0CWlgJUtOoVtrjC7/wCHnAg9BlW7Ldc0s0XzCI8WaV8dDJURyppIPYp+oKHuhwhI1Wa0+FPNd6MqvruJnGN2syTLU9PiyHZcWTGc5/s3Iy2StnqPpSFgEJA1xkG0u+FPmkLBId9c21JAgszP2fR3hQmNAU8ttLfZ30UqWPTUByn2A8ADgWZU4zSjnSa8ve5iMpQblldn5l0whnGFM3Gd5DXMShyY7DjyY0CH7/2QWQVrAPBdX59+obClJOksvif2yr7JmtYyhq5sn1dGYlIw7PW6r/ZT6KVAn9OdKTbfZPbrDXBNyTYTPsrs/UDin7a5hTUgj7Btt1lKwfyWlX8Tqw1H8UeF7dx3ItPsVuFjrZHVbFLhzDbR/IcsO9CPb2Oqrw9NvfN8rL+ydVp22t6sU2C2jmQ727p2RrbKsaKaiOli1iKivoKYpUQptX1J/tAryAeFD8xpntn7aW+z2XncJzOsrEabEYu8pmymGLFHSQ20EtMoQ4nk9VJS0ElIJAI4HtpjIPnXoKUckIx6I403mm2dmjRo1IRho1rMjnTq+mlP1ceNMsGkhbUWVI9BDvBHKS5wepI5AJHHPHPjnRjGQxMuxusu4JV8pYRW5TQV+IJWkKAUPsRzwR+egNno0aNAGjRo0BX7Ja4XON28BQ/9LhvR/wDtoKf/AG6mP9F3mMtO9c+uK+Y19iIlyEBI8vxpDXpq5/8AVlvj+Y/LWgSeDzqNfBZlMTaL4q8bZspceqp/m7PHHX5LgQhLbzRkxeT7DlTbCPP+0Py1Qx8OJhZxS5fbUlg7TTL5M7N7mxNxK2PUZI5V4ZWZfY5EI8pLbsV5h9v1kspQ0WpHmROmDqtxTYEdJKeChCu3aLaGv2P3oj4/Gtn7xeUY3ZWd65Nbb7SJDViy4HDwnupKlWksD1VuLCQElauOdNadvpttWOFuZuFisVwe6XrqMgj+RXrWvfEttHHPC90MP5456pvIyif4ALJOvAcXESWXLo1yW/f1dy/liuYuMF+GifU4hkdTKZZqbp6rNPj+UMSjKk1zCKpquaW41w2ErAbU8UJW4ns6sBfsdbaTtydm9raC4yXOZllHwWxfymxspEQcuNIhSWTFitJX1jtBt7ohsd+EgpHlXYZVz8bextCSJW4tcsj/AOpsSJXP8PSbVzqvPxLfGDt9ncOslYVuKWX61mS4iFOwqyntOSz6ZjSW0LS016zJQvoXe6El3t17ISRao08XWqKM4tRe7t2+T/o1bgluTzBcPq6H4YaVjcLIzi9/LktZlb20RTQkRbFywbmfMOhxtxJDT7jKHFOIUhIR9RCRyKb7o49Dpd6qd6M1moshkt23drzBVe2TMeiiSVtNQ0BPRz1CtK+3Uj8CQAdRuB8Tdva4xZ0U2kya0jP7fWOPmTYNoU9IubCSzImzHCtYJbBQpKPKlcNoPCeygmC/EfmI3XVs9GiV1nXTajGoOPWtjPLSXpUpoKC1D03FlaAkqKVK4V9agRr29Gk6crsjrThOKS5WG9njli/Ss01KO2QZBLZpKxPYp/0iQoNpPYe3UFSuft116c4FhldtzhFBi1S36ddTQWYDHjypLaAnsr81K47E/ckn7681fgM2vjZH8S6bpwPu1WF1Tlg47KlLcbRKf5aZTwtR4Ib9ZfPt9A/Ia9K4OTItcqcrYoc9OLWsznlLTwCJC1pZA+/IEd7kfbsnXUp9Tz+Lnmko9De6U3xbQxO+GPdBtXHCcemPjnj3baLg/wA0jW/VuaxiEC/mZ87CxaFAtlQoljKeDUeeysJcjqbKjyVlKy2pA8+oy4QOpGopB3Zw6ZSZDR5/n+31zVq9SKXTbMNqlRVpIUiZGVwhtYSep6KKV+VdW+eg2euhUhGSeaxSp1lqbFU0+0h5lxPVbbiQpKgfcEHwRrFqKp7F2Fs4zdXmINLUVqZx61fhMlR91eihYb5P59edZmVKqKfMpNRtxJsN1cXSz8wxYY6w5OXXjtwIsh38DikjylSVFak8d08juvTLyK0bsUwFYJmTcxUd2Wll2nLZUy2pCXFjuocpSXGwT9u6fz1Vuk7XPQRhKcVLK7PsZ0apQ1ZSLOVKm29xISEP2lrLcly3Uj2SXXCVdR9kjgD8taHP1GK/ik0Af6Pdsha/yS626x/mp1GvupzxV7Lx+JX4zkEuVfR1TK5lmOytTzCfxOcB09Uj81cexA5I11bmJel4TfQX4VjT2iIjkqPHsYbsR1S2OriVthxI7hKwjlSeQOR58jS6Nskkr20H18Kc9Cto26YKUt2gsp1S4VfkiQtbfHn29JxrjTAz3E05pjL9cmQYctLjUuHLSOTHksuJdZc4+4C0J5Hjkcjkc6SXwq5AkZVnNQVIDc9EHIoQCuStDzPounj9FMoP/GNWO1k1PhpS1tILiQ24UgqQFdgk/cA8Dnj8/GqyQcDxDb7eTcO9kSp+OZYxPbu6+5q3iqS8zNAHpNsKC23VfNIfQEFtRPZA4POrPaTu7lVGrN19u8heQGY1iqXi02W2stuhMhouxwlxJCkH1WSkKSQR6p4PJGoMRd03bkTUWlUVyCbr2Gc7r2+Iw7WUxnlPXPWMuTBjsM09oHYkRUhbCLJtDqO49NSF/LJbSVJLZUDyURjbHANr79aLnPTW7TRrjn04s+A9ZSJjC0hSHFXFiHoqVK555YQ2sJ8Eg86beHZhYv7y4jU4fttOtqzCiuXaV0OVGjLYgyIb8VpkodWhtLjnqqdS0pwK6NAkAqIRGcV3ARgFdh+MZaxaY2tiqZpxXZLXKr4nrNoAefdlu/ungUoSltDRPJUeQewLfIU6nTl/fLbpy8y64Qc3djDxeN8LWyD7sDEKSuzDImkq7tUkNzIZx5HVXLoDiGRwSCCttPv499dOa5nN3Pp7bD8a2ppMUgSog5sclfYalxgskIfbiQ+6kLStJU2pTrZ7N8j8J1Htk3nsa+G6ldpma+RIZakIQ93QxDBTJdSX3FAj92kArVwSohJ45J1jYrZRZsyuecD909Nd+eq4Lh9ORarBA/a0wAcNMDqn0UkFKEhBSlThabbilVlmlbl1Jo01ZX5kKyex3LjZHRSMrqqRutw1p11eT3c0RauTMUejE30kErWtLXbhpPXhxxXBT9GtrW7b7v8AxOxkKoMuuMaxMkujKZEX9lR5qequqIcNA+YW2olB9V57jjngcjhX3s0V2eRT8t3iondyv2Hby62O9XoDrVEth3qVKqwhId7DosOp9ZzqUfR9PbV8cWymnzSjjXFBZRraqf5DUqI4FoJB4Unx7KB8FJ4IPIIB1I2oWdk2vQ11lzdn6lQ9hsCj/CtkdjHrsYkybAwwvIq10InWqY6ClJsquShtszYRPQvReiXmVkEJPKUquFQZBWZXSwrimnx7SqmtB6PMiuBbbqD7FKh/8D2OtHuHt3E3CroaTNk0l3WSBMqL6vITLrZIBAcbJ8FJBKVtq5StKilQIOlPQf1go8rsI9JXwaLcpfews8KS76NLmLaT+9sKtavEWUrjlaD4CiA8CFJkainPN4pevT9fY0X+rTkMvcTZbD90XWZV5VD9sRk9Yt3AdXFsIo8+G5DZCwnyfoJKTyeUnSLs9gtyduc3n5PQzGNzoMqExXqh2TzNdasssuOLR0cCEx3z++XyVejzwn9SbE4BuBT7lY8LemW+ltDy4smHNYUxKhSEHhyPIaV9TbqCRyk/mCOQQTJNYUtMslcnS5plT4+50ee1ZQW6yfWZdEiOykYxeRzDmPdUnr0CvpcQpQCfUbUpPn31n0sC9gWUd23tPnIkOoYacW2hKESZnZRkPKTxyAAhrqBwB6jnv44f+bbfY7uPVJrskqWbSMhYdZUslDsdwezjLqSFtLH2WhSVD7HVRfiRNt8L2F2cwbh12RQJkZ1qBS5Qr0rhKlJKAph5lB+ZCVkEhxtPA55dGo40MztT5+9DfjZVeZF/hoZfVtBUWEtRVMtnpVk9z/tOyHFA/wA0lJ/nppo/FqG7SVaqPa/EYDiQHWKmKlwDx9fpJKv8+dTJP216hHAfU7tYdzPeq6uTLYgSbR1lHZMOIUB13z7J7qSnn7+VD28cngHEyTJWcYrm5DkSZYOuuekxDr2g7IfX1UspQkkckJQtXHPsk/w1rF7h18rDq3JaxidcU08JUH6qOX3WW1JV+8LQ+tXVQCSlKVKBJ5TwlXC6vYx3FoKWv3+yylvJGH18FFJJU1NVdqbdnFHRYMR2IEqCeVKSsFxXKeOUj6jy8mWW4zLbLLaGmm0hCG0JCUpSBwAAPYAfbSZ2ciybTcLIbadeW2QPRoqIsexk16YLTrDiyoNOtiO0ovtFvjyVAB3kBBWUh06yYDRo0aANGjRoBH6WWWbU215lVjYwZVYmDYBpTrM6Mt0pcQgI5ACgDylKf/j3Zuq/5dURb34ma+psvUdrJsEqdjpfcaSspZdKfKFA/iSPv+ehsyUI2cmVTJL+WtVzRPJTFrG2ED+a1q18NYJTOq6q3EfcUnyoIfhjj/wzx/PUog7MYPXueo1jMJS+P+fCnx/gskf5aza/FMOtIq1QqWlkxkuKaKmobSkdknhQB68Hg+Dx9wdYshYrdNmt2Ep0wcykMNS56YdeqRMabCGu/VT7/CU8J8LUPA4HX350y3KDbWDyqTuBJmED2F+lX+Aa401oOJUdWrtDpa+Ir82IraD/AJDWwjxY8EK9FlqOCeVemgJ/meNZMWEohrZ1TiStci0WPICzOlc/y8g/4ajkxOI2+4UNeJQmmYVZCWX3Goy2T8wtZT0WFgEkJBPkfc/lp4WO5+JVbqm5eSViHUnhSBLQtST+RAJIOkXhcdhdhlVhHfRJZl3Egtvo8hxsKJSoH9exOhgb+0HxJ4Lsls9n8O2o7jJcoyLIPTmQIKRHjOV0cMpaYfkrQoBt0mQhSUJWopUpJ6dgo3H2w+ITdNS760zXZORBMlxtxgUt7EekKQG0pDZZdcQB1IUonun+04CCeSfPO9YjSaWc3M8xSysucHggAc8g/mOORp90nxv3cLA8bsrymarnkV7bsp+bHdeTdu+olHSO6yekZamw46VPjr2ASE9fr1rKc42yk+Hw2FquXHbXQeCbCx3A3ag5pud8jiq21GFhOHTbJlxxg8/vZSgFdXJTnKAA3z6aSE8kkHU1zjBE5q22RbzaeQ0nql6JHhvKI/I/MMO+P0HGkDZ7n7S7j5Mqdl+bQaSxgwWW+2PZU8iJLZWta0tlaEtLK2nWyohPHu0o88hKZPQ/Eptri1TNFTkWT58+7KW+/JbrZUpa3CEpIS56LbCEAJSAlvqgcE8ckk1JZ5vM9z1FBYehT4aaUfnr5mdCqp6Mz/qpB3ztXb9lpTxql11a50SkJJSUpjp6kBaFFHIV1UFccHnUc3LsIUBr1N034uT47V2rVRJkN1r9XJjJktoUl4+lIcEuK4eiVo6oBU2T1UWuupFSJ2l+KjG1WlM5HenCLJaHpqDc6qXIIDjxYJKUPEtgpeKSeUcpURzrX/E5ldNP26iU9datWD8XJ6iFJS056xbcElKi24sc8L4bJIJ7ePPvrC/kkSVEoUpTTTW61bT7WbPlO9GJ4xbQ8gxevxZGFTLBiqs7arQRNaW40tTbj7bTXLSAtLbaQ75UV+OoAKl7vdu1G3Jzimxj5mCwmqyObHcp1MOKndWYcpsvuOEhCG3CVdWwlRKShRX5KBnfDJIxevrcmZztdfFyX+skMu2smelqNYyUJS7DaYSSk8shSD6ZCuFEK5J/D3/EjjC6bevELBuykPMXDlhYvQnUI6tPNQ40UKQoJCuvphP0qJ4JUR+LgbxSU7FGtOdTCOd1Z7pchffDlZvY9uXgDSyn5l6FY4pPJVz5jfvGv5/6MSP0c/XzdXVBZ9mnBNwVTy6phqJb1mStqA8BBdTEmD9R0UCf+t/hq/aklCik+4PGrZ5xHH89Jr4n5rtphsHDKJmROz3IZrAx6HCIDyX2HkPGQVEcIbaCOylHgAe5A5IY2R5zS4th1llE6YlNLAjrkOyEjwtKfYI5/EVHgJ48KJHB86WHw25VU0F7cbt7u199i2R5AEs0sm5opaayvqiO7LbMsNFkFYPZalKTz+Q5V2hrTUI9ySEc0rXsWb2O2fh7K4I1StzF29tJeXPt7l5PV2xmueXXlfkD4CU+eEpSOSeSZ5KjMzoj0WS0iRFeT0dZeSFIcH5KSfBH8darGMzx7N4An47fVl9BJ6/MVcxuS3z+RUhRAP6e+t1rgNtu73OurWshPXfwq4NLekSceasMCnvnst7FZHyrLh+/eIpKoy+fv2aJP5jVZcE3Ls6S6y20k1gynA2rFUNGfV0BDMuallPRUh9hofvmUEKQHmxwAjnrx2KXP8Tu4ljlV01szh0tcW0s44kZNbsDzU1ivBbSeCA++OUpHuEkq4AIUMqgooOMUkCoq46YdfAYRHjso9m0JACRz7nwPc+T7nWtWajG0ldv7G9OLcrxdkhX4LkECjzbdSxMtlzH3TXXkd+IQ6l5L8X0itvpz6hWqKQnryVK8DknzvqePNYyFFvVT/6m57MaM52PGa9ZlyMFBKGrBpKujx+3fslYIWGnOEE6Xe8Uul+F9E7cOgRGiPWzzMWbji0lLNk4FLUlbKkgmO4gLdWogFCvPKe6grRiGaiXWrsKqe3kz8+chNhZ1h6ftizUgLar4pVyW4zLXla1fhbQr3UXSMZW1xIbPT0XoMyTySLb7YbyNZlPcx68gjHsxjNF1deXPUYmNDgGREdIHqt8kdkkBbZUAtI5SpUj3A2+qtxqRECy9aPIjuiVX2cNfpTK2Sn8EiO5xyhxJ+/sRylQUkkGuQjRs/hmDKlPftSpfC0ZBUf6P8pPSVBQiLJUezf1IVyFJ4JQvufUSGTh+/DtC7Hp9yflquStSWYuTsJ9OsnKJASHeSflHlE/hWfTUeAhwk9EoyzacxKNlrsaS/8A6yRcnjPz3IePbw8tw6/Im0/L0WesoBKIcsDkR5hT2CEq+pKvLKltlbaWlhu61JlmP2Vg+4celUyyzeVtypMd+oeA5UiRyeEjjyHOei08KSSDzpX/ABGfERhFCHduFUC9z8ouWFI/qrXKbWlHHVSDLcJ/0dPkLC+CpPULAHAVqo8/B7jKsso5W7t5JyTJ6zIKPHfkC6lcBdS/EsJLDby+gckuokR1J7uqUSEnkr55EsKaS1dl0/rsVbuDtHVDu3o+M/KcriyKrYehct2fmG4D2cT2giA2644lpKYoc4DygtYBUQUjjnosEK0n8y27g1/w45Vc2aomS5/avIrJ+Quy3Jz8iSZyIy0oddQlSQlXYdEJAHT+9xzp5ZBEnZDcOVNC61XMUMbq260oJQzNdb6NfQBwQwypTvpkcKLrHHHXkQzeiir8doNqsRrB6MRGSwvRjrV2W4zGQ48oqPuo8oSVKPuVcnydbU6uecIRVtV6dyWcMkZTeunuxNGkJbQlKQEpSAAB7Aaxb/JKvFKh+zuJzVfBZBK3nlcewJ4A91HgHgAEnjwNZaT40yfhrwDBt1csypN1Oj2F5WR2oserD7alsxXQS+76ZBJS6eraiefDPA47K7d6TaTcVdnGjZu0thZ7S7cZF8UFam+qVvYdjsByUyxbyHEl8Kfqj0fKW30KZT6M9Cm1BS1diCtCUoKXF1ihyTHqBq8xvGH5+JXbrdszDmNPQnoy5pSv0W3lthhaVOqX6Jc9BL3ZKW1LJT2sRvZiW220ueqxjIMGucX22vISIb2R0WYWUFqQ476qFNuxG3EtPpaTwnoVLcDZHVpTSFBG3zG+tdpMQi7fboUVRBp7csQpeeY7DnTH7ePFS0hK1w4sJxTMpTSGmx6jvRB7LbUsNhsxuLl4k7SXob3UVZrRlf5u68aFXwHnceyFmVMV6SK6bCEGQHOeC2BJW2lau3I4bUvkg8c++uIe7dba45f2VfW2smwoR/rKhdi+hYRlcFXRTThSO3UKI4J7dSEknxqx/wAXdFiWD/DPNzuCqyZ/ZkqrmuSPRT8+3FdnRkPFEeUjo1JS04otqcaC2lgcdVc6rzurt/t5snkG2GVY85kl5T5c5Isf+U+1svmk2BkNJbjVsgDqUoSno4lTiB1UhIBJLvRTc2rzt5GZqF7RuZ2MZxAy2wsY0FLpREbjPokKSA3JZfaDjbjfnnr+JPkDyk6kOonfWmPbU0Rs3K+RHgx4rcUmuhOyC1HZSooCggHqhAUr6lcAc+TrdQL1ubFq5DsOfXsWrYernp8Rxlmcgo9QKjukem99H1cNqUQPJ41OQmy0aNGgEfpFbmMms+IDE7VDhQUsRkKHXwUrkOMrPP6BxP8Ajp2SrKLBkRmJDyWnZJWGkq8dilBWrz7eEpUf4A6TPxGQ1Pu1UhnnldfMCXGz57Nll5PBH/VkjQ2ZOcls3cospdFFk/I00JPe8tO3QJTx2+WQvnwop8rV/cSR55V42uEWLFlSocgVv7MpEcN16FJ6KdaH/OdOPpSr+7z5I+o8duNRG8jRp1ZBL8VxvDmw28xWxE+u/dPrHqJBAJJRyex7HlauVL4SOTLKGss7KQ1a36W2H08mLVsL7NRAR7rV7OO8eO3HCfIT7kqGpscluhjuO2dqWlPiFGckekkHlfVJPH8+Pf7arI5NqMpbZnZZkqLia6n1DHcndWGCfJQhtJASB7fy1a1Z9FPZZ6J/2leBrQO3GKVTqluz6WE4fxKcfZbJ/iSRoBBtXuGULBXHkVjCPYmMlK1n+PUFR12R8+gTnmGa2vtbVx4KLbcGEpRUE/iIB454+/HtpuZBn2Jx6uwXV2lZPtlxXfQbr1okOrX1PUcN8nyePfxpY4tJYweXh06xS4zFr2nGpa2mVOlvvGUCSEgnguBI5H56AxJ8W6zOyiYsxUz6V2xR6r79i2lotxQoBxSU9iSftx+v68iyEOIzXQ48SOgNR2G0tNtp9koSAEgfwAGq8zN07PJd1XLjBKR3I0M1aK9SnmloQ0VOFwqPkdeSAnlXHPU8akgyzemXylrDqaMD7LdfBI/8f/2aAcQjtJJIaQCfchI1ps9gCzwy4iGeiqbcjqC5bn4G2x5WFeR9JSFJPkeFHg86gEKLvRKSFPTMbiE/3HUqUR/2Ukf564xnBrzcbcONR7mZamPgUOXERbrpmOinJL5UY0Fo9OVOudCslX0obSpwn6QNayairskinJ2RZv4csbvcossf3El48xt3Vox1Fa1RVz3LU9HqKcbfU0U/uG0hSlJTyVqK+VK4T9aG3BpbDbvII+NivTBweZlTt/VpF6bIqixY7i21x2CpSmgta3FuKPlSnG0+enJc3xl/Bv8AsXEK/NMIzCxt2GVtMrx7KrR+0ZsnHShDHy3bt2dUtRV1Vyk89uUJQQUi/tPulh2FXdnV2OCR3at5EGXCpIznzPzivT6xuA0Gy72ebAAPHZQ8++uY8ZhqckqlRJt2S572X1dju1FVq03CEG8u7uumvLp0N5tkqLuFtBAkbd4tf3e57dn+0pV7S40w801LLxdTGflyUdPTaSpogBXu2gjga7pd9ZZ7udIuk1FpSYvCTYNxYF042ZLE92UgTEhKFEoR3jqPRR8KUvj6SAG3tjvLtD8Pt/iVDbZBbbdoxGJJYtMOyColmdItX0p/1ktcZTjTynG1cJK+4QggICQoFNed6MswGnzCbe4TaX0yjtboxa3HnsgcrmwSQ7MlPdurkdtTr3ptpWUcdFuKUR9OpXWyS1i3fbv66bFWSlOnkUkkrX8vqZW8FV86xTOeSmS69TOAe3SW0UJJ/QPJYP6cadm32SW/xIYljyG5MyqwtiCw3fTD2Zk3M300h6G0rwpLCVchx1PBcJKEEALOqub+O4BDwq2jYpuLdW+SKyh1ljHmJS5kEVwSFsupfVyVKCgnyHFcqJHUdexytn94r07d4rhreIW1rX43LkznUsfu2Jk1LvrRGX3CUhDTbq/UWk8lRQ34451cpVFVgppNJq+u5zakHTk4t3t0Lf3GJt/EDvhU7cFsKwbEm2bvKGkpAakvK/8AQoBA+xALik8cFA+xA0/Gfhzw2nacTjBu8HWsED+q15Mr2hz5/wDR23QwfP2U2RqpPwe7uZ1gNNk9bPweDkeQyrQ3FupNymNZPh8Do+lK0FlxA6KQEB1ASUHwOfNicd+NbbqzjKXcou8ScSAVC2qnVsdCtaEuCQx6rJbUptzqvuAoJJHI865WJc5TfRcv0X6MYKCb5mLlfwtT72zTPVe45kEpAAEvJ8Rjmx8e3+nV7kN338gnk8+eSfOoButk1v8ADy1Ees7zIcOcsHkV9AuFliL2nelEcAymbNn5plhI4Uv03FhI8BaSUnVkE714C9ic7JouYUthSQWHJL8qDPafSlKEFah9Cj9QSD9Pv9uNVwwxix3byCRuhmcAx5llGVEpKOSOyKmrVzwlSfILz4PdxXvwQjwAU6q3yLNLZctvpsSqkpO0DvwTELnZ+9m4znyG157ePvWz2QtL9SLkXP1FyO6UI4LSOEGP1SW0p7BJQoLLAcdQy2txxaW20AqUtZACQPckn2GowzY1OB4WvC86hyL7Z31A7GmtLWbHElgno6y4n6/lmySUrR+8jgkfW14bVWR0uQb8ZDnGx0DKK2XX4vDXPu85guJeE6ElDbkdttpsgCQtSgh7g9E+m4Rz2CBSyurJyk7dXyt75emhLGrwlkktVt3K27q7+4nubu/LtLtL9zj9MFwKKqaih5EhR/tJKwohJ7kAJHk8dOQCnTH2s2r3ttsli5Ftxg7WFVfyiS8xLaMGNKcUvw3JaeQ0XAlAUe7KF9e/AcJJ4lewFTM2ExqrnYO3i99ZTXq9Ng1kVSpubDflMNrCW7Br6w0StIALawCo+eQrTtuvjYyKngxIa9n7SRk9nNfrqxmFcR5ECS+0paXCXwEuISn01qPZoeEnkjgkdt1Y5OHTSt3KfDlm4k279jX4y8xDyJnHbqqdwvJq2L6UbH+ECH6QPK34KwkJfQpPVJUPqbH0lLRUrtPZMZmZGdjyGW5DDqShxp1AUhaSOCFJPggjxwdJzcXHs93AraSfuNmAX6mRU6UUWORWo0SvS9PjML9GSpKpPqBDi/3qXEEdlJ/CSDn0u4N/hNpk1XmsZyZSUl7PpmsojoClJbjvKQhye0hIDXdAQv1UD0x2+oN8cnkVKafipu/vkdCFSzyTVjq+HnDqHFG87apqmHX+nk0yMXI7QCy2kIWhsq9+qPUISn2A9h5JMP3lrHZu7MZTbhCIlriFitsHweJtlHCiP0+Y4/4tSzbrMMew7HNxr6ytIsGlayqa85MWsemezTCh1I57lQIKQnkq7AAHxqtW5W+EXc7d2tdbv3MDwe2gtR37crbXOKIT7kpp9LaCXIxU6UpbKvJBCgD+HVmlTqVKkpPbr6EFWUY04x53LYZpu7ju39sulgRX8gzCer1kUFM2HJTqylCQ48fwso46crcI+kcgHjjSSsHs4yT4msNazY1cJdbSzLiLTVZU4mIh5SowDrqv7Rw8Dkp+kdfAHJ57NnMzxaJLeqMCtqijYsWPmJdvazmX7FaVEj5mQpauVyVFKukdP0NBanHfKksnbU7Tdx8UuczmZSpbFHS11ShanfUP70et+Lk8nlBJP5k6s4WmoVbW5c9/0RYio50r39/kbKVBKFFR4SBySfsNL2JZXGD7iR90cZnZUxjUeOWMjs6BuvZJrAC6DFVJZIf6LIWeqVhaQU+oFBI0y8RViUOwkKzihuchimSZERdVNHCUpY5THdir6tKSXWvpdK+ez6QvqhvuFzuPc1G8Ndkfz0n51EqWzVhlaClirEp9LAKI6lH0Xmu6uxc/egpJ5LakE9STqZlGFrdznRUMrcrjOw7+kVySHUoyXOhiN7i3lx0VMV2ClXXhZ+SlOvusyX0oIWIbwjyPPlKFApLP3+3K2/3mmv7f5TVuvNOy3KyO1IakwZsGxSjultTqeAlTif3raCej7YBT36kBw5L8JG2N/KiTodC5iF1DYEaPdYjMdqJqG0pCUJU5HUn1AlKQAHOwA+3k6o58ZOwMnE81o4j+b5VldtkPWucj3ds463KrmGpD6HHG2PSW4uM8A8hPb6nOB7LJEVZNpRzNXejXvYlptXzWWi5+9z4vMng57Dqdr8JbyPPpX7YaRaz3Eqe+WLEkv+jJlSChIWp1pDfUnnoSfP0hbV3C27x7bz4e4u1uWrjyq6tiy25RjpJC5Mt1Un0IiVcKWW1qCWQAFqKEkJB8aWO3mKX2Aeg5X5I3SyG2G4rhx6piQ0yUNd0tLXy2spX1WeS2UkE+D4B1vmKCI1aPWjxkWVu6pRXZ2clyZLPPun1nlKWE/wDRB6j7DVaOEmqfDzWV79W/bJ5YiLqZ7X0t2MTCYtpCw2ijXrpkXTUBhuc6V9yt8NgOEq/vHtz5+/voiY2/Xw2aiJeWUbFGZ5tUYwgtGAiUQrlxALZcbBUtSy2hxKCoklJJPPbAhu53llvjjNrMpGauDFmSJMBLfzDpkLfShKFOIWlKUiOvsepJK08FPU9orW0NtVbhNt0WYXOR4tEL8e1N+iOtJfSClLcZ1ttC1KQscLJBQOCnkrCgm4q8XUdFboqulJQVV7MYPbRrjRqwQHn1vdS5nEx1hrLJ8oyuRYor3YCGlRYR7MpkSQ2CWitxxLaUknySFEnwmYQ9sp1xW4dS5fJyKBk10Emux+HJj+qlotlBeLIa5YbCC4SFnhKQrzyClNwt+dr0ZzhdjKrWy1fQAmzjIYSlIsJMZK1RmZHjlxAWTwkngFXOlJj+0WQZ9cxriNYyxWX8SHJm5k2801JnRHGQ7KZQhKi40t1ZZZAASlpmKgJUrlSFALi0wiXiIx7Gqu2yO/lSy1HgV0Gzi9A0VKQFLeab7BKQ26QOSeGXCB1bWUz574dJjvKX4GQSB9wu7lEK/kHuNZJr8d+GPfp6W9VfL4nZQZs+O9EZU9+zkqMcvFLSAVJQ0ppXJQOekpIA6tLItPHfblMNPsrDjTiAtCx7KSRyDoZRVA/DpECgXMGjPrH99+Kh5R/ipXJP8edRncb4VZWcxIjEarfoER1KWpMGvQEuqPABVwATwO3Hn+8dXZ99GhmxRCk+E3JaCuESLPs2kJ5ILVQ2CT+auQSrXYr4Zc3CyVXtx6Z9kppG+f8AHjV69HvoYsU0wz4ensJtJFwmrurC6kN+k9OlML5IPHIShKQkD6U/Ykce+pkvGblA+qonpHP3iuf+7VmfbRobFU77H8iNLORWwX2LNTCxFXJjL6BzqepP0+wPH2P8DqLYyjczFaa1xmNVNjErOV+1JMGxdhypTs4pQlTy33axY68IHVKW0lP2X441ZfevIbqmxGNAxt0Rsiv7BimgSlICkxluklx8g/7tpDq/v5SPB1gZ8zPEHF9uqi4sG5tskomXDj5VNaro6U/Mver/AL5wrZaC+PCnyoAdfEc6anpI2jOUHeIiV3e7krMKe9l3jch6qLyo8a5sJ1kylbjZaDnpKU0hLiW1OJ7JSnkOK8ajBwHL3K2ZAk50/GiTltvTv2fWtxnZD6JJkpkKc5UoPB1RPqDhXgD2AGnhh+U5xuBmN5tttPX4jjFdiDn7OdmX9gt99LSAlPdqIgdyASEhS+ySfdQJPDAn/Ap/XbHZEbPd1ctyaykp/eCO6iFWBQUFJ/0JvwRykc8q5PHIKTwRz50sJSleUU2rb6vRtrV9G7roWo1MRUjZSdte2+j26oprHxvbDC3JhubKtuLaQ8p6VJvZLUuW44okkqB88888kDkn3JOtzibePZtZKr9vtsBmk5tPcmvqPRjt+eP3j7vRKB+vn9NW6w7YjFdq8ujLx/H8f25zp9LURj51pUvHskIPVKGJD3eRAkqKuPTSokk8hEsIKg7qTcaM9dsY3kFfJxDK18pbqLPgJldU9lKhvp5blICQVfuz3SP7RDZ5SNXjk/DGOvf3qjSNC78TKO3eD5htgxAvc027qseVNR8hFXHtHJbDLhIUmPIW0sJaK1cBKklSVFPXkK6BWoo6lFHWNRAv1XB2cefIILzqiVOOEcngqUVK4Hgc8DgADXo5e1Ndd0k+BbxY02qkMKblx5iAtlxog9gsK8FPHPPOqZ5PvBt5szbxoMXPKbNMSlSkxmm4s9E6zpirnql3qVKkRwRwHCfVR9KVer2ChZoYjieGS1FWjw9Y7CutIL6nmZ8Hp8+whxktuOKbRKjuDq/GcUn6ghxPjsPKVBCxyUAak2IZ7BxV6JGcfk49FVJMiwk2KQ0z6SfCAhbLbrYSlAaa/eqZ4bZQEBHKtWBsMQpLIqMmqiOLPgqDQSo/8Q4P+eo1P2boZRUqOZMEkfSltzskH/i5J/x1JWoQrfyNKVaVLYjmabY4FvlTuSDDrpU48OQ75qIlag4n6kKS4Rw+3zxynkoUCR+olmF5a9kDcuDaxkV+S16kt2MFCypAKuSh5pR8qZcAJSr38KSrhaFgQOX8OrkGW/Po7UQLB0fXKhrcguu/kHFNH94B+SwR+mo7fba7zLvKK1qbupfsqb1AiXbMpbMtlQ+uM8pgpCm1FKSB6IIUEqCgeTrmTwFS2XNdci/HGQvdxsySfEVvFK26oY1LjjaZ2cXnZmsigBXoI/vynAfAQj7dvBV+YSriB/CRl2NbI27tLlFc/h7VpicunnZE6gPQH5qnwtt115BUUJKVODs6EhPge3kM/BtimWjOyDOFs3+b2xCpk1hbiGYjY/BFjDkFLKP18rP1K5PHGfZbIQXgDBsH4yufKX0hxJ/hx1I/z1YjgYcF0pPV7te+RUq4h1J3WxH8Zweb+z4TyHos+I8mjW2/EeQ6j04stt8KSpJKVDhbo5BPhpP5ga1LdUGd0sHbIWAxk19JCD5ADkN5RPP2+p0Hj9f5Ed2TyrE3nH8Vs3KpZe+YV+ynkpadXx5Lkdwekon7ngqPA+rkDjT3VfvX/W/E5cbE8Ykz2/nuLZLzkeM2p1tCA5KZHZSVcIHHRa+w8fSfGq7wdaLdmmnf7WLUcTTaV1Z6fcbm7VpDodvLi3nONNtVSW7NHrLCQpyO4l9tIJ+5W2kAfckDSoyj4jTKz/cR/bCiXldbb5C7PjZDZuGJWlKo0dCigFIddCXW1ghIHgA9j21mTvhhuMkkt3GX5K1ml6CVpbntFuBFJ90x2B2QkeB9RT2PHPI541IafZSyfcH7QlMQ2RwOrPLiyP8AID/H+WpqHw+MFebu/pyIKuJcp5o6FZW9hq+6nvz8nlfPetIXLFRWIMOtjuLCe/ptJPI56JHII54HI0zKL4cKrI4rbcfDKxuGRwl+REQhPH5hRHZX8RzqyFDt5R4+UrZiB+QnyH5P1rB/T7D+QGpJrqpJKyKW+rK0M/AJtrJaWqcxNafX55rpa20oP3479/8AyH8NGO/BBW4E9YP4fuBlNFIkFso5Uw819IPHrN+mkO+VK4/DxyffnVl9GsmLFYb+m3e2unQZNrk+L3+JuyUsS7mdWvR3ISVBRDryGSUob5AT35ISVJKuqeVCV7kYZn0/D7qEzR11/DlwnER5FJZ9ZSFlHLbiWnkIQequFDh0nx4BPjTRvc5qaZ2fEdUqVJhR0yZbDfRKWGVduqnXHFIbbB6q47rTzwQOT41GdqMJv7HI2mKdlmm2yt/UjSWYN60DV9khKJUAel0bAUVLW0FqQfJQArntz8RUnGS4ckn0Zbowi088W11Rfra3KZ2bbbYrf2tc7T2lpVxpkyvfbU2uM+tpKnGilXkdVFQ8/lqvv9IPhqP+TCo3KYQRPwOzZsXy0js67AcJjym0/qG3lL8+PoP56QlX8Wm5vwtbsNbe5aus3ex9SFKhW+PWMZEz5dA5PrRyvq07wRwkltKuDx3903A2o+KbbrfFxVZXSpVfZrTwanIIK4jrv0lRSjuOjpACiQ2pXAST7edWoScl4lYqtZX4WUYn7n+n0cqsQy7JYS0JcTOqKV1xhaVDkFC19fUHHB5b7Dz+fjUixvJa7Lalqyq5IlRHCpPPUoUhSTwpC0KAUhSSCClQBB9xqwO6PxI7HYNlM/FJ1Pdz8lp1dnquso5MdfBJ4PquhppaFEHqv1Cg/wB08apBP3dzPKdz8uyHbvaL5+js30vnF4dkly8aLSPSL7sdJWvlYbCvobUnr0AWr8RxGVRS8drciSSpteG9xgzhOxvejD7yvJX+3214pKbHPPdzs7CWPtyHwW/P+/8AGsTYuf8AO7T44062tifAjCvnR3k9XWZTBLTyXEnyFd0KJB8+efvrIoJ2YZScesch29v9uairuYNrYWmVgV6WkRJbMopYC+FrUr0uncoShPbkqPHB1r+8u3k/ezc6fAyqkrYdvbNTEV5kJabMgx20vvNqVwFhxQBJHPK0rUPChrWLp8WWX+TSv5f9Myz8JX25DF0a1H9cKD/7brf/AOW3/wC/RqyVtRq+3n2OseBAi1cREWHGZhxm+ejEdsNoTySTwkAAckk/xJ136NCQ1NjiFDbWbVlOo62bZMpSlubJhtuPISCSkJWQVAAkkAHwSfz1tz5JOuPfRoA0aNGgDRo9tGgDR40aNAYdhTw7R6A9KZDzkGR81GUSeW3ei2+w/wCFxY/4jrFfgwIF67dypCGXlxEQ0l9SUobQla1qKSfIKipPbzwfSR+WttpZbxYxY2q4c+G0uUyw2UONNjlSPPPYD3P5Hj8hoBSYZhcTLcys7GPZSYcuPuNcfJWdVI6OxluwQ4l1Cx4PHpJ+lXKFA8KBHjVk9ofilhyMOq/+VaVVYTfO17M5E6XKRHrrNpaEq7sOLIAdHYBbBPYHynsjg6q9TrsMLyA32OuNtylO+tLrJKj8pOV0LfZXHJad6kgOpB+wUlY8CTXN/jO487aSHFhJ+Ur70xJNPYtpW5DWivklptxB7A/gSUqBIUAFJJ99cavCcZtyV4v6bs6VKUZRSWkvvsOzJ/jCwbMYEqlxHErnd1qShTMlmHW9Kwj/AGH5EkJb4P24CweNLGtvd5c+YznAbydjuI7fxcacycs3DCsnm4/HZJS2yh91TYW4paHXELWV+mGT0KeqU6aV7kdPiVYqbcWcKor2gAX5r6GW0j2A5UQP0A0jEfEfj0yJvpX0tXfZS5mOOMY7T2VVDCIQUGJaVlbzykAJS5LPJSDyEnjnVGLlVXgp3tbvzXl3JK8Iwj4pa+/Mydrdroe8O12K324d7k+dypkFp8Rsgt3nIzJISSEMpUlJBKEklfZSuqSTrL3ixCpx3F8MwrG6WDUV+QZTWwpLcKOltPoNufMLUoJA7q/cDyrnnzrT4ZB3Zt9vsZx6qjxcIhV0GNEVLipTKffQ20EFQW8kIR2IKvpQ4fI4V+c426+HqJjN7DyLIbm3yjIoS1LhyrK0ffEYqQtC+EEpQeQsj8Hj7a6NPDVXUzzeid7e9CKdemoZIrVrcb+jQeBo99dY5we2jQTo0AaNHvo0Acfpo0aNAGjRo0AH9NA/ho0aANGjRoCMZBtpjWUW8a1s6tuRZRlhxmUFrQ42oDgEFJBB48H8x4PjWtk7H4LMmLmP43Delr/E+4FKcV/FRPOpzo1jKtwRJrajFmGQ01VBpseyEPOAD+XbWgudiamxjvNx5b7KVj+zeSHU8+4/I+Dx555B8/bTM0ayBB5bhu6l1W1tBNVEyxFcVN1N9Z2B9eC0UnhLq1JLqupCASgH1kcodSVoZkNSi8+HfHbtIS+v5lKCS2J8ZuQE/wAAQNNTRrWKS0QbvuIlz4YYKZbTrYq31tKJaefh8ra5PJ6c9uv58AjTIa2mxJcNLE+gr7oBASo2kZEoLI+/VwEDz58DUu0e+tgLv/5Ou13/AN3+Of8A9a1//wA6NMTRoA0aNGgDRo0aANGjXP5aA40aD7a50Bxo9tc/3TrjQBo0fno0BFcp24qcn9R0t/JzlefmWB+I8f3k+yv/AD/XSUyb4ZLK4ySDaxnxW3UFX+h3sGQG3Gh54BCgeR9R8FJ45PBHJ1ZXRrDWbRjuInHPhMx9iwTb5PYzstvPB+ftH1SXRx7cKc5A4+3VKeNN+nxGnoAn5GuYZWkcBwp7L4/9Y8n/AD1uNHHtooqOiHc40a59wNcayA0aNA9tAGjRo0AaNGjQBo99GjQAPGjRo0AaNB9xo0AaNGjQBo0aNAGjRo0AaNGjQBo0a4/PQB/LRrnRoD//2Q=="/>
          <p:cNvSpPr>
            <a:spLocks noChangeAspect="1" noChangeArrowheads="1"/>
          </p:cNvSpPr>
          <p:nvPr/>
        </p:nvSpPr>
        <p:spPr bwMode="auto">
          <a:xfrm>
            <a:off x="152400" y="3048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sz="1600"/>
          </a:p>
        </p:txBody>
      </p:sp>
      <p:sp>
        <p:nvSpPr>
          <p:cNvPr id="3080" name="矩形 7197"/>
          <p:cNvSpPr>
            <a:spLocks noChangeArrowheads="1"/>
          </p:cNvSpPr>
          <p:nvPr/>
        </p:nvSpPr>
        <p:spPr bwMode="auto">
          <a:xfrm>
            <a:off x="0" y="1052736"/>
            <a:ext cx="58737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2800" b="1">
                <a:solidFill>
                  <a:srgbClr val="0000FF"/>
                </a:solidFill>
                <a:latin typeface="微软雅黑" pitchFamily="34" charset="-122"/>
                <a:ea typeface="微软雅黑" pitchFamily="34" charset="-122"/>
                <a:sym typeface="宋体" pitchFamily="2" charset="-122"/>
              </a:rPr>
              <a:t>一、计算机网络技术和现代社会生活</a:t>
            </a:r>
            <a:endParaRPr lang="zh-CN" altLang="zh-CN" sz="2800" b="1">
              <a:solidFill>
                <a:srgbClr val="0000FF"/>
              </a:solidFill>
              <a:latin typeface="微软雅黑" pitchFamily="34" charset="-122"/>
              <a:ea typeface="微软雅黑" pitchFamily="34" charset="-122"/>
              <a:sym typeface="宋体" pitchFamily="2" charset="-122"/>
            </a:endParaRPr>
          </a:p>
        </p:txBody>
      </p:sp>
      <p:pic>
        <p:nvPicPr>
          <p:cNvPr id="9"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7"/>
          <p:cNvSpPr>
            <a:spLocks noChangeArrowheads="1"/>
          </p:cNvSpPr>
          <p:nvPr/>
        </p:nvSpPr>
        <p:spPr bwMode="auto">
          <a:xfrm>
            <a:off x="190500" y="112713"/>
            <a:ext cx="52673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22</a:t>
            </a:r>
            <a:r>
              <a:rPr lang="zh-CN" altLang="en-US"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课 不断发展的现代社会</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sp>
        <p:nvSpPr>
          <p:cNvPr id="11" name="矩形 3"/>
          <p:cNvSpPr>
            <a:spLocks noChangeArrowheads="1"/>
          </p:cNvSpPr>
          <p:nvPr/>
        </p:nvSpPr>
        <p:spPr bwMode="auto">
          <a:xfrm>
            <a:off x="304800" y="1988840"/>
            <a:ext cx="4383324" cy="990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lnSpc>
                <a:spcPts val="3500"/>
              </a:lnSpc>
            </a:pPr>
            <a:r>
              <a:rPr lang="en-US" altLang="zh-CN" sz="3200" b="1" dirty="0">
                <a:latin typeface="黑体" pitchFamily="49" charset="-122"/>
                <a:ea typeface="黑体" pitchFamily="49" charset="-122"/>
              </a:rPr>
              <a:t>20</a:t>
            </a:r>
            <a:r>
              <a:rPr lang="zh-CN" altLang="en-US" sz="3200" b="1" dirty="0">
                <a:latin typeface="黑体" pitchFamily="49" charset="-122"/>
                <a:ea typeface="黑体" pitchFamily="49" charset="-122"/>
              </a:rPr>
              <a:t>世纪</a:t>
            </a:r>
            <a:r>
              <a:rPr lang="en-US" altLang="zh-CN" sz="3200" b="1" dirty="0">
                <a:latin typeface="黑体" pitchFamily="49" charset="-122"/>
                <a:ea typeface="黑体" pitchFamily="49" charset="-122"/>
              </a:rPr>
              <a:t>90</a:t>
            </a:r>
            <a:r>
              <a:rPr lang="zh-CN" altLang="en-US" sz="3200" b="1" dirty="0">
                <a:latin typeface="黑体" pitchFamily="49" charset="-122"/>
                <a:ea typeface="黑体" pitchFamily="49" charset="-122"/>
              </a:rPr>
              <a:t>年代以来，进入“信息时代”</a:t>
            </a:r>
          </a:p>
        </p:txBody>
      </p:sp>
      <p:pic>
        <p:nvPicPr>
          <p:cNvPr id="12" name="Picture 1" descr="C:\Users\Administrator\Desktop\6608733_112735166000_2.jpg"/>
          <p:cNvPicPr>
            <a:picLocks noChangeAspect="1" noChangeArrowheads="1"/>
          </p:cNvPicPr>
          <p:nvPr/>
        </p:nvPicPr>
        <p:blipFill rotWithShape="1">
          <a:blip r:embed="rId3"/>
          <a:srcRect b="5019"/>
          <a:stretch/>
        </p:blipFill>
        <p:spPr bwMode="auto">
          <a:xfrm>
            <a:off x="6156176" y="1052735"/>
            <a:ext cx="2958808" cy="217754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3" name="矩形 1"/>
          <p:cNvSpPr>
            <a:spLocks noChangeArrowheads="1"/>
          </p:cNvSpPr>
          <p:nvPr/>
        </p:nvSpPr>
        <p:spPr bwMode="auto">
          <a:xfrm>
            <a:off x="81980" y="3437467"/>
            <a:ext cx="906202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latin typeface="楷体" pitchFamily="49" charset="-122"/>
                <a:ea typeface="楷体" pitchFamily="49" charset="-122"/>
              </a:rPr>
              <a:t>计算机网络将世界各地联结成一个整体，创造了人类新的生活模式和文化观念。网络不仅极大地拓展了人类的生活空间，还对人类</a:t>
            </a:r>
            <a:r>
              <a:rPr lang="zh-CN" altLang="en-US" sz="2800" b="1" dirty="0">
                <a:solidFill>
                  <a:srgbClr val="C00000"/>
                </a:solidFill>
                <a:latin typeface="楷体" pitchFamily="49" charset="-122"/>
                <a:ea typeface="楷体" pitchFamily="49" charset="-122"/>
              </a:rPr>
              <a:t>经济活动产生</a:t>
            </a:r>
            <a:r>
              <a:rPr lang="zh-CN" altLang="en-US" sz="2800" b="1" dirty="0">
                <a:latin typeface="楷体" pitchFamily="49" charset="-122"/>
                <a:ea typeface="楷体" pitchFamily="49" charset="-122"/>
              </a:rPr>
              <a:t>了直接影响，</a:t>
            </a:r>
            <a:r>
              <a:rPr lang="zh-CN" altLang="en-US" sz="2800" b="1" dirty="0">
                <a:solidFill>
                  <a:srgbClr val="C00000"/>
                </a:solidFill>
                <a:latin typeface="楷体" pitchFamily="49" charset="-122"/>
                <a:ea typeface="楷体" pitchFamily="49" charset="-122"/>
              </a:rPr>
              <a:t>推进了全球经济的一体化</a:t>
            </a:r>
            <a:r>
              <a:rPr lang="zh-CN" altLang="en-US" sz="2800" b="1" dirty="0">
                <a:latin typeface="楷体" pitchFamily="49" charset="-122"/>
                <a:ea typeface="楷体" pitchFamily="49" charset="-122"/>
              </a:rPr>
              <a:t>。随着互联网的发展</a:t>
            </a:r>
            <a:r>
              <a:rPr lang="zh-CN" altLang="en-US" sz="2800" b="1" dirty="0" smtClean="0">
                <a:latin typeface="楷体" pitchFamily="49" charset="-122"/>
                <a:ea typeface="楷体" pitchFamily="49" charset="-122"/>
              </a:rPr>
              <a:t>，</a:t>
            </a:r>
            <a:r>
              <a:rPr lang="zh-CN" altLang="en-US" sz="2800" b="1" dirty="0" smtClean="0">
                <a:solidFill>
                  <a:srgbClr val="C00000"/>
                </a:solidFill>
                <a:latin typeface="楷体" pitchFamily="49" charset="-122"/>
                <a:ea typeface="楷体" pitchFamily="49" charset="-122"/>
              </a:rPr>
              <a:t>它将更广泛地覆盖社会生活的各个领域，对人类社会生活产生更大的影响。</a:t>
            </a:r>
            <a:endParaRPr lang="zh-CN" altLang="zh-CN" sz="2800" b="1" dirty="0">
              <a:solidFill>
                <a:srgbClr val="C00000"/>
              </a:solidFill>
              <a:latin typeface="楷体" pitchFamily="49" charset="-122"/>
              <a:ea typeface="楷体" pitchFamily="49" charset="-122"/>
            </a:endParaRPr>
          </a:p>
        </p:txBody>
      </p:sp>
    </p:spTree>
    <p:extLst>
      <p:ext uri="{BB962C8B-B14F-4D97-AF65-F5344CB8AC3E}">
        <p14:creationId xmlns:p14="http://schemas.microsoft.com/office/powerpoint/2010/main" val="2678279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80"/>
                                        </p:tgtEl>
                                        <p:attrNameLst>
                                          <p:attrName>style.visibility</p:attrName>
                                        </p:attrNameLst>
                                      </p:cBhvr>
                                      <p:to>
                                        <p:strVal val="visible"/>
                                      </p:to>
                                    </p:set>
                                    <p:animEffect transition="in" filter="blinds(horizontal)">
                                      <p:cBhvr>
                                        <p:cTn id="7" dur="500"/>
                                        <p:tgtEl>
                                          <p:spTgt spid="308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0" grpId="0"/>
      <p:bldP spid="11"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文本框 2"/>
          <p:cNvSpPr txBox="1">
            <a:spLocks noChangeArrowheads="1"/>
          </p:cNvSpPr>
          <p:nvPr/>
        </p:nvSpPr>
        <p:spPr bwMode="auto">
          <a:xfrm>
            <a:off x="323528" y="2100113"/>
            <a:ext cx="8153400" cy="291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itchFamily="34" charset="0"/>
              </a:defRPr>
            </a:lvl1pPr>
            <a:lvl2pPr>
              <a:defRPr sz="2800">
                <a:solidFill>
                  <a:schemeClr val="tx1"/>
                </a:solidFill>
                <a:latin typeface="Arial" pitchFamily="34" charset="0"/>
              </a:defRPr>
            </a:lvl2pPr>
            <a:lvl3pPr>
              <a:defRPr sz="2400">
                <a:solidFill>
                  <a:schemeClr val="tx1"/>
                </a:solidFill>
                <a:latin typeface="Arial" pitchFamily="34" charset="0"/>
              </a:defRPr>
            </a:lvl3pPr>
            <a:lvl4pPr>
              <a:defRPr sz="2000">
                <a:solidFill>
                  <a:schemeClr val="tx1"/>
                </a:solidFill>
                <a:latin typeface="Arial" pitchFamily="34" charset="0"/>
              </a:defRPr>
            </a:lvl4pPr>
            <a:lvl5pPr>
              <a:defRPr sz="2000">
                <a:solidFill>
                  <a:schemeClr val="tx1"/>
                </a:solidFill>
                <a:latin typeface="Arial" pitchFamily="34" charset="0"/>
              </a:defRPr>
            </a:lvl5pPr>
            <a:lvl6pPr eaLnBrk="0" hangingPunct="0">
              <a:defRPr sz="2000">
                <a:solidFill>
                  <a:schemeClr val="tx1"/>
                </a:solidFill>
                <a:latin typeface="Arial" pitchFamily="34" charset="0"/>
              </a:defRPr>
            </a:lvl6pPr>
            <a:lvl7pPr eaLnBrk="0" hangingPunct="0">
              <a:defRPr sz="2000">
                <a:solidFill>
                  <a:schemeClr val="tx1"/>
                </a:solidFill>
                <a:latin typeface="Arial" pitchFamily="34" charset="0"/>
              </a:defRPr>
            </a:lvl7pPr>
            <a:lvl8pPr eaLnBrk="0" hangingPunct="0">
              <a:defRPr sz="2000">
                <a:solidFill>
                  <a:schemeClr val="tx1"/>
                </a:solidFill>
                <a:latin typeface="Arial" pitchFamily="34" charset="0"/>
              </a:defRPr>
            </a:lvl8pPr>
            <a:lvl9pPr eaLnBrk="0" hangingPunct="0">
              <a:defRPr sz="2000">
                <a:solidFill>
                  <a:schemeClr val="tx1"/>
                </a:solidFill>
                <a:latin typeface="Arial" pitchFamily="34" charset="0"/>
              </a:defRPr>
            </a:lvl9pPr>
          </a:lstStyle>
          <a:p>
            <a:pPr eaLnBrk="1" hangingPunct="1">
              <a:lnSpc>
                <a:spcPts val="4400"/>
              </a:lnSpc>
            </a:pPr>
            <a:r>
              <a:rPr lang="en-US" altLang="zh-CN" sz="2400" b="1" dirty="0">
                <a:latin typeface="宋体" pitchFamily="2" charset="-122"/>
              </a:rPr>
              <a:t>(1)</a:t>
            </a:r>
            <a:r>
              <a:rPr lang="zh-CN" altLang="en-US" sz="2400" b="1" dirty="0">
                <a:latin typeface="宋体" pitchFamily="2" charset="-122"/>
              </a:rPr>
              <a:t>网络是把“双刃剑”，既有积极影响，也有消极影响，二者都不可忽略。</a:t>
            </a:r>
          </a:p>
          <a:p>
            <a:pPr eaLnBrk="1" hangingPunct="1">
              <a:lnSpc>
                <a:spcPts val="4400"/>
              </a:lnSpc>
            </a:pPr>
            <a:r>
              <a:rPr lang="en-US" altLang="zh-CN" sz="2400" b="1" dirty="0">
                <a:latin typeface="宋体" pitchFamily="2" charset="-122"/>
              </a:rPr>
              <a:t>(2)</a:t>
            </a:r>
            <a:r>
              <a:rPr lang="zh-CN" altLang="en-US" sz="2400" b="1" dirty="0">
                <a:latin typeface="宋体" pitchFamily="2" charset="-122"/>
              </a:rPr>
              <a:t>我们要趋利避害。既不能因为它的积极因素而放任不管，也不能因为它的负面因素而因噎废食。我们应该提高自身的道德素养，树立正确的网络观，让网络发挥出应有的作用。</a:t>
            </a:r>
            <a:endParaRPr lang="zh-CN" altLang="en-US" sz="2400" dirty="0"/>
          </a:p>
        </p:txBody>
      </p:sp>
      <p:sp>
        <p:nvSpPr>
          <p:cNvPr id="11267" name="矩形 3"/>
          <p:cNvSpPr>
            <a:spLocks noChangeArrowheads="1"/>
          </p:cNvSpPr>
          <p:nvPr/>
        </p:nvSpPr>
        <p:spPr bwMode="auto">
          <a:xfrm>
            <a:off x="2274711" y="1268760"/>
            <a:ext cx="45132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2800" b="1" dirty="0">
                <a:solidFill>
                  <a:srgbClr val="0000FF"/>
                </a:solidFill>
                <a:latin typeface="宋体" pitchFamily="2" charset="-122"/>
              </a:rPr>
              <a:t>中学生应该怎样对待网络？</a:t>
            </a:r>
          </a:p>
        </p:txBody>
      </p:sp>
      <p:pic>
        <p:nvPicPr>
          <p:cNvPr id="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7"/>
          <p:cNvSpPr>
            <a:spLocks noChangeArrowheads="1"/>
          </p:cNvSpPr>
          <p:nvPr/>
        </p:nvSpPr>
        <p:spPr bwMode="auto">
          <a:xfrm>
            <a:off x="190500" y="112713"/>
            <a:ext cx="52673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22</a:t>
            </a:r>
            <a:r>
              <a:rPr lang="zh-CN" altLang="en-US"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课 不断发展的现代社会</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spTree>
    <p:extLst>
      <p:ext uri="{BB962C8B-B14F-4D97-AF65-F5344CB8AC3E}">
        <p14:creationId xmlns:p14="http://schemas.microsoft.com/office/powerpoint/2010/main" val="5756939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blinds(horizontal)">
                                      <p:cBhvr>
                                        <p:cTn id="7" dur="500"/>
                                        <p:tgtEl>
                                          <p:spTgt spid="1126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242"/>
                                        </p:tgtEl>
                                        <p:attrNameLst>
                                          <p:attrName>style.visibility</p:attrName>
                                        </p:attrNameLst>
                                      </p:cBhvr>
                                      <p:to>
                                        <p:strVal val="visible"/>
                                      </p:to>
                                    </p:set>
                                    <p:anim calcmode="lin" valueType="num">
                                      <p:cBhvr additive="base">
                                        <p:cTn id="12" dur="500" fill="hold"/>
                                        <p:tgtEl>
                                          <p:spTgt spid="10242"/>
                                        </p:tgtEl>
                                        <p:attrNameLst>
                                          <p:attrName>ppt_x</p:attrName>
                                        </p:attrNameLst>
                                      </p:cBhvr>
                                      <p:tavLst>
                                        <p:tav tm="0">
                                          <p:val>
                                            <p:strVal val="#ppt_x"/>
                                          </p:val>
                                        </p:tav>
                                        <p:tav tm="100000">
                                          <p:val>
                                            <p:strVal val="#ppt_x"/>
                                          </p:val>
                                        </p:tav>
                                      </p:tavLst>
                                    </p:anim>
                                    <p:anim calcmode="lin" valueType="num">
                                      <p:cBhvr additive="base">
                                        <p:cTn id="13" dur="500" fill="hold"/>
                                        <p:tgtEl>
                                          <p:spTgt spid="102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11267"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矩形 1"/>
          <p:cNvSpPr>
            <a:spLocks noChangeArrowheads="1"/>
          </p:cNvSpPr>
          <p:nvPr/>
        </p:nvSpPr>
        <p:spPr bwMode="auto">
          <a:xfrm>
            <a:off x="0" y="1590836"/>
            <a:ext cx="4572000" cy="265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2800" b="1" dirty="0">
                <a:latin typeface="楷体" pitchFamily="49" charset="-122"/>
                <a:ea typeface="楷体" pitchFamily="49" charset="-122"/>
              </a:rPr>
              <a:t>    </a:t>
            </a:r>
            <a:r>
              <a:rPr lang="zh-CN" altLang="zh-CN" sz="2800" b="1" dirty="0">
                <a:latin typeface="楷体" pitchFamily="49" charset="-122"/>
                <a:ea typeface="楷体" pitchFamily="49" charset="-122"/>
              </a:rPr>
              <a:t>撒切尔，英国政治家，第</a:t>
            </a:r>
            <a:r>
              <a:rPr lang="en-US" altLang="zh-CN" sz="2800" b="1" dirty="0">
                <a:latin typeface="楷体" pitchFamily="49" charset="-122"/>
                <a:ea typeface="楷体" pitchFamily="49" charset="-122"/>
              </a:rPr>
              <a:t>49</a:t>
            </a:r>
            <a:r>
              <a:rPr lang="zh-CN" altLang="zh-CN" sz="2800" b="1" dirty="0">
                <a:latin typeface="楷体" pitchFamily="49" charset="-122"/>
                <a:ea typeface="楷体" pitchFamily="49" charset="-122"/>
              </a:rPr>
              <a:t>任英国首相，</a:t>
            </a:r>
            <a:r>
              <a:rPr lang="en-US" altLang="zh-CN" sz="2800" b="1" dirty="0">
                <a:latin typeface="楷体" pitchFamily="49" charset="-122"/>
                <a:ea typeface="楷体" pitchFamily="49" charset="-122"/>
              </a:rPr>
              <a:t>1979</a:t>
            </a:r>
            <a:r>
              <a:rPr lang="zh-CN" altLang="zh-CN" sz="2800" b="1" dirty="0">
                <a:latin typeface="楷体" pitchFamily="49" charset="-122"/>
                <a:ea typeface="楷体" pitchFamily="49" charset="-122"/>
              </a:rPr>
              <a:t>年</a:t>
            </a:r>
            <a:r>
              <a:rPr lang="en-US" altLang="zh-CN" sz="2800" b="1" dirty="0">
                <a:latin typeface="楷体" pitchFamily="49" charset="-122"/>
                <a:ea typeface="楷体" pitchFamily="49" charset="-122"/>
              </a:rPr>
              <a:t>-1990</a:t>
            </a:r>
            <a:r>
              <a:rPr lang="zh-CN" altLang="zh-CN" sz="2800" b="1" dirty="0">
                <a:latin typeface="楷体" pitchFamily="49" charset="-122"/>
                <a:ea typeface="楷体" pitchFamily="49" charset="-122"/>
              </a:rPr>
              <a:t>年在任，她是英国第一位女首相，也是自</a:t>
            </a:r>
            <a:r>
              <a:rPr lang="en-US" altLang="zh-CN" sz="2800" b="1" dirty="0">
                <a:latin typeface="楷体" pitchFamily="49" charset="-122"/>
                <a:ea typeface="楷体" pitchFamily="49" charset="-122"/>
              </a:rPr>
              <a:t>19</a:t>
            </a:r>
            <a:r>
              <a:rPr lang="zh-CN" altLang="zh-CN" sz="2800" b="1" dirty="0">
                <a:latin typeface="楷体" pitchFamily="49" charset="-122"/>
                <a:ea typeface="楷体" pitchFamily="49" charset="-122"/>
              </a:rPr>
              <a:t>世纪初利物浦伯爵以来连任时间最长的英国首相。</a:t>
            </a:r>
          </a:p>
        </p:txBody>
      </p:sp>
      <p:pic>
        <p:nvPicPr>
          <p:cNvPr id="3" name="Picture 7" descr="C:\Users\Administrator\Desktop\01300000167882121449781694554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92388" y="1248482"/>
            <a:ext cx="3939678" cy="52048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292" name="矩形 3"/>
          <p:cNvSpPr>
            <a:spLocks noChangeArrowheads="1"/>
          </p:cNvSpPr>
          <p:nvPr/>
        </p:nvSpPr>
        <p:spPr bwMode="auto">
          <a:xfrm>
            <a:off x="250825" y="4615024"/>
            <a:ext cx="4297363"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zh-CN" altLang="zh-CN" sz="2800" b="1">
                <a:solidFill>
                  <a:srgbClr val="C00000"/>
                </a:solidFill>
                <a:latin typeface="宋体" pitchFamily="2" charset="-122"/>
              </a:rPr>
              <a:t>从女性解放角度回答：她的当选与任职说明了什么？</a:t>
            </a:r>
          </a:p>
        </p:txBody>
      </p:sp>
      <p:sp>
        <p:nvSpPr>
          <p:cNvPr id="49157" name="文本框 1"/>
          <p:cNvSpPr txBox="1">
            <a:spLocks noChangeArrowheads="1"/>
          </p:cNvSpPr>
          <p:nvPr/>
        </p:nvSpPr>
        <p:spPr bwMode="auto">
          <a:xfrm>
            <a:off x="152400" y="860586"/>
            <a:ext cx="339883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a:solidFill>
                  <a:schemeClr val="tx1"/>
                </a:solidFill>
                <a:latin typeface="Arial" pitchFamily="34" charset="0"/>
              </a:defRPr>
            </a:lvl1pPr>
            <a:lvl2pPr>
              <a:defRPr sz="2800">
                <a:solidFill>
                  <a:schemeClr val="tx1"/>
                </a:solidFill>
                <a:latin typeface="Arial" pitchFamily="34" charset="0"/>
              </a:defRPr>
            </a:lvl2pPr>
            <a:lvl3pPr>
              <a:defRPr sz="2400">
                <a:solidFill>
                  <a:schemeClr val="tx1"/>
                </a:solidFill>
                <a:latin typeface="Arial" pitchFamily="34" charset="0"/>
              </a:defRPr>
            </a:lvl3pPr>
            <a:lvl4pPr>
              <a:defRPr sz="2000">
                <a:solidFill>
                  <a:schemeClr val="tx1"/>
                </a:solidFill>
                <a:latin typeface="Arial" pitchFamily="34" charset="0"/>
              </a:defRPr>
            </a:lvl4pPr>
            <a:lvl5pPr>
              <a:defRPr sz="2000">
                <a:solidFill>
                  <a:schemeClr val="tx1"/>
                </a:solidFill>
                <a:latin typeface="Arial" pitchFamily="34" charset="0"/>
              </a:defRPr>
            </a:lvl5pPr>
            <a:lvl6pPr eaLnBrk="0" hangingPunct="0">
              <a:defRPr sz="2000">
                <a:solidFill>
                  <a:schemeClr val="tx1"/>
                </a:solidFill>
                <a:latin typeface="Arial" pitchFamily="34" charset="0"/>
              </a:defRPr>
            </a:lvl6pPr>
            <a:lvl7pPr eaLnBrk="0" hangingPunct="0">
              <a:defRPr sz="2000">
                <a:solidFill>
                  <a:schemeClr val="tx1"/>
                </a:solidFill>
                <a:latin typeface="Arial" pitchFamily="34" charset="0"/>
              </a:defRPr>
            </a:lvl7pPr>
            <a:lvl8pPr eaLnBrk="0" hangingPunct="0">
              <a:defRPr sz="2000">
                <a:solidFill>
                  <a:schemeClr val="tx1"/>
                </a:solidFill>
                <a:latin typeface="Arial" pitchFamily="34" charset="0"/>
              </a:defRPr>
            </a:lvl8pPr>
            <a:lvl9pPr eaLnBrk="0" hangingPunct="0">
              <a:defRPr sz="2000">
                <a:solidFill>
                  <a:schemeClr val="tx1"/>
                </a:solidFill>
                <a:latin typeface="Arial" pitchFamily="34" charset="0"/>
              </a:defRPr>
            </a:lvl9pPr>
          </a:lstStyle>
          <a:p>
            <a:pPr eaLnBrk="1" hangingPunct="1"/>
            <a:r>
              <a:rPr lang="zh-CN" altLang="en-US" sz="2800" b="1">
                <a:solidFill>
                  <a:srgbClr val="0000FF"/>
                </a:solidFill>
                <a:ea typeface="黑体" pitchFamily="49" charset="-122"/>
              </a:rPr>
              <a:t>二、妇女地位的提高</a:t>
            </a:r>
          </a:p>
        </p:txBody>
      </p:sp>
      <p:pic>
        <p:nvPicPr>
          <p:cNvPr id="6"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7"/>
          <p:cNvSpPr>
            <a:spLocks noChangeArrowheads="1"/>
          </p:cNvSpPr>
          <p:nvPr/>
        </p:nvSpPr>
        <p:spPr bwMode="auto">
          <a:xfrm>
            <a:off x="190500" y="112713"/>
            <a:ext cx="52673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22</a:t>
            </a:r>
            <a:r>
              <a:rPr lang="zh-CN" altLang="en-US"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课 不断发展的现代社会</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spTree>
    <p:extLst>
      <p:ext uri="{BB962C8B-B14F-4D97-AF65-F5344CB8AC3E}">
        <p14:creationId xmlns:p14="http://schemas.microsoft.com/office/powerpoint/2010/main" val="890919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2292"/>
                                        </p:tgtEl>
                                        <p:attrNameLst>
                                          <p:attrName>style.visibility</p:attrName>
                                        </p:attrNameLst>
                                      </p:cBhvr>
                                      <p:to>
                                        <p:strVal val="visible"/>
                                      </p:to>
                                    </p:set>
                                    <p:anim calcmode="lin" valueType="num">
                                      <p:cBhvr>
                                        <p:cTn id="7" dur="1000" fill="hold"/>
                                        <p:tgtEl>
                                          <p:spTgt spid="12292"/>
                                        </p:tgtEl>
                                        <p:attrNameLst>
                                          <p:attrName>ppt_w</p:attrName>
                                        </p:attrNameLst>
                                      </p:cBhvr>
                                      <p:tavLst>
                                        <p:tav tm="0">
                                          <p:val>
                                            <p:fltVal val="0"/>
                                          </p:val>
                                        </p:tav>
                                        <p:tav tm="100000">
                                          <p:val>
                                            <p:strVal val="#ppt_w"/>
                                          </p:val>
                                        </p:tav>
                                      </p:tavLst>
                                    </p:anim>
                                    <p:anim calcmode="lin" valueType="num">
                                      <p:cBhvr>
                                        <p:cTn id="8" dur="1000" fill="hold"/>
                                        <p:tgtEl>
                                          <p:spTgt spid="12292"/>
                                        </p:tgtEl>
                                        <p:attrNameLst>
                                          <p:attrName>ppt_h</p:attrName>
                                        </p:attrNameLst>
                                      </p:cBhvr>
                                      <p:tavLst>
                                        <p:tav tm="0">
                                          <p:val>
                                            <p:fltVal val="0"/>
                                          </p:val>
                                        </p:tav>
                                        <p:tav tm="100000">
                                          <p:val>
                                            <p:strVal val="#ppt_h"/>
                                          </p:val>
                                        </p:tav>
                                      </p:tavLst>
                                    </p:anim>
                                    <p:anim calcmode="lin" valueType="num">
                                      <p:cBhvr>
                                        <p:cTn id="9" dur="1000" fill="hold"/>
                                        <p:tgtEl>
                                          <p:spTgt spid="12292"/>
                                        </p:tgtEl>
                                        <p:attrNameLst>
                                          <p:attrName>style.rotation</p:attrName>
                                        </p:attrNameLst>
                                      </p:cBhvr>
                                      <p:tavLst>
                                        <p:tav tm="0">
                                          <p:val>
                                            <p:fltVal val="90"/>
                                          </p:val>
                                        </p:tav>
                                        <p:tav tm="100000">
                                          <p:val>
                                            <p:fltVal val="0"/>
                                          </p:val>
                                        </p:tav>
                                      </p:tavLst>
                                    </p:anim>
                                    <p:animEffect transition="in" filter="fade">
                                      <p:cBhvr>
                                        <p:cTn id="10" dur="1000"/>
                                        <p:tgtEl>
                                          <p:spTgt spid="1229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49157"/>
                                        </p:tgtEl>
                                        <p:attrNameLst>
                                          <p:attrName>style.visibility</p:attrName>
                                        </p:attrNameLst>
                                      </p:cBhvr>
                                      <p:to>
                                        <p:strVal val="visible"/>
                                      </p:to>
                                    </p:set>
                                    <p:animEffect transition="in" filter="blinds(horizontal)">
                                      <p:cBhvr>
                                        <p:cTn id="15" dur="500"/>
                                        <p:tgtEl>
                                          <p:spTgt spid="49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p:bldP spid="49157"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434625"/>
          <p:cNvSpPr txBox="1">
            <a:spLocks noChangeArrowheads="1"/>
          </p:cNvSpPr>
          <p:nvPr/>
        </p:nvSpPr>
        <p:spPr bwMode="auto">
          <a:xfrm>
            <a:off x="19050" y="1167710"/>
            <a:ext cx="8955088" cy="4561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10000"/>
              </a:lnSpc>
            </a:pPr>
            <a:r>
              <a:rPr lang="en-US" altLang="zh-CN" sz="4000" b="1" dirty="0">
                <a:solidFill>
                  <a:srgbClr val="C00000"/>
                </a:solidFill>
                <a:latin typeface="+mj-ea"/>
                <a:ea typeface="+mj-ea"/>
              </a:rPr>
              <a:t>1.</a:t>
            </a:r>
            <a:r>
              <a:rPr lang="zh-CN" altLang="en-US" sz="4000" b="1" dirty="0">
                <a:solidFill>
                  <a:srgbClr val="C00000"/>
                </a:solidFill>
                <a:latin typeface="+mj-ea"/>
                <a:ea typeface="+mj-ea"/>
              </a:rPr>
              <a:t>过程：</a:t>
            </a:r>
          </a:p>
          <a:p>
            <a:pPr>
              <a:lnSpc>
                <a:spcPct val="110000"/>
              </a:lnSpc>
            </a:pPr>
            <a:r>
              <a:rPr lang="zh-CN" altLang="en-US" sz="2800" b="1" dirty="0">
                <a:solidFill>
                  <a:srgbClr val="002060"/>
                </a:solidFill>
                <a:latin typeface="隶书" pitchFamily="49" charset="-122"/>
                <a:ea typeface="隶书" pitchFamily="49" charset="-122"/>
              </a:rPr>
              <a:t>①19世纪末20世纪初，西方资本主义国家的妇女开始获得</a:t>
            </a:r>
            <a:r>
              <a:rPr lang="en-US" altLang="zh-CN" sz="2800" b="1" dirty="0">
                <a:solidFill>
                  <a:srgbClr val="002060"/>
                </a:solidFill>
                <a:latin typeface="隶书" pitchFamily="49" charset="-122"/>
                <a:ea typeface="隶书" pitchFamily="49" charset="-122"/>
              </a:rPr>
              <a:t>________</a:t>
            </a:r>
            <a:r>
              <a:rPr lang="zh-CN" altLang="en-US" sz="2800" b="1" dirty="0">
                <a:solidFill>
                  <a:srgbClr val="002060"/>
                </a:solidFill>
                <a:latin typeface="隶书" pitchFamily="49" charset="-122"/>
                <a:ea typeface="隶书" pitchFamily="49" charset="-122"/>
              </a:rPr>
              <a:t>。</a:t>
            </a:r>
          </a:p>
          <a:p>
            <a:pPr>
              <a:lnSpc>
                <a:spcPct val="110000"/>
              </a:lnSpc>
            </a:pPr>
            <a:r>
              <a:rPr lang="en-US" altLang="zh-CN" sz="2800" b="1" dirty="0">
                <a:solidFill>
                  <a:srgbClr val="002060"/>
                </a:solidFill>
                <a:latin typeface="隶书" pitchFamily="49" charset="-122"/>
                <a:ea typeface="隶书" pitchFamily="49" charset="-122"/>
              </a:rPr>
              <a:t>②</a:t>
            </a:r>
            <a:r>
              <a:rPr lang="zh-CN" altLang="en-US" sz="2800" b="1" dirty="0">
                <a:solidFill>
                  <a:srgbClr val="002060"/>
                </a:solidFill>
                <a:latin typeface="隶书" pitchFamily="49" charset="-122"/>
                <a:ea typeface="隶书" pitchFamily="49" charset="-122"/>
              </a:rPr>
              <a:t>20世纪六七十年代，随着</a:t>
            </a:r>
            <a:r>
              <a:rPr lang="en-US" altLang="zh-CN" sz="2800" b="1" dirty="0" smtClean="0">
                <a:solidFill>
                  <a:srgbClr val="002060"/>
                </a:solidFill>
                <a:latin typeface="隶书" pitchFamily="49" charset="-122"/>
                <a:ea typeface="隶书" pitchFamily="49" charset="-122"/>
              </a:rPr>
              <a:t>_________</a:t>
            </a:r>
            <a:r>
              <a:rPr lang="en-US" altLang="zh-CN" sz="2800" b="1" dirty="0">
                <a:solidFill>
                  <a:srgbClr val="002060"/>
                </a:solidFill>
                <a:latin typeface="隶书" pitchFamily="49" charset="-122"/>
                <a:ea typeface="隶书" pitchFamily="49" charset="-122"/>
              </a:rPr>
              <a:t>____</a:t>
            </a:r>
            <a:r>
              <a:rPr lang="en-US" altLang="zh-CN" sz="2800" b="1" dirty="0" smtClean="0">
                <a:solidFill>
                  <a:srgbClr val="002060"/>
                </a:solidFill>
                <a:latin typeface="隶书" pitchFamily="49" charset="-122"/>
                <a:ea typeface="隶书" pitchFamily="49" charset="-122"/>
              </a:rPr>
              <a:t>___</a:t>
            </a:r>
            <a:r>
              <a:rPr lang="zh-CN" altLang="en-US" sz="2800" b="1" dirty="0">
                <a:solidFill>
                  <a:srgbClr val="002060"/>
                </a:solidFill>
                <a:latin typeface="隶书" pitchFamily="49" charset="-122"/>
                <a:ea typeface="隶书" pitchFamily="49" charset="-122"/>
              </a:rPr>
              <a:t>的发展，欧美发达国家妇女的</a:t>
            </a:r>
            <a:r>
              <a:rPr lang="en-US" altLang="zh-CN" sz="2800" b="1" dirty="0">
                <a:solidFill>
                  <a:srgbClr val="002060"/>
                </a:solidFill>
                <a:latin typeface="隶书" pitchFamily="49" charset="-122"/>
                <a:ea typeface="隶书" pitchFamily="49" charset="-122"/>
              </a:rPr>
              <a:t>__________</a:t>
            </a:r>
            <a:r>
              <a:rPr lang="zh-CN" altLang="en-US" sz="2800" b="1" dirty="0">
                <a:solidFill>
                  <a:srgbClr val="002060"/>
                </a:solidFill>
                <a:latin typeface="隶书" pitchFamily="49" charset="-122"/>
                <a:ea typeface="隶书" pitchFamily="49" charset="-122"/>
              </a:rPr>
              <a:t>增强。</a:t>
            </a:r>
          </a:p>
          <a:p>
            <a:pPr>
              <a:lnSpc>
                <a:spcPct val="110000"/>
              </a:lnSpc>
            </a:pPr>
            <a:r>
              <a:rPr lang="en-US" altLang="zh-CN" sz="2800" b="1" dirty="0">
                <a:solidFill>
                  <a:srgbClr val="002060"/>
                </a:solidFill>
                <a:latin typeface="隶书" pitchFamily="49" charset="-122"/>
                <a:ea typeface="隶书" pitchFamily="49" charset="-122"/>
              </a:rPr>
              <a:t>③</a:t>
            </a:r>
            <a:r>
              <a:rPr lang="zh-CN" altLang="en-US" sz="2800" b="1" dirty="0">
                <a:solidFill>
                  <a:srgbClr val="002060"/>
                </a:solidFill>
                <a:latin typeface="隶书" pitchFamily="49" charset="-122"/>
                <a:ea typeface="隶书" pitchFamily="49" charset="-122"/>
              </a:rPr>
              <a:t>今天，全世界绝大多数的国家和地区的妇女都有了</a:t>
            </a:r>
          </a:p>
          <a:p>
            <a:pPr>
              <a:lnSpc>
                <a:spcPct val="110000"/>
              </a:lnSpc>
            </a:pPr>
            <a:r>
              <a:rPr lang="en-US" altLang="zh-CN" sz="2800" b="1" dirty="0">
                <a:solidFill>
                  <a:srgbClr val="002060"/>
                </a:solidFill>
                <a:latin typeface="隶书" pitchFamily="49" charset="-122"/>
                <a:ea typeface="隶书" pitchFamily="49" charset="-122"/>
              </a:rPr>
              <a:t>________</a:t>
            </a:r>
            <a:r>
              <a:rPr lang="zh-CN" altLang="en-US" sz="2800" b="1" dirty="0">
                <a:solidFill>
                  <a:srgbClr val="002060"/>
                </a:solidFill>
                <a:latin typeface="隶书" pitchFamily="49" charset="-122"/>
                <a:ea typeface="隶书" pitchFamily="49" charset="-122"/>
              </a:rPr>
              <a:t>。</a:t>
            </a:r>
          </a:p>
          <a:p>
            <a:pPr>
              <a:lnSpc>
                <a:spcPct val="110000"/>
              </a:lnSpc>
            </a:pPr>
            <a:r>
              <a:rPr lang="en-US" altLang="zh-CN" sz="2800" b="1" dirty="0">
                <a:solidFill>
                  <a:srgbClr val="002060"/>
                </a:solidFill>
                <a:latin typeface="隶书" pitchFamily="49" charset="-122"/>
                <a:ea typeface="隶书" pitchFamily="49" charset="-122"/>
              </a:rPr>
              <a:t>④</a:t>
            </a:r>
            <a:r>
              <a:rPr lang="zh-CN" altLang="en-US" sz="2800" b="1" dirty="0">
                <a:solidFill>
                  <a:srgbClr val="002060"/>
                </a:solidFill>
                <a:latin typeface="隶书" pitchFamily="49" charset="-122"/>
                <a:ea typeface="隶书" pitchFamily="49" charset="-122"/>
              </a:rPr>
              <a:t>随着受</a:t>
            </a:r>
            <a:r>
              <a:rPr lang="en-US" altLang="zh-CN" sz="2800" b="1" dirty="0">
                <a:solidFill>
                  <a:srgbClr val="002060"/>
                </a:solidFill>
                <a:latin typeface="隶书" pitchFamily="49" charset="-122"/>
                <a:ea typeface="隶书" pitchFamily="49" charset="-122"/>
              </a:rPr>
              <a:t>__________</a:t>
            </a:r>
            <a:r>
              <a:rPr lang="zh-CN" altLang="en-US" sz="2800" b="1" dirty="0">
                <a:solidFill>
                  <a:srgbClr val="002060"/>
                </a:solidFill>
                <a:latin typeface="隶书" pitchFamily="49" charset="-122"/>
                <a:ea typeface="隶书" pitchFamily="49" charset="-122"/>
              </a:rPr>
              <a:t>的提升，妇女获得了更多的知识和技能。越来越多的妇女摆脱家庭的束缚，参加</a:t>
            </a:r>
            <a:r>
              <a:rPr lang="en-US" altLang="zh-CN" sz="2800" b="1" dirty="0">
                <a:solidFill>
                  <a:srgbClr val="002060"/>
                </a:solidFill>
                <a:latin typeface="隶书" pitchFamily="49" charset="-122"/>
                <a:ea typeface="隶书" pitchFamily="49" charset="-122"/>
              </a:rPr>
              <a:t>________</a:t>
            </a:r>
            <a:r>
              <a:rPr lang="zh-CN" altLang="en-US" sz="2800" b="1" dirty="0" smtClean="0">
                <a:solidFill>
                  <a:srgbClr val="002060"/>
                </a:solidFill>
                <a:latin typeface="隶书" pitchFamily="49" charset="-122"/>
                <a:ea typeface="隶书" pitchFamily="49" charset="-122"/>
              </a:rPr>
              <a:t>。</a:t>
            </a:r>
            <a:endParaRPr lang="zh-CN" altLang="en-US" sz="2800" b="1" dirty="0">
              <a:solidFill>
                <a:srgbClr val="002060"/>
              </a:solidFill>
              <a:latin typeface="隶书" pitchFamily="49" charset="-122"/>
              <a:ea typeface="隶书" pitchFamily="49" charset="-122"/>
            </a:endParaRPr>
          </a:p>
        </p:txBody>
      </p:sp>
      <p:sp>
        <p:nvSpPr>
          <p:cNvPr id="3" name="文本框 1434626"/>
          <p:cNvSpPr txBox="1">
            <a:spLocks noChangeArrowheads="1"/>
          </p:cNvSpPr>
          <p:nvPr/>
        </p:nvSpPr>
        <p:spPr bwMode="auto">
          <a:xfrm>
            <a:off x="249555" y="2094810"/>
            <a:ext cx="25336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chorCtr="1">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800" b="1" dirty="0">
                <a:solidFill>
                  <a:srgbClr val="FF0000"/>
                </a:solidFill>
                <a:latin typeface="隶书" pitchFamily="49" charset="-122"/>
                <a:ea typeface="隶书" pitchFamily="49" charset="-122"/>
              </a:rPr>
              <a:t>选举权</a:t>
            </a:r>
          </a:p>
        </p:txBody>
      </p:sp>
      <p:sp>
        <p:nvSpPr>
          <p:cNvPr id="4" name="文本框 1434627"/>
          <p:cNvSpPr txBox="1">
            <a:spLocks noChangeArrowheads="1"/>
          </p:cNvSpPr>
          <p:nvPr/>
        </p:nvSpPr>
        <p:spPr bwMode="auto">
          <a:xfrm>
            <a:off x="823913" y="4352335"/>
            <a:ext cx="32512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nchorCtr="1">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800" b="1">
                <a:solidFill>
                  <a:srgbClr val="FF0000"/>
                </a:solidFill>
                <a:latin typeface="隶书" pitchFamily="49" charset="-122"/>
                <a:ea typeface="隶书" pitchFamily="49" charset="-122"/>
              </a:rPr>
              <a:t>教育程度</a:t>
            </a:r>
          </a:p>
        </p:txBody>
      </p:sp>
      <p:sp>
        <p:nvSpPr>
          <p:cNvPr id="5" name="文本框 1"/>
          <p:cNvSpPr txBox="1">
            <a:spLocks noChangeArrowheads="1"/>
          </p:cNvSpPr>
          <p:nvPr/>
        </p:nvSpPr>
        <p:spPr bwMode="auto">
          <a:xfrm>
            <a:off x="2965343" y="3032413"/>
            <a:ext cx="167866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800" b="1" dirty="0">
                <a:solidFill>
                  <a:srgbClr val="FF0000"/>
                </a:solidFill>
                <a:latin typeface="隶书" pitchFamily="49" charset="-122"/>
                <a:ea typeface="隶书" pitchFamily="49" charset="-122"/>
              </a:rPr>
              <a:t>独立意识</a:t>
            </a:r>
            <a:endParaRPr lang="zh-CN" altLang="en-US" sz="2800" b="1" dirty="0">
              <a:latin typeface="隶书" pitchFamily="49" charset="-122"/>
              <a:ea typeface="隶书" pitchFamily="49" charset="-122"/>
            </a:endParaRPr>
          </a:p>
        </p:txBody>
      </p:sp>
      <p:sp>
        <p:nvSpPr>
          <p:cNvPr id="6" name="文本框 2"/>
          <p:cNvSpPr txBox="1">
            <a:spLocks noChangeArrowheads="1"/>
          </p:cNvSpPr>
          <p:nvPr/>
        </p:nvSpPr>
        <p:spPr bwMode="auto">
          <a:xfrm>
            <a:off x="3038" y="3829115"/>
            <a:ext cx="130516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800" b="1" dirty="0">
                <a:solidFill>
                  <a:srgbClr val="FF0000"/>
                </a:solidFill>
                <a:latin typeface="隶书" pitchFamily="49" charset="-122"/>
                <a:ea typeface="隶书" pitchFamily="49" charset="-122"/>
              </a:rPr>
              <a:t>选举权</a:t>
            </a:r>
            <a:endParaRPr lang="zh-CN" altLang="en-US" sz="2800" b="1" dirty="0">
              <a:latin typeface="隶书" pitchFamily="49" charset="-122"/>
              <a:ea typeface="隶书" pitchFamily="49" charset="-122"/>
            </a:endParaRPr>
          </a:p>
        </p:txBody>
      </p:sp>
      <p:sp>
        <p:nvSpPr>
          <p:cNvPr id="7" name="文本框 3"/>
          <p:cNvSpPr txBox="1">
            <a:spLocks noChangeArrowheads="1"/>
          </p:cNvSpPr>
          <p:nvPr/>
        </p:nvSpPr>
        <p:spPr bwMode="auto">
          <a:xfrm>
            <a:off x="7357831" y="4784383"/>
            <a:ext cx="167866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800" b="1" dirty="0">
                <a:solidFill>
                  <a:srgbClr val="FF0000"/>
                </a:solidFill>
                <a:latin typeface="隶书" pitchFamily="49" charset="-122"/>
                <a:ea typeface="隶书" pitchFamily="49" charset="-122"/>
              </a:rPr>
              <a:t>社会工作</a:t>
            </a:r>
            <a:endParaRPr lang="zh-CN" altLang="en-US" sz="2800" b="1" dirty="0">
              <a:latin typeface="隶书" pitchFamily="49" charset="-122"/>
              <a:ea typeface="隶书" pitchFamily="49" charset="-122"/>
            </a:endParaRPr>
          </a:p>
        </p:txBody>
      </p:sp>
      <p:sp>
        <p:nvSpPr>
          <p:cNvPr id="9" name="文本框 5"/>
          <p:cNvSpPr txBox="1">
            <a:spLocks noChangeArrowheads="1"/>
          </p:cNvSpPr>
          <p:nvPr/>
        </p:nvSpPr>
        <p:spPr bwMode="auto">
          <a:xfrm>
            <a:off x="4644008" y="2480127"/>
            <a:ext cx="242566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2800" b="1" dirty="0">
                <a:solidFill>
                  <a:srgbClr val="FF0000"/>
                </a:solidFill>
                <a:latin typeface="隶书" pitchFamily="49" charset="-122"/>
                <a:ea typeface="隶书" pitchFamily="49" charset="-122"/>
              </a:rPr>
              <a:t>妇女解放运动</a:t>
            </a:r>
            <a:endParaRPr lang="zh-CN" altLang="en-US" sz="2800" b="1" dirty="0">
              <a:latin typeface="隶书" pitchFamily="49" charset="-122"/>
              <a:ea typeface="隶书" pitchFamily="49" charset="-122"/>
            </a:endParaRPr>
          </a:p>
        </p:txBody>
      </p:sp>
      <p:pic>
        <p:nvPicPr>
          <p:cNvPr id="11"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7"/>
          <p:cNvSpPr>
            <a:spLocks noChangeArrowheads="1"/>
          </p:cNvSpPr>
          <p:nvPr/>
        </p:nvSpPr>
        <p:spPr bwMode="auto">
          <a:xfrm>
            <a:off x="190500" y="112713"/>
            <a:ext cx="52673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22</a:t>
            </a:r>
            <a:r>
              <a:rPr lang="zh-CN" altLang="en-US"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课 不断发展的现代社会</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spTree>
    <p:extLst>
      <p:ext uri="{BB962C8B-B14F-4D97-AF65-F5344CB8AC3E}">
        <p14:creationId xmlns:p14="http://schemas.microsoft.com/office/powerpoint/2010/main" val="359916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blinds(horizontal)">
                                      <p:cBhvr>
                                        <p:cTn id="30" dur="5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9"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7"/>
          <p:cNvSpPr>
            <a:spLocks noChangeArrowheads="1"/>
          </p:cNvSpPr>
          <p:nvPr/>
        </p:nvSpPr>
        <p:spPr bwMode="auto">
          <a:xfrm>
            <a:off x="190500" y="112713"/>
            <a:ext cx="52673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22</a:t>
            </a:r>
            <a:r>
              <a:rPr lang="zh-CN" altLang="en-US"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课 不断发展的现代社会</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sp>
        <p:nvSpPr>
          <p:cNvPr id="4" name="文本框 1434625"/>
          <p:cNvSpPr txBox="1">
            <a:spLocks noChangeArrowheads="1"/>
          </p:cNvSpPr>
          <p:nvPr/>
        </p:nvSpPr>
        <p:spPr bwMode="auto">
          <a:xfrm>
            <a:off x="0" y="1268760"/>
            <a:ext cx="8955088"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110000"/>
              </a:lnSpc>
            </a:pPr>
            <a:r>
              <a:rPr lang="en-US" altLang="zh-CN" sz="6000" b="1" dirty="0" smtClean="0">
                <a:solidFill>
                  <a:srgbClr val="C00000"/>
                </a:solidFill>
                <a:latin typeface="+mj-ea"/>
                <a:ea typeface="+mj-ea"/>
              </a:rPr>
              <a:t>2</a:t>
            </a:r>
            <a:r>
              <a:rPr lang="en-US" altLang="zh-CN" sz="6000" b="1" dirty="0">
                <a:solidFill>
                  <a:srgbClr val="C00000"/>
                </a:solidFill>
                <a:latin typeface="+mj-ea"/>
                <a:ea typeface="+mj-ea"/>
              </a:rPr>
              <a:t>.</a:t>
            </a:r>
            <a:r>
              <a:rPr lang="zh-CN" altLang="en-US" sz="6000" b="1" dirty="0">
                <a:solidFill>
                  <a:srgbClr val="C00000"/>
                </a:solidFill>
                <a:latin typeface="+mj-ea"/>
                <a:ea typeface="+mj-ea"/>
              </a:rPr>
              <a:t>局限</a:t>
            </a:r>
            <a:r>
              <a:rPr lang="zh-CN" altLang="en-US" sz="6000" b="1" dirty="0" smtClean="0">
                <a:solidFill>
                  <a:srgbClr val="C00000"/>
                </a:solidFill>
                <a:latin typeface="+mj-ea"/>
                <a:ea typeface="+mj-ea"/>
              </a:rPr>
              <a:t>：</a:t>
            </a:r>
            <a:endParaRPr lang="en-US" altLang="zh-CN" sz="6000" b="1" dirty="0" smtClean="0">
              <a:solidFill>
                <a:srgbClr val="C00000"/>
              </a:solidFill>
              <a:latin typeface="+mj-ea"/>
              <a:ea typeface="+mj-ea"/>
            </a:endParaRPr>
          </a:p>
          <a:p>
            <a:pPr>
              <a:lnSpc>
                <a:spcPct val="110000"/>
              </a:lnSpc>
            </a:pPr>
            <a:r>
              <a:rPr lang="zh-CN" altLang="en-US" sz="4400" b="1" dirty="0" smtClean="0">
                <a:solidFill>
                  <a:srgbClr val="002060"/>
                </a:solidFill>
                <a:latin typeface="隶书" pitchFamily="49" charset="-122"/>
                <a:ea typeface="隶书" pitchFamily="49" charset="-122"/>
              </a:rPr>
              <a:t>受</a:t>
            </a:r>
            <a:r>
              <a:rPr lang="zh-CN" altLang="en-US" sz="4400" b="1" dirty="0">
                <a:solidFill>
                  <a:srgbClr val="002060"/>
                </a:solidFill>
                <a:latin typeface="隶书" pitchFamily="49" charset="-122"/>
                <a:ea typeface="隶书" pitchFamily="49" charset="-122"/>
              </a:rPr>
              <a:t>历史、</a:t>
            </a:r>
            <a:r>
              <a:rPr lang="en-US" altLang="zh-CN" sz="4400" b="1" dirty="0">
                <a:solidFill>
                  <a:srgbClr val="002060"/>
                </a:solidFill>
                <a:latin typeface="隶书" pitchFamily="49" charset="-122"/>
                <a:ea typeface="隶书" pitchFamily="49" charset="-122"/>
              </a:rPr>
              <a:t>__________</a:t>
            </a:r>
            <a:r>
              <a:rPr lang="zh-CN" altLang="en-US" sz="4400" b="1" dirty="0">
                <a:solidFill>
                  <a:srgbClr val="002060"/>
                </a:solidFill>
                <a:latin typeface="隶书" pitchFamily="49" charset="-122"/>
                <a:ea typeface="隶书" pitchFamily="49" charset="-122"/>
              </a:rPr>
              <a:t>等诸多因素的影响，妇女在许多方面还没有取得与男性完全平等的权利。1979年，联合国大会通过了</a:t>
            </a:r>
            <a:r>
              <a:rPr lang="en-US" altLang="zh-CN" sz="4400" b="1" dirty="0">
                <a:solidFill>
                  <a:srgbClr val="002060"/>
                </a:solidFill>
                <a:latin typeface="隶书" pitchFamily="49" charset="-122"/>
                <a:ea typeface="隶书" pitchFamily="49" charset="-122"/>
              </a:rPr>
              <a:t>_______________________________</a:t>
            </a:r>
            <a:r>
              <a:rPr lang="zh-CN" altLang="en-US" sz="4400" b="1" dirty="0">
                <a:solidFill>
                  <a:srgbClr val="002060"/>
                </a:solidFill>
                <a:latin typeface="隶书" pitchFamily="49" charset="-122"/>
                <a:ea typeface="隶书" pitchFamily="49" charset="-122"/>
              </a:rPr>
              <a:t>。</a:t>
            </a:r>
          </a:p>
        </p:txBody>
      </p:sp>
      <p:sp>
        <p:nvSpPr>
          <p:cNvPr id="10" name="文本框 4"/>
          <p:cNvSpPr txBox="1">
            <a:spLocks noChangeArrowheads="1"/>
          </p:cNvSpPr>
          <p:nvPr/>
        </p:nvSpPr>
        <p:spPr bwMode="auto">
          <a:xfrm>
            <a:off x="2483768" y="2270759"/>
            <a:ext cx="252505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4400" b="1" dirty="0">
                <a:solidFill>
                  <a:srgbClr val="FF0000"/>
                </a:solidFill>
                <a:latin typeface="隶书" pitchFamily="49" charset="-122"/>
                <a:ea typeface="隶书" pitchFamily="49" charset="-122"/>
              </a:rPr>
              <a:t>文化传统</a:t>
            </a:r>
            <a:endParaRPr lang="zh-CN" altLang="en-US" sz="4400" b="1" dirty="0">
              <a:latin typeface="隶书" pitchFamily="49" charset="-122"/>
              <a:ea typeface="隶书" pitchFamily="49" charset="-122"/>
            </a:endParaRPr>
          </a:p>
        </p:txBody>
      </p:sp>
      <p:sp>
        <p:nvSpPr>
          <p:cNvPr id="12" name="文本框 6"/>
          <p:cNvSpPr txBox="1">
            <a:spLocks noChangeArrowheads="1"/>
          </p:cNvSpPr>
          <p:nvPr/>
        </p:nvSpPr>
        <p:spPr bwMode="auto">
          <a:xfrm>
            <a:off x="235716" y="5085184"/>
            <a:ext cx="896110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4400" b="1" dirty="0">
                <a:solidFill>
                  <a:srgbClr val="FF0000"/>
                </a:solidFill>
                <a:latin typeface="隶书" pitchFamily="49" charset="-122"/>
                <a:ea typeface="隶书" pitchFamily="49" charset="-122"/>
              </a:rPr>
              <a:t>《消除对妇女一切形式歧视公约》</a:t>
            </a:r>
            <a:endParaRPr lang="zh-CN" altLang="en-US" sz="4400" b="1" dirty="0">
              <a:latin typeface="隶书" pitchFamily="49" charset="-122"/>
              <a:ea typeface="隶书" pitchFamily="49" charset="-122"/>
            </a:endParaRPr>
          </a:p>
        </p:txBody>
      </p:sp>
    </p:spTree>
    <p:extLst>
      <p:ext uri="{BB962C8B-B14F-4D97-AF65-F5344CB8AC3E}">
        <p14:creationId xmlns:p14="http://schemas.microsoft.com/office/powerpoint/2010/main" val="1959157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3581400"/>
            <a:ext cx="3400425"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矩形 2"/>
          <p:cNvSpPr>
            <a:spLocks noChangeArrowheads="1"/>
          </p:cNvSpPr>
          <p:nvPr/>
        </p:nvSpPr>
        <p:spPr bwMode="auto">
          <a:xfrm>
            <a:off x="838200" y="6324600"/>
            <a:ext cx="2717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b="1">
                <a:latin typeface="宋体" pitchFamily="2" charset="-122"/>
              </a:rPr>
              <a:t>新西兰</a:t>
            </a:r>
            <a:r>
              <a:rPr lang="en-US" altLang="zh-CN" b="1">
                <a:latin typeface="宋体" pitchFamily="2" charset="-122"/>
              </a:rPr>
              <a:t>80</a:t>
            </a:r>
            <a:r>
              <a:rPr lang="zh-CN" altLang="en-US" b="1">
                <a:latin typeface="宋体" pitchFamily="2" charset="-122"/>
              </a:rPr>
              <a:t>后女总理阿德恩</a:t>
            </a:r>
          </a:p>
        </p:txBody>
      </p:sp>
      <p:pic>
        <p:nvPicPr>
          <p:cNvPr id="13318" name="Picture 6" descr="http://www.people.com.cn/mediafile/pic/20151125/40/92925130164563472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212725"/>
            <a:ext cx="358140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9" name="矩形 6"/>
          <p:cNvSpPr>
            <a:spLocks noChangeArrowheads="1"/>
          </p:cNvSpPr>
          <p:nvPr/>
        </p:nvSpPr>
        <p:spPr bwMode="auto">
          <a:xfrm>
            <a:off x="4572000" y="2667000"/>
            <a:ext cx="4572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b="1">
                <a:latin typeface="宋体" pitchFamily="2" charset="-122"/>
              </a:rPr>
              <a:t>2015</a:t>
            </a:r>
            <a:r>
              <a:rPr lang="zh-CN" altLang="en-US" b="1">
                <a:latin typeface="宋体" pitchFamily="2" charset="-122"/>
              </a:rPr>
              <a:t>年</a:t>
            </a:r>
            <a:r>
              <a:rPr lang="en-US" altLang="zh-CN" b="1">
                <a:latin typeface="宋体" pitchFamily="2" charset="-122"/>
              </a:rPr>
              <a:t>11</a:t>
            </a:r>
            <a:r>
              <a:rPr lang="zh-CN" altLang="en-US" b="1">
                <a:latin typeface="宋体" pitchFamily="2" charset="-122"/>
              </a:rPr>
              <a:t>月</a:t>
            </a:r>
            <a:r>
              <a:rPr lang="en-US" altLang="zh-CN" b="1">
                <a:latin typeface="宋体" pitchFamily="2" charset="-122"/>
              </a:rPr>
              <a:t>18</a:t>
            </a:r>
            <a:r>
              <a:rPr lang="zh-CN" altLang="en-US" b="1">
                <a:latin typeface="宋体" pitchFamily="2" charset="-122"/>
              </a:rPr>
              <a:t>日，阿迈勒</a:t>
            </a:r>
            <a:r>
              <a:rPr lang="en-US" altLang="zh-CN" b="1">
                <a:latin typeface="宋体" pitchFamily="2" charset="-122"/>
              </a:rPr>
              <a:t>·</a:t>
            </a:r>
            <a:r>
              <a:rPr lang="zh-CN" altLang="en-US" b="1">
                <a:latin typeface="宋体" pitchFamily="2" charset="-122"/>
              </a:rPr>
              <a:t>古拜希当选为阿联酋历史上首位女性联邦国民议会议长。</a:t>
            </a:r>
          </a:p>
        </p:txBody>
      </p:sp>
      <p:sp>
        <p:nvSpPr>
          <p:cNvPr id="13320" name="矩形 7"/>
          <p:cNvSpPr>
            <a:spLocks noChangeArrowheads="1"/>
          </p:cNvSpPr>
          <p:nvPr/>
        </p:nvSpPr>
        <p:spPr bwMode="auto">
          <a:xfrm>
            <a:off x="0" y="2286000"/>
            <a:ext cx="457200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b="1"/>
              <a:t>2006</a:t>
            </a:r>
            <a:r>
              <a:rPr lang="zh-CN" altLang="en-US" b="1"/>
              <a:t>年</a:t>
            </a:r>
            <a:r>
              <a:rPr lang="en-US" altLang="zh-CN" b="1"/>
              <a:t>1</a:t>
            </a:r>
            <a:r>
              <a:rPr lang="zh-CN" altLang="en-US" b="1"/>
              <a:t>月</a:t>
            </a:r>
            <a:r>
              <a:rPr lang="en-US" altLang="zh-CN" b="1"/>
              <a:t>15</a:t>
            </a:r>
            <a:r>
              <a:rPr lang="zh-CN" altLang="en-US" b="1"/>
              <a:t>日，米歇尔</a:t>
            </a:r>
            <a:r>
              <a:rPr lang="en-US" altLang="zh-CN" b="1"/>
              <a:t>·</a:t>
            </a:r>
            <a:r>
              <a:rPr lang="zh-CN" altLang="en-US" b="1"/>
              <a:t>巴切莱特当选为智利历史上第一位女总统，也是南美历史上第一位民选女总统。智利时间</a:t>
            </a:r>
            <a:r>
              <a:rPr lang="en-US" altLang="zh-CN" b="1"/>
              <a:t>2013</a:t>
            </a:r>
            <a:r>
              <a:rPr lang="zh-CN" altLang="en-US" b="1"/>
              <a:t>年</a:t>
            </a:r>
            <a:r>
              <a:rPr lang="en-US" altLang="zh-CN" b="1"/>
              <a:t>12</a:t>
            </a:r>
            <a:r>
              <a:rPr lang="zh-CN" altLang="en-US" b="1"/>
              <a:t>月，她再次当选智利总统。</a:t>
            </a:r>
          </a:p>
        </p:txBody>
      </p:sp>
      <p:pic>
        <p:nvPicPr>
          <p:cNvPr id="13321" name="Picture 8" descr="http://www.people.com.cn/mediafile/pic/20151125/41/1386214183826745161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 y="0"/>
            <a:ext cx="1997075" cy="227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7" name="Picture 4" descr="http://www.people.com.cn/mediafile/pic/20151125/69/13336852407922733949.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29200" y="3733800"/>
            <a:ext cx="3144838" cy="187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6"/>
          <p:cNvSpPr>
            <a:spLocks noChangeArrowheads="1"/>
          </p:cNvSpPr>
          <p:nvPr/>
        </p:nvSpPr>
        <p:spPr bwMode="auto">
          <a:xfrm>
            <a:off x="4572000" y="5791200"/>
            <a:ext cx="457200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b="1">
                <a:solidFill>
                  <a:srgbClr val="000000"/>
                </a:solidFill>
                <a:latin typeface="宋体" pitchFamily="2" charset="-122"/>
              </a:rPr>
              <a:t>2018</a:t>
            </a:r>
            <a:r>
              <a:rPr lang="zh-CN" altLang="en-US" b="1">
                <a:solidFill>
                  <a:srgbClr val="000000"/>
                </a:solidFill>
                <a:latin typeface="宋体" pitchFamily="2" charset="-122"/>
              </a:rPr>
              <a:t>年</a:t>
            </a:r>
            <a:r>
              <a:rPr lang="en-US" altLang="zh-CN" b="1">
                <a:solidFill>
                  <a:srgbClr val="000000"/>
                </a:solidFill>
                <a:latin typeface="宋体" pitchFamily="2" charset="-122"/>
              </a:rPr>
              <a:t>3</a:t>
            </a:r>
            <a:r>
              <a:rPr lang="zh-CN" altLang="en-US" b="1">
                <a:solidFill>
                  <a:srgbClr val="000000"/>
                </a:solidFill>
                <a:latin typeface="宋体" pitchFamily="2" charset="-122"/>
              </a:rPr>
              <a:t>月</a:t>
            </a:r>
            <a:r>
              <a:rPr lang="en-US" altLang="zh-CN" b="1">
                <a:solidFill>
                  <a:srgbClr val="000000"/>
                </a:solidFill>
                <a:latin typeface="宋体" pitchFamily="2" charset="-122"/>
              </a:rPr>
              <a:t>14</a:t>
            </a:r>
            <a:r>
              <a:rPr lang="zh-CN" altLang="en-US" b="1">
                <a:solidFill>
                  <a:srgbClr val="000000"/>
                </a:solidFill>
                <a:latin typeface="宋体" pitchFamily="2" charset="-122"/>
              </a:rPr>
              <a:t>日，默克尔第四次被确定为德国总理。</a:t>
            </a:r>
            <a:r>
              <a:rPr lang="en-US" altLang="zh-CN" b="1">
                <a:solidFill>
                  <a:srgbClr val="000000"/>
                </a:solidFill>
                <a:latin typeface="宋体" pitchFamily="2" charset="-122"/>
              </a:rPr>
              <a:t>10</a:t>
            </a:r>
            <a:r>
              <a:rPr lang="zh-CN" altLang="en-US" b="1">
                <a:solidFill>
                  <a:srgbClr val="000000"/>
                </a:solidFill>
                <a:latin typeface="宋体" pitchFamily="2" charset="-122"/>
              </a:rPr>
              <a:t>月</a:t>
            </a:r>
            <a:r>
              <a:rPr lang="en-US" altLang="zh-CN" b="1">
                <a:solidFill>
                  <a:srgbClr val="000000"/>
                </a:solidFill>
                <a:latin typeface="宋体" pitchFamily="2" charset="-122"/>
              </a:rPr>
              <a:t>29</a:t>
            </a:r>
            <a:r>
              <a:rPr lang="zh-CN" altLang="en-US" b="1">
                <a:solidFill>
                  <a:srgbClr val="000000"/>
                </a:solidFill>
                <a:latin typeface="宋体" pitchFamily="2" charset="-122"/>
              </a:rPr>
              <a:t>日，默克尔表示，她将于</a:t>
            </a:r>
            <a:r>
              <a:rPr lang="en-US" altLang="zh-CN" b="1">
                <a:solidFill>
                  <a:srgbClr val="000000"/>
                </a:solidFill>
                <a:latin typeface="宋体" pitchFamily="2" charset="-122"/>
              </a:rPr>
              <a:t>2021</a:t>
            </a:r>
            <a:r>
              <a:rPr lang="zh-CN" altLang="en-US" b="1">
                <a:solidFill>
                  <a:srgbClr val="000000"/>
                </a:solidFill>
                <a:latin typeface="宋体" pitchFamily="2" charset="-122"/>
              </a:rPr>
              <a:t>年卸任总理职务。</a:t>
            </a:r>
          </a:p>
        </p:txBody>
      </p:sp>
    </p:spTree>
    <p:extLst>
      <p:ext uri="{BB962C8B-B14F-4D97-AF65-F5344CB8AC3E}">
        <p14:creationId xmlns:p14="http://schemas.microsoft.com/office/powerpoint/2010/main" val="22587752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21"/>
                                        </p:tgtEl>
                                        <p:attrNameLst>
                                          <p:attrName>style.visibility</p:attrName>
                                        </p:attrNameLst>
                                      </p:cBhvr>
                                      <p:to>
                                        <p:strVal val="visible"/>
                                      </p:to>
                                    </p:set>
                                    <p:animEffect transition="in" filter="blinds(horizontal)">
                                      <p:cBhvr>
                                        <p:cTn id="7" dur="500"/>
                                        <p:tgtEl>
                                          <p:spTgt spid="13321"/>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3320"/>
                                        </p:tgtEl>
                                        <p:attrNameLst>
                                          <p:attrName>style.visibility</p:attrName>
                                        </p:attrNameLst>
                                      </p:cBhvr>
                                      <p:to>
                                        <p:strVal val="visible"/>
                                      </p:to>
                                    </p:set>
                                    <p:animEffect transition="in" filter="blinds(horizontal)">
                                      <p:cBhvr>
                                        <p:cTn id="10" dur="500"/>
                                        <p:tgtEl>
                                          <p:spTgt spid="1332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13318"/>
                                        </p:tgtEl>
                                        <p:attrNameLst>
                                          <p:attrName>style.visibility</p:attrName>
                                        </p:attrNameLst>
                                      </p:cBhvr>
                                      <p:to>
                                        <p:strVal val="visible"/>
                                      </p:to>
                                    </p:set>
                                    <p:animEffect transition="in" filter="blinds(horizontal)">
                                      <p:cBhvr>
                                        <p:cTn id="15" dur="500"/>
                                        <p:tgtEl>
                                          <p:spTgt spid="13318"/>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3319"/>
                                        </p:tgtEl>
                                        <p:attrNameLst>
                                          <p:attrName>style.visibility</p:attrName>
                                        </p:attrNameLst>
                                      </p:cBhvr>
                                      <p:to>
                                        <p:strVal val="visible"/>
                                      </p:to>
                                    </p:set>
                                    <p:animEffect transition="in" filter="blinds(horizontal)">
                                      <p:cBhvr>
                                        <p:cTn id="18" dur="500"/>
                                        <p:tgtEl>
                                          <p:spTgt spid="1331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nodeType="clickEffect">
                                  <p:stCondLst>
                                    <p:cond delay="0"/>
                                  </p:stCondLst>
                                  <p:childTnLst>
                                    <p:set>
                                      <p:cBhvr>
                                        <p:cTn id="22" dur="1" fill="hold">
                                          <p:stCondLst>
                                            <p:cond delay="0"/>
                                          </p:stCondLst>
                                        </p:cTn>
                                        <p:tgtEl>
                                          <p:spTgt spid="13314"/>
                                        </p:tgtEl>
                                        <p:attrNameLst>
                                          <p:attrName>style.visibility</p:attrName>
                                        </p:attrNameLst>
                                      </p:cBhvr>
                                      <p:to>
                                        <p:strVal val="visible"/>
                                      </p:to>
                                    </p:set>
                                    <p:animEffect transition="in" filter="blinds(horizontal)">
                                      <p:cBhvr>
                                        <p:cTn id="23" dur="500"/>
                                        <p:tgtEl>
                                          <p:spTgt spid="13314"/>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13315"/>
                                        </p:tgtEl>
                                        <p:attrNameLst>
                                          <p:attrName>style.visibility</p:attrName>
                                        </p:attrNameLst>
                                      </p:cBhvr>
                                      <p:to>
                                        <p:strVal val="visible"/>
                                      </p:to>
                                    </p:set>
                                    <p:animEffect transition="in" filter="blinds(horizontal)">
                                      <p:cBhvr>
                                        <p:cTn id="26" dur="500"/>
                                        <p:tgtEl>
                                          <p:spTgt spid="13315"/>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nodeType="clickEffect">
                                  <p:stCondLst>
                                    <p:cond delay="0"/>
                                  </p:stCondLst>
                                  <p:childTnLst>
                                    <p:set>
                                      <p:cBhvr>
                                        <p:cTn id="30" dur="1" fill="hold">
                                          <p:stCondLst>
                                            <p:cond delay="0"/>
                                          </p:stCondLst>
                                        </p:cTn>
                                        <p:tgtEl>
                                          <p:spTgt spid="14347"/>
                                        </p:tgtEl>
                                        <p:attrNameLst>
                                          <p:attrName>style.visibility</p:attrName>
                                        </p:attrNameLst>
                                      </p:cBhvr>
                                      <p:to>
                                        <p:strVal val="visible"/>
                                      </p:to>
                                    </p:set>
                                    <p:animEffect transition="in" filter="blinds(horizontal)">
                                      <p:cBhvr>
                                        <p:cTn id="31" dur="500"/>
                                        <p:tgtEl>
                                          <p:spTgt spid="14347"/>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linds(horizontal)">
                                      <p:cBhvr>
                                        <p:cTn id="3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13319" grpId="0"/>
      <p:bldP spid="13320" grpId="0"/>
      <p:bldP spid="2"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s://ss1.bdstatic.com/70cFvXSh_Q1YnxGkpoWK1HF6hhy/it/u=1711172034,917627719&amp;fm=26&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1061169"/>
            <a:ext cx="3749675" cy="234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6" name="Picture 4" descr="https://timgsa.baidu.com/timg?image&amp;quality=80&amp;size=b9999_10000&amp;sec=1536462273645&amp;di=4d597e7ce76839a356bf631bbde92b9a&amp;imgtype=0&amp;src=http%3A%2F%2Fimg1.cache.netease.com%2Fcatchpic%2F1%2F1D%2F1DFB3A9DE2CFA33601F640B65795832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1215157"/>
            <a:ext cx="3124200" cy="2112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8" name="Picture 6" descr="https://timgsa.baidu.com/timg?image&amp;quality=80&amp;size=b9999_10000&amp;sec=1536462345729&amp;di=47653276b03212f6434b591e5eb9aedb&amp;imgtype=0&amp;src=http%3A%2F%2Fn1.cmsfile.pg0.cn%2Fgroup1%2FM00%2F2C%2F23%2FCgqg11jFTJyAY1fQAABe0RiHxno21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3861519"/>
            <a:ext cx="4037013"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0" name="Picture 8" descr="https://ss2.bdstatic.com/70cFvnSh_Q1YnxGkpoWK1HF6hhy/it/u=1974603973,4012055639&amp;fm=26&amp;gp=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29200" y="4013919"/>
            <a:ext cx="3200400" cy="217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7"/>
          <p:cNvSpPr>
            <a:spLocks noChangeArrowheads="1"/>
          </p:cNvSpPr>
          <p:nvPr/>
        </p:nvSpPr>
        <p:spPr bwMode="auto">
          <a:xfrm>
            <a:off x="190500" y="112713"/>
            <a:ext cx="52673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22</a:t>
            </a:r>
            <a:r>
              <a:rPr lang="zh-CN" altLang="en-US"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课 不断发展的现代社会</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spTree>
    <p:extLst>
      <p:ext uri="{BB962C8B-B14F-4D97-AF65-F5344CB8AC3E}">
        <p14:creationId xmlns:p14="http://schemas.microsoft.com/office/powerpoint/2010/main" val="32404580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4036"/>
                                        </p:tgtEl>
                                        <p:attrNameLst>
                                          <p:attrName>style.visibility</p:attrName>
                                        </p:attrNameLst>
                                      </p:cBhvr>
                                      <p:to>
                                        <p:strVal val="visible"/>
                                      </p:to>
                                    </p:set>
                                    <p:anim calcmode="lin" valueType="num">
                                      <p:cBhvr additive="base">
                                        <p:cTn id="7" dur="500" fill="hold"/>
                                        <p:tgtEl>
                                          <p:spTgt spid="44036"/>
                                        </p:tgtEl>
                                        <p:attrNameLst>
                                          <p:attrName>ppt_x</p:attrName>
                                        </p:attrNameLst>
                                      </p:cBhvr>
                                      <p:tavLst>
                                        <p:tav tm="0">
                                          <p:val>
                                            <p:strVal val="#ppt_x"/>
                                          </p:val>
                                        </p:tav>
                                        <p:tav tm="100000">
                                          <p:val>
                                            <p:strVal val="#ppt_x"/>
                                          </p:val>
                                        </p:tav>
                                      </p:tavLst>
                                    </p:anim>
                                    <p:anim calcmode="lin" valueType="num">
                                      <p:cBhvr additive="base">
                                        <p:cTn id="8" dur="500" fill="hold"/>
                                        <p:tgtEl>
                                          <p:spTgt spid="4403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4038"/>
                                        </p:tgtEl>
                                        <p:attrNameLst>
                                          <p:attrName>style.visibility</p:attrName>
                                        </p:attrNameLst>
                                      </p:cBhvr>
                                      <p:to>
                                        <p:strVal val="visible"/>
                                      </p:to>
                                    </p:set>
                                    <p:anim calcmode="lin" valueType="num">
                                      <p:cBhvr additive="base">
                                        <p:cTn id="13" dur="500" fill="hold"/>
                                        <p:tgtEl>
                                          <p:spTgt spid="44038"/>
                                        </p:tgtEl>
                                        <p:attrNameLst>
                                          <p:attrName>ppt_x</p:attrName>
                                        </p:attrNameLst>
                                      </p:cBhvr>
                                      <p:tavLst>
                                        <p:tav tm="0">
                                          <p:val>
                                            <p:strVal val="#ppt_x"/>
                                          </p:val>
                                        </p:tav>
                                        <p:tav tm="100000">
                                          <p:val>
                                            <p:strVal val="#ppt_x"/>
                                          </p:val>
                                        </p:tav>
                                      </p:tavLst>
                                    </p:anim>
                                    <p:anim calcmode="lin" valueType="num">
                                      <p:cBhvr additive="base">
                                        <p:cTn id="14" dur="500" fill="hold"/>
                                        <p:tgtEl>
                                          <p:spTgt spid="4403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44040"/>
                                        </p:tgtEl>
                                        <p:attrNameLst>
                                          <p:attrName>style.visibility</p:attrName>
                                        </p:attrNameLst>
                                      </p:cBhvr>
                                      <p:to>
                                        <p:strVal val="visible"/>
                                      </p:to>
                                    </p:set>
                                    <p:anim calcmode="lin" valueType="num">
                                      <p:cBhvr additive="base">
                                        <p:cTn id="19" dur="500" fill="hold"/>
                                        <p:tgtEl>
                                          <p:spTgt spid="44040"/>
                                        </p:tgtEl>
                                        <p:attrNameLst>
                                          <p:attrName>ppt_x</p:attrName>
                                        </p:attrNameLst>
                                      </p:cBhvr>
                                      <p:tavLst>
                                        <p:tav tm="0">
                                          <p:val>
                                            <p:strVal val="#ppt_x"/>
                                          </p:val>
                                        </p:tav>
                                        <p:tav tm="100000">
                                          <p:val>
                                            <p:strVal val="#ppt_x"/>
                                          </p:val>
                                        </p:tav>
                                      </p:tavLst>
                                    </p:anim>
                                    <p:anim calcmode="lin" valueType="num">
                                      <p:cBhvr additive="base">
                                        <p:cTn id="20" dur="500" fill="hold"/>
                                        <p:tgtEl>
                                          <p:spTgt spid="440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236538" y="2397274"/>
            <a:ext cx="1468437" cy="522287"/>
          </a:xfrm>
          <a:prstGeom prst="round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defRPr/>
            </a:pPr>
            <a:r>
              <a:rPr lang="zh-CN" altLang="en-US" sz="2400" dirty="0">
                <a:latin typeface="黑体" panose="02010609060101010101" pitchFamily="49" charset="-122"/>
                <a:ea typeface="黑体" panose="02010609060101010101" pitchFamily="49" charset="-122"/>
              </a:rPr>
              <a:t>大气污染</a:t>
            </a:r>
          </a:p>
        </p:txBody>
      </p:sp>
      <p:sp>
        <p:nvSpPr>
          <p:cNvPr id="3" name="圆角矩形 2"/>
          <p:cNvSpPr/>
          <p:nvPr/>
        </p:nvSpPr>
        <p:spPr>
          <a:xfrm>
            <a:off x="236538" y="3387874"/>
            <a:ext cx="1468437" cy="522287"/>
          </a:xfrm>
          <a:prstGeom prst="round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defRPr/>
            </a:pPr>
            <a:r>
              <a:rPr lang="zh-CN" altLang="en-US" sz="2400" dirty="0">
                <a:latin typeface="黑体" panose="02010609060101010101" pitchFamily="49" charset="-122"/>
                <a:ea typeface="黑体" panose="02010609060101010101" pitchFamily="49" charset="-122"/>
              </a:rPr>
              <a:t>化学污染</a:t>
            </a:r>
          </a:p>
        </p:txBody>
      </p:sp>
      <p:sp>
        <p:nvSpPr>
          <p:cNvPr id="4" name="圆角矩形 3"/>
          <p:cNvSpPr/>
          <p:nvPr/>
        </p:nvSpPr>
        <p:spPr>
          <a:xfrm>
            <a:off x="152400" y="4446736"/>
            <a:ext cx="1468438" cy="522288"/>
          </a:xfrm>
          <a:prstGeom prst="round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defRPr/>
            </a:pPr>
            <a:r>
              <a:rPr lang="zh-CN" altLang="en-US" sz="2400" dirty="0">
                <a:latin typeface="黑体" panose="02010609060101010101" pitchFamily="49" charset="-122"/>
                <a:ea typeface="黑体" panose="02010609060101010101" pitchFamily="49" charset="-122"/>
              </a:rPr>
              <a:t>资源短缺</a:t>
            </a:r>
          </a:p>
        </p:txBody>
      </p:sp>
      <p:sp>
        <p:nvSpPr>
          <p:cNvPr id="5" name="圆角矩形 4"/>
          <p:cNvSpPr/>
          <p:nvPr/>
        </p:nvSpPr>
        <p:spPr>
          <a:xfrm>
            <a:off x="228600" y="5437336"/>
            <a:ext cx="1427163" cy="927100"/>
          </a:xfrm>
          <a:prstGeom prst="roundRect">
            <a:avLst/>
          </a:prstGeom>
        </p:spPr>
        <p:style>
          <a:lnRef idx="2">
            <a:schemeClr val="accent1"/>
          </a:lnRef>
          <a:fillRef idx="1">
            <a:schemeClr val="lt1"/>
          </a:fillRef>
          <a:effectRef idx="0">
            <a:schemeClr val="accent1"/>
          </a:effectRef>
          <a:fontRef idx="minor">
            <a:schemeClr val="dk1"/>
          </a:fontRef>
        </p:style>
        <p:txBody>
          <a:bodyPr>
            <a:spAutoFit/>
          </a:bodyPr>
          <a:lstStyle/>
          <a:p>
            <a:pPr algn="ctr">
              <a:defRPr/>
            </a:pPr>
            <a:r>
              <a:rPr lang="zh-CN" altLang="en-US" sz="2400" dirty="0">
                <a:latin typeface="黑体" panose="02010609060101010101" pitchFamily="49" charset="-122"/>
                <a:ea typeface="黑体" panose="02010609060101010101" pitchFamily="49" charset="-122"/>
              </a:rPr>
              <a:t>土地荒漠化</a:t>
            </a:r>
          </a:p>
        </p:txBody>
      </p:sp>
      <p:sp>
        <p:nvSpPr>
          <p:cNvPr id="6" name="矩形 5"/>
          <p:cNvSpPr/>
          <p:nvPr/>
        </p:nvSpPr>
        <p:spPr>
          <a:xfrm>
            <a:off x="2286000" y="2389336"/>
            <a:ext cx="6570663" cy="762000"/>
          </a:xfrm>
          <a:prstGeom prst="rect">
            <a:avLst/>
          </a:prstGeom>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lin ang="0" scaled="1"/>
            <a:tileRect/>
          </a:gradFill>
          <a:ln>
            <a:solidFill>
              <a:schemeClr val="accent4">
                <a:lumMod val="60000"/>
                <a:lumOff val="40000"/>
              </a:schemeClr>
            </a:solidFill>
          </a:ln>
        </p:spPr>
        <p:txBody>
          <a:bodyPr>
            <a:spAutoFit/>
          </a:bodyPr>
          <a:lstStyle/>
          <a:p>
            <a:pPr>
              <a:lnSpc>
                <a:spcPct val="120000"/>
              </a:lnSpc>
              <a:defRPr/>
            </a:pPr>
            <a:r>
              <a:rPr lang="zh-CN" altLang="en-US" dirty="0">
                <a:latin typeface="黑体" panose="02010609060101010101" pitchFamily="49" charset="-122"/>
                <a:ea typeface="黑体" panose="02010609060101010101" pitchFamily="49" charset="-122"/>
              </a:rPr>
              <a:t>人类使用煤炭、石油等矿物燃料，排放了大量的二氧化碳，产生了温室效应，导致全球气候变暖、冰川融 化、海平面上升。</a:t>
            </a:r>
          </a:p>
        </p:txBody>
      </p:sp>
      <p:sp>
        <p:nvSpPr>
          <p:cNvPr id="7" name="矩形 6"/>
          <p:cNvSpPr/>
          <p:nvPr/>
        </p:nvSpPr>
        <p:spPr>
          <a:xfrm>
            <a:off x="2362200" y="3456136"/>
            <a:ext cx="6572250" cy="762000"/>
          </a:xfrm>
          <a:prstGeom prst="rect">
            <a:avLst/>
          </a:prstGeom>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lin ang="0" scaled="1"/>
            <a:tileRect/>
          </a:gradFill>
          <a:ln>
            <a:solidFill>
              <a:schemeClr val="accent4">
                <a:lumMod val="60000"/>
                <a:lumOff val="40000"/>
              </a:schemeClr>
            </a:solidFill>
          </a:ln>
        </p:spPr>
        <p:txBody>
          <a:bodyPr>
            <a:spAutoFit/>
          </a:bodyPr>
          <a:lstStyle/>
          <a:p>
            <a:pPr>
              <a:lnSpc>
                <a:spcPct val="120000"/>
              </a:lnSpc>
              <a:defRPr/>
            </a:pPr>
            <a:r>
              <a:rPr lang="zh-CN" altLang="en-US" dirty="0">
                <a:latin typeface="黑体" panose="02010609060101010101" pitchFamily="49" charset="-122"/>
                <a:ea typeface="黑体" panose="02010609060101010101" pitchFamily="49" charset="-122"/>
              </a:rPr>
              <a:t>大气中的 臭氧层可以吸收太阳紫外线 ，保护地球生命，但化学污染破坏了臭氧层，直接威胁到人类的生存。</a:t>
            </a:r>
          </a:p>
        </p:txBody>
      </p:sp>
      <p:sp>
        <p:nvSpPr>
          <p:cNvPr id="8" name="矩形 7"/>
          <p:cNvSpPr/>
          <p:nvPr/>
        </p:nvSpPr>
        <p:spPr>
          <a:xfrm>
            <a:off x="2362200" y="4522936"/>
            <a:ext cx="6570663" cy="431800"/>
          </a:xfrm>
          <a:prstGeom prst="rect">
            <a:avLst/>
          </a:prstGeom>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lin ang="0" scaled="1"/>
            <a:tileRect/>
          </a:gradFill>
          <a:ln>
            <a:solidFill>
              <a:schemeClr val="accent4">
                <a:lumMod val="60000"/>
                <a:lumOff val="40000"/>
              </a:schemeClr>
            </a:solidFill>
          </a:ln>
        </p:spPr>
        <p:txBody>
          <a:bodyPr>
            <a:spAutoFit/>
          </a:bodyPr>
          <a:lstStyle/>
          <a:p>
            <a:pPr>
              <a:lnSpc>
                <a:spcPct val="120000"/>
              </a:lnSpc>
              <a:defRPr/>
            </a:pPr>
            <a:r>
              <a:rPr lang="zh-CN" altLang="en-US" dirty="0">
                <a:latin typeface="黑体" panose="02010609060101010101" pitchFamily="49" charset="-122"/>
                <a:ea typeface="黑体" panose="02010609060101010101" pitchFamily="49" charset="-122"/>
              </a:rPr>
              <a:t>污染和浪费也使有限的淡水资源面临短缺危机。</a:t>
            </a:r>
          </a:p>
        </p:txBody>
      </p:sp>
      <p:sp>
        <p:nvSpPr>
          <p:cNvPr id="9" name="矩形 8"/>
          <p:cNvSpPr/>
          <p:nvPr/>
        </p:nvSpPr>
        <p:spPr>
          <a:xfrm>
            <a:off x="2362200" y="5361136"/>
            <a:ext cx="6570663" cy="1092200"/>
          </a:xfrm>
          <a:prstGeom prst="rect">
            <a:avLst/>
          </a:prstGeom>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lin ang="0" scaled="1"/>
            <a:tileRect/>
          </a:gradFill>
          <a:ln>
            <a:solidFill>
              <a:schemeClr val="accent4">
                <a:lumMod val="60000"/>
                <a:lumOff val="40000"/>
              </a:schemeClr>
            </a:solidFill>
          </a:ln>
        </p:spPr>
        <p:txBody>
          <a:bodyPr>
            <a:spAutoFit/>
          </a:bodyPr>
          <a:lstStyle/>
          <a:p>
            <a:pPr>
              <a:lnSpc>
                <a:spcPct val="120000"/>
              </a:lnSpc>
              <a:defRPr/>
            </a:pPr>
            <a:r>
              <a:rPr lang="zh-CN" altLang="en-US" dirty="0">
                <a:latin typeface="黑体" panose="02010609060101010101" pitchFamily="49" charset="-122"/>
                <a:ea typeface="黑体" panose="02010609060101010101" pitchFamily="49" charset="-122"/>
              </a:rPr>
              <a:t>在干旱和半干旱地区，土地荒漠化越来越严重。对森林资源的乱砍滥伐，导致热带雨林大片消失，直接影响到全球的生态平衡。</a:t>
            </a:r>
          </a:p>
        </p:txBody>
      </p:sp>
      <p:cxnSp>
        <p:nvCxnSpPr>
          <p:cNvPr id="13" name="直接箭头连接符 12"/>
          <p:cNvCxnSpPr/>
          <p:nvPr/>
        </p:nvCxnSpPr>
        <p:spPr>
          <a:xfrm flipH="1">
            <a:off x="1752600" y="2617936"/>
            <a:ext cx="412750"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直接箭头连接符 13"/>
          <p:cNvCxnSpPr/>
          <p:nvPr/>
        </p:nvCxnSpPr>
        <p:spPr>
          <a:xfrm flipH="1">
            <a:off x="1763713" y="3710136"/>
            <a:ext cx="412750"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直接箭头连接符 14"/>
          <p:cNvCxnSpPr/>
          <p:nvPr/>
        </p:nvCxnSpPr>
        <p:spPr>
          <a:xfrm flipH="1">
            <a:off x="1828800" y="4675336"/>
            <a:ext cx="412750"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直接箭头连接符 15"/>
          <p:cNvCxnSpPr/>
          <p:nvPr/>
        </p:nvCxnSpPr>
        <p:spPr>
          <a:xfrm flipH="1">
            <a:off x="1828800" y="5818336"/>
            <a:ext cx="412750"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7358" name="矩形 3"/>
          <p:cNvSpPr>
            <a:spLocks noChangeArrowheads="1"/>
          </p:cNvSpPr>
          <p:nvPr/>
        </p:nvSpPr>
        <p:spPr bwMode="auto">
          <a:xfrm>
            <a:off x="533400" y="1398736"/>
            <a:ext cx="996950"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120000"/>
              </a:lnSpc>
            </a:pPr>
            <a:r>
              <a:rPr lang="zh-CN" altLang="en-US" sz="3200">
                <a:solidFill>
                  <a:srgbClr val="0000FF"/>
                </a:solidFill>
                <a:latin typeface="黑体" pitchFamily="49" charset="-122"/>
                <a:ea typeface="黑体" pitchFamily="49" charset="-122"/>
              </a:rPr>
              <a:t>表现</a:t>
            </a:r>
          </a:p>
        </p:txBody>
      </p:sp>
      <p:sp>
        <p:nvSpPr>
          <p:cNvPr id="57359" name="矩形 3"/>
          <p:cNvSpPr>
            <a:spLocks noChangeArrowheads="1"/>
          </p:cNvSpPr>
          <p:nvPr/>
        </p:nvSpPr>
        <p:spPr bwMode="auto">
          <a:xfrm>
            <a:off x="5257800" y="1398736"/>
            <a:ext cx="996950"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120000"/>
              </a:lnSpc>
            </a:pPr>
            <a:r>
              <a:rPr lang="zh-CN" altLang="en-US" sz="3200">
                <a:solidFill>
                  <a:srgbClr val="0000FF"/>
                </a:solidFill>
                <a:latin typeface="黑体" pitchFamily="49" charset="-122"/>
                <a:ea typeface="黑体" pitchFamily="49" charset="-122"/>
              </a:rPr>
              <a:t>原因</a:t>
            </a:r>
          </a:p>
        </p:txBody>
      </p:sp>
      <p:sp>
        <p:nvSpPr>
          <p:cNvPr id="17" name="矩形 7197"/>
          <p:cNvSpPr>
            <a:spLocks noChangeArrowheads="1"/>
          </p:cNvSpPr>
          <p:nvPr/>
        </p:nvSpPr>
        <p:spPr bwMode="auto">
          <a:xfrm>
            <a:off x="0" y="879623"/>
            <a:ext cx="44983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3600" b="1" dirty="0">
                <a:solidFill>
                  <a:srgbClr val="C00000"/>
                </a:solidFill>
                <a:latin typeface="隶书" pitchFamily="49" charset="-122"/>
                <a:ea typeface="隶书" pitchFamily="49" charset="-122"/>
                <a:sym typeface="宋体" pitchFamily="2" charset="-122"/>
              </a:rPr>
              <a:t>三、生态和人口问题</a:t>
            </a:r>
            <a:endParaRPr lang="zh-CN" altLang="zh-CN" sz="3600" b="1" dirty="0">
              <a:solidFill>
                <a:srgbClr val="C00000"/>
              </a:solidFill>
              <a:latin typeface="隶书" pitchFamily="49" charset="-122"/>
              <a:ea typeface="隶书" pitchFamily="49" charset="-122"/>
              <a:sym typeface="宋体" pitchFamily="2" charset="-122"/>
            </a:endParaRPr>
          </a:p>
        </p:txBody>
      </p:sp>
      <p:pic>
        <p:nvPicPr>
          <p:cNvPr id="1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7"/>
          <p:cNvSpPr>
            <a:spLocks noChangeArrowheads="1"/>
          </p:cNvSpPr>
          <p:nvPr/>
        </p:nvSpPr>
        <p:spPr bwMode="auto">
          <a:xfrm>
            <a:off x="190500" y="112713"/>
            <a:ext cx="52673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22</a:t>
            </a:r>
            <a:r>
              <a:rPr lang="zh-CN" altLang="en-US"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课 不断发展的现代社会</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spTree>
    <p:extLst>
      <p:ext uri="{BB962C8B-B14F-4D97-AF65-F5344CB8AC3E}">
        <p14:creationId xmlns:p14="http://schemas.microsoft.com/office/powerpoint/2010/main" val="609592768"/>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2"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right)">
                                      <p:cBhvr>
                                        <p:cTn id="21" dur="500"/>
                                        <p:tgtEl>
                                          <p:spTgt spid="6"/>
                                        </p:tgtEl>
                                      </p:cBhvr>
                                    </p:animEffect>
                                  </p:childTnLst>
                                </p:cTn>
                              </p:par>
                              <p:par>
                                <p:cTn id="22" presetID="22" presetClass="entr" presetSubtype="2"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right)">
                                      <p:cBhvr>
                                        <p:cTn id="24" dur="500"/>
                                        <p:tgtEl>
                                          <p:spTgt spid="13"/>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2"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right)">
                                      <p:cBhvr>
                                        <p:cTn id="32" dur="500"/>
                                        <p:tgtEl>
                                          <p:spTgt spid="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2"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right)">
                                      <p:cBhvr>
                                        <p:cTn id="37" dur="500"/>
                                        <p:tgtEl>
                                          <p:spTgt spid="8"/>
                                        </p:tgtEl>
                                      </p:cBhvr>
                                    </p:animEffect>
                                  </p:childTnLst>
                                </p:cTn>
                              </p:par>
                              <p:par>
                                <p:cTn id="38" presetID="22" presetClass="entr" presetSubtype="2" fill="hold"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right)">
                                      <p:cBhvr>
                                        <p:cTn id="40" dur="500"/>
                                        <p:tgtEl>
                                          <p:spTgt spid="15"/>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22" presetClass="entr" presetSubtype="2" fill="hold" nodeType="click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right)">
                                      <p:cBhvr>
                                        <p:cTn id="45" dur="500"/>
                                        <p:tgtEl>
                                          <p:spTgt spid="16"/>
                                        </p:tgtEl>
                                      </p:cBhvr>
                                    </p:animEffect>
                                  </p:childTnLst>
                                </p:cTn>
                              </p:par>
                              <p:par>
                                <p:cTn id="46" presetID="22" presetClass="entr" presetSubtype="2"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right)">
                                      <p:cBhvr>
                                        <p:cTn id="48" dur="500"/>
                                        <p:tgtEl>
                                          <p:spTgt spid="9"/>
                                        </p:tgtEl>
                                      </p:cBhvr>
                                    </p:animEffect>
                                  </p:childTnLst>
                                </p:cTn>
                              </p:par>
                            </p:childTnLst>
                          </p:cTn>
                        </p:par>
                      </p:childTnLst>
                    </p:cTn>
                  </p:par>
                  <p:par>
                    <p:cTn id="49" fill="hold">
                      <p:stCondLst>
                        <p:cond delay="indefinite"/>
                      </p:stCondLst>
                      <p:childTnLst>
                        <p:par>
                          <p:cTn id="50" fill="hold">
                            <p:stCondLst>
                              <p:cond delay="0"/>
                            </p:stCondLst>
                            <p:childTnLst>
                              <p:par>
                                <p:cTn id="51" presetID="3" presetClass="entr" presetSubtype="10" fill="hold" grpId="0" nodeType="click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blinds(horizontal)">
                                      <p:cBhvr>
                                        <p:cTn id="5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7"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WordArt 4"/>
          <p:cNvSpPr>
            <a:spLocks noChangeArrowheads="1" noChangeShapeType="1" noTextEdit="1"/>
          </p:cNvSpPr>
          <p:nvPr/>
        </p:nvSpPr>
        <p:spPr bwMode="auto">
          <a:xfrm>
            <a:off x="217683" y="1124744"/>
            <a:ext cx="4114800" cy="1676400"/>
          </a:xfrm>
          <a:prstGeom prst="rect">
            <a:avLst/>
          </a:prstGeom>
        </p:spPr>
        <p:txBody>
          <a:bodyPr wrap="none" fromWordArt="1">
            <a:prstTxWarp prst="textTriangle">
              <a:avLst>
                <a:gd name="adj" fmla="val 50000"/>
              </a:avLst>
            </a:prstTxWarp>
            <a:scene3d>
              <a:camera prst="legacyObliqueTopLeft"/>
              <a:lightRig rig="legacyNormal3" dir="r"/>
            </a:scene3d>
            <a:sp3d extrusionH="201600" prstMaterial="legacyMatte">
              <a:extrusionClr>
                <a:srgbClr val="0066CC"/>
              </a:extrusionClr>
            </a:sp3d>
          </a:bodyPr>
          <a:lstStyle/>
          <a:p>
            <a:pPr algn="ctr"/>
            <a:r>
              <a:rPr lang="zh-CN" altLang="en-US" sz="3600" b="1" kern="10" dirty="0">
                <a:ln w="9525">
                  <a:round/>
                  <a:headEnd/>
                  <a:tailEnd/>
                </a:ln>
                <a:gradFill rotWithShape="1">
                  <a:gsLst>
                    <a:gs pos="0">
                      <a:srgbClr val="FFFFCC"/>
                    </a:gs>
                    <a:gs pos="100000">
                      <a:srgbClr val="FF9999"/>
                    </a:gs>
                  </a:gsLst>
                  <a:lin ang="5400000" scaled="1"/>
                </a:gradFill>
                <a:latin typeface="宋体"/>
                <a:ea typeface="宋体"/>
              </a:rPr>
              <a:t>人口问题</a:t>
            </a:r>
          </a:p>
        </p:txBody>
      </p:sp>
      <p:pic>
        <p:nvPicPr>
          <p:cNvPr id="19460" name="Picture 8" descr="人口问题"/>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3153208"/>
            <a:ext cx="3600400" cy="3732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图片 2"/>
          <p:cNvPicPr>
            <a:picLocks noChangeAspect="1" noChangeArrowheads="1"/>
          </p:cNvPicPr>
          <p:nvPr/>
        </p:nvPicPr>
        <p:blipFill>
          <a:blip r:embed="rId3">
            <a:extLst>
              <a:ext uri="{28A0092B-C50C-407E-A947-70E740481C1C}">
                <a14:useLocalDpi xmlns:a14="http://schemas.microsoft.com/office/drawing/2010/main" val="0"/>
              </a:ext>
            </a:extLst>
          </a:blip>
          <a:srcRect b="13596"/>
          <a:stretch>
            <a:fillRect/>
          </a:stretch>
        </p:blipFill>
        <p:spPr bwMode="auto">
          <a:xfrm>
            <a:off x="152400" y="3125824"/>
            <a:ext cx="4059560" cy="3732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7"/>
          <p:cNvSpPr>
            <a:spLocks noChangeArrowheads="1"/>
          </p:cNvSpPr>
          <p:nvPr/>
        </p:nvSpPr>
        <p:spPr bwMode="auto">
          <a:xfrm>
            <a:off x="190500" y="112713"/>
            <a:ext cx="52673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22</a:t>
            </a:r>
            <a:r>
              <a:rPr lang="zh-CN" altLang="en-US"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课 不断发展的现代社会</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sp>
        <p:nvSpPr>
          <p:cNvPr id="7" name="矩形 6"/>
          <p:cNvSpPr/>
          <p:nvPr/>
        </p:nvSpPr>
        <p:spPr>
          <a:xfrm>
            <a:off x="4788024" y="1227165"/>
            <a:ext cx="3942183" cy="1471557"/>
          </a:xfrm>
          <a:prstGeom prst="rect">
            <a:avLst/>
          </a:prstGeom>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lin ang="0" scaled="1"/>
            <a:tileRect/>
          </a:gradFill>
          <a:ln>
            <a:solidFill>
              <a:schemeClr val="accent4">
                <a:lumMod val="60000"/>
                <a:lumOff val="40000"/>
              </a:schemeClr>
            </a:solidFill>
          </a:ln>
        </p:spPr>
        <p:txBody>
          <a:bodyPr wrap="square">
            <a:spAutoFit/>
          </a:bodyPr>
          <a:lstStyle/>
          <a:p>
            <a:pPr>
              <a:lnSpc>
                <a:spcPct val="120000"/>
              </a:lnSpc>
              <a:defRPr/>
            </a:pPr>
            <a:r>
              <a:rPr lang="en-US" altLang="zh-CN" sz="4000" dirty="0" smtClean="0">
                <a:latin typeface="黑体" panose="02010609060101010101" pitchFamily="49" charset="-122"/>
                <a:ea typeface="黑体" panose="02010609060101010101" pitchFamily="49" charset="-122"/>
              </a:rPr>
              <a:t>7</a:t>
            </a:r>
            <a:r>
              <a:rPr lang="zh-CN" altLang="en-US" sz="4000" dirty="0" smtClean="0">
                <a:latin typeface="黑体" panose="02010609060101010101" pitchFamily="49" charset="-122"/>
                <a:ea typeface="黑体" panose="02010609060101010101" pitchFamily="49" charset="-122"/>
              </a:rPr>
              <a:t>月</a:t>
            </a:r>
            <a:r>
              <a:rPr lang="en-US" altLang="zh-CN" sz="4000" dirty="0" smtClean="0">
                <a:latin typeface="黑体" panose="02010609060101010101" pitchFamily="49" charset="-122"/>
                <a:ea typeface="黑体" panose="02010609060101010101" pitchFamily="49" charset="-122"/>
              </a:rPr>
              <a:t>11</a:t>
            </a:r>
            <a:r>
              <a:rPr lang="zh-CN" altLang="en-US" sz="4000" dirty="0" smtClean="0">
                <a:latin typeface="黑体" panose="02010609060101010101" pitchFamily="49" charset="-122"/>
                <a:ea typeface="黑体" panose="02010609060101010101" pitchFamily="49" charset="-122"/>
              </a:rPr>
              <a:t>日</a:t>
            </a:r>
            <a:r>
              <a:rPr lang="en-US" altLang="zh-CN" sz="4000" dirty="0" smtClean="0">
                <a:latin typeface="黑体" panose="02010609060101010101" pitchFamily="49" charset="-122"/>
                <a:ea typeface="黑体" panose="02010609060101010101" pitchFamily="49" charset="-122"/>
              </a:rPr>
              <a:t>——</a:t>
            </a:r>
          </a:p>
          <a:p>
            <a:pPr>
              <a:lnSpc>
                <a:spcPct val="120000"/>
              </a:lnSpc>
              <a:defRPr/>
            </a:pPr>
            <a:r>
              <a:rPr lang="zh-CN" altLang="en-US" sz="4000" dirty="0" smtClean="0">
                <a:latin typeface="黑体" panose="02010609060101010101" pitchFamily="49" charset="-122"/>
                <a:ea typeface="黑体" panose="02010609060101010101" pitchFamily="49" charset="-122"/>
              </a:rPr>
              <a:t>世界人口日</a:t>
            </a:r>
            <a:endParaRPr lang="zh-CN" altLang="en-US" sz="40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40271133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4582"/>
                                        </p:tgtEl>
                                        <p:attrNameLst>
                                          <p:attrName>style.visibility</p:attrName>
                                        </p:attrNameLst>
                                      </p:cBhvr>
                                      <p:to>
                                        <p:strVal val="visible"/>
                                      </p:to>
                                    </p:set>
                                    <p:animEffect transition="in" filter="blinds(horizontal)">
                                      <p:cBhvr>
                                        <p:cTn id="7" dur="500"/>
                                        <p:tgtEl>
                                          <p:spTgt spid="2458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9460"/>
                                        </p:tgtEl>
                                        <p:attrNameLst>
                                          <p:attrName>style.visibility</p:attrName>
                                        </p:attrNameLst>
                                      </p:cBhvr>
                                      <p:to>
                                        <p:strVal val="visible"/>
                                      </p:to>
                                    </p:set>
                                    <p:animEffect transition="in" filter="blinds(horizontal)">
                                      <p:cBhvr>
                                        <p:cTn id="12" dur="500"/>
                                        <p:tgtEl>
                                          <p:spTgt spid="1946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9458"/>
                                        </p:tgtEl>
                                        <p:attrNameLst>
                                          <p:attrName>style.visibility</p:attrName>
                                        </p:attrNameLst>
                                      </p:cBhvr>
                                      <p:to>
                                        <p:strVal val="visible"/>
                                      </p:to>
                                    </p:set>
                                    <p:animEffect transition="in" filter="blinds(horizontal)">
                                      <p:cBhvr>
                                        <p:cTn id="17" dur="500"/>
                                        <p:tgtEl>
                                          <p:spTgt spid="1945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right)">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nimBg="1"/>
      <p:bldP spid="7"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3" name="图片 99339" descr="未标题-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8697" y="955954"/>
            <a:ext cx="2449817" cy="2526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4" name="图片 99340" descr="未标题-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970725"/>
            <a:ext cx="2569411" cy="2522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5724128" y="836712"/>
            <a:ext cx="3096343" cy="2751522"/>
          </a:xfrm>
          <a:prstGeom prst="rect">
            <a:avLst/>
          </a:prstGeom>
          <a:gradFill flip="none" rotWithShape="1">
            <a:gsLst>
              <a:gs pos="0">
                <a:schemeClr val="accent1">
                  <a:lumMod val="60000"/>
                  <a:lumOff val="40000"/>
                  <a:tint val="66000"/>
                  <a:satMod val="160000"/>
                </a:schemeClr>
              </a:gs>
              <a:gs pos="50000">
                <a:schemeClr val="accent1">
                  <a:lumMod val="60000"/>
                  <a:lumOff val="40000"/>
                  <a:tint val="44500"/>
                  <a:satMod val="160000"/>
                </a:schemeClr>
              </a:gs>
              <a:gs pos="100000">
                <a:schemeClr val="accent1">
                  <a:lumMod val="60000"/>
                  <a:lumOff val="40000"/>
                  <a:tint val="23500"/>
                  <a:satMod val="160000"/>
                </a:schemeClr>
              </a:gs>
            </a:gsLst>
            <a:lin ang="0" scaled="1"/>
            <a:tileRect/>
          </a:gradFill>
          <a:ln>
            <a:solidFill>
              <a:schemeClr val="accent4">
                <a:lumMod val="60000"/>
                <a:lumOff val="40000"/>
              </a:schemeClr>
            </a:solidFill>
          </a:ln>
        </p:spPr>
        <p:txBody>
          <a:bodyPr wrap="square">
            <a:spAutoFit/>
          </a:bodyPr>
          <a:lstStyle/>
          <a:p>
            <a:pPr>
              <a:lnSpc>
                <a:spcPct val="120000"/>
              </a:lnSpc>
              <a:defRPr/>
            </a:pPr>
            <a:r>
              <a:rPr lang="en-US" altLang="zh-CN" sz="2400" dirty="0" smtClean="0">
                <a:latin typeface="黑体" panose="02010609060101010101" pitchFamily="49" charset="-122"/>
                <a:ea typeface="黑体" panose="02010609060101010101" pitchFamily="49" charset="-122"/>
              </a:rPr>
              <a:t>1950</a:t>
            </a:r>
            <a:r>
              <a:rPr lang="zh-CN" altLang="en-US" sz="2400" dirty="0" smtClean="0">
                <a:latin typeface="黑体" panose="02010609060101010101" pitchFamily="49" charset="-122"/>
                <a:ea typeface="黑体" panose="02010609060101010101" pitchFamily="49" charset="-122"/>
              </a:rPr>
              <a:t>年</a:t>
            </a:r>
            <a:r>
              <a:rPr lang="en-US" altLang="zh-CN" sz="2400" dirty="0" smtClean="0">
                <a:latin typeface="黑体" panose="02010609060101010101" pitchFamily="49" charset="-122"/>
                <a:ea typeface="黑体" panose="02010609060101010101" pitchFamily="49" charset="-122"/>
              </a:rPr>
              <a:t>——</a:t>
            </a:r>
          </a:p>
          <a:p>
            <a:pPr>
              <a:lnSpc>
                <a:spcPct val="120000"/>
              </a:lnSpc>
              <a:defRPr/>
            </a:pPr>
            <a:r>
              <a:rPr lang="zh-CN" altLang="en-US" sz="2400" dirty="0" smtClean="0">
                <a:latin typeface="黑体" panose="02010609060101010101" pitchFamily="49" charset="-122"/>
                <a:ea typeface="黑体" panose="02010609060101010101" pitchFamily="49" charset="-122"/>
              </a:rPr>
              <a:t>世界人口</a:t>
            </a:r>
            <a:r>
              <a:rPr lang="en-US" altLang="zh-CN" sz="2400" dirty="0" smtClean="0">
                <a:latin typeface="黑体" panose="02010609060101010101" pitchFamily="49" charset="-122"/>
                <a:ea typeface="黑体" panose="02010609060101010101" pitchFamily="49" charset="-122"/>
              </a:rPr>
              <a:t>25</a:t>
            </a:r>
            <a:r>
              <a:rPr lang="zh-CN" altLang="en-US" sz="2400" dirty="0" smtClean="0">
                <a:latin typeface="黑体" panose="02010609060101010101" pitchFamily="49" charset="-122"/>
                <a:ea typeface="黑体" panose="02010609060101010101" pitchFamily="49" charset="-122"/>
              </a:rPr>
              <a:t>亿</a:t>
            </a:r>
            <a:endParaRPr lang="en-US" altLang="zh-CN" sz="2400" dirty="0" smtClean="0">
              <a:latin typeface="黑体" panose="02010609060101010101" pitchFamily="49" charset="-122"/>
              <a:ea typeface="黑体" panose="02010609060101010101" pitchFamily="49" charset="-122"/>
            </a:endParaRPr>
          </a:p>
          <a:p>
            <a:pPr>
              <a:lnSpc>
                <a:spcPct val="120000"/>
              </a:lnSpc>
              <a:defRPr/>
            </a:pPr>
            <a:r>
              <a:rPr lang="en-US" altLang="zh-CN" sz="2400" dirty="0" smtClean="0">
                <a:latin typeface="黑体" panose="02010609060101010101" pitchFamily="49" charset="-122"/>
                <a:ea typeface="黑体" panose="02010609060101010101" pitchFamily="49" charset="-122"/>
              </a:rPr>
              <a:t>1987</a:t>
            </a:r>
            <a:r>
              <a:rPr lang="zh-CN" altLang="en-US" sz="2400" dirty="0" smtClean="0">
                <a:latin typeface="黑体" panose="02010609060101010101" pitchFamily="49" charset="-122"/>
                <a:ea typeface="黑体" panose="02010609060101010101" pitchFamily="49" charset="-122"/>
              </a:rPr>
              <a:t>年</a:t>
            </a:r>
            <a:r>
              <a:rPr lang="en-US" altLang="zh-CN" sz="2400" dirty="0" smtClean="0">
                <a:latin typeface="黑体" panose="02010609060101010101" pitchFamily="49" charset="-122"/>
                <a:ea typeface="黑体" panose="02010609060101010101" pitchFamily="49" charset="-122"/>
              </a:rPr>
              <a:t>7</a:t>
            </a:r>
            <a:r>
              <a:rPr lang="zh-CN" altLang="en-US" sz="2400" dirty="0" smtClean="0">
                <a:latin typeface="黑体" panose="02010609060101010101" pitchFamily="49" charset="-122"/>
                <a:ea typeface="黑体" panose="02010609060101010101" pitchFamily="49" charset="-122"/>
              </a:rPr>
              <a:t>月</a:t>
            </a:r>
            <a:r>
              <a:rPr lang="en-US" altLang="zh-CN" sz="2400" dirty="0" smtClean="0">
                <a:latin typeface="黑体" panose="02010609060101010101" pitchFamily="49" charset="-122"/>
                <a:ea typeface="黑体" panose="02010609060101010101" pitchFamily="49" charset="-122"/>
              </a:rPr>
              <a:t>11</a:t>
            </a:r>
            <a:r>
              <a:rPr lang="zh-CN" altLang="en-US" sz="2400" dirty="0" smtClean="0">
                <a:latin typeface="黑体" panose="02010609060101010101" pitchFamily="49" charset="-122"/>
                <a:ea typeface="黑体" panose="02010609060101010101" pitchFamily="49" charset="-122"/>
              </a:rPr>
              <a:t>日</a:t>
            </a:r>
            <a:r>
              <a:rPr lang="en-US" altLang="zh-CN" sz="2400" dirty="0" smtClean="0">
                <a:latin typeface="黑体" panose="02010609060101010101" pitchFamily="49" charset="-122"/>
                <a:ea typeface="黑体" panose="02010609060101010101" pitchFamily="49" charset="-122"/>
              </a:rPr>
              <a:t>——</a:t>
            </a:r>
          </a:p>
          <a:p>
            <a:pPr>
              <a:lnSpc>
                <a:spcPct val="120000"/>
              </a:lnSpc>
              <a:defRPr/>
            </a:pPr>
            <a:r>
              <a:rPr lang="zh-CN" altLang="en-US" sz="2400" dirty="0" smtClean="0">
                <a:latin typeface="黑体" panose="02010609060101010101" pitchFamily="49" charset="-122"/>
                <a:ea typeface="黑体" panose="02010609060101010101" pitchFamily="49" charset="-122"/>
              </a:rPr>
              <a:t>世界人口</a:t>
            </a:r>
            <a:r>
              <a:rPr lang="en-US" altLang="zh-CN" sz="2400" dirty="0" smtClean="0">
                <a:latin typeface="黑体" panose="02010609060101010101" pitchFamily="49" charset="-122"/>
                <a:ea typeface="黑体" panose="02010609060101010101" pitchFamily="49" charset="-122"/>
              </a:rPr>
              <a:t>50</a:t>
            </a:r>
            <a:r>
              <a:rPr lang="zh-CN" altLang="en-US" sz="2400" dirty="0" smtClean="0">
                <a:latin typeface="黑体" panose="02010609060101010101" pitchFamily="49" charset="-122"/>
                <a:ea typeface="黑体" panose="02010609060101010101" pitchFamily="49" charset="-122"/>
              </a:rPr>
              <a:t>亿</a:t>
            </a:r>
            <a:endParaRPr lang="en-US" altLang="zh-CN" sz="2400" dirty="0" smtClean="0">
              <a:latin typeface="黑体" panose="02010609060101010101" pitchFamily="49" charset="-122"/>
              <a:ea typeface="黑体" panose="02010609060101010101" pitchFamily="49" charset="-122"/>
            </a:endParaRPr>
          </a:p>
          <a:p>
            <a:pPr>
              <a:lnSpc>
                <a:spcPct val="120000"/>
              </a:lnSpc>
              <a:defRPr/>
            </a:pPr>
            <a:r>
              <a:rPr lang="en-US" altLang="zh-CN" sz="2400" dirty="0" smtClean="0">
                <a:latin typeface="黑体" panose="02010609060101010101" pitchFamily="49" charset="-122"/>
                <a:ea typeface="黑体" panose="02010609060101010101" pitchFamily="49" charset="-122"/>
              </a:rPr>
              <a:t>2011</a:t>
            </a:r>
            <a:r>
              <a:rPr lang="zh-CN" altLang="en-US" sz="2400" dirty="0" smtClean="0">
                <a:latin typeface="黑体" panose="02010609060101010101" pitchFamily="49" charset="-122"/>
                <a:ea typeface="黑体" panose="02010609060101010101" pitchFamily="49" charset="-122"/>
              </a:rPr>
              <a:t>年</a:t>
            </a:r>
            <a:r>
              <a:rPr lang="en-US" altLang="zh-CN" sz="2400" dirty="0" smtClean="0">
                <a:latin typeface="黑体" panose="02010609060101010101" pitchFamily="49" charset="-122"/>
                <a:ea typeface="黑体" panose="02010609060101010101" pitchFamily="49" charset="-122"/>
              </a:rPr>
              <a:t>——</a:t>
            </a:r>
          </a:p>
          <a:p>
            <a:pPr>
              <a:lnSpc>
                <a:spcPct val="120000"/>
              </a:lnSpc>
              <a:defRPr/>
            </a:pPr>
            <a:r>
              <a:rPr lang="zh-CN" altLang="en-US" sz="2400" dirty="0" smtClean="0">
                <a:latin typeface="黑体" panose="02010609060101010101" pitchFamily="49" charset="-122"/>
                <a:ea typeface="黑体" panose="02010609060101010101" pitchFamily="49" charset="-122"/>
              </a:rPr>
              <a:t>世界人口</a:t>
            </a:r>
            <a:r>
              <a:rPr lang="en-US" altLang="zh-CN" sz="2400" dirty="0" smtClean="0">
                <a:latin typeface="黑体" panose="02010609060101010101" pitchFamily="49" charset="-122"/>
                <a:ea typeface="黑体" panose="02010609060101010101" pitchFamily="49" charset="-122"/>
              </a:rPr>
              <a:t>70</a:t>
            </a:r>
            <a:r>
              <a:rPr lang="zh-CN" altLang="en-US" sz="2400" dirty="0" smtClean="0">
                <a:latin typeface="黑体" panose="02010609060101010101" pitchFamily="49" charset="-122"/>
                <a:ea typeface="黑体" panose="02010609060101010101" pitchFamily="49" charset="-122"/>
              </a:rPr>
              <a:t>亿</a:t>
            </a:r>
            <a:endParaRPr lang="zh-CN" altLang="en-US" sz="2400" dirty="0">
              <a:latin typeface="黑体" panose="02010609060101010101" pitchFamily="49" charset="-122"/>
              <a:ea typeface="黑体" panose="02010609060101010101" pitchFamily="49" charset="-122"/>
            </a:endParaRPr>
          </a:p>
        </p:txBody>
      </p:sp>
      <p:sp>
        <p:nvSpPr>
          <p:cNvPr id="6" name="圆角矩形 5"/>
          <p:cNvSpPr/>
          <p:nvPr/>
        </p:nvSpPr>
        <p:spPr>
          <a:xfrm>
            <a:off x="539552" y="3573016"/>
            <a:ext cx="8079878" cy="2962513"/>
          </a:xfrm>
          <a:prstGeom prst="roundRect">
            <a:avLst/>
          </a:prstGeom>
          <a:ln w="76200">
            <a:solidFill>
              <a:schemeClr val="tx1"/>
            </a:solidFill>
          </a:ln>
        </p:spPr>
        <p:style>
          <a:lnRef idx="2">
            <a:schemeClr val="accent1"/>
          </a:lnRef>
          <a:fillRef idx="1">
            <a:schemeClr val="lt1"/>
          </a:fillRef>
          <a:effectRef idx="0">
            <a:schemeClr val="accent1"/>
          </a:effectRef>
          <a:fontRef idx="minor">
            <a:schemeClr val="dk1"/>
          </a:fontRef>
        </p:style>
        <p:txBody>
          <a:bodyPr wrap="square">
            <a:spAutoFit/>
          </a:bodyPr>
          <a:lstStyle/>
          <a:p>
            <a:pPr>
              <a:defRPr/>
            </a:pPr>
            <a:r>
              <a:rPr lang="zh-CN" altLang="en-US" sz="2400" dirty="0" smtClean="0">
                <a:latin typeface="黑体" panose="02010609060101010101" pitchFamily="49" charset="-122"/>
                <a:ea typeface="黑体" panose="02010609060101010101" pitchFamily="49" charset="-122"/>
              </a:rPr>
              <a:t>     人口</a:t>
            </a:r>
            <a:r>
              <a:rPr lang="zh-CN" altLang="en-US" sz="2400" dirty="0">
                <a:latin typeface="黑体" panose="02010609060101010101" pitchFamily="49" charset="-122"/>
                <a:ea typeface="黑体" panose="02010609060101010101" pitchFamily="49" charset="-122"/>
              </a:rPr>
              <a:t>过快增长带来了巨大的环境压力，世界粮食问题日益尖锐。在教育、就业、住房、社会保障等方面，也构成了新的挑战。</a:t>
            </a:r>
          </a:p>
          <a:p>
            <a:pPr>
              <a:defRPr/>
            </a:pPr>
            <a:r>
              <a:rPr lang="zh-CN" altLang="en-US" sz="2400" dirty="0" smtClean="0">
                <a:latin typeface="黑体" panose="02010609060101010101" pitchFamily="49" charset="-122"/>
                <a:ea typeface="黑体" panose="02010609060101010101" pitchFamily="49" charset="-122"/>
              </a:rPr>
              <a:t>     由于</a:t>
            </a:r>
            <a:r>
              <a:rPr lang="zh-CN" altLang="en-US" sz="2400" dirty="0">
                <a:latin typeface="黑体" panose="02010609060101010101" pitchFamily="49" charset="-122"/>
                <a:ea typeface="黑体" panose="02010609060101010101" pitchFamily="49" charset="-122"/>
              </a:rPr>
              <a:t>发展程度不同，不同国家人口的生存质量存在着巨大的差距。在不少发展中国家，人们的卫生和健康状况难以迅速改善。同时，耕地和水资源的缺乏，加上自然灾害的影响，经常导致普遍的饥饿。</a:t>
            </a:r>
          </a:p>
        </p:txBody>
      </p:sp>
      <p:pic>
        <p:nvPicPr>
          <p:cNvPr id="7"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a:spLocks noChangeArrowheads="1"/>
          </p:cNvSpPr>
          <p:nvPr/>
        </p:nvSpPr>
        <p:spPr bwMode="auto">
          <a:xfrm>
            <a:off x="190500" y="112713"/>
            <a:ext cx="52673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22</a:t>
            </a:r>
            <a:r>
              <a:rPr lang="zh-CN" altLang="en-US"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课 不断发展的现代社会</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spTree>
    <p:extLst>
      <p:ext uri="{BB962C8B-B14F-4D97-AF65-F5344CB8AC3E}">
        <p14:creationId xmlns:p14="http://schemas.microsoft.com/office/powerpoint/2010/main" val="2296410277"/>
      </p:ext>
    </p:ext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25" y="944563"/>
            <a:ext cx="8667750" cy="50355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矩形 1"/>
          <p:cNvSpPr>
            <a:spLocks noChangeArrowheads="1"/>
          </p:cNvSpPr>
          <p:nvPr/>
        </p:nvSpPr>
        <p:spPr bwMode="auto">
          <a:xfrm>
            <a:off x="1414463" y="6003925"/>
            <a:ext cx="63150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zh-CN" sz="2800" b="1" dirty="0">
                <a:solidFill>
                  <a:srgbClr val="C00000"/>
                </a:solidFill>
                <a:latin typeface="宋体" pitchFamily="2" charset="-122"/>
              </a:rPr>
              <a:t>说说人口增长过快带来哪些不利影响？</a:t>
            </a:r>
          </a:p>
        </p:txBody>
      </p:sp>
      <p:sp>
        <p:nvSpPr>
          <p:cNvPr id="5" name="WordArt 4"/>
          <p:cNvSpPr>
            <a:spLocks noChangeArrowheads="1" noChangeShapeType="1" noTextEdit="1"/>
          </p:cNvSpPr>
          <p:nvPr/>
        </p:nvSpPr>
        <p:spPr bwMode="auto">
          <a:xfrm>
            <a:off x="2627784" y="839204"/>
            <a:ext cx="4114800" cy="1676400"/>
          </a:xfrm>
          <a:prstGeom prst="rect">
            <a:avLst/>
          </a:prstGeom>
        </p:spPr>
        <p:txBody>
          <a:bodyPr wrap="none" fromWordArt="1">
            <a:prstTxWarp prst="textTriangle">
              <a:avLst>
                <a:gd name="adj" fmla="val 50000"/>
              </a:avLst>
            </a:prstTxWarp>
            <a:scene3d>
              <a:camera prst="legacyObliqueTopLeft"/>
              <a:lightRig rig="legacyNormal3" dir="r"/>
            </a:scene3d>
            <a:sp3d extrusionH="201600" prstMaterial="legacyMatte">
              <a:extrusionClr>
                <a:srgbClr val="0066CC"/>
              </a:extrusionClr>
            </a:sp3d>
          </a:bodyPr>
          <a:lstStyle/>
          <a:p>
            <a:pPr algn="ctr"/>
            <a:r>
              <a:rPr lang="zh-CN" altLang="en-US" sz="3600" b="1" kern="10" dirty="0" smtClean="0">
                <a:ln w="9525">
                  <a:round/>
                  <a:headEnd/>
                  <a:tailEnd/>
                </a:ln>
                <a:gradFill rotWithShape="1">
                  <a:gsLst>
                    <a:gs pos="0">
                      <a:srgbClr val="FFFFCC"/>
                    </a:gs>
                    <a:gs pos="100000">
                      <a:srgbClr val="FF9999"/>
                    </a:gs>
                  </a:gsLst>
                  <a:lin ang="5400000" scaled="1"/>
                </a:gradFill>
                <a:latin typeface="宋体"/>
                <a:ea typeface="宋体"/>
              </a:rPr>
              <a:t>资源短缺</a:t>
            </a:r>
            <a:endParaRPr lang="zh-CN" altLang="en-US" sz="3600" b="1" kern="10" dirty="0">
              <a:ln w="9525">
                <a:round/>
                <a:headEnd/>
                <a:tailEnd/>
              </a:ln>
              <a:gradFill rotWithShape="1">
                <a:gsLst>
                  <a:gs pos="0">
                    <a:srgbClr val="FFFFCC"/>
                  </a:gs>
                  <a:gs pos="100000">
                    <a:srgbClr val="FF9999"/>
                  </a:gs>
                </a:gsLst>
                <a:lin ang="5400000" scaled="1"/>
              </a:gradFill>
              <a:latin typeface="宋体"/>
              <a:ea typeface="宋体"/>
            </a:endParaRPr>
          </a:p>
        </p:txBody>
      </p:sp>
      <p:sp>
        <p:nvSpPr>
          <p:cNvPr id="6" name="WordArt 4"/>
          <p:cNvSpPr>
            <a:spLocks noChangeArrowheads="1" noChangeShapeType="1" noTextEdit="1"/>
          </p:cNvSpPr>
          <p:nvPr/>
        </p:nvSpPr>
        <p:spPr bwMode="auto">
          <a:xfrm>
            <a:off x="2627784" y="2544688"/>
            <a:ext cx="4114800" cy="1676400"/>
          </a:xfrm>
          <a:prstGeom prst="rect">
            <a:avLst/>
          </a:prstGeom>
        </p:spPr>
        <p:txBody>
          <a:bodyPr wrap="none" fromWordArt="1">
            <a:prstTxWarp prst="textTriangle">
              <a:avLst>
                <a:gd name="adj" fmla="val 50000"/>
              </a:avLst>
            </a:prstTxWarp>
            <a:scene3d>
              <a:camera prst="legacyObliqueTopLeft"/>
              <a:lightRig rig="legacyNormal3" dir="r"/>
            </a:scene3d>
            <a:sp3d extrusionH="201600" prstMaterial="legacyMatte">
              <a:extrusionClr>
                <a:srgbClr val="0066CC"/>
              </a:extrusionClr>
            </a:sp3d>
          </a:bodyPr>
          <a:lstStyle/>
          <a:p>
            <a:pPr algn="ctr"/>
            <a:r>
              <a:rPr lang="zh-CN" altLang="en-US" sz="3600" b="1" kern="10" dirty="0">
                <a:ln w="9525">
                  <a:round/>
                  <a:headEnd/>
                  <a:tailEnd/>
                </a:ln>
                <a:gradFill rotWithShape="1">
                  <a:gsLst>
                    <a:gs pos="0">
                      <a:srgbClr val="FFFFCC"/>
                    </a:gs>
                    <a:gs pos="100000">
                      <a:srgbClr val="FF9999"/>
                    </a:gs>
                  </a:gsLst>
                  <a:lin ang="5400000" scaled="1"/>
                </a:gradFill>
                <a:latin typeface="宋体"/>
                <a:ea typeface="宋体"/>
              </a:rPr>
              <a:t>环境污染</a:t>
            </a:r>
          </a:p>
        </p:txBody>
      </p:sp>
      <p:sp>
        <p:nvSpPr>
          <p:cNvPr id="7" name="WordArt 4"/>
          <p:cNvSpPr>
            <a:spLocks noChangeArrowheads="1" noChangeShapeType="1" noTextEdit="1"/>
          </p:cNvSpPr>
          <p:nvPr/>
        </p:nvSpPr>
        <p:spPr bwMode="auto">
          <a:xfrm>
            <a:off x="1692746" y="4221088"/>
            <a:ext cx="5903590" cy="1676400"/>
          </a:xfrm>
          <a:prstGeom prst="rect">
            <a:avLst/>
          </a:prstGeom>
        </p:spPr>
        <p:txBody>
          <a:bodyPr wrap="none" fromWordArt="1">
            <a:prstTxWarp prst="textTriangle">
              <a:avLst>
                <a:gd name="adj" fmla="val 50000"/>
              </a:avLst>
            </a:prstTxWarp>
            <a:scene3d>
              <a:camera prst="legacyObliqueTopLeft"/>
              <a:lightRig rig="legacyNormal3" dir="r"/>
            </a:scene3d>
            <a:sp3d extrusionH="201600" prstMaterial="legacyMatte">
              <a:extrusionClr>
                <a:srgbClr val="0066CC"/>
              </a:extrusionClr>
            </a:sp3d>
          </a:bodyPr>
          <a:lstStyle/>
          <a:p>
            <a:pPr algn="ctr"/>
            <a:r>
              <a:rPr lang="zh-CN" altLang="en-US" sz="3600" b="1" kern="10" dirty="0" smtClean="0">
                <a:ln w="9525">
                  <a:round/>
                  <a:headEnd/>
                  <a:tailEnd/>
                </a:ln>
                <a:gradFill rotWithShape="1">
                  <a:gsLst>
                    <a:gs pos="0">
                      <a:srgbClr val="FFFFCC"/>
                    </a:gs>
                    <a:gs pos="100000">
                      <a:srgbClr val="FF9999"/>
                    </a:gs>
                  </a:gsLst>
                  <a:lin ang="5400000" scaled="1"/>
                </a:gradFill>
                <a:latin typeface="宋体"/>
                <a:ea typeface="宋体"/>
              </a:rPr>
              <a:t>犯罪率上升</a:t>
            </a:r>
            <a:r>
              <a:rPr lang="en-US" altLang="zh-CN" sz="3600" b="1" kern="10" dirty="0">
                <a:ln w="9525">
                  <a:round/>
                  <a:headEnd/>
                  <a:tailEnd/>
                </a:ln>
                <a:gradFill rotWithShape="1">
                  <a:gsLst>
                    <a:gs pos="0">
                      <a:srgbClr val="FFFFCC"/>
                    </a:gs>
                    <a:gs pos="100000">
                      <a:srgbClr val="FF9999"/>
                    </a:gs>
                  </a:gsLst>
                  <a:lin ang="5400000" scaled="1"/>
                </a:gradFill>
                <a:latin typeface="宋体"/>
                <a:ea typeface="宋体"/>
              </a:rPr>
              <a:t>……</a:t>
            </a:r>
            <a:endParaRPr lang="zh-CN" altLang="en-US" sz="3600" b="1" kern="10" dirty="0">
              <a:ln w="9525">
                <a:round/>
                <a:headEnd/>
                <a:tailEnd/>
              </a:ln>
              <a:gradFill rotWithShape="1">
                <a:gsLst>
                  <a:gs pos="0">
                    <a:srgbClr val="FFFFCC"/>
                  </a:gs>
                  <a:gs pos="100000">
                    <a:srgbClr val="FF9999"/>
                  </a:gs>
                </a:gsLst>
                <a:lin ang="5400000" scaled="1"/>
              </a:gradFill>
              <a:latin typeface="宋体"/>
              <a:ea typeface="宋体"/>
            </a:endParaRPr>
          </a:p>
        </p:txBody>
      </p:sp>
      <p:grpSp>
        <p:nvGrpSpPr>
          <p:cNvPr id="8" name="Group 5"/>
          <p:cNvGrpSpPr>
            <a:grpSpLocks/>
          </p:cNvGrpSpPr>
          <p:nvPr/>
        </p:nvGrpSpPr>
        <p:grpSpPr bwMode="auto">
          <a:xfrm>
            <a:off x="0" y="0"/>
            <a:ext cx="9144000" cy="836613"/>
            <a:chOff x="0" y="0"/>
            <a:chExt cx="5760" cy="527"/>
          </a:xfrm>
        </p:grpSpPr>
        <p:pic>
          <p:nvPicPr>
            <p:cNvPr id="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760" cy="527"/>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7"/>
            <p:cNvSpPr>
              <a:spLocks noChangeArrowheads="1"/>
            </p:cNvSpPr>
            <p:nvPr/>
          </p:nvSpPr>
          <p:spPr bwMode="auto">
            <a:xfrm>
              <a:off x="120" y="71"/>
              <a:ext cx="3318" cy="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22</a:t>
              </a:r>
              <a:r>
                <a:rPr lang="zh-CN" altLang="en-US"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课 不断发展的现代社会</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grpSp>
    </p:spTree>
    <p:extLst>
      <p:ext uri="{BB962C8B-B14F-4D97-AF65-F5344CB8AC3E}">
        <p14:creationId xmlns:p14="http://schemas.microsoft.com/office/powerpoint/2010/main" val="11656170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20481"/>
                                        </p:tgtEl>
                                        <p:attrNameLst>
                                          <p:attrName>style.visibility</p:attrName>
                                        </p:attrNameLst>
                                      </p:cBhvr>
                                      <p:to>
                                        <p:strVal val="visible"/>
                                      </p:to>
                                    </p:set>
                                    <p:animEffect transition="in" filter="circle(in)">
                                      <p:cBhvr>
                                        <p:cTn id="7" dur="750"/>
                                        <p:tgtEl>
                                          <p:spTgt spid="2048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6" grpId="0" animBg="1"/>
      <p:bldP spid="7"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7" name="图片 2" descr="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1988840"/>
            <a:ext cx="4357688" cy="2952750"/>
          </a:xfrm>
          <a:prstGeom prst="rect">
            <a:avLst/>
          </a:prstGeom>
          <a:noFill/>
          <a:ln w="9525">
            <a:solidFill>
              <a:srgbClr val="0066FF"/>
            </a:solidFill>
            <a:miter lim="800000"/>
            <a:headEnd/>
            <a:tailEnd/>
          </a:ln>
          <a:extLst>
            <a:ext uri="{909E8E84-426E-40DD-AFC4-6F175D3DCCD1}">
              <a14:hiddenFill xmlns:a14="http://schemas.microsoft.com/office/drawing/2010/main">
                <a:solidFill>
                  <a:srgbClr val="FFFFFF"/>
                </a:solidFill>
              </a14:hiddenFill>
            </a:ext>
          </a:extLst>
        </p:spPr>
      </p:pic>
      <p:sp>
        <p:nvSpPr>
          <p:cNvPr id="50178" name="TextBox 3"/>
          <p:cNvSpPr txBox="1">
            <a:spLocks noChangeArrowheads="1"/>
          </p:cNvSpPr>
          <p:nvPr/>
        </p:nvSpPr>
        <p:spPr bwMode="auto">
          <a:xfrm>
            <a:off x="534541" y="840507"/>
            <a:ext cx="7993062"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a:defRPr>
                <a:solidFill>
                  <a:schemeClr val="tx1"/>
                </a:solidFill>
                <a:latin typeface="Arial" pitchFamily="34" charset="0"/>
                <a:ea typeface="宋体" pitchFamily="2" charset="-122"/>
              </a:defRPr>
            </a:lvl2pPr>
            <a:lvl3pPr>
              <a:defRPr>
                <a:solidFill>
                  <a:schemeClr val="tx1"/>
                </a:solidFill>
                <a:latin typeface="Arial" pitchFamily="34" charset="0"/>
                <a:ea typeface="宋体" pitchFamily="2" charset="-122"/>
              </a:defRPr>
            </a:lvl3pPr>
            <a:lvl4pPr>
              <a:defRPr>
                <a:solidFill>
                  <a:schemeClr val="tx1"/>
                </a:solidFill>
                <a:latin typeface="Arial" pitchFamily="34" charset="0"/>
                <a:ea typeface="宋体" pitchFamily="2" charset="-122"/>
              </a:defRPr>
            </a:lvl4pPr>
            <a:lvl5pPr>
              <a:defRPr>
                <a:solidFill>
                  <a:schemeClr val="tx1"/>
                </a:solidFill>
                <a:latin typeface="Arial" pitchFamily="34" charset="0"/>
                <a:ea typeface="宋体" pitchFamily="2" charset="-122"/>
              </a:defRPr>
            </a:lvl5pPr>
            <a:lvl6pPr fontAlgn="base">
              <a:spcBef>
                <a:spcPct val="0"/>
              </a:spcBef>
              <a:spcAft>
                <a:spcPct val="0"/>
              </a:spcAft>
              <a:buFont typeface="Arial" pitchFamily="34" charset="0"/>
              <a:defRPr>
                <a:solidFill>
                  <a:schemeClr val="tx1"/>
                </a:solidFill>
                <a:latin typeface="Arial" pitchFamily="34" charset="0"/>
                <a:ea typeface="宋体" pitchFamily="2" charset="-122"/>
              </a:defRPr>
            </a:lvl6pPr>
            <a:lvl7pPr fontAlgn="base">
              <a:spcBef>
                <a:spcPct val="0"/>
              </a:spcBef>
              <a:spcAft>
                <a:spcPct val="0"/>
              </a:spcAft>
              <a:buFont typeface="Arial" pitchFamily="34" charset="0"/>
              <a:defRPr>
                <a:solidFill>
                  <a:schemeClr val="tx1"/>
                </a:solidFill>
                <a:latin typeface="Arial" pitchFamily="34" charset="0"/>
                <a:ea typeface="宋体" pitchFamily="2" charset="-122"/>
              </a:defRPr>
            </a:lvl7pPr>
            <a:lvl8pPr fontAlgn="base">
              <a:spcBef>
                <a:spcPct val="0"/>
              </a:spcBef>
              <a:spcAft>
                <a:spcPct val="0"/>
              </a:spcAft>
              <a:buFont typeface="Arial" pitchFamily="34" charset="0"/>
              <a:defRPr>
                <a:solidFill>
                  <a:schemeClr val="tx1"/>
                </a:solidFill>
                <a:latin typeface="Arial" pitchFamily="34" charset="0"/>
                <a:ea typeface="宋体" pitchFamily="2" charset="-122"/>
              </a:defRPr>
            </a:lvl8pPr>
            <a:lvl9pPr fontAlgn="base">
              <a:spcBef>
                <a:spcPct val="0"/>
              </a:spcBef>
              <a:spcAft>
                <a:spcPct val="0"/>
              </a:spcAft>
              <a:buFont typeface="Arial" pitchFamily="34" charset="0"/>
              <a:defRPr>
                <a:solidFill>
                  <a:schemeClr val="tx1"/>
                </a:solidFill>
                <a:latin typeface="Arial" pitchFamily="34" charset="0"/>
                <a:ea typeface="宋体" pitchFamily="2" charset="-122"/>
              </a:defRPr>
            </a:lvl9pPr>
          </a:lstStyle>
          <a:p>
            <a:r>
              <a:rPr lang="zh-CN" altLang="en-US" sz="3200" b="1">
                <a:solidFill>
                  <a:srgbClr val="FF0000"/>
                </a:solidFill>
                <a:latin typeface="Calibri" pitchFamily="34" charset="0"/>
              </a:rPr>
              <a:t>献计献策：</a:t>
            </a:r>
            <a:r>
              <a:rPr lang="zh-CN" altLang="en-US" sz="3200" b="1">
                <a:latin typeface="Calibri" pitchFamily="34" charset="0"/>
              </a:rPr>
              <a:t>面对日益严重的生态与人口问题，你有什么好的建议吗？</a:t>
            </a:r>
          </a:p>
        </p:txBody>
      </p:sp>
      <p:pic>
        <p:nvPicPr>
          <p:cNvPr id="50179" name="图片 4" descr="s_5723f810d04f253f395f13838754d4ef2615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1988840"/>
            <a:ext cx="3770313"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2955" name="矩形 252954"/>
          <p:cNvSpPr>
            <a:spLocks noChangeArrowheads="1"/>
          </p:cNvSpPr>
          <p:nvPr/>
        </p:nvSpPr>
        <p:spPr bwMode="auto">
          <a:xfrm>
            <a:off x="107504" y="5013176"/>
            <a:ext cx="8847137" cy="1771650"/>
          </a:xfrm>
          <a:prstGeom prst="rect">
            <a:avLst/>
          </a:prstGeom>
          <a:solidFill>
            <a:schemeClr val="bg1"/>
          </a:solidFill>
          <a:ln w="9525">
            <a:solidFill>
              <a:schemeClr val="tx1"/>
            </a:solidFill>
            <a:miter lim="800000"/>
            <a:headEnd/>
            <a:tailEnd/>
          </a:ln>
        </p:spPr>
        <p:txBody>
          <a:bodyPr>
            <a:spAutoFit/>
          </a:bodyPr>
          <a:lstStyle/>
          <a:p>
            <a:pPr>
              <a:lnSpc>
                <a:spcPct val="130000"/>
              </a:lnSpc>
            </a:pPr>
            <a:r>
              <a:rPr lang="zh-CN" altLang="en-US" sz="2800" b="1">
                <a:solidFill>
                  <a:srgbClr val="D8090F"/>
                </a:solidFill>
              </a:rPr>
              <a:t>①加强国际合作，共同努力，认真应对；</a:t>
            </a:r>
          </a:p>
          <a:p>
            <a:pPr>
              <a:lnSpc>
                <a:spcPct val="130000"/>
              </a:lnSpc>
            </a:pPr>
            <a:r>
              <a:rPr lang="zh-CN" altLang="en-US" sz="2800" b="1">
                <a:solidFill>
                  <a:srgbClr val="D8090F"/>
                </a:solidFill>
              </a:rPr>
              <a:t>②保护生态环境，合理利用资源，推行可持续发展战略；</a:t>
            </a:r>
          </a:p>
          <a:p>
            <a:pPr>
              <a:lnSpc>
                <a:spcPct val="130000"/>
              </a:lnSpc>
            </a:pPr>
            <a:r>
              <a:rPr lang="zh-CN" altLang="en-US" sz="2800" b="1">
                <a:solidFill>
                  <a:srgbClr val="D8090F"/>
                </a:solidFill>
                <a:sym typeface="宋体" pitchFamily="2" charset="-122"/>
              </a:rPr>
              <a:t>③实行计划生育，</a:t>
            </a:r>
            <a:r>
              <a:rPr lang="zh-CN" altLang="en-US" sz="2800" b="1">
                <a:solidFill>
                  <a:srgbClr val="D8090F"/>
                </a:solidFill>
              </a:rPr>
              <a:t>控制人口数量、提高人口素质；</a:t>
            </a:r>
          </a:p>
        </p:txBody>
      </p:sp>
      <p:pic>
        <p:nvPicPr>
          <p:cNvPr id="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83661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7"/>
          <p:cNvSpPr>
            <a:spLocks noChangeArrowheads="1"/>
          </p:cNvSpPr>
          <p:nvPr/>
        </p:nvSpPr>
        <p:spPr bwMode="auto">
          <a:xfrm>
            <a:off x="190500" y="112713"/>
            <a:ext cx="52673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rPr>
              <a:t>第</a:t>
            </a:r>
            <a:r>
              <a:rPr lang="en-US" altLang="zh-CN"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22</a:t>
            </a:r>
            <a:r>
              <a:rPr lang="zh-CN" altLang="en-US" sz="3200" b="1" dirty="0" smtClean="0">
                <a:solidFill>
                  <a:srgbClr val="FF0000"/>
                </a:solidFill>
                <a:effectLst>
                  <a:outerShdw blurRad="38100" dist="38100" dir="2700000" algn="tl">
                    <a:srgbClr val="C0C0C0"/>
                  </a:outerShdw>
                </a:effectLst>
                <a:latin typeface="华文彩云" pitchFamily="2" charset="-122"/>
                <a:ea typeface="华文彩云" pitchFamily="2" charset="-122"/>
              </a:rPr>
              <a:t>课 不断发展的现代社会</a:t>
            </a:r>
            <a:endParaRPr lang="zh-CN" altLang="en-US" sz="3200" b="1" dirty="0">
              <a:solidFill>
                <a:srgbClr val="FF0000"/>
              </a:solidFill>
              <a:effectLst>
                <a:outerShdw blurRad="38100" dist="38100" dir="2700000" algn="tl">
                  <a:srgbClr val="C0C0C0"/>
                </a:outerShdw>
              </a:effectLst>
              <a:latin typeface="华文彩云" pitchFamily="2" charset="-122"/>
              <a:ea typeface="华文彩云" pitchFamily="2" charset="-122"/>
            </a:endParaRPr>
          </a:p>
        </p:txBody>
      </p:sp>
    </p:spTree>
    <p:extLst>
      <p:ext uri="{BB962C8B-B14F-4D97-AF65-F5344CB8AC3E}">
        <p14:creationId xmlns:p14="http://schemas.microsoft.com/office/powerpoint/2010/main" val="8676400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52955">
                                            <p:txEl>
                                              <p:pRg st="0" end="0"/>
                                            </p:txEl>
                                          </p:spTgt>
                                        </p:tgtEl>
                                        <p:attrNameLst>
                                          <p:attrName>style.visibility</p:attrName>
                                        </p:attrNameLst>
                                      </p:cBhvr>
                                      <p:to>
                                        <p:strVal val="visible"/>
                                      </p:to>
                                    </p:set>
                                    <p:anim calcmode="lin" valueType="num">
                                      <p:cBhvr additive="base">
                                        <p:cTn id="7" dur="500" fill="hold"/>
                                        <p:tgtEl>
                                          <p:spTgt spid="25295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5295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52955">
                                            <p:txEl>
                                              <p:pRg st="1" end="1"/>
                                            </p:txEl>
                                          </p:spTgt>
                                        </p:tgtEl>
                                        <p:attrNameLst>
                                          <p:attrName>style.visibility</p:attrName>
                                        </p:attrNameLst>
                                      </p:cBhvr>
                                      <p:to>
                                        <p:strVal val="visible"/>
                                      </p:to>
                                    </p:set>
                                    <p:anim calcmode="lin" valueType="num">
                                      <p:cBhvr additive="base">
                                        <p:cTn id="13" dur="500" fill="hold"/>
                                        <p:tgtEl>
                                          <p:spTgt spid="25295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5295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52955">
                                            <p:txEl>
                                              <p:pRg st="2" end="2"/>
                                            </p:txEl>
                                          </p:spTgt>
                                        </p:tgtEl>
                                        <p:attrNameLst>
                                          <p:attrName>style.visibility</p:attrName>
                                        </p:attrNameLst>
                                      </p:cBhvr>
                                      <p:to>
                                        <p:strVal val="visible"/>
                                      </p:to>
                                    </p:set>
                                    <p:anim calcmode="lin" valueType="num">
                                      <p:cBhvr additive="base">
                                        <p:cTn id="19" dur="500" fill="hold"/>
                                        <p:tgtEl>
                                          <p:spTgt spid="25295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5295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206</TotalTime>
  <Words>4239</Words>
  <PresentationFormat>全屏显示(4:3)</PresentationFormat>
  <Paragraphs>406</Paragraphs>
  <Slides>79</Slides>
  <Notes>1</Notes>
  <HiddenSlides>0</HiddenSlides>
  <MMClips>0</MMClips>
  <ScaleCrop>false</ScaleCrop>
  <HeadingPairs>
    <vt:vector size="6" baseType="variant">
      <vt:variant>
        <vt:lpstr>主题</vt:lpstr>
      </vt:variant>
      <vt:variant>
        <vt:i4>2</vt:i4>
      </vt:variant>
      <vt:variant>
        <vt:lpstr>嵌入 OLE 服务器</vt:lpstr>
      </vt:variant>
      <vt:variant>
        <vt:i4>2</vt:i4>
      </vt:variant>
      <vt:variant>
        <vt:lpstr>幻灯片标题</vt:lpstr>
      </vt:variant>
      <vt:variant>
        <vt:i4>79</vt:i4>
      </vt:variant>
    </vt:vector>
  </HeadingPairs>
  <TitlesOfParts>
    <vt:vector size="83" baseType="lpstr">
      <vt:lpstr>Office 主题</vt:lpstr>
      <vt:lpstr>1_默认设计模板</vt:lpstr>
      <vt:lpstr>Flash 影片</vt:lpstr>
      <vt:lpstr>Flash.Movie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中国在世界著名的品牌</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2018-12-09T05:29:38Z</dcterms:created>
  <dcterms:modified xsi:type="dcterms:W3CDTF">2018-12-10T14:13:13Z</dcterms:modified>
</cp:coreProperties>
</file>