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emf" ContentType="image/x-em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7"/>
  </p:notesMasterIdLst>
  <p:sldIdLst>
    <p:sldId id="256" r:id="rId3"/>
    <p:sldId id="275" r:id="rId4"/>
    <p:sldId id="276" r:id="rId5"/>
    <p:sldId id="277" r:id="rId6"/>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18" r:id="rId48"/>
    <p:sldId id="319" r:id="rId49"/>
    <p:sldId id="320" r:id="rId50"/>
    <p:sldId id="321" r:id="rId51"/>
    <p:sldId id="322" r:id="rId52"/>
    <p:sldId id="323" r:id="rId53"/>
    <p:sldId id="324" r:id="rId54"/>
    <p:sldId id="325" r:id="rId55"/>
    <p:sldId id="326" r:id="rId56"/>
    <p:sldId id="327" r:id="rId57"/>
    <p:sldId id="328" r:id="rId58"/>
    <p:sldId id="329" r:id="rId59"/>
    <p:sldId id="330"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3" Type="http://schemas.openxmlformats.org/officeDocument/2006/relationships/tableStyles" Target="tableStyles.xml"/><Relationship Id="rId62" Type="http://schemas.openxmlformats.org/officeDocument/2006/relationships/viewProps" Target="viewProps.xml"/><Relationship Id="rId61" Type="http://schemas.openxmlformats.org/officeDocument/2006/relationships/presProps" Target="presProps.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E89FE5-E45F-4381-B57C-1750D46F7C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CB7509-D848-40C8-9244-D66D1B832FF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024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02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2C79856-E8D2-4500-9A2D-79F07243C720}"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126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E79F875-0011-408E-A2E8-714373853D93}"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638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68BA6A5-C13A-4C50-8224-828F6B1AD69B}"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253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25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D1AC6E35-73EC-4E00-9BB4-5E9C79DB7178}"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969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E85D24BD-C8D9-473C-A250-B55843C32F5C}"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174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7540341-CCFA-4BCB-8086-85781006232A}"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45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20C948B4-0F74-4AB2-9DB1-E77E4839EB27}"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072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07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E05B37B7-4507-4ED7-9D97-4F4FB2F8DC42}"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1581912" y="2638044"/>
            <a:ext cx="4271771"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338315" y="2638044"/>
            <a:ext cx="4270247"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1583436" y="3143250"/>
            <a:ext cx="4270248" cy="259677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6" name="Content Placeholder 5"/>
          <p:cNvSpPr>
            <a:spLocks noGrp="1"/>
          </p:cNvSpPr>
          <p:nvPr>
            <p:ph sz="quarter" idx="4" hasCustomPrompt="1"/>
          </p:nvPr>
        </p:nvSpPr>
        <p:spPr>
          <a:xfrm>
            <a:off x="6338316" y="3143250"/>
            <a:ext cx="4253484" cy="2596776"/>
          </a:xfrm>
        </p:spPr>
        <p:txBody>
          <a:bodyPr/>
          <a:lstStyle>
            <a:lvl5pPr>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11" name="Text Placeholder 4"/>
          <p:cNvSpPr>
            <a:spLocks noGrp="1"/>
          </p:cNvSpPr>
          <p:nvPr>
            <p:ph type="body" sz="quarter" idx="13" hasCustomPrompt="1"/>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2231136" y="937260"/>
            <a:ext cx="6198489" cy="4983480"/>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audio" Target="../media/audio2.wav"/><Relationship Id="rId7" Type="http://schemas.openxmlformats.org/officeDocument/2006/relationships/audio" Target="../media/audio1.wav"/><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image" Target="../media/image18.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audio" Target="../media/audio3.wav"/></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2.xml"/><Relationship Id="rId2" Type="http://schemas.openxmlformats.org/officeDocument/2006/relationships/audio" Target="../media/audio1.wav"/><Relationship Id="rId1" Type="http://schemas.openxmlformats.org/officeDocument/2006/relationships/image" Target="../media/image24.jpeg"/></Relationships>
</file>

<file path=ppt/slides/_rels/slide2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0.jpeg"/><Relationship Id="rId1"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jpeg"/></Relationships>
</file>

<file path=ppt/slides/_rels/slide31.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34.png"/><Relationship Id="rId2" Type="http://schemas.openxmlformats.org/officeDocument/2006/relationships/oleObject" Target="../embeddings/oleObject1.bin"/><Relationship Id="rId1" Type="http://schemas.openxmlformats.org/officeDocument/2006/relationships/image" Target="../media/image33.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5.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6.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7.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8.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4.wav"/><Relationship Id="rId2" Type="http://schemas.openxmlformats.org/officeDocument/2006/relationships/image" Target="../media/image40.jpeg"/><Relationship Id="rId1" Type="http://schemas.openxmlformats.org/officeDocument/2006/relationships/image" Target="../media/image39.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1.jpe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3.jpeg"/><Relationship Id="rId1" Type="http://schemas.openxmlformats.org/officeDocument/2006/relationships/image" Target="../media/image42.png"/></Relationships>
</file>

<file path=ppt/slides/_rels/slide46.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audio" Target="../media/audio4.wav"/><Relationship Id="rId5" Type="http://schemas.openxmlformats.org/officeDocument/2006/relationships/image" Target="../media/image46.GIF"/><Relationship Id="rId4" Type="http://schemas.openxmlformats.org/officeDocument/2006/relationships/image" Target="../media/image45.png"/><Relationship Id="rId3" Type="http://schemas.microsoft.com/office/2007/relationships/media" Target="file:///F:\&#32032;&#26448;&#38388;\&#38899;&#20048;&#38388;\midi\31&#65293;60&#31186;\5.MID" TargetMode="External"/><Relationship Id="rId2" Type="http://schemas.openxmlformats.org/officeDocument/2006/relationships/audio" Target="file:///F:\&#32032;&#26448;&#38388;\&#38899;&#20048;&#38388;\midi\31&#65293;60&#31186;\5.MID" TargetMode="External"/><Relationship Id="rId1" Type="http://schemas.openxmlformats.org/officeDocument/2006/relationships/image" Target="../media/image44.jpeg"/></Relationships>
</file>

<file path=ppt/slides/_rels/slide4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image" Target="../media/image47.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0.jpeg"/></Relationships>
</file>

<file path=ppt/slides/_rels/slide49.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vmlDrawing" Target="../drawings/vmlDrawing2.vml"/><Relationship Id="rId3" Type="http://schemas.openxmlformats.org/officeDocument/2006/relationships/slideLayout" Target="../slideLayouts/slideLayout12.xml"/><Relationship Id="rId2" Type="http://schemas.openxmlformats.org/officeDocument/2006/relationships/image" Target="../media/image51.png"/><Relationship Id="rId1" Type="http://schemas.openxmlformats.org/officeDocument/2006/relationships/oleObject" Target="../embeddings/oleObject2.bin"/></Relationships>
</file>

<file path=ppt/slides/_rels/slide5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6.wav"/><Relationship Id="rId4" Type="http://schemas.openxmlformats.org/officeDocument/2006/relationships/audio" Target="../media/audio5.wav"/><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image" Target="../media/image52.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7.wav"/><Relationship Id="rId1" Type="http://schemas.openxmlformats.org/officeDocument/2006/relationships/image" Target="../media/image55.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7" Type="http://schemas.openxmlformats.org/officeDocument/2006/relationships/vmlDrawing" Target="../drawings/vmlDrawing3.vml"/><Relationship Id="rId6" Type="http://schemas.openxmlformats.org/officeDocument/2006/relationships/slideLayout" Target="../slideLayouts/slideLayout7.xml"/><Relationship Id="rId5" Type="http://schemas.openxmlformats.org/officeDocument/2006/relationships/image" Target="../media/image59.wmf"/><Relationship Id="rId4" Type="http://schemas.openxmlformats.org/officeDocument/2006/relationships/image" Target="../media/image58.wmf"/><Relationship Id="rId3" Type="http://schemas.openxmlformats.org/officeDocument/2006/relationships/image" Target="../media/image57.wmf"/><Relationship Id="rId2" Type="http://schemas.openxmlformats.org/officeDocument/2006/relationships/image" Target="../media/image56.emf"/><Relationship Id="rId1" Type="http://schemas.openxmlformats.org/officeDocument/2006/relationships/oleObject" Target="../embeddings/oleObject3.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831731" y="2386744"/>
            <a:ext cx="8528538" cy="1645920"/>
          </a:xfrm>
        </p:spPr>
        <p:txBody>
          <a:bodyPr/>
          <a:lstStyle/>
          <a:p>
            <a:r>
              <a:rPr lang="zh-CN" altLang="en-US" dirty="0"/>
              <a:t>第</a:t>
            </a:r>
            <a:r>
              <a:rPr lang="en-US" altLang="zh-CN" dirty="0"/>
              <a:t>17</a:t>
            </a:r>
            <a:r>
              <a:rPr lang="zh-CN" altLang="en-US" dirty="0"/>
              <a:t>课寻求国家出路的探索和列强侵略的加剧</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4103"/>
          <p:cNvSpPr txBox="1">
            <a:spLocks noChangeArrowheads="1"/>
          </p:cNvSpPr>
          <p:nvPr/>
        </p:nvSpPr>
        <p:spPr bwMode="auto">
          <a:xfrm>
            <a:off x="4977567" y="486301"/>
            <a:ext cx="2236866"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导入新课</a:t>
            </a:r>
            <a:endParaRPr lang="zh-CN" altLang="zh-CN" sz="40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2152916" y="1340768"/>
            <a:ext cx="3671888" cy="552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Aft>
                <a:spcPts val="2400"/>
              </a:spcAft>
            </a:pPr>
            <a:r>
              <a:rPr lang="zh-CN" altLang="en-US" sz="3600" b="1" dirty="0">
                <a:latin typeface="微软雅黑" panose="020B0503020204020204" pitchFamily="34" charset="-122"/>
                <a:ea typeface="微软雅黑" panose="020B0503020204020204" pitchFamily="34" charset="-122"/>
              </a:rPr>
              <a:t>浩浩乾坤</a:t>
            </a:r>
            <a:endParaRPr lang="en-US" altLang="zh-CN"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流血的伤口不流泪</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举旗的杆子不下跪</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攥紧的拳头不松手</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过河的卒子不后退</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流血的伤口不流泪</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举旗的杆子不下跪</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攥紧的拳头不松手</a:t>
            </a:r>
            <a:endParaRPr lang="zh-CN" altLang="en-US" sz="2800" b="1" dirty="0">
              <a:latin typeface="微软雅黑" panose="020B0503020204020204" pitchFamily="34" charset="-122"/>
              <a:ea typeface="微软雅黑" panose="020B0503020204020204" pitchFamily="34" charset="-122"/>
            </a:endParaRPr>
          </a:p>
          <a:p>
            <a:pPr algn="ctr">
              <a:lnSpc>
                <a:spcPct val="120000"/>
              </a:lnSpc>
            </a:pPr>
            <a:r>
              <a:rPr lang="zh-CN" altLang="en-US" sz="2800" b="1" dirty="0">
                <a:latin typeface="微软雅黑" panose="020B0503020204020204" pitchFamily="34" charset="-122"/>
                <a:ea typeface="微软雅黑" panose="020B0503020204020204" pitchFamily="34" charset="-122"/>
              </a:rPr>
              <a:t>过河的卒子不后退</a:t>
            </a:r>
            <a:endParaRPr lang="en-US" altLang="zh-CN" sz="2800" b="1" dirty="0">
              <a:latin typeface="微软雅黑" panose="020B0503020204020204" pitchFamily="34" charset="-122"/>
              <a:ea typeface="微软雅黑" panose="020B0503020204020204" pitchFamily="34" charset="-122"/>
            </a:endParaRPr>
          </a:p>
          <a:p>
            <a:pPr algn="ct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pic>
        <p:nvPicPr>
          <p:cNvPr id="3078" name="Picture 6" descr="http://imgtu.5011.net/uploads/content/lishi/miwen/2015-06-18/ca7448a775075fe7072a64a1af78392b.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39795" y="2469006"/>
            <a:ext cx="4017962" cy="3902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78"/>
                                        </p:tgtEl>
                                        <p:attrNameLst>
                                          <p:attrName>style.visibility</p:attrName>
                                        </p:attrNameLst>
                                      </p:cBhvr>
                                      <p:to>
                                        <p:strVal val="visible"/>
                                      </p:to>
                                    </p:set>
                                    <p:animEffect transition="in" filter="circle(in)">
                                      <p:cBhvr>
                                        <p:cTn id="12" dur="1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856358" y="1105580"/>
            <a:ext cx="37753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dirty="0">
                <a:latin typeface="微软雅黑" panose="020B0503020204020204" pitchFamily="34" charset="-122"/>
                <a:ea typeface="微软雅黑" panose="020B0503020204020204" pitchFamily="34" charset="-122"/>
                <a:sym typeface="宋体" panose="02010600030101010101" pitchFamily="2" charset="-122"/>
              </a:rPr>
              <a:t>一、洪秀全与金田起义</a:t>
            </a:r>
            <a:endParaRPr lang="zh-CN" altLang="zh-CN" sz="28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文本框 15"/>
          <p:cNvSpPr txBox="1"/>
          <p:nvPr/>
        </p:nvSpPr>
        <p:spPr>
          <a:xfrm>
            <a:off x="1843212" y="1681644"/>
            <a:ext cx="2380580" cy="521970"/>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2800" b="1" noProof="1">
                <a:solidFill>
                  <a:schemeClr val="tx1"/>
                </a:solidFill>
                <a:latin typeface="微软雅黑" panose="020B0503020204020204" pitchFamily="34" charset="-122"/>
                <a:ea typeface="微软雅黑" panose="020B0503020204020204" pitchFamily="34" charset="-122"/>
              </a:rPr>
              <a:t>1.</a:t>
            </a:r>
            <a:r>
              <a:rPr lang="zh-CN" altLang="en-US" sz="2800" b="1" noProof="1">
                <a:solidFill>
                  <a:schemeClr val="tx1"/>
                </a:solidFill>
                <a:latin typeface="微软雅黑" panose="020B0503020204020204" pitchFamily="34" charset="-122"/>
                <a:ea typeface="微软雅黑" panose="020B0503020204020204" pitchFamily="34" charset="-122"/>
              </a:rPr>
              <a:t>背景介绍</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911424" y="2206875"/>
            <a:ext cx="10297144" cy="281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zh-CN" sz="2600" b="1" dirty="0">
                <a:latin typeface="微软雅黑" panose="020B0503020204020204" pitchFamily="34" charset="-122"/>
                <a:ea typeface="微软雅黑" panose="020B0503020204020204" pitchFamily="34" charset="-122"/>
              </a:rPr>
              <a:t>材</a:t>
            </a:r>
            <a:r>
              <a:rPr lang="en-US" altLang="zh-CN" sz="2600" b="1" dirty="0">
                <a:latin typeface="微软雅黑" panose="020B0503020204020204" pitchFamily="34" charset="-122"/>
                <a:ea typeface="微软雅黑" panose="020B0503020204020204" pitchFamily="34" charset="-122"/>
              </a:rPr>
              <a:t> </a:t>
            </a:r>
            <a:r>
              <a:rPr lang="zh-CN" altLang="zh-CN" sz="2600" b="1" dirty="0">
                <a:latin typeface="微软雅黑" panose="020B0503020204020204" pitchFamily="34" charset="-122"/>
                <a:ea typeface="微软雅黑" panose="020B0503020204020204" pitchFamily="34" charset="-122"/>
              </a:rPr>
              <a:t>料</a:t>
            </a:r>
            <a:r>
              <a:rPr lang="zh-CN" altLang="en-US" sz="2600" b="1" dirty="0">
                <a:latin typeface="微软雅黑" panose="020B0503020204020204" pitchFamily="34" charset="-122"/>
                <a:ea typeface="微软雅黑" panose="020B0503020204020204" pitchFamily="34" charset="-122"/>
              </a:rPr>
              <a:t>：</a:t>
            </a:r>
            <a:endParaRPr lang="zh-CN" altLang="zh-CN" sz="2600" b="1" dirty="0">
              <a:latin typeface="微软雅黑" panose="020B0503020204020204" pitchFamily="34" charset="-122"/>
              <a:ea typeface="微软雅黑" panose="020B0503020204020204" pitchFamily="34" charset="-122"/>
            </a:endParaRPr>
          </a:p>
          <a:p>
            <a:pPr>
              <a:lnSpc>
                <a:spcPct val="150000"/>
              </a:lnSpc>
            </a:pPr>
            <a:r>
              <a:rPr lang="zh-CN" altLang="en-US" sz="2600" b="1" dirty="0">
                <a:latin typeface="微软雅黑" panose="020B0503020204020204" pitchFamily="34" charset="-122"/>
                <a:ea typeface="微软雅黑" panose="020B0503020204020204" pitchFamily="34" charset="-122"/>
              </a:rPr>
              <a:t>    满洲又纵贪官污吏，布满天下，使剥民脂膏，士女皆哭泣道路，是欲我中国之人贫穷也。官以贿得，刑以钱免，富儿当权，豪杰绝望，是使我中国之英俊抑郁而死也。</a:t>
            </a:r>
            <a:endParaRPr lang="zh-CN" altLang="en-US" sz="2600" b="1" dirty="0">
              <a:latin typeface="微软雅黑" panose="020B0503020204020204" pitchFamily="34" charset="-122"/>
              <a:ea typeface="微软雅黑" panose="020B0503020204020204" pitchFamily="34" charset="-122"/>
            </a:endParaRPr>
          </a:p>
          <a:p>
            <a:pPr algn="r"/>
            <a:r>
              <a:rPr lang="zh-CN" altLang="en-US" sz="2600" b="1" dirty="0">
                <a:latin typeface="微软雅黑" panose="020B0503020204020204" pitchFamily="34" charset="-122"/>
                <a:ea typeface="微软雅黑" panose="020B0503020204020204" pitchFamily="34" charset="-122"/>
              </a:rPr>
              <a:t>           </a:t>
            </a: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太平天国讨清檄文</a:t>
            </a:r>
            <a:r>
              <a:rPr lang="en-US" altLang="zh-CN" sz="2600" b="1" dirty="0">
                <a:latin typeface="微软雅黑" panose="020B0503020204020204" pitchFamily="34" charset="-122"/>
                <a:ea typeface="微软雅黑" panose="020B0503020204020204" pitchFamily="34" charset="-122"/>
              </a:rPr>
              <a:t>》</a:t>
            </a:r>
            <a:endParaRPr lang="en-US" altLang="zh-CN" sz="2600" b="1" dirty="0">
              <a:latin typeface="微软雅黑" panose="020B0503020204020204" pitchFamily="34" charset="-122"/>
              <a:ea typeface="微软雅黑" panose="020B0503020204020204" pitchFamily="34" charset="-122"/>
            </a:endParaRPr>
          </a:p>
        </p:txBody>
      </p:sp>
      <p:sp>
        <p:nvSpPr>
          <p:cNvPr id="8" name="矩形 7"/>
          <p:cNvSpPr>
            <a:spLocks noChangeArrowheads="1"/>
          </p:cNvSpPr>
          <p:nvPr/>
        </p:nvSpPr>
        <p:spPr bwMode="auto">
          <a:xfrm>
            <a:off x="983432" y="5157127"/>
            <a:ext cx="950575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600" b="1" dirty="0">
                <a:latin typeface="微软雅黑" panose="020B0503020204020204" pitchFamily="34" charset="-122"/>
                <a:ea typeface="微软雅黑" panose="020B0503020204020204" pitchFamily="34" charset="-122"/>
              </a:rPr>
              <a:t>从材料中可以看出太平天国主要发动起义的主要原因是什么？</a:t>
            </a:r>
            <a:endParaRPr lang="zh-CN" altLang="zh-CN" sz="26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012032" y="5949280"/>
            <a:ext cx="585288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2600" b="1" dirty="0">
                <a:latin typeface="微软雅黑" panose="020B0503020204020204" pitchFamily="34" charset="-122"/>
                <a:ea typeface="微软雅黑" panose="020B0503020204020204" pitchFamily="34" charset="-122"/>
              </a:rPr>
              <a:t>提示：清政府的腐败导致阶级矛盾激化</a:t>
            </a:r>
            <a:endParaRPr lang="zh-CN" altLang="zh-CN" sz="2600" b="1" dirty="0">
              <a:latin typeface="微软雅黑" panose="020B0503020204020204" pitchFamily="34" charset="-122"/>
              <a:ea typeface="微软雅黑" panose="020B0503020204020204" pitchFamily="34" charset="-122"/>
            </a:endParaRPr>
          </a:p>
        </p:txBody>
      </p:sp>
      <p:sp>
        <p:nvSpPr>
          <p:cNvPr id="9" name="文本框 4103"/>
          <p:cNvSpPr txBox="1">
            <a:spLocks noChangeArrowheads="1"/>
          </p:cNvSpPr>
          <p:nvPr/>
        </p:nvSpPr>
        <p:spPr bwMode="auto">
          <a:xfrm>
            <a:off x="589086" y="77481"/>
            <a:ext cx="3349868"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太平天国运动</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80">
                                          <p:stCondLst>
                                            <p:cond delay="0"/>
                                          </p:stCondLst>
                                        </p:cTn>
                                        <p:tgtEl>
                                          <p:spTgt spid="2"/>
                                        </p:tgtEl>
                                      </p:cBhvr>
                                    </p:animEffect>
                                    <p:anim calcmode="lin" valueType="num">
                                      <p:cBhvr>
                                        <p:cTn id="19"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4" dur="26">
                                          <p:stCondLst>
                                            <p:cond delay="650"/>
                                          </p:stCondLst>
                                        </p:cTn>
                                        <p:tgtEl>
                                          <p:spTgt spid="2"/>
                                        </p:tgtEl>
                                      </p:cBhvr>
                                      <p:to x="100000" y="60000"/>
                                    </p:animScale>
                                    <p:animScale>
                                      <p:cBhvr>
                                        <p:cTn id="25" dur="166" decel="50000">
                                          <p:stCondLst>
                                            <p:cond delay="676"/>
                                          </p:stCondLst>
                                        </p:cTn>
                                        <p:tgtEl>
                                          <p:spTgt spid="2"/>
                                        </p:tgtEl>
                                      </p:cBhvr>
                                      <p:to x="100000" y="100000"/>
                                    </p:animScale>
                                    <p:animScale>
                                      <p:cBhvr>
                                        <p:cTn id="26" dur="26">
                                          <p:stCondLst>
                                            <p:cond delay="1312"/>
                                          </p:stCondLst>
                                        </p:cTn>
                                        <p:tgtEl>
                                          <p:spTgt spid="2"/>
                                        </p:tgtEl>
                                      </p:cBhvr>
                                      <p:to x="100000" y="80000"/>
                                    </p:animScale>
                                    <p:animScale>
                                      <p:cBhvr>
                                        <p:cTn id="27" dur="166" decel="50000">
                                          <p:stCondLst>
                                            <p:cond delay="1338"/>
                                          </p:stCondLst>
                                        </p:cTn>
                                        <p:tgtEl>
                                          <p:spTgt spid="2"/>
                                        </p:tgtEl>
                                      </p:cBhvr>
                                      <p:to x="100000" y="100000"/>
                                    </p:animScale>
                                    <p:animScale>
                                      <p:cBhvr>
                                        <p:cTn id="28" dur="26">
                                          <p:stCondLst>
                                            <p:cond delay="1642"/>
                                          </p:stCondLst>
                                        </p:cTn>
                                        <p:tgtEl>
                                          <p:spTgt spid="2"/>
                                        </p:tgtEl>
                                      </p:cBhvr>
                                      <p:to x="100000" y="90000"/>
                                    </p:animScale>
                                    <p:animScale>
                                      <p:cBhvr>
                                        <p:cTn id="29" dur="166" decel="50000">
                                          <p:stCondLst>
                                            <p:cond delay="1668"/>
                                          </p:stCondLst>
                                        </p:cTn>
                                        <p:tgtEl>
                                          <p:spTgt spid="2"/>
                                        </p:tgtEl>
                                      </p:cBhvr>
                                      <p:to x="100000" y="100000"/>
                                    </p:animScale>
                                    <p:animScale>
                                      <p:cBhvr>
                                        <p:cTn id="30" dur="26">
                                          <p:stCondLst>
                                            <p:cond delay="1808"/>
                                          </p:stCondLst>
                                        </p:cTn>
                                        <p:tgtEl>
                                          <p:spTgt spid="2"/>
                                        </p:tgtEl>
                                      </p:cBhvr>
                                      <p:to x="100000" y="95000"/>
                                    </p:animScale>
                                    <p:animScale>
                                      <p:cBhvr>
                                        <p:cTn id="31"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rrowheads="1"/>
          </p:cNvSpPr>
          <p:nvPr/>
        </p:nvSpPr>
        <p:spPr bwMode="auto">
          <a:xfrm>
            <a:off x="1343472" y="404664"/>
            <a:ext cx="964907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000" b="1" dirty="0">
                <a:latin typeface="微软雅黑" panose="020B0503020204020204" pitchFamily="34" charset="-122"/>
                <a:ea typeface="微软雅黑" panose="020B0503020204020204" pitchFamily="34" charset="-122"/>
              </a:rPr>
              <a:t>材料</a:t>
            </a:r>
            <a:r>
              <a:rPr lang="zh-CN" altLang="en-US" sz="3000" b="1" dirty="0">
                <a:latin typeface="微软雅黑" panose="020B0503020204020204" pitchFamily="34" charset="-122"/>
                <a:ea typeface="微软雅黑" panose="020B0503020204020204" pitchFamily="34" charset="-122"/>
              </a:rPr>
              <a:t>一</a:t>
            </a:r>
            <a:endParaRPr lang="zh-CN" altLang="zh-CN" sz="30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鸦片战争后鸦片大量进口，</a:t>
            </a:r>
            <a:r>
              <a:rPr lang="en-US" altLang="zh-CN" sz="3000" b="1" dirty="0">
                <a:latin typeface="微软雅黑" panose="020B0503020204020204" pitchFamily="34" charset="-122"/>
                <a:ea typeface="微软雅黑" panose="020B0503020204020204" pitchFamily="34" charset="-122"/>
              </a:rPr>
              <a:t>10</a:t>
            </a:r>
            <a:r>
              <a:rPr lang="zh-CN" altLang="en-US" sz="3000" b="1" dirty="0">
                <a:latin typeface="微软雅黑" panose="020B0503020204020204" pitchFamily="34" charset="-122"/>
                <a:ea typeface="微软雅黑" panose="020B0503020204020204" pitchFamily="34" charset="-122"/>
              </a:rPr>
              <a:t>年当中，每年从</a:t>
            </a:r>
            <a:r>
              <a:rPr lang="en-US" altLang="zh-CN" sz="3000" b="1" dirty="0">
                <a:latin typeface="微软雅黑" panose="020B0503020204020204" pitchFamily="34" charset="-122"/>
                <a:ea typeface="微软雅黑" panose="020B0503020204020204" pitchFamily="34" charset="-122"/>
              </a:rPr>
              <a:t>3</a:t>
            </a:r>
            <a:r>
              <a:rPr lang="zh-CN" altLang="en-US" sz="3000" b="1" dirty="0">
                <a:latin typeface="微软雅黑" panose="020B0503020204020204" pitchFamily="34" charset="-122"/>
                <a:ea typeface="微软雅黑" panose="020B0503020204020204" pitchFamily="34" charset="-122"/>
              </a:rPr>
              <a:t>万箱增至</a:t>
            </a:r>
            <a:r>
              <a:rPr lang="en-US" altLang="zh-CN" sz="3000" b="1" dirty="0">
                <a:latin typeface="微软雅黑" panose="020B0503020204020204" pitchFamily="34" charset="-122"/>
                <a:ea typeface="微软雅黑" panose="020B0503020204020204" pitchFamily="34" charset="-122"/>
              </a:rPr>
              <a:t>6</a:t>
            </a: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7</a:t>
            </a:r>
            <a:r>
              <a:rPr lang="zh-CN" altLang="en-US" sz="3000" b="1" dirty="0">
                <a:latin typeface="微软雅黑" panose="020B0503020204020204" pitchFamily="34" charset="-122"/>
                <a:ea typeface="微软雅黑" panose="020B0503020204020204" pitchFamily="34" charset="-122"/>
              </a:rPr>
              <a:t>万箱，造成白银大量外流。</a:t>
            </a:r>
            <a:endParaRPr lang="zh-CN" altLang="en-US" sz="3000" b="1" dirty="0">
              <a:latin typeface="微软雅黑" panose="020B0503020204020204" pitchFamily="34" charset="-122"/>
              <a:ea typeface="微软雅黑" panose="020B0503020204020204" pitchFamily="34" charset="-122"/>
            </a:endParaRPr>
          </a:p>
          <a:p>
            <a:pPr>
              <a:lnSpc>
                <a:spcPct val="150000"/>
              </a:lnSpc>
            </a:pPr>
            <a:r>
              <a:rPr lang="zh-CN" altLang="zh-CN" sz="3000" b="1" dirty="0">
                <a:latin typeface="微软雅黑" panose="020B0503020204020204" pitchFamily="34" charset="-122"/>
                <a:ea typeface="微软雅黑" panose="020B0503020204020204" pitchFamily="34" charset="-122"/>
              </a:rPr>
              <a:t>材料</a:t>
            </a:r>
            <a:r>
              <a:rPr lang="zh-CN" altLang="en-US" sz="3000" b="1" dirty="0">
                <a:latin typeface="微软雅黑" panose="020B0503020204020204" pitchFamily="34" charset="-122"/>
                <a:ea typeface="微软雅黑" panose="020B0503020204020204" pitchFamily="34" charset="-122"/>
              </a:rPr>
              <a:t>二</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鸦片战争后，洋布、洋棉排挤了土布、棉布，“民间之买洋布、洋棉者十室而九”。</a:t>
            </a:r>
            <a:endParaRPr lang="zh-CN" altLang="en-US" sz="3000" b="1" dirty="0">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1343472" y="4466630"/>
            <a:ext cx="957706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鸦片战争后，外国商品输入呈现什么趋势？必然会引发什么结果？</a:t>
            </a:r>
            <a:endParaRPr lang="zh-CN" altLang="zh-CN" sz="3200" b="1" dirty="0">
              <a:latin typeface="微软雅黑" panose="020B0503020204020204" pitchFamily="34" charset="-122"/>
              <a:ea typeface="微软雅黑" panose="020B0503020204020204" pitchFamily="34" charset="-122"/>
            </a:endParaRPr>
          </a:p>
        </p:txBody>
      </p:sp>
      <p:sp>
        <p:nvSpPr>
          <p:cNvPr id="10" name="矩形 9"/>
          <p:cNvSpPr>
            <a:spLocks noChangeArrowheads="1"/>
          </p:cNvSpPr>
          <p:nvPr/>
        </p:nvSpPr>
        <p:spPr bwMode="auto">
          <a:xfrm>
            <a:off x="1343472" y="6021288"/>
            <a:ext cx="856488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3000" b="1" dirty="0">
                <a:latin typeface="微软雅黑" panose="020B0503020204020204" pitchFamily="34" charset="-122"/>
                <a:ea typeface="微软雅黑" panose="020B0503020204020204" pitchFamily="34" charset="-122"/>
              </a:rPr>
              <a:t>提示：</a:t>
            </a:r>
            <a:r>
              <a:rPr lang="zh-CN" altLang="en-US" sz="3000" b="1" dirty="0">
                <a:latin typeface="微软雅黑" panose="020B0503020204020204" pitchFamily="34" charset="-122"/>
                <a:ea typeface="微软雅黑" panose="020B0503020204020204" pitchFamily="34" charset="-122"/>
              </a:rPr>
              <a:t>上升趋势；白银外流；冲击传统的自然经济</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80">
                                          <p:stCondLst>
                                            <p:cond delay="0"/>
                                          </p:stCondLst>
                                        </p:cTn>
                                        <p:tgtEl>
                                          <p:spTgt spid="10"/>
                                        </p:tgtEl>
                                      </p:cBhvr>
                                    </p:animEffect>
                                    <p:anim calcmode="lin" valueType="num">
                                      <p:cBhvr>
                                        <p:cTn id="1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4" dur="26">
                                          <p:stCondLst>
                                            <p:cond delay="650"/>
                                          </p:stCondLst>
                                        </p:cTn>
                                        <p:tgtEl>
                                          <p:spTgt spid="10"/>
                                        </p:tgtEl>
                                      </p:cBhvr>
                                      <p:to x="100000" y="60000"/>
                                    </p:animScale>
                                    <p:animScale>
                                      <p:cBhvr>
                                        <p:cTn id="25" dur="166" decel="50000">
                                          <p:stCondLst>
                                            <p:cond delay="676"/>
                                          </p:stCondLst>
                                        </p:cTn>
                                        <p:tgtEl>
                                          <p:spTgt spid="10"/>
                                        </p:tgtEl>
                                      </p:cBhvr>
                                      <p:to x="100000" y="100000"/>
                                    </p:animScale>
                                    <p:animScale>
                                      <p:cBhvr>
                                        <p:cTn id="26" dur="26">
                                          <p:stCondLst>
                                            <p:cond delay="1312"/>
                                          </p:stCondLst>
                                        </p:cTn>
                                        <p:tgtEl>
                                          <p:spTgt spid="10"/>
                                        </p:tgtEl>
                                      </p:cBhvr>
                                      <p:to x="100000" y="80000"/>
                                    </p:animScale>
                                    <p:animScale>
                                      <p:cBhvr>
                                        <p:cTn id="27" dur="166" decel="50000">
                                          <p:stCondLst>
                                            <p:cond delay="1338"/>
                                          </p:stCondLst>
                                        </p:cTn>
                                        <p:tgtEl>
                                          <p:spTgt spid="10"/>
                                        </p:tgtEl>
                                      </p:cBhvr>
                                      <p:to x="100000" y="100000"/>
                                    </p:animScale>
                                    <p:animScale>
                                      <p:cBhvr>
                                        <p:cTn id="28" dur="26">
                                          <p:stCondLst>
                                            <p:cond delay="1642"/>
                                          </p:stCondLst>
                                        </p:cTn>
                                        <p:tgtEl>
                                          <p:spTgt spid="10"/>
                                        </p:tgtEl>
                                      </p:cBhvr>
                                      <p:to x="100000" y="90000"/>
                                    </p:animScale>
                                    <p:animScale>
                                      <p:cBhvr>
                                        <p:cTn id="29" dur="166" decel="50000">
                                          <p:stCondLst>
                                            <p:cond delay="1668"/>
                                          </p:stCondLst>
                                        </p:cTn>
                                        <p:tgtEl>
                                          <p:spTgt spid="10"/>
                                        </p:tgtEl>
                                      </p:cBhvr>
                                      <p:to x="100000" y="100000"/>
                                    </p:animScale>
                                    <p:animScale>
                                      <p:cBhvr>
                                        <p:cTn id="30" dur="26">
                                          <p:stCondLst>
                                            <p:cond delay="1808"/>
                                          </p:stCondLst>
                                        </p:cTn>
                                        <p:tgtEl>
                                          <p:spTgt spid="10"/>
                                        </p:tgtEl>
                                      </p:cBhvr>
                                      <p:to x="100000" y="95000"/>
                                    </p:animScale>
                                    <p:animScale>
                                      <p:cBhvr>
                                        <p:cTn id="31"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矩形 3"/>
          <p:cNvSpPr>
            <a:spLocks noChangeArrowheads="1"/>
          </p:cNvSpPr>
          <p:nvPr/>
        </p:nvSpPr>
        <p:spPr bwMode="auto">
          <a:xfrm>
            <a:off x="1379128" y="764704"/>
            <a:ext cx="943374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太平天国运动爆发的原因可以概括为以下四点</a:t>
            </a:r>
            <a:r>
              <a:rPr lang="zh-CN" altLang="en-US" sz="3600" b="1" dirty="0">
                <a:latin typeface="微软雅黑" panose="020B0503020204020204" pitchFamily="34" charset="-122"/>
                <a:ea typeface="微软雅黑" panose="020B0503020204020204" pitchFamily="34" charset="-122"/>
              </a:rPr>
              <a:t>：</a:t>
            </a:r>
            <a:endParaRPr lang="zh-CN" altLang="en-US" sz="3600" b="1" dirty="0">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2783632" y="2132856"/>
            <a:ext cx="791209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1.</a:t>
            </a:r>
            <a:r>
              <a:rPr lang="zh-CN" altLang="zh-CN" sz="3200" b="1" dirty="0">
                <a:latin typeface="微软雅黑" panose="020B0503020204020204" pitchFamily="34" charset="-122"/>
                <a:ea typeface="微软雅黑" panose="020B0503020204020204" pitchFamily="34" charset="-122"/>
              </a:rPr>
              <a:t>阶级矛盾的激化；</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2.</a:t>
            </a:r>
            <a:r>
              <a:rPr lang="zh-CN" altLang="zh-CN" sz="3200" b="1" dirty="0">
                <a:latin typeface="微软雅黑" panose="020B0503020204020204" pitchFamily="34" charset="-122"/>
                <a:ea typeface="微软雅黑" panose="020B0503020204020204" pitchFamily="34" charset="-122"/>
              </a:rPr>
              <a:t>外国经济侵略加重，冲击传统经济结构；</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3.</a:t>
            </a:r>
            <a:r>
              <a:rPr lang="zh-CN" altLang="zh-CN" sz="3200" b="1" dirty="0">
                <a:latin typeface="微软雅黑" panose="020B0503020204020204" pitchFamily="34" charset="-122"/>
                <a:ea typeface="微软雅黑" panose="020B0503020204020204" pitchFamily="34" charset="-122"/>
              </a:rPr>
              <a:t>自然灾害严重；</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4.</a:t>
            </a:r>
            <a:r>
              <a:rPr lang="zh-CN" altLang="zh-CN" sz="3200" b="1" dirty="0">
                <a:latin typeface="微软雅黑" panose="020B0503020204020204" pitchFamily="34" charset="-122"/>
                <a:ea typeface="微软雅黑" panose="020B0503020204020204" pitchFamily="34" charset="-122"/>
              </a:rPr>
              <a:t>洪秀全创立拜上帝会。</a:t>
            </a:r>
            <a:endParaRPr lang="zh-CN" altLang="zh-CN"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5"/>
          <p:cNvSpPr txBox="1"/>
          <p:nvPr/>
        </p:nvSpPr>
        <p:spPr>
          <a:xfrm>
            <a:off x="1771204" y="332656"/>
            <a:ext cx="2524596"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2.</a:t>
            </a:r>
            <a:r>
              <a:rPr lang="zh-CN" altLang="en-US" sz="3200" b="1" noProof="1">
                <a:solidFill>
                  <a:schemeClr val="tx1"/>
                </a:solidFill>
                <a:latin typeface="微软雅黑" panose="020B0503020204020204" pitchFamily="34" charset="-122"/>
                <a:ea typeface="微软雅黑" panose="020B0503020204020204" pitchFamily="34" charset="-122"/>
              </a:rPr>
              <a:t>金田起义</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pic>
        <p:nvPicPr>
          <p:cNvPr id="10242" name="Picture 2" descr="20120704091420ba0n5"/>
          <p:cNvPicPr>
            <a:picLocks noChangeAspect="1" noChangeArrowheads="1"/>
          </p:cNvPicPr>
          <p:nvPr/>
        </p:nvPicPr>
        <p:blipFill>
          <a:blip r:embed="rId1">
            <a:clrChange>
              <a:clrFrom>
                <a:srgbClr val="000100"/>
              </a:clrFrom>
              <a:clrTo>
                <a:srgbClr val="000100">
                  <a:alpha val="0"/>
                </a:srgbClr>
              </a:clrTo>
            </a:clrChange>
            <a:extLst>
              <a:ext uri="{28A0092B-C50C-407E-A947-70E740481C1C}">
                <a14:useLocalDpi xmlns:a14="http://schemas.microsoft.com/office/drawing/2010/main" val="0"/>
              </a:ext>
            </a:extLst>
          </a:blip>
          <a:srcRect/>
          <a:stretch>
            <a:fillRect/>
          </a:stretch>
        </p:blipFill>
        <p:spPr bwMode="auto">
          <a:xfrm>
            <a:off x="2346325" y="1052513"/>
            <a:ext cx="7499350" cy="285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a:spLocks noChangeArrowheads="1"/>
          </p:cNvSpPr>
          <p:nvPr/>
        </p:nvSpPr>
        <p:spPr bwMode="auto">
          <a:xfrm>
            <a:off x="3325813" y="3924300"/>
            <a:ext cx="54660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3200" b="1" dirty="0">
                <a:latin typeface="微软雅黑" panose="020B0503020204020204" pitchFamily="34" charset="-122"/>
                <a:ea typeface="微软雅黑" panose="020B0503020204020204" pitchFamily="34" charset="-122"/>
              </a:rPr>
              <a:t>图为：太平天国金田起义旧址</a:t>
            </a:r>
            <a:endParaRPr lang="zh-CN" altLang="zh-CN" sz="3200" b="1" dirty="0">
              <a:latin typeface="微软雅黑" panose="020B0503020204020204" pitchFamily="34" charset="-122"/>
              <a:ea typeface="微软雅黑" panose="020B0503020204020204" pitchFamily="34" charset="-122"/>
            </a:endParaRPr>
          </a:p>
        </p:txBody>
      </p:sp>
      <p:sp>
        <p:nvSpPr>
          <p:cNvPr id="5" name="矩形 7178"/>
          <p:cNvSpPr>
            <a:spLocks noChangeArrowheads="1"/>
          </p:cNvSpPr>
          <p:nvPr/>
        </p:nvSpPr>
        <p:spPr bwMode="auto">
          <a:xfrm>
            <a:off x="1415480" y="4725144"/>
            <a:ext cx="9577064"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1851年1月11日，洪秀全在广西桂平县金田村发动武装起义，建号太平天国，起义军称</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太平军</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ircle(in)">
                                      <p:cBhvr>
                                        <p:cTn id="7" dur="10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800" decel="100000"/>
                                        <p:tgtEl>
                                          <p:spTgt spid="5"/>
                                        </p:tgtEl>
                                      </p:cBhvr>
                                    </p:animEffect>
                                    <p:anim calcmode="lin" valueType="num">
                                      <p:cBhvr>
                                        <p:cTn id="19" dur="800" decel="100000" fill="hold"/>
                                        <p:tgtEl>
                                          <p:spTgt spid="5"/>
                                        </p:tgtEl>
                                        <p:attrNameLst>
                                          <p:attrName>style.rotation</p:attrName>
                                        </p:attrNameLst>
                                      </p:cBhvr>
                                      <p:tavLst>
                                        <p:tav tm="0">
                                          <p:val>
                                            <p:fltVal val="-90"/>
                                          </p:val>
                                        </p:tav>
                                        <p:tav tm="100000">
                                          <p:val>
                                            <p:fltVal val="0"/>
                                          </p:val>
                                        </p:tav>
                                      </p:tavLst>
                                    </p:anim>
                                    <p:anim calcmode="lin" valueType="num">
                                      <p:cBhvr>
                                        <p:cTn id="20" dur="800" decel="100000" fill="hold"/>
                                        <p:tgtEl>
                                          <p:spTgt spid="5"/>
                                        </p:tgtEl>
                                        <p:attrNameLst>
                                          <p:attrName>ppt_x</p:attrName>
                                        </p:attrNameLst>
                                      </p:cBhvr>
                                      <p:tavLst>
                                        <p:tav tm="0">
                                          <p:val>
                                            <p:strVal val="#ppt_x+0.4"/>
                                          </p:val>
                                        </p:tav>
                                        <p:tav tm="100000">
                                          <p:val>
                                            <p:strVal val="#ppt_x-0.05"/>
                                          </p:val>
                                        </p:tav>
                                      </p:tavLst>
                                    </p:anim>
                                    <p:anim calcmode="lin" valueType="num">
                                      <p:cBhvr>
                                        <p:cTn id="21" dur="800" decel="100000" fill="hold"/>
                                        <p:tgtEl>
                                          <p:spTgt spid="5"/>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174"/>
          <p:cNvSpPr>
            <a:spLocks noChangeArrowheads="1"/>
          </p:cNvSpPr>
          <p:nvPr/>
        </p:nvSpPr>
        <p:spPr bwMode="auto">
          <a:xfrm>
            <a:off x="1789113" y="333375"/>
            <a:ext cx="2120900" cy="589280"/>
          </a:xfrm>
          <a:prstGeom prst="rect">
            <a:avLst/>
          </a:prstGeom>
          <a:noFill/>
          <a:ln>
            <a:noFill/>
          </a:ln>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永安建制</a:t>
            </a:r>
            <a:endParaRPr lang="zh-CN" altLang="en-US" sz="3600" b="1" dirty="0">
              <a:latin typeface="微软雅黑" panose="020B0503020204020204" pitchFamily="34" charset="-122"/>
              <a:ea typeface="微软雅黑" panose="020B0503020204020204" pitchFamily="34" charset="-122"/>
            </a:endParaRPr>
          </a:p>
        </p:txBody>
      </p:sp>
      <p:sp>
        <p:nvSpPr>
          <p:cNvPr id="4" name="矩形 7178"/>
          <p:cNvSpPr>
            <a:spLocks noChangeArrowheads="1"/>
          </p:cNvSpPr>
          <p:nvPr/>
        </p:nvSpPr>
        <p:spPr bwMode="auto">
          <a:xfrm>
            <a:off x="1779588" y="1249363"/>
            <a:ext cx="8628062" cy="1569660"/>
          </a:xfrm>
          <a:prstGeom prst="rect">
            <a:avLst/>
          </a:prstGeom>
          <a:noFill/>
          <a:ln>
            <a:noFill/>
          </a:ln>
        </p:spPr>
        <p:txBody>
          <a:bodyPr>
            <a:spAutoFit/>
          </a:body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洪秀全称</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天王</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。攻克永安后，封人为王。太平天国初步建立起政权组织。</a:t>
            </a:r>
            <a:endParaRPr lang="zh-CN" altLang="en-US" sz="3200" b="1" dirty="0">
              <a:latin typeface="微软雅黑" panose="020B0503020204020204" pitchFamily="34" charset="-122"/>
              <a:ea typeface="微软雅黑" panose="020B0503020204020204" pitchFamily="34" charset="-122"/>
            </a:endParaRPr>
          </a:p>
        </p:txBody>
      </p:sp>
      <p:grpSp>
        <p:nvGrpSpPr>
          <p:cNvPr id="6" name="Group 18"/>
          <p:cNvGrpSpPr/>
          <p:nvPr/>
        </p:nvGrpSpPr>
        <p:grpSpPr bwMode="auto">
          <a:xfrm>
            <a:off x="1698625" y="2781300"/>
            <a:ext cx="8856663" cy="3394075"/>
            <a:chOff x="142" y="1407"/>
            <a:chExt cx="5579" cy="2138"/>
          </a:xfrm>
          <a:noFill/>
        </p:grpSpPr>
        <p:sp>
          <p:nvSpPr>
            <p:cNvPr id="13316" name="Line 19"/>
            <p:cNvSpPr>
              <a:spLocks noChangeShapeType="1"/>
            </p:cNvSpPr>
            <p:nvPr/>
          </p:nvSpPr>
          <p:spPr bwMode="auto">
            <a:xfrm>
              <a:off x="2922" y="1407"/>
              <a:ext cx="1" cy="136"/>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17" name="Line 20"/>
            <p:cNvSpPr>
              <a:spLocks noChangeShapeType="1"/>
            </p:cNvSpPr>
            <p:nvPr/>
          </p:nvSpPr>
          <p:spPr bwMode="auto">
            <a:xfrm>
              <a:off x="657" y="1543"/>
              <a:ext cx="1" cy="137"/>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18" name="Line 21"/>
            <p:cNvSpPr>
              <a:spLocks noChangeShapeType="1"/>
            </p:cNvSpPr>
            <p:nvPr/>
          </p:nvSpPr>
          <p:spPr bwMode="auto">
            <a:xfrm>
              <a:off x="1746" y="1543"/>
              <a:ext cx="1" cy="137"/>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19" name="Line 22"/>
            <p:cNvSpPr>
              <a:spLocks noChangeShapeType="1"/>
            </p:cNvSpPr>
            <p:nvPr/>
          </p:nvSpPr>
          <p:spPr bwMode="auto">
            <a:xfrm>
              <a:off x="2922" y="1543"/>
              <a:ext cx="1" cy="137"/>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0" name="Line 23"/>
            <p:cNvSpPr>
              <a:spLocks noChangeShapeType="1"/>
            </p:cNvSpPr>
            <p:nvPr/>
          </p:nvSpPr>
          <p:spPr bwMode="auto">
            <a:xfrm>
              <a:off x="4058" y="1543"/>
              <a:ext cx="1" cy="137"/>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1" name="Line 24"/>
            <p:cNvSpPr>
              <a:spLocks noChangeShapeType="1"/>
            </p:cNvSpPr>
            <p:nvPr/>
          </p:nvSpPr>
          <p:spPr bwMode="auto">
            <a:xfrm>
              <a:off x="5057" y="1543"/>
              <a:ext cx="1" cy="137"/>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2" name="Line 25"/>
            <p:cNvSpPr>
              <a:spLocks noChangeShapeType="1"/>
            </p:cNvSpPr>
            <p:nvPr/>
          </p:nvSpPr>
          <p:spPr bwMode="auto">
            <a:xfrm>
              <a:off x="657" y="1543"/>
              <a:ext cx="1268" cy="1"/>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3" name="Line 26"/>
            <p:cNvSpPr>
              <a:spLocks noChangeShapeType="1"/>
            </p:cNvSpPr>
            <p:nvPr/>
          </p:nvSpPr>
          <p:spPr bwMode="auto">
            <a:xfrm>
              <a:off x="1925" y="1543"/>
              <a:ext cx="997" cy="1"/>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4" name="Line 27"/>
            <p:cNvSpPr>
              <a:spLocks noChangeShapeType="1"/>
            </p:cNvSpPr>
            <p:nvPr/>
          </p:nvSpPr>
          <p:spPr bwMode="auto">
            <a:xfrm>
              <a:off x="2925" y="1543"/>
              <a:ext cx="997" cy="1"/>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5" name="Line 28"/>
            <p:cNvSpPr>
              <a:spLocks noChangeShapeType="1"/>
            </p:cNvSpPr>
            <p:nvPr/>
          </p:nvSpPr>
          <p:spPr bwMode="auto">
            <a:xfrm>
              <a:off x="3919" y="1543"/>
              <a:ext cx="1138" cy="1"/>
            </a:xfrm>
            <a:prstGeom prst="line">
              <a:avLst/>
            </a:prstGeom>
            <a:grpFill/>
            <a:ln w="19050">
              <a:solidFill>
                <a:srgbClr val="FFFFCC"/>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6" name="Rectangle 29"/>
            <p:cNvSpPr>
              <a:spLocks noChangeArrowheads="1"/>
            </p:cNvSpPr>
            <p:nvPr/>
          </p:nvSpPr>
          <p:spPr bwMode="auto">
            <a:xfrm>
              <a:off x="2517" y="1663"/>
              <a:ext cx="854" cy="406"/>
            </a:xfrm>
            <a:prstGeom prst="rect">
              <a:avLst/>
            </a:prstGeom>
            <a:grpFill/>
            <a:ln w="19050">
              <a:solidFill>
                <a:srgbClr val="000000"/>
              </a:solidFill>
              <a:miter lim="800000"/>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27" name="Rectangle 30"/>
            <p:cNvSpPr>
              <a:spLocks noChangeArrowheads="1"/>
            </p:cNvSpPr>
            <p:nvPr/>
          </p:nvSpPr>
          <p:spPr bwMode="auto">
            <a:xfrm>
              <a:off x="204" y="1665"/>
              <a:ext cx="855" cy="359"/>
            </a:xfrm>
            <a:prstGeom prst="rect">
              <a:avLst/>
            </a:prstGeom>
            <a:grpFill/>
          </p:spPr>
          <p:style>
            <a:lnRef idx="2">
              <a:schemeClr val="dk1"/>
            </a:lnRef>
            <a:fillRef idx="1">
              <a:schemeClr val="lt1"/>
            </a:fillRef>
            <a:effectRef idx="0">
              <a:schemeClr val="dk1"/>
            </a:effectRef>
            <a:fontRef idx="minor">
              <a:schemeClr val="dk1"/>
            </a:fontRef>
          </p:style>
          <p:txBody>
            <a:bodyPr/>
            <a:lstStyle/>
            <a:p>
              <a:pPr algn="ctr"/>
              <a:r>
                <a:rPr lang="zh-CN" altLang="en-US" sz="3200" b="1" dirty="0">
                  <a:latin typeface="微软雅黑" panose="020B0503020204020204" pitchFamily="34" charset="-122"/>
                  <a:ea typeface="微软雅黑" panose="020B0503020204020204" pitchFamily="34" charset="-122"/>
                  <a:cs typeface="文鼎中特广告体"/>
                </a:rPr>
                <a:t>东王</a:t>
              </a:r>
              <a:r>
                <a:rPr lang="zh-CN" altLang="en-US" sz="2400" b="1" dirty="0">
                  <a:latin typeface="微软雅黑" panose="020B0503020204020204" pitchFamily="34" charset="-122"/>
                  <a:ea typeface="微软雅黑" panose="020B0503020204020204" pitchFamily="34" charset="-122"/>
                </a:rPr>
                <a:t>　</a:t>
              </a:r>
              <a:endParaRPr lang="zh-CN" altLang="en-US" sz="2400" b="1" dirty="0">
                <a:latin typeface="微软雅黑" panose="020B0503020204020204" pitchFamily="34" charset="-122"/>
                <a:ea typeface="微软雅黑" panose="020B0503020204020204" pitchFamily="34" charset="-122"/>
              </a:endParaRPr>
            </a:p>
          </p:txBody>
        </p:sp>
        <p:sp>
          <p:nvSpPr>
            <p:cNvPr id="13328" name="Rectangle 31"/>
            <p:cNvSpPr>
              <a:spLocks noChangeArrowheads="1"/>
            </p:cNvSpPr>
            <p:nvPr/>
          </p:nvSpPr>
          <p:spPr bwMode="auto">
            <a:xfrm>
              <a:off x="1392" y="1669"/>
              <a:ext cx="816" cy="363"/>
            </a:xfrm>
            <a:prstGeom prst="rect">
              <a:avLst/>
            </a:prstGeom>
            <a:grpFill/>
          </p:spPr>
          <p:style>
            <a:lnRef idx="2">
              <a:schemeClr val="dk1"/>
            </a:lnRef>
            <a:fillRef idx="1">
              <a:schemeClr val="lt1"/>
            </a:fillRef>
            <a:effectRef idx="0">
              <a:schemeClr val="dk1"/>
            </a:effectRef>
            <a:fontRef idx="minor">
              <a:schemeClr val="dk1"/>
            </a:fontRef>
          </p:style>
          <p:txBody>
            <a:bodyPr/>
            <a:lstStyle/>
            <a:p>
              <a:pPr algn="ctr"/>
              <a:r>
                <a:rPr lang="zh-CN" altLang="en-US" sz="3200" b="1" dirty="0">
                  <a:latin typeface="微软雅黑" panose="020B0503020204020204" pitchFamily="34" charset="-122"/>
                  <a:ea typeface="微软雅黑" panose="020B0503020204020204" pitchFamily="34" charset="-122"/>
                  <a:cs typeface="文鼎中特广告体"/>
                </a:rPr>
                <a:t>西王</a:t>
              </a:r>
              <a:endParaRPr lang="zh-CN" altLang="en-US" sz="3200" b="1" dirty="0">
                <a:latin typeface="微软雅黑" panose="020B0503020204020204" pitchFamily="34" charset="-122"/>
                <a:ea typeface="微软雅黑" panose="020B0503020204020204" pitchFamily="34" charset="-122"/>
              </a:endParaRPr>
            </a:p>
          </p:txBody>
        </p:sp>
        <p:sp>
          <p:nvSpPr>
            <p:cNvPr id="13329" name="Rectangle 32"/>
            <p:cNvSpPr>
              <a:spLocks noChangeArrowheads="1"/>
            </p:cNvSpPr>
            <p:nvPr/>
          </p:nvSpPr>
          <p:spPr bwMode="auto">
            <a:xfrm>
              <a:off x="2472" y="1661"/>
              <a:ext cx="861" cy="363"/>
            </a:xfrm>
            <a:prstGeom prst="rect">
              <a:avLst/>
            </a:prstGeom>
            <a:grpFill/>
          </p:spPr>
          <p:style>
            <a:lnRef idx="2">
              <a:schemeClr val="dk1"/>
            </a:lnRef>
            <a:fillRef idx="1">
              <a:schemeClr val="lt1"/>
            </a:fillRef>
            <a:effectRef idx="0">
              <a:schemeClr val="dk1"/>
            </a:effectRef>
            <a:fontRef idx="minor">
              <a:schemeClr val="dk1"/>
            </a:fontRef>
          </p:style>
          <p:txBody>
            <a:bodyPr/>
            <a:lstStyle/>
            <a:p>
              <a:pPr algn="ctr"/>
              <a:r>
                <a:rPr lang="zh-CN" altLang="en-US" sz="3200" b="1">
                  <a:latin typeface="微软雅黑" panose="020B0503020204020204" pitchFamily="34" charset="-122"/>
                  <a:ea typeface="微软雅黑" panose="020B0503020204020204" pitchFamily="34" charset="-122"/>
                  <a:cs typeface="文鼎中特广告体"/>
                </a:rPr>
                <a:t>南王</a:t>
              </a:r>
              <a:endParaRPr lang="zh-CN" altLang="en-US" sz="3200" b="1">
                <a:latin typeface="微软雅黑" panose="020B0503020204020204" pitchFamily="34" charset="-122"/>
                <a:ea typeface="微软雅黑" panose="020B0503020204020204" pitchFamily="34" charset="-122"/>
                <a:cs typeface="文鼎中特广告体"/>
              </a:endParaRPr>
            </a:p>
          </p:txBody>
        </p:sp>
        <p:sp>
          <p:nvSpPr>
            <p:cNvPr id="13330" name="Rectangle 33"/>
            <p:cNvSpPr>
              <a:spLocks noChangeArrowheads="1"/>
            </p:cNvSpPr>
            <p:nvPr/>
          </p:nvSpPr>
          <p:spPr bwMode="auto">
            <a:xfrm>
              <a:off x="3658" y="1661"/>
              <a:ext cx="855" cy="363"/>
            </a:xfrm>
            <a:prstGeom prst="rect">
              <a:avLst/>
            </a:prstGeom>
            <a:grpFill/>
          </p:spPr>
          <p:style>
            <a:lnRef idx="2">
              <a:schemeClr val="dk1"/>
            </a:lnRef>
            <a:fillRef idx="1">
              <a:schemeClr val="lt1"/>
            </a:fillRef>
            <a:effectRef idx="0">
              <a:schemeClr val="dk1"/>
            </a:effectRef>
            <a:fontRef idx="minor">
              <a:schemeClr val="dk1"/>
            </a:fontRef>
          </p:style>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31" name="Rectangle 34"/>
            <p:cNvSpPr>
              <a:spLocks noChangeArrowheads="1"/>
            </p:cNvSpPr>
            <p:nvPr/>
          </p:nvSpPr>
          <p:spPr bwMode="auto">
            <a:xfrm>
              <a:off x="3794" y="1661"/>
              <a:ext cx="628" cy="404"/>
            </a:xfrm>
            <a:prstGeom prst="rect">
              <a:avLst/>
            </a:pr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a:lstStyle/>
            <a:p>
              <a:r>
                <a:rPr lang="zh-CN" altLang="en-US" sz="3200" b="1" dirty="0">
                  <a:latin typeface="微软雅黑" panose="020B0503020204020204" pitchFamily="34" charset="-122"/>
                  <a:ea typeface="微软雅黑" panose="020B0503020204020204" pitchFamily="34" charset="-122"/>
                  <a:cs typeface="文鼎中特广告体"/>
                </a:rPr>
                <a:t>北王</a:t>
              </a:r>
              <a:endParaRPr lang="zh-CN" altLang="en-US" sz="3200" b="1" dirty="0">
                <a:latin typeface="微软雅黑" panose="020B0503020204020204" pitchFamily="34" charset="-122"/>
                <a:ea typeface="微软雅黑" panose="020B0503020204020204" pitchFamily="34" charset="-122"/>
              </a:endParaRPr>
            </a:p>
          </p:txBody>
        </p:sp>
        <p:sp>
          <p:nvSpPr>
            <p:cNvPr id="13332" name="Rectangle 35"/>
            <p:cNvSpPr>
              <a:spLocks noChangeArrowheads="1"/>
            </p:cNvSpPr>
            <p:nvPr/>
          </p:nvSpPr>
          <p:spPr bwMode="auto">
            <a:xfrm>
              <a:off x="4747" y="1665"/>
              <a:ext cx="855" cy="404"/>
            </a:xfrm>
            <a:prstGeom prst="rect">
              <a:avLst/>
            </a:prstGeom>
            <a:grpFill/>
          </p:spPr>
          <p:style>
            <a:lnRef idx="2">
              <a:schemeClr val="dk1"/>
            </a:lnRef>
            <a:fillRef idx="1">
              <a:schemeClr val="lt1"/>
            </a:fillRef>
            <a:effectRef idx="0">
              <a:schemeClr val="dk1"/>
            </a:effectRef>
            <a:fontRef idx="minor">
              <a:schemeClr val="dk1"/>
            </a:fontRef>
          </p:style>
          <p:txBody>
            <a:bodyPr/>
            <a:lstStyle/>
            <a:p>
              <a:endParaRPr lang="zh-CN" altLang="en-US" b="1" dirty="0">
                <a:latin typeface="微软雅黑" panose="020B0503020204020204" pitchFamily="34" charset="-122"/>
                <a:ea typeface="微软雅黑" panose="020B0503020204020204" pitchFamily="34" charset="-122"/>
              </a:endParaRPr>
            </a:p>
          </p:txBody>
        </p:sp>
        <p:sp>
          <p:nvSpPr>
            <p:cNvPr id="13333" name="Rectangle 36"/>
            <p:cNvSpPr>
              <a:spLocks noChangeArrowheads="1"/>
            </p:cNvSpPr>
            <p:nvPr/>
          </p:nvSpPr>
          <p:spPr bwMode="auto">
            <a:xfrm>
              <a:off x="4921" y="1672"/>
              <a:ext cx="544" cy="3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3200" b="1" dirty="0">
                  <a:latin typeface="微软雅黑" panose="020B0503020204020204" pitchFamily="34" charset="-122"/>
                  <a:ea typeface="微软雅黑" panose="020B0503020204020204" pitchFamily="34" charset="-122"/>
                  <a:cs typeface="文鼎中特广告体"/>
                </a:rPr>
                <a:t>翼王</a:t>
              </a:r>
              <a:endParaRPr lang="zh-CN" altLang="en-US" sz="3200" b="1" dirty="0">
                <a:latin typeface="微软雅黑" panose="020B0503020204020204" pitchFamily="34" charset="-122"/>
                <a:ea typeface="微软雅黑" panose="020B0503020204020204" pitchFamily="34" charset="-122"/>
              </a:endParaRPr>
            </a:p>
          </p:txBody>
        </p:sp>
        <p:sp>
          <p:nvSpPr>
            <p:cNvPr id="13334" name="Rectangle 37"/>
            <p:cNvSpPr>
              <a:spLocks noChangeArrowheads="1"/>
            </p:cNvSpPr>
            <p:nvPr/>
          </p:nvSpPr>
          <p:spPr bwMode="auto">
            <a:xfrm>
              <a:off x="4792" y="1665"/>
              <a:ext cx="855" cy="359"/>
            </a:xfrm>
            <a:prstGeom prst="rect">
              <a:avLst/>
            </a:prstGeom>
            <a:grpFill/>
            <a:ln>
              <a:noFill/>
            </a:ln>
            <a:extLst>
              <a:ext uri="{91240B29-F687-4F45-9708-019B960494DF}">
                <a14:hiddenLine xmlns:a14="http://schemas.microsoft.com/office/drawing/2010/main" w="19050">
                  <a:solidFill>
                    <a:srgbClr val="000000"/>
                  </a:solidFill>
                  <a:miter lim="800000"/>
                  <a:headEnd/>
                  <a:tailEnd/>
                </a14:hiddenLine>
              </a:ext>
            </a:extLst>
          </p:spPr>
          <p:txBody>
            <a:bodyPr/>
            <a:lstStyle/>
            <a:p>
              <a:endParaRPr lang="zh-CN" altLang="en-US" b="1" dirty="0">
                <a:latin typeface="微软雅黑" panose="020B0503020204020204" pitchFamily="34" charset="-122"/>
                <a:ea typeface="微软雅黑" panose="020B0503020204020204" pitchFamily="34" charset="-122"/>
              </a:endParaRPr>
            </a:p>
          </p:txBody>
        </p:sp>
        <p:pic>
          <p:nvPicPr>
            <p:cNvPr id="13335" name="Picture 38" descr="xiaoqiaogui"/>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292" y="2160"/>
              <a:ext cx="978" cy="1361"/>
            </a:xfrm>
            <a:prstGeom prst="rect">
              <a:avLst/>
            </a:prstGeom>
            <a:grpFill/>
            <a:ln w="76200" cmpd="tri">
              <a:solidFill>
                <a:srgbClr val="FF00FF"/>
              </a:solidFill>
              <a:miter lim="800000"/>
              <a:headEnd/>
              <a:tailEnd/>
            </a:ln>
          </p:spPr>
        </p:pic>
        <p:sp>
          <p:nvSpPr>
            <p:cNvPr id="13336" name="Text Box 39"/>
            <p:cNvSpPr txBox="1">
              <a:spLocks noChangeArrowheads="1"/>
            </p:cNvSpPr>
            <p:nvPr/>
          </p:nvSpPr>
          <p:spPr bwMode="auto">
            <a:xfrm>
              <a:off x="1433" y="3266"/>
              <a:ext cx="620" cy="251"/>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b="1" dirty="0">
                  <a:latin typeface="微软雅黑" panose="020B0503020204020204" pitchFamily="34" charset="-122"/>
                  <a:ea typeface="微软雅黑" panose="020B0503020204020204" pitchFamily="34" charset="-122"/>
                </a:rPr>
                <a:t>萧朝贵</a:t>
              </a:r>
              <a:endParaRPr lang="zh-CN" altLang="en-US" sz="2000" b="1" dirty="0">
                <a:latin typeface="微软雅黑" panose="020B0503020204020204" pitchFamily="34" charset="-122"/>
                <a:ea typeface="微软雅黑" panose="020B0503020204020204" pitchFamily="34" charset="-122"/>
              </a:endParaRPr>
            </a:p>
          </p:txBody>
        </p:sp>
        <p:pic>
          <p:nvPicPr>
            <p:cNvPr id="13337" name="Picture 40" descr="waichangfe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6" y="2147"/>
              <a:ext cx="982" cy="1379"/>
            </a:xfrm>
            <a:prstGeom prst="rect">
              <a:avLst/>
            </a:prstGeom>
            <a:grpFill/>
            <a:ln w="76200" cmpd="tri">
              <a:solidFill>
                <a:srgbClr val="99CC00"/>
              </a:solidFill>
              <a:miter lim="800000"/>
              <a:headEnd/>
              <a:tailEnd/>
            </a:ln>
          </p:spPr>
        </p:pic>
        <p:sp>
          <p:nvSpPr>
            <p:cNvPr id="13338" name="Text Box 41"/>
            <p:cNvSpPr txBox="1">
              <a:spLocks noChangeArrowheads="1"/>
            </p:cNvSpPr>
            <p:nvPr/>
          </p:nvSpPr>
          <p:spPr bwMode="auto">
            <a:xfrm>
              <a:off x="3727" y="3258"/>
              <a:ext cx="675" cy="251"/>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b="1" dirty="0">
                  <a:latin typeface="微软雅黑" panose="020B0503020204020204" pitchFamily="34" charset="-122"/>
                  <a:ea typeface="微软雅黑" panose="020B0503020204020204" pitchFamily="34" charset="-122"/>
                </a:rPr>
                <a:t>韦昌辉</a:t>
              </a:r>
              <a:endParaRPr lang="zh-CN" altLang="en-US" sz="2000" b="1" dirty="0">
                <a:latin typeface="微软雅黑" panose="020B0503020204020204" pitchFamily="34" charset="-122"/>
                <a:ea typeface="微软雅黑" panose="020B0503020204020204" pitchFamily="34" charset="-122"/>
              </a:endParaRPr>
            </a:p>
          </p:txBody>
        </p:sp>
        <p:pic>
          <p:nvPicPr>
            <p:cNvPr id="13339" name="Picture 42" descr="fenyunsh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2" y="2164"/>
              <a:ext cx="948" cy="1311"/>
            </a:xfrm>
            <a:prstGeom prst="rect">
              <a:avLst/>
            </a:prstGeom>
            <a:grpFill/>
            <a:ln w="114300" cmpd="tri">
              <a:solidFill>
                <a:srgbClr val="33CC33"/>
              </a:solidFill>
              <a:miter lim="800000"/>
              <a:headEnd/>
              <a:tailEnd/>
            </a:ln>
          </p:spPr>
        </p:pic>
        <p:sp>
          <p:nvSpPr>
            <p:cNvPr id="13340" name="Text Box 43"/>
            <p:cNvSpPr txBox="1">
              <a:spLocks noChangeArrowheads="1"/>
            </p:cNvSpPr>
            <p:nvPr/>
          </p:nvSpPr>
          <p:spPr bwMode="auto">
            <a:xfrm>
              <a:off x="2517" y="3282"/>
              <a:ext cx="862" cy="251"/>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b="1" dirty="0">
                  <a:latin typeface="微软雅黑" panose="020B0503020204020204" pitchFamily="34" charset="-122"/>
                  <a:ea typeface="微软雅黑" panose="020B0503020204020204" pitchFamily="34" charset="-122"/>
                </a:rPr>
                <a:t>冯云山</a:t>
              </a:r>
              <a:endParaRPr lang="zh-CN" altLang="en-US" sz="2400" b="1" dirty="0">
                <a:latin typeface="微软雅黑" panose="020B0503020204020204" pitchFamily="34" charset="-122"/>
                <a:ea typeface="微软雅黑" panose="020B0503020204020204" pitchFamily="34" charset="-122"/>
              </a:endParaRPr>
            </a:p>
          </p:txBody>
        </p:sp>
        <p:pic>
          <p:nvPicPr>
            <p:cNvPr id="13341" name="Picture 44" descr="shidaka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5" y="2147"/>
              <a:ext cx="956" cy="1365"/>
            </a:xfrm>
            <a:prstGeom prst="rect">
              <a:avLst/>
            </a:prstGeom>
            <a:grpFill/>
            <a:ln w="76200" cmpd="tri">
              <a:solidFill>
                <a:srgbClr val="FF00FF"/>
              </a:solidFill>
              <a:miter lim="800000"/>
              <a:headEnd/>
              <a:tailEnd/>
            </a:ln>
          </p:spPr>
        </p:pic>
        <p:sp>
          <p:nvSpPr>
            <p:cNvPr id="13342" name="Text Box 45"/>
            <p:cNvSpPr txBox="1">
              <a:spLocks noChangeArrowheads="1"/>
            </p:cNvSpPr>
            <p:nvPr/>
          </p:nvSpPr>
          <p:spPr bwMode="auto">
            <a:xfrm>
              <a:off x="4872" y="3294"/>
              <a:ext cx="595" cy="251"/>
            </a:xfrm>
            <a:prstGeom prst="rect">
              <a:avLst/>
            </a:prstGeom>
            <a:grpFill/>
          </p:spPr>
          <p:style>
            <a:lnRef idx="2">
              <a:schemeClr val="dk1"/>
            </a:lnRef>
            <a:fillRef idx="1">
              <a:schemeClr val="lt1"/>
            </a:fillRef>
            <a:effectRef idx="0">
              <a:schemeClr val="dk1"/>
            </a:effectRef>
            <a:fontRef idx="minor">
              <a:schemeClr val="dk1"/>
            </a:fontRef>
          </p:style>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b="1" dirty="0">
                  <a:latin typeface="微软雅黑" panose="020B0503020204020204" pitchFamily="34" charset="-122"/>
                  <a:ea typeface="微软雅黑" panose="020B0503020204020204" pitchFamily="34" charset="-122"/>
                </a:rPr>
                <a:t>石达开</a:t>
              </a:r>
              <a:endParaRPr lang="zh-CN" altLang="en-US" sz="2400" b="1" dirty="0">
                <a:latin typeface="微软雅黑" panose="020B0503020204020204" pitchFamily="34" charset="-122"/>
                <a:ea typeface="微软雅黑" panose="020B0503020204020204" pitchFamily="34" charset="-122"/>
              </a:endParaRPr>
            </a:p>
          </p:txBody>
        </p:sp>
        <p:pic>
          <p:nvPicPr>
            <p:cNvPr id="13343" name="Picture 46" descr="yangshuich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 y="2160"/>
              <a:ext cx="991" cy="1361"/>
            </a:xfrm>
            <a:prstGeom prst="rect">
              <a:avLst/>
            </a:prstGeom>
            <a:grpFill/>
            <a:ln w="76200" cmpd="tri">
              <a:solidFill>
                <a:srgbClr val="FF6600"/>
              </a:solidFill>
              <a:miter lim="800000"/>
              <a:headEnd/>
              <a:tailEnd/>
            </a:ln>
          </p:spPr>
        </p:pic>
        <p:sp>
          <p:nvSpPr>
            <p:cNvPr id="13344" name="Text Box 47"/>
            <p:cNvSpPr txBox="1">
              <a:spLocks noChangeArrowheads="1"/>
            </p:cNvSpPr>
            <p:nvPr/>
          </p:nvSpPr>
          <p:spPr bwMode="auto">
            <a:xfrm>
              <a:off x="290" y="3279"/>
              <a:ext cx="595" cy="251"/>
            </a:xfrm>
            <a:prstGeom prst="rect">
              <a:avLst/>
            </a:prstGeom>
            <a:grpFill/>
          </p:spPr>
          <p:style>
            <a:lnRef idx="2">
              <a:schemeClr val="dk1"/>
            </a:lnRef>
            <a:fillRef idx="1">
              <a:schemeClr val="lt1"/>
            </a:fillRef>
            <a:effectRef idx="0">
              <a:schemeClr val="dk1"/>
            </a:effectRef>
            <a:fontRef idx="minor">
              <a:schemeClr val="dk1"/>
            </a:fontRef>
          </p:style>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b="1" dirty="0">
                  <a:latin typeface="微软雅黑" panose="020B0503020204020204" pitchFamily="34" charset="-122"/>
                  <a:ea typeface="微软雅黑" panose="020B0503020204020204" pitchFamily="34" charset="-122"/>
                </a:rPr>
                <a:t>杨秀清</a:t>
              </a:r>
              <a:endParaRPr lang="zh-CN" altLang="en-US" sz="2000" b="1"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800" decel="100000"/>
                                        <p:tgtEl>
                                          <p:spTgt spid="4"/>
                                        </p:tgtEl>
                                      </p:cBhvr>
                                    </p:animEffect>
                                    <p:anim calcmode="lin" valueType="num">
                                      <p:cBhvr>
                                        <p:cTn id="14" dur="800" decel="100000" fill="hold"/>
                                        <p:tgtEl>
                                          <p:spTgt spid="4"/>
                                        </p:tgtEl>
                                        <p:attrNameLst>
                                          <p:attrName>style.rotation</p:attrName>
                                        </p:attrNameLst>
                                      </p:cBhvr>
                                      <p:tavLst>
                                        <p:tav tm="0">
                                          <p:val>
                                            <p:fltVal val="-90"/>
                                          </p:val>
                                        </p:tav>
                                        <p:tav tm="100000">
                                          <p:val>
                                            <p:fltVal val="0"/>
                                          </p:val>
                                        </p:tav>
                                      </p:tavLst>
                                    </p:anim>
                                    <p:anim calcmode="lin" valueType="num">
                                      <p:cBhvr>
                                        <p:cTn id="15" dur="800" decel="100000" fill="hold"/>
                                        <p:tgtEl>
                                          <p:spTgt spid="4"/>
                                        </p:tgtEl>
                                        <p:attrNameLst>
                                          <p:attrName>ppt_x</p:attrName>
                                        </p:attrNameLst>
                                      </p:cBhvr>
                                      <p:tavLst>
                                        <p:tav tm="0">
                                          <p:val>
                                            <p:strVal val="#ppt_x+0.4"/>
                                          </p:val>
                                        </p:tav>
                                        <p:tav tm="100000">
                                          <p:val>
                                            <p:strVal val="#ppt_x-0.05"/>
                                          </p:val>
                                        </p:tav>
                                      </p:tavLst>
                                    </p:anim>
                                    <p:anim calcmode="lin" valueType="num">
                                      <p:cBhvr>
                                        <p:cTn id="16" dur="800" decel="100000" fill="hold"/>
                                        <p:tgtEl>
                                          <p:spTgt spid="4"/>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9" presetID="3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800" decel="100000"/>
                                        <p:tgtEl>
                                          <p:spTgt spid="6"/>
                                        </p:tgtEl>
                                      </p:cBhvr>
                                    </p:animEffect>
                                    <p:anim calcmode="lin" valueType="num">
                                      <p:cBhvr>
                                        <p:cTn id="22" dur="800" decel="100000" fill="hold"/>
                                        <p:tgtEl>
                                          <p:spTgt spid="6"/>
                                        </p:tgtEl>
                                        <p:attrNameLst>
                                          <p:attrName>style.rotation</p:attrName>
                                        </p:attrNameLst>
                                      </p:cBhvr>
                                      <p:tavLst>
                                        <p:tav tm="0">
                                          <p:val>
                                            <p:fltVal val="-90"/>
                                          </p:val>
                                        </p:tav>
                                        <p:tav tm="100000">
                                          <p:val>
                                            <p:fltVal val="0"/>
                                          </p:val>
                                        </p:tav>
                                      </p:tavLst>
                                    </p:anim>
                                    <p:anim calcmode="lin" valueType="num">
                                      <p:cBhvr>
                                        <p:cTn id="23" dur="800" decel="100000" fill="hold"/>
                                        <p:tgtEl>
                                          <p:spTgt spid="6"/>
                                        </p:tgtEl>
                                        <p:attrNameLst>
                                          <p:attrName>ppt_x</p:attrName>
                                        </p:attrNameLst>
                                      </p:cBhvr>
                                      <p:tavLst>
                                        <p:tav tm="0">
                                          <p:val>
                                            <p:strVal val="#ppt_x+0.4"/>
                                          </p:val>
                                        </p:tav>
                                        <p:tav tm="100000">
                                          <p:val>
                                            <p:strVal val="#ppt_x-0.05"/>
                                          </p:val>
                                        </p:tav>
                                      </p:tavLst>
                                    </p:anim>
                                    <p:anim calcmode="lin" valueType="num">
                                      <p:cBhvr>
                                        <p:cTn id="24" dur="800" decel="100000" fill="hold"/>
                                        <p:tgtEl>
                                          <p:spTgt spid="6"/>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矩形 7197"/>
          <p:cNvSpPr>
            <a:spLocks noChangeArrowheads="1"/>
          </p:cNvSpPr>
          <p:nvPr/>
        </p:nvSpPr>
        <p:spPr bwMode="auto">
          <a:xfrm>
            <a:off x="1774825" y="260350"/>
            <a:ext cx="26468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二、定都天京</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5362" name="矩形 2"/>
          <p:cNvSpPr>
            <a:spLocks noChangeArrowheads="1"/>
          </p:cNvSpPr>
          <p:nvPr/>
        </p:nvSpPr>
        <p:spPr bwMode="auto">
          <a:xfrm>
            <a:off x="1595406" y="6000768"/>
            <a:ext cx="55721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zh-CN" sz="2800" b="1" dirty="0">
                <a:ea typeface="微软雅黑" panose="020B0503020204020204" pitchFamily="34" charset="-122"/>
              </a:rPr>
              <a:t>《太平天国运动形势示意图》</a:t>
            </a:r>
            <a:endParaRPr lang="zh-CN" altLang="en-US" sz="2800" b="1" dirty="0">
              <a:ea typeface="微软雅黑" panose="020B0503020204020204" pitchFamily="34" charset="-122"/>
            </a:endParaRPr>
          </a:p>
        </p:txBody>
      </p:sp>
      <p:pic>
        <p:nvPicPr>
          <p:cNvPr id="15363" name="Picture 2" descr="太平天国起义"/>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370638" y="250825"/>
            <a:ext cx="4046537" cy="631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矩形 3"/>
          <p:cNvSpPr>
            <a:spLocks noChangeArrowheads="1"/>
          </p:cNvSpPr>
          <p:nvPr/>
        </p:nvSpPr>
        <p:spPr bwMode="auto">
          <a:xfrm>
            <a:off x="1765300" y="1576388"/>
            <a:ext cx="4321175" cy="40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zh-CN" sz="2800" b="1" dirty="0">
                <a:latin typeface="微软雅黑" panose="020B0503020204020204" pitchFamily="34" charset="-122"/>
                <a:ea typeface="微软雅黑" panose="020B0503020204020204" pitchFamily="34" charset="-122"/>
              </a:rPr>
              <a:t>金田起义（</a:t>
            </a:r>
            <a:r>
              <a:rPr lang="en-US" altLang="zh-CN" sz="2800" b="1" dirty="0">
                <a:latin typeface="微软雅黑" panose="020B0503020204020204" pitchFamily="34" charset="-122"/>
                <a:ea typeface="微软雅黑" panose="020B0503020204020204" pitchFamily="34" charset="-122"/>
              </a:rPr>
              <a:t>1851</a:t>
            </a:r>
            <a:r>
              <a:rPr lang="zh-CN" altLang="zh-CN" sz="2800" b="1" dirty="0">
                <a:latin typeface="微软雅黑" panose="020B0503020204020204" pitchFamily="34" charset="-122"/>
                <a:ea typeface="微软雅黑" panose="020B0503020204020204" pitchFamily="34" charset="-122"/>
              </a:rPr>
              <a:t>）</a:t>
            </a:r>
            <a:r>
              <a:rPr lang="en-US" altLang="zh-CN" sz="2800" b="1" dirty="0">
                <a:solidFill>
                  <a:srgbClr val="C00000"/>
                </a:solidFill>
                <a:latin typeface="微软雅黑" panose="020B0503020204020204" pitchFamily="34" charset="-122"/>
                <a:ea typeface="微软雅黑" panose="020B0503020204020204" pitchFamily="34" charset="-122"/>
              </a:rPr>
              <a:t>→</a:t>
            </a:r>
            <a:endParaRPr lang="en-US" altLang="zh-CN" sz="2800" b="1" dirty="0">
              <a:solidFill>
                <a:srgbClr val="C00000"/>
              </a:solidFill>
              <a:latin typeface="微软雅黑" panose="020B0503020204020204" pitchFamily="34" charset="-122"/>
              <a:ea typeface="微软雅黑" panose="020B0503020204020204" pitchFamily="34" charset="-122"/>
            </a:endParaRPr>
          </a:p>
          <a:p>
            <a:pPr>
              <a:lnSpc>
                <a:spcPct val="130000"/>
              </a:lnSpc>
            </a:pPr>
            <a:r>
              <a:rPr lang="zh-CN" altLang="zh-CN" sz="2800" b="1" dirty="0">
                <a:latin typeface="微软雅黑" panose="020B0503020204020204" pitchFamily="34" charset="-122"/>
                <a:ea typeface="微软雅黑" panose="020B0503020204020204" pitchFamily="34" charset="-122"/>
              </a:rPr>
              <a:t>永安</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初建政权</a:t>
            </a:r>
            <a:r>
              <a:rPr lang="en-US" altLang="zh-CN" sz="2800" b="1" dirty="0">
                <a:latin typeface="微软雅黑" panose="020B0503020204020204" pitchFamily="34" charset="-122"/>
                <a:ea typeface="微软雅黑" panose="020B0503020204020204" pitchFamily="34" charset="-122"/>
              </a:rPr>
              <a:t>) </a:t>
            </a:r>
            <a:r>
              <a:rPr lang="en-US" altLang="zh-CN" sz="2800" b="1" dirty="0">
                <a:solidFill>
                  <a:srgbClr val="C00000"/>
                </a:solidFill>
                <a:latin typeface="微软雅黑" panose="020B0503020204020204" pitchFamily="34" charset="-122"/>
                <a:ea typeface="微软雅黑" panose="020B0503020204020204" pitchFamily="34" charset="-122"/>
              </a:rPr>
              <a:t>→</a:t>
            </a:r>
            <a:endParaRPr lang="en-US" altLang="zh-CN" sz="2800" b="1" dirty="0">
              <a:solidFill>
                <a:srgbClr val="C00000"/>
              </a:solidFill>
              <a:latin typeface="微软雅黑" panose="020B0503020204020204" pitchFamily="34" charset="-122"/>
              <a:ea typeface="微软雅黑" panose="020B0503020204020204" pitchFamily="34" charset="-122"/>
            </a:endParaRPr>
          </a:p>
          <a:p>
            <a:pPr>
              <a:lnSpc>
                <a:spcPct val="130000"/>
              </a:lnSpc>
            </a:pPr>
            <a:r>
              <a:rPr lang="zh-CN" altLang="zh-CN" sz="2800" b="1" dirty="0">
                <a:latin typeface="微软雅黑" panose="020B0503020204020204" pitchFamily="34" charset="-122"/>
                <a:ea typeface="微软雅黑" panose="020B0503020204020204" pitchFamily="34" charset="-122"/>
              </a:rPr>
              <a:t>永安北上（</a:t>
            </a:r>
            <a:r>
              <a:rPr lang="en-US" altLang="zh-CN" sz="2800" b="1" dirty="0">
                <a:latin typeface="微软雅黑" panose="020B0503020204020204" pitchFamily="34" charset="-122"/>
                <a:ea typeface="微软雅黑" panose="020B0503020204020204" pitchFamily="34" charset="-122"/>
              </a:rPr>
              <a:t>1852</a:t>
            </a:r>
            <a:r>
              <a:rPr lang="zh-CN" altLang="zh-CN" sz="2800" b="1" dirty="0">
                <a:latin typeface="微软雅黑" panose="020B0503020204020204" pitchFamily="34" charset="-122"/>
                <a:ea typeface="微软雅黑" panose="020B0503020204020204" pitchFamily="34" charset="-122"/>
              </a:rPr>
              <a:t>年春）</a:t>
            </a:r>
            <a:r>
              <a:rPr lang="en-US" altLang="zh-CN" sz="2800" b="1" dirty="0">
                <a:solidFill>
                  <a:srgbClr val="C00000"/>
                </a:solidFill>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全州</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冯云山战死</a:t>
            </a:r>
            <a:r>
              <a:rPr lang="en-US" altLang="zh-CN" sz="2800" b="1" dirty="0">
                <a:latin typeface="微软雅黑" panose="020B0503020204020204" pitchFamily="34" charset="-122"/>
                <a:ea typeface="微软雅黑" panose="020B0503020204020204" pitchFamily="34" charset="-122"/>
              </a:rPr>
              <a:t>)</a:t>
            </a:r>
            <a:r>
              <a:rPr lang="en-US" altLang="zh-CN" sz="2800" b="1" dirty="0">
                <a:solidFill>
                  <a:srgbClr val="C00000"/>
                </a:solidFill>
                <a:latin typeface="微软雅黑" panose="020B0503020204020204" pitchFamily="34" charset="-122"/>
                <a:ea typeface="微软雅黑" panose="020B0503020204020204" pitchFamily="34" charset="-122"/>
              </a:rPr>
              <a:t>→</a:t>
            </a:r>
            <a:endParaRPr lang="en-US" altLang="zh-CN" sz="2800" b="1" dirty="0">
              <a:solidFill>
                <a:srgbClr val="C00000"/>
              </a:solidFill>
              <a:latin typeface="微软雅黑" panose="020B0503020204020204" pitchFamily="34" charset="-122"/>
              <a:ea typeface="微软雅黑" panose="020B0503020204020204" pitchFamily="34" charset="-122"/>
            </a:endParaRPr>
          </a:p>
          <a:p>
            <a:pPr>
              <a:lnSpc>
                <a:spcPct val="130000"/>
              </a:lnSpc>
            </a:pPr>
            <a:r>
              <a:rPr lang="zh-CN" altLang="zh-CN" sz="2800" b="1" dirty="0">
                <a:latin typeface="微软雅黑" panose="020B0503020204020204" pitchFamily="34" charset="-122"/>
                <a:ea typeface="微软雅黑" panose="020B0503020204020204" pitchFamily="34" charset="-122"/>
              </a:rPr>
              <a:t>长沙</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萧朝贵战死</a:t>
            </a:r>
            <a:r>
              <a:rPr lang="en-US" altLang="zh-CN" sz="2800" b="1" dirty="0">
                <a:latin typeface="微软雅黑" panose="020B0503020204020204" pitchFamily="34" charset="-122"/>
                <a:ea typeface="微软雅黑" panose="020B0503020204020204" pitchFamily="34" charset="-122"/>
              </a:rPr>
              <a:t>)</a:t>
            </a:r>
            <a:r>
              <a:rPr lang="en-US" altLang="zh-CN" sz="2800" b="1" dirty="0">
                <a:solidFill>
                  <a:srgbClr val="C00000"/>
                </a:solidFill>
                <a:latin typeface="微软雅黑" panose="020B0503020204020204" pitchFamily="34" charset="-122"/>
                <a:ea typeface="微软雅黑" panose="020B0503020204020204" pitchFamily="34" charset="-122"/>
              </a:rPr>
              <a:t>→</a:t>
            </a:r>
            <a:endParaRPr lang="en-US" altLang="zh-CN" sz="2800" b="1" dirty="0">
              <a:solidFill>
                <a:srgbClr val="C00000"/>
              </a:solidFill>
              <a:latin typeface="微软雅黑" panose="020B0503020204020204" pitchFamily="34" charset="-122"/>
              <a:ea typeface="微软雅黑" panose="020B0503020204020204" pitchFamily="34" charset="-122"/>
            </a:endParaRPr>
          </a:p>
          <a:p>
            <a:pPr>
              <a:lnSpc>
                <a:spcPct val="130000"/>
              </a:lnSpc>
            </a:pPr>
            <a:r>
              <a:rPr lang="zh-CN" altLang="zh-CN" sz="2800" b="1" dirty="0">
                <a:latin typeface="微软雅黑" panose="020B0503020204020204" pitchFamily="34" charset="-122"/>
                <a:ea typeface="微软雅黑" panose="020B0503020204020204" pitchFamily="34" charset="-122"/>
              </a:rPr>
              <a:t>武昌</a:t>
            </a:r>
            <a:r>
              <a:rPr lang="en-US" altLang="zh-CN" sz="2800" b="1" dirty="0">
                <a:solidFill>
                  <a:srgbClr val="C00000"/>
                </a:solidFill>
                <a:latin typeface="微软雅黑" panose="020B0503020204020204" pitchFamily="34" charset="-122"/>
                <a:ea typeface="微软雅黑" panose="020B0503020204020204" pitchFamily="34" charset="-122"/>
              </a:rPr>
              <a:t>→</a:t>
            </a:r>
            <a:endParaRPr lang="en-US" altLang="zh-CN" sz="2800" b="1" dirty="0">
              <a:solidFill>
                <a:srgbClr val="C00000"/>
              </a:solidFill>
              <a:latin typeface="微软雅黑" panose="020B0503020204020204" pitchFamily="34" charset="-122"/>
              <a:ea typeface="微软雅黑" panose="020B0503020204020204" pitchFamily="34" charset="-122"/>
            </a:endParaRPr>
          </a:p>
          <a:p>
            <a:pPr>
              <a:lnSpc>
                <a:spcPct val="130000"/>
              </a:lnSpc>
            </a:pPr>
            <a:r>
              <a:rPr lang="zh-CN" altLang="zh-CN" sz="2800" b="1" dirty="0">
                <a:latin typeface="微软雅黑" panose="020B0503020204020204" pitchFamily="34" charset="-122"/>
                <a:ea typeface="微软雅黑" panose="020B0503020204020204" pitchFamily="34" charset="-122"/>
              </a:rPr>
              <a:t>南京</a:t>
            </a:r>
            <a:r>
              <a:rPr lang="en-US" altLang="zh-CN" sz="2800" b="1" dirty="0">
                <a:latin typeface="微软雅黑" panose="020B0503020204020204" pitchFamily="34" charset="-122"/>
                <a:ea typeface="微软雅黑" panose="020B0503020204020204" pitchFamily="34" charset="-122"/>
              </a:rPr>
              <a:t>(1853</a:t>
            </a:r>
            <a:r>
              <a:rPr lang="zh-CN" altLang="zh-CN"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3</a:t>
            </a:r>
            <a:r>
              <a:rPr lang="zh-CN" altLang="zh-CN" sz="2800" b="1" dirty="0">
                <a:latin typeface="微软雅黑" panose="020B0503020204020204" pitchFamily="34" charset="-122"/>
                <a:ea typeface="微软雅黑" panose="020B0503020204020204" pitchFamily="34" charset="-122"/>
              </a:rPr>
              <a:t>月定都天京</a:t>
            </a:r>
            <a:r>
              <a:rPr lang="en-US" altLang="zh-CN" sz="2800" b="1" dirty="0">
                <a:latin typeface="微软雅黑" panose="020B0503020204020204" pitchFamily="34" charset="-122"/>
                <a:ea typeface="微软雅黑" panose="020B0503020204020204" pitchFamily="34" charset="-122"/>
              </a:rPr>
              <a:t>)</a:t>
            </a:r>
            <a:endParaRPr lang="zh-CN" altLang="zh-CN" sz="2800" b="1" dirty="0">
              <a:latin typeface="微软雅黑" panose="020B0503020204020204" pitchFamily="34" charset="-122"/>
              <a:ea typeface="微软雅黑" panose="020B0503020204020204" pitchFamily="34" charset="-122"/>
            </a:endParaRPr>
          </a:p>
        </p:txBody>
      </p:sp>
      <p:sp>
        <p:nvSpPr>
          <p:cNvPr id="6" name="文本框 15"/>
          <p:cNvSpPr txBox="1"/>
          <p:nvPr/>
        </p:nvSpPr>
        <p:spPr>
          <a:xfrm>
            <a:off x="1792751" y="976766"/>
            <a:ext cx="2503049"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1.</a:t>
            </a:r>
            <a:r>
              <a:rPr lang="zh-CN" altLang="en-US" sz="3200" b="1" noProof="1">
                <a:latin typeface="微软雅黑" panose="020B0503020204020204" pitchFamily="34" charset="-122"/>
                <a:ea typeface="微软雅黑" panose="020B0503020204020204" pitchFamily="34" charset="-122"/>
              </a:rPr>
              <a:t>定都天京</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矩形 1"/>
          <p:cNvSpPr>
            <a:spLocks noChangeArrowheads="1"/>
          </p:cNvSpPr>
          <p:nvPr/>
        </p:nvSpPr>
        <p:spPr bwMode="auto">
          <a:xfrm>
            <a:off x="1415480" y="764704"/>
            <a:ext cx="9374712"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zh-CN" sz="4000" b="1" dirty="0">
                <a:latin typeface="微软雅黑" panose="020B0503020204020204" pitchFamily="34" charset="-122"/>
                <a:ea typeface="微软雅黑" panose="020B0503020204020204" pitchFamily="34" charset="-122"/>
              </a:rPr>
              <a:t>民</a:t>
            </a:r>
            <a:r>
              <a:rPr lang="en-US" altLang="zh-CN" sz="4000" b="1" dirty="0">
                <a:latin typeface="微软雅黑" panose="020B0503020204020204" pitchFamily="34" charset="-122"/>
                <a:ea typeface="微软雅黑" panose="020B0503020204020204" pitchFamily="34" charset="-122"/>
              </a:rPr>
              <a:t> </a:t>
            </a:r>
            <a:r>
              <a:rPr lang="zh-CN" altLang="zh-CN" sz="4000" b="1" dirty="0">
                <a:latin typeface="微软雅黑" panose="020B0503020204020204" pitchFamily="34" charset="-122"/>
                <a:ea typeface="微软雅黑" panose="020B0503020204020204" pitchFamily="34" charset="-122"/>
              </a:rPr>
              <a:t>谣</a:t>
            </a:r>
            <a:endParaRPr lang="zh-CN" altLang="zh-CN" sz="4000" b="1" dirty="0">
              <a:latin typeface="微软雅黑" panose="020B0503020204020204" pitchFamily="34" charset="-122"/>
              <a:ea typeface="微软雅黑" panose="020B0503020204020204" pitchFamily="34" charset="-122"/>
            </a:endParaRPr>
          </a:p>
          <a:p>
            <a:endParaRPr lang="en-US" altLang="zh-CN" sz="2800" b="1" dirty="0">
              <a:ea typeface="微软雅黑" panose="020B0503020204020204" pitchFamily="34" charset="-122"/>
            </a:endParaRPr>
          </a:p>
          <a:p>
            <a:pPr>
              <a:lnSpc>
                <a:spcPct val="150000"/>
              </a:lnSpc>
            </a:pPr>
            <a:r>
              <a:rPr lang="zh-CN" altLang="zh-CN" sz="2800" b="1" dirty="0">
                <a:ea typeface="微软雅黑" panose="020B0503020204020204" pitchFamily="34" charset="-122"/>
              </a:rPr>
              <a:t>材料一</a:t>
            </a:r>
            <a:r>
              <a:rPr lang="en-US" altLang="zh-CN" sz="2800" b="1" dirty="0">
                <a:ea typeface="微软雅黑" panose="020B0503020204020204" pitchFamily="34" charset="-122"/>
              </a:rPr>
              <a:t> </a:t>
            </a:r>
            <a:r>
              <a:rPr lang="zh-CN" altLang="zh-CN" sz="2800" b="1" dirty="0">
                <a:ea typeface="微软雅黑" panose="020B0503020204020204" pitchFamily="34" charset="-122"/>
              </a:rPr>
              <a:t> </a:t>
            </a:r>
            <a:r>
              <a:rPr lang="zh-CN" altLang="zh-CN" sz="2800" b="1" dirty="0">
                <a:latin typeface="微软雅黑" panose="020B0503020204020204" pitchFamily="34" charset="-122"/>
                <a:ea typeface="微软雅黑" panose="020B0503020204020204" pitchFamily="34" charset="-122"/>
              </a:rPr>
              <a:t>鲤鱼冲破滩头浪，云雀穿过黑云山；天军爬过东乡界，一天攻下五六关。</a:t>
            </a:r>
            <a:endParaRPr lang="zh-CN" altLang="zh-CN" sz="2800" b="1" dirty="0">
              <a:latin typeface="微软雅黑" panose="020B0503020204020204" pitchFamily="34" charset="-122"/>
              <a:ea typeface="微软雅黑" panose="020B0503020204020204" pitchFamily="34" charset="-122"/>
            </a:endParaRPr>
          </a:p>
          <a:p>
            <a:pPr>
              <a:lnSpc>
                <a:spcPct val="150000"/>
              </a:lnSpc>
            </a:pPr>
            <a:r>
              <a:rPr lang="zh-CN" altLang="zh-CN" sz="2800" b="1" dirty="0">
                <a:ea typeface="微软雅黑" panose="020B0503020204020204" pitchFamily="34" charset="-122"/>
              </a:rPr>
              <a:t>材料二 </a:t>
            </a:r>
            <a:r>
              <a:rPr lang="en-US" altLang="zh-CN" sz="2800" b="1" dirty="0">
                <a:ea typeface="微软雅黑" panose="020B0503020204020204" pitchFamily="34" charset="-122"/>
              </a:rPr>
              <a:t> </a:t>
            </a:r>
            <a:r>
              <a:rPr lang="zh-CN" altLang="zh-CN" sz="2800" b="1" dirty="0">
                <a:latin typeface="微软雅黑" panose="020B0503020204020204" pitchFamily="34" charset="-122"/>
                <a:ea typeface="微软雅黑" panose="020B0503020204020204" pitchFamily="34" charset="-122"/>
              </a:rPr>
              <a:t>天父天兄手段高，打得清兵四处跑，拿下南京立天国，旗开得胜万民笑。</a:t>
            </a:r>
            <a:endParaRPr lang="zh-CN" altLang="zh-CN" sz="2800" b="1" dirty="0">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423694" y="4543960"/>
            <a:ext cx="958252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000" b="1" dirty="0">
                <a:solidFill>
                  <a:srgbClr val="0000FF"/>
                </a:solidFill>
                <a:latin typeface="微软雅黑" panose="020B0503020204020204" pitchFamily="34" charset="-122"/>
                <a:ea typeface="微软雅黑" panose="020B0503020204020204" pitchFamily="34" charset="-122"/>
              </a:rPr>
              <a:t>提示：</a:t>
            </a:r>
            <a:r>
              <a:rPr lang="zh-CN" altLang="en-US" sz="3000" b="1" dirty="0">
                <a:solidFill>
                  <a:srgbClr val="0000FF"/>
                </a:solidFill>
                <a:latin typeface="微软雅黑" panose="020B0503020204020204" pitchFamily="34" charset="-122"/>
                <a:ea typeface="微软雅黑" panose="020B0503020204020204" pitchFamily="34" charset="-122"/>
              </a:rPr>
              <a:t>这些歌谣描述的情形说明太平军作战英勇，进军神速，行军所至得到民众的欢迎</a:t>
            </a:r>
            <a:endParaRPr lang="zh-CN" altLang="zh-CN" sz="3000" b="1" dirty="0">
              <a:solidFill>
                <a:srgbClr val="0000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174"/>
          <p:cNvSpPr>
            <a:spLocks noChangeArrowheads="1"/>
          </p:cNvSpPr>
          <p:nvPr/>
        </p:nvSpPr>
        <p:spPr bwMode="auto">
          <a:xfrm>
            <a:off x="1886868" y="533400"/>
            <a:ext cx="2120900" cy="589280"/>
          </a:xfrm>
          <a:prstGeom prst="rect">
            <a:avLst/>
          </a:prstGeom>
          <a:noFill/>
          <a:ln>
            <a:noFill/>
          </a:ln>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北伐西征</a:t>
            </a:r>
            <a:endParaRPr lang="zh-CN" altLang="en-US" sz="3600" b="1" dirty="0">
              <a:latin typeface="微软雅黑" panose="020B0503020204020204" pitchFamily="34" charset="-122"/>
              <a:ea typeface="微软雅黑" panose="020B0503020204020204" pitchFamily="34" charset="-122"/>
            </a:endParaRPr>
          </a:p>
        </p:txBody>
      </p:sp>
      <p:sp>
        <p:nvSpPr>
          <p:cNvPr id="3" name="文本框 53254"/>
          <p:cNvSpPr txBox="1"/>
          <p:nvPr/>
        </p:nvSpPr>
        <p:spPr>
          <a:xfrm>
            <a:off x="1885751" y="1847999"/>
            <a:ext cx="1371600" cy="583565"/>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latin typeface="微软雅黑" panose="020B0503020204020204" pitchFamily="34" charset="-122"/>
                <a:ea typeface="微软雅黑" panose="020B0503020204020204" pitchFamily="34" charset="-122"/>
                <a:cs typeface="黑体" panose="02010609060101010101" pitchFamily="49" charset="-122"/>
              </a:rPr>
              <a:t>目 的</a:t>
            </a:r>
            <a:endParaRPr lang="zh-CN" altLang="en-US" sz="3200" b="1" noProof="1">
              <a:latin typeface="微软雅黑" panose="020B0503020204020204" pitchFamily="34" charset="-122"/>
              <a:ea typeface="微软雅黑" panose="020B0503020204020204" pitchFamily="34" charset="-122"/>
              <a:cs typeface="黑体" panose="02010609060101010101" pitchFamily="49" charset="-122"/>
            </a:endParaRPr>
          </a:p>
        </p:txBody>
      </p:sp>
      <p:sp>
        <p:nvSpPr>
          <p:cNvPr id="4" name="矩形 7178"/>
          <p:cNvSpPr>
            <a:spLocks noChangeArrowheads="1"/>
          </p:cNvSpPr>
          <p:nvPr/>
        </p:nvSpPr>
        <p:spPr bwMode="auto">
          <a:xfrm>
            <a:off x="3579614" y="1844824"/>
            <a:ext cx="4762500" cy="583565"/>
          </a:xfrm>
          <a:prstGeom prst="rect">
            <a:avLst/>
          </a:prstGeom>
          <a:noFill/>
          <a:ln>
            <a:noFill/>
          </a:ln>
        </p:spPr>
        <p:txBody>
          <a:bodyPr>
            <a:spAutoFit/>
          </a:bodyPr>
          <a:lstStyle/>
          <a:p>
            <a:pPr>
              <a:spcBef>
                <a:spcPct val="50000"/>
              </a:spcBef>
            </a:pPr>
            <a:r>
              <a:rPr lang="zh-CN" altLang="en-US" sz="3200" b="1" dirty="0">
                <a:latin typeface="文鼎中楷简" panose="020B0604020202020204" charset="0"/>
                <a:ea typeface="微软雅黑" panose="020B0503020204020204" pitchFamily="34" charset="-122"/>
              </a:rPr>
              <a:t>推翻清朝统治和巩固政权</a:t>
            </a:r>
            <a:endParaRPr lang="zh-CN" altLang="en-US" sz="3200" b="1" dirty="0">
              <a:latin typeface="文鼎中楷简" panose="020B0604020202020204" charset="0"/>
              <a:ea typeface="微软雅黑" panose="020B0503020204020204" pitchFamily="34" charset="-122"/>
            </a:endParaRPr>
          </a:p>
        </p:txBody>
      </p:sp>
      <p:sp>
        <p:nvSpPr>
          <p:cNvPr id="5" name="文本框 53266"/>
          <p:cNvSpPr txBox="1"/>
          <p:nvPr/>
        </p:nvSpPr>
        <p:spPr>
          <a:xfrm>
            <a:off x="1885751" y="2814786"/>
            <a:ext cx="1371600" cy="583565"/>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latin typeface="微软雅黑" panose="020B0503020204020204" pitchFamily="34" charset="-122"/>
                <a:ea typeface="微软雅黑" panose="020B0503020204020204" pitchFamily="34" charset="-122"/>
                <a:cs typeface="黑体" panose="02010609060101010101" pitchFamily="49" charset="-122"/>
              </a:rPr>
              <a:t>北 伐</a:t>
            </a:r>
            <a:endParaRPr lang="zh-CN" altLang="en-US" sz="3200" b="1" noProof="1">
              <a:latin typeface="微软雅黑" panose="020B0503020204020204" pitchFamily="34" charset="-122"/>
              <a:ea typeface="微软雅黑" panose="020B0503020204020204" pitchFamily="34" charset="-122"/>
              <a:cs typeface="黑体" panose="02010609060101010101" pitchFamily="49" charset="-122"/>
            </a:endParaRPr>
          </a:p>
        </p:txBody>
      </p:sp>
      <p:sp>
        <p:nvSpPr>
          <p:cNvPr id="6" name="矩形 7178"/>
          <p:cNvSpPr>
            <a:spLocks noChangeArrowheads="1"/>
          </p:cNvSpPr>
          <p:nvPr/>
        </p:nvSpPr>
        <p:spPr bwMode="auto">
          <a:xfrm>
            <a:off x="3579614" y="2814786"/>
            <a:ext cx="5214937" cy="583565"/>
          </a:xfrm>
          <a:prstGeom prst="rect">
            <a:avLst/>
          </a:prstGeom>
          <a:noFill/>
          <a:ln>
            <a:noFill/>
          </a:ln>
        </p:spPr>
        <p:txBody>
          <a:bodyPr>
            <a:spAutoFit/>
          </a:bodyPr>
          <a:lstStyle/>
          <a:p>
            <a:pPr>
              <a:spcBef>
                <a:spcPct val="50000"/>
              </a:spcBef>
            </a:pPr>
            <a:r>
              <a:rPr lang="zh-CN" altLang="en-US" sz="3200" b="1" dirty="0">
                <a:latin typeface="文鼎中楷简" panose="020B0604020202020204" charset="0"/>
                <a:ea typeface="微软雅黑" panose="020B0503020204020204" pitchFamily="34" charset="-122"/>
              </a:rPr>
              <a:t>曾逼近天津，最后全军覆没</a:t>
            </a:r>
            <a:endParaRPr lang="zh-CN" altLang="en-US" sz="3200" b="1" dirty="0">
              <a:latin typeface="文鼎中楷简" panose="020B0604020202020204" charset="0"/>
              <a:ea typeface="微软雅黑" panose="020B0503020204020204" pitchFamily="34" charset="-122"/>
            </a:endParaRPr>
          </a:p>
        </p:txBody>
      </p:sp>
      <p:sp>
        <p:nvSpPr>
          <p:cNvPr id="7" name="文本框 2"/>
          <p:cNvSpPr txBox="1"/>
          <p:nvPr/>
        </p:nvSpPr>
        <p:spPr>
          <a:xfrm>
            <a:off x="1885751" y="3770461"/>
            <a:ext cx="1371600" cy="583565"/>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latin typeface="微软雅黑" panose="020B0503020204020204" pitchFamily="34" charset="-122"/>
                <a:ea typeface="微软雅黑" panose="020B0503020204020204" pitchFamily="34" charset="-122"/>
                <a:cs typeface="黑体" panose="02010609060101010101" pitchFamily="49" charset="-122"/>
              </a:rPr>
              <a:t>西 征</a:t>
            </a:r>
            <a:endParaRPr lang="zh-CN" altLang="en-US" sz="3200" b="1" noProof="1">
              <a:latin typeface="微软雅黑" panose="020B0503020204020204" pitchFamily="34" charset="-122"/>
              <a:ea typeface="微软雅黑" panose="020B0503020204020204" pitchFamily="34" charset="-122"/>
              <a:cs typeface="黑体" panose="02010609060101010101" pitchFamily="49" charset="-122"/>
            </a:endParaRPr>
          </a:p>
        </p:txBody>
      </p:sp>
      <p:sp>
        <p:nvSpPr>
          <p:cNvPr id="8" name="矩形 7178"/>
          <p:cNvSpPr>
            <a:spLocks noChangeArrowheads="1"/>
          </p:cNvSpPr>
          <p:nvPr/>
        </p:nvSpPr>
        <p:spPr bwMode="auto">
          <a:xfrm>
            <a:off x="3579614" y="3646636"/>
            <a:ext cx="6875462" cy="1076325"/>
          </a:xfrm>
          <a:prstGeom prst="rect">
            <a:avLst/>
          </a:prstGeom>
          <a:noFill/>
          <a:ln>
            <a:noFill/>
          </a:ln>
        </p:spPr>
        <p:txBody>
          <a:bodyPr>
            <a:spAutoFit/>
          </a:bodyPr>
          <a:lstStyle/>
          <a:p>
            <a:pPr>
              <a:spcBef>
                <a:spcPct val="50000"/>
              </a:spcBef>
            </a:pPr>
            <a:r>
              <a:rPr lang="zh-CN" altLang="en-US" sz="3200" b="1" dirty="0">
                <a:latin typeface="文鼎中楷简" panose="020B0604020202020204" charset="0"/>
                <a:ea typeface="微软雅黑" panose="020B0503020204020204" pitchFamily="34" charset="-122"/>
              </a:rPr>
              <a:t>取得巨大胜利，掌握了安徽、江西、湖北东部和江苏部分地区。</a:t>
            </a:r>
            <a:endParaRPr lang="zh-CN" altLang="en-US" sz="3200" b="1" dirty="0">
              <a:latin typeface="文鼎中楷简" panose="020B0604020202020204" charset="0"/>
              <a:ea typeface="微软雅黑" panose="020B0503020204020204" pitchFamily="34" charset="-122"/>
            </a:endParaRPr>
          </a:p>
        </p:txBody>
      </p:sp>
      <p:sp>
        <p:nvSpPr>
          <p:cNvPr id="9" name="文本框 4"/>
          <p:cNvSpPr txBox="1"/>
          <p:nvPr/>
        </p:nvSpPr>
        <p:spPr>
          <a:xfrm>
            <a:off x="1885751" y="5003949"/>
            <a:ext cx="1371600" cy="583565"/>
          </a:xfrm>
          <a:prstGeom prst="rect">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latin typeface="微软雅黑" panose="020B0503020204020204" pitchFamily="34" charset="-122"/>
                <a:ea typeface="微软雅黑" panose="020B0503020204020204" pitchFamily="34" charset="-122"/>
                <a:cs typeface="黑体" panose="02010609060101010101" pitchFamily="49" charset="-122"/>
              </a:rPr>
              <a:t>影 响</a:t>
            </a:r>
            <a:endParaRPr lang="zh-CN" altLang="en-US" sz="3200" b="1" noProof="1">
              <a:latin typeface="微软雅黑" panose="020B0503020204020204" pitchFamily="34" charset="-122"/>
              <a:ea typeface="微软雅黑" panose="020B0503020204020204" pitchFamily="34" charset="-122"/>
              <a:cs typeface="黑体" panose="02010609060101010101" pitchFamily="49" charset="-122"/>
            </a:endParaRPr>
          </a:p>
        </p:txBody>
      </p:sp>
      <p:sp>
        <p:nvSpPr>
          <p:cNvPr id="10" name="矩形 7178"/>
          <p:cNvSpPr>
            <a:spLocks noChangeArrowheads="1"/>
          </p:cNvSpPr>
          <p:nvPr/>
        </p:nvSpPr>
        <p:spPr bwMode="auto">
          <a:xfrm>
            <a:off x="3579614" y="5008711"/>
            <a:ext cx="7700962" cy="583565"/>
          </a:xfrm>
          <a:prstGeom prst="rect">
            <a:avLst/>
          </a:prstGeom>
          <a:noFill/>
          <a:ln>
            <a:noFill/>
          </a:ln>
        </p:spPr>
        <p:txBody>
          <a:bodyPr>
            <a:spAutoFit/>
          </a:bodyPr>
          <a:lstStyle/>
          <a:p>
            <a:pPr>
              <a:spcBef>
                <a:spcPct val="50000"/>
              </a:spcBef>
            </a:pPr>
            <a:r>
              <a:rPr lang="zh-CN" altLang="en-US" sz="3200" b="1" dirty="0">
                <a:latin typeface="文鼎中楷简" panose="020B0604020202020204" charset="0"/>
                <a:ea typeface="微软雅黑" panose="020B0503020204020204" pitchFamily="34" charset="-122"/>
              </a:rPr>
              <a:t>太平天国在军事上进入全盛时期。</a:t>
            </a:r>
            <a:endParaRPr lang="zh-CN" altLang="en-US" sz="3200" b="1" dirty="0">
              <a:latin typeface="文鼎中楷简" panose="020B060402020202020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800" decel="100000"/>
                                        <p:tgtEl>
                                          <p:spTgt spid="4"/>
                                        </p:tgtEl>
                                      </p:cBhvr>
                                    </p:animEffect>
                                    <p:anim calcmode="lin" valueType="num">
                                      <p:cBhvr>
                                        <p:cTn id="19" dur="800" decel="100000" fill="hold"/>
                                        <p:tgtEl>
                                          <p:spTgt spid="4"/>
                                        </p:tgtEl>
                                        <p:attrNameLst>
                                          <p:attrName>style.rotation</p:attrName>
                                        </p:attrNameLst>
                                      </p:cBhvr>
                                      <p:tavLst>
                                        <p:tav tm="0">
                                          <p:val>
                                            <p:fltVal val="-90"/>
                                          </p:val>
                                        </p:tav>
                                        <p:tav tm="100000">
                                          <p:val>
                                            <p:fltVal val="0"/>
                                          </p:val>
                                        </p:tav>
                                      </p:tavLst>
                                    </p:anim>
                                    <p:anim calcmode="lin" valueType="num">
                                      <p:cBhvr>
                                        <p:cTn id="20" dur="800" decel="100000" fill="hold"/>
                                        <p:tgtEl>
                                          <p:spTgt spid="4"/>
                                        </p:tgtEl>
                                        <p:attrNameLst>
                                          <p:attrName>ppt_x</p:attrName>
                                        </p:attrNameLst>
                                      </p:cBhvr>
                                      <p:tavLst>
                                        <p:tav tm="0">
                                          <p:val>
                                            <p:strVal val="#ppt_x+0.4"/>
                                          </p:val>
                                        </p:tav>
                                        <p:tav tm="100000">
                                          <p:val>
                                            <p:strVal val="#ppt_x-0.05"/>
                                          </p:val>
                                        </p:tav>
                                      </p:tavLst>
                                    </p:anim>
                                    <p:anim calcmode="lin" valueType="num">
                                      <p:cBhvr>
                                        <p:cTn id="21" dur="800" decel="100000" fill="hold"/>
                                        <p:tgtEl>
                                          <p:spTgt spid="4"/>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800" decel="100000"/>
                                        <p:tgtEl>
                                          <p:spTgt spid="6"/>
                                        </p:tgtEl>
                                      </p:cBhvr>
                                    </p:animEffect>
                                    <p:anim calcmode="lin" valueType="num">
                                      <p:cBhvr>
                                        <p:cTn id="34" dur="800" decel="100000" fill="hold"/>
                                        <p:tgtEl>
                                          <p:spTgt spid="6"/>
                                        </p:tgtEl>
                                        <p:attrNameLst>
                                          <p:attrName>style.rotation</p:attrName>
                                        </p:attrNameLst>
                                      </p:cBhvr>
                                      <p:tavLst>
                                        <p:tav tm="0">
                                          <p:val>
                                            <p:fltVal val="-90"/>
                                          </p:val>
                                        </p:tav>
                                        <p:tav tm="100000">
                                          <p:val>
                                            <p:fltVal val="0"/>
                                          </p:val>
                                        </p:tav>
                                      </p:tavLst>
                                    </p:anim>
                                    <p:anim calcmode="lin" valueType="num">
                                      <p:cBhvr>
                                        <p:cTn id="35" dur="800" decel="100000" fill="hold"/>
                                        <p:tgtEl>
                                          <p:spTgt spid="6"/>
                                        </p:tgtEl>
                                        <p:attrNameLst>
                                          <p:attrName>ppt_x</p:attrName>
                                        </p:attrNameLst>
                                      </p:cBhvr>
                                      <p:tavLst>
                                        <p:tav tm="0">
                                          <p:val>
                                            <p:strVal val="#ppt_x+0.4"/>
                                          </p:val>
                                        </p:tav>
                                        <p:tav tm="100000">
                                          <p:val>
                                            <p:strVal val="#ppt_x-0.05"/>
                                          </p:val>
                                        </p:tav>
                                      </p:tavLst>
                                    </p:anim>
                                    <p:anim calcmode="lin" valueType="num">
                                      <p:cBhvr>
                                        <p:cTn id="36" dur="800" decel="100000" fill="hold"/>
                                        <p:tgtEl>
                                          <p:spTgt spid="6"/>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800" decel="100000"/>
                                        <p:tgtEl>
                                          <p:spTgt spid="8"/>
                                        </p:tgtEl>
                                      </p:cBhvr>
                                    </p:animEffect>
                                    <p:anim calcmode="lin" valueType="num">
                                      <p:cBhvr>
                                        <p:cTn id="49" dur="800" decel="100000" fill="hold"/>
                                        <p:tgtEl>
                                          <p:spTgt spid="8"/>
                                        </p:tgtEl>
                                        <p:attrNameLst>
                                          <p:attrName>style.rotation</p:attrName>
                                        </p:attrNameLst>
                                      </p:cBhvr>
                                      <p:tavLst>
                                        <p:tav tm="0">
                                          <p:val>
                                            <p:fltVal val="-90"/>
                                          </p:val>
                                        </p:tav>
                                        <p:tav tm="100000">
                                          <p:val>
                                            <p:fltVal val="0"/>
                                          </p:val>
                                        </p:tav>
                                      </p:tavLst>
                                    </p:anim>
                                    <p:anim calcmode="lin" valueType="num">
                                      <p:cBhvr>
                                        <p:cTn id="50" dur="800" decel="100000" fill="hold"/>
                                        <p:tgtEl>
                                          <p:spTgt spid="8"/>
                                        </p:tgtEl>
                                        <p:attrNameLst>
                                          <p:attrName>ppt_x</p:attrName>
                                        </p:attrNameLst>
                                      </p:cBhvr>
                                      <p:tavLst>
                                        <p:tav tm="0">
                                          <p:val>
                                            <p:strVal val="#ppt_x+0.4"/>
                                          </p:val>
                                        </p:tav>
                                        <p:tav tm="100000">
                                          <p:val>
                                            <p:strVal val="#ppt_x-0.05"/>
                                          </p:val>
                                        </p:tav>
                                      </p:tavLst>
                                    </p:anim>
                                    <p:anim calcmode="lin" valueType="num">
                                      <p:cBhvr>
                                        <p:cTn id="51" dur="800" decel="100000" fill="hold"/>
                                        <p:tgtEl>
                                          <p:spTgt spid="8"/>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left)">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800" decel="100000"/>
                                        <p:tgtEl>
                                          <p:spTgt spid="10"/>
                                        </p:tgtEl>
                                      </p:cBhvr>
                                    </p:animEffect>
                                    <p:anim calcmode="lin" valueType="num">
                                      <p:cBhvr>
                                        <p:cTn id="64" dur="800" decel="100000" fill="hold"/>
                                        <p:tgtEl>
                                          <p:spTgt spid="10"/>
                                        </p:tgtEl>
                                        <p:attrNameLst>
                                          <p:attrName>style.rotation</p:attrName>
                                        </p:attrNameLst>
                                      </p:cBhvr>
                                      <p:tavLst>
                                        <p:tav tm="0">
                                          <p:val>
                                            <p:fltVal val="-90"/>
                                          </p:val>
                                        </p:tav>
                                        <p:tav tm="100000">
                                          <p:val>
                                            <p:fltVal val="0"/>
                                          </p:val>
                                        </p:tav>
                                      </p:tavLst>
                                    </p:anim>
                                    <p:anim calcmode="lin" valueType="num">
                                      <p:cBhvr>
                                        <p:cTn id="65" dur="800" decel="100000" fill="hold"/>
                                        <p:tgtEl>
                                          <p:spTgt spid="10"/>
                                        </p:tgtEl>
                                        <p:attrNameLst>
                                          <p:attrName>ppt_x</p:attrName>
                                        </p:attrNameLst>
                                      </p:cBhvr>
                                      <p:tavLst>
                                        <p:tav tm="0">
                                          <p:val>
                                            <p:strVal val="#ppt_x+0.4"/>
                                          </p:val>
                                        </p:tav>
                                        <p:tav tm="100000">
                                          <p:val>
                                            <p:strVal val="#ppt_x-0.05"/>
                                          </p:val>
                                        </p:tav>
                                      </p:tavLst>
                                    </p:anim>
                                    <p:anim calcmode="lin" valueType="num">
                                      <p:cBhvr>
                                        <p:cTn id="66" dur="800" decel="100000" fill="hold"/>
                                        <p:tgtEl>
                                          <p:spTgt spid="10"/>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3" grpId="0" bldLvl="0" animBg="1"/>
      <p:bldP spid="4" grpId="0"/>
      <p:bldP spid="5" grpId="0" bldLvl="0" animBg="1"/>
      <p:bldP spid="6" grpId="0"/>
      <p:bldP spid="7" grpId="0" bldLvl="0" animBg="1"/>
      <p:bldP spid="8" grpId="0"/>
      <p:bldP spid="9" grpId="0" bldLvl="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太平天国北伐地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98688" y="114300"/>
            <a:ext cx="7559675" cy="6656388"/>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8434" name="Text Box 3"/>
          <p:cNvSpPr txBox="1">
            <a:spLocks noChangeArrowheads="1"/>
          </p:cNvSpPr>
          <p:nvPr/>
        </p:nvSpPr>
        <p:spPr bwMode="auto">
          <a:xfrm>
            <a:off x="9842500" y="1752600"/>
            <a:ext cx="736600" cy="333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solidFill>
                  <a:srgbClr val="000000"/>
                </a:solidFill>
                <a:latin typeface="微软雅黑" panose="020B0503020204020204" pitchFamily="34" charset="-122"/>
                <a:ea typeface="微软雅黑" panose="020B0503020204020204" pitchFamily="34" charset="-122"/>
              </a:rPr>
              <a:t>北 伐 形 势 图</a:t>
            </a:r>
            <a:endParaRPr lang="zh-CN" altLang="en-US" sz="3600" b="1" dirty="0">
              <a:solidFill>
                <a:srgbClr val="000000"/>
              </a:solidFill>
              <a:latin typeface="微软雅黑" panose="020B0503020204020204" pitchFamily="34" charset="-122"/>
              <a:ea typeface="微软雅黑" panose="020B0503020204020204" pitchFamily="34" charset="-122"/>
            </a:endParaRPr>
          </a:p>
        </p:txBody>
      </p:sp>
      <p:sp>
        <p:nvSpPr>
          <p:cNvPr id="145412" name="Freeform 4"/>
          <p:cNvSpPr>
            <a:spLocks noChangeArrowheads="1"/>
          </p:cNvSpPr>
          <p:nvPr/>
        </p:nvSpPr>
        <p:spPr bwMode="auto">
          <a:xfrm>
            <a:off x="7223125" y="5778500"/>
            <a:ext cx="265113" cy="92075"/>
          </a:xfrm>
          <a:custGeom>
            <a:avLst/>
            <a:gdLst>
              <a:gd name="T0" fmla="*/ 167 w 167"/>
              <a:gd name="T1" fmla="*/ 0 h 58"/>
              <a:gd name="T2" fmla="*/ 0 w 167"/>
              <a:gd name="T3" fmla="*/ 58 h 58"/>
            </a:gdLst>
            <a:ahLst/>
            <a:cxnLst>
              <a:cxn ang="0">
                <a:pos x="T0" y="T1"/>
              </a:cxn>
              <a:cxn ang="0">
                <a:pos x="T2" y="T3"/>
              </a:cxn>
            </a:cxnLst>
            <a:rect l="0" t="0" r="r" b="b"/>
            <a:pathLst>
              <a:path w="167" h="58">
                <a:moveTo>
                  <a:pt x="167" y="0"/>
                </a:moveTo>
                <a:cubicBezTo>
                  <a:pt x="105" y="12"/>
                  <a:pt x="56" y="30"/>
                  <a:pt x="0" y="58"/>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3" name="Freeform 5"/>
          <p:cNvSpPr>
            <a:spLocks noChangeArrowheads="1"/>
          </p:cNvSpPr>
          <p:nvPr/>
        </p:nvSpPr>
        <p:spPr bwMode="auto">
          <a:xfrm>
            <a:off x="6797675" y="5751513"/>
            <a:ext cx="517525" cy="115887"/>
          </a:xfrm>
          <a:custGeom>
            <a:avLst/>
            <a:gdLst>
              <a:gd name="T0" fmla="*/ 268 w 268"/>
              <a:gd name="T1" fmla="*/ 83 h 83"/>
              <a:gd name="T2" fmla="*/ 142 w 268"/>
              <a:gd name="T3" fmla="*/ 75 h 83"/>
              <a:gd name="T4" fmla="*/ 67 w 268"/>
              <a:gd name="T5" fmla="*/ 42 h 83"/>
              <a:gd name="T6" fmla="*/ 0 w 268"/>
              <a:gd name="T7" fmla="*/ 0 h 83"/>
            </a:gdLst>
            <a:ahLst/>
            <a:cxnLst>
              <a:cxn ang="0">
                <a:pos x="T0" y="T1"/>
              </a:cxn>
              <a:cxn ang="0">
                <a:pos x="T2" y="T3"/>
              </a:cxn>
              <a:cxn ang="0">
                <a:pos x="T4" y="T5"/>
              </a:cxn>
              <a:cxn ang="0">
                <a:pos x="T6" y="T7"/>
              </a:cxn>
            </a:cxnLst>
            <a:rect l="0" t="0" r="r" b="b"/>
            <a:pathLst>
              <a:path w="268" h="83">
                <a:moveTo>
                  <a:pt x="268" y="83"/>
                </a:moveTo>
                <a:cubicBezTo>
                  <a:pt x="226" y="80"/>
                  <a:pt x="184" y="79"/>
                  <a:pt x="142" y="75"/>
                </a:cubicBezTo>
                <a:cubicBezTo>
                  <a:pt x="115" y="72"/>
                  <a:pt x="93" y="50"/>
                  <a:pt x="67" y="42"/>
                </a:cubicBezTo>
                <a:cubicBezTo>
                  <a:pt x="12" y="4"/>
                  <a:pt x="35" y="17"/>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4" name="Freeform 6"/>
          <p:cNvSpPr>
            <a:spLocks noChangeArrowheads="1"/>
          </p:cNvSpPr>
          <p:nvPr/>
        </p:nvSpPr>
        <p:spPr bwMode="auto">
          <a:xfrm>
            <a:off x="6172200" y="5334000"/>
            <a:ext cx="665163" cy="417513"/>
          </a:xfrm>
          <a:custGeom>
            <a:avLst/>
            <a:gdLst>
              <a:gd name="T0" fmla="*/ 419 w 419"/>
              <a:gd name="T1" fmla="*/ 263 h 263"/>
              <a:gd name="T2" fmla="*/ 353 w 419"/>
              <a:gd name="T3" fmla="*/ 220 h 263"/>
              <a:gd name="T4" fmla="*/ 251 w 419"/>
              <a:gd name="T5" fmla="*/ 168 h 263"/>
              <a:gd name="T6" fmla="*/ 113 w 419"/>
              <a:gd name="T7" fmla="*/ 84 h 263"/>
              <a:gd name="T8" fmla="*/ 0 w 419"/>
              <a:gd name="T9" fmla="*/ 0 h 263"/>
            </a:gdLst>
            <a:ahLst/>
            <a:cxnLst>
              <a:cxn ang="0">
                <a:pos x="T0" y="T1"/>
              </a:cxn>
              <a:cxn ang="0">
                <a:pos x="T2" y="T3"/>
              </a:cxn>
              <a:cxn ang="0">
                <a:pos x="T4" y="T5"/>
              </a:cxn>
              <a:cxn ang="0">
                <a:pos x="T6" y="T7"/>
              </a:cxn>
              <a:cxn ang="0">
                <a:pos x="T8" y="T9"/>
              </a:cxn>
            </a:cxnLst>
            <a:rect l="0" t="0" r="r" b="b"/>
            <a:pathLst>
              <a:path w="419" h="263">
                <a:moveTo>
                  <a:pt x="419" y="263"/>
                </a:moveTo>
                <a:cubicBezTo>
                  <a:pt x="409" y="261"/>
                  <a:pt x="365" y="226"/>
                  <a:pt x="353" y="220"/>
                </a:cubicBezTo>
                <a:cubicBezTo>
                  <a:pt x="236" y="160"/>
                  <a:pt x="328" y="190"/>
                  <a:pt x="251" y="168"/>
                </a:cubicBezTo>
                <a:cubicBezTo>
                  <a:pt x="206" y="139"/>
                  <a:pt x="158" y="113"/>
                  <a:pt x="113" y="84"/>
                </a:cubicBezTo>
                <a:cubicBezTo>
                  <a:pt x="84" y="44"/>
                  <a:pt x="45" y="23"/>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5" name="Freeform 7"/>
          <p:cNvSpPr>
            <a:spLocks noChangeArrowheads="1"/>
          </p:cNvSpPr>
          <p:nvPr/>
        </p:nvSpPr>
        <p:spPr bwMode="auto">
          <a:xfrm>
            <a:off x="5638800" y="4953000"/>
            <a:ext cx="615950" cy="427038"/>
          </a:xfrm>
          <a:custGeom>
            <a:avLst/>
            <a:gdLst>
              <a:gd name="T0" fmla="*/ 388 w 388"/>
              <a:gd name="T1" fmla="*/ 269 h 269"/>
              <a:gd name="T2" fmla="*/ 314 w 388"/>
              <a:gd name="T3" fmla="*/ 220 h 269"/>
              <a:gd name="T4" fmla="*/ 223 w 388"/>
              <a:gd name="T5" fmla="*/ 168 h 269"/>
              <a:gd name="T6" fmla="*/ 101 w 388"/>
              <a:gd name="T7" fmla="*/ 84 h 269"/>
              <a:gd name="T8" fmla="*/ 0 w 388"/>
              <a:gd name="T9" fmla="*/ 0 h 269"/>
            </a:gdLst>
            <a:ahLst/>
            <a:cxnLst>
              <a:cxn ang="0">
                <a:pos x="T0" y="T1"/>
              </a:cxn>
              <a:cxn ang="0">
                <a:pos x="T2" y="T3"/>
              </a:cxn>
              <a:cxn ang="0">
                <a:pos x="T4" y="T5"/>
              </a:cxn>
              <a:cxn ang="0">
                <a:pos x="T6" y="T7"/>
              </a:cxn>
              <a:cxn ang="0">
                <a:pos x="T8" y="T9"/>
              </a:cxn>
            </a:cxnLst>
            <a:rect l="0" t="0" r="r" b="b"/>
            <a:pathLst>
              <a:path w="388" h="269">
                <a:moveTo>
                  <a:pt x="388" y="269"/>
                </a:moveTo>
                <a:cubicBezTo>
                  <a:pt x="380" y="267"/>
                  <a:pt x="325" y="226"/>
                  <a:pt x="314" y="220"/>
                </a:cubicBezTo>
                <a:cubicBezTo>
                  <a:pt x="210" y="160"/>
                  <a:pt x="292" y="190"/>
                  <a:pt x="223" y="168"/>
                </a:cubicBezTo>
                <a:cubicBezTo>
                  <a:pt x="183" y="139"/>
                  <a:pt x="141" y="113"/>
                  <a:pt x="101" y="84"/>
                </a:cubicBezTo>
                <a:cubicBezTo>
                  <a:pt x="75" y="44"/>
                  <a:pt x="40" y="23"/>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6" name="Freeform 8"/>
          <p:cNvSpPr>
            <a:spLocks noChangeArrowheads="1"/>
          </p:cNvSpPr>
          <p:nvPr/>
        </p:nvSpPr>
        <p:spPr bwMode="auto">
          <a:xfrm>
            <a:off x="4929188" y="4346575"/>
            <a:ext cx="730250" cy="609600"/>
          </a:xfrm>
          <a:custGeom>
            <a:avLst/>
            <a:gdLst>
              <a:gd name="T0" fmla="*/ 460 w 460"/>
              <a:gd name="T1" fmla="*/ 384 h 384"/>
              <a:gd name="T2" fmla="*/ 351 w 460"/>
              <a:gd name="T3" fmla="*/ 292 h 384"/>
              <a:gd name="T4" fmla="*/ 318 w 460"/>
              <a:gd name="T5" fmla="*/ 259 h 384"/>
              <a:gd name="T6" fmla="*/ 309 w 460"/>
              <a:gd name="T7" fmla="*/ 234 h 384"/>
              <a:gd name="T8" fmla="*/ 284 w 460"/>
              <a:gd name="T9" fmla="*/ 217 h 384"/>
              <a:gd name="T10" fmla="*/ 251 w 460"/>
              <a:gd name="T11" fmla="*/ 167 h 384"/>
              <a:gd name="T12" fmla="*/ 242 w 460"/>
              <a:gd name="T13" fmla="*/ 142 h 384"/>
              <a:gd name="T14" fmla="*/ 192 w 460"/>
              <a:gd name="T15" fmla="*/ 109 h 384"/>
              <a:gd name="T16" fmla="*/ 0 w 460"/>
              <a:gd name="T17"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384">
                <a:moveTo>
                  <a:pt x="460" y="384"/>
                </a:moveTo>
                <a:cubicBezTo>
                  <a:pt x="400" y="366"/>
                  <a:pt x="398" y="324"/>
                  <a:pt x="351" y="292"/>
                </a:cubicBezTo>
                <a:cubicBezTo>
                  <a:pt x="330" y="227"/>
                  <a:pt x="361" y="301"/>
                  <a:pt x="318" y="259"/>
                </a:cubicBezTo>
                <a:cubicBezTo>
                  <a:pt x="312" y="253"/>
                  <a:pt x="315" y="241"/>
                  <a:pt x="309" y="234"/>
                </a:cubicBezTo>
                <a:cubicBezTo>
                  <a:pt x="303" y="226"/>
                  <a:pt x="292" y="223"/>
                  <a:pt x="284" y="217"/>
                </a:cubicBezTo>
                <a:cubicBezTo>
                  <a:pt x="273" y="200"/>
                  <a:pt x="262" y="184"/>
                  <a:pt x="251" y="167"/>
                </a:cubicBezTo>
                <a:cubicBezTo>
                  <a:pt x="246" y="160"/>
                  <a:pt x="248" y="148"/>
                  <a:pt x="242" y="142"/>
                </a:cubicBezTo>
                <a:cubicBezTo>
                  <a:pt x="228" y="128"/>
                  <a:pt x="209" y="120"/>
                  <a:pt x="192" y="109"/>
                </a:cubicBezTo>
                <a:cubicBezTo>
                  <a:pt x="129" y="67"/>
                  <a:pt x="68" y="32"/>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7" name="Freeform 9"/>
          <p:cNvSpPr>
            <a:spLocks noChangeArrowheads="1"/>
          </p:cNvSpPr>
          <p:nvPr/>
        </p:nvSpPr>
        <p:spPr bwMode="auto">
          <a:xfrm>
            <a:off x="3935413" y="4054475"/>
            <a:ext cx="1093787" cy="365125"/>
          </a:xfrm>
          <a:custGeom>
            <a:avLst/>
            <a:gdLst>
              <a:gd name="T0" fmla="*/ 610 w 610"/>
              <a:gd name="T1" fmla="*/ 201 h 201"/>
              <a:gd name="T2" fmla="*/ 510 w 610"/>
              <a:gd name="T3" fmla="*/ 151 h 201"/>
              <a:gd name="T4" fmla="*/ 309 w 610"/>
              <a:gd name="T5" fmla="*/ 92 h 201"/>
              <a:gd name="T6" fmla="*/ 159 w 610"/>
              <a:gd name="T7" fmla="*/ 51 h 201"/>
              <a:gd name="T8" fmla="*/ 0 w 610"/>
              <a:gd name="T9" fmla="*/ 0 h 201"/>
            </a:gdLst>
            <a:ahLst/>
            <a:cxnLst>
              <a:cxn ang="0">
                <a:pos x="T0" y="T1"/>
              </a:cxn>
              <a:cxn ang="0">
                <a:pos x="T2" y="T3"/>
              </a:cxn>
              <a:cxn ang="0">
                <a:pos x="T4" y="T5"/>
              </a:cxn>
              <a:cxn ang="0">
                <a:pos x="T6" y="T7"/>
              </a:cxn>
              <a:cxn ang="0">
                <a:pos x="T8" y="T9"/>
              </a:cxn>
            </a:cxnLst>
            <a:rect l="0" t="0" r="r" b="b"/>
            <a:pathLst>
              <a:path w="610" h="201">
                <a:moveTo>
                  <a:pt x="610" y="201"/>
                </a:moveTo>
                <a:cubicBezTo>
                  <a:pt x="574" y="188"/>
                  <a:pt x="547" y="163"/>
                  <a:pt x="510" y="151"/>
                </a:cubicBezTo>
                <a:cubicBezTo>
                  <a:pt x="450" y="112"/>
                  <a:pt x="378" y="109"/>
                  <a:pt x="309" y="92"/>
                </a:cubicBezTo>
                <a:cubicBezTo>
                  <a:pt x="259" y="79"/>
                  <a:pt x="209" y="63"/>
                  <a:pt x="159" y="51"/>
                </a:cubicBezTo>
                <a:cubicBezTo>
                  <a:pt x="120" y="24"/>
                  <a:pt x="48" y="0"/>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8" name="Freeform 10"/>
          <p:cNvSpPr>
            <a:spLocks noChangeArrowheads="1"/>
          </p:cNvSpPr>
          <p:nvPr/>
        </p:nvSpPr>
        <p:spPr bwMode="auto">
          <a:xfrm>
            <a:off x="3074988" y="3273425"/>
            <a:ext cx="887412" cy="795338"/>
          </a:xfrm>
          <a:custGeom>
            <a:avLst/>
            <a:gdLst>
              <a:gd name="T0" fmla="*/ 559 w 559"/>
              <a:gd name="T1" fmla="*/ 501 h 501"/>
              <a:gd name="T2" fmla="*/ 459 w 559"/>
              <a:gd name="T3" fmla="*/ 451 h 501"/>
              <a:gd name="T4" fmla="*/ 434 w 559"/>
              <a:gd name="T5" fmla="*/ 434 h 501"/>
              <a:gd name="T6" fmla="*/ 425 w 559"/>
              <a:gd name="T7" fmla="*/ 409 h 501"/>
              <a:gd name="T8" fmla="*/ 325 w 559"/>
              <a:gd name="T9" fmla="*/ 351 h 501"/>
              <a:gd name="T10" fmla="*/ 284 w 559"/>
              <a:gd name="T11" fmla="*/ 317 h 501"/>
              <a:gd name="T12" fmla="*/ 242 w 559"/>
              <a:gd name="T13" fmla="*/ 284 h 501"/>
              <a:gd name="T14" fmla="*/ 175 w 559"/>
              <a:gd name="T15" fmla="*/ 234 h 501"/>
              <a:gd name="T16" fmla="*/ 108 w 559"/>
              <a:gd name="T17" fmla="*/ 175 h 501"/>
              <a:gd name="T18" fmla="*/ 83 w 559"/>
              <a:gd name="T19" fmla="*/ 159 h 501"/>
              <a:gd name="T20" fmla="*/ 41 w 559"/>
              <a:gd name="T21" fmla="*/ 83 h 501"/>
              <a:gd name="T22" fmla="*/ 0 w 559"/>
              <a:gd name="T23"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9" h="501">
                <a:moveTo>
                  <a:pt x="559" y="501"/>
                </a:moveTo>
                <a:cubicBezTo>
                  <a:pt x="523" y="488"/>
                  <a:pt x="496" y="463"/>
                  <a:pt x="459" y="451"/>
                </a:cubicBezTo>
                <a:cubicBezTo>
                  <a:pt x="451" y="445"/>
                  <a:pt x="440" y="442"/>
                  <a:pt x="434" y="434"/>
                </a:cubicBezTo>
                <a:cubicBezTo>
                  <a:pt x="428" y="427"/>
                  <a:pt x="431" y="415"/>
                  <a:pt x="425" y="409"/>
                </a:cubicBezTo>
                <a:cubicBezTo>
                  <a:pt x="395" y="380"/>
                  <a:pt x="358" y="372"/>
                  <a:pt x="325" y="351"/>
                </a:cubicBezTo>
                <a:cubicBezTo>
                  <a:pt x="282" y="281"/>
                  <a:pt x="338" y="359"/>
                  <a:pt x="284" y="317"/>
                </a:cubicBezTo>
                <a:cubicBezTo>
                  <a:pt x="230" y="274"/>
                  <a:pt x="305" y="304"/>
                  <a:pt x="242" y="284"/>
                </a:cubicBezTo>
                <a:cubicBezTo>
                  <a:pt x="222" y="254"/>
                  <a:pt x="205" y="253"/>
                  <a:pt x="175" y="234"/>
                </a:cubicBezTo>
                <a:cubicBezTo>
                  <a:pt x="147" y="193"/>
                  <a:pt x="165" y="213"/>
                  <a:pt x="108" y="175"/>
                </a:cubicBezTo>
                <a:cubicBezTo>
                  <a:pt x="100" y="170"/>
                  <a:pt x="83" y="159"/>
                  <a:pt x="83" y="159"/>
                </a:cubicBezTo>
                <a:cubicBezTo>
                  <a:pt x="74" y="131"/>
                  <a:pt x="41" y="83"/>
                  <a:pt x="41" y="83"/>
                </a:cubicBezTo>
                <a:cubicBezTo>
                  <a:pt x="31" y="53"/>
                  <a:pt x="0" y="30"/>
                  <a:pt x="0"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19" name="Freeform 11"/>
          <p:cNvSpPr>
            <a:spLocks noChangeArrowheads="1"/>
          </p:cNvSpPr>
          <p:nvPr/>
        </p:nvSpPr>
        <p:spPr bwMode="auto">
          <a:xfrm>
            <a:off x="3059113" y="3060700"/>
            <a:ext cx="161925" cy="225425"/>
          </a:xfrm>
          <a:custGeom>
            <a:avLst/>
            <a:gdLst>
              <a:gd name="T0" fmla="*/ 1 w 102"/>
              <a:gd name="T1" fmla="*/ 142 h 142"/>
              <a:gd name="T2" fmla="*/ 43 w 102"/>
              <a:gd name="T3" fmla="*/ 50 h 142"/>
              <a:gd name="T4" fmla="*/ 102 w 102"/>
              <a:gd name="T5" fmla="*/ 0 h 142"/>
            </a:gdLst>
            <a:ahLst/>
            <a:cxnLst>
              <a:cxn ang="0">
                <a:pos x="T0" y="T1"/>
              </a:cxn>
              <a:cxn ang="0">
                <a:pos x="T2" y="T3"/>
              </a:cxn>
              <a:cxn ang="0">
                <a:pos x="T4" y="T5"/>
              </a:cxn>
            </a:cxnLst>
            <a:rect l="0" t="0" r="r" b="b"/>
            <a:pathLst>
              <a:path w="102" h="142">
                <a:moveTo>
                  <a:pt x="1" y="142"/>
                </a:moveTo>
                <a:cubicBezTo>
                  <a:pt x="8" y="96"/>
                  <a:pt x="0" y="66"/>
                  <a:pt x="43" y="50"/>
                </a:cubicBezTo>
                <a:cubicBezTo>
                  <a:pt x="66" y="17"/>
                  <a:pt x="76" y="26"/>
                  <a:pt x="102" y="0"/>
                </a:cubicBezTo>
              </a:path>
            </a:pathLst>
          </a:custGeom>
          <a:noFill/>
          <a:ln w="5715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0" name="Freeform 12"/>
          <p:cNvSpPr>
            <a:spLocks noChangeArrowheads="1"/>
          </p:cNvSpPr>
          <p:nvPr/>
        </p:nvSpPr>
        <p:spPr bwMode="auto">
          <a:xfrm>
            <a:off x="3221038" y="2770188"/>
            <a:ext cx="1033462" cy="290512"/>
          </a:xfrm>
          <a:custGeom>
            <a:avLst/>
            <a:gdLst>
              <a:gd name="T0" fmla="*/ 0 w 651"/>
              <a:gd name="T1" fmla="*/ 183 h 183"/>
              <a:gd name="T2" fmla="*/ 292 w 651"/>
              <a:gd name="T3" fmla="*/ 133 h 183"/>
              <a:gd name="T4" fmla="*/ 375 w 651"/>
              <a:gd name="T5" fmla="*/ 108 h 183"/>
              <a:gd name="T6" fmla="*/ 475 w 651"/>
              <a:gd name="T7" fmla="*/ 66 h 183"/>
              <a:gd name="T8" fmla="*/ 525 w 651"/>
              <a:gd name="T9" fmla="*/ 50 h 183"/>
              <a:gd name="T10" fmla="*/ 651 w 651"/>
              <a:gd name="T11" fmla="*/ 0 h 183"/>
            </a:gdLst>
            <a:ahLst/>
            <a:cxnLst>
              <a:cxn ang="0">
                <a:pos x="T0" y="T1"/>
              </a:cxn>
              <a:cxn ang="0">
                <a:pos x="T2" y="T3"/>
              </a:cxn>
              <a:cxn ang="0">
                <a:pos x="T4" y="T5"/>
              </a:cxn>
              <a:cxn ang="0">
                <a:pos x="T6" y="T7"/>
              </a:cxn>
              <a:cxn ang="0">
                <a:pos x="T8" y="T9"/>
              </a:cxn>
              <a:cxn ang="0">
                <a:pos x="T10" y="T11"/>
              </a:cxn>
            </a:cxnLst>
            <a:rect l="0" t="0" r="r" b="b"/>
            <a:pathLst>
              <a:path w="651" h="183">
                <a:moveTo>
                  <a:pt x="0" y="183"/>
                </a:moveTo>
                <a:cubicBezTo>
                  <a:pt x="108" y="149"/>
                  <a:pt x="169" y="140"/>
                  <a:pt x="292" y="133"/>
                </a:cubicBezTo>
                <a:cubicBezTo>
                  <a:pt x="353" y="114"/>
                  <a:pt x="325" y="122"/>
                  <a:pt x="375" y="108"/>
                </a:cubicBezTo>
                <a:cubicBezTo>
                  <a:pt x="406" y="88"/>
                  <a:pt x="440" y="78"/>
                  <a:pt x="475" y="66"/>
                </a:cubicBezTo>
                <a:cubicBezTo>
                  <a:pt x="492" y="60"/>
                  <a:pt x="525" y="50"/>
                  <a:pt x="525" y="50"/>
                </a:cubicBezTo>
                <a:cubicBezTo>
                  <a:pt x="554" y="31"/>
                  <a:pt x="631" y="22"/>
                  <a:pt x="651"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1" name="Freeform 13"/>
          <p:cNvSpPr>
            <a:spLocks noChangeArrowheads="1"/>
          </p:cNvSpPr>
          <p:nvPr/>
        </p:nvSpPr>
        <p:spPr bwMode="auto">
          <a:xfrm>
            <a:off x="4197350" y="2465388"/>
            <a:ext cx="579438" cy="330200"/>
          </a:xfrm>
          <a:custGeom>
            <a:avLst/>
            <a:gdLst>
              <a:gd name="T0" fmla="*/ 27 w 365"/>
              <a:gd name="T1" fmla="*/ 208 h 208"/>
              <a:gd name="T2" fmla="*/ 136 w 365"/>
              <a:gd name="T3" fmla="*/ 192 h 208"/>
              <a:gd name="T4" fmla="*/ 203 w 365"/>
              <a:gd name="T5" fmla="*/ 175 h 208"/>
              <a:gd name="T6" fmla="*/ 319 w 365"/>
              <a:gd name="T7" fmla="*/ 150 h 208"/>
              <a:gd name="T8" fmla="*/ 353 w 365"/>
              <a:gd name="T9" fmla="*/ 108 h 208"/>
              <a:gd name="T10" fmla="*/ 361 w 365"/>
              <a:gd name="T11" fmla="*/ 0 h 208"/>
            </a:gdLst>
            <a:ahLst/>
            <a:cxnLst>
              <a:cxn ang="0">
                <a:pos x="T0" y="T1"/>
              </a:cxn>
              <a:cxn ang="0">
                <a:pos x="T2" y="T3"/>
              </a:cxn>
              <a:cxn ang="0">
                <a:pos x="T4" y="T5"/>
              </a:cxn>
              <a:cxn ang="0">
                <a:pos x="T6" y="T7"/>
              </a:cxn>
              <a:cxn ang="0">
                <a:pos x="T8" y="T9"/>
              </a:cxn>
              <a:cxn ang="0">
                <a:pos x="T10" y="T11"/>
              </a:cxn>
            </a:cxnLst>
            <a:rect l="0" t="0" r="r" b="b"/>
            <a:pathLst>
              <a:path w="365" h="208">
                <a:moveTo>
                  <a:pt x="27" y="208"/>
                </a:moveTo>
                <a:cubicBezTo>
                  <a:pt x="91" y="185"/>
                  <a:pt x="0" y="192"/>
                  <a:pt x="136" y="192"/>
                </a:cubicBezTo>
                <a:cubicBezTo>
                  <a:pt x="172" y="192"/>
                  <a:pt x="173" y="181"/>
                  <a:pt x="203" y="175"/>
                </a:cubicBezTo>
                <a:cubicBezTo>
                  <a:pt x="244" y="167"/>
                  <a:pt x="279" y="163"/>
                  <a:pt x="319" y="150"/>
                </a:cubicBezTo>
                <a:cubicBezTo>
                  <a:pt x="343" y="84"/>
                  <a:pt x="308" y="165"/>
                  <a:pt x="353" y="108"/>
                </a:cubicBezTo>
                <a:cubicBezTo>
                  <a:pt x="365" y="93"/>
                  <a:pt x="341" y="20"/>
                  <a:pt x="361"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2" name="Freeform 14"/>
          <p:cNvSpPr>
            <a:spLocks noChangeArrowheads="1"/>
          </p:cNvSpPr>
          <p:nvPr/>
        </p:nvSpPr>
        <p:spPr bwMode="auto">
          <a:xfrm>
            <a:off x="4757738" y="1603375"/>
            <a:ext cx="211137" cy="914400"/>
          </a:xfrm>
          <a:custGeom>
            <a:avLst/>
            <a:gdLst>
              <a:gd name="T0" fmla="*/ 0 w 133"/>
              <a:gd name="T1" fmla="*/ 576 h 576"/>
              <a:gd name="T2" fmla="*/ 8 w 133"/>
              <a:gd name="T3" fmla="*/ 518 h 576"/>
              <a:gd name="T4" fmla="*/ 42 w 133"/>
              <a:gd name="T5" fmla="*/ 284 h 576"/>
              <a:gd name="T6" fmla="*/ 92 w 133"/>
              <a:gd name="T7" fmla="*/ 75 h 576"/>
              <a:gd name="T8" fmla="*/ 133 w 133"/>
              <a:gd name="T9" fmla="*/ 0 h 576"/>
            </a:gdLst>
            <a:ahLst/>
            <a:cxnLst>
              <a:cxn ang="0">
                <a:pos x="T0" y="T1"/>
              </a:cxn>
              <a:cxn ang="0">
                <a:pos x="T2" y="T3"/>
              </a:cxn>
              <a:cxn ang="0">
                <a:pos x="T4" y="T5"/>
              </a:cxn>
              <a:cxn ang="0">
                <a:pos x="T6" y="T7"/>
              </a:cxn>
              <a:cxn ang="0">
                <a:pos x="T8" y="T9"/>
              </a:cxn>
            </a:cxnLst>
            <a:rect l="0" t="0" r="r" b="b"/>
            <a:pathLst>
              <a:path w="133" h="576">
                <a:moveTo>
                  <a:pt x="0" y="576"/>
                </a:moveTo>
                <a:cubicBezTo>
                  <a:pt x="10" y="544"/>
                  <a:pt x="19" y="549"/>
                  <a:pt x="8" y="518"/>
                </a:cubicBezTo>
                <a:cubicBezTo>
                  <a:pt x="28" y="440"/>
                  <a:pt x="25" y="362"/>
                  <a:pt x="42" y="284"/>
                </a:cubicBezTo>
                <a:cubicBezTo>
                  <a:pt x="48" y="209"/>
                  <a:pt x="49" y="138"/>
                  <a:pt x="92" y="75"/>
                </a:cubicBezTo>
                <a:cubicBezTo>
                  <a:pt x="96" y="62"/>
                  <a:pt x="107" y="0"/>
                  <a:pt x="133"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3" name="Freeform 15"/>
          <p:cNvSpPr>
            <a:spLocks noChangeArrowheads="1"/>
          </p:cNvSpPr>
          <p:nvPr/>
        </p:nvSpPr>
        <p:spPr bwMode="auto">
          <a:xfrm>
            <a:off x="4943475" y="1485900"/>
            <a:ext cx="1046163" cy="157163"/>
          </a:xfrm>
          <a:custGeom>
            <a:avLst/>
            <a:gdLst>
              <a:gd name="T0" fmla="*/ 0 w 659"/>
              <a:gd name="T1" fmla="*/ 66 h 99"/>
              <a:gd name="T2" fmla="*/ 192 w 659"/>
              <a:gd name="T3" fmla="*/ 16 h 99"/>
              <a:gd name="T4" fmla="*/ 392 w 659"/>
              <a:gd name="T5" fmla="*/ 32 h 99"/>
              <a:gd name="T6" fmla="*/ 584 w 659"/>
              <a:gd name="T7" fmla="*/ 74 h 99"/>
              <a:gd name="T8" fmla="*/ 634 w 659"/>
              <a:gd name="T9" fmla="*/ 91 h 99"/>
              <a:gd name="T10" fmla="*/ 659 w 659"/>
              <a:gd name="T11" fmla="*/ 99 h 99"/>
            </a:gdLst>
            <a:ahLst/>
            <a:cxnLst>
              <a:cxn ang="0">
                <a:pos x="T0" y="T1"/>
              </a:cxn>
              <a:cxn ang="0">
                <a:pos x="T2" y="T3"/>
              </a:cxn>
              <a:cxn ang="0">
                <a:pos x="T4" y="T5"/>
              </a:cxn>
              <a:cxn ang="0">
                <a:pos x="T6" y="T7"/>
              </a:cxn>
              <a:cxn ang="0">
                <a:pos x="T8" y="T9"/>
              </a:cxn>
              <a:cxn ang="0">
                <a:pos x="T10" y="T11"/>
              </a:cxn>
            </a:cxnLst>
            <a:rect l="0" t="0" r="r" b="b"/>
            <a:pathLst>
              <a:path w="659" h="99">
                <a:moveTo>
                  <a:pt x="0" y="66"/>
                </a:moveTo>
                <a:cubicBezTo>
                  <a:pt x="57" y="27"/>
                  <a:pt x="125" y="24"/>
                  <a:pt x="192" y="16"/>
                </a:cubicBezTo>
                <a:cubicBezTo>
                  <a:pt x="252" y="0"/>
                  <a:pt x="329" y="25"/>
                  <a:pt x="392" y="32"/>
                </a:cubicBezTo>
                <a:cubicBezTo>
                  <a:pt x="452" y="54"/>
                  <a:pt x="521" y="61"/>
                  <a:pt x="584" y="74"/>
                </a:cubicBezTo>
                <a:cubicBezTo>
                  <a:pt x="594" y="76"/>
                  <a:pt x="624" y="88"/>
                  <a:pt x="634" y="91"/>
                </a:cubicBezTo>
                <a:cubicBezTo>
                  <a:pt x="642" y="94"/>
                  <a:pt x="659" y="99"/>
                  <a:pt x="659" y="99"/>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4" name="Freeform 16"/>
          <p:cNvSpPr>
            <a:spLocks noChangeArrowheads="1"/>
          </p:cNvSpPr>
          <p:nvPr/>
        </p:nvSpPr>
        <p:spPr bwMode="auto">
          <a:xfrm>
            <a:off x="5989638" y="1192213"/>
            <a:ext cx="265112" cy="450850"/>
          </a:xfrm>
          <a:custGeom>
            <a:avLst/>
            <a:gdLst>
              <a:gd name="T0" fmla="*/ 0 w 167"/>
              <a:gd name="T1" fmla="*/ 284 h 284"/>
              <a:gd name="T2" fmla="*/ 100 w 167"/>
              <a:gd name="T3" fmla="*/ 242 h 284"/>
              <a:gd name="T4" fmla="*/ 134 w 167"/>
              <a:gd name="T5" fmla="*/ 142 h 284"/>
              <a:gd name="T6" fmla="*/ 167 w 167"/>
              <a:gd name="T7" fmla="*/ 67 h 284"/>
              <a:gd name="T8" fmla="*/ 159 w 167"/>
              <a:gd name="T9" fmla="*/ 25 h 284"/>
              <a:gd name="T10" fmla="*/ 134 w 167"/>
              <a:gd name="T11" fmla="*/ 17 h 284"/>
              <a:gd name="T12" fmla="*/ 125 w 167"/>
              <a:gd name="T13" fmla="*/ 0 h 284"/>
            </a:gdLst>
            <a:ahLst/>
            <a:cxnLst>
              <a:cxn ang="0">
                <a:pos x="T0" y="T1"/>
              </a:cxn>
              <a:cxn ang="0">
                <a:pos x="T2" y="T3"/>
              </a:cxn>
              <a:cxn ang="0">
                <a:pos x="T4" y="T5"/>
              </a:cxn>
              <a:cxn ang="0">
                <a:pos x="T6" y="T7"/>
              </a:cxn>
              <a:cxn ang="0">
                <a:pos x="T8" y="T9"/>
              </a:cxn>
              <a:cxn ang="0">
                <a:pos x="T10" y="T11"/>
              </a:cxn>
              <a:cxn ang="0">
                <a:pos x="T12" y="T13"/>
              </a:cxn>
            </a:cxnLst>
            <a:rect l="0" t="0" r="r" b="b"/>
            <a:pathLst>
              <a:path w="167" h="284">
                <a:moveTo>
                  <a:pt x="0" y="284"/>
                </a:moveTo>
                <a:cubicBezTo>
                  <a:pt x="31" y="263"/>
                  <a:pt x="65" y="255"/>
                  <a:pt x="100" y="242"/>
                </a:cubicBezTo>
                <a:cubicBezTo>
                  <a:pt x="112" y="209"/>
                  <a:pt x="118" y="173"/>
                  <a:pt x="134" y="142"/>
                </a:cubicBezTo>
                <a:cubicBezTo>
                  <a:pt x="147" y="116"/>
                  <a:pt x="158" y="95"/>
                  <a:pt x="167" y="67"/>
                </a:cubicBezTo>
                <a:cubicBezTo>
                  <a:pt x="164" y="53"/>
                  <a:pt x="167" y="37"/>
                  <a:pt x="159" y="25"/>
                </a:cubicBezTo>
                <a:cubicBezTo>
                  <a:pt x="154" y="18"/>
                  <a:pt x="141" y="22"/>
                  <a:pt x="134" y="17"/>
                </a:cubicBezTo>
                <a:cubicBezTo>
                  <a:pt x="129" y="13"/>
                  <a:pt x="128" y="6"/>
                  <a:pt x="125"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5" name="Freeform 17"/>
          <p:cNvSpPr>
            <a:spLocks noChangeArrowheads="1"/>
          </p:cNvSpPr>
          <p:nvPr/>
        </p:nvSpPr>
        <p:spPr bwMode="auto">
          <a:xfrm>
            <a:off x="5976938" y="1192213"/>
            <a:ext cx="211137" cy="292100"/>
          </a:xfrm>
          <a:custGeom>
            <a:avLst/>
            <a:gdLst>
              <a:gd name="T0" fmla="*/ 133 w 133"/>
              <a:gd name="T1" fmla="*/ 0 h 184"/>
              <a:gd name="T2" fmla="*/ 33 w 133"/>
              <a:gd name="T3" fmla="*/ 59 h 184"/>
              <a:gd name="T4" fmla="*/ 8 w 133"/>
              <a:gd name="T5" fmla="*/ 126 h 184"/>
              <a:gd name="T6" fmla="*/ 0 w 133"/>
              <a:gd name="T7" fmla="*/ 184 h 184"/>
            </a:gdLst>
            <a:ahLst/>
            <a:cxnLst>
              <a:cxn ang="0">
                <a:pos x="T0" y="T1"/>
              </a:cxn>
              <a:cxn ang="0">
                <a:pos x="T2" y="T3"/>
              </a:cxn>
              <a:cxn ang="0">
                <a:pos x="T4" y="T5"/>
              </a:cxn>
              <a:cxn ang="0">
                <a:pos x="T6" y="T7"/>
              </a:cxn>
            </a:cxnLst>
            <a:rect l="0" t="0" r="r" b="b"/>
            <a:pathLst>
              <a:path w="133" h="184">
                <a:moveTo>
                  <a:pt x="133" y="0"/>
                </a:moveTo>
                <a:cubicBezTo>
                  <a:pt x="108" y="17"/>
                  <a:pt x="58" y="42"/>
                  <a:pt x="33" y="59"/>
                </a:cubicBezTo>
                <a:cubicBezTo>
                  <a:pt x="17" y="84"/>
                  <a:pt x="24" y="101"/>
                  <a:pt x="8" y="126"/>
                </a:cubicBezTo>
                <a:cubicBezTo>
                  <a:pt x="16" y="171"/>
                  <a:pt x="0" y="162"/>
                  <a:pt x="0" y="184"/>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6" name="Freeform 18"/>
          <p:cNvSpPr>
            <a:spLocks noChangeArrowheads="1"/>
          </p:cNvSpPr>
          <p:nvPr/>
        </p:nvSpPr>
        <p:spPr bwMode="auto">
          <a:xfrm>
            <a:off x="5922963" y="1392238"/>
            <a:ext cx="66675" cy="542925"/>
          </a:xfrm>
          <a:custGeom>
            <a:avLst/>
            <a:gdLst>
              <a:gd name="T0" fmla="*/ 42 w 42"/>
              <a:gd name="T1" fmla="*/ 0 h 342"/>
              <a:gd name="T2" fmla="*/ 0 w 42"/>
              <a:gd name="T3" fmla="*/ 342 h 342"/>
            </a:gdLst>
            <a:ahLst/>
            <a:cxnLst>
              <a:cxn ang="0">
                <a:pos x="T0" y="T1"/>
              </a:cxn>
              <a:cxn ang="0">
                <a:pos x="T2" y="T3"/>
              </a:cxn>
            </a:cxnLst>
            <a:rect l="0" t="0" r="r" b="b"/>
            <a:pathLst>
              <a:path w="42" h="342">
                <a:moveTo>
                  <a:pt x="42" y="0"/>
                </a:moveTo>
                <a:lnTo>
                  <a:pt x="0" y="342"/>
                </a:lnTo>
              </a:path>
            </a:pathLst>
          </a:custGeom>
          <a:noFill/>
          <a:ln w="57150">
            <a:solidFill>
              <a:srgbClr val="FF3300"/>
            </a:solidFill>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5427" name="Line 19"/>
          <p:cNvSpPr>
            <a:spLocks noChangeShapeType="1"/>
          </p:cNvSpPr>
          <p:nvPr/>
        </p:nvSpPr>
        <p:spPr bwMode="auto">
          <a:xfrm flipH="1">
            <a:off x="5791200" y="1981200"/>
            <a:ext cx="76200" cy="609600"/>
          </a:xfrm>
          <a:prstGeom prst="line">
            <a:avLst/>
          </a:prstGeom>
          <a:noFill/>
          <a:ln w="76200">
            <a:solidFill>
              <a:srgbClr val="FF3300"/>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5428" name="Freeform 20"/>
          <p:cNvSpPr>
            <a:spLocks noChangeArrowheads="1"/>
          </p:cNvSpPr>
          <p:nvPr/>
        </p:nvSpPr>
        <p:spPr bwMode="auto">
          <a:xfrm>
            <a:off x="7032625" y="5373688"/>
            <a:ext cx="688975" cy="661987"/>
          </a:xfrm>
          <a:custGeom>
            <a:avLst/>
            <a:gdLst>
              <a:gd name="T0" fmla="*/ 291 w 434"/>
              <a:gd name="T1" fmla="*/ 16 h 417"/>
              <a:gd name="T2" fmla="*/ 358 w 434"/>
              <a:gd name="T3" fmla="*/ 33 h 417"/>
              <a:gd name="T4" fmla="*/ 375 w 434"/>
              <a:gd name="T5" fmla="*/ 58 h 417"/>
              <a:gd name="T6" fmla="*/ 400 w 434"/>
              <a:gd name="T7" fmla="*/ 75 h 417"/>
              <a:gd name="T8" fmla="*/ 375 w 434"/>
              <a:gd name="T9" fmla="*/ 258 h 417"/>
              <a:gd name="T10" fmla="*/ 358 w 434"/>
              <a:gd name="T11" fmla="*/ 283 h 417"/>
              <a:gd name="T12" fmla="*/ 333 w 434"/>
              <a:gd name="T13" fmla="*/ 292 h 417"/>
              <a:gd name="T14" fmla="*/ 300 w 434"/>
              <a:gd name="T15" fmla="*/ 342 h 417"/>
              <a:gd name="T16" fmla="*/ 249 w 434"/>
              <a:gd name="T17" fmla="*/ 375 h 417"/>
              <a:gd name="T18" fmla="*/ 174 w 434"/>
              <a:gd name="T19" fmla="*/ 417 h 417"/>
              <a:gd name="T20" fmla="*/ 66 w 434"/>
              <a:gd name="T21" fmla="*/ 375 h 417"/>
              <a:gd name="T22" fmla="*/ 32 w 434"/>
              <a:gd name="T23" fmla="*/ 325 h 417"/>
              <a:gd name="T24" fmla="*/ 24 w 434"/>
              <a:gd name="T25" fmla="*/ 208 h 417"/>
              <a:gd name="T26" fmla="*/ 66 w 434"/>
              <a:gd name="T27" fmla="*/ 33 h 417"/>
              <a:gd name="T28" fmla="*/ 91 w 434"/>
              <a:gd name="T29" fmla="*/ 16 h 417"/>
              <a:gd name="T30" fmla="*/ 141 w 434"/>
              <a:gd name="T31" fmla="*/ 0 h 417"/>
              <a:gd name="T32" fmla="*/ 283 w 434"/>
              <a:gd name="T33" fmla="*/ 8 h 417"/>
              <a:gd name="T34" fmla="*/ 308 w 434"/>
              <a:gd name="T35" fmla="*/ 25 h 417"/>
              <a:gd name="T36" fmla="*/ 291 w 434"/>
              <a:gd name="T37" fmla="*/ 1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4" h="417">
                <a:moveTo>
                  <a:pt x="291" y="16"/>
                </a:moveTo>
                <a:cubicBezTo>
                  <a:pt x="313" y="24"/>
                  <a:pt x="338" y="22"/>
                  <a:pt x="358" y="33"/>
                </a:cubicBezTo>
                <a:cubicBezTo>
                  <a:pt x="367" y="38"/>
                  <a:pt x="368" y="51"/>
                  <a:pt x="375" y="58"/>
                </a:cubicBezTo>
                <a:cubicBezTo>
                  <a:pt x="382" y="65"/>
                  <a:pt x="392" y="69"/>
                  <a:pt x="400" y="75"/>
                </a:cubicBezTo>
                <a:cubicBezTo>
                  <a:pt x="419" y="134"/>
                  <a:pt x="434" y="220"/>
                  <a:pt x="375" y="258"/>
                </a:cubicBezTo>
                <a:cubicBezTo>
                  <a:pt x="369" y="266"/>
                  <a:pt x="366" y="277"/>
                  <a:pt x="358" y="283"/>
                </a:cubicBezTo>
                <a:cubicBezTo>
                  <a:pt x="351" y="289"/>
                  <a:pt x="339" y="286"/>
                  <a:pt x="333" y="292"/>
                </a:cubicBezTo>
                <a:cubicBezTo>
                  <a:pt x="319" y="306"/>
                  <a:pt x="311" y="325"/>
                  <a:pt x="300" y="342"/>
                </a:cubicBezTo>
                <a:cubicBezTo>
                  <a:pt x="289" y="359"/>
                  <a:pt x="266" y="364"/>
                  <a:pt x="249" y="375"/>
                </a:cubicBezTo>
                <a:cubicBezTo>
                  <a:pt x="223" y="392"/>
                  <a:pt x="204" y="407"/>
                  <a:pt x="174" y="417"/>
                </a:cubicBezTo>
                <a:cubicBezTo>
                  <a:pt x="127" y="410"/>
                  <a:pt x="96" y="413"/>
                  <a:pt x="66" y="375"/>
                </a:cubicBezTo>
                <a:cubicBezTo>
                  <a:pt x="54" y="359"/>
                  <a:pt x="32" y="325"/>
                  <a:pt x="32" y="325"/>
                </a:cubicBezTo>
                <a:cubicBezTo>
                  <a:pt x="9" y="254"/>
                  <a:pt x="14" y="292"/>
                  <a:pt x="24" y="208"/>
                </a:cubicBezTo>
                <a:cubicBezTo>
                  <a:pt x="27" y="152"/>
                  <a:pt x="0" y="54"/>
                  <a:pt x="66" y="33"/>
                </a:cubicBezTo>
                <a:cubicBezTo>
                  <a:pt x="74" y="27"/>
                  <a:pt x="82" y="20"/>
                  <a:pt x="91" y="16"/>
                </a:cubicBezTo>
                <a:cubicBezTo>
                  <a:pt x="107" y="9"/>
                  <a:pt x="141" y="0"/>
                  <a:pt x="141" y="0"/>
                </a:cubicBezTo>
                <a:cubicBezTo>
                  <a:pt x="188" y="3"/>
                  <a:pt x="236" y="1"/>
                  <a:pt x="283" y="8"/>
                </a:cubicBezTo>
                <a:cubicBezTo>
                  <a:pt x="293" y="9"/>
                  <a:pt x="301" y="18"/>
                  <a:pt x="308" y="25"/>
                </a:cubicBezTo>
                <a:cubicBezTo>
                  <a:pt x="313" y="30"/>
                  <a:pt x="297" y="19"/>
                  <a:pt x="291" y="16"/>
                </a:cubicBezTo>
                <a:close/>
              </a:path>
            </a:pathLst>
          </a:custGeom>
          <a:solidFill>
            <a:srgbClr val="FF3300"/>
          </a:solidFill>
          <a:ln w="9525">
            <a:solidFill>
              <a:srgbClr val="FF3300"/>
            </a:solidFill>
            <a:round/>
          </a:ln>
        </p:spPr>
        <p:txBody>
          <a:bodyPr/>
          <a:lstStyle/>
          <a:p>
            <a:endParaRPr lang="zh-CN" altLang="en-US"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45428"/>
                                        </p:tgtEl>
                                        <p:attrNameLst>
                                          <p:attrName>style.visibility</p:attrName>
                                        </p:attrNameLst>
                                      </p:cBhvr>
                                      <p:to>
                                        <p:strVal val="visible"/>
                                      </p:to>
                                    </p:set>
                                    <p:animEffect transition="in" filter="dissolve">
                                      <p:cBhvr>
                                        <p:cTn id="7" dur="500"/>
                                        <p:tgtEl>
                                          <p:spTgt spid="145428"/>
                                        </p:tgtEl>
                                      </p:cBhvr>
                                    </p:animEffect>
                                  </p:childTnLst>
                                </p:cTn>
                              </p:par>
                            </p:childTnLst>
                          </p:cTn>
                        </p:par>
                        <p:par>
                          <p:cTn id="8" fill="hold">
                            <p:stCondLst>
                              <p:cond delay="500"/>
                            </p:stCondLst>
                            <p:childTnLst>
                              <p:par>
                                <p:cTn id="9" presetID="22" presetClass="entr" presetSubtype="2" fill="hold" nodeType="afterEffect">
                                  <p:stCondLst>
                                    <p:cond delay="1000"/>
                                  </p:stCondLst>
                                  <p:childTnLst>
                                    <p:set>
                                      <p:cBhvr>
                                        <p:cTn id="10" dur="1" fill="hold">
                                          <p:stCondLst>
                                            <p:cond delay="0"/>
                                          </p:stCondLst>
                                        </p:cTn>
                                        <p:tgtEl>
                                          <p:spTgt spid="145412"/>
                                        </p:tgtEl>
                                        <p:attrNameLst>
                                          <p:attrName>style.visibility</p:attrName>
                                        </p:attrNameLst>
                                      </p:cBhvr>
                                      <p:to>
                                        <p:strVal val="visible"/>
                                      </p:to>
                                    </p:set>
                                    <p:animEffect transition="in" filter="wipe(right)">
                                      <p:cBhvr>
                                        <p:cTn id="11" dur="500"/>
                                        <p:tgtEl>
                                          <p:spTgt spid="145412"/>
                                        </p:tgtEl>
                                      </p:cBhvr>
                                    </p:animEffect>
                                  </p:childTnLst>
                                </p:cTn>
                              </p:par>
                            </p:childTnLst>
                          </p:cTn>
                        </p:par>
                        <p:par>
                          <p:cTn id="12" fill="hold">
                            <p:stCondLst>
                              <p:cond delay="2000"/>
                            </p:stCondLst>
                            <p:childTnLst>
                              <p:par>
                                <p:cTn id="13" presetID="22" presetClass="entr" presetSubtype="2" fill="hold" nodeType="afterEffect">
                                  <p:stCondLst>
                                    <p:cond delay="0"/>
                                  </p:stCondLst>
                                  <p:childTnLst>
                                    <p:set>
                                      <p:cBhvr>
                                        <p:cTn id="14" dur="1" fill="hold">
                                          <p:stCondLst>
                                            <p:cond delay="0"/>
                                          </p:stCondLst>
                                        </p:cTn>
                                        <p:tgtEl>
                                          <p:spTgt spid="145413"/>
                                        </p:tgtEl>
                                        <p:attrNameLst>
                                          <p:attrName>style.visibility</p:attrName>
                                        </p:attrNameLst>
                                      </p:cBhvr>
                                      <p:to>
                                        <p:strVal val="visible"/>
                                      </p:to>
                                    </p:set>
                                    <p:animEffect transition="in" filter="wipe(right)">
                                      <p:cBhvr>
                                        <p:cTn id="15" dur="500"/>
                                        <p:tgtEl>
                                          <p:spTgt spid="145413"/>
                                        </p:tgtEl>
                                      </p:cBhvr>
                                    </p:animEffect>
                                  </p:childTnLst>
                                </p:cTn>
                              </p:par>
                            </p:childTnLst>
                          </p:cTn>
                        </p:par>
                        <p:par>
                          <p:cTn id="16" fill="hold">
                            <p:stCondLst>
                              <p:cond delay="2500"/>
                            </p:stCondLst>
                            <p:childTnLst>
                              <p:par>
                                <p:cTn id="17" presetID="22" presetClass="entr" presetSubtype="4" fill="hold" nodeType="afterEffect">
                                  <p:stCondLst>
                                    <p:cond delay="0"/>
                                  </p:stCondLst>
                                  <p:childTnLst>
                                    <p:set>
                                      <p:cBhvr>
                                        <p:cTn id="18" dur="1" fill="hold">
                                          <p:stCondLst>
                                            <p:cond delay="0"/>
                                          </p:stCondLst>
                                        </p:cTn>
                                        <p:tgtEl>
                                          <p:spTgt spid="145414"/>
                                        </p:tgtEl>
                                        <p:attrNameLst>
                                          <p:attrName>style.visibility</p:attrName>
                                        </p:attrNameLst>
                                      </p:cBhvr>
                                      <p:to>
                                        <p:strVal val="visible"/>
                                      </p:to>
                                    </p:set>
                                    <p:animEffect transition="in" filter="wipe(down)">
                                      <p:cBhvr>
                                        <p:cTn id="19" dur="500"/>
                                        <p:tgtEl>
                                          <p:spTgt spid="145414"/>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145415"/>
                                        </p:tgtEl>
                                        <p:attrNameLst>
                                          <p:attrName>style.visibility</p:attrName>
                                        </p:attrNameLst>
                                      </p:cBhvr>
                                      <p:to>
                                        <p:strVal val="visible"/>
                                      </p:to>
                                    </p:set>
                                    <p:animEffect transition="in" filter="wipe(down)">
                                      <p:cBhvr>
                                        <p:cTn id="23" dur="500"/>
                                        <p:tgtEl>
                                          <p:spTgt spid="145415"/>
                                        </p:tgtEl>
                                      </p:cBhvr>
                                    </p:animEffect>
                                  </p:childTnLst>
                                </p:cTn>
                              </p:par>
                            </p:childTnLst>
                          </p:cTn>
                        </p:par>
                        <p:par>
                          <p:cTn id="24" fill="hold">
                            <p:stCondLst>
                              <p:cond delay="3500"/>
                            </p:stCondLst>
                            <p:childTnLst>
                              <p:par>
                                <p:cTn id="25" presetID="22" presetClass="entr" presetSubtype="4" fill="hold" nodeType="afterEffect">
                                  <p:stCondLst>
                                    <p:cond delay="0"/>
                                  </p:stCondLst>
                                  <p:childTnLst>
                                    <p:set>
                                      <p:cBhvr>
                                        <p:cTn id="26" dur="1" fill="hold">
                                          <p:stCondLst>
                                            <p:cond delay="0"/>
                                          </p:stCondLst>
                                        </p:cTn>
                                        <p:tgtEl>
                                          <p:spTgt spid="145416"/>
                                        </p:tgtEl>
                                        <p:attrNameLst>
                                          <p:attrName>style.visibility</p:attrName>
                                        </p:attrNameLst>
                                      </p:cBhvr>
                                      <p:to>
                                        <p:strVal val="visible"/>
                                      </p:to>
                                    </p:set>
                                    <p:animEffect transition="in" filter="wipe(down)">
                                      <p:cBhvr>
                                        <p:cTn id="27" dur="500"/>
                                        <p:tgtEl>
                                          <p:spTgt spid="145416"/>
                                        </p:tgtEl>
                                      </p:cBhvr>
                                    </p:animEffect>
                                  </p:childTnLst>
                                </p:cTn>
                              </p:par>
                            </p:childTnLst>
                          </p:cTn>
                        </p:par>
                        <p:par>
                          <p:cTn id="28" fill="hold">
                            <p:stCondLst>
                              <p:cond delay="4000"/>
                            </p:stCondLst>
                            <p:childTnLst>
                              <p:par>
                                <p:cTn id="29" presetID="22" presetClass="entr" presetSubtype="2" fill="hold" nodeType="afterEffect">
                                  <p:stCondLst>
                                    <p:cond delay="0"/>
                                  </p:stCondLst>
                                  <p:childTnLst>
                                    <p:set>
                                      <p:cBhvr>
                                        <p:cTn id="30" dur="1" fill="hold">
                                          <p:stCondLst>
                                            <p:cond delay="0"/>
                                          </p:stCondLst>
                                        </p:cTn>
                                        <p:tgtEl>
                                          <p:spTgt spid="145417"/>
                                        </p:tgtEl>
                                        <p:attrNameLst>
                                          <p:attrName>style.visibility</p:attrName>
                                        </p:attrNameLst>
                                      </p:cBhvr>
                                      <p:to>
                                        <p:strVal val="visible"/>
                                      </p:to>
                                    </p:set>
                                    <p:animEffect transition="in" filter="wipe(right)">
                                      <p:cBhvr>
                                        <p:cTn id="31" dur="500"/>
                                        <p:tgtEl>
                                          <p:spTgt spid="145417"/>
                                        </p:tgtEl>
                                      </p:cBhvr>
                                    </p:animEffect>
                                  </p:childTnLst>
                                </p:cTn>
                              </p:par>
                            </p:childTnLst>
                          </p:cTn>
                        </p:par>
                        <p:par>
                          <p:cTn id="32" fill="hold">
                            <p:stCondLst>
                              <p:cond delay="4500"/>
                            </p:stCondLst>
                            <p:childTnLst>
                              <p:par>
                                <p:cTn id="33" presetID="22" presetClass="entr" presetSubtype="2" fill="hold" nodeType="afterEffect">
                                  <p:stCondLst>
                                    <p:cond delay="0"/>
                                  </p:stCondLst>
                                  <p:childTnLst>
                                    <p:set>
                                      <p:cBhvr>
                                        <p:cTn id="34" dur="1" fill="hold">
                                          <p:stCondLst>
                                            <p:cond delay="0"/>
                                          </p:stCondLst>
                                        </p:cTn>
                                        <p:tgtEl>
                                          <p:spTgt spid="145418"/>
                                        </p:tgtEl>
                                        <p:attrNameLst>
                                          <p:attrName>style.visibility</p:attrName>
                                        </p:attrNameLst>
                                      </p:cBhvr>
                                      <p:to>
                                        <p:strVal val="visible"/>
                                      </p:to>
                                    </p:set>
                                    <p:animEffect transition="in" filter="wipe(right)">
                                      <p:cBhvr>
                                        <p:cTn id="35" dur="500"/>
                                        <p:tgtEl>
                                          <p:spTgt spid="145418"/>
                                        </p:tgtEl>
                                      </p:cBhvr>
                                    </p:animEffect>
                                  </p:childTnLst>
                                </p:cTn>
                              </p:par>
                            </p:childTnLst>
                          </p:cTn>
                        </p:par>
                        <p:par>
                          <p:cTn id="36" fill="hold">
                            <p:stCondLst>
                              <p:cond delay="5000"/>
                            </p:stCondLst>
                            <p:childTnLst>
                              <p:par>
                                <p:cTn id="37" presetID="22" presetClass="entr" presetSubtype="4" fill="hold" nodeType="afterEffect">
                                  <p:stCondLst>
                                    <p:cond delay="0"/>
                                  </p:stCondLst>
                                  <p:childTnLst>
                                    <p:set>
                                      <p:cBhvr>
                                        <p:cTn id="38" dur="1" fill="hold">
                                          <p:stCondLst>
                                            <p:cond delay="0"/>
                                          </p:stCondLst>
                                        </p:cTn>
                                        <p:tgtEl>
                                          <p:spTgt spid="145419"/>
                                        </p:tgtEl>
                                        <p:attrNameLst>
                                          <p:attrName>style.visibility</p:attrName>
                                        </p:attrNameLst>
                                      </p:cBhvr>
                                      <p:to>
                                        <p:strVal val="visible"/>
                                      </p:to>
                                    </p:set>
                                    <p:animEffect transition="in" filter="wipe(down)">
                                      <p:cBhvr>
                                        <p:cTn id="39" dur="500"/>
                                        <p:tgtEl>
                                          <p:spTgt spid="145419"/>
                                        </p:tgtEl>
                                      </p:cBhvr>
                                    </p:animEffect>
                                  </p:childTnLst>
                                </p:cTn>
                              </p:par>
                            </p:childTnLst>
                          </p:cTn>
                        </p:par>
                        <p:par>
                          <p:cTn id="40" fill="hold">
                            <p:stCondLst>
                              <p:cond delay="5500"/>
                            </p:stCondLst>
                            <p:childTnLst>
                              <p:par>
                                <p:cTn id="41" presetID="22" presetClass="entr" presetSubtype="8" fill="hold" nodeType="afterEffect">
                                  <p:stCondLst>
                                    <p:cond delay="0"/>
                                  </p:stCondLst>
                                  <p:childTnLst>
                                    <p:set>
                                      <p:cBhvr>
                                        <p:cTn id="42" dur="1" fill="hold">
                                          <p:stCondLst>
                                            <p:cond delay="0"/>
                                          </p:stCondLst>
                                        </p:cTn>
                                        <p:tgtEl>
                                          <p:spTgt spid="145420"/>
                                        </p:tgtEl>
                                        <p:attrNameLst>
                                          <p:attrName>style.visibility</p:attrName>
                                        </p:attrNameLst>
                                      </p:cBhvr>
                                      <p:to>
                                        <p:strVal val="visible"/>
                                      </p:to>
                                    </p:set>
                                    <p:animEffect transition="in" filter="wipe(left)">
                                      <p:cBhvr>
                                        <p:cTn id="43" dur="500"/>
                                        <p:tgtEl>
                                          <p:spTgt spid="145420"/>
                                        </p:tgtEl>
                                      </p:cBhvr>
                                    </p:animEffect>
                                  </p:childTnLst>
                                </p:cTn>
                              </p:par>
                            </p:childTnLst>
                          </p:cTn>
                        </p:par>
                        <p:par>
                          <p:cTn id="44" fill="hold">
                            <p:stCondLst>
                              <p:cond delay="6000"/>
                            </p:stCondLst>
                            <p:childTnLst>
                              <p:par>
                                <p:cTn id="45" presetID="22" presetClass="entr" presetSubtype="8" fill="hold" nodeType="afterEffect">
                                  <p:stCondLst>
                                    <p:cond delay="0"/>
                                  </p:stCondLst>
                                  <p:childTnLst>
                                    <p:set>
                                      <p:cBhvr>
                                        <p:cTn id="46" dur="1" fill="hold">
                                          <p:stCondLst>
                                            <p:cond delay="0"/>
                                          </p:stCondLst>
                                        </p:cTn>
                                        <p:tgtEl>
                                          <p:spTgt spid="145421"/>
                                        </p:tgtEl>
                                        <p:attrNameLst>
                                          <p:attrName>style.visibility</p:attrName>
                                        </p:attrNameLst>
                                      </p:cBhvr>
                                      <p:to>
                                        <p:strVal val="visible"/>
                                      </p:to>
                                    </p:set>
                                    <p:animEffect transition="in" filter="wipe(left)">
                                      <p:cBhvr>
                                        <p:cTn id="47" dur="500"/>
                                        <p:tgtEl>
                                          <p:spTgt spid="145421"/>
                                        </p:tgtEl>
                                      </p:cBhvr>
                                    </p:animEffect>
                                  </p:childTnLst>
                                </p:cTn>
                              </p:par>
                            </p:childTnLst>
                          </p:cTn>
                        </p:par>
                        <p:par>
                          <p:cTn id="48" fill="hold">
                            <p:stCondLst>
                              <p:cond delay="6500"/>
                            </p:stCondLst>
                            <p:childTnLst>
                              <p:par>
                                <p:cTn id="49" presetID="22" presetClass="entr" presetSubtype="4" fill="hold" nodeType="afterEffect">
                                  <p:stCondLst>
                                    <p:cond delay="0"/>
                                  </p:stCondLst>
                                  <p:childTnLst>
                                    <p:set>
                                      <p:cBhvr>
                                        <p:cTn id="50" dur="1" fill="hold">
                                          <p:stCondLst>
                                            <p:cond delay="0"/>
                                          </p:stCondLst>
                                        </p:cTn>
                                        <p:tgtEl>
                                          <p:spTgt spid="145422"/>
                                        </p:tgtEl>
                                        <p:attrNameLst>
                                          <p:attrName>style.visibility</p:attrName>
                                        </p:attrNameLst>
                                      </p:cBhvr>
                                      <p:to>
                                        <p:strVal val="visible"/>
                                      </p:to>
                                    </p:set>
                                    <p:animEffect transition="in" filter="wipe(down)">
                                      <p:cBhvr>
                                        <p:cTn id="51" dur="500"/>
                                        <p:tgtEl>
                                          <p:spTgt spid="145422"/>
                                        </p:tgtEl>
                                      </p:cBhvr>
                                    </p:animEffect>
                                  </p:childTnLst>
                                </p:cTn>
                              </p:par>
                            </p:childTnLst>
                          </p:cTn>
                        </p:par>
                        <p:par>
                          <p:cTn id="52" fill="hold">
                            <p:stCondLst>
                              <p:cond delay="7000"/>
                            </p:stCondLst>
                            <p:childTnLst>
                              <p:par>
                                <p:cTn id="53" presetID="22" presetClass="entr" presetSubtype="8" fill="hold" nodeType="afterEffect">
                                  <p:stCondLst>
                                    <p:cond delay="0"/>
                                  </p:stCondLst>
                                  <p:childTnLst>
                                    <p:set>
                                      <p:cBhvr>
                                        <p:cTn id="54" dur="1" fill="hold">
                                          <p:stCondLst>
                                            <p:cond delay="0"/>
                                          </p:stCondLst>
                                        </p:cTn>
                                        <p:tgtEl>
                                          <p:spTgt spid="145423"/>
                                        </p:tgtEl>
                                        <p:attrNameLst>
                                          <p:attrName>style.visibility</p:attrName>
                                        </p:attrNameLst>
                                      </p:cBhvr>
                                      <p:to>
                                        <p:strVal val="visible"/>
                                      </p:to>
                                    </p:set>
                                    <p:animEffect transition="in" filter="wipe(left)">
                                      <p:cBhvr>
                                        <p:cTn id="55" dur="500"/>
                                        <p:tgtEl>
                                          <p:spTgt spid="145423"/>
                                        </p:tgtEl>
                                      </p:cBhvr>
                                    </p:animEffect>
                                  </p:childTnLst>
                                </p:cTn>
                              </p:par>
                            </p:childTnLst>
                          </p:cTn>
                        </p:par>
                        <p:par>
                          <p:cTn id="56" fill="hold">
                            <p:stCondLst>
                              <p:cond delay="7500"/>
                            </p:stCondLst>
                            <p:childTnLst>
                              <p:par>
                                <p:cTn id="57" presetID="22" presetClass="entr" presetSubtype="4" fill="hold" nodeType="afterEffect">
                                  <p:stCondLst>
                                    <p:cond delay="0"/>
                                  </p:stCondLst>
                                  <p:childTnLst>
                                    <p:set>
                                      <p:cBhvr>
                                        <p:cTn id="58" dur="1" fill="hold">
                                          <p:stCondLst>
                                            <p:cond delay="0"/>
                                          </p:stCondLst>
                                        </p:cTn>
                                        <p:tgtEl>
                                          <p:spTgt spid="145424"/>
                                        </p:tgtEl>
                                        <p:attrNameLst>
                                          <p:attrName>style.visibility</p:attrName>
                                        </p:attrNameLst>
                                      </p:cBhvr>
                                      <p:to>
                                        <p:strVal val="visible"/>
                                      </p:to>
                                    </p:set>
                                    <p:animEffect transition="in" filter="wipe(down)">
                                      <p:cBhvr>
                                        <p:cTn id="59" dur="500"/>
                                        <p:tgtEl>
                                          <p:spTgt spid="145424"/>
                                        </p:tgtEl>
                                      </p:cBhvr>
                                    </p:animEffect>
                                  </p:childTnLst>
                                </p:cTn>
                              </p:par>
                            </p:childTnLst>
                          </p:cTn>
                        </p:par>
                        <p:par>
                          <p:cTn id="60" fill="hold">
                            <p:stCondLst>
                              <p:cond delay="8000"/>
                            </p:stCondLst>
                            <p:childTnLst>
                              <p:par>
                                <p:cTn id="61" presetID="22" presetClass="entr" presetSubtype="1" fill="hold" nodeType="afterEffect">
                                  <p:stCondLst>
                                    <p:cond delay="0"/>
                                  </p:stCondLst>
                                  <p:childTnLst>
                                    <p:set>
                                      <p:cBhvr>
                                        <p:cTn id="62" dur="1" fill="hold">
                                          <p:stCondLst>
                                            <p:cond delay="0"/>
                                          </p:stCondLst>
                                        </p:cTn>
                                        <p:tgtEl>
                                          <p:spTgt spid="145425"/>
                                        </p:tgtEl>
                                        <p:attrNameLst>
                                          <p:attrName>style.visibility</p:attrName>
                                        </p:attrNameLst>
                                      </p:cBhvr>
                                      <p:to>
                                        <p:strVal val="visible"/>
                                      </p:to>
                                    </p:set>
                                    <p:animEffect transition="in" filter="wipe(up)">
                                      <p:cBhvr>
                                        <p:cTn id="63" dur="500"/>
                                        <p:tgtEl>
                                          <p:spTgt spid="145425"/>
                                        </p:tgtEl>
                                      </p:cBhvr>
                                    </p:animEffect>
                                  </p:childTnLst>
                                </p:cTn>
                              </p:par>
                            </p:childTnLst>
                          </p:cTn>
                        </p:par>
                        <p:par>
                          <p:cTn id="64" fill="hold">
                            <p:stCondLst>
                              <p:cond delay="8500"/>
                            </p:stCondLst>
                            <p:childTnLst>
                              <p:par>
                                <p:cTn id="65" presetID="22" presetClass="entr" presetSubtype="1" fill="hold" nodeType="afterEffect">
                                  <p:stCondLst>
                                    <p:cond delay="0"/>
                                  </p:stCondLst>
                                  <p:childTnLst>
                                    <p:set>
                                      <p:cBhvr>
                                        <p:cTn id="66" dur="1" fill="hold">
                                          <p:stCondLst>
                                            <p:cond delay="0"/>
                                          </p:stCondLst>
                                        </p:cTn>
                                        <p:tgtEl>
                                          <p:spTgt spid="145426"/>
                                        </p:tgtEl>
                                        <p:attrNameLst>
                                          <p:attrName>style.visibility</p:attrName>
                                        </p:attrNameLst>
                                      </p:cBhvr>
                                      <p:to>
                                        <p:strVal val="visible"/>
                                      </p:to>
                                    </p:set>
                                    <p:animEffect transition="in" filter="wipe(up)">
                                      <p:cBhvr>
                                        <p:cTn id="67" dur="500"/>
                                        <p:tgtEl>
                                          <p:spTgt spid="145426"/>
                                        </p:tgtEl>
                                      </p:cBhvr>
                                    </p:animEffect>
                                  </p:childTnLst>
                                </p:cTn>
                              </p:par>
                            </p:childTnLst>
                          </p:cTn>
                        </p:par>
                        <p:par>
                          <p:cTn id="68" fill="hold">
                            <p:stCondLst>
                              <p:cond delay="9000"/>
                            </p:stCondLst>
                            <p:childTnLst>
                              <p:par>
                                <p:cTn id="69" presetID="22" presetClass="entr" presetSubtype="1" fill="hold" grpId="0" nodeType="afterEffect">
                                  <p:stCondLst>
                                    <p:cond delay="0"/>
                                  </p:stCondLst>
                                  <p:childTnLst>
                                    <p:set>
                                      <p:cBhvr>
                                        <p:cTn id="70" dur="1" fill="hold">
                                          <p:stCondLst>
                                            <p:cond delay="0"/>
                                          </p:stCondLst>
                                        </p:cTn>
                                        <p:tgtEl>
                                          <p:spTgt spid="145427"/>
                                        </p:tgtEl>
                                        <p:attrNameLst>
                                          <p:attrName>style.visibility</p:attrName>
                                        </p:attrNameLst>
                                      </p:cBhvr>
                                      <p:to>
                                        <p:strVal val="visible"/>
                                      </p:to>
                                    </p:set>
                                    <p:animEffect transition="in" filter="wipe(up)">
                                      <p:cBhvr>
                                        <p:cTn id="71" dur="500"/>
                                        <p:tgtEl>
                                          <p:spTgt spid="145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27"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太平天国西征地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05000" y="106363"/>
            <a:ext cx="8458200" cy="614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Text Box 3"/>
          <p:cNvSpPr txBox="1">
            <a:spLocks noChangeArrowheads="1"/>
          </p:cNvSpPr>
          <p:nvPr/>
        </p:nvSpPr>
        <p:spPr bwMode="auto">
          <a:xfrm>
            <a:off x="4159250" y="6172200"/>
            <a:ext cx="38404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dirty="0">
                <a:solidFill>
                  <a:srgbClr val="000000"/>
                </a:solidFill>
                <a:latin typeface="Times New Roman" panose="02020603050405020304" pitchFamily="18" charset="0"/>
                <a:ea typeface="微软雅黑" panose="020B0503020204020204" pitchFamily="34" charset="-122"/>
              </a:rPr>
              <a:t>太平军西征形势图</a:t>
            </a:r>
            <a:endParaRPr lang="zh-CN" altLang="en-US" sz="3600" dirty="0">
              <a:solidFill>
                <a:srgbClr val="000000"/>
              </a:solidFill>
              <a:latin typeface="Times New Roman" panose="02020603050405020304" pitchFamily="18" charset="0"/>
              <a:ea typeface="微软雅黑" panose="020B0503020204020204" pitchFamily="34" charset="-122"/>
            </a:endParaRPr>
          </a:p>
        </p:txBody>
      </p:sp>
      <p:sp>
        <p:nvSpPr>
          <p:cNvPr id="144388" name="Freeform 4"/>
          <p:cNvSpPr>
            <a:spLocks noChangeArrowheads="1"/>
          </p:cNvSpPr>
          <p:nvPr/>
        </p:nvSpPr>
        <p:spPr bwMode="auto">
          <a:xfrm>
            <a:off x="6324600" y="3581400"/>
            <a:ext cx="1219200" cy="838200"/>
          </a:xfrm>
          <a:custGeom>
            <a:avLst/>
            <a:gdLst>
              <a:gd name="T0" fmla="*/ 720 w 720"/>
              <a:gd name="T1" fmla="*/ 0 h 480"/>
              <a:gd name="T2" fmla="*/ 624 w 720"/>
              <a:gd name="T3" fmla="*/ 144 h 480"/>
              <a:gd name="T4" fmla="*/ 528 w 720"/>
              <a:gd name="T5" fmla="*/ 192 h 480"/>
              <a:gd name="T6" fmla="*/ 432 w 720"/>
              <a:gd name="T7" fmla="*/ 288 h 480"/>
              <a:gd name="T8" fmla="*/ 288 w 720"/>
              <a:gd name="T9" fmla="*/ 384 h 480"/>
              <a:gd name="T10" fmla="*/ 0 w 720"/>
              <a:gd name="T11" fmla="*/ 480 h 480"/>
            </a:gdLst>
            <a:ahLst/>
            <a:cxnLst>
              <a:cxn ang="0">
                <a:pos x="T0" y="T1"/>
              </a:cxn>
              <a:cxn ang="0">
                <a:pos x="T2" y="T3"/>
              </a:cxn>
              <a:cxn ang="0">
                <a:pos x="T4" y="T5"/>
              </a:cxn>
              <a:cxn ang="0">
                <a:pos x="T6" y="T7"/>
              </a:cxn>
              <a:cxn ang="0">
                <a:pos x="T8" y="T9"/>
              </a:cxn>
              <a:cxn ang="0">
                <a:pos x="T10" y="T11"/>
              </a:cxn>
            </a:cxnLst>
            <a:rect l="0" t="0" r="r" b="b"/>
            <a:pathLst>
              <a:path w="720" h="480">
                <a:moveTo>
                  <a:pt x="720" y="0"/>
                </a:moveTo>
                <a:cubicBezTo>
                  <a:pt x="688" y="56"/>
                  <a:pt x="656" y="112"/>
                  <a:pt x="624" y="144"/>
                </a:cubicBezTo>
                <a:cubicBezTo>
                  <a:pt x="592" y="176"/>
                  <a:pt x="560" y="168"/>
                  <a:pt x="528" y="192"/>
                </a:cubicBezTo>
                <a:cubicBezTo>
                  <a:pt x="496" y="216"/>
                  <a:pt x="472" y="256"/>
                  <a:pt x="432" y="288"/>
                </a:cubicBezTo>
                <a:cubicBezTo>
                  <a:pt x="392" y="320"/>
                  <a:pt x="360" y="352"/>
                  <a:pt x="288" y="384"/>
                </a:cubicBezTo>
                <a:cubicBezTo>
                  <a:pt x="216" y="416"/>
                  <a:pt x="48" y="464"/>
                  <a:pt x="0" y="48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389" name="Line 5"/>
          <p:cNvSpPr>
            <a:spLocks noChangeShapeType="1"/>
          </p:cNvSpPr>
          <p:nvPr/>
        </p:nvSpPr>
        <p:spPr bwMode="auto">
          <a:xfrm flipH="1">
            <a:off x="6172200" y="4343400"/>
            <a:ext cx="381000" cy="152400"/>
          </a:xfrm>
          <a:prstGeom prst="line">
            <a:avLst/>
          </a:prstGeom>
          <a:noFill/>
          <a:ln w="7620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0" name="Freeform 6"/>
          <p:cNvSpPr>
            <a:spLocks noChangeArrowheads="1"/>
          </p:cNvSpPr>
          <p:nvPr/>
        </p:nvSpPr>
        <p:spPr bwMode="auto">
          <a:xfrm>
            <a:off x="6096000" y="4584700"/>
            <a:ext cx="185738" cy="517525"/>
          </a:xfrm>
          <a:custGeom>
            <a:avLst/>
            <a:gdLst>
              <a:gd name="T0" fmla="*/ 117 w 117"/>
              <a:gd name="T1" fmla="*/ 0 h 326"/>
              <a:gd name="T2" fmla="*/ 83 w 117"/>
              <a:gd name="T3" fmla="*/ 151 h 326"/>
              <a:gd name="T4" fmla="*/ 17 w 117"/>
              <a:gd name="T5" fmla="*/ 301 h 326"/>
              <a:gd name="T6" fmla="*/ 0 w 117"/>
              <a:gd name="T7" fmla="*/ 326 h 326"/>
            </a:gdLst>
            <a:ahLst/>
            <a:cxnLst>
              <a:cxn ang="0">
                <a:pos x="T0" y="T1"/>
              </a:cxn>
              <a:cxn ang="0">
                <a:pos x="T2" y="T3"/>
              </a:cxn>
              <a:cxn ang="0">
                <a:pos x="T4" y="T5"/>
              </a:cxn>
              <a:cxn ang="0">
                <a:pos x="T6" y="T7"/>
              </a:cxn>
            </a:cxnLst>
            <a:rect l="0" t="0" r="r" b="b"/>
            <a:pathLst>
              <a:path w="117" h="326">
                <a:moveTo>
                  <a:pt x="117" y="0"/>
                </a:moveTo>
                <a:cubicBezTo>
                  <a:pt x="111" y="56"/>
                  <a:pt x="101" y="100"/>
                  <a:pt x="83" y="151"/>
                </a:cubicBezTo>
                <a:cubicBezTo>
                  <a:pt x="75" y="211"/>
                  <a:pt x="70" y="265"/>
                  <a:pt x="17" y="301"/>
                </a:cubicBezTo>
                <a:cubicBezTo>
                  <a:pt x="11" y="309"/>
                  <a:pt x="0" y="326"/>
                  <a:pt x="0" y="326"/>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391" name="Freeform 7"/>
          <p:cNvSpPr>
            <a:spLocks noChangeArrowheads="1"/>
          </p:cNvSpPr>
          <p:nvPr/>
        </p:nvSpPr>
        <p:spPr bwMode="auto">
          <a:xfrm>
            <a:off x="5645150" y="5102225"/>
            <a:ext cx="450850" cy="533400"/>
          </a:xfrm>
          <a:custGeom>
            <a:avLst/>
            <a:gdLst>
              <a:gd name="T0" fmla="*/ 284 w 284"/>
              <a:gd name="T1" fmla="*/ 0 h 336"/>
              <a:gd name="T2" fmla="*/ 192 w 284"/>
              <a:gd name="T3" fmla="*/ 75 h 336"/>
              <a:gd name="T4" fmla="*/ 117 w 284"/>
              <a:gd name="T5" fmla="*/ 167 h 336"/>
              <a:gd name="T6" fmla="*/ 100 w 284"/>
              <a:gd name="T7" fmla="*/ 192 h 336"/>
              <a:gd name="T8" fmla="*/ 75 w 284"/>
              <a:gd name="T9" fmla="*/ 209 h 336"/>
              <a:gd name="T10" fmla="*/ 42 w 284"/>
              <a:gd name="T11" fmla="*/ 259 h 336"/>
              <a:gd name="T12" fmla="*/ 17 w 284"/>
              <a:gd name="T13" fmla="*/ 309 h 336"/>
              <a:gd name="T14" fmla="*/ 9 w 284"/>
              <a:gd name="T15" fmla="*/ 334 h 336"/>
              <a:gd name="T16" fmla="*/ 0 w 284"/>
              <a:gd name="T17" fmla="*/ 334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4" h="336">
                <a:moveTo>
                  <a:pt x="284" y="0"/>
                </a:moveTo>
                <a:cubicBezTo>
                  <a:pt x="241" y="14"/>
                  <a:pt x="228" y="51"/>
                  <a:pt x="192" y="75"/>
                </a:cubicBezTo>
                <a:cubicBezTo>
                  <a:pt x="166" y="114"/>
                  <a:pt x="154" y="142"/>
                  <a:pt x="117" y="167"/>
                </a:cubicBezTo>
                <a:cubicBezTo>
                  <a:pt x="111" y="175"/>
                  <a:pt x="107" y="185"/>
                  <a:pt x="100" y="192"/>
                </a:cubicBezTo>
                <a:cubicBezTo>
                  <a:pt x="93" y="199"/>
                  <a:pt x="82" y="201"/>
                  <a:pt x="75" y="209"/>
                </a:cubicBezTo>
                <a:cubicBezTo>
                  <a:pt x="62" y="224"/>
                  <a:pt x="42" y="259"/>
                  <a:pt x="42" y="259"/>
                </a:cubicBezTo>
                <a:cubicBezTo>
                  <a:pt x="22" y="322"/>
                  <a:pt x="49" y="245"/>
                  <a:pt x="17" y="309"/>
                </a:cubicBezTo>
                <a:cubicBezTo>
                  <a:pt x="13" y="317"/>
                  <a:pt x="14" y="327"/>
                  <a:pt x="9" y="334"/>
                </a:cubicBezTo>
                <a:cubicBezTo>
                  <a:pt x="7" y="336"/>
                  <a:pt x="3" y="334"/>
                  <a:pt x="0" y="334"/>
                </a:cubicBezTo>
              </a:path>
            </a:pathLst>
          </a:custGeom>
          <a:noFill/>
          <a:ln w="381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392" name="Line 8"/>
          <p:cNvSpPr>
            <a:spLocks noChangeShapeType="1"/>
          </p:cNvSpPr>
          <p:nvPr/>
        </p:nvSpPr>
        <p:spPr bwMode="auto">
          <a:xfrm flipH="1">
            <a:off x="5638800" y="5486400"/>
            <a:ext cx="76200" cy="152400"/>
          </a:xfrm>
          <a:prstGeom prst="line">
            <a:avLst/>
          </a:prstGeom>
          <a:noFill/>
          <a:ln w="28575">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3" name="Line 9"/>
          <p:cNvSpPr>
            <a:spLocks noChangeShapeType="1"/>
          </p:cNvSpPr>
          <p:nvPr/>
        </p:nvSpPr>
        <p:spPr bwMode="auto">
          <a:xfrm flipH="1" flipV="1">
            <a:off x="5334000" y="5105400"/>
            <a:ext cx="76200" cy="457200"/>
          </a:xfrm>
          <a:prstGeom prst="line">
            <a:avLst/>
          </a:prstGeom>
          <a:noFill/>
          <a:ln w="7620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4" name="Line 10"/>
          <p:cNvSpPr>
            <a:spLocks noChangeShapeType="1"/>
          </p:cNvSpPr>
          <p:nvPr/>
        </p:nvSpPr>
        <p:spPr bwMode="auto">
          <a:xfrm flipV="1">
            <a:off x="5562600" y="4419600"/>
            <a:ext cx="457200" cy="533400"/>
          </a:xfrm>
          <a:prstGeom prst="line">
            <a:avLst/>
          </a:prstGeom>
          <a:noFill/>
          <a:ln w="5715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5" name="Line 11"/>
          <p:cNvSpPr>
            <a:spLocks noChangeShapeType="1"/>
          </p:cNvSpPr>
          <p:nvPr/>
        </p:nvSpPr>
        <p:spPr bwMode="auto">
          <a:xfrm flipV="1">
            <a:off x="6096000" y="3733800"/>
            <a:ext cx="304800" cy="609600"/>
          </a:xfrm>
          <a:prstGeom prst="line">
            <a:avLst/>
          </a:prstGeom>
          <a:noFill/>
          <a:ln w="57150">
            <a:solidFill>
              <a:srgbClr val="FF3300"/>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6" name="Freeform 12"/>
          <p:cNvSpPr>
            <a:spLocks noChangeArrowheads="1"/>
          </p:cNvSpPr>
          <p:nvPr/>
        </p:nvSpPr>
        <p:spPr bwMode="auto">
          <a:xfrm>
            <a:off x="4460875" y="4240213"/>
            <a:ext cx="985838" cy="584200"/>
          </a:xfrm>
          <a:custGeom>
            <a:avLst/>
            <a:gdLst>
              <a:gd name="T0" fmla="*/ 621 w 621"/>
              <a:gd name="T1" fmla="*/ 368 h 368"/>
              <a:gd name="T2" fmla="*/ 613 w 621"/>
              <a:gd name="T3" fmla="*/ 334 h 368"/>
              <a:gd name="T4" fmla="*/ 512 w 621"/>
              <a:gd name="T5" fmla="*/ 267 h 368"/>
              <a:gd name="T6" fmla="*/ 462 w 621"/>
              <a:gd name="T7" fmla="*/ 251 h 368"/>
              <a:gd name="T8" fmla="*/ 412 w 621"/>
              <a:gd name="T9" fmla="*/ 217 h 368"/>
              <a:gd name="T10" fmla="*/ 387 w 621"/>
              <a:gd name="T11" fmla="*/ 201 h 368"/>
              <a:gd name="T12" fmla="*/ 354 w 621"/>
              <a:gd name="T13" fmla="*/ 167 h 368"/>
              <a:gd name="T14" fmla="*/ 312 w 621"/>
              <a:gd name="T15" fmla="*/ 134 h 368"/>
              <a:gd name="T16" fmla="*/ 287 w 621"/>
              <a:gd name="T17" fmla="*/ 117 h 368"/>
              <a:gd name="T18" fmla="*/ 254 w 621"/>
              <a:gd name="T19" fmla="*/ 109 h 368"/>
              <a:gd name="T20" fmla="*/ 204 w 621"/>
              <a:gd name="T21" fmla="*/ 75 h 368"/>
              <a:gd name="T22" fmla="*/ 28 w 621"/>
              <a:gd name="T23" fmla="*/ 25 h 368"/>
              <a:gd name="T24" fmla="*/ 28 w 621"/>
              <a:gd name="T25" fmla="*/ 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1" h="368">
                <a:moveTo>
                  <a:pt x="621" y="368"/>
                </a:moveTo>
                <a:cubicBezTo>
                  <a:pt x="618" y="357"/>
                  <a:pt x="621" y="343"/>
                  <a:pt x="613" y="334"/>
                </a:cubicBezTo>
                <a:cubicBezTo>
                  <a:pt x="592" y="310"/>
                  <a:pt x="540" y="286"/>
                  <a:pt x="512" y="267"/>
                </a:cubicBezTo>
                <a:cubicBezTo>
                  <a:pt x="498" y="257"/>
                  <a:pt x="462" y="251"/>
                  <a:pt x="462" y="251"/>
                </a:cubicBezTo>
                <a:cubicBezTo>
                  <a:pt x="445" y="240"/>
                  <a:pt x="429" y="228"/>
                  <a:pt x="412" y="217"/>
                </a:cubicBezTo>
                <a:cubicBezTo>
                  <a:pt x="404" y="212"/>
                  <a:pt x="387" y="201"/>
                  <a:pt x="387" y="201"/>
                </a:cubicBezTo>
                <a:cubicBezTo>
                  <a:pt x="370" y="148"/>
                  <a:pt x="394" y="199"/>
                  <a:pt x="354" y="167"/>
                </a:cubicBezTo>
                <a:cubicBezTo>
                  <a:pt x="302" y="125"/>
                  <a:pt x="372" y="153"/>
                  <a:pt x="312" y="134"/>
                </a:cubicBezTo>
                <a:cubicBezTo>
                  <a:pt x="304" y="128"/>
                  <a:pt x="296" y="121"/>
                  <a:pt x="287" y="117"/>
                </a:cubicBezTo>
                <a:cubicBezTo>
                  <a:pt x="277" y="113"/>
                  <a:pt x="264" y="114"/>
                  <a:pt x="254" y="109"/>
                </a:cubicBezTo>
                <a:cubicBezTo>
                  <a:pt x="236" y="100"/>
                  <a:pt x="204" y="75"/>
                  <a:pt x="204" y="75"/>
                </a:cubicBezTo>
                <a:cubicBezTo>
                  <a:pt x="170" y="25"/>
                  <a:pt x="85" y="34"/>
                  <a:pt x="28" y="25"/>
                </a:cubicBezTo>
                <a:cubicBezTo>
                  <a:pt x="0" y="15"/>
                  <a:pt x="46" y="0"/>
                  <a:pt x="28" y="0"/>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397" name="Line 13"/>
          <p:cNvSpPr>
            <a:spLocks noChangeShapeType="1"/>
          </p:cNvSpPr>
          <p:nvPr/>
        </p:nvSpPr>
        <p:spPr bwMode="auto">
          <a:xfrm flipH="1">
            <a:off x="4114800" y="4267200"/>
            <a:ext cx="381000" cy="76200"/>
          </a:xfrm>
          <a:prstGeom prst="line">
            <a:avLst/>
          </a:prstGeom>
          <a:noFill/>
          <a:ln w="5715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398" name="Freeform 14"/>
          <p:cNvSpPr>
            <a:spLocks noChangeArrowheads="1"/>
          </p:cNvSpPr>
          <p:nvPr/>
        </p:nvSpPr>
        <p:spPr bwMode="auto">
          <a:xfrm>
            <a:off x="3352800" y="4359275"/>
            <a:ext cx="676275" cy="742950"/>
          </a:xfrm>
          <a:custGeom>
            <a:avLst/>
            <a:gdLst>
              <a:gd name="T0" fmla="*/ 426 w 426"/>
              <a:gd name="T1" fmla="*/ 0 h 468"/>
              <a:gd name="T2" fmla="*/ 317 w 426"/>
              <a:gd name="T3" fmla="*/ 51 h 468"/>
              <a:gd name="T4" fmla="*/ 240 w 426"/>
              <a:gd name="T5" fmla="*/ 86 h 468"/>
              <a:gd name="T6" fmla="*/ 192 w 426"/>
              <a:gd name="T7" fmla="*/ 134 h 468"/>
              <a:gd name="T8" fmla="*/ 144 w 426"/>
              <a:gd name="T9" fmla="*/ 182 h 468"/>
              <a:gd name="T10" fmla="*/ 96 w 426"/>
              <a:gd name="T11" fmla="*/ 230 h 468"/>
              <a:gd name="T12" fmla="*/ 48 w 426"/>
              <a:gd name="T13" fmla="*/ 326 h 468"/>
              <a:gd name="T14" fmla="*/ 0 w 426"/>
              <a:gd name="T15" fmla="*/ 468 h 4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8">
                <a:moveTo>
                  <a:pt x="426" y="0"/>
                </a:moveTo>
                <a:cubicBezTo>
                  <a:pt x="408" y="8"/>
                  <a:pt x="348" y="37"/>
                  <a:pt x="317" y="51"/>
                </a:cubicBezTo>
                <a:cubicBezTo>
                  <a:pt x="286" y="65"/>
                  <a:pt x="261" y="72"/>
                  <a:pt x="240" y="86"/>
                </a:cubicBezTo>
                <a:cubicBezTo>
                  <a:pt x="219" y="100"/>
                  <a:pt x="208" y="118"/>
                  <a:pt x="192" y="134"/>
                </a:cubicBezTo>
                <a:cubicBezTo>
                  <a:pt x="176" y="150"/>
                  <a:pt x="160" y="166"/>
                  <a:pt x="144" y="182"/>
                </a:cubicBezTo>
                <a:cubicBezTo>
                  <a:pt x="128" y="198"/>
                  <a:pt x="112" y="206"/>
                  <a:pt x="96" y="230"/>
                </a:cubicBezTo>
                <a:cubicBezTo>
                  <a:pt x="80" y="254"/>
                  <a:pt x="64" y="286"/>
                  <a:pt x="48" y="326"/>
                </a:cubicBezTo>
                <a:cubicBezTo>
                  <a:pt x="32" y="366"/>
                  <a:pt x="10" y="439"/>
                  <a:pt x="0" y="468"/>
                </a:cubicBezTo>
              </a:path>
            </a:pathLst>
          </a:custGeom>
          <a:noFill/>
          <a:ln w="5715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399" name="Line 15"/>
          <p:cNvSpPr>
            <a:spLocks noChangeShapeType="1"/>
          </p:cNvSpPr>
          <p:nvPr/>
        </p:nvSpPr>
        <p:spPr bwMode="auto">
          <a:xfrm flipH="1">
            <a:off x="3352800" y="4800600"/>
            <a:ext cx="152400" cy="228600"/>
          </a:xfrm>
          <a:prstGeom prst="line">
            <a:avLst/>
          </a:prstGeom>
          <a:noFill/>
          <a:ln w="3810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400" name="Freeform 16"/>
          <p:cNvSpPr>
            <a:spLocks noChangeArrowheads="1"/>
          </p:cNvSpPr>
          <p:nvPr/>
        </p:nvSpPr>
        <p:spPr bwMode="auto">
          <a:xfrm>
            <a:off x="2859088" y="5367338"/>
            <a:ext cx="666750" cy="569912"/>
          </a:xfrm>
          <a:custGeom>
            <a:avLst/>
            <a:gdLst>
              <a:gd name="T0" fmla="*/ 420 w 420"/>
              <a:gd name="T1" fmla="*/ 0 h 359"/>
              <a:gd name="T2" fmla="*/ 369 w 420"/>
              <a:gd name="T3" fmla="*/ 108 h 359"/>
              <a:gd name="T4" fmla="*/ 127 w 420"/>
              <a:gd name="T5" fmla="*/ 217 h 359"/>
              <a:gd name="T6" fmla="*/ 19 w 420"/>
              <a:gd name="T7" fmla="*/ 242 h 359"/>
              <a:gd name="T8" fmla="*/ 19 w 420"/>
              <a:gd name="T9" fmla="*/ 284 h 359"/>
              <a:gd name="T10" fmla="*/ 111 w 420"/>
              <a:gd name="T11" fmla="*/ 359 h 359"/>
            </a:gdLst>
            <a:ahLst/>
            <a:cxnLst>
              <a:cxn ang="0">
                <a:pos x="T0" y="T1"/>
              </a:cxn>
              <a:cxn ang="0">
                <a:pos x="T2" y="T3"/>
              </a:cxn>
              <a:cxn ang="0">
                <a:pos x="T4" y="T5"/>
              </a:cxn>
              <a:cxn ang="0">
                <a:pos x="T6" y="T7"/>
              </a:cxn>
              <a:cxn ang="0">
                <a:pos x="T8" y="T9"/>
              </a:cxn>
              <a:cxn ang="0">
                <a:pos x="T10" y="T11"/>
              </a:cxn>
            </a:cxnLst>
            <a:rect l="0" t="0" r="r" b="b"/>
            <a:pathLst>
              <a:path w="420" h="359">
                <a:moveTo>
                  <a:pt x="420" y="0"/>
                </a:moveTo>
                <a:cubicBezTo>
                  <a:pt x="407" y="47"/>
                  <a:pt x="411" y="81"/>
                  <a:pt x="369" y="108"/>
                </a:cubicBezTo>
                <a:cubicBezTo>
                  <a:pt x="316" y="190"/>
                  <a:pt x="216" y="207"/>
                  <a:pt x="127" y="217"/>
                </a:cubicBezTo>
                <a:cubicBezTo>
                  <a:pt x="102" y="225"/>
                  <a:pt x="44" y="234"/>
                  <a:pt x="19" y="242"/>
                </a:cubicBezTo>
                <a:cubicBezTo>
                  <a:pt x="0" y="255"/>
                  <a:pt x="19" y="257"/>
                  <a:pt x="19" y="284"/>
                </a:cubicBezTo>
                <a:cubicBezTo>
                  <a:pt x="19" y="306"/>
                  <a:pt x="111" y="359"/>
                  <a:pt x="111" y="359"/>
                </a:cubicBezTo>
              </a:path>
            </a:pathLst>
          </a:custGeom>
          <a:noFill/>
          <a:ln w="76200">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144401" name="Line 17"/>
          <p:cNvSpPr>
            <a:spLocks noChangeShapeType="1"/>
          </p:cNvSpPr>
          <p:nvPr/>
        </p:nvSpPr>
        <p:spPr bwMode="auto">
          <a:xfrm>
            <a:off x="2895600" y="5867400"/>
            <a:ext cx="381000" cy="228600"/>
          </a:xfrm>
          <a:prstGeom prst="line">
            <a:avLst/>
          </a:prstGeom>
          <a:noFill/>
          <a:ln w="57150">
            <a:solidFill>
              <a:srgbClr val="FF3300"/>
            </a:solidFill>
            <a:round/>
            <a:tailEnd type="triangle" w="sm" len="lg"/>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4402" name="Freeform 18"/>
          <p:cNvSpPr>
            <a:spLocks noChangeArrowheads="1"/>
          </p:cNvSpPr>
          <p:nvPr/>
        </p:nvSpPr>
        <p:spPr bwMode="auto">
          <a:xfrm>
            <a:off x="7134225" y="3049588"/>
            <a:ext cx="1042988" cy="820737"/>
          </a:xfrm>
          <a:custGeom>
            <a:avLst/>
            <a:gdLst>
              <a:gd name="T0" fmla="*/ 348 w 657"/>
              <a:gd name="T1" fmla="*/ 16 h 517"/>
              <a:gd name="T2" fmla="*/ 122 w 657"/>
              <a:gd name="T3" fmla="*/ 16 h 517"/>
              <a:gd name="T4" fmla="*/ 72 w 657"/>
              <a:gd name="T5" fmla="*/ 32 h 517"/>
              <a:gd name="T6" fmla="*/ 72 w 657"/>
              <a:gd name="T7" fmla="*/ 124 h 517"/>
              <a:gd name="T8" fmla="*/ 64 w 657"/>
              <a:gd name="T9" fmla="*/ 216 h 517"/>
              <a:gd name="T10" fmla="*/ 14 w 657"/>
              <a:gd name="T11" fmla="*/ 249 h 517"/>
              <a:gd name="T12" fmla="*/ 39 w 657"/>
              <a:gd name="T13" fmla="*/ 333 h 517"/>
              <a:gd name="T14" fmla="*/ 106 w 657"/>
              <a:gd name="T15" fmla="*/ 375 h 517"/>
              <a:gd name="T16" fmla="*/ 172 w 657"/>
              <a:gd name="T17" fmla="*/ 408 h 517"/>
              <a:gd name="T18" fmla="*/ 197 w 657"/>
              <a:gd name="T19" fmla="*/ 441 h 517"/>
              <a:gd name="T20" fmla="*/ 273 w 657"/>
              <a:gd name="T21" fmla="*/ 517 h 517"/>
              <a:gd name="T22" fmla="*/ 281 w 657"/>
              <a:gd name="T23" fmla="*/ 375 h 517"/>
              <a:gd name="T24" fmla="*/ 289 w 657"/>
              <a:gd name="T25" fmla="*/ 350 h 517"/>
              <a:gd name="T26" fmla="*/ 348 w 657"/>
              <a:gd name="T27" fmla="*/ 341 h 517"/>
              <a:gd name="T28" fmla="*/ 465 w 657"/>
              <a:gd name="T29" fmla="*/ 350 h 517"/>
              <a:gd name="T30" fmla="*/ 490 w 657"/>
              <a:gd name="T31" fmla="*/ 366 h 517"/>
              <a:gd name="T32" fmla="*/ 548 w 657"/>
              <a:gd name="T33" fmla="*/ 358 h 517"/>
              <a:gd name="T34" fmla="*/ 598 w 657"/>
              <a:gd name="T35" fmla="*/ 341 h 517"/>
              <a:gd name="T36" fmla="*/ 657 w 657"/>
              <a:gd name="T37" fmla="*/ 241 h 517"/>
              <a:gd name="T38" fmla="*/ 523 w 657"/>
              <a:gd name="T39" fmla="*/ 224 h 517"/>
              <a:gd name="T40" fmla="*/ 498 w 657"/>
              <a:gd name="T41" fmla="*/ 66 h 517"/>
              <a:gd name="T42" fmla="*/ 348 w 657"/>
              <a:gd name="T43" fmla="*/ 16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7" h="517">
                <a:moveTo>
                  <a:pt x="348" y="16"/>
                </a:moveTo>
                <a:cubicBezTo>
                  <a:pt x="245" y="6"/>
                  <a:pt x="238" y="0"/>
                  <a:pt x="122" y="16"/>
                </a:cubicBezTo>
                <a:cubicBezTo>
                  <a:pt x="105" y="18"/>
                  <a:pt x="72" y="32"/>
                  <a:pt x="72" y="32"/>
                </a:cubicBezTo>
                <a:cubicBezTo>
                  <a:pt x="47" y="70"/>
                  <a:pt x="59" y="83"/>
                  <a:pt x="72" y="124"/>
                </a:cubicBezTo>
                <a:cubicBezTo>
                  <a:pt x="69" y="155"/>
                  <a:pt x="77" y="188"/>
                  <a:pt x="64" y="216"/>
                </a:cubicBezTo>
                <a:cubicBezTo>
                  <a:pt x="56" y="234"/>
                  <a:pt x="14" y="249"/>
                  <a:pt x="14" y="249"/>
                </a:cubicBezTo>
                <a:cubicBezTo>
                  <a:pt x="0" y="289"/>
                  <a:pt x="10" y="304"/>
                  <a:pt x="39" y="333"/>
                </a:cubicBezTo>
                <a:cubicBezTo>
                  <a:pt x="52" y="375"/>
                  <a:pt x="68" y="361"/>
                  <a:pt x="106" y="375"/>
                </a:cubicBezTo>
                <a:cubicBezTo>
                  <a:pt x="144" y="435"/>
                  <a:pt x="89" y="363"/>
                  <a:pt x="172" y="408"/>
                </a:cubicBezTo>
                <a:cubicBezTo>
                  <a:pt x="184" y="415"/>
                  <a:pt x="187" y="431"/>
                  <a:pt x="197" y="441"/>
                </a:cubicBezTo>
                <a:cubicBezTo>
                  <a:pt x="225" y="469"/>
                  <a:pt x="250" y="484"/>
                  <a:pt x="273" y="517"/>
                </a:cubicBezTo>
                <a:cubicBezTo>
                  <a:pt x="312" y="456"/>
                  <a:pt x="281" y="515"/>
                  <a:pt x="281" y="375"/>
                </a:cubicBezTo>
                <a:cubicBezTo>
                  <a:pt x="281" y="366"/>
                  <a:pt x="281" y="354"/>
                  <a:pt x="289" y="350"/>
                </a:cubicBezTo>
                <a:cubicBezTo>
                  <a:pt x="307" y="341"/>
                  <a:pt x="328" y="344"/>
                  <a:pt x="348" y="341"/>
                </a:cubicBezTo>
                <a:cubicBezTo>
                  <a:pt x="387" y="344"/>
                  <a:pt x="426" y="343"/>
                  <a:pt x="465" y="350"/>
                </a:cubicBezTo>
                <a:cubicBezTo>
                  <a:pt x="475" y="352"/>
                  <a:pt x="480" y="365"/>
                  <a:pt x="490" y="366"/>
                </a:cubicBezTo>
                <a:cubicBezTo>
                  <a:pt x="509" y="368"/>
                  <a:pt x="529" y="361"/>
                  <a:pt x="548" y="358"/>
                </a:cubicBezTo>
                <a:cubicBezTo>
                  <a:pt x="551" y="357"/>
                  <a:pt x="596" y="343"/>
                  <a:pt x="598" y="341"/>
                </a:cubicBezTo>
                <a:cubicBezTo>
                  <a:pt x="624" y="315"/>
                  <a:pt x="644" y="276"/>
                  <a:pt x="657" y="241"/>
                </a:cubicBezTo>
                <a:cubicBezTo>
                  <a:pt x="636" y="164"/>
                  <a:pt x="583" y="205"/>
                  <a:pt x="523" y="224"/>
                </a:cubicBezTo>
                <a:cubicBezTo>
                  <a:pt x="510" y="184"/>
                  <a:pt x="516" y="89"/>
                  <a:pt x="498" y="66"/>
                </a:cubicBezTo>
                <a:cubicBezTo>
                  <a:pt x="465" y="23"/>
                  <a:pt x="396" y="16"/>
                  <a:pt x="348" y="16"/>
                </a:cubicBezTo>
                <a:close/>
              </a:path>
            </a:pathLst>
          </a:custGeom>
          <a:solidFill>
            <a:srgbClr val="FF3300"/>
          </a:solidFill>
          <a:ln w="9525">
            <a:solidFill>
              <a:srgbClr val="FF3300"/>
            </a:solidFill>
            <a:round/>
          </a:ln>
        </p:spPr>
        <p:txBody>
          <a:bodyPr/>
          <a:lstStyle/>
          <a:p>
            <a:endParaRPr lang="zh-CN" altLang="en-US" dirty="0">
              <a:ea typeface="微软雅黑" panose="020B0503020204020204" pitchFamily="34" charset="-122"/>
            </a:endParaRPr>
          </a:p>
        </p:txBody>
      </p:sp>
      <p:sp>
        <p:nvSpPr>
          <p:cNvPr id="144403" name="Freeform 19"/>
          <p:cNvSpPr>
            <a:spLocks noChangeArrowheads="1"/>
          </p:cNvSpPr>
          <p:nvPr/>
        </p:nvSpPr>
        <p:spPr bwMode="auto">
          <a:xfrm>
            <a:off x="6175375" y="3379788"/>
            <a:ext cx="3697288" cy="2847975"/>
          </a:xfrm>
          <a:custGeom>
            <a:avLst/>
            <a:gdLst>
              <a:gd name="T0" fmla="*/ 159 w 2329"/>
              <a:gd name="T1" fmla="*/ 918 h 1794"/>
              <a:gd name="T2" fmla="*/ 292 w 2329"/>
              <a:gd name="T3" fmla="*/ 1085 h 1794"/>
              <a:gd name="T4" fmla="*/ 451 w 2329"/>
              <a:gd name="T5" fmla="*/ 1168 h 1794"/>
              <a:gd name="T6" fmla="*/ 601 w 2329"/>
              <a:gd name="T7" fmla="*/ 1244 h 1794"/>
              <a:gd name="T8" fmla="*/ 660 w 2329"/>
              <a:gd name="T9" fmla="*/ 1344 h 1794"/>
              <a:gd name="T10" fmla="*/ 785 w 2329"/>
              <a:gd name="T11" fmla="*/ 1502 h 1794"/>
              <a:gd name="T12" fmla="*/ 843 w 2329"/>
              <a:gd name="T13" fmla="*/ 1561 h 1794"/>
              <a:gd name="T14" fmla="*/ 1060 w 2329"/>
              <a:gd name="T15" fmla="*/ 1669 h 1794"/>
              <a:gd name="T16" fmla="*/ 968 w 2329"/>
              <a:gd name="T17" fmla="*/ 1794 h 1794"/>
              <a:gd name="T18" fmla="*/ 1002 w 2329"/>
              <a:gd name="T19" fmla="*/ 1736 h 1794"/>
              <a:gd name="T20" fmla="*/ 1269 w 2329"/>
              <a:gd name="T21" fmla="*/ 1669 h 1794"/>
              <a:gd name="T22" fmla="*/ 1611 w 2329"/>
              <a:gd name="T23" fmla="*/ 1711 h 1794"/>
              <a:gd name="T24" fmla="*/ 1703 w 2329"/>
              <a:gd name="T25" fmla="*/ 1761 h 1794"/>
              <a:gd name="T26" fmla="*/ 1628 w 2329"/>
              <a:gd name="T27" fmla="*/ 1736 h 1794"/>
              <a:gd name="T28" fmla="*/ 1770 w 2329"/>
              <a:gd name="T29" fmla="*/ 1728 h 1794"/>
              <a:gd name="T30" fmla="*/ 1878 w 2329"/>
              <a:gd name="T31" fmla="*/ 1527 h 1794"/>
              <a:gd name="T32" fmla="*/ 2062 w 2329"/>
              <a:gd name="T33" fmla="*/ 1436 h 1794"/>
              <a:gd name="T34" fmla="*/ 2187 w 2329"/>
              <a:gd name="T35" fmla="*/ 1444 h 1794"/>
              <a:gd name="T36" fmla="*/ 2212 w 2329"/>
              <a:gd name="T37" fmla="*/ 1285 h 1794"/>
              <a:gd name="T38" fmla="*/ 2179 w 2329"/>
              <a:gd name="T39" fmla="*/ 1152 h 1794"/>
              <a:gd name="T40" fmla="*/ 2104 w 2329"/>
              <a:gd name="T41" fmla="*/ 1077 h 1794"/>
              <a:gd name="T42" fmla="*/ 2321 w 2329"/>
              <a:gd name="T43" fmla="*/ 1060 h 1794"/>
              <a:gd name="T44" fmla="*/ 2179 w 2329"/>
              <a:gd name="T45" fmla="*/ 960 h 1794"/>
              <a:gd name="T46" fmla="*/ 2262 w 2329"/>
              <a:gd name="T47" fmla="*/ 901 h 1794"/>
              <a:gd name="T48" fmla="*/ 2304 w 2329"/>
              <a:gd name="T49" fmla="*/ 801 h 1794"/>
              <a:gd name="T50" fmla="*/ 2104 w 2329"/>
              <a:gd name="T51" fmla="*/ 734 h 1794"/>
              <a:gd name="T52" fmla="*/ 2004 w 2329"/>
              <a:gd name="T53" fmla="*/ 701 h 1794"/>
              <a:gd name="T54" fmla="*/ 1678 w 2329"/>
              <a:gd name="T55" fmla="*/ 751 h 1794"/>
              <a:gd name="T56" fmla="*/ 1578 w 2329"/>
              <a:gd name="T57" fmla="*/ 693 h 1794"/>
              <a:gd name="T58" fmla="*/ 1845 w 2329"/>
              <a:gd name="T59" fmla="*/ 601 h 1794"/>
              <a:gd name="T60" fmla="*/ 1937 w 2329"/>
              <a:gd name="T61" fmla="*/ 534 h 1794"/>
              <a:gd name="T62" fmla="*/ 1979 w 2329"/>
              <a:gd name="T63" fmla="*/ 492 h 1794"/>
              <a:gd name="T64" fmla="*/ 2104 w 2329"/>
              <a:gd name="T65" fmla="*/ 417 h 1794"/>
              <a:gd name="T66" fmla="*/ 2145 w 2329"/>
              <a:gd name="T67" fmla="*/ 384 h 1794"/>
              <a:gd name="T68" fmla="*/ 2062 w 2329"/>
              <a:gd name="T69" fmla="*/ 292 h 1794"/>
              <a:gd name="T70" fmla="*/ 1553 w 2329"/>
              <a:gd name="T71" fmla="*/ 75 h 1794"/>
              <a:gd name="T72" fmla="*/ 1428 w 2329"/>
              <a:gd name="T73" fmla="*/ 0 h 1794"/>
              <a:gd name="T74" fmla="*/ 1261 w 2329"/>
              <a:gd name="T75" fmla="*/ 83 h 1794"/>
              <a:gd name="T76" fmla="*/ 1486 w 2329"/>
              <a:gd name="T77" fmla="*/ 175 h 1794"/>
              <a:gd name="T78" fmla="*/ 1511 w 2329"/>
              <a:gd name="T79" fmla="*/ 350 h 1794"/>
              <a:gd name="T80" fmla="*/ 1269 w 2329"/>
              <a:gd name="T81" fmla="*/ 425 h 1794"/>
              <a:gd name="T82" fmla="*/ 793 w 2329"/>
              <a:gd name="T83" fmla="*/ 217 h 1794"/>
              <a:gd name="T84" fmla="*/ 643 w 2329"/>
              <a:gd name="T85" fmla="*/ 142 h 1794"/>
              <a:gd name="T86" fmla="*/ 551 w 2329"/>
              <a:gd name="T87" fmla="*/ 309 h 1794"/>
              <a:gd name="T88" fmla="*/ 309 w 2329"/>
              <a:gd name="T89" fmla="*/ 450 h 1794"/>
              <a:gd name="T90" fmla="*/ 234 w 2329"/>
              <a:gd name="T91" fmla="*/ 517 h 1794"/>
              <a:gd name="T92" fmla="*/ 17 w 2329"/>
              <a:gd name="T93" fmla="*/ 634 h 1794"/>
              <a:gd name="T94" fmla="*/ 109 w 2329"/>
              <a:gd name="T95" fmla="*/ 709 h 1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29" h="1794">
                <a:moveTo>
                  <a:pt x="67" y="684"/>
                </a:moveTo>
                <a:cubicBezTo>
                  <a:pt x="208" y="714"/>
                  <a:pt x="53" y="846"/>
                  <a:pt x="159" y="918"/>
                </a:cubicBezTo>
                <a:cubicBezTo>
                  <a:pt x="181" y="952"/>
                  <a:pt x="216" y="980"/>
                  <a:pt x="251" y="1001"/>
                </a:cubicBezTo>
                <a:cubicBezTo>
                  <a:pt x="290" y="1062"/>
                  <a:pt x="279" y="1032"/>
                  <a:pt x="292" y="1085"/>
                </a:cubicBezTo>
                <a:cubicBezTo>
                  <a:pt x="302" y="1200"/>
                  <a:pt x="279" y="1176"/>
                  <a:pt x="351" y="1202"/>
                </a:cubicBezTo>
                <a:cubicBezTo>
                  <a:pt x="394" y="1194"/>
                  <a:pt x="413" y="1182"/>
                  <a:pt x="451" y="1168"/>
                </a:cubicBezTo>
                <a:cubicBezTo>
                  <a:pt x="497" y="1174"/>
                  <a:pt x="540" y="1179"/>
                  <a:pt x="584" y="1193"/>
                </a:cubicBezTo>
                <a:cubicBezTo>
                  <a:pt x="590" y="1210"/>
                  <a:pt x="592" y="1228"/>
                  <a:pt x="601" y="1244"/>
                </a:cubicBezTo>
                <a:cubicBezTo>
                  <a:pt x="611" y="1262"/>
                  <a:pt x="635" y="1294"/>
                  <a:pt x="635" y="1294"/>
                </a:cubicBezTo>
                <a:cubicBezTo>
                  <a:pt x="664" y="1385"/>
                  <a:pt x="617" y="1247"/>
                  <a:pt x="660" y="1344"/>
                </a:cubicBezTo>
                <a:cubicBezTo>
                  <a:pt x="677" y="1382"/>
                  <a:pt x="679" y="1438"/>
                  <a:pt x="710" y="1469"/>
                </a:cubicBezTo>
                <a:cubicBezTo>
                  <a:pt x="729" y="1488"/>
                  <a:pt x="785" y="1502"/>
                  <a:pt x="785" y="1502"/>
                </a:cubicBezTo>
                <a:cubicBezTo>
                  <a:pt x="802" y="1513"/>
                  <a:pt x="818" y="1525"/>
                  <a:pt x="835" y="1536"/>
                </a:cubicBezTo>
                <a:cubicBezTo>
                  <a:pt x="842" y="1541"/>
                  <a:pt x="839" y="1553"/>
                  <a:pt x="843" y="1561"/>
                </a:cubicBezTo>
                <a:cubicBezTo>
                  <a:pt x="865" y="1600"/>
                  <a:pt x="907" y="1680"/>
                  <a:pt x="952" y="1694"/>
                </a:cubicBezTo>
                <a:cubicBezTo>
                  <a:pt x="994" y="1688"/>
                  <a:pt x="1022" y="1683"/>
                  <a:pt x="1060" y="1669"/>
                </a:cubicBezTo>
                <a:cubicBezTo>
                  <a:pt x="1052" y="1694"/>
                  <a:pt x="1035" y="1733"/>
                  <a:pt x="1019" y="1753"/>
                </a:cubicBezTo>
                <a:cubicBezTo>
                  <a:pt x="1005" y="1770"/>
                  <a:pt x="983" y="1779"/>
                  <a:pt x="968" y="1794"/>
                </a:cubicBezTo>
                <a:cubicBezTo>
                  <a:pt x="963" y="1777"/>
                  <a:pt x="948" y="1744"/>
                  <a:pt x="968" y="1728"/>
                </a:cubicBezTo>
                <a:cubicBezTo>
                  <a:pt x="977" y="1721"/>
                  <a:pt x="991" y="1733"/>
                  <a:pt x="1002" y="1736"/>
                </a:cubicBezTo>
                <a:cubicBezTo>
                  <a:pt x="1051" y="1724"/>
                  <a:pt x="1103" y="1704"/>
                  <a:pt x="1152" y="1694"/>
                </a:cubicBezTo>
                <a:cubicBezTo>
                  <a:pt x="1194" y="1686"/>
                  <a:pt x="1229" y="1683"/>
                  <a:pt x="1269" y="1669"/>
                </a:cubicBezTo>
                <a:cubicBezTo>
                  <a:pt x="1325" y="1672"/>
                  <a:pt x="1380" y="1673"/>
                  <a:pt x="1436" y="1678"/>
                </a:cubicBezTo>
                <a:cubicBezTo>
                  <a:pt x="1494" y="1683"/>
                  <a:pt x="1552" y="1704"/>
                  <a:pt x="1611" y="1711"/>
                </a:cubicBezTo>
                <a:cubicBezTo>
                  <a:pt x="1636" y="1719"/>
                  <a:pt x="1661" y="1728"/>
                  <a:pt x="1686" y="1736"/>
                </a:cubicBezTo>
                <a:cubicBezTo>
                  <a:pt x="1692" y="1744"/>
                  <a:pt x="1707" y="1752"/>
                  <a:pt x="1703" y="1761"/>
                </a:cubicBezTo>
                <a:cubicBezTo>
                  <a:pt x="1699" y="1769"/>
                  <a:pt x="1686" y="1756"/>
                  <a:pt x="1678" y="1753"/>
                </a:cubicBezTo>
                <a:cubicBezTo>
                  <a:pt x="1612" y="1730"/>
                  <a:pt x="1694" y="1757"/>
                  <a:pt x="1628" y="1736"/>
                </a:cubicBezTo>
                <a:cubicBezTo>
                  <a:pt x="1669" y="1763"/>
                  <a:pt x="1684" y="1772"/>
                  <a:pt x="1728" y="1786"/>
                </a:cubicBezTo>
                <a:cubicBezTo>
                  <a:pt x="1767" y="1774"/>
                  <a:pt x="1757" y="1764"/>
                  <a:pt x="1770" y="1728"/>
                </a:cubicBezTo>
                <a:cubicBezTo>
                  <a:pt x="1750" y="1671"/>
                  <a:pt x="1740" y="1606"/>
                  <a:pt x="1795" y="1569"/>
                </a:cubicBezTo>
                <a:cubicBezTo>
                  <a:pt x="1821" y="1530"/>
                  <a:pt x="1837" y="1542"/>
                  <a:pt x="1878" y="1527"/>
                </a:cubicBezTo>
                <a:cubicBezTo>
                  <a:pt x="1919" y="1486"/>
                  <a:pt x="1973" y="1447"/>
                  <a:pt x="2029" y="1427"/>
                </a:cubicBezTo>
                <a:cubicBezTo>
                  <a:pt x="2040" y="1430"/>
                  <a:pt x="2051" y="1433"/>
                  <a:pt x="2062" y="1436"/>
                </a:cubicBezTo>
                <a:cubicBezTo>
                  <a:pt x="2079" y="1441"/>
                  <a:pt x="2112" y="1452"/>
                  <a:pt x="2112" y="1452"/>
                </a:cubicBezTo>
                <a:cubicBezTo>
                  <a:pt x="2137" y="1449"/>
                  <a:pt x="2167" y="1459"/>
                  <a:pt x="2187" y="1444"/>
                </a:cubicBezTo>
                <a:cubicBezTo>
                  <a:pt x="2214" y="1424"/>
                  <a:pt x="2145" y="1352"/>
                  <a:pt x="2145" y="1352"/>
                </a:cubicBezTo>
                <a:cubicBezTo>
                  <a:pt x="2157" y="1295"/>
                  <a:pt x="2157" y="1300"/>
                  <a:pt x="2212" y="1285"/>
                </a:cubicBezTo>
                <a:cubicBezTo>
                  <a:pt x="2201" y="1252"/>
                  <a:pt x="2196" y="1238"/>
                  <a:pt x="2162" y="1227"/>
                </a:cubicBezTo>
                <a:cubicBezTo>
                  <a:pt x="2166" y="1216"/>
                  <a:pt x="2205" y="1161"/>
                  <a:pt x="2179" y="1152"/>
                </a:cubicBezTo>
                <a:cubicBezTo>
                  <a:pt x="2150" y="1142"/>
                  <a:pt x="2118" y="1146"/>
                  <a:pt x="2087" y="1143"/>
                </a:cubicBezTo>
                <a:cubicBezTo>
                  <a:pt x="2087" y="1141"/>
                  <a:pt x="2096" y="1085"/>
                  <a:pt x="2104" y="1077"/>
                </a:cubicBezTo>
                <a:cubicBezTo>
                  <a:pt x="2120" y="1061"/>
                  <a:pt x="2166" y="1059"/>
                  <a:pt x="2187" y="1052"/>
                </a:cubicBezTo>
                <a:cubicBezTo>
                  <a:pt x="2244" y="1060"/>
                  <a:pt x="2265" y="1069"/>
                  <a:pt x="2321" y="1060"/>
                </a:cubicBezTo>
                <a:cubicBezTo>
                  <a:pt x="2324" y="1043"/>
                  <a:pt x="2329" y="1027"/>
                  <a:pt x="2329" y="1010"/>
                </a:cubicBezTo>
                <a:cubicBezTo>
                  <a:pt x="2329" y="903"/>
                  <a:pt x="2306" y="952"/>
                  <a:pt x="2179" y="960"/>
                </a:cubicBezTo>
                <a:cubicBezTo>
                  <a:pt x="2144" y="971"/>
                  <a:pt x="2133" y="970"/>
                  <a:pt x="2120" y="935"/>
                </a:cubicBezTo>
                <a:cubicBezTo>
                  <a:pt x="2169" y="930"/>
                  <a:pt x="2223" y="936"/>
                  <a:pt x="2262" y="901"/>
                </a:cubicBezTo>
                <a:cubicBezTo>
                  <a:pt x="2280" y="885"/>
                  <a:pt x="2312" y="851"/>
                  <a:pt x="2312" y="851"/>
                </a:cubicBezTo>
                <a:cubicBezTo>
                  <a:pt x="2309" y="834"/>
                  <a:pt x="2312" y="816"/>
                  <a:pt x="2304" y="801"/>
                </a:cubicBezTo>
                <a:cubicBezTo>
                  <a:pt x="2301" y="796"/>
                  <a:pt x="2247" y="787"/>
                  <a:pt x="2237" y="784"/>
                </a:cubicBezTo>
                <a:cubicBezTo>
                  <a:pt x="2192" y="772"/>
                  <a:pt x="2145" y="755"/>
                  <a:pt x="2104" y="734"/>
                </a:cubicBezTo>
                <a:cubicBezTo>
                  <a:pt x="2095" y="730"/>
                  <a:pt x="2088" y="721"/>
                  <a:pt x="2079" y="718"/>
                </a:cubicBezTo>
                <a:cubicBezTo>
                  <a:pt x="2055" y="710"/>
                  <a:pt x="2028" y="709"/>
                  <a:pt x="2004" y="701"/>
                </a:cubicBezTo>
                <a:cubicBezTo>
                  <a:pt x="1947" y="708"/>
                  <a:pt x="1892" y="716"/>
                  <a:pt x="1837" y="734"/>
                </a:cubicBezTo>
                <a:cubicBezTo>
                  <a:pt x="1779" y="773"/>
                  <a:pt x="1764" y="757"/>
                  <a:pt x="1678" y="751"/>
                </a:cubicBezTo>
                <a:cubicBezTo>
                  <a:pt x="1633" y="737"/>
                  <a:pt x="1662" y="749"/>
                  <a:pt x="1603" y="709"/>
                </a:cubicBezTo>
                <a:cubicBezTo>
                  <a:pt x="1595" y="704"/>
                  <a:pt x="1578" y="693"/>
                  <a:pt x="1578" y="693"/>
                </a:cubicBezTo>
                <a:cubicBezTo>
                  <a:pt x="1598" y="607"/>
                  <a:pt x="1703" y="646"/>
                  <a:pt x="1787" y="642"/>
                </a:cubicBezTo>
                <a:cubicBezTo>
                  <a:pt x="1868" y="616"/>
                  <a:pt x="1820" y="646"/>
                  <a:pt x="1845" y="601"/>
                </a:cubicBezTo>
                <a:cubicBezTo>
                  <a:pt x="1855" y="583"/>
                  <a:pt x="1867" y="568"/>
                  <a:pt x="1878" y="551"/>
                </a:cubicBezTo>
                <a:cubicBezTo>
                  <a:pt x="1889" y="534"/>
                  <a:pt x="1918" y="540"/>
                  <a:pt x="1937" y="534"/>
                </a:cubicBezTo>
                <a:cubicBezTo>
                  <a:pt x="1945" y="528"/>
                  <a:pt x="1955" y="524"/>
                  <a:pt x="1962" y="517"/>
                </a:cubicBezTo>
                <a:cubicBezTo>
                  <a:pt x="1969" y="510"/>
                  <a:pt x="1971" y="499"/>
                  <a:pt x="1979" y="492"/>
                </a:cubicBezTo>
                <a:cubicBezTo>
                  <a:pt x="2062" y="420"/>
                  <a:pt x="1999" y="481"/>
                  <a:pt x="2054" y="450"/>
                </a:cubicBezTo>
                <a:cubicBezTo>
                  <a:pt x="2071" y="440"/>
                  <a:pt x="2104" y="417"/>
                  <a:pt x="2104" y="417"/>
                </a:cubicBezTo>
                <a:cubicBezTo>
                  <a:pt x="2109" y="409"/>
                  <a:pt x="2112" y="398"/>
                  <a:pt x="2120" y="392"/>
                </a:cubicBezTo>
                <a:cubicBezTo>
                  <a:pt x="2127" y="387"/>
                  <a:pt x="2139" y="390"/>
                  <a:pt x="2145" y="384"/>
                </a:cubicBezTo>
                <a:cubicBezTo>
                  <a:pt x="2147" y="382"/>
                  <a:pt x="2161" y="336"/>
                  <a:pt x="2162" y="334"/>
                </a:cubicBezTo>
                <a:cubicBezTo>
                  <a:pt x="2127" y="299"/>
                  <a:pt x="2107" y="306"/>
                  <a:pt x="2062" y="292"/>
                </a:cubicBezTo>
                <a:cubicBezTo>
                  <a:pt x="1988" y="241"/>
                  <a:pt x="1932" y="222"/>
                  <a:pt x="1853" y="183"/>
                </a:cubicBezTo>
                <a:cubicBezTo>
                  <a:pt x="1758" y="135"/>
                  <a:pt x="1659" y="95"/>
                  <a:pt x="1553" y="75"/>
                </a:cubicBezTo>
                <a:cubicBezTo>
                  <a:pt x="1538" y="60"/>
                  <a:pt x="1528" y="39"/>
                  <a:pt x="1511" y="25"/>
                </a:cubicBezTo>
                <a:cubicBezTo>
                  <a:pt x="1492" y="9"/>
                  <a:pt x="1452" y="8"/>
                  <a:pt x="1428" y="0"/>
                </a:cubicBezTo>
                <a:cubicBezTo>
                  <a:pt x="1386" y="6"/>
                  <a:pt x="1358" y="11"/>
                  <a:pt x="1319" y="25"/>
                </a:cubicBezTo>
                <a:cubicBezTo>
                  <a:pt x="1281" y="82"/>
                  <a:pt x="1305" y="69"/>
                  <a:pt x="1261" y="83"/>
                </a:cubicBezTo>
                <a:cubicBezTo>
                  <a:pt x="1250" y="100"/>
                  <a:pt x="1209" y="124"/>
                  <a:pt x="1227" y="133"/>
                </a:cubicBezTo>
                <a:cubicBezTo>
                  <a:pt x="1306" y="172"/>
                  <a:pt x="1400" y="170"/>
                  <a:pt x="1486" y="175"/>
                </a:cubicBezTo>
                <a:cubicBezTo>
                  <a:pt x="1495" y="202"/>
                  <a:pt x="1510" y="223"/>
                  <a:pt x="1519" y="250"/>
                </a:cubicBezTo>
                <a:cubicBezTo>
                  <a:pt x="1486" y="302"/>
                  <a:pt x="1511" y="251"/>
                  <a:pt x="1511" y="350"/>
                </a:cubicBezTo>
                <a:cubicBezTo>
                  <a:pt x="1511" y="372"/>
                  <a:pt x="1506" y="395"/>
                  <a:pt x="1503" y="417"/>
                </a:cubicBezTo>
                <a:cubicBezTo>
                  <a:pt x="1426" y="405"/>
                  <a:pt x="1347" y="420"/>
                  <a:pt x="1269" y="425"/>
                </a:cubicBezTo>
                <a:cubicBezTo>
                  <a:pt x="1138" y="421"/>
                  <a:pt x="1006" y="428"/>
                  <a:pt x="877" y="400"/>
                </a:cubicBezTo>
                <a:cubicBezTo>
                  <a:pt x="854" y="336"/>
                  <a:pt x="854" y="256"/>
                  <a:pt x="793" y="217"/>
                </a:cubicBezTo>
                <a:cubicBezTo>
                  <a:pt x="765" y="176"/>
                  <a:pt x="738" y="172"/>
                  <a:pt x="693" y="158"/>
                </a:cubicBezTo>
                <a:cubicBezTo>
                  <a:pt x="676" y="153"/>
                  <a:pt x="643" y="142"/>
                  <a:pt x="643" y="142"/>
                </a:cubicBezTo>
                <a:cubicBezTo>
                  <a:pt x="596" y="172"/>
                  <a:pt x="608" y="214"/>
                  <a:pt x="584" y="258"/>
                </a:cubicBezTo>
                <a:cubicBezTo>
                  <a:pt x="574" y="276"/>
                  <a:pt x="551" y="309"/>
                  <a:pt x="551" y="309"/>
                </a:cubicBezTo>
                <a:cubicBezTo>
                  <a:pt x="533" y="366"/>
                  <a:pt x="461" y="380"/>
                  <a:pt x="409" y="392"/>
                </a:cubicBezTo>
                <a:cubicBezTo>
                  <a:pt x="374" y="415"/>
                  <a:pt x="347" y="438"/>
                  <a:pt x="309" y="450"/>
                </a:cubicBezTo>
                <a:cubicBezTo>
                  <a:pt x="292" y="506"/>
                  <a:pt x="316" y="453"/>
                  <a:pt x="276" y="484"/>
                </a:cubicBezTo>
                <a:cubicBezTo>
                  <a:pt x="222" y="527"/>
                  <a:pt x="297" y="497"/>
                  <a:pt x="234" y="517"/>
                </a:cubicBezTo>
                <a:cubicBezTo>
                  <a:pt x="214" y="546"/>
                  <a:pt x="200" y="556"/>
                  <a:pt x="167" y="567"/>
                </a:cubicBezTo>
                <a:cubicBezTo>
                  <a:pt x="118" y="600"/>
                  <a:pt x="73" y="616"/>
                  <a:pt x="17" y="634"/>
                </a:cubicBezTo>
                <a:cubicBezTo>
                  <a:pt x="0" y="681"/>
                  <a:pt x="0" y="688"/>
                  <a:pt x="8" y="743"/>
                </a:cubicBezTo>
                <a:cubicBezTo>
                  <a:pt x="37" y="701"/>
                  <a:pt x="62" y="709"/>
                  <a:pt x="109" y="709"/>
                </a:cubicBezTo>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4" name="Freeform 20"/>
          <p:cNvSpPr>
            <a:spLocks noChangeArrowheads="1"/>
          </p:cNvSpPr>
          <p:nvPr/>
        </p:nvSpPr>
        <p:spPr bwMode="auto">
          <a:xfrm>
            <a:off x="4854575" y="4419600"/>
            <a:ext cx="3290888" cy="1849438"/>
          </a:xfrm>
          <a:custGeom>
            <a:avLst/>
            <a:gdLst>
              <a:gd name="T0" fmla="*/ 974 w 2073"/>
              <a:gd name="T1" fmla="*/ 44 h 1165"/>
              <a:gd name="T2" fmla="*/ 1018 w 2073"/>
              <a:gd name="T3" fmla="*/ 149 h 1165"/>
              <a:gd name="T4" fmla="*/ 1052 w 2073"/>
              <a:gd name="T5" fmla="*/ 201 h 1165"/>
              <a:gd name="T6" fmla="*/ 1088 w 2073"/>
              <a:gd name="T7" fmla="*/ 253 h 1165"/>
              <a:gd name="T8" fmla="*/ 1122 w 2073"/>
              <a:gd name="T9" fmla="*/ 297 h 1165"/>
              <a:gd name="T10" fmla="*/ 1166 w 2073"/>
              <a:gd name="T11" fmla="*/ 411 h 1165"/>
              <a:gd name="T12" fmla="*/ 1218 w 2073"/>
              <a:gd name="T13" fmla="*/ 524 h 1165"/>
              <a:gd name="T14" fmla="*/ 1445 w 2073"/>
              <a:gd name="T15" fmla="*/ 516 h 1165"/>
              <a:gd name="T16" fmla="*/ 1262 w 2073"/>
              <a:gd name="T17" fmla="*/ 524 h 1165"/>
              <a:gd name="T18" fmla="*/ 1270 w 2073"/>
              <a:gd name="T19" fmla="*/ 498 h 1165"/>
              <a:gd name="T20" fmla="*/ 1419 w 2073"/>
              <a:gd name="T21" fmla="*/ 464 h 1165"/>
              <a:gd name="T22" fmla="*/ 1593 w 2073"/>
              <a:gd name="T23" fmla="*/ 533 h 1165"/>
              <a:gd name="T24" fmla="*/ 1733 w 2073"/>
              <a:gd name="T25" fmla="*/ 638 h 1165"/>
              <a:gd name="T26" fmla="*/ 1907 w 2073"/>
              <a:gd name="T27" fmla="*/ 751 h 1165"/>
              <a:gd name="T28" fmla="*/ 1986 w 2073"/>
              <a:gd name="T29" fmla="*/ 830 h 1165"/>
              <a:gd name="T30" fmla="*/ 2012 w 2073"/>
              <a:gd name="T31" fmla="*/ 892 h 1165"/>
              <a:gd name="T32" fmla="*/ 2047 w 2073"/>
              <a:gd name="T33" fmla="*/ 1014 h 1165"/>
              <a:gd name="T34" fmla="*/ 2064 w 2073"/>
              <a:gd name="T35" fmla="*/ 1145 h 1165"/>
              <a:gd name="T36" fmla="*/ 2068 w 2073"/>
              <a:gd name="T37" fmla="*/ 1131 h 1165"/>
              <a:gd name="T38" fmla="*/ 2059 w 2073"/>
              <a:gd name="T39" fmla="*/ 1148 h 1165"/>
              <a:gd name="T40" fmla="*/ 2017 w 2073"/>
              <a:gd name="T41" fmla="*/ 1139 h 1165"/>
              <a:gd name="T42" fmla="*/ 2064 w 2073"/>
              <a:gd name="T43" fmla="*/ 1135 h 1165"/>
              <a:gd name="T44" fmla="*/ 2038 w 2073"/>
              <a:gd name="T45" fmla="*/ 1145 h 1165"/>
              <a:gd name="T46" fmla="*/ 2012 w 2073"/>
              <a:gd name="T47" fmla="*/ 1153 h 1165"/>
              <a:gd name="T48" fmla="*/ 1078 w 2073"/>
              <a:gd name="T49" fmla="*/ 1127 h 1165"/>
              <a:gd name="T50" fmla="*/ 843 w 2073"/>
              <a:gd name="T51" fmla="*/ 1135 h 1165"/>
              <a:gd name="T52" fmla="*/ 869 w 2073"/>
              <a:gd name="T53" fmla="*/ 1145 h 1165"/>
              <a:gd name="T54" fmla="*/ 840 w 2073"/>
              <a:gd name="T55" fmla="*/ 1148 h 1165"/>
              <a:gd name="T56" fmla="*/ 423 w 2073"/>
              <a:gd name="T57" fmla="*/ 1148 h 1165"/>
              <a:gd name="T58" fmla="*/ 15 w 2073"/>
              <a:gd name="T59" fmla="*/ 1119 h 1165"/>
              <a:gd name="T60" fmla="*/ 22 w 2073"/>
              <a:gd name="T61" fmla="*/ 1131 h 1165"/>
              <a:gd name="T62" fmla="*/ 49 w 2073"/>
              <a:gd name="T63" fmla="*/ 1145 h 1165"/>
              <a:gd name="T64" fmla="*/ 85 w 2073"/>
              <a:gd name="T65" fmla="*/ 1135 h 1165"/>
              <a:gd name="T66" fmla="*/ 137 w 2073"/>
              <a:gd name="T67" fmla="*/ 1101 h 1165"/>
              <a:gd name="T68" fmla="*/ 145 w 2073"/>
              <a:gd name="T69" fmla="*/ 1075 h 1165"/>
              <a:gd name="T70" fmla="*/ 171 w 2073"/>
              <a:gd name="T71" fmla="*/ 1057 h 1165"/>
              <a:gd name="T72" fmla="*/ 233 w 2073"/>
              <a:gd name="T73" fmla="*/ 988 h 1165"/>
              <a:gd name="T74" fmla="*/ 302 w 2073"/>
              <a:gd name="T75" fmla="*/ 918 h 1165"/>
              <a:gd name="T76" fmla="*/ 364 w 2073"/>
              <a:gd name="T77" fmla="*/ 821 h 1165"/>
              <a:gd name="T78" fmla="*/ 407 w 2073"/>
              <a:gd name="T79" fmla="*/ 691 h 1165"/>
              <a:gd name="T80" fmla="*/ 442 w 2073"/>
              <a:gd name="T81" fmla="*/ 638 h 1165"/>
              <a:gd name="T82" fmla="*/ 450 w 2073"/>
              <a:gd name="T83" fmla="*/ 612 h 1165"/>
              <a:gd name="T84" fmla="*/ 460 w 2073"/>
              <a:gd name="T85" fmla="*/ 586 h 1165"/>
              <a:gd name="T86" fmla="*/ 476 w 2073"/>
              <a:gd name="T87" fmla="*/ 533 h 1165"/>
              <a:gd name="T88" fmla="*/ 503 w 2073"/>
              <a:gd name="T89" fmla="*/ 359 h 1165"/>
              <a:gd name="T90" fmla="*/ 556 w 2073"/>
              <a:gd name="T91" fmla="*/ 323 h 1165"/>
              <a:gd name="T92" fmla="*/ 582 w 2073"/>
              <a:gd name="T93" fmla="*/ 306 h 1165"/>
              <a:gd name="T94" fmla="*/ 730 w 2073"/>
              <a:gd name="T95" fmla="*/ 210 h 1165"/>
              <a:gd name="T96" fmla="*/ 773 w 2073"/>
              <a:gd name="T97" fmla="*/ 175 h 1165"/>
              <a:gd name="T98" fmla="*/ 817 w 2073"/>
              <a:gd name="T99" fmla="*/ 122 h 1165"/>
              <a:gd name="T100" fmla="*/ 904 w 2073"/>
              <a:gd name="T101" fmla="*/ 0 h 1165"/>
              <a:gd name="T102" fmla="*/ 983 w 2073"/>
              <a:gd name="T103" fmla="*/ 52 h 1165"/>
              <a:gd name="T104" fmla="*/ 974 w 2073"/>
              <a:gd name="T105" fmla="*/ 44 h 1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73" h="1165">
                <a:moveTo>
                  <a:pt x="974" y="44"/>
                </a:moveTo>
                <a:cubicBezTo>
                  <a:pt x="982" y="91"/>
                  <a:pt x="978" y="121"/>
                  <a:pt x="1018" y="149"/>
                </a:cubicBezTo>
                <a:cubicBezTo>
                  <a:pt x="1033" y="198"/>
                  <a:pt x="1014" y="154"/>
                  <a:pt x="1052" y="201"/>
                </a:cubicBezTo>
                <a:cubicBezTo>
                  <a:pt x="1065" y="218"/>
                  <a:pt x="1088" y="253"/>
                  <a:pt x="1088" y="253"/>
                </a:cubicBezTo>
                <a:cubicBezTo>
                  <a:pt x="1107" y="316"/>
                  <a:pt x="1078" y="243"/>
                  <a:pt x="1122" y="297"/>
                </a:cubicBezTo>
                <a:cubicBezTo>
                  <a:pt x="1140" y="318"/>
                  <a:pt x="1150" y="380"/>
                  <a:pt x="1166" y="411"/>
                </a:cubicBezTo>
                <a:cubicBezTo>
                  <a:pt x="1175" y="457"/>
                  <a:pt x="1178" y="497"/>
                  <a:pt x="1218" y="524"/>
                </a:cubicBezTo>
                <a:cubicBezTo>
                  <a:pt x="1293" y="521"/>
                  <a:pt x="1370" y="516"/>
                  <a:pt x="1445" y="516"/>
                </a:cubicBezTo>
                <a:cubicBezTo>
                  <a:pt x="1505" y="516"/>
                  <a:pt x="1323" y="531"/>
                  <a:pt x="1262" y="524"/>
                </a:cubicBezTo>
                <a:cubicBezTo>
                  <a:pt x="1253" y="523"/>
                  <a:pt x="1263" y="503"/>
                  <a:pt x="1270" y="498"/>
                </a:cubicBezTo>
                <a:cubicBezTo>
                  <a:pt x="1299" y="475"/>
                  <a:pt x="1385" y="469"/>
                  <a:pt x="1419" y="464"/>
                </a:cubicBezTo>
                <a:cubicBezTo>
                  <a:pt x="1495" y="424"/>
                  <a:pt x="1538" y="485"/>
                  <a:pt x="1593" y="533"/>
                </a:cubicBezTo>
                <a:cubicBezTo>
                  <a:pt x="1638" y="571"/>
                  <a:pt x="1686" y="605"/>
                  <a:pt x="1733" y="638"/>
                </a:cubicBezTo>
                <a:cubicBezTo>
                  <a:pt x="1793" y="681"/>
                  <a:pt x="1832" y="734"/>
                  <a:pt x="1907" y="751"/>
                </a:cubicBezTo>
                <a:cubicBezTo>
                  <a:pt x="1941" y="773"/>
                  <a:pt x="1961" y="797"/>
                  <a:pt x="1986" y="830"/>
                </a:cubicBezTo>
                <a:cubicBezTo>
                  <a:pt x="2009" y="929"/>
                  <a:pt x="1977" y="809"/>
                  <a:pt x="2012" y="892"/>
                </a:cubicBezTo>
                <a:cubicBezTo>
                  <a:pt x="2030" y="933"/>
                  <a:pt x="2021" y="975"/>
                  <a:pt x="2047" y="1014"/>
                </a:cubicBezTo>
                <a:cubicBezTo>
                  <a:pt x="2061" y="1108"/>
                  <a:pt x="2049" y="1026"/>
                  <a:pt x="2064" y="1145"/>
                </a:cubicBezTo>
                <a:cubicBezTo>
                  <a:pt x="2067" y="1165"/>
                  <a:pt x="2073" y="1111"/>
                  <a:pt x="2068" y="1131"/>
                </a:cubicBezTo>
                <a:cubicBezTo>
                  <a:pt x="2065" y="1141"/>
                  <a:pt x="2068" y="1154"/>
                  <a:pt x="2059" y="1148"/>
                </a:cubicBezTo>
                <a:cubicBezTo>
                  <a:pt x="2043" y="1139"/>
                  <a:pt x="2017" y="1139"/>
                  <a:pt x="2017" y="1139"/>
                </a:cubicBezTo>
                <a:cubicBezTo>
                  <a:pt x="2025" y="1106"/>
                  <a:pt x="2008" y="1097"/>
                  <a:pt x="2064" y="1135"/>
                </a:cubicBezTo>
                <a:cubicBezTo>
                  <a:pt x="2072" y="1141"/>
                  <a:pt x="2047" y="1142"/>
                  <a:pt x="2038" y="1145"/>
                </a:cubicBezTo>
                <a:cubicBezTo>
                  <a:pt x="2030" y="1148"/>
                  <a:pt x="2021" y="1150"/>
                  <a:pt x="2012" y="1153"/>
                </a:cubicBezTo>
                <a:cubicBezTo>
                  <a:pt x="1702" y="1139"/>
                  <a:pt x="1390" y="1138"/>
                  <a:pt x="1078" y="1127"/>
                </a:cubicBezTo>
                <a:cubicBezTo>
                  <a:pt x="1000" y="1130"/>
                  <a:pt x="921" y="1129"/>
                  <a:pt x="843" y="1135"/>
                </a:cubicBezTo>
                <a:cubicBezTo>
                  <a:pt x="834" y="1136"/>
                  <a:pt x="869" y="1135"/>
                  <a:pt x="869" y="1145"/>
                </a:cubicBezTo>
                <a:cubicBezTo>
                  <a:pt x="869" y="1155"/>
                  <a:pt x="848" y="1141"/>
                  <a:pt x="840" y="1148"/>
                </a:cubicBezTo>
                <a:cubicBezTo>
                  <a:pt x="695" y="1132"/>
                  <a:pt x="570" y="1161"/>
                  <a:pt x="423" y="1148"/>
                </a:cubicBezTo>
                <a:cubicBezTo>
                  <a:pt x="293" y="1151"/>
                  <a:pt x="144" y="1101"/>
                  <a:pt x="15" y="1119"/>
                </a:cubicBezTo>
                <a:cubicBezTo>
                  <a:pt x="0" y="1121"/>
                  <a:pt x="10" y="1121"/>
                  <a:pt x="22" y="1131"/>
                </a:cubicBezTo>
                <a:cubicBezTo>
                  <a:pt x="30" y="1137"/>
                  <a:pt x="40" y="1149"/>
                  <a:pt x="49" y="1145"/>
                </a:cubicBezTo>
                <a:cubicBezTo>
                  <a:pt x="61" y="1140"/>
                  <a:pt x="73" y="1139"/>
                  <a:pt x="85" y="1135"/>
                </a:cubicBezTo>
                <a:cubicBezTo>
                  <a:pt x="102" y="1124"/>
                  <a:pt x="119" y="1112"/>
                  <a:pt x="137" y="1101"/>
                </a:cubicBezTo>
                <a:cubicBezTo>
                  <a:pt x="144" y="1096"/>
                  <a:pt x="140" y="1082"/>
                  <a:pt x="145" y="1075"/>
                </a:cubicBezTo>
                <a:cubicBezTo>
                  <a:pt x="151" y="1066"/>
                  <a:pt x="163" y="1063"/>
                  <a:pt x="171" y="1057"/>
                </a:cubicBezTo>
                <a:cubicBezTo>
                  <a:pt x="185" y="1020"/>
                  <a:pt x="204" y="1012"/>
                  <a:pt x="233" y="988"/>
                </a:cubicBezTo>
                <a:cubicBezTo>
                  <a:pt x="261" y="964"/>
                  <a:pt x="271" y="938"/>
                  <a:pt x="302" y="918"/>
                </a:cubicBezTo>
                <a:cubicBezTo>
                  <a:pt x="316" y="880"/>
                  <a:pt x="331" y="843"/>
                  <a:pt x="364" y="821"/>
                </a:cubicBezTo>
                <a:cubicBezTo>
                  <a:pt x="377" y="780"/>
                  <a:pt x="386" y="729"/>
                  <a:pt x="407" y="691"/>
                </a:cubicBezTo>
                <a:cubicBezTo>
                  <a:pt x="418" y="673"/>
                  <a:pt x="442" y="638"/>
                  <a:pt x="442" y="638"/>
                </a:cubicBezTo>
                <a:cubicBezTo>
                  <a:pt x="445" y="630"/>
                  <a:pt x="447" y="621"/>
                  <a:pt x="450" y="612"/>
                </a:cubicBezTo>
                <a:cubicBezTo>
                  <a:pt x="453" y="604"/>
                  <a:pt x="457" y="594"/>
                  <a:pt x="460" y="586"/>
                </a:cubicBezTo>
                <a:cubicBezTo>
                  <a:pt x="466" y="568"/>
                  <a:pt x="476" y="533"/>
                  <a:pt x="476" y="533"/>
                </a:cubicBezTo>
                <a:cubicBezTo>
                  <a:pt x="464" y="482"/>
                  <a:pt x="458" y="399"/>
                  <a:pt x="503" y="359"/>
                </a:cubicBezTo>
                <a:cubicBezTo>
                  <a:pt x="518" y="344"/>
                  <a:pt x="538" y="335"/>
                  <a:pt x="556" y="323"/>
                </a:cubicBezTo>
                <a:cubicBezTo>
                  <a:pt x="564" y="317"/>
                  <a:pt x="582" y="306"/>
                  <a:pt x="582" y="306"/>
                </a:cubicBezTo>
                <a:cubicBezTo>
                  <a:pt x="615" y="253"/>
                  <a:pt x="679" y="242"/>
                  <a:pt x="730" y="210"/>
                </a:cubicBezTo>
                <a:cubicBezTo>
                  <a:pt x="776" y="139"/>
                  <a:pt x="716" y="221"/>
                  <a:pt x="773" y="175"/>
                </a:cubicBezTo>
                <a:cubicBezTo>
                  <a:pt x="791" y="160"/>
                  <a:pt x="803" y="140"/>
                  <a:pt x="817" y="122"/>
                </a:cubicBezTo>
                <a:cubicBezTo>
                  <a:pt x="849" y="80"/>
                  <a:pt x="859" y="30"/>
                  <a:pt x="904" y="0"/>
                </a:cubicBezTo>
                <a:cubicBezTo>
                  <a:pt x="939" y="9"/>
                  <a:pt x="966" y="17"/>
                  <a:pt x="983" y="52"/>
                </a:cubicBezTo>
                <a:cubicBezTo>
                  <a:pt x="985" y="57"/>
                  <a:pt x="977" y="47"/>
                  <a:pt x="974" y="44"/>
                </a:cubicBezTo>
                <a:close/>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5" name="Freeform 21"/>
          <p:cNvSpPr>
            <a:spLocks noChangeArrowheads="1"/>
          </p:cNvSpPr>
          <p:nvPr/>
        </p:nvSpPr>
        <p:spPr bwMode="auto">
          <a:xfrm>
            <a:off x="4840288" y="4889500"/>
            <a:ext cx="919162" cy="1025525"/>
          </a:xfrm>
          <a:custGeom>
            <a:avLst/>
            <a:gdLst>
              <a:gd name="T0" fmla="*/ 265 w 579"/>
              <a:gd name="T1" fmla="*/ 643 h 646"/>
              <a:gd name="T2" fmla="*/ 190 w 579"/>
              <a:gd name="T3" fmla="*/ 635 h 646"/>
              <a:gd name="T4" fmla="*/ 106 w 579"/>
              <a:gd name="T5" fmla="*/ 543 h 646"/>
              <a:gd name="T6" fmla="*/ 73 w 579"/>
              <a:gd name="T7" fmla="*/ 493 h 646"/>
              <a:gd name="T8" fmla="*/ 56 w 579"/>
              <a:gd name="T9" fmla="*/ 468 h 646"/>
              <a:gd name="T10" fmla="*/ 6 w 579"/>
              <a:gd name="T11" fmla="*/ 376 h 646"/>
              <a:gd name="T12" fmla="*/ 15 w 579"/>
              <a:gd name="T13" fmla="*/ 326 h 646"/>
              <a:gd name="T14" fmla="*/ 81 w 579"/>
              <a:gd name="T15" fmla="*/ 334 h 646"/>
              <a:gd name="T16" fmla="*/ 298 w 579"/>
              <a:gd name="T17" fmla="*/ 326 h 646"/>
              <a:gd name="T18" fmla="*/ 332 w 579"/>
              <a:gd name="T19" fmla="*/ 134 h 646"/>
              <a:gd name="T20" fmla="*/ 132 w 579"/>
              <a:gd name="T21" fmla="*/ 42 h 646"/>
              <a:gd name="T22" fmla="*/ 248 w 579"/>
              <a:gd name="T23" fmla="*/ 0 h 646"/>
              <a:gd name="T24" fmla="*/ 365 w 579"/>
              <a:gd name="T25" fmla="*/ 17 h 646"/>
              <a:gd name="T26" fmla="*/ 390 w 579"/>
              <a:gd name="T27" fmla="*/ 34 h 646"/>
              <a:gd name="T28" fmla="*/ 440 w 579"/>
              <a:gd name="T29" fmla="*/ 50 h 646"/>
              <a:gd name="T30" fmla="*/ 549 w 579"/>
              <a:gd name="T31" fmla="*/ 42 h 646"/>
              <a:gd name="T32" fmla="*/ 574 w 579"/>
              <a:gd name="T33" fmla="*/ 50 h 646"/>
              <a:gd name="T34" fmla="*/ 507 w 579"/>
              <a:gd name="T35" fmla="*/ 101 h 646"/>
              <a:gd name="T36" fmla="*/ 482 w 579"/>
              <a:gd name="T37" fmla="*/ 151 h 646"/>
              <a:gd name="T38" fmla="*/ 332 w 579"/>
              <a:gd name="T39" fmla="*/ 635 h 646"/>
              <a:gd name="T40" fmla="*/ 265 w 579"/>
              <a:gd name="T41" fmla="*/ 643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79" h="646">
                <a:moveTo>
                  <a:pt x="265" y="643"/>
                </a:moveTo>
                <a:cubicBezTo>
                  <a:pt x="240" y="640"/>
                  <a:pt x="214" y="641"/>
                  <a:pt x="190" y="635"/>
                </a:cubicBezTo>
                <a:cubicBezTo>
                  <a:pt x="169" y="630"/>
                  <a:pt x="125" y="567"/>
                  <a:pt x="106" y="543"/>
                </a:cubicBezTo>
                <a:cubicBezTo>
                  <a:pt x="94" y="527"/>
                  <a:pt x="84" y="510"/>
                  <a:pt x="73" y="493"/>
                </a:cubicBezTo>
                <a:cubicBezTo>
                  <a:pt x="67" y="485"/>
                  <a:pt x="56" y="468"/>
                  <a:pt x="56" y="468"/>
                </a:cubicBezTo>
                <a:cubicBezTo>
                  <a:pt x="43" y="426"/>
                  <a:pt x="42" y="401"/>
                  <a:pt x="6" y="376"/>
                </a:cubicBezTo>
                <a:cubicBezTo>
                  <a:pt x="9" y="359"/>
                  <a:pt x="0" y="334"/>
                  <a:pt x="15" y="326"/>
                </a:cubicBezTo>
                <a:cubicBezTo>
                  <a:pt x="34" y="315"/>
                  <a:pt x="59" y="334"/>
                  <a:pt x="81" y="334"/>
                </a:cubicBezTo>
                <a:cubicBezTo>
                  <a:pt x="153" y="334"/>
                  <a:pt x="226" y="329"/>
                  <a:pt x="298" y="326"/>
                </a:cubicBezTo>
                <a:cubicBezTo>
                  <a:pt x="312" y="262"/>
                  <a:pt x="317" y="197"/>
                  <a:pt x="332" y="134"/>
                </a:cubicBezTo>
                <a:cubicBezTo>
                  <a:pt x="294" y="14"/>
                  <a:pt x="295" y="51"/>
                  <a:pt x="132" y="42"/>
                </a:cubicBezTo>
                <a:cubicBezTo>
                  <a:pt x="167" y="18"/>
                  <a:pt x="208" y="11"/>
                  <a:pt x="248" y="0"/>
                </a:cubicBezTo>
                <a:cubicBezTo>
                  <a:pt x="263" y="1"/>
                  <a:pt x="335" y="2"/>
                  <a:pt x="365" y="17"/>
                </a:cubicBezTo>
                <a:cubicBezTo>
                  <a:pt x="374" y="22"/>
                  <a:pt x="381" y="30"/>
                  <a:pt x="390" y="34"/>
                </a:cubicBezTo>
                <a:cubicBezTo>
                  <a:pt x="406" y="41"/>
                  <a:pt x="440" y="50"/>
                  <a:pt x="440" y="50"/>
                </a:cubicBezTo>
                <a:cubicBezTo>
                  <a:pt x="476" y="47"/>
                  <a:pt x="513" y="42"/>
                  <a:pt x="549" y="42"/>
                </a:cubicBezTo>
                <a:cubicBezTo>
                  <a:pt x="558" y="42"/>
                  <a:pt x="572" y="41"/>
                  <a:pt x="574" y="50"/>
                </a:cubicBezTo>
                <a:cubicBezTo>
                  <a:pt x="579" y="71"/>
                  <a:pt x="519" y="93"/>
                  <a:pt x="507" y="101"/>
                </a:cubicBezTo>
                <a:cubicBezTo>
                  <a:pt x="501" y="119"/>
                  <a:pt x="483" y="132"/>
                  <a:pt x="482" y="151"/>
                </a:cubicBezTo>
                <a:cubicBezTo>
                  <a:pt x="471" y="306"/>
                  <a:pt x="540" y="575"/>
                  <a:pt x="332" y="635"/>
                </a:cubicBezTo>
                <a:cubicBezTo>
                  <a:pt x="295" y="646"/>
                  <a:pt x="302" y="643"/>
                  <a:pt x="265" y="643"/>
                </a:cubicBezTo>
                <a:close/>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6" name="Freeform 22"/>
          <p:cNvSpPr>
            <a:spLocks noChangeArrowheads="1"/>
          </p:cNvSpPr>
          <p:nvPr/>
        </p:nvSpPr>
        <p:spPr bwMode="auto">
          <a:xfrm>
            <a:off x="4465638" y="2306638"/>
            <a:ext cx="3287712" cy="2760662"/>
          </a:xfrm>
          <a:custGeom>
            <a:avLst/>
            <a:gdLst>
              <a:gd name="T0" fmla="*/ 760 w 2071"/>
              <a:gd name="T1" fmla="*/ 1661 h 1739"/>
              <a:gd name="T2" fmla="*/ 918 w 2071"/>
              <a:gd name="T3" fmla="*/ 1619 h 1739"/>
              <a:gd name="T4" fmla="*/ 994 w 2071"/>
              <a:gd name="T5" fmla="*/ 1602 h 1739"/>
              <a:gd name="T6" fmla="*/ 1119 w 2071"/>
              <a:gd name="T7" fmla="*/ 1552 h 1739"/>
              <a:gd name="T8" fmla="*/ 1236 w 2071"/>
              <a:gd name="T9" fmla="*/ 1502 h 1739"/>
              <a:gd name="T10" fmla="*/ 1286 w 2071"/>
              <a:gd name="T11" fmla="*/ 1452 h 1739"/>
              <a:gd name="T12" fmla="*/ 1319 w 2071"/>
              <a:gd name="T13" fmla="*/ 1402 h 1739"/>
              <a:gd name="T14" fmla="*/ 1369 w 2071"/>
              <a:gd name="T15" fmla="*/ 1360 h 1739"/>
              <a:gd name="T16" fmla="*/ 1528 w 2071"/>
              <a:gd name="T17" fmla="*/ 1193 h 1739"/>
              <a:gd name="T18" fmla="*/ 1670 w 2071"/>
              <a:gd name="T19" fmla="*/ 1010 h 1739"/>
              <a:gd name="T20" fmla="*/ 1720 w 2071"/>
              <a:gd name="T21" fmla="*/ 943 h 1739"/>
              <a:gd name="T22" fmla="*/ 1812 w 2071"/>
              <a:gd name="T23" fmla="*/ 759 h 1739"/>
              <a:gd name="T24" fmla="*/ 1878 w 2071"/>
              <a:gd name="T25" fmla="*/ 634 h 1739"/>
              <a:gd name="T26" fmla="*/ 1887 w 2071"/>
              <a:gd name="T27" fmla="*/ 609 h 1739"/>
              <a:gd name="T28" fmla="*/ 1920 w 2071"/>
              <a:gd name="T29" fmla="*/ 584 h 1739"/>
              <a:gd name="T30" fmla="*/ 2037 w 2071"/>
              <a:gd name="T31" fmla="*/ 500 h 1739"/>
              <a:gd name="T32" fmla="*/ 2045 w 2071"/>
              <a:gd name="T33" fmla="*/ 425 h 1739"/>
              <a:gd name="T34" fmla="*/ 2012 w 2071"/>
              <a:gd name="T35" fmla="*/ 375 h 1739"/>
              <a:gd name="T36" fmla="*/ 2004 w 2071"/>
              <a:gd name="T37" fmla="*/ 350 h 1739"/>
              <a:gd name="T38" fmla="*/ 1812 w 2071"/>
              <a:gd name="T39" fmla="*/ 300 h 1739"/>
              <a:gd name="T40" fmla="*/ 1753 w 2071"/>
              <a:gd name="T41" fmla="*/ 283 h 1739"/>
              <a:gd name="T42" fmla="*/ 1695 w 2071"/>
              <a:gd name="T43" fmla="*/ 225 h 1739"/>
              <a:gd name="T44" fmla="*/ 1570 w 2071"/>
              <a:gd name="T45" fmla="*/ 158 h 1739"/>
              <a:gd name="T46" fmla="*/ 1545 w 2071"/>
              <a:gd name="T47" fmla="*/ 141 h 1739"/>
              <a:gd name="T48" fmla="*/ 1536 w 2071"/>
              <a:gd name="T49" fmla="*/ 116 h 1739"/>
              <a:gd name="T50" fmla="*/ 1486 w 2071"/>
              <a:gd name="T51" fmla="*/ 83 h 1739"/>
              <a:gd name="T52" fmla="*/ 1461 w 2071"/>
              <a:gd name="T53" fmla="*/ 66 h 1739"/>
              <a:gd name="T54" fmla="*/ 1369 w 2071"/>
              <a:gd name="T55" fmla="*/ 75 h 1739"/>
              <a:gd name="T56" fmla="*/ 1277 w 2071"/>
              <a:gd name="T57" fmla="*/ 0 h 1739"/>
              <a:gd name="T58" fmla="*/ 1035 w 2071"/>
              <a:gd name="T59" fmla="*/ 33 h 1739"/>
              <a:gd name="T60" fmla="*/ 985 w 2071"/>
              <a:gd name="T61" fmla="*/ 50 h 1739"/>
              <a:gd name="T62" fmla="*/ 935 w 2071"/>
              <a:gd name="T63" fmla="*/ 66 h 1739"/>
              <a:gd name="T64" fmla="*/ 835 w 2071"/>
              <a:gd name="T65" fmla="*/ 108 h 1739"/>
              <a:gd name="T66" fmla="*/ 660 w 2071"/>
              <a:gd name="T67" fmla="*/ 83 h 1739"/>
              <a:gd name="T68" fmla="*/ 459 w 2071"/>
              <a:gd name="T69" fmla="*/ 16 h 1739"/>
              <a:gd name="T70" fmla="*/ 292 w 2071"/>
              <a:gd name="T71" fmla="*/ 41 h 1739"/>
              <a:gd name="T72" fmla="*/ 217 w 2071"/>
              <a:gd name="T73" fmla="*/ 83 h 1739"/>
              <a:gd name="T74" fmla="*/ 125 w 2071"/>
              <a:gd name="T75" fmla="*/ 225 h 1739"/>
              <a:gd name="T76" fmla="*/ 109 w 2071"/>
              <a:gd name="T77" fmla="*/ 250 h 1739"/>
              <a:gd name="T78" fmla="*/ 84 w 2071"/>
              <a:gd name="T79" fmla="*/ 275 h 1739"/>
              <a:gd name="T80" fmla="*/ 34 w 2071"/>
              <a:gd name="T81" fmla="*/ 459 h 1739"/>
              <a:gd name="T82" fmla="*/ 0 w 2071"/>
              <a:gd name="T83" fmla="*/ 868 h 1739"/>
              <a:gd name="T84" fmla="*/ 9 w 2071"/>
              <a:gd name="T85" fmla="*/ 918 h 1739"/>
              <a:gd name="T86" fmla="*/ 59 w 2071"/>
              <a:gd name="T87" fmla="*/ 943 h 1739"/>
              <a:gd name="T88" fmla="*/ 209 w 2071"/>
              <a:gd name="T89" fmla="*/ 968 h 1739"/>
              <a:gd name="T90" fmla="*/ 368 w 2071"/>
              <a:gd name="T91" fmla="*/ 1035 h 1739"/>
              <a:gd name="T92" fmla="*/ 368 w 2071"/>
              <a:gd name="T93" fmla="*/ 1210 h 1739"/>
              <a:gd name="T94" fmla="*/ 459 w 2071"/>
              <a:gd name="T95" fmla="*/ 1310 h 1739"/>
              <a:gd name="T96" fmla="*/ 576 w 2071"/>
              <a:gd name="T97" fmla="*/ 1344 h 1739"/>
              <a:gd name="T98" fmla="*/ 610 w 2071"/>
              <a:gd name="T99" fmla="*/ 1419 h 1739"/>
              <a:gd name="T100" fmla="*/ 626 w 2071"/>
              <a:gd name="T101" fmla="*/ 1544 h 1739"/>
              <a:gd name="T102" fmla="*/ 601 w 2071"/>
              <a:gd name="T103" fmla="*/ 1686 h 1739"/>
              <a:gd name="T104" fmla="*/ 593 w 2071"/>
              <a:gd name="T105" fmla="*/ 1728 h 1739"/>
              <a:gd name="T106" fmla="*/ 651 w 2071"/>
              <a:gd name="T107" fmla="*/ 1719 h 1739"/>
              <a:gd name="T108" fmla="*/ 760 w 2071"/>
              <a:gd name="T109" fmla="*/ 1686 h 1739"/>
              <a:gd name="T110" fmla="*/ 760 w 2071"/>
              <a:gd name="T111" fmla="*/ 1661 h 1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71" h="1739">
                <a:moveTo>
                  <a:pt x="760" y="1661"/>
                </a:moveTo>
                <a:cubicBezTo>
                  <a:pt x="813" y="1647"/>
                  <a:pt x="865" y="1632"/>
                  <a:pt x="918" y="1619"/>
                </a:cubicBezTo>
                <a:cubicBezTo>
                  <a:pt x="943" y="1613"/>
                  <a:pt x="994" y="1602"/>
                  <a:pt x="994" y="1602"/>
                </a:cubicBezTo>
                <a:cubicBezTo>
                  <a:pt x="1034" y="1582"/>
                  <a:pt x="1076" y="1563"/>
                  <a:pt x="1119" y="1552"/>
                </a:cubicBezTo>
                <a:cubicBezTo>
                  <a:pt x="1154" y="1530"/>
                  <a:pt x="1197" y="1515"/>
                  <a:pt x="1236" y="1502"/>
                </a:cubicBezTo>
                <a:cubicBezTo>
                  <a:pt x="1253" y="1485"/>
                  <a:pt x="1269" y="1469"/>
                  <a:pt x="1286" y="1452"/>
                </a:cubicBezTo>
                <a:cubicBezTo>
                  <a:pt x="1300" y="1438"/>
                  <a:pt x="1302" y="1413"/>
                  <a:pt x="1319" y="1402"/>
                </a:cubicBezTo>
                <a:cubicBezTo>
                  <a:pt x="1343" y="1385"/>
                  <a:pt x="1349" y="1384"/>
                  <a:pt x="1369" y="1360"/>
                </a:cubicBezTo>
                <a:cubicBezTo>
                  <a:pt x="1417" y="1303"/>
                  <a:pt x="1462" y="1226"/>
                  <a:pt x="1528" y="1193"/>
                </a:cubicBezTo>
                <a:cubicBezTo>
                  <a:pt x="1575" y="1131"/>
                  <a:pt x="1620" y="1069"/>
                  <a:pt x="1670" y="1010"/>
                </a:cubicBezTo>
                <a:cubicBezTo>
                  <a:pt x="1688" y="989"/>
                  <a:pt x="1720" y="943"/>
                  <a:pt x="1720" y="943"/>
                </a:cubicBezTo>
                <a:cubicBezTo>
                  <a:pt x="1733" y="876"/>
                  <a:pt x="1779" y="819"/>
                  <a:pt x="1812" y="759"/>
                </a:cubicBezTo>
                <a:cubicBezTo>
                  <a:pt x="1836" y="716"/>
                  <a:pt x="1850" y="676"/>
                  <a:pt x="1878" y="634"/>
                </a:cubicBezTo>
                <a:cubicBezTo>
                  <a:pt x="1883" y="627"/>
                  <a:pt x="1881" y="616"/>
                  <a:pt x="1887" y="609"/>
                </a:cubicBezTo>
                <a:cubicBezTo>
                  <a:pt x="1896" y="598"/>
                  <a:pt x="1910" y="594"/>
                  <a:pt x="1920" y="584"/>
                </a:cubicBezTo>
                <a:cubicBezTo>
                  <a:pt x="1965" y="539"/>
                  <a:pt x="1974" y="523"/>
                  <a:pt x="2037" y="500"/>
                </a:cubicBezTo>
                <a:cubicBezTo>
                  <a:pt x="2062" y="463"/>
                  <a:pt x="2071" y="463"/>
                  <a:pt x="2045" y="425"/>
                </a:cubicBezTo>
                <a:cubicBezTo>
                  <a:pt x="2026" y="366"/>
                  <a:pt x="2053" y="437"/>
                  <a:pt x="2012" y="375"/>
                </a:cubicBezTo>
                <a:cubicBezTo>
                  <a:pt x="2007" y="368"/>
                  <a:pt x="2009" y="357"/>
                  <a:pt x="2004" y="350"/>
                </a:cubicBezTo>
                <a:cubicBezTo>
                  <a:pt x="1976" y="314"/>
                  <a:pt x="1848" y="304"/>
                  <a:pt x="1812" y="300"/>
                </a:cubicBezTo>
                <a:cubicBezTo>
                  <a:pt x="1809" y="299"/>
                  <a:pt x="1759" y="289"/>
                  <a:pt x="1753" y="283"/>
                </a:cubicBezTo>
                <a:cubicBezTo>
                  <a:pt x="1688" y="217"/>
                  <a:pt x="1751" y="243"/>
                  <a:pt x="1695" y="225"/>
                </a:cubicBezTo>
                <a:cubicBezTo>
                  <a:pt x="1664" y="179"/>
                  <a:pt x="1620" y="174"/>
                  <a:pt x="1570" y="158"/>
                </a:cubicBezTo>
                <a:cubicBezTo>
                  <a:pt x="1562" y="152"/>
                  <a:pt x="1551" y="149"/>
                  <a:pt x="1545" y="141"/>
                </a:cubicBezTo>
                <a:cubicBezTo>
                  <a:pt x="1539" y="134"/>
                  <a:pt x="1542" y="122"/>
                  <a:pt x="1536" y="116"/>
                </a:cubicBezTo>
                <a:cubicBezTo>
                  <a:pt x="1522" y="102"/>
                  <a:pt x="1503" y="94"/>
                  <a:pt x="1486" y="83"/>
                </a:cubicBezTo>
                <a:cubicBezTo>
                  <a:pt x="1478" y="77"/>
                  <a:pt x="1461" y="66"/>
                  <a:pt x="1461" y="66"/>
                </a:cubicBezTo>
                <a:cubicBezTo>
                  <a:pt x="1430" y="69"/>
                  <a:pt x="1400" y="75"/>
                  <a:pt x="1369" y="75"/>
                </a:cubicBezTo>
                <a:cubicBezTo>
                  <a:pt x="1351" y="75"/>
                  <a:pt x="1292" y="15"/>
                  <a:pt x="1277" y="0"/>
                </a:cubicBezTo>
                <a:cubicBezTo>
                  <a:pt x="1172" y="6"/>
                  <a:pt x="1125" y="12"/>
                  <a:pt x="1035" y="33"/>
                </a:cubicBezTo>
                <a:cubicBezTo>
                  <a:pt x="1021" y="36"/>
                  <a:pt x="999" y="45"/>
                  <a:pt x="985" y="50"/>
                </a:cubicBezTo>
                <a:cubicBezTo>
                  <a:pt x="968" y="56"/>
                  <a:pt x="935" y="66"/>
                  <a:pt x="935" y="66"/>
                </a:cubicBezTo>
                <a:cubicBezTo>
                  <a:pt x="904" y="87"/>
                  <a:pt x="871" y="97"/>
                  <a:pt x="835" y="108"/>
                </a:cubicBezTo>
                <a:cubicBezTo>
                  <a:pt x="760" y="103"/>
                  <a:pt x="723" y="103"/>
                  <a:pt x="660" y="83"/>
                </a:cubicBezTo>
                <a:cubicBezTo>
                  <a:pt x="604" y="45"/>
                  <a:pt x="525" y="28"/>
                  <a:pt x="459" y="16"/>
                </a:cubicBezTo>
                <a:cubicBezTo>
                  <a:pt x="401" y="21"/>
                  <a:pt x="347" y="22"/>
                  <a:pt x="292" y="41"/>
                </a:cubicBezTo>
                <a:cubicBezTo>
                  <a:pt x="265" y="50"/>
                  <a:pt x="217" y="83"/>
                  <a:pt x="217" y="83"/>
                </a:cubicBezTo>
                <a:cubicBezTo>
                  <a:pt x="185" y="133"/>
                  <a:pt x="178" y="189"/>
                  <a:pt x="125" y="225"/>
                </a:cubicBezTo>
                <a:cubicBezTo>
                  <a:pt x="120" y="233"/>
                  <a:pt x="115" y="242"/>
                  <a:pt x="109" y="250"/>
                </a:cubicBezTo>
                <a:cubicBezTo>
                  <a:pt x="102" y="259"/>
                  <a:pt x="91" y="265"/>
                  <a:pt x="84" y="275"/>
                </a:cubicBezTo>
                <a:cubicBezTo>
                  <a:pt x="47" y="329"/>
                  <a:pt x="42" y="396"/>
                  <a:pt x="34" y="459"/>
                </a:cubicBezTo>
                <a:cubicBezTo>
                  <a:pt x="28" y="676"/>
                  <a:pt x="40" y="719"/>
                  <a:pt x="0" y="868"/>
                </a:cubicBezTo>
                <a:cubicBezTo>
                  <a:pt x="3" y="885"/>
                  <a:pt x="1" y="903"/>
                  <a:pt x="9" y="918"/>
                </a:cubicBezTo>
                <a:cubicBezTo>
                  <a:pt x="15" y="929"/>
                  <a:pt x="49" y="940"/>
                  <a:pt x="59" y="943"/>
                </a:cubicBezTo>
                <a:cubicBezTo>
                  <a:pt x="111" y="961"/>
                  <a:pt x="150" y="963"/>
                  <a:pt x="209" y="968"/>
                </a:cubicBezTo>
                <a:cubicBezTo>
                  <a:pt x="259" y="1002"/>
                  <a:pt x="312" y="1015"/>
                  <a:pt x="368" y="1035"/>
                </a:cubicBezTo>
                <a:cubicBezTo>
                  <a:pt x="426" y="1093"/>
                  <a:pt x="381" y="1140"/>
                  <a:pt x="368" y="1210"/>
                </a:cubicBezTo>
                <a:cubicBezTo>
                  <a:pt x="379" y="1309"/>
                  <a:pt x="365" y="1297"/>
                  <a:pt x="459" y="1310"/>
                </a:cubicBezTo>
                <a:cubicBezTo>
                  <a:pt x="498" y="1322"/>
                  <a:pt x="537" y="1330"/>
                  <a:pt x="576" y="1344"/>
                </a:cubicBezTo>
                <a:cubicBezTo>
                  <a:pt x="593" y="1369"/>
                  <a:pt x="600" y="1391"/>
                  <a:pt x="610" y="1419"/>
                </a:cubicBezTo>
                <a:cubicBezTo>
                  <a:pt x="580" y="1463"/>
                  <a:pt x="560" y="1523"/>
                  <a:pt x="626" y="1544"/>
                </a:cubicBezTo>
                <a:cubicBezTo>
                  <a:pt x="642" y="1588"/>
                  <a:pt x="612" y="1642"/>
                  <a:pt x="601" y="1686"/>
                </a:cubicBezTo>
                <a:cubicBezTo>
                  <a:pt x="598" y="1700"/>
                  <a:pt x="581" y="1720"/>
                  <a:pt x="593" y="1728"/>
                </a:cubicBezTo>
                <a:cubicBezTo>
                  <a:pt x="609" y="1739"/>
                  <a:pt x="632" y="1722"/>
                  <a:pt x="651" y="1719"/>
                </a:cubicBezTo>
                <a:cubicBezTo>
                  <a:pt x="687" y="1707"/>
                  <a:pt x="724" y="1698"/>
                  <a:pt x="760" y="1686"/>
                </a:cubicBezTo>
                <a:cubicBezTo>
                  <a:pt x="790" y="1645"/>
                  <a:pt x="798" y="1647"/>
                  <a:pt x="760" y="1661"/>
                </a:cubicBezTo>
                <a:close/>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7" name="Freeform 23"/>
          <p:cNvSpPr>
            <a:spLocks noChangeArrowheads="1"/>
          </p:cNvSpPr>
          <p:nvPr/>
        </p:nvSpPr>
        <p:spPr bwMode="auto">
          <a:xfrm>
            <a:off x="4038600" y="3733800"/>
            <a:ext cx="1514475" cy="1287463"/>
          </a:xfrm>
          <a:custGeom>
            <a:avLst/>
            <a:gdLst>
              <a:gd name="T0" fmla="*/ 598 w 954"/>
              <a:gd name="T1" fmla="*/ 802 h 811"/>
              <a:gd name="T2" fmla="*/ 256 w 954"/>
              <a:gd name="T3" fmla="*/ 794 h 811"/>
              <a:gd name="T4" fmla="*/ 214 w 954"/>
              <a:gd name="T5" fmla="*/ 786 h 811"/>
              <a:gd name="T6" fmla="*/ 205 w 954"/>
              <a:gd name="T7" fmla="*/ 727 h 811"/>
              <a:gd name="T8" fmla="*/ 147 w 954"/>
              <a:gd name="T9" fmla="*/ 644 h 811"/>
              <a:gd name="T10" fmla="*/ 130 w 954"/>
              <a:gd name="T11" fmla="*/ 619 h 811"/>
              <a:gd name="T12" fmla="*/ 105 w 954"/>
              <a:gd name="T13" fmla="*/ 610 h 811"/>
              <a:gd name="T14" fmla="*/ 72 w 954"/>
              <a:gd name="T15" fmla="*/ 560 h 811"/>
              <a:gd name="T16" fmla="*/ 38 w 954"/>
              <a:gd name="T17" fmla="*/ 485 h 811"/>
              <a:gd name="T18" fmla="*/ 22 w 954"/>
              <a:gd name="T19" fmla="*/ 435 h 811"/>
              <a:gd name="T20" fmla="*/ 5 w 954"/>
              <a:gd name="T21" fmla="*/ 168 h 811"/>
              <a:gd name="T22" fmla="*/ 13 w 954"/>
              <a:gd name="T23" fmla="*/ 101 h 811"/>
              <a:gd name="T24" fmla="*/ 164 w 954"/>
              <a:gd name="T25" fmla="*/ 76 h 811"/>
              <a:gd name="T26" fmla="*/ 214 w 954"/>
              <a:gd name="T27" fmla="*/ 43 h 811"/>
              <a:gd name="T28" fmla="*/ 239 w 954"/>
              <a:gd name="T29" fmla="*/ 26 h 811"/>
              <a:gd name="T30" fmla="*/ 256 w 954"/>
              <a:gd name="T31" fmla="*/ 1 h 811"/>
              <a:gd name="T32" fmla="*/ 306 w 954"/>
              <a:gd name="T33" fmla="*/ 18 h 811"/>
              <a:gd name="T34" fmla="*/ 431 w 954"/>
              <a:gd name="T35" fmla="*/ 26 h 811"/>
              <a:gd name="T36" fmla="*/ 589 w 954"/>
              <a:gd name="T37" fmla="*/ 68 h 811"/>
              <a:gd name="T38" fmla="*/ 681 w 954"/>
              <a:gd name="T39" fmla="*/ 118 h 811"/>
              <a:gd name="T40" fmla="*/ 815 w 954"/>
              <a:gd name="T41" fmla="*/ 210 h 811"/>
              <a:gd name="T42" fmla="*/ 832 w 954"/>
              <a:gd name="T43" fmla="*/ 235 h 811"/>
              <a:gd name="T44" fmla="*/ 857 w 954"/>
              <a:gd name="T45" fmla="*/ 252 h 811"/>
              <a:gd name="T46" fmla="*/ 865 w 954"/>
              <a:gd name="T47" fmla="*/ 277 h 811"/>
              <a:gd name="T48" fmla="*/ 923 w 954"/>
              <a:gd name="T49" fmla="*/ 402 h 811"/>
              <a:gd name="T50" fmla="*/ 932 w 954"/>
              <a:gd name="T51" fmla="*/ 444 h 811"/>
              <a:gd name="T52" fmla="*/ 948 w 954"/>
              <a:gd name="T53" fmla="*/ 494 h 811"/>
              <a:gd name="T54" fmla="*/ 907 w 954"/>
              <a:gd name="T55" fmla="*/ 744 h 811"/>
              <a:gd name="T56" fmla="*/ 882 w 954"/>
              <a:gd name="T57" fmla="*/ 794 h 811"/>
              <a:gd name="T58" fmla="*/ 832 w 954"/>
              <a:gd name="T59" fmla="*/ 811 h 811"/>
              <a:gd name="T60" fmla="*/ 598 w 954"/>
              <a:gd name="T61" fmla="*/ 802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4" h="811">
                <a:moveTo>
                  <a:pt x="598" y="802"/>
                </a:moveTo>
                <a:cubicBezTo>
                  <a:pt x="455" y="756"/>
                  <a:pt x="565" y="786"/>
                  <a:pt x="256" y="794"/>
                </a:cubicBezTo>
                <a:cubicBezTo>
                  <a:pt x="242" y="791"/>
                  <a:pt x="223" y="797"/>
                  <a:pt x="214" y="786"/>
                </a:cubicBezTo>
                <a:cubicBezTo>
                  <a:pt x="202" y="770"/>
                  <a:pt x="209" y="746"/>
                  <a:pt x="205" y="727"/>
                </a:cubicBezTo>
                <a:cubicBezTo>
                  <a:pt x="195" y="685"/>
                  <a:pt x="188" y="657"/>
                  <a:pt x="147" y="644"/>
                </a:cubicBezTo>
                <a:cubicBezTo>
                  <a:pt x="141" y="636"/>
                  <a:pt x="138" y="625"/>
                  <a:pt x="130" y="619"/>
                </a:cubicBezTo>
                <a:cubicBezTo>
                  <a:pt x="123" y="613"/>
                  <a:pt x="111" y="616"/>
                  <a:pt x="105" y="610"/>
                </a:cubicBezTo>
                <a:cubicBezTo>
                  <a:pt x="91" y="596"/>
                  <a:pt x="72" y="560"/>
                  <a:pt x="72" y="560"/>
                </a:cubicBezTo>
                <a:cubicBezTo>
                  <a:pt x="63" y="532"/>
                  <a:pt x="47" y="512"/>
                  <a:pt x="38" y="485"/>
                </a:cubicBezTo>
                <a:cubicBezTo>
                  <a:pt x="32" y="468"/>
                  <a:pt x="22" y="435"/>
                  <a:pt x="22" y="435"/>
                </a:cubicBezTo>
                <a:cubicBezTo>
                  <a:pt x="7" y="324"/>
                  <a:pt x="5" y="324"/>
                  <a:pt x="5" y="168"/>
                </a:cubicBezTo>
                <a:cubicBezTo>
                  <a:pt x="5" y="146"/>
                  <a:pt x="0" y="119"/>
                  <a:pt x="13" y="101"/>
                </a:cubicBezTo>
                <a:cubicBezTo>
                  <a:pt x="26" y="83"/>
                  <a:pt x="141" y="78"/>
                  <a:pt x="164" y="76"/>
                </a:cubicBezTo>
                <a:cubicBezTo>
                  <a:pt x="181" y="65"/>
                  <a:pt x="197" y="54"/>
                  <a:pt x="214" y="43"/>
                </a:cubicBezTo>
                <a:cubicBezTo>
                  <a:pt x="222" y="37"/>
                  <a:pt x="239" y="26"/>
                  <a:pt x="239" y="26"/>
                </a:cubicBezTo>
                <a:cubicBezTo>
                  <a:pt x="245" y="18"/>
                  <a:pt x="247" y="5"/>
                  <a:pt x="256" y="1"/>
                </a:cubicBezTo>
                <a:cubicBezTo>
                  <a:pt x="258" y="0"/>
                  <a:pt x="304" y="18"/>
                  <a:pt x="306" y="18"/>
                </a:cubicBezTo>
                <a:cubicBezTo>
                  <a:pt x="347" y="23"/>
                  <a:pt x="389" y="23"/>
                  <a:pt x="431" y="26"/>
                </a:cubicBezTo>
                <a:cubicBezTo>
                  <a:pt x="481" y="42"/>
                  <a:pt x="537" y="60"/>
                  <a:pt x="589" y="68"/>
                </a:cubicBezTo>
                <a:cubicBezTo>
                  <a:pt x="619" y="89"/>
                  <a:pt x="650" y="97"/>
                  <a:pt x="681" y="118"/>
                </a:cubicBezTo>
                <a:cubicBezTo>
                  <a:pt x="727" y="148"/>
                  <a:pt x="768" y="182"/>
                  <a:pt x="815" y="210"/>
                </a:cubicBezTo>
                <a:cubicBezTo>
                  <a:pt x="821" y="218"/>
                  <a:pt x="825" y="228"/>
                  <a:pt x="832" y="235"/>
                </a:cubicBezTo>
                <a:cubicBezTo>
                  <a:pt x="839" y="242"/>
                  <a:pt x="851" y="244"/>
                  <a:pt x="857" y="252"/>
                </a:cubicBezTo>
                <a:cubicBezTo>
                  <a:pt x="862" y="259"/>
                  <a:pt x="861" y="269"/>
                  <a:pt x="865" y="277"/>
                </a:cubicBezTo>
                <a:cubicBezTo>
                  <a:pt x="892" y="327"/>
                  <a:pt x="911" y="344"/>
                  <a:pt x="923" y="402"/>
                </a:cubicBezTo>
                <a:cubicBezTo>
                  <a:pt x="926" y="416"/>
                  <a:pt x="928" y="430"/>
                  <a:pt x="932" y="444"/>
                </a:cubicBezTo>
                <a:cubicBezTo>
                  <a:pt x="937" y="461"/>
                  <a:pt x="948" y="494"/>
                  <a:pt x="948" y="494"/>
                </a:cubicBezTo>
                <a:cubicBezTo>
                  <a:pt x="942" y="633"/>
                  <a:pt x="954" y="650"/>
                  <a:pt x="907" y="744"/>
                </a:cubicBezTo>
                <a:cubicBezTo>
                  <a:pt x="898" y="761"/>
                  <a:pt x="899" y="781"/>
                  <a:pt x="882" y="794"/>
                </a:cubicBezTo>
                <a:cubicBezTo>
                  <a:pt x="868" y="805"/>
                  <a:pt x="849" y="805"/>
                  <a:pt x="832" y="811"/>
                </a:cubicBezTo>
                <a:cubicBezTo>
                  <a:pt x="704" y="796"/>
                  <a:pt x="782" y="802"/>
                  <a:pt x="598" y="802"/>
                </a:cubicBezTo>
                <a:close/>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8" name="Freeform 24"/>
          <p:cNvSpPr>
            <a:spLocks noChangeArrowheads="1"/>
          </p:cNvSpPr>
          <p:nvPr/>
        </p:nvSpPr>
        <p:spPr bwMode="auto">
          <a:xfrm>
            <a:off x="1905000" y="3429000"/>
            <a:ext cx="2587625" cy="1712913"/>
          </a:xfrm>
          <a:custGeom>
            <a:avLst/>
            <a:gdLst>
              <a:gd name="T0" fmla="*/ 1361 w 1630"/>
              <a:gd name="T1" fmla="*/ 240 h 1079"/>
              <a:gd name="T2" fmla="*/ 1363 w 1630"/>
              <a:gd name="T3" fmla="*/ 269 h 1079"/>
              <a:gd name="T4" fmla="*/ 1255 w 1630"/>
              <a:gd name="T5" fmla="*/ 219 h 1079"/>
              <a:gd name="T6" fmla="*/ 1179 w 1630"/>
              <a:gd name="T7" fmla="*/ 94 h 1079"/>
              <a:gd name="T8" fmla="*/ 1129 w 1630"/>
              <a:gd name="T9" fmla="*/ 61 h 1079"/>
              <a:gd name="T10" fmla="*/ 996 w 1630"/>
              <a:gd name="T11" fmla="*/ 2 h 1079"/>
              <a:gd name="T12" fmla="*/ 887 w 1630"/>
              <a:gd name="T13" fmla="*/ 19 h 1079"/>
              <a:gd name="T14" fmla="*/ 837 w 1630"/>
              <a:gd name="T15" fmla="*/ 35 h 1079"/>
              <a:gd name="T16" fmla="*/ 737 w 1630"/>
              <a:gd name="T17" fmla="*/ 111 h 1079"/>
              <a:gd name="T18" fmla="*/ 720 w 1630"/>
              <a:gd name="T19" fmla="*/ 136 h 1079"/>
              <a:gd name="T20" fmla="*/ 670 w 1630"/>
              <a:gd name="T21" fmla="*/ 152 h 1079"/>
              <a:gd name="T22" fmla="*/ 436 w 1630"/>
              <a:gd name="T23" fmla="*/ 227 h 1079"/>
              <a:gd name="T24" fmla="*/ 211 w 1630"/>
              <a:gd name="T25" fmla="*/ 269 h 1079"/>
              <a:gd name="T26" fmla="*/ 86 w 1630"/>
              <a:gd name="T27" fmla="*/ 253 h 1079"/>
              <a:gd name="T28" fmla="*/ 11 w 1630"/>
              <a:gd name="T29" fmla="*/ 211 h 1079"/>
              <a:gd name="T30" fmla="*/ 2 w 1630"/>
              <a:gd name="T31" fmla="*/ 236 h 1079"/>
              <a:gd name="T32" fmla="*/ 11 w 1630"/>
              <a:gd name="T33" fmla="*/ 495 h 1079"/>
              <a:gd name="T34" fmla="*/ 19 w 1630"/>
              <a:gd name="T35" fmla="*/ 854 h 1079"/>
              <a:gd name="T36" fmla="*/ 69 w 1630"/>
              <a:gd name="T37" fmla="*/ 870 h 1079"/>
              <a:gd name="T38" fmla="*/ 278 w 1630"/>
              <a:gd name="T39" fmla="*/ 937 h 1079"/>
              <a:gd name="T40" fmla="*/ 353 w 1630"/>
              <a:gd name="T41" fmla="*/ 979 h 1079"/>
              <a:gd name="T42" fmla="*/ 436 w 1630"/>
              <a:gd name="T43" fmla="*/ 1004 h 1079"/>
              <a:gd name="T44" fmla="*/ 487 w 1630"/>
              <a:gd name="T45" fmla="*/ 1037 h 1079"/>
              <a:gd name="T46" fmla="*/ 512 w 1630"/>
              <a:gd name="T47" fmla="*/ 1054 h 1079"/>
              <a:gd name="T48" fmla="*/ 712 w 1630"/>
              <a:gd name="T49" fmla="*/ 1021 h 1079"/>
              <a:gd name="T50" fmla="*/ 762 w 1630"/>
              <a:gd name="T51" fmla="*/ 995 h 1079"/>
              <a:gd name="T52" fmla="*/ 812 w 1630"/>
              <a:gd name="T53" fmla="*/ 979 h 1079"/>
              <a:gd name="T54" fmla="*/ 846 w 1630"/>
              <a:gd name="T55" fmla="*/ 987 h 1079"/>
              <a:gd name="T56" fmla="*/ 871 w 1630"/>
              <a:gd name="T57" fmla="*/ 1037 h 1079"/>
              <a:gd name="T58" fmla="*/ 912 w 1630"/>
              <a:gd name="T59" fmla="*/ 1079 h 1079"/>
              <a:gd name="T60" fmla="*/ 1004 w 1630"/>
              <a:gd name="T61" fmla="*/ 1071 h 1079"/>
              <a:gd name="T62" fmla="*/ 1029 w 1630"/>
              <a:gd name="T63" fmla="*/ 1054 h 1079"/>
              <a:gd name="T64" fmla="*/ 1104 w 1630"/>
              <a:gd name="T65" fmla="*/ 1029 h 1079"/>
              <a:gd name="T66" fmla="*/ 1129 w 1630"/>
              <a:gd name="T67" fmla="*/ 1012 h 1079"/>
              <a:gd name="T68" fmla="*/ 1154 w 1630"/>
              <a:gd name="T69" fmla="*/ 1004 h 1079"/>
              <a:gd name="T70" fmla="*/ 1204 w 1630"/>
              <a:gd name="T71" fmla="*/ 970 h 1079"/>
              <a:gd name="T72" fmla="*/ 1321 w 1630"/>
              <a:gd name="T73" fmla="*/ 887 h 1079"/>
              <a:gd name="T74" fmla="*/ 1388 w 1630"/>
              <a:gd name="T75" fmla="*/ 820 h 1079"/>
              <a:gd name="T76" fmla="*/ 1455 w 1630"/>
              <a:gd name="T77" fmla="*/ 737 h 1079"/>
              <a:gd name="T78" fmla="*/ 1538 w 1630"/>
              <a:gd name="T79" fmla="*/ 611 h 1079"/>
              <a:gd name="T80" fmla="*/ 1597 w 1630"/>
              <a:gd name="T81" fmla="*/ 478 h 1079"/>
              <a:gd name="T82" fmla="*/ 1630 w 1630"/>
              <a:gd name="T83" fmla="*/ 386 h 1079"/>
              <a:gd name="T84" fmla="*/ 1530 w 1630"/>
              <a:gd name="T85" fmla="*/ 278 h 1079"/>
              <a:gd name="T86" fmla="*/ 1405 w 1630"/>
              <a:gd name="T87" fmla="*/ 253 h 1079"/>
              <a:gd name="T88" fmla="*/ 1361 w 1630"/>
              <a:gd name="T89" fmla="*/ 240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30" h="1079">
                <a:moveTo>
                  <a:pt x="1361" y="240"/>
                </a:moveTo>
                <a:cubicBezTo>
                  <a:pt x="1362" y="250"/>
                  <a:pt x="1372" y="266"/>
                  <a:pt x="1363" y="269"/>
                </a:cubicBezTo>
                <a:cubicBezTo>
                  <a:pt x="1336" y="276"/>
                  <a:pt x="1275" y="232"/>
                  <a:pt x="1255" y="219"/>
                </a:cubicBezTo>
                <a:cubicBezTo>
                  <a:pt x="1228" y="179"/>
                  <a:pt x="1207" y="135"/>
                  <a:pt x="1179" y="94"/>
                </a:cubicBezTo>
                <a:cubicBezTo>
                  <a:pt x="1168" y="77"/>
                  <a:pt x="1146" y="72"/>
                  <a:pt x="1129" y="61"/>
                </a:cubicBezTo>
                <a:cubicBezTo>
                  <a:pt x="1088" y="34"/>
                  <a:pt x="1044" y="14"/>
                  <a:pt x="996" y="2"/>
                </a:cubicBezTo>
                <a:cubicBezTo>
                  <a:pt x="885" y="13"/>
                  <a:pt x="944" y="0"/>
                  <a:pt x="887" y="19"/>
                </a:cubicBezTo>
                <a:cubicBezTo>
                  <a:pt x="870" y="25"/>
                  <a:pt x="837" y="35"/>
                  <a:pt x="837" y="35"/>
                </a:cubicBezTo>
                <a:cubicBezTo>
                  <a:pt x="801" y="59"/>
                  <a:pt x="772" y="87"/>
                  <a:pt x="737" y="111"/>
                </a:cubicBezTo>
                <a:cubicBezTo>
                  <a:pt x="731" y="119"/>
                  <a:pt x="729" y="131"/>
                  <a:pt x="720" y="136"/>
                </a:cubicBezTo>
                <a:cubicBezTo>
                  <a:pt x="705" y="145"/>
                  <a:pt x="670" y="152"/>
                  <a:pt x="670" y="152"/>
                </a:cubicBezTo>
                <a:cubicBezTo>
                  <a:pt x="606" y="195"/>
                  <a:pt x="512" y="217"/>
                  <a:pt x="436" y="227"/>
                </a:cubicBezTo>
                <a:cubicBezTo>
                  <a:pt x="364" y="253"/>
                  <a:pt x="287" y="263"/>
                  <a:pt x="211" y="269"/>
                </a:cubicBezTo>
                <a:cubicBezTo>
                  <a:pt x="211" y="269"/>
                  <a:pt x="114" y="269"/>
                  <a:pt x="86" y="253"/>
                </a:cubicBezTo>
                <a:cubicBezTo>
                  <a:pt x="0" y="205"/>
                  <a:pt x="68" y="229"/>
                  <a:pt x="11" y="211"/>
                </a:cubicBezTo>
                <a:cubicBezTo>
                  <a:pt x="8" y="219"/>
                  <a:pt x="2" y="227"/>
                  <a:pt x="2" y="236"/>
                </a:cubicBezTo>
                <a:cubicBezTo>
                  <a:pt x="2" y="322"/>
                  <a:pt x="9" y="409"/>
                  <a:pt x="11" y="495"/>
                </a:cubicBezTo>
                <a:cubicBezTo>
                  <a:pt x="14" y="615"/>
                  <a:pt x="1" y="736"/>
                  <a:pt x="19" y="854"/>
                </a:cubicBezTo>
                <a:cubicBezTo>
                  <a:pt x="22" y="871"/>
                  <a:pt x="69" y="870"/>
                  <a:pt x="69" y="870"/>
                </a:cubicBezTo>
                <a:cubicBezTo>
                  <a:pt x="165" y="935"/>
                  <a:pt x="145" y="927"/>
                  <a:pt x="278" y="937"/>
                </a:cubicBezTo>
                <a:cubicBezTo>
                  <a:pt x="300" y="952"/>
                  <a:pt x="329" y="968"/>
                  <a:pt x="353" y="979"/>
                </a:cubicBezTo>
                <a:cubicBezTo>
                  <a:pt x="379" y="990"/>
                  <a:pt x="410" y="990"/>
                  <a:pt x="436" y="1004"/>
                </a:cubicBezTo>
                <a:cubicBezTo>
                  <a:pt x="454" y="1014"/>
                  <a:pt x="470" y="1026"/>
                  <a:pt x="487" y="1037"/>
                </a:cubicBezTo>
                <a:cubicBezTo>
                  <a:pt x="495" y="1043"/>
                  <a:pt x="512" y="1054"/>
                  <a:pt x="512" y="1054"/>
                </a:cubicBezTo>
                <a:cubicBezTo>
                  <a:pt x="653" y="1046"/>
                  <a:pt x="631" y="1062"/>
                  <a:pt x="712" y="1021"/>
                </a:cubicBezTo>
                <a:cubicBezTo>
                  <a:pt x="729" y="1013"/>
                  <a:pt x="745" y="1003"/>
                  <a:pt x="762" y="995"/>
                </a:cubicBezTo>
                <a:cubicBezTo>
                  <a:pt x="778" y="988"/>
                  <a:pt x="812" y="979"/>
                  <a:pt x="812" y="979"/>
                </a:cubicBezTo>
                <a:cubicBezTo>
                  <a:pt x="823" y="982"/>
                  <a:pt x="836" y="981"/>
                  <a:pt x="846" y="987"/>
                </a:cubicBezTo>
                <a:cubicBezTo>
                  <a:pt x="861" y="997"/>
                  <a:pt x="864" y="1023"/>
                  <a:pt x="871" y="1037"/>
                </a:cubicBezTo>
                <a:cubicBezTo>
                  <a:pt x="885" y="1066"/>
                  <a:pt x="886" y="1061"/>
                  <a:pt x="912" y="1079"/>
                </a:cubicBezTo>
                <a:cubicBezTo>
                  <a:pt x="943" y="1076"/>
                  <a:pt x="974" y="1077"/>
                  <a:pt x="1004" y="1071"/>
                </a:cubicBezTo>
                <a:cubicBezTo>
                  <a:pt x="1014" y="1069"/>
                  <a:pt x="1020" y="1059"/>
                  <a:pt x="1029" y="1054"/>
                </a:cubicBezTo>
                <a:cubicBezTo>
                  <a:pt x="1051" y="1043"/>
                  <a:pt x="1080" y="1037"/>
                  <a:pt x="1104" y="1029"/>
                </a:cubicBezTo>
                <a:cubicBezTo>
                  <a:pt x="1112" y="1023"/>
                  <a:pt x="1120" y="1017"/>
                  <a:pt x="1129" y="1012"/>
                </a:cubicBezTo>
                <a:cubicBezTo>
                  <a:pt x="1137" y="1008"/>
                  <a:pt x="1146" y="1008"/>
                  <a:pt x="1154" y="1004"/>
                </a:cubicBezTo>
                <a:cubicBezTo>
                  <a:pt x="1172" y="994"/>
                  <a:pt x="1204" y="970"/>
                  <a:pt x="1204" y="970"/>
                </a:cubicBezTo>
                <a:cubicBezTo>
                  <a:pt x="1221" y="922"/>
                  <a:pt x="1274" y="898"/>
                  <a:pt x="1321" y="887"/>
                </a:cubicBezTo>
                <a:cubicBezTo>
                  <a:pt x="1345" y="863"/>
                  <a:pt x="1369" y="848"/>
                  <a:pt x="1388" y="820"/>
                </a:cubicBezTo>
                <a:cubicBezTo>
                  <a:pt x="1401" y="779"/>
                  <a:pt x="1415" y="750"/>
                  <a:pt x="1455" y="737"/>
                </a:cubicBezTo>
                <a:cubicBezTo>
                  <a:pt x="1482" y="697"/>
                  <a:pt x="1516" y="655"/>
                  <a:pt x="1538" y="611"/>
                </a:cubicBezTo>
                <a:cubicBezTo>
                  <a:pt x="1559" y="567"/>
                  <a:pt x="1570" y="518"/>
                  <a:pt x="1597" y="478"/>
                </a:cubicBezTo>
                <a:cubicBezTo>
                  <a:pt x="1605" y="445"/>
                  <a:pt x="1620" y="418"/>
                  <a:pt x="1630" y="386"/>
                </a:cubicBezTo>
                <a:cubicBezTo>
                  <a:pt x="1618" y="312"/>
                  <a:pt x="1606" y="297"/>
                  <a:pt x="1530" y="278"/>
                </a:cubicBezTo>
                <a:cubicBezTo>
                  <a:pt x="1478" y="238"/>
                  <a:pt x="1476" y="243"/>
                  <a:pt x="1405" y="253"/>
                </a:cubicBezTo>
                <a:cubicBezTo>
                  <a:pt x="1346" y="272"/>
                  <a:pt x="1351" y="286"/>
                  <a:pt x="1361" y="240"/>
                </a:cubicBezTo>
                <a:close/>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
        <p:nvSpPr>
          <p:cNvPr id="144409" name="Freeform 25"/>
          <p:cNvSpPr>
            <a:spLocks noChangeArrowheads="1"/>
          </p:cNvSpPr>
          <p:nvPr/>
        </p:nvSpPr>
        <p:spPr bwMode="auto">
          <a:xfrm>
            <a:off x="1844675" y="4356100"/>
            <a:ext cx="3641725" cy="1892300"/>
          </a:xfrm>
          <a:custGeom>
            <a:avLst/>
            <a:gdLst>
              <a:gd name="T0" fmla="*/ 30 w 2294"/>
              <a:gd name="T1" fmla="*/ 276 h 1192"/>
              <a:gd name="T2" fmla="*/ 32 w 2294"/>
              <a:gd name="T3" fmla="*/ 316 h 1192"/>
              <a:gd name="T4" fmla="*/ 24 w 2294"/>
              <a:gd name="T5" fmla="*/ 587 h 1192"/>
              <a:gd name="T6" fmla="*/ 15 w 2294"/>
              <a:gd name="T7" fmla="*/ 669 h 1192"/>
              <a:gd name="T8" fmla="*/ 40 w 2294"/>
              <a:gd name="T9" fmla="*/ 990 h 1192"/>
              <a:gd name="T10" fmla="*/ 218 w 2294"/>
              <a:gd name="T11" fmla="*/ 973 h 1192"/>
              <a:gd name="T12" fmla="*/ 386 w 2294"/>
              <a:gd name="T13" fmla="*/ 948 h 1192"/>
              <a:gd name="T14" fmla="*/ 656 w 2294"/>
              <a:gd name="T15" fmla="*/ 908 h 1192"/>
              <a:gd name="T16" fmla="*/ 942 w 2294"/>
              <a:gd name="T17" fmla="*/ 899 h 1192"/>
              <a:gd name="T18" fmla="*/ 1000 w 2294"/>
              <a:gd name="T19" fmla="*/ 908 h 1192"/>
              <a:gd name="T20" fmla="*/ 1009 w 2294"/>
              <a:gd name="T21" fmla="*/ 933 h 1192"/>
              <a:gd name="T22" fmla="*/ 1018 w 2294"/>
              <a:gd name="T23" fmla="*/ 1105 h 1192"/>
              <a:gd name="T24" fmla="*/ 1026 w 2294"/>
              <a:gd name="T25" fmla="*/ 999 h 1192"/>
              <a:gd name="T26" fmla="*/ 1034 w 2294"/>
              <a:gd name="T27" fmla="*/ 891 h 1192"/>
              <a:gd name="T28" fmla="*/ 1093 w 2294"/>
              <a:gd name="T29" fmla="*/ 899 h 1192"/>
              <a:gd name="T30" fmla="*/ 1287 w 2294"/>
              <a:gd name="T31" fmla="*/ 924 h 1192"/>
              <a:gd name="T32" fmla="*/ 1615 w 2294"/>
              <a:gd name="T33" fmla="*/ 916 h 1192"/>
              <a:gd name="T34" fmla="*/ 1641 w 2294"/>
              <a:gd name="T35" fmla="*/ 916 h 1192"/>
              <a:gd name="T36" fmla="*/ 1589 w 2294"/>
              <a:gd name="T37" fmla="*/ 1122 h 1192"/>
              <a:gd name="T38" fmla="*/ 1136 w 2294"/>
              <a:gd name="T39" fmla="*/ 1130 h 1192"/>
              <a:gd name="T40" fmla="*/ 1110 w 2294"/>
              <a:gd name="T41" fmla="*/ 1138 h 1192"/>
              <a:gd name="T42" fmla="*/ 1085 w 2294"/>
              <a:gd name="T43" fmla="*/ 1155 h 1192"/>
              <a:gd name="T44" fmla="*/ 1110 w 2294"/>
              <a:gd name="T45" fmla="*/ 1171 h 1192"/>
              <a:gd name="T46" fmla="*/ 1227 w 2294"/>
              <a:gd name="T47" fmla="*/ 1179 h 1192"/>
              <a:gd name="T48" fmla="*/ 1371 w 2294"/>
              <a:gd name="T49" fmla="*/ 1171 h 1192"/>
              <a:gd name="T50" fmla="*/ 1977 w 2294"/>
              <a:gd name="T51" fmla="*/ 1179 h 1192"/>
              <a:gd name="T52" fmla="*/ 2069 w 2294"/>
              <a:gd name="T53" fmla="*/ 1171 h 1192"/>
              <a:gd name="T54" fmla="*/ 2169 w 2294"/>
              <a:gd name="T55" fmla="*/ 1179 h 1192"/>
              <a:gd name="T56" fmla="*/ 2244 w 2294"/>
              <a:gd name="T57" fmla="*/ 1163 h 1192"/>
              <a:gd name="T58" fmla="*/ 2238 w 2294"/>
              <a:gd name="T59" fmla="*/ 982 h 1192"/>
              <a:gd name="T60" fmla="*/ 2145 w 2294"/>
              <a:gd name="T61" fmla="*/ 768 h 1192"/>
              <a:gd name="T62" fmla="*/ 2104 w 2294"/>
              <a:gd name="T63" fmla="*/ 727 h 1192"/>
              <a:gd name="T64" fmla="*/ 2087 w 2294"/>
              <a:gd name="T65" fmla="*/ 702 h 1192"/>
              <a:gd name="T66" fmla="*/ 2002 w 2294"/>
              <a:gd name="T67" fmla="*/ 677 h 1192"/>
              <a:gd name="T68" fmla="*/ 1725 w 2294"/>
              <a:gd name="T69" fmla="*/ 653 h 1192"/>
              <a:gd name="T70" fmla="*/ 1607 w 2294"/>
              <a:gd name="T71" fmla="*/ 645 h 1192"/>
              <a:gd name="T72" fmla="*/ 1599 w 2294"/>
              <a:gd name="T73" fmla="*/ 620 h 1192"/>
              <a:gd name="T74" fmla="*/ 1607 w 2294"/>
              <a:gd name="T75" fmla="*/ 488 h 1192"/>
              <a:gd name="T76" fmla="*/ 1657 w 2294"/>
              <a:gd name="T77" fmla="*/ 266 h 1192"/>
              <a:gd name="T78" fmla="*/ 1649 w 2294"/>
              <a:gd name="T79" fmla="*/ 134 h 1192"/>
              <a:gd name="T80" fmla="*/ 1498 w 2294"/>
              <a:gd name="T81" fmla="*/ 77 h 1192"/>
              <a:gd name="T82" fmla="*/ 992 w 2294"/>
              <a:gd name="T83" fmla="*/ 11 h 1192"/>
              <a:gd name="T84" fmla="*/ 402 w 2294"/>
              <a:gd name="T85" fmla="*/ 27 h 1192"/>
              <a:gd name="T86" fmla="*/ 209 w 2294"/>
              <a:gd name="T87" fmla="*/ 77 h 1192"/>
              <a:gd name="T88" fmla="*/ 125 w 2294"/>
              <a:gd name="T89" fmla="*/ 126 h 1192"/>
              <a:gd name="T90" fmla="*/ 49 w 2294"/>
              <a:gd name="T91" fmla="*/ 216 h 1192"/>
              <a:gd name="T92" fmla="*/ 32 w 2294"/>
              <a:gd name="T93" fmla="*/ 266 h 1192"/>
              <a:gd name="T94" fmla="*/ 24 w 2294"/>
              <a:gd name="T95" fmla="*/ 595 h 1192"/>
              <a:gd name="T96" fmla="*/ 32 w 2294"/>
              <a:gd name="T97" fmla="*/ 63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4" h="1192">
                <a:moveTo>
                  <a:pt x="30" y="276"/>
                </a:moveTo>
                <a:cubicBezTo>
                  <a:pt x="72" y="308"/>
                  <a:pt x="36" y="270"/>
                  <a:pt x="32" y="316"/>
                </a:cubicBezTo>
                <a:cubicBezTo>
                  <a:pt x="24" y="405"/>
                  <a:pt x="28" y="496"/>
                  <a:pt x="24" y="587"/>
                </a:cubicBezTo>
                <a:cubicBezTo>
                  <a:pt x="23" y="614"/>
                  <a:pt x="18" y="642"/>
                  <a:pt x="15" y="669"/>
                </a:cubicBezTo>
                <a:cubicBezTo>
                  <a:pt x="33" y="957"/>
                  <a:pt x="17" y="851"/>
                  <a:pt x="40" y="990"/>
                </a:cubicBezTo>
                <a:cubicBezTo>
                  <a:pt x="118" y="965"/>
                  <a:pt x="33" y="990"/>
                  <a:pt x="218" y="973"/>
                </a:cubicBezTo>
                <a:cubicBezTo>
                  <a:pt x="278" y="967"/>
                  <a:pt x="313" y="954"/>
                  <a:pt x="386" y="948"/>
                </a:cubicBezTo>
                <a:cubicBezTo>
                  <a:pt x="474" y="921"/>
                  <a:pt x="565" y="914"/>
                  <a:pt x="656" y="908"/>
                </a:cubicBezTo>
                <a:cubicBezTo>
                  <a:pt x="743" y="877"/>
                  <a:pt x="854" y="895"/>
                  <a:pt x="942" y="899"/>
                </a:cubicBezTo>
                <a:cubicBezTo>
                  <a:pt x="961" y="902"/>
                  <a:pt x="983" y="899"/>
                  <a:pt x="1000" y="908"/>
                </a:cubicBezTo>
                <a:cubicBezTo>
                  <a:pt x="1009" y="912"/>
                  <a:pt x="1008" y="924"/>
                  <a:pt x="1009" y="933"/>
                </a:cubicBezTo>
                <a:cubicBezTo>
                  <a:pt x="1014" y="990"/>
                  <a:pt x="1015" y="1048"/>
                  <a:pt x="1018" y="1105"/>
                </a:cubicBezTo>
                <a:cubicBezTo>
                  <a:pt x="1040" y="1037"/>
                  <a:pt x="1036" y="1073"/>
                  <a:pt x="1026" y="999"/>
                </a:cubicBezTo>
                <a:cubicBezTo>
                  <a:pt x="1029" y="963"/>
                  <a:pt x="1014" y="921"/>
                  <a:pt x="1034" y="891"/>
                </a:cubicBezTo>
                <a:cubicBezTo>
                  <a:pt x="1045" y="875"/>
                  <a:pt x="1073" y="897"/>
                  <a:pt x="1093" y="899"/>
                </a:cubicBezTo>
                <a:cubicBezTo>
                  <a:pt x="1159" y="906"/>
                  <a:pt x="1221" y="915"/>
                  <a:pt x="1287" y="924"/>
                </a:cubicBezTo>
                <a:cubicBezTo>
                  <a:pt x="1396" y="921"/>
                  <a:pt x="1506" y="926"/>
                  <a:pt x="1615" y="916"/>
                </a:cubicBezTo>
                <a:cubicBezTo>
                  <a:pt x="1647" y="913"/>
                  <a:pt x="1619" y="857"/>
                  <a:pt x="1641" y="916"/>
                </a:cubicBezTo>
                <a:cubicBezTo>
                  <a:pt x="1626" y="956"/>
                  <a:pt x="1648" y="1119"/>
                  <a:pt x="1589" y="1122"/>
                </a:cubicBezTo>
                <a:cubicBezTo>
                  <a:pt x="1438" y="1130"/>
                  <a:pt x="1287" y="1127"/>
                  <a:pt x="1136" y="1130"/>
                </a:cubicBezTo>
                <a:cubicBezTo>
                  <a:pt x="1128" y="1133"/>
                  <a:pt x="1118" y="1134"/>
                  <a:pt x="1110" y="1138"/>
                </a:cubicBezTo>
                <a:cubicBezTo>
                  <a:pt x="1101" y="1143"/>
                  <a:pt x="1085" y="1145"/>
                  <a:pt x="1085" y="1155"/>
                </a:cubicBezTo>
                <a:cubicBezTo>
                  <a:pt x="1085" y="1164"/>
                  <a:pt x="1100" y="1169"/>
                  <a:pt x="1110" y="1171"/>
                </a:cubicBezTo>
                <a:cubicBezTo>
                  <a:pt x="1149" y="1178"/>
                  <a:pt x="1188" y="1176"/>
                  <a:pt x="1227" y="1179"/>
                </a:cubicBezTo>
                <a:cubicBezTo>
                  <a:pt x="1277" y="1192"/>
                  <a:pt x="1322" y="1186"/>
                  <a:pt x="1371" y="1171"/>
                </a:cubicBezTo>
                <a:cubicBezTo>
                  <a:pt x="1578" y="1183"/>
                  <a:pt x="1764" y="1185"/>
                  <a:pt x="1977" y="1179"/>
                </a:cubicBezTo>
                <a:cubicBezTo>
                  <a:pt x="2015" y="1166"/>
                  <a:pt x="2030" y="1181"/>
                  <a:pt x="2069" y="1171"/>
                </a:cubicBezTo>
                <a:cubicBezTo>
                  <a:pt x="2098" y="1152"/>
                  <a:pt x="2138" y="1189"/>
                  <a:pt x="2169" y="1179"/>
                </a:cubicBezTo>
                <a:cubicBezTo>
                  <a:pt x="2186" y="1173"/>
                  <a:pt x="2244" y="1163"/>
                  <a:pt x="2244" y="1163"/>
                </a:cubicBezTo>
                <a:cubicBezTo>
                  <a:pt x="2294" y="1130"/>
                  <a:pt x="2231" y="1048"/>
                  <a:pt x="2238" y="982"/>
                </a:cubicBezTo>
                <a:cubicBezTo>
                  <a:pt x="2231" y="891"/>
                  <a:pt x="2229" y="820"/>
                  <a:pt x="2145" y="768"/>
                </a:cubicBezTo>
                <a:cubicBezTo>
                  <a:pt x="2105" y="707"/>
                  <a:pt x="2156" y="778"/>
                  <a:pt x="2104" y="727"/>
                </a:cubicBezTo>
                <a:cubicBezTo>
                  <a:pt x="2097" y="720"/>
                  <a:pt x="2095" y="708"/>
                  <a:pt x="2087" y="702"/>
                </a:cubicBezTo>
                <a:cubicBezTo>
                  <a:pt x="2069" y="690"/>
                  <a:pt x="2023" y="684"/>
                  <a:pt x="2002" y="677"/>
                </a:cubicBezTo>
                <a:cubicBezTo>
                  <a:pt x="1925" y="602"/>
                  <a:pt x="1853" y="648"/>
                  <a:pt x="1725" y="653"/>
                </a:cubicBezTo>
                <a:cubicBezTo>
                  <a:pt x="1685" y="650"/>
                  <a:pt x="1645" y="655"/>
                  <a:pt x="1607" y="645"/>
                </a:cubicBezTo>
                <a:cubicBezTo>
                  <a:pt x="1599" y="643"/>
                  <a:pt x="1599" y="629"/>
                  <a:pt x="1599" y="620"/>
                </a:cubicBezTo>
                <a:cubicBezTo>
                  <a:pt x="1599" y="576"/>
                  <a:pt x="1604" y="532"/>
                  <a:pt x="1607" y="488"/>
                </a:cubicBezTo>
                <a:cubicBezTo>
                  <a:pt x="1615" y="365"/>
                  <a:pt x="1625" y="365"/>
                  <a:pt x="1657" y="266"/>
                </a:cubicBezTo>
                <a:cubicBezTo>
                  <a:pt x="1654" y="222"/>
                  <a:pt x="1658" y="177"/>
                  <a:pt x="1649" y="134"/>
                </a:cubicBezTo>
                <a:cubicBezTo>
                  <a:pt x="1639" y="88"/>
                  <a:pt x="1533" y="87"/>
                  <a:pt x="1498" y="77"/>
                </a:cubicBezTo>
                <a:cubicBezTo>
                  <a:pt x="1336" y="32"/>
                  <a:pt x="1159" y="21"/>
                  <a:pt x="992" y="11"/>
                </a:cubicBezTo>
                <a:cubicBezTo>
                  <a:pt x="942" y="12"/>
                  <a:pt x="579" y="0"/>
                  <a:pt x="402" y="27"/>
                </a:cubicBezTo>
                <a:cubicBezTo>
                  <a:pt x="340" y="36"/>
                  <a:pt x="267" y="52"/>
                  <a:pt x="209" y="77"/>
                </a:cubicBezTo>
                <a:cubicBezTo>
                  <a:pt x="179" y="90"/>
                  <a:pt x="125" y="126"/>
                  <a:pt x="125" y="126"/>
                </a:cubicBezTo>
                <a:cubicBezTo>
                  <a:pt x="101" y="161"/>
                  <a:pt x="65" y="172"/>
                  <a:pt x="49" y="216"/>
                </a:cubicBezTo>
                <a:cubicBezTo>
                  <a:pt x="43" y="233"/>
                  <a:pt x="32" y="266"/>
                  <a:pt x="32" y="266"/>
                </a:cubicBezTo>
                <a:cubicBezTo>
                  <a:pt x="29" y="376"/>
                  <a:pt x="29" y="485"/>
                  <a:pt x="24" y="595"/>
                </a:cubicBezTo>
                <a:cubicBezTo>
                  <a:pt x="22" y="636"/>
                  <a:pt x="0" y="606"/>
                  <a:pt x="32" y="636"/>
                </a:cubicBezTo>
              </a:path>
            </a:pathLst>
          </a:custGeom>
          <a:solidFill>
            <a:srgbClr val="FF3300">
              <a:alpha val="50195"/>
            </a:srgbClr>
          </a:solidFill>
          <a:ln w="9525">
            <a:solidFill>
              <a:srgbClr val="FF3300"/>
            </a:solidFill>
            <a:round/>
          </a:ln>
        </p:spPr>
        <p:txBody>
          <a:bodyPr/>
          <a:lstStyle/>
          <a:p>
            <a:endParaRPr lang="zh-CN" altLang="en-US"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1000"/>
                                  </p:stCondLst>
                                  <p:childTnLst>
                                    <p:set>
                                      <p:cBhvr>
                                        <p:cTn id="6" dur="1" fill="hold">
                                          <p:stCondLst>
                                            <p:cond delay="0"/>
                                          </p:stCondLst>
                                        </p:cTn>
                                        <p:tgtEl>
                                          <p:spTgt spid="144402"/>
                                        </p:tgtEl>
                                        <p:attrNameLst>
                                          <p:attrName>style.visibility</p:attrName>
                                        </p:attrNameLst>
                                      </p:cBhvr>
                                      <p:to>
                                        <p:strVal val="visible"/>
                                      </p:to>
                                    </p:set>
                                    <p:animEffect transition="in" filter="dissolve">
                                      <p:cBhvr>
                                        <p:cTn id="7" dur="500"/>
                                        <p:tgtEl>
                                          <p:spTgt spid="144402"/>
                                        </p:tgtEl>
                                      </p:cBhvr>
                                    </p:animEffect>
                                  </p:childTnLst>
                                </p:cTn>
                              </p:par>
                            </p:childTnLst>
                          </p:cTn>
                        </p:par>
                        <p:par>
                          <p:cTn id="8" fill="hold">
                            <p:stCondLst>
                              <p:cond delay="1500"/>
                            </p:stCondLst>
                            <p:childTnLst>
                              <p:par>
                                <p:cTn id="9" presetID="22" presetClass="entr" presetSubtype="2" fill="hold" nodeType="afterEffect">
                                  <p:stCondLst>
                                    <p:cond delay="1000"/>
                                  </p:stCondLst>
                                  <p:childTnLst>
                                    <p:set>
                                      <p:cBhvr>
                                        <p:cTn id="10" dur="1" fill="hold">
                                          <p:stCondLst>
                                            <p:cond delay="0"/>
                                          </p:stCondLst>
                                        </p:cTn>
                                        <p:tgtEl>
                                          <p:spTgt spid="144388"/>
                                        </p:tgtEl>
                                        <p:attrNameLst>
                                          <p:attrName>style.visibility</p:attrName>
                                        </p:attrNameLst>
                                      </p:cBhvr>
                                      <p:to>
                                        <p:strVal val="visible"/>
                                      </p:to>
                                    </p:set>
                                    <p:animEffect transition="in" filter="wipe(right)">
                                      <p:cBhvr>
                                        <p:cTn id="11" dur="500"/>
                                        <p:tgtEl>
                                          <p:spTgt spid="144388"/>
                                        </p:tgtEl>
                                      </p:cBhvr>
                                    </p:animEffect>
                                  </p:childTnLst>
                                </p:cTn>
                              </p:par>
                            </p:childTnLst>
                          </p:cTn>
                        </p:par>
                        <p:par>
                          <p:cTn id="12" fill="hold">
                            <p:stCondLst>
                              <p:cond delay="3000"/>
                            </p:stCondLst>
                            <p:childTnLst>
                              <p:par>
                                <p:cTn id="13" presetID="22" presetClass="entr" presetSubtype="2" fill="hold" grpId="0" nodeType="afterEffect">
                                  <p:stCondLst>
                                    <p:cond delay="0"/>
                                  </p:stCondLst>
                                  <p:childTnLst>
                                    <p:set>
                                      <p:cBhvr>
                                        <p:cTn id="14" dur="1" fill="hold">
                                          <p:stCondLst>
                                            <p:cond delay="0"/>
                                          </p:stCondLst>
                                        </p:cTn>
                                        <p:tgtEl>
                                          <p:spTgt spid="144389"/>
                                        </p:tgtEl>
                                        <p:attrNameLst>
                                          <p:attrName>style.visibility</p:attrName>
                                        </p:attrNameLst>
                                      </p:cBhvr>
                                      <p:to>
                                        <p:strVal val="visible"/>
                                      </p:to>
                                    </p:set>
                                    <p:animEffect transition="in" filter="wipe(right)">
                                      <p:cBhvr>
                                        <p:cTn id="15" dur="500"/>
                                        <p:tgtEl>
                                          <p:spTgt spid="144389"/>
                                        </p:tgtEl>
                                      </p:cBhvr>
                                    </p:animEffect>
                                  </p:childTnLst>
                                </p:cTn>
                              </p:par>
                            </p:childTnLst>
                          </p:cTn>
                        </p:par>
                        <p:par>
                          <p:cTn id="16" fill="hold">
                            <p:stCondLst>
                              <p:cond delay="3500"/>
                            </p:stCondLst>
                            <p:childTnLst>
                              <p:par>
                                <p:cTn id="17" presetID="9" presetClass="entr" presetSubtype="0" fill="hold" nodeType="afterEffect">
                                  <p:stCondLst>
                                    <p:cond delay="1000"/>
                                  </p:stCondLst>
                                  <p:childTnLst>
                                    <p:set>
                                      <p:cBhvr>
                                        <p:cTn id="18" dur="1" fill="hold">
                                          <p:stCondLst>
                                            <p:cond delay="0"/>
                                          </p:stCondLst>
                                        </p:cTn>
                                        <p:tgtEl>
                                          <p:spTgt spid="144403"/>
                                        </p:tgtEl>
                                        <p:attrNameLst>
                                          <p:attrName>style.visibility</p:attrName>
                                        </p:attrNameLst>
                                      </p:cBhvr>
                                      <p:to>
                                        <p:strVal val="visible"/>
                                      </p:to>
                                    </p:set>
                                    <p:animEffect transition="in" filter="dissolve">
                                      <p:cBhvr>
                                        <p:cTn id="19" dur="500"/>
                                        <p:tgtEl>
                                          <p:spTgt spid="144403"/>
                                        </p:tgtEl>
                                      </p:cBhvr>
                                    </p:animEffect>
                                  </p:childTnLst>
                                </p:cTn>
                              </p:par>
                            </p:childTnLst>
                          </p:cTn>
                        </p:par>
                        <p:par>
                          <p:cTn id="20" fill="hold">
                            <p:stCondLst>
                              <p:cond delay="5000"/>
                            </p:stCondLst>
                            <p:childTnLst>
                              <p:par>
                                <p:cTn id="21" presetID="22" presetClass="entr" presetSubtype="1" fill="hold" nodeType="afterEffect">
                                  <p:stCondLst>
                                    <p:cond delay="0"/>
                                  </p:stCondLst>
                                  <p:childTnLst>
                                    <p:set>
                                      <p:cBhvr>
                                        <p:cTn id="22" dur="1" fill="hold">
                                          <p:stCondLst>
                                            <p:cond delay="0"/>
                                          </p:stCondLst>
                                        </p:cTn>
                                        <p:tgtEl>
                                          <p:spTgt spid="144390"/>
                                        </p:tgtEl>
                                        <p:attrNameLst>
                                          <p:attrName>style.visibility</p:attrName>
                                        </p:attrNameLst>
                                      </p:cBhvr>
                                      <p:to>
                                        <p:strVal val="visible"/>
                                      </p:to>
                                    </p:set>
                                    <p:animEffect transition="in" filter="wipe(up)">
                                      <p:cBhvr>
                                        <p:cTn id="23" dur="500"/>
                                        <p:tgtEl>
                                          <p:spTgt spid="144390"/>
                                        </p:tgtEl>
                                      </p:cBhvr>
                                    </p:animEffect>
                                  </p:childTnLst>
                                </p:cTn>
                              </p:par>
                            </p:childTnLst>
                          </p:cTn>
                        </p:par>
                        <p:par>
                          <p:cTn id="24" fill="hold">
                            <p:stCondLst>
                              <p:cond delay="5500"/>
                            </p:stCondLst>
                            <p:childTnLst>
                              <p:par>
                                <p:cTn id="25" presetID="22" presetClass="entr" presetSubtype="1" fill="hold" nodeType="afterEffect">
                                  <p:stCondLst>
                                    <p:cond delay="0"/>
                                  </p:stCondLst>
                                  <p:childTnLst>
                                    <p:set>
                                      <p:cBhvr>
                                        <p:cTn id="26" dur="1" fill="hold">
                                          <p:stCondLst>
                                            <p:cond delay="0"/>
                                          </p:stCondLst>
                                        </p:cTn>
                                        <p:tgtEl>
                                          <p:spTgt spid="144391"/>
                                        </p:tgtEl>
                                        <p:attrNameLst>
                                          <p:attrName>style.visibility</p:attrName>
                                        </p:attrNameLst>
                                      </p:cBhvr>
                                      <p:to>
                                        <p:strVal val="visible"/>
                                      </p:to>
                                    </p:set>
                                    <p:animEffect transition="in" filter="wipe(up)">
                                      <p:cBhvr>
                                        <p:cTn id="27" dur="500"/>
                                        <p:tgtEl>
                                          <p:spTgt spid="144391"/>
                                        </p:tgtEl>
                                      </p:cBhvr>
                                    </p:animEffect>
                                  </p:childTnLst>
                                </p:cTn>
                              </p:par>
                            </p:childTnLst>
                          </p:cTn>
                        </p:par>
                        <p:par>
                          <p:cTn id="28" fill="hold">
                            <p:stCondLst>
                              <p:cond delay="6000"/>
                            </p:stCondLst>
                            <p:childTnLst>
                              <p:par>
                                <p:cTn id="29" presetID="22" presetClass="entr" presetSubtype="1" fill="hold" grpId="0" nodeType="afterEffect">
                                  <p:stCondLst>
                                    <p:cond delay="0"/>
                                  </p:stCondLst>
                                  <p:childTnLst>
                                    <p:set>
                                      <p:cBhvr>
                                        <p:cTn id="30" dur="1" fill="hold">
                                          <p:stCondLst>
                                            <p:cond delay="0"/>
                                          </p:stCondLst>
                                        </p:cTn>
                                        <p:tgtEl>
                                          <p:spTgt spid="144392"/>
                                        </p:tgtEl>
                                        <p:attrNameLst>
                                          <p:attrName>style.visibility</p:attrName>
                                        </p:attrNameLst>
                                      </p:cBhvr>
                                      <p:to>
                                        <p:strVal val="visible"/>
                                      </p:to>
                                    </p:set>
                                    <p:animEffect transition="in" filter="wipe(up)">
                                      <p:cBhvr>
                                        <p:cTn id="31" dur="500"/>
                                        <p:tgtEl>
                                          <p:spTgt spid="144392"/>
                                        </p:tgtEl>
                                      </p:cBhvr>
                                    </p:animEffect>
                                  </p:childTnLst>
                                </p:cTn>
                              </p:par>
                            </p:childTnLst>
                          </p:cTn>
                        </p:par>
                        <p:par>
                          <p:cTn id="32" fill="hold">
                            <p:stCondLst>
                              <p:cond delay="6500"/>
                            </p:stCondLst>
                            <p:childTnLst>
                              <p:par>
                                <p:cTn id="33" presetID="9" presetClass="entr" presetSubtype="0" fill="hold" nodeType="afterEffect">
                                  <p:stCondLst>
                                    <p:cond delay="1000"/>
                                  </p:stCondLst>
                                  <p:childTnLst>
                                    <p:set>
                                      <p:cBhvr>
                                        <p:cTn id="34" dur="1" fill="hold">
                                          <p:stCondLst>
                                            <p:cond delay="0"/>
                                          </p:stCondLst>
                                        </p:cTn>
                                        <p:tgtEl>
                                          <p:spTgt spid="144404"/>
                                        </p:tgtEl>
                                        <p:attrNameLst>
                                          <p:attrName>style.visibility</p:attrName>
                                        </p:attrNameLst>
                                      </p:cBhvr>
                                      <p:to>
                                        <p:strVal val="visible"/>
                                      </p:to>
                                    </p:set>
                                    <p:animEffect transition="in" filter="dissolve">
                                      <p:cBhvr>
                                        <p:cTn id="35" dur="500"/>
                                        <p:tgtEl>
                                          <p:spTgt spid="144404"/>
                                        </p:tgtEl>
                                      </p:cBhvr>
                                    </p:animEffect>
                                  </p:childTnLst>
                                </p:cTn>
                              </p:par>
                            </p:childTnLst>
                          </p:cTn>
                        </p:par>
                        <p:par>
                          <p:cTn id="36" fill="hold">
                            <p:stCondLst>
                              <p:cond delay="8000"/>
                            </p:stCondLst>
                            <p:childTnLst>
                              <p:par>
                                <p:cTn id="37" presetID="22" presetClass="entr" presetSubtype="4" fill="hold" grpId="0" nodeType="afterEffect">
                                  <p:stCondLst>
                                    <p:cond delay="0"/>
                                  </p:stCondLst>
                                  <p:childTnLst>
                                    <p:set>
                                      <p:cBhvr>
                                        <p:cTn id="38" dur="1" fill="hold">
                                          <p:stCondLst>
                                            <p:cond delay="0"/>
                                          </p:stCondLst>
                                        </p:cTn>
                                        <p:tgtEl>
                                          <p:spTgt spid="144393"/>
                                        </p:tgtEl>
                                        <p:attrNameLst>
                                          <p:attrName>style.visibility</p:attrName>
                                        </p:attrNameLst>
                                      </p:cBhvr>
                                      <p:to>
                                        <p:strVal val="visible"/>
                                      </p:to>
                                    </p:set>
                                    <p:animEffect transition="in" filter="wipe(down)">
                                      <p:cBhvr>
                                        <p:cTn id="39" dur="500"/>
                                        <p:tgtEl>
                                          <p:spTgt spid="144393"/>
                                        </p:tgtEl>
                                      </p:cBhvr>
                                    </p:animEffect>
                                  </p:childTnLst>
                                </p:cTn>
                              </p:par>
                            </p:childTnLst>
                          </p:cTn>
                        </p:par>
                        <p:par>
                          <p:cTn id="40" fill="hold">
                            <p:stCondLst>
                              <p:cond delay="8500"/>
                            </p:stCondLst>
                            <p:childTnLst>
                              <p:par>
                                <p:cTn id="41" presetID="9" presetClass="entr" presetSubtype="0" fill="hold" nodeType="afterEffect">
                                  <p:stCondLst>
                                    <p:cond delay="1000"/>
                                  </p:stCondLst>
                                  <p:childTnLst>
                                    <p:set>
                                      <p:cBhvr>
                                        <p:cTn id="42" dur="1" fill="hold">
                                          <p:stCondLst>
                                            <p:cond delay="0"/>
                                          </p:stCondLst>
                                        </p:cTn>
                                        <p:tgtEl>
                                          <p:spTgt spid="144405"/>
                                        </p:tgtEl>
                                        <p:attrNameLst>
                                          <p:attrName>style.visibility</p:attrName>
                                        </p:attrNameLst>
                                      </p:cBhvr>
                                      <p:to>
                                        <p:strVal val="visible"/>
                                      </p:to>
                                    </p:set>
                                    <p:animEffect transition="in" filter="dissolve">
                                      <p:cBhvr>
                                        <p:cTn id="43" dur="500"/>
                                        <p:tgtEl>
                                          <p:spTgt spid="144405"/>
                                        </p:tgtEl>
                                      </p:cBhvr>
                                    </p:animEffect>
                                  </p:childTnLst>
                                </p:cTn>
                              </p:par>
                            </p:childTnLst>
                          </p:cTn>
                        </p:par>
                        <p:par>
                          <p:cTn id="44" fill="hold">
                            <p:stCondLst>
                              <p:cond delay="10000"/>
                            </p:stCondLst>
                            <p:childTnLst>
                              <p:par>
                                <p:cTn id="45" presetID="22" presetClass="entr" presetSubtype="4" fill="hold" grpId="0" nodeType="afterEffect">
                                  <p:stCondLst>
                                    <p:cond delay="0"/>
                                  </p:stCondLst>
                                  <p:childTnLst>
                                    <p:set>
                                      <p:cBhvr>
                                        <p:cTn id="46" dur="1" fill="hold">
                                          <p:stCondLst>
                                            <p:cond delay="0"/>
                                          </p:stCondLst>
                                        </p:cTn>
                                        <p:tgtEl>
                                          <p:spTgt spid="144394"/>
                                        </p:tgtEl>
                                        <p:attrNameLst>
                                          <p:attrName>style.visibility</p:attrName>
                                        </p:attrNameLst>
                                      </p:cBhvr>
                                      <p:to>
                                        <p:strVal val="visible"/>
                                      </p:to>
                                    </p:set>
                                    <p:animEffect transition="in" filter="wipe(down)">
                                      <p:cBhvr>
                                        <p:cTn id="47" dur="500"/>
                                        <p:tgtEl>
                                          <p:spTgt spid="144394"/>
                                        </p:tgtEl>
                                      </p:cBhvr>
                                    </p:animEffect>
                                  </p:childTnLst>
                                </p:cTn>
                              </p:par>
                            </p:childTnLst>
                          </p:cTn>
                        </p:par>
                        <p:par>
                          <p:cTn id="48" fill="hold">
                            <p:stCondLst>
                              <p:cond delay="10500"/>
                            </p:stCondLst>
                            <p:childTnLst>
                              <p:par>
                                <p:cTn id="49" presetID="22" presetClass="entr" presetSubtype="4" fill="hold" grpId="0" nodeType="afterEffect">
                                  <p:stCondLst>
                                    <p:cond delay="0"/>
                                  </p:stCondLst>
                                  <p:childTnLst>
                                    <p:set>
                                      <p:cBhvr>
                                        <p:cTn id="50" dur="1" fill="hold">
                                          <p:stCondLst>
                                            <p:cond delay="0"/>
                                          </p:stCondLst>
                                        </p:cTn>
                                        <p:tgtEl>
                                          <p:spTgt spid="144395"/>
                                        </p:tgtEl>
                                        <p:attrNameLst>
                                          <p:attrName>style.visibility</p:attrName>
                                        </p:attrNameLst>
                                      </p:cBhvr>
                                      <p:to>
                                        <p:strVal val="visible"/>
                                      </p:to>
                                    </p:set>
                                    <p:animEffect transition="in" filter="wipe(down)">
                                      <p:cBhvr>
                                        <p:cTn id="51" dur="500"/>
                                        <p:tgtEl>
                                          <p:spTgt spid="144395"/>
                                        </p:tgtEl>
                                      </p:cBhvr>
                                    </p:animEffect>
                                  </p:childTnLst>
                                </p:cTn>
                              </p:par>
                            </p:childTnLst>
                          </p:cTn>
                        </p:par>
                        <p:par>
                          <p:cTn id="52" fill="hold">
                            <p:stCondLst>
                              <p:cond delay="11000"/>
                            </p:stCondLst>
                            <p:childTnLst>
                              <p:par>
                                <p:cTn id="53" presetID="9" presetClass="entr" presetSubtype="0" fill="hold" nodeType="afterEffect">
                                  <p:stCondLst>
                                    <p:cond delay="1000"/>
                                  </p:stCondLst>
                                  <p:childTnLst>
                                    <p:set>
                                      <p:cBhvr>
                                        <p:cTn id="54" dur="1" fill="hold">
                                          <p:stCondLst>
                                            <p:cond delay="0"/>
                                          </p:stCondLst>
                                        </p:cTn>
                                        <p:tgtEl>
                                          <p:spTgt spid="144406"/>
                                        </p:tgtEl>
                                        <p:attrNameLst>
                                          <p:attrName>style.visibility</p:attrName>
                                        </p:attrNameLst>
                                      </p:cBhvr>
                                      <p:to>
                                        <p:strVal val="visible"/>
                                      </p:to>
                                    </p:set>
                                    <p:animEffect transition="in" filter="dissolve">
                                      <p:cBhvr>
                                        <p:cTn id="55" dur="500"/>
                                        <p:tgtEl>
                                          <p:spTgt spid="144406"/>
                                        </p:tgtEl>
                                      </p:cBhvr>
                                    </p:animEffect>
                                  </p:childTnLst>
                                </p:cTn>
                              </p:par>
                            </p:childTnLst>
                          </p:cTn>
                        </p:par>
                        <p:par>
                          <p:cTn id="56" fill="hold">
                            <p:stCondLst>
                              <p:cond delay="12500"/>
                            </p:stCondLst>
                            <p:childTnLst>
                              <p:par>
                                <p:cTn id="57" presetID="22" presetClass="entr" presetSubtype="2" fill="hold" nodeType="afterEffect">
                                  <p:stCondLst>
                                    <p:cond delay="0"/>
                                  </p:stCondLst>
                                  <p:childTnLst>
                                    <p:set>
                                      <p:cBhvr>
                                        <p:cTn id="58" dur="1" fill="hold">
                                          <p:stCondLst>
                                            <p:cond delay="0"/>
                                          </p:stCondLst>
                                        </p:cTn>
                                        <p:tgtEl>
                                          <p:spTgt spid="144396"/>
                                        </p:tgtEl>
                                        <p:attrNameLst>
                                          <p:attrName>style.visibility</p:attrName>
                                        </p:attrNameLst>
                                      </p:cBhvr>
                                      <p:to>
                                        <p:strVal val="visible"/>
                                      </p:to>
                                    </p:set>
                                    <p:animEffect transition="in" filter="wipe(right)">
                                      <p:cBhvr>
                                        <p:cTn id="59" dur="500"/>
                                        <p:tgtEl>
                                          <p:spTgt spid="144396"/>
                                        </p:tgtEl>
                                      </p:cBhvr>
                                    </p:animEffect>
                                  </p:childTnLst>
                                </p:cTn>
                              </p:par>
                            </p:childTnLst>
                          </p:cTn>
                        </p:par>
                        <p:par>
                          <p:cTn id="60" fill="hold">
                            <p:stCondLst>
                              <p:cond delay="13000"/>
                            </p:stCondLst>
                            <p:childTnLst>
                              <p:par>
                                <p:cTn id="61" presetID="22" presetClass="entr" presetSubtype="2" fill="hold" grpId="0" nodeType="afterEffect">
                                  <p:stCondLst>
                                    <p:cond delay="0"/>
                                  </p:stCondLst>
                                  <p:childTnLst>
                                    <p:set>
                                      <p:cBhvr>
                                        <p:cTn id="62" dur="1" fill="hold">
                                          <p:stCondLst>
                                            <p:cond delay="0"/>
                                          </p:stCondLst>
                                        </p:cTn>
                                        <p:tgtEl>
                                          <p:spTgt spid="144397"/>
                                        </p:tgtEl>
                                        <p:attrNameLst>
                                          <p:attrName>style.visibility</p:attrName>
                                        </p:attrNameLst>
                                      </p:cBhvr>
                                      <p:to>
                                        <p:strVal val="visible"/>
                                      </p:to>
                                    </p:set>
                                    <p:animEffect transition="in" filter="wipe(right)">
                                      <p:cBhvr>
                                        <p:cTn id="63" dur="500"/>
                                        <p:tgtEl>
                                          <p:spTgt spid="144397"/>
                                        </p:tgtEl>
                                      </p:cBhvr>
                                    </p:animEffect>
                                  </p:childTnLst>
                                </p:cTn>
                              </p:par>
                            </p:childTnLst>
                          </p:cTn>
                        </p:par>
                        <p:par>
                          <p:cTn id="64" fill="hold">
                            <p:stCondLst>
                              <p:cond delay="13500"/>
                            </p:stCondLst>
                            <p:childTnLst>
                              <p:par>
                                <p:cTn id="65" presetID="9" presetClass="entr" presetSubtype="0" fill="hold" nodeType="afterEffect">
                                  <p:stCondLst>
                                    <p:cond delay="1000"/>
                                  </p:stCondLst>
                                  <p:childTnLst>
                                    <p:set>
                                      <p:cBhvr>
                                        <p:cTn id="66" dur="1" fill="hold">
                                          <p:stCondLst>
                                            <p:cond delay="0"/>
                                          </p:stCondLst>
                                        </p:cTn>
                                        <p:tgtEl>
                                          <p:spTgt spid="144407"/>
                                        </p:tgtEl>
                                        <p:attrNameLst>
                                          <p:attrName>style.visibility</p:attrName>
                                        </p:attrNameLst>
                                      </p:cBhvr>
                                      <p:to>
                                        <p:strVal val="visible"/>
                                      </p:to>
                                    </p:set>
                                    <p:animEffect transition="in" filter="dissolve">
                                      <p:cBhvr>
                                        <p:cTn id="67" dur="500"/>
                                        <p:tgtEl>
                                          <p:spTgt spid="144407"/>
                                        </p:tgtEl>
                                      </p:cBhvr>
                                    </p:animEffect>
                                  </p:childTnLst>
                                </p:cTn>
                              </p:par>
                            </p:childTnLst>
                          </p:cTn>
                        </p:par>
                        <p:par>
                          <p:cTn id="68" fill="hold">
                            <p:stCondLst>
                              <p:cond delay="15000"/>
                            </p:stCondLst>
                            <p:childTnLst>
                              <p:par>
                                <p:cTn id="69" presetID="22" presetClass="entr" presetSubtype="1" fill="hold" nodeType="afterEffect">
                                  <p:stCondLst>
                                    <p:cond delay="0"/>
                                  </p:stCondLst>
                                  <p:childTnLst>
                                    <p:set>
                                      <p:cBhvr>
                                        <p:cTn id="70" dur="1" fill="hold">
                                          <p:stCondLst>
                                            <p:cond delay="0"/>
                                          </p:stCondLst>
                                        </p:cTn>
                                        <p:tgtEl>
                                          <p:spTgt spid="144398"/>
                                        </p:tgtEl>
                                        <p:attrNameLst>
                                          <p:attrName>style.visibility</p:attrName>
                                        </p:attrNameLst>
                                      </p:cBhvr>
                                      <p:to>
                                        <p:strVal val="visible"/>
                                      </p:to>
                                    </p:set>
                                    <p:animEffect transition="in" filter="wipe(up)">
                                      <p:cBhvr>
                                        <p:cTn id="71" dur="500"/>
                                        <p:tgtEl>
                                          <p:spTgt spid="144398"/>
                                        </p:tgtEl>
                                      </p:cBhvr>
                                    </p:animEffect>
                                  </p:childTnLst>
                                </p:cTn>
                              </p:par>
                            </p:childTnLst>
                          </p:cTn>
                        </p:par>
                        <p:par>
                          <p:cTn id="72" fill="hold">
                            <p:stCondLst>
                              <p:cond delay="15500"/>
                            </p:stCondLst>
                            <p:childTnLst>
                              <p:par>
                                <p:cTn id="73" presetID="22" presetClass="entr" presetSubtype="1" fill="hold" grpId="0" nodeType="afterEffect">
                                  <p:stCondLst>
                                    <p:cond delay="0"/>
                                  </p:stCondLst>
                                  <p:childTnLst>
                                    <p:set>
                                      <p:cBhvr>
                                        <p:cTn id="74" dur="1" fill="hold">
                                          <p:stCondLst>
                                            <p:cond delay="0"/>
                                          </p:stCondLst>
                                        </p:cTn>
                                        <p:tgtEl>
                                          <p:spTgt spid="144399"/>
                                        </p:tgtEl>
                                        <p:attrNameLst>
                                          <p:attrName>style.visibility</p:attrName>
                                        </p:attrNameLst>
                                      </p:cBhvr>
                                      <p:to>
                                        <p:strVal val="visible"/>
                                      </p:to>
                                    </p:set>
                                    <p:animEffect transition="in" filter="wipe(up)">
                                      <p:cBhvr>
                                        <p:cTn id="75" dur="500"/>
                                        <p:tgtEl>
                                          <p:spTgt spid="144399"/>
                                        </p:tgtEl>
                                      </p:cBhvr>
                                    </p:animEffect>
                                  </p:childTnLst>
                                </p:cTn>
                              </p:par>
                            </p:childTnLst>
                          </p:cTn>
                        </p:par>
                        <p:par>
                          <p:cTn id="76" fill="hold">
                            <p:stCondLst>
                              <p:cond delay="16000"/>
                            </p:stCondLst>
                            <p:childTnLst>
                              <p:par>
                                <p:cTn id="77" presetID="9" presetClass="entr" presetSubtype="0" fill="hold" nodeType="afterEffect">
                                  <p:stCondLst>
                                    <p:cond delay="1000"/>
                                  </p:stCondLst>
                                  <p:childTnLst>
                                    <p:set>
                                      <p:cBhvr>
                                        <p:cTn id="78" dur="1" fill="hold">
                                          <p:stCondLst>
                                            <p:cond delay="0"/>
                                          </p:stCondLst>
                                        </p:cTn>
                                        <p:tgtEl>
                                          <p:spTgt spid="144408"/>
                                        </p:tgtEl>
                                        <p:attrNameLst>
                                          <p:attrName>style.visibility</p:attrName>
                                        </p:attrNameLst>
                                      </p:cBhvr>
                                      <p:to>
                                        <p:strVal val="visible"/>
                                      </p:to>
                                    </p:set>
                                    <p:animEffect transition="in" filter="dissolve">
                                      <p:cBhvr>
                                        <p:cTn id="79" dur="500"/>
                                        <p:tgtEl>
                                          <p:spTgt spid="144408"/>
                                        </p:tgtEl>
                                      </p:cBhvr>
                                    </p:animEffect>
                                  </p:childTnLst>
                                </p:cTn>
                              </p:par>
                            </p:childTnLst>
                          </p:cTn>
                        </p:par>
                        <p:par>
                          <p:cTn id="80" fill="hold">
                            <p:stCondLst>
                              <p:cond delay="17500"/>
                            </p:stCondLst>
                            <p:childTnLst>
                              <p:par>
                                <p:cTn id="81" presetID="22" presetClass="entr" presetSubtype="1" fill="hold" nodeType="afterEffect">
                                  <p:stCondLst>
                                    <p:cond delay="0"/>
                                  </p:stCondLst>
                                  <p:childTnLst>
                                    <p:set>
                                      <p:cBhvr>
                                        <p:cTn id="82" dur="1" fill="hold">
                                          <p:stCondLst>
                                            <p:cond delay="0"/>
                                          </p:stCondLst>
                                        </p:cTn>
                                        <p:tgtEl>
                                          <p:spTgt spid="144400"/>
                                        </p:tgtEl>
                                        <p:attrNameLst>
                                          <p:attrName>style.visibility</p:attrName>
                                        </p:attrNameLst>
                                      </p:cBhvr>
                                      <p:to>
                                        <p:strVal val="visible"/>
                                      </p:to>
                                    </p:set>
                                    <p:animEffect transition="in" filter="wipe(up)">
                                      <p:cBhvr>
                                        <p:cTn id="83" dur="500"/>
                                        <p:tgtEl>
                                          <p:spTgt spid="144400"/>
                                        </p:tgtEl>
                                      </p:cBhvr>
                                    </p:animEffect>
                                  </p:childTnLst>
                                </p:cTn>
                              </p:par>
                            </p:childTnLst>
                          </p:cTn>
                        </p:par>
                        <p:par>
                          <p:cTn id="84" fill="hold">
                            <p:stCondLst>
                              <p:cond delay="18000"/>
                            </p:stCondLst>
                            <p:childTnLst>
                              <p:par>
                                <p:cTn id="85" presetID="22" presetClass="entr" presetSubtype="8" fill="hold" grpId="0" nodeType="afterEffect">
                                  <p:stCondLst>
                                    <p:cond delay="0"/>
                                  </p:stCondLst>
                                  <p:childTnLst>
                                    <p:set>
                                      <p:cBhvr>
                                        <p:cTn id="86" dur="1" fill="hold">
                                          <p:stCondLst>
                                            <p:cond delay="0"/>
                                          </p:stCondLst>
                                        </p:cTn>
                                        <p:tgtEl>
                                          <p:spTgt spid="144401"/>
                                        </p:tgtEl>
                                        <p:attrNameLst>
                                          <p:attrName>style.visibility</p:attrName>
                                        </p:attrNameLst>
                                      </p:cBhvr>
                                      <p:to>
                                        <p:strVal val="visible"/>
                                      </p:to>
                                    </p:set>
                                    <p:animEffect transition="in" filter="wipe(left)">
                                      <p:cBhvr>
                                        <p:cTn id="87" dur="500"/>
                                        <p:tgtEl>
                                          <p:spTgt spid="144401"/>
                                        </p:tgtEl>
                                      </p:cBhvr>
                                    </p:animEffect>
                                  </p:childTnLst>
                                </p:cTn>
                              </p:par>
                            </p:childTnLst>
                          </p:cTn>
                        </p:par>
                        <p:par>
                          <p:cTn id="88" fill="hold">
                            <p:stCondLst>
                              <p:cond delay="18500"/>
                            </p:stCondLst>
                            <p:childTnLst>
                              <p:par>
                                <p:cTn id="89" presetID="9" presetClass="entr" presetSubtype="0" fill="hold" nodeType="afterEffect">
                                  <p:stCondLst>
                                    <p:cond delay="1000"/>
                                  </p:stCondLst>
                                  <p:childTnLst>
                                    <p:set>
                                      <p:cBhvr>
                                        <p:cTn id="90" dur="1" fill="hold">
                                          <p:stCondLst>
                                            <p:cond delay="0"/>
                                          </p:stCondLst>
                                        </p:cTn>
                                        <p:tgtEl>
                                          <p:spTgt spid="144409"/>
                                        </p:tgtEl>
                                        <p:attrNameLst>
                                          <p:attrName>style.visibility</p:attrName>
                                        </p:attrNameLst>
                                      </p:cBhvr>
                                      <p:to>
                                        <p:strVal val="visible"/>
                                      </p:to>
                                    </p:set>
                                    <p:animEffect transition="in" filter="dissolve">
                                      <p:cBhvr>
                                        <p:cTn id="91" dur="500"/>
                                        <p:tgtEl>
                                          <p:spTgt spid="144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9" grpId="0" bldLvl="0" animBg="1"/>
      <p:bldP spid="144392" grpId="0" bldLvl="0" animBg="1"/>
      <p:bldP spid="144393" grpId="0" bldLvl="0" animBg="1"/>
      <p:bldP spid="144394" grpId="0" bldLvl="0" animBg="1"/>
      <p:bldP spid="144395" grpId="0" bldLvl="0" animBg="1"/>
      <p:bldP spid="144397" grpId="0" bldLvl="0" animBg="1"/>
      <p:bldP spid="144399" grpId="0" bldLvl="0" animBg="1"/>
      <p:bldP spid="144401"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42" name="Group 34"/>
          <p:cNvGraphicFramePr>
            <a:graphicFrameLocks noGrp="1"/>
          </p:cNvGraphicFramePr>
          <p:nvPr/>
        </p:nvGraphicFramePr>
        <p:xfrm>
          <a:off x="1963738" y="1033463"/>
          <a:ext cx="8281670" cy="4337050"/>
        </p:xfrm>
        <a:graphic>
          <a:graphicData uri="http://schemas.openxmlformats.org/drawingml/2006/table">
            <a:tbl>
              <a:tblPr/>
              <a:tblGrid>
                <a:gridCol w="2592070"/>
                <a:gridCol w="5689600"/>
              </a:tblGrid>
              <a:tr h="830641">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重大事件</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历史意义、评价</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808414">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dirty="0">
                        <a:ln>
                          <a:noFill/>
                        </a:ln>
                        <a:solidFill>
                          <a:srgbClr val="3333FF"/>
                        </a:solidFill>
                        <a:effectLst/>
                        <a:latin typeface="微软雅黑" panose="020B0503020204020204" pitchFamily="34" charset="-122"/>
                        <a:ea typeface="微软雅黑" panose="020B0503020204020204" pitchFamily="34" charset="-122"/>
                      </a:endParaRPr>
                    </a:p>
                  </a:txBody>
                  <a:tcPr marT="45723" marB="45723"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标志太平天国运动的爆发</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985592">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dirty="0">
                        <a:ln>
                          <a:noFill/>
                        </a:ln>
                        <a:solidFill>
                          <a:srgbClr val="3333FF"/>
                        </a:solidFill>
                        <a:effectLst/>
                        <a:latin typeface="微软雅黑" panose="020B0503020204020204" pitchFamily="34" charset="-122"/>
                        <a:ea typeface="微软雅黑" panose="020B0503020204020204" pitchFamily="34" charset="-122"/>
                      </a:endParaRPr>
                    </a:p>
                  </a:txBody>
                  <a:tcPr marT="45723" marB="45723"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初步建立起政权组织</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926533">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dirty="0">
                        <a:ln>
                          <a:noFill/>
                        </a:ln>
                        <a:solidFill>
                          <a:srgbClr val="3333FF"/>
                        </a:solidFill>
                        <a:effectLst/>
                        <a:latin typeface="微软雅黑" panose="020B0503020204020204" pitchFamily="34" charset="-122"/>
                        <a:ea typeface="微软雅黑" panose="020B0503020204020204" pitchFamily="34" charset="-122"/>
                      </a:endParaRPr>
                    </a:p>
                  </a:txBody>
                  <a:tcPr marT="45723" marB="45723"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正式建立与清朝对峙的革命政权 </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78587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3000" b="1" i="0" u="none" strike="noStrike" cap="none" normalizeH="0" baseline="0" dirty="0">
                        <a:ln>
                          <a:noFill/>
                        </a:ln>
                        <a:solidFill>
                          <a:srgbClr val="3333FF"/>
                        </a:solidFill>
                        <a:effectLst/>
                        <a:latin typeface="微软雅黑" panose="020B0503020204020204" pitchFamily="34" charset="-122"/>
                        <a:ea typeface="微软雅黑" panose="020B0503020204020204" pitchFamily="34" charset="-122"/>
                      </a:endParaRPr>
                    </a:p>
                  </a:txBody>
                  <a:tcPr marT="45723" marB="45723" horzOverflow="overflow">
                    <a:lnL w="38100"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太平天国军事上进入全盛时期</a:t>
                      </a:r>
                      <a:endParaRPr kumimoji="0" lang="zh-CN" altLang="en-US" sz="3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23" marB="45723" horzOverflow="overflow">
                    <a:lnL w="28575"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a:noFill/>
                    </a:lnTlToBr>
                    <a:lnBlToTr>
                      <a:noFill/>
                    </a:lnBlToTr>
                    <a:noFill/>
                  </a:tcPr>
                </a:tc>
              </a:tr>
            </a:tbl>
          </a:graphicData>
        </a:graphic>
      </p:graphicFrame>
      <p:sp>
        <p:nvSpPr>
          <p:cNvPr id="145432" name="Text Box 24"/>
          <p:cNvSpPr txBox="1">
            <a:spLocks noChangeArrowheads="1"/>
          </p:cNvSpPr>
          <p:nvPr/>
        </p:nvSpPr>
        <p:spPr bwMode="auto">
          <a:xfrm>
            <a:off x="2424113" y="1989138"/>
            <a:ext cx="1727200" cy="553085"/>
          </a:xfrm>
          <a:prstGeom prst="rect">
            <a:avLst/>
          </a:prstGeom>
          <a:noFill/>
          <a:ln w="9525">
            <a:noFill/>
            <a:miter lim="800000"/>
          </a:ln>
          <a:effectLst/>
        </p:spPr>
        <p:txBody>
          <a:bodyPr>
            <a:spAutoFit/>
          </a:bodyPr>
          <a:lstStyle/>
          <a:p>
            <a:pPr>
              <a:buFontTx/>
              <a:buNone/>
              <a:defRPr/>
            </a:pPr>
            <a:r>
              <a:rPr lang="zh-CN" altLang="en-US" sz="3000" b="1" dirty="0">
                <a:latin typeface="微软雅黑" panose="020B0503020204020204" pitchFamily="34" charset="-122"/>
                <a:ea typeface="微软雅黑" panose="020B0503020204020204" pitchFamily="34" charset="-122"/>
              </a:rPr>
              <a:t>金田起义</a:t>
            </a:r>
            <a:endParaRPr lang="zh-CN" altLang="en-US" sz="3000" b="1" dirty="0">
              <a:latin typeface="微软雅黑" panose="020B0503020204020204" pitchFamily="34" charset="-122"/>
              <a:ea typeface="微软雅黑" panose="020B0503020204020204" pitchFamily="34" charset="-122"/>
            </a:endParaRPr>
          </a:p>
        </p:txBody>
      </p:sp>
      <p:sp>
        <p:nvSpPr>
          <p:cNvPr id="52249" name="Text Box 25"/>
          <p:cNvSpPr txBox="1"/>
          <p:nvPr/>
        </p:nvSpPr>
        <p:spPr>
          <a:xfrm>
            <a:off x="2351088" y="2871788"/>
            <a:ext cx="1800225" cy="553085"/>
          </a:xfrm>
          <a:prstGeom prst="rect">
            <a:avLst/>
          </a:prstGeom>
          <a:noFill/>
          <a:ln w="9525">
            <a:noFill/>
          </a:ln>
        </p:spPr>
        <p:txBody>
          <a:bodyPr>
            <a:spAutoFit/>
          </a:bodyPr>
          <a:lstStyle/>
          <a:p>
            <a:pPr>
              <a:buFontTx/>
              <a:buNone/>
              <a:defRPr/>
            </a:pPr>
            <a:r>
              <a:rPr lang="zh-CN" altLang="en-US" sz="3000" b="1" dirty="0">
                <a:latin typeface="微软雅黑" panose="020B0503020204020204" pitchFamily="34" charset="-122"/>
                <a:ea typeface="微软雅黑" panose="020B0503020204020204" pitchFamily="34" charset="-122"/>
              </a:rPr>
              <a:t>永安建制</a:t>
            </a:r>
            <a:endParaRPr lang="en-US" altLang="zh-CN" sz="3000" b="1" dirty="0">
              <a:latin typeface="微软雅黑" panose="020B0503020204020204" pitchFamily="34" charset="-122"/>
              <a:ea typeface="微软雅黑" panose="020B0503020204020204" pitchFamily="34" charset="-122"/>
            </a:endParaRPr>
          </a:p>
        </p:txBody>
      </p:sp>
      <p:sp>
        <p:nvSpPr>
          <p:cNvPr id="145434" name="Text Box 26"/>
          <p:cNvSpPr txBox="1">
            <a:spLocks noChangeArrowheads="1"/>
          </p:cNvSpPr>
          <p:nvPr/>
        </p:nvSpPr>
        <p:spPr bwMode="auto">
          <a:xfrm>
            <a:off x="2349500" y="3668713"/>
            <a:ext cx="1800225" cy="922020"/>
          </a:xfrm>
          <a:prstGeom prst="rect">
            <a:avLst/>
          </a:prstGeom>
          <a:noFill/>
          <a:ln w="9525">
            <a:noFill/>
            <a:miter lim="800000"/>
          </a:ln>
          <a:effectLst/>
        </p:spPr>
        <p:txBody>
          <a:bodyPr>
            <a:spAutoFit/>
          </a:bodyPr>
          <a:lstStyle/>
          <a:p>
            <a:pPr>
              <a:lnSpc>
                <a:spcPct val="90000"/>
              </a:lnSpc>
              <a:buFontTx/>
              <a:buNone/>
              <a:defRPr/>
            </a:pPr>
            <a:r>
              <a:rPr lang="zh-CN" altLang="en-US" sz="3000" b="1" dirty="0">
                <a:latin typeface="微软雅黑" panose="020B0503020204020204" pitchFamily="34" charset="-122"/>
                <a:ea typeface="微软雅黑" panose="020B0503020204020204" pitchFamily="34" charset="-122"/>
              </a:rPr>
              <a:t>占领南京</a:t>
            </a:r>
            <a:endParaRPr lang="zh-CN" altLang="en-US" sz="3000" b="1" dirty="0">
              <a:latin typeface="微软雅黑" panose="020B0503020204020204" pitchFamily="34" charset="-122"/>
              <a:ea typeface="微软雅黑" panose="020B0503020204020204" pitchFamily="34" charset="-122"/>
            </a:endParaRPr>
          </a:p>
          <a:p>
            <a:pPr>
              <a:lnSpc>
                <a:spcPct val="90000"/>
              </a:lnSpc>
              <a:buFontTx/>
              <a:buNone/>
              <a:defRPr/>
            </a:pPr>
            <a:r>
              <a:rPr lang="zh-CN" altLang="en-US" sz="3000" b="1" dirty="0">
                <a:latin typeface="微软雅黑" panose="020B0503020204020204" pitchFamily="34" charset="-122"/>
                <a:ea typeface="微软雅黑" panose="020B0503020204020204" pitchFamily="34" charset="-122"/>
              </a:rPr>
              <a:t>定都天京</a:t>
            </a:r>
            <a:endParaRPr lang="zh-CN" altLang="en-US" sz="3000" b="1" dirty="0">
              <a:latin typeface="微软雅黑" panose="020B0503020204020204" pitchFamily="34" charset="-122"/>
              <a:ea typeface="微软雅黑" panose="020B0503020204020204" pitchFamily="34" charset="-122"/>
            </a:endParaRPr>
          </a:p>
        </p:txBody>
      </p:sp>
      <p:sp>
        <p:nvSpPr>
          <p:cNvPr id="52251" name="Text Box 27"/>
          <p:cNvSpPr txBox="1"/>
          <p:nvPr/>
        </p:nvSpPr>
        <p:spPr>
          <a:xfrm>
            <a:off x="2112963" y="4691063"/>
            <a:ext cx="2263775" cy="553085"/>
          </a:xfrm>
          <a:prstGeom prst="rect">
            <a:avLst/>
          </a:prstGeom>
          <a:noFill/>
          <a:ln w="9525">
            <a:noFill/>
          </a:ln>
        </p:spPr>
        <p:txBody>
          <a:bodyPr>
            <a:spAutoFit/>
          </a:bodyPr>
          <a:lstStyle/>
          <a:p>
            <a:pPr algn="ctr">
              <a:buFontTx/>
              <a:buNone/>
              <a:defRPr/>
            </a:pPr>
            <a:r>
              <a:rPr lang="zh-CN" altLang="en-US" sz="3000" b="1" dirty="0">
                <a:latin typeface="微软雅黑" panose="020B0503020204020204" pitchFamily="34" charset="-122"/>
                <a:ea typeface="微软雅黑" panose="020B0503020204020204" pitchFamily="34" charset="-122"/>
              </a:rPr>
              <a:t>北伐、西征</a:t>
            </a:r>
            <a:endParaRPr lang="zh-CN" altLang="en-US"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5432"/>
                                        </p:tgtEl>
                                        <p:attrNameLst>
                                          <p:attrName>style.visibility</p:attrName>
                                        </p:attrNameLst>
                                      </p:cBhvr>
                                      <p:to>
                                        <p:strVal val="visible"/>
                                      </p:to>
                                    </p:set>
                                    <p:animEffect transition="in" filter="dissolve">
                                      <p:cBhvr>
                                        <p:cTn id="7" dur="1000"/>
                                        <p:tgtEl>
                                          <p:spTgt spid="14543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249"/>
                                        </p:tgtEl>
                                        <p:attrNameLst>
                                          <p:attrName>style.visibility</p:attrName>
                                        </p:attrNameLst>
                                      </p:cBhvr>
                                      <p:to>
                                        <p:strVal val="visible"/>
                                      </p:to>
                                    </p:set>
                                    <p:animEffect transition="in" filter="dissolve">
                                      <p:cBhvr>
                                        <p:cTn id="12" dur="1000"/>
                                        <p:tgtEl>
                                          <p:spTgt spid="5224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5434"/>
                                        </p:tgtEl>
                                        <p:attrNameLst>
                                          <p:attrName>style.visibility</p:attrName>
                                        </p:attrNameLst>
                                      </p:cBhvr>
                                      <p:to>
                                        <p:strVal val="visible"/>
                                      </p:to>
                                    </p:set>
                                    <p:animEffect transition="in" filter="dissolve">
                                      <p:cBhvr>
                                        <p:cTn id="17" dur="1000"/>
                                        <p:tgtEl>
                                          <p:spTgt spid="14543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2251"/>
                                        </p:tgtEl>
                                        <p:attrNameLst>
                                          <p:attrName>style.visibility</p:attrName>
                                        </p:attrNameLst>
                                      </p:cBhvr>
                                      <p:to>
                                        <p:strVal val="visible"/>
                                      </p:to>
                                    </p:set>
                                    <p:animEffect transition="in" filter="dissolve">
                                      <p:cBhvr>
                                        <p:cTn id="22" dur="1000"/>
                                        <p:tgtEl>
                                          <p:spTgt spid="52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32" grpId="0" bldLvl="0" animBg="1"/>
      <p:bldP spid="52249" grpId="0"/>
      <p:bldP spid="145434" grpId="0" bldLvl="0" animBg="1"/>
      <p:bldP spid="5225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5"/>
          <p:cNvSpPr txBox="1"/>
          <p:nvPr/>
        </p:nvSpPr>
        <p:spPr>
          <a:xfrm>
            <a:off x="1781343" y="395953"/>
            <a:ext cx="3583167"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 </a:t>
            </a:r>
            <a:r>
              <a:rPr lang="en-US" altLang="zh-CN" sz="3200" b="1" noProof="1">
                <a:latin typeface="微软雅黑" panose="020B0503020204020204" pitchFamily="34" charset="-122"/>
                <a:ea typeface="微软雅黑" panose="020B0503020204020204" pitchFamily="34" charset="-122"/>
              </a:rPr>
              <a:t>《</a:t>
            </a:r>
            <a:r>
              <a:rPr lang="zh-CN" altLang="en-US" sz="3200" b="1" noProof="1">
                <a:latin typeface="微软雅黑" panose="020B0503020204020204" pitchFamily="34" charset="-122"/>
                <a:ea typeface="微软雅黑" panose="020B0503020204020204" pitchFamily="34" charset="-122"/>
              </a:rPr>
              <a:t>天朝田亩制度</a:t>
            </a:r>
            <a:r>
              <a:rPr lang="en-US" altLang="zh-CN" sz="3200" b="1" noProof="1">
                <a:latin typeface="微软雅黑" panose="020B0503020204020204" pitchFamily="34" charset="-122"/>
                <a:ea typeface="微软雅黑" panose="020B0503020204020204" pitchFamily="34" charset="-122"/>
              </a:rPr>
              <a:t>》</a:t>
            </a:r>
            <a:endParaRPr lang="zh-CN" altLang="en-US" sz="3200" b="1" noProof="1">
              <a:latin typeface="微软雅黑" panose="020B0503020204020204" pitchFamily="34" charset="-122"/>
              <a:ea typeface="微软雅黑" panose="020B0503020204020204" pitchFamily="34" charset="-122"/>
            </a:endParaRPr>
          </a:p>
        </p:txBody>
      </p:sp>
      <p:pic>
        <p:nvPicPr>
          <p:cNvPr id="3"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968208" y="1412776"/>
            <a:ext cx="2822575"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Group 34"/>
          <p:cNvGraphicFramePr>
            <a:graphicFrameLocks noGrp="1"/>
          </p:cNvGraphicFramePr>
          <p:nvPr/>
        </p:nvGraphicFramePr>
        <p:xfrm>
          <a:off x="1271464" y="1196752"/>
          <a:ext cx="6336704" cy="5116016"/>
        </p:xfrm>
        <a:graphic>
          <a:graphicData uri="http://schemas.openxmlformats.org/drawingml/2006/table">
            <a:tbl>
              <a:tblPr/>
              <a:tblGrid>
                <a:gridCol w="720080"/>
                <a:gridCol w="5616624"/>
              </a:tblGrid>
              <a:tr h="1005803">
                <a:tc>
                  <a:txBody>
                    <a:bodyPr/>
                    <a:lstStyle/>
                    <a:p>
                      <a:pPr marL="0" marR="0" lvl="0" indent="0" algn="ctr" defTabSz="914400" rtl="0" eaLnBrk="1" fontAlgn="base" latinLnBrk="0" hangingPunct="1">
                        <a:lnSpc>
                          <a:spcPct val="150000"/>
                        </a:lnSpc>
                        <a:spcBef>
                          <a:spcPct val="20000"/>
                        </a:spcBef>
                        <a:spcAft>
                          <a:spcPct val="0"/>
                        </a:spcAft>
                        <a:buClr>
                          <a:schemeClr val="accent1"/>
                        </a:buClr>
                        <a:buSzPct val="65000"/>
                        <a:buFont typeface="Wingdings" panose="05000000000000000000" pitchFamily="2" charset="2"/>
                        <a:buNone/>
                      </a:pPr>
                      <a:r>
                        <a:rPr kumimoji="0" lang="zh-CN" altLang="zh-CN"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内容</a:t>
                      </a:r>
                      <a:endParaRPr kumimoji="0" lang="zh-CN" altLang="zh-CN"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20000"/>
                        </a:spcBef>
                        <a:spcAft>
                          <a:spcPct val="0"/>
                        </a:spcAft>
                        <a:buClr>
                          <a:schemeClr val="accent1"/>
                        </a:buClr>
                        <a:buSzPct val="65000"/>
                        <a:buFont typeface="Wingdings" panose="05000000000000000000" pitchFamily="2" charset="2"/>
                        <a:buNone/>
                      </a:pPr>
                      <a:r>
                        <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不分男女，按人口和年龄平均分配土地</a:t>
                      </a:r>
                      <a:endPar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20192">
                <a:tc>
                  <a:txBody>
                    <a:bodyPr/>
                    <a:lstStyle/>
                    <a:p>
                      <a:pPr marL="0" marR="0" lvl="0" indent="0" algn="ctr" defTabSz="914400" rtl="0" eaLnBrk="1" fontAlgn="base" latinLnBrk="0" hangingPunct="1">
                        <a:lnSpc>
                          <a:spcPct val="150000"/>
                        </a:lnSpc>
                        <a:spcBef>
                          <a:spcPct val="20000"/>
                        </a:spcBef>
                        <a:spcAft>
                          <a:spcPct val="0"/>
                        </a:spcAft>
                        <a:buClr>
                          <a:schemeClr val="accent1"/>
                        </a:buClr>
                        <a:buSzPct val="65000"/>
                        <a:buFont typeface="Wingdings" panose="05000000000000000000" pitchFamily="2" charset="2"/>
                        <a:buNone/>
                      </a:pPr>
                      <a:r>
                        <a:rPr kumimoji="0" lang="zh-CN" altLang="zh-CN"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目的</a:t>
                      </a:r>
                      <a:endParaRPr kumimoji="0" lang="zh-CN" altLang="zh-CN"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20000"/>
                        </a:spcBef>
                        <a:spcAft>
                          <a:spcPct val="0"/>
                        </a:spcAft>
                        <a:buClr>
                          <a:schemeClr val="accent1"/>
                        </a:buClr>
                        <a:buSzPct val="65000"/>
                        <a:buFont typeface="Wingdings" panose="05000000000000000000" pitchFamily="2" charset="2"/>
                        <a:buNone/>
                      </a:pPr>
                      <a:r>
                        <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建立“有田同耕、有饭同食、有衣同穿、有钱同使，无处不均匀，无人不饱暖”的理想社会</a:t>
                      </a:r>
                      <a:endPar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85730">
                <a:tc>
                  <a:txBody>
                    <a:bodyPr/>
                    <a:lstStyle/>
                    <a:p>
                      <a:pPr marL="0" marR="0" lvl="0" indent="0" algn="ctr" defTabSz="914400" rtl="0" eaLnBrk="1" fontAlgn="base" latinLnBrk="0" hangingPunct="1">
                        <a:lnSpc>
                          <a:spcPct val="150000"/>
                        </a:lnSpc>
                        <a:spcBef>
                          <a:spcPct val="20000"/>
                        </a:spcBef>
                        <a:spcAft>
                          <a:spcPct val="0"/>
                        </a:spcAft>
                        <a:buClr>
                          <a:schemeClr val="accent1"/>
                        </a:buClr>
                        <a:buSzPct val="65000"/>
                        <a:buFont typeface="Wingdings" panose="05000000000000000000" pitchFamily="2" charset="2"/>
                        <a:buNone/>
                      </a:pPr>
                      <a:r>
                        <a:rPr lang="zh-CN" altLang="zh-CN" sz="2600" b="1" dirty="0">
                          <a:solidFill>
                            <a:schemeClr val="tx1"/>
                          </a:solidFill>
                          <a:effectLst/>
                          <a:latin typeface="微软雅黑" panose="020B0503020204020204" pitchFamily="34" charset="-122"/>
                          <a:ea typeface="微软雅黑" panose="020B0503020204020204" pitchFamily="34" charset="-122"/>
                          <a:sym typeface="+mn-ea"/>
                        </a:rPr>
                        <a:t>评价</a:t>
                      </a:r>
                      <a:endParaRPr kumimoji="0" lang="zh-CN" altLang="zh-CN"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sym typeface="+mn-ea"/>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
                          <a:schemeClr val="accent1"/>
                        </a:buClr>
                        <a:buSzPct val="65000"/>
                        <a:buFont typeface="Wingdings" panose="05000000000000000000" pitchFamily="2" charset="2"/>
                        <a:buNone/>
                      </a:pPr>
                      <a:r>
                        <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《天朝田亩制度》主张在小生产的基础上废除私有制和平均社会财富，是不可能实现的，实际上也没有实行</a:t>
                      </a:r>
                      <a:endParaRPr kumimoji="0" lang="zh-CN" altLang="en-US" sz="2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T="45707" marB="45707"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800" decel="100000"/>
                                        <p:tgtEl>
                                          <p:spTgt spid="4"/>
                                        </p:tgtEl>
                                      </p:cBhvr>
                                    </p:animEffect>
                                    <p:anim calcmode="lin" valueType="num">
                                      <p:cBhvr>
                                        <p:cTn id="13" dur="800" decel="100000" fill="hold"/>
                                        <p:tgtEl>
                                          <p:spTgt spid="4"/>
                                        </p:tgtEl>
                                        <p:attrNameLst>
                                          <p:attrName>style.rotation</p:attrName>
                                        </p:attrNameLst>
                                      </p:cBhvr>
                                      <p:tavLst>
                                        <p:tav tm="0">
                                          <p:val>
                                            <p:fltVal val="-90"/>
                                          </p:val>
                                        </p:tav>
                                        <p:tav tm="100000">
                                          <p:val>
                                            <p:fltVal val="0"/>
                                          </p:val>
                                        </p:tav>
                                      </p:tavLst>
                                    </p:anim>
                                    <p:anim calcmode="lin" valueType="num">
                                      <p:cBhvr>
                                        <p:cTn id="14" dur="800" decel="100000" fill="hold"/>
                                        <p:tgtEl>
                                          <p:spTgt spid="4"/>
                                        </p:tgtEl>
                                        <p:attrNameLst>
                                          <p:attrName>ppt_x</p:attrName>
                                        </p:attrNameLst>
                                      </p:cBhvr>
                                      <p:tavLst>
                                        <p:tav tm="0">
                                          <p:val>
                                            <p:strVal val="#ppt_x+0.4"/>
                                          </p:val>
                                        </p:tav>
                                        <p:tav tm="100000">
                                          <p:val>
                                            <p:strVal val="#ppt_x-0.05"/>
                                          </p:val>
                                        </p:tav>
                                      </p:tavLst>
                                    </p:anim>
                                    <p:anim calcmode="lin" valueType="num">
                                      <p:cBhvr>
                                        <p:cTn id="15" dur="800" decel="100000" fill="hold"/>
                                        <p:tgtEl>
                                          <p:spTgt spid="4"/>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矩形 7197"/>
          <p:cNvSpPr>
            <a:spLocks noChangeArrowheads="1"/>
          </p:cNvSpPr>
          <p:nvPr/>
        </p:nvSpPr>
        <p:spPr bwMode="auto">
          <a:xfrm>
            <a:off x="1774825" y="260350"/>
            <a:ext cx="26468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三、天京陷落</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15"/>
          <p:cNvSpPr txBox="1"/>
          <p:nvPr/>
        </p:nvSpPr>
        <p:spPr>
          <a:xfrm>
            <a:off x="1792750" y="1188041"/>
            <a:ext cx="234041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defRPr/>
            </a:pPr>
            <a:r>
              <a:rPr lang="en-US" altLang="zh-CN" sz="3200" b="1" noProof="1">
                <a:solidFill>
                  <a:schemeClr val="tx1"/>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3200" b="1" noProof="1">
                <a:solidFill>
                  <a:schemeClr val="tx1"/>
                </a:solidFill>
                <a:latin typeface="微软雅黑" panose="020B0503020204020204" pitchFamily="34" charset="-122"/>
                <a:ea typeface="微软雅黑" panose="020B0503020204020204" pitchFamily="34" charset="-122"/>
                <a:sym typeface="宋体" panose="02010600030101010101" pitchFamily="2" charset="-122"/>
              </a:rPr>
              <a:t>天京事变</a:t>
            </a:r>
            <a:endParaRPr lang="zh-CN" altLang="en-US" sz="3200" b="1" noProof="1">
              <a:solidFill>
                <a:schemeClr val="tx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 Box 26"/>
          <p:cNvSpPr txBox="1">
            <a:spLocks noChangeArrowheads="1"/>
          </p:cNvSpPr>
          <p:nvPr/>
        </p:nvSpPr>
        <p:spPr bwMode="auto">
          <a:xfrm>
            <a:off x="4872038" y="2087635"/>
            <a:ext cx="2843213" cy="589280"/>
          </a:xfrm>
          <a:prstGeom prst="rect">
            <a:avLst/>
          </a:prstGeom>
          <a:noFill/>
          <a:ln w="9525">
            <a:noFill/>
            <a:miter lim="800000"/>
          </a:ln>
          <a:effec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buFontTx/>
              <a:buNone/>
              <a:defRPr/>
            </a:pPr>
            <a:r>
              <a:rPr lang="en-US" altLang="zh-CN" sz="3600" b="1" dirty="0">
                <a:latin typeface="微软雅黑" panose="020B0503020204020204" pitchFamily="34" charset="-122"/>
                <a:ea typeface="微软雅黑" panose="020B0503020204020204" pitchFamily="34" charset="-122"/>
              </a:rPr>
              <a:t>1856</a:t>
            </a:r>
            <a:r>
              <a:rPr lang="zh-CN" altLang="en-US" sz="3600" b="1" dirty="0">
                <a:latin typeface="微软雅黑" panose="020B0503020204020204" pitchFamily="34" charset="-122"/>
                <a:ea typeface="微软雅黑" panose="020B0503020204020204" pitchFamily="34" charset="-122"/>
              </a:rPr>
              <a:t>年</a:t>
            </a:r>
            <a:endParaRPr lang="zh-CN" altLang="en-US" sz="3600" b="1" dirty="0">
              <a:latin typeface="微软雅黑" panose="020B0503020204020204" pitchFamily="34" charset="-122"/>
              <a:ea typeface="微软雅黑" panose="020B0503020204020204" pitchFamily="34" charset="-122"/>
            </a:endParaRPr>
          </a:p>
        </p:txBody>
      </p:sp>
      <p:sp>
        <p:nvSpPr>
          <p:cNvPr id="5" name="Text Box 3"/>
          <p:cNvSpPr txBox="1">
            <a:spLocks noChangeArrowheads="1"/>
          </p:cNvSpPr>
          <p:nvPr/>
        </p:nvSpPr>
        <p:spPr bwMode="auto">
          <a:xfrm>
            <a:off x="5016500" y="2636838"/>
            <a:ext cx="792163"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微软雅黑" panose="020B0503020204020204" pitchFamily="34" charset="-122"/>
                <a:ea typeface="微软雅黑" panose="020B0503020204020204" pitchFamily="34" charset="-122"/>
              </a:rPr>
              <a:t>洪</a:t>
            </a:r>
            <a:endParaRPr lang="zh-CN" altLang="en-US" sz="4000" b="1" dirty="0">
              <a:latin typeface="微软雅黑" panose="020B0503020204020204" pitchFamily="34" charset="-122"/>
              <a:ea typeface="微软雅黑" panose="020B0503020204020204" pitchFamily="34" charset="-122"/>
            </a:endParaRPr>
          </a:p>
        </p:txBody>
      </p:sp>
      <p:sp>
        <p:nvSpPr>
          <p:cNvPr id="6" name="Text Box 4"/>
          <p:cNvSpPr txBox="1">
            <a:spLocks noChangeArrowheads="1"/>
          </p:cNvSpPr>
          <p:nvPr/>
        </p:nvSpPr>
        <p:spPr bwMode="auto">
          <a:xfrm>
            <a:off x="3143250" y="4840288"/>
            <a:ext cx="627063" cy="645160"/>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杨</a:t>
            </a:r>
            <a:endParaRPr lang="zh-CN" altLang="en-US" sz="3600" b="1" dirty="0">
              <a:latin typeface="微软雅黑" panose="020B0503020204020204" pitchFamily="34" charset="-122"/>
              <a:ea typeface="微软雅黑" panose="020B0503020204020204" pitchFamily="34" charset="-122"/>
            </a:endParaRPr>
          </a:p>
        </p:txBody>
      </p:sp>
      <p:sp>
        <p:nvSpPr>
          <p:cNvPr id="7" name="Line 5"/>
          <p:cNvSpPr>
            <a:spLocks noChangeShapeType="1"/>
          </p:cNvSpPr>
          <p:nvPr/>
        </p:nvSpPr>
        <p:spPr bwMode="auto">
          <a:xfrm flipV="1">
            <a:off x="3714750" y="3344863"/>
            <a:ext cx="1295400" cy="1439862"/>
          </a:xfrm>
          <a:prstGeom prst="line">
            <a:avLst/>
          </a:prstGeom>
          <a:noFill/>
          <a:ln w="635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8" name="Text Box 6"/>
          <p:cNvSpPr txBox="1">
            <a:spLocks noChangeArrowheads="1"/>
          </p:cNvSpPr>
          <p:nvPr/>
        </p:nvSpPr>
        <p:spPr bwMode="auto">
          <a:xfrm>
            <a:off x="2609850" y="3508375"/>
            <a:ext cx="1373188"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（１）</a:t>
            </a:r>
            <a:r>
              <a:rPr lang="zh-CN" altLang="en-US" sz="3200" b="1" dirty="0">
                <a:latin typeface="微软雅黑" panose="020B0503020204020204" pitchFamily="34" charset="-122"/>
                <a:ea typeface="微软雅黑" panose="020B0503020204020204" pitchFamily="34" charset="-122"/>
              </a:rPr>
              <a:t>逼</a:t>
            </a:r>
            <a:endParaRPr lang="zh-CN" altLang="en-US" sz="3200" b="1" dirty="0">
              <a:latin typeface="微软雅黑" panose="020B0503020204020204" pitchFamily="34" charset="-122"/>
              <a:ea typeface="微软雅黑" panose="020B0503020204020204" pitchFamily="34" charset="-122"/>
            </a:endParaRPr>
          </a:p>
        </p:txBody>
      </p:sp>
      <p:sp>
        <p:nvSpPr>
          <p:cNvPr id="9" name="Line 7"/>
          <p:cNvSpPr>
            <a:spLocks noChangeShapeType="1"/>
          </p:cNvSpPr>
          <p:nvPr/>
        </p:nvSpPr>
        <p:spPr bwMode="auto">
          <a:xfrm flipH="1">
            <a:off x="5087938" y="3484563"/>
            <a:ext cx="0" cy="1081087"/>
          </a:xfrm>
          <a:prstGeom prst="line">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 name="Text Box 8"/>
          <p:cNvSpPr txBox="1">
            <a:spLocks noChangeArrowheads="1"/>
          </p:cNvSpPr>
          <p:nvPr/>
        </p:nvSpPr>
        <p:spPr bwMode="auto">
          <a:xfrm>
            <a:off x="5159375" y="4856163"/>
            <a:ext cx="576263" cy="645160"/>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韦</a:t>
            </a:r>
            <a:endParaRPr lang="zh-CN" altLang="en-US" sz="3600" b="1" dirty="0">
              <a:latin typeface="微软雅黑" panose="020B0503020204020204" pitchFamily="34" charset="-122"/>
              <a:ea typeface="微软雅黑" panose="020B0503020204020204" pitchFamily="34" charset="-122"/>
            </a:endParaRPr>
          </a:p>
        </p:txBody>
      </p:sp>
      <p:sp>
        <p:nvSpPr>
          <p:cNvPr id="11" name="Line 9"/>
          <p:cNvSpPr>
            <a:spLocks noChangeShapeType="1"/>
          </p:cNvSpPr>
          <p:nvPr/>
        </p:nvSpPr>
        <p:spPr bwMode="auto">
          <a:xfrm flipH="1" flipV="1">
            <a:off x="3770313" y="5127625"/>
            <a:ext cx="1101725" cy="17463"/>
          </a:xfrm>
          <a:prstGeom prst="line">
            <a:avLst/>
          </a:prstGeom>
          <a:noFill/>
          <a:ln w="508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2" name="Text Box 10"/>
          <p:cNvSpPr txBox="1">
            <a:spLocks noChangeArrowheads="1"/>
          </p:cNvSpPr>
          <p:nvPr/>
        </p:nvSpPr>
        <p:spPr bwMode="auto">
          <a:xfrm>
            <a:off x="7319963" y="4840288"/>
            <a:ext cx="609600" cy="645160"/>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石</a:t>
            </a:r>
            <a:endParaRPr lang="zh-CN" altLang="en-US" sz="3600" b="1" dirty="0">
              <a:latin typeface="微软雅黑" panose="020B0503020204020204" pitchFamily="34" charset="-122"/>
              <a:ea typeface="微软雅黑" panose="020B0503020204020204" pitchFamily="34" charset="-122"/>
            </a:endParaRPr>
          </a:p>
        </p:txBody>
      </p:sp>
      <p:sp>
        <p:nvSpPr>
          <p:cNvPr id="13" name="Line 11"/>
          <p:cNvSpPr>
            <a:spLocks noChangeShapeType="1"/>
          </p:cNvSpPr>
          <p:nvPr/>
        </p:nvSpPr>
        <p:spPr bwMode="auto">
          <a:xfrm flipH="1">
            <a:off x="5710238" y="5127625"/>
            <a:ext cx="1104900" cy="17463"/>
          </a:xfrm>
          <a:prstGeom prst="line">
            <a:avLst/>
          </a:prstGeom>
          <a:noFill/>
          <a:ln w="381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auto">
          <a:xfrm>
            <a:off x="3432175" y="5216525"/>
            <a:ext cx="1728788"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（２）</a:t>
            </a:r>
            <a:r>
              <a:rPr lang="zh-CN" altLang="en-US" sz="3600" b="1" dirty="0">
                <a:latin typeface="微软雅黑" panose="020B0503020204020204" pitchFamily="34" charset="-122"/>
                <a:ea typeface="微软雅黑" panose="020B0503020204020204" pitchFamily="34" charset="-122"/>
              </a:rPr>
              <a:t>杀</a:t>
            </a:r>
            <a:endParaRPr lang="zh-CN" altLang="en-US" sz="3600" b="1" dirty="0">
              <a:latin typeface="微软雅黑" panose="020B0503020204020204" pitchFamily="34" charset="-122"/>
              <a:ea typeface="微软雅黑" panose="020B0503020204020204" pitchFamily="34" charset="-122"/>
            </a:endParaRPr>
          </a:p>
        </p:txBody>
      </p:sp>
      <p:sp>
        <p:nvSpPr>
          <p:cNvPr id="15" name="Text Box 13"/>
          <p:cNvSpPr txBox="1">
            <a:spLocks noChangeArrowheads="1"/>
          </p:cNvSpPr>
          <p:nvPr/>
        </p:nvSpPr>
        <p:spPr bwMode="auto">
          <a:xfrm>
            <a:off x="5662613" y="5289550"/>
            <a:ext cx="171927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（４）</a:t>
            </a:r>
            <a:r>
              <a:rPr lang="zh-CN" altLang="en-US" sz="3200" b="1" dirty="0">
                <a:latin typeface="微软雅黑" panose="020B0503020204020204" pitchFamily="34" charset="-122"/>
                <a:ea typeface="微软雅黑" panose="020B0503020204020204" pitchFamily="34" charset="-122"/>
              </a:rPr>
              <a:t>责</a:t>
            </a:r>
            <a:endParaRPr lang="zh-CN" altLang="en-US" sz="3200" b="1" dirty="0">
              <a:latin typeface="微软雅黑" panose="020B0503020204020204" pitchFamily="34" charset="-122"/>
              <a:ea typeface="微软雅黑" panose="020B0503020204020204" pitchFamily="34" charset="-122"/>
            </a:endParaRPr>
          </a:p>
        </p:txBody>
      </p:sp>
      <p:sp>
        <p:nvSpPr>
          <p:cNvPr id="16" name="Line 14"/>
          <p:cNvSpPr>
            <a:spLocks noChangeShapeType="1"/>
          </p:cNvSpPr>
          <p:nvPr/>
        </p:nvSpPr>
        <p:spPr bwMode="auto">
          <a:xfrm>
            <a:off x="5514975" y="3416300"/>
            <a:ext cx="2109788" cy="1296988"/>
          </a:xfrm>
          <a:prstGeom prst="line">
            <a:avLst/>
          </a:prstGeom>
          <a:noFill/>
          <a:ln w="508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 name="Line 15"/>
          <p:cNvSpPr>
            <a:spLocks noChangeShapeType="1"/>
          </p:cNvSpPr>
          <p:nvPr/>
        </p:nvSpPr>
        <p:spPr bwMode="auto">
          <a:xfrm>
            <a:off x="8040688" y="5145088"/>
            <a:ext cx="1295400" cy="0"/>
          </a:xfrm>
          <a:prstGeom prst="line">
            <a:avLst/>
          </a:prstGeom>
          <a:noFill/>
          <a:ln w="889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 name="Text Box 16"/>
          <p:cNvSpPr txBox="1">
            <a:spLocks noChangeArrowheads="1"/>
          </p:cNvSpPr>
          <p:nvPr/>
        </p:nvSpPr>
        <p:spPr bwMode="auto">
          <a:xfrm>
            <a:off x="8112125" y="5289550"/>
            <a:ext cx="15843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（６）</a:t>
            </a:r>
            <a:r>
              <a:rPr lang="zh-CN" altLang="en-US" sz="3600" b="1" dirty="0">
                <a:latin typeface="微软雅黑" panose="020B0503020204020204" pitchFamily="34" charset="-122"/>
                <a:ea typeface="微软雅黑" panose="020B0503020204020204" pitchFamily="34" charset="-122"/>
              </a:rPr>
              <a:t>走</a:t>
            </a:r>
            <a:endParaRPr lang="zh-CN" altLang="en-US" sz="3600" b="1" dirty="0">
              <a:latin typeface="微软雅黑" panose="020B0503020204020204" pitchFamily="34" charset="-122"/>
              <a:ea typeface="微软雅黑" panose="020B0503020204020204" pitchFamily="34" charset="-122"/>
            </a:endParaRPr>
          </a:p>
        </p:txBody>
      </p:sp>
      <p:sp>
        <p:nvSpPr>
          <p:cNvPr id="19" name="Text Box 18"/>
          <p:cNvSpPr txBox="1">
            <a:spLocks noChangeArrowheads="1"/>
          </p:cNvSpPr>
          <p:nvPr/>
        </p:nvSpPr>
        <p:spPr bwMode="auto">
          <a:xfrm>
            <a:off x="6657975" y="3344863"/>
            <a:ext cx="14414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（５）</a:t>
            </a:r>
            <a:r>
              <a:rPr lang="zh-CN" altLang="en-US" sz="3200" b="1" dirty="0">
                <a:latin typeface="微软雅黑" panose="020B0503020204020204" pitchFamily="34" charset="-122"/>
                <a:ea typeface="微软雅黑" panose="020B0503020204020204" pitchFamily="34" charset="-122"/>
              </a:rPr>
              <a:t>疑</a:t>
            </a:r>
            <a:endParaRPr lang="zh-CN" altLang="en-US" sz="3200" b="1" dirty="0">
              <a:latin typeface="微软雅黑" panose="020B0503020204020204" pitchFamily="34" charset="-122"/>
              <a:ea typeface="微软雅黑" panose="020B0503020204020204" pitchFamily="34" charset="-122"/>
            </a:endParaRPr>
          </a:p>
        </p:txBody>
      </p:sp>
      <p:sp>
        <p:nvSpPr>
          <p:cNvPr id="20" name="Text Box 23"/>
          <p:cNvSpPr txBox="1">
            <a:spLocks noChangeArrowheads="1"/>
          </p:cNvSpPr>
          <p:nvPr/>
        </p:nvSpPr>
        <p:spPr bwMode="auto">
          <a:xfrm>
            <a:off x="5303838" y="3768725"/>
            <a:ext cx="950912"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latin typeface="微软雅黑" panose="020B0503020204020204" pitchFamily="34" charset="-122"/>
                <a:ea typeface="微软雅黑" panose="020B0503020204020204" pitchFamily="34" charset="-122"/>
              </a:rPr>
              <a:t>（３）</a:t>
            </a:r>
            <a:r>
              <a:rPr lang="zh-CN" altLang="en-US" sz="3600" b="1" dirty="0">
                <a:latin typeface="微软雅黑" panose="020B0503020204020204" pitchFamily="34" charset="-122"/>
                <a:ea typeface="微软雅黑" panose="020B0503020204020204" pitchFamily="34" charset="-122"/>
              </a:rPr>
              <a:t>杀</a:t>
            </a:r>
            <a:endParaRPr lang="zh-CN" altLang="en-US" sz="3600" b="1" dirty="0">
              <a:latin typeface="微软雅黑" panose="020B0503020204020204" pitchFamily="34" charset="-122"/>
              <a:ea typeface="微软雅黑" panose="020B0503020204020204" pitchFamily="34" charset="-122"/>
            </a:endParaRPr>
          </a:p>
        </p:txBody>
      </p:sp>
      <p:sp>
        <p:nvSpPr>
          <p:cNvPr id="21" name="Line 26"/>
          <p:cNvSpPr>
            <a:spLocks noChangeShapeType="1"/>
          </p:cNvSpPr>
          <p:nvPr/>
        </p:nvSpPr>
        <p:spPr bwMode="auto">
          <a:xfrm>
            <a:off x="5303838" y="3484563"/>
            <a:ext cx="0" cy="1152525"/>
          </a:xfrm>
          <a:prstGeom prst="line">
            <a:avLst/>
          </a:prstGeom>
          <a:noFill/>
          <a:ln w="635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2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42"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out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7" presetClass="entr" presetSubtype="2"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ppt_x</p:attrName>
                                        </p:attrNameLst>
                                      </p:cBhvr>
                                      <p:tavLst>
                                        <p:tav tm="0">
                                          <p:val>
                                            <p:strVal val="#ppt_x+#ppt_w/2"/>
                                          </p:val>
                                        </p:tav>
                                        <p:tav tm="100000">
                                          <p:val>
                                            <p:strVal val="#ppt_x"/>
                                          </p:val>
                                        </p:tav>
                                      </p:tavLst>
                                    </p:anim>
                                    <p:anim calcmode="lin" valueType="num">
                                      <p:cBhvr>
                                        <p:cTn id="44" dur="500" fill="hold"/>
                                        <p:tgtEl>
                                          <p:spTgt spid="11"/>
                                        </p:tgtEl>
                                        <p:attrNameLst>
                                          <p:attrName>ppt_y</p:attrName>
                                        </p:attrNameLst>
                                      </p:cBhvr>
                                      <p:tavLst>
                                        <p:tav tm="0">
                                          <p:val>
                                            <p:strVal val="#ppt_y"/>
                                          </p:val>
                                        </p:tav>
                                        <p:tav tm="100000">
                                          <p:val>
                                            <p:strVal val="#ppt_y"/>
                                          </p:val>
                                        </p:tav>
                                      </p:tavLst>
                                    </p:anim>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5" presetClass="entr" presetSubtype="5"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checkerboard(down)">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6"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ppt_x</p:attrName>
                                        </p:attrNameLst>
                                      </p:cBhvr>
                                      <p:tavLst>
                                        <p:tav tm="0">
                                          <p:val>
                                            <p:strVal val="1+#ppt_w/2"/>
                                          </p:val>
                                        </p:tav>
                                        <p:tav tm="100000">
                                          <p:val>
                                            <p:strVal val="#ppt_x"/>
                                          </p:val>
                                        </p:tav>
                                      </p:tavLst>
                                    </p:anim>
                                    <p:anim calcmode="lin" valueType="num">
                                      <p:cBhvr>
                                        <p:cTn id="5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2" presetClass="entr" presetSubtype="2" fill="hold" grpId="0"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wipe(right)">
                                      <p:cBhvr>
                                        <p:cTn id="62" dur="2000"/>
                                        <p:tgtEl>
                                          <p:spTgt spid="13"/>
                                        </p:tgtEl>
                                      </p:cBhvr>
                                    </p:animEffect>
                                  </p:childTnLst>
                                </p:cTn>
                              </p:par>
                            </p:childTnLst>
                          </p:cTn>
                        </p:par>
                      </p:childTnLst>
                    </p:cTn>
                  </p:par>
                  <p:par>
                    <p:cTn id="63" fill="hold">
                      <p:stCondLst>
                        <p:cond delay="indefinite"/>
                      </p:stCondLst>
                      <p:childTnLst>
                        <p:par>
                          <p:cTn id="64" fill="hold">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1"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wipe(up)">
                                      <p:cBhvr>
                                        <p:cTn id="73" dur="20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 presetClass="entr" presetSubtype="5" fill="hold" grpId="0" nodeType="click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checkerboard(down)">
                                      <p:cBhvr>
                                        <p:cTn id="78" dur="500"/>
                                        <p:tgtEl>
                                          <p:spTgt spid="20"/>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grpId="0" nodeType="click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2000"/>
                                        <p:tgtEl>
                                          <p:spTgt spid="16"/>
                                        </p:tgtEl>
                                      </p:cBhvr>
                                    </p:animEffect>
                                  </p:childTnLst>
                                </p:cTn>
                              </p:par>
                            </p:childTnLst>
                          </p:cTn>
                        </p:par>
                      </p:childTnLst>
                    </p:cTn>
                  </p:par>
                  <p:par>
                    <p:cTn id="84" fill="hold">
                      <p:stCondLst>
                        <p:cond delay="indefinite"/>
                      </p:stCondLst>
                      <p:childTnLst>
                        <p:par>
                          <p:cTn id="85" fill="hold">
                            <p:stCondLst>
                              <p:cond delay="0"/>
                            </p:stCondLst>
                            <p:childTnLst>
                              <p:par>
                                <p:cTn id="86" presetID="2" presetClass="entr" presetSubtype="3" fill="hold" grpId="0" nodeType="click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ppt_x</p:attrName>
                                        </p:attrNameLst>
                                      </p:cBhvr>
                                      <p:tavLst>
                                        <p:tav tm="0">
                                          <p:val>
                                            <p:strVal val="1+#ppt_w/2"/>
                                          </p:val>
                                        </p:tav>
                                        <p:tav tm="100000">
                                          <p:val>
                                            <p:strVal val="#ppt_x"/>
                                          </p:val>
                                        </p:tav>
                                      </p:tavLst>
                                    </p:anim>
                                    <p:anim calcmode="lin" valueType="num">
                                      <p:cBhvr>
                                        <p:cTn id="89"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17" presetClass="entr" presetSubtype="8" fill="hold" grpId="0" nodeType="click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2000" fill="hold"/>
                                        <p:tgtEl>
                                          <p:spTgt spid="17"/>
                                        </p:tgtEl>
                                        <p:attrNameLst>
                                          <p:attrName>ppt_x</p:attrName>
                                        </p:attrNameLst>
                                      </p:cBhvr>
                                      <p:tavLst>
                                        <p:tav tm="0">
                                          <p:val>
                                            <p:strVal val="#ppt_x-#ppt_w/2"/>
                                          </p:val>
                                        </p:tav>
                                        <p:tav tm="100000">
                                          <p:val>
                                            <p:strVal val="#ppt_x"/>
                                          </p:val>
                                        </p:tav>
                                      </p:tavLst>
                                    </p:anim>
                                    <p:anim calcmode="lin" valueType="num">
                                      <p:cBhvr>
                                        <p:cTn id="95" dur="2000" fill="hold"/>
                                        <p:tgtEl>
                                          <p:spTgt spid="17"/>
                                        </p:tgtEl>
                                        <p:attrNameLst>
                                          <p:attrName>ppt_y</p:attrName>
                                        </p:attrNameLst>
                                      </p:cBhvr>
                                      <p:tavLst>
                                        <p:tav tm="0">
                                          <p:val>
                                            <p:strVal val="#ppt_y"/>
                                          </p:val>
                                        </p:tav>
                                        <p:tav tm="100000">
                                          <p:val>
                                            <p:strVal val="#ppt_y"/>
                                          </p:val>
                                        </p:tav>
                                      </p:tavLst>
                                    </p:anim>
                                    <p:anim calcmode="lin" valueType="num">
                                      <p:cBhvr>
                                        <p:cTn id="96" dur="2000" fill="hold"/>
                                        <p:tgtEl>
                                          <p:spTgt spid="17"/>
                                        </p:tgtEl>
                                        <p:attrNameLst>
                                          <p:attrName>ppt_w</p:attrName>
                                        </p:attrNameLst>
                                      </p:cBhvr>
                                      <p:tavLst>
                                        <p:tav tm="0">
                                          <p:val>
                                            <p:fltVal val="0"/>
                                          </p:val>
                                        </p:tav>
                                        <p:tav tm="100000">
                                          <p:val>
                                            <p:strVal val="#ppt_w"/>
                                          </p:val>
                                        </p:tav>
                                      </p:tavLst>
                                    </p:anim>
                                    <p:anim calcmode="lin" valueType="num">
                                      <p:cBhvr>
                                        <p:cTn id="97" dur="2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grpId="0" nodeType="click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500" fill="hold"/>
                                        <p:tgtEl>
                                          <p:spTgt spid="18"/>
                                        </p:tgtEl>
                                        <p:attrNameLst>
                                          <p:attrName>ppt_x</p:attrName>
                                        </p:attrNameLst>
                                      </p:cBhvr>
                                      <p:tavLst>
                                        <p:tav tm="0">
                                          <p:val>
                                            <p:strVal val="#ppt_x"/>
                                          </p:val>
                                        </p:tav>
                                        <p:tav tm="100000">
                                          <p:val>
                                            <p:strVal val="#ppt_x"/>
                                          </p:val>
                                        </p:tav>
                                      </p:tavLst>
                                    </p:anim>
                                    <p:anim calcmode="lin" valueType="num">
                                      <p:cBhvr>
                                        <p:cTn id="10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p:bldP spid="6" grpId="0" bldLvl="0" animBg="1"/>
      <p:bldP spid="7" grpId="0" bldLvl="0" animBg="1"/>
      <p:bldP spid="8" grpId="0"/>
      <p:bldP spid="9" grpId="0" bldLvl="0" animBg="1"/>
      <p:bldP spid="10" grpId="0" bldLvl="0" animBg="1"/>
      <p:bldP spid="11" grpId="0" bldLvl="0" animBg="1"/>
      <p:bldP spid="12" grpId="0" bldLvl="0" animBg="1"/>
      <p:bldP spid="13" grpId="0" bldLvl="0" animBg="1"/>
      <p:bldP spid="14" grpId="0"/>
      <p:bldP spid="15" grpId="0"/>
      <p:bldP spid="16" grpId="0" bldLvl="0" animBg="1"/>
      <p:bldP spid="17" grpId="0" bldLvl="0" animBg="1"/>
      <p:bldP spid="18" grpId="0"/>
      <p:bldP spid="19" grpId="0"/>
      <p:bldP spid="20" grpId="0"/>
      <p:bldP spid="2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174"/>
          <p:cNvSpPr>
            <a:spLocks noChangeArrowheads="1"/>
          </p:cNvSpPr>
          <p:nvPr/>
        </p:nvSpPr>
        <p:spPr bwMode="auto">
          <a:xfrm>
            <a:off x="1803400" y="322263"/>
            <a:ext cx="2120900" cy="589280"/>
          </a:xfrm>
          <a:prstGeom prst="rect">
            <a:avLst/>
          </a:prstGeom>
          <a:noFill/>
          <a:ln>
            <a:noFill/>
          </a:ln>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重整国政</a:t>
            </a:r>
            <a:endParaRPr lang="zh-CN" altLang="en-US" sz="3600" b="1" dirty="0">
              <a:latin typeface="微软雅黑" panose="020B0503020204020204" pitchFamily="34" charset="-122"/>
              <a:ea typeface="微软雅黑" panose="020B0503020204020204" pitchFamily="34" charset="-122"/>
            </a:endParaRPr>
          </a:p>
        </p:txBody>
      </p:sp>
      <p:pic>
        <p:nvPicPr>
          <p:cNvPr id="23554" name="图片 54276" descr="4"/>
          <p:cNvPicPr preferRelativeResize="0">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24450" y="315913"/>
            <a:ext cx="1565275" cy="1195387"/>
          </a:xfrm>
          <a:prstGeom prst="rect">
            <a:avLst/>
          </a:prstGeom>
          <a:noFill/>
          <a:ln>
            <a:noFill/>
          </a:ln>
        </p:spPr>
      </p:pic>
      <p:sp>
        <p:nvSpPr>
          <p:cNvPr id="23555" name="文本框 54277"/>
          <p:cNvSpPr txBox="1">
            <a:spLocks noChangeArrowheads="1"/>
          </p:cNvSpPr>
          <p:nvPr/>
        </p:nvSpPr>
        <p:spPr bwMode="auto">
          <a:xfrm>
            <a:off x="6617335" y="458788"/>
            <a:ext cx="1259840" cy="1423987"/>
          </a:xfrm>
          <a:prstGeom prst="rect">
            <a:avLst/>
          </a:prstGeom>
          <a:noFill/>
          <a:ln>
            <a:noFill/>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文鼎CS大黑"/>
                <a:ea typeface="微软雅黑" panose="020B0503020204020204" pitchFamily="34" charset="-122"/>
              </a:rPr>
              <a:t>天王</a:t>
            </a:r>
            <a:endParaRPr lang="zh-CN" altLang="en-US" sz="2800" b="1" dirty="0">
              <a:latin typeface="文鼎CS大黑"/>
              <a:ea typeface="微软雅黑" panose="020B0503020204020204" pitchFamily="34" charset="-122"/>
            </a:endParaRPr>
          </a:p>
          <a:p>
            <a:pPr>
              <a:spcBef>
                <a:spcPct val="50000"/>
              </a:spcBef>
            </a:pPr>
            <a:r>
              <a:rPr lang="zh-CN" altLang="en-US" sz="2800" b="1" dirty="0">
                <a:latin typeface="文鼎CS大黑"/>
                <a:ea typeface="微软雅黑" panose="020B0503020204020204" pitchFamily="34" charset="-122"/>
              </a:rPr>
              <a:t>洪秀全</a:t>
            </a:r>
            <a:endParaRPr lang="zh-CN" altLang="en-US" sz="2800" b="1" dirty="0">
              <a:latin typeface="文鼎CS大黑"/>
              <a:ea typeface="微软雅黑" panose="020B0503020204020204" pitchFamily="34" charset="-122"/>
            </a:endParaRPr>
          </a:p>
        </p:txBody>
      </p:sp>
      <p:sp>
        <p:nvSpPr>
          <p:cNvPr id="5" name="左大括号 4"/>
          <p:cNvSpPr/>
          <p:nvPr/>
        </p:nvSpPr>
        <p:spPr>
          <a:xfrm rot="5400000">
            <a:off x="5665788" y="-1157287"/>
            <a:ext cx="336550" cy="5715000"/>
          </a:xfrm>
          <a:prstGeom prst="leftBrace">
            <a:avLst>
              <a:gd name="adj1" fmla="val 93553"/>
              <a:gd name="adj2" fmla="val 50000"/>
            </a:avLst>
          </a:prstGeom>
          <a:noFill/>
          <a:ln>
            <a:headEnd type="none" w="med" len="med"/>
            <a:tailEnd type="none" w="med" len="med"/>
          </a:ln>
        </p:spPr>
        <p:style>
          <a:lnRef idx="3">
            <a:schemeClr val="dk1"/>
          </a:lnRef>
          <a:fillRef idx="0">
            <a:schemeClr val="dk1"/>
          </a:fillRef>
          <a:effectRef idx="2">
            <a:schemeClr val="dk1"/>
          </a:effectRef>
          <a:fontRef idx="minor">
            <a:schemeClr val="tx1"/>
          </a:fontRef>
        </p:style>
        <p:txBody>
          <a:bodyPr/>
          <a:lstStyle/>
          <a:p>
            <a:pPr>
              <a:buFontTx/>
              <a:buNone/>
              <a:defRPr/>
            </a:pPr>
            <a:endParaRPr lang="zh-CN" altLang="en-US" noProof="1">
              <a:ea typeface="微软雅黑" panose="020B0503020204020204" pitchFamily="34" charset="-122"/>
            </a:endParaRPr>
          </a:p>
        </p:txBody>
      </p:sp>
      <p:pic>
        <p:nvPicPr>
          <p:cNvPr id="6" name="图片 5" descr="snapshot20041022011534"/>
          <p:cNvPicPr>
            <a:picLocks noChangeAspect="1" noChangeArrowheads="1"/>
          </p:cNvPicPr>
          <p:nvPr/>
        </p:nvPicPr>
        <p:blipFill>
          <a:blip r:embed="rId2">
            <a:lum bright="18000" contrast="48000"/>
            <a:extLst>
              <a:ext uri="{28A0092B-C50C-407E-A947-70E740481C1C}">
                <a14:useLocalDpi xmlns:a14="http://schemas.microsoft.com/office/drawing/2010/main" val="0"/>
              </a:ext>
            </a:extLst>
          </a:blip>
          <a:srcRect/>
          <a:stretch>
            <a:fillRect/>
          </a:stretch>
        </p:blipFill>
        <p:spPr bwMode="auto">
          <a:xfrm>
            <a:off x="2260600" y="1851025"/>
            <a:ext cx="1498600" cy="1447800"/>
          </a:xfrm>
          <a:prstGeom prst="rect">
            <a:avLst/>
          </a:prstGeom>
          <a:noFill/>
          <a:ln>
            <a:noFill/>
          </a:ln>
        </p:spPr>
      </p:pic>
      <p:pic>
        <p:nvPicPr>
          <p:cNvPr id="7" name="图片 6" descr="snapshot20041022011601"/>
          <p:cNvPicPr>
            <a:picLocks noChangeAspect="1" noChangeArrowheads="1"/>
          </p:cNvPicPr>
          <p:nvPr/>
        </p:nvPicPr>
        <p:blipFill>
          <a:blip r:embed="rId3">
            <a:lum bright="12000" contrast="48000"/>
            <a:extLst>
              <a:ext uri="{28A0092B-C50C-407E-A947-70E740481C1C}">
                <a14:useLocalDpi xmlns:a14="http://schemas.microsoft.com/office/drawing/2010/main" val="0"/>
              </a:ext>
            </a:extLst>
          </a:blip>
          <a:srcRect/>
          <a:stretch>
            <a:fillRect/>
          </a:stretch>
        </p:blipFill>
        <p:spPr bwMode="auto">
          <a:xfrm>
            <a:off x="5008563" y="1797050"/>
            <a:ext cx="1570037" cy="1628775"/>
          </a:xfrm>
          <a:prstGeom prst="rect">
            <a:avLst/>
          </a:prstGeom>
          <a:noFill/>
          <a:ln>
            <a:noFill/>
          </a:ln>
        </p:spPr>
      </p:pic>
      <p:pic>
        <p:nvPicPr>
          <p:cNvPr id="8" name="图片 7" descr="snapshot20041022011554"/>
          <p:cNvPicPr>
            <a:picLocks noChangeAspect="1" noChangeArrowheads="1"/>
          </p:cNvPicPr>
          <p:nvPr/>
        </p:nvPicPr>
        <p:blipFill>
          <a:blip r:embed="rId4">
            <a:lum bright="30000" contrast="66000"/>
            <a:extLst>
              <a:ext uri="{28A0092B-C50C-407E-A947-70E740481C1C}">
                <a14:useLocalDpi xmlns:a14="http://schemas.microsoft.com/office/drawing/2010/main" val="0"/>
              </a:ext>
            </a:extLst>
          </a:blip>
          <a:srcRect/>
          <a:stretch>
            <a:fillRect/>
          </a:stretch>
        </p:blipFill>
        <p:spPr bwMode="auto">
          <a:xfrm>
            <a:off x="7699375" y="1870075"/>
            <a:ext cx="1662113" cy="1560513"/>
          </a:xfrm>
          <a:prstGeom prst="rect">
            <a:avLst/>
          </a:prstGeom>
          <a:noFill/>
          <a:ln>
            <a:noFill/>
          </a:ln>
        </p:spPr>
      </p:pic>
      <p:sp>
        <p:nvSpPr>
          <p:cNvPr id="9" name="直接连接符 8"/>
          <p:cNvSpPr>
            <a:spLocks noChangeShapeType="1"/>
          </p:cNvSpPr>
          <p:nvPr/>
        </p:nvSpPr>
        <p:spPr bwMode="auto">
          <a:xfrm>
            <a:off x="2895600" y="3308350"/>
            <a:ext cx="12700" cy="498475"/>
          </a:xfrm>
          <a:prstGeom prst="line">
            <a:avLst/>
          </a:prstGeom>
          <a:noFill/>
          <a:ln w="5715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0" name="左大括号 9"/>
          <p:cNvSpPr/>
          <p:nvPr/>
        </p:nvSpPr>
        <p:spPr>
          <a:xfrm rot="16202392">
            <a:off x="6999288" y="2095500"/>
            <a:ext cx="325437" cy="2970213"/>
          </a:xfrm>
          <a:prstGeom prst="leftBrace">
            <a:avLst>
              <a:gd name="adj1" fmla="val 54254"/>
              <a:gd name="adj2" fmla="val 50000"/>
            </a:avLst>
          </a:prstGeom>
          <a:noFill/>
          <a:ln>
            <a:headEnd type="none" w="med" len="med"/>
            <a:tailEnd type="none" w="med" len="med"/>
          </a:ln>
        </p:spPr>
        <p:style>
          <a:lnRef idx="2">
            <a:schemeClr val="dk1"/>
          </a:lnRef>
          <a:fillRef idx="0">
            <a:schemeClr val="dk1"/>
          </a:fillRef>
          <a:effectRef idx="1">
            <a:schemeClr val="dk1"/>
          </a:effectRef>
          <a:fontRef idx="minor">
            <a:schemeClr val="tx1"/>
          </a:fontRef>
        </p:style>
        <p:txBody>
          <a:bodyPr/>
          <a:lstStyle/>
          <a:p>
            <a:pPr>
              <a:buFontTx/>
              <a:buNone/>
              <a:defRPr/>
            </a:pPr>
            <a:endParaRPr lang="zh-CN" altLang="en-US" noProof="1">
              <a:ea typeface="微软雅黑" panose="020B0503020204020204" pitchFamily="34" charset="-122"/>
            </a:endParaRPr>
          </a:p>
        </p:txBody>
      </p:sp>
      <p:sp>
        <p:nvSpPr>
          <p:cNvPr id="11" name="文本框 54284"/>
          <p:cNvSpPr txBox="1">
            <a:spLocks noChangeArrowheads="1"/>
          </p:cNvSpPr>
          <p:nvPr/>
        </p:nvSpPr>
        <p:spPr bwMode="auto">
          <a:xfrm>
            <a:off x="6284913" y="3724275"/>
            <a:ext cx="1676400" cy="52197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微软雅黑" panose="020B0503020204020204" pitchFamily="34" charset="-122"/>
              </a:rPr>
              <a:t>军事指挥</a:t>
            </a:r>
            <a:endParaRPr lang="zh-CN" altLang="en-US" sz="2800" dirty="0">
              <a:latin typeface="Times New Roman" panose="02020603050405020304" pitchFamily="18" charset="0"/>
              <a:ea typeface="微软雅黑" panose="020B0503020204020204" pitchFamily="34" charset="-122"/>
            </a:endParaRPr>
          </a:p>
        </p:txBody>
      </p:sp>
      <p:sp>
        <p:nvSpPr>
          <p:cNvPr id="12" name="文本框 54285"/>
          <p:cNvSpPr txBox="1">
            <a:spLocks noChangeArrowheads="1"/>
          </p:cNvSpPr>
          <p:nvPr/>
        </p:nvSpPr>
        <p:spPr bwMode="auto">
          <a:xfrm>
            <a:off x="2016125" y="3756025"/>
            <a:ext cx="1828800" cy="52197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dirty="0">
                <a:latin typeface="Times New Roman" panose="02020603050405020304" pitchFamily="18" charset="0"/>
                <a:ea typeface="微软雅黑" panose="020B0503020204020204" pitchFamily="34" charset="-122"/>
              </a:rPr>
              <a:t>总理朝政</a:t>
            </a:r>
            <a:endParaRPr lang="zh-CN" altLang="en-US" sz="2800" dirty="0">
              <a:latin typeface="Times New Roman" panose="02020603050405020304" pitchFamily="18" charset="0"/>
              <a:ea typeface="微软雅黑" panose="020B0503020204020204" pitchFamily="34" charset="-122"/>
            </a:endParaRPr>
          </a:p>
        </p:txBody>
      </p:sp>
      <p:sp>
        <p:nvSpPr>
          <p:cNvPr id="13" name="文本框 54289"/>
          <p:cNvSpPr txBox="1">
            <a:spLocks noChangeArrowheads="1"/>
          </p:cNvSpPr>
          <p:nvPr/>
        </p:nvSpPr>
        <p:spPr bwMode="auto">
          <a:xfrm>
            <a:off x="1709738" y="4805363"/>
            <a:ext cx="2476500" cy="52197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800" dirty="0">
                <a:latin typeface="Times New Roman" panose="02020603050405020304" pitchFamily="18" charset="0"/>
                <a:ea typeface="微软雅黑" panose="020B0503020204020204" pitchFamily="34" charset="-122"/>
              </a:rPr>
              <a:t>《</a:t>
            </a:r>
            <a:r>
              <a:rPr lang="zh-CN" altLang="en-US" sz="2800" dirty="0">
                <a:latin typeface="Times New Roman" panose="02020603050405020304" pitchFamily="18" charset="0"/>
                <a:ea typeface="微软雅黑" panose="020B0503020204020204" pitchFamily="34" charset="-122"/>
              </a:rPr>
              <a:t>资政新篇</a:t>
            </a:r>
            <a:r>
              <a:rPr lang="en-US" altLang="zh-CN" sz="2800" dirty="0">
                <a:latin typeface="Times New Roman" panose="02020603050405020304" pitchFamily="18" charset="0"/>
                <a:ea typeface="微软雅黑" panose="020B0503020204020204" pitchFamily="34" charset="-122"/>
              </a:rPr>
              <a:t>》</a:t>
            </a:r>
            <a:endParaRPr lang="en-US" altLang="zh-CN" sz="2800" dirty="0">
              <a:latin typeface="Times New Roman" panose="02020603050405020304" pitchFamily="18" charset="0"/>
              <a:ea typeface="微软雅黑" panose="020B0503020204020204" pitchFamily="34" charset="-122"/>
            </a:endParaRPr>
          </a:p>
        </p:txBody>
      </p:sp>
      <p:sp>
        <p:nvSpPr>
          <p:cNvPr id="14" name="直接连接符 13"/>
          <p:cNvSpPr>
            <a:spLocks noChangeShapeType="1"/>
          </p:cNvSpPr>
          <p:nvPr/>
        </p:nvSpPr>
        <p:spPr bwMode="auto">
          <a:xfrm>
            <a:off x="2863850" y="4330700"/>
            <a:ext cx="14288" cy="498475"/>
          </a:xfrm>
          <a:prstGeom prst="line">
            <a:avLst/>
          </a:prstGeom>
          <a:noFill/>
          <a:ln w="5715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5" name="Text Box 26"/>
          <p:cNvSpPr txBox="1">
            <a:spLocks noChangeArrowheads="1"/>
          </p:cNvSpPr>
          <p:nvPr/>
        </p:nvSpPr>
        <p:spPr bwMode="auto">
          <a:xfrm>
            <a:off x="2016125" y="5599113"/>
            <a:ext cx="2509837" cy="53403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buFontTx/>
              <a:buNone/>
              <a:defRPr/>
            </a:pPr>
            <a:r>
              <a:rPr lang="zh-CN" altLang="en-US" sz="3200" b="1" dirty="0">
                <a:latin typeface="文鼎中楷简" panose="020B0604020202020204" charset="0"/>
                <a:ea typeface="微软雅黑" panose="020B0503020204020204" pitchFamily="34" charset="-122"/>
              </a:rPr>
              <a:t>没有实施</a:t>
            </a:r>
            <a:endParaRPr lang="zh-CN" altLang="en-US" sz="3200" b="1" dirty="0">
              <a:latin typeface="文鼎中楷简" panose="020B0604020202020204" charset="0"/>
              <a:ea typeface="微软雅黑" panose="020B0503020204020204" pitchFamily="34" charset="-122"/>
            </a:endParaRPr>
          </a:p>
        </p:txBody>
      </p:sp>
      <p:sp>
        <p:nvSpPr>
          <p:cNvPr id="16" name="Text Box 26"/>
          <p:cNvSpPr txBox="1">
            <a:spLocks noChangeArrowheads="1"/>
          </p:cNvSpPr>
          <p:nvPr/>
        </p:nvSpPr>
        <p:spPr bwMode="auto">
          <a:xfrm>
            <a:off x="4511675" y="4653136"/>
            <a:ext cx="59182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Tx/>
              <a:buNone/>
              <a:defRPr/>
            </a:pPr>
            <a:r>
              <a:rPr lang="en-US" altLang="zh-CN" sz="3200" b="1" dirty="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取得浦口、三河大捷，但未能从根本上改变军事上的不利局面</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6" presetClass="entr" presetSubtype="37"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par>
                                <p:cTn id="19" presetID="2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500"/>
                            </p:stCondLst>
                            <p:childTnLst>
                              <p:par>
                                <p:cTn id="26" presetID="22" presetClass="entr" presetSubtype="1" fill="hold" grpId="0" nodeType="afterEffect">
                                  <p:stCondLst>
                                    <p:cond delay="1300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500"/>
                                        <p:tgtEl>
                                          <p:spTgt spid="9"/>
                                        </p:tgtEl>
                                      </p:cBhvr>
                                    </p:animEffect>
                                  </p:childTnLst>
                                </p:cTn>
                              </p:par>
                            </p:childTnLst>
                          </p:cTn>
                        </p:par>
                        <p:par>
                          <p:cTn id="29" fill="hold">
                            <p:stCondLst>
                              <p:cond delay="14000"/>
                            </p:stCondLst>
                            <p:childTnLst>
                              <p:par>
                                <p:cTn id="30" presetID="16" presetClass="entr" presetSubtype="21" fill="hold" nodeType="afterEffect">
                                  <p:stCondLst>
                                    <p:cond delay="200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par>
                          <p:cTn id="33" fill="hold">
                            <p:stCondLst>
                              <p:cond delay="16500"/>
                            </p:stCondLst>
                            <p:childTnLst>
                              <p:par>
                                <p:cTn id="34" presetID="12" presetClass="entr" presetSubtype="4" fill="hold" grpId="0" nodeType="afterEffect">
                                  <p:stCondLst>
                                    <p:cond delay="2000"/>
                                  </p:stCondLst>
                                  <p:childTnLst>
                                    <p:set>
                                      <p:cBhvr>
                                        <p:cTn id="35" dur="1" fill="hold">
                                          <p:stCondLst>
                                            <p:cond delay="0"/>
                                          </p:stCondLst>
                                        </p:cTn>
                                        <p:tgtEl>
                                          <p:spTgt spid="11"/>
                                        </p:tgtEl>
                                        <p:attrNameLst>
                                          <p:attrName>style.visibility</p:attrName>
                                        </p:attrNameLst>
                                      </p:cBhvr>
                                      <p:to>
                                        <p:strVal val="visible"/>
                                      </p:to>
                                    </p:set>
                                    <p:animEffect transition="in" filter="slide(fromBottom)">
                                      <p:cBhvr>
                                        <p:cTn id="36" dur="500"/>
                                        <p:tgtEl>
                                          <p:spTgt spid="11"/>
                                        </p:tgtEl>
                                      </p:cBhvr>
                                    </p:animEffect>
                                  </p:childTnLst>
                                </p:cTn>
                              </p:par>
                            </p:childTnLst>
                          </p:cTn>
                        </p:par>
                        <p:par>
                          <p:cTn id="37" fill="hold">
                            <p:stCondLst>
                              <p:cond delay="19000"/>
                            </p:stCondLst>
                            <p:childTnLst>
                              <p:par>
                                <p:cTn id="38" presetID="12" presetClass="entr" presetSubtype="4"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slide(fromBottom)">
                                      <p:cBhvr>
                                        <p:cTn id="40" dur="500"/>
                                        <p:tgtEl>
                                          <p:spTgt spid="12"/>
                                        </p:tgtEl>
                                      </p:cBhvr>
                                    </p:animEffect>
                                  </p:childTnLst>
                                </p:cTn>
                              </p:par>
                            </p:childTnLst>
                          </p:cTn>
                        </p:par>
                        <p:par>
                          <p:cTn id="41" fill="hold">
                            <p:stCondLst>
                              <p:cond delay="19500"/>
                            </p:stCondLst>
                            <p:childTnLst>
                              <p:par>
                                <p:cTn id="42" presetID="3" presetClass="entr" presetSubtype="1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childTnLst>
                          </p:cTn>
                        </p:par>
                        <p:par>
                          <p:cTn id="45" fill="hold">
                            <p:stCondLst>
                              <p:cond delay="20000"/>
                            </p:stCondLst>
                            <p:childTnLst>
                              <p:par>
                                <p:cTn id="46" presetID="22" presetClass="entr" presetSubtype="1" fill="hold" grpId="0" nodeType="afterEffect">
                                  <p:stCondLst>
                                    <p:cond delay="1300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dissolve">
                                      <p:cBhvr>
                                        <p:cTn id="53" dur="10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dissolve">
                                      <p:cBhvr>
                                        <p:cTn id="5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9" grpId="0" bldLvl="0" animBg="1"/>
      <p:bldP spid="11" grpId="0" bldLvl="0" animBg="1"/>
      <p:bldP spid="12" grpId="0" bldLvl="0" animBg="1"/>
      <p:bldP spid="13" grpId="0" bldLvl="0" animBg="1"/>
      <p:bldP spid="14" grpId="0" bldLvl="0" animBg="1"/>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5"/>
          <p:cNvSpPr txBox="1"/>
          <p:nvPr/>
        </p:nvSpPr>
        <p:spPr>
          <a:xfrm>
            <a:off x="1792751" y="467961"/>
            <a:ext cx="2863088"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2.《</a:t>
            </a:r>
            <a:r>
              <a:rPr lang="zh-CN" altLang="en-US" sz="3200" b="1" noProof="1">
                <a:solidFill>
                  <a:schemeClr val="tx1"/>
                </a:solidFill>
                <a:latin typeface="微软雅黑" panose="020B0503020204020204" pitchFamily="34" charset="-122"/>
                <a:ea typeface="微软雅黑" panose="020B0503020204020204" pitchFamily="34" charset="-122"/>
              </a:rPr>
              <a:t>资政新篇</a:t>
            </a:r>
            <a:r>
              <a:rPr lang="en-US" altLang="zh-CN" sz="3200" b="1" noProof="1">
                <a:solidFill>
                  <a:schemeClr val="tx1"/>
                </a:solidFill>
                <a:latin typeface="微软雅黑" panose="020B0503020204020204" pitchFamily="34" charset="-122"/>
                <a:ea typeface="微软雅黑" panose="020B0503020204020204" pitchFamily="34" charset="-122"/>
              </a:rPr>
              <a:t>》</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24578" name="矩形 4"/>
          <p:cNvSpPr>
            <a:spLocks noChangeArrowheads="1"/>
          </p:cNvSpPr>
          <p:nvPr/>
        </p:nvSpPr>
        <p:spPr bwMode="auto">
          <a:xfrm>
            <a:off x="1415480" y="1268760"/>
            <a:ext cx="9649072" cy="389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材 料：</a:t>
            </a:r>
            <a:endParaRPr lang="en-US" altLang="zh-CN" sz="2800" b="1" dirty="0">
              <a:latin typeface="微软雅黑" panose="020B0503020204020204" pitchFamily="34" charset="-122"/>
              <a:ea typeface="微软雅黑" panose="020B0503020204020204" pitchFamily="34" charset="-122"/>
            </a:endParaRPr>
          </a:p>
          <a:p>
            <a:pPr>
              <a:lnSpc>
                <a:spcPct val="150000"/>
              </a:lnSpc>
            </a:pPr>
            <a:r>
              <a:rPr lang="zh-CN" altLang="en-US" sz="2800" b="1" dirty="0">
                <a:latin typeface="微软雅黑" panose="020B0503020204020204" pitchFamily="34" charset="-122"/>
                <a:ea typeface="微软雅黑" panose="020B0503020204020204" pitchFamily="34" charset="-122"/>
              </a:rPr>
              <a:t>    各省设立不受一般官吏节制的新闻官，发扬“公议”，听取社会舆论和群众意见。主张效法西方，实行资本主义。发展近代交通运输业，兴办邮政；鼓励民间开矿；主张设立银行，发行纸币；保护私有财产。                                     </a:t>
            </a:r>
            <a:endParaRPr lang="zh-CN" altLang="en-US" sz="2800" b="1" dirty="0">
              <a:latin typeface="微软雅黑" panose="020B0503020204020204" pitchFamily="34" charset="-122"/>
              <a:ea typeface="微软雅黑" panose="020B0503020204020204" pitchFamily="34" charset="-122"/>
            </a:endParaRPr>
          </a:p>
          <a:p>
            <a:pPr algn="r">
              <a:lnSpc>
                <a:spcPct val="150000"/>
              </a:lnSpc>
            </a:pP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资政新篇</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6" name="矩形 5"/>
          <p:cNvSpPr>
            <a:spLocks noChangeArrowheads="1"/>
          </p:cNvSpPr>
          <p:nvPr/>
        </p:nvSpPr>
        <p:spPr bwMode="auto">
          <a:xfrm>
            <a:off x="1415480" y="5157192"/>
            <a:ext cx="950505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资政新篇</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颁布的目的是什么？它想通过什么方式达到这一目的？能否实现？</a:t>
            </a:r>
            <a:endParaRPr lang="zh-CN" altLang="zh-CN"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1774825" y="765175"/>
            <a:ext cx="8642350" cy="4939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3000" b="1" dirty="0">
                <a:latin typeface="微软雅黑" panose="020B0503020204020204" pitchFamily="34" charset="-122"/>
                <a:ea typeface="微软雅黑" panose="020B0503020204020204" pitchFamily="34" charset="-122"/>
              </a:rPr>
              <a:t>提示：</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en-US" altLang="zh-CN" sz="3000" b="1" dirty="0">
                <a:latin typeface="微软雅黑" panose="020B0503020204020204" pitchFamily="34" charset="-122"/>
                <a:ea typeface="微软雅黑" panose="020B0503020204020204" pitchFamily="34" charset="-122"/>
              </a:rPr>
              <a:t>    </a:t>
            </a:r>
            <a:r>
              <a:rPr lang="zh-CN" altLang="en-US" sz="3000" b="1" dirty="0">
                <a:latin typeface="微软雅黑" panose="020B0503020204020204" pitchFamily="34" charset="-122"/>
                <a:ea typeface="微软雅黑" panose="020B0503020204020204" pitchFamily="34" charset="-122"/>
              </a:rPr>
              <a:t>天京变乱后，为振兴太平天国政权；效法西方，实行资本主义；不能实现。</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资政新篇</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是先进的中国人最早提出的在中国发展资本主义的方案，集中反映了中国人向西方寻求真理和探索救国救民道路的迫切愿望。但由于当时战争环境和历史条件的限制，未能付诸实践。</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0" name="文本框 62469"/>
          <p:cNvSpPr txBox="1">
            <a:spLocks noChangeArrowheads="1"/>
          </p:cNvSpPr>
          <p:nvPr/>
        </p:nvSpPr>
        <p:spPr bwMode="auto">
          <a:xfrm>
            <a:off x="1502228" y="1214438"/>
            <a:ext cx="9130275" cy="360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1860年，曾国藩的湘军包围安庆，陈玉成和李秀成救援失败，安庆陷落。后陈玉成被俘。李秀成率军克杭州，逼上海，</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遭到李鸿章淮军和洋</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枪队的抵抗反扑。</a:t>
            </a:r>
            <a:endParaRPr lang="zh-CN" altLang="en-US" sz="3200" b="1" dirty="0">
              <a:latin typeface="微软雅黑" panose="020B0503020204020204" pitchFamily="34" charset="-122"/>
              <a:ea typeface="微软雅黑" panose="020B0503020204020204" pitchFamily="34" charset="-122"/>
            </a:endParaRPr>
          </a:p>
        </p:txBody>
      </p:sp>
      <p:pic>
        <p:nvPicPr>
          <p:cNvPr id="4" name="图片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808663" y="3013075"/>
            <a:ext cx="2049462"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文本框 35843"/>
          <p:cNvSpPr txBox="1">
            <a:spLocks noChangeArrowheads="1"/>
          </p:cNvSpPr>
          <p:nvPr/>
        </p:nvSpPr>
        <p:spPr bwMode="auto">
          <a:xfrm>
            <a:off x="5951538" y="6075362"/>
            <a:ext cx="1576387"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曾国藩</a:t>
            </a:r>
            <a:endParaRPr lang="zh-CN" altLang="en-US" sz="3200" b="1" dirty="0">
              <a:latin typeface="微软雅黑" panose="020B0503020204020204" pitchFamily="34" charset="-122"/>
              <a:ea typeface="微软雅黑" panose="020B0503020204020204" pitchFamily="34" charset="-122"/>
            </a:endParaRPr>
          </a:p>
        </p:txBody>
      </p:sp>
      <p:pic>
        <p:nvPicPr>
          <p:cNvPr id="5" name="图片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7663" y="3089275"/>
            <a:ext cx="2279650" cy="283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a:spLocks noChangeArrowheads="1"/>
          </p:cNvSpPr>
          <p:nvPr/>
        </p:nvSpPr>
        <p:spPr bwMode="auto">
          <a:xfrm>
            <a:off x="8383588" y="6075363"/>
            <a:ext cx="15748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a:latin typeface="微软雅黑" panose="020B0503020204020204" pitchFamily="34" charset="-122"/>
                <a:ea typeface="微软雅黑" panose="020B0503020204020204" pitchFamily="34" charset="-122"/>
              </a:rPr>
              <a:t>李鸿章</a:t>
            </a:r>
            <a:endParaRPr lang="zh-CN" altLang="en-US" sz="3200" b="1">
              <a:latin typeface="微软雅黑" panose="020B0503020204020204" pitchFamily="34" charset="-122"/>
              <a:ea typeface="微软雅黑" panose="020B0503020204020204" pitchFamily="34" charset="-122"/>
            </a:endParaRPr>
          </a:p>
        </p:txBody>
      </p:sp>
      <p:sp>
        <p:nvSpPr>
          <p:cNvPr id="8" name="文本框 15"/>
          <p:cNvSpPr txBox="1"/>
          <p:nvPr/>
        </p:nvSpPr>
        <p:spPr>
          <a:xfrm>
            <a:off x="1792748" y="467961"/>
            <a:ext cx="243104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3.</a:t>
            </a:r>
            <a:r>
              <a:rPr lang="zh-CN" altLang="en-US" sz="3200" b="1" noProof="1">
                <a:solidFill>
                  <a:schemeClr val="tx1"/>
                </a:solidFill>
                <a:latin typeface="微软雅黑" panose="020B0503020204020204" pitchFamily="34" charset="-122"/>
                <a:ea typeface="微软雅黑" panose="020B0503020204020204" pitchFamily="34" charset="-122"/>
              </a:rPr>
              <a:t>安庆陷落</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2470"/>
                                        </p:tgtEl>
                                        <p:attrNameLst>
                                          <p:attrName>style.visibility</p:attrName>
                                        </p:attrNameLst>
                                      </p:cBhvr>
                                      <p:to>
                                        <p:strVal val="visible"/>
                                      </p:to>
                                    </p:set>
                                    <p:anim calcmode="discrete" valueType="clr">
                                      <p:cBhvr override="childStyle">
                                        <p:cTn id="7" dur="80"/>
                                        <p:tgtEl>
                                          <p:spTgt spid="6247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2470"/>
                                        </p:tgtEl>
                                        <p:attrNameLst>
                                          <p:attrName>fillcolor</p:attrName>
                                        </p:attrNameLst>
                                      </p:cBhvr>
                                      <p:tavLst>
                                        <p:tav tm="0">
                                          <p:val>
                                            <p:clrVal>
                                              <a:schemeClr val="accent2"/>
                                            </p:clrVal>
                                          </p:val>
                                        </p:tav>
                                        <p:tav tm="50000">
                                          <p:val>
                                            <p:clrVal>
                                              <a:schemeClr val="hlink"/>
                                            </p:clrVal>
                                          </p:val>
                                        </p:tav>
                                      </p:tavLst>
                                    </p:anim>
                                    <p:set>
                                      <p:cBhvr>
                                        <p:cTn id="9" dur="80"/>
                                        <p:tgtEl>
                                          <p:spTgt spid="6247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800" decel="100000"/>
                                        <p:tgtEl>
                                          <p:spTgt spid="4"/>
                                        </p:tgtEl>
                                      </p:cBhvr>
                                    </p:animEffect>
                                    <p:anim calcmode="lin" valueType="num">
                                      <p:cBhvr>
                                        <p:cTn id="15" dur="800" decel="100000" fill="hold"/>
                                        <p:tgtEl>
                                          <p:spTgt spid="4"/>
                                        </p:tgtEl>
                                        <p:attrNameLst>
                                          <p:attrName>style.rotation</p:attrName>
                                        </p:attrNameLst>
                                      </p:cBhvr>
                                      <p:tavLst>
                                        <p:tav tm="0">
                                          <p:val>
                                            <p:fltVal val="-90"/>
                                          </p:val>
                                        </p:tav>
                                        <p:tav tm="100000">
                                          <p:val>
                                            <p:fltVal val="0"/>
                                          </p:val>
                                        </p:tav>
                                      </p:tavLst>
                                    </p:anim>
                                    <p:anim calcmode="lin" valueType="num">
                                      <p:cBhvr>
                                        <p:cTn id="16" dur="800" decel="100000" fill="hold"/>
                                        <p:tgtEl>
                                          <p:spTgt spid="4"/>
                                        </p:tgtEl>
                                        <p:attrNameLst>
                                          <p:attrName>ppt_x</p:attrName>
                                        </p:attrNameLst>
                                      </p:cBhvr>
                                      <p:tavLst>
                                        <p:tav tm="0">
                                          <p:val>
                                            <p:strVal val="#ppt_x+0.4"/>
                                          </p:val>
                                        </p:tav>
                                        <p:tav tm="100000">
                                          <p:val>
                                            <p:strVal val="#ppt_x-0.05"/>
                                          </p:val>
                                        </p:tav>
                                      </p:tavLst>
                                    </p:anim>
                                    <p:anim calcmode="lin" valueType="num">
                                      <p:cBhvr>
                                        <p:cTn id="17" dur="800" decel="100000" fill="hold"/>
                                        <p:tgtEl>
                                          <p:spTgt spid="4"/>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5844"/>
                                        </p:tgtEl>
                                        <p:attrNameLst>
                                          <p:attrName>style.visibility</p:attrName>
                                        </p:attrNameLst>
                                      </p:cBhvr>
                                      <p:to>
                                        <p:strVal val="visible"/>
                                      </p:to>
                                    </p:set>
                                    <p:animEffect transition="in" filter="blinds(horizontal)">
                                      <p:cBhvr>
                                        <p:cTn id="24" dur="500"/>
                                        <p:tgtEl>
                                          <p:spTgt spid="35844"/>
                                        </p:tgtEl>
                                      </p:cBhvr>
                                    </p:animEffect>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800" decel="100000"/>
                                        <p:tgtEl>
                                          <p:spTgt spid="5"/>
                                        </p:tgtEl>
                                      </p:cBhvr>
                                    </p:animEffect>
                                    <p:anim calcmode="lin" valueType="num">
                                      <p:cBhvr>
                                        <p:cTn id="30" dur="800" decel="100000" fill="hold"/>
                                        <p:tgtEl>
                                          <p:spTgt spid="5"/>
                                        </p:tgtEl>
                                        <p:attrNameLst>
                                          <p:attrName>style.rotation</p:attrName>
                                        </p:attrNameLst>
                                      </p:cBhvr>
                                      <p:tavLst>
                                        <p:tav tm="0">
                                          <p:val>
                                            <p:fltVal val="-90"/>
                                          </p:val>
                                        </p:tav>
                                        <p:tav tm="100000">
                                          <p:val>
                                            <p:fltVal val="0"/>
                                          </p:val>
                                        </p:tav>
                                      </p:tavLst>
                                    </p:anim>
                                    <p:anim calcmode="lin" valueType="num">
                                      <p:cBhvr>
                                        <p:cTn id="31" dur="800" decel="100000" fill="hold"/>
                                        <p:tgtEl>
                                          <p:spTgt spid="5"/>
                                        </p:tgtEl>
                                        <p:attrNameLst>
                                          <p:attrName>ppt_x</p:attrName>
                                        </p:attrNameLst>
                                      </p:cBhvr>
                                      <p:tavLst>
                                        <p:tav tm="0">
                                          <p:val>
                                            <p:strVal val="#ppt_x+0.4"/>
                                          </p:val>
                                        </p:tav>
                                        <p:tav tm="100000">
                                          <p:val>
                                            <p:strVal val="#ppt_x-0.05"/>
                                          </p:val>
                                        </p:tav>
                                      </p:tavLst>
                                    </p:anim>
                                    <p:anim calcmode="lin" valueType="num">
                                      <p:cBhvr>
                                        <p:cTn id="32" dur="800" decel="100000" fill="hold"/>
                                        <p:tgtEl>
                                          <p:spTgt spid="5"/>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linds(horizontal)">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p:bldP spid="35844" grpId="0" bldLvl="0"/>
      <p:bldP spid="6" grpId="0" bldLvl="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0" name="文本框 62469"/>
          <p:cNvSpPr txBox="1">
            <a:spLocks noChangeArrowheads="1"/>
          </p:cNvSpPr>
          <p:nvPr/>
        </p:nvSpPr>
        <p:spPr bwMode="auto">
          <a:xfrm>
            <a:off x="1415480" y="1341438"/>
            <a:ext cx="9649071" cy="212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solidFill>
                  <a:srgbClr val="CC0000"/>
                </a:solidFill>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186</a:t>
            </a: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年，湘军围困天京。李秀成率军回师救援，激战</a:t>
            </a:r>
            <a:r>
              <a:rPr lang="en-US" altLang="zh-CN" sz="3200" b="1" dirty="0">
                <a:latin typeface="微软雅黑" panose="020B0503020204020204" pitchFamily="34" charset="-122"/>
                <a:ea typeface="微软雅黑" panose="020B0503020204020204" pitchFamily="34" charset="-122"/>
              </a:rPr>
              <a:t>40</a:t>
            </a:r>
            <a:r>
              <a:rPr lang="zh-CN" altLang="en-US" sz="3200" b="1" dirty="0">
                <a:latin typeface="微软雅黑" panose="020B0503020204020204" pitchFamily="34" charset="-122"/>
                <a:ea typeface="微软雅黑" panose="020B0503020204020204" pitchFamily="34" charset="-122"/>
              </a:rPr>
              <a:t>天，未能解除湘军对天京的威胁。</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en-US" sz="3200" b="1" dirty="0">
                <a:latin typeface="微软雅黑" panose="020B0503020204020204" pitchFamily="34" charset="-122"/>
                <a:ea typeface="微软雅黑" panose="020B0503020204020204" pitchFamily="34" charset="-122"/>
              </a:rPr>
              <a:t>    186</a:t>
            </a: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年夏，洪秀全病逝。湘军冲入城内，天京陷落。</a:t>
            </a:r>
            <a:endParaRPr lang="zh-CN" altLang="en-US" sz="3200" b="1" dirty="0">
              <a:latin typeface="微软雅黑" panose="020B0503020204020204" pitchFamily="34" charset="-122"/>
              <a:ea typeface="微软雅黑" panose="020B0503020204020204" pitchFamily="34" charset="-122"/>
            </a:endParaRPr>
          </a:p>
        </p:txBody>
      </p:sp>
      <p:sp>
        <p:nvSpPr>
          <p:cNvPr id="4" name="文本框 3"/>
          <p:cNvSpPr txBox="1"/>
          <p:nvPr/>
        </p:nvSpPr>
        <p:spPr>
          <a:xfrm>
            <a:off x="1055440" y="3800971"/>
            <a:ext cx="8624887" cy="492125"/>
          </a:xfrm>
          <a:prstGeom prst="rect">
            <a:avLst/>
          </a:prstGeom>
          <a:noFill/>
          <a:ln w="9525">
            <a:noFill/>
          </a:ln>
        </p:spPr>
        <p:txBody>
          <a:bodyPr lIns="0" tIns="0" rIns="0" bIns="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zh-CN" altLang="en-US" sz="2000" b="1" dirty="0">
                <a:latin typeface="微软雅黑" panose="020B0503020204020204" pitchFamily="34" charset="-122"/>
                <a:ea typeface="微软雅黑" panose="020B0503020204020204" pitchFamily="34" charset="-122"/>
              </a:rPr>
              <a:t>      </a:t>
            </a:r>
            <a:r>
              <a:rPr lang="zh-CN" altLang="en-US" sz="3200" b="1" dirty="0">
                <a:latin typeface="文鼎中楷简" panose="020B0604020202020204" charset="0"/>
                <a:ea typeface="微软雅黑" panose="020B0503020204020204" pitchFamily="34" charset="-122"/>
              </a:rPr>
              <a:t>标志着轰轰烈烈的太平天国农民运动的失败。</a:t>
            </a:r>
            <a:endParaRPr lang="zh-CN" altLang="en-US" sz="3200" b="1" dirty="0">
              <a:latin typeface="文鼎中楷简" panose="020B0604020202020204" charset="0"/>
              <a:ea typeface="微软雅黑" panose="020B0503020204020204" pitchFamily="34" charset="-122"/>
            </a:endParaRPr>
          </a:p>
        </p:txBody>
      </p:sp>
      <p:sp>
        <p:nvSpPr>
          <p:cNvPr id="5" name="文本框 15"/>
          <p:cNvSpPr txBox="1"/>
          <p:nvPr/>
        </p:nvSpPr>
        <p:spPr>
          <a:xfrm>
            <a:off x="1792748" y="467961"/>
            <a:ext cx="2503051"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4.</a:t>
            </a:r>
            <a:r>
              <a:rPr lang="zh-CN" altLang="en-US" sz="3200" b="1" noProof="1">
                <a:latin typeface="微软雅黑" panose="020B0503020204020204" pitchFamily="34" charset="-122"/>
                <a:ea typeface="微软雅黑" panose="020B0503020204020204" pitchFamily="34" charset="-122"/>
              </a:rPr>
              <a:t>天京陷落</a:t>
            </a:r>
            <a:endParaRPr lang="zh-CN" altLang="en-US" sz="3200" b="1" noProof="1">
              <a:latin typeface="微软雅黑" panose="020B0503020204020204" pitchFamily="34" charset="-122"/>
              <a:ea typeface="微软雅黑" panose="020B0503020204020204" pitchFamily="34" charset="-122"/>
            </a:endParaRPr>
          </a:p>
        </p:txBody>
      </p:sp>
      <p:sp>
        <p:nvSpPr>
          <p:cNvPr id="6" name="矩形 5"/>
          <p:cNvSpPr>
            <a:spLocks noChangeArrowheads="1"/>
          </p:cNvSpPr>
          <p:nvPr/>
        </p:nvSpPr>
        <p:spPr bwMode="auto">
          <a:xfrm>
            <a:off x="1559496" y="4437112"/>
            <a:ext cx="950505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solidFill>
                  <a:srgbClr val="0000FF"/>
                </a:solidFill>
                <a:latin typeface="微软雅黑" panose="020B0503020204020204" pitchFamily="34" charset="-122"/>
                <a:ea typeface="微软雅黑" panose="020B0503020204020204" pitchFamily="34" charset="-122"/>
              </a:rPr>
              <a:t>这场历时达</a:t>
            </a:r>
            <a:r>
              <a:rPr lang="en-US" altLang="zh-CN" sz="3200" b="1" dirty="0">
                <a:solidFill>
                  <a:srgbClr val="0000FF"/>
                </a:solidFill>
                <a:latin typeface="微软雅黑" panose="020B0503020204020204" pitchFamily="34" charset="-122"/>
                <a:ea typeface="微软雅黑" panose="020B0503020204020204" pitchFamily="34" charset="-122"/>
              </a:rPr>
              <a:t>14</a:t>
            </a:r>
            <a:r>
              <a:rPr lang="zh-CN" altLang="en-US" sz="3200" b="1" dirty="0">
                <a:solidFill>
                  <a:srgbClr val="0000FF"/>
                </a:solidFill>
                <a:latin typeface="微软雅黑" panose="020B0503020204020204" pitchFamily="34" charset="-122"/>
                <a:ea typeface="微软雅黑" panose="020B0503020204020204" pitchFamily="34" charset="-122"/>
              </a:rPr>
              <a:t>年之久、席卷半个中国的农民运动为什么会失败？其原因是什么？</a:t>
            </a:r>
            <a:endParaRPr lang="zh-CN" altLang="zh-CN" sz="3200" b="1" dirty="0">
              <a:solidFill>
                <a:srgbClr val="0000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2470"/>
                                        </p:tgtEl>
                                        <p:attrNameLst>
                                          <p:attrName>style.visibility</p:attrName>
                                        </p:attrNameLst>
                                      </p:cBhvr>
                                      <p:to>
                                        <p:strVal val="visible"/>
                                      </p:to>
                                    </p:set>
                                    <p:anim calcmode="discrete" valueType="clr">
                                      <p:cBhvr override="childStyle">
                                        <p:cTn id="7" dur="80"/>
                                        <p:tgtEl>
                                          <p:spTgt spid="6247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2470"/>
                                        </p:tgtEl>
                                        <p:attrNameLst>
                                          <p:attrName>fillcolor</p:attrName>
                                        </p:attrNameLst>
                                      </p:cBhvr>
                                      <p:tavLst>
                                        <p:tav tm="0">
                                          <p:val>
                                            <p:clrVal>
                                              <a:schemeClr val="accent2"/>
                                            </p:clrVal>
                                          </p:val>
                                        </p:tav>
                                        <p:tav tm="50000">
                                          <p:val>
                                            <p:clrVal>
                                              <a:schemeClr val="hlink"/>
                                            </p:clrVal>
                                          </p:val>
                                        </p:tav>
                                      </p:tavLst>
                                    </p:anim>
                                    <p:set>
                                      <p:cBhvr>
                                        <p:cTn id="9" dur="80"/>
                                        <p:tgtEl>
                                          <p:spTgt spid="6247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4"/>
                                        </p:tgtEl>
                                        <p:attrNameLst>
                                          <p:attrName>style.visibility</p:attrName>
                                        </p:attrNameLst>
                                      </p:cBhvr>
                                      <p:to>
                                        <p:strVal val="visible"/>
                                      </p:to>
                                    </p:set>
                                    <p:anim calcmode="discrete" valueType="clr">
                                      <p:cBhvr override="childStyle">
                                        <p:cTn id="14"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
                                        </p:tgtEl>
                                        <p:attrNameLst>
                                          <p:attrName>fillcolor</p:attrName>
                                        </p:attrNameLst>
                                      </p:cBhvr>
                                      <p:tavLst>
                                        <p:tav tm="0">
                                          <p:val>
                                            <p:clrVal>
                                              <a:schemeClr val="accent2"/>
                                            </p:clrVal>
                                          </p:val>
                                        </p:tav>
                                        <p:tav tm="50000">
                                          <p:val>
                                            <p:clrVal>
                                              <a:schemeClr val="hlink"/>
                                            </p:clrVal>
                                          </p:val>
                                        </p:tav>
                                      </p:tavLst>
                                    </p:anim>
                                    <p:set>
                                      <p:cBhvr>
                                        <p:cTn id="16" dur="80"/>
                                        <p:tgtEl>
                                          <p:spTgt spid="4"/>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矩形 3"/>
          <p:cNvSpPr>
            <a:spLocks noChangeArrowheads="1"/>
          </p:cNvSpPr>
          <p:nvPr/>
        </p:nvSpPr>
        <p:spPr bwMode="auto">
          <a:xfrm>
            <a:off x="1801813" y="476250"/>
            <a:ext cx="28797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b="1" dirty="0">
                <a:latin typeface="微软雅黑" panose="020B0503020204020204" pitchFamily="34" charset="-122"/>
                <a:ea typeface="微软雅黑" panose="020B0503020204020204" pitchFamily="34" charset="-122"/>
              </a:rPr>
              <a:t>总结归纳</a:t>
            </a:r>
            <a:endParaRPr lang="zh-CN" altLang="en-US" sz="4000" b="1" dirty="0">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343472" y="1412875"/>
            <a:ext cx="1000911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solidFill>
                  <a:srgbClr val="0000FF"/>
                </a:solidFill>
                <a:latin typeface="微软雅黑" panose="020B0503020204020204" pitchFamily="34" charset="-122"/>
                <a:ea typeface="微软雅黑" panose="020B0503020204020204" pitchFamily="34" charset="-122"/>
              </a:rPr>
              <a:t>①主观：</a:t>
            </a:r>
            <a:r>
              <a:rPr lang="zh-CN" altLang="en-US" sz="3200" b="1" dirty="0">
                <a:latin typeface="微软雅黑" panose="020B0503020204020204" pitchFamily="34" charset="-122"/>
                <a:ea typeface="微软雅黑" panose="020B0503020204020204" pitchFamily="34" charset="-122"/>
              </a:rPr>
              <a:t>根本原因</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农民阶级的局限性</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无法提出切合实际的革命纲领，无法制止和克服领导集体的腐败，无法长期保持领导集团的团结</a:t>
            </a:r>
            <a:r>
              <a:rPr lang="en-US" altLang="zh-CN"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a:p>
            <a:pPr>
              <a:lnSpc>
                <a:spcPct val="150000"/>
              </a:lnSpc>
            </a:pPr>
            <a:endParaRPr lang="en-US" altLang="zh-CN" sz="3200" b="1" dirty="0">
              <a:solidFill>
                <a:srgbClr val="0000FF"/>
              </a:solidFill>
              <a:latin typeface="微软雅黑" panose="020B0503020204020204" pitchFamily="34" charset="-122"/>
              <a:ea typeface="微软雅黑" panose="020B0503020204020204" pitchFamily="34" charset="-122"/>
            </a:endParaRPr>
          </a:p>
          <a:p>
            <a:pPr>
              <a:lnSpc>
                <a:spcPct val="150000"/>
              </a:lnSpc>
            </a:pPr>
            <a:r>
              <a:rPr lang="en-US" altLang="zh-CN" sz="3200" b="1" dirty="0">
                <a:solidFill>
                  <a:srgbClr val="0000FF"/>
                </a:solidFill>
                <a:latin typeface="微软雅黑" panose="020B0503020204020204" pitchFamily="34" charset="-122"/>
                <a:ea typeface="微软雅黑" panose="020B0503020204020204" pitchFamily="34" charset="-122"/>
              </a:rPr>
              <a:t>②</a:t>
            </a:r>
            <a:r>
              <a:rPr lang="zh-CN" altLang="en-US" sz="3200" b="1" dirty="0">
                <a:solidFill>
                  <a:srgbClr val="0000FF"/>
                </a:solidFill>
                <a:latin typeface="微软雅黑" panose="020B0503020204020204" pitchFamily="34" charset="-122"/>
                <a:ea typeface="微软雅黑" panose="020B0503020204020204" pitchFamily="34" charset="-122"/>
              </a:rPr>
              <a:t>客观：</a:t>
            </a:r>
            <a:r>
              <a:rPr lang="zh-CN" altLang="en-US" sz="3200" b="1" dirty="0">
                <a:latin typeface="微软雅黑" panose="020B0503020204020204" pitchFamily="34" charset="-122"/>
                <a:ea typeface="微软雅黑" panose="020B0503020204020204" pitchFamily="34" charset="-122"/>
              </a:rPr>
              <a:t>中外反动势力的联合镇压。</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李秀成进逼上海时，遭到华尔的洋枪队和李鸿章淮军的联合抵抗和反扑</a:t>
            </a:r>
            <a:r>
              <a:rPr lang="en-US" altLang="zh-CN"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left)">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595406" y="2500306"/>
            <a:ext cx="936103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    太平天国起义是中国历史上规模最宏大的一次农民战争。它坚持斗争</a:t>
            </a:r>
            <a:r>
              <a:rPr lang="en-US" altLang="zh-CN" sz="2800" b="1" dirty="0">
                <a:latin typeface="微软雅黑" panose="020B0503020204020204" pitchFamily="34" charset="-122"/>
                <a:ea typeface="微软雅黑" panose="020B0503020204020204" pitchFamily="34" charset="-122"/>
              </a:rPr>
              <a:t>14</a:t>
            </a:r>
            <a:r>
              <a:rPr lang="zh-CN" altLang="en-US" sz="2800" b="1" dirty="0">
                <a:latin typeface="微软雅黑" panose="020B0503020204020204" pitchFamily="34" charset="-122"/>
                <a:ea typeface="微软雅黑" panose="020B0503020204020204" pitchFamily="34" charset="-122"/>
              </a:rPr>
              <a:t>年，转战大半个中国，沉重地打击了清朝的统治和外国侵略势力。</a:t>
            </a:r>
            <a:endParaRPr lang="en-US" altLang="zh-CN" sz="2800" b="1" dirty="0">
              <a:latin typeface="微软雅黑" panose="020B0503020204020204" pitchFamily="34" charset="-122"/>
              <a:ea typeface="微软雅黑" panose="020B0503020204020204" pitchFamily="34" charset="-122"/>
            </a:endParaRPr>
          </a:p>
        </p:txBody>
      </p:sp>
      <p:sp>
        <p:nvSpPr>
          <p:cNvPr id="29698" name="矩形 2"/>
          <p:cNvSpPr>
            <a:spLocks noChangeArrowheads="1"/>
          </p:cNvSpPr>
          <p:nvPr/>
        </p:nvSpPr>
        <p:spPr bwMode="auto">
          <a:xfrm>
            <a:off x="1799041" y="1006598"/>
            <a:ext cx="28797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b="1" dirty="0">
                <a:latin typeface="微软雅黑" panose="020B0503020204020204" pitchFamily="34" charset="-122"/>
                <a:ea typeface="微软雅黑" panose="020B0503020204020204" pitchFamily="34" charset="-122"/>
              </a:rPr>
              <a:t>历史影响</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文本框 4103"/>
          <p:cNvSpPr txBox="1">
            <a:spLocks noChangeArrowheads="1"/>
          </p:cNvSpPr>
          <p:nvPr/>
        </p:nvSpPr>
        <p:spPr bwMode="auto">
          <a:xfrm>
            <a:off x="589086" y="77481"/>
            <a:ext cx="2376264"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洋务运动</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423417" y="1628800"/>
            <a:ext cx="9353797"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zh-CN" sz="3200" b="1" dirty="0">
                <a:latin typeface="微软雅黑" panose="020B0503020204020204" pitchFamily="34" charset="-122"/>
                <a:ea typeface="微软雅黑" panose="020B0503020204020204" pitchFamily="34" charset="-122"/>
              </a:rPr>
              <a:t>材料展示</a:t>
            </a:r>
            <a:endParaRPr lang="zh-CN" altLang="zh-CN" sz="32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材料一 中国但有开花大炮、轮船两样，西人即可敛手。</a:t>
            </a:r>
            <a:endParaRPr lang="zh-CN" altLang="en-US" sz="30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材料二 中国文武制度，事事远出西人之上独火器万不能及</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中国欲自强，则莫如学习外国利器。欲学习外国利器，则莫如觅制器之器。师其法而不必尽用其人。</a:t>
            </a:r>
            <a:endParaRPr lang="zh-CN" altLang="en-US" sz="3000" b="1" dirty="0">
              <a:latin typeface="微软雅黑" panose="020B0503020204020204" pitchFamily="34" charset="-122"/>
              <a:ea typeface="微软雅黑" panose="020B0503020204020204" pitchFamily="34" charset="-122"/>
            </a:endParaRPr>
          </a:p>
        </p:txBody>
      </p:sp>
      <p:sp>
        <p:nvSpPr>
          <p:cNvPr id="6" name="矩形 5"/>
          <p:cNvSpPr>
            <a:spLocks noChangeArrowheads="1"/>
          </p:cNvSpPr>
          <p:nvPr/>
        </p:nvSpPr>
        <p:spPr bwMode="auto">
          <a:xfrm>
            <a:off x="1425005" y="5157192"/>
            <a:ext cx="9208194"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结合前面所学知识和上述材料思考洋务运动兴起的目的和原因？</a:t>
            </a:r>
            <a:endParaRPr lang="zh-CN" altLang="zh-CN" sz="3200" b="1" dirty="0">
              <a:latin typeface="微软雅黑" panose="020B0503020204020204" pitchFamily="34" charset="-122"/>
              <a:ea typeface="微软雅黑" panose="020B0503020204020204" pitchFamily="34" charset="-122"/>
            </a:endParaRPr>
          </a:p>
        </p:txBody>
      </p:sp>
      <p:sp>
        <p:nvSpPr>
          <p:cNvPr id="9222" name="矩形 7197"/>
          <p:cNvSpPr>
            <a:spLocks noChangeArrowheads="1"/>
          </p:cNvSpPr>
          <p:nvPr/>
        </p:nvSpPr>
        <p:spPr bwMode="auto">
          <a:xfrm>
            <a:off x="1415480" y="1116033"/>
            <a:ext cx="39998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一 、洋务运动的兴起</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1"/>
          <p:cNvSpPr>
            <a:spLocks noChangeArrowheads="1"/>
          </p:cNvSpPr>
          <p:nvPr/>
        </p:nvSpPr>
        <p:spPr bwMode="auto">
          <a:xfrm>
            <a:off x="1703512" y="836712"/>
            <a:ext cx="8642350" cy="4980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zh-CN" sz="3600" b="1" dirty="0">
                <a:latin typeface="微软雅黑" panose="020B0503020204020204" pitchFamily="34" charset="-122"/>
                <a:ea typeface="微软雅黑" panose="020B0503020204020204" pitchFamily="34" charset="-122"/>
              </a:rPr>
              <a:t>洋务运动</a:t>
            </a:r>
            <a:endParaRPr lang="en-US" altLang="zh-CN" sz="3600" b="1" dirty="0">
              <a:latin typeface="微软雅黑" panose="020B0503020204020204" pitchFamily="34" charset="-122"/>
              <a:ea typeface="微软雅黑" panose="020B0503020204020204" pitchFamily="34" charset="-122"/>
            </a:endParaRPr>
          </a:p>
          <a:p>
            <a:pPr>
              <a:lnSpc>
                <a:spcPct val="150000"/>
              </a:lnSpc>
            </a:pPr>
            <a:endParaRPr lang="en-US" altLang="zh-CN" sz="3600" b="1" dirty="0">
              <a:latin typeface="微软雅黑" panose="020B0503020204020204" pitchFamily="34" charset="-122"/>
              <a:ea typeface="微软雅黑" panose="020B0503020204020204" pitchFamily="34" charset="-122"/>
            </a:endParaRPr>
          </a:p>
          <a:p>
            <a:pPr>
              <a:lnSpc>
                <a:spcPct val="150000"/>
              </a:lnSpc>
            </a:pPr>
            <a:r>
              <a:rPr lang="en-US" altLang="zh-CN" sz="3600" b="1" dirty="0">
                <a:latin typeface="微软雅黑" panose="020B0503020204020204" pitchFamily="34" charset="-122"/>
                <a:ea typeface="微软雅黑" panose="020B0503020204020204" pitchFamily="34" charset="-122"/>
              </a:rPr>
              <a:t>    </a:t>
            </a:r>
            <a:r>
              <a:rPr lang="zh-CN" altLang="zh-CN" sz="3600" b="1" dirty="0">
                <a:latin typeface="微软雅黑" panose="020B0503020204020204" pitchFamily="34" charset="-122"/>
                <a:ea typeface="微软雅黑" panose="020B0503020204020204" pitchFamily="34" charset="-122"/>
              </a:rPr>
              <a:t>洋务运动是指</a:t>
            </a:r>
            <a:r>
              <a:rPr lang="en-US" altLang="zh-CN" sz="3600" b="1" dirty="0">
                <a:latin typeface="微软雅黑" panose="020B0503020204020204" pitchFamily="34" charset="-122"/>
                <a:ea typeface="微软雅黑" panose="020B0503020204020204" pitchFamily="34" charset="-122"/>
              </a:rPr>
              <a:t>19</a:t>
            </a:r>
            <a:r>
              <a:rPr lang="zh-CN" altLang="zh-CN" sz="3600" b="1" dirty="0">
                <a:latin typeface="微软雅黑" panose="020B0503020204020204" pitchFamily="34" charset="-122"/>
                <a:ea typeface="微软雅黑" panose="020B0503020204020204" pitchFamily="34" charset="-122"/>
              </a:rPr>
              <a:t>世纪</a:t>
            </a:r>
            <a:r>
              <a:rPr lang="en-US" altLang="zh-CN" sz="3600" b="1" dirty="0">
                <a:latin typeface="微软雅黑" panose="020B0503020204020204" pitchFamily="34" charset="-122"/>
                <a:ea typeface="微软雅黑" panose="020B0503020204020204" pitchFamily="34" charset="-122"/>
              </a:rPr>
              <a:t>60</a:t>
            </a:r>
            <a:r>
              <a:rPr lang="zh-CN" altLang="zh-CN" sz="3600" b="1" dirty="0">
                <a:latin typeface="微软雅黑" panose="020B0503020204020204" pitchFamily="34" charset="-122"/>
                <a:ea typeface="微软雅黑" panose="020B0503020204020204" pitchFamily="34" charset="-122"/>
              </a:rPr>
              <a:t>－</a:t>
            </a:r>
            <a:r>
              <a:rPr lang="en-US" altLang="zh-CN" sz="3600" b="1" dirty="0">
                <a:latin typeface="微软雅黑" panose="020B0503020204020204" pitchFamily="34" charset="-122"/>
                <a:ea typeface="微软雅黑" panose="020B0503020204020204" pitchFamily="34" charset="-122"/>
              </a:rPr>
              <a:t>90</a:t>
            </a:r>
            <a:r>
              <a:rPr lang="zh-CN" altLang="zh-CN" sz="3600" b="1" dirty="0">
                <a:latin typeface="微软雅黑" panose="020B0503020204020204" pitchFamily="34" charset="-122"/>
                <a:ea typeface="微软雅黑" panose="020B0503020204020204" pitchFamily="34" charset="-122"/>
              </a:rPr>
              <a:t>年代中期清朝内部一些开明的官僚掀起的学习西方先进技术的一场自救运动。这些开明的官僚在当时被称为洋务派。</a:t>
            </a:r>
            <a:endParaRPr lang="zh-CN" altLang="zh-CN" sz="36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84350" y="495300"/>
            <a:ext cx="152241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微软雅黑" panose="020B0503020204020204" pitchFamily="34" charset="-122"/>
                <a:ea typeface="微软雅黑" panose="020B0503020204020204" pitchFamily="34" charset="-122"/>
              </a:rPr>
              <a:t>代 表</a:t>
            </a:r>
            <a:endParaRPr lang="zh-CN" altLang="en-US" sz="4000" b="1" dirty="0">
              <a:latin typeface="微软雅黑" panose="020B0503020204020204" pitchFamily="34" charset="-122"/>
              <a:ea typeface="微软雅黑" panose="020B0503020204020204" pitchFamily="34" charset="-122"/>
            </a:endParaRPr>
          </a:p>
        </p:txBody>
      </p:sp>
      <p:pic>
        <p:nvPicPr>
          <p:cNvPr id="8" name="Picture 3"/>
          <p:cNvPicPr>
            <a:picLocks noChangeArrowheads="1"/>
          </p:cNvPicPr>
          <p:nvPr/>
        </p:nvPicPr>
        <p:blipFill>
          <a:blip r:embed="rId1"/>
          <a:srcRect/>
          <a:stretch>
            <a:fillRect/>
          </a:stretch>
        </p:blipFill>
        <p:spPr bwMode="auto">
          <a:xfrm>
            <a:off x="4612631" y="524180"/>
            <a:ext cx="2643206" cy="2714644"/>
          </a:xfrm>
          <a:prstGeom prst="roundRect">
            <a:avLst>
              <a:gd name="adj" fmla="val 4167"/>
            </a:avLst>
          </a:prstGeom>
          <a:solidFill>
            <a:srgbClr val="FFFFFF"/>
          </a:solidFill>
          <a:ln w="76200" cap="sq">
            <a:solidFill>
              <a:srgbClr val="EAEAEA"/>
            </a:solid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5" name="圆角矩形 14"/>
          <p:cNvSpPr/>
          <p:nvPr/>
        </p:nvSpPr>
        <p:spPr>
          <a:xfrm>
            <a:off x="7454900" y="617220"/>
            <a:ext cx="2672080" cy="1339215"/>
          </a:xfrm>
          <a:prstGeom prst="roundRect">
            <a:avLst/>
          </a:prstGeom>
          <a:blipFill>
            <a:blip r:embed="rId2"/>
            <a:tile tx="0" ty="0" sx="100000" sy="100000" flip="none" algn="tl"/>
          </a:blipFill>
          <a:effectLst>
            <a:innerShdw blurRad="63500" dist="50800">
              <a:prstClr val="black">
                <a:alpha val="50000"/>
              </a:prstClr>
            </a:innerShdw>
          </a:effectLst>
        </p:spPr>
        <p:style>
          <a:lnRef idx="1">
            <a:schemeClr val="dk1"/>
          </a:lnRef>
          <a:fillRef idx="2">
            <a:schemeClr val="dk1"/>
          </a:fillRef>
          <a:effectRef idx="1">
            <a:schemeClr val="dk1"/>
          </a:effectRef>
          <a:fontRef idx="minor">
            <a:schemeClr val="dk1"/>
          </a:fontRef>
        </p:style>
        <p:txBody>
          <a:bodyPr anchor="ctr"/>
          <a:lstStyle/>
          <a:p>
            <a:pPr algn="ctr">
              <a:buFontTx/>
              <a:buNone/>
              <a:defRPr/>
            </a:pPr>
            <a:r>
              <a:rPr lang="zh-CN" altLang="en-US" sz="2400" b="1" noProof="1">
                <a:solidFill>
                  <a:schemeClr val="tx1"/>
                </a:solidFill>
                <a:latin typeface="微软雅黑" panose="020B0503020204020204" pitchFamily="34" charset="-122"/>
                <a:ea typeface="微软雅黑" panose="020B0503020204020204" pitchFamily="34" charset="-122"/>
              </a:rPr>
              <a:t>洋务派中央代表</a:t>
            </a:r>
            <a:endParaRPr lang="en-US" altLang="zh-CN" sz="2400" b="1" noProof="1">
              <a:solidFill>
                <a:schemeClr val="tx1"/>
              </a:solidFill>
              <a:latin typeface="微软雅黑" panose="020B0503020204020204" pitchFamily="34" charset="-122"/>
              <a:ea typeface="微软雅黑" panose="020B0503020204020204" pitchFamily="34" charset="-122"/>
            </a:endParaRPr>
          </a:p>
          <a:p>
            <a:pPr algn="ctr">
              <a:buFontTx/>
              <a:buNone/>
              <a:defRPr/>
            </a:pPr>
            <a:r>
              <a:rPr lang="zh-CN" altLang="en-US" sz="2400" b="1" noProof="1">
                <a:solidFill>
                  <a:schemeClr val="tx1"/>
                </a:solidFill>
                <a:latin typeface="微软雅黑" panose="020B0503020204020204" pitchFamily="34" charset="-122"/>
                <a:ea typeface="微软雅黑" panose="020B0503020204020204" pitchFamily="34" charset="-122"/>
              </a:rPr>
              <a:t>奕䜣</a:t>
            </a:r>
            <a:endParaRPr lang="zh-CN" altLang="en-US" sz="2400" b="1" noProof="1">
              <a:solidFill>
                <a:schemeClr val="tx1"/>
              </a:solidFill>
              <a:latin typeface="微软雅黑" panose="020B0503020204020204" pitchFamily="34" charset="-122"/>
              <a:ea typeface="微软雅黑" panose="020B0503020204020204" pitchFamily="34" charset="-122"/>
            </a:endParaRPr>
          </a:p>
        </p:txBody>
      </p:sp>
      <p:pic>
        <p:nvPicPr>
          <p:cNvPr id="9" name="Picture 4"/>
          <p:cNvPicPr>
            <a:picLocks noChangeArrowheads="1"/>
          </p:cNvPicPr>
          <p:nvPr/>
        </p:nvPicPr>
        <p:blipFill>
          <a:blip r:embed="rId3"/>
          <a:srcRect/>
          <a:stretch>
            <a:fillRect/>
          </a:stretch>
        </p:blipFill>
        <p:spPr bwMode="auto">
          <a:xfrm>
            <a:off x="1796406" y="3830272"/>
            <a:ext cx="1800000" cy="2160000"/>
          </a:xfrm>
          <a:prstGeom prst="roundRect">
            <a:avLst>
              <a:gd name="adj" fmla="val 4167"/>
            </a:avLst>
          </a:prstGeom>
          <a:solidFill>
            <a:srgbClr val="FFFFFF"/>
          </a:solidFill>
          <a:ln w="76200" cap="sq">
            <a:solidFill>
              <a:srgbClr val="EAEAEA"/>
            </a:solid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9" name="TextBox 18"/>
          <p:cNvSpPr txBox="1">
            <a:spLocks noChangeArrowheads="1"/>
          </p:cNvSpPr>
          <p:nvPr/>
        </p:nvSpPr>
        <p:spPr bwMode="auto">
          <a:xfrm>
            <a:off x="1898340" y="6091238"/>
            <a:ext cx="1475105" cy="430212"/>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藩</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国</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曾</a:t>
            </a:r>
            <a:endParaRPr lang="zh-CN" altLang="en-US" sz="2800" b="1" dirty="0">
              <a:latin typeface="微软雅黑" panose="020B0503020204020204" pitchFamily="34" charset="-122"/>
              <a:ea typeface="微软雅黑" panose="020B0503020204020204" pitchFamily="34" charset="-122"/>
            </a:endParaRPr>
          </a:p>
        </p:txBody>
      </p:sp>
      <p:pic>
        <p:nvPicPr>
          <p:cNvPr id="16" name="Picture 5"/>
          <p:cNvPicPr>
            <a:picLocks noChangeArrowheads="1"/>
          </p:cNvPicPr>
          <p:nvPr/>
        </p:nvPicPr>
        <p:blipFill>
          <a:blip r:embed="rId4"/>
          <a:srcRect/>
          <a:stretch>
            <a:fillRect/>
          </a:stretch>
        </p:blipFill>
        <p:spPr bwMode="auto">
          <a:xfrm>
            <a:off x="4212211" y="3774445"/>
            <a:ext cx="1800000" cy="2160000"/>
          </a:xfrm>
          <a:prstGeom prst="roundRect">
            <a:avLst>
              <a:gd name="adj" fmla="val 4167"/>
            </a:avLst>
          </a:prstGeom>
          <a:solidFill>
            <a:srgbClr val="FFFFFF"/>
          </a:solidFill>
          <a:ln w="76200" cap="sq">
            <a:solidFill>
              <a:srgbClr val="EAEAEA"/>
            </a:solid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TextBox 18"/>
          <p:cNvSpPr txBox="1">
            <a:spLocks noChangeArrowheads="1"/>
          </p:cNvSpPr>
          <p:nvPr/>
        </p:nvSpPr>
        <p:spPr bwMode="auto">
          <a:xfrm>
            <a:off x="4459129" y="6071595"/>
            <a:ext cx="1475105" cy="430213"/>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章</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鸿</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李</a:t>
            </a:r>
            <a:endParaRPr lang="zh-CN" altLang="en-US" sz="2800" b="1" dirty="0">
              <a:latin typeface="微软雅黑" panose="020B0503020204020204" pitchFamily="34" charset="-122"/>
              <a:ea typeface="微软雅黑" panose="020B0503020204020204" pitchFamily="34" charset="-122"/>
            </a:endParaRPr>
          </a:p>
        </p:txBody>
      </p:sp>
      <p:pic>
        <p:nvPicPr>
          <p:cNvPr id="18" name="Picture 7"/>
          <p:cNvPicPr>
            <a:picLocks noChangeArrowheads="1"/>
          </p:cNvPicPr>
          <p:nvPr/>
        </p:nvPicPr>
        <p:blipFill>
          <a:blip r:embed="rId5"/>
          <a:srcRect/>
          <a:stretch>
            <a:fillRect/>
          </a:stretch>
        </p:blipFill>
        <p:spPr bwMode="auto">
          <a:xfrm>
            <a:off x="6460016" y="3735708"/>
            <a:ext cx="1800000" cy="2160000"/>
          </a:xfrm>
          <a:prstGeom prst="roundRect">
            <a:avLst>
              <a:gd name="adj" fmla="val 4167"/>
            </a:avLst>
          </a:prstGeom>
          <a:solidFill>
            <a:srgbClr val="FFFFFF"/>
          </a:solidFill>
          <a:ln w="76200" cap="sq">
            <a:solidFill>
              <a:srgbClr val="EAEAEA"/>
            </a:solid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7" name="Picture 6"/>
          <p:cNvPicPr>
            <a:picLocks noChangeArrowheads="1"/>
          </p:cNvPicPr>
          <p:nvPr/>
        </p:nvPicPr>
        <p:blipFill>
          <a:blip r:embed="rId6"/>
          <a:srcRect/>
          <a:stretch>
            <a:fillRect/>
          </a:stretch>
        </p:blipFill>
        <p:spPr bwMode="auto">
          <a:xfrm>
            <a:off x="8640979" y="3787780"/>
            <a:ext cx="1800000" cy="2160000"/>
          </a:xfrm>
          <a:prstGeom prst="roundRect">
            <a:avLst>
              <a:gd name="adj" fmla="val 4167"/>
            </a:avLst>
          </a:prstGeom>
          <a:solidFill>
            <a:srgbClr val="FFFFFF"/>
          </a:solidFill>
          <a:ln w="76200" cap="sq">
            <a:solidFill>
              <a:srgbClr val="EAEAEA"/>
            </a:solid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18"/>
          <p:cNvSpPr txBox="1">
            <a:spLocks noChangeArrowheads="1"/>
          </p:cNvSpPr>
          <p:nvPr/>
        </p:nvSpPr>
        <p:spPr bwMode="auto">
          <a:xfrm>
            <a:off x="6641790" y="6029325"/>
            <a:ext cx="1475105" cy="430213"/>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棠</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宗</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左</a:t>
            </a:r>
            <a:endParaRPr lang="zh-CN" altLang="en-US" sz="2800" b="1" dirty="0">
              <a:latin typeface="微软雅黑" panose="020B0503020204020204" pitchFamily="34" charset="-122"/>
              <a:ea typeface="微软雅黑" panose="020B0503020204020204" pitchFamily="34" charset="-122"/>
            </a:endParaRPr>
          </a:p>
        </p:txBody>
      </p:sp>
      <p:sp>
        <p:nvSpPr>
          <p:cNvPr id="7" name="TextBox 18"/>
          <p:cNvSpPr txBox="1">
            <a:spLocks noChangeArrowheads="1"/>
          </p:cNvSpPr>
          <p:nvPr/>
        </p:nvSpPr>
        <p:spPr bwMode="auto">
          <a:xfrm>
            <a:off x="8834127" y="6024563"/>
            <a:ext cx="1475105" cy="430212"/>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洞</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之</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张</a:t>
            </a:r>
            <a:endParaRPr lang="zh-CN" altLang="en-US" sz="2800" b="1" dirty="0">
              <a:latin typeface="微软雅黑" panose="020B0503020204020204" pitchFamily="34" charset="-122"/>
              <a:ea typeface="微软雅黑" panose="020B0503020204020204" pitchFamily="34" charset="-122"/>
            </a:endParaRPr>
          </a:p>
        </p:txBody>
      </p:sp>
      <p:sp>
        <p:nvSpPr>
          <p:cNvPr id="21" name="圆角矩形 20"/>
          <p:cNvSpPr/>
          <p:nvPr/>
        </p:nvSpPr>
        <p:spPr>
          <a:xfrm>
            <a:off x="1624330" y="2648585"/>
            <a:ext cx="2397125" cy="1047115"/>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r>
              <a:rPr lang="zh-CN" altLang="en-US" sz="2400" b="1" noProof="1">
                <a:solidFill>
                  <a:schemeClr val="tx1"/>
                </a:solidFill>
                <a:latin typeface="微软雅黑" panose="020B0503020204020204" pitchFamily="34" charset="-122"/>
                <a:ea typeface="微软雅黑" panose="020B0503020204020204" pitchFamily="34" charset="-122"/>
              </a:rPr>
              <a:t>洋务派地方代表</a:t>
            </a:r>
            <a:endParaRPr lang="zh-CN" altLang="en-US" sz="24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par>
                                <p:cTn id="9" presetID="3" presetClass="entr" presetSubtype="1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subTnLst>
                                    <p:audio>
                                      <p:cMediaNode>
                                        <p:cTn display="0" masterRel="sameClick">
                                          <p:stCondLst>
                                            <p:cond evt="begin" delay="0">
                                              <p:tn val="9"/>
                                            </p:cond>
                                          </p:stCondLst>
                                          <p:endCondLst>
                                            <p:cond evt="onStopAudio" delay="0">
                                              <p:tgtEl>
                                                <p:sldTgt/>
                                              </p:tgtEl>
                                            </p:cond>
                                          </p:endCondLst>
                                        </p:cTn>
                                        <p:tgtEl>
                                          <p:sndTgt r:embed="rId7" name="camera.wav"/>
                                        </p:tgtEl>
                                      </p:cMediaNode>
                                    </p:audio>
                                  </p:subTnLst>
                                </p:cTn>
                              </p:par>
                              <p:par>
                                <p:cTn id="12" presetID="3" presetClass="entr" presetSubtype="1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linds(horizontal)">
                                      <p:cBhvr>
                                        <p:cTn id="14" dur="500"/>
                                        <p:tgtEl>
                                          <p:spTgt spid="15"/>
                                        </p:tgtEl>
                                      </p:cBhvr>
                                    </p:animEffect>
                                  </p:childTnLst>
                                  <p:subTnLst>
                                    <p:audio>
                                      <p:cMediaNode>
                                        <p:cTn display="0" masterRel="sameClick">
                                          <p:stCondLst>
                                            <p:cond evt="begin" delay="0">
                                              <p:tn val="12"/>
                                            </p:cond>
                                          </p:stCondLst>
                                          <p:endCondLst>
                                            <p:cond evt="onStopAudio" delay="0">
                                              <p:tgtEl>
                                                <p:sldTgt/>
                                              </p:tgtEl>
                                            </p:cond>
                                          </p:endCondLst>
                                        </p:cTn>
                                        <p:tgtEl>
                                          <p:sndTgt r:embed="rId7" name="camera.wav"/>
                                        </p:tgtEl>
                                      </p:cMediaNode>
                                    </p:audio>
                                  </p:sub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500"/>
                                        <p:tgtEl>
                                          <p:spTgt spid="9"/>
                                        </p:tgtEl>
                                      </p:cBhvr>
                                    </p:animEffect>
                                  </p:childTnLst>
                                  <p:subTnLst>
                                    <p:audio>
                                      <p:cMediaNode>
                                        <p:cTn display="0" masterRel="sameClick">
                                          <p:stCondLst>
                                            <p:cond evt="begin" delay="0">
                                              <p:tn val="17"/>
                                            </p:cond>
                                          </p:stCondLst>
                                          <p:endCondLst>
                                            <p:cond evt="onStopAudio" delay="0">
                                              <p:tgtEl>
                                                <p:sldTgt/>
                                              </p:tgtEl>
                                            </p:cond>
                                          </p:endCondLst>
                                        </p:cTn>
                                        <p:tgtEl>
                                          <p:sndTgt r:embed="rId8" name="coin.wav"/>
                                        </p:tgtEl>
                                      </p:cMediaNode>
                                    </p:audio>
                                  </p:subTnLst>
                                </p:cTn>
                              </p:par>
                              <p:par>
                                <p:cTn id="20" presetID="3" presetClass="entr" presetSubtype="1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subTnLst>
                                    <p:audio>
                                      <p:cMediaNode>
                                        <p:cTn display="0" masterRel="sameClick">
                                          <p:stCondLst>
                                            <p:cond evt="begin" delay="0">
                                              <p:tn val="20"/>
                                            </p:cond>
                                          </p:stCondLst>
                                          <p:endCondLst>
                                            <p:cond evt="onStopAudio" delay="0">
                                              <p:tgtEl>
                                                <p:sldTgt/>
                                              </p:tgtEl>
                                            </p:cond>
                                          </p:endCondLst>
                                        </p:cTn>
                                        <p:tgtEl>
                                          <p:sndTgt r:embed="rId8" name="coin.wav"/>
                                        </p:tgtEl>
                                      </p:cMediaNode>
                                    </p:audio>
                                  </p:sub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500"/>
                                        <p:tgtEl>
                                          <p:spTgt spid="16"/>
                                        </p:tgtEl>
                                      </p:cBhvr>
                                    </p:animEffect>
                                  </p:childTnLst>
                                  <p:subTnLst>
                                    <p:audio>
                                      <p:cMediaNode>
                                        <p:cTn display="0" masterRel="sameClick">
                                          <p:stCondLst>
                                            <p:cond evt="begin" delay="0">
                                              <p:tn val="23"/>
                                            </p:cond>
                                          </p:stCondLst>
                                          <p:endCondLst>
                                            <p:cond evt="onStopAudio" delay="0">
                                              <p:tgtEl>
                                                <p:sldTgt/>
                                              </p:tgtEl>
                                            </p:cond>
                                          </p:endCondLst>
                                        </p:cTn>
                                        <p:tgtEl>
                                          <p:sndTgt r:embed="rId8" name="coin.wav"/>
                                        </p:tgtEl>
                                      </p:cMediaNode>
                                    </p:audio>
                                  </p:subTnLst>
                                </p:cTn>
                              </p:par>
                              <p:par>
                                <p:cTn id="26" presetID="3" presetClass="entr" presetSubtype="1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500"/>
                                        <p:tgtEl>
                                          <p:spTgt spid="4"/>
                                        </p:tgtEl>
                                      </p:cBhvr>
                                    </p:animEffect>
                                  </p:childTnLst>
                                  <p:subTnLst>
                                    <p:audio>
                                      <p:cMediaNode>
                                        <p:cTn display="0" masterRel="sameClick">
                                          <p:stCondLst>
                                            <p:cond evt="begin" delay="0">
                                              <p:tn val="26"/>
                                            </p:cond>
                                          </p:stCondLst>
                                          <p:endCondLst>
                                            <p:cond evt="onStopAudio" delay="0">
                                              <p:tgtEl>
                                                <p:sldTgt/>
                                              </p:tgtEl>
                                            </p:cond>
                                          </p:endCondLst>
                                        </p:cTn>
                                        <p:tgtEl>
                                          <p:sndTgt r:embed="rId8" name="coin.wav"/>
                                        </p:tgtEl>
                                      </p:cMediaNode>
                                    </p:audio>
                                  </p:subTnLst>
                                </p:cTn>
                              </p:par>
                              <p:par>
                                <p:cTn id="29" presetID="3"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linds(horizontal)">
                                      <p:cBhvr>
                                        <p:cTn id="31" dur="500"/>
                                        <p:tgtEl>
                                          <p:spTgt spid="18"/>
                                        </p:tgtEl>
                                      </p:cBhvr>
                                    </p:animEffect>
                                  </p:childTnLst>
                                  <p:subTnLst>
                                    <p:audio>
                                      <p:cMediaNode>
                                        <p:cTn display="0" masterRel="sameClick">
                                          <p:stCondLst>
                                            <p:cond evt="begin" delay="0">
                                              <p:tn val="29"/>
                                            </p:cond>
                                          </p:stCondLst>
                                          <p:endCondLst>
                                            <p:cond evt="onStopAudio" delay="0">
                                              <p:tgtEl>
                                                <p:sldTgt/>
                                              </p:tgtEl>
                                            </p:cond>
                                          </p:endCondLst>
                                        </p:cTn>
                                        <p:tgtEl>
                                          <p:sndTgt r:embed="rId8" name="coin.wav"/>
                                        </p:tgtEl>
                                      </p:cMediaNode>
                                    </p:audio>
                                  </p:subTnLst>
                                </p:cTn>
                              </p:par>
                              <p:par>
                                <p:cTn id="32" presetID="3" presetClass="entr" presetSubtype="10"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linds(horizontal)">
                                      <p:cBhvr>
                                        <p:cTn id="34" dur="500"/>
                                        <p:tgtEl>
                                          <p:spTgt spid="17"/>
                                        </p:tgtEl>
                                      </p:cBhvr>
                                    </p:animEffect>
                                  </p:childTnLst>
                                  <p:subTnLst>
                                    <p:audio>
                                      <p:cMediaNode>
                                        <p:cTn display="0" masterRel="sameClick">
                                          <p:stCondLst>
                                            <p:cond evt="begin" delay="0">
                                              <p:tn val="32"/>
                                            </p:cond>
                                          </p:stCondLst>
                                          <p:endCondLst>
                                            <p:cond evt="onStopAudio" delay="0">
                                              <p:tgtEl>
                                                <p:sldTgt/>
                                              </p:tgtEl>
                                            </p:cond>
                                          </p:endCondLst>
                                        </p:cTn>
                                        <p:tgtEl>
                                          <p:sndTgt r:embed="rId8" name="coin.wav"/>
                                        </p:tgtEl>
                                      </p:cMediaNode>
                                    </p:audio>
                                  </p:subTnLst>
                                </p:cTn>
                              </p:par>
                              <p:par>
                                <p:cTn id="35" presetID="3" presetClass="entr" presetSubtype="1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subTnLst>
                                    <p:audio>
                                      <p:cMediaNode>
                                        <p:cTn display="0" masterRel="sameClick">
                                          <p:stCondLst>
                                            <p:cond evt="begin" delay="0">
                                              <p:tn val="35"/>
                                            </p:cond>
                                          </p:stCondLst>
                                          <p:endCondLst>
                                            <p:cond evt="onStopAudio" delay="0">
                                              <p:tgtEl>
                                                <p:sldTgt/>
                                              </p:tgtEl>
                                            </p:cond>
                                          </p:endCondLst>
                                        </p:cTn>
                                        <p:tgtEl>
                                          <p:sndTgt r:embed="rId8" name="coin.wav"/>
                                        </p:tgtEl>
                                      </p:cMediaNode>
                                    </p:audio>
                                  </p:subTnLst>
                                </p:cTn>
                              </p:par>
                              <p:par>
                                <p:cTn id="38" presetID="3" presetClass="entr" presetSubtype="1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500"/>
                                        <p:tgtEl>
                                          <p:spTgt spid="7"/>
                                        </p:tgtEl>
                                      </p:cBhvr>
                                    </p:animEffect>
                                  </p:childTnLst>
                                  <p:subTnLst>
                                    <p:audio>
                                      <p:cMediaNode>
                                        <p:cTn display="0" masterRel="sameClick">
                                          <p:stCondLst>
                                            <p:cond evt="begin" delay="0">
                                              <p:tn val="38"/>
                                            </p:cond>
                                          </p:stCondLst>
                                          <p:endCondLst>
                                            <p:cond evt="onStopAudio" delay="0">
                                              <p:tgtEl>
                                                <p:sldTgt/>
                                              </p:tgtEl>
                                            </p:cond>
                                          </p:endCondLst>
                                        </p:cTn>
                                        <p:tgtEl>
                                          <p:sndTgt r:embed="rId8" name="coin.wav"/>
                                        </p:tgtEl>
                                      </p:cMediaNode>
                                    </p:audio>
                                  </p:subTnLst>
                                </p:cTn>
                              </p:par>
                              <p:par>
                                <p:cTn id="41" presetID="3" presetClass="entr" presetSubtype="1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subTnLst>
                                    <p:audio>
                                      <p:cMediaNode>
                                        <p:cTn display="0" masterRel="sameClick">
                                          <p:stCondLst>
                                            <p:cond evt="begin" delay="0">
                                              <p:tn val="41"/>
                                            </p:cond>
                                          </p:stCondLst>
                                          <p:endCondLst>
                                            <p:cond evt="onStopAudio" delay="0">
                                              <p:tgtEl>
                                                <p:sldTgt/>
                                              </p:tgtEl>
                                            </p:cond>
                                          </p:endCondLst>
                                        </p:cTn>
                                        <p:tgtEl>
                                          <p:sndTgt r:embed="rId8"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19" grpId="0" bldLvl="0" animBg="1"/>
      <p:bldP spid="4" grpId="0" bldLvl="0" animBg="1"/>
      <p:bldP spid="6" grpId="0" bldLvl="0" animBg="1"/>
      <p:bldP spid="7" grpId="0" bldLvl="0" animBg="1"/>
      <p:bldP spid="21"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左大括号 52"/>
          <p:cNvSpPr/>
          <p:nvPr/>
        </p:nvSpPr>
        <p:spPr>
          <a:xfrm rot="16200000">
            <a:off x="6071394" y="1026095"/>
            <a:ext cx="388937" cy="6943725"/>
          </a:xfrm>
          <a:prstGeom prst="leftBrace">
            <a:avLst/>
          </a:prstGeom>
          <a:noFill/>
        </p:spPr>
        <p:style>
          <a:lnRef idx="3">
            <a:schemeClr val="dk1"/>
          </a:lnRef>
          <a:fillRef idx="0">
            <a:schemeClr val="dk1"/>
          </a:fillRef>
          <a:effectRef idx="2">
            <a:schemeClr val="dk1"/>
          </a:effectRef>
          <a:fontRef idx="minor">
            <a:schemeClr val="tx1"/>
          </a:fontRef>
        </p:style>
        <p:txBody>
          <a:bodyPr anchor="ctr"/>
          <a:lstStyle/>
          <a:p>
            <a:pPr algn="ctr">
              <a:buFontTx/>
              <a:buNone/>
              <a:defRPr/>
            </a:pPr>
            <a:endParaRPr lang="zh-CN" altLang="en-US" sz="1600" noProof="1">
              <a:latin typeface="微软雅黑" panose="020B0503020204020204" pitchFamily="34" charset="-122"/>
              <a:ea typeface="微软雅黑" panose="020B0503020204020204" pitchFamily="34" charset="-122"/>
            </a:endParaRPr>
          </a:p>
        </p:txBody>
      </p:sp>
      <p:sp>
        <p:nvSpPr>
          <p:cNvPr id="54" name="左大括号 53"/>
          <p:cNvSpPr/>
          <p:nvPr/>
        </p:nvSpPr>
        <p:spPr>
          <a:xfrm rot="5400000">
            <a:off x="7648575" y="1266700"/>
            <a:ext cx="333375" cy="3559175"/>
          </a:xfrm>
          <a:prstGeom prst="leftBrace">
            <a:avLst/>
          </a:prstGeom>
          <a:noFill/>
          <a:ln>
            <a:solidFill>
              <a:schemeClr val="tx1"/>
            </a:solidFill>
          </a:ln>
        </p:spPr>
        <p:style>
          <a:lnRef idx="3">
            <a:schemeClr val="accent6"/>
          </a:lnRef>
          <a:fillRef idx="0">
            <a:schemeClr val="accent6"/>
          </a:fillRef>
          <a:effectRef idx="2">
            <a:schemeClr val="accent6"/>
          </a:effectRef>
          <a:fontRef idx="minor">
            <a:schemeClr val="tx1"/>
          </a:fontRef>
        </p:style>
        <p:txBody>
          <a:bodyPr anchor="ctr"/>
          <a:lstStyle/>
          <a:p>
            <a:pPr algn="ctr">
              <a:buFontTx/>
              <a:buNone/>
              <a:defRPr/>
            </a:pPr>
            <a:endParaRPr lang="zh-CN" altLang="en-US" sz="1600" noProof="1">
              <a:latin typeface="微软雅黑" panose="020B0503020204020204" pitchFamily="34" charset="-122"/>
              <a:ea typeface="微软雅黑" panose="020B0503020204020204" pitchFamily="34" charset="-122"/>
            </a:endParaRPr>
          </a:p>
        </p:txBody>
      </p:sp>
      <p:sp>
        <p:nvSpPr>
          <p:cNvPr id="55" name="左大括号 54"/>
          <p:cNvSpPr/>
          <p:nvPr/>
        </p:nvSpPr>
        <p:spPr>
          <a:xfrm rot="5400000">
            <a:off x="3986212" y="1687388"/>
            <a:ext cx="333375" cy="2717800"/>
          </a:xfrm>
          <a:prstGeom prst="leftBrace">
            <a:avLst/>
          </a:prstGeom>
          <a:noFill/>
          <a:ln>
            <a:solidFill>
              <a:schemeClr val="tx1"/>
            </a:solidFill>
          </a:ln>
        </p:spPr>
        <p:style>
          <a:lnRef idx="3">
            <a:schemeClr val="accent2"/>
          </a:lnRef>
          <a:fillRef idx="0">
            <a:schemeClr val="accent2"/>
          </a:fillRef>
          <a:effectRef idx="2">
            <a:schemeClr val="accent2"/>
          </a:effectRef>
          <a:fontRef idx="minor">
            <a:schemeClr val="tx1"/>
          </a:fontRef>
        </p:style>
        <p:txBody>
          <a:bodyPr anchor="ctr"/>
          <a:lstStyle/>
          <a:p>
            <a:pPr algn="ctr">
              <a:buFontTx/>
              <a:buNone/>
              <a:defRPr/>
            </a:pPr>
            <a:endParaRPr lang="zh-CN" altLang="en-US" sz="1600" noProof="1">
              <a:latin typeface="微软雅黑" panose="020B0503020204020204" pitchFamily="34" charset="-122"/>
              <a:ea typeface="微软雅黑" panose="020B0503020204020204" pitchFamily="34" charset="-122"/>
            </a:endParaRPr>
          </a:p>
        </p:txBody>
      </p:sp>
      <p:sp>
        <p:nvSpPr>
          <p:cNvPr id="56" name="圆角矩形 55"/>
          <p:cNvSpPr/>
          <p:nvPr/>
        </p:nvSpPr>
        <p:spPr>
          <a:xfrm>
            <a:off x="3454400" y="4946426"/>
            <a:ext cx="5648325" cy="858838"/>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buFontTx/>
              <a:buNone/>
              <a:defRPr/>
            </a:pPr>
            <a:r>
              <a:rPr lang="zh-CN" altLang="en-US" sz="2400" b="1" noProof="1">
                <a:solidFill>
                  <a:schemeClr val="tx1"/>
                </a:solidFill>
                <a:latin typeface="微软雅黑" panose="020B0503020204020204" pitchFamily="34" charset="-122"/>
                <a:ea typeface="微软雅黑" panose="020B0503020204020204" pitchFamily="34" charset="-122"/>
              </a:rPr>
              <a:t>洋务运动</a:t>
            </a:r>
            <a:r>
              <a:rPr lang="en-US" altLang="zh-CN" sz="2400" b="1" noProof="1">
                <a:solidFill>
                  <a:schemeClr val="tx1"/>
                </a:solidFill>
                <a:latin typeface="微软雅黑" panose="020B0503020204020204" pitchFamily="34" charset="-122"/>
                <a:ea typeface="微软雅黑" panose="020B0503020204020204" pitchFamily="34" charset="-122"/>
              </a:rPr>
              <a:t>19</a:t>
            </a:r>
            <a:r>
              <a:rPr lang="zh-CN" altLang="en-US" sz="2400" b="1" noProof="1">
                <a:solidFill>
                  <a:schemeClr val="tx1"/>
                </a:solidFill>
                <a:latin typeface="微软雅黑" panose="020B0503020204020204" pitchFamily="34" charset="-122"/>
                <a:ea typeface="微软雅黑" panose="020B0503020204020204" pitchFamily="34" charset="-122"/>
              </a:rPr>
              <a:t>世纪</a:t>
            </a:r>
            <a:r>
              <a:rPr lang="en-US" altLang="zh-CN" sz="2400" b="1" noProof="1">
                <a:solidFill>
                  <a:schemeClr val="tx1"/>
                </a:solidFill>
                <a:latin typeface="微软雅黑" panose="020B0503020204020204" pitchFamily="34" charset="-122"/>
                <a:ea typeface="微软雅黑" panose="020B0503020204020204" pitchFamily="34" charset="-122"/>
              </a:rPr>
              <a:t>60—90</a:t>
            </a:r>
            <a:r>
              <a:rPr lang="zh-CN" altLang="en-US" sz="2400" b="1" noProof="1">
                <a:solidFill>
                  <a:schemeClr val="tx1"/>
                </a:solidFill>
                <a:latin typeface="微软雅黑" panose="020B0503020204020204" pitchFamily="34" charset="-122"/>
                <a:ea typeface="微软雅黑" panose="020B0503020204020204" pitchFamily="34" charset="-122"/>
              </a:rPr>
              <a:t>年代</a:t>
            </a:r>
            <a:endParaRPr lang="zh-CN" altLang="en-US" sz="2400" b="1" noProof="1">
              <a:solidFill>
                <a:schemeClr val="tx1"/>
              </a:solidFill>
              <a:latin typeface="微软雅黑" panose="020B0503020204020204" pitchFamily="34" charset="-122"/>
              <a:ea typeface="微软雅黑" panose="020B0503020204020204" pitchFamily="34" charset="-122"/>
            </a:endParaRPr>
          </a:p>
        </p:txBody>
      </p:sp>
      <p:sp>
        <p:nvSpPr>
          <p:cNvPr id="58" name="圆角矩形 57"/>
          <p:cNvSpPr/>
          <p:nvPr/>
        </p:nvSpPr>
        <p:spPr>
          <a:xfrm>
            <a:off x="4860925" y="3484339"/>
            <a:ext cx="1882775" cy="674687"/>
          </a:xfrm>
          <a:prstGeom prst="roundRect">
            <a:avLst/>
          </a:prstGeom>
          <a:noFill/>
        </p:spPr>
        <p:style>
          <a:lnRef idx="1">
            <a:schemeClr val="accent1"/>
          </a:lnRef>
          <a:fillRef idx="2">
            <a:schemeClr val="accent1"/>
          </a:fillRef>
          <a:effectRef idx="1">
            <a:schemeClr val="accent1"/>
          </a:effectRef>
          <a:fontRef idx="minor">
            <a:schemeClr val="dk1"/>
          </a:fontRef>
        </p:style>
        <p:txBody>
          <a:bodyPr anchor="ctr"/>
          <a:lstStyle/>
          <a:p>
            <a:pPr algn="ctr">
              <a:buFontTx/>
              <a:buNone/>
              <a:defRPr/>
            </a:pPr>
            <a:r>
              <a:rPr lang="en-US" altLang="zh-CN" sz="2400" b="1" noProof="1">
                <a:solidFill>
                  <a:schemeClr val="tx1"/>
                </a:solidFill>
                <a:latin typeface="微软雅黑" panose="020B0503020204020204" pitchFamily="34" charset="-122"/>
                <a:ea typeface="微软雅黑" panose="020B0503020204020204" pitchFamily="34" charset="-122"/>
              </a:rPr>
              <a:t>70</a:t>
            </a:r>
            <a:r>
              <a:rPr lang="zh-CN" altLang="en-US" sz="2400" b="1" noProof="1">
                <a:solidFill>
                  <a:schemeClr val="tx1"/>
                </a:solidFill>
                <a:latin typeface="微软雅黑" panose="020B0503020204020204" pitchFamily="34" charset="-122"/>
                <a:ea typeface="微软雅黑" panose="020B0503020204020204" pitchFamily="34" charset="-122"/>
              </a:rPr>
              <a:t>年代</a:t>
            </a:r>
            <a:endParaRPr lang="zh-CN" altLang="en-US" sz="2400" b="1" noProof="1">
              <a:solidFill>
                <a:schemeClr val="tx1"/>
              </a:solidFill>
              <a:latin typeface="微软雅黑" panose="020B0503020204020204" pitchFamily="34" charset="-122"/>
              <a:ea typeface="微软雅黑" panose="020B0503020204020204" pitchFamily="34" charset="-122"/>
            </a:endParaRPr>
          </a:p>
        </p:txBody>
      </p:sp>
      <p:sp>
        <p:nvSpPr>
          <p:cNvPr id="60" name="圆角矩形 59"/>
          <p:cNvSpPr/>
          <p:nvPr/>
        </p:nvSpPr>
        <p:spPr>
          <a:xfrm>
            <a:off x="6046788" y="1746125"/>
            <a:ext cx="3521075" cy="1079500"/>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buFontTx/>
              <a:buNone/>
              <a:defRPr/>
            </a:pPr>
            <a:r>
              <a:rPr lang="en-US" altLang="zh-CN" sz="3600" b="1" noProof="1">
                <a:solidFill>
                  <a:schemeClr val="tx1"/>
                </a:solidFill>
                <a:latin typeface="微软雅黑" panose="020B0503020204020204" pitchFamily="34" charset="-122"/>
                <a:ea typeface="微软雅黑" panose="020B0503020204020204" pitchFamily="34" charset="-122"/>
              </a:rPr>
              <a:t>19</a:t>
            </a:r>
            <a:r>
              <a:rPr lang="zh-CN" altLang="en-US" sz="3600" b="1" noProof="1">
                <a:solidFill>
                  <a:schemeClr val="tx1"/>
                </a:solidFill>
                <a:latin typeface="微软雅黑" panose="020B0503020204020204" pitchFamily="34" charset="-122"/>
                <a:ea typeface="微软雅黑" panose="020B0503020204020204" pitchFamily="34" charset="-122"/>
              </a:rPr>
              <a:t>世纪</a:t>
            </a:r>
            <a:r>
              <a:rPr lang="en-US" altLang="zh-CN" sz="3600" b="1" noProof="1">
                <a:solidFill>
                  <a:schemeClr val="tx1"/>
                </a:solidFill>
                <a:latin typeface="微软雅黑" panose="020B0503020204020204" pitchFamily="34" charset="-122"/>
                <a:ea typeface="微软雅黑" panose="020B0503020204020204" pitchFamily="34" charset="-122"/>
              </a:rPr>
              <a:t>70</a:t>
            </a:r>
            <a:r>
              <a:rPr lang="en-US" altLang="zh-CN" sz="3600" b="1" noProof="1">
                <a:solidFill>
                  <a:schemeClr val="tx1"/>
                </a:solidFill>
                <a:latin typeface="微软雅黑" panose="020B0503020204020204" pitchFamily="34" charset="-122"/>
                <a:ea typeface="微软雅黑" panose="020B0503020204020204" pitchFamily="34" charset="-122"/>
                <a:sym typeface="+mn-ea"/>
              </a:rPr>
              <a:t>—</a:t>
            </a:r>
            <a:r>
              <a:rPr lang="en-US" altLang="zh-CN" sz="3600" b="1" noProof="1">
                <a:solidFill>
                  <a:schemeClr val="tx1"/>
                </a:solidFill>
                <a:latin typeface="微软雅黑" panose="020B0503020204020204" pitchFamily="34" charset="-122"/>
                <a:ea typeface="微软雅黑" panose="020B0503020204020204" pitchFamily="34" charset="-122"/>
              </a:rPr>
              <a:t>90</a:t>
            </a:r>
            <a:r>
              <a:rPr lang="zh-CN" altLang="en-US" sz="3600" b="1" noProof="1">
                <a:solidFill>
                  <a:schemeClr val="tx1"/>
                </a:solidFill>
                <a:latin typeface="微软雅黑" panose="020B0503020204020204" pitchFamily="34" charset="-122"/>
                <a:ea typeface="微软雅黑" panose="020B0503020204020204" pitchFamily="34" charset="-122"/>
              </a:rPr>
              <a:t>年代</a:t>
            </a:r>
            <a:endParaRPr lang="zh-CN" altLang="en-US" sz="3600" b="1" noProof="1">
              <a:solidFill>
                <a:schemeClr val="tx1"/>
              </a:solidFill>
              <a:latin typeface="微软雅黑" panose="020B0503020204020204" pitchFamily="34" charset="-122"/>
              <a:ea typeface="微软雅黑" panose="020B0503020204020204" pitchFamily="34" charset="-122"/>
            </a:endParaRPr>
          </a:p>
        </p:txBody>
      </p:sp>
      <p:sp>
        <p:nvSpPr>
          <p:cNvPr id="12" name="矩形 7174"/>
          <p:cNvSpPr>
            <a:spLocks noChangeArrowheads="1"/>
          </p:cNvSpPr>
          <p:nvPr/>
        </p:nvSpPr>
        <p:spPr bwMode="auto">
          <a:xfrm>
            <a:off x="1774825" y="463326"/>
            <a:ext cx="1522413" cy="589280"/>
          </a:xfrm>
          <a:prstGeom prst="rect">
            <a:avLst/>
          </a:prstGeom>
          <a:noFill/>
          <a:ln>
            <a:noFill/>
          </a:ln>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时 间</a:t>
            </a:r>
            <a:endParaRPr lang="zh-CN" altLang="en-US" sz="3600" b="1" dirty="0">
              <a:latin typeface="微软雅黑" panose="020B0503020204020204" pitchFamily="34" charset="-122"/>
              <a:ea typeface="微软雅黑" panose="020B0503020204020204" pitchFamily="34" charset="-122"/>
            </a:endParaRPr>
          </a:p>
        </p:txBody>
      </p:sp>
      <p:sp>
        <p:nvSpPr>
          <p:cNvPr id="13" name="圆角矩形 12"/>
          <p:cNvSpPr/>
          <p:nvPr/>
        </p:nvSpPr>
        <p:spPr>
          <a:xfrm>
            <a:off x="2620963" y="1735012"/>
            <a:ext cx="3300412" cy="1122363"/>
          </a:xfrm>
          <a:prstGeom prst="roundRect">
            <a:avLst/>
          </a:prstGeom>
          <a:noFill/>
        </p:spPr>
        <p:style>
          <a:lnRef idx="1">
            <a:schemeClr val="dk1"/>
          </a:lnRef>
          <a:fillRef idx="2">
            <a:schemeClr val="dk1"/>
          </a:fillRef>
          <a:effectRef idx="1">
            <a:schemeClr val="dk1"/>
          </a:effectRef>
          <a:fontRef idx="minor">
            <a:schemeClr val="dk1"/>
          </a:fontRef>
        </p:style>
        <p:txBody>
          <a:bodyPr anchor="ctr"/>
          <a:lstStyle/>
          <a:p>
            <a:pPr algn="ctr">
              <a:buFontTx/>
              <a:buNone/>
              <a:defRPr/>
            </a:pPr>
            <a:r>
              <a:rPr lang="en-US" altLang="zh-CN" sz="3600" b="1" noProof="1">
                <a:solidFill>
                  <a:schemeClr val="tx1"/>
                </a:solidFill>
                <a:latin typeface="微软雅黑" panose="020B0503020204020204" pitchFamily="34" charset="-122"/>
                <a:ea typeface="微软雅黑" panose="020B0503020204020204" pitchFamily="34" charset="-122"/>
              </a:rPr>
              <a:t>19</a:t>
            </a:r>
            <a:r>
              <a:rPr lang="zh-CN" altLang="en-US" sz="3600" b="1" noProof="1">
                <a:solidFill>
                  <a:schemeClr val="tx1"/>
                </a:solidFill>
                <a:latin typeface="微软雅黑" panose="020B0503020204020204" pitchFamily="34" charset="-122"/>
                <a:ea typeface="微软雅黑" panose="020B0503020204020204" pitchFamily="34" charset="-122"/>
              </a:rPr>
              <a:t>世纪</a:t>
            </a:r>
            <a:r>
              <a:rPr lang="en-US" altLang="zh-CN" sz="3600" b="1" noProof="1">
                <a:solidFill>
                  <a:schemeClr val="tx1"/>
                </a:solidFill>
                <a:latin typeface="微软雅黑" panose="020B0503020204020204" pitchFamily="34" charset="-122"/>
                <a:ea typeface="微软雅黑" panose="020B0503020204020204" pitchFamily="34" charset="-122"/>
              </a:rPr>
              <a:t>60—70</a:t>
            </a:r>
            <a:r>
              <a:rPr lang="zh-CN" altLang="en-US" sz="3600" b="1" noProof="1">
                <a:solidFill>
                  <a:schemeClr val="tx1"/>
                </a:solidFill>
                <a:latin typeface="微软雅黑" panose="020B0503020204020204" pitchFamily="34" charset="-122"/>
                <a:ea typeface="微软雅黑" panose="020B0503020204020204" pitchFamily="34" charset="-122"/>
              </a:rPr>
              <a:t>年代</a:t>
            </a:r>
            <a:endParaRPr lang="zh-CN" altLang="en-US" sz="36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blinds(horizontal)">
                                      <p:cBhvr>
                                        <p:cTn id="7" dur="500"/>
                                        <p:tgtEl>
                                          <p:spTgt spid="5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blinds(horizontal)">
                                      <p:cBhvr>
                                        <p:cTn id="10" dur="500"/>
                                        <p:tgtEl>
                                          <p:spTgt spid="5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blinds(horizontal)">
                                      <p:cBhvr>
                                        <p:cTn id="13" dur="500"/>
                                        <p:tgtEl>
                                          <p:spTgt spid="5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blinds(horizontal)">
                                      <p:cBhvr>
                                        <p:cTn id="16" dur="500"/>
                                        <p:tgtEl>
                                          <p:spTgt spid="5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blinds(horizontal)">
                                      <p:cBhvr>
                                        <p:cTn id="19" dur="500"/>
                                        <p:tgtEl>
                                          <p:spTgt spid="5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blinds(horizontal)">
                                      <p:cBhvr>
                                        <p:cTn id="22" dur="500"/>
                                        <p:tgtEl>
                                          <p:spTgt spid="60"/>
                                        </p:tgtEl>
                                      </p:cBhvr>
                                    </p:animEffect>
                                  </p:childTnLst>
                                  <p:subTnLst>
                                    <p:audio>
                                      <p:cMediaNode>
                                        <p:cTn display="0" masterRel="sameClick">
                                          <p:stCondLst>
                                            <p:cond evt="begin" delay="0">
                                              <p:tn val="20"/>
                                            </p:cond>
                                          </p:stCondLst>
                                          <p:endCondLst>
                                            <p:cond evt="onStopAudio" delay="0">
                                              <p:tgtEl>
                                                <p:sldTgt/>
                                              </p:tgtEl>
                                            </p:cond>
                                          </p:endCondLst>
                                        </p:cTn>
                                        <p:tgtEl>
                                          <p:sndTgt r:embed="rId1" name="chimes.wav"/>
                                        </p:tgtEl>
                                      </p:cMediaNode>
                                    </p:audio>
                                  </p:subTnLst>
                                </p:cTn>
                              </p:par>
                              <p:par>
                                <p:cTn id="23" presetID="3" presetClass="entr" presetSubtype="1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linds(horizontal)">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55" grpId="0" bldLvl="0" animBg="1"/>
      <p:bldP spid="56" grpId="0" bldLvl="0" animBg="1"/>
      <p:bldP spid="58" grpId="0" bldLvl="0" animBg="1"/>
      <p:bldP spid="60" grpId="0" bldLvl="0" animBg="1"/>
      <p:bldP spid="12" grpId="0" bldLvl="0"/>
      <p:bldP spid="13"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矩形 7197"/>
          <p:cNvSpPr>
            <a:spLocks noChangeArrowheads="1"/>
          </p:cNvSpPr>
          <p:nvPr/>
        </p:nvSpPr>
        <p:spPr bwMode="auto">
          <a:xfrm>
            <a:off x="1782763" y="422275"/>
            <a:ext cx="5641288" cy="584775"/>
          </a:xfrm>
          <a:prstGeom prst="rect">
            <a:avLst/>
          </a:prstGeom>
          <a:noFill/>
          <a:ln>
            <a:noFill/>
          </a:ln>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二、 创办近代军事和民用企业</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矩形 7174"/>
          <p:cNvSpPr>
            <a:spLocks noChangeArrowheads="1"/>
          </p:cNvSpPr>
          <p:nvPr/>
        </p:nvSpPr>
        <p:spPr bwMode="auto">
          <a:xfrm>
            <a:off x="1774825" y="1343025"/>
            <a:ext cx="3552825" cy="534035"/>
          </a:xfrm>
          <a:prstGeom prst="rect">
            <a:avLst/>
          </a:prstGeom>
          <a:noFill/>
          <a:ln>
            <a:noFill/>
          </a:ln>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创办军事工业</a:t>
            </a:r>
            <a:endParaRPr lang="zh-CN" altLang="en-US" sz="3200" b="1" dirty="0">
              <a:latin typeface="微软雅黑" panose="020B0503020204020204" pitchFamily="34" charset="-122"/>
              <a:ea typeface="微软雅黑" panose="020B0503020204020204" pitchFamily="34" charset="-122"/>
            </a:endParaRPr>
          </a:p>
        </p:txBody>
      </p:sp>
      <p:sp>
        <p:nvSpPr>
          <p:cNvPr id="4" name="矩形 7178"/>
          <p:cNvSpPr>
            <a:spLocks noChangeArrowheads="1"/>
          </p:cNvSpPr>
          <p:nvPr/>
        </p:nvSpPr>
        <p:spPr bwMode="auto">
          <a:xfrm>
            <a:off x="1758950" y="2012950"/>
            <a:ext cx="9017570" cy="1384995"/>
          </a:xfrm>
          <a:prstGeom prst="rect">
            <a:avLst/>
          </a:prstGeom>
          <a:noFill/>
          <a:ln>
            <a:noFill/>
          </a:ln>
        </p:spPr>
        <p:txBody>
          <a:bodyPr wrap="square">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19</a:t>
            </a:r>
            <a:r>
              <a:rPr lang="zh-CN" altLang="en-US" sz="2800" b="1" dirty="0">
                <a:latin typeface="微软雅黑" panose="020B0503020204020204" pitchFamily="34" charset="-122"/>
                <a:ea typeface="微软雅黑" panose="020B0503020204020204" pitchFamily="34" charset="-122"/>
              </a:rPr>
              <a:t>世纪</a:t>
            </a:r>
            <a:r>
              <a:rPr lang="en-US" altLang="zh-CN" sz="2800" b="1" dirty="0">
                <a:latin typeface="微软雅黑" panose="020B0503020204020204" pitchFamily="34" charset="-122"/>
                <a:ea typeface="微软雅黑" panose="020B0503020204020204" pitchFamily="34" charset="-122"/>
              </a:rPr>
              <a:t>60</a:t>
            </a:r>
            <a:r>
              <a:rPr lang="zh-CN" altLang="en-US" sz="2800" b="1" dirty="0">
                <a:latin typeface="微软雅黑" panose="020B0503020204020204" pitchFamily="34" charset="-122"/>
                <a:ea typeface="微软雅黑" panose="020B0503020204020204" pitchFamily="34" charset="-122"/>
              </a:rPr>
              <a:t>年代起，洋务派以</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自强</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为口号，发展近代军事工业</a:t>
            </a:r>
            <a:endParaRPr lang="zh-CN" altLang="en-US" sz="2800" b="1" dirty="0">
              <a:latin typeface="微软雅黑" panose="020B0503020204020204" pitchFamily="34" charset="-122"/>
              <a:ea typeface="微软雅黑" panose="020B0503020204020204" pitchFamily="34" charset="-122"/>
            </a:endParaRPr>
          </a:p>
        </p:txBody>
      </p:sp>
      <p:sp>
        <p:nvSpPr>
          <p:cNvPr id="5" name="圆角矩形 4"/>
          <p:cNvSpPr/>
          <p:nvPr/>
        </p:nvSpPr>
        <p:spPr>
          <a:xfrm>
            <a:off x="1800225" y="3516014"/>
            <a:ext cx="4508500" cy="857250"/>
          </a:xfrm>
          <a:prstGeom prst="roundRect">
            <a:avLst/>
          </a:prstGeom>
          <a:noFill/>
        </p:spPr>
        <p:style>
          <a:lnRef idx="2">
            <a:schemeClr val="accent1"/>
          </a:lnRef>
          <a:fillRef idx="1">
            <a:schemeClr val="lt1"/>
          </a:fillRef>
          <a:effectRef idx="0">
            <a:schemeClr val="accent1"/>
          </a:effectRef>
          <a:fontRef idx="minor">
            <a:schemeClr val="dk1"/>
          </a:fontRef>
        </p:style>
        <p:txBody>
          <a:bodyPr anchor="ctr"/>
          <a:lstStyle/>
          <a:p>
            <a:pPr algn="ctr">
              <a:buFontTx/>
              <a:buNone/>
              <a:defRPr/>
            </a:pPr>
            <a:r>
              <a:rPr lang="zh-CN" altLang="en-US" sz="2800" b="1" noProof="1">
                <a:solidFill>
                  <a:schemeClr val="tx1"/>
                </a:solidFill>
                <a:latin typeface="微软雅黑" panose="020B0503020204020204" pitchFamily="34" charset="-122"/>
                <a:ea typeface="微软雅黑" panose="020B0503020204020204" pitchFamily="34" charset="-122"/>
              </a:rPr>
              <a:t>曾国藩</a:t>
            </a:r>
            <a:r>
              <a:rPr lang="en-US" altLang="zh-CN" sz="2800" b="1" noProof="1">
                <a:solidFill>
                  <a:schemeClr val="tx1"/>
                </a:solidFill>
                <a:latin typeface="微软雅黑" panose="020B0503020204020204" pitchFamily="34" charset="-122"/>
                <a:ea typeface="微软雅黑" panose="020B0503020204020204" pitchFamily="34" charset="-122"/>
              </a:rPr>
              <a:t>——</a:t>
            </a:r>
            <a:r>
              <a:rPr lang="zh-CN" altLang="en-US" sz="2800" b="1" noProof="1">
                <a:solidFill>
                  <a:schemeClr val="tx1"/>
                </a:solidFill>
                <a:latin typeface="微软雅黑" panose="020B0503020204020204" pitchFamily="34" charset="-122"/>
                <a:ea typeface="微软雅黑" panose="020B0503020204020204" pitchFamily="34" charset="-122"/>
              </a:rPr>
              <a:t>安庆内军械所</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
        <p:nvSpPr>
          <p:cNvPr id="6" name="圆角矩形 5"/>
          <p:cNvSpPr/>
          <p:nvPr/>
        </p:nvSpPr>
        <p:spPr>
          <a:xfrm>
            <a:off x="1820863" y="4525664"/>
            <a:ext cx="4487862" cy="857250"/>
          </a:xfrm>
          <a:prstGeom prst="roundRect">
            <a:avLst/>
          </a:prstGeom>
          <a:noFill/>
        </p:spPr>
        <p:style>
          <a:lnRef idx="2">
            <a:schemeClr val="accent1"/>
          </a:lnRef>
          <a:fillRef idx="1">
            <a:schemeClr val="lt1"/>
          </a:fillRef>
          <a:effectRef idx="0">
            <a:schemeClr val="accent1"/>
          </a:effectRef>
          <a:fontRef idx="minor">
            <a:schemeClr val="dk1"/>
          </a:fontRef>
        </p:style>
        <p:txBody>
          <a:bodyPr anchor="ctr"/>
          <a:lstStyle/>
          <a:p>
            <a:pPr algn="ctr">
              <a:buFontTx/>
              <a:buNone/>
              <a:defRPr/>
            </a:pPr>
            <a:r>
              <a:rPr lang="zh-CN" altLang="en-US" sz="2800" b="1" noProof="1">
                <a:solidFill>
                  <a:schemeClr val="tx1"/>
                </a:solidFill>
                <a:latin typeface="微软雅黑" panose="020B0503020204020204" pitchFamily="34" charset="-122"/>
                <a:ea typeface="微软雅黑" panose="020B0503020204020204" pitchFamily="34" charset="-122"/>
              </a:rPr>
              <a:t>李鸿章</a:t>
            </a:r>
            <a:r>
              <a:rPr lang="en-US" altLang="zh-CN" sz="2800" b="1" noProof="1">
                <a:solidFill>
                  <a:schemeClr val="tx1"/>
                </a:solidFill>
                <a:latin typeface="微软雅黑" panose="020B0503020204020204" pitchFamily="34" charset="-122"/>
                <a:ea typeface="微软雅黑" panose="020B0503020204020204" pitchFamily="34" charset="-122"/>
              </a:rPr>
              <a:t>——</a:t>
            </a:r>
            <a:r>
              <a:rPr lang="zh-CN" altLang="en-US" sz="2800" b="1" noProof="1">
                <a:solidFill>
                  <a:schemeClr val="tx1"/>
                </a:solidFill>
                <a:latin typeface="微软雅黑" panose="020B0503020204020204" pitchFamily="34" charset="-122"/>
                <a:ea typeface="微软雅黑" panose="020B0503020204020204" pitchFamily="34" charset="-122"/>
              </a:rPr>
              <a:t>江南制造总局</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
        <p:nvSpPr>
          <p:cNvPr id="7" name="圆角矩形 6"/>
          <p:cNvSpPr/>
          <p:nvPr/>
        </p:nvSpPr>
        <p:spPr>
          <a:xfrm>
            <a:off x="1819275" y="5509914"/>
            <a:ext cx="4489450" cy="857250"/>
          </a:xfrm>
          <a:prstGeom prst="roundRect">
            <a:avLst/>
          </a:prstGeom>
          <a:noFill/>
        </p:spPr>
        <p:style>
          <a:lnRef idx="2">
            <a:schemeClr val="accent1"/>
          </a:lnRef>
          <a:fillRef idx="1">
            <a:schemeClr val="lt1"/>
          </a:fillRef>
          <a:effectRef idx="0">
            <a:schemeClr val="accent1"/>
          </a:effectRef>
          <a:fontRef idx="minor">
            <a:schemeClr val="dk1"/>
          </a:fontRef>
        </p:style>
        <p:txBody>
          <a:bodyPr anchor="ctr"/>
          <a:lstStyle/>
          <a:p>
            <a:pPr algn="ctr">
              <a:buFontTx/>
              <a:buNone/>
              <a:defRPr/>
            </a:pPr>
            <a:r>
              <a:rPr lang="zh-CN" altLang="en-US" sz="2800" b="1" noProof="1">
                <a:solidFill>
                  <a:schemeClr val="tx1"/>
                </a:solidFill>
                <a:latin typeface="微软雅黑" panose="020B0503020204020204" pitchFamily="34" charset="-122"/>
                <a:ea typeface="微软雅黑" panose="020B0503020204020204" pitchFamily="34" charset="-122"/>
              </a:rPr>
              <a:t>左宗棠</a:t>
            </a:r>
            <a:r>
              <a:rPr lang="en-US" altLang="zh-CN" sz="2800" b="1" noProof="1">
                <a:solidFill>
                  <a:schemeClr val="tx1"/>
                </a:solidFill>
                <a:latin typeface="微软雅黑" panose="020B0503020204020204" pitchFamily="34" charset="-122"/>
                <a:ea typeface="微软雅黑" panose="020B0503020204020204" pitchFamily="34" charset="-122"/>
              </a:rPr>
              <a:t>——</a:t>
            </a:r>
            <a:r>
              <a:rPr lang="zh-CN" altLang="en-US" sz="2800" b="1" noProof="1">
                <a:solidFill>
                  <a:schemeClr val="tx1"/>
                </a:solidFill>
                <a:latin typeface="微软雅黑" panose="020B0503020204020204" pitchFamily="34" charset="-122"/>
                <a:ea typeface="微软雅黑" panose="020B0503020204020204" pitchFamily="34" charset="-122"/>
              </a:rPr>
              <a:t>福州船政局</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pic>
        <p:nvPicPr>
          <p:cNvPr id="8" name="图片 7" descr="tem14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456363" y="3481089"/>
            <a:ext cx="3946525" cy="2695575"/>
          </a:xfrm>
          <a:prstGeom prst="rect">
            <a:avLst/>
          </a:prstGeom>
          <a:noFill/>
          <a:ln>
            <a:noFill/>
          </a:ln>
        </p:spPr>
      </p:pic>
      <p:sp>
        <p:nvSpPr>
          <p:cNvPr id="9" name="文本框 35843"/>
          <p:cNvSpPr txBox="1">
            <a:spLocks noChangeArrowheads="1"/>
          </p:cNvSpPr>
          <p:nvPr/>
        </p:nvSpPr>
        <p:spPr bwMode="auto">
          <a:xfrm>
            <a:off x="6926263" y="6136977"/>
            <a:ext cx="3471862"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江南制造总局制炮厂</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800" decel="100000"/>
                                        <p:tgtEl>
                                          <p:spTgt spid="4"/>
                                        </p:tgtEl>
                                      </p:cBhvr>
                                    </p:animEffect>
                                    <p:anim calcmode="lin" valueType="num">
                                      <p:cBhvr>
                                        <p:cTn id="14" dur="800" decel="100000" fill="hold"/>
                                        <p:tgtEl>
                                          <p:spTgt spid="4"/>
                                        </p:tgtEl>
                                        <p:attrNameLst>
                                          <p:attrName>style.rotation</p:attrName>
                                        </p:attrNameLst>
                                      </p:cBhvr>
                                      <p:tavLst>
                                        <p:tav tm="0">
                                          <p:val>
                                            <p:fltVal val="-90"/>
                                          </p:val>
                                        </p:tav>
                                        <p:tav tm="100000">
                                          <p:val>
                                            <p:fltVal val="0"/>
                                          </p:val>
                                        </p:tav>
                                      </p:tavLst>
                                    </p:anim>
                                    <p:anim calcmode="lin" valueType="num">
                                      <p:cBhvr>
                                        <p:cTn id="15" dur="800" decel="100000" fill="hold"/>
                                        <p:tgtEl>
                                          <p:spTgt spid="4"/>
                                        </p:tgtEl>
                                        <p:attrNameLst>
                                          <p:attrName>ppt_x</p:attrName>
                                        </p:attrNameLst>
                                      </p:cBhvr>
                                      <p:tavLst>
                                        <p:tav tm="0">
                                          <p:val>
                                            <p:strVal val="#ppt_x+0.4"/>
                                          </p:val>
                                        </p:tav>
                                        <p:tav tm="100000">
                                          <p:val>
                                            <p:strVal val="#ppt_x-0.05"/>
                                          </p:val>
                                        </p:tav>
                                      </p:tavLst>
                                    </p:anim>
                                    <p:anim calcmode="lin" valueType="num">
                                      <p:cBhvr>
                                        <p:cTn id="16" dur="800" decel="100000" fill="hold"/>
                                        <p:tgtEl>
                                          <p:spTgt spid="4"/>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subTnLst>
                                    <p:audio>
                                      <p:cMediaNode>
                                        <p:cTn display="0" masterRel="sameClick">
                                          <p:stCondLst>
                                            <p:cond evt="begin" delay="0">
                                              <p:tn val="21"/>
                                            </p:cond>
                                          </p:stCondLst>
                                          <p:endCondLst>
                                            <p:cond evt="onStopAudio" delay="0">
                                              <p:tgtEl>
                                                <p:sldTgt/>
                                              </p:tgtEl>
                                            </p:cond>
                                          </p:endCondLst>
                                        </p:cTn>
                                        <p:tgtEl>
                                          <p:sndTgt r:embed="rId2" name="camera.wav"/>
                                        </p:tgtEl>
                                      </p:cMediaNode>
                                    </p:audio>
                                  </p:subTnLst>
                                </p:cTn>
                              </p:par>
                              <p:par>
                                <p:cTn id="24" presetID="3" presetClass="entr" presetSubtype="1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500"/>
                                        <p:tgtEl>
                                          <p:spTgt spid="6"/>
                                        </p:tgtEl>
                                      </p:cBhvr>
                                    </p:animEffect>
                                  </p:childTnLst>
                                  <p:subTnLst>
                                    <p:audio>
                                      <p:cMediaNode>
                                        <p:cTn display="0" masterRel="sameClick">
                                          <p:stCondLst>
                                            <p:cond evt="begin" delay="0">
                                              <p:tn val="24"/>
                                            </p:cond>
                                          </p:stCondLst>
                                          <p:endCondLst>
                                            <p:cond evt="onStopAudio" delay="0">
                                              <p:tgtEl>
                                                <p:sldTgt/>
                                              </p:tgtEl>
                                            </p:cond>
                                          </p:endCondLst>
                                        </p:cTn>
                                        <p:tgtEl>
                                          <p:sndTgt r:embed="rId2" name="camera.wav"/>
                                        </p:tgtEl>
                                      </p:cMediaNode>
                                    </p:audio>
                                  </p:subTnLst>
                                </p:cTn>
                              </p:par>
                              <p:par>
                                <p:cTn id="27" presetID="3" presetClass="entr" presetSubtype="1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horizontal)">
                                      <p:cBhvr>
                                        <p:cTn id="29" dur="500"/>
                                        <p:tgtEl>
                                          <p:spTgt spid="7"/>
                                        </p:tgtEl>
                                      </p:cBhvr>
                                    </p:animEffect>
                                  </p:childTnLst>
                                  <p:subTnLst>
                                    <p:audio>
                                      <p:cMediaNode>
                                        <p:cTn display="0" masterRel="sameClick">
                                          <p:stCondLst>
                                            <p:cond evt="begin" delay="0">
                                              <p:tn val="27"/>
                                            </p:cond>
                                          </p:stCondLst>
                                          <p:endCondLst>
                                            <p:cond evt="onStopAudio" delay="0">
                                              <p:tgtEl>
                                                <p:sldTgt/>
                                              </p:tgtEl>
                                            </p:cond>
                                          </p:endCondLst>
                                        </p:cTn>
                                        <p:tgtEl>
                                          <p:sndTgt r:embed="rId2" name="camera.wav"/>
                                        </p:tgtEl>
                                      </p:cMediaNode>
                                    </p:audio>
                                  </p:sub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linds(horizontal)">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p:bldP spid="5" grpId="0" bldLvl="0" animBg="1"/>
      <p:bldP spid="6" grpId="0" bldLvl="0" animBg="1"/>
      <p:bldP spid="7" grpId="0" bldLvl="0" animBg="1"/>
      <p:bldP spid="9" grpId="0" bldLvl="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descr="C:\Users\Administrator\Desktop\洋务运动的资料\3ywyd.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342900"/>
            <a:ext cx="914400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直接连接符 10"/>
          <p:cNvCxnSpPr/>
          <p:nvPr/>
        </p:nvCxnSpPr>
        <p:spPr>
          <a:xfrm>
            <a:off x="5024429" y="3571876"/>
            <a:ext cx="1285884" cy="1588"/>
          </a:xfrm>
          <a:prstGeom prst="line">
            <a:avLst/>
          </a:prstGeom>
          <a:ln>
            <a:solidFill>
              <a:srgbClr val="FF0000"/>
            </a:solidFill>
          </a:ln>
          <a:effectLst>
            <a:glow rad="139700">
              <a:schemeClr val="accent2">
                <a:satMod val="175000"/>
                <a:alpha val="40000"/>
              </a:schemeClr>
            </a:glow>
            <a:outerShdw blurRad="50800" dist="38100" dir="2700000" algn="tl" rotWithShape="0">
              <a:prstClr val="black">
                <a:alpha val="40000"/>
              </a:prstClr>
            </a:outerShdw>
          </a:effectLst>
        </p:spPr>
        <p:style>
          <a:lnRef idx="3">
            <a:schemeClr val="dk1"/>
          </a:lnRef>
          <a:fillRef idx="0">
            <a:schemeClr val="dk1"/>
          </a:fillRef>
          <a:effectRef idx="2">
            <a:schemeClr val="dk1"/>
          </a:effectRef>
          <a:fontRef idx="minor">
            <a:schemeClr val="tx1"/>
          </a:fontRef>
        </p:style>
      </p:cxnSp>
      <p:cxnSp>
        <p:nvCxnSpPr>
          <p:cNvPr id="12" name="直接连接符 11"/>
          <p:cNvCxnSpPr/>
          <p:nvPr/>
        </p:nvCxnSpPr>
        <p:spPr>
          <a:xfrm>
            <a:off x="7739071" y="3571876"/>
            <a:ext cx="1428760" cy="1588"/>
          </a:xfrm>
          <a:prstGeom prst="line">
            <a:avLst/>
          </a:prstGeom>
          <a:ln>
            <a:solidFill>
              <a:srgbClr val="FF0000"/>
            </a:solidFill>
          </a:ln>
          <a:effectLst>
            <a:glow rad="139700">
              <a:schemeClr val="accent2">
                <a:satMod val="175000"/>
                <a:alpha val="40000"/>
              </a:schemeClr>
            </a:glow>
            <a:outerShdw blurRad="50800" dist="38100" dir="2700000" algn="tl" rotWithShape="0">
              <a:prstClr val="black">
                <a:alpha val="40000"/>
              </a:prstClr>
            </a:outerShdw>
          </a:effectLst>
        </p:spPr>
        <p:style>
          <a:lnRef idx="3">
            <a:schemeClr val="dk1"/>
          </a:lnRef>
          <a:fillRef idx="0">
            <a:schemeClr val="dk1"/>
          </a:fillRef>
          <a:effectRef idx="2">
            <a:schemeClr val="dk1"/>
          </a:effectRef>
          <a:fontRef idx="minor">
            <a:schemeClr val="tx1"/>
          </a:fontRef>
        </p:style>
      </p:cxnSp>
      <p:cxnSp>
        <p:nvCxnSpPr>
          <p:cNvPr id="14" name="直接连接符 13"/>
          <p:cNvCxnSpPr/>
          <p:nvPr/>
        </p:nvCxnSpPr>
        <p:spPr>
          <a:xfrm>
            <a:off x="7167569" y="5000636"/>
            <a:ext cx="1285884" cy="1588"/>
          </a:xfrm>
          <a:prstGeom prst="line">
            <a:avLst/>
          </a:prstGeom>
          <a:ln>
            <a:solidFill>
              <a:srgbClr val="FF0000"/>
            </a:solidFill>
          </a:ln>
          <a:effectLst>
            <a:glow rad="139700">
              <a:schemeClr val="accent2">
                <a:satMod val="175000"/>
                <a:alpha val="40000"/>
              </a:schemeClr>
            </a:glow>
            <a:outerShdw blurRad="50800" dist="38100" dir="2700000" algn="tl" rotWithShape="0">
              <a:prstClr val="black">
                <a:alpha val="40000"/>
              </a:prstClr>
            </a:outerShdw>
          </a:effectLst>
        </p:spPr>
        <p:style>
          <a:lnRef idx="3">
            <a:schemeClr val="dk1"/>
          </a:lnRef>
          <a:fillRef idx="0">
            <a:schemeClr val="dk1"/>
          </a:fillRef>
          <a:effectRef idx="2">
            <a:schemeClr val="dk1"/>
          </a:effectRef>
          <a:fontRef idx="minor">
            <a:schemeClr val="tx1"/>
          </a:fontRef>
        </p:style>
      </p:cxnSp>
      <p:pic>
        <p:nvPicPr>
          <p:cNvPr id="6" name="Picture 3"/>
          <p:cNvPicPr>
            <a:picLocks noChangeAspect="1" noChangeArrowheads="1"/>
          </p:cNvPicPr>
          <p:nvPr/>
        </p:nvPicPr>
        <p:blipFill>
          <a:blip r:embed="rId2" cstate="print"/>
          <a:srcRect/>
          <a:stretch>
            <a:fillRect/>
          </a:stretch>
        </p:blipFill>
        <p:spPr bwMode="auto">
          <a:xfrm>
            <a:off x="8527745" y="4071940"/>
            <a:ext cx="2140287" cy="141445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Picture 3"/>
          <p:cNvPicPr>
            <a:picLocks noChangeAspect="1" noChangeArrowheads="1"/>
          </p:cNvPicPr>
          <p:nvPr/>
        </p:nvPicPr>
        <p:blipFill>
          <a:blip r:embed="rId3" cstate="print"/>
          <a:srcRect/>
          <a:stretch>
            <a:fillRect/>
          </a:stretch>
        </p:blipFill>
        <p:spPr bwMode="auto">
          <a:xfrm>
            <a:off x="7739073" y="1428736"/>
            <a:ext cx="2428892" cy="1586731"/>
          </a:xfrm>
          <a:prstGeom prst="rect">
            <a:avLst/>
          </a:prstGeom>
          <a:solidFill>
            <a:srgbClr val="FFFFFF">
              <a:shade val="85000"/>
            </a:srgbClr>
          </a:solidFill>
          <a:ln w="190500" cap="sq">
            <a:solidFill>
              <a:srgbClr val="FFFFFF"/>
            </a:solidFill>
            <a:miter lim="800000"/>
            <a:headEnd/>
            <a:tailEnd/>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4"/>
          <p:cNvPicPr>
            <a:picLocks noChangeAspect="1" noChangeArrowheads="1"/>
          </p:cNvPicPr>
          <p:nvPr/>
        </p:nvPicPr>
        <p:blipFill>
          <a:blip r:embed="rId4"/>
          <a:srcRect/>
          <a:stretch>
            <a:fillRect/>
          </a:stretch>
        </p:blipFill>
        <p:spPr bwMode="auto">
          <a:xfrm>
            <a:off x="3759864" y="1428736"/>
            <a:ext cx="2343157" cy="19033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subTnLst>
                                    <p:audio>
                                      <p:cMediaNode>
                                        <p:cTn display="0" masterRel="sameClick">
                                          <p:stCondLst>
                                            <p:cond evt="begin" delay="0">
                                              <p:tn val="5"/>
                                            </p:cond>
                                          </p:stCondLst>
                                          <p:endCondLst>
                                            <p:cond evt="onStopAudio" delay="0">
                                              <p:tgtEl>
                                                <p:sldTgt/>
                                              </p:tgtEl>
                                            </p:cond>
                                          </p:endCondLst>
                                        </p:cTn>
                                        <p:tgtEl>
                                          <p:sndTgt r:embed="rId5" name="camera.wav"/>
                                        </p:tgtEl>
                                      </p:cMediaNode>
                                    </p:audio>
                                  </p:subTnLst>
                                </p:cTn>
                              </p:par>
                              <p:par>
                                <p:cTn id="8" presetID="3" presetClass="entr" presetSubtype="1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subTnLst>
                                    <p:audio>
                                      <p:cMediaNode>
                                        <p:cTn display="0" masterRel="sameClick">
                                          <p:stCondLst>
                                            <p:cond evt="begin" delay="0">
                                              <p:tn val="8"/>
                                            </p:cond>
                                          </p:stCondLst>
                                          <p:endCondLst>
                                            <p:cond evt="onStopAudio" delay="0">
                                              <p:tgtEl>
                                                <p:sldTgt/>
                                              </p:tgtEl>
                                            </p:cond>
                                          </p:endCondLst>
                                        </p:cTn>
                                        <p:tgtEl>
                                          <p:sndTgt r:embed="rId5" name="camera.wav"/>
                                        </p:tgtEl>
                                      </p:cMediaNode>
                                    </p:audio>
                                  </p:subTnLst>
                                </p:cTn>
                              </p:par>
                              <p:par>
                                <p:cTn id="11" presetID="3" presetClass="entr" presetSubtype="1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linds(horizontal)">
                                      <p:cBhvr>
                                        <p:cTn id="13" dur="500"/>
                                        <p:tgtEl>
                                          <p:spTgt spid="14"/>
                                        </p:tgtEl>
                                      </p:cBhvr>
                                    </p:animEffect>
                                  </p:childTnLst>
                                  <p:subTnLst>
                                    <p:audio>
                                      <p:cMediaNode>
                                        <p:cTn display="0" masterRel="sameClick">
                                          <p:stCondLst>
                                            <p:cond evt="begin" delay="0">
                                              <p:tn val="11"/>
                                            </p:cond>
                                          </p:stCondLst>
                                          <p:endCondLst>
                                            <p:cond evt="onStopAudio" delay="0">
                                              <p:tgtEl>
                                                <p:sldTgt/>
                                              </p:tgtEl>
                                            </p:cond>
                                          </p:endCondLst>
                                        </p:cTn>
                                        <p:tgtEl>
                                          <p:sndTgt r:embed="rId5" name="camera.wav"/>
                                        </p:tgtEl>
                                      </p:cMediaNode>
                                    </p:audio>
                                  </p:sub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500"/>
                                        <p:tgtEl>
                                          <p:spTgt spid="8"/>
                                        </p:tgtEl>
                                      </p:cBhvr>
                                    </p:animEffect>
                                  </p:childTnLst>
                                  <p:subTnLst>
                                    <p:audio>
                                      <p:cMediaNode>
                                        <p:cTn display="0" masterRel="sameClick">
                                          <p:stCondLst>
                                            <p:cond evt="begin" delay="0">
                                              <p:tn val="14"/>
                                            </p:cond>
                                          </p:stCondLst>
                                          <p:endCondLst>
                                            <p:cond evt="onStopAudio" delay="0">
                                              <p:tgtEl>
                                                <p:sldTgt/>
                                              </p:tgtEl>
                                            </p:cond>
                                          </p:endCondLst>
                                        </p:cTn>
                                        <p:tgtEl>
                                          <p:sndTgt r:embed="rId5" name="camera.wav"/>
                                        </p:tgtEl>
                                      </p:cMediaNode>
                                    </p:audio>
                                  </p:sub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subTnLst>
                                    <p:audio>
                                      <p:cMediaNode>
                                        <p:cTn display="0" masterRel="sameClick">
                                          <p:stCondLst>
                                            <p:cond evt="begin" delay="0">
                                              <p:tn val="17"/>
                                            </p:cond>
                                          </p:stCondLst>
                                          <p:endCondLst>
                                            <p:cond evt="onStopAudio" delay="0">
                                              <p:tgtEl>
                                                <p:sldTgt/>
                                              </p:tgtEl>
                                            </p:cond>
                                          </p:endCondLst>
                                        </p:cTn>
                                        <p:tgtEl>
                                          <p:sndTgt r:embed="rId5" name="camera.wav"/>
                                        </p:tgtEl>
                                      </p:cMediaNode>
                                    </p:audio>
                                  </p:subTnLst>
                                </p:cTn>
                              </p:par>
                              <p:par>
                                <p:cTn id="20" presetID="3"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subTnLst>
                                    <p:audio>
                                      <p:cMediaNode>
                                        <p:cTn display="0" masterRel="sameClick">
                                          <p:stCondLst>
                                            <p:cond evt="begin" delay="0">
                                              <p:tn val="20"/>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1363" name="图片 271362" descr="后膛钢炮"/>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07568" y="44624"/>
            <a:ext cx="50561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2" name="文本框 271361"/>
          <p:cNvSpPr txBox="1">
            <a:spLocks noChangeArrowheads="1"/>
          </p:cNvSpPr>
          <p:nvPr/>
        </p:nvSpPr>
        <p:spPr bwMode="auto">
          <a:xfrm>
            <a:off x="7464152" y="1185863"/>
            <a:ext cx="309634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微软雅黑" panose="020B0503020204020204" pitchFamily="34" charset="-122"/>
                <a:ea typeface="微软雅黑" panose="020B0503020204020204" pitchFamily="34" charset="-122"/>
              </a:rPr>
              <a:t>江南制造总局生产的后膛钢炮</a:t>
            </a:r>
            <a:endParaRPr lang="zh-CN" altLang="en-US" sz="3200" b="1" dirty="0">
              <a:latin typeface="微软雅黑" panose="020B0503020204020204" pitchFamily="34" charset="-122"/>
              <a:ea typeface="微软雅黑" panose="020B0503020204020204" pitchFamily="34" charset="-122"/>
            </a:endParaRPr>
          </a:p>
        </p:txBody>
      </p:sp>
      <p:pic>
        <p:nvPicPr>
          <p:cNvPr id="272386" name="图片 272385" descr="江南制造总局造快利枪"/>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4688" y="3284984"/>
            <a:ext cx="8075612" cy="276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388" name="文本框 272387"/>
          <p:cNvSpPr txBox="1">
            <a:spLocks noChangeArrowheads="1"/>
          </p:cNvSpPr>
          <p:nvPr/>
        </p:nvSpPr>
        <p:spPr bwMode="auto">
          <a:xfrm>
            <a:off x="3791744" y="6085160"/>
            <a:ext cx="518096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江南制造总局生产的快利枪 </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1363"/>
                                        </p:tgtEl>
                                        <p:attrNameLst>
                                          <p:attrName>style.visibility</p:attrName>
                                        </p:attrNameLst>
                                      </p:cBhvr>
                                      <p:to>
                                        <p:strVal val="visible"/>
                                      </p:to>
                                    </p:set>
                                    <p:animEffect transition="in" filter="blinds(horizontal)">
                                      <p:cBhvr>
                                        <p:cTn id="7" dur="500"/>
                                        <p:tgtEl>
                                          <p:spTgt spid="271363"/>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271362"/>
                                        </p:tgtEl>
                                        <p:attrNameLst>
                                          <p:attrName>style.visibility</p:attrName>
                                        </p:attrNameLst>
                                      </p:cBhvr>
                                      <p:to>
                                        <p:strVal val="visible"/>
                                      </p:to>
                                    </p:set>
                                    <p:animEffect transition="in" filter="fade">
                                      <p:cBhvr>
                                        <p:cTn id="12" dur="800" decel="100000"/>
                                        <p:tgtEl>
                                          <p:spTgt spid="271362"/>
                                        </p:tgtEl>
                                      </p:cBhvr>
                                    </p:animEffect>
                                    <p:anim calcmode="lin" valueType="num">
                                      <p:cBhvr>
                                        <p:cTn id="13" dur="800" decel="100000" fill="hold"/>
                                        <p:tgtEl>
                                          <p:spTgt spid="271362"/>
                                        </p:tgtEl>
                                        <p:attrNameLst>
                                          <p:attrName>style.rotation</p:attrName>
                                        </p:attrNameLst>
                                      </p:cBhvr>
                                      <p:tavLst>
                                        <p:tav tm="0">
                                          <p:val>
                                            <p:fltVal val="-90"/>
                                          </p:val>
                                        </p:tav>
                                        <p:tav tm="100000">
                                          <p:val>
                                            <p:fltVal val="0"/>
                                          </p:val>
                                        </p:tav>
                                      </p:tavLst>
                                    </p:anim>
                                    <p:anim calcmode="lin" valueType="num">
                                      <p:cBhvr>
                                        <p:cTn id="14" dur="800" decel="100000" fill="hold"/>
                                        <p:tgtEl>
                                          <p:spTgt spid="271362"/>
                                        </p:tgtEl>
                                        <p:attrNameLst>
                                          <p:attrName>ppt_x</p:attrName>
                                        </p:attrNameLst>
                                      </p:cBhvr>
                                      <p:tavLst>
                                        <p:tav tm="0">
                                          <p:val>
                                            <p:strVal val="#ppt_x+0.4"/>
                                          </p:val>
                                        </p:tav>
                                        <p:tav tm="100000">
                                          <p:val>
                                            <p:strVal val="#ppt_x-0.05"/>
                                          </p:val>
                                        </p:tav>
                                      </p:tavLst>
                                    </p:anim>
                                    <p:anim calcmode="lin" valueType="num">
                                      <p:cBhvr>
                                        <p:cTn id="15" dur="800" decel="100000" fill="hold"/>
                                        <p:tgtEl>
                                          <p:spTgt spid="271362"/>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71362"/>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71362"/>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72386"/>
                                        </p:tgtEl>
                                        <p:attrNameLst>
                                          <p:attrName>style.visibility</p:attrName>
                                        </p:attrNameLst>
                                      </p:cBhvr>
                                      <p:to>
                                        <p:strVal val="visible"/>
                                      </p:to>
                                    </p:set>
                                    <p:animEffect transition="in" filter="blinds(horizontal)">
                                      <p:cBhvr>
                                        <p:cTn id="22" dur="500"/>
                                        <p:tgtEl>
                                          <p:spTgt spid="272386"/>
                                        </p:tgtEl>
                                      </p:cBhvr>
                                    </p:animEffect>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272388"/>
                                        </p:tgtEl>
                                        <p:attrNameLst>
                                          <p:attrName>style.visibility</p:attrName>
                                        </p:attrNameLst>
                                      </p:cBhvr>
                                      <p:to>
                                        <p:strVal val="visible"/>
                                      </p:to>
                                    </p:set>
                                    <p:animEffect transition="in" filter="fade">
                                      <p:cBhvr>
                                        <p:cTn id="27" dur="800" decel="100000"/>
                                        <p:tgtEl>
                                          <p:spTgt spid="272388"/>
                                        </p:tgtEl>
                                      </p:cBhvr>
                                    </p:animEffect>
                                    <p:anim calcmode="lin" valueType="num">
                                      <p:cBhvr>
                                        <p:cTn id="28" dur="800" decel="100000" fill="hold"/>
                                        <p:tgtEl>
                                          <p:spTgt spid="272388"/>
                                        </p:tgtEl>
                                        <p:attrNameLst>
                                          <p:attrName>style.rotation</p:attrName>
                                        </p:attrNameLst>
                                      </p:cBhvr>
                                      <p:tavLst>
                                        <p:tav tm="0">
                                          <p:val>
                                            <p:fltVal val="-90"/>
                                          </p:val>
                                        </p:tav>
                                        <p:tav tm="100000">
                                          <p:val>
                                            <p:fltVal val="0"/>
                                          </p:val>
                                        </p:tav>
                                      </p:tavLst>
                                    </p:anim>
                                    <p:anim calcmode="lin" valueType="num">
                                      <p:cBhvr>
                                        <p:cTn id="29" dur="800" decel="100000" fill="hold"/>
                                        <p:tgtEl>
                                          <p:spTgt spid="272388"/>
                                        </p:tgtEl>
                                        <p:attrNameLst>
                                          <p:attrName>ppt_x</p:attrName>
                                        </p:attrNameLst>
                                      </p:cBhvr>
                                      <p:tavLst>
                                        <p:tav tm="0">
                                          <p:val>
                                            <p:strVal val="#ppt_x+0.4"/>
                                          </p:val>
                                        </p:tav>
                                        <p:tav tm="100000">
                                          <p:val>
                                            <p:strVal val="#ppt_x-0.05"/>
                                          </p:val>
                                        </p:tav>
                                      </p:tavLst>
                                    </p:anim>
                                    <p:anim calcmode="lin" valueType="num">
                                      <p:cBhvr>
                                        <p:cTn id="30" dur="800" decel="100000" fill="hold"/>
                                        <p:tgtEl>
                                          <p:spTgt spid="27238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7238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7238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362" grpId="0"/>
      <p:bldP spid="27238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884611" y="767915"/>
            <a:ext cx="1441450" cy="423545"/>
          </a:xfrm>
          <a:prstGeom prst="rect">
            <a:avLst/>
          </a:prstGeom>
          <a:noFill/>
          <a:ln>
            <a:noFill/>
          </a:ln>
        </p:spPr>
        <p:txBody>
          <a:bodyPr>
            <a:spAutoFit/>
          </a:bodyPr>
          <a:lstStyle/>
          <a:p>
            <a:pPr>
              <a:lnSpc>
                <a:spcPct val="90000"/>
              </a:lnSpc>
              <a:spcBef>
                <a:spcPct val="20000"/>
              </a:spcBef>
            </a:pPr>
            <a:r>
              <a:rPr lang="zh-CN" altLang="en-US" sz="2400" b="1" dirty="0">
                <a:latin typeface="微软雅黑" panose="020B0503020204020204" pitchFamily="34" charset="-122"/>
                <a:ea typeface="微软雅黑" panose="020B0503020204020204" pitchFamily="34" charset="-122"/>
              </a:rPr>
              <a:t>教育措施</a:t>
            </a:r>
            <a:endParaRPr lang="zh-CN" altLang="en-US" sz="2400" b="1" dirty="0">
              <a:latin typeface="微软雅黑" panose="020B0503020204020204" pitchFamily="34" charset="-122"/>
              <a:ea typeface="微软雅黑" panose="020B0503020204020204" pitchFamily="34" charset="-122"/>
            </a:endParaRPr>
          </a:p>
        </p:txBody>
      </p:sp>
      <p:sp>
        <p:nvSpPr>
          <p:cNvPr id="11" name="圆角矩形 10"/>
          <p:cNvSpPr/>
          <p:nvPr/>
        </p:nvSpPr>
        <p:spPr>
          <a:xfrm>
            <a:off x="3724524" y="476250"/>
            <a:ext cx="5732462" cy="1008063"/>
          </a:xfrm>
          <a:prstGeom prst="roundRect">
            <a:avLst/>
          </a:prstGeom>
          <a:noFill/>
        </p:spPr>
        <p:style>
          <a:lnRef idx="2">
            <a:schemeClr val="accent1"/>
          </a:lnRef>
          <a:fillRef idx="1">
            <a:schemeClr val="lt1"/>
          </a:fillRef>
          <a:effectRef idx="0">
            <a:schemeClr val="accent1"/>
          </a:effectRef>
          <a:fontRef idx="minor">
            <a:schemeClr val="dk1"/>
          </a:fontRef>
        </p:style>
        <p:txBody>
          <a:bodyPr anchor="ctr"/>
          <a:lstStyle/>
          <a:p>
            <a:pPr>
              <a:buFontTx/>
              <a:buNone/>
              <a:defRPr/>
            </a:pPr>
            <a:r>
              <a:rPr lang="zh-CN" altLang="en-US" sz="3200" b="1" noProof="1">
                <a:solidFill>
                  <a:schemeClr val="tx1"/>
                </a:solidFill>
                <a:latin typeface="微软雅黑" panose="020B0503020204020204" pitchFamily="34" charset="-122"/>
                <a:ea typeface="微软雅黑" panose="020B0503020204020204" pitchFamily="34" charset="-122"/>
              </a:rPr>
              <a:t>兴办新式学校、设立翻译局及派遣留学生</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pic>
        <p:nvPicPr>
          <p:cNvPr id="7" name="Picture 4"/>
          <p:cNvPicPr>
            <a:picLocks noChangeArrowheads="1"/>
          </p:cNvPicPr>
          <p:nvPr/>
        </p:nvPicPr>
        <p:blipFill>
          <a:blip r:embed="rId1" cstate="print"/>
          <a:srcRect/>
          <a:stretch>
            <a:fillRect/>
          </a:stretch>
        </p:blipFill>
        <p:spPr bwMode="auto">
          <a:xfrm>
            <a:off x="1826480" y="1741158"/>
            <a:ext cx="2520000" cy="1750000"/>
          </a:xfrm>
          <a:prstGeom prst="rect">
            <a:avLst/>
          </a:prstGeom>
          <a:noFill/>
          <a:ln w="38100" cap="sq">
            <a:solidFill>
              <a:srgbClr val="000000"/>
            </a:solidFill>
            <a:prstDash val="solid"/>
            <a:miter lim="800000"/>
            <a:headEnd/>
            <a:tailEnd/>
          </a:ln>
          <a:effectLst>
            <a:outerShdw blurRad="50800" dist="38100" dir="2700000" algn="tl" rotWithShape="0">
              <a:srgbClr val="000000">
                <a:alpha val="43000"/>
              </a:srgbClr>
            </a:outerShdw>
            <a:softEdge rad="63500"/>
          </a:effectLst>
        </p:spPr>
      </p:pic>
      <p:pic>
        <p:nvPicPr>
          <p:cNvPr id="8" name="Picture 4"/>
          <p:cNvPicPr>
            <a:picLocks noChangeArrowheads="1"/>
          </p:cNvPicPr>
          <p:nvPr/>
        </p:nvPicPr>
        <p:blipFill>
          <a:blip r:embed="rId2" cstate="print"/>
          <a:srcRect/>
          <a:stretch>
            <a:fillRect/>
          </a:stretch>
        </p:blipFill>
        <p:spPr bwMode="auto">
          <a:xfrm>
            <a:off x="1741708" y="4000504"/>
            <a:ext cx="2520000" cy="1920000"/>
          </a:xfrm>
          <a:prstGeom prst="rect">
            <a:avLst/>
          </a:prstGeom>
          <a:noFill/>
          <a:ln w="38100" cap="sq">
            <a:solidFill>
              <a:srgbClr val="000000"/>
            </a:solidFill>
            <a:prstDash val="solid"/>
            <a:miter lim="800000"/>
            <a:headEnd/>
            <a:tailEnd/>
          </a:ln>
          <a:effectLst>
            <a:outerShdw blurRad="50800" dist="38100" dir="2700000" algn="tl" rotWithShape="0">
              <a:srgbClr val="000000">
                <a:alpha val="43000"/>
              </a:srgbClr>
            </a:outerShdw>
            <a:softEdge rad="63500"/>
          </a:effectLst>
        </p:spPr>
      </p:pic>
      <p:sp>
        <p:nvSpPr>
          <p:cNvPr id="13" name="Text Box 3"/>
          <p:cNvSpPr txBox="1">
            <a:spLocks noChangeArrowheads="1"/>
          </p:cNvSpPr>
          <p:nvPr/>
        </p:nvSpPr>
        <p:spPr bwMode="auto">
          <a:xfrm>
            <a:off x="4871864" y="4000504"/>
            <a:ext cx="4288353" cy="2062103"/>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中国第一批官派留学生</a:t>
            </a:r>
            <a:endParaRPr lang="en-US" altLang="zh-CN" sz="3200" b="1" dirty="0">
              <a:latin typeface="微软雅黑" panose="020B0503020204020204" pitchFamily="34" charset="-122"/>
              <a:ea typeface="微软雅黑" panose="020B0503020204020204" pitchFamily="34" charset="-122"/>
            </a:endParaRPr>
          </a:p>
          <a:p>
            <a:endParaRPr lang="en-US" altLang="zh-CN" sz="2400" b="1" dirty="0">
              <a:latin typeface="微软雅黑" panose="020B0503020204020204" pitchFamily="34" charset="-122"/>
              <a:ea typeface="微软雅黑" panose="020B0503020204020204" pitchFamily="34" charset="-122"/>
            </a:endParaRPr>
          </a:p>
          <a:p>
            <a:pPr>
              <a:lnSpc>
                <a:spcPct val="150000"/>
              </a:lnSpc>
            </a:pPr>
            <a:r>
              <a:rPr lang="zh-CN" altLang="zh-CN" sz="2400" b="1" dirty="0">
                <a:latin typeface="微软雅黑" panose="020B0503020204020204" pitchFamily="34" charset="-122"/>
                <a:ea typeface="微软雅黑" panose="020B0503020204020204" pitchFamily="34" charset="-122"/>
              </a:rPr>
              <a:t>1872</a:t>
            </a:r>
            <a:r>
              <a:rPr lang="zh-CN" altLang="en-US" sz="2400" b="1" dirty="0">
                <a:latin typeface="微软雅黑" panose="020B0503020204020204" pitchFamily="34" charset="-122"/>
                <a:ea typeface="微软雅黑" panose="020B0503020204020204" pitchFamily="34" charset="-122"/>
              </a:rPr>
              <a:t>年清政府首次派遣的</a:t>
            </a:r>
            <a:endParaRPr lang="en-US" altLang="zh-CN" sz="2400" b="1" dirty="0">
              <a:latin typeface="微软雅黑" panose="020B0503020204020204" pitchFamily="34" charset="-122"/>
              <a:ea typeface="微软雅黑" panose="020B0503020204020204" pitchFamily="34" charset="-122"/>
            </a:endParaRPr>
          </a:p>
          <a:p>
            <a:pPr>
              <a:lnSpc>
                <a:spcPct val="150000"/>
              </a:lnSpc>
            </a:pPr>
            <a:r>
              <a:rPr lang="zh-CN" altLang="zh-CN" sz="2400" b="1" dirty="0">
                <a:latin typeface="微软雅黑" panose="020B0503020204020204" pitchFamily="34" charset="-122"/>
                <a:ea typeface="微软雅黑" panose="020B0503020204020204" pitchFamily="34" charset="-122"/>
              </a:rPr>
              <a:t>30</a:t>
            </a:r>
            <a:r>
              <a:rPr lang="zh-CN" altLang="en-US" sz="2400" b="1" dirty="0">
                <a:latin typeface="微软雅黑" panose="020B0503020204020204" pitchFamily="34" charset="-122"/>
                <a:ea typeface="微软雅黑" panose="020B0503020204020204" pitchFamily="34" charset="-122"/>
              </a:rPr>
              <a:t>名赴美留学生合影 </a:t>
            </a:r>
            <a:endParaRPr lang="zh-CN" altLang="en-US" sz="2400" b="1" dirty="0">
              <a:latin typeface="微软雅黑" panose="020B0503020204020204" pitchFamily="34" charset="-122"/>
              <a:ea typeface="微软雅黑" panose="020B0503020204020204" pitchFamily="34" charset="-122"/>
            </a:endParaRPr>
          </a:p>
        </p:txBody>
      </p:sp>
      <p:sp>
        <p:nvSpPr>
          <p:cNvPr id="14" name="矩形 13"/>
          <p:cNvSpPr>
            <a:spLocks noChangeArrowheads="1"/>
          </p:cNvSpPr>
          <p:nvPr/>
        </p:nvSpPr>
        <p:spPr bwMode="auto">
          <a:xfrm>
            <a:off x="4804991" y="1643063"/>
            <a:ext cx="5755505" cy="1969770"/>
          </a:xfrm>
          <a:prstGeom prst="rect">
            <a:avLst/>
          </a:prstGeom>
          <a:noFill/>
          <a:ln>
            <a:noFill/>
          </a:ln>
        </p:spPr>
        <p:txBody>
          <a:bodyPr wrap="square">
            <a:spAutoFit/>
          </a:bodyPr>
          <a:lstStyle/>
          <a:p>
            <a:r>
              <a:rPr lang="zh-CN" altLang="en-US" sz="3200" b="1" dirty="0">
                <a:latin typeface="微软雅黑" panose="020B0503020204020204" pitchFamily="34" charset="-122"/>
                <a:ea typeface="微软雅黑" panose="020B0503020204020204" pitchFamily="34" charset="-122"/>
              </a:rPr>
              <a:t>京师同文馆</a:t>
            </a:r>
            <a:endParaRPr lang="en-US" altLang="zh-CN" sz="3200" b="1" dirty="0">
              <a:latin typeface="微软雅黑" panose="020B0503020204020204" pitchFamily="34" charset="-122"/>
              <a:ea typeface="微软雅黑" panose="020B0503020204020204" pitchFamily="34" charset="-122"/>
            </a:endParaRPr>
          </a:p>
          <a:p>
            <a:endParaRPr lang="en-US" altLang="zh-CN" b="1" dirty="0">
              <a:latin typeface="微软雅黑" panose="020B0503020204020204" pitchFamily="34" charset="-122"/>
              <a:ea typeface="微软雅黑" panose="020B0503020204020204" pitchFamily="34" charset="-122"/>
            </a:endParaRPr>
          </a:p>
          <a:p>
            <a:pPr>
              <a:lnSpc>
                <a:spcPct val="150000"/>
              </a:lnSpc>
            </a:pPr>
            <a:r>
              <a:rPr lang="zh-CN" altLang="zh-CN" sz="2400" b="1" dirty="0">
                <a:latin typeface="微软雅黑" panose="020B0503020204020204" pitchFamily="34" charset="-122"/>
                <a:ea typeface="微软雅黑" panose="020B0503020204020204" pitchFamily="34" charset="-122"/>
              </a:rPr>
              <a:t>1862</a:t>
            </a:r>
            <a:r>
              <a:rPr lang="zh-CN" altLang="en-US" sz="2400" b="1" dirty="0">
                <a:latin typeface="微软雅黑" panose="020B0503020204020204" pitchFamily="34" charset="-122"/>
                <a:ea typeface="微软雅黑" panose="020B0503020204020204" pitchFamily="34" charset="-122"/>
              </a:rPr>
              <a:t>年</a:t>
            </a:r>
            <a:r>
              <a:rPr lang="zh-CN" altLang="zh-CN" sz="2400" b="1" dirty="0">
                <a:latin typeface="微软雅黑" panose="020B0503020204020204" pitchFamily="34" charset="-122"/>
                <a:ea typeface="微软雅黑" panose="020B0503020204020204" pitchFamily="34" charset="-122"/>
              </a:rPr>
              <a:t>8</a:t>
            </a:r>
            <a:r>
              <a:rPr lang="zh-CN" altLang="en-US" sz="2400" b="1" dirty="0">
                <a:latin typeface="微软雅黑" panose="020B0503020204020204" pitchFamily="34" charset="-122"/>
                <a:ea typeface="微软雅黑" panose="020B0503020204020204" pitchFamily="34" charset="-122"/>
              </a:rPr>
              <a:t>月正式批准成立，附属于总理各国事务衙门洋务派创办的第一所新式学堂。</a:t>
            </a:r>
            <a:r>
              <a:rPr lang="zh-CN" altLang="en-US" b="1" dirty="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800" decel="100000"/>
                                        <p:tgtEl>
                                          <p:spTgt spid="7"/>
                                        </p:tgtEl>
                                      </p:cBhvr>
                                    </p:animEffect>
                                    <p:anim calcmode="lin" valueType="num">
                                      <p:cBhvr>
                                        <p:cTn id="19" dur="800" decel="100000" fill="hold"/>
                                        <p:tgtEl>
                                          <p:spTgt spid="7"/>
                                        </p:tgtEl>
                                        <p:attrNameLst>
                                          <p:attrName>style.rotation</p:attrName>
                                        </p:attrNameLst>
                                      </p:cBhvr>
                                      <p:tavLst>
                                        <p:tav tm="0">
                                          <p:val>
                                            <p:fltVal val="-90"/>
                                          </p:val>
                                        </p:tav>
                                        <p:tav tm="100000">
                                          <p:val>
                                            <p:fltVal val="0"/>
                                          </p:val>
                                        </p:tav>
                                      </p:tavLst>
                                    </p:anim>
                                    <p:anim calcmode="lin" valueType="num">
                                      <p:cBhvr>
                                        <p:cTn id="20" dur="800" decel="100000" fill="hold"/>
                                        <p:tgtEl>
                                          <p:spTgt spid="7"/>
                                        </p:tgtEl>
                                        <p:attrNameLst>
                                          <p:attrName>ppt_x</p:attrName>
                                        </p:attrNameLst>
                                      </p:cBhvr>
                                      <p:tavLst>
                                        <p:tav tm="0">
                                          <p:val>
                                            <p:strVal val="#ppt_x+0.4"/>
                                          </p:val>
                                        </p:tav>
                                        <p:tav tm="100000">
                                          <p:val>
                                            <p:strVal val="#ppt_x-0.05"/>
                                          </p:val>
                                        </p:tav>
                                      </p:tavLst>
                                    </p:anim>
                                    <p:anim calcmode="lin" valueType="num">
                                      <p:cBhvr>
                                        <p:cTn id="21" dur="800" decel="100000" fill="hold"/>
                                        <p:tgtEl>
                                          <p:spTgt spid="7"/>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0" fill="hold"/>
                                        <p:tgtEl>
                                          <p:spTgt spid="14"/>
                                        </p:tgtEl>
                                        <p:attrNameLst>
                                          <p:attrName>ppt_x</p:attrName>
                                        </p:attrNameLst>
                                      </p:cBhvr>
                                      <p:tavLst>
                                        <p:tav tm="0">
                                          <p:val>
                                            <p:strVal val="#ppt_x"/>
                                          </p:val>
                                        </p:tav>
                                        <p:tav tm="100000">
                                          <p:val>
                                            <p:strVal val="#ppt_x"/>
                                          </p:val>
                                        </p:tav>
                                      </p:tavLst>
                                    </p:anim>
                                    <p:anim calcmode="lin" valueType="num">
                                      <p:cBhvr additive="base">
                                        <p:cTn id="29" dur="5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heckerboard(across)">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11" grpId="0" bldLvl="0" animBg="1"/>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71650" y="282575"/>
            <a:ext cx="36036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微软雅黑" panose="020B0503020204020204" pitchFamily="34" charset="-122"/>
                <a:ea typeface="微软雅黑" panose="020B0503020204020204" pitchFamily="34" charset="-122"/>
              </a:rPr>
              <a:t>开办民用企业</a:t>
            </a:r>
            <a:endParaRPr lang="zh-CN" altLang="en-US" sz="4000" b="1" dirty="0">
              <a:latin typeface="微软雅黑" panose="020B0503020204020204" pitchFamily="34" charset="-122"/>
              <a:ea typeface="微软雅黑" panose="020B0503020204020204" pitchFamily="34" charset="-122"/>
            </a:endParaRPr>
          </a:p>
        </p:txBody>
      </p:sp>
      <p:sp>
        <p:nvSpPr>
          <p:cNvPr id="5126" name="矩形 7178"/>
          <p:cNvSpPr>
            <a:spLocks noChangeArrowheads="1"/>
          </p:cNvSpPr>
          <p:nvPr/>
        </p:nvSpPr>
        <p:spPr bwMode="auto">
          <a:xfrm>
            <a:off x="1343472" y="1052513"/>
            <a:ext cx="972108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19</a:t>
            </a:r>
            <a:r>
              <a:rPr lang="zh-CN" altLang="en-US" sz="2800" b="1" dirty="0">
                <a:latin typeface="微软雅黑" panose="020B0503020204020204" pitchFamily="34" charset="-122"/>
                <a:ea typeface="微软雅黑" panose="020B0503020204020204" pitchFamily="34" charset="-122"/>
              </a:rPr>
              <a:t>世纪</a:t>
            </a:r>
            <a:r>
              <a:rPr lang="en-US" altLang="zh-CN" sz="2800" b="1" dirty="0">
                <a:latin typeface="微软雅黑" panose="020B0503020204020204" pitchFamily="34" charset="-122"/>
                <a:ea typeface="微软雅黑" panose="020B0503020204020204" pitchFamily="34" charset="-122"/>
              </a:rPr>
              <a:t>70</a:t>
            </a:r>
            <a:r>
              <a:rPr lang="zh-CN" altLang="en-US" sz="2800" b="1" dirty="0">
                <a:latin typeface="微软雅黑" panose="020B0503020204020204" pitchFamily="34" charset="-122"/>
                <a:ea typeface="微软雅黑" panose="020B0503020204020204" pitchFamily="34" charset="-122"/>
              </a:rPr>
              <a:t>年代起，洋务派以</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求富</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为口号，开办一批民用工业</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轮船招商局、开平煤矿、湖北织布局、汉阳铁厂</a:t>
            </a:r>
            <a:endParaRPr lang="zh-CN" altLang="en-US" sz="2800" b="1" dirty="0">
              <a:latin typeface="微软雅黑" panose="020B0503020204020204" pitchFamily="34" charset="-122"/>
              <a:ea typeface="微软雅黑" panose="020B0503020204020204" pitchFamily="34" charset="-122"/>
            </a:endParaRPr>
          </a:p>
        </p:txBody>
      </p:sp>
      <p:pic>
        <p:nvPicPr>
          <p:cNvPr id="251908" name="图片 251907" descr="轮船招商局"/>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11948" y="2704148"/>
            <a:ext cx="4365625" cy="329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1909" name="文本框 251908"/>
          <p:cNvSpPr txBox="1">
            <a:spLocks noChangeArrowheads="1"/>
          </p:cNvSpPr>
          <p:nvPr/>
        </p:nvSpPr>
        <p:spPr bwMode="auto">
          <a:xfrm>
            <a:off x="2492692" y="6063679"/>
            <a:ext cx="1875115"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轮船招商局</a:t>
            </a:r>
            <a:endParaRPr lang="zh-CN" altLang="en-US" sz="2400" b="1" dirty="0">
              <a:latin typeface="微软雅黑" panose="020B0503020204020204" pitchFamily="34" charset="-122"/>
              <a:ea typeface="微软雅黑" panose="020B0503020204020204" pitchFamily="34" charset="-122"/>
            </a:endParaRPr>
          </a:p>
        </p:txBody>
      </p:sp>
      <p:graphicFrame>
        <p:nvGraphicFramePr>
          <p:cNvPr id="252932" name="对象 252931"/>
          <p:cNvGraphicFramePr>
            <a:graphicFrameLocks noChangeAspect="1"/>
          </p:cNvGraphicFramePr>
          <p:nvPr/>
        </p:nvGraphicFramePr>
        <p:xfrm>
          <a:off x="5977890" y="2708910"/>
          <a:ext cx="4811713" cy="3286125"/>
        </p:xfrm>
        <a:graphic>
          <a:graphicData uri="http://schemas.openxmlformats.org/presentationml/2006/ole">
            <mc:AlternateContent xmlns:mc="http://schemas.openxmlformats.org/markup-compatibility/2006">
              <mc:Choice xmlns:v="urn:schemas-microsoft-com:vml" Requires="v">
                <p:oleObj spid="_x0000_s1030" name="" r:id="rId2" imgW="4427855" imgH="3336290" progId="PBrush">
                  <p:embed/>
                </p:oleObj>
              </mc:Choice>
              <mc:Fallback>
                <p:oleObj name="" r:id="rId2" imgW="4427855" imgH="3336290" progId="PBrush">
                  <p:embed/>
                  <p:pic>
                    <p:nvPicPr>
                      <p:cNvPr id="0" name="对象 2529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7890" y="2708910"/>
                        <a:ext cx="4811713"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 name="文本框 1"/>
          <p:cNvSpPr txBox="1">
            <a:spLocks noChangeArrowheads="1"/>
          </p:cNvSpPr>
          <p:nvPr/>
        </p:nvSpPr>
        <p:spPr bwMode="auto">
          <a:xfrm>
            <a:off x="7686675" y="6108700"/>
            <a:ext cx="1541780" cy="4603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汉阳铁厂</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5126"/>
                                        </p:tgtEl>
                                        <p:attrNameLst>
                                          <p:attrName>style.visibility</p:attrName>
                                        </p:attrNameLst>
                                      </p:cBhvr>
                                      <p:to>
                                        <p:strVal val="visible"/>
                                      </p:to>
                                    </p:set>
                                    <p:animEffect transition="in" filter="fade">
                                      <p:cBhvr>
                                        <p:cTn id="13" dur="800" decel="100000"/>
                                        <p:tgtEl>
                                          <p:spTgt spid="5126"/>
                                        </p:tgtEl>
                                      </p:cBhvr>
                                    </p:animEffect>
                                    <p:anim calcmode="lin" valueType="num">
                                      <p:cBhvr>
                                        <p:cTn id="14" dur="800" decel="100000" fill="hold"/>
                                        <p:tgtEl>
                                          <p:spTgt spid="5126"/>
                                        </p:tgtEl>
                                        <p:attrNameLst>
                                          <p:attrName>style.rotation</p:attrName>
                                        </p:attrNameLst>
                                      </p:cBhvr>
                                      <p:tavLst>
                                        <p:tav tm="0">
                                          <p:val>
                                            <p:fltVal val="-90"/>
                                          </p:val>
                                        </p:tav>
                                        <p:tav tm="100000">
                                          <p:val>
                                            <p:fltVal val="0"/>
                                          </p:val>
                                        </p:tav>
                                      </p:tavLst>
                                    </p:anim>
                                    <p:anim calcmode="lin" valueType="num">
                                      <p:cBhvr>
                                        <p:cTn id="15" dur="800" decel="100000" fill="hold"/>
                                        <p:tgtEl>
                                          <p:spTgt spid="5126"/>
                                        </p:tgtEl>
                                        <p:attrNameLst>
                                          <p:attrName>ppt_x</p:attrName>
                                        </p:attrNameLst>
                                      </p:cBhvr>
                                      <p:tavLst>
                                        <p:tav tm="0">
                                          <p:val>
                                            <p:strVal val="#ppt_x+0.4"/>
                                          </p:val>
                                        </p:tav>
                                        <p:tav tm="100000">
                                          <p:val>
                                            <p:strVal val="#ppt_x-0.05"/>
                                          </p:val>
                                        </p:tav>
                                      </p:tavLst>
                                    </p:anim>
                                    <p:anim calcmode="lin" valueType="num">
                                      <p:cBhvr>
                                        <p:cTn id="16" dur="800" decel="100000" fill="hold"/>
                                        <p:tgtEl>
                                          <p:spTgt spid="5126"/>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5126"/>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5126"/>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51908"/>
                                        </p:tgtEl>
                                        <p:attrNameLst>
                                          <p:attrName>style.visibility</p:attrName>
                                        </p:attrNameLst>
                                      </p:cBhvr>
                                      <p:to>
                                        <p:strVal val="visible"/>
                                      </p:to>
                                    </p:set>
                                    <p:animEffect transition="in" filter="blinds(horizontal)">
                                      <p:cBhvr>
                                        <p:cTn id="23" dur="500"/>
                                        <p:tgtEl>
                                          <p:spTgt spid="251908"/>
                                        </p:tgtEl>
                                      </p:cBhvr>
                                    </p:animEffect>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251909"/>
                                        </p:tgtEl>
                                        <p:attrNameLst>
                                          <p:attrName>style.visibility</p:attrName>
                                        </p:attrNameLst>
                                      </p:cBhvr>
                                      <p:to>
                                        <p:strVal val="visible"/>
                                      </p:to>
                                    </p:set>
                                    <p:animEffect transition="in" filter="fade">
                                      <p:cBhvr>
                                        <p:cTn id="28" dur="800" decel="100000"/>
                                        <p:tgtEl>
                                          <p:spTgt spid="251909"/>
                                        </p:tgtEl>
                                      </p:cBhvr>
                                    </p:animEffect>
                                    <p:anim calcmode="lin" valueType="num">
                                      <p:cBhvr>
                                        <p:cTn id="29" dur="800" decel="100000" fill="hold"/>
                                        <p:tgtEl>
                                          <p:spTgt spid="251909"/>
                                        </p:tgtEl>
                                        <p:attrNameLst>
                                          <p:attrName>style.rotation</p:attrName>
                                        </p:attrNameLst>
                                      </p:cBhvr>
                                      <p:tavLst>
                                        <p:tav tm="0">
                                          <p:val>
                                            <p:fltVal val="-90"/>
                                          </p:val>
                                        </p:tav>
                                        <p:tav tm="100000">
                                          <p:val>
                                            <p:fltVal val="0"/>
                                          </p:val>
                                        </p:tav>
                                      </p:tavLst>
                                    </p:anim>
                                    <p:anim calcmode="lin" valueType="num">
                                      <p:cBhvr>
                                        <p:cTn id="30" dur="800" decel="100000" fill="hold"/>
                                        <p:tgtEl>
                                          <p:spTgt spid="251909"/>
                                        </p:tgtEl>
                                        <p:attrNameLst>
                                          <p:attrName>ppt_x</p:attrName>
                                        </p:attrNameLst>
                                      </p:cBhvr>
                                      <p:tavLst>
                                        <p:tav tm="0">
                                          <p:val>
                                            <p:strVal val="#ppt_x+0.4"/>
                                          </p:val>
                                        </p:tav>
                                        <p:tav tm="100000">
                                          <p:val>
                                            <p:strVal val="#ppt_x-0.05"/>
                                          </p:val>
                                        </p:tav>
                                      </p:tavLst>
                                    </p:anim>
                                    <p:anim calcmode="lin" valueType="num">
                                      <p:cBhvr>
                                        <p:cTn id="31" dur="800" decel="100000" fill="hold"/>
                                        <p:tgtEl>
                                          <p:spTgt spid="251909"/>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51909"/>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51909"/>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nodeType="clickEffect">
                                  <p:stCondLst>
                                    <p:cond delay="0"/>
                                  </p:stCondLst>
                                  <p:childTnLst>
                                    <p:set>
                                      <p:cBhvr>
                                        <p:cTn id="37" dur="1" fill="hold">
                                          <p:stCondLst>
                                            <p:cond delay="0"/>
                                          </p:stCondLst>
                                        </p:cTn>
                                        <p:tgtEl>
                                          <p:spTgt spid="252932"/>
                                        </p:tgtEl>
                                        <p:attrNameLst>
                                          <p:attrName>style.visibility</p:attrName>
                                        </p:attrNameLst>
                                      </p:cBhvr>
                                      <p:to>
                                        <p:strVal val="visible"/>
                                      </p:to>
                                    </p:set>
                                    <p:animEffect transition="in" filter="fade">
                                      <p:cBhvr>
                                        <p:cTn id="38" dur="800" decel="100000"/>
                                        <p:tgtEl>
                                          <p:spTgt spid="252932"/>
                                        </p:tgtEl>
                                      </p:cBhvr>
                                    </p:animEffect>
                                    <p:anim calcmode="lin" valueType="num">
                                      <p:cBhvr>
                                        <p:cTn id="39" dur="800" decel="100000" fill="hold"/>
                                        <p:tgtEl>
                                          <p:spTgt spid="252932"/>
                                        </p:tgtEl>
                                        <p:attrNameLst>
                                          <p:attrName>style.rotation</p:attrName>
                                        </p:attrNameLst>
                                      </p:cBhvr>
                                      <p:tavLst>
                                        <p:tav tm="0">
                                          <p:val>
                                            <p:fltVal val="-90"/>
                                          </p:val>
                                        </p:tav>
                                        <p:tav tm="100000">
                                          <p:val>
                                            <p:fltVal val="0"/>
                                          </p:val>
                                        </p:tav>
                                      </p:tavLst>
                                    </p:anim>
                                    <p:anim calcmode="lin" valueType="num">
                                      <p:cBhvr>
                                        <p:cTn id="40" dur="800" decel="100000" fill="hold"/>
                                        <p:tgtEl>
                                          <p:spTgt spid="252932"/>
                                        </p:tgtEl>
                                        <p:attrNameLst>
                                          <p:attrName>ppt_x</p:attrName>
                                        </p:attrNameLst>
                                      </p:cBhvr>
                                      <p:tavLst>
                                        <p:tav tm="0">
                                          <p:val>
                                            <p:strVal val="#ppt_x+0.4"/>
                                          </p:val>
                                        </p:tav>
                                        <p:tav tm="100000">
                                          <p:val>
                                            <p:strVal val="#ppt_x-0.05"/>
                                          </p:val>
                                        </p:tav>
                                      </p:tavLst>
                                    </p:anim>
                                    <p:anim calcmode="lin" valueType="num">
                                      <p:cBhvr>
                                        <p:cTn id="41" dur="800" decel="100000" fill="hold"/>
                                        <p:tgtEl>
                                          <p:spTgt spid="25293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5293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52932"/>
                                        </p:tgtEl>
                                        <p:attrNameLst>
                                          <p:attrName>ppt_y</p:attrName>
                                        </p:attrNameLst>
                                      </p:cBhvr>
                                      <p:tavLst>
                                        <p:tav tm="0">
                                          <p:val>
                                            <p:strVal val="#ppt_y+0.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linds(horizontal)">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5126" grpId="0"/>
      <p:bldP spid="251909" grpId="0" bldLvl="0" animBg="1"/>
      <p:bldP spid="2"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矩形 7197"/>
          <p:cNvSpPr>
            <a:spLocks noChangeArrowheads="1"/>
          </p:cNvSpPr>
          <p:nvPr/>
        </p:nvSpPr>
        <p:spPr bwMode="auto">
          <a:xfrm>
            <a:off x="1782763" y="422275"/>
            <a:ext cx="39998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三 、建立新式海陆军</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矩形 7174"/>
          <p:cNvSpPr>
            <a:spLocks noChangeArrowheads="1"/>
          </p:cNvSpPr>
          <p:nvPr/>
        </p:nvSpPr>
        <p:spPr bwMode="auto">
          <a:xfrm>
            <a:off x="1747838" y="1568450"/>
            <a:ext cx="3352800" cy="58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建立新式陆军</a:t>
            </a:r>
            <a:endParaRPr lang="zh-CN" altLang="en-US" sz="3600" b="1" dirty="0">
              <a:latin typeface="微软雅黑" panose="020B0503020204020204" pitchFamily="34" charset="-122"/>
              <a:ea typeface="微软雅黑" panose="020B0503020204020204" pitchFamily="34" charset="-122"/>
            </a:endParaRPr>
          </a:p>
        </p:txBody>
      </p:sp>
      <p:sp>
        <p:nvSpPr>
          <p:cNvPr id="4" name="矩形 7178"/>
          <p:cNvSpPr>
            <a:spLocks noChangeArrowheads="1"/>
          </p:cNvSpPr>
          <p:nvPr/>
        </p:nvSpPr>
        <p:spPr bwMode="auto">
          <a:xfrm>
            <a:off x="1774825" y="2413000"/>
            <a:ext cx="80835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组建新式洋枪队，采用西式兵操练兵</a:t>
            </a:r>
            <a:endParaRPr lang="zh-CN" altLang="en-US" sz="3200" b="1" dirty="0">
              <a:latin typeface="微软雅黑" panose="020B0503020204020204" pitchFamily="34" charset="-122"/>
              <a:ea typeface="微软雅黑" panose="020B0503020204020204" pitchFamily="34" charset="-122"/>
            </a:endParaRPr>
          </a:p>
        </p:txBody>
      </p:sp>
      <p:sp>
        <p:nvSpPr>
          <p:cNvPr id="5" name="矩形 7174"/>
          <p:cNvSpPr>
            <a:spLocks noChangeArrowheads="1"/>
          </p:cNvSpPr>
          <p:nvPr/>
        </p:nvSpPr>
        <p:spPr bwMode="auto">
          <a:xfrm>
            <a:off x="1703388" y="3262313"/>
            <a:ext cx="3352800" cy="58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建立新式海军</a:t>
            </a:r>
            <a:endParaRPr lang="zh-CN" altLang="en-US" sz="3600" b="1" dirty="0">
              <a:latin typeface="微软雅黑" panose="020B0503020204020204" pitchFamily="34" charset="-122"/>
              <a:ea typeface="微软雅黑" panose="020B0503020204020204" pitchFamily="34" charset="-122"/>
            </a:endParaRPr>
          </a:p>
        </p:txBody>
      </p:sp>
      <p:sp>
        <p:nvSpPr>
          <p:cNvPr id="6" name="矩形 7178"/>
          <p:cNvSpPr>
            <a:spLocks noChangeArrowheads="1"/>
          </p:cNvSpPr>
          <p:nvPr/>
        </p:nvSpPr>
        <p:spPr bwMode="auto">
          <a:xfrm>
            <a:off x="1774824" y="4224338"/>
            <a:ext cx="928972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组建南洋、北洋、福建三支海军，成立海军衙门统一指挥</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800" decel="100000"/>
                                        <p:tgtEl>
                                          <p:spTgt spid="4"/>
                                        </p:tgtEl>
                                      </p:cBhvr>
                                    </p:animEffect>
                                    <p:anim calcmode="lin" valueType="num">
                                      <p:cBhvr>
                                        <p:cTn id="14" dur="800" decel="100000" fill="hold"/>
                                        <p:tgtEl>
                                          <p:spTgt spid="4"/>
                                        </p:tgtEl>
                                        <p:attrNameLst>
                                          <p:attrName>style.rotation</p:attrName>
                                        </p:attrNameLst>
                                      </p:cBhvr>
                                      <p:tavLst>
                                        <p:tav tm="0">
                                          <p:val>
                                            <p:fltVal val="-90"/>
                                          </p:val>
                                        </p:tav>
                                        <p:tav tm="100000">
                                          <p:val>
                                            <p:fltVal val="0"/>
                                          </p:val>
                                        </p:tav>
                                      </p:tavLst>
                                    </p:anim>
                                    <p:anim calcmode="lin" valueType="num">
                                      <p:cBhvr>
                                        <p:cTn id="15" dur="800" decel="100000" fill="hold"/>
                                        <p:tgtEl>
                                          <p:spTgt spid="4"/>
                                        </p:tgtEl>
                                        <p:attrNameLst>
                                          <p:attrName>ppt_x</p:attrName>
                                        </p:attrNameLst>
                                      </p:cBhvr>
                                      <p:tavLst>
                                        <p:tav tm="0">
                                          <p:val>
                                            <p:strVal val="#ppt_x+0.4"/>
                                          </p:val>
                                        </p:tav>
                                        <p:tav tm="100000">
                                          <p:val>
                                            <p:strVal val="#ppt_x-0.05"/>
                                          </p:val>
                                        </p:tav>
                                      </p:tavLst>
                                    </p:anim>
                                    <p:anim calcmode="lin" valueType="num">
                                      <p:cBhvr>
                                        <p:cTn id="16" dur="800" decel="100000" fill="hold"/>
                                        <p:tgtEl>
                                          <p:spTgt spid="4"/>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800" decel="100000"/>
                                        <p:tgtEl>
                                          <p:spTgt spid="6"/>
                                        </p:tgtEl>
                                      </p:cBhvr>
                                    </p:animEffect>
                                    <p:anim calcmode="lin" valueType="num">
                                      <p:cBhvr>
                                        <p:cTn id="30" dur="800" decel="100000" fill="hold"/>
                                        <p:tgtEl>
                                          <p:spTgt spid="6"/>
                                        </p:tgtEl>
                                        <p:attrNameLst>
                                          <p:attrName>style.rotation</p:attrName>
                                        </p:attrNameLst>
                                      </p:cBhvr>
                                      <p:tavLst>
                                        <p:tav tm="0">
                                          <p:val>
                                            <p:fltVal val="-90"/>
                                          </p:val>
                                        </p:tav>
                                        <p:tav tm="100000">
                                          <p:val>
                                            <p:fltVal val="0"/>
                                          </p:val>
                                        </p:tav>
                                      </p:tavLst>
                                    </p:anim>
                                    <p:anim calcmode="lin" valueType="num">
                                      <p:cBhvr>
                                        <p:cTn id="31" dur="800" decel="100000" fill="hold"/>
                                        <p:tgtEl>
                                          <p:spTgt spid="6"/>
                                        </p:tgtEl>
                                        <p:attrNameLst>
                                          <p:attrName>ppt_x</p:attrName>
                                        </p:attrNameLst>
                                      </p:cBhvr>
                                      <p:tavLst>
                                        <p:tav tm="0">
                                          <p:val>
                                            <p:strVal val="#ppt_x+0.4"/>
                                          </p:val>
                                        </p:tav>
                                        <p:tav tm="100000">
                                          <p:val>
                                            <p:strVal val="#ppt_x-0.05"/>
                                          </p:val>
                                        </p:tav>
                                      </p:tavLst>
                                    </p:anim>
                                    <p:anim calcmode="lin" valueType="num">
                                      <p:cBhvr>
                                        <p:cTn id="32" dur="800" decel="100000" fill="hold"/>
                                        <p:tgtEl>
                                          <p:spTgt spid="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p:bldP spid="5" grpId="0" bldLvl="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C:\Users\Administrator\Desktop\635394865245476473.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451100" y="3068960"/>
            <a:ext cx="7159625" cy="354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7178"/>
          <p:cNvSpPr>
            <a:spLocks noChangeArrowheads="1"/>
          </p:cNvSpPr>
          <p:nvPr/>
        </p:nvSpPr>
        <p:spPr bwMode="auto">
          <a:xfrm>
            <a:off x="1750120" y="476672"/>
            <a:ext cx="8642350" cy="222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1875</a:t>
            </a:r>
            <a:r>
              <a:rPr lang="zh-CN" altLang="en-US" sz="3200" b="1" dirty="0">
                <a:latin typeface="微软雅黑" panose="020B0503020204020204" pitchFamily="34" charset="-122"/>
                <a:ea typeface="微软雅黑" panose="020B0503020204020204" pitchFamily="34" charset="-122"/>
              </a:rPr>
              <a:t>年，清政府任命力主收复新疆的左宗棠为钦差大臣，督办新疆军务。</a:t>
            </a:r>
            <a:r>
              <a:rPr lang="en-US" altLang="zh-CN" sz="3200" b="1" dirty="0">
                <a:latin typeface="微软雅黑" panose="020B0503020204020204" pitchFamily="34" charset="-122"/>
                <a:ea typeface="微软雅黑" panose="020B0503020204020204" pitchFamily="34" charset="-122"/>
              </a:rPr>
              <a:t>1884</a:t>
            </a:r>
            <a:r>
              <a:rPr lang="zh-CN" altLang="en-US" sz="3200" b="1" dirty="0">
                <a:latin typeface="微软雅黑" panose="020B0503020204020204" pitchFamily="34" charset="-122"/>
                <a:ea typeface="微软雅黑" panose="020B0503020204020204" pitchFamily="34" charset="-122"/>
              </a:rPr>
              <a:t>年，清政府在新疆建立行省。</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7178"/>
          <p:cNvSpPr>
            <a:spLocks noChangeArrowheads="1"/>
          </p:cNvSpPr>
          <p:nvPr/>
        </p:nvSpPr>
        <p:spPr bwMode="auto">
          <a:xfrm>
            <a:off x="1774825" y="550863"/>
            <a:ext cx="8642350"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1885</a:t>
            </a:r>
            <a:r>
              <a:rPr lang="zh-CN" altLang="en-US" sz="3200" b="1" dirty="0">
                <a:latin typeface="微软雅黑" panose="020B0503020204020204" pitchFamily="34" charset="-122"/>
                <a:ea typeface="微软雅黑" panose="020B0503020204020204" pitchFamily="34" charset="-122"/>
              </a:rPr>
              <a:t>年，清政府成立海军衙门统一协调指挥，同年还在台湾建立行省。</a:t>
            </a:r>
            <a:endParaRPr lang="zh-CN" altLang="en-US" sz="3200" b="1" dirty="0">
              <a:latin typeface="微软雅黑" panose="020B0503020204020204" pitchFamily="34" charset="-122"/>
              <a:ea typeface="微软雅黑" panose="020B0503020204020204" pitchFamily="34" charset="-122"/>
            </a:endParaRPr>
          </a:p>
        </p:txBody>
      </p:sp>
      <p:pic>
        <p:nvPicPr>
          <p:cNvPr id="23554" name="Picture 4" descr="C:\Users\Administrator\Desktop\rdn_4e92f239cf9b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02782" y="2348880"/>
            <a:ext cx="5656262"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27853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06588" y="438150"/>
            <a:ext cx="8208962" cy="547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文本框 278532"/>
          <p:cNvSpPr txBox="1">
            <a:spLocks noChangeArrowheads="1"/>
          </p:cNvSpPr>
          <p:nvPr/>
        </p:nvSpPr>
        <p:spPr bwMode="auto">
          <a:xfrm>
            <a:off x="3357245" y="5945116"/>
            <a:ext cx="534733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北洋舰队主力战舰</a:t>
            </a:r>
            <a:r>
              <a:rPr lang="zh-CN" altLang="en-US" sz="3600" b="1" dirty="0">
                <a:solidFill>
                  <a:schemeClr val="hlink"/>
                </a:solidFill>
                <a:latin typeface="微软雅黑" panose="020B0503020204020204" pitchFamily="34" charset="-122"/>
                <a:ea typeface="微软雅黑" panose="020B0503020204020204" pitchFamily="34" charset="-122"/>
              </a:rPr>
              <a:t>致远舰</a:t>
            </a:r>
            <a:r>
              <a:rPr lang="zh-CN" altLang="en-US" sz="3600" dirty="0">
                <a:latin typeface="微软雅黑" panose="020B0503020204020204" pitchFamily="34" charset="-122"/>
                <a:ea typeface="微软雅黑" panose="020B0503020204020204" pitchFamily="34" charset="-122"/>
              </a:rPr>
              <a:t> </a:t>
            </a:r>
            <a:endParaRPr lang="zh-CN" altLang="en-US" sz="36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框 277508"/>
          <p:cNvSpPr txBox="1">
            <a:spLocks noChangeArrowheads="1"/>
          </p:cNvSpPr>
          <p:nvPr/>
        </p:nvSpPr>
        <p:spPr bwMode="auto">
          <a:xfrm>
            <a:off x="3287713" y="5661025"/>
            <a:ext cx="53333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北洋舰队主力战舰</a:t>
            </a:r>
            <a:r>
              <a:rPr lang="zh-CN" altLang="en-US" sz="3600" b="1" dirty="0">
                <a:solidFill>
                  <a:schemeClr val="hlink"/>
                </a:solidFill>
                <a:latin typeface="微软雅黑" panose="020B0503020204020204" pitchFamily="34" charset="-122"/>
                <a:ea typeface="微软雅黑" panose="020B0503020204020204" pitchFamily="34" charset="-122"/>
              </a:rPr>
              <a:t>定远舰</a:t>
            </a:r>
            <a:r>
              <a:rPr lang="zh-CN" altLang="en-US" sz="3200" b="1" dirty="0">
                <a:latin typeface="微软雅黑" panose="020B0503020204020204" pitchFamily="34" charset="-122"/>
                <a:ea typeface="微软雅黑" panose="020B0503020204020204" pitchFamily="34" charset="-122"/>
              </a:rPr>
              <a:t> </a:t>
            </a:r>
            <a:endParaRPr lang="zh-CN" altLang="en-US" sz="3200" b="1" dirty="0">
              <a:latin typeface="微软雅黑" panose="020B0503020204020204" pitchFamily="34" charset="-122"/>
              <a:ea typeface="微软雅黑" panose="020B0503020204020204" pitchFamily="34" charset="-122"/>
            </a:endParaRPr>
          </a:p>
        </p:txBody>
      </p:sp>
      <p:pic>
        <p:nvPicPr>
          <p:cNvPr id="26626" name="图片 27751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19288" y="476250"/>
            <a:ext cx="8424862"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矩形 1"/>
          <p:cNvSpPr>
            <a:spLocks noChangeArrowheads="1"/>
          </p:cNvSpPr>
          <p:nvPr/>
        </p:nvSpPr>
        <p:spPr bwMode="auto">
          <a:xfrm>
            <a:off x="1559496" y="1412776"/>
            <a:ext cx="9361039"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组织学生分成正、反两方以教材提供的资料为基础进行辩论</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观</a:t>
            </a: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点：</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正方的观点是洋务运动包含许多成功的因素，使中国成功地迈出了近代化的第一步；</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反方的观点是洋务运动并没有起到积极作用，最终也只是以破产告终。</a:t>
            </a:r>
            <a:endParaRPr lang="zh-CN" altLang="zh-CN" sz="3200" b="1" dirty="0">
              <a:latin typeface="微软雅黑" panose="020B0503020204020204" pitchFamily="34" charset="-122"/>
              <a:ea typeface="微软雅黑" panose="020B0503020204020204" pitchFamily="34" charset="-122"/>
            </a:endParaRPr>
          </a:p>
        </p:txBody>
      </p:sp>
      <p:sp>
        <p:nvSpPr>
          <p:cNvPr id="28674" name="矩形 2"/>
          <p:cNvSpPr>
            <a:spLocks noChangeArrowheads="1"/>
          </p:cNvSpPr>
          <p:nvPr/>
        </p:nvSpPr>
        <p:spPr bwMode="auto">
          <a:xfrm>
            <a:off x="1559496" y="525463"/>
            <a:ext cx="272288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4000" b="1" dirty="0">
                <a:latin typeface="微软雅黑" panose="020B0503020204020204" pitchFamily="34" charset="-122"/>
                <a:ea typeface="微软雅黑" panose="020B0503020204020204" pitchFamily="34" charset="-122"/>
              </a:rPr>
              <a:t>小组辩论：</a:t>
            </a:r>
            <a:endParaRPr lang="en-US" altLang="zh-CN" sz="40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1"/>
          <p:cNvSpPr>
            <a:spLocks noChangeArrowheads="1"/>
          </p:cNvSpPr>
          <p:nvPr/>
        </p:nvSpPr>
        <p:spPr bwMode="auto">
          <a:xfrm>
            <a:off x="1271464" y="572418"/>
            <a:ext cx="297688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400" b="1" dirty="0">
                <a:latin typeface="微软雅黑" panose="020B0503020204020204" pitchFamily="34" charset="-122"/>
                <a:ea typeface="微软雅黑" panose="020B0503020204020204" pitchFamily="34" charset="-122"/>
              </a:rPr>
              <a:t>总结归纳</a:t>
            </a:r>
            <a:r>
              <a:rPr lang="zh-CN" altLang="zh-CN" sz="4400" b="1" dirty="0">
                <a:latin typeface="微软雅黑" panose="020B0503020204020204" pitchFamily="34" charset="-122"/>
                <a:ea typeface="微软雅黑" panose="020B0503020204020204" pitchFamily="34" charset="-122"/>
              </a:rPr>
              <a:t>：</a:t>
            </a:r>
            <a:endParaRPr lang="en-US" altLang="zh-CN" sz="4400" b="1" dirty="0">
              <a:latin typeface="微软雅黑" panose="020B0503020204020204" pitchFamily="34" charset="-122"/>
              <a:ea typeface="微软雅黑" panose="020B0503020204020204" pitchFamily="34" charset="-122"/>
            </a:endParaRPr>
          </a:p>
        </p:txBody>
      </p:sp>
      <p:sp>
        <p:nvSpPr>
          <p:cNvPr id="30722" name="矩形 2"/>
          <p:cNvSpPr>
            <a:spLocks noChangeArrowheads="1"/>
          </p:cNvSpPr>
          <p:nvPr/>
        </p:nvSpPr>
        <p:spPr bwMode="auto">
          <a:xfrm>
            <a:off x="767408" y="1700213"/>
            <a:ext cx="1036915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zh-CN" sz="3200" b="1" dirty="0">
                <a:latin typeface="微软雅黑" panose="020B0503020204020204" pitchFamily="34" charset="-122"/>
                <a:ea typeface="微软雅黑" panose="020B0503020204020204" pitchFamily="34" charset="-122"/>
              </a:rPr>
              <a:t>洋务运动是中国历史上第一次近代化运动。经过</a:t>
            </a:r>
            <a:r>
              <a:rPr lang="en-US" altLang="zh-CN" sz="3200" b="1" dirty="0">
                <a:latin typeface="微软雅黑" panose="020B0503020204020204" pitchFamily="34" charset="-122"/>
                <a:ea typeface="微软雅黑" panose="020B0503020204020204" pitchFamily="34" charset="-122"/>
              </a:rPr>
              <a:t>30</a:t>
            </a:r>
            <a:r>
              <a:rPr lang="zh-CN" altLang="zh-CN" sz="3200" b="1" dirty="0">
                <a:latin typeface="微软雅黑" panose="020B0503020204020204" pitchFamily="34" charset="-122"/>
                <a:ea typeface="微软雅黑" panose="020B0503020204020204" pitchFamily="34" charset="-122"/>
              </a:rPr>
              <a:t>多年建设，中国近代化的军事工业、民用工业、交通运输业等逐渐发展起来；在客观上促进了中国民族资本主义的产生；对外国资本的入侵起到了一定抵制作用。洋务运动的结果是它没有使中国走上富强的道路。原因主要有内外两个方面，即清政府内部的腐败和外国势力的挤压。</a:t>
            </a:r>
            <a:endParaRPr lang="zh-CN" altLang="zh-CN" sz="32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文本框 4103"/>
          <p:cNvSpPr txBox="1">
            <a:spLocks noChangeArrowheads="1"/>
          </p:cNvSpPr>
          <p:nvPr/>
        </p:nvSpPr>
        <p:spPr bwMode="auto">
          <a:xfrm>
            <a:off x="5227283" y="151807"/>
            <a:ext cx="2550845"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4000" b="1" dirty="0">
                <a:latin typeface="微软雅黑" panose="020B0503020204020204" pitchFamily="34" charset="-122"/>
                <a:ea typeface="微软雅黑" panose="020B0503020204020204" pitchFamily="34" charset="-122"/>
              </a:rPr>
              <a:t>新课</a:t>
            </a:r>
            <a:r>
              <a:rPr lang="zh-CN" altLang="en-US" sz="4000" b="1" dirty="0">
                <a:latin typeface="微软雅黑" panose="020B0503020204020204" pitchFamily="34" charset="-122"/>
                <a:ea typeface="微软雅黑" panose="020B0503020204020204" pitchFamily="34" charset="-122"/>
              </a:rPr>
              <a:t>探究</a:t>
            </a:r>
            <a:endParaRPr lang="zh-CN" altLang="zh-CN" sz="4000" b="1" dirty="0">
              <a:latin typeface="微软雅黑" panose="020B0503020204020204" pitchFamily="34" charset="-122"/>
              <a:ea typeface="微软雅黑" panose="020B0503020204020204" pitchFamily="34" charset="-122"/>
            </a:endParaRPr>
          </a:p>
        </p:txBody>
      </p:sp>
      <p:sp>
        <p:nvSpPr>
          <p:cNvPr id="10244" name="矩形 7197"/>
          <p:cNvSpPr>
            <a:spLocks noChangeArrowheads="1"/>
          </p:cNvSpPr>
          <p:nvPr/>
        </p:nvSpPr>
        <p:spPr bwMode="auto">
          <a:xfrm>
            <a:off x="1815626" y="1313934"/>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一、甲午中日战争</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8" name="组合 149507"/>
          <p:cNvGrpSpPr/>
          <p:nvPr/>
        </p:nvGrpSpPr>
        <p:grpSpPr bwMode="auto">
          <a:xfrm>
            <a:off x="2549525" y="1960265"/>
            <a:ext cx="7075488" cy="4637087"/>
            <a:chOff x="1292" y="1207"/>
            <a:chExt cx="2721" cy="2331"/>
          </a:xfrm>
        </p:grpSpPr>
        <p:grpSp>
          <p:nvGrpSpPr>
            <p:cNvPr id="10246" name="组合 149508"/>
            <p:cNvGrpSpPr/>
            <p:nvPr/>
          </p:nvGrpSpPr>
          <p:grpSpPr bwMode="auto">
            <a:xfrm>
              <a:off x="1292" y="1207"/>
              <a:ext cx="2721" cy="2222"/>
              <a:chOff x="1338" y="1253"/>
              <a:chExt cx="1950" cy="1587"/>
            </a:xfrm>
          </p:grpSpPr>
          <p:sp>
            <p:nvSpPr>
              <p:cNvPr id="10247" name="椭圆 149509"/>
              <p:cNvSpPr>
                <a:spLocks noChangeArrowheads="1"/>
              </p:cNvSpPr>
              <p:nvPr/>
            </p:nvSpPr>
            <p:spPr bwMode="auto">
              <a:xfrm>
                <a:off x="1338" y="1809"/>
                <a:ext cx="340" cy="215"/>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algn="ctr"/>
                <a:r>
                  <a:rPr lang="zh-CN" altLang="en-US" sz="3600" b="1" dirty="0">
                    <a:latin typeface="文鼎CS大黑"/>
                    <a:ea typeface="微软雅黑" panose="020B0503020204020204" pitchFamily="34" charset="-122"/>
                  </a:rPr>
                  <a:t>背景</a:t>
                </a:r>
                <a:endParaRPr lang="zh-CN" altLang="en-US" sz="3600" b="1" dirty="0">
                  <a:latin typeface="文鼎CS大黑"/>
                  <a:ea typeface="微软雅黑" panose="020B0503020204020204" pitchFamily="34" charset="-122"/>
                </a:endParaRPr>
              </a:p>
            </p:txBody>
          </p:sp>
          <p:sp>
            <p:nvSpPr>
              <p:cNvPr id="10248" name="任意多边形 149510"/>
              <p:cNvSpPr>
                <a:spLocks noChangeArrowheads="1"/>
              </p:cNvSpPr>
              <p:nvPr/>
            </p:nvSpPr>
            <p:spPr bwMode="auto">
              <a:xfrm>
                <a:off x="2059" y="2189"/>
                <a:ext cx="164" cy="649"/>
              </a:xfrm>
              <a:custGeom>
                <a:avLst/>
                <a:gdLst>
                  <a:gd name="T0" fmla="*/ 284 w 318"/>
                  <a:gd name="T1" fmla="*/ 0 h 1136"/>
                  <a:gd name="T2" fmla="*/ 289 w 318"/>
                  <a:gd name="T3" fmla="*/ 496 h 1136"/>
                  <a:gd name="T4" fmla="*/ 257 w 318"/>
                  <a:gd name="T5" fmla="*/ 736 h 1136"/>
                  <a:gd name="T6" fmla="*/ 225 w 318"/>
                  <a:gd name="T7" fmla="*/ 816 h 1136"/>
                  <a:gd name="T8" fmla="*/ 193 w 318"/>
                  <a:gd name="T9" fmla="*/ 907 h 1136"/>
                  <a:gd name="T10" fmla="*/ 65 w 318"/>
                  <a:gd name="T11" fmla="*/ 1094 h 1136"/>
                  <a:gd name="T12" fmla="*/ 1 w 318"/>
                  <a:gd name="T13" fmla="*/ 1131 h 1136"/>
                  <a:gd name="T14" fmla="*/ 1 w 318"/>
                  <a:gd name="T15" fmla="*/ 1136 h 1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8" h="1136">
                    <a:moveTo>
                      <a:pt x="284" y="0"/>
                    </a:moveTo>
                    <a:cubicBezTo>
                      <a:pt x="318" y="151"/>
                      <a:pt x="291" y="397"/>
                      <a:pt x="289" y="496"/>
                    </a:cubicBezTo>
                    <a:cubicBezTo>
                      <a:pt x="287" y="576"/>
                      <a:pt x="286" y="660"/>
                      <a:pt x="257" y="736"/>
                    </a:cubicBezTo>
                    <a:cubicBezTo>
                      <a:pt x="252" y="764"/>
                      <a:pt x="241" y="793"/>
                      <a:pt x="225" y="816"/>
                    </a:cubicBezTo>
                    <a:cubicBezTo>
                      <a:pt x="215" y="848"/>
                      <a:pt x="212" y="879"/>
                      <a:pt x="193" y="907"/>
                    </a:cubicBezTo>
                    <a:cubicBezTo>
                      <a:pt x="172" y="974"/>
                      <a:pt x="104" y="1037"/>
                      <a:pt x="65" y="1094"/>
                    </a:cubicBezTo>
                    <a:cubicBezTo>
                      <a:pt x="50" y="1116"/>
                      <a:pt x="21" y="1119"/>
                      <a:pt x="1" y="1131"/>
                    </a:cubicBezTo>
                    <a:cubicBezTo>
                      <a:pt x="0" y="1132"/>
                      <a:pt x="1" y="1134"/>
                      <a:pt x="1" y="1136"/>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9" name="任意多边形 149511"/>
              <p:cNvSpPr>
                <a:spLocks noChangeArrowheads="1"/>
              </p:cNvSpPr>
              <p:nvPr/>
            </p:nvSpPr>
            <p:spPr bwMode="auto">
              <a:xfrm>
                <a:off x="2426" y="2160"/>
                <a:ext cx="227" cy="680"/>
              </a:xfrm>
              <a:custGeom>
                <a:avLst/>
                <a:gdLst>
                  <a:gd name="T0" fmla="*/ 69 w 231"/>
                  <a:gd name="T1" fmla="*/ 0 h 1097"/>
                  <a:gd name="T2" fmla="*/ 111 w 231"/>
                  <a:gd name="T3" fmla="*/ 635 h 1097"/>
                  <a:gd name="T4" fmla="*/ 122 w 231"/>
                  <a:gd name="T5" fmla="*/ 928 h 1097"/>
                  <a:gd name="T6" fmla="*/ 202 w 231"/>
                  <a:gd name="T7" fmla="*/ 1093 h 1097"/>
                  <a:gd name="T8" fmla="*/ 229 w 231"/>
                  <a:gd name="T9" fmla="*/ 1083 h 1097"/>
                </a:gdLst>
                <a:ahLst/>
                <a:cxnLst>
                  <a:cxn ang="0">
                    <a:pos x="T0" y="T1"/>
                  </a:cxn>
                  <a:cxn ang="0">
                    <a:pos x="T2" y="T3"/>
                  </a:cxn>
                  <a:cxn ang="0">
                    <a:pos x="T4" y="T5"/>
                  </a:cxn>
                  <a:cxn ang="0">
                    <a:pos x="T6" y="T7"/>
                  </a:cxn>
                  <a:cxn ang="0">
                    <a:pos x="T8" y="T9"/>
                  </a:cxn>
                </a:cxnLst>
                <a:rect l="0" t="0" r="r" b="b"/>
                <a:pathLst>
                  <a:path w="231" h="1097">
                    <a:moveTo>
                      <a:pt x="69" y="0"/>
                    </a:moveTo>
                    <a:cubicBezTo>
                      <a:pt x="0" y="243"/>
                      <a:pt x="99" y="414"/>
                      <a:pt x="111" y="635"/>
                    </a:cubicBezTo>
                    <a:cubicBezTo>
                      <a:pt x="123" y="861"/>
                      <a:pt x="111" y="686"/>
                      <a:pt x="122" y="928"/>
                    </a:cubicBezTo>
                    <a:cubicBezTo>
                      <a:pt x="126" y="1016"/>
                      <a:pt x="128" y="1047"/>
                      <a:pt x="202" y="1093"/>
                    </a:cubicBezTo>
                    <a:cubicBezTo>
                      <a:pt x="231" y="1088"/>
                      <a:pt x="229" y="1097"/>
                      <a:pt x="229" y="1083"/>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0" name="任意多边形 149512"/>
              <p:cNvSpPr>
                <a:spLocks noChangeArrowheads="1"/>
              </p:cNvSpPr>
              <p:nvPr/>
            </p:nvSpPr>
            <p:spPr bwMode="auto">
              <a:xfrm>
                <a:off x="1648" y="1968"/>
                <a:ext cx="538" cy="217"/>
              </a:xfrm>
              <a:custGeom>
                <a:avLst/>
                <a:gdLst>
                  <a:gd name="T0" fmla="*/ 576 w 576"/>
                  <a:gd name="T1" fmla="*/ 230 h 230"/>
                  <a:gd name="T2" fmla="*/ 501 w 576"/>
                  <a:gd name="T3" fmla="*/ 166 h 230"/>
                  <a:gd name="T4" fmla="*/ 448 w 576"/>
                  <a:gd name="T5" fmla="*/ 145 h 230"/>
                  <a:gd name="T6" fmla="*/ 389 w 576"/>
                  <a:gd name="T7" fmla="*/ 118 h 230"/>
                  <a:gd name="T8" fmla="*/ 346 w 576"/>
                  <a:gd name="T9" fmla="*/ 102 h 230"/>
                  <a:gd name="T10" fmla="*/ 245 w 576"/>
                  <a:gd name="T11" fmla="*/ 65 h 230"/>
                  <a:gd name="T12" fmla="*/ 165 w 576"/>
                  <a:gd name="T13" fmla="*/ 33 h 230"/>
                  <a:gd name="T14" fmla="*/ 0 w 576"/>
                  <a:gd name="T15" fmla="*/ 11 h 2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 h="230">
                    <a:moveTo>
                      <a:pt x="576" y="230"/>
                    </a:moveTo>
                    <a:cubicBezTo>
                      <a:pt x="546" y="210"/>
                      <a:pt x="529" y="187"/>
                      <a:pt x="501" y="166"/>
                    </a:cubicBezTo>
                    <a:cubicBezTo>
                      <a:pt x="474" y="146"/>
                      <a:pt x="482" y="163"/>
                      <a:pt x="448" y="145"/>
                    </a:cubicBezTo>
                    <a:cubicBezTo>
                      <a:pt x="400" y="120"/>
                      <a:pt x="420" y="128"/>
                      <a:pt x="389" y="118"/>
                    </a:cubicBezTo>
                    <a:cubicBezTo>
                      <a:pt x="351" y="92"/>
                      <a:pt x="400" y="122"/>
                      <a:pt x="346" y="102"/>
                    </a:cubicBezTo>
                    <a:cubicBezTo>
                      <a:pt x="310" y="88"/>
                      <a:pt x="283" y="74"/>
                      <a:pt x="245" y="65"/>
                    </a:cubicBezTo>
                    <a:cubicBezTo>
                      <a:pt x="220" y="52"/>
                      <a:pt x="193" y="40"/>
                      <a:pt x="165" y="33"/>
                    </a:cubicBezTo>
                    <a:cubicBezTo>
                      <a:pt x="118" y="0"/>
                      <a:pt x="56" y="11"/>
                      <a:pt x="0" y="11"/>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1" name="任意多边形 149513"/>
              <p:cNvSpPr>
                <a:spLocks noChangeArrowheads="1"/>
              </p:cNvSpPr>
              <p:nvPr/>
            </p:nvSpPr>
            <p:spPr bwMode="auto">
              <a:xfrm>
                <a:off x="1732" y="1938"/>
                <a:ext cx="448" cy="137"/>
              </a:xfrm>
              <a:custGeom>
                <a:avLst/>
                <a:gdLst>
                  <a:gd name="T0" fmla="*/ 480 w 480"/>
                  <a:gd name="T1" fmla="*/ 145 h 145"/>
                  <a:gd name="T2" fmla="*/ 379 w 480"/>
                  <a:gd name="T3" fmla="*/ 70 h 145"/>
                  <a:gd name="T4" fmla="*/ 0 w 480"/>
                  <a:gd name="T5" fmla="*/ 33 h 145"/>
                </a:gdLst>
                <a:ahLst/>
                <a:cxnLst>
                  <a:cxn ang="0">
                    <a:pos x="T0" y="T1"/>
                  </a:cxn>
                  <a:cxn ang="0">
                    <a:pos x="T2" y="T3"/>
                  </a:cxn>
                  <a:cxn ang="0">
                    <a:pos x="T4" y="T5"/>
                  </a:cxn>
                </a:cxnLst>
                <a:rect l="0" t="0" r="r" b="b"/>
                <a:pathLst>
                  <a:path w="480" h="145">
                    <a:moveTo>
                      <a:pt x="480" y="145"/>
                    </a:moveTo>
                    <a:cubicBezTo>
                      <a:pt x="457" y="108"/>
                      <a:pt x="421" y="83"/>
                      <a:pt x="379" y="70"/>
                    </a:cubicBezTo>
                    <a:cubicBezTo>
                      <a:pt x="277" y="0"/>
                      <a:pt x="95" y="33"/>
                      <a:pt x="0" y="33"/>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2" name="任意多边形 149514"/>
              <p:cNvSpPr>
                <a:spLocks noChangeArrowheads="1"/>
              </p:cNvSpPr>
              <p:nvPr/>
            </p:nvSpPr>
            <p:spPr bwMode="auto">
              <a:xfrm>
                <a:off x="2016" y="1681"/>
                <a:ext cx="195" cy="404"/>
              </a:xfrm>
              <a:custGeom>
                <a:avLst/>
                <a:gdLst>
                  <a:gd name="T0" fmla="*/ 186 w 186"/>
                  <a:gd name="T1" fmla="*/ 373 h 373"/>
                  <a:gd name="T2" fmla="*/ 144 w 186"/>
                  <a:gd name="T3" fmla="*/ 331 h 373"/>
                  <a:gd name="T4" fmla="*/ 133 w 186"/>
                  <a:gd name="T5" fmla="*/ 235 h 373"/>
                  <a:gd name="T6" fmla="*/ 96 w 186"/>
                  <a:gd name="T7" fmla="*/ 144 h 373"/>
                  <a:gd name="T8" fmla="*/ 85 w 186"/>
                  <a:gd name="T9" fmla="*/ 112 h 373"/>
                  <a:gd name="T10" fmla="*/ 21 w 186"/>
                  <a:gd name="T11" fmla="*/ 37 h 373"/>
                  <a:gd name="T12" fmla="*/ 0 w 186"/>
                  <a:gd name="T13" fmla="*/ 0 h 373"/>
                </a:gdLst>
                <a:ahLst/>
                <a:cxnLst>
                  <a:cxn ang="0">
                    <a:pos x="T0" y="T1"/>
                  </a:cxn>
                  <a:cxn ang="0">
                    <a:pos x="T2" y="T3"/>
                  </a:cxn>
                  <a:cxn ang="0">
                    <a:pos x="T4" y="T5"/>
                  </a:cxn>
                  <a:cxn ang="0">
                    <a:pos x="T6" y="T7"/>
                  </a:cxn>
                  <a:cxn ang="0">
                    <a:pos x="T8" y="T9"/>
                  </a:cxn>
                  <a:cxn ang="0">
                    <a:pos x="T10" y="T11"/>
                  </a:cxn>
                  <a:cxn ang="0">
                    <a:pos x="T12" y="T13"/>
                  </a:cxn>
                </a:cxnLst>
                <a:rect l="0" t="0" r="r" b="b"/>
                <a:pathLst>
                  <a:path w="186" h="373">
                    <a:moveTo>
                      <a:pt x="186" y="373"/>
                    </a:moveTo>
                    <a:cubicBezTo>
                      <a:pt x="174" y="354"/>
                      <a:pt x="160" y="347"/>
                      <a:pt x="144" y="331"/>
                    </a:cubicBezTo>
                    <a:cubicBezTo>
                      <a:pt x="128" y="288"/>
                      <a:pt x="142" y="330"/>
                      <a:pt x="133" y="235"/>
                    </a:cubicBezTo>
                    <a:cubicBezTo>
                      <a:pt x="130" y="200"/>
                      <a:pt x="115" y="173"/>
                      <a:pt x="96" y="144"/>
                    </a:cubicBezTo>
                    <a:cubicBezTo>
                      <a:pt x="88" y="131"/>
                      <a:pt x="92" y="125"/>
                      <a:pt x="85" y="112"/>
                    </a:cubicBezTo>
                    <a:cubicBezTo>
                      <a:pt x="68" y="80"/>
                      <a:pt x="53" y="54"/>
                      <a:pt x="21" y="37"/>
                    </a:cubicBezTo>
                    <a:cubicBezTo>
                      <a:pt x="16" y="21"/>
                      <a:pt x="16" y="8"/>
                      <a:pt x="0"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3" name="任意多边形 149515"/>
              <p:cNvSpPr>
                <a:spLocks noChangeArrowheads="1"/>
              </p:cNvSpPr>
              <p:nvPr/>
            </p:nvSpPr>
            <p:spPr bwMode="auto">
              <a:xfrm>
                <a:off x="2022" y="1681"/>
                <a:ext cx="259" cy="343"/>
              </a:xfrm>
              <a:custGeom>
                <a:avLst/>
                <a:gdLst>
                  <a:gd name="T0" fmla="*/ 277 w 277"/>
                  <a:gd name="T1" fmla="*/ 368 h 368"/>
                  <a:gd name="T2" fmla="*/ 261 w 277"/>
                  <a:gd name="T3" fmla="*/ 320 h 368"/>
                  <a:gd name="T4" fmla="*/ 208 w 277"/>
                  <a:gd name="T5" fmla="*/ 240 h 368"/>
                  <a:gd name="T6" fmla="*/ 186 w 277"/>
                  <a:gd name="T7" fmla="*/ 192 h 368"/>
                  <a:gd name="T8" fmla="*/ 165 w 277"/>
                  <a:gd name="T9" fmla="*/ 160 h 368"/>
                  <a:gd name="T10" fmla="*/ 133 w 277"/>
                  <a:gd name="T11" fmla="*/ 118 h 368"/>
                  <a:gd name="T12" fmla="*/ 64 w 277"/>
                  <a:gd name="T13" fmla="*/ 54 h 368"/>
                  <a:gd name="T14" fmla="*/ 21 w 277"/>
                  <a:gd name="T15" fmla="*/ 22 h 368"/>
                  <a:gd name="T16" fmla="*/ 0 w 277"/>
                  <a:gd name="T17" fmla="*/ 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368">
                    <a:moveTo>
                      <a:pt x="277" y="368"/>
                    </a:moveTo>
                    <a:cubicBezTo>
                      <a:pt x="272" y="353"/>
                      <a:pt x="268" y="334"/>
                      <a:pt x="261" y="320"/>
                    </a:cubicBezTo>
                    <a:cubicBezTo>
                      <a:pt x="247" y="294"/>
                      <a:pt x="219" y="268"/>
                      <a:pt x="208" y="240"/>
                    </a:cubicBezTo>
                    <a:cubicBezTo>
                      <a:pt x="201" y="222"/>
                      <a:pt x="197" y="208"/>
                      <a:pt x="186" y="192"/>
                    </a:cubicBezTo>
                    <a:cubicBezTo>
                      <a:pt x="174" y="154"/>
                      <a:pt x="191" y="200"/>
                      <a:pt x="165" y="160"/>
                    </a:cubicBezTo>
                    <a:cubicBezTo>
                      <a:pt x="153" y="141"/>
                      <a:pt x="155" y="131"/>
                      <a:pt x="133" y="118"/>
                    </a:cubicBezTo>
                    <a:cubicBezTo>
                      <a:pt x="113" y="88"/>
                      <a:pt x="100" y="65"/>
                      <a:pt x="64" y="54"/>
                    </a:cubicBezTo>
                    <a:cubicBezTo>
                      <a:pt x="51" y="35"/>
                      <a:pt x="40" y="34"/>
                      <a:pt x="21" y="22"/>
                    </a:cubicBezTo>
                    <a:cubicBezTo>
                      <a:pt x="8" y="3"/>
                      <a:pt x="16" y="9"/>
                      <a:pt x="0"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4" name="任意多边形 149516"/>
              <p:cNvSpPr>
                <a:spLocks noChangeArrowheads="1"/>
              </p:cNvSpPr>
              <p:nvPr/>
            </p:nvSpPr>
            <p:spPr bwMode="auto">
              <a:xfrm>
                <a:off x="2277" y="1468"/>
                <a:ext cx="121" cy="556"/>
              </a:xfrm>
              <a:custGeom>
                <a:avLst/>
                <a:gdLst>
                  <a:gd name="T0" fmla="*/ 20 w 79"/>
                  <a:gd name="T1" fmla="*/ 357 h 357"/>
                  <a:gd name="T2" fmla="*/ 52 w 79"/>
                  <a:gd name="T3" fmla="*/ 85 h 357"/>
                  <a:gd name="T4" fmla="*/ 68 w 79"/>
                  <a:gd name="T5" fmla="*/ 16 h 357"/>
                  <a:gd name="T6" fmla="*/ 79 w 79"/>
                  <a:gd name="T7" fmla="*/ 0 h 357"/>
                </a:gdLst>
                <a:ahLst/>
                <a:cxnLst>
                  <a:cxn ang="0">
                    <a:pos x="T0" y="T1"/>
                  </a:cxn>
                  <a:cxn ang="0">
                    <a:pos x="T2" y="T3"/>
                  </a:cxn>
                  <a:cxn ang="0">
                    <a:pos x="T4" y="T5"/>
                  </a:cxn>
                  <a:cxn ang="0">
                    <a:pos x="T6" y="T7"/>
                  </a:cxn>
                </a:cxnLst>
                <a:rect l="0" t="0" r="r" b="b"/>
                <a:pathLst>
                  <a:path w="79" h="357">
                    <a:moveTo>
                      <a:pt x="20" y="357"/>
                    </a:moveTo>
                    <a:cubicBezTo>
                      <a:pt x="22" y="282"/>
                      <a:pt x="0" y="160"/>
                      <a:pt x="52" y="85"/>
                    </a:cubicBezTo>
                    <a:cubicBezTo>
                      <a:pt x="59" y="62"/>
                      <a:pt x="61" y="38"/>
                      <a:pt x="68" y="16"/>
                    </a:cubicBezTo>
                    <a:cubicBezTo>
                      <a:pt x="70" y="10"/>
                      <a:pt x="79" y="0"/>
                      <a:pt x="79" y="0"/>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5" name="任意多边形 149517"/>
              <p:cNvSpPr>
                <a:spLocks noChangeArrowheads="1"/>
              </p:cNvSpPr>
              <p:nvPr/>
            </p:nvSpPr>
            <p:spPr bwMode="auto">
              <a:xfrm>
                <a:off x="2385" y="1495"/>
                <a:ext cx="15" cy="580"/>
              </a:xfrm>
              <a:custGeom>
                <a:avLst/>
                <a:gdLst>
                  <a:gd name="T0" fmla="*/ 0 w 16"/>
                  <a:gd name="T1" fmla="*/ 0 h 614"/>
                  <a:gd name="T2" fmla="*/ 16 w 16"/>
                  <a:gd name="T3" fmla="*/ 614 h 614"/>
                </a:gdLst>
                <a:ahLst/>
                <a:cxnLst>
                  <a:cxn ang="0">
                    <a:pos x="T0" y="T1"/>
                  </a:cxn>
                  <a:cxn ang="0">
                    <a:pos x="T2" y="T3"/>
                  </a:cxn>
                </a:cxnLst>
                <a:rect l="0" t="0" r="r" b="b"/>
                <a:pathLst>
                  <a:path w="16" h="614">
                    <a:moveTo>
                      <a:pt x="0" y="0"/>
                    </a:moveTo>
                    <a:cubicBezTo>
                      <a:pt x="3" y="209"/>
                      <a:pt x="16" y="406"/>
                      <a:pt x="16" y="614"/>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6" name="任意多边形 149518"/>
              <p:cNvSpPr>
                <a:spLocks noChangeArrowheads="1"/>
              </p:cNvSpPr>
              <p:nvPr/>
            </p:nvSpPr>
            <p:spPr bwMode="auto">
              <a:xfrm rot="-321349">
                <a:off x="2370" y="1613"/>
                <a:ext cx="621" cy="546"/>
              </a:xfrm>
              <a:custGeom>
                <a:avLst/>
                <a:gdLst>
                  <a:gd name="T0" fmla="*/ 0 w 832"/>
                  <a:gd name="T1" fmla="*/ 485 h 634"/>
                  <a:gd name="T2" fmla="*/ 117 w 832"/>
                  <a:gd name="T3" fmla="*/ 341 h 634"/>
                  <a:gd name="T4" fmla="*/ 155 w 832"/>
                  <a:gd name="T5" fmla="*/ 293 h 634"/>
                  <a:gd name="T6" fmla="*/ 181 w 832"/>
                  <a:gd name="T7" fmla="*/ 272 h 634"/>
                  <a:gd name="T8" fmla="*/ 219 w 832"/>
                  <a:gd name="T9" fmla="*/ 224 h 634"/>
                  <a:gd name="T10" fmla="*/ 288 w 832"/>
                  <a:gd name="T11" fmla="*/ 170 h 634"/>
                  <a:gd name="T12" fmla="*/ 347 w 832"/>
                  <a:gd name="T13" fmla="*/ 112 h 634"/>
                  <a:gd name="T14" fmla="*/ 395 w 832"/>
                  <a:gd name="T15" fmla="*/ 85 h 634"/>
                  <a:gd name="T16" fmla="*/ 459 w 832"/>
                  <a:gd name="T17" fmla="*/ 37 h 634"/>
                  <a:gd name="T18" fmla="*/ 491 w 832"/>
                  <a:gd name="T19" fmla="*/ 16 h 634"/>
                  <a:gd name="T20" fmla="*/ 496 w 832"/>
                  <a:gd name="T21" fmla="*/ 0 h 634"/>
                  <a:gd name="T22" fmla="*/ 480 w 832"/>
                  <a:gd name="T23" fmla="*/ 16 h 634"/>
                  <a:gd name="T24" fmla="*/ 437 w 832"/>
                  <a:gd name="T25" fmla="*/ 80 h 634"/>
                  <a:gd name="T26" fmla="*/ 389 w 832"/>
                  <a:gd name="T27" fmla="*/ 144 h 634"/>
                  <a:gd name="T28" fmla="*/ 379 w 832"/>
                  <a:gd name="T29" fmla="*/ 165 h 634"/>
                  <a:gd name="T30" fmla="*/ 357 w 832"/>
                  <a:gd name="T31" fmla="*/ 186 h 634"/>
                  <a:gd name="T32" fmla="*/ 352 w 832"/>
                  <a:gd name="T33" fmla="*/ 208 h 634"/>
                  <a:gd name="T34" fmla="*/ 277 w 832"/>
                  <a:gd name="T35" fmla="*/ 314 h 634"/>
                  <a:gd name="T36" fmla="*/ 256 w 832"/>
                  <a:gd name="T37" fmla="*/ 352 h 634"/>
                  <a:gd name="T38" fmla="*/ 224 w 832"/>
                  <a:gd name="T39" fmla="*/ 384 h 634"/>
                  <a:gd name="T40" fmla="*/ 187 w 832"/>
                  <a:gd name="T41" fmla="*/ 426 h 634"/>
                  <a:gd name="T42" fmla="*/ 160 w 832"/>
                  <a:gd name="T43" fmla="*/ 453 h 634"/>
                  <a:gd name="T44" fmla="*/ 144 w 832"/>
                  <a:gd name="T45" fmla="*/ 469 h 634"/>
                  <a:gd name="T46" fmla="*/ 165 w 832"/>
                  <a:gd name="T47" fmla="*/ 464 h 634"/>
                  <a:gd name="T48" fmla="*/ 331 w 832"/>
                  <a:gd name="T49" fmla="*/ 416 h 634"/>
                  <a:gd name="T50" fmla="*/ 512 w 832"/>
                  <a:gd name="T51" fmla="*/ 378 h 634"/>
                  <a:gd name="T52" fmla="*/ 757 w 832"/>
                  <a:gd name="T53" fmla="*/ 357 h 634"/>
                  <a:gd name="T54" fmla="*/ 816 w 832"/>
                  <a:gd name="T55" fmla="*/ 352 h 634"/>
                  <a:gd name="T56" fmla="*/ 832 w 832"/>
                  <a:gd name="T57" fmla="*/ 346 h 634"/>
                  <a:gd name="T58" fmla="*/ 800 w 832"/>
                  <a:gd name="T59" fmla="*/ 362 h 634"/>
                  <a:gd name="T60" fmla="*/ 736 w 832"/>
                  <a:gd name="T61" fmla="*/ 410 h 634"/>
                  <a:gd name="T62" fmla="*/ 608 w 832"/>
                  <a:gd name="T63" fmla="*/ 485 h 634"/>
                  <a:gd name="T64" fmla="*/ 581 w 832"/>
                  <a:gd name="T65" fmla="*/ 506 h 634"/>
                  <a:gd name="T66" fmla="*/ 475 w 832"/>
                  <a:gd name="T67" fmla="*/ 549 h 634"/>
                  <a:gd name="T68" fmla="*/ 421 w 832"/>
                  <a:gd name="T69" fmla="*/ 570 h 634"/>
                  <a:gd name="T70" fmla="*/ 176 w 832"/>
                  <a:gd name="T71" fmla="*/ 602 h 634"/>
                  <a:gd name="T72" fmla="*/ 123 w 832"/>
                  <a:gd name="T73" fmla="*/ 618 h 634"/>
                  <a:gd name="T74" fmla="*/ 75 w 832"/>
                  <a:gd name="T75" fmla="*/ 634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32" h="634">
                    <a:moveTo>
                      <a:pt x="0" y="485"/>
                    </a:moveTo>
                    <a:cubicBezTo>
                      <a:pt x="21" y="413"/>
                      <a:pt x="70" y="395"/>
                      <a:pt x="117" y="341"/>
                    </a:cubicBezTo>
                    <a:cubicBezTo>
                      <a:pt x="130" y="326"/>
                      <a:pt x="141" y="307"/>
                      <a:pt x="155" y="293"/>
                    </a:cubicBezTo>
                    <a:cubicBezTo>
                      <a:pt x="163" y="285"/>
                      <a:pt x="174" y="280"/>
                      <a:pt x="181" y="272"/>
                    </a:cubicBezTo>
                    <a:cubicBezTo>
                      <a:pt x="201" y="250"/>
                      <a:pt x="198" y="240"/>
                      <a:pt x="219" y="224"/>
                    </a:cubicBezTo>
                    <a:cubicBezTo>
                      <a:pt x="242" y="207"/>
                      <a:pt x="266" y="190"/>
                      <a:pt x="288" y="170"/>
                    </a:cubicBezTo>
                    <a:cubicBezTo>
                      <a:pt x="308" y="151"/>
                      <a:pt x="321" y="122"/>
                      <a:pt x="347" y="112"/>
                    </a:cubicBezTo>
                    <a:cubicBezTo>
                      <a:pt x="366" y="105"/>
                      <a:pt x="378" y="102"/>
                      <a:pt x="395" y="85"/>
                    </a:cubicBezTo>
                    <a:cubicBezTo>
                      <a:pt x="413" y="67"/>
                      <a:pt x="434" y="45"/>
                      <a:pt x="459" y="37"/>
                    </a:cubicBezTo>
                    <a:cubicBezTo>
                      <a:pt x="470" y="1"/>
                      <a:pt x="452" y="41"/>
                      <a:pt x="491" y="16"/>
                    </a:cubicBezTo>
                    <a:cubicBezTo>
                      <a:pt x="496" y="13"/>
                      <a:pt x="502" y="0"/>
                      <a:pt x="496" y="0"/>
                    </a:cubicBezTo>
                    <a:cubicBezTo>
                      <a:pt x="488" y="0"/>
                      <a:pt x="485" y="11"/>
                      <a:pt x="480" y="16"/>
                    </a:cubicBezTo>
                    <a:cubicBezTo>
                      <a:pt x="471" y="44"/>
                      <a:pt x="454" y="59"/>
                      <a:pt x="437" y="80"/>
                    </a:cubicBezTo>
                    <a:cubicBezTo>
                      <a:pt x="419" y="103"/>
                      <a:pt x="409" y="124"/>
                      <a:pt x="389" y="144"/>
                    </a:cubicBezTo>
                    <a:cubicBezTo>
                      <a:pt x="386" y="151"/>
                      <a:pt x="384" y="159"/>
                      <a:pt x="379" y="165"/>
                    </a:cubicBezTo>
                    <a:cubicBezTo>
                      <a:pt x="373" y="173"/>
                      <a:pt x="362" y="177"/>
                      <a:pt x="357" y="186"/>
                    </a:cubicBezTo>
                    <a:cubicBezTo>
                      <a:pt x="353" y="192"/>
                      <a:pt x="355" y="201"/>
                      <a:pt x="352" y="208"/>
                    </a:cubicBezTo>
                    <a:cubicBezTo>
                      <a:pt x="333" y="247"/>
                      <a:pt x="298" y="277"/>
                      <a:pt x="277" y="314"/>
                    </a:cubicBezTo>
                    <a:cubicBezTo>
                      <a:pt x="270" y="327"/>
                      <a:pt x="265" y="341"/>
                      <a:pt x="256" y="352"/>
                    </a:cubicBezTo>
                    <a:cubicBezTo>
                      <a:pt x="247" y="364"/>
                      <a:pt x="224" y="384"/>
                      <a:pt x="224" y="384"/>
                    </a:cubicBezTo>
                    <a:cubicBezTo>
                      <a:pt x="217" y="406"/>
                      <a:pt x="206" y="414"/>
                      <a:pt x="187" y="426"/>
                    </a:cubicBezTo>
                    <a:cubicBezTo>
                      <a:pt x="177" y="451"/>
                      <a:pt x="187" y="437"/>
                      <a:pt x="160" y="453"/>
                    </a:cubicBezTo>
                    <a:cubicBezTo>
                      <a:pt x="109" y="484"/>
                      <a:pt x="122" y="475"/>
                      <a:pt x="144" y="469"/>
                    </a:cubicBezTo>
                    <a:cubicBezTo>
                      <a:pt x="151" y="467"/>
                      <a:pt x="158" y="466"/>
                      <a:pt x="165" y="464"/>
                    </a:cubicBezTo>
                    <a:cubicBezTo>
                      <a:pt x="210" y="419"/>
                      <a:pt x="270" y="422"/>
                      <a:pt x="331" y="416"/>
                    </a:cubicBezTo>
                    <a:cubicBezTo>
                      <a:pt x="391" y="402"/>
                      <a:pt x="451" y="386"/>
                      <a:pt x="512" y="378"/>
                    </a:cubicBezTo>
                    <a:cubicBezTo>
                      <a:pt x="597" y="352"/>
                      <a:pt x="653" y="360"/>
                      <a:pt x="757" y="357"/>
                    </a:cubicBezTo>
                    <a:cubicBezTo>
                      <a:pt x="777" y="355"/>
                      <a:pt x="796" y="355"/>
                      <a:pt x="816" y="352"/>
                    </a:cubicBezTo>
                    <a:cubicBezTo>
                      <a:pt x="822" y="351"/>
                      <a:pt x="832" y="340"/>
                      <a:pt x="832" y="346"/>
                    </a:cubicBezTo>
                    <a:cubicBezTo>
                      <a:pt x="832" y="354"/>
                      <a:pt x="804" y="361"/>
                      <a:pt x="800" y="362"/>
                    </a:cubicBezTo>
                    <a:cubicBezTo>
                      <a:pt x="781" y="389"/>
                      <a:pt x="765" y="396"/>
                      <a:pt x="736" y="410"/>
                    </a:cubicBezTo>
                    <a:cubicBezTo>
                      <a:pt x="702" y="444"/>
                      <a:pt x="654" y="470"/>
                      <a:pt x="608" y="485"/>
                    </a:cubicBezTo>
                    <a:cubicBezTo>
                      <a:pt x="585" y="518"/>
                      <a:pt x="611" y="488"/>
                      <a:pt x="581" y="506"/>
                    </a:cubicBezTo>
                    <a:cubicBezTo>
                      <a:pt x="531" y="536"/>
                      <a:pt x="536" y="541"/>
                      <a:pt x="475" y="549"/>
                    </a:cubicBezTo>
                    <a:cubicBezTo>
                      <a:pt x="455" y="555"/>
                      <a:pt x="442" y="565"/>
                      <a:pt x="421" y="570"/>
                    </a:cubicBezTo>
                    <a:cubicBezTo>
                      <a:pt x="350" y="607"/>
                      <a:pt x="253" y="597"/>
                      <a:pt x="176" y="602"/>
                    </a:cubicBezTo>
                    <a:cubicBezTo>
                      <a:pt x="159" y="609"/>
                      <a:pt x="141" y="612"/>
                      <a:pt x="123" y="618"/>
                    </a:cubicBezTo>
                    <a:cubicBezTo>
                      <a:pt x="106" y="630"/>
                      <a:pt x="96" y="634"/>
                      <a:pt x="75" y="634"/>
                    </a:cubicBezTo>
                  </a:path>
                </a:pathLst>
              </a:cu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57" name="椭圆 149519"/>
              <p:cNvSpPr>
                <a:spLocks noChangeArrowheads="1"/>
              </p:cNvSpPr>
              <p:nvPr/>
            </p:nvSpPr>
            <p:spPr bwMode="auto">
              <a:xfrm>
                <a:off x="1678" y="1552"/>
                <a:ext cx="338" cy="215"/>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algn="ctr"/>
                <a:r>
                  <a:rPr lang="zh-CN" altLang="en-US" sz="3600" b="1" dirty="0">
                    <a:latin typeface="文鼎CS大黑"/>
                    <a:ea typeface="微软雅黑" panose="020B0503020204020204" pitchFamily="34" charset="-122"/>
                  </a:rPr>
                  <a:t>爆发</a:t>
                </a:r>
                <a:endParaRPr lang="zh-CN" altLang="en-US" sz="3600" b="1" dirty="0">
                  <a:latin typeface="文鼎CS大黑"/>
                  <a:ea typeface="微软雅黑" panose="020B0503020204020204" pitchFamily="34" charset="-122"/>
                </a:endParaRPr>
              </a:p>
            </p:txBody>
          </p:sp>
          <p:sp>
            <p:nvSpPr>
              <p:cNvPr id="10258" name="椭圆 149520"/>
              <p:cNvSpPr>
                <a:spLocks noChangeArrowheads="1"/>
              </p:cNvSpPr>
              <p:nvPr/>
            </p:nvSpPr>
            <p:spPr bwMode="auto">
              <a:xfrm>
                <a:off x="2185" y="1253"/>
                <a:ext cx="339" cy="215"/>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algn="ctr"/>
                <a:r>
                  <a:rPr lang="zh-CN" altLang="en-US" sz="3600" b="1" dirty="0">
                    <a:latin typeface="文鼎CS大黑"/>
                    <a:ea typeface="微软雅黑" panose="020B0503020204020204" pitchFamily="34" charset="-122"/>
                  </a:rPr>
                  <a:t>经过</a:t>
                </a:r>
                <a:endParaRPr lang="zh-CN" altLang="en-US" sz="3600" b="1" dirty="0">
                  <a:latin typeface="文鼎CS大黑"/>
                  <a:ea typeface="微软雅黑" panose="020B0503020204020204" pitchFamily="34" charset="-122"/>
                </a:endParaRPr>
              </a:p>
            </p:txBody>
          </p:sp>
          <p:sp>
            <p:nvSpPr>
              <p:cNvPr id="10259" name="椭圆 149521"/>
              <p:cNvSpPr>
                <a:spLocks noChangeArrowheads="1"/>
              </p:cNvSpPr>
              <p:nvPr/>
            </p:nvSpPr>
            <p:spPr bwMode="auto">
              <a:xfrm>
                <a:off x="2610" y="1424"/>
                <a:ext cx="338" cy="213"/>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algn="ctr"/>
                <a:r>
                  <a:rPr lang="zh-CN" altLang="en-US" sz="3600" b="1" dirty="0">
                    <a:latin typeface="文鼎CS大黑"/>
                    <a:ea typeface="微软雅黑" panose="020B0503020204020204" pitchFamily="34" charset="-122"/>
                  </a:rPr>
                  <a:t>结果</a:t>
                </a:r>
                <a:endParaRPr lang="zh-CN" altLang="en-US" sz="3600" b="1" dirty="0">
                  <a:latin typeface="文鼎CS大黑"/>
                  <a:ea typeface="微软雅黑" panose="020B0503020204020204" pitchFamily="34" charset="-122"/>
                </a:endParaRPr>
              </a:p>
            </p:txBody>
          </p:sp>
          <p:sp>
            <p:nvSpPr>
              <p:cNvPr id="10260" name="椭圆 149522"/>
              <p:cNvSpPr>
                <a:spLocks noChangeArrowheads="1"/>
              </p:cNvSpPr>
              <p:nvPr/>
            </p:nvSpPr>
            <p:spPr bwMode="auto">
              <a:xfrm>
                <a:off x="2948" y="1767"/>
                <a:ext cx="340" cy="215"/>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algn="ctr"/>
                <a:r>
                  <a:rPr lang="zh-CN" altLang="en-US" sz="3600" b="1" dirty="0">
                    <a:latin typeface="文鼎CS大黑"/>
                    <a:ea typeface="微软雅黑" panose="020B0503020204020204" pitchFamily="34" charset="-122"/>
                  </a:rPr>
                  <a:t>影响</a:t>
                </a:r>
                <a:endParaRPr lang="zh-CN" altLang="en-US" sz="3600" b="1" dirty="0">
                  <a:latin typeface="文鼎CS大黑"/>
                  <a:ea typeface="微软雅黑" panose="020B0503020204020204" pitchFamily="34" charset="-122"/>
                </a:endParaRPr>
              </a:p>
            </p:txBody>
          </p:sp>
          <p:sp>
            <p:nvSpPr>
              <p:cNvPr id="10261" name="文本框 149523"/>
              <p:cNvSpPr txBox="1">
                <a:spLocks noChangeArrowheads="1"/>
              </p:cNvSpPr>
              <p:nvPr/>
            </p:nvSpPr>
            <p:spPr bwMode="auto">
              <a:xfrm>
                <a:off x="2433" y="2115"/>
                <a:ext cx="93"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sz="1000" dirty="0">
                  <a:latin typeface="微软雅黑" panose="020B0503020204020204" pitchFamily="34" charset="-122"/>
                  <a:ea typeface="微软雅黑" panose="020B0503020204020204" pitchFamily="34" charset="-122"/>
                </a:endParaRPr>
              </a:p>
            </p:txBody>
          </p:sp>
        </p:grpSp>
        <p:sp>
          <p:nvSpPr>
            <p:cNvPr id="10262" name="文本框 149524"/>
            <p:cNvSpPr txBox="1">
              <a:spLocks noChangeArrowheads="1"/>
            </p:cNvSpPr>
            <p:nvPr/>
          </p:nvSpPr>
          <p:spPr bwMode="auto">
            <a:xfrm>
              <a:off x="2501" y="2596"/>
              <a:ext cx="449" cy="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甲午中日战争</a:t>
              </a:r>
              <a:endParaRPr lang="zh-CN" altLang="en-US" sz="3200" b="1" dirty="0">
                <a:latin typeface="微软雅黑" panose="020B0503020204020204" pitchFamily="34" charset="-122"/>
                <a:ea typeface="微软雅黑" panose="020B0503020204020204" pitchFamily="34" charset="-122"/>
              </a:endParaRPr>
            </a:p>
          </p:txBody>
        </p:sp>
      </p:grpSp>
      <p:sp>
        <p:nvSpPr>
          <p:cNvPr id="22" name="文本框 4103"/>
          <p:cNvSpPr txBox="1">
            <a:spLocks noChangeArrowheads="1"/>
          </p:cNvSpPr>
          <p:nvPr/>
        </p:nvSpPr>
        <p:spPr bwMode="auto">
          <a:xfrm>
            <a:off x="589085" y="77481"/>
            <a:ext cx="3392071"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甲午中日战争</a:t>
            </a:r>
            <a:endParaRPr lang="zh-CN" altLang="zh-CN" sz="40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800" decel="100000"/>
                                        <p:tgtEl>
                                          <p:spTgt spid="8"/>
                                        </p:tgtEl>
                                      </p:cBhvr>
                                    </p:animEffect>
                                    <p:anim calcmode="lin" valueType="num">
                                      <p:cBhvr>
                                        <p:cTn id="8" dur="800" decel="100000" fill="hold"/>
                                        <p:tgtEl>
                                          <p:spTgt spid="8"/>
                                        </p:tgtEl>
                                        <p:attrNameLst>
                                          <p:attrName>style.rotation</p:attrName>
                                        </p:attrNameLst>
                                      </p:cBhvr>
                                      <p:tavLst>
                                        <p:tav tm="0">
                                          <p:val>
                                            <p:fltVal val="-90"/>
                                          </p:val>
                                        </p:tav>
                                        <p:tav tm="100000">
                                          <p:val>
                                            <p:fltVal val="0"/>
                                          </p:val>
                                        </p:tav>
                                      </p:tavLst>
                                    </p:anim>
                                    <p:anim calcmode="lin" valueType="num">
                                      <p:cBhvr>
                                        <p:cTn id="9" dur="800" decel="100000" fill="hold"/>
                                        <p:tgtEl>
                                          <p:spTgt spid="8"/>
                                        </p:tgtEl>
                                        <p:attrNameLst>
                                          <p:attrName>ppt_x</p:attrName>
                                        </p:attrNameLst>
                                      </p:cBhvr>
                                      <p:tavLst>
                                        <p:tav tm="0">
                                          <p:val>
                                            <p:strVal val="#ppt_x+0.4"/>
                                          </p:val>
                                        </p:tav>
                                        <p:tav tm="100000">
                                          <p:val>
                                            <p:strVal val="#ppt_x-0.05"/>
                                          </p:val>
                                        </p:tav>
                                      </p:tavLst>
                                    </p:anim>
                                    <p:anim calcmode="lin" valueType="num">
                                      <p:cBhvr>
                                        <p:cTn id="10" dur="800" decel="100000" fill="hold"/>
                                        <p:tgtEl>
                                          <p:spTgt spid="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19" name="椭圆 98318"/>
          <p:cNvSpPr/>
          <p:nvPr/>
        </p:nvSpPr>
        <p:spPr>
          <a:xfrm>
            <a:off x="3198479" y="386766"/>
            <a:ext cx="5737225" cy="999683"/>
          </a:xfrm>
          <a:prstGeom prst="ellipse">
            <a:avLst/>
          </a:prstGeom>
          <a:noFill/>
          <a:ln>
            <a:noFill/>
          </a:ln>
        </p:spPr>
        <p:style>
          <a:lnRef idx="2">
            <a:schemeClr val="dk1"/>
          </a:lnRef>
          <a:fillRef idx="1">
            <a:schemeClr val="lt1"/>
          </a:fillRef>
          <a:effectRef idx="0">
            <a:schemeClr val="dk1"/>
          </a:effectRef>
          <a:fontRef idx="minor">
            <a:schemeClr val="dk1"/>
          </a:fontRef>
        </p:style>
        <p:txBody>
          <a:bodyPr anchor="ctr">
            <a:spAutoFit/>
          </a:bodyPr>
          <a:lstStyle/>
          <a:p>
            <a:pPr algn="ctr">
              <a:buFontTx/>
              <a:buNone/>
              <a:defRPr/>
            </a:pPr>
            <a:r>
              <a:rPr lang="zh-CN" altLang="en-US" sz="4000" b="1" dirty="0">
                <a:solidFill>
                  <a:schemeClr val="tx1"/>
                </a:solidFill>
                <a:latin typeface="文鼎CS大黑" panose="02010609010101010101" charset="0"/>
                <a:ea typeface="微软雅黑" panose="020B0503020204020204" pitchFamily="34" charset="-122"/>
              </a:rPr>
              <a:t>战争爆发的背景</a:t>
            </a:r>
            <a:endParaRPr lang="zh-CN" altLang="en-US" sz="4000" b="1" dirty="0">
              <a:solidFill>
                <a:schemeClr val="tx1"/>
              </a:solidFill>
              <a:latin typeface="文鼎CS大黑" panose="02010609010101010101" charset="0"/>
              <a:ea typeface="微软雅黑" panose="020B0503020204020204" pitchFamily="34" charset="-122"/>
            </a:endParaRPr>
          </a:p>
        </p:txBody>
      </p:sp>
      <p:sp>
        <p:nvSpPr>
          <p:cNvPr id="98307" name="文本框 98306"/>
          <p:cNvSpPr txBox="1">
            <a:spLocks noChangeArrowheads="1"/>
          </p:cNvSpPr>
          <p:nvPr/>
        </p:nvSpPr>
        <p:spPr bwMode="auto">
          <a:xfrm>
            <a:off x="3463925" y="1600200"/>
            <a:ext cx="5848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大陆政策”的出台（根本原因）</a:t>
            </a:r>
            <a:endParaRPr lang="zh-CN" altLang="en-US" sz="2800" b="1" dirty="0">
              <a:latin typeface="微软雅黑" panose="020B0503020204020204" pitchFamily="34" charset="-122"/>
              <a:ea typeface="微软雅黑" panose="020B0503020204020204" pitchFamily="34" charset="-122"/>
            </a:endParaRPr>
          </a:p>
        </p:txBody>
      </p:sp>
      <p:sp>
        <p:nvSpPr>
          <p:cNvPr id="98308" name="左大括号 98307"/>
          <p:cNvSpPr/>
          <p:nvPr/>
        </p:nvSpPr>
        <p:spPr bwMode="auto">
          <a:xfrm>
            <a:off x="2230438" y="1739900"/>
            <a:ext cx="252412" cy="1644650"/>
          </a:xfrm>
          <a:prstGeom prst="leftBrace">
            <a:avLst>
              <a:gd name="adj1" fmla="val 59335"/>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98310" name="文本框 98309"/>
          <p:cNvSpPr txBox="1">
            <a:spLocks noChangeArrowheads="1"/>
          </p:cNvSpPr>
          <p:nvPr/>
        </p:nvSpPr>
        <p:spPr bwMode="auto">
          <a:xfrm>
            <a:off x="3424238" y="2865438"/>
            <a:ext cx="56324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东学党起义（直接原因）</a:t>
            </a:r>
            <a:endParaRPr lang="zh-CN" altLang="en-US" sz="2800" b="1" dirty="0">
              <a:latin typeface="微软雅黑" panose="020B0503020204020204" pitchFamily="34" charset="-122"/>
              <a:ea typeface="微软雅黑" panose="020B0503020204020204" pitchFamily="34" charset="-122"/>
            </a:endParaRPr>
          </a:p>
        </p:txBody>
      </p:sp>
      <p:sp>
        <p:nvSpPr>
          <p:cNvPr id="98311" name="文本框 98310"/>
          <p:cNvSpPr txBox="1">
            <a:spLocks noChangeArrowheads="1"/>
          </p:cNvSpPr>
          <p:nvPr/>
        </p:nvSpPr>
        <p:spPr bwMode="auto">
          <a:xfrm>
            <a:off x="3432175" y="2238375"/>
            <a:ext cx="62642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积贫积弱</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避战求和”（可乘之机）</a:t>
            </a:r>
            <a:endParaRPr lang="zh-CN" altLang="en-US" sz="2800" b="1" dirty="0">
              <a:latin typeface="微软雅黑" panose="020B0503020204020204" pitchFamily="34" charset="-122"/>
              <a:ea typeface="微软雅黑" panose="020B0503020204020204" pitchFamily="34" charset="-122"/>
            </a:endParaRPr>
          </a:p>
        </p:txBody>
      </p:sp>
      <p:sp>
        <p:nvSpPr>
          <p:cNvPr id="98312" name="文本框 98311"/>
          <p:cNvSpPr txBox="1">
            <a:spLocks noChangeArrowheads="1"/>
          </p:cNvSpPr>
          <p:nvPr/>
        </p:nvSpPr>
        <p:spPr bwMode="auto">
          <a:xfrm>
            <a:off x="2536825" y="1652588"/>
            <a:ext cx="2297113"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日本：</a:t>
            </a: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中国：</a:t>
            </a: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朝鲜：</a:t>
            </a:r>
            <a:endParaRPr lang="zh-CN" altLang="en-US" sz="2800" b="1" dirty="0">
              <a:latin typeface="微软雅黑" panose="020B0503020204020204" pitchFamily="34" charset="-122"/>
              <a:ea typeface="微软雅黑" panose="020B0503020204020204" pitchFamily="34" charset="-122"/>
            </a:endParaRPr>
          </a:p>
        </p:txBody>
      </p:sp>
      <p:grpSp>
        <p:nvGrpSpPr>
          <p:cNvPr id="2" name="组合 91154"/>
          <p:cNvGrpSpPr/>
          <p:nvPr/>
        </p:nvGrpSpPr>
        <p:grpSpPr bwMode="auto">
          <a:xfrm>
            <a:off x="2565400" y="3649663"/>
            <a:ext cx="7131050" cy="2795587"/>
            <a:chOff x="528" y="2304"/>
            <a:chExt cx="3910" cy="1968"/>
          </a:xfrm>
        </p:grpSpPr>
        <p:sp>
          <p:nvSpPr>
            <p:cNvPr id="11272" name="椭圆 91137"/>
            <p:cNvSpPr>
              <a:spLocks noChangeArrowheads="1"/>
            </p:cNvSpPr>
            <p:nvPr/>
          </p:nvSpPr>
          <p:spPr bwMode="auto">
            <a:xfrm>
              <a:off x="528" y="2304"/>
              <a:ext cx="3312" cy="1968"/>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3" name="椭圆 91138"/>
            <p:cNvSpPr>
              <a:spLocks noChangeArrowheads="1"/>
            </p:cNvSpPr>
            <p:nvPr/>
          </p:nvSpPr>
          <p:spPr bwMode="auto">
            <a:xfrm>
              <a:off x="1008" y="2448"/>
              <a:ext cx="2832" cy="1632"/>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4" name="文本框 91139"/>
            <p:cNvSpPr txBox="1">
              <a:spLocks noChangeArrowheads="1"/>
            </p:cNvSpPr>
            <p:nvPr/>
          </p:nvSpPr>
          <p:spPr bwMode="auto">
            <a:xfrm>
              <a:off x="4102" y="2488"/>
              <a:ext cx="336" cy="1590"/>
            </a:xfrm>
            <a:prstGeom prst="rect">
              <a:avLst/>
            </a:prstGeom>
            <a:noFill/>
            <a:ln w="57150">
              <a:solidFill>
                <a:schemeClr val="tx1"/>
              </a:solidFill>
              <a:miter lim="800000"/>
            </a:ln>
            <a:extLst>
              <a:ext uri="{909E8E84-426E-40DD-AFC4-6F175D3DCCD1}">
                <a14:hiddenFill xmlns:a14="http://schemas.microsoft.com/office/drawing/2010/main">
                  <a:solidFill>
                    <a:srgbClr val="FFFFFF"/>
                  </a:solidFill>
                </a14:hiddenFill>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大 陆 政 策</a:t>
              </a:r>
              <a:endParaRPr lang="zh-CN" altLang="en-US" sz="2800" dirty="0">
                <a:latin typeface="微软雅黑" panose="020B0503020204020204" pitchFamily="34" charset="-122"/>
                <a:ea typeface="微软雅黑" panose="020B0503020204020204" pitchFamily="34" charset="-122"/>
              </a:endParaRPr>
            </a:p>
          </p:txBody>
        </p:sp>
        <p:sp>
          <p:nvSpPr>
            <p:cNvPr id="11275" name="椭圆 91140"/>
            <p:cNvSpPr>
              <a:spLocks noChangeArrowheads="1"/>
            </p:cNvSpPr>
            <p:nvPr/>
          </p:nvSpPr>
          <p:spPr bwMode="auto">
            <a:xfrm>
              <a:off x="1440" y="2544"/>
              <a:ext cx="2400" cy="1440"/>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6" name="椭圆 91141"/>
            <p:cNvSpPr>
              <a:spLocks noChangeArrowheads="1"/>
            </p:cNvSpPr>
            <p:nvPr/>
          </p:nvSpPr>
          <p:spPr bwMode="auto">
            <a:xfrm>
              <a:off x="1968" y="2640"/>
              <a:ext cx="1872" cy="1248"/>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7" name="椭圆 91142"/>
            <p:cNvSpPr>
              <a:spLocks noChangeArrowheads="1"/>
            </p:cNvSpPr>
            <p:nvPr/>
          </p:nvSpPr>
          <p:spPr bwMode="auto">
            <a:xfrm>
              <a:off x="2448" y="2880"/>
              <a:ext cx="1392" cy="816"/>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8" name="椭圆 91143"/>
            <p:cNvSpPr>
              <a:spLocks noChangeArrowheads="1"/>
            </p:cNvSpPr>
            <p:nvPr/>
          </p:nvSpPr>
          <p:spPr bwMode="auto">
            <a:xfrm>
              <a:off x="2784" y="2976"/>
              <a:ext cx="1056" cy="624"/>
            </a:xfrm>
            <a:prstGeom prst="ellipse">
              <a:avLst/>
            </a:prstGeom>
            <a:solidFill>
              <a:srgbClr val="FF0000"/>
            </a:solidFill>
            <a:ln w="1587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79" name="椭圆 91144"/>
            <p:cNvSpPr>
              <a:spLocks noChangeArrowheads="1"/>
            </p:cNvSpPr>
            <p:nvPr/>
          </p:nvSpPr>
          <p:spPr bwMode="auto">
            <a:xfrm>
              <a:off x="3360" y="3072"/>
              <a:ext cx="480" cy="432"/>
            </a:xfrm>
            <a:prstGeom prst="ellipse">
              <a:avLst/>
            </a:prstGeom>
            <a:solidFill>
              <a:srgbClr val="FF0000"/>
            </a:solidFill>
            <a:ln w="9525">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1280" name="文本框 91145"/>
            <p:cNvSpPr txBox="1">
              <a:spLocks noChangeArrowheads="1"/>
            </p:cNvSpPr>
            <p:nvPr/>
          </p:nvSpPr>
          <p:spPr bwMode="auto">
            <a:xfrm>
              <a:off x="3312" y="3168"/>
              <a:ext cx="576"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Times New Roman" panose="02020603050405020304" pitchFamily="18" charset="0"/>
                  <a:ea typeface="微软雅黑" panose="020B0503020204020204" pitchFamily="34" charset="-122"/>
                </a:rPr>
                <a:t>日本</a:t>
              </a:r>
              <a:endParaRPr lang="zh-CN" altLang="en-US" sz="2400" dirty="0">
                <a:latin typeface="Times New Roman" panose="02020603050405020304" pitchFamily="18" charset="0"/>
                <a:ea typeface="微软雅黑" panose="020B0503020204020204" pitchFamily="34" charset="-122"/>
              </a:endParaRPr>
            </a:p>
          </p:txBody>
        </p:sp>
        <p:sp>
          <p:nvSpPr>
            <p:cNvPr id="11281" name="文本框 91146"/>
            <p:cNvSpPr txBox="1">
              <a:spLocks noChangeArrowheads="1"/>
            </p:cNvSpPr>
            <p:nvPr/>
          </p:nvSpPr>
          <p:spPr bwMode="auto">
            <a:xfrm>
              <a:off x="2832" y="3004"/>
              <a:ext cx="576"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Times New Roman" panose="02020603050405020304" pitchFamily="18" charset="0"/>
                  <a:ea typeface="微软雅黑" panose="020B0503020204020204" pitchFamily="34" charset="-122"/>
                </a:rPr>
                <a:t>中国台湾</a:t>
              </a:r>
              <a:endParaRPr lang="zh-CN" altLang="en-US" sz="2400" dirty="0">
                <a:latin typeface="Times New Roman" panose="02020603050405020304" pitchFamily="18" charset="0"/>
                <a:ea typeface="微软雅黑" panose="020B0503020204020204" pitchFamily="34" charset="-122"/>
              </a:endParaRPr>
            </a:p>
          </p:txBody>
        </p:sp>
        <p:sp>
          <p:nvSpPr>
            <p:cNvPr id="11282" name="文本框 91147"/>
            <p:cNvSpPr txBox="1">
              <a:spLocks noChangeArrowheads="1"/>
            </p:cNvSpPr>
            <p:nvPr/>
          </p:nvSpPr>
          <p:spPr bwMode="auto">
            <a:xfrm>
              <a:off x="2496" y="2976"/>
              <a:ext cx="336"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Times New Roman" panose="02020603050405020304" pitchFamily="18" charset="0"/>
                  <a:ea typeface="微软雅黑" panose="020B0503020204020204" pitchFamily="34" charset="-122"/>
                </a:rPr>
                <a:t>朝鲜</a:t>
              </a:r>
              <a:endParaRPr lang="zh-CN" altLang="en-US" sz="2400" dirty="0">
                <a:latin typeface="Times New Roman" panose="02020603050405020304" pitchFamily="18" charset="0"/>
                <a:ea typeface="微软雅黑" panose="020B0503020204020204" pitchFamily="34" charset="-122"/>
              </a:endParaRPr>
            </a:p>
          </p:txBody>
        </p:sp>
        <p:sp>
          <p:nvSpPr>
            <p:cNvPr id="11283" name="文本框 91148"/>
            <p:cNvSpPr txBox="1">
              <a:spLocks noChangeArrowheads="1"/>
            </p:cNvSpPr>
            <p:nvPr/>
          </p:nvSpPr>
          <p:spPr bwMode="auto">
            <a:xfrm>
              <a:off x="1920" y="2880"/>
              <a:ext cx="624"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Times New Roman" panose="02020603050405020304" pitchFamily="18" charset="0"/>
                  <a:ea typeface="微软雅黑" panose="020B0503020204020204" pitchFamily="34" charset="-122"/>
                </a:rPr>
                <a:t>中国东北蒙古</a:t>
              </a:r>
              <a:endParaRPr lang="zh-CN" altLang="en-US" sz="2400" dirty="0">
                <a:latin typeface="Times New Roman" panose="02020603050405020304" pitchFamily="18" charset="0"/>
                <a:ea typeface="微软雅黑" panose="020B0503020204020204" pitchFamily="34" charset="-122"/>
              </a:endParaRPr>
            </a:p>
          </p:txBody>
        </p:sp>
        <p:sp>
          <p:nvSpPr>
            <p:cNvPr id="11284" name="文本框 91149"/>
            <p:cNvSpPr txBox="1">
              <a:spLocks noChangeArrowheads="1"/>
            </p:cNvSpPr>
            <p:nvPr/>
          </p:nvSpPr>
          <p:spPr bwMode="auto">
            <a:xfrm>
              <a:off x="1488" y="2956"/>
              <a:ext cx="384"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dirty="0">
                  <a:latin typeface="Times New Roman" panose="02020603050405020304" pitchFamily="18" charset="0"/>
                  <a:ea typeface="微软雅黑" panose="020B0503020204020204" pitchFamily="34" charset="-122"/>
                </a:rPr>
                <a:t>中国</a:t>
              </a:r>
              <a:endParaRPr lang="zh-CN" altLang="en-US" sz="2800" dirty="0">
                <a:latin typeface="Times New Roman" panose="02020603050405020304" pitchFamily="18" charset="0"/>
                <a:ea typeface="微软雅黑" panose="020B0503020204020204" pitchFamily="34" charset="-122"/>
              </a:endParaRPr>
            </a:p>
          </p:txBody>
        </p:sp>
        <p:sp>
          <p:nvSpPr>
            <p:cNvPr id="11285" name="文本框 91150"/>
            <p:cNvSpPr txBox="1">
              <a:spLocks noChangeArrowheads="1"/>
            </p:cNvSpPr>
            <p:nvPr/>
          </p:nvSpPr>
          <p:spPr bwMode="auto">
            <a:xfrm>
              <a:off x="1008" y="2928"/>
              <a:ext cx="384"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dirty="0">
                  <a:latin typeface="Times New Roman" panose="02020603050405020304" pitchFamily="18" charset="0"/>
                  <a:ea typeface="微软雅黑" panose="020B0503020204020204" pitchFamily="34" charset="-122"/>
                </a:rPr>
                <a:t>亚洲</a:t>
              </a:r>
              <a:endParaRPr lang="zh-CN" altLang="en-US" sz="2800" dirty="0">
                <a:latin typeface="Times New Roman" panose="02020603050405020304" pitchFamily="18" charset="0"/>
                <a:ea typeface="微软雅黑" panose="020B0503020204020204" pitchFamily="34" charset="-122"/>
              </a:endParaRPr>
            </a:p>
          </p:txBody>
        </p:sp>
        <p:sp>
          <p:nvSpPr>
            <p:cNvPr id="11286" name="文本框 91151"/>
            <p:cNvSpPr txBox="1">
              <a:spLocks noChangeArrowheads="1"/>
            </p:cNvSpPr>
            <p:nvPr/>
          </p:nvSpPr>
          <p:spPr bwMode="auto">
            <a:xfrm>
              <a:off x="576" y="2928"/>
              <a:ext cx="384"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dirty="0">
                  <a:latin typeface="Times New Roman" panose="02020603050405020304" pitchFamily="18" charset="0"/>
                  <a:ea typeface="微软雅黑" panose="020B0503020204020204" pitchFamily="34" charset="-122"/>
                </a:rPr>
                <a:t>世界</a:t>
              </a:r>
              <a:endParaRPr lang="zh-CN" altLang="en-US" sz="2800" dirty="0">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8319"/>
                                        </p:tgtEl>
                                        <p:attrNameLst>
                                          <p:attrName>style.visibility</p:attrName>
                                        </p:attrNameLst>
                                      </p:cBhvr>
                                      <p:to>
                                        <p:strVal val="visible"/>
                                      </p:to>
                                    </p:set>
                                    <p:animEffect transition="in" filter="blinds(horizontal)">
                                      <p:cBhvr>
                                        <p:cTn id="7" dur="500"/>
                                        <p:tgtEl>
                                          <p:spTgt spid="983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8308"/>
                                        </p:tgtEl>
                                        <p:attrNameLst>
                                          <p:attrName>style.visibility</p:attrName>
                                        </p:attrNameLst>
                                      </p:cBhvr>
                                      <p:to>
                                        <p:strVal val="visible"/>
                                      </p:to>
                                    </p:set>
                                    <p:animEffect transition="in" filter="blinds(horizontal)">
                                      <p:cBhvr>
                                        <p:cTn id="12" dur="500"/>
                                        <p:tgtEl>
                                          <p:spTgt spid="9830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8312"/>
                                        </p:tgtEl>
                                        <p:attrNameLst>
                                          <p:attrName>style.visibility</p:attrName>
                                        </p:attrNameLst>
                                      </p:cBhvr>
                                      <p:to>
                                        <p:strVal val="visible"/>
                                      </p:to>
                                    </p:set>
                                    <p:animEffect transition="in" filter="blinds(horizontal)">
                                      <p:cBhvr>
                                        <p:cTn id="17" dur="500"/>
                                        <p:tgtEl>
                                          <p:spTgt spid="983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8307"/>
                                        </p:tgtEl>
                                        <p:attrNameLst>
                                          <p:attrName>style.visibility</p:attrName>
                                        </p:attrNameLst>
                                      </p:cBhvr>
                                      <p:to>
                                        <p:strVal val="visible"/>
                                      </p:to>
                                    </p:set>
                                    <p:animEffect transition="in" filter="blinds(horizontal)">
                                      <p:cBhvr>
                                        <p:cTn id="22" dur="500"/>
                                        <p:tgtEl>
                                          <p:spTgt spid="9830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8311"/>
                                        </p:tgtEl>
                                        <p:attrNameLst>
                                          <p:attrName>style.visibility</p:attrName>
                                        </p:attrNameLst>
                                      </p:cBhvr>
                                      <p:to>
                                        <p:strVal val="visible"/>
                                      </p:to>
                                    </p:set>
                                    <p:animEffect transition="in" filter="blinds(horizontal)">
                                      <p:cBhvr>
                                        <p:cTn id="27" dur="500"/>
                                        <p:tgtEl>
                                          <p:spTgt spid="98311"/>
                                        </p:tgtEl>
                                      </p:cBhvr>
                                    </p:animEffect>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98310"/>
                                        </p:tgtEl>
                                        <p:attrNameLst>
                                          <p:attrName>style.visibility</p:attrName>
                                        </p:attrNameLst>
                                      </p:cBhvr>
                                      <p:to>
                                        <p:strVal val="visible"/>
                                      </p:to>
                                    </p:set>
                                    <p:animEffect transition="in" filter="fade">
                                      <p:cBhvr>
                                        <p:cTn id="32" dur="800" decel="100000"/>
                                        <p:tgtEl>
                                          <p:spTgt spid="98310"/>
                                        </p:tgtEl>
                                      </p:cBhvr>
                                    </p:animEffect>
                                    <p:anim calcmode="lin" valueType="num">
                                      <p:cBhvr>
                                        <p:cTn id="33" dur="800" decel="100000" fill="hold"/>
                                        <p:tgtEl>
                                          <p:spTgt spid="98310"/>
                                        </p:tgtEl>
                                        <p:attrNameLst>
                                          <p:attrName>style.rotation</p:attrName>
                                        </p:attrNameLst>
                                      </p:cBhvr>
                                      <p:tavLst>
                                        <p:tav tm="0">
                                          <p:val>
                                            <p:fltVal val="-90"/>
                                          </p:val>
                                        </p:tav>
                                        <p:tav tm="100000">
                                          <p:val>
                                            <p:fltVal val="0"/>
                                          </p:val>
                                        </p:tav>
                                      </p:tavLst>
                                    </p:anim>
                                    <p:anim calcmode="lin" valueType="num">
                                      <p:cBhvr>
                                        <p:cTn id="34" dur="800" decel="100000" fill="hold"/>
                                        <p:tgtEl>
                                          <p:spTgt spid="98310"/>
                                        </p:tgtEl>
                                        <p:attrNameLst>
                                          <p:attrName>ppt_x</p:attrName>
                                        </p:attrNameLst>
                                      </p:cBhvr>
                                      <p:tavLst>
                                        <p:tav tm="0">
                                          <p:val>
                                            <p:strVal val="#ppt_x+0.4"/>
                                          </p:val>
                                        </p:tav>
                                        <p:tav tm="100000">
                                          <p:val>
                                            <p:strVal val="#ppt_x-0.05"/>
                                          </p:val>
                                        </p:tav>
                                      </p:tavLst>
                                    </p:anim>
                                    <p:anim calcmode="lin" valueType="num">
                                      <p:cBhvr>
                                        <p:cTn id="35" dur="800" decel="100000" fill="hold"/>
                                        <p:tgtEl>
                                          <p:spTgt spid="98310"/>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98310"/>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98310"/>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7" presetClass="entr" presetSubtype="4"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5000" fill="hold"/>
                                        <p:tgtEl>
                                          <p:spTgt spid="2"/>
                                        </p:tgtEl>
                                        <p:attrNameLst>
                                          <p:attrName>ppt_x</p:attrName>
                                        </p:attrNameLst>
                                      </p:cBhvr>
                                      <p:tavLst>
                                        <p:tav tm="0">
                                          <p:val>
                                            <p:strVal val="#ppt_x"/>
                                          </p:val>
                                        </p:tav>
                                        <p:tav tm="100000">
                                          <p:val>
                                            <p:strVal val="#ppt_x"/>
                                          </p:val>
                                        </p:tav>
                                      </p:tavLst>
                                    </p:anim>
                                    <p:anim calcmode="lin" valueType="num">
                                      <p:cBhvr additive="base">
                                        <p:cTn id="43"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9" grpId="0" bldLvl="0" animBg="1"/>
      <p:bldP spid="98307" grpId="0"/>
      <p:bldP spid="98308" grpId="0" bldLvl="0" animBg="1"/>
      <p:bldP spid="98310" grpId="0"/>
      <p:bldP spid="98311" grpId="0"/>
      <p:bldP spid="983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标题 88065"/>
          <p:cNvSpPr>
            <a:spLocks noGrp="1" noChangeArrowheads="1"/>
          </p:cNvSpPr>
          <p:nvPr>
            <p:ph type="title"/>
          </p:nvPr>
        </p:nvSpPr>
        <p:spPr bwMode="auto">
          <a:xfrm>
            <a:off x="1991544" y="1340768"/>
            <a:ext cx="685800" cy="4392613"/>
          </a:xfrm>
          <a:noFill/>
          <a:ln>
            <a:noFill/>
          </a:ln>
        </p:spPr>
        <p:txBody>
          <a:bodyPr vert="horz" wrap="square" lIns="91440" tIns="45720" rIns="91440" bIns="45720" numCol="1" anchor="t" anchorCtr="0" compatLnSpc="1"/>
          <a:lstStyle/>
          <a:p>
            <a:pPr eaLnBrk="1" hangingPunct="1"/>
            <a:r>
              <a:rPr dirty="0">
                <a:solidFill>
                  <a:schemeClr val="tx1"/>
                </a:solidFill>
              </a:rPr>
              <a:t>明治维新前与后</a:t>
            </a:r>
            <a:endParaRPr dirty="0">
              <a:solidFill>
                <a:schemeClr val="tx1"/>
              </a:solidFill>
            </a:endParaRPr>
          </a:p>
        </p:txBody>
      </p:sp>
      <p:pic>
        <p:nvPicPr>
          <p:cNvPr id="88067" name="内容占位符 88066" descr="在8_56扫描的图象2004-9-13"/>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l="11855" r="1450"/>
          <a:stretch>
            <a:fillRect/>
          </a:stretch>
        </p:blipFill>
        <p:spPr bwMode="auto">
          <a:xfrm>
            <a:off x="3071664" y="620688"/>
            <a:ext cx="7210425" cy="36385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8" name="联机映像占位符 88067" descr="在9_06扫描的图象2004-9-13"/>
          <p:cNvPicPr>
            <a:picLocks noGrp="1" noChangeAspect="1" noChangeArrowheads="1"/>
          </p:cNvPicPr>
          <p:nvPr>
            <p:ph type="pic" sz="half" idx="4294967295"/>
          </p:nvPr>
        </p:nvPicPr>
        <p:blipFill>
          <a:blip r:embed="rId2">
            <a:extLst>
              <a:ext uri="{28A0092B-C50C-407E-A947-70E740481C1C}">
                <a14:useLocalDpi xmlns:a14="http://schemas.microsoft.com/office/drawing/2010/main" val="0"/>
              </a:ext>
            </a:extLst>
          </a:blip>
          <a:srcRect t="3265" r="13855" b="16463"/>
          <a:stretch>
            <a:fillRect/>
          </a:stretch>
        </p:blipFill>
        <p:spPr bwMode="auto">
          <a:xfrm>
            <a:off x="3143672" y="3573016"/>
            <a:ext cx="7077075" cy="28098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8067"/>
                                        </p:tgtEl>
                                        <p:attrNameLst>
                                          <p:attrName>style.visibility</p:attrName>
                                        </p:attrNameLst>
                                      </p:cBhvr>
                                      <p:to>
                                        <p:strVal val="visible"/>
                                      </p:to>
                                    </p:set>
                                    <p:anim calcmode="lin" valueType="num">
                                      <p:cBhvr>
                                        <p:cTn id="7" dur="500" fill="hold"/>
                                        <p:tgtEl>
                                          <p:spTgt spid="88067"/>
                                        </p:tgtEl>
                                        <p:attrNameLst>
                                          <p:attrName>ppt_x</p:attrName>
                                        </p:attrNameLst>
                                      </p:cBhvr>
                                      <p:tavLst>
                                        <p:tav tm="0">
                                          <p:val>
                                            <p:strVal val="0-#ppt_w/2"/>
                                          </p:val>
                                        </p:tav>
                                        <p:tav tm="100000">
                                          <p:val>
                                            <p:strVal val="#ppt_x"/>
                                          </p:val>
                                        </p:tav>
                                      </p:tavLst>
                                    </p:anim>
                                    <p:anim calcmode="lin" valueType="num">
                                      <p:cBhvr>
                                        <p:cTn id="8" dur="500" fill="hold"/>
                                        <p:tgtEl>
                                          <p:spTgt spid="8806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8068"/>
                                        </p:tgtEl>
                                        <p:attrNameLst>
                                          <p:attrName>style.visibility</p:attrName>
                                        </p:attrNameLst>
                                      </p:cBhvr>
                                      <p:to>
                                        <p:strVal val="visible"/>
                                      </p:to>
                                    </p:set>
                                    <p:anim calcmode="lin" valueType="num">
                                      <p:cBhvr>
                                        <p:cTn id="13" dur="500" fill="hold"/>
                                        <p:tgtEl>
                                          <p:spTgt spid="88068"/>
                                        </p:tgtEl>
                                        <p:attrNameLst>
                                          <p:attrName>ppt_x</p:attrName>
                                        </p:attrNameLst>
                                      </p:cBhvr>
                                      <p:tavLst>
                                        <p:tav tm="0">
                                          <p:val>
                                            <p:strVal val="0-#ppt_w/2"/>
                                          </p:val>
                                        </p:tav>
                                        <p:tav tm="100000">
                                          <p:val>
                                            <p:strVal val="#ppt_x"/>
                                          </p:val>
                                        </p:tav>
                                      </p:tavLst>
                                    </p:anim>
                                    <p:anim calcmode="lin" valueType="num">
                                      <p:cBhvr>
                                        <p:cTn id="14" dur="500" fill="hold"/>
                                        <p:tgtEl>
                                          <p:spTgt spid="8806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type.wav"/>
                                        </p:tgtEl>
                                      </p:cMediaNode>
                                    </p:audio>
                                  </p:subTnLst>
                                </p:cTn>
                              </p:par>
                              <p:par>
                                <p:cTn id="15" presetID="2" presetClass="entr" presetSubtype="8" fill="hold" grpId="0" nodeType="withEffect">
                                  <p:stCondLst>
                                    <p:cond delay="0"/>
                                  </p:stCondLst>
                                  <p:childTnLst>
                                    <p:set>
                                      <p:cBhvr>
                                        <p:cTn id="16" dur="1" fill="hold">
                                          <p:stCondLst>
                                            <p:cond delay="0"/>
                                          </p:stCondLst>
                                        </p:cTn>
                                        <p:tgtEl>
                                          <p:spTgt spid="88066"/>
                                        </p:tgtEl>
                                        <p:attrNameLst>
                                          <p:attrName>style.visibility</p:attrName>
                                        </p:attrNameLst>
                                      </p:cBhvr>
                                      <p:to>
                                        <p:strVal val="visible"/>
                                      </p:to>
                                    </p:set>
                                    <p:anim calcmode="lin" valueType="num">
                                      <p:cBhvr>
                                        <p:cTn id="17" dur="500" fill="hold"/>
                                        <p:tgtEl>
                                          <p:spTgt spid="88066"/>
                                        </p:tgtEl>
                                        <p:attrNameLst>
                                          <p:attrName>ppt_x</p:attrName>
                                        </p:attrNameLst>
                                      </p:cBhvr>
                                      <p:tavLst>
                                        <p:tav tm="0">
                                          <p:val>
                                            <p:strVal val="0-#ppt_w/2"/>
                                          </p:val>
                                        </p:tav>
                                        <p:tav tm="100000">
                                          <p:val>
                                            <p:strVal val="#ppt_x"/>
                                          </p:val>
                                        </p:tav>
                                      </p:tavLst>
                                    </p:anim>
                                    <p:anim calcmode="lin" valueType="num">
                                      <p:cBhvr>
                                        <p:cTn id="18" dur="500" fill="hold"/>
                                        <p:tgtEl>
                                          <p:spTgt spid="880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bldLvl="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9" name="文本框 229378"/>
          <p:cNvSpPr txBox="1">
            <a:spLocks noChangeArrowheads="1"/>
          </p:cNvSpPr>
          <p:nvPr/>
        </p:nvSpPr>
        <p:spPr bwMode="auto">
          <a:xfrm>
            <a:off x="3160713" y="4821238"/>
            <a:ext cx="1143000"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rPr>
              <a:t>朝鲜</a:t>
            </a:r>
            <a:endParaRPr lang="zh-CN" altLang="en-US" sz="3200" b="1" dirty="0">
              <a:latin typeface="微软雅黑" panose="020B0503020204020204" pitchFamily="34" charset="-122"/>
              <a:ea typeface="微软雅黑" panose="020B0503020204020204" pitchFamily="34" charset="-122"/>
            </a:endParaRPr>
          </a:p>
        </p:txBody>
      </p:sp>
      <p:sp>
        <p:nvSpPr>
          <p:cNvPr id="229380" name="文本框 229379"/>
          <p:cNvSpPr txBox="1">
            <a:spLocks noChangeArrowheads="1"/>
          </p:cNvSpPr>
          <p:nvPr/>
        </p:nvSpPr>
        <p:spPr bwMode="auto">
          <a:xfrm>
            <a:off x="8494713" y="4745038"/>
            <a:ext cx="1066800"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rPr>
              <a:t>中国</a:t>
            </a:r>
            <a:endParaRPr lang="zh-CN" altLang="en-US" sz="3200" b="1" dirty="0">
              <a:latin typeface="微软雅黑" panose="020B0503020204020204" pitchFamily="34" charset="-122"/>
              <a:ea typeface="微软雅黑" panose="020B0503020204020204" pitchFamily="34" charset="-122"/>
            </a:endParaRPr>
          </a:p>
        </p:txBody>
      </p:sp>
      <p:sp>
        <p:nvSpPr>
          <p:cNvPr id="229381" name="文本框 229380"/>
          <p:cNvSpPr txBox="1">
            <a:spLocks noChangeArrowheads="1"/>
          </p:cNvSpPr>
          <p:nvPr/>
        </p:nvSpPr>
        <p:spPr bwMode="auto">
          <a:xfrm>
            <a:off x="2627313" y="5517232"/>
            <a:ext cx="2514600"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Times New Roman" panose="02020603050405020304" pitchFamily="18" charset="0"/>
                <a:ea typeface="微软雅黑" panose="020B0503020204020204" pitchFamily="34" charset="-122"/>
              </a:rPr>
              <a:t>（东学党起义）</a:t>
            </a:r>
            <a:endParaRPr lang="zh-CN" altLang="en-US" sz="2800" b="1" dirty="0">
              <a:latin typeface="Times New Roman" panose="02020603050405020304" pitchFamily="18" charset="0"/>
              <a:ea typeface="微软雅黑" panose="020B0503020204020204" pitchFamily="34" charset="-122"/>
            </a:endParaRPr>
          </a:p>
        </p:txBody>
      </p:sp>
      <p:grpSp>
        <p:nvGrpSpPr>
          <p:cNvPr id="2" name="组合 229381"/>
          <p:cNvGrpSpPr/>
          <p:nvPr/>
        </p:nvGrpSpPr>
        <p:grpSpPr bwMode="auto">
          <a:xfrm>
            <a:off x="4303713" y="4440238"/>
            <a:ext cx="4191000" cy="533400"/>
            <a:chOff x="1584" y="3168"/>
            <a:chExt cx="2640" cy="336"/>
          </a:xfrm>
          <a:noFill/>
        </p:grpSpPr>
        <p:sp>
          <p:nvSpPr>
            <p:cNvPr id="13317" name="直接连接符 229382"/>
            <p:cNvSpPr>
              <a:spLocks noChangeShapeType="1"/>
            </p:cNvSpPr>
            <p:nvPr/>
          </p:nvSpPr>
          <p:spPr bwMode="auto">
            <a:xfrm flipH="1">
              <a:off x="1584" y="3504"/>
              <a:ext cx="2640" cy="0"/>
            </a:xfrm>
            <a:prstGeom prst="line">
              <a:avLst/>
            </a:prstGeom>
            <a:grpFill/>
            <a:ln w="57150">
              <a:solidFill>
                <a:schemeClr val="tx1"/>
              </a:solidFill>
              <a:round/>
              <a:tailEnd type="triangle" w="med" len="me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18" name="文本框 229383"/>
            <p:cNvSpPr txBox="1">
              <a:spLocks noChangeArrowheads="1"/>
            </p:cNvSpPr>
            <p:nvPr/>
          </p:nvSpPr>
          <p:spPr bwMode="auto">
            <a:xfrm>
              <a:off x="2304" y="3168"/>
              <a:ext cx="912"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支   援</a:t>
              </a:r>
              <a:endParaRPr lang="zh-CN" altLang="en-US" sz="2800" b="1" dirty="0">
                <a:latin typeface="微软雅黑" panose="020B0503020204020204" pitchFamily="34" charset="-122"/>
                <a:ea typeface="微软雅黑" panose="020B0503020204020204" pitchFamily="34" charset="-122"/>
              </a:endParaRPr>
            </a:p>
          </p:txBody>
        </p:sp>
      </p:grpSp>
      <p:grpSp>
        <p:nvGrpSpPr>
          <p:cNvPr id="3" name="组合 229384"/>
          <p:cNvGrpSpPr/>
          <p:nvPr/>
        </p:nvGrpSpPr>
        <p:grpSpPr bwMode="auto">
          <a:xfrm>
            <a:off x="4303713" y="5202238"/>
            <a:ext cx="4191000" cy="522287"/>
            <a:chOff x="1584" y="3648"/>
            <a:chExt cx="2640" cy="329"/>
          </a:xfrm>
          <a:noFill/>
        </p:grpSpPr>
        <p:sp>
          <p:nvSpPr>
            <p:cNvPr id="13320" name="直接连接符 229385"/>
            <p:cNvSpPr>
              <a:spLocks noChangeShapeType="1"/>
            </p:cNvSpPr>
            <p:nvPr/>
          </p:nvSpPr>
          <p:spPr bwMode="auto">
            <a:xfrm>
              <a:off x="1584" y="3648"/>
              <a:ext cx="2640" cy="0"/>
            </a:xfrm>
            <a:prstGeom prst="line">
              <a:avLst/>
            </a:prstGeom>
            <a:grpFill/>
            <a:ln w="57150">
              <a:solidFill>
                <a:schemeClr val="tx1"/>
              </a:solidFill>
              <a:round/>
              <a:tailEnd type="triangle" w="med" len="me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21" name="文本框 229386"/>
            <p:cNvSpPr txBox="1">
              <a:spLocks noChangeArrowheads="1"/>
            </p:cNvSpPr>
            <p:nvPr/>
          </p:nvSpPr>
          <p:spPr bwMode="auto">
            <a:xfrm>
              <a:off x="2256" y="3648"/>
              <a:ext cx="960"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求   助</a:t>
              </a:r>
              <a:endParaRPr lang="zh-CN" altLang="en-US" sz="2800" b="1" dirty="0">
                <a:latin typeface="微软雅黑" panose="020B0503020204020204" pitchFamily="34" charset="-122"/>
                <a:ea typeface="微软雅黑" panose="020B0503020204020204" pitchFamily="34" charset="-122"/>
              </a:endParaRPr>
            </a:p>
          </p:txBody>
        </p:sp>
      </p:grpSp>
      <p:sp>
        <p:nvSpPr>
          <p:cNvPr id="229388" name="文本框 229387"/>
          <p:cNvSpPr txBox="1">
            <a:spLocks noChangeArrowheads="1"/>
          </p:cNvSpPr>
          <p:nvPr/>
        </p:nvSpPr>
        <p:spPr bwMode="auto">
          <a:xfrm>
            <a:off x="5675313" y="782638"/>
            <a:ext cx="1066800" cy="58356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rPr>
              <a:t>日本</a:t>
            </a:r>
            <a:endParaRPr lang="zh-CN" altLang="en-US" sz="3200" b="1" dirty="0">
              <a:latin typeface="微软雅黑" panose="020B0503020204020204" pitchFamily="34" charset="-122"/>
              <a:ea typeface="微软雅黑" panose="020B0503020204020204" pitchFamily="34" charset="-122"/>
            </a:endParaRPr>
          </a:p>
        </p:txBody>
      </p:sp>
      <p:sp>
        <p:nvSpPr>
          <p:cNvPr id="229389" name="文本框 229388"/>
          <p:cNvSpPr txBox="1">
            <a:spLocks noChangeArrowheads="1"/>
          </p:cNvSpPr>
          <p:nvPr/>
        </p:nvSpPr>
        <p:spPr bwMode="auto">
          <a:xfrm>
            <a:off x="5141913" y="1316038"/>
            <a:ext cx="2438400" cy="95313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rPr>
              <a:t>资本主义发展需要殖民地</a:t>
            </a:r>
            <a:endParaRPr lang="zh-CN" altLang="en-US" sz="2800" b="1" dirty="0">
              <a:latin typeface="微软雅黑" panose="020B0503020204020204" pitchFamily="34" charset="-122"/>
              <a:ea typeface="微软雅黑" panose="020B0503020204020204" pitchFamily="34" charset="-122"/>
            </a:endParaRPr>
          </a:p>
        </p:txBody>
      </p:sp>
      <p:grpSp>
        <p:nvGrpSpPr>
          <p:cNvPr id="4" name="组合 229389"/>
          <p:cNvGrpSpPr/>
          <p:nvPr/>
        </p:nvGrpSpPr>
        <p:grpSpPr bwMode="auto">
          <a:xfrm>
            <a:off x="3159125" y="1011238"/>
            <a:ext cx="2501899" cy="3810000"/>
            <a:chOff x="872" y="1008"/>
            <a:chExt cx="1576" cy="2400"/>
          </a:xfrm>
          <a:noFill/>
        </p:grpSpPr>
        <p:sp>
          <p:nvSpPr>
            <p:cNvPr id="13325" name="任意多边形 229390"/>
            <p:cNvSpPr>
              <a:spLocks noChangeArrowheads="1"/>
            </p:cNvSpPr>
            <p:nvPr/>
          </p:nvSpPr>
          <p:spPr bwMode="auto">
            <a:xfrm>
              <a:off x="1200" y="1008"/>
              <a:ext cx="1248" cy="2400"/>
            </a:xfrm>
            <a:custGeom>
              <a:avLst/>
              <a:gdLst>
                <a:gd name="T0" fmla="*/ 1248 w 1248"/>
                <a:gd name="T1" fmla="*/ 0 h 2256"/>
                <a:gd name="T2" fmla="*/ 0 w 1248"/>
                <a:gd name="T3" fmla="*/ 0 h 2256"/>
                <a:gd name="T4" fmla="*/ 0 w 1248"/>
                <a:gd name="T5" fmla="*/ 2256 h 2256"/>
              </a:gdLst>
              <a:ahLst/>
              <a:cxnLst>
                <a:cxn ang="0">
                  <a:pos x="T0" y="T1"/>
                </a:cxn>
                <a:cxn ang="0">
                  <a:pos x="T2" y="T3"/>
                </a:cxn>
                <a:cxn ang="0">
                  <a:pos x="T4" y="T5"/>
                </a:cxn>
              </a:cxnLst>
              <a:rect l="0" t="0" r="r" b="b"/>
              <a:pathLst>
                <a:path w="1248" h="2256">
                  <a:moveTo>
                    <a:pt x="1248" y="0"/>
                  </a:moveTo>
                  <a:lnTo>
                    <a:pt x="0" y="0"/>
                  </a:lnTo>
                  <a:lnTo>
                    <a:pt x="0" y="2256"/>
                  </a:lnTo>
                </a:path>
              </a:pathLst>
            </a:custGeom>
            <a:grpFill/>
            <a:ln w="57150">
              <a:solidFill>
                <a:schemeClr val="tx1"/>
              </a:solidFill>
              <a:round/>
              <a:tailEnd type="triangle" w="med" len="me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26" name="文本框 229391"/>
            <p:cNvSpPr txBox="1">
              <a:spLocks noChangeArrowheads="1"/>
            </p:cNvSpPr>
            <p:nvPr/>
          </p:nvSpPr>
          <p:spPr bwMode="auto">
            <a:xfrm>
              <a:off x="872" y="1728"/>
              <a:ext cx="386" cy="11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增     兵</a:t>
              </a:r>
              <a:endParaRPr lang="zh-CN" altLang="en-US" sz="2800" b="1" dirty="0">
                <a:latin typeface="微软雅黑" panose="020B0503020204020204" pitchFamily="34" charset="-122"/>
                <a:ea typeface="微软雅黑" panose="020B0503020204020204" pitchFamily="34" charset="-122"/>
              </a:endParaRPr>
            </a:p>
          </p:txBody>
        </p:sp>
      </p:grpSp>
      <p:grpSp>
        <p:nvGrpSpPr>
          <p:cNvPr id="5" name="组合 229392"/>
          <p:cNvGrpSpPr/>
          <p:nvPr/>
        </p:nvGrpSpPr>
        <p:grpSpPr bwMode="auto">
          <a:xfrm>
            <a:off x="6665913" y="1011238"/>
            <a:ext cx="2744787" cy="3733800"/>
            <a:chOff x="3072" y="1008"/>
            <a:chExt cx="1729" cy="2352"/>
          </a:xfrm>
          <a:noFill/>
        </p:grpSpPr>
        <p:sp>
          <p:nvSpPr>
            <p:cNvPr id="13328" name="任意多边形 229393"/>
            <p:cNvSpPr>
              <a:spLocks noChangeArrowheads="1"/>
            </p:cNvSpPr>
            <p:nvPr/>
          </p:nvSpPr>
          <p:spPr bwMode="auto">
            <a:xfrm>
              <a:off x="3072" y="1008"/>
              <a:ext cx="1344" cy="2352"/>
            </a:xfrm>
            <a:custGeom>
              <a:avLst/>
              <a:gdLst>
                <a:gd name="T0" fmla="*/ 0 w 1536"/>
                <a:gd name="T1" fmla="*/ 0 h 2304"/>
                <a:gd name="T2" fmla="*/ 1536 w 1536"/>
                <a:gd name="T3" fmla="*/ 0 h 2304"/>
                <a:gd name="T4" fmla="*/ 1536 w 1536"/>
                <a:gd name="T5" fmla="*/ 2304 h 2304"/>
              </a:gdLst>
              <a:ahLst/>
              <a:cxnLst>
                <a:cxn ang="0">
                  <a:pos x="T0" y="T1"/>
                </a:cxn>
                <a:cxn ang="0">
                  <a:pos x="T2" y="T3"/>
                </a:cxn>
                <a:cxn ang="0">
                  <a:pos x="T4" y="T5"/>
                </a:cxn>
              </a:cxnLst>
              <a:rect l="0" t="0" r="r" b="b"/>
              <a:pathLst>
                <a:path w="1536" h="2304">
                  <a:moveTo>
                    <a:pt x="0" y="0"/>
                  </a:moveTo>
                  <a:lnTo>
                    <a:pt x="1536" y="0"/>
                  </a:lnTo>
                  <a:lnTo>
                    <a:pt x="1536" y="2304"/>
                  </a:lnTo>
                </a:path>
              </a:pathLst>
            </a:custGeom>
            <a:grpFill/>
            <a:ln w="57150">
              <a:solidFill>
                <a:schemeClr val="tx1"/>
              </a:solidFill>
              <a:round/>
              <a:tailEnd type="triangle" w="med" len="me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29" name="文本框 229394"/>
            <p:cNvSpPr txBox="1">
              <a:spLocks noChangeArrowheads="1"/>
            </p:cNvSpPr>
            <p:nvPr/>
          </p:nvSpPr>
          <p:spPr bwMode="auto">
            <a:xfrm>
              <a:off x="4415" y="1680"/>
              <a:ext cx="386" cy="11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针     对</a:t>
              </a:r>
              <a:endParaRPr lang="zh-CN" altLang="en-US" sz="2800" b="1" dirty="0">
                <a:latin typeface="微软雅黑" panose="020B0503020204020204" pitchFamily="34" charset="-122"/>
                <a:ea typeface="微软雅黑" panose="020B0503020204020204" pitchFamily="34" charset="-122"/>
              </a:endParaRPr>
            </a:p>
          </p:txBody>
        </p:sp>
      </p:grpSp>
      <p:grpSp>
        <p:nvGrpSpPr>
          <p:cNvPr id="6" name="组合 229395"/>
          <p:cNvGrpSpPr/>
          <p:nvPr/>
        </p:nvGrpSpPr>
        <p:grpSpPr bwMode="auto">
          <a:xfrm>
            <a:off x="3714750" y="2117725"/>
            <a:ext cx="5105400" cy="2743200"/>
            <a:chOff x="1200" y="1776"/>
            <a:chExt cx="3216" cy="1728"/>
          </a:xfrm>
          <a:noFill/>
        </p:grpSpPr>
        <p:sp>
          <p:nvSpPr>
            <p:cNvPr id="13331" name="文本框 229396"/>
            <p:cNvSpPr txBox="1">
              <a:spLocks noChangeArrowheads="1"/>
            </p:cNvSpPr>
            <p:nvPr/>
          </p:nvSpPr>
          <p:spPr bwMode="auto">
            <a:xfrm>
              <a:off x="1872" y="2208"/>
              <a:ext cx="1920" cy="736"/>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rPr>
                <a:t>甲午中日战争爆发</a:t>
              </a:r>
              <a:endParaRPr lang="zh-CN" altLang="en-US" sz="2800" b="1" dirty="0">
                <a:latin typeface="微软雅黑" panose="020B0503020204020204" pitchFamily="34" charset="-122"/>
                <a:ea typeface="微软雅黑" panose="020B0503020204020204" pitchFamily="34" charset="-122"/>
              </a:endParaRPr>
            </a:p>
            <a:p>
              <a:pPr algn="ctr">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1894 -1895</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sp>
          <p:nvSpPr>
            <p:cNvPr id="13332" name="直接连接符 229397"/>
            <p:cNvSpPr>
              <a:spLocks noChangeShapeType="1"/>
            </p:cNvSpPr>
            <p:nvPr/>
          </p:nvSpPr>
          <p:spPr bwMode="auto">
            <a:xfrm>
              <a:off x="2736" y="1776"/>
              <a:ext cx="0" cy="432"/>
            </a:xfrm>
            <a:prstGeom prst="line">
              <a:avLst/>
            </a:prstGeom>
            <a:grpFill/>
            <a:ln w="5715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33" name="直接连接符 229398"/>
            <p:cNvSpPr>
              <a:spLocks noChangeShapeType="1"/>
            </p:cNvSpPr>
            <p:nvPr/>
          </p:nvSpPr>
          <p:spPr bwMode="auto">
            <a:xfrm>
              <a:off x="2736" y="2832"/>
              <a:ext cx="0" cy="672"/>
            </a:xfrm>
            <a:prstGeom prst="line">
              <a:avLst/>
            </a:prstGeom>
            <a:grpFill/>
            <a:ln w="5715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34" name="直接连接符 229399"/>
            <p:cNvSpPr>
              <a:spLocks noChangeShapeType="1"/>
            </p:cNvSpPr>
            <p:nvPr/>
          </p:nvSpPr>
          <p:spPr bwMode="auto">
            <a:xfrm>
              <a:off x="1200" y="2400"/>
              <a:ext cx="672" cy="0"/>
            </a:xfrm>
            <a:prstGeom prst="line">
              <a:avLst/>
            </a:prstGeom>
            <a:grpFill/>
            <a:ln w="5715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3335" name="直接连接符 229400"/>
            <p:cNvSpPr>
              <a:spLocks noChangeShapeType="1"/>
            </p:cNvSpPr>
            <p:nvPr/>
          </p:nvSpPr>
          <p:spPr bwMode="auto">
            <a:xfrm>
              <a:off x="3792" y="2400"/>
              <a:ext cx="624" cy="0"/>
            </a:xfrm>
            <a:prstGeom prst="line">
              <a:avLst/>
            </a:prstGeom>
            <a:grpFill/>
            <a:ln w="57150">
              <a:solidFill>
                <a:schemeClr val="tx1"/>
              </a:solidFill>
              <a:round/>
            </a:ln>
          </p:spPr>
          <p:txBody>
            <a:bodyPr/>
            <a:lstStyle/>
            <a:p>
              <a:endParaRPr lang="zh-CN" altLang="en-US"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iterate type="lt">
                                    <p:tmPct val="100000"/>
                                  </p:iterate>
                                  <p:childTnLst>
                                    <p:set>
                                      <p:cBhvr>
                                        <p:cTn id="6" dur="1" fill="hold">
                                          <p:stCondLst>
                                            <p:cond delay="0"/>
                                          </p:stCondLst>
                                        </p:cTn>
                                        <p:tgtEl>
                                          <p:spTgt spid="229388"/>
                                        </p:tgtEl>
                                        <p:attrNameLst>
                                          <p:attrName>style.visibility</p:attrName>
                                        </p:attrNameLst>
                                      </p:cBhvr>
                                      <p:to>
                                        <p:strVal val="visible"/>
                                      </p:to>
                                    </p:set>
                                    <p:anim calcmode="lin" valueType="num">
                                      <p:cBhvr>
                                        <p:cTn id="7" dur="75" fill="hold"/>
                                        <p:tgtEl>
                                          <p:spTgt spid="229388"/>
                                        </p:tgtEl>
                                        <p:attrNameLst>
                                          <p:attrName>ppt_w</p:attrName>
                                        </p:attrNameLst>
                                      </p:cBhvr>
                                      <p:tavLst>
                                        <p:tav tm="0">
                                          <p:val>
                                            <p:fltVal val="0"/>
                                          </p:val>
                                        </p:tav>
                                        <p:tav tm="100000">
                                          <p:val>
                                            <p:strVal val="#ppt_w"/>
                                          </p:val>
                                        </p:tav>
                                      </p:tavLst>
                                    </p:anim>
                                    <p:anim calcmode="lin" valueType="num">
                                      <p:cBhvr>
                                        <p:cTn id="8" dur="75" fill="hold"/>
                                        <p:tgtEl>
                                          <p:spTgt spid="229388"/>
                                        </p:tgtEl>
                                        <p:attrNameLst>
                                          <p:attrName>ppt_h</p:attrName>
                                        </p:attrNameLst>
                                      </p:cBhvr>
                                      <p:tavLst>
                                        <p:tav tm="0">
                                          <p:val>
                                            <p:fltVal val="0"/>
                                          </p:val>
                                        </p:tav>
                                        <p:tav tm="100000">
                                          <p:val>
                                            <p:strVal val="#ppt_h"/>
                                          </p:val>
                                        </p:tav>
                                      </p:tavLst>
                                    </p:anim>
                                    <p:anim calcmode="lin" valueType="num">
                                      <p:cBhvr>
                                        <p:cTn id="9" dur="75" fill="hold"/>
                                        <p:tgtEl>
                                          <p:spTgt spid="229388"/>
                                        </p:tgtEl>
                                        <p:attrNameLst>
                                          <p:attrName>ppt_x</p:attrName>
                                        </p:attrNameLst>
                                      </p:cBhvr>
                                      <p:tavLst>
                                        <p:tav tm="0">
                                          <p:val>
                                            <p:fltVal val="0.5"/>
                                          </p:val>
                                        </p:tav>
                                        <p:tav tm="100000">
                                          <p:val>
                                            <p:strVal val="#ppt_x"/>
                                          </p:val>
                                        </p:tav>
                                      </p:tavLst>
                                    </p:anim>
                                    <p:anim calcmode="lin" valueType="num">
                                      <p:cBhvr>
                                        <p:cTn id="10" dur="75" fill="hold"/>
                                        <p:tgtEl>
                                          <p:spTgt spid="229388"/>
                                        </p:tgtEl>
                                        <p:attrNameLst>
                                          <p:attrName>ppt_y</p:attrName>
                                        </p:attrNameLst>
                                      </p:cBhvr>
                                      <p:tavLst>
                                        <p:tav tm="0">
                                          <p:val>
                                            <p:fltVal val="0.5"/>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3" presetClass="entr" presetSubtype="528" fill="hold" grpId="0" nodeType="clickEffect">
                                  <p:stCondLst>
                                    <p:cond delay="0"/>
                                  </p:stCondLst>
                                  <p:iterate type="lt">
                                    <p:tmPct val="100000"/>
                                  </p:iterate>
                                  <p:childTnLst>
                                    <p:set>
                                      <p:cBhvr>
                                        <p:cTn id="14" dur="1" fill="hold">
                                          <p:stCondLst>
                                            <p:cond delay="0"/>
                                          </p:stCondLst>
                                        </p:cTn>
                                        <p:tgtEl>
                                          <p:spTgt spid="229389"/>
                                        </p:tgtEl>
                                        <p:attrNameLst>
                                          <p:attrName>style.visibility</p:attrName>
                                        </p:attrNameLst>
                                      </p:cBhvr>
                                      <p:to>
                                        <p:strVal val="visible"/>
                                      </p:to>
                                    </p:set>
                                    <p:anim calcmode="lin" valueType="num">
                                      <p:cBhvr>
                                        <p:cTn id="15" dur="75" fill="hold"/>
                                        <p:tgtEl>
                                          <p:spTgt spid="229389"/>
                                        </p:tgtEl>
                                        <p:attrNameLst>
                                          <p:attrName>ppt_w</p:attrName>
                                        </p:attrNameLst>
                                      </p:cBhvr>
                                      <p:tavLst>
                                        <p:tav tm="0">
                                          <p:val>
                                            <p:fltVal val="0"/>
                                          </p:val>
                                        </p:tav>
                                        <p:tav tm="100000">
                                          <p:val>
                                            <p:strVal val="#ppt_w"/>
                                          </p:val>
                                        </p:tav>
                                      </p:tavLst>
                                    </p:anim>
                                    <p:anim calcmode="lin" valueType="num">
                                      <p:cBhvr>
                                        <p:cTn id="16" dur="75" fill="hold"/>
                                        <p:tgtEl>
                                          <p:spTgt spid="229389"/>
                                        </p:tgtEl>
                                        <p:attrNameLst>
                                          <p:attrName>ppt_h</p:attrName>
                                        </p:attrNameLst>
                                      </p:cBhvr>
                                      <p:tavLst>
                                        <p:tav tm="0">
                                          <p:val>
                                            <p:fltVal val="0"/>
                                          </p:val>
                                        </p:tav>
                                        <p:tav tm="100000">
                                          <p:val>
                                            <p:strVal val="#ppt_h"/>
                                          </p:val>
                                        </p:tav>
                                      </p:tavLst>
                                    </p:anim>
                                    <p:anim calcmode="lin" valueType="num">
                                      <p:cBhvr>
                                        <p:cTn id="17" dur="75" fill="hold"/>
                                        <p:tgtEl>
                                          <p:spTgt spid="229389"/>
                                        </p:tgtEl>
                                        <p:attrNameLst>
                                          <p:attrName>ppt_x</p:attrName>
                                        </p:attrNameLst>
                                      </p:cBhvr>
                                      <p:tavLst>
                                        <p:tav tm="0">
                                          <p:val>
                                            <p:fltVal val="0.5"/>
                                          </p:val>
                                        </p:tav>
                                        <p:tav tm="100000">
                                          <p:val>
                                            <p:strVal val="#ppt_x"/>
                                          </p:val>
                                        </p:tav>
                                      </p:tavLst>
                                    </p:anim>
                                    <p:anim calcmode="lin" valueType="num">
                                      <p:cBhvr>
                                        <p:cTn id="18" dur="75" fill="hold"/>
                                        <p:tgtEl>
                                          <p:spTgt spid="229389"/>
                                        </p:tgtEl>
                                        <p:attrNameLst>
                                          <p:attrName>ppt_y</p:attrName>
                                        </p:attrNameLst>
                                      </p:cBhvr>
                                      <p:tavLst>
                                        <p:tav tm="0">
                                          <p:val>
                                            <p:fltVal val="0.5"/>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528" fill="hold" grpId="0" nodeType="clickEffect">
                                  <p:stCondLst>
                                    <p:cond delay="0"/>
                                  </p:stCondLst>
                                  <p:iterate type="lt">
                                    <p:tmPct val="100000"/>
                                  </p:iterate>
                                  <p:childTnLst>
                                    <p:set>
                                      <p:cBhvr>
                                        <p:cTn id="22" dur="1" fill="hold">
                                          <p:stCondLst>
                                            <p:cond delay="0"/>
                                          </p:stCondLst>
                                        </p:cTn>
                                        <p:tgtEl>
                                          <p:spTgt spid="229380"/>
                                        </p:tgtEl>
                                        <p:attrNameLst>
                                          <p:attrName>style.visibility</p:attrName>
                                        </p:attrNameLst>
                                      </p:cBhvr>
                                      <p:to>
                                        <p:strVal val="visible"/>
                                      </p:to>
                                    </p:set>
                                    <p:anim calcmode="lin" valueType="num">
                                      <p:cBhvr>
                                        <p:cTn id="23" dur="75" fill="hold"/>
                                        <p:tgtEl>
                                          <p:spTgt spid="229380"/>
                                        </p:tgtEl>
                                        <p:attrNameLst>
                                          <p:attrName>ppt_w</p:attrName>
                                        </p:attrNameLst>
                                      </p:cBhvr>
                                      <p:tavLst>
                                        <p:tav tm="0">
                                          <p:val>
                                            <p:fltVal val="0"/>
                                          </p:val>
                                        </p:tav>
                                        <p:tav tm="100000">
                                          <p:val>
                                            <p:strVal val="#ppt_w"/>
                                          </p:val>
                                        </p:tav>
                                      </p:tavLst>
                                    </p:anim>
                                    <p:anim calcmode="lin" valueType="num">
                                      <p:cBhvr>
                                        <p:cTn id="24" dur="75" fill="hold"/>
                                        <p:tgtEl>
                                          <p:spTgt spid="229380"/>
                                        </p:tgtEl>
                                        <p:attrNameLst>
                                          <p:attrName>ppt_h</p:attrName>
                                        </p:attrNameLst>
                                      </p:cBhvr>
                                      <p:tavLst>
                                        <p:tav tm="0">
                                          <p:val>
                                            <p:fltVal val="0"/>
                                          </p:val>
                                        </p:tav>
                                        <p:tav tm="100000">
                                          <p:val>
                                            <p:strVal val="#ppt_h"/>
                                          </p:val>
                                        </p:tav>
                                      </p:tavLst>
                                    </p:anim>
                                    <p:anim calcmode="lin" valueType="num">
                                      <p:cBhvr>
                                        <p:cTn id="25" dur="75" fill="hold"/>
                                        <p:tgtEl>
                                          <p:spTgt spid="229380"/>
                                        </p:tgtEl>
                                        <p:attrNameLst>
                                          <p:attrName>ppt_x</p:attrName>
                                        </p:attrNameLst>
                                      </p:cBhvr>
                                      <p:tavLst>
                                        <p:tav tm="0">
                                          <p:val>
                                            <p:fltVal val="0.5"/>
                                          </p:val>
                                        </p:tav>
                                        <p:tav tm="100000">
                                          <p:val>
                                            <p:strVal val="#ppt_x"/>
                                          </p:val>
                                        </p:tav>
                                      </p:tavLst>
                                    </p:anim>
                                    <p:anim calcmode="lin" valueType="num">
                                      <p:cBhvr>
                                        <p:cTn id="26" dur="75" fill="hold"/>
                                        <p:tgtEl>
                                          <p:spTgt spid="229380"/>
                                        </p:tgtEl>
                                        <p:attrNameLst>
                                          <p:attrName>ppt_y</p:attrName>
                                        </p:attrNameLst>
                                      </p:cBhvr>
                                      <p:tavLst>
                                        <p:tav tm="0">
                                          <p:val>
                                            <p:fltVal val="0.5"/>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8" presetClass="entr" presetSubtype="6"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trips(downRight)">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23" presetClass="entr" presetSubtype="528" fill="hold" grpId="0" nodeType="clickEffect">
                                  <p:stCondLst>
                                    <p:cond delay="0"/>
                                  </p:stCondLst>
                                  <p:iterate type="lt">
                                    <p:tmPct val="100000"/>
                                  </p:iterate>
                                  <p:childTnLst>
                                    <p:set>
                                      <p:cBhvr>
                                        <p:cTn id="35" dur="1" fill="hold">
                                          <p:stCondLst>
                                            <p:cond delay="0"/>
                                          </p:stCondLst>
                                        </p:cTn>
                                        <p:tgtEl>
                                          <p:spTgt spid="229379"/>
                                        </p:tgtEl>
                                        <p:attrNameLst>
                                          <p:attrName>style.visibility</p:attrName>
                                        </p:attrNameLst>
                                      </p:cBhvr>
                                      <p:to>
                                        <p:strVal val="visible"/>
                                      </p:to>
                                    </p:set>
                                    <p:anim calcmode="lin" valueType="num">
                                      <p:cBhvr>
                                        <p:cTn id="36" dur="75" fill="hold"/>
                                        <p:tgtEl>
                                          <p:spTgt spid="229379"/>
                                        </p:tgtEl>
                                        <p:attrNameLst>
                                          <p:attrName>ppt_w</p:attrName>
                                        </p:attrNameLst>
                                      </p:cBhvr>
                                      <p:tavLst>
                                        <p:tav tm="0">
                                          <p:val>
                                            <p:fltVal val="0"/>
                                          </p:val>
                                        </p:tav>
                                        <p:tav tm="100000">
                                          <p:val>
                                            <p:strVal val="#ppt_w"/>
                                          </p:val>
                                        </p:tav>
                                      </p:tavLst>
                                    </p:anim>
                                    <p:anim calcmode="lin" valueType="num">
                                      <p:cBhvr>
                                        <p:cTn id="37" dur="75" fill="hold"/>
                                        <p:tgtEl>
                                          <p:spTgt spid="229379"/>
                                        </p:tgtEl>
                                        <p:attrNameLst>
                                          <p:attrName>ppt_h</p:attrName>
                                        </p:attrNameLst>
                                      </p:cBhvr>
                                      <p:tavLst>
                                        <p:tav tm="0">
                                          <p:val>
                                            <p:fltVal val="0"/>
                                          </p:val>
                                        </p:tav>
                                        <p:tav tm="100000">
                                          <p:val>
                                            <p:strVal val="#ppt_h"/>
                                          </p:val>
                                        </p:tav>
                                      </p:tavLst>
                                    </p:anim>
                                    <p:anim calcmode="lin" valueType="num">
                                      <p:cBhvr>
                                        <p:cTn id="38" dur="75" fill="hold"/>
                                        <p:tgtEl>
                                          <p:spTgt spid="229379"/>
                                        </p:tgtEl>
                                        <p:attrNameLst>
                                          <p:attrName>ppt_x</p:attrName>
                                        </p:attrNameLst>
                                      </p:cBhvr>
                                      <p:tavLst>
                                        <p:tav tm="0">
                                          <p:val>
                                            <p:fltVal val="0.5"/>
                                          </p:val>
                                        </p:tav>
                                        <p:tav tm="100000">
                                          <p:val>
                                            <p:strVal val="#ppt_x"/>
                                          </p:val>
                                        </p:tav>
                                      </p:tavLst>
                                    </p:anim>
                                    <p:anim calcmode="lin" valueType="num">
                                      <p:cBhvr>
                                        <p:cTn id="39" dur="75" fill="hold"/>
                                        <p:tgtEl>
                                          <p:spTgt spid="229379"/>
                                        </p:tgtEl>
                                        <p:attrNameLst>
                                          <p:attrName>ppt_y</p:attrName>
                                        </p:attrNameLst>
                                      </p:cBhvr>
                                      <p:tavLst>
                                        <p:tav tm="0">
                                          <p:val>
                                            <p:fltVal val="0.5"/>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36" fill="hold" grpId="0" nodeType="clickEffect">
                                  <p:stCondLst>
                                    <p:cond delay="0"/>
                                  </p:stCondLst>
                                  <p:iterate type="lt">
                                    <p:tmPct val="100000"/>
                                  </p:iterate>
                                  <p:childTnLst>
                                    <p:set>
                                      <p:cBhvr>
                                        <p:cTn id="43" dur="1" fill="hold">
                                          <p:stCondLst>
                                            <p:cond delay="0"/>
                                          </p:stCondLst>
                                        </p:cTn>
                                        <p:tgtEl>
                                          <p:spTgt spid="229381"/>
                                        </p:tgtEl>
                                        <p:attrNameLst>
                                          <p:attrName>style.visibility</p:attrName>
                                        </p:attrNameLst>
                                      </p:cBhvr>
                                      <p:to>
                                        <p:strVal val="visible"/>
                                      </p:to>
                                    </p:set>
                                    <p:anim calcmode="lin" valueType="num">
                                      <p:cBhvr>
                                        <p:cTn id="44" dur="75" fill="hold"/>
                                        <p:tgtEl>
                                          <p:spTgt spid="229381"/>
                                        </p:tgtEl>
                                        <p:attrNameLst>
                                          <p:attrName>ppt_w</p:attrName>
                                        </p:attrNameLst>
                                      </p:cBhvr>
                                      <p:tavLst>
                                        <p:tav tm="0">
                                          <p:val>
                                            <p:strVal val="(6*min(max(#ppt_w*#ppt_h,.3),1)-7.4)/-.7*#ppt_w"/>
                                          </p:val>
                                        </p:tav>
                                        <p:tav tm="100000">
                                          <p:val>
                                            <p:strVal val="#ppt_w"/>
                                          </p:val>
                                        </p:tav>
                                      </p:tavLst>
                                    </p:anim>
                                    <p:anim calcmode="lin" valueType="num">
                                      <p:cBhvr>
                                        <p:cTn id="45" dur="75" fill="hold"/>
                                        <p:tgtEl>
                                          <p:spTgt spid="229381"/>
                                        </p:tgtEl>
                                        <p:attrNameLst>
                                          <p:attrName>ppt_h</p:attrName>
                                        </p:attrNameLst>
                                      </p:cBhvr>
                                      <p:tavLst>
                                        <p:tav tm="0">
                                          <p:val>
                                            <p:strVal val="(6*min(max(#ppt_w*#ppt_h,.3),1)-7.4)/-.7*#ppt_h"/>
                                          </p:val>
                                        </p:tav>
                                        <p:tav tm="100000">
                                          <p:val>
                                            <p:strVal val="#ppt_h"/>
                                          </p:val>
                                        </p:tav>
                                      </p:tavLst>
                                    </p:anim>
                                    <p:anim calcmode="lin" valueType="num">
                                      <p:cBhvr>
                                        <p:cTn id="46" dur="75" fill="hold"/>
                                        <p:tgtEl>
                                          <p:spTgt spid="229381"/>
                                        </p:tgtEl>
                                        <p:attrNameLst>
                                          <p:attrName>ppt_x</p:attrName>
                                        </p:attrNameLst>
                                      </p:cBhvr>
                                      <p:tavLst>
                                        <p:tav tm="0">
                                          <p:val>
                                            <p:fltVal val="0.5"/>
                                          </p:val>
                                        </p:tav>
                                        <p:tav tm="100000">
                                          <p:val>
                                            <p:strVal val="#ppt_x"/>
                                          </p:val>
                                        </p:tav>
                                      </p:tavLst>
                                    </p:anim>
                                    <p:anim calcmode="lin" valueType="num">
                                      <p:cBhvr>
                                        <p:cTn id="47" dur="75" fill="hold"/>
                                        <p:tgtEl>
                                          <p:spTgt spid="229381"/>
                                        </p:tgtEl>
                                        <p:attrNameLst>
                                          <p:attrName>ppt_y</p:attrName>
                                        </p:attrNameLst>
                                      </p:cBhvr>
                                      <p:tavLst>
                                        <p:tav tm="0">
                                          <p:val>
                                            <p:strVal val="1+(6*min(max(#ppt_w*#ppt_h,.3),1)-7.4)/-.7*#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7" presetClass="entr" presetSubtype="8" fill="hold" nodeType="click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ppt_x</p:attrName>
                                        </p:attrNameLst>
                                      </p:cBhvr>
                                      <p:tavLst>
                                        <p:tav tm="0">
                                          <p:val>
                                            <p:strVal val="#ppt_x-#ppt_w/2"/>
                                          </p:val>
                                        </p:tav>
                                        <p:tav tm="100000">
                                          <p:val>
                                            <p:strVal val="#ppt_x"/>
                                          </p:val>
                                        </p:tav>
                                      </p:tavLst>
                                    </p:anim>
                                    <p:anim calcmode="lin" valueType="num">
                                      <p:cBhvr>
                                        <p:cTn id="53" dur="500" fill="hold"/>
                                        <p:tgtEl>
                                          <p:spTgt spid="3"/>
                                        </p:tgtEl>
                                        <p:attrNameLst>
                                          <p:attrName>ppt_y</p:attrName>
                                        </p:attrNameLst>
                                      </p:cBhvr>
                                      <p:tavLst>
                                        <p:tav tm="0">
                                          <p:val>
                                            <p:strVal val="#ppt_y"/>
                                          </p:val>
                                        </p:tav>
                                        <p:tav tm="100000">
                                          <p:val>
                                            <p:strVal val="#ppt_y"/>
                                          </p:val>
                                        </p:tav>
                                      </p:tavLst>
                                    </p:anim>
                                    <p:anim calcmode="lin" valueType="num">
                                      <p:cBhvr>
                                        <p:cTn id="54" dur="500" fill="hold"/>
                                        <p:tgtEl>
                                          <p:spTgt spid="3"/>
                                        </p:tgtEl>
                                        <p:attrNameLst>
                                          <p:attrName>ppt_w</p:attrName>
                                        </p:attrNameLst>
                                      </p:cBhvr>
                                      <p:tavLst>
                                        <p:tav tm="0">
                                          <p:val>
                                            <p:fltVal val="0"/>
                                          </p:val>
                                        </p:tav>
                                        <p:tav tm="100000">
                                          <p:val>
                                            <p:strVal val="#ppt_w"/>
                                          </p:val>
                                        </p:tav>
                                      </p:tavLst>
                                    </p:anim>
                                    <p:anim calcmode="lin" valueType="num">
                                      <p:cBhvr>
                                        <p:cTn id="55" dur="5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17" presetClass="entr" presetSubtype="2"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fill="hold"/>
                                        <p:tgtEl>
                                          <p:spTgt spid="2"/>
                                        </p:tgtEl>
                                        <p:attrNameLst>
                                          <p:attrName>ppt_x</p:attrName>
                                        </p:attrNameLst>
                                      </p:cBhvr>
                                      <p:tavLst>
                                        <p:tav tm="0">
                                          <p:val>
                                            <p:strVal val="#ppt_x+#ppt_w/2"/>
                                          </p:val>
                                        </p:tav>
                                        <p:tav tm="100000">
                                          <p:val>
                                            <p:strVal val="#ppt_x"/>
                                          </p:val>
                                        </p:tav>
                                      </p:tavLst>
                                    </p:anim>
                                    <p:anim calcmode="lin" valueType="num">
                                      <p:cBhvr>
                                        <p:cTn id="61" dur="500" fill="hold"/>
                                        <p:tgtEl>
                                          <p:spTgt spid="2"/>
                                        </p:tgtEl>
                                        <p:attrNameLst>
                                          <p:attrName>ppt_y</p:attrName>
                                        </p:attrNameLst>
                                      </p:cBhvr>
                                      <p:tavLst>
                                        <p:tav tm="0">
                                          <p:val>
                                            <p:strVal val="#ppt_y"/>
                                          </p:val>
                                        </p:tav>
                                        <p:tav tm="100000">
                                          <p:val>
                                            <p:strVal val="#ppt_y"/>
                                          </p:val>
                                        </p:tav>
                                      </p:tavLst>
                                    </p:anim>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18" presetClass="entr" presetSubtype="12" fill="hold" nodeType="click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strips(downLeft)">
                                      <p:cBhvr>
                                        <p:cTn id="68" dur="500"/>
                                        <p:tgtEl>
                                          <p:spTgt spid="4"/>
                                        </p:tgtEl>
                                      </p:cBhvr>
                                    </p:animEffect>
                                  </p:childTnLst>
                                </p:cTn>
                              </p:par>
                            </p:childTnLst>
                          </p:cTn>
                        </p:par>
                      </p:childTnLst>
                    </p:cTn>
                  </p:par>
                  <p:par>
                    <p:cTn id="69" fill="hold">
                      <p:stCondLst>
                        <p:cond delay="indefinite"/>
                      </p:stCondLst>
                      <p:childTnLst>
                        <p:par>
                          <p:cTn id="70" fill="hold">
                            <p:stCondLst>
                              <p:cond delay="0"/>
                            </p:stCondLst>
                            <p:childTnLst>
                              <p:par>
                                <p:cTn id="71" presetID="4" presetClass="entr" presetSubtype="16"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in)">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79" grpId="0" bldLvl="0" animBg="1"/>
      <p:bldP spid="229380" grpId="0" bldLvl="0" animBg="1"/>
      <p:bldP spid="229381" grpId="0"/>
      <p:bldP spid="229388" grpId="0" bldLvl="0" animBg="1"/>
      <p:bldP spid="22938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36" name="表格 17635"/>
          <p:cNvGraphicFramePr>
            <a:graphicFrameLocks noGrp="1"/>
          </p:cNvGraphicFramePr>
          <p:nvPr/>
        </p:nvGraphicFramePr>
        <p:xfrm>
          <a:off x="1600200" y="1574800"/>
          <a:ext cx="9023350" cy="4778375"/>
        </p:xfrm>
        <a:graphic>
          <a:graphicData uri="http://schemas.openxmlformats.org/drawingml/2006/table">
            <a:tbl>
              <a:tblPr/>
              <a:tblGrid>
                <a:gridCol w="1692275"/>
                <a:gridCol w="1584960"/>
                <a:gridCol w="1925955"/>
                <a:gridCol w="2365375"/>
                <a:gridCol w="1454785"/>
              </a:tblGrid>
              <a:tr h="55814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阶  段</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战  场</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主要战役</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战  况</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重要人物</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245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开始</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丰岛海面</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丰岛海战</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2453">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朝鲜半岛</a:t>
                      </a:r>
                      <a:b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b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黄海海域</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rgbClr val="FF0000"/>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左宝贵</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562063">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rgbClr val="FF0000"/>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邓世昌</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22453">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辽东地区</a:t>
                      </a:r>
                      <a:b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br>
                      <a:r>
                        <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山东半岛</a:t>
                      </a: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190810">
                <a:tc vMerge="1">
                  <a:tcPr/>
                </a:tc>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4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52" marR="91452" marT="45727" marB="45727"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8319" name="椭圆 98318"/>
          <p:cNvSpPr/>
          <p:nvPr/>
        </p:nvSpPr>
        <p:spPr>
          <a:xfrm>
            <a:off x="3227388" y="381221"/>
            <a:ext cx="5737225" cy="999683"/>
          </a:xfrm>
          <a:prstGeom prst="ellipse">
            <a:avLst/>
          </a:prstGeom>
          <a:noFill/>
          <a:ln w="9525">
            <a:noFill/>
          </a:ln>
        </p:spPr>
        <p:txBody>
          <a:bodyPr anchor="ctr">
            <a:spAutoFit/>
          </a:bodyPr>
          <a:lstStyle/>
          <a:p>
            <a:pPr algn="ctr">
              <a:buFontTx/>
              <a:buNone/>
              <a:defRPr/>
            </a:pPr>
            <a:r>
              <a:rPr lang="zh-CN" altLang="en-US" sz="4000" b="1" dirty="0">
                <a:latin typeface="文鼎CS大黑" panose="02010609010101010101" charset="0"/>
                <a:ea typeface="微软雅黑" panose="020B0503020204020204" pitchFamily="34" charset="-122"/>
              </a:rPr>
              <a:t>战争爆发的经过</a:t>
            </a:r>
            <a:endParaRPr lang="zh-CN" altLang="en-US" sz="4000" b="1" dirty="0">
              <a:latin typeface="文鼎CS大黑" panose="02010609010101010101" charset="0"/>
              <a:ea typeface="微软雅黑" panose="020B0503020204020204" pitchFamily="34" charset="-122"/>
            </a:endParaRPr>
          </a:p>
        </p:txBody>
      </p:sp>
      <p:sp>
        <p:nvSpPr>
          <p:cNvPr id="14378" name="直接连接符 17548"/>
          <p:cNvSpPr>
            <a:spLocks noChangeShapeType="1"/>
          </p:cNvSpPr>
          <p:nvPr/>
        </p:nvSpPr>
        <p:spPr bwMode="auto">
          <a:xfrm>
            <a:off x="2774950" y="3640138"/>
            <a:ext cx="0" cy="0"/>
          </a:xfrm>
          <a:prstGeom prst="line">
            <a:avLst/>
          </a:prstGeom>
          <a:noFill/>
          <a:ln w="12700" cap="rnd">
            <a:solidFill>
              <a:srgbClr val="000000"/>
            </a:solidFill>
            <a:roun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600200" y="3409950"/>
            <a:ext cx="168751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400" b="1" dirty="0">
                <a:latin typeface="微软雅黑" panose="020B0503020204020204" pitchFamily="34" charset="-122"/>
                <a:ea typeface="微软雅黑" panose="020B0503020204020204" pitchFamily="34" charset="-122"/>
              </a:rPr>
              <a:t>第一阶段</a:t>
            </a:r>
            <a:r>
              <a:rPr lang="en-US" altLang="zh-CN" sz="2400" b="1" dirty="0">
                <a:latin typeface="微软雅黑" panose="020B0503020204020204" pitchFamily="34" charset="-122"/>
                <a:ea typeface="微软雅黑" panose="020B0503020204020204" pitchFamily="34" charset="-122"/>
              </a:rPr>
              <a:t>(1894.7-9)</a:t>
            </a:r>
            <a:endParaRPr lang="zh-CN" altLang="en-US" sz="2400" b="1" dirty="0">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624013" y="4941888"/>
            <a:ext cx="16637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400" b="1" dirty="0">
                <a:latin typeface="微软雅黑" panose="020B0503020204020204" pitchFamily="34" charset="-122"/>
                <a:ea typeface="微软雅黑" panose="020B0503020204020204" pitchFamily="34" charset="-122"/>
              </a:rPr>
              <a:t>第二阶段</a:t>
            </a:r>
            <a:r>
              <a:rPr lang="en-US" altLang="zh-CN" sz="2400" b="1" dirty="0">
                <a:latin typeface="微软雅黑" panose="020B0503020204020204" pitchFamily="34" charset="-122"/>
                <a:ea typeface="微软雅黑" panose="020B0503020204020204" pitchFamily="34" charset="-122"/>
              </a:rPr>
              <a:t>(1894.10-1895</a:t>
            </a:r>
            <a:r>
              <a:rPr lang="zh-CN" altLang="en-US" sz="2400" b="1" dirty="0">
                <a:latin typeface="微软雅黑" panose="020B0503020204020204" pitchFamily="34" charset="-122"/>
                <a:ea typeface="微软雅黑" panose="020B0503020204020204" pitchFamily="34" charset="-122"/>
              </a:rPr>
              <a:t>初</a:t>
            </a:r>
            <a:r>
              <a:rPr lang="en-US" altLang="zh-CN" sz="24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5169535" y="3198813"/>
            <a:ext cx="14020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latin typeface="微软雅黑" panose="020B0503020204020204" pitchFamily="34" charset="-122"/>
                <a:ea typeface="微软雅黑" panose="020B0503020204020204" pitchFamily="34" charset="-122"/>
              </a:rPr>
              <a:t>平壤战役</a:t>
            </a:r>
            <a:endParaRPr lang="zh-CN" altLang="en-US" sz="2400" b="1" dirty="0">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5169535" y="3778250"/>
            <a:ext cx="14020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latin typeface="微软雅黑" panose="020B0503020204020204" pitchFamily="34" charset="-122"/>
                <a:ea typeface="微软雅黑" panose="020B0503020204020204" pitchFamily="34" charset="-122"/>
              </a:rPr>
              <a:t>黄海战役</a:t>
            </a:r>
            <a:endParaRPr lang="zh-CN" altLang="en-US" sz="2400" b="1" dirty="0">
              <a:latin typeface="微软雅黑" panose="020B0503020204020204" pitchFamily="34" charset="-122"/>
              <a:ea typeface="微软雅黑" panose="020B0503020204020204" pitchFamily="34" charset="-122"/>
            </a:endParaRPr>
          </a:p>
        </p:txBody>
      </p:sp>
      <p:sp>
        <p:nvSpPr>
          <p:cNvPr id="11" name="矩形 10"/>
          <p:cNvSpPr>
            <a:spLocks noChangeArrowheads="1"/>
          </p:cNvSpPr>
          <p:nvPr/>
        </p:nvSpPr>
        <p:spPr bwMode="auto">
          <a:xfrm>
            <a:off x="5169535" y="4581525"/>
            <a:ext cx="14020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latin typeface="微软雅黑" panose="020B0503020204020204" pitchFamily="34" charset="-122"/>
                <a:ea typeface="微软雅黑" panose="020B0503020204020204" pitchFamily="34" charset="-122"/>
              </a:rPr>
              <a:t>辽东战役</a:t>
            </a:r>
            <a:endParaRPr lang="zh-CN" altLang="en-US" sz="2400" b="1" dirty="0">
              <a:latin typeface="微软雅黑" panose="020B0503020204020204" pitchFamily="34" charset="-122"/>
              <a:ea typeface="微软雅黑" panose="020B0503020204020204" pitchFamily="34" charset="-122"/>
            </a:endParaRPr>
          </a:p>
        </p:txBody>
      </p:sp>
      <p:sp>
        <p:nvSpPr>
          <p:cNvPr id="13" name="矩形 12"/>
          <p:cNvSpPr>
            <a:spLocks noChangeArrowheads="1"/>
          </p:cNvSpPr>
          <p:nvPr/>
        </p:nvSpPr>
        <p:spPr bwMode="auto">
          <a:xfrm>
            <a:off x="5017929" y="5519738"/>
            <a:ext cx="17068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latin typeface="微软雅黑" panose="020B0503020204020204" pitchFamily="34" charset="-122"/>
                <a:ea typeface="微软雅黑" panose="020B0503020204020204" pitchFamily="34" charset="-122"/>
              </a:rPr>
              <a:t>威海卫战役</a:t>
            </a:r>
            <a:endParaRPr lang="zh-CN" altLang="en-US" sz="2400" b="1" dirty="0">
              <a:latin typeface="微软雅黑" panose="020B0503020204020204" pitchFamily="34" charset="-122"/>
              <a:ea typeface="微软雅黑" panose="020B0503020204020204" pitchFamily="34" charset="-122"/>
            </a:endParaRPr>
          </a:p>
        </p:txBody>
      </p:sp>
      <p:sp>
        <p:nvSpPr>
          <p:cNvPr id="15" name="矩形 14"/>
          <p:cNvSpPr>
            <a:spLocks noChangeArrowheads="1"/>
          </p:cNvSpPr>
          <p:nvPr/>
        </p:nvSpPr>
        <p:spPr bwMode="auto">
          <a:xfrm>
            <a:off x="7061200" y="2133600"/>
            <a:ext cx="187166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latin typeface="微软雅黑" panose="020B0503020204020204" pitchFamily="34" charset="-122"/>
                <a:ea typeface="微软雅黑" panose="020B0503020204020204" pitchFamily="34" charset="-122"/>
              </a:rPr>
              <a:t>中日两国正式宣战</a:t>
            </a:r>
            <a:endParaRPr lang="zh-CN" altLang="en-US" sz="2400" b="1" dirty="0">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7186613" y="2946400"/>
            <a:ext cx="166528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latin typeface="微软雅黑" panose="020B0503020204020204" pitchFamily="34" charset="-122"/>
                <a:ea typeface="微软雅黑" panose="020B0503020204020204" pitchFamily="34" charset="-122"/>
              </a:rPr>
              <a:t>平壤失守</a:t>
            </a:r>
            <a:br>
              <a:rPr lang="zh-CN" altLang="en-US" sz="2400" b="1" dirty="0">
                <a:latin typeface="微软雅黑" panose="020B0503020204020204" pitchFamily="34" charset="-122"/>
                <a:ea typeface="微软雅黑" panose="020B0503020204020204" pitchFamily="34" charset="-122"/>
              </a:rPr>
            </a:br>
            <a:r>
              <a:rPr lang="zh-CN" altLang="en-US" sz="2400" b="1" dirty="0">
                <a:latin typeface="微软雅黑" panose="020B0503020204020204" pitchFamily="34" charset="-122"/>
                <a:ea typeface="微软雅黑" panose="020B0503020204020204" pitchFamily="34" charset="-122"/>
              </a:rPr>
              <a:t>战火至华</a:t>
            </a:r>
            <a:endParaRPr lang="zh-CN" altLang="en-US" sz="2400" b="1" dirty="0">
              <a:latin typeface="微软雅黑" panose="020B0503020204020204" pitchFamily="34" charset="-122"/>
              <a:ea typeface="微软雅黑" panose="020B0503020204020204" pitchFamily="34" charset="-122"/>
            </a:endParaRPr>
          </a:p>
        </p:txBody>
      </p:sp>
      <p:sp>
        <p:nvSpPr>
          <p:cNvPr id="19" name="矩形 18"/>
          <p:cNvSpPr>
            <a:spLocks noChangeArrowheads="1"/>
          </p:cNvSpPr>
          <p:nvPr/>
        </p:nvSpPr>
        <p:spPr bwMode="auto">
          <a:xfrm>
            <a:off x="6829267" y="3832225"/>
            <a:ext cx="23164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latin typeface="微软雅黑" panose="020B0503020204020204" pitchFamily="34" charset="-122"/>
                <a:ea typeface="微软雅黑" panose="020B0503020204020204" pitchFamily="34" charset="-122"/>
              </a:rPr>
              <a:t>丧失黄海制海权</a:t>
            </a:r>
            <a:endParaRPr lang="zh-CN" altLang="en-US" sz="2400" b="1" dirty="0">
              <a:latin typeface="微软雅黑" panose="020B0503020204020204" pitchFamily="34" charset="-122"/>
              <a:ea typeface="微软雅黑" panose="020B0503020204020204" pitchFamily="34" charset="-122"/>
            </a:endParaRPr>
          </a:p>
        </p:txBody>
      </p:sp>
      <p:sp>
        <p:nvSpPr>
          <p:cNvPr id="21" name="矩形 20"/>
          <p:cNvSpPr>
            <a:spLocks noChangeArrowheads="1"/>
          </p:cNvSpPr>
          <p:nvPr/>
        </p:nvSpPr>
        <p:spPr bwMode="auto">
          <a:xfrm>
            <a:off x="7158038" y="4344988"/>
            <a:ext cx="1731962"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latin typeface="微软雅黑" panose="020B0503020204020204" pitchFamily="34" charset="-122"/>
                <a:ea typeface="微软雅黑" panose="020B0503020204020204" pitchFamily="34" charset="-122"/>
              </a:rPr>
              <a:t>占旅大  </a:t>
            </a:r>
            <a:br>
              <a:rPr lang="zh-CN" altLang="en-US" sz="2400" b="1" dirty="0">
                <a:latin typeface="微软雅黑" panose="020B0503020204020204" pitchFamily="34" charset="-122"/>
                <a:ea typeface="微软雅黑" panose="020B0503020204020204" pitchFamily="34" charset="-122"/>
              </a:rPr>
            </a:br>
            <a:r>
              <a:rPr lang="zh-CN" altLang="en-US" sz="2400" b="1" dirty="0">
                <a:latin typeface="微软雅黑" panose="020B0503020204020204" pitchFamily="34" charset="-122"/>
                <a:ea typeface="微软雅黑" panose="020B0503020204020204" pitchFamily="34" charset="-122"/>
              </a:rPr>
              <a:t>旅顺大屠杀</a:t>
            </a:r>
            <a:endParaRPr lang="zh-CN" altLang="en-US" sz="2400" b="1" dirty="0">
              <a:latin typeface="微软雅黑" panose="020B0503020204020204" pitchFamily="34" charset="-122"/>
              <a:ea typeface="微软雅黑" panose="020B0503020204020204" pitchFamily="34" charset="-122"/>
            </a:endParaRPr>
          </a:p>
        </p:txBody>
      </p:sp>
      <p:sp>
        <p:nvSpPr>
          <p:cNvPr id="23" name="矩形 22"/>
          <p:cNvSpPr>
            <a:spLocks noChangeArrowheads="1"/>
          </p:cNvSpPr>
          <p:nvPr/>
        </p:nvSpPr>
        <p:spPr bwMode="auto">
          <a:xfrm>
            <a:off x="7258050" y="5354638"/>
            <a:ext cx="1443038"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latin typeface="微软雅黑" panose="020B0503020204020204" pitchFamily="34" charset="-122"/>
                <a:ea typeface="微软雅黑" panose="020B0503020204020204" pitchFamily="34" charset="-122"/>
              </a:rPr>
              <a:t>北洋舰队</a:t>
            </a:r>
            <a:br>
              <a:rPr lang="zh-CN" altLang="en-US" sz="2400" b="1" dirty="0">
                <a:latin typeface="微软雅黑" panose="020B0503020204020204" pitchFamily="34" charset="-122"/>
                <a:ea typeface="微软雅黑" panose="020B0503020204020204" pitchFamily="34" charset="-122"/>
              </a:rPr>
            </a:br>
            <a:r>
              <a:rPr lang="zh-CN" altLang="en-US" sz="2400" b="1" dirty="0">
                <a:latin typeface="微软雅黑" panose="020B0503020204020204" pitchFamily="34" charset="-122"/>
                <a:ea typeface="微软雅黑" panose="020B0503020204020204" pitchFamily="34" charset="-122"/>
              </a:rPr>
              <a:t>全军覆没</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500" fill="hold">
                                          <p:stCondLst>
                                            <p:cond delay="0"/>
                                          </p:stCondLst>
                                        </p:cTn>
                                        <p:tgtEl>
                                          <p:spTgt spid="17636"/>
                                        </p:tgtEl>
                                        <p:attrNameLst>
                                          <p:attrName>style.visibility</p:attrName>
                                        </p:attrNameLst>
                                      </p:cBhvr>
                                      <p:to>
                                        <p:strVal val="visible"/>
                                      </p:to>
                                    </p:set>
                                    <p:animEffect transition="in" filter="box(out)">
                                      <p:cBhvr>
                                        <p:cTn id="7" dur="500"/>
                                        <p:tgtEl>
                                          <p:spTgt spid="1763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1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inVertic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arn(inVertical)">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arn(inVertical)">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500" fill="hold"/>
                                        <p:tgtEl>
                                          <p:spTgt spid="5"/>
                                        </p:tgtEl>
                                        <p:attrNameLst>
                                          <p:attrName>ppt_w</p:attrName>
                                        </p:attrNameLst>
                                      </p:cBhvr>
                                      <p:tavLst>
                                        <p:tav tm="0">
                                          <p:val>
                                            <p:fltVal val="0"/>
                                          </p:val>
                                        </p:tav>
                                        <p:tav tm="100000">
                                          <p:val>
                                            <p:strVal val="#ppt_w"/>
                                          </p:val>
                                        </p:tav>
                                      </p:tavLst>
                                    </p:anim>
                                    <p:anim calcmode="lin" valueType="num">
                                      <p:cBhvr>
                                        <p:cTn id="45" dur="500" fill="hold"/>
                                        <p:tgtEl>
                                          <p:spTgt spid="5"/>
                                        </p:tgtEl>
                                        <p:attrNameLst>
                                          <p:attrName>ppt_h</p:attrName>
                                        </p:attrNameLst>
                                      </p:cBhvr>
                                      <p:tavLst>
                                        <p:tav tm="0">
                                          <p:val>
                                            <p:fltVal val="0"/>
                                          </p:val>
                                        </p:tav>
                                        <p:tav tm="100000">
                                          <p:val>
                                            <p:strVal val="#ppt_h"/>
                                          </p:val>
                                        </p:tav>
                                      </p:tavLst>
                                    </p:anim>
                                    <p:animEffect transition="in" filter="fade">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down)">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down)">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wheel(1)">
                                      <p:cBhvr>
                                        <p:cTn id="61" dur="1000"/>
                                        <p:tgtEl>
                                          <p:spTgt spid="21"/>
                                        </p:tgtEl>
                                      </p:cBhvr>
                                    </p:animEffect>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grpId="0" nodeType="click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circle(in)">
                                      <p:cBhvr>
                                        <p:cTn id="66"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P spid="11" grpId="0"/>
      <p:bldP spid="13" grpId="0"/>
      <p:bldP spid="15" grpId="0"/>
      <p:bldP spid="17" grpId="0"/>
      <p:bldP spid="19" grpId="0"/>
      <p:bldP spid="21" grpId="0"/>
      <p:bldP spid="2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843088" y="404813"/>
            <a:ext cx="2524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文鼎CS大黑"/>
                <a:ea typeface="微软雅黑" panose="020B0503020204020204" pitchFamily="34" charset="-122"/>
              </a:rPr>
              <a:t>平壤战役</a:t>
            </a:r>
            <a:endParaRPr lang="zh-CN" altLang="en-US" sz="4000" b="1" dirty="0">
              <a:latin typeface="文鼎CS大黑"/>
              <a:ea typeface="微软雅黑" panose="020B0503020204020204" pitchFamily="34" charset="-122"/>
            </a:endParaRPr>
          </a:p>
        </p:txBody>
      </p:sp>
      <p:sp>
        <p:nvSpPr>
          <p:cNvPr id="243714" name="Text Box 3"/>
          <p:cNvSpPr txBox="1">
            <a:spLocks noChangeArrowheads="1"/>
          </p:cNvSpPr>
          <p:nvPr/>
        </p:nvSpPr>
        <p:spPr bwMode="auto">
          <a:xfrm>
            <a:off x="1576388" y="1052736"/>
            <a:ext cx="9200131" cy="1395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000" b="1" dirty="0">
                <a:latin typeface="微软雅黑" panose="020B0503020204020204" pitchFamily="34" charset="-122"/>
                <a:ea typeface="微软雅黑" panose="020B0503020204020204" pitchFamily="34" charset="-122"/>
              </a:rPr>
              <a:t>    1894</a:t>
            </a:r>
            <a:r>
              <a:rPr lang="zh-CN" altLang="en-US" sz="3000" b="1" dirty="0">
                <a:latin typeface="微软雅黑" panose="020B0503020204020204" pitchFamily="34" charset="-122"/>
                <a:ea typeface="微软雅黑" panose="020B0503020204020204" pitchFamily="34" charset="-122"/>
              </a:rPr>
              <a:t>年</a:t>
            </a:r>
            <a:r>
              <a:rPr lang="en-US" altLang="en-US" sz="3000" b="1" dirty="0">
                <a:latin typeface="微软雅黑" panose="020B0503020204020204" pitchFamily="34" charset="-122"/>
                <a:ea typeface="微软雅黑" panose="020B0503020204020204" pitchFamily="34" charset="-122"/>
              </a:rPr>
              <a:t>9</a:t>
            </a:r>
            <a:r>
              <a:rPr lang="zh-CN" altLang="en-US" sz="3000" b="1" dirty="0">
                <a:latin typeface="微软雅黑" panose="020B0503020204020204" pitchFamily="34" charset="-122"/>
                <a:ea typeface="微软雅黑" panose="020B0503020204020204" pitchFamily="34" charset="-122"/>
              </a:rPr>
              <a:t>月，平壤战役爆发；左宝贵牺牲，统帅叶志超逃跑，平壤陷落。</a:t>
            </a:r>
            <a:endParaRPr lang="zh-CN" altLang="en-US" sz="3000" b="1" dirty="0">
              <a:latin typeface="微软雅黑" panose="020B0503020204020204" pitchFamily="34" charset="-122"/>
              <a:ea typeface="微软雅黑" panose="020B0503020204020204" pitchFamily="34" charset="-122"/>
            </a:endParaRPr>
          </a:p>
        </p:txBody>
      </p:sp>
      <p:pic>
        <p:nvPicPr>
          <p:cNvPr id="16388" name="Picture 4" descr="平壤战役"/>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09786" y="2714620"/>
            <a:ext cx="7305694" cy="3162918"/>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243714"/>
                                        </p:tgtEl>
                                        <p:attrNameLst>
                                          <p:attrName>style.visibility</p:attrName>
                                        </p:attrNameLst>
                                      </p:cBhvr>
                                      <p:to>
                                        <p:strVal val="visible"/>
                                      </p:to>
                                    </p:set>
                                    <p:anim calcmode="discrete" valueType="clr">
                                      <p:cBhvr override="childStyle">
                                        <p:cTn id="13" dur="80"/>
                                        <p:tgtEl>
                                          <p:spTgt spid="243714"/>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43714"/>
                                        </p:tgtEl>
                                        <p:attrNameLst>
                                          <p:attrName>fillcolor</p:attrName>
                                        </p:attrNameLst>
                                      </p:cBhvr>
                                      <p:tavLst>
                                        <p:tav tm="0">
                                          <p:val>
                                            <p:clrVal>
                                              <a:schemeClr val="accent2"/>
                                            </p:clrVal>
                                          </p:val>
                                        </p:tav>
                                        <p:tav tm="50000">
                                          <p:val>
                                            <p:clrVal>
                                              <a:schemeClr val="hlink"/>
                                            </p:clrVal>
                                          </p:val>
                                        </p:tav>
                                      </p:tavLst>
                                    </p:anim>
                                    <p:set>
                                      <p:cBhvr>
                                        <p:cTn id="15" dur="80"/>
                                        <p:tgtEl>
                                          <p:spTgt spid="243714"/>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nodeType="clickEffect">
                                  <p:stCondLst>
                                    <p:cond delay="0"/>
                                  </p:stCondLst>
                                  <p:childTnLst>
                                    <p:set>
                                      <p:cBhvr>
                                        <p:cTn id="19" dur="1" fill="hold">
                                          <p:stCondLst>
                                            <p:cond delay="0"/>
                                          </p:stCondLst>
                                        </p:cTn>
                                        <p:tgtEl>
                                          <p:spTgt spid="16388"/>
                                        </p:tgtEl>
                                        <p:attrNameLst>
                                          <p:attrName>style.visibility</p:attrName>
                                        </p:attrNameLst>
                                      </p:cBhvr>
                                      <p:to>
                                        <p:strVal val="visible"/>
                                      </p:to>
                                    </p:set>
                                    <p:animScale>
                                      <p:cBhvr>
                                        <p:cTn id="20" dur="1000" decel="50000" fill="hold">
                                          <p:stCondLst>
                                            <p:cond delay="0"/>
                                          </p:stCondLst>
                                        </p:cTn>
                                        <p:tgtEl>
                                          <p:spTgt spid="163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1" dur="1000" decel="50000" fill="hold">
                                          <p:stCondLst>
                                            <p:cond delay="0"/>
                                          </p:stCondLst>
                                        </p:cTn>
                                        <p:tgtEl>
                                          <p:spTgt spid="16388"/>
                                        </p:tgtEl>
                                        <p:attrNameLst>
                                          <p:attrName>ppt_x</p:attrName>
                                          <p:attrName>ppt_y</p:attrName>
                                        </p:attrNameLst>
                                      </p:cBhvr>
                                      <p:rCtr x="0" y="0"/>
                                    </p:animMotion>
                                    <p:animEffect transition="in" filter="fade">
                                      <p:cBhvr>
                                        <p:cTn id="22" dur="1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2437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71650" y="549275"/>
            <a:ext cx="2524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文鼎CS大黑"/>
                <a:ea typeface="微软雅黑" panose="020B0503020204020204" pitchFamily="34" charset="-122"/>
              </a:rPr>
              <a:t>黄海大战</a:t>
            </a:r>
            <a:endParaRPr lang="zh-CN" altLang="en-US" sz="4000" b="1" dirty="0">
              <a:latin typeface="文鼎CS大黑"/>
              <a:ea typeface="微软雅黑" panose="020B0503020204020204" pitchFamily="34" charset="-122"/>
            </a:endParaRPr>
          </a:p>
        </p:txBody>
      </p:sp>
      <p:sp>
        <p:nvSpPr>
          <p:cNvPr id="245763" name="Text Box 3"/>
          <p:cNvSpPr txBox="1">
            <a:spLocks noChangeArrowheads="1"/>
          </p:cNvSpPr>
          <p:nvPr/>
        </p:nvSpPr>
        <p:spPr bwMode="auto">
          <a:xfrm>
            <a:off x="1828800" y="1339850"/>
            <a:ext cx="5922963" cy="224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时间：</a:t>
            </a:r>
            <a:r>
              <a:rPr lang="en-US" altLang="zh-CN" sz="2800" b="1" dirty="0">
                <a:latin typeface="微软雅黑" panose="020B0503020204020204" pitchFamily="34" charset="-122"/>
                <a:ea typeface="微软雅黑" panose="020B0503020204020204" pitchFamily="34" charset="-122"/>
              </a:rPr>
              <a:t>1894</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9</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17</a:t>
            </a:r>
            <a:r>
              <a:rPr lang="zh-CN" altLang="en-US" sz="2800" b="1" dirty="0">
                <a:latin typeface="微软雅黑" panose="020B0503020204020204" pitchFamily="34" charset="-122"/>
                <a:ea typeface="微软雅黑" panose="020B0503020204020204" pitchFamily="34" charset="-122"/>
              </a:rPr>
              <a:t>日</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作战双方：北洋舰队</a:t>
            </a: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联合舰队</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中国损失较大，但主力尚存</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结果：</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日本取得黄海海域制海权。</a:t>
            </a:r>
            <a:endParaRPr lang="zh-CN" altLang="en-US" sz="2800" b="1" dirty="0">
              <a:latin typeface="微软雅黑" panose="020B0503020204020204" pitchFamily="34" charset="-122"/>
              <a:ea typeface="微软雅黑" panose="020B0503020204020204" pitchFamily="34" charset="-122"/>
            </a:endParaRPr>
          </a:p>
        </p:txBody>
      </p:sp>
      <p:sp>
        <p:nvSpPr>
          <p:cNvPr id="245764" name="AutoShape 4"/>
          <p:cNvSpPr/>
          <p:nvPr/>
        </p:nvSpPr>
        <p:spPr bwMode="auto">
          <a:xfrm>
            <a:off x="1724025" y="1268413"/>
            <a:ext cx="115888" cy="2335212"/>
          </a:xfrm>
          <a:prstGeom prst="leftBrace">
            <a:avLst>
              <a:gd name="adj1" fmla="val 247311"/>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pic>
        <p:nvPicPr>
          <p:cNvPr id="4" name="图片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751763" y="704850"/>
            <a:ext cx="2414587"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6550" name="图片 236549" descr="致远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0" y="3789363"/>
            <a:ext cx="5181600"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a:spLocks noChangeArrowheads="1"/>
          </p:cNvSpPr>
          <p:nvPr/>
        </p:nvSpPr>
        <p:spPr bwMode="auto">
          <a:xfrm>
            <a:off x="7475538" y="3870325"/>
            <a:ext cx="31115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民族英雄邓世昌</a:t>
            </a:r>
            <a:endParaRPr lang="zh-CN" altLang="en-US" sz="3200" b="1" dirty="0">
              <a:latin typeface="微软雅黑" panose="020B0503020204020204" pitchFamily="34" charset="-122"/>
              <a:ea typeface="微软雅黑" panose="020B0503020204020204" pitchFamily="34" charset="-122"/>
            </a:endParaRPr>
          </a:p>
        </p:txBody>
      </p:sp>
      <p:sp>
        <p:nvSpPr>
          <p:cNvPr id="5" name="文本框 4"/>
          <p:cNvSpPr txBox="1">
            <a:spLocks noChangeArrowheads="1"/>
          </p:cNvSpPr>
          <p:nvPr/>
        </p:nvSpPr>
        <p:spPr bwMode="auto">
          <a:xfrm>
            <a:off x="6994525" y="4454525"/>
            <a:ext cx="614363"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文鼎CS中黑" panose="020B0604020202020204"/>
                <a:ea typeface="微软雅黑" panose="020B0503020204020204" pitchFamily="34" charset="-122"/>
              </a:rPr>
              <a:t>致远舰</a:t>
            </a:r>
            <a:endParaRPr lang="zh-CN" altLang="en-US" sz="3200" b="1" dirty="0">
              <a:latin typeface="文鼎CS中黑" panose="020B0604020202020204"/>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45764"/>
                                        </p:tgtEl>
                                        <p:attrNameLst>
                                          <p:attrName>style.visibility</p:attrName>
                                        </p:attrNameLst>
                                      </p:cBhvr>
                                      <p:to>
                                        <p:strVal val="visible"/>
                                      </p:to>
                                    </p:set>
                                    <p:anim calcmode="lin" valueType="num">
                                      <p:cBhvr>
                                        <p:cTn id="13" dur="500"/>
                                        <p:tgtEl>
                                          <p:spTgt spid="245764"/>
                                        </p:tgtEl>
                                        <p:attrNameLst>
                                          <p:attrName>ppt_y</p:attrName>
                                        </p:attrNameLst>
                                      </p:cBhvr>
                                      <p:tavLst>
                                        <p:tav tm="0">
                                          <p:val>
                                            <p:strVal val="#ppt_y+#ppt_h*1.125000"/>
                                          </p:val>
                                        </p:tav>
                                        <p:tav tm="100000">
                                          <p:val>
                                            <p:strVal val="#ppt_y"/>
                                          </p:val>
                                        </p:tav>
                                      </p:tavLst>
                                    </p:anim>
                                    <p:animEffect transition="in" filter="wipe(up)">
                                      <p:cBhvr>
                                        <p:cTn id="14" dur="500"/>
                                        <p:tgtEl>
                                          <p:spTgt spid="245764"/>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45763"/>
                                        </p:tgtEl>
                                        <p:attrNameLst>
                                          <p:attrName>style.visibility</p:attrName>
                                        </p:attrNameLst>
                                      </p:cBhvr>
                                      <p:to>
                                        <p:strVal val="visible"/>
                                      </p:to>
                                    </p:set>
                                    <p:animEffect transition="in" filter="blinds(horizontal)">
                                      <p:cBhvr>
                                        <p:cTn id="19" dur="500"/>
                                        <p:tgtEl>
                                          <p:spTgt spid="245763"/>
                                        </p:tgtEl>
                                      </p:cBhvr>
                                    </p:animEffect>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800" decel="100000"/>
                                        <p:tgtEl>
                                          <p:spTgt spid="4"/>
                                        </p:tgtEl>
                                      </p:cBhvr>
                                    </p:animEffect>
                                    <p:anim calcmode="lin" valueType="num">
                                      <p:cBhvr>
                                        <p:cTn id="25" dur="800" decel="100000" fill="hold"/>
                                        <p:tgtEl>
                                          <p:spTgt spid="4"/>
                                        </p:tgtEl>
                                        <p:attrNameLst>
                                          <p:attrName>style.rotation</p:attrName>
                                        </p:attrNameLst>
                                      </p:cBhvr>
                                      <p:tavLst>
                                        <p:tav tm="0">
                                          <p:val>
                                            <p:fltVal val="-90"/>
                                          </p:val>
                                        </p:tav>
                                        <p:tav tm="100000">
                                          <p:val>
                                            <p:fltVal val="0"/>
                                          </p:val>
                                        </p:tav>
                                      </p:tavLst>
                                    </p:anim>
                                    <p:anim calcmode="lin" valueType="num">
                                      <p:cBhvr>
                                        <p:cTn id="26" dur="800" decel="100000" fill="hold"/>
                                        <p:tgtEl>
                                          <p:spTgt spid="4"/>
                                        </p:tgtEl>
                                        <p:attrNameLst>
                                          <p:attrName>ppt_x</p:attrName>
                                        </p:attrNameLst>
                                      </p:cBhvr>
                                      <p:tavLst>
                                        <p:tav tm="0">
                                          <p:val>
                                            <p:strVal val="#ppt_x+0.4"/>
                                          </p:val>
                                        </p:tav>
                                        <p:tav tm="100000">
                                          <p:val>
                                            <p:strVal val="#ppt_x-0.05"/>
                                          </p:val>
                                        </p:tav>
                                      </p:tavLst>
                                    </p:anim>
                                    <p:anim calcmode="lin" valueType="num">
                                      <p:cBhvr>
                                        <p:cTn id="27" dur="800" decel="100000" fill="hold"/>
                                        <p:tgtEl>
                                          <p:spTgt spid="4"/>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30" presetClass="entr" presetSubtype="0" fill="hold" nodeType="clickEffect">
                                  <p:stCondLst>
                                    <p:cond delay="0"/>
                                  </p:stCondLst>
                                  <p:childTnLst>
                                    <p:set>
                                      <p:cBhvr>
                                        <p:cTn id="38" dur="1" fill="hold">
                                          <p:stCondLst>
                                            <p:cond delay="0"/>
                                          </p:stCondLst>
                                        </p:cTn>
                                        <p:tgtEl>
                                          <p:spTgt spid="236550"/>
                                        </p:tgtEl>
                                        <p:attrNameLst>
                                          <p:attrName>style.visibility</p:attrName>
                                        </p:attrNameLst>
                                      </p:cBhvr>
                                      <p:to>
                                        <p:strVal val="visible"/>
                                      </p:to>
                                    </p:set>
                                    <p:animEffect transition="in" filter="fade">
                                      <p:cBhvr>
                                        <p:cTn id="39" dur="800" decel="100000"/>
                                        <p:tgtEl>
                                          <p:spTgt spid="236550"/>
                                        </p:tgtEl>
                                      </p:cBhvr>
                                    </p:animEffect>
                                    <p:anim calcmode="lin" valueType="num">
                                      <p:cBhvr>
                                        <p:cTn id="40" dur="800" decel="100000" fill="hold"/>
                                        <p:tgtEl>
                                          <p:spTgt spid="236550"/>
                                        </p:tgtEl>
                                        <p:attrNameLst>
                                          <p:attrName>style.rotation</p:attrName>
                                        </p:attrNameLst>
                                      </p:cBhvr>
                                      <p:tavLst>
                                        <p:tav tm="0">
                                          <p:val>
                                            <p:fltVal val="-90"/>
                                          </p:val>
                                        </p:tav>
                                        <p:tav tm="100000">
                                          <p:val>
                                            <p:fltVal val="0"/>
                                          </p:val>
                                        </p:tav>
                                      </p:tavLst>
                                    </p:anim>
                                    <p:anim calcmode="lin" valueType="num">
                                      <p:cBhvr>
                                        <p:cTn id="41" dur="800" decel="100000" fill="hold"/>
                                        <p:tgtEl>
                                          <p:spTgt spid="236550"/>
                                        </p:tgtEl>
                                        <p:attrNameLst>
                                          <p:attrName>ppt_x</p:attrName>
                                        </p:attrNameLst>
                                      </p:cBhvr>
                                      <p:tavLst>
                                        <p:tav tm="0">
                                          <p:val>
                                            <p:strVal val="#ppt_x+0.4"/>
                                          </p:val>
                                        </p:tav>
                                        <p:tav tm="100000">
                                          <p:val>
                                            <p:strVal val="#ppt_x-0.05"/>
                                          </p:val>
                                        </p:tav>
                                      </p:tavLst>
                                    </p:anim>
                                    <p:anim calcmode="lin" valueType="num">
                                      <p:cBhvr>
                                        <p:cTn id="42" dur="800" decel="100000" fill="hold"/>
                                        <p:tgtEl>
                                          <p:spTgt spid="236550"/>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236550"/>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236550"/>
                                        </p:tgtEl>
                                        <p:attrNameLst>
                                          <p:attrName>ppt_y</p:attrName>
                                        </p:attrNameLst>
                                      </p:cBhvr>
                                      <p:tavLst>
                                        <p:tav tm="0">
                                          <p:val>
                                            <p:strVal val="#ppt_y+0.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blinds(horizontal)">
                                      <p:cBhvr>
                                        <p:cTn id="4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245763" grpId="0"/>
      <p:bldP spid="245764" grpId="0" bldLvl="0" animBg="1"/>
      <p:bldP spid="6" grpId="0" bldLvl="0"/>
      <p:bldP spid="5" grpId="0" bldLvl="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74825" y="544513"/>
            <a:ext cx="2524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文鼎CS大黑"/>
                <a:ea typeface="微软雅黑" panose="020B0503020204020204" pitchFamily="34" charset="-122"/>
              </a:rPr>
              <a:t>辽东战役</a:t>
            </a:r>
            <a:endParaRPr lang="zh-CN" altLang="en-US" sz="4000" b="1" dirty="0">
              <a:latin typeface="文鼎CS大黑"/>
              <a:ea typeface="微软雅黑" panose="020B0503020204020204" pitchFamily="34" charset="-122"/>
            </a:endParaRPr>
          </a:p>
        </p:txBody>
      </p:sp>
      <p:sp>
        <p:nvSpPr>
          <p:cNvPr id="248836" name="Text Box 4"/>
          <p:cNvSpPr txBox="1">
            <a:spLocks noChangeArrowheads="1"/>
          </p:cNvSpPr>
          <p:nvPr/>
        </p:nvSpPr>
        <p:spPr bwMode="auto">
          <a:xfrm>
            <a:off x="1766888" y="1295400"/>
            <a:ext cx="8659812"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    1894</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10</a:t>
            </a:r>
            <a:r>
              <a:rPr lang="zh-CN" altLang="en-US" sz="2800" b="1" dirty="0">
                <a:latin typeface="微软雅黑" panose="020B0503020204020204" pitchFamily="34" charset="-122"/>
                <a:ea typeface="微软雅黑" panose="020B0503020204020204" pitchFamily="34" charset="-122"/>
              </a:rPr>
              <a:t>月下旬，清军除聂士成部外大部溃逃，日军占 领九连城、大连、旅顺。</a:t>
            </a:r>
            <a:endParaRPr lang="zh-CN" altLang="en-US" sz="2800" b="1" dirty="0">
              <a:latin typeface="微软雅黑" panose="020B0503020204020204" pitchFamily="34" charset="-122"/>
              <a:ea typeface="微软雅黑" panose="020B0503020204020204" pitchFamily="34" charset="-122"/>
            </a:endParaRPr>
          </a:p>
        </p:txBody>
      </p:sp>
      <p:pic>
        <p:nvPicPr>
          <p:cNvPr id="29698" name="Picture 2" descr="旅顺屠杀"/>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66888" y="2357438"/>
            <a:ext cx="5675312" cy="386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7486650" y="2590800"/>
            <a:ext cx="2952750" cy="379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旅顺全城两万余人，仅为日军清理尸体的</a:t>
            </a:r>
            <a:r>
              <a:rPr lang="en-US" altLang="zh-CN" sz="2800" b="1" dirty="0">
                <a:latin typeface="微软雅黑" panose="020B0503020204020204" pitchFamily="34" charset="-122"/>
                <a:ea typeface="微软雅黑" panose="020B0503020204020204" pitchFamily="34" charset="-122"/>
              </a:rPr>
              <a:t>36</a:t>
            </a:r>
            <a:r>
              <a:rPr lang="zh-CN" altLang="en-US" sz="2800" b="1" dirty="0">
                <a:latin typeface="微软雅黑" panose="020B0503020204020204" pitchFamily="34" charset="-122"/>
                <a:ea typeface="微软雅黑" panose="020B0503020204020204" pitchFamily="34" charset="-122"/>
              </a:rPr>
              <a:t>人幸免。美国报纸评论说：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日本国为</a:t>
            </a:r>
            <a:r>
              <a:rPr lang="zh-CN" altLang="en-US" sz="3200" b="1" dirty="0">
                <a:solidFill>
                  <a:srgbClr val="0000FF"/>
                </a:solidFill>
                <a:latin typeface="微软雅黑" panose="020B0503020204020204" pitchFamily="34" charset="-122"/>
                <a:ea typeface="微软雅黑" panose="020B0503020204020204" pitchFamily="34" charset="-122"/>
              </a:rPr>
              <a:t>蒙文明皮肤具野蛮筋骨之怪兽</a:t>
            </a:r>
            <a:r>
              <a:rPr lang="zh-CN" altLang="en-US" sz="2400" b="1" dirty="0">
                <a:solidFill>
                  <a:srgbClr val="0000FF"/>
                </a:solidFill>
                <a:latin typeface="微软雅黑" panose="020B0503020204020204" pitchFamily="34" charset="-122"/>
                <a:ea typeface="微软雅黑" panose="020B0503020204020204" pitchFamily="34" charset="-122"/>
              </a:rPr>
              <a:t>。</a:t>
            </a:r>
            <a:r>
              <a:rPr lang="en-US" altLang="zh-CN" sz="2400" b="1" dirty="0">
                <a:solidFill>
                  <a:srgbClr val="0000FF"/>
                </a:solidFill>
                <a:latin typeface="微软雅黑" panose="020B0503020204020204" pitchFamily="34" charset="-122"/>
                <a:ea typeface="微软雅黑" panose="020B0503020204020204" pitchFamily="34" charset="-122"/>
              </a:rPr>
              <a:t>』</a:t>
            </a:r>
            <a:endParaRPr lang="en-US" altLang="zh-CN" sz="2400" b="1" dirty="0">
              <a:solidFill>
                <a:srgbClr val="0000FF"/>
              </a:solidFill>
              <a:latin typeface="微软雅黑" panose="020B0503020204020204" pitchFamily="34" charset="-122"/>
              <a:ea typeface="微软雅黑" panose="020B0503020204020204" pitchFamily="34" charset="-122"/>
            </a:endParaRPr>
          </a:p>
        </p:txBody>
      </p:sp>
      <p:pic>
        <p:nvPicPr>
          <p:cNvPr id="29703" name="5.MID">
            <a:hlinkClick r:id="" action="ppaction://media"/>
          </p:cNvPr>
          <p:cNvPicPr>
            <a:picLocks noRot="1" noChangeAspect="1" noChangeArrowheads="1"/>
          </p:cNvPicPr>
          <p:nvPr>
            <a:audioFile r:link="rId2"/>
            <p:extLst>
              <p:ext uri="{DAA4B4D4-6D71-4841-9C94-3DE7FCFB9230}">
                <p14:media xmlns:p14="http://schemas.microsoft.com/office/powerpoint/2010/main" r:link="rId3"/>
              </p:ext>
            </p:extLst>
          </p:nvPr>
        </p:nvPicPr>
        <p:blipFill>
          <a:blip r:embed="rId4">
            <a:extLst>
              <a:ext uri="{28A0092B-C50C-407E-A947-70E740481C1C}">
                <a14:useLocalDpi xmlns:a14="http://schemas.microsoft.com/office/drawing/2010/main" val="0"/>
              </a:ext>
            </a:extLst>
          </a:blip>
          <a:srcRect/>
          <a:stretch>
            <a:fillRect/>
          </a:stretch>
        </p:blipFill>
        <p:spPr bwMode="auto">
          <a:xfrm>
            <a:off x="8153400" y="4114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8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04063" y="4581525"/>
            <a:ext cx="911225"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fade">
                                      <p:cBhvr>
                                        <p:cTn id="7" dur="800" decel="100000"/>
                                        <p:tgtEl>
                                          <p:spTgt spid="5125"/>
                                        </p:tgtEl>
                                      </p:cBhvr>
                                    </p:animEffect>
                                    <p:anim calcmode="lin" valueType="num">
                                      <p:cBhvr>
                                        <p:cTn id="8" dur="800" decel="100000" fill="hold"/>
                                        <p:tgtEl>
                                          <p:spTgt spid="5125"/>
                                        </p:tgtEl>
                                        <p:attrNameLst>
                                          <p:attrName>style.rotation</p:attrName>
                                        </p:attrNameLst>
                                      </p:cBhvr>
                                      <p:tavLst>
                                        <p:tav tm="0">
                                          <p:val>
                                            <p:fltVal val="-90"/>
                                          </p:val>
                                        </p:tav>
                                        <p:tav tm="100000">
                                          <p:val>
                                            <p:fltVal val="0"/>
                                          </p:val>
                                        </p:tav>
                                      </p:tavLst>
                                    </p:anim>
                                    <p:anim calcmode="lin" valueType="num">
                                      <p:cBhvr>
                                        <p:cTn id="9" dur="800" decel="100000" fill="hold"/>
                                        <p:tgtEl>
                                          <p:spTgt spid="5125"/>
                                        </p:tgtEl>
                                        <p:attrNameLst>
                                          <p:attrName>ppt_x</p:attrName>
                                        </p:attrNameLst>
                                      </p:cBhvr>
                                      <p:tavLst>
                                        <p:tav tm="0">
                                          <p:val>
                                            <p:strVal val="#ppt_x+0.4"/>
                                          </p:val>
                                        </p:tav>
                                        <p:tav tm="100000">
                                          <p:val>
                                            <p:strVal val="#ppt_x-0.05"/>
                                          </p:val>
                                        </p:tav>
                                      </p:tavLst>
                                    </p:anim>
                                    <p:anim calcmode="lin" valueType="num">
                                      <p:cBhvr>
                                        <p:cTn id="10" dur="800" decel="100000" fill="hold"/>
                                        <p:tgtEl>
                                          <p:spTgt spid="512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248836"/>
                                        </p:tgtEl>
                                        <p:attrNameLst>
                                          <p:attrName>style.visibility</p:attrName>
                                        </p:attrNameLst>
                                      </p:cBhvr>
                                      <p:to>
                                        <p:strVal val="visible"/>
                                      </p:to>
                                    </p:set>
                                    <p:anim calcmode="discrete" valueType="clr">
                                      <p:cBhvr override="childStyle">
                                        <p:cTn id="17" dur="80"/>
                                        <p:tgtEl>
                                          <p:spTgt spid="248836"/>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248836"/>
                                        </p:tgtEl>
                                        <p:attrNameLst>
                                          <p:attrName>fillcolor</p:attrName>
                                        </p:attrNameLst>
                                      </p:cBhvr>
                                      <p:tavLst>
                                        <p:tav tm="0">
                                          <p:val>
                                            <p:clrVal>
                                              <a:schemeClr val="accent2"/>
                                            </p:clrVal>
                                          </p:val>
                                        </p:tav>
                                        <p:tav tm="50000">
                                          <p:val>
                                            <p:clrVal>
                                              <a:schemeClr val="hlink"/>
                                            </p:clrVal>
                                          </p:val>
                                        </p:tav>
                                      </p:tavLst>
                                    </p:anim>
                                    <p:set>
                                      <p:cBhvr>
                                        <p:cTn id="19" dur="80"/>
                                        <p:tgtEl>
                                          <p:spTgt spid="248836"/>
                                        </p:tgtEl>
                                        <p:attrNameLst>
                                          <p:attrName>fill.type</p:attrName>
                                        </p:attrNameLst>
                                      </p:cBhvr>
                                      <p:to>
                                        <p:strVal val="solid"/>
                                      </p:to>
                                    </p:set>
                                  </p:childTnLst>
                                </p:cTn>
                              </p:par>
                            </p:childTnLst>
                          </p:cTn>
                        </p:par>
                        <p:par>
                          <p:cTn id="20" fill="hold">
                            <p:stCondLst>
                              <p:cond delay="1759"/>
                            </p:stCondLst>
                            <p:childTnLst>
                              <p:par>
                                <p:cTn id="21" presetID="1" presetClass="mediacall" presetSubtype="0" fill="hold" nodeType="afterEffect">
                                  <p:stCondLst>
                                    <p:cond delay="0"/>
                                  </p:stCondLst>
                                  <p:childTnLst>
                                    <p:cmd type="call" cmd="playFrom(0.0)">
                                      <p:cBhvr>
                                        <p:cTn id="22" dur="1" fill="hold"/>
                                        <p:tgtEl>
                                          <p:spTgt spid="29703"/>
                                        </p:tgtEl>
                                      </p:cBhvr>
                                    </p:cmd>
                                  </p:childTnLst>
                                </p:cTn>
                              </p:par>
                              <p:par>
                                <p:cTn id="23" presetID="7" presetClass="entr" presetSubtype="4" fill="hold" nodeType="withEffect">
                                  <p:stCondLst>
                                    <p:cond delay="0"/>
                                  </p:stCondLst>
                                  <p:childTnLst>
                                    <p:set>
                                      <p:cBhvr>
                                        <p:cTn id="24" dur="1" fill="hold">
                                          <p:stCondLst>
                                            <p:cond delay="0"/>
                                          </p:stCondLst>
                                        </p:cTn>
                                        <p:tgtEl>
                                          <p:spTgt spid="29698"/>
                                        </p:tgtEl>
                                        <p:attrNameLst>
                                          <p:attrName>style.visibility</p:attrName>
                                        </p:attrNameLst>
                                      </p:cBhvr>
                                      <p:to>
                                        <p:strVal val="visible"/>
                                      </p:to>
                                    </p:set>
                                    <p:anim calcmode="lin" valueType="num">
                                      <p:cBhvr>
                                        <p:cTn id="25" dur="5000" fill="hold"/>
                                        <p:tgtEl>
                                          <p:spTgt spid="29698"/>
                                        </p:tgtEl>
                                        <p:attrNameLst>
                                          <p:attrName>ppt_x</p:attrName>
                                        </p:attrNameLst>
                                      </p:cBhvr>
                                      <p:tavLst>
                                        <p:tav tm="0">
                                          <p:val>
                                            <p:strVal val="#ppt_x"/>
                                          </p:val>
                                        </p:tav>
                                        <p:tav tm="100000">
                                          <p:val>
                                            <p:strVal val="#ppt_x"/>
                                          </p:val>
                                        </p:tav>
                                      </p:tavLst>
                                    </p:anim>
                                    <p:anim calcmode="lin" valueType="num">
                                      <p:cBhvr>
                                        <p:cTn id="26" dur="5000" fill="hold"/>
                                        <p:tgtEl>
                                          <p:spTgt spid="29698"/>
                                        </p:tgtEl>
                                        <p:attrNameLst>
                                          <p:attrName>ppt_y</p:attrName>
                                        </p:attrNameLst>
                                      </p:cBhvr>
                                      <p:tavLst>
                                        <p:tav tm="0">
                                          <p:val>
                                            <p:strVal val="1+#ppt_h/2"/>
                                          </p:val>
                                        </p:tav>
                                        <p:tav tm="100000">
                                          <p:val>
                                            <p:strVal val="#ppt_y"/>
                                          </p:val>
                                        </p:tav>
                                      </p:tavLst>
                                    </p:anim>
                                  </p:childTnLst>
                                </p:cTn>
                              </p:par>
                            </p:childTnLst>
                          </p:cTn>
                        </p:par>
                        <p:par>
                          <p:cTn id="27" fill="hold">
                            <p:stCondLst>
                              <p:cond delay="1759"/>
                            </p:stCondLst>
                            <p:childTnLst>
                              <p:par>
                                <p:cTn id="28" presetID="1" presetClass="entr" presetSubtype="0" fill="hold" grpId="0" nodeType="afterEffect">
                                  <p:stCondLst>
                                    <p:cond delay="0"/>
                                  </p:stCondLst>
                                  <p:iterate type="lt">
                                    <p:tmAbs val="75"/>
                                  </p:iterate>
                                  <p:childTnLst>
                                    <p:set>
                                      <p:cBhvr>
                                        <p:cTn id="29" dur="1" fill="hold">
                                          <p:stCondLst>
                                            <p:cond delay="74"/>
                                          </p:stCondLst>
                                        </p:cTn>
                                        <p:tgtEl>
                                          <p:spTgt spid="29701"/>
                                        </p:tgtEl>
                                        <p:attrNameLst>
                                          <p:attrName>style.visibility</p:attrName>
                                        </p:attrNameLst>
                                      </p:cBhvr>
                                      <p:to>
                                        <p:strVal val="visible"/>
                                      </p:to>
                                    </p:set>
                                  </p:childTnLst>
                                  <p:subTnLst>
                                    <p:audio>
                                      <p:cMediaNode>
                                        <p:cTn display="0" masterRel="sameClick">
                                          <p:stCondLst>
                                            <p:cond evt="begin" delay="0">
                                              <p:tn val="28"/>
                                            </p:cond>
                                          </p:stCondLst>
                                          <p:endCondLst>
                                            <p:cond evt="onStopAudio" delay="0">
                                              <p:tgtEl>
                                                <p:sldTgt/>
                                              </p:tgtEl>
                                            </p:cond>
                                          </p:endCondLst>
                                        </p:cTn>
                                        <p:tgtEl>
                                          <p:sndTgt r:embed="rId6" name="type.wav"/>
                                        </p:tgtEl>
                                      </p:cMediaNode>
                                    </p:audio>
                                  </p:subTnLst>
                                </p:cTn>
                              </p:par>
                            </p:childTnLst>
                          </p:cTn>
                        </p:par>
                        <p:par>
                          <p:cTn id="30" fill="hold">
                            <p:stCondLst>
                              <p:cond delay="10659"/>
                            </p:stCondLst>
                            <p:childTnLst>
                              <p:par>
                                <p:cTn id="31" presetID="1" presetClass="entr" presetSubtype="0" fill="hold" nodeType="afterEffect">
                                  <p:stCondLst>
                                    <p:cond delay="0"/>
                                  </p:stCondLst>
                                  <p:childTnLst>
                                    <p:set>
                                      <p:cBhvr>
                                        <p:cTn id="32" dur="1" fill="hold">
                                          <p:stCondLst>
                                            <p:cond delay="499"/>
                                          </p:stCondLst>
                                        </p:cTn>
                                        <p:tgtEl>
                                          <p:spTgt spid="297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33" fill="hold" display="0">
                  <p:stCondLst>
                    <p:cond delay="indefinite"/>
                  </p:stCondLst>
                  <p:endCondLst>
                    <p:cond evt="onPrev" delay="0">
                      <p:tgtEl>
                        <p:sldTgt/>
                      </p:tgtEl>
                    </p:cond>
                    <p:cond evt="onStopAudio" delay="0">
                      <p:tgtEl>
                        <p:sldTgt/>
                      </p:tgtEl>
                    </p:cond>
                  </p:endCondLst>
                </p:cTn>
                <p:tgtEl>
                  <p:spTgt spid="29703"/>
                </p:tgtEl>
              </p:cMediaNode>
            </p:audio>
          </p:childTnLst>
        </p:cTn>
      </p:par>
    </p:tnLst>
    <p:bldLst>
      <p:bldP spid="5125" grpId="0"/>
      <p:bldP spid="248836" grpId="0"/>
      <p:bldP spid="2970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a:spLocks noChangeArrowheads="1"/>
          </p:cNvSpPr>
          <p:nvPr/>
        </p:nvSpPr>
        <p:spPr bwMode="auto">
          <a:xfrm>
            <a:off x="1559496" y="333375"/>
            <a:ext cx="590465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400" b="1" dirty="0">
                <a:latin typeface="Tahoma" panose="020B0604030504040204" pitchFamily="34" charset="0"/>
                <a:ea typeface="微软雅黑" panose="020B0503020204020204" pitchFamily="34" charset="-122"/>
              </a:rPr>
              <a:t>   </a:t>
            </a:r>
            <a:r>
              <a:rPr lang="zh-CN" altLang="en-US" sz="2400" b="1" dirty="0">
                <a:latin typeface="Tahoma" panose="020B0604030504040204" pitchFamily="34" charset="0"/>
                <a:ea typeface="微软雅黑" panose="020B0503020204020204" pitchFamily="34" charset="-122"/>
              </a:rPr>
              <a:t>美国驻华使馆武官欧柏在一份报告中记述了旅顺大屠杀：“我亲眼看见诸多尸体，他们的手是缚在背后的。我曾经看到许多伤痕累累，显然是被刺刀杀死的尸体而且我可以确定，他们是在毫无抵抗的情况下被害的。”</a:t>
            </a:r>
            <a:endParaRPr lang="zh-CN" altLang="en-US" sz="2400" b="1" dirty="0">
              <a:latin typeface="Tahoma" panose="020B0604030504040204" pitchFamily="34" charset="0"/>
              <a:ea typeface="微软雅黑" panose="020B0503020204020204" pitchFamily="34" charset="-122"/>
            </a:endParaRPr>
          </a:p>
        </p:txBody>
      </p:sp>
      <p:pic>
        <p:nvPicPr>
          <p:cNvPr id="250884" name="图片 250883" descr="20032242152458826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59896" y="3304659"/>
            <a:ext cx="2808288"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0885" name="图片 250884" descr="2003224221320169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36" y="582238"/>
            <a:ext cx="2573338"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0886" name="图片 250885" descr="20032242203659345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9496" y="4005064"/>
            <a:ext cx="331787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8112224" y="4584184"/>
            <a:ext cx="2722880" cy="706755"/>
          </a:xfrm>
          <a:prstGeom prst="rect">
            <a:avLst/>
          </a:prstGeom>
        </p:spPr>
        <p:txBody>
          <a:bodyPr wrap="none">
            <a:spAutoFit/>
          </a:bodyPr>
          <a:lstStyle/>
          <a:p>
            <a:pPr algn="ctr">
              <a:buFontTx/>
              <a:buNone/>
              <a:defRPr/>
            </a:pPr>
            <a:r>
              <a:rPr lang="zh-CN" altLang="en-US" sz="4000" b="1" noProof="1">
                <a:latin typeface="微软雅黑" panose="020B0503020204020204" pitchFamily="34" charset="-122"/>
                <a:ea typeface="微软雅黑" panose="020B0503020204020204" pitchFamily="34" charset="-122"/>
                <a:cs typeface="+mn-ea"/>
              </a:rPr>
              <a:t>知耻而后勇</a:t>
            </a:r>
            <a:endParaRPr lang="zh-CN" altLang="en-US" sz="40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50884"/>
                                        </p:tgtEl>
                                        <p:attrNameLst>
                                          <p:attrName>style.visibility</p:attrName>
                                        </p:attrNameLst>
                                      </p:cBhvr>
                                      <p:to>
                                        <p:strVal val="visible"/>
                                      </p:to>
                                    </p:set>
                                    <p:anim calcmode="lin" valueType="num">
                                      <p:cBhvr>
                                        <p:cTn id="7" dur="500" fill="hold"/>
                                        <p:tgtEl>
                                          <p:spTgt spid="250884"/>
                                        </p:tgtEl>
                                        <p:attrNameLst>
                                          <p:attrName>ppt_w</p:attrName>
                                        </p:attrNameLst>
                                      </p:cBhvr>
                                      <p:tavLst>
                                        <p:tav tm="0">
                                          <p:val>
                                            <p:fltVal val="0"/>
                                          </p:val>
                                        </p:tav>
                                        <p:tav tm="100000">
                                          <p:val>
                                            <p:strVal val="#ppt_w"/>
                                          </p:val>
                                        </p:tav>
                                      </p:tavLst>
                                    </p:anim>
                                    <p:anim calcmode="lin" valueType="num">
                                      <p:cBhvr>
                                        <p:cTn id="8" dur="500" fill="hold"/>
                                        <p:tgtEl>
                                          <p:spTgt spid="25088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 presetClass="entr" presetSubtype="16" fill="hold" nodeType="afterEffect">
                                  <p:stCondLst>
                                    <p:cond delay="0"/>
                                  </p:stCondLst>
                                  <p:childTnLst>
                                    <p:set>
                                      <p:cBhvr>
                                        <p:cTn id="11" dur="1" fill="hold">
                                          <p:stCondLst>
                                            <p:cond delay="0"/>
                                          </p:stCondLst>
                                        </p:cTn>
                                        <p:tgtEl>
                                          <p:spTgt spid="250885"/>
                                        </p:tgtEl>
                                        <p:attrNameLst>
                                          <p:attrName>style.visibility</p:attrName>
                                        </p:attrNameLst>
                                      </p:cBhvr>
                                      <p:to>
                                        <p:strVal val="visible"/>
                                      </p:to>
                                    </p:set>
                                    <p:animEffect transition="in" filter="box(in)">
                                      <p:cBhvr>
                                        <p:cTn id="12" dur="500"/>
                                        <p:tgtEl>
                                          <p:spTgt spid="250885"/>
                                        </p:tgtEl>
                                      </p:cBhvr>
                                    </p:animEffect>
                                  </p:childTnLst>
                                </p:cTn>
                              </p:par>
                            </p:childTnLst>
                          </p:cTn>
                        </p:par>
                        <p:par>
                          <p:cTn id="13" fill="hold">
                            <p:stCondLst>
                              <p:cond delay="1000"/>
                            </p:stCondLst>
                            <p:childTnLst>
                              <p:par>
                                <p:cTn id="14" presetID="4" presetClass="entr" presetSubtype="16" fill="hold" nodeType="afterEffect">
                                  <p:stCondLst>
                                    <p:cond delay="0"/>
                                  </p:stCondLst>
                                  <p:childTnLst>
                                    <p:set>
                                      <p:cBhvr>
                                        <p:cTn id="15" dur="1" fill="hold">
                                          <p:stCondLst>
                                            <p:cond delay="0"/>
                                          </p:stCondLst>
                                        </p:cTn>
                                        <p:tgtEl>
                                          <p:spTgt spid="250886"/>
                                        </p:tgtEl>
                                        <p:attrNameLst>
                                          <p:attrName>style.visibility</p:attrName>
                                        </p:attrNameLst>
                                      </p:cBhvr>
                                      <p:to>
                                        <p:strVal val="visible"/>
                                      </p:to>
                                    </p:set>
                                    <p:animEffect transition="in" filter="box(in)">
                                      <p:cBhvr>
                                        <p:cTn id="16" dur="500"/>
                                        <p:tgtEl>
                                          <p:spTgt spid="250886"/>
                                        </p:tgtEl>
                                      </p:cBhvr>
                                    </p:animEffect>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250883"/>
                                        </p:tgtEl>
                                        <p:attrNameLst>
                                          <p:attrName>style.visibility</p:attrName>
                                        </p:attrNameLst>
                                      </p:cBhvr>
                                      <p:to>
                                        <p:strVal val="visible"/>
                                      </p:to>
                                    </p:set>
                                    <p:anim calcmode="lin" valueType="num">
                                      <p:cBhvr>
                                        <p:cTn id="21" dur="1000" fill="hold"/>
                                        <p:tgtEl>
                                          <p:spTgt spid="250883"/>
                                        </p:tgtEl>
                                        <p:attrNameLst>
                                          <p:attrName>ppt_w</p:attrName>
                                        </p:attrNameLst>
                                      </p:cBhvr>
                                      <p:tavLst>
                                        <p:tav tm="0">
                                          <p:val>
                                            <p:fltVal val="0"/>
                                          </p:val>
                                        </p:tav>
                                        <p:tav tm="100000">
                                          <p:val>
                                            <p:strVal val="#ppt_w"/>
                                          </p:val>
                                        </p:tav>
                                      </p:tavLst>
                                    </p:anim>
                                    <p:anim calcmode="lin" valueType="num">
                                      <p:cBhvr>
                                        <p:cTn id="22" dur="1000" fill="hold"/>
                                        <p:tgtEl>
                                          <p:spTgt spid="250883"/>
                                        </p:tgtEl>
                                        <p:attrNameLst>
                                          <p:attrName>ppt_h</p:attrName>
                                        </p:attrNameLst>
                                      </p:cBhvr>
                                      <p:tavLst>
                                        <p:tav tm="0">
                                          <p:val>
                                            <p:fltVal val="0"/>
                                          </p:val>
                                        </p:tav>
                                        <p:tav tm="100000">
                                          <p:val>
                                            <p:strVal val="#ppt_h"/>
                                          </p:val>
                                        </p:tav>
                                      </p:tavLst>
                                    </p:anim>
                                    <p:anim calcmode="lin" valueType="num">
                                      <p:cBhvr>
                                        <p:cTn id="23" dur="1000" fill="hold"/>
                                        <p:tgtEl>
                                          <p:spTgt spid="250883"/>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25088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81175" y="404813"/>
            <a:ext cx="25241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4000" b="1" dirty="0">
                <a:latin typeface="文鼎CS大黑"/>
                <a:ea typeface="微软雅黑" panose="020B0503020204020204" pitchFamily="34" charset="-122"/>
              </a:rPr>
              <a:t>威海战役</a:t>
            </a:r>
            <a:endParaRPr lang="zh-CN" altLang="en-US" sz="4000" b="1" dirty="0">
              <a:latin typeface="文鼎CS大黑"/>
              <a:ea typeface="微软雅黑" panose="020B0503020204020204" pitchFamily="34" charset="-122"/>
            </a:endParaRPr>
          </a:p>
        </p:txBody>
      </p:sp>
      <p:sp>
        <p:nvSpPr>
          <p:cNvPr id="249860" name="Text Box 4"/>
          <p:cNvSpPr txBox="1">
            <a:spLocks noChangeArrowheads="1"/>
          </p:cNvSpPr>
          <p:nvPr/>
        </p:nvSpPr>
        <p:spPr bwMode="auto">
          <a:xfrm>
            <a:off x="1781175" y="1222375"/>
            <a:ext cx="782796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1895</a:t>
            </a:r>
            <a:r>
              <a:rPr lang="zh-CN" altLang="en-US" sz="2800" b="1" dirty="0">
                <a:latin typeface="微软雅黑" panose="020B0503020204020204" pitchFamily="34" charset="-122"/>
                <a:ea typeface="微软雅黑" panose="020B0503020204020204" pitchFamily="34" charset="-122"/>
              </a:rPr>
              <a:t>年初，日军占领威海卫，北洋舰队全军覆没。</a:t>
            </a:r>
            <a:endParaRPr lang="zh-CN" altLang="en-US" sz="2800" b="1" dirty="0">
              <a:latin typeface="微软雅黑" panose="020B0503020204020204" pitchFamily="34" charset="-122"/>
              <a:ea typeface="微软雅黑" panose="020B0503020204020204" pitchFamily="34" charset="-122"/>
            </a:endParaRPr>
          </a:p>
        </p:txBody>
      </p:sp>
      <p:pic>
        <p:nvPicPr>
          <p:cNvPr id="249858" name="Picture 2" descr="进攻威海卫的日军在荣城登陆"/>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81224" y="2428868"/>
            <a:ext cx="6451307" cy="315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249860"/>
                                        </p:tgtEl>
                                        <p:attrNameLst>
                                          <p:attrName>style.visibility</p:attrName>
                                        </p:attrNameLst>
                                      </p:cBhvr>
                                      <p:to>
                                        <p:strVal val="visible"/>
                                      </p:to>
                                    </p:set>
                                    <p:animEffect transition="in" filter="fade">
                                      <p:cBhvr>
                                        <p:cTn id="13" dur="800" decel="100000"/>
                                        <p:tgtEl>
                                          <p:spTgt spid="249860"/>
                                        </p:tgtEl>
                                      </p:cBhvr>
                                    </p:animEffect>
                                    <p:anim calcmode="lin" valueType="num">
                                      <p:cBhvr>
                                        <p:cTn id="14" dur="800" decel="100000" fill="hold"/>
                                        <p:tgtEl>
                                          <p:spTgt spid="249860"/>
                                        </p:tgtEl>
                                        <p:attrNameLst>
                                          <p:attrName>style.rotation</p:attrName>
                                        </p:attrNameLst>
                                      </p:cBhvr>
                                      <p:tavLst>
                                        <p:tav tm="0">
                                          <p:val>
                                            <p:fltVal val="-90"/>
                                          </p:val>
                                        </p:tav>
                                        <p:tav tm="100000">
                                          <p:val>
                                            <p:fltVal val="0"/>
                                          </p:val>
                                        </p:tav>
                                      </p:tavLst>
                                    </p:anim>
                                    <p:anim calcmode="lin" valueType="num">
                                      <p:cBhvr>
                                        <p:cTn id="15" dur="800" decel="100000" fill="hold"/>
                                        <p:tgtEl>
                                          <p:spTgt spid="249860"/>
                                        </p:tgtEl>
                                        <p:attrNameLst>
                                          <p:attrName>ppt_x</p:attrName>
                                        </p:attrNameLst>
                                      </p:cBhvr>
                                      <p:tavLst>
                                        <p:tav tm="0">
                                          <p:val>
                                            <p:strVal val="#ppt_x+0.4"/>
                                          </p:val>
                                        </p:tav>
                                        <p:tav tm="100000">
                                          <p:val>
                                            <p:strVal val="#ppt_x-0.05"/>
                                          </p:val>
                                        </p:tav>
                                      </p:tavLst>
                                    </p:anim>
                                    <p:anim calcmode="lin" valueType="num">
                                      <p:cBhvr>
                                        <p:cTn id="16" dur="800" decel="100000" fill="hold"/>
                                        <p:tgtEl>
                                          <p:spTgt spid="249860"/>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249860"/>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249860"/>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249858"/>
                                        </p:tgtEl>
                                        <p:attrNameLst>
                                          <p:attrName>style.visibility</p:attrName>
                                        </p:attrNameLst>
                                      </p:cBhvr>
                                      <p:to>
                                        <p:strVal val="visible"/>
                                      </p:to>
                                    </p:set>
                                    <p:anim calcmode="lin" valueType="num">
                                      <p:cBhvr>
                                        <p:cTn id="23" dur="500"/>
                                        <p:tgtEl>
                                          <p:spTgt spid="249858"/>
                                        </p:tgtEl>
                                        <p:attrNameLst>
                                          <p:attrName>ppt_y</p:attrName>
                                        </p:attrNameLst>
                                      </p:cBhvr>
                                      <p:tavLst>
                                        <p:tav tm="0">
                                          <p:val>
                                            <p:strVal val="#ppt_y+#ppt_h*1.125000"/>
                                          </p:val>
                                        </p:tav>
                                        <p:tav tm="100000">
                                          <p:val>
                                            <p:strVal val="#ppt_y"/>
                                          </p:val>
                                        </p:tav>
                                      </p:tavLst>
                                    </p:anim>
                                    <p:animEffect transition="in" filter="wipe(up)">
                                      <p:cBhvr>
                                        <p:cTn id="24" dur="500"/>
                                        <p:tgtEl>
                                          <p:spTgt spid="249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24986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7197"/>
          <p:cNvSpPr>
            <a:spLocks noChangeArrowheads="1"/>
          </p:cNvSpPr>
          <p:nvPr/>
        </p:nvSpPr>
        <p:spPr bwMode="auto">
          <a:xfrm>
            <a:off x="1774825" y="260350"/>
            <a:ext cx="5262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二、</a:t>
            </a:r>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马关条约</a:t>
            </a:r>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的签订</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graphicFrame>
        <p:nvGraphicFramePr>
          <p:cNvPr id="2" name="对象 1"/>
          <p:cNvGraphicFramePr>
            <a:graphicFrameLocks noChangeAspect="1"/>
          </p:cNvGraphicFramePr>
          <p:nvPr/>
        </p:nvGraphicFramePr>
        <p:xfrm>
          <a:off x="2309786" y="1428736"/>
          <a:ext cx="6821505" cy="4268603"/>
        </p:xfrm>
        <a:graphic>
          <a:graphicData uri="http://schemas.openxmlformats.org/presentationml/2006/ole">
            <mc:AlternateContent xmlns:mc="http://schemas.openxmlformats.org/markup-compatibility/2006">
              <mc:Choice xmlns:v="urn:schemas-microsoft-com:vml" Requires="v">
                <p:oleObj spid="_x0000_s2054" name="" r:id="rId1" imgW="5553075" imgH="3752850" progId="PBrush">
                  <p:embed/>
                </p:oleObj>
              </mc:Choice>
              <mc:Fallback>
                <p:oleObj name="" r:id="rId1" imgW="5553075" imgH="3752850" progId="PBrush">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786" y="1428736"/>
                        <a:ext cx="6821505" cy="4268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文本框 225282"/>
          <p:cNvSpPr txBox="1">
            <a:spLocks noChangeArrowheads="1"/>
          </p:cNvSpPr>
          <p:nvPr/>
        </p:nvSpPr>
        <p:spPr bwMode="auto">
          <a:xfrm>
            <a:off x="2423592" y="2786285"/>
            <a:ext cx="3098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sz="2400" b="1" dirty="0">
              <a:latin typeface="Times New Roman" panose="02020603050405020304" pitchFamily="18" charset="0"/>
              <a:ea typeface="微软雅黑" panose="020B0503020204020204" pitchFamily="34" charset="-122"/>
            </a:endParaRPr>
          </a:p>
        </p:txBody>
      </p:sp>
      <p:sp>
        <p:nvSpPr>
          <p:cNvPr id="225284" name="椭圆 225283"/>
          <p:cNvSpPr>
            <a:spLocks noChangeArrowheads="1"/>
          </p:cNvSpPr>
          <p:nvPr/>
        </p:nvSpPr>
        <p:spPr bwMode="auto">
          <a:xfrm>
            <a:off x="2439467" y="2994248"/>
            <a:ext cx="228600" cy="228600"/>
          </a:xfrm>
          <a:prstGeom prst="ellipse">
            <a:avLst/>
          </a:prstGeom>
          <a:solidFill>
            <a:schemeClr val="tx1"/>
          </a:solidFill>
          <a:ln w="9525">
            <a:solidFill>
              <a:schemeClr val="tx1"/>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21508" name="矩形 225284"/>
          <p:cNvSpPr>
            <a:spLocks noChangeArrowheads="1" noChangeShapeType="1" noTextEdit="1"/>
          </p:cNvSpPr>
          <p:nvPr/>
        </p:nvSpPr>
        <p:spPr bwMode="auto">
          <a:xfrm>
            <a:off x="2744267" y="2841848"/>
            <a:ext cx="942975" cy="457200"/>
          </a:xfrm>
          <a:prstGeom prst="rect">
            <a:avLst/>
          </a:prstGeom>
        </p:spPr>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割地</a:t>
            </a:r>
            <a:endParaRPr lang="zh-CN" altLang="en-US" sz="3600" b="1" kern="10" dirty="0">
              <a:ln w="19050">
                <a:noFill/>
                <a:round/>
              </a:ln>
              <a:latin typeface="微软雅黑" panose="020B0503020204020204" pitchFamily="34" charset="-122"/>
              <a:ea typeface="微软雅黑" panose="020B0503020204020204" pitchFamily="34" charset="-122"/>
            </a:endParaRPr>
          </a:p>
        </p:txBody>
      </p:sp>
      <p:sp>
        <p:nvSpPr>
          <p:cNvPr id="21509" name="矩形 225285"/>
          <p:cNvSpPr>
            <a:spLocks noChangeArrowheads="1" noChangeShapeType="1" noTextEdit="1"/>
          </p:cNvSpPr>
          <p:nvPr/>
        </p:nvSpPr>
        <p:spPr bwMode="auto">
          <a:xfrm>
            <a:off x="2744267" y="3603848"/>
            <a:ext cx="942975" cy="457200"/>
          </a:xfrm>
          <a:prstGeom prst="rect">
            <a:avLst/>
          </a:prstGeom>
        </p:spPr>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赔款</a:t>
            </a:r>
            <a:endParaRPr lang="zh-CN" altLang="en-US" sz="3600" b="1" kern="10" dirty="0">
              <a:ln w="19050">
                <a:noFill/>
                <a:round/>
              </a:ln>
              <a:latin typeface="微软雅黑" panose="020B0503020204020204" pitchFamily="34" charset="-122"/>
              <a:ea typeface="微软雅黑" panose="020B0503020204020204" pitchFamily="34" charset="-122"/>
            </a:endParaRPr>
          </a:p>
        </p:txBody>
      </p:sp>
      <p:sp>
        <p:nvSpPr>
          <p:cNvPr id="225287" name="椭圆 225286"/>
          <p:cNvSpPr>
            <a:spLocks noChangeArrowheads="1"/>
          </p:cNvSpPr>
          <p:nvPr/>
        </p:nvSpPr>
        <p:spPr bwMode="auto">
          <a:xfrm>
            <a:off x="2439467" y="3756248"/>
            <a:ext cx="228600" cy="228600"/>
          </a:xfrm>
          <a:prstGeom prst="ellipse">
            <a:avLst/>
          </a:prstGeom>
          <a:solidFill>
            <a:schemeClr val="tx1"/>
          </a:solidFill>
          <a:ln w="9525">
            <a:solidFill>
              <a:schemeClr val="tx1"/>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225288" name="椭圆 225287"/>
          <p:cNvSpPr>
            <a:spLocks noChangeArrowheads="1"/>
          </p:cNvSpPr>
          <p:nvPr/>
        </p:nvSpPr>
        <p:spPr bwMode="auto">
          <a:xfrm>
            <a:off x="2439467" y="4518248"/>
            <a:ext cx="228600" cy="228600"/>
          </a:xfrm>
          <a:prstGeom prst="ellipse">
            <a:avLst/>
          </a:prstGeom>
          <a:solidFill>
            <a:schemeClr val="tx1"/>
          </a:solidFill>
          <a:ln w="9525">
            <a:solidFill>
              <a:schemeClr val="tx1"/>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225289" name="椭圆 225288"/>
          <p:cNvSpPr>
            <a:spLocks noChangeArrowheads="1"/>
          </p:cNvSpPr>
          <p:nvPr/>
        </p:nvSpPr>
        <p:spPr bwMode="auto">
          <a:xfrm>
            <a:off x="2439467" y="5280248"/>
            <a:ext cx="228600" cy="228600"/>
          </a:xfrm>
          <a:prstGeom prst="ellipse">
            <a:avLst/>
          </a:prstGeom>
          <a:solidFill>
            <a:schemeClr val="tx1"/>
          </a:solidFill>
          <a:ln w="9525">
            <a:solidFill>
              <a:schemeClr val="tx1"/>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21513" name="矩形 225289"/>
          <p:cNvSpPr>
            <a:spLocks noChangeArrowheads="1" noChangeShapeType="1" noTextEdit="1"/>
          </p:cNvSpPr>
          <p:nvPr/>
        </p:nvSpPr>
        <p:spPr bwMode="auto">
          <a:xfrm>
            <a:off x="2744267" y="4442048"/>
            <a:ext cx="1295400" cy="457200"/>
          </a:xfrm>
          <a:prstGeom prst="rect">
            <a:avLst/>
          </a:prstGeom>
        </p:spPr>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开商埠</a:t>
            </a:r>
            <a:endParaRPr lang="zh-CN" altLang="en-US" sz="3600" b="1" kern="10" dirty="0">
              <a:ln w="19050">
                <a:noFill/>
                <a:round/>
              </a:ln>
              <a:latin typeface="微软雅黑" panose="020B0503020204020204" pitchFamily="34" charset="-122"/>
              <a:ea typeface="微软雅黑" panose="020B0503020204020204" pitchFamily="34" charset="-122"/>
            </a:endParaRPr>
          </a:p>
        </p:txBody>
      </p:sp>
      <p:sp>
        <p:nvSpPr>
          <p:cNvPr id="21514" name="矩形 225290"/>
          <p:cNvSpPr>
            <a:spLocks noChangeArrowheads="1" noChangeShapeType="1" noTextEdit="1"/>
          </p:cNvSpPr>
          <p:nvPr/>
        </p:nvSpPr>
        <p:spPr bwMode="auto">
          <a:xfrm>
            <a:off x="2744267" y="5204048"/>
            <a:ext cx="1295400" cy="457200"/>
          </a:xfrm>
          <a:prstGeom prst="rect">
            <a:avLst/>
          </a:prstGeom>
        </p:spPr>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设工厂</a:t>
            </a:r>
            <a:endParaRPr lang="zh-CN" altLang="en-US" sz="3600" b="1" kern="10" dirty="0">
              <a:ln w="19050">
                <a:noFill/>
                <a:round/>
              </a:ln>
              <a:latin typeface="微软雅黑" panose="020B0503020204020204" pitchFamily="34" charset="-122"/>
              <a:ea typeface="微软雅黑" panose="020B0503020204020204" pitchFamily="34" charset="-122"/>
            </a:endParaRPr>
          </a:p>
        </p:txBody>
      </p:sp>
      <p:pic>
        <p:nvPicPr>
          <p:cNvPr id="225292" name="图片 225291" descr="图片1"/>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483100" y="1987550"/>
            <a:ext cx="51816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293" name="图片 225292" descr="图片1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4813" y="2462213"/>
            <a:ext cx="3548062" cy="230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296" name="图片 225295" descr="mda045p"/>
          <p:cNvPicPr>
            <a:picLocks noChangeAspect="1" noChangeArrowheads="1"/>
          </p:cNvPicPr>
          <p:nvPr/>
        </p:nvPicPr>
        <p:blipFill>
          <a:blip r:embed="rId3">
            <a:extLst>
              <a:ext uri="{28A0092B-C50C-407E-A947-70E740481C1C}">
                <a14:useLocalDpi xmlns:a14="http://schemas.microsoft.com/office/drawing/2010/main" val="0"/>
              </a:ext>
            </a:extLst>
          </a:blip>
          <a:srcRect l="35101" t="6976"/>
          <a:stretch>
            <a:fillRect/>
          </a:stretch>
        </p:blipFill>
        <p:spPr bwMode="auto">
          <a:xfrm>
            <a:off x="4424363" y="2043113"/>
            <a:ext cx="5499100" cy="448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9" name="椭圆 98318"/>
          <p:cNvSpPr/>
          <p:nvPr/>
        </p:nvSpPr>
        <p:spPr>
          <a:xfrm>
            <a:off x="1771650" y="344612"/>
            <a:ext cx="3878263" cy="998289"/>
          </a:xfrm>
          <a:prstGeom prst="ellipse">
            <a:avLst/>
          </a:prstGeom>
          <a:noFill/>
          <a:ln w="9525">
            <a:noFill/>
          </a:ln>
        </p:spPr>
        <p:txBody>
          <a:bodyPr anchor="ctr">
            <a:spAutoFit/>
          </a:bodyPr>
          <a:lstStyle/>
          <a:p>
            <a:pPr algn="ctr">
              <a:buFontTx/>
              <a:buNone/>
              <a:defRPr/>
            </a:pPr>
            <a:r>
              <a:rPr lang="zh-CN" altLang="en-US" sz="4000" b="1" dirty="0">
                <a:latin typeface="文鼎CS大黑" panose="02010609010101010101" charset="0"/>
                <a:ea typeface="微软雅黑" panose="020B0503020204020204" pitchFamily="34" charset="-122"/>
              </a:rPr>
              <a:t>战争的结果</a:t>
            </a:r>
            <a:endParaRPr lang="zh-CN" altLang="en-US" sz="4000" b="1" dirty="0">
              <a:latin typeface="文鼎CS大黑" panose="02010609010101010101" charset="0"/>
              <a:ea typeface="微软雅黑" panose="020B0503020204020204" pitchFamily="34" charset="-122"/>
            </a:endParaRPr>
          </a:p>
        </p:txBody>
      </p:sp>
      <p:sp>
        <p:nvSpPr>
          <p:cNvPr id="25614" name="文本框 1"/>
          <p:cNvSpPr txBox="1">
            <a:spLocks noChangeArrowheads="1"/>
          </p:cNvSpPr>
          <p:nvPr/>
        </p:nvSpPr>
        <p:spPr bwMode="auto">
          <a:xfrm>
            <a:off x="5024438" y="1357313"/>
            <a:ext cx="46532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战败，签订《马关条约》</a:t>
            </a:r>
            <a:endParaRPr lang="zh-CN" altLang="en-US" sz="3200" b="1" dirty="0">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25284"/>
                                        </p:tgtEl>
                                        <p:attrNameLst>
                                          <p:attrName>style.visibility</p:attrName>
                                        </p:attrNameLst>
                                      </p:cBhvr>
                                      <p:to>
                                        <p:strVal val="visible"/>
                                      </p:to>
                                    </p:set>
                                    <p:animEffect transition="in" filter="box(in)">
                                      <p:cBhvr>
                                        <p:cTn id="7" dur="500"/>
                                        <p:tgtEl>
                                          <p:spTgt spid="225284"/>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21508"/>
                                        </p:tgtEl>
                                        <p:attrNameLst>
                                          <p:attrName>style.visibility</p:attrName>
                                        </p:attrNameLst>
                                      </p:cBhvr>
                                      <p:to>
                                        <p:strVal val="visible"/>
                                      </p:to>
                                    </p:set>
                                    <p:animEffect transition="in" filter="box(in)">
                                      <p:cBhvr>
                                        <p:cTn id="11" dur="500"/>
                                        <p:tgtEl>
                                          <p:spTgt spid="21508"/>
                                        </p:tgtEl>
                                      </p:cBhvr>
                                    </p:animEffect>
                                  </p:childTnLst>
                                  <p:subTnLst>
                                    <p:audio>
                                      <p:cMediaNode>
                                        <p:cTn display="0" masterRel="sameClick">
                                          <p:stCondLst>
                                            <p:cond evt="begin" delay="0">
                                              <p:tn val="9"/>
                                            </p:cond>
                                          </p:stCondLst>
                                          <p:endCondLst>
                                            <p:cond evt="onStopAudio" delay="0">
                                              <p:tgtEl>
                                                <p:sldTgt/>
                                              </p:tgtEl>
                                            </p:cond>
                                          </p:endCondLst>
                                        </p:cTn>
                                        <p:tgtEl>
                                          <p:sndTgt r:embed="rId4" name="MTA_015.WAV"/>
                                        </p:tgtEl>
                                      </p:cMediaNode>
                                    </p:audio>
                                  </p:subTnLst>
                                </p:cTn>
                              </p:par>
                            </p:childTnLst>
                          </p:cTn>
                        </p:par>
                      </p:childTnLst>
                    </p:cTn>
                  </p:par>
                  <p:par>
                    <p:cTn id="12" fill="hold">
                      <p:stCondLst>
                        <p:cond delay="indefinite"/>
                      </p:stCondLst>
                      <p:childTnLst>
                        <p:par>
                          <p:cTn id="13" fill="hold">
                            <p:stCondLst>
                              <p:cond delay="0"/>
                            </p:stCondLst>
                            <p:childTnLst>
                              <p:par>
                                <p:cTn id="14" presetID="4" presetClass="entr" presetSubtype="32" fill="hold" nodeType="clickEffect">
                                  <p:stCondLst>
                                    <p:cond delay="0"/>
                                  </p:stCondLst>
                                  <p:childTnLst>
                                    <p:set>
                                      <p:cBhvr>
                                        <p:cTn id="15" dur="1" fill="hold">
                                          <p:stCondLst>
                                            <p:cond delay="0"/>
                                          </p:stCondLst>
                                        </p:cTn>
                                        <p:tgtEl>
                                          <p:spTgt spid="225292"/>
                                        </p:tgtEl>
                                        <p:attrNameLst>
                                          <p:attrName>style.visibility</p:attrName>
                                        </p:attrNameLst>
                                      </p:cBhvr>
                                      <p:to>
                                        <p:strVal val="visible"/>
                                      </p:to>
                                    </p:set>
                                    <p:animEffect transition="in" filter="box(out)">
                                      <p:cBhvr>
                                        <p:cTn id="16" dur="500"/>
                                        <p:tgtEl>
                                          <p:spTgt spid="225292"/>
                                        </p:tgtEl>
                                      </p:cBhvr>
                                    </p:animEffect>
                                  </p:childTnLst>
                                  <p:subTnLst>
                                    <p:set>
                                      <p:cBhvr override="childStyle">
                                        <p:cTn dur="1" fill="hold" display="0" masterRel="nextClick" afterEffect="1"/>
                                        <p:tgtEl>
                                          <p:spTgt spid="225292"/>
                                        </p:tgtEl>
                                        <p:attrNameLst>
                                          <p:attrName>style.visibility</p:attrName>
                                        </p:attrNameLst>
                                      </p:cBhvr>
                                      <p:to>
                                        <p:strVal val="hidden"/>
                                      </p:to>
                                    </p:set>
                                    <p:audio>
                                      <p:cMediaNode>
                                        <p:cTn display="0" masterRel="sameClick">
                                          <p:stCondLst>
                                            <p:cond evt="begin" delay="0">
                                              <p:tn val="14"/>
                                            </p:cond>
                                          </p:stCondLst>
                                          <p:endCondLst>
                                            <p:cond evt="onStopAudio" delay="0">
                                              <p:tgtEl>
                                                <p:sldTgt/>
                                              </p:tgtEl>
                                            </p:cond>
                                          </p:endCondLst>
                                        </p:cTn>
                                        <p:tgtEl>
                                          <p:sndTgt r:embed="rId5" name="ZR1515.WAV"/>
                                        </p:tgtEl>
                                      </p:cMediaNode>
                                    </p:audio>
                                  </p:sub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225287"/>
                                        </p:tgtEl>
                                        <p:attrNameLst>
                                          <p:attrName>style.visibility</p:attrName>
                                        </p:attrNameLst>
                                      </p:cBhvr>
                                      <p:to>
                                        <p:strVal val="visible"/>
                                      </p:to>
                                    </p:set>
                                    <p:animEffect transition="in" filter="box(in)">
                                      <p:cBhvr>
                                        <p:cTn id="21" dur="500"/>
                                        <p:tgtEl>
                                          <p:spTgt spid="225287"/>
                                        </p:tgtEl>
                                      </p:cBhvr>
                                    </p:animEffect>
                                  </p:childTnLst>
                                </p:cTn>
                              </p:par>
                            </p:childTnLst>
                          </p:cTn>
                        </p:par>
                        <p:par>
                          <p:cTn id="22" fill="hold">
                            <p:stCondLst>
                              <p:cond delay="500"/>
                            </p:stCondLst>
                            <p:childTnLst>
                              <p:par>
                                <p:cTn id="23" presetID="4" presetClass="entr" presetSubtype="16" fill="hold" grpId="0" nodeType="afterEffect">
                                  <p:stCondLst>
                                    <p:cond delay="0"/>
                                  </p:stCondLst>
                                  <p:childTnLst>
                                    <p:set>
                                      <p:cBhvr>
                                        <p:cTn id="24" dur="1" fill="hold">
                                          <p:stCondLst>
                                            <p:cond delay="0"/>
                                          </p:stCondLst>
                                        </p:cTn>
                                        <p:tgtEl>
                                          <p:spTgt spid="21509"/>
                                        </p:tgtEl>
                                        <p:attrNameLst>
                                          <p:attrName>style.visibility</p:attrName>
                                        </p:attrNameLst>
                                      </p:cBhvr>
                                      <p:to>
                                        <p:strVal val="visible"/>
                                      </p:to>
                                    </p:set>
                                    <p:animEffect transition="in" filter="box(in)">
                                      <p:cBhvr>
                                        <p:cTn id="25" dur="500"/>
                                        <p:tgtEl>
                                          <p:spTgt spid="21509"/>
                                        </p:tgtEl>
                                      </p:cBhvr>
                                    </p:animEffect>
                                  </p:childTnLst>
                                  <p:subTnLst>
                                    <p:audio>
                                      <p:cMediaNode>
                                        <p:cTn display="0" masterRel="sameClick">
                                          <p:stCondLst>
                                            <p:cond evt="begin" delay="0">
                                              <p:tn val="23"/>
                                            </p:cond>
                                          </p:stCondLst>
                                          <p:endCondLst>
                                            <p:cond evt="onStopAudio" delay="0">
                                              <p:tgtEl>
                                                <p:sldTgt/>
                                              </p:tgtEl>
                                            </p:cond>
                                          </p:endCondLst>
                                        </p:cTn>
                                        <p:tgtEl>
                                          <p:sndTgt r:embed="rId4" name="MTA_015.WAV"/>
                                        </p:tgtEl>
                                      </p:cMediaNode>
                                    </p:audio>
                                  </p:subTnLst>
                                </p:cTn>
                              </p:par>
                            </p:childTnLst>
                          </p:cTn>
                        </p:par>
                        <p:par>
                          <p:cTn id="26" fill="hold">
                            <p:stCondLst>
                              <p:cond delay="1000"/>
                            </p:stCondLst>
                            <p:childTnLst>
                              <p:par>
                                <p:cTn id="27" presetID="3" presetClass="entr" presetSubtype="10" fill="hold" nodeType="afterEffect">
                                  <p:stCondLst>
                                    <p:cond delay="0"/>
                                  </p:stCondLst>
                                  <p:childTnLst>
                                    <p:set>
                                      <p:cBhvr>
                                        <p:cTn id="28" dur="1" fill="hold">
                                          <p:stCondLst>
                                            <p:cond delay="0"/>
                                          </p:stCondLst>
                                        </p:cTn>
                                        <p:tgtEl>
                                          <p:spTgt spid="225293"/>
                                        </p:tgtEl>
                                        <p:attrNameLst>
                                          <p:attrName>style.visibility</p:attrName>
                                        </p:attrNameLst>
                                      </p:cBhvr>
                                      <p:to>
                                        <p:strVal val="visible"/>
                                      </p:to>
                                    </p:set>
                                    <p:animEffect transition="in" filter="blinds(horizontal)">
                                      <p:cBhvr>
                                        <p:cTn id="29" dur="500"/>
                                        <p:tgtEl>
                                          <p:spTgt spid="225293"/>
                                        </p:tgtEl>
                                      </p:cBhvr>
                                    </p:animEffect>
                                  </p:childTnLst>
                                  <p:subTnLst>
                                    <p:set>
                                      <p:cBhvr override="childStyle">
                                        <p:cTn dur="1" fill="hold" display="0" masterRel="nextClick" afterEffect="1"/>
                                        <p:tgtEl>
                                          <p:spTgt spid="225293"/>
                                        </p:tgtEl>
                                        <p:attrNameLst>
                                          <p:attrName>style.visibility</p:attrName>
                                        </p:attrNameLst>
                                      </p:cBhvr>
                                      <p:to>
                                        <p:strVal val="hidden"/>
                                      </p:to>
                                    </p:set>
                                    <p:audio>
                                      <p:cMediaNode>
                                        <p:cTn display="0" masterRel="sameClick">
                                          <p:stCondLst>
                                            <p:cond evt="begin" delay="0">
                                              <p:tn val="27"/>
                                            </p:cond>
                                          </p:stCondLst>
                                          <p:endCondLst>
                                            <p:cond evt="onStopAudio" delay="0">
                                              <p:tgtEl>
                                                <p:sldTgt/>
                                              </p:tgtEl>
                                            </p:cond>
                                          </p:endCondLst>
                                        </p:cTn>
                                        <p:tgtEl>
                                          <p:sndTgt r:embed="rId5" name="ZR1515.WAV"/>
                                        </p:tgtEl>
                                      </p:cMediaNode>
                                    </p:audio>
                                  </p:subTnLst>
                                </p:cTn>
                              </p:par>
                            </p:childTnLst>
                          </p:cTn>
                        </p:par>
                      </p:childTnLst>
                    </p:cTn>
                  </p:par>
                  <p:par>
                    <p:cTn id="30" fill="hold">
                      <p:stCondLst>
                        <p:cond delay="indefinite"/>
                      </p:stCondLst>
                      <p:childTnLst>
                        <p:par>
                          <p:cTn id="31" fill="hold">
                            <p:stCondLst>
                              <p:cond delay="0"/>
                            </p:stCondLst>
                            <p:childTnLst>
                              <p:par>
                                <p:cTn id="32" presetID="4" presetClass="entr" presetSubtype="16" fill="hold" nodeType="clickEffect">
                                  <p:stCondLst>
                                    <p:cond delay="0"/>
                                  </p:stCondLst>
                                  <p:childTnLst>
                                    <p:set>
                                      <p:cBhvr>
                                        <p:cTn id="33" dur="1" fill="hold">
                                          <p:stCondLst>
                                            <p:cond delay="0"/>
                                          </p:stCondLst>
                                        </p:cTn>
                                        <p:tgtEl>
                                          <p:spTgt spid="225288"/>
                                        </p:tgtEl>
                                        <p:attrNameLst>
                                          <p:attrName>style.visibility</p:attrName>
                                        </p:attrNameLst>
                                      </p:cBhvr>
                                      <p:to>
                                        <p:strVal val="visible"/>
                                      </p:to>
                                    </p:set>
                                    <p:animEffect transition="in" filter="box(in)">
                                      <p:cBhvr>
                                        <p:cTn id="34" dur="500"/>
                                        <p:tgtEl>
                                          <p:spTgt spid="225288"/>
                                        </p:tgtEl>
                                      </p:cBhvr>
                                    </p:animEffect>
                                  </p:childTnLst>
                                </p:cTn>
                              </p:par>
                            </p:childTnLst>
                          </p:cTn>
                        </p:par>
                        <p:par>
                          <p:cTn id="35" fill="hold">
                            <p:stCondLst>
                              <p:cond delay="500"/>
                            </p:stCondLst>
                            <p:childTnLst>
                              <p:par>
                                <p:cTn id="36" presetID="4" presetClass="entr" presetSubtype="16" fill="hold" grpId="0" nodeType="afterEffect">
                                  <p:stCondLst>
                                    <p:cond delay="0"/>
                                  </p:stCondLst>
                                  <p:childTnLst>
                                    <p:set>
                                      <p:cBhvr>
                                        <p:cTn id="37" dur="1" fill="hold">
                                          <p:stCondLst>
                                            <p:cond delay="0"/>
                                          </p:stCondLst>
                                        </p:cTn>
                                        <p:tgtEl>
                                          <p:spTgt spid="21513"/>
                                        </p:tgtEl>
                                        <p:attrNameLst>
                                          <p:attrName>style.visibility</p:attrName>
                                        </p:attrNameLst>
                                      </p:cBhvr>
                                      <p:to>
                                        <p:strVal val="visible"/>
                                      </p:to>
                                    </p:set>
                                    <p:animEffect transition="in" filter="box(in)">
                                      <p:cBhvr>
                                        <p:cTn id="38" dur="500"/>
                                        <p:tgtEl>
                                          <p:spTgt spid="21513"/>
                                        </p:tgtEl>
                                      </p:cBhvr>
                                    </p:animEffect>
                                  </p:childTnLst>
                                  <p:subTnLst>
                                    <p:audio>
                                      <p:cMediaNode>
                                        <p:cTn display="0" masterRel="sameClick">
                                          <p:stCondLst>
                                            <p:cond evt="begin" delay="0">
                                              <p:tn val="36"/>
                                            </p:cond>
                                          </p:stCondLst>
                                          <p:endCondLst>
                                            <p:cond evt="onStopAudio" delay="0">
                                              <p:tgtEl>
                                                <p:sldTgt/>
                                              </p:tgtEl>
                                            </p:cond>
                                          </p:endCondLst>
                                        </p:cTn>
                                        <p:tgtEl>
                                          <p:sndTgt r:embed="rId4" name="MTA_015.WAV"/>
                                        </p:tgtEl>
                                      </p:cMediaNode>
                                    </p:audio>
                                  </p:subTnLst>
                                </p:cTn>
                              </p:par>
                            </p:childTnLst>
                          </p:cTn>
                        </p:par>
                      </p:childTnLst>
                    </p:cTn>
                  </p:par>
                  <p:par>
                    <p:cTn id="39" fill="hold">
                      <p:stCondLst>
                        <p:cond delay="indefinite"/>
                      </p:stCondLst>
                      <p:childTnLst>
                        <p:par>
                          <p:cTn id="40" fill="hold">
                            <p:stCondLst>
                              <p:cond delay="0"/>
                            </p:stCondLst>
                            <p:childTnLst>
                              <p:par>
                                <p:cTn id="41" presetID="4" presetClass="entr" presetSubtype="16" fill="hold" nodeType="clickEffect">
                                  <p:stCondLst>
                                    <p:cond delay="0"/>
                                  </p:stCondLst>
                                  <p:childTnLst>
                                    <p:set>
                                      <p:cBhvr>
                                        <p:cTn id="42" dur="1" fill="hold">
                                          <p:stCondLst>
                                            <p:cond delay="0"/>
                                          </p:stCondLst>
                                        </p:cTn>
                                        <p:tgtEl>
                                          <p:spTgt spid="225296"/>
                                        </p:tgtEl>
                                        <p:attrNameLst>
                                          <p:attrName>style.visibility</p:attrName>
                                        </p:attrNameLst>
                                      </p:cBhvr>
                                      <p:to>
                                        <p:strVal val="visible"/>
                                      </p:to>
                                    </p:set>
                                    <p:animEffect transition="in" filter="box(in)">
                                      <p:cBhvr>
                                        <p:cTn id="43" dur="500"/>
                                        <p:tgtEl>
                                          <p:spTgt spid="225296"/>
                                        </p:tgtEl>
                                      </p:cBhvr>
                                    </p:animEffect>
                                  </p:childTnLst>
                                  <p:subTnLst>
                                    <p:set>
                                      <p:cBhvr override="childStyle">
                                        <p:cTn dur="1" fill="hold" display="0" masterRel="nextClick" afterEffect="1"/>
                                        <p:tgtEl>
                                          <p:spTgt spid="225296"/>
                                        </p:tgtEl>
                                        <p:attrNameLst>
                                          <p:attrName>style.visibility</p:attrName>
                                        </p:attrNameLst>
                                      </p:cBhvr>
                                      <p:to>
                                        <p:strVal val="hidden"/>
                                      </p:to>
                                    </p:set>
                                    <p:audio>
                                      <p:cMediaNode>
                                        <p:cTn display="0" masterRel="sameClick">
                                          <p:stCondLst>
                                            <p:cond evt="begin" delay="0">
                                              <p:tn val="41"/>
                                            </p:cond>
                                          </p:stCondLst>
                                          <p:endCondLst>
                                            <p:cond evt="onStopAudio" delay="0">
                                              <p:tgtEl>
                                                <p:sldTgt/>
                                              </p:tgtEl>
                                            </p:cond>
                                          </p:endCondLst>
                                        </p:cTn>
                                        <p:tgtEl>
                                          <p:sndTgt r:embed="rId6" name="camera.wav"/>
                                        </p:tgtEl>
                                      </p:cMediaNode>
                                    </p:audio>
                                  </p:subTnLst>
                                </p:cTn>
                              </p:par>
                            </p:childTnLst>
                          </p:cTn>
                        </p:par>
                      </p:childTnLst>
                    </p:cTn>
                  </p:par>
                  <p:par>
                    <p:cTn id="44" fill="hold">
                      <p:stCondLst>
                        <p:cond delay="indefinite"/>
                      </p:stCondLst>
                      <p:childTnLst>
                        <p:par>
                          <p:cTn id="45" fill="hold">
                            <p:stCondLst>
                              <p:cond delay="0"/>
                            </p:stCondLst>
                            <p:childTnLst>
                              <p:par>
                                <p:cTn id="46" presetID="4" presetClass="entr" presetSubtype="16" fill="hold" nodeType="clickEffect">
                                  <p:stCondLst>
                                    <p:cond delay="0"/>
                                  </p:stCondLst>
                                  <p:childTnLst>
                                    <p:set>
                                      <p:cBhvr>
                                        <p:cTn id="47" dur="1" fill="hold">
                                          <p:stCondLst>
                                            <p:cond delay="0"/>
                                          </p:stCondLst>
                                        </p:cTn>
                                        <p:tgtEl>
                                          <p:spTgt spid="225289"/>
                                        </p:tgtEl>
                                        <p:attrNameLst>
                                          <p:attrName>style.visibility</p:attrName>
                                        </p:attrNameLst>
                                      </p:cBhvr>
                                      <p:to>
                                        <p:strVal val="visible"/>
                                      </p:to>
                                    </p:set>
                                    <p:animEffect transition="in" filter="box(in)">
                                      <p:cBhvr>
                                        <p:cTn id="48" dur="500"/>
                                        <p:tgtEl>
                                          <p:spTgt spid="225289"/>
                                        </p:tgtEl>
                                      </p:cBhvr>
                                    </p:animEffect>
                                  </p:childTnLst>
                                </p:cTn>
                              </p:par>
                            </p:childTnLst>
                          </p:cTn>
                        </p:par>
                        <p:par>
                          <p:cTn id="49" fill="hold">
                            <p:stCondLst>
                              <p:cond delay="500"/>
                            </p:stCondLst>
                            <p:childTnLst>
                              <p:par>
                                <p:cTn id="50" presetID="16" presetClass="entr" presetSubtype="26" fill="hold" grpId="0" nodeType="afterEffect">
                                  <p:stCondLst>
                                    <p:cond delay="0"/>
                                  </p:stCondLst>
                                  <p:childTnLst>
                                    <p:set>
                                      <p:cBhvr>
                                        <p:cTn id="51" dur="1" fill="hold">
                                          <p:stCondLst>
                                            <p:cond delay="0"/>
                                          </p:stCondLst>
                                        </p:cTn>
                                        <p:tgtEl>
                                          <p:spTgt spid="21514"/>
                                        </p:tgtEl>
                                        <p:attrNameLst>
                                          <p:attrName>style.visibility</p:attrName>
                                        </p:attrNameLst>
                                      </p:cBhvr>
                                      <p:to>
                                        <p:strVal val="visible"/>
                                      </p:to>
                                    </p:set>
                                    <p:animEffect transition="in" filter="barn(inHorizontal)">
                                      <p:cBhvr>
                                        <p:cTn id="52" dur="500"/>
                                        <p:tgtEl>
                                          <p:spTgt spid="21514"/>
                                        </p:tgtEl>
                                      </p:cBhvr>
                                    </p:animEffect>
                                  </p:childTnLst>
                                  <p:subTnLst>
                                    <p:audio>
                                      <p:cMediaNode>
                                        <p:cTn display="0" masterRel="sameClick">
                                          <p:stCondLst>
                                            <p:cond evt="begin" delay="0">
                                              <p:tn val="50"/>
                                            </p:cond>
                                          </p:stCondLst>
                                          <p:endCondLst>
                                            <p:cond evt="onStopAudio" delay="0">
                                              <p:tgtEl>
                                                <p:sldTgt/>
                                              </p:tgtEl>
                                            </p:cond>
                                          </p:endCondLst>
                                        </p:cTn>
                                        <p:tgtEl>
                                          <p:sndTgt r:embed="rId4" name="MTA_015.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21509" grpId="0"/>
      <p:bldP spid="21513" grpId="0"/>
      <p:bldP spid="215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框 128002"/>
          <p:cNvSpPr txBox="1">
            <a:spLocks noChangeArrowheads="1"/>
          </p:cNvSpPr>
          <p:nvPr/>
        </p:nvSpPr>
        <p:spPr bwMode="auto">
          <a:xfrm>
            <a:off x="3459957" y="305140"/>
            <a:ext cx="6083300" cy="583565"/>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中日马关条约</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a:t>
            </a:r>
            <a:r>
              <a:rPr lang="en-US" altLang="zh-CN" sz="3200" b="1" dirty="0">
                <a:latin typeface="微软雅黑" panose="020B0503020204020204" pitchFamily="34" charset="-122"/>
                <a:ea typeface="微软雅黑" panose="020B0503020204020204" pitchFamily="34" charset="-122"/>
              </a:rPr>
              <a:t>1895</a:t>
            </a:r>
            <a:r>
              <a:rPr lang="zh-CN" altLang="en-US" sz="3200" b="1" dirty="0">
                <a:latin typeface="微软雅黑" panose="020B0503020204020204" pitchFamily="34" charset="-122"/>
                <a:ea typeface="微软雅黑" panose="020B0503020204020204" pitchFamily="34" charset="-122"/>
              </a:rPr>
              <a:t>年）</a:t>
            </a:r>
            <a:endParaRPr lang="zh-CN" altLang="en-US" sz="3200" b="1" dirty="0">
              <a:latin typeface="微软雅黑" panose="020B0503020204020204" pitchFamily="34" charset="-122"/>
              <a:ea typeface="微软雅黑" panose="020B0503020204020204" pitchFamily="34" charset="-122"/>
            </a:endParaRPr>
          </a:p>
        </p:txBody>
      </p:sp>
      <p:sp>
        <p:nvSpPr>
          <p:cNvPr id="26626" name="文本框 128003"/>
          <p:cNvSpPr txBox="1">
            <a:spLocks noChangeArrowheads="1"/>
          </p:cNvSpPr>
          <p:nvPr/>
        </p:nvSpPr>
        <p:spPr bwMode="auto">
          <a:xfrm>
            <a:off x="2325688" y="960438"/>
            <a:ext cx="7542212"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李鸿章</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伊藤博文</a:t>
            </a:r>
            <a:endParaRPr lang="en-US" altLang="zh-CN" sz="2800" b="1" dirty="0">
              <a:latin typeface="微软雅黑" panose="020B0503020204020204" pitchFamily="34" charset="-122"/>
              <a:ea typeface="微软雅黑" panose="020B0503020204020204" pitchFamily="34" charset="-122"/>
            </a:endParaRPr>
          </a:p>
        </p:txBody>
      </p:sp>
      <p:sp>
        <p:nvSpPr>
          <p:cNvPr id="26627" name="任意多边形 128004"/>
          <p:cNvSpPr>
            <a:spLocks noChangeArrowheads="1"/>
          </p:cNvSpPr>
          <p:nvPr/>
        </p:nvSpPr>
        <p:spPr bwMode="auto">
          <a:xfrm>
            <a:off x="2590800" y="1517650"/>
            <a:ext cx="6877050" cy="171450"/>
          </a:xfrm>
          <a:custGeom>
            <a:avLst/>
            <a:gdLst>
              <a:gd name="T0" fmla="*/ 0 w 4332"/>
              <a:gd name="T1" fmla="*/ 108 h 108"/>
              <a:gd name="T2" fmla="*/ 0 w 4332"/>
              <a:gd name="T3" fmla="*/ 0 h 108"/>
              <a:gd name="T4" fmla="*/ 4332 w 4332"/>
              <a:gd name="T5" fmla="*/ 0 h 108"/>
              <a:gd name="T6" fmla="*/ 4332 w 4332"/>
              <a:gd name="T7" fmla="*/ 96 h 108"/>
            </a:gdLst>
            <a:ahLst/>
            <a:cxnLst>
              <a:cxn ang="0">
                <a:pos x="T0" y="T1"/>
              </a:cxn>
              <a:cxn ang="0">
                <a:pos x="T2" y="T3"/>
              </a:cxn>
              <a:cxn ang="0">
                <a:pos x="T4" y="T5"/>
              </a:cxn>
              <a:cxn ang="0">
                <a:pos x="T6" y="T7"/>
              </a:cxn>
            </a:cxnLst>
            <a:rect l="0" t="0" r="r" b="b"/>
            <a:pathLst>
              <a:path w="4332" h="108">
                <a:moveTo>
                  <a:pt x="0" y="108"/>
                </a:moveTo>
                <a:lnTo>
                  <a:pt x="0" y="0"/>
                </a:lnTo>
                <a:lnTo>
                  <a:pt x="4332" y="0"/>
                </a:lnTo>
                <a:lnTo>
                  <a:pt x="4332" y="96"/>
                </a:lnTo>
              </a:path>
            </a:pathLst>
          </a:custGeom>
          <a:noFill/>
          <a:ln w="38100">
            <a:solidFill>
              <a:schemeClr val="tx1"/>
            </a:solidFill>
            <a:round/>
          </a:ln>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28006" name="文本框 128005"/>
          <p:cNvSpPr txBox="1">
            <a:spLocks noChangeArrowheads="1"/>
          </p:cNvSpPr>
          <p:nvPr/>
        </p:nvSpPr>
        <p:spPr bwMode="auto">
          <a:xfrm>
            <a:off x="1828800" y="2293938"/>
            <a:ext cx="4114800" cy="433832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sym typeface="Wingdings 2" panose="05020102010507070707" pitchFamily="18" charset="2"/>
              </a:rPr>
              <a:t></a:t>
            </a: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割辽东半岛（后赎回）、台湾和澎湖列岛给日本。</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a:p>
            <a:pPr>
              <a:spcBef>
                <a:spcPct val="50000"/>
              </a:spcBef>
            </a:pP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（割地）                       </a:t>
            </a:r>
            <a:endParaRPr lang="en-US" altLang="zh-CN" sz="2400" b="1" dirty="0">
              <a:latin typeface="微软雅黑" panose="020B0503020204020204" pitchFamily="34" charset="-122"/>
              <a:ea typeface="微软雅黑" panose="020B0503020204020204" pitchFamily="34" charset="-122"/>
              <a:sym typeface="Wingdings 2" panose="05020102010507070707" pitchFamily="18" charset="2"/>
            </a:endParaRPr>
          </a:p>
          <a:p>
            <a:pPr>
              <a:spcBef>
                <a:spcPct val="50000"/>
              </a:spcBef>
            </a:pPr>
            <a:r>
              <a:rPr lang="en-US" altLang="zh-CN" sz="2400" b="1" dirty="0">
                <a:latin typeface="微软雅黑" panose="020B0503020204020204" pitchFamily="34" charset="-122"/>
                <a:ea typeface="微软雅黑" panose="020B0503020204020204" pitchFamily="34" charset="-122"/>
                <a:sym typeface="Wingdings 2" panose="05020102010507070707" pitchFamily="18" charset="2"/>
              </a:rPr>
              <a:t></a:t>
            </a: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赔偿日本军费二亿两白银。     </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a:p>
            <a:pPr>
              <a:spcBef>
                <a:spcPct val="50000"/>
              </a:spcBef>
            </a:pP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（赔款）</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a:p>
            <a:pPr>
              <a:spcBef>
                <a:spcPct val="50000"/>
              </a:spcBef>
            </a:pPr>
            <a:r>
              <a:rPr lang="en-US" altLang="zh-CN" sz="2400" b="1" dirty="0">
                <a:latin typeface="微软雅黑" panose="020B0503020204020204" pitchFamily="34" charset="-122"/>
                <a:ea typeface="微软雅黑" panose="020B0503020204020204" pitchFamily="34" charset="-122"/>
                <a:sym typeface="Wingdings 2" panose="05020102010507070707" pitchFamily="18" charset="2"/>
              </a:rPr>
              <a:t></a:t>
            </a: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增开重庆、沙市、苏杭四口为通商口岸。（增开商埠）                                        </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a:p>
            <a:pPr>
              <a:spcBef>
                <a:spcPct val="50000"/>
              </a:spcBef>
            </a:pPr>
            <a:r>
              <a:rPr lang="en-US" altLang="zh-CN" sz="2400" b="1" dirty="0">
                <a:latin typeface="微软雅黑" panose="020B0503020204020204" pitchFamily="34" charset="-122"/>
                <a:ea typeface="微软雅黑" panose="020B0503020204020204" pitchFamily="34" charset="-122"/>
                <a:sym typeface="Wingdings 2" panose="05020102010507070707" pitchFamily="18" charset="2"/>
              </a:rPr>
              <a:t></a:t>
            </a:r>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允许日本在中国通商口岸开设工厂。（设厂）</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p:txBody>
      </p:sp>
      <p:sp>
        <p:nvSpPr>
          <p:cNvPr id="26629" name="文本框 128011"/>
          <p:cNvSpPr txBox="1">
            <a:spLocks noChangeArrowheads="1"/>
          </p:cNvSpPr>
          <p:nvPr/>
        </p:nvSpPr>
        <p:spPr bwMode="auto">
          <a:xfrm>
            <a:off x="2133600" y="1631950"/>
            <a:ext cx="3200400" cy="52197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rPr>
              <a:t>内            容</a:t>
            </a:r>
            <a:endParaRPr lang="zh-CN" altLang="en-US" sz="2800" b="1" dirty="0">
              <a:latin typeface="微软雅黑" panose="020B0503020204020204" pitchFamily="34" charset="-122"/>
              <a:ea typeface="微软雅黑" panose="020B0503020204020204" pitchFamily="34" charset="-122"/>
            </a:endParaRPr>
          </a:p>
        </p:txBody>
      </p:sp>
      <p:sp>
        <p:nvSpPr>
          <p:cNvPr id="26630" name="文本框 128012"/>
          <p:cNvSpPr txBox="1">
            <a:spLocks noChangeArrowheads="1"/>
          </p:cNvSpPr>
          <p:nvPr/>
        </p:nvSpPr>
        <p:spPr bwMode="auto">
          <a:xfrm>
            <a:off x="7162800" y="1631950"/>
            <a:ext cx="3048000" cy="52197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微软雅黑" panose="020B0503020204020204" pitchFamily="34" charset="-122"/>
                <a:ea typeface="微软雅黑" panose="020B0503020204020204" pitchFamily="34" charset="-122"/>
              </a:rPr>
              <a:t>影         响</a:t>
            </a:r>
            <a:endParaRPr lang="zh-CN" altLang="en-US" sz="2800" b="1" dirty="0">
              <a:latin typeface="微软雅黑" panose="020B0503020204020204" pitchFamily="34" charset="-122"/>
              <a:ea typeface="微软雅黑" panose="020B0503020204020204" pitchFamily="34" charset="-122"/>
            </a:endParaRPr>
          </a:p>
        </p:txBody>
      </p:sp>
      <p:sp>
        <p:nvSpPr>
          <p:cNvPr id="128014" name="文本框 128013"/>
          <p:cNvSpPr txBox="1">
            <a:spLocks noChangeArrowheads="1"/>
          </p:cNvSpPr>
          <p:nvPr/>
        </p:nvSpPr>
        <p:spPr bwMode="auto">
          <a:xfrm>
            <a:off x="6527800" y="2224088"/>
            <a:ext cx="4140200" cy="82994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中国国土进一步沦丧，刺激了列强瓜分中国的野心。</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p:txBody>
      </p:sp>
      <p:sp>
        <p:nvSpPr>
          <p:cNvPr id="128015" name="文本框 128014"/>
          <p:cNvSpPr txBox="1">
            <a:spLocks noChangeArrowheads="1"/>
          </p:cNvSpPr>
          <p:nvPr/>
        </p:nvSpPr>
        <p:spPr bwMode="auto">
          <a:xfrm>
            <a:off x="6527800" y="3232150"/>
            <a:ext cx="3779838" cy="119888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举借外债，使列强进一步控制中国的财政经济。进一步增强了日本实力</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p:txBody>
      </p:sp>
      <p:sp>
        <p:nvSpPr>
          <p:cNvPr id="128016" name="文本框 128015"/>
          <p:cNvSpPr txBox="1">
            <a:spLocks noChangeArrowheads="1"/>
          </p:cNvSpPr>
          <p:nvPr/>
        </p:nvSpPr>
        <p:spPr bwMode="auto">
          <a:xfrm>
            <a:off x="6672263" y="4527550"/>
            <a:ext cx="3995737" cy="82994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sym typeface="Wingdings 2" panose="05020102010507070707" pitchFamily="18" charset="2"/>
              </a:rPr>
              <a:t>使列强的侵略势力深入中国内地</a:t>
            </a:r>
            <a:endParaRPr lang="zh-CN" altLang="en-US" sz="2400" b="1" dirty="0">
              <a:latin typeface="微软雅黑" panose="020B0503020204020204" pitchFamily="34" charset="-122"/>
              <a:ea typeface="微软雅黑" panose="020B0503020204020204" pitchFamily="34" charset="-122"/>
              <a:sym typeface="Wingdings 2" panose="05020102010507070707" pitchFamily="18" charset="2"/>
            </a:endParaRPr>
          </a:p>
        </p:txBody>
      </p:sp>
      <p:sp>
        <p:nvSpPr>
          <p:cNvPr id="26634" name="文本框 128016"/>
          <p:cNvSpPr txBox="1">
            <a:spLocks noChangeArrowheads="1"/>
          </p:cNvSpPr>
          <p:nvPr/>
        </p:nvSpPr>
        <p:spPr bwMode="auto">
          <a:xfrm>
            <a:off x="5808663" y="5824538"/>
            <a:ext cx="792162" cy="36830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b="1" dirty="0">
              <a:latin typeface="微软雅黑" panose="020B0503020204020204" pitchFamily="34" charset="-122"/>
              <a:ea typeface="微软雅黑" panose="020B0503020204020204" pitchFamily="34" charset="-122"/>
            </a:endParaRPr>
          </a:p>
        </p:txBody>
      </p:sp>
      <p:sp>
        <p:nvSpPr>
          <p:cNvPr id="128018" name="直接连接符 128017"/>
          <p:cNvSpPr>
            <a:spLocks noChangeShapeType="1"/>
          </p:cNvSpPr>
          <p:nvPr/>
        </p:nvSpPr>
        <p:spPr bwMode="auto">
          <a:xfrm>
            <a:off x="5844382" y="2584450"/>
            <a:ext cx="657225" cy="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28019" name="文本框 128018"/>
          <p:cNvSpPr txBox="1">
            <a:spLocks noChangeArrowheads="1"/>
          </p:cNvSpPr>
          <p:nvPr/>
        </p:nvSpPr>
        <p:spPr bwMode="auto">
          <a:xfrm>
            <a:off x="6600825" y="5392738"/>
            <a:ext cx="3765550" cy="95313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严重阻碍了中国民族工业的发展</a:t>
            </a:r>
            <a:endParaRPr lang="zh-CN" altLang="en-US" sz="2800" b="1" dirty="0">
              <a:latin typeface="微软雅黑" panose="020B0503020204020204" pitchFamily="34" charset="-122"/>
              <a:ea typeface="微软雅黑" panose="020B0503020204020204" pitchFamily="34" charset="-122"/>
            </a:endParaRPr>
          </a:p>
        </p:txBody>
      </p:sp>
      <p:sp>
        <p:nvSpPr>
          <p:cNvPr id="128021" name="直接连接符 128020"/>
          <p:cNvSpPr>
            <a:spLocks noChangeShapeType="1"/>
          </p:cNvSpPr>
          <p:nvPr/>
        </p:nvSpPr>
        <p:spPr bwMode="auto">
          <a:xfrm>
            <a:off x="5844382" y="4005064"/>
            <a:ext cx="657225" cy="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28022" name="直接连接符 128021"/>
          <p:cNvSpPr>
            <a:spLocks noChangeShapeType="1"/>
          </p:cNvSpPr>
          <p:nvPr/>
        </p:nvSpPr>
        <p:spPr bwMode="auto">
          <a:xfrm>
            <a:off x="5844382" y="6007894"/>
            <a:ext cx="657225" cy="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128023" name="直接连接符 128022"/>
          <p:cNvSpPr>
            <a:spLocks noChangeShapeType="1"/>
          </p:cNvSpPr>
          <p:nvPr/>
        </p:nvSpPr>
        <p:spPr bwMode="auto">
          <a:xfrm>
            <a:off x="5844382" y="5085184"/>
            <a:ext cx="657225" cy="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28006">
                                            <p:txEl>
                                              <p:pRg st="0" end="0"/>
                                            </p:txEl>
                                          </p:spTgt>
                                        </p:tgtEl>
                                        <p:attrNameLst>
                                          <p:attrName>style.visibility</p:attrName>
                                        </p:attrNameLst>
                                      </p:cBhvr>
                                      <p:to>
                                        <p:strVal val="visible"/>
                                      </p:to>
                                    </p:set>
                                    <p:animEffect transition="in" filter="fade">
                                      <p:cBhvr>
                                        <p:cTn id="7" dur="800" decel="100000"/>
                                        <p:tgtEl>
                                          <p:spTgt spid="128006">
                                            <p:txEl>
                                              <p:pRg st="0" end="0"/>
                                            </p:txEl>
                                          </p:spTgt>
                                        </p:tgtEl>
                                      </p:cBhvr>
                                    </p:animEffect>
                                    <p:anim calcmode="lin" valueType="num">
                                      <p:cBhvr>
                                        <p:cTn id="8" dur="800" decel="100000" fill="hold"/>
                                        <p:tgtEl>
                                          <p:spTgt spid="128006">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28006">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28006">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8006">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8006">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8006">
                                            <p:txEl>
                                              <p:pRg st="1" end="1"/>
                                            </p:txEl>
                                          </p:spTgt>
                                        </p:tgtEl>
                                        <p:attrNameLst>
                                          <p:attrName>style.visibility</p:attrName>
                                        </p:attrNameLst>
                                      </p:cBhvr>
                                      <p:to>
                                        <p:strVal val="visible"/>
                                      </p:to>
                                    </p:set>
                                    <p:animEffect transition="in" filter="blinds(horizontal)">
                                      <p:cBhvr>
                                        <p:cTn id="17" dur="500"/>
                                        <p:tgtEl>
                                          <p:spTgt spid="12800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8006">
                                            <p:txEl>
                                              <p:pRg st="2" end="2"/>
                                            </p:txEl>
                                          </p:spTgt>
                                        </p:tgtEl>
                                        <p:attrNameLst>
                                          <p:attrName>style.visibility</p:attrName>
                                        </p:attrNameLst>
                                      </p:cBhvr>
                                      <p:to>
                                        <p:strVal val="visible"/>
                                      </p:to>
                                    </p:set>
                                    <p:animEffect transition="in" filter="blinds(horizontal)">
                                      <p:cBhvr>
                                        <p:cTn id="22" dur="500"/>
                                        <p:tgtEl>
                                          <p:spTgt spid="12800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8006">
                                            <p:txEl>
                                              <p:pRg st="3" end="3"/>
                                            </p:txEl>
                                          </p:spTgt>
                                        </p:tgtEl>
                                        <p:attrNameLst>
                                          <p:attrName>style.visibility</p:attrName>
                                        </p:attrNameLst>
                                      </p:cBhvr>
                                      <p:to>
                                        <p:strVal val="visible"/>
                                      </p:to>
                                    </p:set>
                                    <p:animEffect transition="in" filter="blinds(horizontal)">
                                      <p:cBhvr>
                                        <p:cTn id="27" dur="500"/>
                                        <p:tgtEl>
                                          <p:spTgt spid="128006">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nodeType="clickEffect">
                                  <p:stCondLst>
                                    <p:cond delay="0"/>
                                  </p:stCondLst>
                                  <p:childTnLst>
                                    <p:set>
                                      <p:cBhvr>
                                        <p:cTn id="31" dur="1" fill="hold">
                                          <p:stCondLst>
                                            <p:cond delay="0"/>
                                          </p:stCondLst>
                                        </p:cTn>
                                        <p:tgtEl>
                                          <p:spTgt spid="128006">
                                            <p:txEl>
                                              <p:pRg st="4" end="4"/>
                                            </p:txEl>
                                          </p:spTgt>
                                        </p:tgtEl>
                                        <p:attrNameLst>
                                          <p:attrName>style.visibility</p:attrName>
                                        </p:attrNameLst>
                                      </p:cBhvr>
                                      <p:to>
                                        <p:strVal val="visible"/>
                                      </p:to>
                                    </p:set>
                                    <p:animEffect transition="in" filter="fade">
                                      <p:cBhvr>
                                        <p:cTn id="32" dur="800" decel="100000"/>
                                        <p:tgtEl>
                                          <p:spTgt spid="128006">
                                            <p:txEl>
                                              <p:pRg st="4" end="4"/>
                                            </p:txEl>
                                          </p:spTgt>
                                        </p:tgtEl>
                                      </p:cBhvr>
                                    </p:animEffect>
                                    <p:anim calcmode="lin" valueType="num">
                                      <p:cBhvr>
                                        <p:cTn id="33" dur="800" decel="100000" fill="hold"/>
                                        <p:tgtEl>
                                          <p:spTgt spid="128006">
                                            <p:txEl>
                                              <p:pRg st="4" end="4"/>
                                            </p:txEl>
                                          </p:spTgt>
                                        </p:tgtEl>
                                        <p:attrNameLst>
                                          <p:attrName>style.rotation</p:attrName>
                                        </p:attrNameLst>
                                      </p:cBhvr>
                                      <p:tavLst>
                                        <p:tav tm="0">
                                          <p:val>
                                            <p:fltVal val="-90"/>
                                          </p:val>
                                        </p:tav>
                                        <p:tav tm="100000">
                                          <p:val>
                                            <p:fltVal val="0"/>
                                          </p:val>
                                        </p:tav>
                                      </p:tavLst>
                                    </p:anim>
                                    <p:anim calcmode="lin" valueType="num">
                                      <p:cBhvr>
                                        <p:cTn id="34" dur="800" decel="100000" fill="hold"/>
                                        <p:tgtEl>
                                          <p:spTgt spid="128006">
                                            <p:txEl>
                                              <p:pRg st="4" end="4"/>
                                            </p:txEl>
                                          </p:spTgt>
                                        </p:tgtEl>
                                        <p:attrNameLst>
                                          <p:attrName>ppt_x</p:attrName>
                                        </p:attrNameLst>
                                      </p:cBhvr>
                                      <p:tavLst>
                                        <p:tav tm="0">
                                          <p:val>
                                            <p:strVal val="#ppt_x+0.4"/>
                                          </p:val>
                                        </p:tav>
                                        <p:tav tm="100000">
                                          <p:val>
                                            <p:strVal val="#ppt_x-0.05"/>
                                          </p:val>
                                        </p:tav>
                                      </p:tavLst>
                                    </p:anim>
                                    <p:anim calcmode="lin" valueType="num">
                                      <p:cBhvr>
                                        <p:cTn id="35" dur="800" decel="100000" fill="hold"/>
                                        <p:tgtEl>
                                          <p:spTgt spid="128006">
                                            <p:txEl>
                                              <p:pRg st="4" end="4"/>
                                            </p:txEl>
                                          </p:spTgt>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28006">
                                            <p:txEl>
                                              <p:pRg st="4" end="4"/>
                                            </p:txEl>
                                          </p:spTgt>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28006">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nodeType="clickEffect">
                                  <p:stCondLst>
                                    <p:cond delay="0"/>
                                  </p:stCondLst>
                                  <p:childTnLst>
                                    <p:set>
                                      <p:cBhvr>
                                        <p:cTn id="41" dur="1" fill="hold">
                                          <p:stCondLst>
                                            <p:cond delay="0"/>
                                          </p:stCondLst>
                                        </p:cTn>
                                        <p:tgtEl>
                                          <p:spTgt spid="128006">
                                            <p:txEl>
                                              <p:pRg st="5" end="5"/>
                                            </p:txEl>
                                          </p:spTgt>
                                        </p:tgtEl>
                                        <p:attrNameLst>
                                          <p:attrName>style.visibility</p:attrName>
                                        </p:attrNameLst>
                                      </p:cBhvr>
                                      <p:to>
                                        <p:strVal val="visible"/>
                                      </p:to>
                                    </p:set>
                                    <p:animEffect transition="in" filter="fade">
                                      <p:cBhvr>
                                        <p:cTn id="42" dur="800" decel="100000"/>
                                        <p:tgtEl>
                                          <p:spTgt spid="128006">
                                            <p:txEl>
                                              <p:pRg st="5" end="5"/>
                                            </p:txEl>
                                          </p:spTgt>
                                        </p:tgtEl>
                                      </p:cBhvr>
                                    </p:animEffect>
                                    <p:anim calcmode="lin" valueType="num">
                                      <p:cBhvr>
                                        <p:cTn id="43" dur="800" decel="100000" fill="hold"/>
                                        <p:tgtEl>
                                          <p:spTgt spid="128006">
                                            <p:txEl>
                                              <p:pRg st="5" end="5"/>
                                            </p:txEl>
                                          </p:spTgt>
                                        </p:tgtEl>
                                        <p:attrNameLst>
                                          <p:attrName>style.rotation</p:attrName>
                                        </p:attrNameLst>
                                      </p:cBhvr>
                                      <p:tavLst>
                                        <p:tav tm="0">
                                          <p:val>
                                            <p:fltVal val="-90"/>
                                          </p:val>
                                        </p:tav>
                                        <p:tav tm="100000">
                                          <p:val>
                                            <p:fltVal val="0"/>
                                          </p:val>
                                        </p:tav>
                                      </p:tavLst>
                                    </p:anim>
                                    <p:anim calcmode="lin" valueType="num">
                                      <p:cBhvr>
                                        <p:cTn id="44" dur="800" decel="100000" fill="hold"/>
                                        <p:tgtEl>
                                          <p:spTgt spid="128006">
                                            <p:txEl>
                                              <p:pRg st="5" end="5"/>
                                            </p:txEl>
                                          </p:spTgt>
                                        </p:tgtEl>
                                        <p:attrNameLst>
                                          <p:attrName>ppt_x</p:attrName>
                                        </p:attrNameLst>
                                      </p:cBhvr>
                                      <p:tavLst>
                                        <p:tav tm="0">
                                          <p:val>
                                            <p:strVal val="#ppt_x+0.4"/>
                                          </p:val>
                                        </p:tav>
                                        <p:tav tm="100000">
                                          <p:val>
                                            <p:strVal val="#ppt_x-0.05"/>
                                          </p:val>
                                        </p:tav>
                                      </p:tavLst>
                                    </p:anim>
                                    <p:anim calcmode="lin" valueType="num">
                                      <p:cBhvr>
                                        <p:cTn id="45" dur="800" decel="100000" fill="hold"/>
                                        <p:tgtEl>
                                          <p:spTgt spid="128006">
                                            <p:txEl>
                                              <p:pRg st="5" end="5"/>
                                            </p:txEl>
                                          </p:spTgt>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128006">
                                            <p:txEl>
                                              <p:pRg st="5" end="5"/>
                                            </p:txEl>
                                          </p:spTgt>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128006">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8018"/>
                                        </p:tgtEl>
                                        <p:attrNameLst>
                                          <p:attrName>style.visibility</p:attrName>
                                        </p:attrNameLst>
                                      </p:cBhvr>
                                      <p:to>
                                        <p:strVal val="visible"/>
                                      </p:to>
                                    </p:set>
                                    <p:animEffect transition="in" filter="blinds(horizontal)">
                                      <p:cBhvr>
                                        <p:cTn id="52" dur="500"/>
                                        <p:tgtEl>
                                          <p:spTgt spid="128018"/>
                                        </p:tgtEl>
                                      </p:cBhvr>
                                    </p:animEffect>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128014"/>
                                        </p:tgtEl>
                                        <p:attrNameLst>
                                          <p:attrName>style.visibility</p:attrName>
                                        </p:attrNameLst>
                                      </p:cBhvr>
                                      <p:to>
                                        <p:strVal val="visible"/>
                                      </p:to>
                                    </p:set>
                                    <p:animEffect transition="in" filter="fade">
                                      <p:cBhvr>
                                        <p:cTn id="57" dur="800" decel="100000"/>
                                        <p:tgtEl>
                                          <p:spTgt spid="128014"/>
                                        </p:tgtEl>
                                      </p:cBhvr>
                                    </p:animEffect>
                                    <p:anim calcmode="lin" valueType="num">
                                      <p:cBhvr>
                                        <p:cTn id="58" dur="800" decel="100000" fill="hold"/>
                                        <p:tgtEl>
                                          <p:spTgt spid="128014"/>
                                        </p:tgtEl>
                                        <p:attrNameLst>
                                          <p:attrName>style.rotation</p:attrName>
                                        </p:attrNameLst>
                                      </p:cBhvr>
                                      <p:tavLst>
                                        <p:tav tm="0">
                                          <p:val>
                                            <p:fltVal val="-90"/>
                                          </p:val>
                                        </p:tav>
                                        <p:tav tm="100000">
                                          <p:val>
                                            <p:fltVal val="0"/>
                                          </p:val>
                                        </p:tav>
                                      </p:tavLst>
                                    </p:anim>
                                    <p:anim calcmode="lin" valueType="num">
                                      <p:cBhvr>
                                        <p:cTn id="59" dur="800" decel="100000" fill="hold"/>
                                        <p:tgtEl>
                                          <p:spTgt spid="128014"/>
                                        </p:tgtEl>
                                        <p:attrNameLst>
                                          <p:attrName>ppt_x</p:attrName>
                                        </p:attrNameLst>
                                      </p:cBhvr>
                                      <p:tavLst>
                                        <p:tav tm="0">
                                          <p:val>
                                            <p:strVal val="#ppt_x+0.4"/>
                                          </p:val>
                                        </p:tav>
                                        <p:tav tm="100000">
                                          <p:val>
                                            <p:strVal val="#ppt_x-0.05"/>
                                          </p:val>
                                        </p:tav>
                                      </p:tavLst>
                                    </p:anim>
                                    <p:anim calcmode="lin" valueType="num">
                                      <p:cBhvr>
                                        <p:cTn id="60" dur="800" decel="100000" fill="hold"/>
                                        <p:tgtEl>
                                          <p:spTgt spid="128014"/>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28014"/>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28014"/>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28021"/>
                                        </p:tgtEl>
                                        <p:attrNameLst>
                                          <p:attrName>style.visibility</p:attrName>
                                        </p:attrNameLst>
                                      </p:cBhvr>
                                      <p:to>
                                        <p:strVal val="visible"/>
                                      </p:to>
                                    </p:set>
                                    <p:animEffect transition="in" filter="blinds(horizontal)">
                                      <p:cBhvr>
                                        <p:cTn id="67" dur="500"/>
                                        <p:tgtEl>
                                          <p:spTgt spid="128021"/>
                                        </p:tgtEl>
                                      </p:cBhvr>
                                    </p:animEffect>
                                  </p:childTnLst>
                                </p:cTn>
                              </p:par>
                            </p:childTnLst>
                          </p:cTn>
                        </p:par>
                      </p:childTnLst>
                    </p:cTn>
                  </p:par>
                  <p:par>
                    <p:cTn id="68" fill="hold">
                      <p:stCondLst>
                        <p:cond delay="indefinite"/>
                      </p:stCondLst>
                      <p:childTnLst>
                        <p:par>
                          <p:cTn id="69" fill="hold">
                            <p:stCondLst>
                              <p:cond delay="0"/>
                            </p:stCondLst>
                            <p:childTnLst>
                              <p:par>
                                <p:cTn id="70" presetID="30" presetClass="entr" presetSubtype="0" fill="hold" grpId="0" nodeType="clickEffect">
                                  <p:stCondLst>
                                    <p:cond delay="0"/>
                                  </p:stCondLst>
                                  <p:childTnLst>
                                    <p:set>
                                      <p:cBhvr>
                                        <p:cTn id="71" dur="1" fill="hold">
                                          <p:stCondLst>
                                            <p:cond delay="0"/>
                                          </p:stCondLst>
                                        </p:cTn>
                                        <p:tgtEl>
                                          <p:spTgt spid="128015"/>
                                        </p:tgtEl>
                                        <p:attrNameLst>
                                          <p:attrName>style.visibility</p:attrName>
                                        </p:attrNameLst>
                                      </p:cBhvr>
                                      <p:to>
                                        <p:strVal val="visible"/>
                                      </p:to>
                                    </p:set>
                                    <p:animEffect transition="in" filter="fade">
                                      <p:cBhvr>
                                        <p:cTn id="72" dur="800" decel="100000"/>
                                        <p:tgtEl>
                                          <p:spTgt spid="128015"/>
                                        </p:tgtEl>
                                      </p:cBhvr>
                                    </p:animEffect>
                                    <p:anim calcmode="lin" valueType="num">
                                      <p:cBhvr>
                                        <p:cTn id="73" dur="800" decel="100000" fill="hold"/>
                                        <p:tgtEl>
                                          <p:spTgt spid="128015"/>
                                        </p:tgtEl>
                                        <p:attrNameLst>
                                          <p:attrName>style.rotation</p:attrName>
                                        </p:attrNameLst>
                                      </p:cBhvr>
                                      <p:tavLst>
                                        <p:tav tm="0">
                                          <p:val>
                                            <p:fltVal val="-90"/>
                                          </p:val>
                                        </p:tav>
                                        <p:tav tm="100000">
                                          <p:val>
                                            <p:fltVal val="0"/>
                                          </p:val>
                                        </p:tav>
                                      </p:tavLst>
                                    </p:anim>
                                    <p:anim calcmode="lin" valueType="num">
                                      <p:cBhvr>
                                        <p:cTn id="74" dur="800" decel="100000" fill="hold"/>
                                        <p:tgtEl>
                                          <p:spTgt spid="128015"/>
                                        </p:tgtEl>
                                        <p:attrNameLst>
                                          <p:attrName>ppt_x</p:attrName>
                                        </p:attrNameLst>
                                      </p:cBhvr>
                                      <p:tavLst>
                                        <p:tav tm="0">
                                          <p:val>
                                            <p:strVal val="#ppt_x+0.4"/>
                                          </p:val>
                                        </p:tav>
                                        <p:tav tm="100000">
                                          <p:val>
                                            <p:strVal val="#ppt_x-0.05"/>
                                          </p:val>
                                        </p:tav>
                                      </p:tavLst>
                                    </p:anim>
                                    <p:anim calcmode="lin" valueType="num">
                                      <p:cBhvr>
                                        <p:cTn id="75" dur="800" decel="100000" fill="hold"/>
                                        <p:tgtEl>
                                          <p:spTgt spid="128015"/>
                                        </p:tgtEl>
                                        <p:attrNameLst>
                                          <p:attrName>ppt_y</p:attrName>
                                        </p:attrNameLst>
                                      </p:cBhvr>
                                      <p:tavLst>
                                        <p:tav tm="0">
                                          <p:val>
                                            <p:strVal val="#ppt_y-0.4"/>
                                          </p:val>
                                        </p:tav>
                                        <p:tav tm="100000">
                                          <p:val>
                                            <p:strVal val="#ppt_y+0.1"/>
                                          </p:val>
                                        </p:tav>
                                      </p:tavLst>
                                    </p:anim>
                                    <p:anim calcmode="lin" valueType="num">
                                      <p:cBhvr>
                                        <p:cTn id="76" dur="200" accel="100000" fill="hold">
                                          <p:stCondLst>
                                            <p:cond delay="800"/>
                                          </p:stCondLst>
                                        </p:cTn>
                                        <p:tgtEl>
                                          <p:spTgt spid="128015"/>
                                        </p:tgtEl>
                                        <p:attrNameLst>
                                          <p:attrName>ppt_x</p:attrName>
                                        </p:attrNameLst>
                                      </p:cBhvr>
                                      <p:tavLst>
                                        <p:tav tm="0">
                                          <p:val>
                                            <p:strVal val="#ppt_x-0.05"/>
                                          </p:val>
                                        </p:tav>
                                        <p:tav tm="100000">
                                          <p:val>
                                            <p:strVal val="#ppt_x"/>
                                          </p:val>
                                        </p:tav>
                                      </p:tavLst>
                                    </p:anim>
                                    <p:anim calcmode="lin" valueType="num">
                                      <p:cBhvr>
                                        <p:cTn id="77" dur="200" accel="100000" fill="hold">
                                          <p:stCondLst>
                                            <p:cond delay="800"/>
                                          </p:stCondLst>
                                        </p:cTn>
                                        <p:tgtEl>
                                          <p:spTgt spid="128015"/>
                                        </p:tgtEl>
                                        <p:attrNameLst>
                                          <p:attrName>ppt_y</p:attrName>
                                        </p:attrNameLst>
                                      </p:cBhvr>
                                      <p:tavLst>
                                        <p:tav tm="0">
                                          <p:val>
                                            <p:strVal val="#ppt_y+0.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30" presetClass="entr" presetSubtype="0" fill="hold" grpId="0" nodeType="clickEffect">
                                  <p:stCondLst>
                                    <p:cond delay="0"/>
                                  </p:stCondLst>
                                  <p:childTnLst>
                                    <p:set>
                                      <p:cBhvr>
                                        <p:cTn id="81" dur="1" fill="hold">
                                          <p:stCondLst>
                                            <p:cond delay="0"/>
                                          </p:stCondLst>
                                        </p:cTn>
                                        <p:tgtEl>
                                          <p:spTgt spid="128023"/>
                                        </p:tgtEl>
                                        <p:attrNameLst>
                                          <p:attrName>style.visibility</p:attrName>
                                        </p:attrNameLst>
                                      </p:cBhvr>
                                      <p:to>
                                        <p:strVal val="visible"/>
                                      </p:to>
                                    </p:set>
                                    <p:animEffect transition="in" filter="fade">
                                      <p:cBhvr>
                                        <p:cTn id="82" dur="800" decel="100000"/>
                                        <p:tgtEl>
                                          <p:spTgt spid="128023"/>
                                        </p:tgtEl>
                                      </p:cBhvr>
                                    </p:animEffect>
                                    <p:anim calcmode="lin" valueType="num">
                                      <p:cBhvr>
                                        <p:cTn id="83" dur="800" decel="100000" fill="hold"/>
                                        <p:tgtEl>
                                          <p:spTgt spid="128023"/>
                                        </p:tgtEl>
                                        <p:attrNameLst>
                                          <p:attrName>style.rotation</p:attrName>
                                        </p:attrNameLst>
                                      </p:cBhvr>
                                      <p:tavLst>
                                        <p:tav tm="0">
                                          <p:val>
                                            <p:fltVal val="-90"/>
                                          </p:val>
                                        </p:tav>
                                        <p:tav tm="100000">
                                          <p:val>
                                            <p:fltVal val="0"/>
                                          </p:val>
                                        </p:tav>
                                      </p:tavLst>
                                    </p:anim>
                                    <p:anim calcmode="lin" valueType="num">
                                      <p:cBhvr>
                                        <p:cTn id="84" dur="800" decel="100000" fill="hold"/>
                                        <p:tgtEl>
                                          <p:spTgt spid="128023"/>
                                        </p:tgtEl>
                                        <p:attrNameLst>
                                          <p:attrName>ppt_x</p:attrName>
                                        </p:attrNameLst>
                                      </p:cBhvr>
                                      <p:tavLst>
                                        <p:tav tm="0">
                                          <p:val>
                                            <p:strVal val="#ppt_x+0.4"/>
                                          </p:val>
                                        </p:tav>
                                        <p:tav tm="100000">
                                          <p:val>
                                            <p:strVal val="#ppt_x-0.05"/>
                                          </p:val>
                                        </p:tav>
                                      </p:tavLst>
                                    </p:anim>
                                    <p:anim calcmode="lin" valueType="num">
                                      <p:cBhvr>
                                        <p:cTn id="85" dur="800" decel="100000" fill="hold"/>
                                        <p:tgtEl>
                                          <p:spTgt spid="128023"/>
                                        </p:tgtEl>
                                        <p:attrNameLst>
                                          <p:attrName>ppt_y</p:attrName>
                                        </p:attrNameLst>
                                      </p:cBhvr>
                                      <p:tavLst>
                                        <p:tav tm="0">
                                          <p:val>
                                            <p:strVal val="#ppt_y-0.4"/>
                                          </p:val>
                                        </p:tav>
                                        <p:tav tm="100000">
                                          <p:val>
                                            <p:strVal val="#ppt_y+0.1"/>
                                          </p:val>
                                        </p:tav>
                                      </p:tavLst>
                                    </p:anim>
                                    <p:anim calcmode="lin" valueType="num">
                                      <p:cBhvr>
                                        <p:cTn id="86" dur="200" accel="100000" fill="hold">
                                          <p:stCondLst>
                                            <p:cond delay="800"/>
                                          </p:stCondLst>
                                        </p:cTn>
                                        <p:tgtEl>
                                          <p:spTgt spid="128023"/>
                                        </p:tgtEl>
                                        <p:attrNameLst>
                                          <p:attrName>ppt_x</p:attrName>
                                        </p:attrNameLst>
                                      </p:cBhvr>
                                      <p:tavLst>
                                        <p:tav tm="0">
                                          <p:val>
                                            <p:strVal val="#ppt_x-0.05"/>
                                          </p:val>
                                        </p:tav>
                                        <p:tav tm="100000">
                                          <p:val>
                                            <p:strVal val="#ppt_x"/>
                                          </p:val>
                                        </p:tav>
                                      </p:tavLst>
                                    </p:anim>
                                    <p:anim calcmode="lin" valueType="num">
                                      <p:cBhvr>
                                        <p:cTn id="87" dur="200" accel="100000" fill="hold">
                                          <p:stCondLst>
                                            <p:cond delay="800"/>
                                          </p:stCondLst>
                                        </p:cTn>
                                        <p:tgtEl>
                                          <p:spTgt spid="128023"/>
                                        </p:tgtEl>
                                        <p:attrNameLst>
                                          <p:attrName>ppt_y</p:attrName>
                                        </p:attrNameLst>
                                      </p:cBhvr>
                                      <p:tavLst>
                                        <p:tav tm="0">
                                          <p:val>
                                            <p:strVal val="#ppt_y+0.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30" presetClass="entr" presetSubtype="0" fill="hold" grpId="0" nodeType="clickEffect">
                                  <p:stCondLst>
                                    <p:cond delay="0"/>
                                  </p:stCondLst>
                                  <p:childTnLst>
                                    <p:set>
                                      <p:cBhvr>
                                        <p:cTn id="91" dur="1" fill="hold">
                                          <p:stCondLst>
                                            <p:cond delay="0"/>
                                          </p:stCondLst>
                                        </p:cTn>
                                        <p:tgtEl>
                                          <p:spTgt spid="128016"/>
                                        </p:tgtEl>
                                        <p:attrNameLst>
                                          <p:attrName>style.visibility</p:attrName>
                                        </p:attrNameLst>
                                      </p:cBhvr>
                                      <p:to>
                                        <p:strVal val="visible"/>
                                      </p:to>
                                    </p:set>
                                    <p:animEffect transition="in" filter="fade">
                                      <p:cBhvr>
                                        <p:cTn id="92" dur="800" decel="100000"/>
                                        <p:tgtEl>
                                          <p:spTgt spid="128016"/>
                                        </p:tgtEl>
                                      </p:cBhvr>
                                    </p:animEffect>
                                    <p:anim calcmode="lin" valueType="num">
                                      <p:cBhvr>
                                        <p:cTn id="93" dur="800" decel="100000" fill="hold"/>
                                        <p:tgtEl>
                                          <p:spTgt spid="128016"/>
                                        </p:tgtEl>
                                        <p:attrNameLst>
                                          <p:attrName>style.rotation</p:attrName>
                                        </p:attrNameLst>
                                      </p:cBhvr>
                                      <p:tavLst>
                                        <p:tav tm="0">
                                          <p:val>
                                            <p:fltVal val="-90"/>
                                          </p:val>
                                        </p:tav>
                                        <p:tav tm="100000">
                                          <p:val>
                                            <p:fltVal val="0"/>
                                          </p:val>
                                        </p:tav>
                                      </p:tavLst>
                                    </p:anim>
                                    <p:anim calcmode="lin" valueType="num">
                                      <p:cBhvr>
                                        <p:cTn id="94" dur="800" decel="100000" fill="hold"/>
                                        <p:tgtEl>
                                          <p:spTgt spid="128016"/>
                                        </p:tgtEl>
                                        <p:attrNameLst>
                                          <p:attrName>ppt_x</p:attrName>
                                        </p:attrNameLst>
                                      </p:cBhvr>
                                      <p:tavLst>
                                        <p:tav tm="0">
                                          <p:val>
                                            <p:strVal val="#ppt_x+0.4"/>
                                          </p:val>
                                        </p:tav>
                                        <p:tav tm="100000">
                                          <p:val>
                                            <p:strVal val="#ppt_x-0.05"/>
                                          </p:val>
                                        </p:tav>
                                      </p:tavLst>
                                    </p:anim>
                                    <p:anim calcmode="lin" valueType="num">
                                      <p:cBhvr>
                                        <p:cTn id="95" dur="800" decel="100000" fill="hold"/>
                                        <p:tgtEl>
                                          <p:spTgt spid="128016"/>
                                        </p:tgtEl>
                                        <p:attrNameLst>
                                          <p:attrName>ppt_y</p:attrName>
                                        </p:attrNameLst>
                                      </p:cBhvr>
                                      <p:tavLst>
                                        <p:tav tm="0">
                                          <p:val>
                                            <p:strVal val="#ppt_y-0.4"/>
                                          </p:val>
                                        </p:tav>
                                        <p:tav tm="100000">
                                          <p:val>
                                            <p:strVal val="#ppt_y+0.1"/>
                                          </p:val>
                                        </p:tav>
                                      </p:tavLst>
                                    </p:anim>
                                    <p:anim calcmode="lin" valueType="num">
                                      <p:cBhvr>
                                        <p:cTn id="96" dur="200" accel="100000" fill="hold">
                                          <p:stCondLst>
                                            <p:cond delay="800"/>
                                          </p:stCondLst>
                                        </p:cTn>
                                        <p:tgtEl>
                                          <p:spTgt spid="128016"/>
                                        </p:tgtEl>
                                        <p:attrNameLst>
                                          <p:attrName>ppt_x</p:attrName>
                                        </p:attrNameLst>
                                      </p:cBhvr>
                                      <p:tavLst>
                                        <p:tav tm="0">
                                          <p:val>
                                            <p:strVal val="#ppt_x-0.05"/>
                                          </p:val>
                                        </p:tav>
                                        <p:tav tm="100000">
                                          <p:val>
                                            <p:strVal val="#ppt_x"/>
                                          </p:val>
                                        </p:tav>
                                      </p:tavLst>
                                    </p:anim>
                                    <p:anim calcmode="lin" valueType="num">
                                      <p:cBhvr>
                                        <p:cTn id="97" dur="200" accel="100000" fill="hold">
                                          <p:stCondLst>
                                            <p:cond delay="800"/>
                                          </p:stCondLst>
                                        </p:cTn>
                                        <p:tgtEl>
                                          <p:spTgt spid="128016"/>
                                        </p:tgtEl>
                                        <p:attrNameLst>
                                          <p:attrName>ppt_y</p:attrName>
                                        </p:attrNameLst>
                                      </p:cBhvr>
                                      <p:tavLst>
                                        <p:tav tm="0">
                                          <p:val>
                                            <p:strVal val="#ppt_y+0.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12" presetClass="entr" presetSubtype="4" fill="hold" grpId="0" nodeType="clickEffect">
                                  <p:stCondLst>
                                    <p:cond delay="0"/>
                                  </p:stCondLst>
                                  <p:childTnLst>
                                    <p:set>
                                      <p:cBhvr>
                                        <p:cTn id="101" dur="1" fill="hold">
                                          <p:stCondLst>
                                            <p:cond delay="0"/>
                                          </p:stCondLst>
                                        </p:cTn>
                                        <p:tgtEl>
                                          <p:spTgt spid="128022"/>
                                        </p:tgtEl>
                                        <p:attrNameLst>
                                          <p:attrName>style.visibility</p:attrName>
                                        </p:attrNameLst>
                                      </p:cBhvr>
                                      <p:to>
                                        <p:strVal val="visible"/>
                                      </p:to>
                                    </p:set>
                                    <p:anim calcmode="lin" valueType="num">
                                      <p:cBhvr>
                                        <p:cTn id="102" dur="500"/>
                                        <p:tgtEl>
                                          <p:spTgt spid="128022"/>
                                        </p:tgtEl>
                                        <p:attrNameLst>
                                          <p:attrName>ppt_y</p:attrName>
                                        </p:attrNameLst>
                                      </p:cBhvr>
                                      <p:tavLst>
                                        <p:tav tm="0">
                                          <p:val>
                                            <p:strVal val="#ppt_y+#ppt_h*1.125000"/>
                                          </p:val>
                                        </p:tav>
                                        <p:tav tm="100000">
                                          <p:val>
                                            <p:strVal val="#ppt_y"/>
                                          </p:val>
                                        </p:tav>
                                      </p:tavLst>
                                    </p:anim>
                                    <p:animEffect transition="in" filter="wipe(up)">
                                      <p:cBhvr>
                                        <p:cTn id="103" dur="500"/>
                                        <p:tgtEl>
                                          <p:spTgt spid="128022"/>
                                        </p:tgtEl>
                                      </p:cBhvr>
                                    </p:animEffect>
                                  </p:childTnLst>
                                </p:cTn>
                              </p:par>
                            </p:childTnLst>
                          </p:cTn>
                        </p:par>
                      </p:childTnLst>
                    </p:cTn>
                  </p:par>
                  <p:par>
                    <p:cTn id="104" fill="hold">
                      <p:stCondLst>
                        <p:cond delay="indefinite"/>
                      </p:stCondLst>
                      <p:childTnLst>
                        <p:par>
                          <p:cTn id="105" fill="hold">
                            <p:stCondLst>
                              <p:cond delay="0"/>
                            </p:stCondLst>
                            <p:childTnLst>
                              <p:par>
                                <p:cTn id="106" presetID="5" presetClass="entr" presetSubtype="10" fill="hold" grpId="0" nodeType="clickEffect">
                                  <p:stCondLst>
                                    <p:cond delay="0"/>
                                  </p:stCondLst>
                                  <p:childTnLst>
                                    <p:set>
                                      <p:cBhvr>
                                        <p:cTn id="107" dur="1" fill="hold">
                                          <p:stCondLst>
                                            <p:cond delay="0"/>
                                          </p:stCondLst>
                                        </p:cTn>
                                        <p:tgtEl>
                                          <p:spTgt spid="128019"/>
                                        </p:tgtEl>
                                        <p:attrNameLst>
                                          <p:attrName>style.visibility</p:attrName>
                                        </p:attrNameLst>
                                      </p:cBhvr>
                                      <p:to>
                                        <p:strVal val="visible"/>
                                      </p:to>
                                    </p:set>
                                    <p:animEffect transition="in" filter="checkerboard(across)">
                                      <p:cBhvr>
                                        <p:cTn id="108" dur="500"/>
                                        <p:tgtEl>
                                          <p:spTgt spid="128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14" grpId="0"/>
      <p:bldP spid="128015" grpId="0"/>
      <p:bldP spid="128016" grpId="0"/>
      <p:bldP spid="128018" grpId="0" bldLvl="0" animBg="1"/>
      <p:bldP spid="128019" grpId="0"/>
      <p:bldP spid="128021" grpId="0" bldLvl="0" animBg="1"/>
      <p:bldP spid="128022" grpId="0" bldLvl="0" animBg="1"/>
      <p:bldP spid="128023" grpId="0" bldLvl="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文本框 7172"/>
          <p:cNvSpPr txBox="1"/>
          <p:nvPr/>
        </p:nvSpPr>
        <p:spPr>
          <a:xfrm>
            <a:off x="1800225" y="465138"/>
            <a:ext cx="8532813" cy="645160"/>
          </a:xfrm>
          <a:prstGeom prst="rect">
            <a:avLst/>
          </a:prstGeom>
          <a:noFill/>
          <a:ln w="9525">
            <a:noFill/>
          </a:ln>
        </p:spPr>
        <p:txBody>
          <a:bodyPr>
            <a:spAutoFit/>
          </a:bodyPr>
          <a:lstStyle/>
          <a:p>
            <a:pPr>
              <a:spcBef>
                <a:spcPct val="50000"/>
              </a:spcBef>
              <a:buFontTx/>
              <a:buNone/>
              <a:defRPr/>
            </a:pP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南京条约</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和</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马关条约</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内容比较</a:t>
            </a:r>
            <a:endParaRPr lang="zh-CN" altLang="en-US" sz="3600" b="1" dirty="0">
              <a:latin typeface="微软雅黑" panose="020B0503020204020204" pitchFamily="34" charset="-122"/>
              <a:ea typeface="微软雅黑" panose="020B0503020204020204" pitchFamily="34" charset="-122"/>
            </a:endParaRPr>
          </a:p>
        </p:txBody>
      </p:sp>
      <p:graphicFrame>
        <p:nvGraphicFramePr>
          <p:cNvPr id="7216" name="表格 7215"/>
          <p:cNvGraphicFramePr/>
          <p:nvPr/>
        </p:nvGraphicFramePr>
        <p:xfrm>
          <a:off x="1841500" y="1250950"/>
          <a:ext cx="8458200" cy="4086045"/>
        </p:xfrm>
        <a:graphic>
          <a:graphicData uri="http://schemas.openxmlformats.org/drawingml/2006/table">
            <a:tbl>
              <a:tblPr/>
              <a:tblGrid>
                <a:gridCol w="3825240"/>
                <a:gridCol w="4632960"/>
              </a:tblGrid>
              <a:tr h="1118870">
                <a:tc>
                  <a:txBody>
                    <a:bodyPr/>
                    <a:lstStyle/>
                    <a:p>
                      <a:pPr marL="0" lvl="0" indent="0" algn="ctr">
                        <a:lnSpc>
                          <a:spcPct val="70000"/>
                        </a:lnSpc>
                        <a:spcBef>
                          <a:spcPct val="0"/>
                        </a:spcBef>
                        <a:buNone/>
                      </a:pPr>
                      <a:endParaRPr lang="en-US" altLang="zh-CN" sz="3200" b="1" dirty="0">
                        <a:latin typeface="微软雅黑" panose="020B0503020204020204" pitchFamily="34" charset="-122"/>
                        <a:ea typeface="微软雅黑" panose="020B0503020204020204" pitchFamily="34" charset="-122"/>
                      </a:endParaRPr>
                    </a:p>
                    <a:p>
                      <a:pPr marL="0" lvl="0" indent="0" algn="ctr">
                        <a:lnSpc>
                          <a:spcPct val="70000"/>
                        </a:lnSpc>
                        <a:spcBef>
                          <a:spcPct val="0"/>
                        </a:spcBef>
                        <a:buNone/>
                      </a:pP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南京条约</a:t>
                      </a:r>
                      <a:r>
                        <a:rPr lang="en-US" altLang="zh-CN" sz="3200"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a:txBody>
                  <a:tcPr marT="45725" marB="45725">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lnSpc>
                          <a:spcPct val="70000"/>
                        </a:lnSpc>
                        <a:buNone/>
                      </a:pPr>
                      <a:br>
                        <a:rPr lang="en-US" altLang="zh-CN" sz="3200" b="1" dirty="0">
                          <a:latin typeface="微软雅黑" panose="020B0503020204020204" pitchFamily="34" charset="-122"/>
                          <a:ea typeface="微软雅黑" panose="020B0503020204020204" pitchFamily="34" charset="-122"/>
                        </a:rPr>
                      </a:b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马关条约</a:t>
                      </a:r>
                      <a:r>
                        <a:rPr lang="en-US" altLang="zh-CN" sz="3200" b="1" dirty="0">
                          <a:latin typeface="微软雅黑" panose="020B0503020204020204" pitchFamily="34" charset="-122"/>
                          <a:ea typeface="微软雅黑" panose="020B0503020204020204" pitchFamily="34" charset="-122"/>
                        </a:rPr>
                        <a:t>》 </a:t>
                      </a:r>
                      <a:br>
                        <a:rPr lang="en-US" altLang="zh-CN" sz="3200" b="1" dirty="0">
                          <a:latin typeface="微软雅黑" panose="020B0503020204020204" pitchFamily="34" charset="-122"/>
                          <a:ea typeface="微软雅黑" panose="020B0503020204020204" pitchFamily="34" charset="-122"/>
                        </a:rPr>
                      </a:br>
                      <a:endParaRPr lang="zh-CN" altLang="en-US" sz="3200" b="1" dirty="0">
                        <a:latin typeface="微软雅黑" panose="020B0503020204020204" pitchFamily="34" charset="-122"/>
                        <a:ea typeface="微软雅黑" panose="020B0503020204020204" pitchFamily="34" charset="-122"/>
                      </a:endParaRPr>
                    </a:p>
                  </a:txBody>
                  <a:tcPr marT="45725" marB="45725">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959100">
                <a:tc>
                  <a:txBody>
                    <a:bodyPr/>
                    <a:lstStyle/>
                    <a:p>
                      <a:pPr marL="0" lvl="0" indent="0">
                        <a:lnSpc>
                          <a:spcPct val="70000"/>
                        </a:lnSpc>
                        <a:spcBef>
                          <a:spcPct val="0"/>
                        </a:spcBef>
                        <a:buNone/>
                      </a:pPr>
                      <a:endParaRPr lang="zh-CN" altLang="en-US" sz="1800" b="1" dirty="0">
                        <a:solidFill>
                          <a:srgbClr val="000099"/>
                        </a:solidFill>
                        <a:latin typeface="楷体_GB2312" panose="02010609030101010101" pitchFamily="1" charset="-122"/>
                        <a:ea typeface="楷体_GB2312" panose="02010609030101010101" pitchFamily="1" charset="-122"/>
                      </a:endParaRPr>
                    </a:p>
                  </a:txBody>
                  <a:tcPr marL="90000" marR="90000" marT="46805" marB="46805" anchor="ctr" anchorCtr="1">
                    <a:lnL w="28575" cap="flat" cmpd="sng">
                      <a:solidFill>
                        <a:schemeClr val="tx1"/>
                      </a:solidFill>
                      <a:prstDash val="solid"/>
                      <a:headEnd type="none" w="med" len="med"/>
                      <a:tailEnd type="none" w="med" len="med"/>
                    </a:lnL>
                    <a:lnR w="12700" cap="flat" cmpd="sng" algn="ctr">
                      <a:solidFill>
                        <a:schemeClr val="tx1"/>
                      </a:solidFill>
                      <a:prstDash val="solid"/>
                      <a:round/>
                      <a:headEnd type="none" w="med" len="med"/>
                      <a:tailEnd type="none" w="med" len="med"/>
                    </a:lnR>
                    <a:lnT w="12700"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lvl="0" indent="0">
                        <a:lnSpc>
                          <a:spcPct val="70000"/>
                        </a:lnSpc>
                        <a:buNone/>
                      </a:pPr>
                      <a:endParaRPr lang="zh-CN" altLang="en-US" sz="1800" b="1" dirty="0">
                        <a:solidFill>
                          <a:srgbClr val="000099"/>
                        </a:solidFill>
                        <a:latin typeface="楷体_GB2312" panose="02010609030101010101" pitchFamily="1" charset="-122"/>
                        <a:ea typeface="楷体_GB2312" panose="02010609030101010101" pitchFamily="1" charset="-122"/>
                      </a:endParaRPr>
                    </a:p>
                  </a:txBody>
                  <a:tcPr marL="90000" marR="90000" marT="46805" marB="46805" anchor="ctr" anchorCtr="1">
                    <a:lnL w="12700"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12700"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205" name="文本框 7204"/>
          <p:cNvSpPr txBox="1">
            <a:spLocks noChangeArrowheads="1"/>
          </p:cNvSpPr>
          <p:nvPr/>
        </p:nvSpPr>
        <p:spPr bwMode="auto">
          <a:xfrm>
            <a:off x="1774825" y="5516563"/>
            <a:ext cx="860425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《马关条约</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是继</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南京条约</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以来最严重的不平等的条约，大大加深了中国的半殖民地化程度。</a:t>
            </a:r>
            <a:endParaRPr lang="zh-CN" altLang="en-US" sz="2800" b="1" dirty="0">
              <a:latin typeface="微软雅黑" panose="020B0503020204020204" pitchFamily="34" charset="-122"/>
              <a:ea typeface="微软雅黑" panose="020B0503020204020204" pitchFamily="34" charset="-122"/>
            </a:endParaRPr>
          </a:p>
        </p:txBody>
      </p:sp>
      <p:sp>
        <p:nvSpPr>
          <p:cNvPr id="7" name="文本框 7210"/>
          <p:cNvSpPr txBox="1">
            <a:spLocks noChangeArrowheads="1"/>
          </p:cNvSpPr>
          <p:nvPr/>
        </p:nvSpPr>
        <p:spPr bwMode="auto">
          <a:xfrm>
            <a:off x="2076450" y="2473325"/>
            <a:ext cx="3654425"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2800" b="1" dirty="0">
                <a:solidFill>
                  <a:srgbClr val="0000FF"/>
                </a:solidFill>
                <a:latin typeface="微软雅黑" panose="020B0503020204020204" pitchFamily="34" charset="-122"/>
                <a:ea typeface="微软雅黑" panose="020B0503020204020204" pitchFamily="34" charset="-122"/>
              </a:rPr>
              <a:t>割香港岛 </a:t>
            </a:r>
            <a:endParaRPr lang="zh-CN" altLang="en-US" sz="2800" b="1" dirty="0">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dirty="0">
                <a:solidFill>
                  <a:srgbClr val="0000FF"/>
                </a:solidFill>
                <a:latin typeface="微软雅黑" panose="020B0503020204020204" pitchFamily="34" charset="-122"/>
                <a:ea typeface="微软雅黑" panose="020B0503020204020204" pitchFamily="34" charset="-122"/>
              </a:rPr>
              <a:t>赔款</a:t>
            </a:r>
            <a:r>
              <a:rPr lang="en-US" altLang="zh-CN" sz="2800" b="1" dirty="0">
                <a:solidFill>
                  <a:srgbClr val="0000FF"/>
                </a:solidFill>
                <a:latin typeface="微软雅黑" panose="020B0503020204020204" pitchFamily="34" charset="-122"/>
                <a:ea typeface="微软雅黑" panose="020B0503020204020204" pitchFamily="34" charset="-122"/>
              </a:rPr>
              <a:t>2100</a:t>
            </a:r>
            <a:r>
              <a:rPr lang="zh-CN" altLang="en-US" sz="2800" b="1" dirty="0">
                <a:solidFill>
                  <a:srgbClr val="0000FF"/>
                </a:solidFill>
                <a:latin typeface="微软雅黑" panose="020B0503020204020204" pitchFamily="34" charset="-122"/>
                <a:ea typeface="微软雅黑" panose="020B0503020204020204" pitchFamily="34" charset="-122"/>
              </a:rPr>
              <a:t>万银元　　 </a:t>
            </a:r>
            <a:endParaRPr lang="zh-CN" altLang="en-US" sz="2800" b="1" dirty="0">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dirty="0">
                <a:solidFill>
                  <a:srgbClr val="0000FF"/>
                </a:solidFill>
                <a:latin typeface="微软雅黑" panose="020B0503020204020204" pitchFamily="34" charset="-122"/>
                <a:ea typeface="微软雅黑" panose="020B0503020204020204" pitchFamily="34" charset="-122"/>
              </a:rPr>
              <a:t>开放东南沿海</a:t>
            </a:r>
            <a:r>
              <a:rPr lang="en-US" altLang="zh-CN" sz="2800" b="1" dirty="0">
                <a:solidFill>
                  <a:srgbClr val="0000FF"/>
                </a:solidFill>
                <a:latin typeface="微软雅黑" panose="020B0503020204020204" pitchFamily="34" charset="-122"/>
                <a:ea typeface="微软雅黑" panose="020B0503020204020204" pitchFamily="34" charset="-122"/>
              </a:rPr>
              <a:t>5</a:t>
            </a:r>
            <a:r>
              <a:rPr lang="zh-CN" altLang="en-US" sz="2800" b="1" dirty="0">
                <a:solidFill>
                  <a:srgbClr val="0000FF"/>
                </a:solidFill>
                <a:latin typeface="微软雅黑" panose="020B0503020204020204" pitchFamily="34" charset="-122"/>
                <a:ea typeface="微软雅黑" panose="020B0503020204020204" pitchFamily="34" charset="-122"/>
              </a:rPr>
              <a:t>个口岸</a:t>
            </a:r>
            <a:endParaRPr lang="zh-CN" altLang="en-US" sz="2800" b="1" dirty="0">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dirty="0">
                <a:solidFill>
                  <a:srgbClr val="0000FF"/>
                </a:solidFill>
                <a:latin typeface="微软雅黑" panose="020B0503020204020204" pitchFamily="34" charset="-122"/>
                <a:ea typeface="微软雅黑" panose="020B0503020204020204" pitchFamily="34" charset="-122"/>
              </a:rPr>
              <a:t>协定关税　　</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sp>
        <p:nvSpPr>
          <p:cNvPr id="8" name="文本框 7216"/>
          <p:cNvSpPr txBox="1">
            <a:spLocks noChangeArrowheads="1"/>
          </p:cNvSpPr>
          <p:nvPr/>
        </p:nvSpPr>
        <p:spPr bwMode="auto">
          <a:xfrm>
            <a:off x="5984875" y="2289175"/>
            <a:ext cx="4094480" cy="2889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2800" b="1">
                <a:solidFill>
                  <a:srgbClr val="0000FF"/>
                </a:solidFill>
                <a:latin typeface="微软雅黑" panose="020B0503020204020204" pitchFamily="34" charset="-122"/>
                <a:ea typeface="微软雅黑" panose="020B0503020204020204" pitchFamily="34" charset="-122"/>
              </a:rPr>
              <a:t>割辽东半岛、台湾、</a:t>
            </a:r>
            <a:endParaRPr lang="zh-CN" altLang="en-US" sz="2800" b="1">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a:solidFill>
                  <a:srgbClr val="0000FF"/>
                </a:solidFill>
                <a:latin typeface="微软雅黑" panose="020B0503020204020204" pitchFamily="34" charset="-122"/>
                <a:ea typeface="微软雅黑" panose="020B0503020204020204" pitchFamily="34" charset="-122"/>
              </a:rPr>
              <a:t>澎湖列岛 </a:t>
            </a:r>
            <a:endParaRPr lang="zh-CN" altLang="en-US" sz="2800" b="1">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a:solidFill>
                  <a:srgbClr val="0000FF"/>
                </a:solidFill>
                <a:latin typeface="微软雅黑" panose="020B0503020204020204" pitchFamily="34" charset="-122"/>
                <a:ea typeface="微软雅黑" panose="020B0503020204020204" pitchFamily="34" charset="-122"/>
              </a:rPr>
              <a:t>赔款二亿两白银 </a:t>
            </a:r>
            <a:endParaRPr lang="zh-CN" altLang="en-US" sz="2800" b="1">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a:solidFill>
                  <a:srgbClr val="0000FF"/>
                </a:solidFill>
                <a:latin typeface="微软雅黑" panose="020B0503020204020204" pitchFamily="34" charset="-122"/>
                <a:ea typeface="微软雅黑" panose="020B0503020204020204" pitchFamily="34" charset="-122"/>
              </a:rPr>
              <a:t>开放长江流域</a:t>
            </a:r>
            <a:r>
              <a:rPr lang="en-US" altLang="zh-CN" sz="2800" b="1">
                <a:solidFill>
                  <a:srgbClr val="0000FF"/>
                </a:solidFill>
                <a:latin typeface="微软雅黑" panose="020B0503020204020204" pitchFamily="34" charset="-122"/>
                <a:ea typeface="微软雅黑" panose="020B0503020204020204" pitchFamily="34" charset="-122"/>
              </a:rPr>
              <a:t>4</a:t>
            </a:r>
            <a:r>
              <a:rPr lang="zh-CN" altLang="en-US" sz="2800" b="1">
                <a:solidFill>
                  <a:srgbClr val="0000FF"/>
                </a:solidFill>
                <a:latin typeface="微软雅黑" panose="020B0503020204020204" pitchFamily="34" charset="-122"/>
                <a:ea typeface="微软雅黑" panose="020B0503020204020204" pitchFamily="34" charset="-122"/>
              </a:rPr>
              <a:t>个口岸 </a:t>
            </a:r>
            <a:endParaRPr lang="zh-CN" altLang="en-US" sz="2800" b="1">
              <a:solidFill>
                <a:srgbClr val="0000FF"/>
              </a:solidFill>
              <a:latin typeface="微软雅黑" panose="020B0503020204020204" pitchFamily="34" charset="-122"/>
              <a:ea typeface="微软雅黑" panose="020B0503020204020204" pitchFamily="34" charset="-122"/>
            </a:endParaRPr>
          </a:p>
          <a:p>
            <a:pPr>
              <a:lnSpc>
                <a:spcPct val="130000"/>
              </a:lnSpc>
            </a:pPr>
            <a:r>
              <a:rPr lang="zh-CN" altLang="en-US" sz="2800" b="1">
                <a:solidFill>
                  <a:srgbClr val="0000FF"/>
                </a:solidFill>
                <a:latin typeface="微软雅黑" panose="020B0503020204020204" pitchFamily="34" charset="-122"/>
                <a:ea typeface="微软雅黑" panose="020B0503020204020204" pitchFamily="34" charset="-122"/>
              </a:rPr>
              <a:t>允许日本在中国开设工厂</a:t>
            </a:r>
            <a:endParaRPr lang="zh-CN" altLang="en-US" sz="2800" b="1">
              <a:solidFill>
                <a:srgbClr val="0000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p:cTn id="7" dur="500" fill="hold"/>
                                        <p:tgtEl>
                                          <p:spTgt spid="7173"/>
                                        </p:tgtEl>
                                        <p:attrNameLst>
                                          <p:attrName>ppt_x</p:attrName>
                                        </p:attrNameLst>
                                      </p:cBhvr>
                                      <p:tavLst>
                                        <p:tav tm="0">
                                          <p:val>
                                            <p:strVal val="0-#ppt_w/2"/>
                                          </p:val>
                                        </p:tav>
                                        <p:tav tm="100000">
                                          <p:val>
                                            <p:strVal val="#ppt_x"/>
                                          </p:val>
                                        </p:tav>
                                      </p:tavLst>
                                    </p:anim>
                                    <p:anim calcmode="lin" valueType="num">
                                      <p:cBhvr>
                                        <p:cTn id="8" dur="500" fill="hold"/>
                                        <p:tgtEl>
                                          <p:spTgt spid="717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216"/>
                                        </p:tgtEl>
                                        <p:attrNameLst>
                                          <p:attrName>style.visibility</p:attrName>
                                        </p:attrNameLst>
                                      </p:cBhvr>
                                      <p:to>
                                        <p:strVal val="visible"/>
                                      </p:to>
                                    </p:set>
                                    <p:anim calcmode="lin" valueType="num">
                                      <p:cBhvr>
                                        <p:cTn id="11" dur="500" fill="hold"/>
                                        <p:tgtEl>
                                          <p:spTgt spid="7216"/>
                                        </p:tgtEl>
                                        <p:attrNameLst>
                                          <p:attrName>ppt_x</p:attrName>
                                        </p:attrNameLst>
                                      </p:cBhvr>
                                      <p:tavLst>
                                        <p:tav tm="0">
                                          <p:val>
                                            <p:strVal val="0-#ppt_w/2"/>
                                          </p:val>
                                        </p:tav>
                                        <p:tav tm="100000">
                                          <p:val>
                                            <p:strVal val="#ppt_x"/>
                                          </p:val>
                                        </p:tav>
                                      </p:tavLst>
                                    </p:anim>
                                    <p:anim calcmode="lin" valueType="num">
                                      <p:cBhvr>
                                        <p:cTn id="12" dur="500" fill="hold"/>
                                        <p:tgtEl>
                                          <p:spTgt spid="7216"/>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7205"/>
                                        </p:tgtEl>
                                        <p:attrNameLst>
                                          <p:attrName>style.visibility</p:attrName>
                                        </p:attrNameLst>
                                      </p:cBhvr>
                                      <p:to>
                                        <p:strVal val="visible"/>
                                      </p:to>
                                    </p:set>
                                    <p:anim calcmode="lin" valueType="num">
                                      <p:cBhvr>
                                        <p:cTn id="25" dur="1000" fill="hold"/>
                                        <p:tgtEl>
                                          <p:spTgt spid="7205"/>
                                        </p:tgtEl>
                                        <p:attrNameLst>
                                          <p:attrName>ppt_w</p:attrName>
                                        </p:attrNameLst>
                                      </p:cBhvr>
                                      <p:tavLst>
                                        <p:tav tm="0">
                                          <p:val>
                                            <p:fltVal val="0"/>
                                          </p:val>
                                        </p:tav>
                                        <p:tav tm="100000">
                                          <p:val>
                                            <p:strVal val="#ppt_w"/>
                                          </p:val>
                                        </p:tav>
                                      </p:tavLst>
                                    </p:anim>
                                    <p:anim calcmode="lin" valueType="num">
                                      <p:cBhvr>
                                        <p:cTn id="26" dur="1000" fill="hold"/>
                                        <p:tgtEl>
                                          <p:spTgt spid="7205"/>
                                        </p:tgtEl>
                                        <p:attrNameLst>
                                          <p:attrName>ppt_h</p:attrName>
                                        </p:attrNameLst>
                                      </p:cBhvr>
                                      <p:tavLst>
                                        <p:tav tm="0">
                                          <p:val>
                                            <p:fltVal val="0"/>
                                          </p:val>
                                        </p:tav>
                                        <p:tav tm="100000">
                                          <p:val>
                                            <p:strVal val="#ppt_h"/>
                                          </p:val>
                                        </p:tav>
                                      </p:tavLst>
                                    </p:anim>
                                    <p:anim calcmode="lin" valueType="num">
                                      <p:cBhvr>
                                        <p:cTn id="27" dur="1000" fill="hold"/>
                                        <p:tgtEl>
                                          <p:spTgt spid="720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720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205" grpId="0"/>
      <p:bldP spid="7" grpId="0"/>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文本占位符 133122"/>
          <p:cNvSpPr>
            <a:spLocks noGrp="1" noChangeArrowheads="1"/>
          </p:cNvSpPr>
          <p:nvPr/>
        </p:nvSpPr>
        <p:spPr bwMode="auto">
          <a:xfrm>
            <a:off x="1771650" y="542925"/>
            <a:ext cx="4343400" cy="552450"/>
          </a:xfrm>
          <a:prstGeom prst="rect">
            <a:avLst/>
          </a:prstGeom>
          <a:noFill/>
          <a:ln>
            <a:noFill/>
          </a:ln>
        </p:spPr>
        <p:txBody>
          <a:bodyPr/>
          <a:lstStyle/>
          <a:p>
            <a:pPr marL="342900" indent="-342900">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台湾人民反割台斗争</a:t>
            </a:r>
            <a:endParaRPr lang="zh-CN" altLang="en-US" sz="3600" b="1" dirty="0">
              <a:latin typeface="微软雅黑" panose="020B0503020204020204" pitchFamily="34" charset="-122"/>
              <a:ea typeface="微软雅黑" panose="020B0503020204020204" pitchFamily="34" charset="-122"/>
            </a:endParaRPr>
          </a:p>
        </p:txBody>
      </p:sp>
      <p:sp>
        <p:nvSpPr>
          <p:cNvPr id="133124" name="文本框 133123"/>
          <p:cNvSpPr txBox="1">
            <a:spLocks noChangeArrowheads="1"/>
          </p:cNvSpPr>
          <p:nvPr/>
        </p:nvSpPr>
        <p:spPr bwMode="auto">
          <a:xfrm>
            <a:off x="1781175" y="1460500"/>
            <a:ext cx="5707063"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台湾人民誓死捍卫台湾的壮烈誓言</a:t>
            </a:r>
            <a:endParaRPr lang="zh-CN" altLang="en-US" sz="2800" b="1" dirty="0">
              <a:latin typeface="微软雅黑" panose="020B0503020204020204" pitchFamily="34" charset="-122"/>
              <a:ea typeface="微软雅黑" panose="020B0503020204020204" pitchFamily="34" charset="-122"/>
            </a:endParaRPr>
          </a:p>
        </p:txBody>
      </p:sp>
      <p:sp>
        <p:nvSpPr>
          <p:cNvPr id="28675" name="文本框 133124"/>
          <p:cNvSpPr txBox="1">
            <a:spLocks noChangeArrowheads="1"/>
          </p:cNvSpPr>
          <p:nvPr/>
        </p:nvSpPr>
        <p:spPr bwMode="auto">
          <a:xfrm>
            <a:off x="2116138" y="3722688"/>
            <a:ext cx="309880" cy="36830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dirty="0">
              <a:latin typeface="微软雅黑" panose="020B0503020204020204" pitchFamily="34" charset="-122"/>
              <a:ea typeface="微软雅黑" panose="020B0503020204020204" pitchFamily="34" charset="-122"/>
            </a:endParaRPr>
          </a:p>
        </p:txBody>
      </p:sp>
      <p:sp>
        <p:nvSpPr>
          <p:cNvPr id="133127" name="文本框 133126"/>
          <p:cNvSpPr txBox="1">
            <a:spLocks noChangeArrowheads="1"/>
          </p:cNvSpPr>
          <p:nvPr/>
        </p:nvSpPr>
        <p:spPr bwMode="auto">
          <a:xfrm>
            <a:off x="8108950" y="981075"/>
            <a:ext cx="1844675" cy="5334000"/>
          </a:xfrm>
          <a:prstGeom prst="rect">
            <a:avLst/>
          </a:prstGeom>
          <a:noFill/>
          <a:ln w="9525">
            <a:solidFill>
              <a:schemeClr val="tx1"/>
            </a:solidFill>
            <a:miter lim="800000"/>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愿人人战死而失台  </a:t>
            </a:r>
            <a:endParaRPr lang="zh-CN" altLang="en-US" sz="3600" b="1" dirty="0">
              <a:latin typeface="微软雅黑" panose="020B0503020204020204" pitchFamily="34" charset="-122"/>
              <a:ea typeface="微软雅黑" panose="020B0503020204020204" pitchFamily="34" charset="-122"/>
            </a:endParaRPr>
          </a:p>
          <a:p>
            <a:r>
              <a:rPr lang="zh-CN" altLang="en-US" sz="3600" b="1" dirty="0">
                <a:latin typeface="微软雅黑" panose="020B0503020204020204" pitchFamily="34" charset="-122"/>
                <a:ea typeface="微软雅黑" panose="020B0503020204020204" pitchFamily="34" charset="-122"/>
              </a:rPr>
              <a:t>决不愿拱手而让台</a:t>
            </a:r>
            <a:endParaRPr lang="zh-CN" altLang="en-US" sz="3600" b="1" dirty="0">
              <a:latin typeface="微软雅黑" panose="020B0503020204020204" pitchFamily="34" charset="-122"/>
              <a:ea typeface="微软雅黑" panose="020B0503020204020204" pitchFamily="34" charset="-122"/>
            </a:endParaRPr>
          </a:p>
          <a:p>
            <a:r>
              <a:rPr lang="zh-CN" altLang="en-US" sz="3600" b="1" dirty="0">
                <a:latin typeface="微软雅黑" panose="020B0503020204020204" pitchFamily="34" charset="-122"/>
                <a:ea typeface="微软雅黑" panose="020B0503020204020204" pitchFamily="34" charset="-122"/>
              </a:rPr>
              <a:t>       ——《台民布告》</a:t>
            </a:r>
            <a:endParaRPr lang="zh-CN" altLang="en-US" sz="36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1881158" y="2285992"/>
            <a:ext cx="6215106" cy="3539430"/>
          </a:xfrm>
          <a:prstGeom prst="rect">
            <a:avLst/>
          </a:prstGeom>
          <a:noFill/>
        </p:spPr>
        <p:txBody>
          <a:bodyPr wrap="square" rtlCol="0">
            <a:spAutoFit/>
          </a:bodyPr>
          <a:lstStyle/>
          <a:p>
            <a:r>
              <a:rPr lang="zh-CN" altLang="en-US" sz="2800" b="1" dirty="0">
                <a:latin typeface="微软雅黑" panose="020B0503020204020204" pitchFamily="34" charset="-122"/>
                <a:ea typeface="微软雅黑" panose="020B0503020204020204" pitchFamily="34" charset="-122"/>
              </a:rPr>
              <a:t>朝廷无力以卫吾台，</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能卫吾台者，吾民耳？</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众志成城，</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山可移，海可干，</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愿吾血随吾台俱尽，</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吾头与吾台俱碎，</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安知终不可有为耳？</a:t>
            </a:r>
            <a:endParaRPr lang="en-US" altLang="zh-CN" sz="2800" b="1" dirty="0">
              <a:latin typeface="微软雅黑" panose="020B0503020204020204" pitchFamily="34" charset="-122"/>
              <a:ea typeface="微软雅黑" panose="020B0503020204020204" pitchFamily="34" charset="-122"/>
            </a:endParaRPr>
          </a:p>
          <a:p>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徐骧</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33124"/>
                                        </p:tgtEl>
                                        <p:attrNameLst>
                                          <p:attrName>style.visibility</p:attrName>
                                        </p:attrNameLst>
                                      </p:cBhvr>
                                      <p:to>
                                        <p:strVal val="visible"/>
                                      </p:to>
                                    </p:set>
                                    <p:animEffect transition="in" filter="fade">
                                      <p:cBhvr>
                                        <p:cTn id="7" dur="800" decel="100000"/>
                                        <p:tgtEl>
                                          <p:spTgt spid="133124"/>
                                        </p:tgtEl>
                                      </p:cBhvr>
                                    </p:animEffect>
                                    <p:anim calcmode="lin" valueType="num">
                                      <p:cBhvr>
                                        <p:cTn id="8" dur="800" decel="100000" fill="hold"/>
                                        <p:tgtEl>
                                          <p:spTgt spid="133124"/>
                                        </p:tgtEl>
                                        <p:attrNameLst>
                                          <p:attrName>style.rotation</p:attrName>
                                        </p:attrNameLst>
                                      </p:cBhvr>
                                      <p:tavLst>
                                        <p:tav tm="0">
                                          <p:val>
                                            <p:fltVal val="-90"/>
                                          </p:val>
                                        </p:tav>
                                        <p:tav tm="100000">
                                          <p:val>
                                            <p:fltVal val="0"/>
                                          </p:val>
                                        </p:tav>
                                      </p:tavLst>
                                    </p:anim>
                                    <p:anim calcmode="lin" valueType="num">
                                      <p:cBhvr>
                                        <p:cTn id="9" dur="800" decel="100000" fill="hold"/>
                                        <p:tgtEl>
                                          <p:spTgt spid="133124"/>
                                        </p:tgtEl>
                                        <p:attrNameLst>
                                          <p:attrName>ppt_x</p:attrName>
                                        </p:attrNameLst>
                                      </p:cBhvr>
                                      <p:tavLst>
                                        <p:tav tm="0">
                                          <p:val>
                                            <p:strVal val="#ppt_x+0.4"/>
                                          </p:val>
                                        </p:tav>
                                        <p:tav tm="100000">
                                          <p:val>
                                            <p:strVal val="#ppt_x-0.05"/>
                                          </p:val>
                                        </p:tav>
                                      </p:tavLst>
                                    </p:anim>
                                    <p:anim calcmode="lin" valueType="num">
                                      <p:cBhvr>
                                        <p:cTn id="10" dur="800" decel="100000" fill="hold"/>
                                        <p:tgtEl>
                                          <p:spTgt spid="13312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2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2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grpId="0" nodeType="clickEffect">
                                  <p:stCondLst>
                                    <p:cond delay="0"/>
                                  </p:stCondLst>
                                  <p:childTnLst>
                                    <p:set>
                                      <p:cBhvr>
                                        <p:cTn id="16" dur="1" fill="hold">
                                          <p:stCondLst>
                                            <p:cond delay="0"/>
                                          </p:stCondLst>
                                        </p:cTn>
                                        <p:tgtEl>
                                          <p:spTgt spid="133127"/>
                                        </p:tgtEl>
                                        <p:attrNameLst>
                                          <p:attrName>style.visibility</p:attrName>
                                        </p:attrNameLst>
                                      </p:cBhvr>
                                      <p:to>
                                        <p:strVal val="visible"/>
                                      </p:to>
                                    </p:set>
                                    <p:animScale>
                                      <p:cBhvr>
                                        <p:cTn id="17" dur="1000" decel="50000" fill="hold">
                                          <p:stCondLst>
                                            <p:cond delay="0"/>
                                          </p:stCondLst>
                                        </p:cTn>
                                        <p:tgtEl>
                                          <p:spTgt spid="1331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8" dur="1000" decel="50000" fill="hold">
                                          <p:stCondLst>
                                            <p:cond delay="0"/>
                                          </p:stCondLst>
                                        </p:cTn>
                                        <p:tgtEl>
                                          <p:spTgt spid="133127"/>
                                        </p:tgtEl>
                                        <p:attrNameLst>
                                          <p:attrName>ppt_x</p:attrName>
                                          <p:attrName>ppt_y</p:attrName>
                                        </p:attrNameLst>
                                      </p:cBhvr>
                                      <p:rCtr x="0" y="0"/>
                                    </p:animMotion>
                                    <p:animEffect transition="in" filter="fade">
                                      <p:cBhvr>
                                        <p:cTn id="19" dur="1000"/>
                                        <p:tgtEl>
                                          <p:spTgt spid="133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4" grpId="0"/>
      <p:bldP spid="133127" grpId="0" bldLvl="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7197"/>
          <p:cNvSpPr>
            <a:spLocks noChangeArrowheads="1"/>
          </p:cNvSpPr>
          <p:nvPr/>
        </p:nvSpPr>
        <p:spPr bwMode="auto">
          <a:xfrm>
            <a:off x="1774825" y="260350"/>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三、瓜分中国狂潮</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矩形 7174"/>
          <p:cNvSpPr>
            <a:spLocks noChangeArrowheads="1"/>
          </p:cNvSpPr>
          <p:nvPr/>
        </p:nvSpPr>
        <p:spPr bwMode="auto">
          <a:xfrm>
            <a:off x="1774825" y="1773238"/>
            <a:ext cx="588963"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三国干涉还辽</a:t>
            </a:r>
            <a:endParaRPr lang="zh-CN" altLang="en-US" sz="3200" b="1" dirty="0">
              <a:latin typeface="微软雅黑" panose="020B0503020204020204" pitchFamily="34" charset="-122"/>
              <a:ea typeface="微软雅黑" panose="020B0503020204020204" pitchFamily="34" charset="-122"/>
            </a:endParaRPr>
          </a:p>
        </p:txBody>
      </p:sp>
      <p:sp>
        <p:nvSpPr>
          <p:cNvPr id="4" name="Text Box 3"/>
          <p:cNvSpPr txBox="1">
            <a:spLocks noChangeArrowheads="1"/>
          </p:cNvSpPr>
          <p:nvPr/>
        </p:nvSpPr>
        <p:spPr bwMode="auto">
          <a:xfrm>
            <a:off x="2554288" y="1720850"/>
            <a:ext cx="1116012"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原因：</a:t>
            </a:r>
            <a:br>
              <a:rPr lang="zh-CN" altLang="en-US" sz="2800" b="1" dirty="0">
                <a:latin typeface="微软雅黑" panose="020B0503020204020204" pitchFamily="34" charset="-122"/>
                <a:ea typeface="微软雅黑" panose="020B0503020204020204" pitchFamily="34" charset="-122"/>
              </a:rPr>
            </a:b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过程：</a:t>
            </a:r>
            <a:br>
              <a:rPr lang="zh-CN" altLang="en-US" sz="2800" b="1" dirty="0">
                <a:latin typeface="微软雅黑" panose="020B0503020204020204" pitchFamily="34" charset="-122"/>
                <a:ea typeface="微软雅黑" panose="020B0503020204020204" pitchFamily="34" charset="-122"/>
              </a:rPr>
            </a:b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结果：</a:t>
            </a:r>
            <a:endParaRPr lang="zh-CN" altLang="en-US" sz="2800" b="1" dirty="0">
              <a:latin typeface="微软雅黑" panose="020B0503020204020204" pitchFamily="34" charset="-122"/>
              <a:ea typeface="微软雅黑" panose="020B0503020204020204" pitchFamily="34" charset="-122"/>
            </a:endParaRPr>
          </a:p>
        </p:txBody>
      </p:sp>
      <p:sp>
        <p:nvSpPr>
          <p:cNvPr id="5" name="Text Box 5"/>
          <p:cNvSpPr txBox="1">
            <a:spLocks noChangeArrowheads="1"/>
          </p:cNvSpPr>
          <p:nvPr/>
        </p:nvSpPr>
        <p:spPr bwMode="auto">
          <a:xfrm>
            <a:off x="3635375" y="1549400"/>
            <a:ext cx="681355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马关条约</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损害了俄、德、法三国的侵略权益</a:t>
            </a:r>
            <a:endParaRPr lang="zh-CN" altLang="en-US" sz="2800" b="1" dirty="0">
              <a:latin typeface="微软雅黑" panose="020B0503020204020204" pitchFamily="34" charset="-122"/>
              <a:ea typeface="微软雅黑" panose="020B0503020204020204" pitchFamily="34" charset="-122"/>
            </a:endParaRPr>
          </a:p>
        </p:txBody>
      </p:sp>
      <p:sp>
        <p:nvSpPr>
          <p:cNvPr id="6" name="Text Box 6"/>
          <p:cNvSpPr txBox="1">
            <a:spLocks noChangeArrowheads="1"/>
          </p:cNvSpPr>
          <p:nvPr/>
        </p:nvSpPr>
        <p:spPr bwMode="auto">
          <a:xfrm>
            <a:off x="3687763" y="2833688"/>
            <a:ext cx="52578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提出照会  武力强迫</a:t>
            </a:r>
            <a:endParaRPr lang="zh-CN" altLang="en-US" sz="2800" b="1" dirty="0">
              <a:latin typeface="微软雅黑" panose="020B0503020204020204" pitchFamily="34" charset="-122"/>
              <a:ea typeface="微软雅黑" panose="020B0503020204020204" pitchFamily="34" charset="-122"/>
            </a:endParaRPr>
          </a:p>
        </p:txBody>
      </p:sp>
      <p:sp>
        <p:nvSpPr>
          <p:cNvPr id="7" name="Text Box 9"/>
          <p:cNvSpPr txBox="1">
            <a:spLocks noChangeArrowheads="1"/>
          </p:cNvSpPr>
          <p:nvPr/>
        </p:nvSpPr>
        <p:spPr bwMode="auto">
          <a:xfrm>
            <a:off x="3687763" y="3709988"/>
            <a:ext cx="6761162"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日本放弃辽东半岛，但向清政府勒索白银</a:t>
            </a:r>
            <a:r>
              <a:rPr lang="en-US" altLang="zh-CN" sz="2800" b="1" dirty="0">
                <a:latin typeface="微软雅黑" panose="020B0503020204020204" pitchFamily="34" charset="-122"/>
                <a:ea typeface="微软雅黑" panose="020B0503020204020204" pitchFamily="34" charset="-122"/>
              </a:rPr>
              <a:t>3000</a:t>
            </a:r>
            <a:r>
              <a:rPr lang="zh-CN" altLang="en-US" sz="2800" b="1" dirty="0">
                <a:latin typeface="微软雅黑" panose="020B0503020204020204" pitchFamily="34" charset="-122"/>
                <a:ea typeface="微软雅黑" panose="020B0503020204020204" pitchFamily="34" charset="-122"/>
              </a:rPr>
              <a:t>万两</a:t>
            </a:r>
            <a:endParaRPr lang="zh-CN" altLang="en-US" sz="2800" b="1" dirty="0">
              <a:latin typeface="微软雅黑" panose="020B0503020204020204" pitchFamily="34" charset="-122"/>
              <a:ea typeface="微软雅黑" panose="020B0503020204020204" pitchFamily="34" charset="-122"/>
            </a:endParaRPr>
          </a:p>
        </p:txBody>
      </p:sp>
      <p:sp>
        <p:nvSpPr>
          <p:cNvPr id="8" name="AutoShape 10"/>
          <p:cNvSpPr/>
          <p:nvPr/>
        </p:nvSpPr>
        <p:spPr bwMode="auto">
          <a:xfrm>
            <a:off x="2400300" y="1851025"/>
            <a:ext cx="239713" cy="2686050"/>
          </a:xfrm>
          <a:prstGeom prst="leftBrace">
            <a:avLst>
              <a:gd name="adj1" fmla="val 94052"/>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2800" dirty="0">
              <a:latin typeface="微软雅黑" panose="020B0503020204020204" pitchFamily="34" charset="-122"/>
              <a:ea typeface="微软雅黑" panose="020B0503020204020204" pitchFamily="34" charset="-122"/>
            </a:endParaRPr>
          </a:p>
        </p:txBody>
      </p:sp>
      <p:sp>
        <p:nvSpPr>
          <p:cNvPr id="9" name="矩形 8"/>
          <p:cNvSpPr/>
          <p:nvPr/>
        </p:nvSpPr>
        <p:spPr>
          <a:xfrm>
            <a:off x="1774825" y="5085182"/>
            <a:ext cx="7848872" cy="645160"/>
          </a:xfrm>
          <a:prstGeom prst="rect">
            <a:avLst/>
          </a:prstGeom>
          <a:noFill/>
          <a:ln>
            <a:noFill/>
          </a:ln>
        </p:spPr>
        <p:txBody>
          <a:bodyPr>
            <a:spAutoFit/>
            <a:scene3d>
              <a:camera prst="orthographicFront"/>
              <a:lightRig rig="threePt" dir="t"/>
            </a:scene3d>
          </a:bodyPr>
          <a:lstStyle/>
          <a:p>
            <a:pPr>
              <a:buFontTx/>
              <a:buNone/>
              <a:defRPr/>
            </a:pPr>
            <a:r>
              <a:rPr lang="zh-CN" altLang="en-US" sz="3600" b="1" noProof="1">
                <a:ln w="22225">
                  <a:noFill/>
                  <a:prstDash val="solid"/>
                </a:ln>
                <a:latin typeface="微软雅黑" panose="020B0503020204020204" pitchFamily="34" charset="-122"/>
                <a:ea typeface="微软雅黑" panose="020B0503020204020204" pitchFamily="34" charset="-122"/>
                <a:cs typeface="+mn-ea"/>
              </a:rPr>
              <a:t>列强掀起了瓜分中国的狂潮</a:t>
            </a:r>
            <a:endParaRPr lang="zh-CN" altLang="en-US" sz="3600" b="1" noProof="1">
              <a:ln w="22225">
                <a:noFill/>
                <a:prstDash val="solid"/>
              </a:ln>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p:tgtEl>
                                          <p:spTgt spid="4"/>
                                        </p:tgtEl>
                                        <p:attrNameLst>
                                          <p:attrName>ppt_y</p:attrName>
                                        </p:attrNameLst>
                                      </p:cBhvr>
                                      <p:tavLst>
                                        <p:tav tm="0">
                                          <p:val>
                                            <p:strVal val="#ppt_y+#ppt_h*1.125000"/>
                                          </p:val>
                                        </p:tav>
                                        <p:tav tm="100000">
                                          <p:val>
                                            <p:strVal val="#ppt_y"/>
                                          </p:val>
                                        </p:tav>
                                      </p:tavLst>
                                    </p:anim>
                                    <p:animEffect transition="in" filter="wipe(up)">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32"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ox(out)">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dissolv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nodeType="clickEffect">
                                  <p:stCondLst>
                                    <p:cond delay="0"/>
                                  </p:stCondLst>
                                  <p:iterate type="lt">
                                    <p:tmPct val="50000"/>
                                  </p:iterate>
                                  <p:childTnLst>
                                    <p:set>
                                      <p:cBhvr>
                                        <p:cTn id="38" dur="1" fill="hold">
                                          <p:stCondLst>
                                            <p:cond delay="0"/>
                                          </p:stCondLst>
                                        </p:cTn>
                                        <p:tgtEl>
                                          <p:spTgt spid="9"/>
                                        </p:tgtEl>
                                        <p:attrNameLst>
                                          <p:attrName>style.visibility</p:attrName>
                                        </p:attrNameLst>
                                      </p:cBhvr>
                                      <p:to>
                                        <p:strVal val="visible"/>
                                      </p:to>
                                    </p:set>
                                    <p:anim calcmode="discrete" valueType="clr">
                                      <p:cBhvr override="childStyle">
                                        <p:cTn id="39"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9"/>
                                        </p:tgtEl>
                                        <p:attrNameLst>
                                          <p:attrName>fillcolor</p:attrName>
                                        </p:attrNameLst>
                                      </p:cBhvr>
                                      <p:tavLst>
                                        <p:tav tm="0">
                                          <p:val>
                                            <p:clrVal>
                                              <a:schemeClr val="accent2"/>
                                            </p:clrVal>
                                          </p:val>
                                        </p:tav>
                                        <p:tav tm="50000">
                                          <p:val>
                                            <p:clrVal>
                                              <a:schemeClr val="hlink"/>
                                            </p:clrVal>
                                          </p:val>
                                        </p:tav>
                                      </p:tavLst>
                                    </p:anim>
                                    <p:set>
                                      <p:cBhvr>
                                        <p:cTn id="41" dur="80"/>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p:bldP spid="5" grpId="0"/>
      <p:bldP spid="6" grpId="0"/>
      <p:bldP spid="7" grpId="0"/>
      <p:bldP spid="8" grpId="0" bldLvl="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3" name="图片 153602" descr="时局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43472" y="836712"/>
            <a:ext cx="4024313" cy="537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2" name="文本框 153601"/>
          <p:cNvSpPr txBox="1">
            <a:spLocks noChangeArrowheads="1"/>
          </p:cNvSpPr>
          <p:nvPr/>
        </p:nvSpPr>
        <p:spPr bwMode="auto">
          <a:xfrm>
            <a:off x="6103938" y="385763"/>
            <a:ext cx="395605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solidFill>
                  <a:srgbClr val="0000FF"/>
                </a:solidFill>
                <a:latin typeface="文鼎中楷简" panose="020B0604020202020204"/>
                <a:ea typeface="微软雅黑" panose="020B0503020204020204" pitchFamily="34" charset="-122"/>
              </a:rPr>
              <a:t>北极熊</a:t>
            </a:r>
            <a:r>
              <a:rPr lang="zh-CN" altLang="en-US" sz="3200" b="1" dirty="0">
                <a:latin typeface="文鼎中楷简" panose="020B0604020202020204"/>
                <a:ea typeface="微软雅黑" panose="020B0503020204020204" pitchFamily="34" charset="-122"/>
              </a:rPr>
              <a:t>代表俄国；</a:t>
            </a:r>
            <a:endParaRPr lang="en-US" altLang="zh-CN" sz="3200" b="1" dirty="0">
              <a:latin typeface="文鼎中楷简" panose="020B0604020202020204"/>
              <a:ea typeface="微软雅黑" panose="020B0503020204020204" pitchFamily="34" charset="-122"/>
            </a:endParaRPr>
          </a:p>
          <a:p>
            <a:r>
              <a:rPr lang="zh-CN" altLang="en-US" sz="3200" b="1" dirty="0">
                <a:solidFill>
                  <a:srgbClr val="0000FF"/>
                </a:solidFill>
                <a:latin typeface="文鼎中楷简" panose="020B0604020202020204"/>
                <a:ea typeface="微软雅黑" panose="020B0503020204020204" pitchFamily="34" charset="-122"/>
              </a:rPr>
              <a:t>虎</a:t>
            </a:r>
            <a:r>
              <a:rPr lang="zh-CN" altLang="en-US" sz="3200" b="1" dirty="0">
                <a:latin typeface="文鼎中楷简" panose="020B0604020202020204"/>
                <a:ea typeface="微软雅黑" panose="020B0503020204020204" pitchFamily="34" charset="-122"/>
              </a:rPr>
              <a:t>代表英国；</a:t>
            </a:r>
            <a:endParaRPr lang="en-US" altLang="zh-CN" sz="3200" b="1" dirty="0">
              <a:latin typeface="文鼎中楷简" panose="020B0604020202020204"/>
              <a:ea typeface="微软雅黑" panose="020B0503020204020204" pitchFamily="34" charset="-122"/>
            </a:endParaRPr>
          </a:p>
          <a:p>
            <a:r>
              <a:rPr lang="zh-CN" altLang="en-US" sz="3200" b="1" dirty="0">
                <a:solidFill>
                  <a:srgbClr val="0000FF"/>
                </a:solidFill>
                <a:latin typeface="文鼎中楷简" panose="020B0604020202020204"/>
                <a:ea typeface="微软雅黑" panose="020B0503020204020204" pitchFamily="34" charset="-122"/>
              </a:rPr>
              <a:t>肠</a:t>
            </a:r>
            <a:r>
              <a:rPr lang="zh-CN" altLang="en-US" sz="3200" b="1" dirty="0">
                <a:latin typeface="文鼎中楷简" panose="020B0604020202020204"/>
                <a:ea typeface="微软雅黑" panose="020B0503020204020204" pitchFamily="34" charset="-122"/>
              </a:rPr>
              <a:t>代表德国；</a:t>
            </a:r>
            <a:endParaRPr lang="en-US" altLang="zh-CN" sz="3200" b="1" dirty="0">
              <a:latin typeface="文鼎中楷简" panose="020B0604020202020204"/>
              <a:ea typeface="微软雅黑" panose="020B0503020204020204" pitchFamily="34" charset="-122"/>
            </a:endParaRPr>
          </a:p>
          <a:p>
            <a:r>
              <a:rPr lang="zh-CN" altLang="en-US" sz="3200" b="1" dirty="0">
                <a:solidFill>
                  <a:srgbClr val="0000FF"/>
                </a:solidFill>
                <a:latin typeface="文鼎中楷简" panose="020B0604020202020204"/>
                <a:ea typeface="微软雅黑" panose="020B0503020204020204" pitchFamily="34" charset="-122"/>
              </a:rPr>
              <a:t>大青蛙</a:t>
            </a:r>
            <a:r>
              <a:rPr lang="zh-CN" altLang="en-US" sz="3200" b="1" dirty="0">
                <a:latin typeface="文鼎中楷简" panose="020B0604020202020204"/>
                <a:ea typeface="微软雅黑" panose="020B0503020204020204" pitchFamily="34" charset="-122"/>
              </a:rPr>
              <a:t>代表法国；</a:t>
            </a:r>
            <a:endParaRPr lang="en-US" altLang="zh-CN" sz="3200" b="1" dirty="0">
              <a:latin typeface="文鼎中楷简" panose="020B0604020202020204"/>
              <a:ea typeface="微软雅黑" panose="020B0503020204020204" pitchFamily="34" charset="-122"/>
            </a:endParaRPr>
          </a:p>
          <a:p>
            <a:r>
              <a:rPr lang="zh-CN" altLang="en-US" sz="3200" b="1" dirty="0">
                <a:solidFill>
                  <a:srgbClr val="0000FF"/>
                </a:solidFill>
                <a:latin typeface="文鼎中楷简" panose="020B0604020202020204"/>
                <a:ea typeface="微软雅黑" panose="020B0503020204020204" pitchFamily="34" charset="-122"/>
              </a:rPr>
              <a:t>太阳</a:t>
            </a:r>
            <a:r>
              <a:rPr lang="zh-CN" altLang="en-US" sz="3200" b="1" dirty="0">
                <a:latin typeface="文鼎中楷简" panose="020B0604020202020204"/>
                <a:ea typeface="微软雅黑" panose="020B0503020204020204" pitchFamily="34" charset="-122"/>
              </a:rPr>
              <a:t>代表日本。</a:t>
            </a:r>
            <a:endParaRPr lang="zh-CN" altLang="en-US" sz="3200" b="1" dirty="0">
              <a:latin typeface="文鼎中楷简" panose="020B0604020202020204"/>
              <a:ea typeface="微软雅黑" panose="020B0503020204020204" pitchFamily="34" charset="-122"/>
            </a:endParaRPr>
          </a:p>
        </p:txBody>
      </p:sp>
      <p:sp>
        <p:nvSpPr>
          <p:cNvPr id="2" name="矩形 1"/>
          <p:cNvSpPr>
            <a:spLocks noChangeArrowheads="1"/>
          </p:cNvSpPr>
          <p:nvPr/>
        </p:nvSpPr>
        <p:spPr bwMode="auto">
          <a:xfrm>
            <a:off x="6096000" y="2996952"/>
            <a:ext cx="4321175" cy="3453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2600" b="1" dirty="0">
                <a:latin typeface="微软雅黑" panose="020B0503020204020204" pitchFamily="34" charset="-122"/>
                <a:ea typeface="微软雅黑" panose="020B0503020204020204" pitchFamily="34" charset="-122"/>
              </a:rPr>
              <a:t>图的东南部有一只秃鹰正向中国飞来，它代表美国，是帝国主义列强瓜分中国的“迟到者”，但它不会吃其它帝国主义国家的残羹剩饭就善罢甘休，而是另有企图和阴谋的</a:t>
            </a:r>
            <a:r>
              <a:rPr lang="en-US" altLang="zh-CN" sz="2600" b="1" dirty="0">
                <a:latin typeface="微软雅黑" panose="020B0503020204020204" pitchFamily="34" charset="-122"/>
                <a:ea typeface="微软雅黑" panose="020B0503020204020204" pitchFamily="34" charset="-122"/>
              </a:rPr>
              <a:t>……</a:t>
            </a:r>
            <a:endParaRPr lang="zh-CN" altLang="en-US" sz="2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53603"/>
                                        </p:tgtEl>
                                        <p:attrNameLst>
                                          <p:attrName>style.visibility</p:attrName>
                                        </p:attrNameLst>
                                      </p:cBhvr>
                                      <p:to>
                                        <p:strVal val="visible"/>
                                      </p:to>
                                    </p:set>
                                    <p:anim calcmode="lin" valueType="num">
                                      <p:cBhvr>
                                        <p:cTn id="7" dur="1000" fill="hold"/>
                                        <p:tgtEl>
                                          <p:spTgt spid="153603"/>
                                        </p:tgtEl>
                                        <p:attrNameLst>
                                          <p:attrName>ppt_w</p:attrName>
                                        </p:attrNameLst>
                                      </p:cBhvr>
                                      <p:tavLst>
                                        <p:tav tm="0">
                                          <p:val>
                                            <p:fltVal val="0"/>
                                          </p:val>
                                        </p:tav>
                                        <p:tav tm="100000">
                                          <p:val>
                                            <p:strVal val="#ppt_w"/>
                                          </p:val>
                                        </p:tav>
                                      </p:tavLst>
                                    </p:anim>
                                    <p:anim calcmode="lin" valueType="num">
                                      <p:cBhvr>
                                        <p:cTn id="8" dur="1000" fill="hold"/>
                                        <p:tgtEl>
                                          <p:spTgt spid="153603"/>
                                        </p:tgtEl>
                                        <p:attrNameLst>
                                          <p:attrName>ppt_h</p:attrName>
                                        </p:attrNameLst>
                                      </p:cBhvr>
                                      <p:tavLst>
                                        <p:tav tm="0">
                                          <p:val>
                                            <p:fltVal val="0"/>
                                          </p:val>
                                        </p:tav>
                                        <p:tav tm="100000">
                                          <p:val>
                                            <p:strVal val="#ppt_h"/>
                                          </p:val>
                                        </p:tav>
                                      </p:tavLst>
                                    </p:anim>
                                    <p:anim calcmode="lin" valueType="num">
                                      <p:cBhvr>
                                        <p:cTn id="9" dur="1000" fill="hold"/>
                                        <p:tgtEl>
                                          <p:spTgt spid="15360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36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10" fill="hold" grpId="0" nodeType="clickEffect">
                                  <p:stCondLst>
                                    <p:cond delay="0"/>
                                  </p:stCondLst>
                                  <p:childTnLst>
                                    <p:set>
                                      <p:cBhvr>
                                        <p:cTn id="14" dur="1" fill="hold">
                                          <p:stCondLst>
                                            <p:cond delay="0"/>
                                          </p:stCondLst>
                                        </p:cTn>
                                        <p:tgtEl>
                                          <p:spTgt spid="153602"/>
                                        </p:tgtEl>
                                        <p:attrNameLst>
                                          <p:attrName>style.visibility</p:attrName>
                                        </p:attrNameLst>
                                      </p:cBhvr>
                                      <p:to>
                                        <p:strVal val="visible"/>
                                      </p:to>
                                    </p:set>
                                    <p:anim calcmode="lin" valueType="num">
                                      <p:cBhvr>
                                        <p:cTn id="15" dur="500" fill="hold"/>
                                        <p:tgtEl>
                                          <p:spTgt spid="153602"/>
                                        </p:tgtEl>
                                        <p:attrNameLst>
                                          <p:attrName>ppt_w</p:attrName>
                                        </p:attrNameLst>
                                      </p:cBhvr>
                                      <p:tavLst>
                                        <p:tav tm="0">
                                          <p:val>
                                            <p:fltVal val="0"/>
                                          </p:val>
                                        </p:tav>
                                        <p:tav tm="100000">
                                          <p:val>
                                            <p:strVal val="#ppt_w"/>
                                          </p:val>
                                        </p:tav>
                                      </p:tavLst>
                                    </p:anim>
                                    <p:anim calcmode="lin" valueType="num">
                                      <p:cBhvr>
                                        <p:cTn id="16" dur="500" fill="hold"/>
                                        <p:tgtEl>
                                          <p:spTgt spid="15360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2" grpId="0"/>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98638" y="1196975"/>
            <a:ext cx="59055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atin typeface="微软雅黑" panose="020B0503020204020204" pitchFamily="34" charset="-122"/>
                <a:ea typeface="微软雅黑" panose="020B0503020204020204" pitchFamily="34" charset="-122"/>
              </a:rPr>
              <a:t>美国</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门户开放</a:t>
            </a:r>
            <a:endParaRPr lang="zh-CN" altLang="en-US" sz="3200" b="1" dirty="0">
              <a:latin typeface="微软雅黑" panose="020B0503020204020204" pitchFamily="34" charset="-122"/>
              <a:ea typeface="微软雅黑" panose="020B0503020204020204" pitchFamily="34" charset="-122"/>
            </a:endParaRPr>
          </a:p>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p:txBody>
      </p:sp>
      <p:sp>
        <p:nvSpPr>
          <p:cNvPr id="252931" name="Text Box 3"/>
          <p:cNvSpPr txBox="1">
            <a:spLocks noChangeArrowheads="1"/>
          </p:cNvSpPr>
          <p:nvPr/>
        </p:nvSpPr>
        <p:spPr bwMode="auto">
          <a:xfrm>
            <a:off x="2565400" y="1124744"/>
            <a:ext cx="111601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时间：</a:t>
            </a:r>
            <a:br>
              <a:rPr lang="zh-CN" altLang="en-US" sz="2800" b="1" dirty="0">
                <a:latin typeface="微软雅黑" panose="020B0503020204020204" pitchFamily="34" charset="-122"/>
                <a:ea typeface="微软雅黑" panose="020B0503020204020204" pitchFamily="34" charset="-122"/>
              </a:rPr>
            </a:br>
            <a:endParaRPr lang="en-US" altLang="zh-CN" sz="2800" b="1" dirty="0">
              <a:latin typeface="微软雅黑" panose="020B0503020204020204" pitchFamily="34" charset="-122"/>
              <a:ea typeface="微软雅黑" panose="020B0503020204020204" pitchFamily="34" charset="-122"/>
            </a:endParaRPr>
          </a:p>
          <a:p>
            <a:pPr>
              <a:spcBef>
                <a:spcPct val="50000"/>
              </a:spcBef>
            </a:pP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内容：</a:t>
            </a:r>
            <a:br>
              <a:rPr lang="zh-CN" altLang="en-US" sz="2800" b="1" dirty="0">
                <a:latin typeface="微软雅黑" panose="020B0503020204020204" pitchFamily="34" charset="-122"/>
                <a:ea typeface="微软雅黑" panose="020B0503020204020204" pitchFamily="34" charset="-122"/>
              </a:rPr>
            </a:br>
            <a:endParaRPr lang="zh-CN" altLang="en-US" sz="2800" b="1" dirty="0">
              <a:latin typeface="微软雅黑" panose="020B0503020204020204" pitchFamily="34" charset="-122"/>
              <a:ea typeface="微软雅黑" panose="020B0503020204020204" pitchFamily="34" charset="-122"/>
            </a:endParaRPr>
          </a:p>
          <a:p>
            <a:pPr>
              <a:spcBef>
                <a:spcPct val="50000"/>
              </a:spcBef>
            </a:pPr>
            <a:endParaRPr lang="zh-CN" altLang="en-US" sz="2800" b="1" dirty="0">
              <a:latin typeface="微软雅黑" panose="020B0503020204020204" pitchFamily="34" charset="-122"/>
              <a:ea typeface="微软雅黑" panose="020B0503020204020204" pitchFamily="34" charset="-122"/>
            </a:endParaRPr>
          </a:p>
          <a:p>
            <a:pPr>
              <a:spcBef>
                <a:spcPct val="50000"/>
              </a:spcBef>
            </a:pPr>
            <a:r>
              <a:rPr lang="zh-CN" altLang="en-US" sz="2800" b="1" dirty="0">
                <a:latin typeface="微软雅黑" panose="020B0503020204020204" pitchFamily="34" charset="-122"/>
                <a:ea typeface="微软雅黑" panose="020B0503020204020204" pitchFamily="34" charset="-122"/>
              </a:rPr>
              <a:t>影响：</a:t>
            </a:r>
            <a:endParaRPr lang="zh-CN" altLang="en-US" sz="2800" b="1" dirty="0">
              <a:latin typeface="微软雅黑" panose="020B0503020204020204" pitchFamily="34" charset="-122"/>
              <a:ea typeface="微软雅黑" panose="020B0503020204020204" pitchFamily="34" charset="-122"/>
            </a:endParaRPr>
          </a:p>
        </p:txBody>
      </p:sp>
      <p:sp>
        <p:nvSpPr>
          <p:cNvPr id="45061" name="Text Box 5"/>
          <p:cNvSpPr txBox="1">
            <a:spLocks noChangeArrowheads="1"/>
          </p:cNvSpPr>
          <p:nvPr/>
        </p:nvSpPr>
        <p:spPr bwMode="auto">
          <a:xfrm>
            <a:off x="3686174" y="1124744"/>
            <a:ext cx="1833761"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en-US" sz="2800" b="1" dirty="0">
                <a:latin typeface="微软雅黑" panose="020B0503020204020204" pitchFamily="34" charset="-122"/>
                <a:ea typeface="微软雅黑" panose="020B0503020204020204" pitchFamily="34" charset="-122"/>
              </a:rPr>
              <a:t>1899</a:t>
            </a:r>
            <a:r>
              <a:rPr lang="zh-CN" altLang="en-US" sz="2800" b="1" dirty="0">
                <a:latin typeface="微软雅黑" panose="020B0503020204020204" pitchFamily="34" charset="-122"/>
                <a:ea typeface="微软雅黑" panose="020B0503020204020204" pitchFamily="34" charset="-122"/>
              </a:rPr>
              <a:t>年</a:t>
            </a:r>
            <a:endParaRPr lang="zh-CN" altLang="en-US" sz="2800" b="1" dirty="0">
              <a:latin typeface="微软雅黑" panose="020B0503020204020204" pitchFamily="34" charset="-122"/>
              <a:ea typeface="微软雅黑" panose="020B0503020204020204" pitchFamily="34" charset="-122"/>
            </a:endParaRPr>
          </a:p>
        </p:txBody>
      </p:sp>
      <p:sp>
        <p:nvSpPr>
          <p:cNvPr id="45062" name="Text Box 6"/>
          <p:cNvSpPr txBox="1">
            <a:spLocks noChangeArrowheads="1"/>
          </p:cNvSpPr>
          <p:nvPr/>
        </p:nvSpPr>
        <p:spPr bwMode="auto">
          <a:xfrm>
            <a:off x="3606800" y="2049849"/>
            <a:ext cx="6783388"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承认各国在中国的</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势力范围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和既得特权，同时要求在各国租借地和</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势力范围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享有均等贸易的机会</a:t>
            </a:r>
            <a:endParaRPr lang="zh-CN" altLang="en-US" sz="2800" b="1" dirty="0">
              <a:latin typeface="微软雅黑" panose="020B0503020204020204" pitchFamily="34" charset="-122"/>
              <a:ea typeface="微软雅黑" panose="020B0503020204020204" pitchFamily="34" charset="-122"/>
            </a:endParaRPr>
          </a:p>
        </p:txBody>
      </p:sp>
      <p:sp>
        <p:nvSpPr>
          <p:cNvPr id="45065" name="Text Box 9"/>
          <p:cNvSpPr txBox="1">
            <a:spLocks noChangeArrowheads="1"/>
          </p:cNvSpPr>
          <p:nvPr/>
        </p:nvSpPr>
        <p:spPr bwMode="auto">
          <a:xfrm>
            <a:off x="3606800" y="4136340"/>
            <a:ext cx="6843713"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反映出美国与其他帝国主义国家在侵华政策上的矛盾</a:t>
            </a:r>
            <a:endParaRPr lang="zh-CN" altLang="en-US" sz="2800" b="1" dirty="0">
              <a:latin typeface="微软雅黑" panose="020B0503020204020204" pitchFamily="34" charset="-122"/>
              <a:ea typeface="微软雅黑" panose="020B0503020204020204" pitchFamily="34" charset="-122"/>
            </a:endParaRPr>
          </a:p>
        </p:txBody>
      </p:sp>
      <p:sp>
        <p:nvSpPr>
          <p:cNvPr id="252935" name="AutoShape 10"/>
          <p:cNvSpPr/>
          <p:nvPr/>
        </p:nvSpPr>
        <p:spPr bwMode="auto">
          <a:xfrm>
            <a:off x="2413000" y="1331913"/>
            <a:ext cx="212725" cy="3509962"/>
          </a:xfrm>
          <a:prstGeom prst="leftBrace">
            <a:avLst>
              <a:gd name="adj1" fmla="val 94340"/>
              <a:gd name="adj2" fmla="val 50000"/>
            </a:avLst>
          </a:prstGeom>
          <a:noFill/>
          <a:ln w="95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28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52935"/>
                                        </p:tgtEl>
                                        <p:attrNameLst>
                                          <p:attrName>style.visibility</p:attrName>
                                        </p:attrNameLst>
                                      </p:cBhvr>
                                      <p:to>
                                        <p:strVal val="visible"/>
                                      </p:to>
                                    </p:set>
                                    <p:animEffect transition="in" filter="blinds(horizontal)">
                                      <p:cBhvr>
                                        <p:cTn id="13" dur="500"/>
                                        <p:tgtEl>
                                          <p:spTgt spid="252935"/>
                                        </p:tgtEl>
                                      </p:cBhvr>
                                    </p:animEffect>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252931"/>
                                        </p:tgtEl>
                                        <p:attrNameLst>
                                          <p:attrName>style.visibility</p:attrName>
                                        </p:attrNameLst>
                                      </p:cBhvr>
                                      <p:to>
                                        <p:strVal val="visible"/>
                                      </p:to>
                                    </p:set>
                                    <p:animEffect transition="in" filter="fade">
                                      <p:cBhvr>
                                        <p:cTn id="18" dur="800" decel="100000"/>
                                        <p:tgtEl>
                                          <p:spTgt spid="252931"/>
                                        </p:tgtEl>
                                      </p:cBhvr>
                                    </p:animEffect>
                                    <p:anim calcmode="lin" valueType="num">
                                      <p:cBhvr>
                                        <p:cTn id="19" dur="800" decel="100000" fill="hold"/>
                                        <p:tgtEl>
                                          <p:spTgt spid="252931"/>
                                        </p:tgtEl>
                                        <p:attrNameLst>
                                          <p:attrName>style.rotation</p:attrName>
                                        </p:attrNameLst>
                                      </p:cBhvr>
                                      <p:tavLst>
                                        <p:tav tm="0">
                                          <p:val>
                                            <p:fltVal val="-90"/>
                                          </p:val>
                                        </p:tav>
                                        <p:tav tm="100000">
                                          <p:val>
                                            <p:fltVal val="0"/>
                                          </p:val>
                                        </p:tav>
                                      </p:tavLst>
                                    </p:anim>
                                    <p:anim calcmode="lin" valueType="num">
                                      <p:cBhvr>
                                        <p:cTn id="20" dur="800" decel="100000" fill="hold"/>
                                        <p:tgtEl>
                                          <p:spTgt spid="252931"/>
                                        </p:tgtEl>
                                        <p:attrNameLst>
                                          <p:attrName>ppt_x</p:attrName>
                                        </p:attrNameLst>
                                      </p:cBhvr>
                                      <p:tavLst>
                                        <p:tav tm="0">
                                          <p:val>
                                            <p:strVal val="#ppt_x+0.4"/>
                                          </p:val>
                                        </p:tav>
                                        <p:tav tm="100000">
                                          <p:val>
                                            <p:strVal val="#ppt_x-0.05"/>
                                          </p:val>
                                        </p:tav>
                                      </p:tavLst>
                                    </p:anim>
                                    <p:anim calcmode="lin" valueType="num">
                                      <p:cBhvr>
                                        <p:cTn id="21" dur="800" decel="100000" fill="hold"/>
                                        <p:tgtEl>
                                          <p:spTgt spid="252931"/>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252931"/>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252931"/>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 presetClass="entr" presetSubtype="32" fill="hold" grpId="0" nodeType="clickEffect">
                                  <p:stCondLst>
                                    <p:cond delay="0"/>
                                  </p:stCondLst>
                                  <p:childTnLst>
                                    <p:set>
                                      <p:cBhvr>
                                        <p:cTn id="27" dur="1" fill="hold">
                                          <p:stCondLst>
                                            <p:cond delay="0"/>
                                          </p:stCondLst>
                                        </p:cTn>
                                        <p:tgtEl>
                                          <p:spTgt spid="45061"/>
                                        </p:tgtEl>
                                        <p:attrNameLst>
                                          <p:attrName>style.visibility</p:attrName>
                                        </p:attrNameLst>
                                      </p:cBhvr>
                                      <p:to>
                                        <p:strVal val="visible"/>
                                      </p:to>
                                    </p:set>
                                    <p:animEffect transition="in" filter="box(out)">
                                      <p:cBhvr>
                                        <p:cTn id="28" dur="500"/>
                                        <p:tgtEl>
                                          <p:spTgt spid="45061"/>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45062"/>
                                        </p:tgtEl>
                                        <p:attrNameLst>
                                          <p:attrName>style.visibility</p:attrName>
                                        </p:attrNameLst>
                                      </p:cBhvr>
                                      <p:to>
                                        <p:strVal val="visible"/>
                                      </p:to>
                                    </p:set>
                                    <p:animEffect transition="in" filter="dissolve">
                                      <p:cBhvr>
                                        <p:cTn id="33" dur="500"/>
                                        <p:tgtEl>
                                          <p:spTgt spid="45062"/>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45065"/>
                                        </p:tgtEl>
                                        <p:attrNameLst>
                                          <p:attrName>style.visibility</p:attrName>
                                        </p:attrNameLst>
                                      </p:cBhvr>
                                      <p:to>
                                        <p:strVal val="visible"/>
                                      </p:to>
                                    </p:set>
                                    <p:animEffect transition="in" filter="barn(inVertical)">
                                      <p:cBhvr>
                                        <p:cTn id="38" dur="500"/>
                                        <p:tgtEl>
                                          <p:spTgt spid="450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252931" grpId="0"/>
      <p:bldP spid="45061" grpId="0"/>
      <p:bldP spid="45062" grpId="0"/>
      <p:bldP spid="45065" grpId="0"/>
      <p:bldP spid="252935" grpId="0" bldLvl="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8" name="Text Box 6"/>
          <p:cNvSpPr txBox="1">
            <a:spLocks noChangeArrowheads="1"/>
          </p:cNvSpPr>
          <p:nvPr/>
        </p:nvSpPr>
        <p:spPr bwMode="auto">
          <a:xfrm>
            <a:off x="2078038" y="404813"/>
            <a:ext cx="8334375"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各国在华</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势力范围</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和强租海湾情况表</a:t>
            </a:r>
            <a:endParaRPr lang="zh-CN" altLang="en-US" sz="3600" b="1" dirty="0">
              <a:latin typeface="微软雅黑" panose="020B0503020204020204" pitchFamily="34" charset="-122"/>
              <a:ea typeface="微软雅黑" panose="020B0503020204020204" pitchFamily="34" charset="-122"/>
            </a:endParaRPr>
          </a:p>
        </p:txBody>
      </p:sp>
      <p:grpSp>
        <p:nvGrpSpPr>
          <p:cNvPr id="2" name="Group 2"/>
          <p:cNvGrpSpPr/>
          <p:nvPr/>
        </p:nvGrpSpPr>
        <p:grpSpPr bwMode="auto">
          <a:xfrm>
            <a:off x="1466215" y="1165860"/>
            <a:ext cx="9422765" cy="3449320"/>
            <a:chOff x="2" y="862"/>
            <a:chExt cx="5755" cy="1859"/>
          </a:xfrm>
        </p:grpSpPr>
        <p:graphicFrame>
          <p:nvGraphicFramePr>
            <p:cNvPr id="33795" name="Object 3"/>
            <p:cNvGraphicFramePr>
              <a:graphicFrameLocks noChangeAspect="1"/>
            </p:cNvGraphicFramePr>
            <p:nvPr/>
          </p:nvGraphicFramePr>
          <p:xfrm>
            <a:off x="2" y="862"/>
            <a:ext cx="5755" cy="1859"/>
          </p:xfrm>
          <a:graphic>
            <a:graphicData uri="http://schemas.openxmlformats.org/presentationml/2006/ole">
              <mc:AlternateContent xmlns:mc="http://schemas.openxmlformats.org/markup-compatibility/2006">
                <mc:Choice xmlns:v="urn:schemas-microsoft-com:vml" Requires="v">
                  <p:oleObj spid="_x0000_s3078" name="Document" r:id="rId1" imgW="5640070" imgH="1786255" progId="Word.Document.8">
                    <p:embed/>
                  </p:oleObj>
                </mc:Choice>
                <mc:Fallback>
                  <p:oleObj name="Document" r:id="rId1" imgW="5640070" imgH="1786255" progId="Word.Document.8">
                    <p:embed/>
                    <p:pic>
                      <p:nvPicPr>
                        <p:cNvPr id="0" name="Object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862"/>
                          <a:ext cx="5755" cy="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3796" name="Line 4"/>
            <p:cNvSpPr>
              <a:spLocks noChangeShapeType="1"/>
            </p:cNvSpPr>
            <p:nvPr/>
          </p:nvSpPr>
          <p:spPr bwMode="auto">
            <a:xfrm>
              <a:off x="3072" y="864"/>
              <a:ext cx="0" cy="1680"/>
            </a:xfrm>
            <a:prstGeom prst="line">
              <a:avLst/>
            </a:prstGeom>
            <a:noFill/>
            <a:ln w="19050">
              <a:solidFill>
                <a:srgbClr val="CCFFFF"/>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33797" name="Line 5"/>
            <p:cNvSpPr>
              <a:spLocks noChangeShapeType="1"/>
            </p:cNvSpPr>
            <p:nvPr/>
          </p:nvSpPr>
          <p:spPr bwMode="auto">
            <a:xfrm flipV="1">
              <a:off x="672" y="864"/>
              <a:ext cx="0" cy="1680"/>
            </a:xfrm>
            <a:prstGeom prst="line">
              <a:avLst/>
            </a:prstGeom>
            <a:noFill/>
            <a:ln w="9525">
              <a:solidFill>
                <a:srgbClr val="CCFFFF"/>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grpSp>
      <p:pic>
        <p:nvPicPr>
          <p:cNvPr id="33798" name="Picture 9" descr="l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2475" y="4614863"/>
            <a:ext cx="3200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8" descr="BD06675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8063" y="4530725"/>
            <a:ext cx="145573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0" descr="AN01124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76450" y="4440238"/>
            <a:ext cx="165735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9878"/>
                                        </p:tgtEl>
                                        <p:attrNameLst>
                                          <p:attrName>style.visibility</p:attrName>
                                        </p:attrNameLst>
                                      </p:cBhvr>
                                      <p:to>
                                        <p:strVal val="visible"/>
                                      </p:to>
                                    </p:set>
                                    <p:anim calcmode="lin" valueType="num">
                                      <p:cBhvr>
                                        <p:cTn id="7" dur="500" fill="hold"/>
                                        <p:tgtEl>
                                          <p:spTgt spid="79878"/>
                                        </p:tgtEl>
                                        <p:attrNameLst>
                                          <p:attrName>ppt_x</p:attrName>
                                        </p:attrNameLst>
                                      </p:cBhvr>
                                      <p:tavLst>
                                        <p:tav tm="0">
                                          <p:val>
                                            <p:strVal val="#ppt_x"/>
                                          </p:val>
                                        </p:tav>
                                        <p:tav tm="100000">
                                          <p:val>
                                            <p:strVal val="#ppt_x"/>
                                          </p:val>
                                        </p:tav>
                                      </p:tavLst>
                                    </p:anim>
                                    <p:anim calcmode="lin" valueType="num">
                                      <p:cBhvr>
                                        <p:cTn id="8" dur="500" fill="hold"/>
                                        <p:tgtEl>
                                          <p:spTgt spid="7987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3" presetClass="entr" presetSubtype="5"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8" grpId="0"/>
    </p:bldLst>
  </p:timing>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TM10001115[[fn=包裹]]</Template>
  <TotalTime>0</TotalTime>
  <Words>4672</Words>
  <Application>WPS 演示</Application>
  <PresentationFormat>宽屏</PresentationFormat>
  <Paragraphs>613</Paragraphs>
  <Slides>57</Slides>
  <Notes>8</Notes>
  <HiddenSlides>0</HiddenSlides>
  <MMClips>1</MMClips>
  <ScaleCrop>false</ScaleCrop>
  <HeadingPairs>
    <vt:vector size="8" baseType="variant">
      <vt:variant>
        <vt:lpstr>已用的字体</vt:lpstr>
      </vt:variant>
      <vt:variant>
        <vt:i4>22</vt:i4>
      </vt:variant>
      <vt:variant>
        <vt:lpstr>主题</vt:lpstr>
      </vt:variant>
      <vt:variant>
        <vt:i4>1</vt:i4>
      </vt:variant>
      <vt:variant>
        <vt:lpstr>嵌入 OLE 服务器</vt:lpstr>
      </vt:variant>
      <vt:variant>
        <vt:i4>3</vt:i4>
      </vt:variant>
      <vt:variant>
        <vt:lpstr>幻灯片标题</vt:lpstr>
      </vt:variant>
      <vt:variant>
        <vt:i4>57</vt:i4>
      </vt:variant>
    </vt:vector>
  </HeadingPairs>
  <TitlesOfParts>
    <vt:vector size="83" baseType="lpstr">
      <vt:lpstr>Arial</vt:lpstr>
      <vt:lpstr>宋体</vt:lpstr>
      <vt:lpstr>Wingdings</vt:lpstr>
      <vt:lpstr>Calibri</vt:lpstr>
      <vt:lpstr>微软雅黑</vt:lpstr>
      <vt:lpstr>文鼎中特广告体</vt:lpstr>
      <vt:lpstr>Segoe Print</vt:lpstr>
      <vt:lpstr>黑体</vt:lpstr>
      <vt:lpstr>文鼎中楷简</vt:lpstr>
      <vt:lpstr>华文中宋</vt:lpstr>
      <vt:lpstr>Gill Sans MT</vt:lpstr>
      <vt:lpstr>Arial Unicode MS</vt:lpstr>
      <vt:lpstr>等线</vt:lpstr>
      <vt:lpstr>Times New Roman</vt:lpstr>
      <vt:lpstr>文鼎CS大黑</vt:lpstr>
      <vt:lpstr>文鼎CS大黑</vt:lpstr>
      <vt:lpstr>文鼎CS中黑</vt:lpstr>
      <vt:lpstr>Tahoma</vt:lpstr>
      <vt:lpstr>Wingdings 2</vt:lpstr>
      <vt:lpstr>楷体_GB2312</vt:lpstr>
      <vt:lpstr>文鼎中楷简</vt:lpstr>
      <vt:lpstr>新宋体</vt:lpstr>
      <vt:lpstr>包裹</vt:lpstr>
      <vt:lpstr>PBrush</vt:lpstr>
      <vt:lpstr>PBrush</vt:lpstr>
      <vt:lpstr>Word.Document.8</vt:lpstr>
      <vt:lpstr>第17课寻求国家出路的探索和列强侵略的加剧</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明治维新前与后</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第17课寻求国家出路的探索和列强侵略的加剧</dc:title>
  <dc:creator>user</dc:creator>
  <cp:lastModifiedBy>Administrator</cp:lastModifiedBy>
  <cp:revision>3</cp:revision>
  <dcterms:created xsi:type="dcterms:W3CDTF">2019-10-03T08:05:00Z</dcterms:created>
  <dcterms:modified xsi:type="dcterms:W3CDTF">2020-11-21T13:55:24Z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