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media/image1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878" r:id="rId3"/>
    <p:sldId id="836" r:id="rId4"/>
    <p:sldId id="927" r:id="rId6"/>
    <p:sldId id="744" r:id="rId7"/>
    <p:sldId id="912" r:id="rId8"/>
    <p:sldId id="920" r:id="rId9"/>
    <p:sldId id="921" r:id="rId10"/>
    <p:sldId id="922" r:id="rId11"/>
    <p:sldId id="923" r:id="rId12"/>
    <p:sldId id="786" r:id="rId13"/>
    <p:sldId id="848" r:id="rId14"/>
    <p:sldId id="849" r:id="rId15"/>
    <p:sldId id="879" r:id="rId16"/>
    <p:sldId id="880" r:id="rId17"/>
    <p:sldId id="841" r:id="rId18"/>
    <p:sldId id="850" r:id="rId19"/>
    <p:sldId id="913" r:id="rId20"/>
    <p:sldId id="910" r:id="rId21"/>
    <p:sldId id="842" r:id="rId22"/>
    <p:sldId id="924" r:id="rId23"/>
    <p:sldId id="925" r:id="rId24"/>
    <p:sldId id="926" r:id="rId25"/>
    <p:sldId id="951" r:id="rId26"/>
    <p:sldId id="914" r:id="rId27"/>
    <p:sldId id="959" r:id="rId28"/>
    <p:sldId id="960" r:id="rId29"/>
    <p:sldId id="961" r:id="rId30"/>
    <p:sldId id="844" r:id="rId31"/>
    <p:sldId id="952" r:id="rId32"/>
    <p:sldId id="953" r:id="rId33"/>
    <p:sldId id="954" r:id="rId34"/>
    <p:sldId id="955" r:id="rId35"/>
    <p:sldId id="820" r:id="rId3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</p:showPr>
  <p:clrMru>
    <a:srgbClr val="FFFFFF"/>
    <a:srgbClr val="051FBB"/>
    <a:srgbClr val="4E4231"/>
    <a:srgbClr val="000000"/>
    <a:srgbClr val="65563F"/>
    <a:srgbClr val="D2CEC5"/>
    <a:srgbClr val="B2B2B2"/>
    <a:srgbClr val="F8F8F8"/>
    <a:srgbClr val="5F5F5F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83" autoAdjust="0"/>
    <p:restoredTop sz="91579" autoAdjust="0"/>
  </p:normalViewPr>
  <p:slideViewPr>
    <p:cSldViewPr>
      <p:cViewPr varScale="1">
        <p:scale>
          <a:sx n="136" d="100"/>
          <a:sy n="136" d="100"/>
        </p:scale>
        <p:origin x="348" y="114"/>
      </p:cViewPr>
      <p:guideLst>
        <p:guide orient="horz" pos="2098"/>
        <p:guide pos="384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AE718B-9658-42D3-908B-EB4A7C9712F9}" type="doc">
      <dgm:prSet loTypeId="list" loCatId="list" qsTypeId="urn:microsoft.com/office/officeart/2005/8/quickstyle/simple5" qsCatId="simple" csTypeId="urn:microsoft.com/office/officeart/2005/8/colors/accent0_3" csCatId="accent1" phldr="0"/>
      <dgm:spPr/>
      <dgm:t>
        <a:bodyPr/>
        <a:p>
          <a:endParaRPr lang="zh-CN" altLang="en-US"/>
        </a:p>
      </dgm:t>
    </dgm:pt>
    <dgm:pt modelId="{7CA35C6E-7C46-4797-8A42-DCA022D7A785}">
      <dgm:prSet phldrT="[文本]" phldr="0" custT="1"/>
      <dgm:spPr/>
      <dgm:t>
        <a:bodyPr vert="horz" wrap="square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600"/>
            </a:spcAft>
          </a:pPr>
          <a:r>
            <a:rPr lang="en-US" altLang="zh-CN" sz="2400" b="1">
              <a:solidFill>
                <a:schemeClr val="accent2"/>
              </a:solidFill>
              <a:latin typeface="Times New Roman" panose="02020603050405020304" charset="0"/>
              <a:ea typeface="微软雅黑" panose="020B0503020204020204" pitchFamily="34" charset="-122"/>
            </a:rPr>
            <a:t>1. </a:t>
          </a:r>
          <a:r>
            <a:rPr lang="zh-CN" altLang="en-US" sz="2400" b="1">
              <a:solidFill>
                <a:schemeClr val="accent2"/>
              </a:solidFill>
              <a:latin typeface="Times New Roman" panose="02020603050405020304" charset="0"/>
              <a:ea typeface="微软雅黑" panose="020B0503020204020204" pitchFamily="34" charset="-122"/>
            </a:rPr>
            <a:t>毒害身心</a:t>
          </a:r>
          <a:endParaRPr lang="zh-CN" altLang="en-US" sz="2400" b="1">
            <a:solidFill>
              <a:schemeClr val="accent2"/>
            </a:solidFill>
            <a:latin typeface="Times New Roman" panose="02020603050405020304" charset="0"/>
            <a:ea typeface="微软雅黑" panose="020B0503020204020204" pitchFamily="34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00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rPr>
            <a:t>    吸食鸦片让人身体出现不同程度的损伤，使人终日神志不清。</a:t>
          </a:r>
          <a:r>
            <a:rPr lang="zh-CN" altLang="en-US" sz="200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rPr>
            <a:t/>
          </a:r>
          <a:endParaRPr lang="zh-CN" altLang="en-US" sz="2000">
            <a:solidFill>
              <a:schemeClr val="accent2"/>
            </a:solidFill>
            <a:latin typeface="仿宋" panose="02010609060101010101" charset="-122"/>
            <a:ea typeface="仿宋" panose="02010609060101010101" charset="-122"/>
          </a:endParaRPr>
        </a:p>
      </dgm:t>
    </dgm:pt>
    <dgm:pt modelId="{FA4CC6AE-475B-4D5D-AEBF-E8621255EB5F}" cxnId="{935B24A0-93FC-4199-A593-1876BA523E46}" type="parTrans">
      <dgm:prSet/>
      <dgm:spPr/>
      <dgm:t>
        <a:bodyPr/>
        <a:p>
          <a:endParaRPr lang="zh-CN" altLang="en-US"/>
        </a:p>
      </dgm:t>
    </dgm:pt>
    <dgm:pt modelId="{B3E4CB04-4EAF-415F-BAB5-2E611B0CE1CF}" cxnId="{935B24A0-93FC-4199-A593-1876BA523E46}" type="sibTrans">
      <dgm:prSet/>
      <dgm:spPr/>
      <dgm:t>
        <a:bodyPr/>
        <a:p>
          <a:endParaRPr lang="zh-CN" altLang="en-US"/>
        </a:p>
      </dgm:t>
    </dgm:pt>
    <dgm:pt modelId="{9B3FCC69-D90A-4B8C-B14B-952F56CE3593}">
      <dgm:prSet phldrT="[文本]" phldr="0" custT="1"/>
      <dgm:spPr/>
      <dgm:t>
        <a:bodyPr vert="horz" wrap="square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600"/>
            </a:spcAft>
          </a:pPr>
          <a:r>
            <a:rPr lang="en-US" altLang="zh-CN" sz="2400" b="1">
              <a:solidFill>
                <a:schemeClr val="accent2"/>
              </a:solidFill>
              <a:latin typeface="Times New Roman" panose="02020603050405020304" charset="0"/>
              <a:ea typeface="微软雅黑" panose="020B0503020204020204" pitchFamily="34" charset="-122"/>
            </a:rPr>
            <a:t>2. </a:t>
          </a:r>
          <a:r>
            <a:rPr lang="zh-CN" altLang="en-US" sz="2400" b="1">
              <a:solidFill>
                <a:schemeClr val="accent2"/>
              </a:solidFill>
              <a:latin typeface="Times New Roman" panose="02020603050405020304" charset="0"/>
              <a:ea typeface="微软雅黑" panose="020B0503020204020204" pitchFamily="34" charset="-122"/>
            </a:rPr>
            <a:t>白银外流</a:t>
          </a:r>
          <a:endParaRPr lang="zh-CN" altLang="en-US" sz="2400" b="1">
            <a:solidFill>
              <a:schemeClr val="accent2"/>
            </a:solidFill>
            <a:latin typeface="Times New Roman" panose="02020603050405020304" charset="0"/>
            <a:ea typeface="微软雅黑" panose="020B0503020204020204" pitchFamily="34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00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rPr>
            <a:t>    1821-1840年间,中国白银外流至少在1亿元以上,平均每年流出500万两白银,相当于清政府每年总收入的1/10。</a:t>
          </a:r>
          <a:r>
            <a:rPr lang="zh-CN" altLang="en-US" sz="200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rPr>
            <a:t/>
          </a:r>
          <a:endParaRPr lang="zh-CN" altLang="en-US" sz="2000">
            <a:solidFill>
              <a:schemeClr val="accent2"/>
            </a:solidFill>
            <a:latin typeface="仿宋" panose="02010609060101010101" charset="-122"/>
            <a:ea typeface="仿宋" panose="02010609060101010101" charset="-122"/>
          </a:endParaRPr>
        </a:p>
      </dgm:t>
    </dgm:pt>
    <dgm:pt modelId="{6566F408-C1BF-4823-B02A-D15F3569BA22}" cxnId="{C0384431-F653-4EF8-B3EE-FF3B74792218}" type="parTrans">
      <dgm:prSet/>
      <dgm:spPr/>
      <dgm:t>
        <a:bodyPr/>
        <a:p>
          <a:endParaRPr lang="zh-CN" altLang="en-US"/>
        </a:p>
      </dgm:t>
    </dgm:pt>
    <dgm:pt modelId="{21E16C35-FFFC-48AF-ACC9-821F23AE1333}" cxnId="{C0384431-F653-4EF8-B3EE-FF3B74792218}" type="sibTrans">
      <dgm:prSet/>
      <dgm:spPr/>
      <dgm:t>
        <a:bodyPr/>
        <a:p>
          <a:endParaRPr lang="zh-CN" altLang="en-US"/>
        </a:p>
      </dgm:t>
    </dgm:pt>
    <dgm:pt modelId="{7C7EB1EF-EE42-409B-9E0A-15115F48CFAF}">
      <dgm:prSet phldrT="[文本]" phldr="0" custT="1"/>
      <dgm:spPr/>
      <dgm:t>
        <a:bodyPr vert="horz" wrap="square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600"/>
            </a:spcAft>
          </a:pPr>
          <a:r>
            <a:rPr lang="en-US" altLang="zh-CN" sz="2400" b="1">
              <a:solidFill>
                <a:schemeClr val="accent2"/>
              </a:solidFill>
              <a:latin typeface="Times New Roman" panose="02020603050405020304" charset="0"/>
              <a:ea typeface="微软雅黑" panose="020B0503020204020204" pitchFamily="34" charset="-122"/>
            </a:rPr>
            <a:t>3. </a:t>
          </a:r>
          <a:r>
            <a:rPr lang="zh-CN" altLang="en-US" sz="2400" b="1">
              <a:solidFill>
                <a:schemeClr val="accent2"/>
              </a:solidFill>
              <a:latin typeface="Times New Roman" panose="02020603050405020304" charset="0"/>
              <a:ea typeface="微软雅黑" panose="020B0503020204020204" pitchFamily="34" charset="-122"/>
            </a:rPr>
            <a:t>腐蚀国家机器</a:t>
          </a:r>
          <a:endParaRPr lang="zh-CN" altLang="en-US" sz="2400" b="1">
            <a:solidFill>
              <a:schemeClr val="accent2"/>
            </a:solidFill>
            <a:latin typeface="Times New Roman" panose="02020603050405020304" charset="0"/>
            <a:ea typeface="微软雅黑" panose="020B0503020204020204" pitchFamily="34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00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  <a:sym typeface="+mn-ea"/>
            </a:rPr>
            <a:t>    破坏社会安定，加速吏治败坏。</a:t>
          </a:r>
          <a:r>
            <a:rPr lang="zh-CN" altLang="en-US" sz="200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  <a:sym typeface="+mn-ea"/>
            </a:rPr>
            <a:t/>
          </a:r>
          <a:endParaRPr lang="zh-CN" altLang="en-US" sz="2000">
            <a:solidFill>
              <a:schemeClr val="accent2"/>
            </a:solidFill>
            <a:latin typeface="仿宋" panose="02010609060101010101" charset="-122"/>
            <a:ea typeface="仿宋" panose="02010609060101010101" charset="-122"/>
            <a:sym typeface="+mn-ea"/>
          </a:endParaRPr>
        </a:p>
      </dgm:t>
    </dgm:pt>
    <dgm:pt modelId="{C8D6C08E-C6E1-4309-8483-D779EC44C348}" cxnId="{5457BC0D-6A97-47B5-9D4E-05056B3AE025}" type="parTrans">
      <dgm:prSet/>
      <dgm:spPr/>
      <dgm:t>
        <a:bodyPr/>
        <a:p>
          <a:endParaRPr lang="zh-CN" altLang="en-US"/>
        </a:p>
      </dgm:t>
    </dgm:pt>
    <dgm:pt modelId="{665D2D1D-86FC-45EB-A5D3-8A4C55326DA6}" cxnId="{5457BC0D-6A97-47B5-9D4E-05056B3AE025}" type="sibTrans">
      <dgm:prSet/>
      <dgm:spPr/>
      <dgm:t>
        <a:bodyPr/>
        <a:p>
          <a:endParaRPr lang="zh-CN" altLang="en-US"/>
        </a:p>
      </dgm:t>
    </dgm:pt>
    <dgm:pt modelId="{9D8FDF43-5F22-4C58-95A6-F6FA2BC1C4FF}" type="pres">
      <dgm:prSet presAssocID="{EBAE718B-9658-42D3-908B-EB4A7C9712F9}" presName="linear" presStyleCnt="0">
        <dgm:presLayoutVars>
          <dgm:dir/>
          <dgm:resizeHandles val="exact"/>
        </dgm:presLayoutVars>
      </dgm:prSet>
      <dgm:spPr/>
    </dgm:pt>
    <dgm:pt modelId="{90F28F1B-BFCA-4AA0-91E0-00F817812988}" type="pres">
      <dgm:prSet presAssocID="{7CA35C6E-7C46-4797-8A42-DCA022D7A785}" presName="comp" presStyleCnt="0"/>
      <dgm:spPr/>
    </dgm:pt>
    <dgm:pt modelId="{59E8ACA1-F6CD-4305-8E84-F80CD676165B}" type="pres">
      <dgm:prSet presAssocID="{7CA35C6E-7C46-4797-8A42-DCA022D7A785}" presName="box" presStyleLbl="node1" presStyleIdx="0" presStyleCnt="3"/>
      <dgm:spPr/>
    </dgm:pt>
    <dgm:pt modelId="{7D3926AE-D279-4284-8D3C-73162E8460EB}" type="pres">
      <dgm:prSet presAssocID="{7CA35C6E-7C46-4797-8A42-DCA022D7A785}" presName="img" presStyleLbl="fgImgPlace1" presStyleIdx="0" presStyleCnt="3"/>
      <dgm:spPr>
        <a:blipFill>
          <a:blip xmlns:r="http://schemas.openxmlformats.org/officeDocument/2006/relationships" r:embed="rId1"/>
          <a:stretch>
            <a:fillRect/>
          </a:stretch>
        </a:blipFill>
      </dgm:spPr>
    </dgm:pt>
    <dgm:pt modelId="{F9ED24FD-8912-4203-85DC-387A30A0B443}" type="pres">
      <dgm:prSet presAssocID="{7CA35C6E-7C46-4797-8A42-DCA022D7A785}" presName="text" presStyleCnt="0">
        <dgm:presLayoutVars>
          <dgm:bulletEnabled val="1"/>
        </dgm:presLayoutVars>
      </dgm:prSet>
      <dgm:spPr/>
    </dgm:pt>
    <dgm:pt modelId="{EA370BF9-61F4-4BBE-9D45-1C3713175010}" type="pres">
      <dgm:prSet presAssocID="{B3E4CB04-4EAF-415F-BAB5-2E611B0CE1CF}" presName="spacer" presStyleCnt="0"/>
      <dgm:spPr/>
    </dgm:pt>
    <dgm:pt modelId="{40FC0718-56A6-4FC8-AF46-C62CEBD47C6E}" type="pres">
      <dgm:prSet presAssocID="{9B3FCC69-D90A-4B8C-B14B-952F56CE3593}" presName="comp" presStyleCnt="0"/>
      <dgm:spPr/>
    </dgm:pt>
    <dgm:pt modelId="{D7042EFD-CCE5-4CA8-A3F3-419686917197}" type="pres">
      <dgm:prSet presAssocID="{9B3FCC69-D90A-4B8C-B14B-952F56CE3593}" presName="box" presStyleLbl="node1" presStyleIdx="1" presStyleCnt="3"/>
      <dgm:spPr/>
    </dgm:pt>
    <dgm:pt modelId="{496928D0-279A-404C-9494-F9AEFF1DA841}" type="pres">
      <dgm:prSet presAssocID="{9B3FCC69-D90A-4B8C-B14B-952F56CE3593}" presName="img" presStyleLbl="fgImgPlace1" presStyleIdx="1" presStyleCnt="3"/>
      <dgm:spPr>
        <a:blipFill>
          <a:blip xmlns:r="http://schemas.openxmlformats.org/officeDocument/2006/relationships" r:embed="rId2"/>
          <a:stretch>
            <a:fillRect/>
          </a:stretch>
        </a:blipFill>
      </dgm:spPr>
    </dgm:pt>
    <dgm:pt modelId="{6BC3DDFE-6E6C-4FDD-A060-90502780408B}" type="pres">
      <dgm:prSet presAssocID="{9B3FCC69-D90A-4B8C-B14B-952F56CE3593}" presName="text" presStyleCnt="0">
        <dgm:presLayoutVars>
          <dgm:bulletEnabled val="1"/>
        </dgm:presLayoutVars>
      </dgm:prSet>
      <dgm:spPr/>
    </dgm:pt>
    <dgm:pt modelId="{2A907511-2512-4DF3-8654-94AEE97BEABE}" type="pres">
      <dgm:prSet presAssocID="{21E16C35-FFFC-48AF-ACC9-821F23AE1333}" presName="spacer" presStyleCnt="0"/>
      <dgm:spPr/>
    </dgm:pt>
    <dgm:pt modelId="{C7C37455-B6E1-4A17-9E8F-A863B96D9EC5}" type="pres">
      <dgm:prSet presAssocID="{7C7EB1EF-EE42-409B-9E0A-15115F48CFAF}" presName="comp" presStyleCnt="0"/>
      <dgm:spPr/>
    </dgm:pt>
    <dgm:pt modelId="{F7325B12-B68A-4A84-8ED8-D4B790DBB36E}" type="pres">
      <dgm:prSet presAssocID="{7C7EB1EF-EE42-409B-9E0A-15115F48CFAF}" presName="box" presStyleLbl="node1" presStyleIdx="2" presStyleCnt="3"/>
      <dgm:spPr/>
    </dgm:pt>
    <dgm:pt modelId="{6E1FFB89-BF20-43BD-ACE3-941E30684381}" type="pres">
      <dgm:prSet presAssocID="{7C7EB1EF-EE42-409B-9E0A-15115F48CFAF}" presName="img" presStyleLbl="fgImgPlace1" presStyleIdx="2" presStyleCnt="3"/>
      <dgm:spPr>
        <a:blipFill>
          <a:blip xmlns:r="http://schemas.openxmlformats.org/officeDocument/2006/relationships" r:embed="rId3"/>
          <a:stretch>
            <a:fillRect/>
          </a:stretch>
        </a:blipFill>
      </dgm:spPr>
    </dgm:pt>
    <dgm:pt modelId="{F69C9C61-A40B-4B2E-B8E2-B1A4181B3902}" type="pres">
      <dgm:prSet presAssocID="{7C7EB1EF-EE42-409B-9E0A-15115F48CFAF}" presName="text" presStyleCnt="0">
        <dgm:presLayoutVars>
          <dgm:bulletEnabled val="1"/>
        </dgm:presLayoutVars>
      </dgm:prSet>
      <dgm:spPr/>
    </dgm:pt>
  </dgm:ptLst>
  <dgm:cxnLst>
    <dgm:cxn modelId="{935B24A0-93FC-4199-A593-1876BA523E46}" srcId="{EBAE718B-9658-42D3-908B-EB4A7C9712F9}" destId="{7CA35C6E-7C46-4797-8A42-DCA022D7A785}" srcOrd="0" destOrd="0" parTransId="{FA4CC6AE-475B-4D5D-AEBF-E8621255EB5F}" sibTransId="{B3E4CB04-4EAF-415F-BAB5-2E611B0CE1CF}"/>
    <dgm:cxn modelId="{C0384431-F653-4EF8-B3EE-FF3B74792218}" srcId="{EBAE718B-9658-42D3-908B-EB4A7C9712F9}" destId="{9B3FCC69-D90A-4B8C-B14B-952F56CE3593}" srcOrd="1" destOrd="0" parTransId="{6566F408-C1BF-4823-B02A-D15F3569BA22}" sibTransId="{21E16C35-FFFC-48AF-ACC9-821F23AE1333}"/>
    <dgm:cxn modelId="{5457BC0D-6A97-47B5-9D4E-05056B3AE025}" srcId="{EBAE718B-9658-42D3-908B-EB4A7C9712F9}" destId="{7C7EB1EF-EE42-409B-9E0A-15115F48CFAF}" srcOrd="2" destOrd="0" parTransId="{C8D6C08E-C6E1-4309-8483-D779EC44C348}" sibTransId="{665D2D1D-86FC-45EB-A5D3-8A4C55326DA6}"/>
    <dgm:cxn modelId="{FFA924F4-37ED-4903-8423-F5019710D65D}" type="presOf" srcId="{EBAE718B-9658-42D3-908B-EB4A7C9712F9}" destId="{9D8FDF43-5F22-4C58-95A6-F6FA2BC1C4FF}" srcOrd="0" destOrd="0" presId="urn:microsoft.com/office/officeart/2005/8/layout/vList4"/>
    <dgm:cxn modelId="{216BF17F-CE11-42B0-B522-1BF8B5874CF4}" type="presParOf" srcId="{9D8FDF43-5F22-4C58-95A6-F6FA2BC1C4FF}" destId="{90F28F1B-BFCA-4AA0-91E0-00F817812988}" srcOrd="0" destOrd="0" presId="urn:microsoft.com/office/officeart/2005/8/layout/vList4"/>
    <dgm:cxn modelId="{36800207-2E28-46F7-88A3-D964A7E60C0C}" type="presParOf" srcId="{90F28F1B-BFCA-4AA0-91E0-00F817812988}" destId="{59E8ACA1-F6CD-4305-8E84-F80CD676165B}" srcOrd="0" destOrd="0" presId="urn:microsoft.com/office/officeart/2005/8/layout/vList4"/>
    <dgm:cxn modelId="{3702B96F-9B09-439C-AACA-21350B821FB2}" type="presOf" srcId="{7CA35C6E-7C46-4797-8A42-DCA022D7A785}" destId="{59E8ACA1-F6CD-4305-8E84-F80CD676165B}" srcOrd="0" destOrd="0" presId="urn:microsoft.com/office/officeart/2005/8/layout/vList4"/>
    <dgm:cxn modelId="{8170C897-DBEB-47B7-8D04-0DD66872CFD2}" type="presParOf" srcId="{90F28F1B-BFCA-4AA0-91E0-00F817812988}" destId="{7D3926AE-D279-4284-8D3C-73162E8460EB}" srcOrd="1" destOrd="0" presId="urn:microsoft.com/office/officeart/2005/8/layout/vList4"/>
    <dgm:cxn modelId="{295ACE63-A88C-4351-9868-4456D748CE83}" type="presParOf" srcId="{90F28F1B-BFCA-4AA0-91E0-00F817812988}" destId="{F9ED24FD-8912-4203-85DC-387A30A0B443}" srcOrd="2" destOrd="0" presId="urn:microsoft.com/office/officeart/2005/8/layout/vList4"/>
    <dgm:cxn modelId="{1AFEB4BA-6B3A-4C4C-A394-A57E6E6181A1}" type="presOf" srcId="{7CA35C6E-7C46-4797-8A42-DCA022D7A785}" destId="{F9ED24FD-8912-4203-85DC-387A30A0B443}" srcOrd="1" destOrd="0" presId="urn:microsoft.com/office/officeart/2005/8/layout/vList4"/>
    <dgm:cxn modelId="{54F22CF4-1B94-4932-9450-C800FFE15356}" type="presParOf" srcId="{9D8FDF43-5F22-4C58-95A6-F6FA2BC1C4FF}" destId="{EA370BF9-61F4-4BBE-9D45-1C3713175010}" srcOrd="1" destOrd="0" presId="urn:microsoft.com/office/officeart/2005/8/layout/vList4"/>
    <dgm:cxn modelId="{08543386-5111-462A-8829-153544450370}" type="presOf" srcId="{B3E4CB04-4EAF-415F-BAB5-2E611B0CE1CF}" destId="{EA370BF9-61F4-4BBE-9D45-1C3713175010}" srcOrd="0" destOrd="0" presId="urn:microsoft.com/office/officeart/2005/8/layout/vList4"/>
    <dgm:cxn modelId="{70F205C3-E018-4A93-9E3E-36C1F1154431}" type="presParOf" srcId="{9D8FDF43-5F22-4C58-95A6-F6FA2BC1C4FF}" destId="{40FC0718-56A6-4FC8-AF46-C62CEBD47C6E}" srcOrd="2" destOrd="0" presId="urn:microsoft.com/office/officeart/2005/8/layout/vList4"/>
    <dgm:cxn modelId="{4EF230A8-4D87-451F-899E-D7276A330229}" type="presParOf" srcId="{40FC0718-56A6-4FC8-AF46-C62CEBD47C6E}" destId="{D7042EFD-CCE5-4CA8-A3F3-419686917197}" srcOrd="0" destOrd="2" presId="urn:microsoft.com/office/officeart/2005/8/layout/vList4"/>
    <dgm:cxn modelId="{2D121DBB-30B6-4969-BCE7-6850A0A132B3}" type="presOf" srcId="{9B3FCC69-D90A-4B8C-B14B-952F56CE3593}" destId="{D7042EFD-CCE5-4CA8-A3F3-419686917197}" srcOrd="0" destOrd="0" presId="urn:microsoft.com/office/officeart/2005/8/layout/vList4"/>
    <dgm:cxn modelId="{2F973256-75D5-4174-B6D2-C75FA6AF69A9}" type="presParOf" srcId="{40FC0718-56A6-4FC8-AF46-C62CEBD47C6E}" destId="{496928D0-279A-404C-9494-F9AEFF1DA841}" srcOrd="1" destOrd="2" presId="urn:microsoft.com/office/officeart/2005/8/layout/vList4"/>
    <dgm:cxn modelId="{BF3A6347-3E65-4BBF-91E2-B313AA6373E1}" type="presParOf" srcId="{40FC0718-56A6-4FC8-AF46-C62CEBD47C6E}" destId="{6BC3DDFE-6E6C-4FDD-A060-90502780408B}" srcOrd="2" destOrd="2" presId="urn:microsoft.com/office/officeart/2005/8/layout/vList4"/>
    <dgm:cxn modelId="{60AC1B5D-ED68-43FE-A93E-341DA2B4782B}" type="presOf" srcId="{9B3FCC69-D90A-4B8C-B14B-952F56CE3593}" destId="{6BC3DDFE-6E6C-4FDD-A060-90502780408B}" srcOrd="1" destOrd="0" presId="urn:microsoft.com/office/officeart/2005/8/layout/vList4"/>
    <dgm:cxn modelId="{7A0152D2-01AB-4544-AF50-1DB70D0E4FD2}" type="presParOf" srcId="{9D8FDF43-5F22-4C58-95A6-F6FA2BC1C4FF}" destId="{2A907511-2512-4DF3-8654-94AEE97BEABE}" srcOrd="3" destOrd="0" presId="urn:microsoft.com/office/officeart/2005/8/layout/vList4"/>
    <dgm:cxn modelId="{1C952DD7-C301-48A1-A312-35899C22DFE4}" type="presOf" srcId="{21E16C35-FFFC-48AF-ACC9-821F23AE1333}" destId="{2A907511-2512-4DF3-8654-94AEE97BEABE}" srcOrd="0" destOrd="0" presId="urn:microsoft.com/office/officeart/2005/8/layout/vList4"/>
    <dgm:cxn modelId="{98E897CD-39F6-41D5-8237-B317B6573510}" type="presParOf" srcId="{9D8FDF43-5F22-4C58-95A6-F6FA2BC1C4FF}" destId="{C7C37455-B6E1-4A17-9E8F-A863B96D9EC5}" srcOrd="4" destOrd="0" presId="urn:microsoft.com/office/officeart/2005/8/layout/vList4"/>
    <dgm:cxn modelId="{6ECB003B-BB5A-4851-9D96-B8CF0856D5CD}" type="presParOf" srcId="{C7C37455-B6E1-4A17-9E8F-A863B96D9EC5}" destId="{F7325B12-B68A-4A84-8ED8-D4B790DBB36E}" srcOrd="0" destOrd="4" presId="urn:microsoft.com/office/officeart/2005/8/layout/vList4"/>
    <dgm:cxn modelId="{1B352AA1-B21E-4BD8-B155-80E615B7E739}" type="presOf" srcId="{7C7EB1EF-EE42-409B-9E0A-15115F48CFAF}" destId="{F7325B12-B68A-4A84-8ED8-D4B790DBB36E}" srcOrd="0" destOrd="0" presId="urn:microsoft.com/office/officeart/2005/8/layout/vList4"/>
    <dgm:cxn modelId="{3002FBEA-BE30-4D9F-A82A-57A0D84D1DA8}" type="presParOf" srcId="{C7C37455-B6E1-4A17-9E8F-A863B96D9EC5}" destId="{6E1FFB89-BF20-43BD-ACE3-941E30684381}" srcOrd="1" destOrd="4" presId="urn:microsoft.com/office/officeart/2005/8/layout/vList4"/>
    <dgm:cxn modelId="{23FE8B54-ED87-4296-A3B2-7C7CD05BA0B1}" type="presParOf" srcId="{C7C37455-B6E1-4A17-9E8F-A863B96D9EC5}" destId="{F69C9C61-A40B-4B2E-B8E2-B1A4181B3902}" srcOrd="2" destOrd="4" presId="urn:microsoft.com/office/officeart/2005/8/layout/vList4"/>
    <dgm:cxn modelId="{365F0C35-CBB8-4250-9326-3F34A73365E4}" type="presOf" srcId="{7C7EB1EF-EE42-409B-9E0A-15115F48CFAF}" destId="{F69C9C61-A40B-4B2E-B8E2-B1A4181B3902}" srcOrd="1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4818380" cy="5581650"/>
        <a:chOff x="0" y="0"/>
        <a:chExt cx="4818380" cy="5581650"/>
      </a:xfrm>
    </dsp:grpSpPr>
    <dsp:sp modelId="{59E8ACA1-F6CD-4305-8E84-F80CD676165B}">
      <dsp:nvSpPr>
        <dsp:cNvPr id="3" name="圆角矩形 2"/>
        <dsp:cNvSpPr/>
      </dsp:nvSpPr>
      <dsp:spPr bwMode="white">
        <a:xfrm>
          <a:off x="0" y="0"/>
          <a:ext cx="4818380" cy="1744266"/>
        </a:xfrm>
        <a:prstGeom prst="roundRect">
          <a:avLst>
            <a:gd name="adj" fmla="val 10000"/>
          </a:avLst>
        </a:prstGeom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Xfrm>
        <a:off x="0" y="0"/>
        <a:ext cx="4818380" cy="1744266"/>
      </dsp:txXfrm>
    </dsp:sp>
    <dsp:sp modelId="{7D3926AE-D279-4284-8D3C-73162E8460EB}">
      <dsp:nvSpPr>
        <dsp:cNvPr id="4" name="圆角矩形 3"/>
        <dsp:cNvSpPr/>
      </dsp:nvSpPr>
      <dsp:spPr bwMode="white">
        <a:xfrm>
          <a:off x="174427" y="174427"/>
          <a:ext cx="963676" cy="1395413"/>
        </a:xfrm>
        <a:prstGeom prst="roundRect">
          <a:avLst>
            <a:gd name="adj" fmla="val 10000"/>
          </a:avLst>
        </a:prstGeom>
        <a:blipFill>
          <a:blip r:embed="rId1"/>
          <a:stretch>
            <a:fillRect/>
          </a:stretch>
        </a:blipFill>
      </dsp:spPr>
      <dsp:style>
        <a:lnRef idx="0">
          <a:schemeClr val="lt2"/>
        </a:lnRef>
        <a:fillRef idx="1">
          <a:schemeClr val="dk2">
            <a:tint val="50000"/>
          </a:schemeClr>
        </a:fillRef>
        <a:effectRef idx="3">
          <a:scrgbClr r="0" g="0" b="0"/>
        </a:effectRef>
        <a:fontRef idx="minor"/>
      </dsp:style>
      <dsp:txXfrm>
        <a:off x="174427" y="174427"/>
        <a:ext cx="963676" cy="1395413"/>
      </dsp:txXfrm>
    </dsp:sp>
    <dsp:sp modelId="{D7042EFD-CCE5-4CA8-A3F3-419686917197}">
      <dsp:nvSpPr>
        <dsp:cNvPr id="6" name="圆角矩形 5"/>
        <dsp:cNvSpPr/>
      </dsp:nvSpPr>
      <dsp:spPr bwMode="white">
        <a:xfrm>
          <a:off x="0" y="1918692"/>
          <a:ext cx="4818380" cy="1744266"/>
        </a:xfrm>
        <a:prstGeom prst="roundRect">
          <a:avLst>
            <a:gd name="adj" fmla="val 10000"/>
          </a:avLst>
        </a:prstGeom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Xfrm>
        <a:off x="0" y="1918692"/>
        <a:ext cx="4818380" cy="1744266"/>
      </dsp:txXfrm>
    </dsp:sp>
    <dsp:sp modelId="{496928D0-279A-404C-9494-F9AEFF1DA841}">
      <dsp:nvSpPr>
        <dsp:cNvPr id="7" name="圆角矩形 6"/>
        <dsp:cNvSpPr/>
      </dsp:nvSpPr>
      <dsp:spPr bwMode="white">
        <a:xfrm>
          <a:off x="174427" y="2093119"/>
          <a:ext cx="963676" cy="1395413"/>
        </a:xfrm>
        <a:prstGeom prst="roundRect">
          <a:avLst>
            <a:gd name="adj" fmla="val 10000"/>
          </a:avLst>
        </a:prstGeom>
        <a:blipFill>
          <a:blip r:embed="rId2"/>
          <a:stretch>
            <a:fillRect/>
          </a:stretch>
        </a:blipFill>
      </dsp:spPr>
      <dsp:style>
        <a:lnRef idx="0">
          <a:schemeClr val="lt2"/>
        </a:lnRef>
        <a:fillRef idx="1">
          <a:schemeClr val="dk2">
            <a:tint val="50000"/>
          </a:schemeClr>
        </a:fillRef>
        <a:effectRef idx="3">
          <a:scrgbClr r="0" g="0" b="0"/>
        </a:effectRef>
        <a:fontRef idx="minor"/>
      </dsp:style>
      <dsp:txXfrm>
        <a:off x="174427" y="2093119"/>
        <a:ext cx="963676" cy="1395413"/>
      </dsp:txXfrm>
    </dsp:sp>
    <dsp:sp modelId="{F7325B12-B68A-4A84-8ED8-D4B790DBB36E}">
      <dsp:nvSpPr>
        <dsp:cNvPr id="9" name="圆角矩形 8"/>
        <dsp:cNvSpPr/>
      </dsp:nvSpPr>
      <dsp:spPr bwMode="white">
        <a:xfrm>
          <a:off x="0" y="3837384"/>
          <a:ext cx="4818380" cy="1744266"/>
        </a:xfrm>
        <a:prstGeom prst="roundRect">
          <a:avLst>
            <a:gd name="adj" fmla="val 10000"/>
          </a:avLst>
        </a:prstGeom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Xfrm>
        <a:off x="0" y="3837384"/>
        <a:ext cx="4818380" cy="1744266"/>
      </dsp:txXfrm>
    </dsp:sp>
    <dsp:sp modelId="{6E1FFB89-BF20-43BD-ACE3-941E30684381}">
      <dsp:nvSpPr>
        <dsp:cNvPr id="10" name="圆角矩形 9"/>
        <dsp:cNvSpPr/>
      </dsp:nvSpPr>
      <dsp:spPr bwMode="white">
        <a:xfrm>
          <a:off x="174427" y="4011811"/>
          <a:ext cx="963676" cy="1395413"/>
        </a:xfrm>
        <a:prstGeom prst="roundRect">
          <a:avLst>
            <a:gd name="adj" fmla="val 10000"/>
          </a:avLst>
        </a:prstGeom>
        <a:blipFill>
          <a:blip r:embed="rId3"/>
          <a:stretch>
            <a:fillRect/>
          </a:stretch>
        </a:blipFill>
      </dsp:spPr>
      <dsp:style>
        <a:lnRef idx="0">
          <a:schemeClr val="lt2"/>
        </a:lnRef>
        <a:fillRef idx="1">
          <a:schemeClr val="dk2">
            <a:tint val="50000"/>
          </a:schemeClr>
        </a:fillRef>
        <a:effectRef idx="3">
          <a:scrgbClr r="0" g="0" b="0"/>
        </a:effectRef>
        <a:fontRef idx="minor"/>
      </dsp:style>
      <dsp:txXfrm>
        <a:off x="174427" y="4011811"/>
        <a:ext cx="963676" cy="1395413"/>
      </dsp:txXfrm>
    </dsp:sp>
    <dsp:sp modelId="{F9ED24FD-8912-4203-85DC-387A30A0B443}">
      <dsp:nvSpPr>
        <dsp:cNvPr id="5" name="矩形 4"/>
        <dsp:cNvSpPr/>
      </dsp:nvSpPr>
      <dsp:spPr bwMode="white">
        <a:xfrm>
          <a:off x="1138103" y="0"/>
          <a:ext cx="3680277" cy="1744266"/>
        </a:xfrm>
        <a:prstGeom prst="rect">
          <a:avLst/>
        </a:prstGeom>
        <a:noFill/>
        <a:ln>
          <a:noFill/>
        </a:ln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Body>
        <a:bodyPr vert="horz" wrap="square" lIns="106680" tIns="106680" rIns="106680" bIns="106680" anchor="t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b="1">
              <a:latin typeface="Times New Roman" panose="02020603050405020304" charset="0"/>
              <a:ea typeface="微软雅黑" panose="020B0503020204020204" charset="-122"/>
            </a:rPr>
            <a:t>1.</a:t>
          </a:r>
          <a:r>
            <a:rPr lang="zh-CN" altLang="en-US" sz="2800" b="1">
              <a:latin typeface="Times New Roman" panose="02020603050405020304" charset="0"/>
              <a:ea typeface="微软雅黑" panose="020B0503020204020204" charset="-122"/>
            </a:rPr>
            <a:t>毒害身心</a:t>
          </a:r>
          <a:endParaRPr lang="zh-CN" altLang="en-US" sz="2800" b="1">
            <a:latin typeface="Times New Roman" panose="02020603050405020304" charset="0"/>
            <a:ea typeface="微软雅黑" panose="020B0503020204020204" charset="-122"/>
          </a:endParaRPr>
        </a:p>
        <a:p>
          <a:pPr marL="285750" lvl="1" indent="-285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zh-CN" altLang="en-US" sz="2300">
            <a:latin typeface="Times New Roman" panose="02020603050405020304" charset="0"/>
            <a:ea typeface="微软雅黑" panose="020B0503020204020204" charset="-122"/>
          </a:endParaRPr>
        </a:p>
        <a:p>
          <a:pPr marL="285750" lvl="1" indent="-285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zh-CN" altLang="en-US" sz="2300">
            <a:latin typeface="Times New Roman" panose="02020603050405020304" charset="0"/>
            <a:ea typeface="微软雅黑" panose="020B0503020204020204" charset="-122"/>
          </a:endParaRPr>
        </a:p>
      </dsp:txBody>
      <dsp:txXfrm>
        <a:off x="1138103" y="0"/>
        <a:ext cx="3680277" cy="1744266"/>
      </dsp:txXfrm>
    </dsp:sp>
    <dsp:sp modelId="{6BC3DDFE-6E6C-4FDD-A060-90502780408B}">
      <dsp:nvSpPr>
        <dsp:cNvPr id="8" name="矩形 7"/>
        <dsp:cNvSpPr/>
      </dsp:nvSpPr>
      <dsp:spPr bwMode="white">
        <a:xfrm>
          <a:off x="1138103" y="1918692"/>
          <a:ext cx="3680277" cy="1744266"/>
        </a:xfrm>
        <a:prstGeom prst="rect">
          <a:avLst/>
        </a:prstGeom>
        <a:noFill/>
        <a:ln>
          <a:noFill/>
        </a:ln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Body>
        <a:bodyPr vert="horz" wrap="square" lIns="106680" tIns="106680" rIns="106680" bIns="106680" anchor="t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b="1">
              <a:latin typeface="Times New Roman" panose="02020603050405020304" charset="0"/>
              <a:ea typeface="微软雅黑" panose="020B0503020204020204" charset="-122"/>
            </a:rPr>
            <a:t>2.</a:t>
          </a:r>
          <a:r>
            <a:rPr lang="zh-CN" altLang="en-US" sz="2800" b="1">
              <a:latin typeface="Times New Roman" panose="02020603050405020304" charset="0"/>
              <a:ea typeface="微软雅黑" panose="020B0503020204020204" charset="-122"/>
            </a:rPr>
            <a:t>白银外流</a:t>
          </a:r>
          <a:endParaRPr lang="zh-CN" altLang="en-US" sz="2800" b="1">
            <a:latin typeface="Times New Roman" panose="02020603050405020304" charset="0"/>
            <a:ea typeface="微软雅黑" panose="020B0503020204020204" charset="-122"/>
          </a:endParaRPr>
        </a:p>
        <a:p>
          <a:pPr marL="285750" lvl="1" indent="-285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zh-CN" altLang="en-US" sz="2300">
            <a:latin typeface="Times New Roman" panose="02020603050405020304" charset="0"/>
            <a:ea typeface="微软雅黑" panose="020B0503020204020204" charset="-122"/>
          </a:endParaRPr>
        </a:p>
        <a:p>
          <a:pPr marL="285750" lvl="1" indent="-285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zh-CN" altLang="en-US" sz="2300">
            <a:latin typeface="Times New Roman" panose="02020603050405020304" charset="0"/>
            <a:ea typeface="微软雅黑" panose="020B0503020204020204" charset="-122"/>
          </a:endParaRPr>
        </a:p>
      </dsp:txBody>
      <dsp:txXfrm>
        <a:off x="1138103" y="1918692"/>
        <a:ext cx="3680277" cy="1744266"/>
      </dsp:txXfrm>
    </dsp:sp>
    <dsp:sp modelId="{F69C9C61-A40B-4B2E-B8E2-B1A4181B3902}">
      <dsp:nvSpPr>
        <dsp:cNvPr id="11" name="矩形 10"/>
        <dsp:cNvSpPr/>
      </dsp:nvSpPr>
      <dsp:spPr bwMode="white">
        <a:xfrm>
          <a:off x="1138103" y="3837384"/>
          <a:ext cx="3680277" cy="1744266"/>
        </a:xfrm>
        <a:prstGeom prst="rect">
          <a:avLst/>
        </a:prstGeom>
        <a:noFill/>
        <a:ln>
          <a:noFill/>
        </a:ln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Body>
        <a:bodyPr vert="horz" wrap="square" lIns="106680" tIns="106680" rIns="106680" bIns="106680" anchor="t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b="1">
              <a:latin typeface="Times New Roman" panose="02020603050405020304" charset="0"/>
              <a:ea typeface="微软雅黑" panose="020B0503020204020204" charset="-122"/>
            </a:rPr>
            <a:t>3.</a:t>
          </a:r>
          <a:r>
            <a:rPr lang="zh-CN" altLang="en-US" sz="2800" b="1">
              <a:latin typeface="Times New Roman" panose="02020603050405020304" charset="0"/>
              <a:ea typeface="微软雅黑" panose="020B0503020204020204" charset="-122"/>
            </a:rPr>
            <a:t>腐蚀国家机器</a:t>
          </a:r>
          <a:endParaRPr lang="zh-CN" altLang="en-US" sz="2800" b="1">
            <a:latin typeface="Times New Roman" panose="02020603050405020304" charset="0"/>
            <a:ea typeface="微软雅黑" panose="020B0503020204020204" charset="-122"/>
          </a:endParaRPr>
        </a:p>
        <a:p>
          <a:pPr marL="285750" lvl="1" indent="-285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zh-CN" altLang="en-US" sz="2300">
            <a:latin typeface="Times New Roman" panose="02020603050405020304" charset="0"/>
            <a:ea typeface="微软雅黑" panose="020B0503020204020204" charset="-122"/>
          </a:endParaRPr>
        </a:p>
        <a:p>
          <a:pPr marL="285750" lvl="1" indent="-2857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zh-CN" altLang="en-US" sz="2300">
            <a:latin typeface="Times New Roman" panose="02020603050405020304" charset="0"/>
            <a:ea typeface="微软雅黑" panose="020B0503020204020204" charset="-122"/>
          </a:endParaRPr>
        </a:p>
      </dsp:txBody>
      <dsp:txXfrm>
        <a:off x="1138103" y="3837384"/>
        <a:ext cx="3680277" cy="17442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96D07-341D-4D88-BBFE-B431BFA0419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2A0F9D-3357-4A94-85C8-3B842B870DC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35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65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35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49"/>
            <a:ext cx="4011084" cy="1162051"/>
          </a:xfrm>
          <a:prstGeom prst="rect">
            <a:avLst/>
          </a:prstGeo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4265"/>
            </a:lvl1pPr>
            <a:lvl2pPr>
              <a:defRPr sz="3735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  <a:prstGeom prst="rect">
            <a:avLst/>
          </a:prstGeo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265"/>
            </a:lvl1pPr>
            <a:lvl2pPr marL="609600" indent="0">
              <a:buNone/>
              <a:defRPr sz="3735"/>
            </a:lvl2pPr>
            <a:lvl3pPr marL="1219200" indent="0">
              <a:buNone/>
              <a:defRPr sz="3200"/>
            </a:lvl3pPr>
            <a:lvl4pPr marL="1828800" indent="0">
              <a:buNone/>
              <a:defRPr sz="2665"/>
            </a:lvl4pPr>
            <a:lvl5pPr marL="2438400" indent="0">
              <a:buNone/>
              <a:defRPr sz="2665"/>
            </a:lvl5pPr>
            <a:lvl6pPr marL="3048000" indent="0">
              <a:buNone/>
              <a:defRPr sz="2665"/>
            </a:lvl6pPr>
            <a:lvl7pPr marL="3657600" indent="0">
              <a:buNone/>
              <a:defRPr sz="2665"/>
            </a:lvl7pPr>
            <a:lvl8pPr marL="4267200" indent="0">
              <a:buNone/>
              <a:defRPr sz="2665"/>
            </a:lvl8pPr>
            <a:lvl9pPr marL="4876800" indent="0">
              <a:buNone/>
              <a:defRPr sz="2665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7"/>
            <a:ext cx="73152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.xml"/><Relationship Id="rId5" Type="http://schemas.openxmlformats.org/officeDocument/2006/relationships/slide" Target="slide10.xml"/><Relationship Id="rId4" Type="http://schemas.openxmlformats.org/officeDocument/2006/relationships/slide" Target="slide24.xml"/><Relationship Id="rId3" Type="http://schemas.openxmlformats.org/officeDocument/2006/relationships/slide" Target="slide4.xml"/><Relationship Id="rId2" Type="http://schemas.openxmlformats.org/officeDocument/2006/relationships/image" Target="../media/image1.sv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1.xml"/><Relationship Id="rId6" Type="http://schemas.openxmlformats.org/officeDocument/2006/relationships/slideLayout" Target="../slideLayouts/slideLayout1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png"/><Relationship Id="rId1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2647" y="1337733"/>
            <a:ext cx="3311313" cy="3725333"/>
          </a:xfrm>
          <a:prstGeom prst="rect">
            <a:avLst/>
          </a:prstGeom>
        </p:spPr>
      </p:pic>
      <p:sp>
        <p:nvSpPr>
          <p:cNvPr id="8" name="右箭头 7"/>
          <p:cNvSpPr/>
          <p:nvPr/>
        </p:nvSpPr>
        <p:spPr>
          <a:xfrm>
            <a:off x="4014047" y="2865120"/>
            <a:ext cx="3253740" cy="1315720"/>
          </a:xfrm>
          <a:prstGeom prst="rightArrow">
            <a:avLst>
              <a:gd name="adj1" fmla="val 50000"/>
              <a:gd name="adj2" fmla="val 72186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4014047" y="3185160"/>
            <a:ext cx="3095413" cy="686647"/>
          </a:xfrm>
        </p:spPr>
        <p:txBody>
          <a:bodyPr>
            <a:normAutofit/>
          </a:bodyPr>
          <a:p>
            <a:r>
              <a:rPr lang="zh-CN" altLang="en-US" sz="4265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鸦片战争</a:t>
            </a:r>
            <a:endParaRPr lang="zh-CN" altLang="en-US" sz="4265" b="1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7600" y="1337733"/>
            <a:ext cx="4301067" cy="3725333"/>
          </a:xfrm>
          <a:prstGeom prst="rect">
            <a:avLst/>
          </a:prstGeom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15" y="1032510"/>
            <a:ext cx="12182475" cy="270700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320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54000" y="1981835"/>
            <a:ext cx="10088245" cy="110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lnSpc>
                <a:spcPct val="110000"/>
              </a:lnSpc>
            </a:pPr>
            <a:r>
              <a:rPr lang="zh-CN" sz="6000" b="1" spc="600" baseline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中山行书百年纪念版" panose="02010609000101010101" charset="-122"/>
                <a:ea typeface="中山行书百年纪念版" panose="02010609000101010101" charset="-122"/>
                <a:cs typeface="中山行书百年纪念版" panose="02010609000101010101" charset="-122"/>
              </a:rPr>
              <a:t>第</a:t>
            </a:r>
            <a:r>
              <a:rPr lang="en-US" altLang="zh-CN" sz="6000" b="1" spc="600" baseline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中山行书百年纪念版" panose="02010609000101010101" charset="-122"/>
                <a:ea typeface="中山行书百年纪念版" panose="02010609000101010101" charset="-122"/>
                <a:cs typeface="中山行书百年纪念版" panose="02010609000101010101" charset="-122"/>
              </a:rPr>
              <a:t>16</a:t>
            </a:r>
            <a:r>
              <a:rPr lang="zh-CN" sz="6000" b="1" spc="600" baseline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中山行书百年纪念版" panose="02010609000101010101" charset="-122"/>
                <a:ea typeface="中山行书百年纪念版" panose="02010609000101010101" charset="-122"/>
                <a:cs typeface="中山行书百年纪念版" panose="02010609000101010101" charset="-122"/>
              </a:rPr>
              <a:t>课 两次鸦片战争</a:t>
            </a:r>
            <a:endParaRPr lang="zh-CN" sz="6000" b="1" spc="600" baseline="0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中山行书百年纪念版" panose="02010609000101010101" charset="-122"/>
              <a:ea typeface="中山行书百年纪念版" panose="02010609000101010101" charset="-122"/>
              <a:cs typeface="中山行书百年纪念版" panose="0201060900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7510" y="1459865"/>
            <a:ext cx="7609205" cy="52197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square" rtlCol="0">
            <a:spAutoFit/>
          </a:bodyPr>
          <a:p>
            <a:pPr algn="l"/>
            <a:r>
              <a:rPr lang="zh-CN" sz="2800" b="1" spc="3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第五单元  晚清时期的内忧外患与救亡图存</a:t>
            </a:r>
            <a:endParaRPr lang="zh-CN" sz="2800" b="1" spc="300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7430584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60655" y="236855"/>
            <a:ext cx="726440" cy="726440"/>
          </a:xfrm>
          <a:prstGeom prst="rect">
            <a:avLst/>
          </a:prstGeom>
        </p:spPr>
      </p:pic>
      <p:sp>
        <p:nvSpPr>
          <p:cNvPr id="16" name="Text Placeholder 33">
            <a:hlinkClick r:id="rId3" action="ppaction://hlinksldjump"/>
          </p:cNvPr>
          <p:cNvSpPr txBox="1"/>
          <p:nvPr/>
        </p:nvSpPr>
        <p:spPr>
          <a:xfrm>
            <a:off x="3437255" y="1888490"/>
            <a:ext cx="7560056" cy="130302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40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01.  19</a:t>
            </a:r>
            <a:r>
              <a:rPr lang="zh-CN" altLang="en-US" sz="40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世纪中期的世界与中国</a:t>
            </a:r>
            <a:endParaRPr lang="zh-CN" altLang="en-US" sz="4000" b="1" dirty="0" smtClean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r">
              <a:buNone/>
            </a:pPr>
            <a:r>
              <a:rPr lang="en-US" altLang="zh-CN" sz="28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战前的实力对比</a:t>
            </a:r>
            <a:endParaRPr lang="zh-CN" altLang="en-US" sz="2800" b="1" dirty="0" smtClean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 Placeholder 33"/>
          <p:cNvSpPr txBox="1"/>
          <p:nvPr/>
        </p:nvSpPr>
        <p:spPr>
          <a:xfrm>
            <a:off x="457835" y="2223770"/>
            <a:ext cx="2705100" cy="2726055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5000"/>
              </a:lnSpc>
              <a:spcAft>
                <a:spcPts val="0"/>
              </a:spcAft>
              <a:buNone/>
            </a:pPr>
            <a:r>
              <a:rPr lang="zh-CN" altLang="en-US" sz="6600" b="1" dirty="0" smtClean="0">
                <a:solidFill>
                  <a:srgbClr val="4E42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目 </a:t>
            </a:r>
            <a:endParaRPr lang="zh-CN" altLang="en-US" sz="6600" b="1" dirty="0" smtClean="0">
              <a:solidFill>
                <a:srgbClr val="4E42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0" indent="0" algn="ctr">
              <a:lnSpc>
                <a:spcPct val="125000"/>
              </a:lnSpc>
              <a:spcAft>
                <a:spcPts val="0"/>
              </a:spcAft>
              <a:buNone/>
            </a:pPr>
            <a:r>
              <a:rPr lang="zh-CN" altLang="en-US" sz="6600" b="1" dirty="0" smtClean="0">
                <a:solidFill>
                  <a:srgbClr val="4E42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录</a:t>
            </a:r>
            <a:endParaRPr lang="zh-CN" altLang="en-US" sz="6600" b="1" dirty="0" smtClean="0">
              <a:solidFill>
                <a:srgbClr val="4E42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Text Placeholder 33">
            <a:hlinkClick r:id="rId4" action="ppaction://hlinksldjump"/>
          </p:cNvPr>
          <p:cNvSpPr txBox="1"/>
          <p:nvPr/>
        </p:nvSpPr>
        <p:spPr>
          <a:xfrm>
            <a:off x="3437255" y="4878070"/>
            <a:ext cx="7560056" cy="130302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40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03.  “</a:t>
            </a:r>
            <a:r>
              <a:rPr lang="zh-CN" altLang="en-US" sz="40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师夷长技以制夷</a:t>
            </a:r>
            <a:r>
              <a:rPr lang="en-US" altLang="zh-CN" sz="40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en-US" altLang="zh-CN" sz="4000" b="1" dirty="0" smtClean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r">
              <a:buNone/>
            </a:pPr>
            <a:r>
              <a:rPr lang="en-US" altLang="zh-CN" sz="28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鸦片战争的冲击</a:t>
            </a:r>
            <a:endParaRPr lang="zh-CN" altLang="en-US" sz="2800" b="1" dirty="0" smtClean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 Placeholder 33">
            <a:hlinkClick r:id="rId5" action="ppaction://hlinksldjump"/>
          </p:cNvPr>
          <p:cNvSpPr txBox="1"/>
          <p:nvPr/>
        </p:nvSpPr>
        <p:spPr>
          <a:xfrm>
            <a:off x="3437255" y="3383280"/>
            <a:ext cx="7560056" cy="130302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40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02.  </a:t>
            </a:r>
            <a:r>
              <a:rPr lang="zh-CN" altLang="en-US" sz="40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两次</a:t>
            </a:r>
            <a:r>
              <a:rPr lang="zh-CN" sz="40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鸦片战争</a:t>
            </a:r>
            <a:endParaRPr lang="zh-CN" sz="4000" b="1" dirty="0" smtClean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r">
              <a:buNone/>
            </a:pPr>
            <a:r>
              <a:rPr lang="en-US" altLang="zh-CN" sz="28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 smtClean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鸦片战争的进程</a:t>
            </a:r>
            <a:endParaRPr lang="zh-CN" altLang="en-US" sz="2800" b="1" dirty="0" smtClean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887095" y="339090"/>
            <a:ext cx="73336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【课程标准】认识鸦片战争对中国社会的影响。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timg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18515"/>
            <a:ext cx="12192000" cy="5221605"/>
          </a:xfrm>
          <a:prstGeom prst="rect">
            <a:avLst/>
          </a:prstGeom>
        </p:spPr>
      </p:pic>
      <p:sp>
        <p:nvSpPr>
          <p:cNvPr id="16" name="Text Placeholder 33"/>
          <p:cNvSpPr txBox="1"/>
          <p:nvPr/>
        </p:nvSpPr>
        <p:spPr>
          <a:xfrm>
            <a:off x="1841500" y="2778125"/>
            <a:ext cx="7693025" cy="128905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4265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sz="4265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19世纪中期的世界与中国</a:t>
            </a:r>
            <a:endParaRPr lang="zh-CN" sz="4265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r">
              <a:buNone/>
            </a:pPr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战前的实力对比</a:t>
            </a:r>
            <a:endParaRPr lang="zh-CN" altLang="en-US" sz="32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Placeholder 33"/>
          <p:cNvSpPr txBox="1"/>
          <p:nvPr/>
        </p:nvSpPr>
        <p:spPr>
          <a:xfrm>
            <a:off x="421005" y="2663825"/>
            <a:ext cx="1420495" cy="1529715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10665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en-US" altLang="zh-CN" sz="10665" dirty="0" smtClean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 Placeholder 5"/>
          <p:cNvSpPr txBox="1"/>
          <p:nvPr/>
        </p:nvSpPr>
        <p:spPr>
          <a:xfrm>
            <a:off x="145415" y="560705"/>
            <a:ext cx="558355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19世纪中期的世界与中国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Straight Connector 12"/>
          <p:cNvCxnSpPr/>
          <p:nvPr/>
        </p:nvCxnSpPr>
        <p:spPr>
          <a:xfrm>
            <a:off x="5562487" y="470838"/>
            <a:ext cx="0" cy="790563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t="4460" b="10689"/>
          <a:stretch>
            <a:fillRect/>
          </a:stretch>
        </p:blipFill>
        <p:spPr>
          <a:xfrm>
            <a:off x="7099935" y="1397000"/>
            <a:ext cx="4680034" cy="479259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243445" y="1532255"/>
            <a:ext cx="1485900" cy="368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p>
            <a:pPr algn="ctr"/>
            <a:r>
              <a:rPr lang="zh-CN" altLang="en-US" b="1"/>
              <a:t>道光皇帝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5728335" y="2700020"/>
            <a:ext cx="73596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政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治方面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93075" y="6156960"/>
            <a:ext cx="292608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  <a:buNone/>
            </a:pPr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君主专制，日益腐败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t="8343" r="922"/>
          <a:stretch>
            <a:fillRect/>
          </a:stretch>
        </p:blipFill>
        <p:spPr>
          <a:xfrm>
            <a:off x="406400" y="1397000"/>
            <a:ext cx="4679950" cy="27476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rcRect t="28519" b="39890"/>
          <a:stretch>
            <a:fillRect/>
          </a:stretch>
        </p:blipFill>
        <p:spPr>
          <a:xfrm>
            <a:off x="406400" y="4178935"/>
            <a:ext cx="4679950" cy="200977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568960" y="1532255"/>
            <a:ext cx="1731010" cy="368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p>
            <a:pPr algn="ctr"/>
            <a:r>
              <a:rPr lang="zh-CN" altLang="en-US" b="1"/>
              <a:t>攻占巴士底狱</a:t>
            </a:r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568960" y="4311015"/>
            <a:ext cx="1731010" cy="368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p>
            <a:pPr algn="ctr"/>
            <a:r>
              <a:rPr lang="zh-CN" altLang="en-US" b="1"/>
              <a:t>《权利法案》</a:t>
            </a:r>
            <a:endParaRPr lang="zh-CN" altLang="en-US" b="1"/>
          </a:p>
        </p:txBody>
      </p:sp>
      <p:sp>
        <p:nvSpPr>
          <p:cNvPr id="15" name="文本框 14"/>
          <p:cNvSpPr txBox="1"/>
          <p:nvPr/>
        </p:nvSpPr>
        <p:spPr>
          <a:xfrm>
            <a:off x="1283335" y="6341745"/>
            <a:ext cx="2926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先进的资本主义国家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 bldLvl="0" animBg="1"/>
      <p:bldP spid="3" grpId="0"/>
      <p:bldP spid="15" grpId="0"/>
      <p:bldP spid="13" grpId="0" bldLvl="0" animBg="1"/>
      <p:bldP spid="1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728335" y="2700020"/>
            <a:ext cx="73596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经济方面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0055" y="6330950"/>
            <a:ext cx="4754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相继完成工业革命，商品经济发达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13326" name="图片 56335" descr="耕种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7520" y="1368425"/>
            <a:ext cx="4679950" cy="2197735"/>
          </a:xfrm>
          <a:prstGeom prst="rect">
            <a:avLst/>
          </a:prstGeom>
          <a:noFill/>
          <a:ln w="28575">
            <a:noFill/>
          </a:ln>
        </p:spPr>
      </p:pic>
      <p:pic>
        <p:nvPicPr>
          <p:cNvPr id="13331" name="图片 56334" descr="纺织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520" y="3585845"/>
            <a:ext cx="4679950" cy="2560320"/>
          </a:xfrm>
          <a:prstGeom prst="rect">
            <a:avLst/>
          </a:prstGeom>
          <a:noFill/>
          <a:ln w="28575">
            <a:noFill/>
          </a:ln>
        </p:spPr>
      </p:pic>
      <p:sp>
        <p:nvSpPr>
          <p:cNvPr id="2" name="Text Placeholder 5"/>
          <p:cNvSpPr txBox="1"/>
          <p:nvPr/>
        </p:nvSpPr>
        <p:spPr>
          <a:xfrm>
            <a:off x="145415" y="560705"/>
            <a:ext cx="558355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19世纪中期的世界与中国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Straight Connector 12"/>
          <p:cNvCxnSpPr/>
          <p:nvPr/>
        </p:nvCxnSpPr>
        <p:spPr>
          <a:xfrm>
            <a:off x="5562487" y="470838"/>
            <a:ext cx="0" cy="790563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6995160" y="6146165"/>
            <a:ext cx="468058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  <a:buNone/>
            </a:pPr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落后的自然经济，财政入不敷出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6" name="图片 56333" descr="牛耕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7700" y="1367790"/>
            <a:ext cx="4679950" cy="2298065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" name="图片 56332" descr="织布机"/>
          <p:cNvPicPr>
            <a:picLocks noChangeAspect="1"/>
          </p:cNvPicPr>
          <p:nvPr/>
        </p:nvPicPr>
        <p:blipFill>
          <a:blip r:embed="rId4">
            <a:lum bright="6000" contrast="24000"/>
          </a:blip>
          <a:stretch>
            <a:fillRect/>
          </a:stretch>
        </p:blipFill>
        <p:spPr>
          <a:xfrm>
            <a:off x="6995795" y="3665855"/>
            <a:ext cx="4679950" cy="2431415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728335" y="2700020"/>
            <a:ext cx="73596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军事方面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062480" y="6224270"/>
            <a:ext cx="1402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船坚炮利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13337" name="Picture 3" descr="英国的早期船旁列炮铁甲舰“Minotaur”（“马那杜”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9400" y="1350010"/>
            <a:ext cx="4968240" cy="47612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文本框 16"/>
          <p:cNvSpPr txBox="1"/>
          <p:nvPr/>
        </p:nvSpPr>
        <p:spPr>
          <a:xfrm>
            <a:off x="429895" y="1495425"/>
            <a:ext cx="1640205" cy="368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p>
            <a:pPr algn="ctr"/>
            <a:r>
              <a:rPr lang="zh-CN" altLang="en-US" b="1"/>
              <a:t>铁甲战舰</a:t>
            </a:r>
            <a:endParaRPr lang="zh-CN" altLang="en-US" b="1"/>
          </a:p>
        </p:txBody>
      </p:sp>
      <p:sp>
        <p:nvSpPr>
          <p:cNvPr id="2" name="Text Placeholder 5"/>
          <p:cNvSpPr txBox="1"/>
          <p:nvPr/>
        </p:nvSpPr>
        <p:spPr>
          <a:xfrm>
            <a:off x="145415" y="560705"/>
            <a:ext cx="558355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19世纪中期的世界与中国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Straight Connector 12"/>
          <p:cNvCxnSpPr/>
          <p:nvPr/>
        </p:nvCxnSpPr>
        <p:spPr>
          <a:xfrm>
            <a:off x="5562487" y="470838"/>
            <a:ext cx="0" cy="790563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6938010" y="6039485"/>
            <a:ext cx="468058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  <a:buNone/>
            </a:pPr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装备陈旧，军备废弛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6" name="Picture 2" descr="鸦片战争前的中国军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8010" y="1350010"/>
            <a:ext cx="4805045" cy="4761230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" name="文本框 6"/>
          <p:cNvSpPr txBox="1"/>
          <p:nvPr/>
        </p:nvSpPr>
        <p:spPr>
          <a:xfrm>
            <a:off x="7084695" y="1495425"/>
            <a:ext cx="1640205" cy="368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p>
            <a:pPr algn="ctr"/>
            <a:r>
              <a:rPr lang="zh-CN" altLang="en-US" b="1"/>
              <a:t>木制舰船</a:t>
            </a:r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728335" y="2700020"/>
            <a:ext cx="73596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外交方面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8125" y="6268085"/>
            <a:ext cx="53975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殖民扩张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140460" y="2112010"/>
            <a:ext cx="359346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wrap="square" rtlCol="0">
            <a:spAutoFit/>
          </a:bodyPr>
          <a:p>
            <a:pPr algn="ctr"/>
            <a:r>
              <a:rPr lang="en-US" altLang="zh-CN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en-US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840</a:t>
            </a:r>
            <a:r>
              <a:rPr lang="zh-CN" altLang="en-US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年的中国和世界形势图</a:t>
            </a:r>
            <a:endParaRPr lang="zh-CN" altLang="en-US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9580" y="2480310"/>
            <a:ext cx="4975237" cy="3141785"/>
          </a:xfrm>
          <a:prstGeom prst="flowChartMagneticDrum">
            <a:avLst/>
          </a:prstGeom>
        </p:spPr>
      </p:pic>
      <p:sp>
        <p:nvSpPr>
          <p:cNvPr id="4" name="Text Placeholder 5"/>
          <p:cNvSpPr txBox="1"/>
          <p:nvPr/>
        </p:nvSpPr>
        <p:spPr>
          <a:xfrm>
            <a:off x="145415" y="560705"/>
            <a:ext cx="558355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19世纪中期的世界与中国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12"/>
          <p:cNvCxnSpPr/>
          <p:nvPr/>
        </p:nvCxnSpPr>
        <p:spPr>
          <a:xfrm>
            <a:off x="5562487" y="470838"/>
            <a:ext cx="0" cy="790563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6854825" y="6083300"/>
            <a:ext cx="468058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  <a:buNone/>
            </a:pPr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闭关自守，愚昧无知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7" name="Picture 5" descr="W020080616328697147814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33540" y="1252220"/>
            <a:ext cx="4801870" cy="480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10558780" y="3926840"/>
            <a:ext cx="675005" cy="18865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闭关政策</a:t>
            </a:r>
            <a:endParaRPr lang="zh-CN" altLang="en-US" sz="3200" b="1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9" name="图片 8" descr="图片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37715" y="3689350"/>
            <a:ext cx="1798320" cy="723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/>
          <p:nvPr/>
        </p:nvGraphicFramePr>
        <p:xfrm>
          <a:off x="395605" y="1430020"/>
          <a:ext cx="11378565" cy="497649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31975"/>
                <a:gridCol w="4864100"/>
                <a:gridCol w="4682490"/>
              </a:tblGrid>
              <a:tr h="1073150">
                <a:tc>
                  <a:txBody>
                    <a:bodyPr/>
                    <a:p>
                      <a:pPr>
                        <a:lnSpc>
                          <a:spcPct val="150000"/>
                        </a:lnSpc>
                        <a:buNone/>
                      </a:pPr>
                      <a:endParaRPr lang="zh-CN" altLang="en-US" sz="24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accent2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世       界</a:t>
                      </a:r>
                      <a:endParaRPr lang="zh-CN" altLang="en-US" sz="28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accent2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中       国</a:t>
                      </a:r>
                      <a:endParaRPr lang="zh-CN" altLang="en-US" sz="28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 marL="121920" marR="121920" marT="60960" marB="60960" anchor="ctr" anchorCtr="0"/>
                </a:tc>
              </a:tr>
              <a:tr h="78105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政   治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先进的资本主义国家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君主专制，日益腐败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 marL="121920" marR="121920" marT="60960" marB="60960" anchor="ctr" anchorCtr="0"/>
                </a:tc>
              </a:tr>
              <a:tr h="7804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   济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相继完成工业革命，商品经济发达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落后的自然经济，财政入不敷出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</a:tr>
              <a:tr h="7804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军   事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船坚炮利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装备陈旧，军备废弛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 marL="121920" marR="121920" marT="60960" marB="60960" anchor="ctr" anchorCtr="0"/>
                </a:tc>
              </a:tr>
              <a:tr h="78105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外   交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殖民扩张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闭关自守，愚昧无知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</a:tr>
              <a:tr h="7804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综   合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资本主义迅速崛起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封建统治，危机四伏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207895" y="2508885"/>
            <a:ext cx="9566275" cy="38976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 b="1">
                <a:solidFill>
                  <a:schemeClr val="accent2"/>
                </a:solidFill>
                <a:sym typeface="+mn-ea"/>
              </a:rPr>
              <a:t>先进的工业文明 </a:t>
            </a:r>
            <a:r>
              <a:rPr lang="en-US" altLang="zh-CN" sz="4400" b="1">
                <a:solidFill>
                  <a:schemeClr val="accent2"/>
                </a:solidFill>
                <a:sym typeface="+mn-ea"/>
              </a:rPr>
              <a:t>VS </a:t>
            </a:r>
            <a:r>
              <a:rPr lang="zh-CN" altLang="en-US" sz="4400" b="1">
                <a:solidFill>
                  <a:schemeClr val="accent2"/>
                </a:solidFill>
              </a:rPr>
              <a:t>落后的农耕文明  </a:t>
            </a:r>
            <a:r>
              <a:rPr lang="en-US" altLang="zh-CN" sz="4400" b="1">
                <a:solidFill>
                  <a:schemeClr val="accent2"/>
                </a:solidFill>
              </a:rPr>
              <a:t> </a:t>
            </a:r>
            <a:endParaRPr lang="zh-CN" altLang="en-US" sz="4400" b="1">
              <a:solidFill>
                <a:schemeClr val="accent2"/>
              </a:solidFill>
            </a:endParaRPr>
          </a:p>
        </p:txBody>
      </p:sp>
      <p:sp>
        <p:nvSpPr>
          <p:cNvPr id="2" name="Text Placeholder 5"/>
          <p:cNvSpPr txBox="1"/>
          <p:nvPr/>
        </p:nvSpPr>
        <p:spPr>
          <a:xfrm>
            <a:off x="145415" y="560705"/>
            <a:ext cx="558355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19世纪中期的世界与中国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Straight Connector 12"/>
          <p:cNvCxnSpPr/>
          <p:nvPr/>
        </p:nvCxnSpPr>
        <p:spPr>
          <a:xfrm>
            <a:off x="5562487" y="470838"/>
            <a:ext cx="0" cy="790563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54710"/>
            <a:ext cx="12210415" cy="5148580"/>
          </a:xfrm>
          <a:prstGeom prst="rect">
            <a:avLst/>
          </a:prstGeom>
        </p:spPr>
      </p:pic>
      <p:sp>
        <p:nvSpPr>
          <p:cNvPr id="20" name="Text Placeholder 33"/>
          <p:cNvSpPr txBox="1"/>
          <p:nvPr/>
        </p:nvSpPr>
        <p:spPr>
          <a:xfrm>
            <a:off x="1697355" y="2687320"/>
            <a:ext cx="7693257" cy="148336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4265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4265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两次鸦片战争</a:t>
            </a:r>
            <a:endParaRPr lang="zh-CN" altLang="en-US" sz="4265" b="1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r">
              <a:buNone/>
            </a:pPr>
            <a:r>
              <a:rPr lang="zh-CN" altLang="en-US" sz="4265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en-AU" sz="32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鸦片战争的进程</a:t>
            </a:r>
            <a:endParaRPr lang="zh-CN" altLang="en-US" sz="3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 Placeholder 33"/>
          <p:cNvSpPr txBox="1"/>
          <p:nvPr/>
        </p:nvSpPr>
        <p:spPr>
          <a:xfrm>
            <a:off x="276860" y="2533650"/>
            <a:ext cx="1420495" cy="146177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10665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en-US" altLang="zh-CN" sz="10665" dirty="0" smtClean="0">
              <a:solidFill>
                <a:srgbClr val="FFFFFF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2251075" y="548640"/>
            <a:ext cx="8985250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鸦片战争前中英正当贸易情况表</a:t>
            </a:r>
            <a:endParaRPr lang="zh-CN" altLang="en-US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 Placeholder 9"/>
          <p:cNvSpPr txBox="1"/>
          <p:nvPr/>
        </p:nvSpPr>
        <p:spPr>
          <a:xfrm>
            <a:off x="6576053" y="1116037"/>
            <a:ext cx="4660471" cy="483692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单位：万两（白银）</a:t>
            </a:r>
            <a:endParaRPr lang="zh-CN" altLang="en-US" sz="2000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11275723" y="625541"/>
            <a:ext cx="0" cy="71932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表格 3"/>
          <p:cNvGraphicFramePr/>
          <p:nvPr/>
        </p:nvGraphicFramePr>
        <p:xfrm>
          <a:off x="490432" y="1766993"/>
          <a:ext cx="11212195" cy="447865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662555"/>
                <a:gridCol w="2806700"/>
                <a:gridCol w="2778760"/>
                <a:gridCol w="2964180"/>
              </a:tblGrid>
              <a:tr h="145542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2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   度</a:t>
                      </a:r>
                      <a:endParaRPr lang="zh-CN" altLang="en-US" sz="28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2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英国输华总值</a:t>
                      </a:r>
                      <a:endParaRPr lang="zh-CN" altLang="en-US" sz="28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2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中国输英总值</a:t>
                      </a:r>
                      <a:endParaRPr lang="zh-CN" altLang="en-US" sz="28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2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中英贸易中国</a:t>
                      </a:r>
                      <a:endParaRPr lang="zh-CN" altLang="en-US" sz="28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2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出入超情况</a:t>
                      </a:r>
                      <a:endParaRPr lang="zh-CN" altLang="en-US" sz="28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</a:tr>
              <a:tr h="10077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微软雅黑" panose="020B0503020204020204" pitchFamily="34" charset="-122"/>
                        </a:rPr>
                        <a:t>1765—1769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119.29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219.06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出超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99.77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</a:tr>
              <a:tr h="10077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微软雅黑" panose="020B0503020204020204" pitchFamily="34" charset="-122"/>
                        </a:rPr>
                        <a:t>1796—1799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537.30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572.00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出超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34.7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</a:tr>
              <a:tr h="10077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微软雅黑" panose="020B0503020204020204" pitchFamily="34" charset="-122"/>
                        </a:rPr>
                        <a:t>1830—1833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微软雅黑" panose="020B0503020204020204" pitchFamily="34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773.50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995.03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出超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楷体" panose="02010609060101010101" charset="-122"/>
                        </a:rPr>
                        <a:t>261.98</a:t>
                      </a:r>
                      <a:endParaRPr lang="en-US" altLang="zh-CN" sz="2800">
                        <a:solidFill>
                          <a:srgbClr val="000000"/>
                        </a:solidFill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a:txBody>
                  <a:tcPr marL="121920" marR="121920" marT="60960" marB="60960" anchor="ctr" anchorCtr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580390" y="680085"/>
            <a:ext cx="2730500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鸦片的危害</a:t>
            </a:r>
            <a:endParaRPr lang="zh-CN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3310918" y="625541"/>
            <a:ext cx="0" cy="71882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图示 2"/>
          <p:cNvGraphicFramePr/>
          <p:nvPr/>
        </p:nvGraphicFramePr>
        <p:xfrm>
          <a:off x="760730" y="1627505"/>
          <a:ext cx="10801350" cy="4918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 Placeholder 8"/>
          <p:cNvSpPr txBox="1"/>
          <p:nvPr/>
        </p:nvSpPr>
        <p:spPr>
          <a:xfrm>
            <a:off x="226060" y="680085"/>
            <a:ext cx="2223770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虎门销烟</a:t>
            </a:r>
            <a:endParaRPr lang="zh-CN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2449858" y="625541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/>
        </p:nvPicPr>
        <p:blipFill>
          <a:blip r:embed="rId1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  <a:grayscl/>
          </a:blip>
          <a:srcRect l="7692" t="13754" r="4908"/>
          <a:stretch>
            <a:fillRect/>
          </a:stretch>
        </p:blipFill>
        <p:spPr>
          <a:xfrm>
            <a:off x="9700260" y="3435985"/>
            <a:ext cx="2498725" cy="3364865"/>
          </a:xfrm>
          <a:prstGeom prst="rect">
            <a:avLst/>
          </a:prstGeom>
        </p:spPr>
      </p:pic>
      <p:sp>
        <p:nvSpPr>
          <p:cNvPr id="12" name="云形标注 11"/>
          <p:cNvSpPr/>
          <p:nvPr/>
        </p:nvSpPr>
        <p:spPr>
          <a:xfrm>
            <a:off x="6367780" y="3435985"/>
            <a:ext cx="3332480" cy="1751965"/>
          </a:xfrm>
          <a:prstGeom prst="cloudCallout">
            <a:avLst>
              <a:gd name="adj1" fmla="val 44740"/>
              <a:gd name="adj2" fmla="val 609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2400" b="1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命卿为钦差大臣，赴广东查禁鸦片。</a:t>
            </a:r>
            <a:endParaRPr lang="zh-CN" sz="2400" b="1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38100" y="4027170"/>
            <a:ext cx="2075815" cy="2873375"/>
          </a:xfrm>
          <a:prstGeom prst="rect">
            <a:avLst/>
          </a:prstGeom>
        </p:spPr>
      </p:pic>
      <p:sp>
        <p:nvSpPr>
          <p:cNvPr id="19" name="云形标注 18"/>
          <p:cNvSpPr/>
          <p:nvPr/>
        </p:nvSpPr>
        <p:spPr>
          <a:xfrm>
            <a:off x="891540" y="1614805"/>
            <a:ext cx="6853555" cy="2232660"/>
          </a:xfrm>
          <a:prstGeom prst="cloudCallout">
            <a:avLst>
              <a:gd name="adj1" fmla="val -39587"/>
              <a:gd name="adj2" fmla="val 629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鸦片</a:t>
            </a:r>
            <a:r>
              <a:rPr lang="zh-CN" altLang="en-US" sz="240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『</a:t>
            </a:r>
            <a:r>
              <a:rPr lang="zh-CN" altLang="en-US" sz="2400" b="1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流毒于天下，则为害甚巨，法当从严。若犹泄泄视之，是使数十年后，中原几无可以御敌之兵，且无可以充饷之银</a:t>
            </a:r>
            <a:r>
              <a:rPr lang="zh-CN" altLang="en-US" sz="240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』</a:t>
            </a:r>
            <a:r>
              <a:rPr lang="zh-CN" altLang="en-US" sz="2400" b="1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  <a:endParaRPr lang="zh-CN" altLang="en-US" sz="2400" b="1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 Placeholder 8"/>
          <p:cNvSpPr txBox="1"/>
          <p:nvPr/>
        </p:nvSpPr>
        <p:spPr>
          <a:xfrm>
            <a:off x="226060" y="680085"/>
            <a:ext cx="2223770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虎门销烟</a:t>
            </a:r>
            <a:endParaRPr lang="zh-CN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2449858" y="625541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8470" y="2874010"/>
            <a:ext cx="11275060" cy="39319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87985" y="1343660"/>
            <a:ext cx="11345545" cy="1420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1839</a:t>
            </a:r>
            <a:r>
              <a:rPr lang="zh-CN" altLang="en-US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</a:t>
            </a:r>
            <a:r>
              <a:rPr lang="en-US" altLang="zh-CN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</a:t>
            </a:r>
            <a:r>
              <a:rPr lang="zh-CN" altLang="en-US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月，林则徐到达广州查禁鸦片。</a:t>
            </a:r>
            <a:r>
              <a:rPr lang="en-US" altLang="zh-CN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4</a:t>
            </a:r>
            <a:r>
              <a:rPr lang="zh-CN" altLang="en-US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月至</a:t>
            </a:r>
            <a:r>
              <a:rPr lang="en-US" altLang="zh-CN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5</a:t>
            </a:r>
            <a:r>
              <a:rPr lang="zh-CN" altLang="en-US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月，收缴英国、印度和美国商人的鸦片</a:t>
            </a:r>
            <a:r>
              <a:rPr lang="en-US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万多箱。从</a:t>
            </a:r>
            <a:r>
              <a:rPr lang="en-US" altLang="zh-CN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6</a:t>
            </a:r>
            <a:r>
              <a:rPr lang="zh-CN" altLang="en-US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月</a:t>
            </a:r>
            <a:r>
              <a:rPr lang="en-US" altLang="zh-CN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</a:t>
            </a:r>
            <a:r>
              <a:rPr lang="zh-CN" altLang="en-US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日至</a:t>
            </a:r>
            <a:r>
              <a:rPr lang="en-US" altLang="zh-CN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25</a:t>
            </a:r>
            <a:r>
              <a:rPr lang="zh-CN" altLang="en-US" sz="2400">
                <a:solidFill>
                  <a:srgbClr val="4E423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日，在林则徐亲自主持下，将全部鸦片在虎门海滩当众销毁。</a:t>
            </a:r>
            <a:endParaRPr lang="zh-CN" altLang="en-US" sz="2400">
              <a:solidFill>
                <a:srgbClr val="4E423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矩形 51"/>
          <p:cNvSpPr/>
          <p:nvPr/>
        </p:nvSpPr>
        <p:spPr>
          <a:xfrm>
            <a:off x="353060" y="1478915"/>
            <a:ext cx="6282690" cy="20148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第一阶段：</a:t>
            </a:r>
            <a:endParaRPr lang="zh-CN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广东（</a:t>
            </a:r>
            <a:r>
              <a:rPr lang="en-US" alt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1840</a:t>
            </a:r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</a:t>
            </a:r>
            <a:r>
              <a:rPr lang="en-US" alt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6</a:t>
            </a:r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月）</a:t>
            </a:r>
            <a:r>
              <a:rPr 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en-US" alt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→ </a:t>
            </a:r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厦门 </a:t>
            </a:r>
            <a:r>
              <a:rPr lang="en-US" alt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→ </a:t>
            </a:r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浙江定海 </a:t>
            </a:r>
            <a:r>
              <a:rPr lang="en-US" alt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→ </a:t>
            </a:r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天津白河口 </a:t>
            </a:r>
            <a:r>
              <a:rPr lang="en-US" alt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→ </a:t>
            </a:r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和谈</a:t>
            </a:r>
            <a:endParaRPr lang="zh-CN" altLang="en-US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23554" name="Picture 3" descr="11"/>
          <p:cNvPicPr>
            <a:picLocks noChangeAspect="1"/>
          </p:cNvPicPr>
          <p:nvPr/>
        </p:nvPicPr>
        <p:blipFill>
          <a:blip r:embed="rId1">
            <a:lum contrast="41999"/>
          </a:blip>
          <a:srcRect b="4051"/>
          <a:stretch>
            <a:fillRect/>
          </a:stretch>
        </p:blipFill>
        <p:spPr>
          <a:xfrm>
            <a:off x="6891655" y="1100455"/>
            <a:ext cx="4259263" cy="5413375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5846" name="Freeform 6"/>
          <p:cNvSpPr/>
          <p:nvPr/>
        </p:nvSpPr>
        <p:spPr>
          <a:xfrm>
            <a:off x="8720455" y="1560830"/>
            <a:ext cx="1981200" cy="2514600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pathLst>
              <a:path w="1120" h="1728">
                <a:moveTo>
                  <a:pt x="912" y="1728"/>
                </a:moveTo>
                <a:cubicBezTo>
                  <a:pt x="956" y="1688"/>
                  <a:pt x="1000" y="1648"/>
                  <a:pt x="1008" y="1584"/>
                </a:cubicBezTo>
                <a:cubicBezTo>
                  <a:pt x="1016" y="1520"/>
                  <a:pt x="1008" y="1432"/>
                  <a:pt x="960" y="1344"/>
                </a:cubicBezTo>
                <a:cubicBezTo>
                  <a:pt x="912" y="1256"/>
                  <a:pt x="776" y="1144"/>
                  <a:pt x="720" y="1056"/>
                </a:cubicBezTo>
                <a:cubicBezTo>
                  <a:pt x="664" y="968"/>
                  <a:pt x="640" y="880"/>
                  <a:pt x="624" y="816"/>
                </a:cubicBezTo>
                <a:cubicBezTo>
                  <a:pt x="608" y="752"/>
                  <a:pt x="568" y="736"/>
                  <a:pt x="624" y="672"/>
                </a:cubicBezTo>
                <a:cubicBezTo>
                  <a:pt x="680" y="608"/>
                  <a:pt x="880" y="504"/>
                  <a:pt x="960" y="432"/>
                </a:cubicBezTo>
                <a:cubicBezTo>
                  <a:pt x="1040" y="360"/>
                  <a:pt x="1120" y="288"/>
                  <a:pt x="1104" y="240"/>
                </a:cubicBezTo>
                <a:cubicBezTo>
                  <a:pt x="1088" y="192"/>
                  <a:pt x="976" y="176"/>
                  <a:pt x="864" y="144"/>
                </a:cubicBezTo>
                <a:cubicBezTo>
                  <a:pt x="752" y="112"/>
                  <a:pt x="528" y="56"/>
                  <a:pt x="432" y="48"/>
                </a:cubicBezTo>
                <a:cubicBezTo>
                  <a:pt x="336" y="40"/>
                  <a:pt x="360" y="104"/>
                  <a:pt x="288" y="96"/>
                </a:cubicBezTo>
                <a:cubicBezTo>
                  <a:pt x="216" y="88"/>
                  <a:pt x="48" y="16"/>
                  <a:pt x="0" y="0"/>
                </a:cubicBezTo>
              </a:path>
            </a:pathLst>
          </a:custGeom>
          <a:noFill/>
          <a:ln w="57150" cap="flat" cmpd="sng">
            <a:solidFill>
              <a:srgbClr val="99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45" name="Freeform 5"/>
          <p:cNvSpPr/>
          <p:nvPr/>
        </p:nvSpPr>
        <p:spPr>
          <a:xfrm>
            <a:off x="7501255" y="4227830"/>
            <a:ext cx="2895600" cy="198120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728" h="1680">
                <a:moveTo>
                  <a:pt x="0" y="1632"/>
                </a:moveTo>
                <a:cubicBezTo>
                  <a:pt x="96" y="1656"/>
                  <a:pt x="192" y="1680"/>
                  <a:pt x="288" y="1680"/>
                </a:cubicBezTo>
                <a:cubicBezTo>
                  <a:pt x="384" y="1680"/>
                  <a:pt x="488" y="1672"/>
                  <a:pt x="576" y="1632"/>
                </a:cubicBezTo>
                <a:cubicBezTo>
                  <a:pt x="664" y="1592"/>
                  <a:pt x="728" y="1520"/>
                  <a:pt x="816" y="1440"/>
                </a:cubicBezTo>
                <a:cubicBezTo>
                  <a:pt x="904" y="1360"/>
                  <a:pt x="992" y="1264"/>
                  <a:pt x="1104" y="1152"/>
                </a:cubicBezTo>
                <a:cubicBezTo>
                  <a:pt x="1216" y="1040"/>
                  <a:pt x="1400" y="864"/>
                  <a:pt x="1488" y="768"/>
                </a:cubicBezTo>
                <a:cubicBezTo>
                  <a:pt x="1576" y="672"/>
                  <a:pt x="1600" y="632"/>
                  <a:pt x="1632" y="576"/>
                </a:cubicBezTo>
                <a:cubicBezTo>
                  <a:pt x="1664" y="520"/>
                  <a:pt x="1664" y="528"/>
                  <a:pt x="1680" y="432"/>
                </a:cubicBezTo>
                <a:cubicBezTo>
                  <a:pt x="1696" y="336"/>
                  <a:pt x="1712" y="168"/>
                  <a:pt x="1728" y="0"/>
                </a:cubicBezTo>
              </a:path>
            </a:pathLst>
          </a:custGeom>
          <a:noFill/>
          <a:ln w="57150" cap="flat" cmpd="sng">
            <a:solidFill>
              <a:srgbClr val="99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44" name="Freeform 4"/>
          <p:cNvSpPr/>
          <p:nvPr/>
        </p:nvSpPr>
        <p:spPr>
          <a:xfrm>
            <a:off x="6891655" y="6132830"/>
            <a:ext cx="457200" cy="38100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57150" cap="flat" cmpd="sng">
            <a:solidFill>
              <a:srgbClr val="99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" name="Text Placeholder 8"/>
          <p:cNvSpPr txBox="1"/>
          <p:nvPr/>
        </p:nvSpPr>
        <p:spPr>
          <a:xfrm>
            <a:off x="226060" y="680085"/>
            <a:ext cx="2223770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鸦片战争</a:t>
            </a:r>
            <a:endParaRPr lang="zh-CN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2449858" y="625541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353060" y="3990340"/>
            <a:ext cx="6282690" cy="20148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>
              <a:lnSpc>
                <a:spcPct val="150000"/>
              </a:lnSpc>
            </a:pPr>
            <a:r>
              <a:rPr lang="zh-CN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第二阶段：</a:t>
            </a:r>
            <a:endParaRPr lang="zh-CN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1841</a:t>
            </a:r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年初</a:t>
            </a:r>
            <a:r>
              <a:rPr 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强占香港岛</a:t>
            </a:r>
            <a:endParaRPr lang="zh-CN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广东 </a:t>
            </a:r>
            <a:r>
              <a:rPr lang="en-US" alt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 </a:t>
            </a:r>
            <a:r>
              <a:rPr 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东南沿海</a:t>
            </a:r>
            <a:endParaRPr lang="zh-CN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5847" name="Freeform 7"/>
          <p:cNvSpPr/>
          <p:nvPr/>
        </p:nvSpPr>
        <p:spPr>
          <a:xfrm>
            <a:off x="6891655" y="6209030"/>
            <a:ext cx="533400" cy="2984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208" h="240">
                <a:moveTo>
                  <a:pt x="0" y="240"/>
                </a:moveTo>
                <a:cubicBezTo>
                  <a:pt x="32" y="232"/>
                  <a:pt x="64" y="224"/>
                  <a:pt x="96" y="192"/>
                </a:cubicBezTo>
                <a:cubicBezTo>
                  <a:pt x="128" y="160"/>
                  <a:pt x="176" y="80"/>
                  <a:pt x="192" y="48"/>
                </a:cubicBezTo>
                <a:cubicBezTo>
                  <a:pt x="208" y="16"/>
                  <a:pt x="200" y="8"/>
                  <a:pt x="192" y="0"/>
                </a:cubicBezTo>
              </a:path>
            </a:pathLst>
          </a:custGeom>
          <a:noFill/>
          <a:ln w="57150" cap="flat" cmpd="sng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24580" name="Picture 1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51235" y="762635"/>
            <a:ext cx="838200" cy="58966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8" name="Freeform 8"/>
          <p:cNvSpPr/>
          <p:nvPr/>
        </p:nvSpPr>
        <p:spPr>
          <a:xfrm>
            <a:off x="7425055" y="5836285"/>
            <a:ext cx="1447800" cy="45720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824" h="480">
                <a:moveTo>
                  <a:pt x="0" y="432"/>
                </a:moveTo>
                <a:cubicBezTo>
                  <a:pt x="40" y="456"/>
                  <a:pt x="80" y="480"/>
                  <a:pt x="144" y="480"/>
                </a:cubicBezTo>
                <a:cubicBezTo>
                  <a:pt x="208" y="480"/>
                  <a:pt x="312" y="456"/>
                  <a:pt x="384" y="432"/>
                </a:cubicBezTo>
                <a:cubicBezTo>
                  <a:pt x="456" y="408"/>
                  <a:pt x="512" y="376"/>
                  <a:pt x="576" y="336"/>
                </a:cubicBezTo>
                <a:cubicBezTo>
                  <a:pt x="640" y="296"/>
                  <a:pt x="728" y="240"/>
                  <a:pt x="768" y="192"/>
                </a:cubicBezTo>
                <a:cubicBezTo>
                  <a:pt x="808" y="144"/>
                  <a:pt x="808" y="80"/>
                  <a:pt x="816" y="48"/>
                </a:cubicBezTo>
                <a:cubicBezTo>
                  <a:pt x="824" y="16"/>
                  <a:pt x="816" y="8"/>
                  <a:pt x="816" y="0"/>
                </a:cubicBezTo>
              </a:path>
            </a:pathLst>
          </a:custGeom>
          <a:noFill/>
          <a:ln w="57150" cap="flat" cmpd="sng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49" name="Freeform 9"/>
          <p:cNvSpPr/>
          <p:nvPr/>
        </p:nvSpPr>
        <p:spPr>
          <a:xfrm>
            <a:off x="8940165" y="4159250"/>
            <a:ext cx="1231900" cy="167640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776" h="1056">
                <a:moveTo>
                  <a:pt x="0" y="1056"/>
                </a:moveTo>
                <a:cubicBezTo>
                  <a:pt x="84" y="1028"/>
                  <a:pt x="168" y="1000"/>
                  <a:pt x="240" y="960"/>
                </a:cubicBezTo>
                <a:cubicBezTo>
                  <a:pt x="312" y="920"/>
                  <a:pt x="384" y="856"/>
                  <a:pt x="432" y="816"/>
                </a:cubicBezTo>
                <a:cubicBezTo>
                  <a:pt x="480" y="776"/>
                  <a:pt x="488" y="768"/>
                  <a:pt x="528" y="720"/>
                </a:cubicBezTo>
                <a:cubicBezTo>
                  <a:pt x="568" y="672"/>
                  <a:pt x="640" y="584"/>
                  <a:pt x="672" y="528"/>
                </a:cubicBezTo>
                <a:cubicBezTo>
                  <a:pt x="704" y="472"/>
                  <a:pt x="704" y="456"/>
                  <a:pt x="720" y="384"/>
                </a:cubicBezTo>
                <a:cubicBezTo>
                  <a:pt x="736" y="312"/>
                  <a:pt x="776" y="160"/>
                  <a:pt x="768" y="96"/>
                </a:cubicBezTo>
                <a:cubicBezTo>
                  <a:pt x="760" y="32"/>
                  <a:pt x="688" y="16"/>
                  <a:pt x="672" y="0"/>
                </a:cubicBezTo>
              </a:path>
            </a:pathLst>
          </a:custGeom>
          <a:noFill/>
          <a:ln w="57150" cap="flat" cmpd="sng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0" name="Freeform 10"/>
          <p:cNvSpPr/>
          <p:nvPr/>
        </p:nvSpPr>
        <p:spPr>
          <a:xfrm>
            <a:off x="9275445" y="3463925"/>
            <a:ext cx="1001713" cy="685800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pathLst>
              <a:path w="648" h="528">
                <a:moveTo>
                  <a:pt x="576" y="528"/>
                </a:moveTo>
                <a:cubicBezTo>
                  <a:pt x="596" y="504"/>
                  <a:pt x="616" y="480"/>
                  <a:pt x="624" y="432"/>
                </a:cubicBezTo>
                <a:cubicBezTo>
                  <a:pt x="632" y="384"/>
                  <a:pt x="648" y="288"/>
                  <a:pt x="624" y="240"/>
                </a:cubicBezTo>
                <a:cubicBezTo>
                  <a:pt x="600" y="192"/>
                  <a:pt x="584" y="184"/>
                  <a:pt x="480" y="144"/>
                </a:cubicBezTo>
                <a:cubicBezTo>
                  <a:pt x="376" y="104"/>
                  <a:pt x="188" y="52"/>
                  <a:pt x="0" y="0"/>
                </a:cubicBezTo>
              </a:path>
            </a:pathLst>
          </a:custGeom>
          <a:noFill/>
          <a:ln w="57150" cap="flat" cmpd="sng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bldLvl="0" animBg="1"/>
      <p:bldP spid="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8"/>
          <p:cNvSpPr txBox="1"/>
          <p:nvPr/>
        </p:nvSpPr>
        <p:spPr>
          <a:xfrm>
            <a:off x="5568315" y="335915"/>
            <a:ext cx="622236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中英《南京条约》及其附件</a:t>
            </a:r>
            <a:endParaRPr lang="zh-CN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Straight Connector 12"/>
          <p:cNvCxnSpPr/>
          <p:nvPr/>
        </p:nvCxnSpPr>
        <p:spPr>
          <a:xfrm>
            <a:off x="11790708" y="447106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9"/>
          <p:cNvSpPr txBox="1"/>
          <p:nvPr/>
        </p:nvSpPr>
        <p:spPr>
          <a:xfrm>
            <a:off x="7130408" y="880452"/>
            <a:ext cx="4660471" cy="483692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中国近代史上第一个不平等条约</a:t>
            </a:r>
            <a:endParaRPr 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51" name="表格 50"/>
          <p:cNvGraphicFramePr/>
          <p:nvPr/>
        </p:nvGraphicFramePr>
        <p:xfrm>
          <a:off x="396240" y="1364615"/>
          <a:ext cx="11399520" cy="5198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8730"/>
                <a:gridCol w="4026535"/>
                <a:gridCol w="4834255"/>
              </a:tblGrid>
              <a:tr h="5086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条    约</a:t>
                      </a:r>
                      <a:endParaRPr lang="zh-CN" altLang="en-US" sz="280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内    容</a:t>
                      </a:r>
                      <a:endParaRPr lang="zh-CN" altLang="en-US" sz="280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对中国的影响</a:t>
                      </a:r>
                      <a:endParaRPr lang="zh-CN" altLang="en-US" sz="280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0"/>
                </a:tc>
              </a:tr>
              <a:tr h="915670">
                <a:tc rowSpan="4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《南京条约》</a:t>
                      </a:r>
                      <a:endParaRPr lang="zh-CN" altLang="en-US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割香港岛给英国</a:t>
                      </a: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</a:tr>
              <a:tr h="915670">
                <a:tc vMerge="1"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赔款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2100</a:t>
                      </a:r>
                      <a:r>
                        <a:rPr lang="zh-CN" altLang="en-US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万银元</a:t>
                      </a: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</a:tr>
              <a:tr h="916305">
                <a:tc vMerge="1"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开放广州、厦门、福州、宁波、上海五处为通商口岸</a:t>
                      </a: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</a:tr>
              <a:tr h="915670">
                <a:tc vMerge="1"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中国海关收取英商进出口货物的关税，由双方协定</a:t>
                      </a: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</a:tr>
              <a:tr h="5086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《五口通商章程》</a:t>
                      </a:r>
                      <a:endParaRPr lang="zh-CN" altLang="en-US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领事裁判权</a:t>
                      </a: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</a:tr>
              <a:tr h="5086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《虎门条约》</a:t>
                      </a:r>
                      <a:endParaRPr lang="zh-CN" altLang="en-US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片面最惠国待遇</a:t>
                      </a: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rgbClr val="000000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7007225" y="1953260"/>
            <a:ext cx="478345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None/>
            </a:pPr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破坏了中国的领土主权，开了割让土地的先例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002145" y="2854960"/>
            <a:ext cx="486029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None/>
            </a:pPr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开了勒索赔款的恶例，加重了人民负担，阶级矛盾尖锐</a:t>
            </a:r>
            <a:endParaRPr lang="zh-CN" altLang="en-US" sz="24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007225" y="3805555"/>
            <a:ext cx="478853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打开了中国东南沿海的门户，便利了资本主义倾销商品和掠夺原料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007225" y="4868545"/>
            <a:ext cx="35356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中国开始丧失关税自主权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007225" y="5561965"/>
            <a:ext cx="3230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 defTabSz="1219200"/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破坏了中国的司法主权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007225" y="6102985"/>
            <a:ext cx="3230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破坏了中国的贸易主权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8"/>
          <p:cNvSpPr txBox="1"/>
          <p:nvPr/>
        </p:nvSpPr>
        <p:spPr>
          <a:xfrm>
            <a:off x="297815" y="447040"/>
            <a:ext cx="11017250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【知识拓展】中美《望厦条约》及中法《黄埔条约》</a:t>
            </a:r>
            <a:endParaRPr lang="zh-CN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Straight Connector 12"/>
          <p:cNvCxnSpPr/>
          <p:nvPr/>
        </p:nvCxnSpPr>
        <p:spPr>
          <a:xfrm>
            <a:off x="10936633" y="392496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580390" y="4027170"/>
            <a:ext cx="11186795" cy="2284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中法《黄埔条约》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       法国强加给中国的不平等条约，亦称“中法黄埔条约”、“中法五口贸易章程”。</a:t>
            </a:r>
            <a:r>
              <a:rPr lang="en-US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1844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en-US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24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日</a:t>
            </a:r>
            <a:r>
              <a:rPr lang="zh-CN" sz="2400" b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法国专使刺萼尼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与</a:t>
            </a:r>
            <a:r>
              <a:rPr lang="zh-CN" sz="2400" b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清两广总督耆英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在广州黄埔签订，附有《海关税则》，规定：</a:t>
            </a:r>
            <a:r>
              <a:rPr lang="zh-CN" sz="2400" b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法国享由协定关税、五口通商、领事裁判权、片面最惠国待遇等特权；准许法国人在通商口岸建造教堂，还逼迫清政府解除了西方宗教的禁令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24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0390" y="1214755"/>
            <a:ext cx="11186160" cy="27089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中美《望厦条约》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       美国强加给中国的不平等条约，亦称“中美望厦条约”、“中美五口贸易章程”。</a:t>
            </a:r>
            <a:r>
              <a:rPr lang="en-US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1844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en-US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日</a:t>
            </a:r>
            <a:r>
              <a:rPr lang="zh-CN" sz="2400" b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美国专使顾盛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与</a:t>
            </a:r>
            <a:r>
              <a:rPr lang="zh-CN" sz="2400" b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清两广总督耆英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在澳门附近望厦村签订，附有《海关税则》，主要内容有：</a:t>
            </a:r>
            <a:r>
              <a:rPr lang="zh-CN" sz="2400" b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扩大领事裁判权范围、强化协定关税原则；还规定准许美国人在通商口岸建立教堂、医院，美国军舰可任意到中国沿海各港口“巡查贸易”，同时美国具有</a:t>
            </a:r>
            <a:r>
              <a:rPr lang="en-US" sz="2400" b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12</a:t>
            </a:r>
            <a:r>
              <a:rPr lang="zh-CN" sz="2400" b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年后修约的权利</a:t>
            </a:r>
            <a:r>
              <a:rPr lang="zh-CN" sz="24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24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217170" y="571500"/>
            <a:ext cx="5234940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sz="3735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鸦片战争对中国的影响</a:t>
            </a:r>
            <a:endParaRPr lang="zh-CN" sz="3735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5551833" y="571566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544195" y="1289685"/>
            <a:ext cx="11094720" cy="5259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1. </a:t>
            </a:r>
            <a:r>
              <a:rPr lang="zh-CN" alt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经济：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外国商品输入冲击了中国自给自足的小农经济；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    赔款使清政府财政负担加剧；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    中国被卷入资本主义世界市场。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2. </a:t>
            </a:r>
            <a:r>
              <a:rPr lang="zh-CN" alt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政治：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中国国家主权被破坏（领土完整、关税主权等）；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    传统的朝贡制度被打破；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    打开了我国东南沿海门户，便利外国资本主义势力入侵。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3. </a:t>
            </a:r>
            <a:r>
              <a:rPr lang="zh-CN" alt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外交：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国际地位下降，被动挨打。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4. </a:t>
            </a:r>
            <a:r>
              <a:rPr lang="zh-CN" alt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思想：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西学东渐。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5. </a:t>
            </a:r>
            <a:r>
              <a:rPr lang="zh-CN" alt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社会：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社会性质发生转变，开始沦为半殖民地半封建社会；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    社会主要矛盾转变为中华民族与外国资本主义的矛盾。</a:t>
            </a:r>
            <a:endParaRPr lang="zh-CN" altLang="en-US" sz="2400" dirty="0">
              <a:latin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561340" y="589280"/>
            <a:ext cx="456247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dist">
              <a:buNone/>
            </a:pPr>
            <a:r>
              <a:rPr lang="zh-CN" sz="3735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第二次鸦片战争原因</a:t>
            </a:r>
            <a:endParaRPr lang="zh-CN" sz="3735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5123843" y="535371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548640" y="1461770"/>
            <a:ext cx="1109472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根本原因：列强为继续扩大在华利益</a:t>
            </a:r>
            <a:endParaRPr lang="zh-CN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直接原因：清政府拒绝其全面修改条约的要求</a:t>
            </a:r>
            <a:endParaRPr lang="zh-CN" sz="2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导火索：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亚罗号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事件和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马神甫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事件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561340" y="589280"/>
            <a:ext cx="228790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dist">
              <a:buNone/>
            </a:pPr>
            <a:r>
              <a:rPr lang="zh-CN" sz="3735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第一阶段</a:t>
            </a:r>
            <a:endParaRPr lang="zh-CN" sz="3735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2938808" y="535371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561340" y="1307465"/>
            <a:ext cx="11094720" cy="4615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1856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年，英军进攻广州，第二次鸦片战争爆发。随后，法国也加入侵华战争。英法联军攻陷广州，继而北上进逼天津。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1858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年，清政府被迫分别与英法两国签订</a:t>
            </a:r>
            <a:r>
              <a:rPr lang="zh-CN" alt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《天津条约》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，主要内容包括：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1.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允许外国公使进驻北京，增开沿江沿海十处通商口岸；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2.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赔偿英法巨额白银；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3.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允许外国人到中国内地游历、经商和传教；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4.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外国军舰和商船可在长江各口岸同行。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561340" y="589280"/>
            <a:ext cx="228790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dist">
              <a:buNone/>
            </a:pPr>
            <a:r>
              <a:rPr lang="zh-CN" sz="3735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第二阶段</a:t>
            </a:r>
            <a:endParaRPr lang="zh-CN" sz="3735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2938808" y="535371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561340" y="1307465"/>
            <a:ext cx="11094720" cy="4615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不久，英法两国不满清政府指定的进京换约路线，再起冲突。英法联军接连攻陷天津、北京，火烧圆明园，咸丰帝逃往热河。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1860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年，清政府又被迫与英法分别签订</a:t>
            </a:r>
            <a:r>
              <a:rPr lang="zh-CN" altLang="en-US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《北京条约》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，主要内容包括：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1.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承认《天津条约》有效；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2.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增开天津为商埠；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3.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割九龙司地方一区给英国；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4.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对英、法赔款各增至</a:t>
            </a: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800</a:t>
            </a:r>
            <a:r>
              <a:rPr lang="zh-CN" alt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万两白银。</a:t>
            </a:r>
            <a:endParaRPr lang="zh-CN" altLang="en-US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30721" name="Picture 8" descr="c:\users\ADMINI~1\appdata\roaming\360se6\USERDA~1\Temp\U_2158~1.JPG"/>
          <p:cNvPicPr>
            <a:picLocks noChangeAspect="1"/>
          </p:cNvPicPr>
          <p:nvPr/>
        </p:nvPicPr>
        <p:blipFill>
          <a:blip r:embed="rId1"/>
          <a:srcRect b="5128"/>
          <a:stretch>
            <a:fillRect/>
          </a:stretch>
        </p:blipFill>
        <p:spPr>
          <a:xfrm>
            <a:off x="7421245" y="3091815"/>
            <a:ext cx="4117975" cy="267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9893300" y="5768340"/>
            <a:ext cx="16459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 b="1">
                <a:solidFill>
                  <a:schemeClr val="accent6"/>
                </a:solidFill>
                <a:effectLst/>
              </a:rPr>
              <a:t>△圆明园遗址</a:t>
            </a:r>
            <a:endParaRPr lang="zh-CN" altLang="en-US" b="1">
              <a:solidFill>
                <a:schemeClr val="accent6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217170" y="571500"/>
            <a:ext cx="1164780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【思考】为什么说第二次鸦片战争是鸦片战争的</a:t>
            </a:r>
            <a:r>
              <a:rPr 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继续</a:t>
            </a:r>
            <a:r>
              <a:rPr 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扩大</a:t>
            </a:r>
            <a:r>
              <a:rPr 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表格 7"/>
          <p:cNvGraphicFramePr/>
          <p:nvPr/>
        </p:nvGraphicFramePr>
        <p:xfrm>
          <a:off x="476885" y="1397000"/>
          <a:ext cx="11117580" cy="476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8790"/>
                <a:gridCol w="5558790"/>
              </a:tblGrid>
              <a:tr h="93980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accent2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继      续</a:t>
                      </a:r>
                      <a:endParaRPr lang="zh-CN" altLang="en-US" sz="28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accent2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扩      大</a:t>
                      </a:r>
                      <a:endParaRPr lang="zh-CN" altLang="en-US" sz="2800">
                        <a:solidFill>
                          <a:schemeClr val="accent2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/>
                </a:tc>
              </a:tr>
              <a:tr h="3829050">
                <a:tc>
                  <a:txBody>
                    <a:bodyPr/>
                    <a:p>
                      <a:pPr fontAlgn="auto">
                        <a:lnSpc>
                          <a:spcPct val="175000"/>
                        </a:lnSpc>
                        <a:buNone/>
                      </a:pPr>
                      <a:endParaRPr lang="zh-CN" altLang="en-US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fontAlgn="auto">
                        <a:lnSpc>
                          <a:spcPct val="175000"/>
                        </a:lnSpc>
                        <a:buNone/>
                      </a:pPr>
                      <a:endParaRPr lang="zh-CN" altLang="en-US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571500" y="2860040"/>
            <a:ext cx="546354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defTabSz="1219200">
              <a:lnSpc>
                <a:spcPct val="175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根本目的一致——打开中国市场</a:t>
            </a: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defTabSz="1219200">
              <a:lnSpc>
                <a:spcPct val="175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手段过程相似——坚船利炮、武力征服</a:t>
            </a: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defTabSz="1219200">
              <a:lnSpc>
                <a:spcPct val="175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战争结果相同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——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清政府败，签订不平等条约，丧失众 多主权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06795" y="2462530"/>
            <a:ext cx="5559425" cy="3322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defTabSz="1219200">
              <a:lnSpc>
                <a:spcPct val="175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社会性质——半殖半封，程度加深 </a:t>
            </a: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defTabSz="1219200">
              <a:lnSpc>
                <a:spcPct val="175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政治上——丧失更多领土、主权</a:t>
            </a: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defTabSz="1219200">
              <a:lnSpc>
                <a:spcPct val="175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经济上——便利了列强的商品输出</a:t>
            </a: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defTabSz="1219200">
              <a:lnSpc>
                <a:spcPct val="175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清政府——中外反动势力勾结、洋务运动奠定基础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17940" y="1388745"/>
            <a:ext cx="2571659" cy="4842036"/>
          </a:xfrm>
          <a:prstGeom prst="rect">
            <a:avLst/>
          </a:prstGeom>
        </p:spPr>
      </p:pic>
      <p:sp>
        <p:nvSpPr>
          <p:cNvPr id="5" name="Text Placeholder 8"/>
          <p:cNvSpPr txBox="1"/>
          <p:nvPr/>
        </p:nvSpPr>
        <p:spPr>
          <a:xfrm>
            <a:off x="271780" y="627380"/>
            <a:ext cx="1164780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【思考】从多元史观看中国近代通商口岸的开放</a:t>
            </a:r>
            <a:endParaRPr lang="zh-CN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" name=" 184"/>
          <p:cNvSpPr/>
          <p:nvPr/>
        </p:nvSpPr>
        <p:spPr>
          <a:xfrm>
            <a:off x="9782810" y="5444490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848215" y="5298440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FF0000"/>
                </a:solidFill>
              </a:rPr>
              <a:t>广州</a:t>
            </a:r>
            <a:endParaRPr lang="zh-CN" altLang="en-US" sz="1600" b="1">
              <a:solidFill>
                <a:srgbClr val="FF0000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10334625" y="5182235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400030" y="5036185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FF0000"/>
                </a:solidFill>
              </a:rPr>
              <a:t>厦门</a:t>
            </a:r>
            <a:endParaRPr lang="zh-CN" altLang="en-US" sz="1600" b="1">
              <a:solidFill>
                <a:srgbClr val="FF0000"/>
              </a:solidFill>
            </a:endParaRPr>
          </a:p>
        </p:txBody>
      </p:sp>
      <p:sp>
        <p:nvSpPr>
          <p:cNvPr id="10" name=" 184"/>
          <p:cNvSpPr/>
          <p:nvPr/>
        </p:nvSpPr>
        <p:spPr>
          <a:xfrm>
            <a:off x="10417175" y="4967605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482580" y="4821555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FF0000"/>
                </a:solidFill>
              </a:rPr>
              <a:t>福州</a:t>
            </a:r>
            <a:endParaRPr lang="zh-CN" altLang="en-US" sz="1600" b="1">
              <a:solidFill>
                <a:srgbClr val="FF0000"/>
              </a:solidFill>
            </a:endParaRPr>
          </a:p>
        </p:txBody>
      </p:sp>
      <p:sp>
        <p:nvSpPr>
          <p:cNvPr id="12" name=" 184"/>
          <p:cNvSpPr/>
          <p:nvPr/>
        </p:nvSpPr>
        <p:spPr>
          <a:xfrm>
            <a:off x="10596880" y="4302760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662285" y="4156710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FF0000"/>
                </a:solidFill>
              </a:rPr>
              <a:t>上海</a:t>
            </a:r>
            <a:endParaRPr lang="zh-CN" altLang="en-US" sz="1600" b="1">
              <a:solidFill>
                <a:srgbClr val="FF0000"/>
              </a:solidFill>
            </a:endParaRPr>
          </a:p>
        </p:txBody>
      </p:sp>
      <p:sp>
        <p:nvSpPr>
          <p:cNvPr id="14" name=" 184"/>
          <p:cNvSpPr/>
          <p:nvPr/>
        </p:nvSpPr>
        <p:spPr>
          <a:xfrm>
            <a:off x="10607040" y="4630420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672445" y="4484370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FF0000"/>
                </a:solidFill>
              </a:rPr>
              <a:t>宁波</a:t>
            </a:r>
            <a:endParaRPr lang="zh-CN" altLang="en-US" sz="1600" b="1">
              <a:solidFill>
                <a:srgbClr val="FF0000"/>
              </a:solidFill>
            </a:endParaRPr>
          </a:p>
        </p:txBody>
      </p:sp>
      <p:sp>
        <p:nvSpPr>
          <p:cNvPr id="19" name=" 184"/>
          <p:cNvSpPr/>
          <p:nvPr/>
        </p:nvSpPr>
        <p:spPr>
          <a:xfrm>
            <a:off x="9399270" y="6039485"/>
            <a:ext cx="75565" cy="75565"/>
          </a:xfrm>
          <a:prstGeom prst="ellipse">
            <a:avLst/>
          </a:prstGeom>
          <a:solidFill>
            <a:srgbClr val="051FBB"/>
          </a:solidFill>
          <a:ln>
            <a:solidFill>
              <a:srgbClr val="051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464675" y="5893435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琼州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21" name=" 184"/>
          <p:cNvSpPr/>
          <p:nvPr/>
        </p:nvSpPr>
        <p:spPr>
          <a:xfrm>
            <a:off x="10713085" y="5177155"/>
            <a:ext cx="75565" cy="75565"/>
          </a:xfrm>
          <a:prstGeom prst="ellipse">
            <a:avLst/>
          </a:prstGeom>
          <a:solidFill>
            <a:srgbClr val="051FBB"/>
          </a:solidFill>
          <a:ln>
            <a:solidFill>
              <a:srgbClr val="051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0778490" y="5031105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淡水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23" name=" 184"/>
          <p:cNvSpPr/>
          <p:nvPr/>
        </p:nvSpPr>
        <p:spPr>
          <a:xfrm>
            <a:off x="10647680" y="5504180"/>
            <a:ext cx="75565" cy="75565"/>
          </a:xfrm>
          <a:prstGeom prst="ellipse">
            <a:avLst/>
          </a:prstGeom>
          <a:solidFill>
            <a:srgbClr val="051FBB"/>
          </a:solidFill>
          <a:ln>
            <a:solidFill>
              <a:srgbClr val="051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713085" y="5358130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台湾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25" name=" 184"/>
          <p:cNvSpPr/>
          <p:nvPr/>
        </p:nvSpPr>
        <p:spPr>
          <a:xfrm>
            <a:off x="9936480" y="5346700"/>
            <a:ext cx="75565" cy="75565"/>
          </a:xfrm>
          <a:prstGeom prst="ellipse">
            <a:avLst/>
          </a:prstGeom>
          <a:solidFill>
            <a:srgbClr val="051FBB"/>
          </a:solidFill>
          <a:ln>
            <a:solidFill>
              <a:srgbClr val="051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0001885" y="5200650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汕头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27" name=" 184"/>
          <p:cNvSpPr/>
          <p:nvPr/>
        </p:nvSpPr>
        <p:spPr>
          <a:xfrm>
            <a:off x="9558020" y="4373880"/>
            <a:ext cx="75565" cy="75565"/>
          </a:xfrm>
          <a:prstGeom prst="ellipse">
            <a:avLst/>
          </a:prstGeom>
          <a:solidFill>
            <a:srgbClr val="051FBB"/>
          </a:solidFill>
          <a:ln>
            <a:solidFill>
              <a:srgbClr val="051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623425" y="4227830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汉口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29" name=" 184"/>
          <p:cNvSpPr/>
          <p:nvPr/>
        </p:nvSpPr>
        <p:spPr>
          <a:xfrm>
            <a:off x="9951720" y="4711065"/>
            <a:ext cx="75565" cy="75565"/>
          </a:xfrm>
          <a:prstGeom prst="ellipse">
            <a:avLst/>
          </a:prstGeom>
          <a:solidFill>
            <a:srgbClr val="051FBB"/>
          </a:solidFill>
          <a:ln>
            <a:solidFill>
              <a:srgbClr val="051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0017125" y="4565015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九江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31" name=" 184"/>
          <p:cNvSpPr/>
          <p:nvPr/>
        </p:nvSpPr>
        <p:spPr>
          <a:xfrm>
            <a:off x="10110470" y="4156075"/>
            <a:ext cx="75565" cy="75565"/>
          </a:xfrm>
          <a:prstGeom prst="ellipse">
            <a:avLst/>
          </a:prstGeom>
          <a:solidFill>
            <a:srgbClr val="051FBB"/>
          </a:solidFill>
          <a:ln>
            <a:solidFill>
              <a:srgbClr val="051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175875" y="4010025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南京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33" name=" 184"/>
          <p:cNvSpPr/>
          <p:nvPr/>
        </p:nvSpPr>
        <p:spPr>
          <a:xfrm>
            <a:off x="10213340" y="4439285"/>
            <a:ext cx="75565" cy="75565"/>
          </a:xfrm>
          <a:prstGeom prst="ellipse">
            <a:avLst/>
          </a:prstGeom>
          <a:solidFill>
            <a:srgbClr val="051FBB"/>
          </a:solidFill>
          <a:ln>
            <a:solidFill>
              <a:srgbClr val="051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278745" y="4293235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镇江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35" name=" 184"/>
          <p:cNvSpPr/>
          <p:nvPr/>
        </p:nvSpPr>
        <p:spPr>
          <a:xfrm>
            <a:off x="10596880" y="3097530"/>
            <a:ext cx="75565" cy="75565"/>
          </a:xfrm>
          <a:prstGeom prst="ellipse">
            <a:avLst/>
          </a:prstGeom>
          <a:solidFill>
            <a:srgbClr val="051FBB"/>
          </a:solidFill>
          <a:ln w="25400" cap="flat" cmpd="sng" algn="ctr">
            <a:solidFill>
              <a:srgbClr val="051FBB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10662285" y="2951480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营口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73" name=" 184"/>
          <p:cNvSpPr/>
          <p:nvPr/>
        </p:nvSpPr>
        <p:spPr>
          <a:xfrm>
            <a:off x="10334625" y="3546475"/>
            <a:ext cx="75565" cy="75565"/>
          </a:xfrm>
          <a:prstGeom prst="ellipse">
            <a:avLst/>
          </a:prstGeom>
          <a:solidFill>
            <a:srgbClr val="051FBB"/>
          </a:solidFill>
          <a:ln>
            <a:solidFill>
              <a:srgbClr val="051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10400030" y="3400425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051FBB"/>
                </a:solidFill>
              </a:rPr>
              <a:t>烟台</a:t>
            </a:r>
            <a:endParaRPr lang="zh-CN" altLang="en-US" sz="1600" b="1">
              <a:solidFill>
                <a:srgbClr val="051FBB"/>
              </a:solidFill>
            </a:endParaRPr>
          </a:p>
        </p:txBody>
      </p:sp>
      <p:sp>
        <p:nvSpPr>
          <p:cNvPr id="75" name=" 184"/>
          <p:cNvSpPr/>
          <p:nvPr/>
        </p:nvSpPr>
        <p:spPr>
          <a:xfrm>
            <a:off x="10001885" y="3275965"/>
            <a:ext cx="75565" cy="75565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0067290" y="3129915"/>
            <a:ext cx="7112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FFFFFF"/>
                </a:solidFill>
              </a:rPr>
              <a:t>天津</a:t>
            </a:r>
            <a:endParaRPr lang="zh-CN" altLang="en-US" sz="1600" b="1">
              <a:solidFill>
                <a:srgbClr val="FFFFFF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561340" y="1307465"/>
            <a:ext cx="1685925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全球史观：</a:t>
            </a:r>
            <a:endParaRPr lang="zh-CN" sz="2400" b="1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endParaRPr lang="zh-CN" sz="2400" b="1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文明史观：</a:t>
            </a:r>
            <a:endParaRPr lang="zh-CN" sz="2400" b="1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endParaRPr lang="zh-CN" sz="2400" b="1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社会史观：</a:t>
            </a:r>
            <a:endParaRPr lang="zh-CN" sz="2400" b="1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endParaRPr lang="zh-CN" sz="2400" b="1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b="1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阶级史观：</a:t>
            </a:r>
            <a:endParaRPr lang="zh-CN" sz="2400" b="1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endParaRPr lang="zh-CN" sz="2400" b="1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2011045" y="1307465"/>
            <a:ext cx="673036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加强了中国和世界的联系，迫使中国纳入资本主义世界殖民体系</a:t>
            </a:r>
            <a:endParaRPr lang="zh-CN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2011045" y="2597785"/>
            <a:ext cx="673036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是中国学习西方近代工业文明的窗口，最早接受西方民主思想，但对中国传统文化造成一定冲击</a:t>
            </a:r>
            <a:endParaRPr lang="zh-CN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011045" y="3863340"/>
            <a:ext cx="673036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传统农业文明与先进工业文明最早交汇的地方，在带来重大变化发展的同时，也产生一系列问题</a:t>
            </a:r>
            <a:endParaRPr lang="zh-CN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2011045" y="5177155"/>
            <a:ext cx="673036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是列强对华商品输出和资本输出的基地，严重损害中国经济主权，加速半殖民地化进程</a:t>
            </a:r>
            <a:endParaRPr lang="zh-CN"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 animBg="1"/>
      <p:bldP spid="6" grpId="0"/>
      <p:bldP spid="7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9" grpId="0" bldLvl="0" animBg="1"/>
      <p:bldP spid="20" grpId="0"/>
      <p:bldP spid="21" grpId="0" bldLvl="0" animBg="1"/>
      <p:bldP spid="22" grpId="0"/>
      <p:bldP spid="23" grpId="0" bldLvl="0" animBg="1"/>
      <p:bldP spid="24" grpId="0"/>
      <p:bldP spid="25" grpId="0" bldLvl="0" animBg="1"/>
      <p:bldP spid="26" grpId="0"/>
      <p:bldP spid="27" grpId="0" bldLvl="0" animBg="1"/>
      <p:bldP spid="28" grpId="0"/>
      <p:bldP spid="29" grpId="0" bldLvl="0" animBg="1"/>
      <p:bldP spid="30" grpId="0"/>
      <p:bldP spid="31" grpId="0" bldLvl="0" animBg="1"/>
      <p:bldP spid="32" grpId="0"/>
      <p:bldP spid="33" grpId="0" bldLvl="0" animBg="1"/>
      <p:bldP spid="34" grpId="0"/>
      <p:bldP spid="35" grpId="0" bldLvl="0" animBg="1"/>
      <p:bldP spid="72" grpId="0"/>
      <p:bldP spid="73" grpId="0" bldLvl="0" animBg="1"/>
      <p:bldP spid="74" grpId="0"/>
      <p:bldP spid="75" grpId="0" bldLvl="0" animBg="1"/>
      <p:bldP spid="76" grpId="0"/>
      <p:bldP spid="78" grpId="0"/>
      <p:bldP spid="79" grpId="0"/>
      <p:bldP spid="80" grpId="0"/>
      <p:bldP spid="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23221"/>
          <a:stretch>
            <a:fillRect/>
          </a:stretch>
        </p:blipFill>
        <p:spPr>
          <a:xfrm>
            <a:off x="0" y="909955"/>
            <a:ext cx="12192000" cy="5200650"/>
          </a:xfrm>
          <a:prstGeom prst="rect">
            <a:avLst/>
          </a:prstGeom>
        </p:spPr>
      </p:pic>
      <p:sp>
        <p:nvSpPr>
          <p:cNvPr id="20" name="Text Placeholder 33"/>
          <p:cNvSpPr txBox="1"/>
          <p:nvPr/>
        </p:nvSpPr>
        <p:spPr>
          <a:xfrm>
            <a:off x="1706880" y="2851150"/>
            <a:ext cx="7693257" cy="148336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4265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“</a:t>
            </a:r>
            <a:r>
              <a:rPr lang="zh-CN" altLang="en-US" sz="4265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师夷长技以制夷</a:t>
            </a:r>
            <a:r>
              <a:rPr lang="en-US" altLang="zh-CN" sz="4265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CN" altLang="en-US" sz="4265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r">
              <a:buNone/>
            </a:pPr>
            <a:r>
              <a:rPr lang="zh-CN" altLang="en-US" sz="4265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en-AU" sz="32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鸦片战争的冲击</a:t>
            </a:r>
            <a:endParaRPr lang="zh-CN" altLang="en-US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 Placeholder 33"/>
          <p:cNvSpPr txBox="1"/>
          <p:nvPr/>
        </p:nvSpPr>
        <p:spPr>
          <a:xfrm>
            <a:off x="258445" y="2779395"/>
            <a:ext cx="1520190" cy="146177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10665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en-US" altLang="zh-CN" sz="10665" dirty="0" smtClean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561340" y="589280"/>
            <a:ext cx="412686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dist">
              <a:buNone/>
            </a:pPr>
            <a:r>
              <a:rPr lang="zh-CN" sz="3735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林则徐与《四洲志》</a:t>
            </a:r>
            <a:endParaRPr lang="zh-CN" sz="3735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4804438" y="535371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506095" y="2028825"/>
            <a:ext cx="7545070" cy="3322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林则徐是近代中国</a:t>
            </a:r>
            <a:r>
              <a:rPr 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开</a:t>
            </a:r>
            <a:r>
              <a:rPr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眼看世界</a:t>
            </a:r>
            <a:r>
              <a:rPr 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第一</a:t>
            </a:r>
            <a:r>
              <a:rPr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人</a:t>
            </a:r>
            <a:r>
              <a:rPr lang="en-US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林则徐具有实事求是的品格。他面对英美官员交涉鸦片烟土，需要国际知识，便在广州开办译馆，罗致译员，收集有关西洋各国的消息情报和国际知识，包括国际法知识，汇译成《四洲志》等书稿，供对外交涉时参考。</a:t>
            </a:r>
            <a:endParaRPr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43265" y="1572260"/>
            <a:ext cx="3371215" cy="41148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068560" y="5687060"/>
            <a:ext cx="16459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 b="1">
                <a:solidFill>
                  <a:schemeClr val="accent6"/>
                </a:solidFill>
                <a:effectLst/>
              </a:rPr>
              <a:t>△林则徐</a:t>
            </a:r>
            <a:endParaRPr lang="zh-CN" altLang="en-US" b="1">
              <a:solidFill>
                <a:schemeClr val="accent6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561340" y="589280"/>
            <a:ext cx="412686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dist">
              <a:buNone/>
            </a:pPr>
            <a:r>
              <a:rPr lang="zh-CN" sz="3735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魏源与《海国图志》</a:t>
            </a:r>
            <a:endParaRPr lang="zh-CN" sz="3735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4804438" y="535371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97205" y="1520825"/>
            <a:ext cx="6047105" cy="4615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魏源注意收集外国史地知识，在《四洲志》基础上编成《海国图志》一书。这部书按照世界五大洲介绍各国历史、地理和社会现状，介绍外国军事和科技，是近代中国最早介绍外国历史地理的书籍之一，被誉为了解外国知识的“百科全书”。魏源在书中提出了“师夷长技以制夷”的思想。</a:t>
            </a:r>
            <a:endParaRPr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12915" y="1944370"/>
            <a:ext cx="5043805" cy="389445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991600" y="5838825"/>
            <a:ext cx="28651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 b="1">
                <a:solidFill>
                  <a:schemeClr val="accent6"/>
                </a:solidFill>
                <a:effectLst/>
              </a:rPr>
              <a:t>△魏源与《海国图志》</a:t>
            </a:r>
            <a:endParaRPr lang="zh-CN" altLang="en-US" b="1">
              <a:solidFill>
                <a:schemeClr val="accent6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/>
          <p:nvPr/>
        </p:nvSpPr>
        <p:spPr>
          <a:xfrm>
            <a:off x="561340" y="589280"/>
            <a:ext cx="4939665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dist">
              <a:buNone/>
            </a:pPr>
            <a:r>
              <a:rPr lang="zh-CN" sz="3735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徐继畬与《瀛寰志略》</a:t>
            </a:r>
            <a:endParaRPr lang="zh-CN" sz="3735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5450233" y="535371"/>
            <a:ext cx="0" cy="71818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97205" y="1520825"/>
            <a:ext cx="6047105" cy="4615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eaLnBrk="1" hangingPunct="1">
              <a:lnSpc>
                <a:spcPct val="17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</a:t>
            </a:r>
            <a:r>
              <a:rPr sz="2400" dirty="0">
                <a:solidFill>
                  <a:srgbClr val="4E423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福建布政使徐继畬是又一位开眼看世界的人。他在福建处理对外交涉事务，留心搜集外国事物和西人著述，撰成《瀛寰志略》一书。《瀛寰志略》系统介绍了当时世界上近80个国家和地区的地理位置、历史变迁、经济文化、风土人情，内容丰富，叙述完备，尤重对欧美各国的考察和介绍。</a:t>
            </a:r>
            <a:endParaRPr sz="2400" dirty="0">
              <a:solidFill>
                <a:srgbClr val="4E423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0855" y="2037080"/>
            <a:ext cx="5078730" cy="38093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991600" y="5838825"/>
            <a:ext cx="28651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 b="1">
                <a:solidFill>
                  <a:schemeClr val="accent6"/>
                </a:solidFill>
                <a:effectLst/>
              </a:rPr>
              <a:t>△徐继畬与《瀛寰志略》</a:t>
            </a:r>
            <a:endParaRPr lang="zh-CN" altLang="en-US" b="1">
              <a:solidFill>
                <a:schemeClr val="accent6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53695" y="229235"/>
            <a:ext cx="2126615" cy="64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square" rtlCol="0">
            <a:spAutoFit/>
          </a:bodyPr>
          <a:p>
            <a:pPr algn="ctr"/>
            <a:r>
              <a:rPr lang="zh-CN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课堂小结</a:t>
            </a:r>
            <a:endParaRPr lang="zh-CN" sz="36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3695" y="739140"/>
            <a:ext cx="736600" cy="60128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鸦片战争的冲击与因应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0" name=" 2050"/>
          <p:cNvSpPr/>
          <p:nvPr/>
        </p:nvSpPr>
        <p:spPr bwMode="auto">
          <a:xfrm flipH="1">
            <a:off x="982980" y="1412875"/>
            <a:ext cx="360045" cy="4773295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43025" y="1161415"/>
            <a:ext cx="45897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世纪中期的世界与中国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43025" y="3574415"/>
            <a:ext cx="23495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两次鸦片战争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661660" y="1510030"/>
            <a:ext cx="730250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第一阶段</a:t>
            </a:r>
            <a:endParaRPr 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第二阶段</a:t>
            </a:r>
            <a:endParaRPr 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          中英《南京条约》及其附件</a:t>
            </a:r>
            <a:endParaRPr 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结果   中美《望厦条约》</a:t>
            </a:r>
            <a:endParaRPr 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          中法《黄埔条约》</a:t>
            </a:r>
            <a:endParaRPr 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 14"/>
          <p:cNvSpPr/>
          <p:nvPr/>
        </p:nvSpPr>
        <p:spPr bwMode="auto">
          <a:xfrm flipH="1">
            <a:off x="5464175" y="1774190"/>
            <a:ext cx="215900" cy="1800225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5" name=" 15"/>
          <p:cNvSpPr/>
          <p:nvPr/>
        </p:nvSpPr>
        <p:spPr bwMode="auto">
          <a:xfrm flipH="1">
            <a:off x="6453505" y="2997835"/>
            <a:ext cx="144145" cy="1224280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079240" y="4615815"/>
            <a:ext cx="29864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第二次鸦片战争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93840" y="4150360"/>
            <a:ext cx="73025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原因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经过及结果：第一阶段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《天津条约》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第二阶段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《北京条约》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 18"/>
          <p:cNvSpPr/>
          <p:nvPr/>
        </p:nvSpPr>
        <p:spPr bwMode="auto">
          <a:xfrm flipH="1">
            <a:off x="6381750" y="4415155"/>
            <a:ext cx="212090" cy="804545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79240" y="2587625"/>
            <a:ext cx="29864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鸦片战争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 18"/>
          <p:cNvSpPr/>
          <p:nvPr/>
        </p:nvSpPr>
        <p:spPr bwMode="auto">
          <a:xfrm flipH="1">
            <a:off x="3867150" y="2769870"/>
            <a:ext cx="212090" cy="2072005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343025" y="5903595"/>
            <a:ext cx="74771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师夷长技以制夷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：林则徐、魏源、徐继畬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14000" y="6186170"/>
            <a:ext cx="1798320" cy="723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53695" y="1022350"/>
            <a:ext cx="11620500" cy="4615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228600" indent="-228600" algn="just">
              <a:lnSpc>
                <a:spcPct val="150000"/>
              </a:lnSpc>
            </a:pP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英国海军司令伯麦说：林公（则徐）自是中国好总督，有血性，有才气，但不悉外国情形尔，断鸦片烟可，断贸易不可，贸易断则我国无以为生，不得不全力以争通商．伯麦认为英国发动战争的直接原因是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　　）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A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．林则徐领导了禁烟运动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  </a:t>
            </a:r>
            <a:endParaRPr lang="en-US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28600" indent="-228600" algn="just">
              <a:lnSpc>
                <a:spcPct val="150000"/>
              </a:lnSpc>
            </a:pP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B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．清朝政府坚持闭关锁国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C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．林则徐断绝与英商贸易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  </a:t>
            </a:r>
            <a:endParaRPr lang="en-US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228600" indent="-228600" algn="just">
              <a:lnSpc>
                <a:spcPct val="150000"/>
              </a:lnSpc>
            </a:pP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D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．英国企图打开中国市场</a:t>
            </a:r>
            <a:endParaRPr lang="zh-CN" altLang="en-US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3695" y="229235"/>
            <a:ext cx="2126615" cy="64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square" rtlCol="0">
            <a:spAutoFit/>
          </a:bodyPr>
          <a:p>
            <a:pPr algn="ctr"/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随堂检测</a:t>
            </a:r>
            <a:endParaRPr lang="zh-CN" altLang="en-US" sz="36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998835" y="2282825"/>
            <a:ext cx="7277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C</a:t>
            </a:r>
            <a:endParaRPr lang="en-US" altLang="zh-CN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53695" y="1175385"/>
            <a:ext cx="11503660" cy="4615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228600" indent="-228600">
              <a:lnSpc>
                <a:spcPct val="150000"/>
              </a:lnSpc>
            </a:pP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 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据统计，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40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年代下半期，广州对外贸易的绝对值出现下降的趋势，对英国的贸易总额由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3100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万元下降到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1600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万元，来广州的美国商船由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93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艘下降到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70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艘。上述现象出现的主要原因是                  （　　）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A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．《南京条约》开放五口通商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B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．鸦片战争时期广东人抵制洋货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C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．鸦片战争打击了广州对外贸易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D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．清政府加强限制广州对外贸易</a:t>
            </a:r>
            <a:endParaRPr lang="zh-CN" altLang="en-US" sz="2800" b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3695" y="229235"/>
            <a:ext cx="2126615" cy="64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square" rtlCol="0">
            <a:spAutoFit/>
          </a:bodyPr>
          <a:p>
            <a:pPr algn="ctr"/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随堂检测</a:t>
            </a:r>
            <a:endParaRPr lang="zh-CN" altLang="en-US" sz="36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877550" y="2414905"/>
            <a:ext cx="7277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endParaRPr lang="en-US" altLang="zh-CN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53695" y="1024255"/>
            <a:ext cx="1143000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228600" indent="-228600" algn="just">
              <a:lnSpc>
                <a:spcPct val="150000"/>
              </a:lnSpc>
            </a:pPr>
            <a:r>
              <a:rPr lang="en-US" alt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下面是第二次鸦片战争中主要战役的中外兵力对比表（单位：人）由此表可知这次战争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                                           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　　）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452755" y="2479675"/>
          <a:ext cx="11226165" cy="266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835"/>
                <a:gridCol w="1697355"/>
                <a:gridCol w="1696720"/>
                <a:gridCol w="1694180"/>
                <a:gridCol w="1696720"/>
                <a:gridCol w="1697355"/>
              </a:tblGrid>
              <a:tr h="228600"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战役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时间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英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法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英法联军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第一次广州之战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1856</a:t>
                      </a: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．</a:t>
                      </a: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439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15000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虎门之战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1856</a:t>
                      </a: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．</a:t>
                      </a: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11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1380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1700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第一次大沽之战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1858</a:t>
                      </a: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．</a:t>
                      </a: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660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518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1178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10000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八里桥之战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1860</a:t>
                      </a: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．</a:t>
                      </a: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9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3500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1500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5000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5000"/>
                        </a:lnSpc>
                        <a:buNone/>
                      </a:pPr>
                      <a:r>
                        <a:rPr lang="en-US" sz="28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34000</a:t>
                      </a:r>
                      <a:endParaRPr lang="en-US" alt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53695" y="5111750"/>
            <a:ext cx="1156843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．是由英法两国共同发动的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B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．加深了中国半殖民地化程度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C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．暴露了清政府的腐朽无能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D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．使中外反动势力进一步勾结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3695" y="229235"/>
            <a:ext cx="2126615" cy="64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square" rtlCol="0">
            <a:spAutoFit/>
          </a:bodyPr>
          <a:p>
            <a:pPr algn="ctr"/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随堂检测</a:t>
            </a:r>
            <a:endParaRPr lang="zh-CN" altLang="en-US" sz="36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712450" y="1666875"/>
            <a:ext cx="7277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C</a:t>
            </a:r>
            <a:endParaRPr lang="en-US" altLang="zh-CN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53695" y="1167130"/>
            <a:ext cx="1145794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下图的漫画发表在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1858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日的英国《笨拙》周刊上，标题为“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John Leech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”。一位大腹便便的清朝官员，身着朝服，双膝跪地，张开了大嘴：面前站着的一位矮小绅士正在把一卷条约（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TREATY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）向他口中塞去。下列内容符合漫画中的条约（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TREATY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）的是               （　　） 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A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．开放广州、厦门、福州等五处为通商口岸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B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．在北京东交民巷设立“使馆界”各国驻兵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C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．允许外国人到中国内地游历、经商和传教</a:t>
            </a:r>
            <a:r>
              <a:rPr lang="en-US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D</a:t>
            </a:r>
            <a:r>
              <a:rPr lang="zh-CN" sz="2800" b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．攫取领事裁判权和片面最惠国待遇等特权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3695" y="229235"/>
            <a:ext cx="2126615" cy="64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square" rtlCol="0">
            <a:spAutoFit/>
          </a:bodyPr>
          <a:p>
            <a:pPr algn="ctr"/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随堂检测</a:t>
            </a:r>
            <a:endParaRPr lang="zh-CN" altLang="en-US" sz="36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01000" y="3928745"/>
            <a:ext cx="3684270" cy="24396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10800715" y="3078480"/>
            <a:ext cx="7277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C</a:t>
            </a:r>
            <a:endParaRPr lang="en-US" altLang="zh-CN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53576" y="976022"/>
            <a:ext cx="7787640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aseline="-25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lnSpc>
                <a:spcPct val="110000"/>
              </a:lnSpc>
            </a:pPr>
            <a:r>
              <a:rPr lang="en-US" altLang="zh-CN" sz="2800" b="1" baseline="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endParaRPr lang="zh-CN" altLang="en-US" sz="2800" b="1" baseline="0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3695" y="229235"/>
            <a:ext cx="2126615" cy="64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square" rtlCol="0">
            <a:spAutoFit/>
          </a:bodyPr>
          <a:p>
            <a:pPr algn="ctr"/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课后作业</a:t>
            </a:r>
            <a:endParaRPr lang="zh-CN" altLang="en-US" sz="36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自定义 321">
      <a:dk1>
        <a:srgbClr val="4E4231"/>
      </a:dk1>
      <a:lt1>
        <a:srgbClr val="65563F"/>
      </a:lt1>
      <a:dk2>
        <a:srgbClr val="4E4231"/>
      </a:dk2>
      <a:lt2>
        <a:srgbClr val="65563F"/>
      </a:lt2>
      <a:accent1>
        <a:srgbClr val="4E4231"/>
      </a:accent1>
      <a:accent2>
        <a:srgbClr val="FFFFFF"/>
      </a:accent2>
      <a:accent3>
        <a:srgbClr val="5F5F5F"/>
      </a:accent3>
      <a:accent4>
        <a:srgbClr val="080808"/>
      </a:accent4>
      <a:accent5>
        <a:srgbClr val="080808"/>
      </a:accent5>
      <a:accent6>
        <a:srgbClr val="080808"/>
      </a:accent6>
      <a:hlink>
        <a:srgbClr val="080808"/>
      </a:hlink>
      <a:folHlink>
        <a:srgbClr val="08080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4284</Words>
  <Application>WPS 演示</Application>
  <PresentationFormat>全屏显示(16:9)</PresentationFormat>
  <Paragraphs>480</Paragraphs>
  <Slides>33</Slides>
  <Notes>32</Notes>
  <HiddenSlides>0</HiddenSlides>
  <MMClips>4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9" baseType="lpstr">
      <vt:lpstr>Arial</vt:lpstr>
      <vt:lpstr>宋体</vt:lpstr>
      <vt:lpstr>Wingdings</vt:lpstr>
      <vt:lpstr>楷体</vt:lpstr>
      <vt:lpstr>中山行书百年纪念版</vt:lpstr>
      <vt:lpstr>Calibri</vt:lpstr>
      <vt:lpstr>微软雅黑</vt:lpstr>
      <vt:lpstr>Neris Thin</vt:lpstr>
      <vt:lpstr>Segoe Print</vt:lpstr>
      <vt:lpstr>Impact</vt:lpstr>
      <vt:lpstr>黑体</vt:lpstr>
      <vt:lpstr>方正启体简体</vt:lpstr>
      <vt:lpstr>Arial Unicode MS</vt:lpstr>
      <vt:lpstr>Times New Roman</vt:lpstr>
      <vt:lpstr>仿宋</vt:lpstr>
      <vt:lpstr>Office 主题​​</vt:lpstr>
      <vt:lpstr>鸦片战争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2014-06-06T07:22:00Z</dcterms:created>
  <dcterms:modified xsi:type="dcterms:W3CDTF">2020-11-13T10:02:00Z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