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7" r:id="rId3"/>
    <p:sldId id="329" r:id="rId4"/>
    <p:sldId id="330" r:id="rId5"/>
    <p:sldId id="331" r:id="rId6"/>
    <p:sldId id="332" r:id="rId7"/>
    <p:sldId id="352" r:id="rId8"/>
    <p:sldId id="333" r:id="rId9"/>
    <p:sldId id="353" r:id="rId10"/>
    <p:sldId id="334" r:id="rId11"/>
    <p:sldId id="335" r:id="rId12"/>
    <p:sldId id="336" r:id="rId13"/>
    <p:sldId id="337" r:id="rId14"/>
    <p:sldId id="338" r:id="rId15"/>
    <p:sldId id="339" r:id="rId16"/>
    <p:sldId id="340" r:id="rId17"/>
    <p:sldId id="356" r:id="rId18"/>
    <p:sldId id="354" r:id="rId19"/>
    <p:sldId id="343" r:id="rId20"/>
    <p:sldId id="344" r:id="rId21"/>
    <p:sldId id="345" r:id="rId22"/>
    <p:sldId id="355" r:id="rId23"/>
    <p:sldId id="303" r:id="rId24"/>
    <p:sldId id="281" r:id="rId2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35" autoAdjust="0"/>
    <p:restoredTop sz="94660"/>
  </p:normalViewPr>
  <p:slideViewPr>
    <p:cSldViewPr>
      <p:cViewPr varScale="1">
        <p:scale>
          <a:sx n="87" d="100"/>
          <a:sy n="87" d="100"/>
        </p:scale>
        <p:origin x="-96" y="-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notesMaster" Target="notesMasters/notesMaster1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1E7061-6DE1-4F77-A46B-9A47C88B57D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F8AA16-E786-4C50-8862-7C79E162523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214678" y="1214422"/>
            <a:ext cx="19271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第</a:t>
            </a:r>
            <a:r>
              <a:rPr lang="en-US" altLang="zh-CN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5</a:t>
            </a:r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课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1604" y="2571744"/>
            <a:ext cx="54726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甲午中日战争与瓜分中国狂潮</a:t>
            </a:r>
            <a:endParaRPr lang="zh-CN" altLang="en-US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66808" y="357166"/>
            <a:ext cx="25010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温故而知新</a:t>
            </a:r>
            <a:endParaRPr lang="zh-CN" alt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4414" y="2071678"/>
            <a:ext cx="607223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         我们学习了中国近代史上的哪两次侵华战争？结果怎样？今天我们学习的甲午中日战争，结果如何呢？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285728"/>
            <a:ext cx="5500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一、甲午中日战争</a:t>
            </a:r>
            <a:endParaRPr lang="zh-CN" altLang="en-US" sz="3600" b="1" dirty="0"/>
          </a:p>
        </p:txBody>
      </p:sp>
      <p:grpSp>
        <p:nvGrpSpPr>
          <p:cNvPr id="5" name="组合 4"/>
          <p:cNvGrpSpPr/>
          <p:nvPr/>
        </p:nvGrpSpPr>
        <p:grpSpPr>
          <a:xfrm>
            <a:off x="285720" y="1285860"/>
            <a:ext cx="8501122" cy="4253810"/>
            <a:chOff x="285720" y="1285860"/>
            <a:chExt cx="8501122" cy="4253810"/>
          </a:xfrm>
        </p:grpSpPr>
        <p:sp>
          <p:nvSpPr>
            <p:cNvPr id="3" name="TextBox 2"/>
            <p:cNvSpPr txBox="1"/>
            <p:nvPr/>
          </p:nvSpPr>
          <p:spPr>
            <a:xfrm>
              <a:off x="714348" y="1285860"/>
              <a:ext cx="192882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latin typeface="+mn-ea"/>
                </a:rPr>
                <a:t>1. </a:t>
              </a:r>
              <a:r>
                <a:rPr lang="zh-CN" altLang="en-US" sz="3200" b="1" dirty="0">
                  <a:latin typeface="+mn-ea"/>
                </a:rPr>
                <a:t>背景</a:t>
              </a:r>
              <a:endParaRPr lang="zh-CN" altLang="en-US" sz="3200" b="1" dirty="0">
                <a:latin typeface="+mn-ea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285720" y="2000240"/>
              <a:ext cx="8501122" cy="35394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/>
                <a:t>        </a:t>
              </a:r>
              <a:r>
                <a:rPr lang="en-US" altLang="zh-CN" sz="2800" b="1" dirty="0" smtClean="0"/>
                <a:t> </a:t>
              </a:r>
              <a:r>
                <a:rPr lang="zh-CN" altLang="en-US" sz="2800" b="1" dirty="0" smtClean="0"/>
                <a:t>日本</a:t>
              </a:r>
              <a:r>
                <a:rPr lang="zh-CN" altLang="en-US" sz="2800" b="1" dirty="0"/>
                <a:t>：明治维新后，日本国力逐渐强大，出台“大陆政策”，</a:t>
              </a:r>
              <a:r>
                <a:rPr lang="zh-CN" altLang="en-US" sz="2800" b="1" dirty="0" smtClean="0"/>
                <a:t>侵华野心蓄谋已久</a:t>
              </a:r>
              <a:r>
                <a:rPr lang="zh-CN" altLang="en-US" sz="2800" b="1" dirty="0"/>
                <a:t>。</a:t>
              </a:r>
              <a:endParaRPr lang="en-US" altLang="zh-CN" sz="2800" b="1" dirty="0"/>
            </a:p>
            <a:p>
              <a:r>
                <a:rPr lang="en-US" altLang="zh-CN" sz="2800" b="1" dirty="0"/>
                <a:t>        </a:t>
              </a:r>
              <a:r>
                <a:rPr lang="en-US" altLang="zh-CN" sz="2800" b="1" dirty="0" smtClean="0"/>
                <a:t> </a:t>
              </a:r>
              <a:r>
                <a:rPr lang="en-US" altLang="zh-CN" sz="2800" b="1" dirty="0" smtClean="0">
                  <a:latin typeface="+mn-ea"/>
                </a:rPr>
                <a:t>1894</a:t>
              </a:r>
              <a:r>
                <a:rPr lang="zh-CN" altLang="en-US" sz="2800" b="1" dirty="0">
                  <a:latin typeface="+mn-ea"/>
                </a:rPr>
                <a:t>年，朝鲜发生东学党起义。应朝鲜国王请求，清政府派兵帮助镇压。日本也乘机出兵朝鲜。东学党起义平息后，日本继续增兵朝鲜，蓄意挑起战争。</a:t>
              </a:r>
              <a:r>
                <a:rPr lang="en-US" altLang="zh-CN" sz="2800" b="1" dirty="0">
                  <a:latin typeface="+mn-ea"/>
                </a:rPr>
                <a:t>7</a:t>
              </a:r>
              <a:r>
                <a:rPr lang="zh-CN" altLang="en-US" sz="2800" b="1" dirty="0">
                  <a:latin typeface="+mn-ea"/>
                </a:rPr>
                <a:t>月，日本进攻驻守朝鲜的中国军队，并在牙山口外丰岛海面袭击清军运兵船。清政府被迫对日宣战，甲午中日战争爆发。</a:t>
              </a:r>
              <a:endParaRPr lang="zh-CN" altLang="en-US" sz="28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142852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+mn-ea"/>
              </a:rPr>
              <a:t>2</a:t>
            </a:r>
            <a:r>
              <a:rPr lang="en-US" altLang="zh-CN" sz="3200" b="1" dirty="0" smtClean="0">
                <a:latin typeface="+mn-ea"/>
              </a:rPr>
              <a:t>.</a:t>
            </a:r>
            <a:r>
              <a:rPr lang="zh-CN" altLang="en-US" sz="3200" b="1" dirty="0" smtClean="0">
                <a:latin typeface="+mn-ea"/>
              </a:rPr>
              <a:t>过</a:t>
            </a:r>
            <a:r>
              <a:rPr lang="zh-CN" altLang="en-US" sz="3200" b="1" dirty="0">
                <a:latin typeface="+mn-ea"/>
              </a:rPr>
              <a:t>程</a:t>
            </a:r>
            <a:endParaRPr lang="zh-CN" altLang="en-US" sz="32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282" y="857232"/>
            <a:ext cx="5786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</a:t>
            </a:r>
            <a:r>
              <a:rPr lang="zh-CN" altLang="en-US" sz="2800" b="1" dirty="0"/>
              <a:t>主要战役：黄海大战</a:t>
            </a:r>
            <a:endParaRPr lang="zh-CN" altLang="en-US" sz="2800" b="1" dirty="0"/>
          </a:p>
        </p:txBody>
      </p:sp>
      <p:pic>
        <p:nvPicPr>
          <p:cNvPr id="6" name="图片 5" descr="历史八上25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71612"/>
            <a:ext cx="9144000" cy="52863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05810" y="357166"/>
            <a:ext cx="150873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论一论</a:t>
            </a:r>
            <a:endParaRPr lang="zh-CN" altLang="en-US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云形标注 2"/>
          <p:cNvSpPr/>
          <p:nvPr/>
        </p:nvSpPr>
        <p:spPr>
          <a:xfrm>
            <a:off x="2195736" y="980728"/>
            <a:ext cx="6101870" cy="4234222"/>
          </a:xfrm>
          <a:prstGeom prst="cloudCallout">
            <a:avLst>
              <a:gd name="adj1" fmla="val -61319"/>
              <a:gd name="adj2" fmla="val 60979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987824" y="1988840"/>
            <a:ext cx="40005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黄海海战中，谁先退出战场</a:t>
            </a:r>
            <a:r>
              <a:rPr lang="zh-CN" altLang="en-US" sz="2800" b="1" dirty="0" smtClean="0"/>
              <a:t>？清</a:t>
            </a:r>
            <a:r>
              <a:rPr lang="zh-CN" altLang="en-US" sz="2800" b="1" dirty="0"/>
              <a:t>政府在当时海军实力比较强大的情况下为何战败？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05811" y="357166"/>
            <a:ext cx="142058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论一论</a:t>
            </a:r>
            <a:endParaRPr lang="zh-CN" altLang="en-US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云形标注 2"/>
          <p:cNvSpPr/>
          <p:nvPr/>
        </p:nvSpPr>
        <p:spPr>
          <a:xfrm>
            <a:off x="857224" y="1357298"/>
            <a:ext cx="6810550" cy="4302810"/>
          </a:xfrm>
          <a:prstGeom prst="cloudCallout">
            <a:avLst>
              <a:gd name="adj1" fmla="val 63624"/>
              <a:gd name="adj2" fmla="val 45238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000232" y="2285992"/>
            <a:ext cx="421484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</a:t>
            </a:r>
            <a:r>
              <a:rPr lang="zh-CN" altLang="en-US" sz="2800" b="1" dirty="0" smtClean="0"/>
              <a:t> 尽管</a:t>
            </a:r>
            <a:r>
              <a:rPr lang="zh-CN" altLang="en-US" sz="2800" b="1" dirty="0"/>
              <a:t>日本最先退出了战场，日本却胜利了。</a:t>
            </a:r>
            <a:endParaRPr lang="en-US" altLang="zh-CN" sz="2800" b="1" dirty="0"/>
          </a:p>
          <a:p>
            <a:r>
              <a:rPr lang="en-US" altLang="zh-CN" sz="2800" b="1" dirty="0"/>
              <a:t>       </a:t>
            </a:r>
            <a:r>
              <a:rPr lang="en-US" altLang="zh-CN" sz="2800" b="1" dirty="0" smtClean="0"/>
              <a:t>   </a:t>
            </a:r>
            <a:r>
              <a:rPr lang="zh-CN" altLang="en-US" sz="2800" b="1" dirty="0" smtClean="0"/>
              <a:t>原因</a:t>
            </a:r>
            <a:r>
              <a:rPr lang="zh-CN" altLang="en-US" sz="2800" b="1" dirty="0"/>
              <a:t>：由于清政府的腐朽昏聩、妥协退让和军备的松弛落后，最终战败。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285728"/>
            <a:ext cx="5786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）邓世昌</a:t>
            </a:r>
            <a:endParaRPr lang="zh-CN" altLang="en-US" sz="2800" b="1" dirty="0">
              <a:latin typeface="+mn-ea"/>
            </a:endParaRPr>
          </a:p>
        </p:txBody>
      </p:sp>
      <p:pic>
        <p:nvPicPr>
          <p:cNvPr id="5" name="图片 4" descr="邓世昌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000108"/>
            <a:ext cx="3214710" cy="557216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635896" y="1844824"/>
            <a:ext cx="474910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    邓</a:t>
            </a:r>
            <a:r>
              <a:rPr lang="zh-CN" altLang="en-US" sz="2800" b="1" dirty="0">
                <a:latin typeface="+mn-ea"/>
              </a:rPr>
              <a:t>世昌（</a:t>
            </a:r>
            <a:r>
              <a:rPr lang="en-US" altLang="zh-CN" sz="2800" b="1" dirty="0" smtClean="0">
                <a:latin typeface="+mn-ea"/>
              </a:rPr>
              <a:t>1849—1894</a:t>
            </a:r>
            <a:r>
              <a:rPr lang="zh-CN" altLang="en-US" sz="2800" b="1" dirty="0">
                <a:latin typeface="+mn-ea"/>
              </a:rPr>
              <a:t>），广东番禺人，福州船政学堂首届毕业生，后调赴北洋舰队，任致远舰管带。他经常钻研海军战术，严格训练士兵。</a:t>
            </a:r>
            <a:r>
              <a:rPr lang="en-US" altLang="zh-CN" sz="2800" b="1" dirty="0">
                <a:latin typeface="+mn-ea"/>
              </a:rPr>
              <a:t>1894</a:t>
            </a:r>
            <a:r>
              <a:rPr lang="zh-CN" altLang="en-US" sz="2800" b="1" dirty="0">
                <a:latin typeface="+mn-ea"/>
              </a:rPr>
              <a:t>年，在黄海海战中与同舰官兵壮烈殉国。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邓世昌与致远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4290"/>
            <a:ext cx="9144000" cy="59293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059832" y="6237312"/>
            <a:ext cx="2500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+mn-ea"/>
              </a:rPr>
              <a:t>邓世昌与致远舰</a:t>
            </a:r>
            <a:endParaRPr lang="zh-CN" altLang="en-US" sz="24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邓世昌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78466" y="510081"/>
            <a:ext cx="2033514" cy="2918919"/>
          </a:xfrm>
          <a:prstGeom prst="rect">
            <a:avLst/>
          </a:prstGeom>
        </p:spPr>
      </p:pic>
      <p:pic>
        <p:nvPicPr>
          <p:cNvPr id="3" name="图片 2" descr="光绪帝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2724" y="500042"/>
            <a:ext cx="2219325" cy="2857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303622" y="1340768"/>
            <a:ext cx="553998" cy="128588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b="1" dirty="0">
                <a:latin typeface="+mn-ea"/>
              </a:rPr>
              <a:t>光绪帝</a:t>
            </a:r>
            <a:endParaRPr lang="zh-CN" altLang="en-US" sz="24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43504" y="1428736"/>
            <a:ext cx="553998" cy="128588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b="1" dirty="0">
                <a:latin typeface="+mn-ea"/>
              </a:rPr>
              <a:t>邓世昌</a:t>
            </a:r>
            <a:endParaRPr lang="zh-CN" altLang="en-US" sz="2400" b="1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7224" y="4071942"/>
            <a:ext cx="74295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         </a:t>
            </a:r>
            <a:r>
              <a:rPr lang="zh-CN" altLang="en-US" sz="2800" b="1" dirty="0"/>
              <a:t>邓世昌牺牲后举国震动，光绪帝垂泪撰联“此日漫挥天下泪，有公足壮海军威”，并赐予邓世昌“壮节公”谥号，追封“太子少保”。邓世昌被誉为民族英雄。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214290"/>
            <a:ext cx="8572527" cy="6215105"/>
            <a:chOff x="0" y="214290"/>
            <a:chExt cx="8572527" cy="6215105"/>
          </a:xfrm>
        </p:grpSpPr>
        <p:sp>
          <p:nvSpPr>
            <p:cNvPr id="2" name="TextBox 1"/>
            <p:cNvSpPr txBox="1"/>
            <p:nvPr/>
          </p:nvSpPr>
          <p:spPr>
            <a:xfrm>
              <a:off x="0" y="214290"/>
              <a:ext cx="578647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latin typeface="+mn-ea"/>
                </a:rPr>
                <a:t>（</a:t>
              </a:r>
              <a:r>
                <a:rPr lang="en-US" altLang="zh-CN" sz="2800" b="1" dirty="0">
                  <a:latin typeface="+mn-ea"/>
                </a:rPr>
                <a:t>3</a:t>
              </a:r>
              <a:r>
                <a:rPr lang="zh-CN" altLang="en-US" sz="2800" b="1" dirty="0">
                  <a:latin typeface="+mn-ea"/>
                </a:rPr>
                <a:t>）旅顺屠城</a:t>
              </a:r>
              <a:endParaRPr lang="zh-CN" altLang="en-US" sz="2800" b="1" dirty="0">
                <a:latin typeface="+mn-ea"/>
              </a:endParaRPr>
            </a:p>
          </p:txBody>
        </p:sp>
        <p:pic>
          <p:nvPicPr>
            <p:cNvPr id="3" name="图片 2" descr="旅顺大屠杀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5720" y="928670"/>
              <a:ext cx="8286807" cy="5500725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14290"/>
            <a:ext cx="5786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4</a:t>
            </a:r>
            <a:r>
              <a:rPr lang="zh-CN" altLang="en-US" sz="2800" b="1" dirty="0">
                <a:latin typeface="+mn-ea"/>
              </a:rPr>
              <a:t>）威海卫战役</a:t>
            </a:r>
            <a:endParaRPr lang="zh-CN" altLang="en-US" sz="2800" b="1" dirty="0">
              <a:latin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42844" y="1000108"/>
            <a:ext cx="4572032" cy="5338829"/>
            <a:chOff x="357158" y="1000108"/>
            <a:chExt cx="4572032" cy="5338829"/>
          </a:xfrm>
        </p:grpSpPr>
        <p:pic>
          <p:nvPicPr>
            <p:cNvPr id="3" name="图片 2" descr="丁汝昌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7158" y="1000108"/>
              <a:ext cx="4572032" cy="4786346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2051720" y="5877272"/>
              <a:ext cx="13573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latin typeface="+mn-ea"/>
                </a:rPr>
                <a:t>丁汝昌</a:t>
              </a:r>
              <a:endParaRPr lang="zh-CN" altLang="en-US" sz="2400" b="1" dirty="0">
                <a:latin typeface="+mn-ea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5072066" y="1214422"/>
            <a:ext cx="1214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时间：</a:t>
            </a:r>
            <a:endParaRPr lang="zh-CN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215074" y="1214422"/>
            <a:ext cx="25003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+mn-ea"/>
              </a:rPr>
              <a:t>1895</a:t>
            </a:r>
            <a:r>
              <a:rPr lang="zh-CN" altLang="en-US" sz="2800" b="1" dirty="0">
                <a:latin typeface="+mn-ea"/>
              </a:rPr>
              <a:t>年初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43504" y="2071678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结果：</a:t>
            </a:r>
            <a:endParaRPr lang="zh-CN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228184" y="2060848"/>
            <a:ext cx="25003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丁汝昌自杀殉国，北洋舰队全军覆没。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横卷形 1"/>
          <p:cNvSpPr/>
          <p:nvPr/>
        </p:nvSpPr>
        <p:spPr>
          <a:xfrm rot="10800000">
            <a:off x="357158" y="428604"/>
            <a:ext cx="8358246" cy="6000792"/>
          </a:xfrm>
          <a:prstGeom prst="horizontalScroll">
            <a:avLst>
              <a:gd name="adj" fmla="val 9372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115616" y="1988840"/>
            <a:ext cx="626469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+mn-ea"/>
              </a:rPr>
              <a:t>    威</a:t>
            </a:r>
            <a:r>
              <a:rPr lang="zh-CN" altLang="en-US" sz="3200" b="1" dirty="0">
                <a:latin typeface="+mn-ea"/>
              </a:rPr>
              <a:t>海卫战役的失败，标志着甲午中日战争以中国的失败而结</a:t>
            </a:r>
            <a:r>
              <a:rPr lang="zh-CN" altLang="en-US" sz="3200" b="1" dirty="0" smtClean="0">
                <a:latin typeface="+mn-ea"/>
              </a:rPr>
              <a:t>束。</a:t>
            </a:r>
            <a:r>
              <a:rPr lang="en-US" altLang="zh-CN" sz="3200" b="1" dirty="0" smtClean="0">
                <a:latin typeface="+mn-ea"/>
              </a:rPr>
              <a:t>1895</a:t>
            </a:r>
            <a:r>
              <a:rPr lang="zh-CN" altLang="en-US" sz="3200" b="1" dirty="0">
                <a:latin typeface="+mn-ea"/>
              </a:rPr>
              <a:t>年</a:t>
            </a:r>
            <a:r>
              <a:rPr lang="en-US" altLang="zh-CN" sz="3200" b="1" dirty="0">
                <a:latin typeface="+mn-ea"/>
              </a:rPr>
              <a:t>4</a:t>
            </a:r>
            <a:r>
              <a:rPr lang="zh-CN" altLang="en-US" sz="3200" b="1" dirty="0">
                <a:latin typeface="+mn-ea"/>
              </a:rPr>
              <a:t>月，李鸿章赴日本议和，签订</a:t>
            </a:r>
            <a:r>
              <a:rPr lang="en-US" altLang="zh-CN" sz="3200" b="1" dirty="0">
                <a:latin typeface="+mn-ea"/>
              </a:rPr>
              <a:t>《</a:t>
            </a:r>
            <a:r>
              <a:rPr lang="zh-CN" altLang="en-US" sz="3200" b="1" dirty="0">
                <a:latin typeface="+mn-ea"/>
              </a:rPr>
              <a:t>马关条约</a:t>
            </a:r>
            <a:r>
              <a:rPr lang="en-US" altLang="zh-CN" sz="3200" b="1" dirty="0">
                <a:latin typeface="+mn-ea"/>
              </a:rPr>
              <a:t>》</a:t>
            </a:r>
            <a:r>
              <a:rPr lang="zh-CN" altLang="en-US" sz="3200" b="1" dirty="0">
                <a:latin typeface="+mn-ea"/>
              </a:rPr>
              <a:t>。</a:t>
            </a:r>
            <a:endParaRPr lang="zh-CN" altLang="en-US" sz="32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285728"/>
            <a:ext cx="5500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+mn-ea"/>
              </a:rPr>
              <a:t>二、</a:t>
            </a:r>
            <a:r>
              <a:rPr lang="en-US" altLang="zh-CN" sz="3600" b="1" dirty="0">
                <a:latin typeface="+mn-ea"/>
              </a:rPr>
              <a:t>《</a:t>
            </a:r>
            <a:r>
              <a:rPr lang="zh-CN" altLang="en-US" sz="3600" b="1" dirty="0">
                <a:latin typeface="+mn-ea"/>
              </a:rPr>
              <a:t>马关条约</a:t>
            </a:r>
            <a:r>
              <a:rPr lang="en-US" altLang="zh-CN" sz="3600" b="1" dirty="0">
                <a:latin typeface="+mn-ea"/>
              </a:rPr>
              <a:t>》</a:t>
            </a:r>
            <a:r>
              <a:rPr lang="zh-CN" altLang="en-US" sz="3600" b="1" dirty="0">
                <a:latin typeface="+mn-ea"/>
              </a:rPr>
              <a:t>的签订</a:t>
            </a:r>
            <a:endParaRPr lang="zh-CN" altLang="en-US" sz="36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48" y="1285860"/>
            <a:ext cx="7929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+mn-ea"/>
              </a:rPr>
              <a:t>    1.1895</a:t>
            </a:r>
            <a:r>
              <a:rPr lang="zh-CN" altLang="en-US" sz="3200" b="1" dirty="0">
                <a:latin typeface="+mn-ea"/>
              </a:rPr>
              <a:t>年</a:t>
            </a:r>
            <a:r>
              <a:rPr lang="en-US" altLang="zh-CN" sz="3200" b="1" dirty="0">
                <a:latin typeface="+mn-ea"/>
              </a:rPr>
              <a:t>4</a:t>
            </a:r>
            <a:r>
              <a:rPr lang="zh-CN" altLang="en-US" sz="3200" b="1" dirty="0">
                <a:latin typeface="+mn-ea"/>
              </a:rPr>
              <a:t>月，李鸿章为议和大臣，前往日本马关议和，经过谈判，双方签订了中日</a:t>
            </a:r>
            <a:r>
              <a:rPr lang="en-US" altLang="zh-CN" sz="3200" b="1" dirty="0">
                <a:latin typeface="+mn-ea"/>
              </a:rPr>
              <a:t>《</a:t>
            </a:r>
            <a:r>
              <a:rPr lang="zh-CN" altLang="en-US" sz="3200" b="1" dirty="0">
                <a:latin typeface="+mn-ea"/>
              </a:rPr>
              <a:t>马关条约</a:t>
            </a:r>
            <a:r>
              <a:rPr lang="en-US" altLang="zh-CN" sz="3200" b="1" dirty="0">
                <a:latin typeface="+mn-ea"/>
              </a:rPr>
              <a:t>》</a:t>
            </a:r>
            <a:r>
              <a:rPr lang="zh-CN" altLang="en-US" sz="3200" b="1" dirty="0">
                <a:latin typeface="+mn-ea"/>
              </a:rPr>
              <a:t>。</a:t>
            </a:r>
            <a:r>
              <a:rPr lang="en-US" altLang="zh-CN" sz="3200" b="1" dirty="0">
                <a:latin typeface="+mn-ea"/>
              </a:rPr>
              <a:t> </a:t>
            </a:r>
            <a:endParaRPr lang="zh-CN" altLang="en-US" sz="3200" b="1" dirty="0">
              <a:latin typeface="+mn-ea"/>
            </a:endParaRPr>
          </a:p>
        </p:txBody>
      </p:sp>
      <p:pic>
        <p:nvPicPr>
          <p:cNvPr id="4" name="图片 3" descr="李鸿章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7290" y="2928934"/>
            <a:ext cx="2495550" cy="3143252"/>
          </a:xfrm>
          <a:prstGeom prst="rect">
            <a:avLst/>
          </a:prstGeom>
        </p:spPr>
      </p:pic>
      <p:pic>
        <p:nvPicPr>
          <p:cNvPr id="5" name="图片 4" descr="伊藤博文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3000372"/>
            <a:ext cx="2433639" cy="307183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79712" y="6165304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+mn-ea"/>
              </a:rPr>
              <a:t>李鸿章</a:t>
            </a:r>
            <a:endParaRPr lang="zh-CN" altLang="en-US" sz="2400" b="1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8" y="6110607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+mn-ea"/>
              </a:rPr>
              <a:t>伊藤博文</a:t>
            </a:r>
            <a:endParaRPr lang="zh-CN" altLang="en-US" sz="24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357166"/>
            <a:ext cx="79296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+mn-ea"/>
              </a:rPr>
              <a:t> 2.</a:t>
            </a:r>
            <a:r>
              <a:rPr lang="zh-CN" altLang="en-US" sz="3200" b="1" dirty="0">
                <a:latin typeface="+mn-ea"/>
              </a:rPr>
              <a:t>主要内容与危害</a:t>
            </a:r>
            <a:endParaRPr lang="zh-CN" altLang="en-US" sz="3200" b="1" dirty="0">
              <a:latin typeface="+mn-ea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395536" y="1268760"/>
          <a:ext cx="8429682" cy="489139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42942"/>
                <a:gridCol w="3962150"/>
                <a:gridCol w="3824590"/>
              </a:tblGrid>
              <a:tr h="115557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solidFill>
                            <a:schemeClr val="tx1"/>
                          </a:solidFill>
                        </a:rPr>
                        <a:t>割</a:t>
                      </a:r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地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清政府割辽东半岛、台湾全岛及所有附属各岛屿、澎湖列岛给日本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l"/>
                      <a:r>
                        <a:rPr lang="zh-CN" altLang="en-US" sz="2800" b="1" dirty="0" smtClean="0">
                          <a:solidFill>
                            <a:schemeClr val="tx1"/>
                          </a:solidFill>
                        </a:rPr>
                        <a:t>进</a:t>
                      </a:r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一步破坏领土主权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057292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/>
                        <a:t>开埠</a:t>
                      </a:r>
                      <a:endParaRPr lang="zh-CN" altLang="en-US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b="1" dirty="0" smtClean="0">
                          <a:solidFill>
                            <a:schemeClr val="tx1"/>
                          </a:solidFill>
                        </a:rPr>
                        <a:t>开</a:t>
                      </a:r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放沙市、重庆、苏州、杭州为商埠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侵略势力从沿海扩展到内地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097248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/>
                        <a:t>设厂</a:t>
                      </a:r>
                      <a:endParaRPr lang="zh-CN" altLang="en-US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允许日本在通商口岸开设工厂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经济侵略方式由商品输出转变为资本输出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36525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/>
                        <a:t>赔款</a:t>
                      </a:r>
                      <a:endParaRPr lang="zh-CN" altLang="en-US" sz="2800" b="1" dirty="0"/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赔偿日本兵费白银</a:t>
                      </a:r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亿两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给中国人民带来沉重的负担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214290"/>
            <a:ext cx="7429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+mn-ea"/>
              </a:rPr>
              <a:t>3</a:t>
            </a:r>
            <a:r>
              <a:rPr lang="en-US" altLang="zh-CN" sz="3200" b="1" dirty="0"/>
              <a:t>.</a:t>
            </a:r>
            <a:r>
              <a:rPr lang="zh-CN" altLang="en-US" sz="3200" b="1" dirty="0"/>
              <a:t>影响</a:t>
            </a:r>
            <a:endParaRPr lang="zh-CN" altLang="en-US" sz="3200" b="1" dirty="0"/>
          </a:p>
        </p:txBody>
      </p:sp>
      <p:pic>
        <p:nvPicPr>
          <p:cNvPr id="4" name="图片 3" descr="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1071546"/>
            <a:ext cx="6286544" cy="44291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85984" y="1785926"/>
            <a:ext cx="451883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      </a:t>
            </a:r>
            <a:r>
              <a:rPr lang="en-US" altLang="zh-CN" sz="2800" b="1" dirty="0" smtClean="0">
                <a:latin typeface="+mn-ea"/>
              </a:rPr>
              <a:t>《</a:t>
            </a:r>
            <a:r>
              <a:rPr lang="zh-CN" altLang="en-US" sz="2800" b="1" dirty="0">
                <a:latin typeface="+mn-ea"/>
              </a:rPr>
              <a:t>马关条约</a:t>
            </a:r>
            <a:r>
              <a:rPr lang="en-US" altLang="zh-CN" sz="2800" b="1" dirty="0">
                <a:latin typeface="+mn-ea"/>
              </a:rPr>
              <a:t>》</a:t>
            </a:r>
            <a:r>
              <a:rPr lang="zh-CN" altLang="en-US" sz="2800" b="1" dirty="0">
                <a:latin typeface="+mn-ea"/>
              </a:rPr>
              <a:t>使侵略势力进一步深入中国腹地，大大加深了中国的半殖民地化程度。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714356"/>
            <a:ext cx="7429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+mn-ea"/>
              </a:rPr>
              <a:t>4</a:t>
            </a:r>
            <a:r>
              <a:rPr lang="en-US" altLang="zh-CN" sz="3200" b="1" dirty="0" smtClean="0"/>
              <a:t>.</a:t>
            </a:r>
            <a:r>
              <a:rPr lang="zh-CN" altLang="en-US" sz="3200" b="1" dirty="0" smtClean="0"/>
              <a:t>中国战败的原因</a:t>
            </a:r>
            <a:endParaRPr lang="zh-CN" alt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071538" y="1928803"/>
            <a:ext cx="671517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      </a:t>
            </a:r>
            <a:r>
              <a:rPr lang="en-US" altLang="zh-CN" sz="3200" b="1" dirty="0">
                <a:latin typeface="+mn-ea"/>
              </a:rPr>
              <a:t> </a:t>
            </a:r>
            <a:r>
              <a:rPr lang="zh-CN" altLang="en-US" sz="2800" b="1" dirty="0" smtClean="0">
                <a:latin typeface="+mn-ea"/>
              </a:rPr>
              <a:t>根本原因：统治腐朽，制度落后。</a:t>
            </a:r>
            <a:endParaRPr lang="en-US" altLang="zh-CN" sz="2800" b="1" dirty="0" smtClean="0">
              <a:latin typeface="+mn-ea"/>
            </a:endParaRPr>
          </a:p>
          <a:p>
            <a:r>
              <a:rPr lang="en-US" altLang="zh-CN" sz="2800" b="1" dirty="0" smtClean="0">
                <a:latin typeface="+mn-ea"/>
              </a:rPr>
              <a:t>    </a:t>
            </a:r>
            <a:r>
              <a:rPr lang="zh-CN" altLang="en-US" sz="2800" b="1" dirty="0" smtClean="0">
                <a:latin typeface="+mn-ea"/>
              </a:rPr>
              <a:t>主要原因：清政府避战求和，未能充分动员民众。</a:t>
            </a:r>
            <a:endParaRPr lang="en-US" altLang="zh-CN" sz="2800" b="1" dirty="0" smtClean="0">
              <a:latin typeface="+mn-ea"/>
            </a:endParaRPr>
          </a:p>
          <a:p>
            <a:r>
              <a:rPr lang="en-US" altLang="zh-CN" sz="2800" b="1" dirty="0" smtClean="0">
                <a:latin typeface="+mn-ea"/>
              </a:rPr>
              <a:t>    </a:t>
            </a:r>
            <a:r>
              <a:rPr lang="zh-CN" altLang="en-US" sz="2800" b="1" dirty="0" smtClean="0">
                <a:latin typeface="+mn-ea"/>
              </a:rPr>
              <a:t>外因：官兵临阵脱逃，武器装备落后；日本蓄谋已久，制度先进；西方列强对日本的支持。</a:t>
            </a:r>
            <a:endParaRPr lang="en-US" altLang="zh-CN" sz="2800" b="1" dirty="0" smtClean="0">
              <a:latin typeface="+mn-ea"/>
            </a:endParaRPr>
          </a:p>
          <a:p>
            <a:r>
              <a:rPr lang="en-US" altLang="zh-CN" sz="2800" b="1" dirty="0" smtClean="0">
                <a:latin typeface="+mn-ea"/>
              </a:rPr>
              <a:t>    </a:t>
            </a:r>
            <a:endParaRPr lang="en-US" altLang="zh-CN" sz="2800" b="1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285728"/>
            <a:ext cx="5500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三、瓜分中国狂潮</a:t>
            </a:r>
            <a:endParaRPr lang="zh-CN" altLang="en-US" sz="3600" b="1" dirty="0"/>
          </a:p>
        </p:txBody>
      </p:sp>
      <p:pic>
        <p:nvPicPr>
          <p:cNvPr id="3" name="图片 2" descr="时局图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1143000"/>
            <a:ext cx="7572427" cy="55007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357166"/>
            <a:ext cx="75009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+mn-ea"/>
              </a:rPr>
              <a:t>1</a:t>
            </a:r>
            <a:r>
              <a:rPr lang="en-US" altLang="zh-CN" sz="3200" b="1" dirty="0">
                <a:latin typeface="+mn-ea"/>
              </a:rPr>
              <a:t>.《</a:t>
            </a:r>
            <a:r>
              <a:rPr lang="zh-CN" altLang="en-US" sz="3200" b="1" dirty="0">
                <a:latin typeface="+mn-ea"/>
              </a:rPr>
              <a:t>马关条约</a:t>
            </a:r>
            <a:r>
              <a:rPr lang="en-US" altLang="zh-CN" sz="3200" b="1" dirty="0">
                <a:latin typeface="+mn-ea"/>
              </a:rPr>
              <a:t>》</a:t>
            </a:r>
            <a:r>
              <a:rPr lang="zh-CN" altLang="en-US" sz="3200" b="1" dirty="0">
                <a:latin typeface="+mn-ea"/>
              </a:rPr>
              <a:t>签订后，沙俄联合法国、德国迫使日本放弃辽东半岛，日本则向中国索取了</a:t>
            </a:r>
            <a:r>
              <a:rPr lang="en-US" altLang="zh-CN" sz="3200" b="1" dirty="0">
                <a:latin typeface="+mn-ea"/>
              </a:rPr>
              <a:t>3000</a:t>
            </a:r>
            <a:r>
              <a:rPr lang="zh-CN" altLang="en-US" sz="3200" b="1" dirty="0">
                <a:latin typeface="+mn-ea"/>
              </a:rPr>
              <a:t>万两白银作为“赎辽费”。以此为契机，列强在中国掀起了抢夺利权、强租海港、划分“势力范围”的瓜分中国狂潮。</a:t>
            </a:r>
            <a:endParaRPr lang="zh-CN" altLang="en-US" sz="32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3789040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+mn-ea"/>
              </a:rPr>
              <a:t>    </a:t>
            </a:r>
            <a:r>
              <a:rPr lang="zh-CN" altLang="en-US" sz="3200" b="1" dirty="0" smtClean="0">
                <a:latin typeface="+mn-ea"/>
              </a:rPr>
              <a:t>整个</a:t>
            </a:r>
            <a:r>
              <a:rPr lang="zh-CN" altLang="en-US" sz="3200" b="1" dirty="0">
                <a:latin typeface="+mn-ea"/>
              </a:rPr>
              <a:t>中国几乎被瓜分殆尽，中华民族陷入了亡国灭种的危机中。</a:t>
            </a:r>
            <a:endParaRPr lang="zh-CN" altLang="en-US" sz="32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88640"/>
            <a:ext cx="79296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 </a:t>
            </a:r>
            <a:r>
              <a:rPr lang="en-US" altLang="zh-CN" sz="3200" b="1" dirty="0">
                <a:latin typeface="+mn-ea"/>
              </a:rPr>
              <a:t>2</a:t>
            </a:r>
            <a:r>
              <a:rPr lang="en-US" altLang="zh-CN" sz="3200" b="1" dirty="0" smtClean="0">
                <a:latin typeface="+mn-ea"/>
              </a:rPr>
              <a:t>.</a:t>
            </a:r>
            <a:r>
              <a:rPr lang="zh-CN" altLang="en-US" sz="3200" b="1" dirty="0" smtClean="0">
                <a:latin typeface="+mn-ea"/>
              </a:rPr>
              <a:t>完成下列表格。</a:t>
            </a:r>
            <a:endParaRPr lang="zh-CN" altLang="en-US" sz="3200" b="1" dirty="0">
              <a:latin typeface="+mn-ea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357158" y="1000106"/>
          <a:ext cx="8572560" cy="57131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8160"/>
                <a:gridCol w="4257929"/>
                <a:gridCol w="3196471"/>
              </a:tblGrid>
              <a:tr h="571506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国别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强租海湾及地区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“势力范围”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214446"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solidFill>
                            <a:schemeClr val="tx1"/>
                          </a:solidFill>
                        </a:rPr>
                        <a:t>德国</a:t>
                      </a:r>
                      <a:endParaRPr lang="en-US" altLang="zh-CN" sz="2800" b="1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b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811470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沙俄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70583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法国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327189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英国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117954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日本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4" name="组合 13"/>
          <p:cNvGrpSpPr/>
          <p:nvPr/>
        </p:nvGrpSpPr>
        <p:grpSpPr>
          <a:xfrm>
            <a:off x="1643042" y="1857364"/>
            <a:ext cx="6858048" cy="594658"/>
            <a:chOff x="1643042" y="1857364"/>
            <a:chExt cx="6858048" cy="594658"/>
          </a:xfrm>
        </p:grpSpPr>
        <p:sp>
          <p:nvSpPr>
            <p:cNvPr id="4" name="TextBox 3"/>
            <p:cNvSpPr txBox="1"/>
            <p:nvPr/>
          </p:nvSpPr>
          <p:spPr>
            <a:xfrm>
              <a:off x="1643042" y="1857364"/>
              <a:ext cx="307183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胶州湾</a:t>
              </a:r>
              <a:endParaRPr lang="zh-CN" altLang="en-US" sz="28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786446" y="1928802"/>
              <a:ext cx="27146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山东</a:t>
              </a:r>
              <a:endParaRPr lang="zh-CN" altLang="en-US" sz="2800" b="1" dirty="0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691680" y="2924944"/>
            <a:ext cx="6747092" cy="523220"/>
            <a:chOff x="1691680" y="2924944"/>
            <a:chExt cx="6747092" cy="523220"/>
          </a:xfrm>
        </p:grpSpPr>
        <p:sp>
          <p:nvSpPr>
            <p:cNvPr id="6" name="TextBox 5"/>
            <p:cNvSpPr txBox="1"/>
            <p:nvPr/>
          </p:nvSpPr>
          <p:spPr>
            <a:xfrm>
              <a:off x="1691680" y="2924944"/>
              <a:ext cx="27146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旅顺和大连</a:t>
              </a:r>
              <a:endParaRPr lang="zh-CN" altLang="en-US" sz="2800" b="1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724128" y="2924944"/>
              <a:ext cx="27146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长城以北及新疆</a:t>
              </a:r>
              <a:endParaRPr lang="zh-CN" altLang="en-US" sz="2800" b="1" dirty="0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763688" y="3717032"/>
            <a:ext cx="7208780" cy="523220"/>
            <a:chOff x="1763688" y="3717032"/>
            <a:chExt cx="7208780" cy="523220"/>
          </a:xfrm>
        </p:grpSpPr>
        <p:sp>
          <p:nvSpPr>
            <p:cNvPr id="8" name="TextBox 7"/>
            <p:cNvSpPr txBox="1"/>
            <p:nvPr/>
          </p:nvSpPr>
          <p:spPr>
            <a:xfrm>
              <a:off x="1763688" y="3717032"/>
              <a:ext cx="27146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广州湾</a:t>
              </a:r>
              <a:endParaRPr lang="zh-CN" altLang="en-US" sz="2800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724128" y="3717032"/>
              <a:ext cx="32483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广东、广西、云南</a:t>
              </a:r>
              <a:endParaRPr lang="zh-CN" altLang="en-US" sz="2800" b="1" dirty="0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500166" y="4214818"/>
            <a:ext cx="6938606" cy="1384995"/>
            <a:chOff x="1739560" y="3847368"/>
            <a:chExt cx="6938606" cy="1384995"/>
          </a:xfrm>
        </p:grpSpPr>
        <p:sp>
          <p:nvSpPr>
            <p:cNvPr id="10" name="TextBox 9"/>
            <p:cNvSpPr txBox="1"/>
            <p:nvPr/>
          </p:nvSpPr>
          <p:spPr>
            <a:xfrm>
              <a:off x="1739560" y="3847368"/>
              <a:ext cx="4441126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九龙半岛</a:t>
              </a:r>
              <a:r>
                <a:rPr lang="zh-CN" altLang="en-US" sz="2800" b="1" dirty="0" smtClean="0"/>
                <a:t>界限街以北</a:t>
              </a:r>
              <a:r>
                <a:rPr lang="zh-CN" altLang="en-US" sz="2800" b="1" dirty="0"/>
                <a:t>、深圳河以南的地区和附近岛屿，威海卫</a:t>
              </a:r>
              <a:endParaRPr lang="zh-CN" altLang="en-US" sz="2800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963522" y="4285686"/>
              <a:ext cx="27146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长江流域</a:t>
              </a:r>
              <a:endParaRPr lang="zh-CN" altLang="en-US" sz="2800" b="1" dirty="0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619672" y="5733256"/>
            <a:ext cx="6819100" cy="954107"/>
            <a:chOff x="1571034" y="4998926"/>
            <a:chExt cx="6819100" cy="954107"/>
          </a:xfrm>
        </p:grpSpPr>
        <p:sp>
          <p:nvSpPr>
            <p:cNvPr id="12" name="TextBox 11"/>
            <p:cNvSpPr txBox="1"/>
            <p:nvPr/>
          </p:nvSpPr>
          <p:spPr>
            <a:xfrm>
              <a:off x="1571034" y="4998926"/>
              <a:ext cx="378621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割占台湾全岛及所有附属各岛屿、澎湖列岛</a:t>
              </a:r>
              <a:endParaRPr lang="zh-CN" altLang="en-US" sz="2800" b="1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675490" y="5142942"/>
              <a:ext cx="27146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福建</a:t>
              </a:r>
              <a:endParaRPr lang="zh-CN" altLang="en-US" sz="28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357166"/>
            <a:ext cx="79296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+mn-ea"/>
              </a:rPr>
              <a:t>3.</a:t>
            </a:r>
            <a:r>
              <a:rPr lang="zh-CN" altLang="en-US" sz="3200" b="1" dirty="0">
                <a:latin typeface="+mn-ea"/>
              </a:rPr>
              <a:t>“门户开放”政策的提出</a:t>
            </a:r>
            <a:endParaRPr lang="zh-CN" altLang="en-US" sz="32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124744"/>
            <a:ext cx="2071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）原因：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28860" y="1142984"/>
            <a:ext cx="61436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由</a:t>
            </a:r>
            <a:r>
              <a:rPr lang="zh-CN" altLang="en-US" sz="2800" b="1" dirty="0"/>
              <a:t>于列强在中国掀起瓜分狂潮时，美国正忙于和西班牙争夺殖民地，无暇东顾。后来，它见各国“势力范围”划定，便于</a:t>
            </a:r>
            <a:r>
              <a:rPr lang="en-US" altLang="zh-CN" sz="2800" b="1" dirty="0">
                <a:latin typeface="+mn-ea"/>
              </a:rPr>
              <a:t>1899</a:t>
            </a:r>
            <a:r>
              <a:rPr lang="zh-CN" altLang="en-US" sz="2800" b="1" dirty="0"/>
              <a:t>年向英、俄、德、日、意、法六国提出“门户开放”的照会。</a:t>
            </a:r>
            <a:endParaRPr lang="zh-CN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3861048"/>
            <a:ext cx="2071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）内容：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3929066"/>
            <a:ext cx="59293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美</a:t>
            </a:r>
            <a:r>
              <a:rPr lang="zh-CN" altLang="en-US" sz="2800" b="1" dirty="0"/>
              <a:t>国承认各国在中国的“势力范围”和既得特权，同时要求在各国租借地和“势力范围”内享有均等贸易机会。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1472" y="1214422"/>
            <a:ext cx="4786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3</a:t>
            </a:r>
            <a:r>
              <a:rPr lang="zh-CN" altLang="en-US" sz="2800" b="1" dirty="0">
                <a:latin typeface="+mn-ea"/>
              </a:rPr>
              <a:t>）反映出的问题：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4414" y="2000240"/>
            <a:ext cx="62865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“门户开放”政策反映出美国与其他帝国主义国家在侵华政策上的矛盾。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4282" y="214290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</a:bodyPr>
          <a:lstStyle/>
          <a:p>
            <a:pPr algn="ctr"/>
            <a:r>
              <a:rPr lang="zh-CN" alt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板书设计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14414" y="1643050"/>
            <a:ext cx="5286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+mn-ea"/>
              </a:rPr>
              <a:t>1.</a:t>
            </a:r>
            <a:r>
              <a:rPr lang="zh-CN" altLang="en-US" sz="2800" b="1" dirty="0">
                <a:latin typeface="+mn-ea"/>
              </a:rPr>
              <a:t>甲午中日战争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00166" y="2285992"/>
            <a:ext cx="5072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战争爆发的原因、经过</a:t>
            </a:r>
            <a:endParaRPr lang="zh-CN" alt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214414" y="3643314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  </a:t>
            </a:r>
            <a:r>
              <a:rPr lang="zh-CN" altLang="en-US" sz="2800" b="1" dirty="0" smtClean="0">
                <a:latin typeface="+mn-ea"/>
              </a:rPr>
              <a:t>战争</a:t>
            </a:r>
            <a:r>
              <a:rPr lang="zh-CN" altLang="en-US" sz="2800" b="1" dirty="0">
                <a:latin typeface="+mn-ea"/>
              </a:rPr>
              <a:t>的结果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414" y="3000372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2.</a:t>
            </a:r>
            <a:r>
              <a:rPr lang="zh-CN" altLang="en-US" sz="2800" b="1" dirty="0" smtClean="0"/>
              <a:t> </a:t>
            </a:r>
            <a:r>
              <a:rPr lang="en-US" altLang="zh-CN" sz="2800" b="1" dirty="0" smtClean="0"/>
              <a:t>《</a:t>
            </a:r>
            <a:r>
              <a:rPr lang="zh-CN" altLang="en-US" sz="2800" b="1" dirty="0"/>
              <a:t>马关条约</a:t>
            </a:r>
            <a:r>
              <a:rPr lang="en-US" altLang="zh-CN" sz="2800" b="1" dirty="0" smtClean="0"/>
              <a:t>》</a:t>
            </a:r>
            <a:r>
              <a:rPr lang="zh-CN" altLang="en-US" sz="2800" b="1" dirty="0" smtClean="0"/>
              <a:t>的签订</a:t>
            </a:r>
            <a:endParaRPr lang="zh-CN" alt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214414" y="4286256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3</a:t>
            </a:r>
            <a:r>
              <a:rPr lang="en-US" altLang="zh-CN" sz="2800" b="1" dirty="0">
                <a:latin typeface="+mn-ea"/>
              </a:rPr>
              <a:t>.</a:t>
            </a:r>
            <a:r>
              <a:rPr lang="zh-CN" altLang="en-US" sz="2800" b="1" dirty="0">
                <a:latin typeface="+mn-ea"/>
              </a:rPr>
              <a:t>瓜分中国狂潮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57290" y="4857760"/>
            <a:ext cx="4500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“门户开放”政策的提出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57488" y="2571744"/>
            <a:ext cx="338105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7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谢  谢！</a:t>
            </a:r>
            <a:endParaRPr lang="zh-CN" altLang="en-US" sz="7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1583</Words>
  <Application>WPS 演示</Application>
  <PresentationFormat>全屏显示(4:3)</PresentationFormat>
  <Paragraphs>176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2" baseType="lpstr">
      <vt:lpstr>Arial</vt:lpstr>
      <vt:lpstr>宋体</vt:lpstr>
      <vt:lpstr>Wingdings</vt:lpstr>
      <vt:lpstr>微软雅黑</vt:lpstr>
      <vt:lpstr>华文仿宋</vt:lpstr>
      <vt:lpstr>幼圆</vt:lpstr>
      <vt:lpstr>Arial Unicode MS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dreamsummit</dc:creator>
  <cp:lastModifiedBy>Administrator</cp:lastModifiedBy>
  <cp:revision>191</cp:revision>
  <dcterms:created xsi:type="dcterms:W3CDTF">2017-02-03T10:34:00Z</dcterms:created>
  <dcterms:modified xsi:type="dcterms:W3CDTF">2017-09-25T09:10:13Z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2052-10.1.0.6750</vt:lpwstr>
  </property>
</Properties>
</file>