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61" r:id="rId2"/>
  </p:sldMasterIdLst>
  <p:notesMasterIdLst>
    <p:notesMasterId r:id="rId3"/>
  </p:notesMasterIdLst>
  <p:sldIdLst>
    <p:sldId id="304" r:id="rId4"/>
    <p:sldId id="269" r:id="rId5"/>
    <p:sldId id="270" r:id="rId6"/>
    <p:sldId id="260" r:id="rId7"/>
    <p:sldId id="259" r:id="rId8"/>
    <p:sldId id="303" r:id="rId9"/>
    <p:sldId id="258" r:id="rId10"/>
    <p:sldId id="262" r:id="rId11"/>
    <p:sldId id="271" r:id="rId12"/>
    <p:sldId id="305" r:id="rId13"/>
    <p:sldId id="306" r:id="rId14"/>
    <p:sldId id="279" r:id="rId15"/>
    <p:sldId id="280" r:id="rId16"/>
    <p:sldId id="285" r:id="rId17"/>
    <p:sldId id="302" r:id="rId18"/>
    <p:sldId id="288" r:id="rId19"/>
    <p:sldId id="289" r:id="rId20"/>
    <p:sldId id="286" r:id="rId21"/>
    <p:sldId id="310" r:id="rId22"/>
    <p:sldId id="287" r:id="rId23"/>
    <p:sldId id="291" r:id="rId24"/>
    <p:sldId id="292" r:id="rId25"/>
    <p:sldId id="293" r:id="rId26"/>
    <p:sldId id="294" r:id="rId27"/>
    <p:sldId id="295" r:id="rId28"/>
    <p:sldId id="296" r:id="rId29"/>
    <p:sldId id="297" r:id="rId30"/>
    <p:sldId id="308" r:id="rId31"/>
    <p:sldId id="307" r:id="rId32"/>
    <p:sldId id="266" r:id="rId33"/>
    <p:sldId id="267" r:id="rId34"/>
    <p:sldId id="268" r:id="rId35"/>
  </p:sldIdLst>
  <p:sldSz cx="9144000" cy="6858000" type="screen4x3"/>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tags" Target="tags/tag1.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heme" Target="theme/theme1.xml" /><Relationship Id="rId4" Type="http://schemas.openxmlformats.org/officeDocument/2006/relationships/slide" Target="slides/slide1.xml" /><Relationship Id="rId40"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9CBFAD-D196-461A-ABD5-46FE576845B1}"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D25C51-8EEF-436E-8FE9-81B5B2B7285E}"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0BC257-EE13-481A-85EB-01790F52554A}" type="slidenum">
              <a:rPr lang="zh-CN" altLang="en-US" smtClean="0"/>
              <a:t>21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t>坚定不移地反对霸权主义、维护世界和平</a:t>
            </a:r>
            <a:endParaRPr lang="en-US" altLang="zh-CN"/>
          </a:p>
          <a:p>
            <a:r>
              <a:rPr lang="zh-CN" altLang="en-US"/>
              <a:t>一直奉行独立自主的外交政策，主张不结盟，实行无敌国外交</a:t>
            </a:r>
            <a:endParaRPr lang="zh-CN" altLang="en-US"/>
          </a:p>
        </p:txBody>
      </p:sp>
      <p:sp>
        <p:nvSpPr>
          <p:cNvPr id="4" name="灯片编号占位符 3"/>
          <p:cNvSpPr>
            <a:spLocks noGrp="1"/>
          </p:cNvSpPr>
          <p:nvPr>
            <p:ph type="sldNum" sz="quarter" idx="10"/>
          </p:nvPr>
        </p:nvSpPr>
        <p:spPr/>
        <p:txBody>
          <a:bodyPr/>
          <a:lstStyle/>
          <a:p>
            <a:fld id="{600BC257-EE13-481A-85EB-01790F52554A}" type="slidenum">
              <a:rPr lang="zh-CN" altLang="en-US" smtClean="0"/>
              <a:t>25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t>坚定不移地反对霸权主义、维护世界和平</a:t>
            </a:r>
            <a:endParaRPr lang="en-US" altLang="zh-CN"/>
          </a:p>
          <a:p>
            <a:r>
              <a:rPr lang="zh-CN" altLang="en-US"/>
              <a:t>一直奉行独立自主的外交政策，主张不结盟，实行无敌国外交</a:t>
            </a:r>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600BC257-EE13-481A-85EB-01790F52554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t>26</a:t>
            </a:fld>
            <a:endParaRPr kumimoji="0" lang="zh-CN" altLang="en-US" sz="1200" b="0" i="0" u="none" strike="noStrike" kern="1200" cap="none" spc="0" normalizeH="0" baseline="0" noProof="0">
              <a:ln>
                <a:noFill/>
              </a:ln>
              <a:solidFill>
                <a:prstClr val="black"/>
              </a:solidFill>
              <a:effectLst/>
              <a:uLnTx/>
              <a:uFillTx/>
              <a:latin typeface="等线"/>
              <a:ea typeface="等线"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t>坚定不移地反对霸权主义、维护世界和平</a:t>
            </a:r>
            <a:endParaRPr lang="en-US" altLang="zh-CN"/>
          </a:p>
          <a:p>
            <a:r>
              <a:rPr lang="zh-CN" altLang="en-US"/>
              <a:t>一直奉行独立自主的外交政策，主张不结盟，实行无敌国外交</a:t>
            </a:r>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600BC257-EE13-481A-85EB-01790F52554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t>27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t>坚定不移地反对霸权主义、维护世界和平</a:t>
            </a:r>
            <a:endParaRPr lang="en-US" altLang="zh-CN"/>
          </a:p>
          <a:p>
            <a:r>
              <a:rPr lang="zh-CN" altLang="en-US"/>
              <a:t>一直奉行独立自主的外交政策，主张不结盟，实行无敌国外交</a:t>
            </a:r>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600BC257-EE13-481A-85EB-01790F52554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t>28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pic>
        <p:nvPicPr>
          <p:cNvPr id="1026" name="Picture 2" descr="C:\Users\Administrator\Pictures\图片1.png"/>
          <p:cNvPicPr>
            <a:picLocks noChangeAspect="1" noChangeArrowheads="1"/>
          </p:cNvPicPr>
          <p:nvPr userDrawn="1"/>
        </p:nvPicPr>
        <p:blipFill>
          <a:blip r:embed="rId1"/>
          <a:stretch>
            <a:fillRect/>
          </a:stretch>
        </p:blipFill>
        <p:spPr bwMode="auto">
          <a:xfrm>
            <a:off x="0" y="0"/>
            <a:ext cx="9144000" cy="6858000"/>
          </a:xfrm>
          <a:prstGeom prst="rect">
            <a:avLst/>
          </a:prstGeom>
          <a:noFill/>
        </p:spPr>
      </p:pic>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pic>
        <p:nvPicPr>
          <p:cNvPr id="6" name="Picture 2" descr="C:\Users\Administrator\Pictures\图片1.png"/>
          <p:cNvPicPr>
            <a:picLocks noChangeAspect="1" noChangeArrowheads="1"/>
          </p:cNvPicPr>
          <p:nvPr userDrawn="1"/>
        </p:nvPicPr>
        <p:blipFill>
          <a:blip r:embed="rId1"/>
          <a:stretch>
            <a:fillRect/>
          </a:stretch>
        </p:blipFill>
        <p:spPr bwMode="auto">
          <a:xfrm>
            <a:off x="0" y="0"/>
            <a:ext cx="9144000" cy="6858000"/>
          </a:xfrm>
          <a:prstGeom prst="rect">
            <a:avLst/>
          </a:prstGeom>
          <a:noFill/>
        </p:spPr>
      </p:pic>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自定义版式">
    <p:bg>
      <p:bgPr>
        <a:solidFill>
          <a:srgbClr val="D6CCBF"/>
        </a:solidFill>
        <a:effectLst/>
      </p:bgPr>
    </p:bg>
    <p:spTree>
      <p:nvGrpSpPr>
        <p:cNvPr id="1" name=""/>
        <p:cNvGrpSpPr/>
        <p:nvPr/>
      </p:nvGrpSpPr>
      <p:grpSpPr>
        <a:xfrm>
          <a:off x="0" y="0"/>
          <a:ext cx="0" cy="0"/>
        </a:xfrm>
      </p:grpSpPr>
      <p:pic>
        <p:nvPicPr>
          <p:cNvPr id="2" name="Picture 2" descr="C:\Users\Administrator\Pictures\图片1.png"/>
          <p:cNvPicPr>
            <a:picLocks noChangeAspect="1" noChangeArrowheads="1"/>
          </p:cNvPicPr>
          <p:nvPr userDrawn="1"/>
        </p:nvPicPr>
        <p:blipFill>
          <a:blip r:embed="rId1"/>
          <a:stretch>
            <a:fillRect/>
          </a:stretch>
        </p:blipFill>
        <p:spPr bwMode="auto">
          <a:xfrm>
            <a:off x="0" y="0"/>
            <a:ext cx="9144000" cy="6858000"/>
          </a:xfrm>
          <a:prstGeom prst="rect">
            <a:avLst/>
          </a:prstGeom>
          <a:noFill/>
        </p:spPr>
      </p:pic>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2BF636F-25B0-4297-8624-8F517B2DFBB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4B1D85-C0C7-414C-ACD7-D7465EF77AB9}"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slideLayout" Target="../slideLayouts/slideLayout22.xml" /><Relationship Id="rId11" Type="http://schemas.openxmlformats.org/officeDocument/2006/relationships/slideLayout" Target="../slideLayouts/slideLayout23.xml" /><Relationship Id="rId12" Type="http://schemas.openxmlformats.org/officeDocument/2006/relationships/theme" Target="../theme/theme2.xml" /><Relationship Id="rId2" Type="http://schemas.openxmlformats.org/officeDocument/2006/relationships/slideLayout" Target="../slideLayouts/slideLayout14.xml" /><Relationship Id="rId3" Type="http://schemas.openxmlformats.org/officeDocument/2006/relationships/slideLayout" Target="../slideLayouts/slideLayout15.xml" /><Relationship Id="rId4" Type="http://schemas.openxmlformats.org/officeDocument/2006/relationships/slideLayout" Target="../slideLayouts/slideLayout16.xml" /><Relationship Id="rId5" Type="http://schemas.openxmlformats.org/officeDocument/2006/relationships/slideLayout" Target="../slideLayouts/slideLayout17.xml" /><Relationship Id="rId6" Type="http://schemas.openxmlformats.org/officeDocument/2006/relationships/slideLayout" Target="../slideLayouts/slideLayout18.xml" /><Relationship Id="rId7" Type="http://schemas.openxmlformats.org/officeDocument/2006/relationships/slideLayout" Target="../slideLayouts/slideLayout19.xml" /><Relationship Id="rId8" Type="http://schemas.openxmlformats.org/officeDocument/2006/relationships/slideLayout" Target="../slideLayouts/slideLayout20.xml" /><Relationship Id="rId9" Type="http://schemas.openxmlformats.org/officeDocument/2006/relationships/slideLayout" Target="../slideLayouts/slideLayout2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BF636F-25B0-4297-8624-8F517B2DFBBF}" type="datetimeFigureOut">
              <a:rPr lang="zh-CN" altLang="en-US" smtClean="0"/>
              <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4B1D85-C0C7-414C-ACD7-D7465EF77AB9}"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 Id="rId3" Type="http://schemas.openxmlformats.org/officeDocument/2006/relationships/image" Target="../media/image5.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 Id="rId3" Type="http://schemas.openxmlformats.org/officeDocument/2006/relationships/image" Target="../media/image7.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 Id="rId3" Type="http://schemas.openxmlformats.org/officeDocument/2006/relationships/image" Target="../media/image10.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audio" Target="NULL" /><Relationship Id="rId4" Type="http://schemas.microsoft.com/office/2007/relationships/media" Target="file:///C:\Users\Administrator\AppData\Roaming\Yozo_Office\Temp\fc\precorder6.wav" TargetMode="Ex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image" Target="../media/image15.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 Id="rId3" Type="http://schemas.openxmlformats.org/officeDocument/2006/relationships/image" Target="../media/image18.jpeg" /><Relationship Id="rId4" Type="http://schemas.openxmlformats.org/officeDocument/2006/relationships/image" Target="../media/image19.jpeg" /><Relationship Id="rId5" Type="http://schemas.openxmlformats.org/officeDocument/2006/relationships/image" Target="../media/image20.jpeg" /><Relationship Id="rId6" Type="http://schemas.openxmlformats.org/officeDocument/2006/relationships/image" Target="../media/image21.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png" /><Relationship Id="rId3" Type="http://schemas.openxmlformats.org/officeDocument/2006/relationships/image" Target="../media/image23.jpeg" /><Relationship Id="rId4" Type="http://schemas.openxmlformats.org/officeDocument/2006/relationships/image" Target="../media/image24.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jpeg" /><Relationship Id="rId3" Type="http://schemas.openxmlformats.org/officeDocument/2006/relationships/image" Target="../media/image26.jpeg" /><Relationship Id="rId4" Type="http://schemas.openxmlformats.org/officeDocument/2006/relationships/image" Target="../media/image27.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9.png" /><Relationship Id="rId3" Type="http://schemas.microsoft.com/office/2007/relationships/hdphoto" Target="../media/image30.wdp" /><Relationship Id="rId4" Type="http://schemas.openxmlformats.org/officeDocument/2006/relationships/image" Target="../media/image31.png" /><Relationship Id="rId5" Type="http://schemas.microsoft.com/office/2007/relationships/hdphoto" Target="../media/image32.wdp"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3.jpeg" /><Relationship Id="rId3" Type="http://schemas.openxmlformats.org/officeDocument/2006/relationships/image" Target="../media/image34.png" /><Relationship Id="rId4" Type="http://schemas.microsoft.com/office/2007/relationships/hdphoto" Target="../media/image35.wdp"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6.jpeg" /><Relationship Id="rId3" Type="http://schemas.openxmlformats.org/officeDocument/2006/relationships/image" Target="../media/image37.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3.xml" /><Relationship Id="rId3" Type="http://schemas.openxmlformats.org/officeDocument/2006/relationships/image" Target="../media/image38.png" /><Relationship Id="rId4" Type="http://schemas.microsoft.com/office/2007/relationships/hdphoto" Target="../media/image39.wdp" /><Relationship Id="rId5" Type="http://schemas.openxmlformats.org/officeDocument/2006/relationships/image" Target="../media/image40.png" /><Relationship Id="rId6" Type="http://schemas.openxmlformats.org/officeDocument/2006/relationships/image" Target="../media/image41.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4.xml" /><Relationship Id="rId3" Type="http://schemas.openxmlformats.org/officeDocument/2006/relationships/image" Target="../media/image42.jpeg" /><Relationship Id="rId4" Type="http://schemas.openxmlformats.org/officeDocument/2006/relationships/image" Target="../media/image43.jpeg" /><Relationship Id="rId5" Type="http://schemas.openxmlformats.org/officeDocument/2006/relationships/image" Target="../media/image44.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5.xml" /><Relationship Id="rId3" Type="http://schemas.openxmlformats.org/officeDocument/2006/relationships/image" Target="../media/image45.jpeg" /><Relationship Id="rId4" Type="http://schemas.openxmlformats.org/officeDocument/2006/relationships/image" Target="../media/image46.jpeg" /><Relationship Id="rId5" Type="http://schemas.openxmlformats.org/officeDocument/2006/relationships/image" Target="../media/image47.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8.jpeg" /><Relationship Id="rId3" Type="http://schemas.openxmlformats.org/officeDocument/2006/relationships/image" Target="../media/image49.jpeg" /><Relationship Id="rId4" Type="http://schemas.openxmlformats.org/officeDocument/2006/relationships/image" Target="../media/image5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3" descr="C:\Users\Administrator\AppData\Roaming\Tencent\Users\279898766\QQ\WinTemp\RichOle\VN[O~Z$IUU@60V(YS1MZ6%X.png"/>
          <p:cNvPicPr>
            <a:picLocks noChangeAspect="1" noChangeArrowheads="1"/>
          </p:cNvPicPr>
          <p:nvPr/>
        </p:nvPicPr>
        <p:blipFill>
          <a:blip r:embed="rId2"/>
          <a:stretch>
            <a:fillRect/>
          </a:stretch>
        </p:blipFill>
        <p:spPr bwMode="auto">
          <a:xfrm>
            <a:off x="971600" y="2348880"/>
            <a:ext cx="6984776" cy="3420045"/>
          </a:xfrm>
          <a:prstGeom prst="rect">
            <a:avLst/>
          </a:prstGeom>
          <a:noFill/>
          <a:ln w="9525">
            <a:noFill/>
            <a:miter lim="800000"/>
          </a:ln>
        </p:spPr>
      </p:pic>
      <p:sp>
        <p:nvSpPr>
          <p:cNvPr id="5" name="文本框 2"/>
          <p:cNvSpPr txBox="1"/>
          <p:nvPr/>
        </p:nvSpPr>
        <p:spPr>
          <a:xfrm>
            <a:off x="1043608" y="1124744"/>
            <a:ext cx="7200800" cy="590931"/>
          </a:xfrm>
          <a:prstGeom prst="rect">
            <a:avLst/>
          </a:prstGeom>
          <a:noFill/>
        </p:spPr>
        <p:txBody>
          <a:bodyPr wrap="square">
            <a:spAutoFit/>
          </a:bodyPr>
          <a:lstStyle/>
          <a:p>
            <a:pPr fontAlgn="auto">
              <a:lnSpc>
                <a:spcPct val="90000"/>
              </a:lnSpc>
              <a:spcAft>
                <a:spcPct val="0"/>
              </a:spcAft>
              <a:defRPr/>
            </a:pPr>
            <a:r>
              <a:rPr lang="zh-CN" altLang="en-US" sz="3600" b="1" smtClean="0">
                <a:solidFill>
                  <a:prstClr val="black"/>
                </a:solidFill>
                <a:latin typeface="黑体" panose="02010609060101010101" pitchFamily="49" charset="-122"/>
                <a:ea typeface="黑体" panose="02010609060101010101" pitchFamily="49" charset="-122"/>
              </a:rPr>
              <a:t>第</a:t>
            </a:r>
            <a:r>
              <a:rPr lang="en-US" altLang="zh-CN" sz="3600" b="1" smtClean="0">
                <a:solidFill>
                  <a:prstClr val="black"/>
                </a:solidFill>
                <a:latin typeface="黑体" panose="02010609060101010101" pitchFamily="49" charset="-122"/>
                <a:ea typeface="黑体" panose="02010609060101010101" pitchFamily="49" charset="-122"/>
              </a:rPr>
              <a:t>29</a:t>
            </a:r>
            <a:r>
              <a:rPr lang="zh-CN" altLang="en-US" sz="3600" b="1" smtClean="0">
                <a:solidFill>
                  <a:prstClr val="black"/>
                </a:solidFill>
                <a:latin typeface="黑体" panose="02010609060101010101" pitchFamily="49" charset="-122"/>
                <a:ea typeface="黑体" panose="02010609060101010101" pitchFamily="49" charset="-122"/>
              </a:rPr>
              <a:t>课 改革开放以来的巨大成就</a:t>
            </a:r>
            <a:endParaRPr lang="zh-CN" altLang="en-US" sz="3600" b="1">
              <a:solidFill>
                <a:prstClr val="black"/>
              </a:solidFill>
              <a:latin typeface="黑体"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9" name="Picture 5"/>
          <p:cNvPicPr>
            <a:picLocks noChangeAspect="1" noChangeArrowheads="1"/>
          </p:cNvPicPr>
          <p:nvPr/>
        </p:nvPicPr>
        <p:blipFill>
          <a:blip r:embed="rId2"/>
          <a:stretch>
            <a:fillRect/>
          </a:stretch>
        </p:blipFill>
        <p:spPr bwMode="auto">
          <a:xfrm>
            <a:off x="0" y="-1"/>
            <a:ext cx="9144000" cy="7207199"/>
          </a:xfrm>
          <a:prstGeom prst="rect">
            <a:avLst/>
          </a:prstGeom>
          <a:noFill/>
          <a:ln w="9525">
            <a:noFill/>
            <a:miter lim="800000"/>
          </a:ln>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p:cNvPicPr>
            <a:picLocks noChangeAspect="1" noChangeArrowheads="1"/>
          </p:cNvPicPr>
          <p:nvPr/>
        </p:nvPicPr>
        <p:blipFill>
          <a:blip r:embed="rId2"/>
          <a:stretch>
            <a:fillRect/>
          </a:stretch>
        </p:blipFill>
        <p:spPr bwMode="auto">
          <a:xfrm>
            <a:off x="4343415" y="2348880"/>
            <a:ext cx="4400562" cy="4149080"/>
          </a:xfrm>
          <a:prstGeom prst="rect">
            <a:avLst/>
          </a:prstGeom>
          <a:noFill/>
          <a:ln w="9525">
            <a:noFill/>
            <a:miter lim="800000"/>
          </a:ln>
        </p:spPr>
      </p:pic>
      <p:pic>
        <p:nvPicPr>
          <p:cNvPr id="1030" name="Picture 6" descr="C:\Users\Administrator\Pictures\timgFACHZI3R.jpg"/>
          <p:cNvPicPr>
            <a:picLocks noChangeAspect="1" noChangeArrowheads="1"/>
          </p:cNvPicPr>
          <p:nvPr/>
        </p:nvPicPr>
        <p:blipFill>
          <a:blip r:embed="rId3"/>
          <a:stretch>
            <a:fillRect/>
          </a:stretch>
        </p:blipFill>
        <p:spPr bwMode="auto">
          <a:xfrm>
            <a:off x="343192" y="404664"/>
            <a:ext cx="4000539" cy="4203700"/>
          </a:xfrm>
          <a:prstGeom prst="rect">
            <a:avLst/>
          </a:prstGeom>
          <a:noFill/>
        </p:spPr>
      </p:pic>
      <p:sp>
        <p:nvSpPr>
          <p:cNvPr id="8" name="TextBox 7"/>
          <p:cNvSpPr txBox="1"/>
          <p:nvPr/>
        </p:nvSpPr>
        <p:spPr>
          <a:xfrm>
            <a:off x="514630" y="4869161"/>
            <a:ext cx="3428763" cy="1754326"/>
          </a:xfrm>
          <a:prstGeom prst="rect">
            <a:avLst/>
          </a:prstGeom>
          <a:noFill/>
        </p:spPr>
        <p:txBody>
          <a:bodyPr wrap="square" rtlCol="0">
            <a:spAutoFit/>
          </a:bodyPr>
          <a:lstStyle/>
          <a:p>
            <a:r>
              <a:rPr lang="zh-CN" altLang="en-US" sz="3600" b="1" smtClean="0">
                <a:latin typeface="黑体" panose="02010609060101010101" pitchFamily="49" charset="-122"/>
                <a:ea typeface="黑体" panose="02010609060101010101" pitchFamily="49" charset="-122"/>
              </a:rPr>
              <a:t>当代中国是</a:t>
            </a:r>
            <a:endParaRPr lang="en-US" altLang="zh-CN" sz="3600" b="1" smtClean="0">
              <a:latin typeface="黑体" pitchFamily="49" charset="-122"/>
              <a:ea typeface="黑体" panose="02010609060101010101" pitchFamily="49" charset="-122"/>
            </a:endParaRPr>
          </a:p>
          <a:p>
            <a:r>
              <a:rPr lang="en-US" altLang="zh-CN" sz="3600" b="1" smtClean="0">
                <a:latin typeface="黑体" panose="02010609060101010101" pitchFamily="49" charset="-122"/>
                <a:ea typeface="黑体" panose="02010609060101010101" pitchFamily="49" charset="-122"/>
              </a:rPr>
              <a:t>    </a:t>
            </a:r>
            <a:r>
              <a:rPr lang="zh-CN" altLang="en-US" sz="3600" b="1" smtClean="0">
                <a:latin typeface="黑体" panose="02010609060101010101" pitchFamily="49" charset="-122"/>
                <a:ea typeface="黑体" panose="02010609060101010101" pitchFamily="49" charset="-122"/>
              </a:rPr>
              <a:t>历史中国的延续</a:t>
            </a:r>
            <a:endParaRPr lang="zh-CN" altLang="en-US" sz="3600" b="1">
              <a:latin typeface="黑体" pitchFamily="49" charset="-122"/>
              <a:ea typeface="黑体" panose="02010609060101010101" pitchFamily="49" charset="-122"/>
            </a:endParaRPr>
          </a:p>
        </p:txBody>
      </p:sp>
      <p:sp>
        <p:nvSpPr>
          <p:cNvPr id="9" name="TextBox 8"/>
          <p:cNvSpPr txBox="1"/>
          <p:nvPr/>
        </p:nvSpPr>
        <p:spPr>
          <a:xfrm>
            <a:off x="4572000" y="692697"/>
            <a:ext cx="4343100" cy="1754326"/>
          </a:xfrm>
          <a:prstGeom prst="rect">
            <a:avLst/>
          </a:prstGeom>
          <a:noFill/>
        </p:spPr>
        <p:txBody>
          <a:bodyPr wrap="square" rtlCol="0">
            <a:spAutoFit/>
          </a:bodyPr>
          <a:lstStyle/>
          <a:p>
            <a:r>
              <a:rPr lang="zh-CN" altLang="en-US" sz="3600" b="1" smtClean="0">
                <a:latin typeface="黑体" panose="02010609060101010101" pitchFamily="49" charset="-122"/>
                <a:ea typeface="黑体" panose="02010609060101010101" pitchFamily="49" charset="-122"/>
              </a:rPr>
              <a:t>新时代中国特色社会主义根本动力是全面深化改革</a:t>
            </a:r>
            <a:endParaRPr lang="zh-CN" altLang="en-US" sz="3600" b="1">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 fill="hold"/>
                                        <p:tgtEl>
                                          <p:spTgt spid="1030"/>
                                        </p:tgtEl>
                                        <p:attrNameLst>
                                          <p:attrName>ppt_x</p:attrName>
                                        </p:attrNameLst>
                                      </p:cBhvr>
                                      <p:tavLst>
                                        <p:tav tm="0">
                                          <p:val>
                                            <p:strVal val="#ppt_x"/>
                                          </p:val>
                                        </p:tav>
                                        <p:tav tm="100000">
                                          <p:val>
                                            <p:strVal val="#ppt_x"/>
                                          </p:val>
                                        </p:tav>
                                      </p:tavLst>
                                    </p:anim>
                                    <p:anim calcmode="lin" valueType="num">
                                      <p:cBhvr additive="base">
                                        <p:cTn id="8" dur="500" fill="hold"/>
                                        <p:tgtEl>
                                          <p:spTgt spid="103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 fill="hold"/>
                                        <p:tgtEl>
                                          <p:spTgt spid="1026"/>
                                        </p:tgtEl>
                                        <p:attrNameLst>
                                          <p:attrName>ppt_x</p:attrName>
                                        </p:attrNameLst>
                                      </p:cBhvr>
                                      <p:tavLst>
                                        <p:tav tm="0">
                                          <p:val>
                                            <p:strVal val="#ppt_x"/>
                                          </p:val>
                                        </p:tav>
                                        <p:tav tm="100000">
                                          <p:val>
                                            <p:strVal val="#ppt_x"/>
                                          </p:val>
                                        </p:tav>
                                      </p:tavLst>
                                    </p:anim>
                                    <p:anim calcmode="lin" valueType="num">
                                      <p:cBhvr additive="base">
                                        <p:cTn id="12" dur="500" fill="hold"/>
                                        <p:tgtEl>
                                          <p:spTgt spid="1026"/>
                                        </p:tgtEl>
                                        <p:attrNameLst>
                                          <p:attrName>ppt_y</p:attrName>
                                        </p:attrNameLst>
                                      </p:cBhvr>
                                      <p:tavLst>
                                        <p:tav tm="0">
                                          <p:val>
                                            <p:strVal val="1+#ppt_h/2"/>
                                          </p:val>
                                        </p:tav>
                                        <p:tav tm="100000">
                                          <p:val>
                                            <p:strVal val="#ppt_y"/>
                                          </p:val>
                                        </p:tav>
                                      </p:tavLst>
                                    </p:anim>
                                  </p:childTnLst>
                                </p:cTn>
                              </p:par>
                              <p:par>
                                <p:cTn id="13" presetID="3" presetClass="entr" presetSubtype="1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0" y="6456785"/>
            <a:ext cx="9144000" cy="401216"/>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流程图: 手动输入 1"/>
          <p:cNvSpPr/>
          <p:nvPr/>
        </p:nvSpPr>
        <p:spPr>
          <a:xfrm rot="16200000" flipV="1">
            <a:off x="1087017" y="5248468"/>
            <a:ext cx="522512" cy="2696548"/>
          </a:xfrm>
          <a:prstGeom prst="flowChartManualInput">
            <a:avLst/>
          </a:prstGeom>
          <a:gradFill flip="none" rotWithShape="1">
            <a:gsLst>
              <a:gs pos="69000">
                <a:srgbClr val="CC6464"/>
              </a:gs>
              <a:gs pos="100000">
                <a:srgbClr val="FF5D5D"/>
              </a:gs>
              <a:gs pos="0">
                <a:srgbClr val="C0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单圆角矩形 6"/>
          <p:cNvSpPr/>
          <p:nvPr/>
        </p:nvSpPr>
        <p:spPr>
          <a:xfrm>
            <a:off x="-1" y="183353"/>
            <a:ext cx="1615440" cy="439104"/>
          </a:xfrm>
          <a:prstGeom prst="round1Rect">
            <a:avLst>
              <a:gd name="adj" fmla="val 36332"/>
            </a:avLst>
          </a:prstGeom>
          <a:solidFill>
            <a:srgbClr val="B82E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0069" y="596686"/>
            <a:ext cx="9144000" cy="127312"/>
          </a:xfrm>
          <a:prstGeom prst="rect">
            <a:avLst/>
          </a:prstGeom>
          <a:gradFill flip="none" rotWithShape="1">
            <a:gsLst>
              <a:gs pos="0">
                <a:schemeClr val="bg2">
                  <a:lumMod val="50000"/>
                  <a:alpha val="58000"/>
                </a:schemeClr>
              </a:gs>
              <a:gs pos="74000">
                <a:srgbClr val="B82E2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11"/>
          <p:cNvGrpSpPr/>
          <p:nvPr/>
        </p:nvGrpSpPr>
        <p:grpSpPr>
          <a:xfrm>
            <a:off x="1399667" y="50720"/>
            <a:ext cx="368654" cy="368654"/>
            <a:chOff x="1296416" y="123872"/>
            <a:chExt cx="368654" cy="368654"/>
          </a:xfrm>
        </p:grpSpPr>
        <p:sp>
          <p:nvSpPr>
            <p:cNvPr id="9" name="同心圆 8"/>
            <p:cNvSpPr/>
            <p:nvPr/>
          </p:nvSpPr>
          <p:spPr>
            <a:xfrm>
              <a:off x="1296416" y="123872"/>
              <a:ext cx="368654" cy="368654"/>
            </a:xfrm>
            <a:prstGeom prst="donut">
              <a:avLst>
                <a:gd name="adj" fmla="val 1578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a:spLocks noChangeAspect="1"/>
            </p:cNvSpPr>
            <p:nvPr/>
          </p:nvSpPr>
          <p:spPr>
            <a:xfrm>
              <a:off x="1336743" y="164199"/>
              <a:ext cx="288000" cy="288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4-Point Star 9"/>
          <p:cNvSpPr/>
          <p:nvPr/>
        </p:nvSpPr>
        <p:spPr>
          <a:xfrm rot="890656">
            <a:off x="1266196" y="-82478"/>
            <a:ext cx="634271" cy="634271"/>
          </a:xfrm>
          <a:prstGeom prst="star4">
            <a:avLst>
              <a:gd name="adj" fmla="val 6656"/>
            </a:avLst>
          </a:prstGeom>
          <a:gradFill flip="none" rotWithShape="1">
            <a:gsLst>
              <a:gs pos="0">
                <a:schemeClr val="bg1"/>
              </a:gs>
              <a:gs pos="63000">
                <a:schemeClr val="bg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文本框 12"/>
          <p:cNvSpPr txBox="1"/>
          <p:nvPr/>
        </p:nvSpPr>
        <p:spPr>
          <a:xfrm>
            <a:off x="69260" y="195848"/>
            <a:ext cx="1454740" cy="460375"/>
          </a:xfrm>
          <a:prstGeom prst="rect">
            <a:avLst/>
          </a:prstGeom>
          <a:noFill/>
        </p:spPr>
        <p:txBody>
          <a:bodyPr wrap="square" rtlCol="0">
            <a:spAutoFit/>
          </a:bodyPr>
          <a:lstStyle/>
          <a:p>
            <a:r>
              <a:rPr lang="zh-CN" altLang="en-US" sz="2400" b="1">
                <a:solidFill>
                  <a:schemeClr val="bg1"/>
                </a:solidFill>
                <a:latin typeface="隶书" panose="02010509060101010101" pitchFamily="49" charset="-122"/>
                <a:ea typeface="隶书" panose="02010509060101010101" pitchFamily="49" charset="-122"/>
              </a:rPr>
              <a:t>导入新课</a:t>
            </a:r>
            <a:endParaRPr lang="zh-CN" altLang="en-US" sz="2400" b="1">
              <a:solidFill>
                <a:schemeClr val="bg1"/>
              </a:solidFill>
              <a:latin typeface="隶书" pitchFamily="49" charset="-122"/>
              <a:ea typeface="隶书" pitchFamily="49" charset="-122"/>
            </a:endParaRPr>
          </a:p>
        </p:txBody>
      </p:sp>
      <p:pic>
        <p:nvPicPr>
          <p:cNvPr id="5" name="图片 4" descr="习近平"/>
          <p:cNvPicPr>
            <a:picLocks noChangeAspect="1"/>
          </p:cNvPicPr>
          <p:nvPr/>
        </p:nvPicPr>
        <p:blipFill>
          <a:blip r:embed="rId2"/>
          <a:stretch>
            <a:fillRect/>
          </a:stretch>
        </p:blipFill>
        <p:spPr>
          <a:xfrm>
            <a:off x="438785" y="1067435"/>
            <a:ext cx="3257550" cy="4925060"/>
          </a:xfrm>
          <a:prstGeom prst="rect">
            <a:avLst/>
          </a:prstGeom>
        </p:spPr>
      </p:pic>
      <p:sp>
        <p:nvSpPr>
          <p:cNvPr id="10" name="文本框 9"/>
          <p:cNvSpPr txBox="1"/>
          <p:nvPr/>
        </p:nvSpPr>
        <p:spPr>
          <a:xfrm>
            <a:off x="4020820" y="4068445"/>
            <a:ext cx="4833620" cy="2676525"/>
          </a:xfrm>
          <a:prstGeom prst="rect">
            <a:avLst/>
          </a:prstGeom>
          <a:noFill/>
        </p:spPr>
        <p:txBody>
          <a:bodyPr wrap="square" rtlCol="0" anchor="t">
            <a:spAutoFit/>
          </a:bodyPr>
          <a:lstStyle/>
          <a:p>
            <a:pPr lvl="0" algn="l"/>
            <a:r>
              <a:rPr lang="zh-CN" altLang="en-US" sz="2400" smtClean="0">
                <a:solidFill>
                  <a:prstClr val="black"/>
                </a:solidFill>
                <a:latin typeface="楷体" panose="02010609060101010101" pitchFamily="49" charset="-122"/>
                <a:ea typeface="楷体" panose="02010609060101010101" pitchFamily="49" charset="-122"/>
                <a:sym typeface="+mn-ea"/>
              </a:rPr>
              <a:t>美国《时代周刊》在其网站公布了2018年度全球一百位最有影响力人物名单。中国国家主席习近平再次入选。“</a:t>
            </a:r>
            <a:r>
              <a:rPr lang="zh-CN" altLang="en-US" sz="2400" b="1" smtClean="0">
                <a:solidFill>
                  <a:prstClr val="black"/>
                </a:solidFill>
                <a:latin typeface="楷体" panose="02010609060101010101" pitchFamily="49" charset="-122"/>
                <a:ea typeface="楷体" panose="02010609060101010101" pitchFamily="49" charset="-122"/>
                <a:sym typeface="+mn-ea"/>
              </a:rPr>
              <a:t>改革”“变化”</a:t>
            </a:r>
            <a:r>
              <a:rPr lang="zh-CN" altLang="en-US" sz="2400" smtClean="0">
                <a:solidFill>
                  <a:prstClr val="black"/>
                </a:solidFill>
                <a:latin typeface="楷体" panose="02010609060101010101" pitchFamily="49" charset="-122"/>
                <a:ea typeface="楷体" panose="02010609060101010101" pitchFamily="49" charset="-122"/>
                <a:sym typeface="+mn-ea"/>
              </a:rPr>
              <a:t>也是习近平多次入选年度影响力人物时的关键词。</a:t>
            </a:r>
            <a:endParaRPr lang="zh-CN" altLang="en-US" sz="2400" smtClean="0">
              <a:solidFill>
                <a:prstClr val="black"/>
              </a:solidFill>
              <a:latin typeface="楷体" pitchFamily="49" charset="-122"/>
              <a:ea typeface="楷体" pitchFamily="49" charset="-122"/>
              <a:sym typeface="+mn-ea"/>
            </a:endParaRPr>
          </a:p>
          <a:p>
            <a:pPr lvl="0" algn="l"/>
            <a:endParaRPr lang="zh-CN" altLang="en-US" sz="2400" smtClean="0">
              <a:solidFill>
                <a:prstClr val="black"/>
              </a:solidFill>
              <a:latin typeface="楷体" panose="02010609060101010101" pitchFamily="49" charset="-122"/>
              <a:ea typeface="楷体" panose="02010609060101010101" pitchFamily="49" charset="-122"/>
              <a:sym typeface="+mn-ea"/>
            </a:endParaRPr>
          </a:p>
        </p:txBody>
      </p:sp>
      <p:pic>
        <p:nvPicPr>
          <p:cNvPr id="15" name="图片 14" descr="a449cdea046e42448c7c805392d658aa"/>
          <p:cNvPicPr>
            <a:picLocks noChangeAspect="1"/>
          </p:cNvPicPr>
          <p:nvPr/>
        </p:nvPicPr>
        <p:blipFill>
          <a:blip r:embed="rId3"/>
          <a:srcRect t="9522" b="6898"/>
          <a:stretch>
            <a:fillRect/>
          </a:stretch>
        </p:blipFill>
        <p:spPr>
          <a:xfrm>
            <a:off x="4117975" y="1067435"/>
            <a:ext cx="4489450" cy="2933065"/>
          </a:xfrm>
          <a:prstGeom prst="rect">
            <a:avLst/>
          </a:prstGeom>
        </p:spPr>
      </p:pic>
      <p:sp>
        <p:nvSpPr>
          <p:cNvPr id="3" name="矩形 2"/>
          <p:cNvSpPr/>
          <p:nvPr/>
        </p:nvSpPr>
        <p:spPr>
          <a:xfrm>
            <a:off x="726" y="622721"/>
            <a:ext cx="9144000" cy="127312"/>
          </a:xfrm>
          <a:prstGeom prst="rect">
            <a:avLst/>
          </a:prstGeom>
          <a:gradFill flip="none" rotWithShape="1">
            <a:gsLst>
              <a:gs pos="0">
                <a:schemeClr val="bg2">
                  <a:lumMod val="50000"/>
                  <a:alpha val="58000"/>
                </a:schemeClr>
              </a:gs>
              <a:gs pos="74000">
                <a:srgbClr val="B82E2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8" presetClass="emph" presetSubtype="0" repeatCount="indefinite" fill="hold" grpId="0" nodeType="withEffect">
                                  <p:stCondLst>
                                    <p:cond delay="800"/>
                                  </p:stCondLst>
                                  <p:iterate type="lt">
                                    <p:tmPct val="0"/>
                                  </p:iterate>
                                  <p:childTnLst>
                                    <p:animRot by="21600000">
                                      <p:cBhvr>
                                        <p:cTn id="6" dur="5000" fill="hold"/>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611560" y="548680"/>
            <a:ext cx="8064896" cy="3539430"/>
          </a:xfrm>
          <a:prstGeom prst="rect">
            <a:avLst/>
          </a:prstGeom>
        </p:spPr>
        <p:txBody>
          <a:bodyPr wrap="square">
            <a:spAutoFit/>
          </a:bodyPr>
          <a:lstStyle/>
          <a:p>
            <a:r>
              <a:rPr lang="en-US" altLang="zh-CN" sz="2800" b="1" smtClean="0">
                <a:latin typeface="黑体" panose="02010609060101010101" pitchFamily="49" charset="-122"/>
                <a:ea typeface="黑体" panose="02010609060101010101" pitchFamily="49" charset="-122"/>
              </a:rPr>
              <a:t>    </a:t>
            </a:r>
            <a:r>
              <a:rPr lang="zh-CN" altLang="zh-CN" sz="2800" b="1" smtClean="0">
                <a:latin typeface="黑体" panose="02010609060101010101" pitchFamily="49" charset="-122"/>
                <a:ea typeface="黑体" panose="02010609060101010101" pitchFamily="49" charset="-122"/>
              </a:rPr>
              <a:t>中共十八大以来，以习近平为核心的党中央带领全国各族人民踏上中国特色社会主义新征程，改革开放取得巨大成就。在中国特色社会主义理论指导下，中国综合国力不断增强，科技创新能力持续提升。外交全方位布局，形成面向未来、放眼全球的中国特色大国外交，为全球治理体系的改革与完善贡献中国方案。右图为复兴号与和谐号交会的一瞬间。</a:t>
            </a:r>
            <a:endParaRPr lang="zh-CN" altLang="en-US" sz="2800" b="1">
              <a:latin typeface="黑体" pitchFamily="49" charset="-122"/>
              <a:ea typeface="黑体" panose="02010609060101010101" pitchFamily="49" charset="-122"/>
            </a:endParaRPr>
          </a:p>
        </p:txBody>
      </p:sp>
      <p:pic>
        <p:nvPicPr>
          <p:cNvPr id="5" name="image823.jpeg"/>
          <p:cNvPicPr/>
          <p:nvPr/>
        </p:nvPicPr>
        <p:blipFill>
          <a:blip r:embed="rId2"/>
          <a:stretch>
            <a:fillRect/>
          </a:stretch>
        </p:blipFill>
        <p:spPr>
          <a:xfrm>
            <a:off x="2123728" y="3933056"/>
            <a:ext cx="5328592" cy="2520280"/>
          </a:xfrm>
          <a:prstGeom prst="rect">
            <a:avLst/>
          </a:prstGeom>
        </p:spPr>
      </p:pic>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50" name="Picture 2" descr="C:\Users\Administrator\Pictures\图片1.png"/>
          <p:cNvPicPr>
            <a:picLocks noChangeAspect="1" noChangeArrowheads="1"/>
          </p:cNvPicPr>
          <p:nvPr/>
        </p:nvPicPr>
        <p:blipFill>
          <a:blip r:embed="rId2"/>
          <a:stretch>
            <a:fillRect/>
          </a:stretch>
        </p:blipFill>
        <p:spPr bwMode="auto">
          <a:xfrm>
            <a:off x="0" y="0"/>
            <a:ext cx="9144000" cy="6857999"/>
          </a:xfrm>
          <a:prstGeom prst="rect">
            <a:avLst/>
          </a:prstGeom>
          <a:noFill/>
        </p:spPr>
      </p:pic>
      <p:sp>
        <p:nvSpPr>
          <p:cNvPr id="2" name="TextBox 1"/>
          <p:cNvSpPr txBox="1"/>
          <p:nvPr/>
        </p:nvSpPr>
        <p:spPr>
          <a:xfrm>
            <a:off x="1979712" y="2564904"/>
            <a:ext cx="2757486" cy="707886"/>
          </a:xfrm>
          <a:prstGeom prst="rect">
            <a:avLst/>
          </a:prstGeom>
          <a:noFill/>
        </p:spPr>
        <p:txBody>
          <a:bodyPr wrap="none" rtlCol="0">
            <a:spAutoFit/>
          </a:bodyPr>
          <a:lstStyle/>
          <a:p>
            <a:r>
              <a:rPr lang="zh-CN" altLang="en-US" sz="4000" b="1" smtClean="0">
                <a:solidFill>
                  <a:srgbClr val="3333FF"/>
                </a:solidFill>
                <a:latin typeface="黑体" panose="02010609060101010101" pitchFamily="49" charset="-122"/>
                <a:ea typeface="黑体" panose="02010609060101010101" pitchFamily="49" charset="-122"/>
              </a:rPr>
              <a:t>◆代表人物</a:t>
            </a:r>
            <a:endParaRPr lang="zh-CN" altLang="en-US" sz="4000" b="1">
              <a:solidFill>
                <a:srgbClr val="3333FF"/>
              </a:solidFill>
              <a:latin typeface="黑体" pitchFamily="49" charset="-122"/>
              <a:ea typeface="黑体" panose="02010609060101010101" pitchFamily="49" charset="-122"/>
            </a:endParaRPr>
          </a:p>
        </p:txBody>
      </p:sp>
      <p:sp>
        <p:nvSpPr>
          <p:cNvPr id="3" name="TextBox 2"/>
          <p:cNvSpPr txBox="1"/>
          <p:nvPr/>
        </p:nvSpPr>
        <p:spPr>
          <a:xfrm>
            <a:off x="1907704" y="4437112"/>
            <a:ext cx="2757486" cy="707886"/>
          </a:xfrm>
          <a:prstGeom prst="rect">
            <a:avLst/>
          </a:prstGeom>
          <a:noFill/>
        </p:spPr>
        <p:txBody>
          <a:bodyPr wrap="none" rtlCol="0">
            <a:spAutoFit/>
          </a:bodyPr>
          <a:lstStyle/>
          <a:p>
            <a:r>
              <a:rPr lang="zh-CN" altLang="en-US" sz="4000" b="1" smtClean="0">
                <a:solidFill>
                  <a:srgbClr val="3333FF"/>
                </a:solidFill>
                <a:latin typeface="黑体" panose="02010609060101010101" pitchFamily="49" charset="-122"/>
                <a:ea typeface="黑体" panose="02010609060101010101" pitchFamily="49" charset="-122"/>
              </a:rPr>
              <a:t>◆重大成就</a:t>
            </a:r>
            <a:endParaRPr lang="zh-CN" altLang="en-US" sz="4000" b="1">
              <a:solidFill>
                <a:srgbClr val="3333FF"/>
              </a:solidFill>
              <a:latin typeface="黑体" panose="02010609060101010101" pitchFamily="49" charset="-122"/>
              <a:ea typeface="黑体" panose="02010609060101010101" pitchFamily="49" charset="-122"/>
            </a:endParaRPr>
          </a:p>
        </p:txBody>
      </p:sp>
      <p:sp>
        <p:nvSpPr>
          <p:cNvPr id="8" name="TextBox 7"/>
          <p:cNvSpPr txBox="1"/>
          <p:nvPr/>
        </p:nvSpPr>
        <p:spPr>
          <a:xfrm>
            <a:off x="743214" y="2636912"/>
            <a:ext cx="800219" cy="3046988"/>
          </a:xfrm>
          <a:prstGeom prst="rect">
            <a:avLst/>
          </a:prstGeom>
          <a:noFill/>
        </p:spPr>
        <p:txBody>
          <a:bodyPr wrap="none" rtlCol="0">
            <a:spAutoFit/>
          </a:bodyPr>
          <a:lstStyle/>
          <a:p>
            <a:r>
              <a:rPr lang="zh-CN" altLang="en-US" sz="4800" b="1" smtClean="0">
                <a:solidFill>
                  <a:srgbClr val="3333FF"/>
                </a:solidFill>
                <a:latin typeface="微软雅黑" panose="020b0503020204020204" pitchFamily="34" charset="-122"/>
                <a:ea typeface="微软雅黑" panose="020b0503020204020204" pitchFamily="34" charset="-122"/>
              </a:rPr>
              <a:t>学</a:t>
            </a:r>
            <a:endParaRPr lang="en-US" altLang="zh-CN" sz="4800" b="1" smtClean="0">
              <a:solidFill>
                <a:srgbClr val="3333FF"/>
              </a:solidFill>
              <a:latin typeface="微软雅黑" pitchFamily="34" charset="-122"/>
              <a:ea typeface="微软雅黑" pitchFamily="34" charset="-122"/>
            </a:endParaRPr>
          </a:p>
          <a:p>
            <a:r>
              <a:rPr lang="zh-CN" altLang="en-US" sz="4800" b="1" smtClean="0">
                <a:solidFill>
                  <a:srgbClr val="3333FF"/>
                </a:solidFill>
                <a:latin typeface="微软雅黑" panose="020b0503020204020204" pitchFamily="34" charset="-122"/>
                <a:ea typeface="微软雅黑" panose="020b0503020204020204" pitchFamily="34" charset="-122"/>
              </a:rPr>
              <a:t>习</a:t>
            </a:r>
            <a:endParaRPr lang="en-US" altLang="zh-CN" sz="4800" b="1" smtClean="0">
              <a:solidFill>
                <a:srgbClr val="3333FF"/>
              </a:solidFill>
              <a:latin typeface="微软雅黑" panose="020b0503020204020204" pitchFamily="34" charset="-122"/>
              <a:ea typeface="微软雅黑" panose="020b0503020204020204" pitchFamily="34" charset="-122"/>
            </a:endParaRPr>
          </a:p>
          <a:p>
            <a:r>
              <a:rPr lang="zh-CN" altLang="en-US" sz="4800" b="1" smtClean="0">
                <a:solidFill>
                  <a:srgbClr val="3333FF"/>
                </a:solidFill>
                <a:latin typeface="微软雅黑" panose="020b0503020204020204" pitchFamily="34" charset="-122"/>
                <a:ea typeface="微软雅黑" panose="020b0503020204020204" pitchFamily="34" charset="-122"/>
              </a:rPr>
              <a:t>目</a:t>
            </a:r>
            <a:endParaRPr lang="en-US" altLang="zh-CN" sz="4800" b="1" smtClean="0">
              <a:solidFill>
                <a:srgbClr val="3333FF"/>
              </a:solidFill>
              <a:latin typeface="微软雅黑" panose="020b0503020204020204" pitchFamily="34" charset="-122"/>
              <a:ea typeface="微软雅黑" panose="020b0503020204020204" pitchFamily="34" charset="-122"/>
            </a:endParaRPr>
          </a:p>
          <a:p>
            <a:r>
              <a:rPr lang="zh-CN" altLang="en-US" sz="4800" b="1" smtClean="0">
                <a:solidFill>
                  <a:srgbClr val="3333FF"/>
                </a:solidFill>
                <a:latin typeface="微软雅黑" panose="020b0503020204020204" pitchFamily="34" charset="-122"/>
                <a:ea typeface="微软雅黑" panose="020b0503020204020204" pitchFamily="34" charset="-122"/>
              </a:rPr>
              <a:t>标</a:t>
            </a:r>
            <a:endParaRPr lang="zh-CN" altLang="en-US" sz="4800" b="1">
              <a:solidFill>
                <a:srgbClr val="3333FF"/>
              </a:solidFill>
              <a:latin typeface="微软雅黑" pitchFamily="34" charset="-122"/>
              <a:ea typeface="微软雅黑" pitchFamily="34" charset="-122"/>
            </a:endParaRPr>
          </a:p>
        </p:txBody>
      </p:sp>
      <p:sp>
        <p:nvSpPr>
          <p:cNvPr id="9" name="左大括号 8"/>
          <p:cNvSpPr/>
          <p:nvPr/>
        </p:nvSpPr>
        <p:spPr>
          <a:xfrm>
            <a:off x="1428967" y="2636912"/>
            <a:ext cx="457168" cy="3024336"/>
          </a:xfrm>
          <a:prstGeom prst="leftBrace">
            <a:avLst/>
          </a:prstGeom>
          <a:ln w="50800">
            <a:solidFill>
              <a:srgbClr val="3333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333FF"/>
              </a:solidFill>
            </a:endParaRPr>
          </a:p>
        </p:txBody>
      </p:sp>
      <p:sp>
        <p:nvSpPr>
          <p:cNvPr id="6" name="左大括号 5"/>
          <p:cNvSpPr/>
          <p:nvPr/>
        </p:nvSpPr>
        <p:spPr>
          <a:xfrm>
            <a:off x="4644008" y="3645024"/>
            <a:ext cx="360040" cy="2304256"/>
          </a:xfrm>
          <a:prstGeom prst="leftBrace">
            <a:avLst/>
          </a:prstGeom>
          <a:ln w="38100">
            <a:solidFill>
              <a:srgbClr val="3333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333FF"/>
              </a:solidFill>
            </a:endParaRPr>
          </a:p>
        </p:txBody>
      </p:sp>
      <p:sp>
        <p:nvSpPr>
          <p:cNvPr id="7" name="TextBox 6"/>
          <p:cNvSpPr txBox="1"/>
          <p:nvPr/>
        </p:nvSpPr>
        <p:spPr>
          <a:xfrm>
            <a:off x="5148064" y="3501008"/>
            <a:ext cx="2160240" cy="2554545"/>
          </a:xfrm>
          <a:prstGeom prst="rect">
            <a:avLst/>
          </a:prstGeom>
          <a:noFill/>
        </p:spPr>
        <p:txBody>
          <a:bodyPr wrap="square" rtlCol="0">
            <a:spAutoFit/>
          </a:bodyPr>
          <a:lstStyle/>
          <a:p>
            <a:r>
              <a:rPr lang="zh-CN" altLang="en-US" sz="3200" b="1" smtClean="0">
                <a:solidFill>
                  <a:srgbClr val="FF0000"/>
                </a:solidFill>
                <a:latin typeface="黑体" panose="02010609060101010101" pitchFamily="49" charset="-122"/>
                <a:ea typeface="黑体" panose="02010609060101010101" pitchFamily="49" charset="-122"/>
              </a:rPr>
              <a:t>理论成果</a:t>
            </a:r>
            <a:endParaRPr lang="en-US" altLang="zh-CN" sz="3200" b="1" smtClean="0">
              <a:solidFill>
                <a:srgbClr val="FF0000"/>
              </a:solidFill>
              <a:latin typeface="黑体" pitchFamily="49" charset="-122"/>
              <a:ea typeface="黑体" panose="02010609060101010101" pitchFamily="49" charset="-122"/>
            </a:endParaRPr>
          </a:p>
          <a:p>
            <a:r>
              <a:rPr lang="zh-CN" altLang="en-US" sz="3200" b="1" smtClean="0">
                <a:solidFill>
                  <a:srgbClr val="FF0000"/>
                </a:solidFill>
                <a:latin typeface="黑体" panose="02010609060101010101" pitchFamily="49" charset="-122"/>
                <a:ea typeface="黑体" panose="02010609060101010101" pitchFamily="49" charset="-122"/>
              </a:rPr>
              <a:t>经济成就</a:t>
            </a:r>
            <a:endParaRPr lang="en-US" altLang="zh-CN" sz="3200" b="1" smtClean="0">
              <a:solidFill>
                <a:srgbClr val="FF0000"/>
              </a:solidFill>
              <a:latin typeface="黑体" panose="02010609060101010101" pitchFamily="49" charset="-122"/>
              <a:ea typeface="黑体" panose="02010609060101010101" pitchFamily="49" charset="-122"/>
            </a:endParaRPr>
          </a:p>
          <a:p>
            <a:r>
              <a:rPr lang="zh-CN" altLang="en-US" sz="3200" b="1" smtClean="0">
                <a:solidFill>
                  <a:srgbClr val="FF0000"/>
                </a:solidFill>
                <a:latin typeface="黑体" panose="02010609060101010101" pitchFamily="49" charset="-122"/>
                <a:ea typeface="黑体" panose="02010609060101010101" pitchFamily="49" charset="-122"/>
              </a:rPr>
              <a:t>文化成就</a:t>
            </a:r>
            <a:endParaRPr lang="en-US" altLang="zh-CN" sz="3200" b="1" smtClean="0">
              <a:solidFill>
                <a:srgbClr val="FF0000"/>
              </a:solidFill>
              <a:latin typeface="黑体" panose="02010609060101010101" pitchFamily="49" charset="-122"/>
              <a:ea typeface="黑体" panose="02010609060101010101" pitchFamily="49" charset="-122"/>
            </a:endParaRPr>
          </a:p>
          <a:p>
            <a:r>
              <a:rPr lang="zh-CN" altLang="en-US" sz="3200" b="1" smtClean="0">
                <a:solidFill>
                  <a:srgbClr val="FF0000"/>
                </a:solidFill>
                <a:latin typeface="黑体" panose="02010609060101010101" pitchFamily="49" charset="-122"/>
                <a:ea typeface="黑体" panose="02010609060101010101" pitchFamily="49" charset="-122"/>
              </a:rPr>
              <a:t>国防成就</a:t>
            </a:r>
            <a:endParaRPr lang="en-US" altLang="zh-CN" sz="3200" b="1" smtClean="0">
              <a:solidFill>
                <a:srgbClr val="FF0000"/>
              </a:solidFill>
              <a:latin typeface="黑体" panose="02010609060101010101" pitchFamily="49" charset="-122"/>
              <a:ea typeface="黑体" panose="02010609060101010101" pitchFamily="49" charset="-122"/>
            </a:endParaRPr>
          </a:p>
          <a:p>
            <a:r>
              <a:rPr lang="zh-CN" altLang="en-US" sz="3200" b="1" smtClean="0">
                <a:solidFill>
                  <a:srgbClr val="FF0000"/>
                </a:solidFill>
                <a:latin typeface="黑体" panose="02010609060101010101" pitchFamily="49" charset="-122"/>
                <a:ea typeface="黑体" panose="02010609060101010101" pitchFamily="49" charset="-122"/>
              </a:rPr>
              <a:t>外交成就</a:t>
            </a:r>
            <a:endParaRPr lang="zh-CN" altLang="en-US" sz="3200" b="1">
              <a:solidFill>
                <a:srgbClr val="FF0000"/>
              </a:solidFill>
              <a:latin typeface="黑体" pitchFamily="49" charset="-122"/>
              <a:ea typeface="黑体" panose="02010609060101010101" pitchFamily="49" charset="-122"/>
            </a:endParaRPr>
          </a:p>
        </p:txBody>
      </p:sp>
      <p:pic>
        <p:nvPicPr>
          <p:cNvPr id="10" name="图片 9" descr="图片44.png"/>
          <p:cNvPicPr>
            <a:picLocks noChangeAspect="1"/>
          </p:cNvPicPr>
          <p:nvPr/>
        </p:nvPicPr>
        <p:blipFill>
          <a:blip r:embed="rId3"/>
          <a:stretch>
            <a:fillRect/>
          </a:stretch>
        </p:blipFill>
        <p:spPr>
          <a:xfrm>
            <a:off x="-20190" y="260648"/>
            <a:ext cx="9164190" cy="1428760"/>
          </a:xfrm>
          <a:prstGeom prst="rect">
            <a:avLst/>
          </a:prstGeom>
        </p:spPr>
      </p:pic>
      <p:sp>
        <p:nvSpPr>
          <p:cNvPr id="11" name="矩形 10"/>
          <p:cNvSpPr/>
          <p:nvPr/>
        </p:nvSpPr>
        <p:spPr>
          <a:xfrm>
            <a:off x="755576" y="548680"/>
            <a:ext cx="7837402" cy="923330"/>
          </a:xfrm>
          <a:prstGeom prst="rect">
            <a:avLst/>
          </a:prstGeom>
        </p:spPr>
        <p:txBody>
          <a:bodyPr wrap="none">
            <a:spAutoFit/>
          </a:bodyPr>
          <a:lstStyle/>
          <a:p>
            <a:r>
              <a:rPr lang="zh-CN" altLang="en-US" sz="5400" b="1" smtClean="0">
                <a:latin typeface="隶书" panose="02010509060101010101" pitchFamily="49" charset="-122"/>
                <a:ea typeface="隶书" panose="02010509060101010101" pitchFamily="49" charset="-122"/>
              </a:rPr>
              <a:t>改革开放以来的巨大成就</a:t>
            </a:r>
            <a:endParaRPr lang="zh-CN" altLang="en-US" sz="5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50" name="Picture 2"/>
          <p:cNvPicPr>
            <a:picLocks noChangeAspect="1" noChangeArrowheads="1"/>
          </p:cNvPicPr>
          <p:nvPr/>
        </p:nvPicPr>
        <p:blipFill>
          <a:blip r:embed="rId2"/>
          <a:stretch>
            <a:fillRect/>
          </a:stretch>
        </p:blipFill>
        <p:spPr bwMode="auto">
          <a:xfrm>
            <a:off x="0" y="0"/>
            <a:ext cx="9144000" cy="5013176"/>
          </a:xfrm>
          <a:prstGeom prst="rect">
            <a:avLst/>
          </a:prstGeom>
          <a:noFill/>
          <a:ln w="9525">
            <a:noFill/>
            <a:miter lim="800000"/>
          </a:ln>
        </p:spPr>
      </p:pic>
      <p:sp>
        <p:nvSpPr>
          <p:cNvPr id="3" name="矩形 2"/>
          <p:cNvSpPr/>
          <p:nvPr/>
        </p:nvSpPr>
        <p:spPr>
          <a:xfrm>
            <a:off x="395536" y="5085184"/>
            <a:ext cx="8064896" cy="1384995"/>
          </a:xfrm>
          <a:prstGeom prst="rect">
            <a:avLst/>
          </a:prstGeom>
        </p:spPr>
        <p:txBody>
          <a:bodyPr wrap="square">
            <a:spAutoFit/>
          </a:bodyPr>
          <a:lstStyle/>
          <a:p>
            <a:r>
              <a:rPr lang="zh-CN" altLang="en-US" sz="2800" b="1" smtClean="0">
                <a:latin typeface="黑体" panose="02010609060101010101" pitchFamily="49" charset="-122"/>
                <a:ea typeface="黑体" panose="02010609060101010101" pitchFamily="49" charset="-122"/>
              </a:rPr>
              <a:t>思考：改革开放以来，以邓小平为核心的中共党人开创了中国特色社会主义理论体系，其重大理化成果包括哪些内容？</a:t>
            </a:r>
            <a:endParaRPr lang="zh-CN" altLang="en-US" sz="2800" b="1">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899592" y="404664"/>
            <a:ext cx="2952328" cy="523220"/>
          </a:xfrm>
          <a:prstGeom prst="rect">
            <a:avLst/>
          </a:prstGeom>
        </p:spPr>
        <p:txBody>
          <a:bodyPr wrap="square">
            <a:spAutoFit/>
          </a:bodyPr>
          <a:lstStyle/>
          <a:p>
            <a:r>
              <a:rPr lang="zh-CN" altLang="en-US" sz="2800" b="1" smtClean="0">
                <a:latin typeface="黑体" panose="02010609060101010101" pitchFamily="49" charset="-122"/>
                <a:ea typeface="黑体" panose="02010609060101010101" pitchFamily="49" charset="-122"/>
              </a:rPr>
              <a:t>一、理论体系：</a:t>
            </a:r>
            <a:endParaRPr lang="zh-CN" altLang="zh-CN" sz="2800" b="1" smtClean="0">
              <a:latin typeface="黑体" pitchFamily="49" charset="-122"/>
              <a:ea typeface="黑体" panose="02010609060101010101" pitchFamily="49" charset="-122"/>
            </a:endParaRPr>
          </a:p>
        </p:txBody>
      </p:sp>
      <p:sp>
        <p:nvSpPr>
          <p:cNvPr id="5" name="矩形 4"/>
          <p:cNvSpPr/>
          <p:nvPr/>
        </p:nvSpPr>
        <p:spPr>
          <a:xfrm>
            <a:off x="683568" y="1844824"/>
            <a:ext cx="1231230" cy="2246769"/>
          </a:xfrm>
          <a:prstGeom prst="rect">
            <a:avLst/>
          </a:prstGeom>
        </p:spPr>
        <p:txBody>
          <a:bodyPr wrap="square">
            <a:spAutoFit/>
          </a:bodyPr>
          <a:lstStyle/>
          <a:p>
            <a:pPr algn="ctr"/>
            <a:r>
              <a:rPr lang="zh-CN" altLang="zh-CN" sz="2800" b="1" smtClean="0">
                <a:solidFill>
                  <a:prstClr val="black"/>
                </a:solidFill>
                <a:latin typeface="黑体" panose="02010609060101010101" pitchFamily="49" charset="-122"/>
                <a:ea typeface="黑体" panose="02010609060101010101" pitchFamily="49" charset="-122"/>
              </a:rPr>
              <a:t>中国特色社会主义理论</a:t>
            </a:r>
            <a:endParaRPr lang="zh-CN" altLang="en-US"/>
          </a:p>
        </p:txBody>
      </p:sp>
      <p:sp>
        <p:nvSpPr>
          <p:cNvPr id="6" name="左大括号 5"/>
          <p:cNvSpPr/>
          <p:nvPr/>
        </p:nvSpPr>
        <p:spPr>
          <a:xfrm>
            <a:off x="2051720" y="1484784"/>
            <a:ext cx="457168" cy="3024336"/>
          </a:xfrm>
          <a:prstGeom prst="leftBrace">
            <a:avLst/>
          </a:prstGeom>
          <a:ln w="50800">
            <a:solidFill>
              <a:srgbClr val="3333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333FF"/>
              </a:solidFill>
            </a:endParaRPr>
          </a:p>
        </p:txBody>
      </p:sp>
      <p:sp>
        <p:nvSpPr>
          <p:cNvPr id="7" name="矩形 6"/>
          <p:cNvSpPr/>
          <p:nvPr/>
        </p:nvSpPr>
        <p:spPr>
          <a:xfrm>
            <a:off x="2555776" y="1340768"/>
            <a:ext cx="1988045" cy="523220"/>
          </a:xfrm>
          <a:prstGeom prst="rect">
            <a:avLst/>
          </a:prstGeom>
        </p:spPr>
        <p:txBody>
          <a:bodyPr wrap="none">
            <a:spAutoFit/>
          </a:bodyPr>
          <a:lstStyle/>
          <a:p>
            <a:r>
              <a:rPr lang="zh-CN" altLang="zh-CN" sz="2800" b="1" smtClean="0">
                <a:solidFill>
                  <a:prstClr val="black"/>
                </a:solidFill>
                <a:latin typeface="黑体" panose="02010609060101010101" pitchFamily="49" charset="-122"/>
                <a:ea typeface="黑体" panose="02010609060101010101" pitchFamily="49" charset="-122"/>
              </a:rPr>
              <a:t>邓小平理论</a:t>
            </a:r>
            <a:endParaRPr lang="zh-CN" altLang="en-US"/>
          </a:p>
        </p:txBody>
      </p:sp>
      <p:sp>
        <p:nvSpPr>
          <p:cNvPr id="8" name="矩形 7"/>
          <p:cNvSpPr/>
          <p:nvPr/>
        </p:nvSpPr>
        <p:spPr>
          <a:xfrm>
            <a:off x="2483768" y="2132856"/>
            <a:ext cx="4396829" cy="523220"/>
          </a:xfrm>
          <a:prstGeom prst="rect">
            <a:avLst/>
          </a:prstGeom>
        </p:spPr>
        <p:txBody>
          <a:bodyPr wrap="square">
            <a:spAutoFit/>
          </a:bodyPr>
          <a:lstStyle/>
          <a:p>
            <a:r>
              <a:rPr lang="zh-CN" altLang="zh-CN" sz="2800" b="1" smtClean="0">
                <a:solidFill>
                  <a:prstClr val="black"/>
                </a:solidFill>
                <a:latin typeface="黑体" panose="02010609060101010101" pitchFamily="49" charset="-122"/>
                <a:ea typeface="黑体" panose="02010609060101010101" pitchFamily="49" charset="-122"/>
              </a:rPr>
              <a:t>“三个代表”重要思想</a:t>
            </a:r>
            <a:endParaRPr lang="zh-CN" altLang="en-US"/>
          </a:p>
        </p:txBody>
      </p:sp>
      <p:sp>
        <p:nvSpPr>
          <p:cNvPr id="9" name="矩形 8"/>
          <p:cNvSpPr/>
          <p:nvPr/>
        </p:nvSpPr>
        <p:spPr>
          <a:xfrm>
            <a:off x="2627784" y="3140968"/>
            <a:ext cx="1988045" cy="523220"/>
          </a:xfrm>
          <a:prstGeom prst="rect">
            <a:avLst/>
          </a:prstGeom>
        </p:spPr>
        <p:txBody>
          <a:bodyPr wrap="none">
            <a:spAutoFit/>
          </a:bodyPr>
          <a:lstStyle/>
          <a:p>
            <a:r>
              <a:rPr lang="zh-CN" altLang="zh-CN" sz="2800" b="1" smtClean="0">
                <a:solidFill>
                  <a:prstClr val="black"/>
                </a:solidFill>
                <a:latin typeface="黑体" panose="02010609060101010101" pitchFamily="49" charset="-122"/>
                <a:ea typeface="黑体" panose="02010609060101010101" pitchFamily="49" charset="-122"/>
              </a:rPr>
              <a:t>科学发展观</a:t>
            </a:r>
            <a:endParaRPr lang="zh-CN" altLang="en-US"/>
          </a:p>
        </p:txBody>
      </p:sp>
      <p:sp>
        <p:nvSpPr>
          <p:cNvPr id="10" name="矩形 9"/>
          <p:cNvSpPr/>
          <p:nvPr/>
        </p:nvSpPr>
        <p:spPr>
          <a:xfrm>
            <a:off x="2555776" y="4221088"/>
            <a:ext cx="6120680" cy="523220"/>
          </a:xfrm>
          <a:prstGeom prst="rect">
            <a:avLst/>
          </a:prstGeom>
        </p:spPr>
        <p:txBody>
          <a:bodyPr wrap="square">
            <a:spAutoFit/>
          </a:bodyPr>
          <a:lstStyle/>
          <a:p>
            <a:r>
              <a:rPr lang="zh-CN" altLang="zh-CN" sz="2800" b="1" smtClean="0">
                <a:solidFill>
                  <a:prstClr val="black"/>
                </a:solidFill>
                <a:latin typeface="黑体" panose="02010609060101010101" pitchFamily="49" charset="-122"/>
                <a:ea typeface="黑体" panose="02010609060101010101" pitchFamily="49" charset="-122"/>
              </a:rPr>
              <a:t>习近平新时代中国特色社会主义思想</a:t>
            </a:r>
            <a:endParaRPr lang="zh-CN" altLang="en-US"/>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2" name="Text Box 2"/>
          <p:cNvSpPr txBox="1">
            <a:spLocks noChangeArrowheads="1"/>
          </p:cNvSpPr>
          <p:nvPr/>
        </p:nvSpPr>
        <p:spPr bwMode="auto">
          <a:xfrm>
            <a:off x="467544" y="548680"/>
            <a:ext cx="8136582" cy="3359150"/>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pPr fontAlgn="t"/>
            <a:r>
              <a:rPr lang="en-US" altLang="zh-CN" sz="2800" b="1" smtClean="0">
                <a:solidFill>
                  <a:srgbClr val="FF0000"/>
                </a:solidFill>
                <a:latin typeface="黑体" panose="02010609060101010101" pitchFamily="49" charset="-122"/>
                <a:ea typeface="黑体" panose="02010609060101010101" pitchFamily="49" charset="-122"/>
              </a:rPr>
              <a:t>    </a:t>
            </a:r>
            <a:r>
              <a:rPr lang="zh-CN" sz="2800" b="1" smtClean="0">
                <a:solidFill>
                  <a:srgbClr val="FF0000"/>
                </a:solidFill>
                <a:latin typeface="黑体" panose="02010609060101010101" pitchFamily="49" charset="-122"/>
                <a:ea typeface="黑体" panose="02010609060101010101" pitchFamily="49" charset="-122"/>
              </a:rPr>
              <a:t>材料</a:t>
            </a:r>
            <a:r>
              <a:rPr lang="en-US" altLang="zh-CN" sz="2800" b="1" smtClean="0">
                <a:solidFill>
                  <a:srgbClr val="FF0000"/>
                </a:solidFill>
                <a:latin typeface="黑体" panose="02010609060101010101" pitchFamily="49" charset="-122"/>
                <a:ea typeface="黑体" panose="02010609060101010101" pitchFamily="49" charset="-122"/>
              </a:rPr>
              <a:t>  </a:t>
            </a:r>
            <a:r>
              <a:rPr lang="zh-CN" sz="2800" b="1" smtClean="0">
                <a:latin typeface="黑体" panose="02010609060101010101" pitchFamily="49" charset="-122"/>
                <a:ea typeface="黑体" panose="02010609060101010101" pitchFamily="49" charset="-122"/>
              </a:rPr>
              <a:t>当</a:t>
            </a:r>
            <a:r>
              <a:rPr lang="zh-CN" sz="2800" b="1">
                <a:latin typeface="黑体" panose="02010609060101010101" pitchFamily="49" charset="-122"/>
                <a:ea typeface="黑体" panose="02010609060101010101" pitchFamily="49" charset="-122"/>
              </a:rPr>
              <a:t>真理标准问题讨论在全国进一步展开、改革开放的呼声越来越高的时候，</a:t>
            </a:r>
            <a:r>
              <a:rPr lang="zh-CN" altLang="zh-CN" sz="2800" b="1">
                <a:latin typeface="黑体" panose="02010609060101010101" pitchFamily="49" charset="-122"/>
                <a:ea typeface="黑体" panose="02010609060101010101" pitchFamily="49" charset="-122"/>
              </a:rPr>
              <a:t>1978</a:t>
            </a:r>
            <a:r>
              <a:rPr lang="zh-CN" sz="2800" b="1">
                <a:latin typeface="黑体" panose="02010609060101010101" pitchFamily="49" charset="-122"/>
                <a:ea typeface="黑体" panose="02010609060101010101" pitchFamily="49" charset="-122"/>
              </a:rPr>
              <a:t>年</a:t>
            </a:r>
            <a:r>
              <a:rPr lang="zh-CN" altLang="zh-CN" sz="2800" b="1">
                <a:latin typeface="黑体" panose="02010609060101010101" pitchFamily="49" charset="-122"/>
                <a:ea typeface="黑体" panose="02010609060101010101" pitchFamily="49" charset="-122"/>
              </a:rPr>
              <a:t>9</a:t>
            </a:r>
            <a:r>
              <a:rPr lang="zh-CN" sz="2800" b="1">
                <a:latin typeface="黑体" panose="02010609060101010101" pitchFamily="49" charset="-122"/>
                <a:ea typeface="黑体" panose="02010609060101010101" pitchFamily="49" charset="-122"/>
              </a:rPr>
              <a:t>月，邓小平到东北三省考察。他自己说，我这是到处点火</a:t>
            </a:r>
            <a:r>
              <a:rPr lang="zh-CN" altLang="zh-CN" sz="2800" b="1">
                <a:latin typeface="黑体" panose="02010609060101010101" pitchFamily="49" charset="-122"/>
                <a:ea typeface="黑体" panose="02010609060101010101" pitchFamily="49" charset="-122"/>
              </a:rPr>
              <a:t>……</a:t>
            </a:r>
            <a:r>
              <a:rPr lang="zh-CN" sz="2800" b="1">
                <a:latin typeface="黑体" panose="02010609060101010101" pitchFamily="49" charset="-122"/>
                <a:ea typeface="黑体" panose="02010609060101010101" pitchFamily="49" charset="-122"/>
              </a:rPr>
              <a:t>当时担任中共吉林省委书记的王恩茂回忆说：“</a:t>
            </a:r>
            <a:r>
              <a:rPr lang="zh-CN" altLang="zh-CN" sz="2800" b="1">
                <a:latin typeface="黑体" panose="02010609060101010101" pitchFamily="49" charset="-122"/>
                <a:ea typeface="黑体" panose="02010609060101010101" pitchFamily="49" charset="-122"/>
              </a:rPr>
              <a:t>……</a:t>
            </a:r>
            <a:r>
              <a:rPr lang="zh-CN" sz="2800" b="1">
                <a:latin typeface="黑体" panose="02010609060101010101" pitchFamily="49" charset="-122"/>
                <a:ea typeface="黑体" panose="02010609060101010101" pitchFamily="49" charset="-122"/>
              </a:rPr>
              <a:t>过去有些不敢想的问题，现在敢想了；过去不敢讲的问题，开始敢讲了。”</a:t>
            </a:r>
            <a:endParaRPr lang="zh-CN" sz="2800" b="1">
              <a:latin typeface="黑体" pitchFamily="49" charset="-122"/>
              <a:ea typeface="黑体" panose="02010609060101010101" pitchFamily="49" charset="-122"/>
            </a:endParaRPr>
          </a:p>
          <a:p>
            <a:pPr algn="r" fontAlgn="t"/>
            <a:r>
              <a:rPr lang="zh-CN" altLang="zh-CN" sz="2800" b="1">
                <a:latin typeface="黑体" panose="02010609060101010101" pitchFamily="49" charset="-122"/>
                <a:ea typeface="黑体" panose="02010609060101010101" pitchFamily="49" charset="-122"/>
              </a:rPr>
              <a:t>——</a:t>
            </a:r>
            <a:r>
              <a:rPr lang="zh-CN" sz="2800" b="1">
                <a:latin typeface="黑体" panose="02010609060101010101" pitchFamily="49" charset="-122"/>
                <a:ea typeface="黑体" panose="02010609060101010101" pitchFamily="49" charset="-122"/>
              </a:rPr>
              <a:t>摘编自金冲及</a:t>
            </a:r>
            <a:r>
              <a:rPr lang="zh-CN" altLang="zh-CN" sz="2800" b="1">
                <a:latin typeface="黑体" panose="02010609060101010101" pitchFamily="49" charset="-122"/>
                <a:ea typeface="黑体" panose="02010609060101010101" pitchFamily="49" charset="-122"/>
              </a:rPr>
              <a:t>《</a:t>
            </a:r>
            <a:r>
              <a:rPr lang="zh-CN" sz="2800" b="1">
                <a:latin typeface="黑体" panose="02010609060101010101" pitchFamily="49" charset="-122"/>
                <a:ea typeface="黑体" panose="02010609060101010101" pitchFamily="49" charset="-122"/>
              </a:rPr>
              <a:t>二十世纪中国史纲</a:t>
            </a:r>
            <a:r>
              <a:rPr lang="zh-CN" altLang="zh-CN" sz="2800" b="1">
                <a:latin typeface="黑体" panose="02010609060101010101" pitchFamily="49" charset="-122"/>
                <a:ea typeface="黑体" panose="02010609060101010101" pitchFamily="49" charset="-122"/>
              </a:rPr>
              <a:t>》</a:t>
            </a:r>
            <a:endParaRPr lang="zh-CN" altLang="zh-CN" sz="2800" b="1">
              <a:latin typeface="黑体" pitchFamily="49" charset="-122"/>
              <a:ea typeface="黑体" panose="02010609060101010101" pitchFamily="49" charset="-122"/>
            </a:endParaRPr>
          </a:p>
          <a:p>
            <a:endParaRPr lang="zh-CN" altLang="zh-CN"/>
          </a:p>
        </p:txBody>
      </p:sp>
      <p:sp>
        <p:nvSpPr>
          <p:cNvPr id="10243" name="Text Box 3"/>
          <p:cNvSpPr txBox="1">
            <a:spLocks noChangeArrowheads="1"/>
          </p:cNvSpPr>
          <p:nvPr/>
        </p:nvSpPr>
        <p:spPr bwMode="auto">
          <a:xfrm>
            <a:off x="503237" y="4221088"/>
            <a:ext cx="8640763" cy="1231106"/>
          </a:xfrm>
          <a:prstGeom prst="rect">
            <a:avLst/>
          </a:prstGeom>
          <a:noFill/>
          <a:ln w="9525">
            <a:noFill/>
            <a:miter lim="800000"/>
          </a:ln>
          <a:effectLst/>
        </p:spPr>
        <p:txBody>
          <a:bodyPr>
            <a:spAutoFit/>
          </a:bodyPr>
          <a:lstStyle/>
          <a:p>
            <a:pPr fontAlgn="t"/>
            <a:r>
              <a:rPr lang="zh-CN" sz="2800" b="1">
                <a:latin typeface="黑体" panose="02010609060101010101" pitchFamily="49" charset="-122"/>
                <a:ea typeface="黑体" panose="02010609060101010101" pitchFamily="49" charset="-122"/>
              </a:rPr>
              <a:t>互动</a:t>
            </a:r>
            <a:r>
              <a:rPr lang="zh-CN" sz="2800" b="1" smtClean="0">
                <a:latin typeface="黑体" panose="02010609060101010101" pitchFamily="49" charset="-122"/>
                <a:ea typeface="黑体" panose="02010609060101010101" pitchFamily="49" charset="-122"/>
              </a:rPr>
              <a:t>探究</a:t>
            </a:r>
            <a:r>
              <a:rPr lang="zh-CN" altLang="en-US" sz="2800" b="1" smtClean="0">
                <a:latin typeface="黑体" panose="02010609060101010101" pitchFamily="49" charset="-122"/>
                <a:ea typeface="黑体" panose="02010609060101010101" pitchFamily="49" charset="-122"/>
              </a:rPr>
              <a:t>一</a:t>
            </a:r>
            <a:r>
              <a:rPr lang="zh-CN" sz="2800" b="1" smtClean="0">
                <a:latin typeface="黑体" panose="02010609060101010101" pitchFamily="49" charset="-122"/>
                <a:ea typeface="黑体" panose="02010609060101010101" pitchFamily="49" charset="-122"/>
              </a:rPr>
              <a:t>：</a:t>
            </a:r>
            <a:r>
              <a:rPr lang="zh-CN" sz="2800" b="1">
                <a:latin typeface="黑体" panose="02010609060101010101" pitchFamily="49" charset="-122"/>
                <a:ea typeface="黑体" panose="02010609060101010101" pitchFamily="49" charset="-122"/>
              </a:rPr>
              <a:t>邓小平所说的</a:t>
            </a:r>
            <a:r>
              <a:rPr lang="zh-CN" sz="2800" b="1">
                <a:latin typeface="Arial"/>
                <a:ea typeface="黑体" panose="02010609060101010101" pitchFamily="49" charset="-122"/>
              </a:rPr>
              <a:t>“</a:t>
            </a:r>
            <a:r>
              <a:rPr lang="zh-CN" sz="2800" b="1">
                <a:solidFill>
                  <a:srgbClr val="6600CC"/>
                </a:solidFill>
                <a:latin typeface="黑体" panose="02010609060101010101" pitchFamily="49" charset="-122"/>
                <a:ea typeface="黑体" panose="02010609060101010101" pitchFamily="49" charset="-122"/>
              </a:rPr>
              <a:t>点火</a:t>
            </a:r>
            <a:r>
              <a:rPr lang="zh-CN" sz="2800" b="1">
                <a:latin typeface="Arial"/>
                <a:ea typeface="黑体" panose="02010609060101010101" pitchFamily="49" charset="-122"/>
              </a:rPr>
              <a:t>”</a:t>
            </a:r>
            <a:r>
              <a:rPr lang="zh-CN" sz="2800" b="1">
                <a:latin typeface="黑体" panose="02010609060101010101" pitchFamily="49" charset="-122"/>
                <a:ea typeface="黑体" panose="02010609060101010101" pitchFamily="49" charset="-122"/>
              </a:rPr>
              <a:t>的含义是什么？为什么以前不</a:t>
            </a:r>
            <a:r>
              <a:rPr lang="zh-CN" sz="2800" b="1">
                <a:latin typeface="Arial"/>
                <a:ea typeface="黑体" panose="02010609060101010101" pitchFamily="49" charset="-122"/>
              </a:rPr>
              <a:t>“</a:t>
            </a:r>
            <a:r>
              <a:rPr lang="zh-CN" sz="2800" b="1">
                <a:latin typeface="黑体" panose="02010609060101010101" pitchFamily="49" charset="-122"/>
                <a:ea typeface="黑体" panose="02010609060101010101" pitchFamily="49" charset="-122"/>
              </a:rPr>
              <a:t>敢</a:t>
            </a:r>
            <a:r>
              <a:rPr lang="zh-CN" sz="2800" b="1">
                <a:latin typeface="Arial"/>
                <a:ea typeface="黑体" panose="02010609060101010101" pitchFamily="49" charset="-122"/>
              </a:rPr>
              <a:t>”</a:t>
            </a:r>
            <a:r>
              <a:rPr lang="zh-CN" sz="2800" b="1">
                <a:latin typeface="黑体" panose="02010609060101010101" pitchFamily="49" charset="-122"/>
                <a:ea typeface="黑体" panose="02010609060101010101" pitchFamily="49" charset="-122"/>
              </a:rPr>
              <a:t>，现在</a:t>
            </a:r>
            <a:r>
              <a:rPr lang="zh-CN" sz="2800" b="1">
                <a:latin typeface="Arial"/>
                <a:ea typeface="黑体" panose="02010609060101010101" pitchFamily="49" charset="-122"/>
              </a:rPr>
              <a:t>“</a:t>
            </a:r>
            <a:r>
              <a:rPr lang="zh-CN" sz="2800" b="1">
                <a:latin typeface="黑体" panose="02010609060101010101" pitchFamily="49" charset="-122"/>
                <a:ea typeface="黑体" panose="02010609060101010101" pitchFamily="49" charset="-122"/>
              </a:rPr>
              <a:t>敢</a:t>
            </a:r>
            <a:r>
              <a:rPr lang="zh-CN" sz="2800" b="1">
                <a:latin typeface="Arial"/>
                <a:ea typeface="黑体" panose="02010609060101010101" pitchFamily="49" charset="-122"/>
              </a:rPr>
              <a:t>”</a:t>
            </a:r>
            <a:r>
              <a:rPr lang="zh-CN" sz="2800" b="1">
                <a:latin typeface="黑体" panose="02010609060101010101" pitchFamily="49" charset="-122"/>
                <a:ea typeface="黑体" panose="02010609060101010101" pitchFamily="49" charset="-122"/>
              </a:rPr>
              <a:t>？</a:t>
            </a:r>
            <a:endParaRPr lang="zh-CN" sz="2800" b="1">
              <a:latin typeface="黑体" panose="02010609060101010101" pitchFamily="49" charset="-122"/>
              <a:ea typeface="黑体" panose="02010609060101010101" pitchFamily="49" charset="-122"/>
            </a:endParaRPr>
          </a:p>
          <a:p>
            <a:endParaRPr lang="zh-CN" altLang="zh-CN"/>
          </a:p>
        </p:txBody>
      </p:sp>
      <p:pic>
        <p:nvPicPr>
          <p:cNvPr id="10244" name="precorder6.wav" descr="7811262601542593231908.png"/>
          <p:cNvPicPr>
            <a:picLocks noRot="1" noChangeAspect="1" noChangeArrowheads="1"/>
          </p:cNvPicPr>
          <p:nvPr>
            <a:audioFile r:link="rId3"/>
            <p:extLst>
              <p:ext uri="{DAA4B4D4-6D71-4841-9C94-3DE7FCFB9230}">
                <p14:media xmlns:p14="http://schemas.microsoft.com/office/powerpoint/2010/main" r:link="rId4"/>
              </p:ext>
            </p:extLst>
          </p:nvPr>
        </p:nvPicPr>
        <p:blipFill>
          <a:blip r:embed="rId2"/>
          <a:stretch>
            <a:fillRect/>
          </a:stretch>
        </p:blipFill>
        <p:spPr bwMode="auto">
          <a:xfrm>
            <a:off x="8801100" y="6515100"/>
            <a:ext cx="228600" cy="228600"/>
          </a:xfrm>
          <a:prstGeom prst="rect">
            <a:avLst/>
          </a:prstGeom>
          <a:noFill/>
          <a:ln w="9525">
            <a:noFill/>
            <a:miter lim="800000"/>
          </a:ln>
          <a:effectLst/>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10244"/>
                    </p:tgtEl>
                  </p:cond>
                </p:stCondLst>
                <p:endSync evt="end" delay="0">
                  <p:rtn val="all"/>
                </p:endSync>
                <p:childTnLst>
                  <p:par>
                    <p:cTn id="3" fill="hold" nodeType="clickPar">
                      <p:stCondLst>
                        <p:cond delay="0"/>
                      </p:stCondLst>
                      <p:childTnLst>
                        <p:par>
                          <p:cTn id="4" fill="hold" nodeType="afterGroup">
                            <p:stCondLst>
                              <p:cond delay="0"/>
                            </p:stCondLst>
                            <p:childTnLst>
                              <p:par>
                                <p:cTn id="5" presetID="1" presetClass="mediacall" presetSubtype="0" fill="hold" nodeType="clickEffect">
                                  <p:stCondLst>
                                    <p:cond delay="0"/>
                                  </p:stCondLst>
                                  <p:childTnLst>
                                    <p:cmd type="call" cmd="playFrom(0.0)">
                                      <p:cBhvr>
                                        <p:cTn id="6" dur="1" fill="hold"/>
                                        <p:tgtEl>
                                          <p:spTgt spid="10244"/>
                                        </p:tgtEl>
                                      </p:cBhvr>
                                    </p:cmd>
                                  </p:childTnLst>
                                </p:cTn>
                              </p:par>
                            </p:childTnLst>
                          </p:cTn>
                        </p:par>
                      </p:childTnLst>
                    </p:cTn>
                  </p:par>
                </p:childTnLst>
              </p:cTn>
              <p:nextCondLst>
                <p:cond evt="onClick" delay="0">
                  <p:tgtEl>
                    <p:spTgt spid="10244"/>
                  </p:tgtEl>
                </p:cond>
              </p:nextCondLst>
            </p:seq>
            <p:audio>
              <p:cMediaNode>
                <p:cTn id="7" fill="hold" display="0">
                  <p:stCondLst>
                    <p:cond delay="indefinite"/>
                  </p:stCondLst>
                  <p:endCondLst>
                    <p:cond evt="onPrev" delay="0">
                      <p:tgtEl>
                        <p:sldTgt/>
                      </p:tgtEl>
                    </p:cond>
                    <p:cond evt="onStopAudio" delay="0">
                      <p:tgtEl>
                        <p:sldTgt/>
                      </p:tgtEl>
                    </p:cond>
                  </p:endCondLst>
                </p:cTn>
                <p:tgtEl>
                  <p:spTgt spid="10244"/>
                </p:tgtEl>
              </p:cMediaNode>
            </p:audio>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3"/>
          <p:cNvSpPr>
            <a:spLocks noChangeArrowheads="1"/>
          </p:cNvSpPr>
          <p:nvPr/>
        </p:nvSpPr>
        <p:spPr bwMode="auto">
          <a:xfrm>
            <a:off x="144463" y="188640"/>
            <a:ext cx="8999537" cy="4524315"/>
          </a:xfrm>
          <a:prstGeom prst="rect">
            <a:avLst/>
          </a:prstGeom>
          <a:noFill/>
          <a:ln w="9525">
            <a:noFill/>
            <a:miter lim="800000"/>
          </a:ln>
          <a:effectLst/>
        </p:spPr>
        <p:txBody>
          <a:bodyPr>
            <a:spAutoFit/>
          </a:bodyPr>
          <a:lstStyle/>
          <a:p>
            <a:pPr eaLnBrk="0" hangingPunct="0">
              <a:lnSpc>
                <a:spcPct val="120000"/>
              </a:lnSpc>
            </a:pPr>
            <a:r>
              <a:rPr lang="en-US" altLang="zh-CN" sz="2400" b="1" smtClean="0">
                <a:solidFill>
                  <a:srgbClr val="FF0000"/>
                </a:solidFill>
                <a:latin typeface="黑体" panose="02010609060101010101" pitchFamily="49" charset="-122"/>
                <a:ea typeface="黑体" panose="02010609060101010101" pitchFamily="49" charset="-122"/>
                <a:sym typeface="Calibri" panose="020f0502020204030204" pitchFamily="34" charset="0"/>
              </a:rPr>
              <a:t>    </a:t>
            </a:r>
            <a:r>
              <a:rPr lang="zh-CN" sz="2400" b="1" smtClean="0">
                <a:solidFill>
                  <a:srgbClr val="FF0000"/>
                </a:solidFill>
                <a:latin typeface="黑体" panose="02010609060101010101" pitchFamily="49" charset="-122"/>
                <a:ea typeface="黑体" panose="02010609060101010101" pitchFamily="49" charset="-122"/>
                <a:sym typeface="Calibri" panose="020f0502020204030204" pitchFamily="34" charset="0"/>
              </a:rPr>
              <a:t>材料</a:t>
            </a:r>
            <a:r>
              <a:rPr lang="zh-CN" altLang="zh-CN" sz="2400" b="1" smtClean="0">
                <a:solidFill>
                  <a:srgbClr val="FF0000"/>
                </a:solidFill>
                <a:latin typeface="黑体" panose="02010609060101010101" pitchFamily="49" charset="-122"/>
                <a:ea typeface="黑体" panose="02010609060101010101" pitchFamily="49" charset="-122"/>
                <a:sym typeface="Calibri" panose="020f0502020204030204" pitchFamily="34" charset="0"/>
              </a:rPr>
              <a:t> </a:t>
            </a:r>
            <a:r>
              <a:rPr lang="zh-CN" altLang="zh-CN" sz="2400" b="1">
                <a:latin typeface="黑体" panose="02010609060101010101" pitchFamily="49" charset="-122"/>
                <a:ea typeface="黑体" panose="02010609060101010101" pitchFamily="49" charset="-122"/>
                <a:sym typeface="Calibri" panose="020f0502020204030204" pitchFamily="34" charset="0"/>
              </a:rPr>
              <a:t>“</a:t>
            </a:r>
            <a:r>
              <a:rPr lang="zh-CN" sz="2400" b="1">
                <a:latin typeface="黑体" panose="02010609060101010101" pitchFamily="49" charset="-122"/>
                <a:ea typeface="黑体" panose="02010609060101010101" pitchFamily="49" charset="-122"/>
                <a:sym typeface="Calibri" panose="020f0502020204030204" pitchFamily="34" charset="0"/>
              </a:rPr>
              <a:t>计划多一点还是市场多一点，不是社会主义与资本主义的本质区别。</a:t>
            </a:r>
            <a:r>
              <a:rPr lang="zh-CN" sz="2400" b="1">
                <a:solidFill>
                  <a:srgbClr val="FF0000"/>
                </a:solidFill>
                <a:latin typeface="黑体" panose="02010609060101010101" pitchFamily="49" charset="-122"/>
                <a:ea typeface="黑体" panose="02010609060101010101" pitchFamily="49" charset="-122"/>
                <a:sym typeface="Calibri" panose="020f0502020204030204" pitchFamily="34" charset="0"/>
              </a:rPr>
              <a:t>计划经济不等于社会主义，资本主义也有计划；市场经济不等于资本主义，社会主义也有市场。</a:t>
            </a:r>
            <a:r>
              <a:rPr lang="zh-CN" sz="2400" b="1">
                <a:solidFill>
                  <a:srgbClr val="7030A0"/>
                </a:solidFill>
                <a:latin typeface="黑体" panose="02010609060101010101" pitchFamily="49" charset="-122"/>
                <a:ea typeface="黑体" panose="02010609060101010101" pitchFamily="49" charset="-122"/>
                <a:sym typeface="Calibri" panose="020f0502020204030204" pitchFamily="34" charset="0"/>
              </a:rPr>
              <a:t>计划和市场都是经济手段</a:t>
            </a:r>
            <a:r>
              <a:rPr lang="zh-CN" sz="2400" b="1">
                <a:latin typeface="黑体" panose="02010609060101010101" pitchFamily="49" charset="-122"/>
                <a:ea typeface="黑体" panose="02010609060101010101" pitchFamily="49" charset="-122"/>
                <a:sym typeface="Calibri" panose="020f0502020204030204" pitchFamily="34" charset="0"/>
              </a:rPr>
              <a:t>。社会主义的本质是，解放生产力、发展生产力，消灭剥削，消除两极分化，最终达到共同富裕。 </a:t>
            </a:r>
            <a:r>
              <a:rPr lang="zh-CN" sz="2400" b="1" smtClean="0">
                <a:latin typeface="黑体" panose="02010609060101010101" pitchFamily="49" charset="-122"/>
                <a:ea typeface="黑体" panose="02010609060101010101" pitchFamily="49" charset="-122"/>
                <a:sym typeface="Calibri" panose="020f0502020204030204" pitchFamily="34" charset="0"/>
              </a:rPr>
              <a:t>”</a:t>
            </a:r>
            <a:endParaRPr lang="en-US" altLang="zh-CN" sz="2400" b="1" smtClean="0">
              <a:latin typeface="黑体" pitchFamily="49" charset="-122"/>
              <a:ea typeface="黑体" panose="02010609060101010101" pitchFamily="49" charset="-122"/>
              <a:sym typeface="Calibri" pitchFamily="34" charset="0"/>
            </a:endParaRPr>
          </a:p>
          <a:p>
            <a:pPr eaLnBrk="0" hangingPunct="0">
              <a:lnSpc>
                <a:spcPct val="120000"/>
              </a:lnSpc>
            </a:pPr>
            <a:r>
              <a:rPr lang="en-US" altLang="zh-CN" sz="2400" b="1" smtClean="0">
                <a:solidFill>
                  <a:srgbClr val="FF0000"/>
                </a:solidFill>
                <a:latin typeface="华文仿宋" pitchFamily="2" charset="-122"/>
                <a:ea typeface="华文仿宋" pitchFamily="2" charset="-122"/>
                <a:sym typeface="Calibri" panose="020f0502020204030204" pitchFamily="34" charset="0"/>
              </a:rPr>
              <a:t>      </a:t>
            </a:r>
            <a:r>
              <a:rPr lang="zh-CN" altLang="zh-CN" sz="2400" b="1" smtClean="0">
                <a:latin typeface="黑体" panose="02010609060101010101" pitchFamily="49" charset="-122"/>
                <a:ea typeface="黑体" panose="02010609060101010101" pitchFamily="49" charset="-122"/>
                <a:sym typeface="Calibri" panose="020f0502020204030204" pitchFamily="34" charset="0"/>
              </a:rPr>
              <a:t>“改革开放迈不开步子，不敢闯，说到底就是怕资本主义的东西多了，走了资本主义道路。要害是姓“资”还是姓“社”的问题。判断的标准，应该主要看是否有利于发展社会主义社会的生产力，是否有利于增强社会主义国家的综合国力，是否有利于提高人民的生活水平。”           </a:t>
            </a:r>
            <a:r>
              <a:rPr lang="en-US" altLang="zh-CN" sz="2400" b="1" smtClean="0">
                <a:latin typeface="黑体" panose="02010609060101010101" pitchFamily="49" charset="-122"/>
                <a:ea typeface="黑体" panose="02010609060101010101" pitchFamily="49" charset="-122"/>
                <a:sym typeface="Calibri" panose="020f0502020204030204" pitchFamily="34" charset="0"/>
              </a:rPr>
              <a:t>               </a:t>
            </a:r>
            <a:r>
              <a:rPr lang="zh-CN" altLang="zh-CN" sz="2400" b="1" smtClean="0">
                <a:latin typeface="黑体" panose="02010609060101010101" pitchFamily="49" charset="-122"/>
                <a:ea typeface="黑体" panose="02010609060101010101" pitchFamily="49" charset="-122"/>
                <a:sym typeface="Calibri" panose="020f0502020204030204" pitchFamily="34" charset="0"/>
              </a:rPr>
              <a:t>——邓小平</a:t>
            </a:r>
            <a:r>
              <a:rPr lang="zh-CN" sz="2400" b="1" smtClean="0">
                <a:latin typeface="黑体" panose="02010609060101010101" pitchFamily="49" charset="-122"/>
                <a:ea typeface="黑体" panose="02010609060101010101" pitchFamily="49" charset="-122"/>
                <a:sym typeface="Calibri" panose="020f0502020204030204" pitchFamily="34" charset="0"/>
              </a:rPr>
              <a:t>                                                         </a:t>
            </a:r>
            <a:endParaRPr lang="zh-CN" sz="2400" b="1">
              <a:latin typeface="黑体" pitchFamily="49" charset="-122"/>
              <a:ea typeface="黑体" panose="02010609060101010101" pitchFamily="49" charset="-122"/>
              <a:sym typeface="Calibri" pitchFamily="34" charset="0"/>
            </a:endParaRPr>
          </a:p>
        </p:txBody>
      </p:sp>
      <p:sp>
        <p:nvSpPr>
          <p:cNvPr id="5" name="Text Box 4"/>
          <p:cNvSpPr txBox="1">
            <a:spLocks noChangeArrowheads="1"/>
          </p:cNvSpPr>
          <p:nvPr/>
        </p:nvSpPr>
        <p:spPr bwMode="auto">
          <a:xfrm>
            <a:off x="179512" y="4919008"/>
            <a:ext cx="8783638" cy="1938992"/>
          </a:xfrm>
          <a:prstGeom prst="rect">
            <a:avLst/>
          </a:prstGeom>
          <a:noFill/>
          <a:ln w="9525">
            <a:noFill/>
            <a:miter lim="800000"/>
          </a:ln>
          <a:effectLst/>
        </p:spPr>
        <p:txBody>
          <a:bodyPr>
            <a:spAutoFit/>
          </a:bodyPr>
          <a:lstStyle/>
          <a:p>
            <a:r>
              <a:rPr lang="zh-CN" sz="2400" b="1">
                <a:latin typeface="黑体" panose="02010609060101010101" pitchFamily="49" charset="-122"/>
                <a:ea typeface="黑体" panose="02010609060101010101" pitchFamily="49" charset="-122"/>
              </a:rPr>
              <a:t>互动</a:t>
            </a:r>
            <a:r>
              <a:rPr lang="zh-CN" sz="2400" b="1" smtClean="0">
                <a:latin typeface="黑体" panose="02010609060101010101" pitchFamily="49" charset="-122"/>
                <a:ea typeface="黑体" panose="02010609060101010101" pitchFamily="49" charset="-122"/>
              </a:rPr>
              <a:t>探究</a:t>
            </a:r>
            <a:r>
              <a:rPr lang="zh-CN" altLang="en-US" sz="2400" b="1" smtClean="0">
                <a:latin typeface="黑体" panose="02010609060101010101" pitchFamily="49" charset="-122"/>
                <a:ea typeface="黑体" panose="02010609060101010101" pitchFamily="49" charset="-122"/>
              </a:rPr>
              <a:t>二</a:t>
            </a:r>
            <a:r>
              <a:rPr lang="zh-CN" sz="2400" b="1" smtClean="0">
                <a:latin typeface="黑体" panose="02010609060101010101" pitchFamily="49" charset="-122"/>
                <a:ea typeface="黑体" panose="02010609060101010101" pitchFamily="49" charset="-122"/>
              </a:rPr>
              <a:t>：</a:t>
            </a:r>
            <a:r>
              <a:rPr lang="zh-CN" sz="2400" b="1">
                <a:latin typeface="黑体" panose="02010609060101010101" pitchFamily="49" charset="-122"/>
                <a:ea typeface="黑体" panose="02010609060101010101" pitchFamily="49" charset="-122"/>
              </a:rPr>
              <a:t>有人说</a:t>
            </a:r>
            <a:r>
              <a:rPr lang="zh-CN" sz="2400" b="1">
                <a:latin typeface="Arial"/>
                <a:ea typeface="黑体" panose="02010609060101010101" pitchFamily="49" charset="-122"/>
              </a:rPr>
              <a:t>“</a:t>
            </a:r>
            <a:r>
              <a:rPr lang="zh-CN" sz="2400" b="1">
                <a:latin typeface="黑体" panose="02010609060101010101" pitchFamily="49" charset="-122"/>
                <a:ea typeface="黑体" panose="02010609060101010101" pitchFamily="49" charset="-122"/>
              </a:rPr>
              <a:t>南方谈话</a:t>
            </a:r>
            <a:r>
              <a:rPr lang="zh-CN" sz="2400" b="1">
                <a:latin typeface="Arial"/>
                <a:ea typeface="黑体" panose="02010609060101010101" pitchFamily="49" charset="-122"/>
              </a:rPr>
              <a:t>”</a:t>
            </a:r>
            <a:r>
              <a:rPr lang="zh-CN" sz="2400" b="1">
                <a:latin typeface="黑体" panose="02010609060101010101" pitchFamily="49" charset="-122"/>
                <a:ea typeface="黑体" panose="02010609060101010101" pitchFamily="49" charset="-122"/>
              </a:rPr>
              <a:t>是改革开放的第二次宣言，为什么</a:t>
            </a:r>
            <a:r>
              <a:rPr lang="zh-CN" sz="2400" b="1" smtClean="0"/>
              <a:t>？</a:t>
            </a:r>
            <a:endParaRPr lang="en-US" altLang="zh-CN" sz="2400" b="1" smtClean="0"/>
          </a:p>
          <a:p>
            <a:r>
              <a:rPr lang="zh-CN" altLang="en-US" sz="2400" b="1" smtClean="0"/>
              <a:t>提示：</a:t>
            </a:r>
            <a:r>
              <a:rPr lang="zh-CN" sz="2400" b="1" smtClean="0"/>
              <a:t>邓小平</a:t>
            </a:r>
            <a:r>
              <a:rPr lang="zh-CN" sz="2400" b="1"/>
              <a:t>“南方谈话”是把改革开放和现代化建设推进新阶段的又一个解放思想、实事求是的宣言书。</a:t>
            </a:r>
            <a:endParaRPr lang="zh-CN" sz="2400" b="1"/>
          </a:p>
          <a:p>
            <a:endParaRPr lang="zh-CN" altLang="zh-CN"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p:tgtEl>
                                          <p:spTgt spid="4"/>
                                        </p:tgtEl>
                                        <p:attrNameLst>
                                          <p:attrName>ppt_w</p:attrName>
                                        </p:attrNameLst>
                                      </p:cBhvr>
                                    </p:anim>
                                    <p:anim by="(#ppt_w*0.50)" calcmode="lin" valueType="num">
                                      <p:cBhvr>
                                        <p:cTn id="8" dur="500" decel="50000" autoRev="1" fill="hold"/>
                                        <p:tgtEl>
                                          <p:spTgt spid="4"/>
                                        </p:tgtEl>
                                        <p:attrNameLst>
                                          <p:attrName>ppt_x</p:attrName>
                                        </p:attrNameLst>
                                      </p:cBhvr>
                                    </p:anim>
                                    <p:anim from="(-#ppt_h/2)" to="(#ppt_y)" calcmode="lin" valueType="num">
                                      <p:cBhvr>
                                        <p:cTn id="9" dur="1000" fill="hold"/>
                                        <p:tgtEl>
                                          <p:spTgt spid="4"/>
                                        </p:tgtEl>
                                        <p:attrNameLst>
                                          <p:attrName>ppt_y</p:attrName>
                                        </p:attrNameLst>
                                      </p:cBhvr>
                                    </p:anim>
                                    <p:animRot by="21600000">
                                      <p:cBhvr>
                                        <p:cTn id="10" dur="1000">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Picture 2" descr="200551611424968610"/>
          <p:cNvPicPr>
            <a:picLocks noChangeAspect="1" noChangeArrowheads="1"/>
          </p:cNvPicPr>
          <p:nvPr/>
        </p:nvPicPr>
        <p:blipFill>
          <a:blip r:embed="rId2"/>
          <a:stretch>
            <a:fillRect/>
          </a:stretch>
        </p:blipFill>
        <p:spPr bwMode="auto">
          <a:xfrm>
            <a:off x="228600" y="990600"/>
            <a:ext cx="4511675" cy="5410200"/>
          </a:xfrm>
          <a:prstGeom prst="rect">
            <a:avLst/>
          </a:prstGeom>
          <a:noFill/>
          <a:ln w="9525">
            <a:noFill/>
            <a:miter lim="800000"/>
          </a:ln>
          <a:effectLst/>
        </p:spPr>
      </p:pic>
      <p:sp>
        <p:nvSpPr>
          <p:cNvPr id="5" name="Text Box 3"/>
          <p:cNvSpPr txBox="1">
            <a:spLocks noChangeArrowheads="1"/>
          </p:cNvSpPr>
          <p:nvPr/>
        </p:nvSpPr>
        <p:spPr bwMode="auto">
          <a:xfrm>
            <a:off x="4800600" y="381000"/>
            <a:ext cx="4038600" cy="5303838"/>
          </a:xfrm>
          <a:prstGeom prst="rect">
            <a:avLst/>
          </a:prstGeom>
          <a:noFill/>
          <a:ln w="9525">
            <a:noFill/>
            <a:miter lim="800000"/>
          </a:ln>
          <a:effectLst/>
        </p:spPr>
        <p:txBody>
          <a:bodyPr>
            <a:spAutoFit/>
          </a:bodyPr>
          <a:lstStyle/>
          <a:p>
            <a:pPr>
              <a:lnSpc>
                <a:spcPct val="120000"/>
              </a:lnSpc>
            </a:pPr>
            <a:r>
              <a:rPr lang="zh-CN" altLang="zh-CN" sz="3600" b="1">
                <a:solidFill>
                  <a:srgbClr val="0000FF"/>
                </a:solidFill>
                <a:latin typeface="黑体" panose="02010609060101010101" pitchFamily="49" charset="-122"/>
                <a:ea typeface="黑体" panose="02010609060101010101" pitchFamily="49" charset="-122"/>
              </a:rPr>
              <a:t>  1997</a:t>
            </a:r>
            <a:r>
              <a:rPr lang="zh-CN" sz="3600" b="1">
                <a:solidFill>
                  <a:srgbClr val="0000FF"/>
                </a:solidFill>
                <a:latin typeface="黑体" panose="02010609060101010101" pitchFamily="49" charset="-122"/>
                <a:ea typeface="黑体" panose="02010609060101010101" pitchFamily="49" charset="-122"/>
              </a:rPr>
              <a:t>年</a:t>
            </a:r>
            <a:r>
              <a:rPr lang="zh-CN" altLang="zh-CN" sz="3600" b="1">
                <a:solidFill>
                  <a:srgbClr val="0000FF"/>
                </a:solidFill>
                <a:latin typeface="黑体" panose="02010609060101010101" pitchFamily="49" charset="-122"/>
                <a:ea typeface="黑体" panose="02010609060101010101" pitchFamily="49" charset="-122"/>
              </a:rPr>
              <a:t>3</a:t>
            </a:r>
            <a:r>
              <a:rPr lang="zh-CN" sz="3600" b="1">
                <a:solidFill>
                  <a:srgbClr val="0000FF"/>
                </a:solidFill>
                <a:latin typeface="黑体" panose="02010609060101010101" pitchFamily="49" charset="-122"/>
                <a:ea typeface="黑体" panose="02010609060101010101" pitchFamily="49" charset="-122"/>
              </a:rPr>
              <a:t>月美国</a:t>
            </a:r>
            <a:r>
              <a:rPr lang="zh-CN" altLang="zh-CN" sz="3600" b="1">
                <a:solidFill>
                  <a:srgbClr val="0000FF"/>
                </a:solidFill>
                <a:latin typeface="黑体" panose="02010609060101010101" pitchFamily="49" charset="-122"/>
                <a:ea typeface="黑体" panose="02010609060101010101" pitchFamily="49" charset="-122"/>
              </a:rPr>
              <a:t>《</a:t>
            </a:r>
            <a:r>
              <a:rPr lang="zh-CN" sz="3600" b="1">
                <a:solidFill>
                  <a:srgbClr val="0000FF"/>
                </a:solidFill>
                <a:latin typeface="黑体" panose="02010609060101010101" pitchFamily="49" charset="-122"/>
                <a:ea typeface="黑体" panose="02010609060101010101" pitchFamily="49" charset="-122"/>
              </a:rPr>
              <a:t>时代周刊</a:t>
            </a:r>
            <a:r>
              <a:rPr lang="zh-CN" altLang="zh-CN" sz="3600" b="1">
                <a:solidFill>
                  <a:srgbClr val="0000FF"/>
                </a:solidFill>
                <a:latin typeface="黑体" panose="02010609060101010101" pitchFamily="49" charset="-122"/>
                <a:ea typeface="黑体" panose="02010609060101010101" pitchFamily="49" charset="-122"/>
              </a:rPr>
              <a:t>》</a:t>
            </a:r>
            <a:r>
              <a:rPr lang="zh-CN" sz="3600" b="1">
                <a:solidFill>
                  <a:srgbClr val="0000FF"/>
                </a:solidFill>
                <a:latin typeface="黑体" panose="02010609060101010101" pitchFamily="49" charset="-122"/>
                <a:ea typeface="黑体" panose="02010609060101010101" pitchFamily="49" charset="-122"/>
              </a:rPr>
              <a:t>封面标题：</a:t>
            </a:r>
            <a:endParaRPr lang="zh-CN" sz="3600" b="1">
              <a:solidFill>
                <a:srgbClr val="0000FF"/>
              </a:solidFill>
              <a:latin typeface="黑体" pitchFamily="49" charset="-122"/>
              <a:ea typeface="黑体" panose="02010609060101010101" pitchFamily="49" charset="-122"/>
            </a:endParaRPr>
          </a:p>
          <a:p>
            <a:pPr>
              <a:lnSpc>
                <a:spcPct val="120000"/>
              </a:lnSpc>
            </a:pPr>
            <a:r>
              <a:rPr lang="zh-CN" sz="3600" b="1">
                <a:latin typeface="楷体_GB2312" pitchFamily="49" charset="-122"/>
                <a:ea typeface="楷体_GB2312" pitchFamily="49" charset="-122"/>
              </a:rPr>
              <a:t>  下一个中国</a:t>
            </a:r>
            <a:endParaRPr lang="zh-CN" sz="3600" b="1">
              <a:latin typeface="楷体_GB2312" pitchFamily="49" charset="-122"/>
              <a:ea typeface="楷体_GB2312" pitchFamily="49" charset="-122"/>
            </a:endParaRPr>
          </a:p>
          <a:p>
            <a:pPr>
              <a:lnSpc>
                <a:spcPct val="120000"/>
              </a:lnSpc>
            </a:pPr>
            <a:endParaRPr lang="zh-CN" sz="3600" b="1">
              <a:latin typeface="楷体_GB2312" pitchFamily="49" charset="-122"/>
              <a:ea typeface="楷体_GB2312" pitchFamily="49" charset="-122"/>
            </a:endParaRPr>
          </a:p>
          <a:p>
            <a:pPr>
              <a:lnSpc>
                <a:spcPct val="120000"/>
              </a:lnSpc>
            </a:pPr>
            <a:r>
              <a:rPr lang="zh-CN" sz="3600" b="1">
                <a:latin typeface="楷体_GB2312" pitchFamily="49" charset="-122"/>
                <a:ea typeface="楷体_GB2312" pitchFamily="49" charset="-122"/>
              </a:rPr>
              <a:t>   </a:t>
            </a:r>
            <a:r>
              <a:rPr lang="zh-CN" sz="3600" b="1">
                <a:solidFill>
                  <a:srgbClr val="FF0000"/>
                </a:solidFill>
                <a:latin typeface="楷体_GB2312" pitchFamily="49" charset="-122"/>
                <a:ea typeface="楷体_GB2312" pitchFamily="49" charset="-122"/>
              </a:rPr>
              <a:t>中国能沿着邓小平开辟的道路走下去吗？</a:t>
            </a:r>
            <a:endParaRPr lang="zh-CN" sz="3600" b="1">
              <a:solidFill>
                <a:srgbClr val="FF0000"/>
              </a:solidFill>
              <a:latin typeface="楷体_GB2312" pitchFamily="49" charset="-122"/>
              <a:ea typeface="楷体_GB2312" pitchFamily="49" charset="-122"/>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3554" name="Group 2"/>
          <p:cNvGraphicFramePr>
            <a:graphicFrameLocks noGrp="1"/>
          </p:cNvGraphicFramePr>
          <p:nvPr/>
        </p:nvGraphicFramePr>
        <p:xfrm>
          <a:off x="251520" y="908720"/>
          <a:ext cx="8682038" cy="5239451"/>
        </p:xfrm>
        <a:graphic>
          <a:graphicData uri="http://schemas.openxmlformats.org/drawingml/2006/table">
            <a:tbl>
              <a:tblPr/>
              <a:tblGrid>
                <a:gridCol w="2166938"/>
                <a:gridCol w="2171700"/>
                <a:gridCol w="2171700"/>
                <a:gridCol w="2171700"/>
              </a:tblGrid>
              <a:tr h="432346">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思想</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主要创立者</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解决的问题</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确立为党的指导思想</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368152">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alt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三个代表”重要思想</a:t>
                      </a:r>
                      <a:endParaRPr kumimoji="0" lang="zh-CN" sz="28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8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368152">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rgbClr val="0070C3"/>
                          </a:solidFill>
                          <a:effectLst/>
                          <a:latin typeface="黑体" panose="02010609060101010101" pitchFamily="49" charset="-122"/>
                          <a:ea typeface="黑体" panose="02010609060101010101" pitchFamily="49" charset="-122"/>
                        </a:rPr>
                        <a:t>科学发展观</a:t>
                      </a:r>
                      <a:endParaRPr kumimoji="0" lang="zh-CN" sz="2800" b="1" i="0" u="none" strike="noStrike" cap="none" normalizeH="0" baseline="0" smtClean="0">
                        <a:ln>
                          <a:noFill/>
                        </a:ln>
                        <a:solidFill>
                          <a:srgbClr val="0070C3"/>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800" b="1" i="0" u="none" strike="noStrike" cap="none" normalizeH="0" baseline="0" smtClean="0">
                        <a:ln>
                          <a:noFill/>
                        </a:ln>
                        <a:solidFill>
                          <a:srgbClr val="0070C3"/>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200" b="1" i="0" u="none" strike="noStrike" cap="none" normalizeH="0" baseline="0" smtClean="0">
                        <a:ln>
                          <a:noFill/>
                        </a:ln>
                        <a:solidFill>
                          <a:srgbClr val="0070C3"/>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000" b="1" i="0" u="none" strike="noStrike" cap="none" normalizeH="0" baseline="0" smtClean="0">
                        <a:ln>
                          <a:noFill/>
                        </a:ln>
                        <a:solidFill>
                          <a:srgbClr val="0070C3"/>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649707">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rgbClr val="FF0000"/>
                          </a:solidFill>
                          <a:effectLst/>
                          <a:latin typeface="黑体" panose="02010609060101010101" pitchFamily="49" charset="-122"/>
                          <a:ea typeface="黑体" panose="02010609060101010101" pitchFamily="49" charset="-122"/>
                        </a:rPr>
                        <a:t>新时代中国特色社会主义思想</a:t>
                      </a:r>
                      <a:endParaRPr kumimoji="0" lang="zh-CN" sz="2800" b="1" i="0" u="none" strike="noStrike" cap="none" normalizeH="0" baseline="0" smtClean="0">
                        <a:ln>
                          <a:noFill/>
                        </a:ln>
                        <a:solidFill>
                          <a:srgbClr val="FF0000"/>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800" b="1" i="0" u="none" strike="noStrike" cap="none" normalizeH="0" baseline="0" smtClean="0">
                        <a:ln>
                          <a:noFill/>
                        </a:ln>
                        <a:solidFill>
                          <a:srgbClr val="FF0000"/>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200" b="1" i="0" u="none" strike="noStrike" cap="none" normalizeH="0" baseline="0" smtClean="0">
                        <a:ln>
                          <a:noFill/>
                        </a:ln>
                        <a:solidFill>
                          <a:srgbClr val="FF0000"/>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endParaRPr kumimoji="0" lang="zh-CN" altLang="zh-CN" sz="2400" b="1" i="0" u="none" strike="noStrike" cap="none" normalizeH="0" baseline="0" smtClean="0">
                        <a:ln>
                          <a:noFill/>
                        </a:ln>
                        <a:solidFill>
                          <a:srgbClr val="FF0000"/>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4578" name="Group 2"/>
          <p:cNvGraphicFramePr>
            <a:graphicFrameLocks noGrp="1"/>
          </p:cNvGraphicFramePr>
          <p:nvPr/>
        </p:nvGraphicFramePr>
        <p:xfrm>
          <a:off x="177801" y="1124743"/>
          <a:ext cx="8786689" cy="5056085"/>
        </p:xfrm>
        <a:graphic>
          <a:graphicData uri="http://schemas.openxmlformats.org/drawingml/2006/table">
            <a:tbl>
              <a:tblPr/>
              <a:tblGrid>
                <a:gridCol w="1945927"/>
                <a:gridCol w="2016224"/>
                <a:gridCol w="2808312"/>
                <a:gridCol w="2016226"/>
              </a:tblGrid>
              <a:tr h="1085592">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思想</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主要创立者</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解决的问题</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确立为党的指导思想</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582390">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alt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a:t>
                      </a: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三个代表”重要思想</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江泽民</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200" b="1" i="0" u="none" strike="noStrike" cap="none" normalizeH="0" baseline="0" smtClean="0">
                          <a:ln>
                            <a:noFill/>
                          </a:ln>
                          <a:solidFill>
                            <a:schemeClr val="tx1"/>
                          </a:solidFill>
                          <a:effectLst>
                            <a:outerShdw blurRad="38100" dist="38100" dir="2700000" algn="tl">
                              <a:srgbClr val="C0C0C0"/>
                            </a:outerShdw>
                          </a:effectLst>
                          <a:latin typeface="黑体" panose="02010609060101010101" pitchFamily="49" charset="-122"/>
                          <a:ea typeface="黑体" panose="02010609060101010101" pitchFamily="49" charset="-122"/>
                        </a:rPr>
                        <a:t>进一步回答什么是社会主义，怎样建设社会主义；建设一个什么样的党、怎样建设党</a:t>
                      </a:r>
                      <a:endParaRPr kumimoji="0" lang="zh-CN" sz="2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十六大</a:t>
                      </a:r>
                      <a:endParaRPr kumimoji="0" 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889130">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科学发展观</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胡锦涛</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新形势下实现什么样的发展、怎样发展</a:t>
                      </a:r>
                      <a:endParaRPr kumimoji="0" lang="zh-CN" sz="2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0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十七大</a:t>
                      </a:r>
                      <a:endParaRPr kumimoji="0" lang="zh-CN" sz="20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1404963">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新时代中国特色社会主义思想</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习近平</a:t>
                      </a:r>
                      <a:endPar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新时代坚持和发展什么样的中国特色社会主义、怎样坚持和发展社会主义</a:t>
                      </a:r>
                      <a:endParaRPr kumimoji="0" lang="zh-CN" sz="22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rgbClr val="000000"/>
                        </a:buClr>
                        <a:buSzTx/>
                        <a:buFont typeface="Times New Roman" panose="02020603050405020304" pitchFamily="18" charset="0"/>
                        <a:buNone/>
                      </a:pPr>
                      <a:r>
                        <a:rPr kumimoji="0" 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十九大</a:t>
                      </a:r>
                      <a:endParaRPr kumimoji="0" lang="zh-CN" sz="2400" b="1" i="0" u="none" strike="noStrike" cap="none" normalizeH="0" baseline="0" smtClean="0">
                        <a:ln>
                          <a:noFill/>
                        </a:ln>
                        <a:solidFill>
                          <a:schemeClr val="tx1"/>
                        </a:solidFill>
                        <a:effectLst/>
                        <a:latin typeface="黑体" pitchFamily="49" charset="-122"/>
                        <a:ea typeface="黑体" panose="02010609060101010101" pitchFamily="49" charset="-122"/>
                      </a:endParaRPr>
                    </a:p>
                  </a:txBody>
                  <a:tcPr marL="68580" marR="6858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323528" y="260648"/>
            <a:ext cx="6624736" cy="523220"/>
          </a:xfrm>
          <a:prstGeom prst="rect">
            <a:avLst/>
          </a:prstGeom>
          <a:noFill/>
        </p:spPr>
        <p:txBody>
          <a:bodyPr wrap="square" rtlCol="0">
            <a:spAutoFit/>
          </a:bodyPr>
          <a:lstStyle/>
          <a:p>
            <a:r>
              <a:rPr lang="zh-CN" altLang="en-US" sz="2800" b="1" smtClean="0">
                <a:latin typeface="黑体" panose="02010609060101010101" pitchFamily="49" charset="-122"/>
                <a:ea typeface="黑体" panose="02010609060101010101" pitchFamily="49" charset="-122"/>
              </a:rPr>
              <a:t>二、综合国力不断提升</a:t>
            </a:r>
            <a:endParaRPr lang="en-US" altLang="zh-CN" sz="2800" b="1" smtClean="0">
              <a:latin typeface="黑体" pitchFamily="49" charset="-122"/>
              <a:ea typeface="黑体" panose="02010609060101010101" pitchFamily="49" charset="-122"/>
            </a:endParaRPr>
          </a:p>
        </p:txBody>
      </p:sp>
      <p:pic>
        <p:nvPicPr>
          <p:cNvPr id="3" name="Picture 3" descr="4847959011542593231944.png"/>
          <p:cNvPicPr>
            <a:picLocks noChangeAspect="1" noChangeArrowheads="1"/>
          </p:cNvPicPr>
          <p:nvPr/>
        </p:nvPicPr>
        <p:blipFill>
          <a:blip r:embed="rId2"/>
          <a:stretch>
            <a:fillRect/>
          </a:stretch>
        </p:blipFill>
        <p:spPr bwMode="auto">
          <a:xfrm>
            <a:off x="539552" y="1484784"/>
            <a:ext cx="3960440" cy="3744416"/>
          </a:xfrm>
          <a:prstGeom prst="rect">
            <a:avLst/>
          </a:prstGeom>
          <a:noFill/>
          <a:ln w="9525">
            <a:noFill/>
            <a:miter lim="800000"/>
          </a:ln>
          <a:effectLst/>
        </p:spPr>
      </p:pic>
      <p:sp>
        <p:nvSpPr>
          <p:cNvPr id="5" name="矩形 4"/>
          <p:cNvSpPr/>
          <p:nvPr/>
        </p:nvSpPr>
        <p:spPr>
          <a:xfrm>
            <a:off x="4716016" y="1412776"/>
            <a:ext cx="4176464" cy="4401205"/>
          </a:xfrm>
          <a:prstGeom prst="rect">
            <a:avLst/>
          </a:prstGeom>
        </p:spPr>
        <p:txBody>
          <a:bodyPr wrap="square">
            <a:spAutoFit/>
          </a:bodyPr>
          <a:lstStyle/>
          <a:p>
            <a:r>
              <a:rPr lang="en-US" altLang="zh-CN" sz="2800" b="1" smtClean="0">
                <a:latin typeface="楷体_GB2312" pitchFamily="49" charset="-122"/>
                <a:ea typeface="楷体_GB2312" pitchFamily="49" charset="-122"/>
                <a:cs typeface="宋体" panose="02010600030101010101" pitchFamily="2" charset="-122"/>
              </a:rPr>
              <a:t>1978</a:t>
            </a:r>
            <a:r>
              <a:rPr lang="zh-CN" altLang="en-US" sz="2800" b="1" smtClean="0">
                <a:latin typeface="楷体_GB2312" pitchFamily="49" charset="-122"/>
                <a:ea typeface="楷体_GB2312" pitchFamily="49" charset="-122"/>
                <a:cs typeface="宋体" panose="02010600030101010101" pitchFamily="2" charset="-122"/>
              </a:rPr>
              <a:t>年国内生产总值达</a:t>
            </a:r>
            <a:r>
              <a:rPr lang="en-US" altLang="zh-CN" sz="2800" b="1" smtClean="0">
                <a:latin typeface="楷体_GB2312" pitchFamily="49" charset="-122"/>
                <a:ea typeface="楷体_GB2312" pitchFamily="49" charset="-122"/>
                <a:cs typeface="宋体" panose="02010600030101010101" pitchFamily="2" charset="-122"/>
              </a:rPr>
              <a:t>3645.2</a:t>
            </a:r>
            <a:r>
              <a:rPr lang="zh-CN" altLang="en-US" sz="2800" b="1" smtClean="0">
                <a:latin typeface="楷体_GB2312" pitchFamily="49" charset="-122"/>
                <a:ea typeface="楷体_GB2312" pitchFamily="49" charset="-122"/>
                <a:cs typeface="宋体" panose="02010600030101010101" pitchFamily="2" charset="-122"/>
              </a:rPr>
              <a:t>亿元。到</a:t>
            </a:r>
            <a:r>
              <a:rPr lang="zh-CN" altLang="zh-CN" sz="2800" b="1" smtClean="0">
                <a:latin typeface="楷体_GB2312" pitchFamily="49" charset="-122"/>
                <a:ea typeface="楷体_GB2312" pitchFamily="49" charset="-122"/>
                <a:cs typeface="宋体" panose="02010600030101010101" pitchFamily="2" charset="-122"/>
              </a:rPr>
              <a:t>2017</a:t>
            </a:r>
            <a:r>
              <a:rPr lang="zh-CN" altLang="en-US" sz="2800" b="1" smtClean="0">
                <a:latin typeface="楷体_GB2312" pitchFamily="49" charset="-122"/>
                <a:ea typeface="楷体_GB2312" pitchFamily="49" charset="-122"/>
                <a:cs typeface="宋体" panose="02010600030101010101" pitchFamily="2" charset="-122"/>
              </a:rPr>
              <a:t>年中国经济总量达到</a:t>
            </a:r>
            <a:r>
              <a:rPr lang="zh-CN" altLang="zh-CN" sz="2800" b="1" smtClean="0">
                <a:latin typeface="楷体_GB2312" pitchFamily="49" charset="-122"/>
                <a:ea typeface="楷体_GB2312" pitchFamily="49" charset="-122"/>
                <a:cs typeface="宋体" panose="02010600030101010101" pitchFamily="2" charset="-122"/>
              </a:rPr>
              <a:t>82.7 </a:t>
            </a:r>
            <a:r>
              <a:rPr lang="zh-CN" altLang="en-US" sz="2800" b="1" smtClean="0">
                <a:latin typeface="楷体_GB2312" pitchFamily="49" charset="-122"/>
                <a:ea typeface="楷体_GB2312" pitchFamily="49" charset="-122"/>
                <a:cs typeface="宋体" panose="02010600030101010101" pitchFamily="2" charset="-122"/>
              </a:rPr>
              <a:t>万亿元、经济总量居世界位次稳步提升，</a:t>
            </a:r>
            <a:r>
              <a:rPr lang="en-US" altLang="zh-CN" sz="2800" b="1" smtClean="0">
                <a:latin typeface="楷体_GB2312" pitchFamily="49" charset="-122"/>
                <a:ea typeface="楷体_GB2312" pitchFamily="49" charset="-122"/>
                <a:cs typeface="宋体" panose="02010600030101010101" pitchFamily="2" charset="-122"/>
              </a:rPr>
              <a:t>2010</a:t>
            </a:r>
            <a:r>
              <a:rPr lang="zh-CN" altLang="en-US" sz="2800" b="1" smtClean="0">
                <a:latin typeface="楷体_GB2312" pitchFamily="49" charset="-122"/>
                <a:ea typeface="楷体_GB2312" pitchFamily="49" charset="-122"/>
                <a:cs typeface="宋体" panose="02010600030101010101" pitchFamily="2" charset="-122"/>
              </a:rPr>
              <a:t>年成为世界第二大经济体。中国经济总量占世界的份额由</a:t>
            </a:r>
            <a:r>
              <a:rPr lang="en-US" altLang="zh-CN" sz="2800" b="1" smtClean="0">
                <a:latin typeface="楷体_GB2312" pitchFamily="49" charset="-122"/>
                <a:ea typeface="楷体_GB2312" pitchFamily="49" charset="-122"/>
                <a:cs typeface="宋体" panose="02010600030101010101" pitchFamily="2" charset="-122"/>
              </a:rPr>
              <a:t>2002</a:t>
            </a:r>
            <a:r>
              <a:rPr lang="zh-CN" altLang="en-US" sz="2800" b="1" smtClean="0">
                <a:latin typeface="楷体_GB2312" pitchFamily="49" charset="-122"/>
                <a:ea typeface="楷体_GB2312" pitchFamily="49" charset="-122"/>
                <a:cs typeface="宋体" panose="02010600030101010101" pitchFamily="2" charset="-122"/>
              </a:rPr>
              <a:t>年的</a:t>
            </a:r>
            <a:r>
              <a:rPr lang="en-US" altLang="zh-CN" sz="2800" b="1" smtClean="0">
                <a:latin typeface="楷体_GB2312" pitchFamily="49" charset="-122"/>
                <a:ea typeface="楷体_GB2312" pitchFamily="49" charset="-122"/>
                <a:cs typeface="宋体" panose="02010600030101010101" pitchFamily="2" charset="-122"/>
              </a:rPr>
              <a:t>4.4%</a:t>
            </a:r>
            <a:r>
              <a:rPr lang="zh-CN" altLang="en-US" sz="2800" b="1" smtClean="0">
                <a:latin typeface="楷体_GB2312" pitchFamily="49" charset="-122"/>
                <a:ea typeface="楷体_GB2312" pitchFamily="49" charset="-122"/>
                <a:cs typeface="宋体" panose="02010600030101010101" pitchFamily="2" charset="-122"/>
              </a:rPr>
              <a:t>提高到</a:t>
            </a:r>
            <a:r>
              <a:rPr lang="en-US" altLang="zh-CN" sz="2800" b="1" smtClean="0">
                <a:latin typeface="楷体_GB2312" pitchFamily="49" charset="-122"/>
                <a:ea typeface="楷体_GB2312" pitchFamily="49" charset="-122"/>
                <a:cs typeface="宋体" panose="02010600030101010101" pitchFamily="2" charset="-122"/>
              </a:rPr>
              <a:t>2011</a:t>
            </a:r>
            <a:r>
              <a:rPr lang="zh-CN" altLang="en-US" sz="2800" b="1" smtClean="0">
                <a:latin typeface="楷体_GB2312" pitchFamily="49" charset="-122"/>
                <a:ea typeface="楷体_GB2312" pitchFamily="49" charset="-122"/>
                <a:cs typeface="宋体" panose="02010600030101010101" pitchFamily="2" charset="-122"/>
              </a:rPr>
              <a:t>年的</a:t>
            </a:r>
            <a:r>
              <a:rPr lang="en-US" altLang="zh-CN" sz="2800" b="1" smtClean="0">
                <a:latin typeface="楷体_GB2312" pitchFamily="49" charset="-122"/>
                <a:ea typeface="楷体_GB2312" pitchFamily="49" charset="-122"/>
                <a:cs typeface="宋体" panose="02010600030101010101" pitchFamily="2" charset="-122"/>
              </a:rPr>
              <a:t>10%</a:t>
            </a:r>
            <a:r>
              <a:rPr lang="zh-CN" altLang="en-US" sz="2800" b="1" smtClean="0">
                <a:latin typeface="楷体_GB2312" pitchFamily="49" charset="-122"/>
                <a:ea typeface="楷体_GB2312" pitchFamily="49" charset="-122"/>
                <a:cs typeface="宋体" panose="02010600030101010101" pitchFamily="2" charset="-122"/>
              </a:rPr>
              <a:t>左右，对世界经济增长的贡献率超过</a:t>
            </a:r>
            <a:r>
              <a:rPr lang="en-US" altLang="zh-CN" sz="2800" b="1" smtClean="0">
                <a:latin typeface="楷体_GB2312" pitchFamily="49" charset="-122"/>
                <a:ea typeface="楷体_GB2312" pitchFamily="49" charset="-122"/>
                <a:cs typeface="宋体" panose="02010600030101010101" pitchFamily="2" charset="-122"/>
              </a:rPr>
              <a:t>30%</a:t>
            </a:r>
            <a:r>
              <a:rPr lang="zh-CN" altLang="en-US" sz="2800" b="1" smtClean="0">
                <a:latin typeface="楷体_GB2312" pitchFamily="49" charset="-122"/>
                <a:ea typeface="楷体_GB2312" pitchFamily="49" charset="-122"/>
                <a:cs typeface="宋体" panose="02010600030101010101" pitchFamily="2" charset="-122"/>
              </a:rPr>
              <a:t>。</a:t>
            </a:r>
            <a:endParaRPr lang="zh-CN" altLang="en-US" sz="2800">
              <a:latin typeface="楷体_GB2312" pitchFamily="49" charset="-122"/>
              <a:ea typeface="楷体_GB2312" pitchFamily="49" charset="-122"/>
            </a:endParaRPr>
          </a:p>
        </p:txBody>
      </p:sp>
      <p:sp>
        <p:nvSpPr>
          <p:cNvPr id="6" name="Rectangle 5"/>
          <p:cNvSpPr>
            <a:spLocks noChangeArrowheads="1"/>
          </p:cNvSpPr>
          <p:nvPr/>
        </p:nvSpPr>
        <p:spPr bwMode="auto">
          <a:xfrm>
            <a:off x="467544" y="5373216"/>
            <a:ext cx="4104456" cy="782960"/>
          </a:xfrm>
          <a:prstGeom prst="rect">
            <a:avLst/>
          </a:prstGeom>
          <a:noFill/>
          <a:ln w="9525">
            <a:noFill/>
            <a:miter lim="800000"/>
          </a:ln>
          <a:effectLst/>
        </p:spPr>
        <p:txBody>
          <a:bodyPr anchor="ctr"/>
          <a:lstStyle/>
          <a:p>
            <a:pPr algn="ctr" fontAlgn="t"/>
            <a:r>
              <a:rPr lang="zh-CN" sz="2400" b="1">
                <a:solidFill>
                  <a:srgbClr val="000000"/>
                </a:solidFill>
                <a:latin typeface="黑体" panose="02010609060101010101" pitchFamily="49" charset="-122"/>
                <a:ea typeface="黑体" panose="02010609060101010101" pitchFamily="49" charset="-122"/>
              </a:rPr>
              <a:t>四十年中国经济发展成果图</a:t>
            </a:r>
            <a:endParaRPr lang="zh-CN" sz="2400" b="1">
              <a:solidFill>
                <a:srgbClr val="000000"/>
              </a:solidFill>
              <a:latin typeface="黑体" pitchFamily="49" charset="-122"/>
              <a:ea typeface="黑体" panose="02010609060101010101" pitchFamily="49" charset="-122"/>
            </a:endParaRPr>
          </a:p>
        </p:txBody>
      </p:sp>
      <p:sp>
        <p:nvSpPr>
          <p:cNvPr id="7" name="Rectangle 11"/>
          <p:cNvSpPr>
            <a:spLocks noChangeArrowheads="1"/>
          </p:cNvSpPr>
          <p:nvPr/>
        </p:nvSpPr>
        <p:spPr bwMode="auto">
          <a:xfrm>
            <a:off x="395536" y="836712"/>
            <a:ext cx="7704856" cy="630942"/>
          </a:xfrm>
          <a:prstGeom prst="rect">
            <a:avLst/>
          </a:prstGeom>
          <a:noFill/>
          <a:ln w="9525">
            <a:noFill/>
            <a:miter lim="800000"/>
          </a:ln>
          <a:effectLst/>
        </p:spPr>
        <p:txBody>
          <a:bodyPr vert="horz" wrap="square" lIns="91440" tIns="45720" rIns="91440" bIns="45720" numCol="1" anchor="ctr" anchorCtr="0" compatLnSpc="1">
            <a:spAutoFit/>
          </a:bodyPr>
          <a:lstStyle/>
          <a:p>
            <a:pPr eaLnBrk="0" fontAlgn="base" hangingPunct="0">
              <a:spcBef>
                <a:spcPct val="0"/>
              </a:spcBef>
              <a:spcAft>
                <a:spcPct val="0"/>
              </a:spcAft>
            </a:pPr>
            <a:r>
              <a:rPr lang="en-US" altLang="zh-CN" sz="2800" b="1" smtClean="0">
                <a:latin typeface="黑体" panose="02010609060101010101" pitchFamily="49" charset="-122"/>
                <a:ea typeface="黑体" panose="02010609060101010101" pitchFamily="49" charset="-122"/>
                <a:cs typeface="宋体" panose="02010600030101010101" pitchFamily="2" charset="-122"/>
              </a:rPr>
              <a:t>1.</a:t>
            </a:r>
            <a:r>
              <a:rPr lang="zh-CN" altLang="en-US" sz="2800" b="1" smtClean="0">
                <a:latin typeface="黑体" panose="02010609060101010101" pitchFamily="49" charset="-122"/>
                <a:ea typeface="黑体" panose="02010609060101010101" pitchFamily="49" charset="-122"/>
                <a:cs typeface="宋体" panose="02010600030101010101" pitchFamily="2" charset="-122"/>
              </a:rPr>
              <a:t>国民经济快速增长，国际竞争力持续增强</a:t>
            </a:r>
            <a:endParaRPr lang="en-US" altLang="zh-CN" sz="2800" b="1" smtClean="0">
              <a:latin typeface="黑体" pitchFamily="49" charset="-122"/>
              <a:ea typeface="黑体" panose="02010609060101010101" pitchFamily="49" charset="-122"/>
              <a:cs typeface="宋体" panose="02010600030101010101" pitchFamily="2" charset="-122"/>
            </a:endParaRPr>
          </a:p>
          <a:p>
            <a:pPr eaLnBrk="0" fontAlgn="base" hangingPunct="0">
              <a:spcBef>
                <a:spcPct val="0"/>
              </a:spcBef>
              <a:spcAft>
                <a:spcPct val="0"/>
              </a:spcAft>
            </a:pPr>
            <a:endParaRPr kumimoji="0" lang="zh-CN" sz="700" b="1" i="0" u="none" strike="noStrike" cap="none" normalizeH="0" baseline="0" smtClean="0">
              <a:ln>
                <a:noFill/>
              </a:ln>
              <a:solidFill>
                <a:schemeClr val="tx1"/>
              </a:solidFill>
              <a:effectLst/>
              <a:latin typeface="黑体" pitchFamily="49" charset="-122"/>
              <a:ea typeface="黑体" panose="02010609060101010101" pitchFamily="49" charset="-122"/>
              <a:cs typeface="宋体" panose="02010600030101010101" pitchFamily="2" charset="-122"/>
            </a:endParaRPr>
          </a:p>
        </p:txBody>
      </p:sp>
      <p:pic>
        <p:nvPicPr>
          <p:cNvPr id="30721" name="Picture 1"/>
          <p:cNvPicPr>
            <a:picLocks noChangeAspect="1" noChangeArrowheads="1"/>
          </p:cNvPicPr>
          <p:nvPr/>
        </p:nvPicPr>
        <p:blipFill>
          <a:blip r:embed="rId3"/>
          <a:stretch>
            <a:fillRect/>
          </a:stretch>
        </p:blipFill>
        <p:spPr bwMode="auto">
          <a:xfrm>
            <a:off x="179512" y="1412776"/>
            <a:ext cx="8784976" cy="5256584"/>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4" presetClass="entr" presetSubtype="16" fill="hold" nodeType="clickEffect">
                                  <p:stCondLst>
                                    <p:cond delay="0"/>
                                  </p:stCondLst>
                                  <p:childTnLst>
                                    <p:set>
                                      <p:cBhvr>
                                        <p:cTn id="17" dur="1" fill="hold">
                                          <p:stCondLst>
                                            <p:cond delay="0"/>
                                          </p:stCondLst>
                                        </p:cTn>
                                        <p:tgtEl>
                                          <p:spTgt spid="30721"/>
                                        </p:tgtEl>
                                        <p:attrNameLst>
                                          <p:attrName>style.visibility</p:attrName>
                                        </p:attrNameLst>
                                      </p:cBhvr>
                                      <p:to>
                                        <p:strVal val="visible"/>
                                      </p:to>
                                    </p:set>
                                    <p:animEffect transition="in" filter="box(in)">
                                      <p:cBhvr>
                                        <p:cTn id="18" dur="500"/>
                                        <p:tgtEl>
                                          <p:spTgt spid="307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1" name="Text Box 3"/>
          <p:cNvSpPr txBox="1">
            <a:spLocks noChangeArrowheads="1"/>
          </p:cNvSpPr>
          <p:nvPr/>
        </p:nvSpPr>
        <p:spPr bwMode="auto">
          <a:xfrm>
            <a:off x="395536" y="4653136"/>
            <a:ext cx="8352927" cy="1010533"/>
          </a:xfrm>
          <a:prstGeom prst="rect">
            <a:avLst/>
          </a:prstGeom>
          <a:noFill/>
          <a:ln w="9525">
            <a:noFill/>
            <a:miter lim="800000"/>
          </a:ln>
          <a:effectLst/>
        </p:spPr>
        <p:txBody>
          <a:bodyPr wrap="square">
            <a:spAutoFit/>
          </a:bodyPr>
          <a:lstStyle/>
          <a:p>
            <a:pPr algn="just">
              <a:lnSpc>
                <a:spcPts val="2500"/>
              </a:lnSpc>
            </a:pPr>
            <a:r>
              <a:rPr lang="zh-CN" altLang="en-US" sz="2800" b="1">
                <a:latin typeface="黑体" panose="02010609060101010101" pitchFamily="49" charset="-122"/>
                <a:ea typeface="黑体" panose="02010609060101010101" pitchFamily="49" charset="-122"/>
                <a:cs typeface="宋体" panose="02010600030101010101" pitchFamily="2" charset="-122"/>
              </a:rPr>
              <a:t>互动</a:t>
            </a:r>
            <a:r>
              <a:rPr lang="zh-CN" altLang="en-US" sz="2800" b="1" smtClean="0">
                <a:latin typeface="黑体" panose="02010609060101010101" pitchFamily="49" charset="-122"/>
                <a:ea typeface="黑体" panose="02010609060101010101" pitchFamily="49" charset="-122"/>
                <a:cs typeface="宋体" panose="02010600030101010101" pitchFamily="2" charset="-122"/>
              </a:rPr>
              <a:t>探究三</a:t>
            </a:r>
            <a:r>
              <a:rPr lang="zh-CN" altLang="zh-CN" sz="2800" b="1" smtClean="0">
                <a:latin typeface="黑体" panose="02010609060101010101" pitchFamily="49" charset="-122"/>
                <a:ea typeface="黑体" panose="02010609060101010101" pitchFamily="49" charset="-122"/>
                <a:cs typeface="宋体" panose="02010600030101010101" pitchFamily="2" charset="-122"/>
              </a:rPr>
              <a:t>:</a:t>
            </a:r>
            <a:r>
              <a:rPr lang="zh-CN" altLang="en-US" sz="2800" b="1">
                <a:latin typeface="黑体" panose="02010609060101010101" pitchFamily="49" charset="-122"/>
                <a:ea typeface="黑体" panose="02010609060101010101" pitchFamily="49" charset="-122"/>
                <a:cs typeface="宋体" panose="02010600030101010101" pitchFamily="2" charset="-122"/>
              </a:rPr>
              <a:t>结合身边生活，你觉得还有哪些“硬骨头”？</a:t>
            </a:r>
            <a:endParaRPr lang="zh-CN" altLang="en-US" sz="2800" b="1">
              <a:latin typeface="黑体" pitchFamily="49" charset="-122"/>
              <a:ea typeface="黑体" panose="02010609060101010101" pitchFamily="49" charset="-122"/>
              <a:cs typeface="宋体" panose="02010600030101010101" pitchFamily="2" charset="-122"/>
            </a:endParaRPr>
          </a:p>
          <a:p>
            <a:endParaRPr lang="zh-CN" altLang="zh-CN"/>
          </a:p>
        </p:txBody>
      </p:sp>
      <p:pic>
        <p:nvPicPr>
          <p:cNvPr id="27652" name="Picture 4" descr="9776384431542593231950.png"/>
          <p:cNvPicPr>
            <a:picLocks noChangeAspect="1" noChangeArrowheads="1"/>
          </p:cNvPicPr>
          <p:nvPr/>
        </p:nvPicPr>
        <p:blipFill>
          <a:blip r:embed="rId2"/>
          <a:stretch>
            <a:fillRect/>
          </a:stretch>
        </p:blipFill>
        <p:spPr bwMode="auto">
          <a:xfrm>
            <a:off x="539552" y="692696"/>
            <a:ext cx="2740025" cy="3459162"/>
          </a:xfrm>
          <a:prstGeom prst="rect">
            <a:avLst/>
          </a:prstGeom>
          <a:noFill/>
          <a:ln w="9525">
            <a:noFill/>
            <a:miter lim="800000"/>
          </a:ln>
          <a:effectLst/>
        </p:spPr>
      </p:pic>
      <p:sp>
        <p:nvSpPr>
          <p:cNvPr id="5" name="矩形 4"/>
          <p:cNvSpPr/>
          <p:nvPr/>
        </p:nvSpPr>
        <p:spPr>
          <a:xfrm>
            <a:off x="3491880" y="1556792"/>
            <a:ext cx="5040560" cy="1744645"/>
          </a:xfrm>
          <a:prstGeom prst="rect">
            <a:avLst/>
          </a:prstGeom>
        </p:spPr>
        <p:txBody>
          <a:bodyPr wrap="square">
            <a:spAutoFit/>
          </a:bodyPr>
          <a:lstStyle/>
          <a:p>
            <a:pPr lvl="0" algn="just">
              <a:lnSpc>
                <a:spcPts val="2500"/>
              </a:lnSpc>
              <a:spcAft>
                <a:spcPts val="600"/>
              </a:spcAft>
            </a:pPr>
            <a:r>
              <a:rPr lang="zh-CN" altLang="en-US" sz="2800" b="1" smtClean="0">
                <a:latin typeface="黑体" panose="02010609060101010101" pitchFamily="49" charset="-122"/>
                <a:ea typeface="黑体" panose="02010609060101010101" pitchFamily="49" charset="-122"/>
                <a:cs typeface="宋体" panose="02010600030101010101" pitchFamily="2" charset="-122"/>
              </a:rPr>
              <a:t>     改革已进入深水区，好吃的肉都吃掉了，剩下的都是难啃的硬骨头。</a:t>
            </a:r>
            <a:endParaRPr lang="zh-CN" altLang="en-US" sz="2800" b="1" smtClean="0">
              <a:latin typeface="黑体" pitchFamily="49" charset="-122"/>
              <a:ea typeface="黑体" panose="02010609060101010101" pitchFamily="49" charset="-122"/>
              <a:cs typeface="宋体" panose="02010600030101010101" pitchFamily="2" charset="-122"/>
            </a:endParaRPr>
          </a:p>
          <a:p>
            <a:pPr lvl="0" algn="just">
              <a:lnSpc>
                <a:spcPts val="2000"/>
              </a:lnSpc>
              <a:spcAft>
                <a:spcPts val="600"/>
              </a:spcAft>
            </a:pPr>
            <a:endParaRPr lang="zh-CN" altLang="en-US" sz="2800" b="1" smtClean="0">
              <a:latin typeface="黑体" panose="02010609060101010101" pitchFamily="49" charset="-122"/>
              <a:ea typeface="黑体" panose="02010609060101010101" pitchFamily="49" charset="-122"/>
              <a:cs typeface="宋体" panose="02010600030101010101" pitchFamily="2" charset="-122"/>
            </a:endParaRPr>
          </a:p>
          <a:p>
            <a:pPr lvl="0" algn="r">
              <a:lnSpc>
                <a:spcPts val="2000"/>
              </a:lnSpc>
              <a:spcAft>
                <a:spcPts val="600"/>
              </a:spcAft>
            </a:pPr>
            <a:r>
              <a:rPr lang="zh-CN" altLang="zh-CN" sz="2800" b="1" smtClean="0">
                <a:latin typeface="黑体" panose="02010609060101010101" pitchFamily="49" charset="-122"/>
                <a:ea typeface="黑体" panose="02010609060101010101" pitchFamily="49" charset="-122"/>
                <a:cs typeface="宋体" panose="02010600030101010101" pitchFamily="2" charset="-122"/>
              </a:rPr>
              <a:t>——</a:t>
            </a:r>
            <a:r>
              <a:rPr lang="zh-CN" altLang="en-US" sz="2800" b="1" smtClean="0">
                <a:latin typeface="黑体" panose="02010609060101010101" pitchFamily="49" charset="-122"/>
                <a:ea typeface="黑体" panose="02010609060101010101" pitchFamily="49" charset="-122"/>
                <a:cs typeface="宋体" panose="02010600030101010101" pitchFamily="2" charset="-122"/>
              </a:rPr>
              <a:t>习近平</a:t>
            </a:r>
            <a:endParaRPr lang="zh-CN" altLang="en-US" sz="2800" b="1" smtClean="0">
              <a:latin typeface="黑体" panose="02010609060101010101" pitchFamily="49" charset="-122"/>
              <a:ea typeface="黑体" panose="02010609060101010101" pitchFamily="49"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11"/>
          <p:cNvSpPr>
            <a:spLocks noChangeArrowheads="1"/>
          </p:cNvSpPr>
          <p:nvPr/>
        </p:nvSpPr>
        <p:spPr bwMode="auto">
          <a:xfrm>
            <a:off x="251520" y="404664"/>
            <a:ext cx="7128792" cy="523220"/>
          </a:xfrm>
          <a:prstGeom prst="rect">
            <a:avLst/>
          </a:prstGeom>
          <a:noFill/>
          <a:ln w="9525">
            <a:noFill/>
            <a:miter lim="800000"/>
          </a:ln>
          <a:effectLst/>
        </p:spPr>
        <p:txBody>
          <a:bodyPr vert="horz" wrap="square" lIns="91440" tIns="45720" rIns="91440" bIns="45720" numCol="1" anchor="ctr" anchorCtr="0" compatLnSpc="1">
            <a:spAutoFit/>
          </a:bodyPr>
          <a:lstStyle/>
          <a:p>
            <a:pPr eaLnBrk="0" fontAlgn="base" hangingPunct="0">
              <a:spcBef>
                <a:spcPct val="0"/>
              </a:spcBef>
              <a:spcAft>
                <a:spcPct val="0"/>
              </a:spcAft>
            </a:pPr>
            <a:r>
              <a:rPr lang="en-US" altLang="zh-CN" sz="2800" b="1" smtClean="0">
                <a:latin typeface="黑体" panose="02010609060101010101" pitchFamily="49" charset="-122"/>
                <a:ea typeface="黑体" panose="02010609060101010101" pitchFamily="49" charset="-122"/>
                <a:cs typeface="宋体" panose="02010600030101010101" pitchFamily="2" charset="-122"/>
              </a:rPr>
              <a:t>2.</a:t>
            </a:r>
            <a:r>
              <a:rPr lang="zh-CN" altLang="en-US" sz="2800" b="1" smtClean="0">
                <a:latin typeface="黑体" panose="02010609060101010101" pitchFamily="49" charset="-122"/>
                <a:ea typeface="黑体" panose="02010609060101010101" pitchFamily="49" charset="-122"/>
                <a:cs typeface="宋体" panose="02010600030101010101" pitchFamily="2" charset="-122"/>
              </a:rPr>
              <a:t>基础设施走在世界前列。</a:t>
            </a:r>
            <a:endParaRPr lang="en-US" altLang="zh-CN" sz="2800" b="1" smtClean="0">
              <a:latin typeface="黑体" panose="02010609060101010101" pitchFamily="49" charset="-122"/>
              <a:ea typeface="黑体" panose="02010609060101010101" pitchFamily="49" charset="-122"/>
              <a:cs typeface="宋体" panose="02010600030101010101" pitchFamily="2" charset="-122"/>
            </a:endParaRPr>
          </a:p>
        </p:txBody>
      </p:sp>
      <p:pic>
        <p:nvPicPr>
          <p:cNvPr id="43010" name="Picture 2" descr="C:\Users\Administrator\Pictures\untitled.png"/>
          <p:cNvPicPr>
            <a:picLocks noChangeAspect="1" noChangeArrowheads="1"/>
          </p:cNvPicPr>
          <p:nvPr/>
        </p:nvPicPr>
        <p:blipFill>
          <a:blip r:embed="rId2"/>
          <a:stretch>
            <a:fillRect/>
          </a:stretch>
        </p:blipFill>
        <p:spPr bwMode="auto">
          <a:xfrm>
            <a:off x="323528" y="1052736"/>
            <a:ext cx="3960440" cy="2160240"/>
          </a:xfrm>
          <a:prstGeom prst="rect">
            <a:avLst/>
          </a:prstGeom>
          <a:noFill/>
        </p:spPr>
      </p:pic>
      <p:pic>
        <p:nvPicPr>
          <p:cNvPr id="43011" name="Picture 3" descr="C:\Users\Administrator\Pictures\timg.jpg"/>
          <p:cNvPicPr>
            <a:picLocks noChangeAspect="1" noChangeArrowheads="1"/>
          </p:cNvPicPr>
          <p:nvPr/>
        </p:nvPicPr>
        <p:blipFill>
          <a:blip r:embed="rId3"/>
          <a:stretch>
            <a:fillRect/>
          </a:stretch>
        </p:blipFill>
        <p:spPr bwMode="auto">
          <a:xfrm>
            <a:off x="4716016" y="1052736"/>
            <a:ext cx="3634302" cy="2160240"/>
          </a:xfrm>
          <a:prstGeom prst="rect">
            <a:avLst/>
          </a:prstGeom>
          <a:noFill/>
        </p:spPr>
      </p:pic>
      <p:pic>
        <p:nvPicPr>
          <p:cNvPr id="43013" name="Picture 5" descr="https://timgsa.baidu.com/timg?image&amp;quality=80&amp;size=b9999_10000&amp;sec=1557576914809&amp;di=06034ba9ee500e0a68f1df7af91c89e8&amp;imgtype=0&amp;src=http%3A%2F%2Fphotocdn.sohu.com%2F20140412%2FImg398120423.jpg"/>
          <p:cNvPicPr>
            <a:picLocks noChangeAspect="1" noChangeArrowheads="1"/>
          </p:cNvPicPr>
          <p:nvPr/>
        </p:nvPicPr>
        <p:blipFill>
          <a:blip r:embed="rId4"/>
          <a:stretch>
            <a:fillRect/>
          </a:stretch>
        </p:blipFill>
        <p:spPr bwMode="auto">
          <a:xfrm>
            <a:off x="323528" y="3789040"/>
            <a:ext cx="3960440" cy="2232248"/>
          </a:xfrm>
          <a:prstGeom prst="rect">
            <a:avLst/>
          </a:prstGeom>
          <a:noFill/>
        </p:spPr>
      </p:pic>
      <p:pic>
        <p:nvPicPr>
          <p:cNvPr id="43015" name="Picture 7" descr="https://timgsa.baidu.com/timg?image&amp;quality=80&amp;size=b9999_10000&amp;sec=1557577032882&amp;di=e428c3a7f9947c2645655d599fcbbb51&amp;imgtype=0&amp;src=http%3A%2F%2Fcq.people.com.cn%2FNMediaFile%2F2017%2F0505%2FLOCAL201705052146000408711073551.JPG"/>
          <p:cNvPicPr>
            <a:picLocks noChangeAspect="1" noChangeArrowheads="1"/>
          </p:cNvPicPr>
          <p:nvPr/>
        </p:nvPicPr>
        <p:blipFill>
          <a:blip r:embed="rId5"/>
          <a:stretch>
            <a:fillRect/>
          </a:stretch>
        </p:blipFill>
        <p:spPr bwMode="auto">
          <a:xfrm>
            <a:off x="4716016" y="3861048"/>
            <a:ext cx="3672408" cy="2064857"/>
          </a:xfrm>
          <a:prstGeom prst="rect">
            <a:avLst/>
          </a:prstGeom>
          <a:noFill/>
        </p:spPr>
      </p:pic>
      <p:sp>
        <p:nvSpPr>
          <p:cNvPr id="8" name="TextBox 7"/>
          <p:cNvSpPr txBox="1"/>
          <p:nvPr/>
        </p:nvSpPr>
        <p:spPr>
          <a:xfrm>
            <a:off x="323528" y="3212976"/>
            <a:ext cx="3960440" cy="523220"/>
          </a:xfrm>
          <a:prstGeom prst="rect">
            <a:avLst/>
          </a:prstGeom>
          <a:noFill/>
        </p:spPr>
        <p:txBody>
          <a:bodyPr wrap="square" rtlCol="0">
            <a:spAutoFit/>
          </a:bodyPr>
          <a:lstStyle/>
          <a:p>
            <a:pPr algn="ctr"/>
            <a:r>
              <a:rPr lang="zh-CN" altLang="en-US" sz="2800" b="1" smtClean="0">
                <a:latin typeface="楷体_GB2312" pitchFamily="49" charset="-122"/>
                <a:ea typeface="楷体_GB2312" pitchFamily="49" charset="-122"/>
              </a:rPr>
              <a:t>中国高铁</a:t>
            </a:r>
            <a:endParaRPr lang="zh-CN" altLang="en-US" sz="2800" b="1">
              <a:latin typeface="楷体_GB2312" pitchFamily="49" charset="-122"/>
              <a:ea typeface="楷体_GB2312" pitchFamily="49" charset="-122"/>
            </a:endParaRPr>
          </a:p>
        </p:txBody>
      </p:sp>
      <p:sp>
        <p:nvSpPr>
          <p:cNvPr id="9" name="TextBox 8"/>
          <p:cNvSpPr txBox="1"/>
          <p:nvPr/>
        </p:nvSpPr>
        <p:spPr>
          <a:xfrm>
            <a:off x="4716016" y="3284984"/>
            <a:ext cx="3600400" cy="523220"/>
          </a:xfrm>
          <a:prstGeom prst="rect">
            <a:avLst/>
          </a:prstGeom>
          <a:noFill/>
        </p:spPr>
        <p:txBody>
          <a:bodyPr wrap="square" rtlCol="0">
            <a:spAutoFit/>
          </a:bodyPr>
          <a:lstStyle/>
          <a:p>
            <a:pPr algn="ctr"/>
            <a:r>
              <a:rPr lang="zh-CN" altLang="en-US" sz="2800" b="1" smtClean="0">
                <a:latin typeface="楷体_GB2312" pitchFamily="49" charset="-122"/>
                <a:ea typeface="楷体_GB2312" pitchFamily="49" charset="-122"/>
              </a:rPr>
              <a:t>超级计算机</a:t>
            </a:r>
            <a:endParaRPr lang="zh-CN" altLang="en-US" sz="2800" b="1">
              <a:latin typeface="楷体_GB2312" pitchFamily="49" charset="-122"/>
              <a:ea typeface="楷体_GB2312" pitchFamily="49" charset="-122"/>
            </a:endParaRPr>
          </a:p>
        </p:txBody>
      </p:sp>
      <p:sp>
        <p:nvSpPr>
          <p:cNvPr id="10" name="TextBox 9"/>
          <p:cNvSpPr txBox="1"/>
          <p:nvPr/>
        </p:nvSpPr>
        <p:spPr>
          <a:xfrm>
            <a:off x="323528" y="6093296"/>
            <a:ext cx="3600400" cy="523220"/>
          </a:xfrm>
          <a:prstGeom prst="rect">
            <a:avLst/>
          </a:prstGeom>
          <a:noFill/>
        </p:spPr>
        <p:txBody>
          <a:bodyPr wrap="square" rtlCol="0">
            <a:spAutoFit/>
          </a:bodyPr>
          <a:lstStyle/>
          <a:p>
            <a:pPr algn="ctr"/>
            <a:r>
              <a:rPr lang="zh-CN" altLang="en-US" sz="2800" b="1" smtClean="0">
                <a:latin typeface="楷体_GB2312" pitchFamily="49" charset="-122"/>
                <a:ea typeface="楷体_GB2312" pitchFamily="49" charset="-122"/>
              </a:rPr>
              <a:t>载人深潜器</a:t>
            </a:r>
            <a:endParaRPr lang="zh-CN" altLang="en-US" sz="2800" b="1">
              <a:latin typeface="楷体_GB2312" pitchFamily="49" charset="-122"/>
              <a:ea typeface="楷体_GB2312" pitchFamily="49" charset="-122"/>
            </a:endParaRPr>
          </a:p>
        </p:txBody>
      </p:sp>
      <p:sp>
        <p:nvSpPr>
          <p:cNvPr id="11" name="TextBox 10"/>
          <p:cNvSpPr txBox="1"/>
          <p:nvPr/>
        </p:nvSpPr>
        <p:spPr>
          <a:xfrm>
            <a:off x="4572000" y="6093296"/>
            <a:ext cx="3600400" cy="523220"/>
          </a:xfrm>
          <a:prstGeom prst="rect">
            <a:avLst/>
          </a:prstGeom>
          <a:noFill/>
        </p:spPr>
        <p:txBody>
          <a:bodyPr wrap="square" rtlCol="0">
            <a:spAutoFit/>
          </a:bodyPr>
          <a:lstStyle/>
          <a:p>
            <a:pPr algn="ctr"/>
            <a:r>
              <a:rPr lang="zh-CN" altLang="en-US" sz="2800" b="1" smtClean="0">
                <a:latin typeface="楷体_GB2312" pitchFamily="49" charset="-122"/>
                <a:ea typeface="楷体_GB2312" pitchFamily="49" charset="-122"/>
              </a:rPr>
              <a:t>国产大飞机</a:t>
            </a:r>
            <a:r>
              <a:rPr lang="en-US" altLang="zh-CN" sz="2800" b="1" smtClean="0">
                <a:latin typeface="楷体_GB2312" pitchFamily="49" charset="-122"/>
                <a:ea typeface="楷体_GB2312" pitchFamily="49" charset="-122"/>
              </a:rPr>
              <a:t>C919</a:t>
            </a:r>
            <a:endParaRPr lang="zh-CN" altLang="en-US" sz="2800" b="1">
              <a:latin typeface="楷体_GB2312" pitchFamily="49" charset="-122"/>
              <a:ea typeface="楷体_GB2312" pitchFamily="49" charset="-122"/>
            </a:endParaRPr>
          </a:p>
        </p:txBody>
      </p:sp>
      <p:pic>
        <p:nvPicPr>
          <p:cNvPr id="26625" name="Picture 1"/>
          <p:cNvPicPr>
            <a:picLocks noChangeAspect="1" noChangeArrowheads="1"/>
          </p:cNvPicPr>
          <p:nvPr/>
        </p:nvPicPr>
        <p:blipFill>
          <a:blip r:embed="rId6"/>
          <a:stretch>
            <a:fillRect/>
          </a:stretch>
        </p:blipFill>
        <p:spPr bwMode="auto">
          <a:xfrm>
            <a:off x="251520" y="1052736"/>
            <a:ext cx="8496944" cy="5544616"/>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blinds(horizontal)">
                                      <p:cBhvr>
                                        <p:cTn id="7" dur="500"/>
                                        <p:tgtEl>
                                          <p:spTgt spid="430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43011"/>
                                        </p:tgtEl>
                                        <p:attrNameLst>
                                          <p:attrName>style.visibility</p:attrName>
                                        </p:attrNameLst>
                                      </p:cBhvr>
                                      <p:to>
                                        <p:strVal val="visible"/>
                                      </p:to>
                                    </p:set>
                                    <p:animEffect transition="in" filter="blinds(horizontal)">
                                      <p:cBhvr>
                                        <p:cTn id="15" dur="500"/>
                                        <p:tgtEl>
                                          <p:spTgt spid="43011"/>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
                                        <p:tgtEl>
                                          <p:spTgt spid="9"/>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43013"/>
                                        </p:tgtEl>
                                        <p:attrNameLst>
                                          <p:attrName>style.visibility</p:attrName>
                                        </p:attrNameLst>
                                      </p:cBhvr>
                                      <p:to>
                                        <p:strVal val="visible"/>
                                      </p:to>
                                    </p:set>
                                    <p:animEffect transition="in" filter="blinds(horizontal)">
                                      <p:cBhvr>
                                        <p:cTn id="23" dur="500"/>
                                        <p:tgtEl>
                                          <p:spTgt spid="43013"/>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
                                        <p:tgtEl>
                                          <p:spTgt spid="10"/>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43015"/>
                                        </p:tgtEl>
                                        <p:attrNameLst>
                                          <p:attrName>style.visibility</p:attrName>
                                        </p:attrNameLst>
                                      </p:cBhvr>
                                      <p:to>
                                        <p:strVal val="visible"/>
                                      </p:to>
                                    </p:set>
                                    <p:animEffect transition="in" filter="blinds(horizontal)">
                                      <p:cBhvr>
                                        <p:cTn id="31" dur="500"/>
                                        <p:tgtEl>
                                          <p:spTgt spid="43015"/>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linds(horizontal)">
                                      <p:cBhvr>
                                        <p:cTn id="34" dur="500"/>
                                        <p:tgtEl>
                                          <p:spTgt spid="11"/>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nodeType="clickEffect">
                                  <p:stCondLst>
                                    <p:cond delay="0"/>
                                  </p:stCondLst>
                                  <p:childTnLst>
                                    <p:set>
                                      <p:cBhvr>
                                        <p:cTn id="38" dur="1" fill="hold">
                                          <p:stCondLst>
                                            <p:cond delay="0"/>
                                          </p:stCondLst>
                                        </p:cTn>
                                        <p:tgtEl>
                                          <p:spTgt spid="26625"/>
                                        </p:tgtEl>
                                        <p:attrNameLst>
                                          <p:attrName>style.visibility</p:attrName>
                                        </p:attrNameLst>
                                      </p:cBhvr>
                                      <p:to>
                                        <p:strVal val="visible"/>
                                      </p:to>
                                    </p:set>
                                    <p:anim calcmode="lin" valueType="num">
                                      <p:cBhvr additive="base">
                                        <p:cTn id="39" dur="500" fill="hold"/>
                                        <p:tgtEl>
                                          <p:spTgt spid="26625"/>
                                        </p:tgtEl>
                                        <p:attrNameLst>
                                          <p:attrName>ppt_x</p:attrName>
                                        </p:attrNameLst>
                                      </p:cBhvr>
                                      <p:tavLst>
                                        <p:tav tm="0">
                                          <p:val>
                                            <p:strVal val="#ppt_x"/>
                                          </p:val>
                                        </p:tav>
                                        <p:tav tm="100000">
                                          <p:val>
                                            <p:strVal val="#ppt_x"/>
                                          </p:val>
                                        </p:tav>
                                      </p:tavLst>
                                    </p:anim>
                                    <p:anim calcmode="lin" valueType="num">
                                      <p:cBhvr additive="base">
                                        <p:cTn id="40" dur="500" fill="hold"/>
                                        <p:tgtEl>
                                          <p:spTgt spid="266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Rectangle 11"/>
          <p:cNvSpPr>
            <a:spLocks noChangeArrowheads="1"/>
          </p:cNvSpPr>
          <p:nvPr/>
        </p:nvSpPr>
        <p:spPr bwMode="auto">
          <a:xfrm>
            <a:off x="899592" y="404664"/>
            <a:ext cx="3888432" cy="523220"/>
          </a:xfrm>
          <a:prstGeom prst="rect">
            <a:avLst/>
          </a:prstGeom>
          <a:noFill/>
          <a:ln w="9525">
            <a:noFill/>
            <a:miter lim="800000"/>
          </a:ln>
          <a:effectLst/>
        </p:spPr>
        <p:txBody>
          <a:bodyPr vert="horz" wrap="square" lIns="91440" tIns="45720" rIns="91440" bIns="45720" numCol="1" anchor="ctr" anchorCtr="0" compatLnSpc="1">
            <a:spAutoFit/>
          </a:bodyPr>
          <a:lstStyle/>
          <a:p>
            <a:pPr eaLnBrk="0" fontAlgn="base" hangingPunct="0">
              <a:spcBef>
                <a:spcPct val="0"/>
              </a:spcBef>
              <a:spcAft>
                <a:spcPct val="0"/>
              </a:spcAft>
            </a:pPr>
            <a:r>
              <a:rPr lang="en-US" altLang="zh-CN" sz="2800" b="1" smtClean="0">
                <a:latin typeface="黑体" panose="02010609060101010101" pitchFamily="49" charset="-122"/>
                <a:ea typeface="黑体" panose="02010609060101010101" pitchFamily="49" charset="-122"/>
                <a:cs typeface="宋体" panose="02010600030101010101" pitchFamily="2" charset="-122"/>
              </a:rPr>
              <a:t>3.</a:t>
            </a:r>
            <a:r>
              <a:rPr lang="zh-CN" altLang="en-US" sz="2800" b="1" smtClean="0">
                <a:latin typeface="黑体" panose="02010609060101010101" pitchFamily="49" charset="-122"/>
                <a:ea typeface="黑体" panose="02010609060101010101" pitchFamily="49" charset="-122"/>
                <a:cs typeface="宋体" panose="02010600030101010101" pitchFamily="2" charset="-122"/>
              </a:rPr>
              <a:t>文化事业蓬勃发展</a:t>
            </a:r>
            <a:endParaRPr lang="en-US" altLang="zh-CN" sz="2800" b="1" smtClean="0">
              <a:latin typeface="黑体" panose="02010609060101010101" pitchFamily="49" charset="-122"/>
              <a:ea typeface="黑体" panose="02010609060101010101" pitchFamily="49" charset="-122"/>
              <a:cs typeface="宋体" panose="02010600030101010101" pitchFamily="2" charset="-122"/>
            </a:endParaRPr>
          </a:p>
        </p:txBody>
      </p:sp>
      <p:pic>
        <p:nvPicPr>
          <p:cNvPr id="44035" name="Picture 3"/>
          <p:cNvPicPr>
            <a:picLocks noChangeAspect="1" noChangeArrowheads="1"/>
          </p:cNvPicPr>
          <p:nvPr/>
        </p:nvPicPr>
        <p:blipFill>
          <a:blip r:embed="rId2"/>
          <a:stretch>
            <a:fillRect/>
          </a:stretch>
        </p:blipFill>
        <p:spPr bwMode="auto">
          <a:xfrm>
            <a:off x="1115616" y="1124744"/>
            <a:ext cx="2952328" cy="2880320"/>
          </a:xfrm>
          <a:prstGeom prst="rect">
            <a:avLst/>
          </a:prstGeom>
          <a:noFill/>
          <a:ln w="9525">
            <a:noFill/>
            <a:miter lim="800000"/>
          </a:ln>
        </p:spPr>
      </p:pic>
      <p:pic>
        <p:nvPicPr>
          <p:cNvPr id="44037" name="Picture 5" descr="《流浪地球》预售 吴京屈楚萧演绎“中国式”父子情"/>
          <p:cNvPicPr>
            <a:picLocks noChangeAspect="1" noChangeArrowheads="1"/>
          </p:cNvPicPr>
          <p:nvPr/>
        </p:nvPicPr>
        <p:blipFill>
          <a:blip r:embed="rId3"/>
          <a:stretch>
            <a:fillRect/>
          </a:stretch>
        </p:blipFill>
        <p:spPr bwMode="auto">
          <a:xfrm>
            <a:off x="1115616" y="4293096"/>
            <a:ext cx="6840760" cy="2376264"/>
          </a:xfrm>
          <a:prstGeom prst="rect">
            <a:avLst/>
          </a:prstGeom>
          <a:noFill/>
        </p:spPr>
      </p:pic>
      <p:pic>
        <p:nvPicPr>
          <p:cNvPr id="25602" name="Picture 2" descr="https://timgsa.baidu.com/timg?image&amp;quality=80&amp;size=b9999_10000&amp;sec=1557655662798&amp;di=334e0ab3851178096290fecddc9ce1be&amp;imgtype=0&amp;src=http%3A%2F%2Ffile.youboy.com%2Fa%2F58%2F17%2F11%2F5%2F6216735.jpg"/>
          <p:cNvPicPr>
            <a:picLocks noChangeAspect="1" noChangeArrowheads="1"/>
          </p:cNvPicPr>
          <p:nvPr/>
        </p:nvPicPr>
        <p:blipFill>
          <a:blip r:embed="rId4"/>
          <a:stretch>
            <a:fillRect/>
          </a:stretch>
        </p:blipFill>
        <p:spPr bwMode="auto">
          <a:xfrm>
            <a:off x="4860032" y="332656"/>
            <a:ext cx="3168352" cy="374523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4035"/>
                                        </p:tgtEl>
                                        <p:attrNameLst>
                                          <p:attrName>style.visibility</p:attrName>
                                        </p:attrNameLst>
                                      </p:cBhvr>
                                      <p:to>
                                        <p:strVal val="visible"/>
                                      </p:to>
                                    </p:set>
                                    <p:anim calcmode="lin" valueType="num">
                                      <p:cBhvr additive="base">
                                        <p:cTn id="7" dur="500" fill="hold"/>
                                        <p:tgtEl>
                                          <p:spTgt spid="44035"/>
                                        </p:tgtEl>
                                        <p:attrNameLst>
                                          <p:attrName>ppt_x</p:attrName>
                                        </p:attrNameLst>
                                      </p:cBhvr>
                                      <p:tavLst>
                                        <p:tav tm="0">
                                          <p:val>
                                            <p:strVal val="#ppt_x"/>
                                          </p:val>
                                        </p:tav>
                                        <p:tav tm="100000">
                                          <p:val>
                                            <p:strVal val="#ppt_x"/>
                                          </p:val>
                                        </p:tav>
                                      </p:tavLst>
                                    </p:anim>
                                    <p:anim calcmode="lin" valueType="num">
                                      <p:cBhvr additive="base">
                                        <p:cTn id="8" dur="500" fill="hold"/>
                                        <p:tgtEl>
                                          <p:spTgt spid="4403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602"/>
                                        </p:tgtEl>
                                        <p:attrNameLst>
                                          <p:attrName>style.visibility</p:attrName>
                                        </p:attrNameLst>
                                      </p:cBhvr>
                                      <p:to>
                                        <p:strVal val="visible"/>
                                      </p:to>
                                    </p:set>
                                    <p:anim calcmode="lin" valueType="num">
                                      <p:cBhvr additive="base">
                                        <p:cTn id="11" dur="500" fill="hold"/>
                                        <p:tgtEl>
                                          <p:spTgt spid="25602"/>
                                        </p:tgtEl>
                                        <p:attrNameLst>
                                          <p:attrName>ppt_x</p:attrName>
                                        </p:attrNameLst>
                                      </p:cBhvr>
                                      <p:tavLst>
                                        <p:tav tm="0">
                                          <p:val>
                                            <p:strVal val="#ppt_x"/>
                                          </p:val>
                                        </p:tav>
                                        <p:tav tm="100000">
                                          <p:val>
                                            <p:strVal val="#ppt_x"/>
                                          </p:val>
                                        </p:tav>
                                      </p:tavLst>
                                    </p:anim>
                                    <p:anim calcmode="lin" valueType="num">
                                      <p:cBhvr additive="base">
                                        <p:cTn id="12" dur="500" fill="hold"/>
                                        <p:tgtEl>
                                          <p:spTgt spid="2560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4037"/>
                                        </p:tgtEl>
                                        <p:attrNameLst>
                                          <p:attrName>style.visibility</p:attrName>
                                        </p:attrNameLst>
                                      </p:cBhvr>
                                      <p:to>
                                        <p:strVal val="visible"/>
                                      </p:to>
                                    </p:set>
                                    <p:anim calcmode="lin" valueType="num">
                                      <p:cBhvr additive="base">
                                        <p:cTn id="15" dur="500" fill="hold"/>
                                        <p:tgtEl>
                                          <p:spTgt spid="44037"/>
                                        </p:tgtEl>
                                        <p:attrNameLst>
                                          <p:attrName>ppt_x</p:attrName>
                                        </p:attrNameLst>
                                      </p:cBhvr>
                                      <p:tavLst>
                                        <p:tav tm="0">
                                          <p:val>
                                            <p:strVal val="#ppt_x"/>
                                          </p:val>
                                        </p:tav>
                                        <p:tav tm="100000">
                                          <p:val>
                                            <p:strVal val="#ppt_x"/>
                                          </p:val>
                                        </p:tav>
                                      </p:tavLst>
                                    </p:anim>
                                    <p:anim calcmode="lin" valueType="num">
                                      <p:cBhvr additive="base">
                                        <p:cTn id="16" dur="500" fill="hold"/>
                                        <p:tgtEl>
                                          <p:spTgt spid="440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Rectangle 11"/>
          <p:cNvSpPr>
            <a:spLocks noChangeArrowheads="1"/>
          </p:cNvSpPr>
          <p:nvPr/>
        </p:nvSpPr>
        <p:spPr bwMode="auto">
          <a:xfrm>
            <a:off x="251520" y="404664"/>
            <a:ext cx="7128792" cy="523220"/>
          </a:xfrm>
          <a:prstGeom prst="rect">
            <a:avLst/>
          </a:prstGeom>
          <a:noFill/>
          <a:ln w="9525">
            <a:noFill/>
            <a:miter lim="800000"/>
          </a:ln>
          <a:effectLst/>
        </p:spPr>
        <p:txBody>
          <a:bodyPr vert="horz" wrap="square" lIns="91440" tIns="45720" rIns="91440" bIns="45720" numCol="1" anchor="ctr" anchorCtr="0" compatLnSpc="1">
            <a:spAutoFit/>
          </a:bodyPr>
          <a:lstStyle/>
          <a:p>
            <a:pPr eaLnBrk="0" fontAlgn="base" hangingPunct="0">
              <a:spcBef>
                <a:spcPct val="0"/>
              </a:spcBef>
              <a:spcAft>
                <a:spcPct val="0"/>
              </a:spcAft>
            </a:pPr>
            <a:r>
              <a:rPr lang="en-US" altLang="zh-CN" sz="2800" b="1" smtClean="0">
                <a:latin typeface="黑体" panose="02010609060101010101" pitchFamily="49" charset="-122"/>
                <a:ea typeface="黑体" panose="02010609060101010101" pitchFamily="49" charset="-122"/>
                <a:cs typeface="宋体" panose="02010600030101010101" pitchFamily="2" charset="-122"/>
              </a:rPr>
              <a:t>4.</a:t>
            </a:r>
            <a:r>
              <a:rPr lang="zh-CN" altLang="en-US" sz="2800" b="1" smtClean="0">
                <a:latin typeface="黑体" panose="02010609060101010101" pitchFamily="49" charset="-122"/>
                <a:ea typeface="黑体" panose="02010609060101010101" pitchFamily="49" charset="-122"/>
                <a:cs typeface="宋体" panose="02010600030101010101" pitchFamily="2" charset="-122"/>
              </a:rPr>
              <a:t>国防军队改革取得历史性突破</a:t>
            </a:r>
            <a:endParaRPr lang="en-US" altLang="zh-CN" sz="2800" b="1" smtClean="0">
              <a:latin typeface="黑体" panose="02010609060101010101" pitchFamily="49" charset="-122"/>
              <a:ea typeface="黑体" panose="02010609060101010101" pitchFamily="49" charset="-122"/>
              <a:cs typeface="宋体" panose="02010600030101010101" pitchFamily="2" charset="-122"/>
            </a:endParaRPr>
          </a:p>
        </p:txBody>
      </p:sp>
      <p:pic>
        <p:nvPicPr>
          <p:cNvPr id="3074" name="Picture 2" descr="https://ss2.bdstatic.com/70cFvnSh_Q1YnxGkpoWK1HF6hhy/it/u=4205367324,1085470692&amp;fm=26&amp;gp=0.jpg"/>
          <p:cNvPicPr>
            <a:picLocks noChangeAspect="1" noChangeArrowheads="1"/>
          </p:cNvPicPr>
          <p:nvPr/>
        </p:nvPicPr>
        <p:blipFill>
          <a:blip r:embed="rId2"/>
          <a:stretch>
            <a:fillRect/>
          </a:stretch>
        </p:blipFill>
        <p:spPr bwMode="auto">
          <a:xfrm>
            <a:off x="1979712" y="3573016"/>
            <a:ext cx="4610100" cy="3057526"/>
          </a:xfrm>
          <a:prstGeom prst="rect">
            <a:avLst/>
          </a:prstGeom>
          <a:noFill/>
        </p:spPr>
      </p:pic>
      <p:pic>
        <p:nvPicPr>
          <p:cNvPr id="3076" name="Picture 4" descr="https://timgsa.baidu.com/timg?image&amp;quality=80&amp;size=b9999_10000&amp;sec=1557577739133&amp;di=e235bea7c1b41b53ba00fc4b74141614&amp;imgtype=0&amp;src=http%3A%2F%2Fwww.mod.gov.cn%2Fbig5%2Fshouye%2Fattachement%2Fjpg%2Fsite21%2F20161223%2F4437e6581c2f19c781fc24.jpg"/>
          <p:cNvPicPr>
            <a:picLocks noChangeAspect="1" noChangeArrowheads="1"/>
          </p:cNvPicPr>
          <p:nvPr/>
        </p:nvPicPr>
        <p:blipFill>
          <a:blip r:embed="rId3"/>
          <a:stretch>
            <a:fillRect/>
          </a:stretch>
        </p:blipFill>
        <p:spPr bwMode="auto">
          <a:xfrm>
            <a:off x="827584" y="1340768"/>
            <a:ext cx="3023225" cy="2017043"/>
          </a:xfrm>
          <a:prstGeom prst="rect">
            <a:avLst/>
          </a:prstGeom>
          <a:noFill/>
        </p:spPr>
      </p:pic>
      <p:pic>
        <p:nvPicPr>
          <p:cNvPr id="3078" name="Picture 6" descr="https://timgsa.baidu.com/timg?image&amp;quality=80&amp;size=b9999_10000&amp;sec=1557577868247&amp;di=2ec462291e8f79727648bf8f6c540d0e&amp;imgtype=0&amp;src=http%3A%2F%2Fi9.hexunimg.cn%2F2015-07-30%2F177959228.jpg"/>
          <p:cNvPicPr>
            <a:picLocks noChangeAspect="1" noChangeArrowheads="1"/>
          </p:cNvPicPr>
          <p:nvPr/>
        </p:nvPicPr>
        <p:blipFill>
          <a:blip r:embed="rId4"/>
          <a:stretch>
            <a:fillRect/>
          </a:stretch>
        </p:blipFill>
        <p:spPr bwMode="auto">
          <a:xfrm>
            <a:off x="4283968" y="1340768"/>
            <a:ext cx="3100414" cy="208823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diamond(in)">
                                      <p:cBhvr>
                                        <p:cTn id="7" dur="2000"/>
                                        <p:tgtEl>
                                          <p:spTgt spid="307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3078"/>
                                        </p:tgtEl>
                                        <p:attrNameLst>
                                          <p:attrName>style.visibility</p:attrName>
                                        </p:attrNameLst>
                                      </p:cBhvr>
                                      <p:to>
                                        <p:strVal val="visible"/>
                                      </p:to>
                                    </p:set>
                                    <p:animEffect transition="in" filter="diamond(in)">
                                      <p:cBhvr>
                                        <p:cTn id="12" dur="2000"/>
                                        <p:tgtEl>
                                          <p:spTgt spid="307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diamond(in)">
                                      <p:cBhvr>
                                        <p:cTn id="1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467544" y="1052736"/>
            <a:ext cx="7920880" cy="1815882"/>
          </a:xfrm>
          <a:prstGeom prst="rect">
            <a:avLst/>
          </a:prstGeom>
          <a:noFill/>
        </p:spPr>
        <p:txBody>
          <a:bodyPr wrap="square" rtlCol="0">
            <a:spAutoFit/>
          </a:bodyPr>
          <a:lstStyle/>
          <a:p>
            <a:r>
              <a:rPr lang="zh-CN" altLang="en-US" sz="2800" b="1" smtClean="0">
                <a:latin typeface="黑体" panose="02010609060101010101" pitchFamily="49" charset="-122"/>
                <a:ea typeface="黑体" panose="02010609060101010101" pitchFamily="49" charset="-122"/>
              </a:rPr>
              <a:t>学习思考：</a:t>
            </a:r>
            <a:endParaRPr lang="en-US" altLang="zh-CN" sz="2800" b="1" smtClean="0">
              <a:latin typeface="黑体" panose="02010609060101010101" pitchFamily="49" charset="-122"/>
              <a:ea typeface="黑体" panose="02010609060101010101" pitchFamily="49" charset="-122"/>
            </a:endParaRPr>
          </a:p>
          <a:p>
            <a:r>
              <a:rPr lang="en-US" altLang="zh-CN" sz="2800" b="1" smtClean="0">
                <a:latin typeface="黑体" panose="02010609060101010101" pitchFamily="49" charset="-122"/>
                <a:ea typeface="黑体" panose="02010609060101010101" pitchFamily="49" charset="-122"/>
              </a:rPr>
              <a:t>    2017</a:t>
            </a:r>
            <a:r>
              <a:rPr lang="zh-CN" altLang="en-US" sz="2800" b="1" smtClean="0">
                <a:latin typeface="黑体" panose="02010609060101010101" pitchFamily="49" charset="-122"/>
                <a:ea typeface="黑体" panose="02010609060101010101" pitchFamily="49" charset="-122"/>
              </a:rPr>
              <a:t>年</a:t>
            </a:r>
            <a:r>
              <a:rPr lang="en-US" altLang="zh-CN" sz="2800" b="1" smtClean="0">
                <a:latin typeface="黑体" panose="02010609060101010101" pitchFamily="49" charset="-122"/>
                <a:ea typeface="黑体" panose="02010609060101010101" pitchFamily="49" charset="-122"/>
              </a:rPr>
              <a:t>5</a:t>
            </a:r>
            <a:r>
              <a:rPr lang="zh-CN" altLang="en-US" sz="2800" b="1" smtClean="0">
                <a:latin typeface="黑体" panose="02010609060101010101" pitchFamily="49" charset="-122"/>
                <a:ea typeface="黑体" panose="02010609060101010101" pitchFamily="49" charset="-122"/>
              </a:rPr>
              <a:t>月</a:t>
            </a:r>
            <a:r>
              <a:rPr lang="en-US" altLang="zh-CN" sz="2800" b="1" smtClean="0">
                <a:latin typeface="黑体" panose="02010609060101010101" pitchFamily="49" charset="-122"/>
                <a:ea typeface="黑体" panose="02010609060101010101" pitchFamily="49" charset="-122"/>
              </a:rPr>
              <a:t>3</a:t>
            </a:r>
            <a:r>
              <a:rPr lang="zh-CN" altLang="en-US" sz="2800" b="1" smtClean="0">
                <a:latin typeface="黑体" panose="02010609060101010101" pitchFamily="49" charset="-122"/>
                <a:ea typeface="黑体" panose="02010609060101010101" pitchFamily="49" charset="-122"/>
              </a:rPr>
              <a:t>日，中国科学院率先宣告了世界上第一台超越早期经典计算机的量子计算机诞生。这个“世界首台”是货真从实的“中国造”。</a:t>
            </a:r>
            <a:endParaRPr lang="zh-CN" altLang="en-US" sz="2800" b="1">
              <a:latin typeface="黑体" panose="02010609060101010101" pitchFamily="49" charset="-122"/>
              <a:ea typeface="黑体" panose="02010609060101010101" pitchFamily="49" charset="-122"/>
            </a:endParaRPr>
          </a:p>
        </p:txBody>
      </p:sp>
      <p:sp>
        <p:nvSpPr>
          <p:cNvPr id="5" name="TextBox 4"/>
          <p:cNvSpPr txBox="1"/>
          <p:nvPr/>
        </p:nvSpPr>
        <p:spPr>
          <a:xfrm>
            <a:off x="467544" y="3212976"/>
            <a:ext cx="7920880" cy="1815882"/>
          </a:xfrm>
          <a:prstGeom prst="rect">
            <a:avLst/>
          </a:prstGeom>
          <a:noFill/>
        </p:spPr>
        <p:txBody>
          <a:bodyPr wrap="square" rtlCol="0">
            <a:spAutoFit/>
          </a:bodyPr>
          <a:lstStyle/>
          <a:p>
            <a:r>
              <a:rPr lang="zh-CN" altLang="en-US" sz="2800" b="1" smtClean="0">
                <a:latin typeface="黑体" panose="02010609060101010101" pitchFamily="49" charset="-122"/>
                <a:ea typeface="黑体" panose="02010609060101010101" pitchFamily="49" charset="-122"/>
              </a:rPr>
              <a:t>思考：</a:t>
            </a:r>
            <a:endParaRPr lang="en-US" altLang="zh-CN" sz="2800" b="1" smtClean="0">
              <a:latin typeface="黑体" panose="02010609060101010101" pitchFamily="49" charset="-122"/>
              <a:ea typeface="黑体" panose="02010609060101010101" pitchFamily="49" charset="-122"/>
            </a:endParaRPr>
          </a:p>
          <a:p>
            <a:r>
              <a:rPr lang="en-US" altLang="zh-CN" sz="2800" b="1" smtClean="0">
                <a:latin typeface="黑体" panose="02010609060101010101" pitchFamily="49" charset="-122"/>
                <a:ea typeface="黑体" panose="02010609060101010101" pitchFamily="49" charset="-122"/>
              </a:rPr>
              <a:t>    </a:t>
            </a:r>
            <a:r>
              <a:rPr lang="zh-CN" altLang="en-US" sz="2800" b="1" smtClean="0">
                <a:latin typeface="黑体" panose="02010609060101010101" pitchFamily="49" charset="-122"/>
                <a:ea typeface="黑体" panose="02010609060101010101" pitchFamily="49" charset="-122"/>
              </a:rPr>
              <a:t>结合中国近年来所到得的科技成就，谈谈科技创新在引领发展、建设创新型国家中的重要作用。</a:t>
            </a:r>
            <a:endParaRPr lang="zh-CN" altLang="en-US" sz="2800" b="1">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395536" y="404664"/>
            <a:ext cx="7920880" cy="523220"/>
          </a:xfrm>
          <a:prstGeom prst="rect">
            <a:avLst/>
          </a:prstGeom>
          <a:noFill/>
        </p:spPr>
        <p:txBody>
          <a:bodyPr wrap="square" rtlCol="0">
            <a:spAutoFit/>
          </a:bodyPr>
          <a:lstStyle/>
          <a:p>
            <a:r>
              <a:rPr lang="zh-CN" altLang="en-US" sz="2800" b="1" smtClean="0">
                <a:latin typeface="黑体" panose="02010609060101010101" pitchFamily="49" charset="-122"/>
                <a:ea typeface="黑体" panose="02010609060101010101" pitchFamily="49" charset="-122"/>
              </a:rPr>
              <a:t>三、国际影响力不断扩大 </a:t>
            </a:r>
            <a:endParaRPr lang="en-US" altLang="zh-CN" sz="2800" b="1" smtClean="0">
              <a:latin typeface="黑体" panose="02010609060101010101" pitchFamily="49" charset="-122"/>
              <a:ea typeface="黑体" panose="02010609060101010101" pitchFamily="49" charset="-122"/>
            </a:endParaRPr>
          </a:p>
        </p:txBody>
      </p:sp>
      <p:pic>
        <p:nvPicPr>
          <p:cNvPr id="22529" name="Picture 1"/>
          <p:cNvPicPr>
            <a:picLocks noChangeAspect="1" noChangeArrowheads="1"/>
          </p:cNvPicPr>
          <p:nvPr/>
        </p:nvPicPr>
        <p:blipFill>
          <a:blip r:embed="rId2"/>
          <a:stretch>
            <a:fillRect/>
          </a:stretch>
        </p:blipFill>
        <p:spPr bwMode="auto">
          <a:xfrm>
            <a:off x="755576" y="1268760"/>
            <a:ext cx="7272808" cy="4961822"/>
          </a:xfrm>
          <a:prstGeom prst="rect">
            <a:avLst/>
          </a:prstGeom>
          <a:noFill/>
          <a:ln w="9525">
            <a:noFill/>
            <a:miter lim="800000"/>
          </a:ln>
        </p:spPr>
      </p:pic>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175080" y="341305"/>
            <a:ext cx="8501376" cy="954107"/>
            <a:chOff x="233439" y="341304"/>
            <a:chExt cx="6365489" cy="954107"/>
          </a:xfrm>
        </p:grpSpPr>
        <p:sp>
          <p:nvSpPr>
            <p:cNvPr id="3" name="文本框 2"/>
            <p:cNvSpPr txBox="1"/>
            <p:nvPr/>
          </p:nvSpPr>
          <p:spPr>
            <a:xfrm>
              <a:off x="846394" y="341304"/>
              <a:ext cx="575253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（一</a:t>
              </a:r>
              <a:r>
                <a:rPr kumimoji="0" lang="zh-CN" altLang="en-US" sz="2800" b="1" i="0" u="none" strike="noStrike" kern="1200" cap="none" spc="0" normalizeH="0" baseline="0" noProof="0" smtClean="0">
                  <a:ln>
                    <a:noFill/>
                  </a:ln>
                  <a:solidFill>
                    <a:srgbClr val="2F271A"/>
                  </a:solidFill>
                  <a:effectLst/>
                  <a:uLnTx/>
                  <a:uFillTx/>
                  <a:latin typeface="微软雅黑" panose="020b0503020204020204" pitchFamily="34" charset="-122"/>
                  <a:ea typeface="微软雅黑" panose="020b0503020204020204" pitchFamily="34" charset="-122"/>
                  <a:cs typeface="+mn-cs"/>
                </a:rPr>
                <a:t>）全方位开展对外交往，构建新型国际关系</a:t>
              </a:r>
              <a:endParaRPr kumimoji="0" lang="zh-CN" altLang="en-US" sz="2800" b="1" i="0" u="none" strike="noStrike" kern="1200" cap="none" spc="0" normalizeH="0" baseline="0" noProof="0">
                <a:ln>
                  <a:noFill/>
                </a:ln>
                <a:solidFill>
                  <a:srgbClr val="2F271A"/>
                </a:solidFill>
                <a:effectLst/>
                <a:uLnTx/>
                <a:uFillTx/>
                <a:latin typeface="微软雅黑" pitchFamily="34" charset="-122"/>
                <a:ea typeface="微软雅黑" pitchFamily="34" charset="-122"/>
                <a:cs typeface="+mn-cs"/>
              </a:endParaRPr>
            </a:p>
          </p:txBody>
        </p:sp>
        <p:sp>
          <p:nvSpPr>
            <p:cNvPr id="4" name="平行四边形 3"/>
            <p:cNvSpPr/>
            <p:nvPr/>
          </p:nvSpPr>
          <p:spPr>
            <a:xfrm>
              <a:off x="233439" y="341304"/>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a:ea typeface="等线" panose="02010600030101010101" pitchFamily="2" charset="-122"/>
                <a:cs typeface="+mn-cs"/>
              </a:endParaRPr>
            </a:p>
          </p:txBody>
        </p:sp>
        <p:sp>
          <p:nvSpPr>
            <p:cNvPr id="5" name="平行四边形 4"/>
            <p:cNvSpPr/>
            <p:nvPr/>
          </p:nvSpPr>
          <p:spPr>
            <a:xfrm>
              <a:off x="527795" y="529553"/>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grpSp>
      <p:sp>
        <p:nvSpPr>
          <p:cNvPr id="6" name="平行四边形 5"/>
          <p:cNvSpPr/>
          <p:nvPr/>
        </p:nvSpPr>
        <p:spPr>
          <a:xfrm>
            <a:off x="1198389" y="2465705"/>
            <a:ext cx="3373611" cy="1640840"/>
          </a:xfrm>
          <a:prstGeom prst="parallelogram">
            <a:avLst>
              <a:gd name="adj" fmla="val 75158"/>
            </a:avLst>
          </a:prstGeom>
          <a:solidFill>
            <a:srgbClr val="C00000"/>
          </a:solidFill>
          <a:ln w="28575">
            <a:solidFill>
              <a:srgbClr val="D6CC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平行四边形 13"/>
          <p:cNvSpPr/>
          <p:nvPr/>
        </p:nvSpPr>
        <p:spPr>
          <a:xfrm flipH="1">
            <a:off x="4572000" y="2465705"/>
            <a:ext cx="3373611" cy="1640840"/>
          </a:xfrm>
          <a:prstGeom prst="parallelogram">
            <a:avLst>
              <a:gd name="adj" fmla="val 75158"/>
            </a:avLst>
          </a:prstGeom>
          <a:solidFill>
            <a:srgbClr val="C00000"/>
          </a:solidFill>
          <a:ln w="28575">
            <a:solidFill>
              <a:srgbClr val="D6CC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平行四边形 14"/>
          <p:cNvSpPr/>
          <p:nvPr/>
        </p:nvSpPr>
        <p:spPr>
          <a:xfrm flipH="1">
            <a:off x="1198389" y="4106545"/>
            <a:ext cx="3373611" cy="1640840"/>
          </a:xfrm>
          <a:prstGeom prst="parallelogram">
            <a:avLst>
              <a:gd name="adj" fmla="val 75158"/>
            </a:avLst>
          </a:prstGeom>
          <a:solidFill>
            <a:srgbClr val="C00000"/>
          </a:solidFill>
          <a:ln w="28575">
            <a:solidFill>
              <a:srgbClr val="D6CC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平行四边形 15"/>
          <p:cNvSpPr/>
          <p:nvPr/>
        </p:nvSpPr>
        <p:spPr>
          <a:xfrm>
            <a:off x="4572000" y="4106545"/>
            <a:ext cx="3373611" cy="1640840"/>
          </a:xfrm>
          <a:prstGeom prst="parallelogram">
            <a:avLst>
              <a:gd name="adj" fmla="val 75158"/>
            </a:avLst>
          </a:prstGeom>
          <a:solidFill>
            <a:srgbClr val="C00000"/>
          </a:solidFill>
          <a:ln w="28575">
            <a:solidFill>
              <a:srgbClr val="D6CC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033392" y="2613025"/>
            <a:ext cx="861774" cy="2987040"/>
          </a:xfrm>
          <a:prstGeom prst="rect">
            <a:avLst/>
          </a:prstGeom>
          <a:noFill/>
        </p:spPr>
        <p:txBody>
          <a:bodyPr vert="eaVert" wrap="square" rtlCol="0">
            <a:spAutoFit/>
          </a:bodyPr>
          <a:lstStyle/>
          <a:p>
            <a:pPr algn="ctr"/>
            <a:r>
              <a:rPr lang="zh-CN" altLang="en-US" sz="4400">
                <a:solidFill>
                  <a:srgbClr val="2F271A"/>
                </a:solidFill>
                <a:latin typeface="胡敬礼毛笔行书简" panose="02010600030101010101" pitchFamily="2" charset="-122"/>
                <a:ea typeface="胡敬礼毛笔行书简" panose="02010600030101010101" pitchFamily="2" charset="-122"/>
              </a:rPr>
              <a:t>四项原则</a:t>
            </a:r>
            <a:endParaRPr lang="zh-CN" altLang="en-US" sz="4400">
              <a:solidFill>
                <a:srgbClr val="2F271A"/>
              </a:solidFill>
              <a:latin typeface="胡敬礼毛笔行书简" panose="02010600030101010101" pitchFamily="2" charset="-122"/>
              <a:ea typeface="胡敬礼毛笔行书简" panose="02010600030101010101" pitchFamily="2" charset="-122"/>
            </a:endParaRPr>
          </a:p>
        </p:txBody>
      </p:sp>
      <p:sp>
        <p:nvSpPr>
          <p:cNvPr id="18" name="文本框 17"/>
          <p:cNvSpPr txBox="1"/>
          <p:nvPr/>
        </p:nvSpPr>
        <p:spPr>
          <a:xfrm>
            <a:off x="1959364" y="3055293"/>
            <a:ext cx="1851660" cy="523220"/>
          </a:xfrm>
          <a:prstGeom prst="rect">
            <a:avLst/>
          </a:prstGeom>
          <a:noFill/>
        </p:spPr>
        <p:txBody>
          <a:bodyPr wrap="square" rtlCol="0">
            <a:spAutoFit/>
          </a:bodyPr>
          <a:lstStyle/>
          <a:p>
            <a:pPr algn="dist"/>
            <a:r>
              <a:rPr lang="zh-CN" altLang="en-US" sz="2800" b="1">
                <a:solidFill>
                  <a:schemeClr val="bg1"/>
                </a:solidFill>
                <a:latin typeface="微软雅黑" panose="020b0503020204020204" pitchFamily="34" charset="-122"/>
                <a:ea typeface="微软雅黑" panose="020b0503020204020204" pitchFamily="34" charset="-122"/>
              </a:rPr>
              <a:t>平等互利</a:t>
            </a:r>
            <a:endParaRPr lang="zh-CN" altLang="en-US" sz="2800" b="1">
              <a:solidFill>
                <a:schemeClr val="bg1"/>
              </a:solidFill>
              <a:latin typeface="微软雅黑" pitchFamily="34" charset="-122"/>
              <a:ea typeface="微软雅黑" pitchFamily="34" charset="-122"/>
            </a:endParaRPr>
          </a:p>
        </p:txBody>
      </p:sp>
      <p:sp>
        <p:nvSpPr>
          <p:cNvPr id="19" name="文本框 18"/>
          <p:cNvSpPr txBox="1"/>
          <p:nvPr/>
        </p:nvSpPr>
        <p:spPr>
          <a:xfrm>
            <a:off x="5332976" y="3055293"/>
            <a:ext cx="1851660" cy="523220"/>
          </a:xfrm>
          <a:prstGeom prst="rect">
            <a:avLst/>
          </a:prstGeom>
          <a:noFill/>
        </p:spPr>
        <p:txBody>
          <a:bodyPr wrap="square" rtlCol="0">
            <a:spAutoFit/>
          </a:bodyPr>
          <a:lstStyle/>
          <a:p>
            <a:pPr algn="dist"/>
            <a:r>
              <a:rPr lang="zh-CN" altLang="en-US" sz="2800" b="1">
                <a:solidFill>
                  <a:schemeClr val="bg1"/>
                </a:solidFill>
                <a:latin typeface="微软雅黑" panose="020b0503020204020204" pitchFamily="34" charset="-122"/>
                <a:ea typeface="微软雅黑" panose="020b0503020204020204" pitchFamily="34" charset="-122"/>
              </a:rPr>
              <a:t>形式多样</a:t>
            </a:r>
            <a:endParaRPr lang="zh-CN" altLang="en-US" sz="2800" b="1">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5332976" y="4665355"/>
            <a:ext cx="1851660" cy="523220"/>
          </a:xfrm>
          <a:prstGeom prst="rect">
            <a:avLst/>
          </a:prstGeom>
          <a:noFill/>
        </p:spPr>
        <p:txBody>
          <a:bodyPr wrap="square" rtlCol="0">
            <a:spAutoFit/>
          </a:bodyPr>
          <a:lstStyle/>
          <a:p>
            <a:pPr algn="dist"/>
            <a:r>
              <a:rPr lang="zh-CN" altLang="en-US" sz="2800" b="1">
                <a:solidFill>
                  <a:schemeClr val="bg1"/>
                </a:solidFill>
                <a:latin typeface="微软雅黑" panose="020b0503020204020204" pitchFamily="34" charset="-122"/>
                <a:ea typeface="微软雅黑" panose="020b0503020204020204" pitchFamily="34" charset="-122"/>
              </a:rPr>
              <a:t>共同发展</a:t>
            </a:r>
            <a:endParaRPr lang="zh-CN" altLang="en-US" sz="2800" b="1">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2013416" y="4665355"/>
            <a:ext cx="1851660" cy="523220"/>
          </a:xfrm>
          <a:prstGeom prst="rect">
            <a:avLst/>
          </a:prstGeom>
          <a:noFill/>
        </p:spPr>
        <p:txBody>
          <a:bodyPr wrap="square" rtlCol="0">
            <a:spAutoFit/>
          </a:bodyPr>
          <a:lstStyle/>
          <a:p>
            <a:pPr algn="dist"/>
            <a:r>
              <a:rPr lang="zh-CN" altLang="en-US" sz="2800" b="1">
                <a:solidFill>
                  <a:schemeClr val="bg1"/>
                </a:solidFill>
                <a:latin typeface="微软雅黑" panose="020b0503020204020204" pitchFamily="34" charset="-122"/>
                <a:ea typeface="微软雅黑" panose="020b0503020204020204" pitchFamily="34" charset="-122"/>
              </a:rPr>
              <a:t>讲求实效</a:t>
            </a:r>
            <a:endParaRPr lang="zh-CN" altLang="en-US" sz="2800" b="1">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2267744" y="1340768"/>
            <a:ext cx="5013920" cy="707886"/>
          </a:xfrm>
          <a:prstGeom prst="rect">
            <a:avLst/>
          </a:prstGeom>
          <a:noFill/>
        </p:spPr>
        <p:txBody>
          <a:bodyPr wrap="square" rtlCol="0">
            <a:spAutoFit/>
          </a:bodyPr>
          <a:lstStyle/>
          <a:p>
            <a:pPr algn="dist"/>
            <a:r>
              <a:rPr lang="zh-CN" altLang="zh-CN" sz="4000">
                <a:solidFill>
                  <a:srgbClr val="2F271A"/>
                </a:solidFill>
                <a:latin typeface="胡敬礼毛笔行书简" panose="02010600030101010101" pitchFamily="2" charset="-122"/>
                <a:ea typeface="胡敬礼毛笔行书简" panose="02010600030101010101" pitchFamily="2" charset="-122"/>
              </a:rPr>
              <a:t>积极开展多边外交</a:t>
            </a:r>
            <a:endParaRPr lang="zh-CN" altLang="en-US" sz="4000">
              <a:solidFill>
                <a:srgbClr val="2F271A"/>
              </a:solidFill>
              <a:latin typeface="胡敬礼毛笔行书简" panose="02010600030101010101" pitchFamily="2" charset="-122"/>
              <a:ea typeface="胡敬礼毛笔行书简" panose="02010600030101010101" pitchFamily="2" charset="-122"/>
            </a:endParaRPr>
          </a:p>
        </p:txBody>
      </p:sp>
      <p:cxnSp>
        <p:nvCxnSpPr>
          <p:cNvPr id="23" name="直接连接符 22"/>
          <p:cNvCxnSpPr/>
          <p:nvPr/>
        </p:nvCxnSpPr>
        <p:spPr>
          <a:xfrm>
            <a:off x="2572482" y="1998497"/>
            <a:ext cx="4099970" cy="0"/>
          </a:xfrm>
          <a:prstGeom prst="line">
            <a:avLst/>
          </a:prstGeom>
          <a:ln w="0">
            <a:gradFill flip="none" rotWithShape="1">
              <a:gsLst>
                <a:gs pos="0">
                  <a:srgbClr val="2F271A">
                    <a:alpha val="0"/>
                  </a:srgbClr>
                </a:gs>
                <a:gs pos="50000">
                  <a:srgbClr val="2F271A"/>
                </a:gs>
                <a:gs pos="100000">
                  <a:srgbClr val="2F271A">
                    <a:alpha val="0"/>
                  </a:srgbClr>
                </a:gs>
              </a:gsLst>
              <a:lin ang="0" scaled="1"/>
            </a:gra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175080" y="341305"/>
            <a:ext cx="565256" cy="630275"/>
            <a:chOff x="233439" y="341304"/>
            <a:chExt cx="674689" cy="630275"/>
          </a:xfrm>
        </p:grpSpPr>
        <p:sp>
          <p:nvSpPr>
            <p:cNvPr id="4" name="平行四边形 3"/>
            <p:cNvSpPr/>
            <p:nvPr/>
          </p:nvSpPr>
          <p:spPr>
            <a:xfrm>
              <a:off x="233439" y="341304"/>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sp>
          <p:nvSpPr>
            <p:cNvPr id="5" name="平行四边形 4"/>
            <p:cNvSpPr/>
            <p:nvPr/>
          </p:nvSpPr>
          <p:spPr>
            <a:xfrm>
              <a:off x="527795" y="529553"/>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grpSp>
      <p:grpSp>
        <p:nvGrpSpPr>
          <p:cNvPr id="10" name="组合 13"/>
          <p:cNvGrpSpPr/>
          <p:nvPr/>
        </p:nvGrpSpPr>
        <p:grpSpPr>
          <a:xfrm>
            <a:off x="467544" y="1124744"/>
            <a:ext cx="5256584" cy="830997"/>
            <a:chOff x="527795" y="1262081"/>
            <a:chExt cx="5456445" cy="830997"/>
          </a:xfrm>
        </p:grpSpPr>
        <p:cxnSp>
          <p:nvCxnSpPr>
            <p:cNvPr id="6" name="直接连接符 5"/>
            <p:cNvCxnSpPr/>
            <p:nvPr/>
          </p:nvCxnSpPr>
          <p:spPr>
            <a:xfrm>
              <a:off x="531705" y="1723746"/>
              <a:ext cx="4815547"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527796" y="1734688"/>
              <a:ext cx="2237698" cy="839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27795" y="1262081"/>
              <a:ext cx="5456445" cy="830997"/>
            </a:xfrm>
            <a:prstGeom prst="rect">
              <a:avLst/>
            </a:prstGeom>
            <a:noFill/>
          </p:spPr>
          <p:txBody>
            <a:bodyPr wrap="square" rtlCol="0">
              <a:spAutoFit/>
            </a:bodyPr>
            <a:lstStyle/>
            <a:p>
              <a:r>
                <a:rPr lang="en-US" altLang="zh-CN" sz="2400" b="1">
                  <a:solidFill>
                    <a:srgbClr val="C00000"/>
                  </a:solidFill>
                  <a:latin typeface="微软雅黑" panose="020b0503020204020204" pitchFamily="34" charset="-122"/>
                  <a:ea typeface="微软雅黑" panose="020b0503020204020204" pitchFamily="34" charset="-122"/>
                </a:rPr>
                <a:t>1</a:t>
              </a:r>
              <a:r>
                <a:rPr lang="zh-CN" altLang="en-US" sz="2400" b="1">
                  <a:solidFill>
                    <a:srgbClr val="C00000"/>
                  </a:solidFill>
                  <a:latin typeface="微软雅黑" panose="020b0503020204020204" pitchFamily="34" charset="-122"/>
                  <a:ea typeface="微软雅黑" panose="020b0503020204020204" pitchFamily="34" charset="-122"/>
                </a:rPr>
                <a:t>、巩固与加强同发展中国家的关系</a:t>
              </a:r>
              <a:endParaRPr lang="zh-CN" altLang="en-US" sz="2400" b="1">
                <a:solidFill>
                  <a:srgbClr val="C00000"/>
                </a:solidFill>
                <a:latin typeface="微软雅黑" pitchFamily="34" charset="-122"/>
                <a:ea typeface="微软雅黑" pitchFamily="34" charset="-122"/>
              </a:endParaRPr>
            </a:p>
          </p:txBody>
        </p:sp>
      </p:grpSp>
      <p:sp>
        <p:nvSpPr>
          <p:cNvPr id="9" name="文本框 8"/>
          <p:cNvSpPr txBox="1"/>
          <p:nvPr/>
        </p:nvSpPr>
        <p:spPr>
          <a:xfrm>
            <a:off x="395845" y="1829580"/>
            <a:ext cx="8633855" cy="1015663"/>
          </a:xfrm>
          <a:prstGeom prst="rect">
            <a:avLst/>
          </a:prstGeom>
          <a:noFill/>
        </p:spPr>
        <p:txBody>
          <a:bodyPr wrap="square" rtlCol="0">
            <a:spAutoFit/>
          </a:bodyPr>
          <a:lstStyle/>
          <a:p>
            <a:pPr>
              <a:lnSpc>
                <a:spcPct val="150000"/>
              </a:lnSpc>
            </a:pPr>
            <a:r>
              <a:rPr lang="zh-CN" altLang="en-US" sz="2000">
                <a:solidFill>
                  <a:schemeClr val="tx1">
                    <a:lumMod val="65000"/>
                    <a:lumOff val="35000"/>
                  </a:schemeClr>
                </a:solidFill>
                <a:latin typeface="微软雅黑 Light" panose="020b0502040204020203" pitchFamily="34" charset="-122"/>
                <a:ea typeface="微软雅黑 Light" panose="020b0502040204020203" pitchFamily="34" charset="-122"/>
              </a:rPr>
              <a:t>被接纳为不结盟运动的观察员国； 同“七十七国集团”的友好关系合作获得建设性进展</a:t>
            </a:r>
            <a:endParaRPr lang="en-US" altLang="zh-CN" sz="2000">
              <a:solidFill>
                <a:schemeClr val="tx1">
                  <a:lumMod val="65000"/>
                  <a:lumOff val="35000"/>
                </a:schemeClr>
              </a:solidFill>
              <a:latin typeface="微软雅黑 Light" pitchFamily="34" charset="-122"/>
              <a:ea typeface="微软雅黑 Light" panose="020b0502040204020203" pitchFamily="34" charset="-122"/>
            </a:endParaRPr>
          </a:p>
        </p:txBody>
      </p:sp>
      <p:grpSp>
        <p:nvGrpSpPr>
          <p:cNvPr id="11" name="组合 17"/>
          <p:cNvGrpSpPr/>
          <p:nvPr/>
        </p:nvGrpSpPr>
        <p:grpSpPr>
          <a:xfrm>
            <a:off x="1422619" y="2864888"/>
            <a:ext cx="2587820" cy="3333098"/>
            <a:chOff x="1896826" y="2864888"/>
            <a:chExt cx="3450426" cy="3333098"/>
          </a:xfrm>
        </p:grpSpPr>
        <p:pic>
          <p:nvPicPr>
            <p:cNvPr id="3074" name="Picture 2" descr="https://ss0.bdstatic.com/70cFuHSh_Q1YnxGkpoWK1HF6hhy/it/u=4182141142,3362308948&amp;fm=26&amp;gp=0.jp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9711" r="92769">
                          <a14:foregroundMark x1="53926" y1="57667" x2="53926" y2="57667"/>
                          <a14:backgroundMark x1="56818" y1="2000" x2="56818" y2="2000"/>
                          <a14:backgroundMark x1="43388" y1="64667" x2="43388" y2="64667"/>
                        </a14:backgroundRemoval>
                      </a14:imgEffect>
                    </a14:imgLayer>
                  </a14:imgProps>
                </a:ext>
                <a:ext uri="{28A0092B-C50C-407E-A947-70E740481C1C}">
                  <a14:useLocalDpi xmlns:a14="http://schemas.microsoft.com/office/drawing/2010/main" val="0"/>
                </a:ext>
              </a:extLst>
            </a:blip>
            <a:srcRect l="20589" r="12744"/>
            <a:stretch>
              <a:fillRect/>
            </a:stretch>
          </p:blipFill>
          <p:spPr bwMode="auto">
            <a:xfrm>
              <a:off x="2225039" y="2864888"/>
              <a:ext cx="2794001" cy="2597722"/>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2" name="文本框 11"/>
            <p:cNvSpPr txBox="1"/>
            <p:nvPr/>
          </p:nvSpPr>
          <p:spPr>
            <a:xfrm>
              <a:off x="2608868" y="5490100"/>
              <a:ext cx="2026342" cy="369332"/>
            </a:xfrm>
            <a:prstGeom prst="rect">
              <a:avLst/>
            </a:prstGeom>
            <a:noFill/>
          </p:spPr>
          <p:txBody>
            <a:bodyPr wrap="square" rtlCol="0">
              <a:spAutoFit/>
            </a:bodyPr>
            <a:lstStyle/>
            <a:p>
              <a:pPr algn="dist"/>
              <a:r>
                <a:rPr lang="zh-CN" altLang="en-US">
                  <a:solidFill>
                    <a:srgbClr val="2F271A"/>
                  </a:solidFill>
                  <a:latin typeface="微软雅黑 Light" panose="020b0502040204020203" pitchFamily="34" charset="-122"/>
                  <a:ea typeface="微软雅黑 Light" panose="020b0502040204020203" pitchFamily="34" charset="-122"/>
                </a:rPr>
                <a:t>不结盟运动</a:t>
              </a:r>
              <a:endParaRPr lang="zh-CN" altLang="en-US">
                <a:solidFill>
                  <a:srgbClr val="2F271A"/>
                </a:solidFill>
                <a:latin typeface="微软雅黑 Light" pitchFamily="34" charset="-122"/>
                <a:ea typeface="微软雅黑 Light" panose="020b0502040204020203" pitchFamily="34" charset="-122"/>
              </a:endParaRPr>
            </a:p>
          </p:txBody>
        </p:sp>
        <p:sp>
          <p:nvSpPr>
            <p:cNvPr id="15" name="文本框 14"/>
            <p:cNvSpPr txBox="1"/>
            <p:nvPr/>
          </p:nvSpPr>
          <p:spPr>
            <a:xfrm>
              <a:off x="1896826" y="5859432"/>
              <a:ext cx="3450426" cy="338554"/>
            </a:xfrm>
            <a:prstGeom prst="rect">
              <a:avLst/>
            </a:prstGeom>
            <a:noFill/>
          </p:spPr>
          <p:txBody>
            <a:bodyPr wrap="square" rtlCol="0">
              <a:spAutoFit/>
            </a:bodyPr>
            <a:lstStyle/>
            <a:p>
              <a:pPr algn="dist"/>
              <a:r>
                <a:rPr lang="en-US" altLang="zh-CN" sz="1600">
                  <a:solidFill>
                    <a:srgbClr val="2F271A"/>
                  </a:solidFill>
                  <a:latin typeface="微软雅黑 Light" panose="020b0502040204020203" pitchFamily="34" charset="-122"/>
                  <a:ea typeface="微软雅黑 Light" panose="020b0502040204020203" pitchFamily="34" charset="-122"/>
                </a:rPr>
                <a:t>Non-Aligned Movement</a:t>
              </a:r>
              <a:endParaRPr lang="zh-CN" altLang="en-US" sz="1600">
                <a:solidFill>
                  <a:srgbClr val="2F271A"/>
                </a:solidFill>
                <a:latin typeface="微软雅黑 Light" pitchFamily="34" charset="-122"/>
                <a:ea typeface="微软雅黑 Light" panose="020b0502040204020203" pitchFamily="34" charset="-122"/>
              </a:endParaRPr>
            </a:p>
          </p:txBody>
        </p:sp>
      </p:grpSp>
      <p:grpSp>
        <p:nvGrpSpPr>
          <p:cNvPr id="14" name="组合 24"/>
          <p:cNvGrpSpPr/>
          <p:nvPr/>
        </p:nvGrpSpPr>
        <p:grpSpPr>
          <a:xfrm>
            <a:off x="5372886" y="2970996"/>
            <a:ext cx="1849285" cy="3226990"/>
            <a:chOff x="7163847" y="2970996"/>
            <a:chExt cx="2465713" cy="3226990"/>
          </a:xfrm>
        </p:grpSpPr>
        <p:pic>
          <p:nvPicPr>
            <p:cNvPr id="3076" name="Picture 4" descr="https://timgsa.baidu.com/timg?image&amp;quality=80&amp;size=b9999_10000&amp;sec=1536518600126&amp;di=2de03418ccd0d223d1725cd8f81a73df&amp;imgtype=0&amp;src=http%3A%2F%2Fpic.baike.soso.com%2Fp%2F20140613%2F20140613111043-1767439530.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90000">
                          <a14:foregroundMark x1="45395" y1="14762" x2="45395" y2="14762"/>
                          <a14:foregroundMark x1="70395" y1="45238" x2="70395" y2="45238"/>
                          <a14:backgroundMark x1="46711" y1="35714" x2="46711" y2="35714"/>
                          <a14:backgroundMark x1="40132" y1="39524" x2="40132" y2="39524"/>
                          <a14:backgroundMark x1="64474" y1="62857" x2="64474" y2="62857"/>
                          <a14:backgroundMark x1="52961" y1="55714" x2="52961" y2="55714"/>
                          <a14:backgroundMark x1="41776" y1="21429" x2="43750" y2="21429"/>
                        </a14:backgroundRemoval>
                      </a14:imgEffect>
                    </a14:imgLayer>
                  </a14:imgProps>
                </a:ext>
                <a:ext uri="{28A0092B-C50C-407E-A947-70E740481C1C}">
                  <a14:useLocalDpi xmlns:a14="http://schemas.microsoft.com/office/drawing/2010/main" val="0"/>
                </a:ext>
              </a:extLst>
            </a:blip>
            <a:srcRect l="23333" t="7586" r="24035" b="16222"/>
            <a:stretch>
              <a:fillRect/>
            </a:stretch>
          </p:blipFill>
          <p:spPr bwMode="auto">
            <a:xfrm>
              <a:off x="7163847" y="2970996"/>
              <a:ext cx="2385506" cy="2385506"/>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6" name="文本框 15"/>
            <p:cNvSpPr txBox="1"/>
            <p:nvPr/>
          </p:nvSpPr>
          <p:spPr>
            <a:xfrm>
              <a:off x="7400422" y="5490100"/>
              <a:ext cx="2026342" cy="646331"/>
            </a:xfrm>
            <a:prstGeom prst="rect">
              <a:avLst/>
            </a:prstGeom>
            <a:noFill/>
          </p:spPr>
          <p:txBody>
            <a:bodyPr wrap="square" rtlCol="0">
              <a:spAutoFit/>
            </a:bodyPr>
            <a:lstStyle/>
            <a:p>
              <a:pPr algn="dist"/>
              <a:r>
                <a:rPr lang="zh-CN" altLang="en-US">
                  <a:solidFill>
                    <a:srgbClr val="2F271A"/>
                  </a:solidFill>
                  <a:latin typeface="微软雅黑 Light" panose="020b0502040204020203" pitchFamily="34" charset="-122"/>
                  <a:ea typeface="微软雅黑 Light" panose="020b0502040204020203" pitchFamily="34" charset="-122"/>
                </a:rPr>
                <a:t>七十七国集团</a:t>
              </a:r>
              <a:endParaRPr lang="zh-CN" altLang="en-US">
                <a:solidFill>
                  <a:srgbClr val="2F271A"/>
                </a:solidFill>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7197626" y="5859432"/>
              <a:ext cx="2431934" cy="338554"/>
            </a:xfrm>
            <a:prstGeom prst="rect">
              <a:avLst/>
            </a:prstGeom>
            <a:noFill/>
          </p:spPr>
          <p:txBody>
            <a:bodyPr wrap="square" rtlCol="0">
              <a:spAutoFit/>
            </a:bodyPr>
            <a:lstStyle/>
            <a:p>
              <a:pPr algn="dist"/>
              <a:r>
                <a:rPr lang="en-US" altLang="zh-CN" sz="1600">
                  <a:solidFill>
                    <a:srgbClr val="2F271A"/>
                  </a:solidFill>
                  <a:latin typeface="微软雅黑 Light" panose="020b0502040204020203" pitchFamily="34" charset="-122"/>
                  <a:ea typeface="微软雅黑 Light" panose="020b0502040204020203" pitchFamily="34" charset="-122"/>
                </a:rPr>
                <a:t>Group of 77</a:t>
              </a:r>
              <a:endParaRPr lang="zh-CN" altLang="en-US" sz="1600">
                <a:solidFill>
                  <a:srgbClr val="2F271A"/>
                </a:solidFill>
                <a:latin typeface="微软雅黑 Light" panose="020b0502040204020203" pitchFamily="34" charset="-122"/>
                <a:ea typeface="微软雅黑 Light" panose="020b0502040204020203" pitchFamily="34" charset="-122"/>
              </a:endParaRPr>
            </a:p>
          </p:txBody>
        </p:sp>
      </p:grpSp>
      <p:grpSp>
        <p:nvGrpSpPr>
          <p:cNvPr id="18" name="组合 10"/>
          <p:cNvGrpSpPr/>
          <p:nvPr/>
        </p:nvGrpSpPr>
        <p:grpSpPr>
          <a:xfrm>
            <a:off x="381000" y="2651761"/>
            <a:ext cx="8435340" cy="3702737"/>
            <a:chOff x="508000" y="2651760"/>
            <a:chExt cx="11247120" cy="3702737"/>
          </a:xfrm>
        </p:grpSpPr>
        <p:sp>
          <p:nvSpPr>
            <p:cNvPr id="13" name="任意多边形: 形状 12"/>
            <p:cNvSpPr/>
            <p:nvPr/>
          </p:nvSpPr>
          <p:spPr>
            <a:xfrm>
              <a:off x="508000" y="2651760"/>
              <a:ext cx="11247120" cy="3373120"/>
            </a:xfrm>
            <a:custGeom>
              <a:gdLst>
                <a:gd name="connsiteX0" fmla="*/ 1097280 w 11247120"/>
                <a:gd name="connsiteY0" fmla="*/ 3373120 h 3373120"/>
                <a:gd name="connsiteX1" fmla="*/ 0 w 11247120"/>
                <a:gd name="connsiteY1" fmla="*/ 3373120 h 3373120"/>
                <a:gd name="connsiteX2" fmla="*/ 0 w 11247120"/>
                <a:gd name="connsiteY2" fmla="*/ 0 h 3373120"/>
                <a:gd name="connsiteX3" fmla="*/ 11247120 w 11247120"/>
                <a:gd name="connsiteY3" fmla="*/ 0 h 3373120"/>
                <a:gd name="connsiteX4" fmla="*/ 11247120 w 11247120"/>
                <a:gd name="connsiteY4" fmla="*/ 3362960 h 3373120"/>
                <a:gd name="connsiteX5" fmla="*/ 9509760 w 11247120"/>
                <a:gd name="connsiteY5" fmla="*/ 3362960 h 337312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47120" h="3373120">
                  <a:moveTo>
                    <a:pt x="1097280" y="3373120"/>
                  </a:moveTo>
                  <a:lnTo>
                    <a:pt x="0" y="3373120"/>
                  </a:lnTo>
                  <a:lnTo>
                    <a:pt x="0" y="0"/>
                  </a:lnTo>
                  <a:lnTo>
                    <a:pt x="11247120" y="0"/>
                  </a:lnTo>
                  <a:lnTo>
                    <a:pt x="11247120" y="3362960"/>
                  </a:lnTo>
                  <a:lnTo>
                    <a:pt x="9509760" y="336296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19" name="组合 9"/>
            <p:cNvGrpSpPr/>
            <p:nvPr/>
          </p:nvGrpSpPr>
          <p:grpSpPr>
            <a:xfrm>
              <a:off x="1396379" y="6016456"/>
              <a:ext cx="8898795" cy="338041"/>
              <a:chOff x="1396379" y="6016456"/>
              <a:chExt cx="8898795" cy="338041"/>
            </a:xfrm>
          </p:grpSpPr>
          <p:grpSp>
            <p:nvGrpSpPr>
              <p:cNvPr id="22" name="组合 18"/>
              <p:cNvGrpSpPr/>
              <p:nvPr/>
            </p:nvGrpSpPr>
            <p:grpSpPr>
              <a:xfrm>
                <a:off x="9959894" y="6016456"/>
                <a:ext cx="335280" cy="327660"/>
                <a:chOff x="293733" y="2564586"/>
                <a:chExt cx="335280" cy="327660"/>
              </a:xfrm>
            </p:grpSpPr>
            <p:sp>
              <p:nvSpPr>
                <p:cNvPr id="20" name="任意多边形: 形状 19"/>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1"/>
              <p:cNvGrpSpPr/>
              <p:nvPr/>
            </p:nvGrpSpPr>
            <p:grpSpPr>
              <a:xfrm flipH="1">
                <a:off x="1396379" y="6026837"/>
                <a:ext cx="335280" cy="327660"/>
                <a:chOff x="293733" y="2564586"/>
                <a:chExt cx="335280" cy="327660"/>
              </a:xfrm>
            </p:grpSpPr>
            <p:sp>
              <p:nvSpPr>
                <p:cNvPr id="23" name="任意多边形: 形状 22"/>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8" name="文本框 2"/>
          <p:cNvSpPr txBox="1"/>
          <p:nvPr/>
        </p:nvSpPr>
        <p:spPr>
          <a:xfrm>
            <a:off x="755576" y="332656"/>
            <a:ext cx="768274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（一</a:t>
            </a:r>
            <a:r>
              <a:rPr kumimoji="0" lang="zh-CN" altLang="en-US" sz="2800" b="1" i="0" u="none" strike="noStrike" kern="1200" cap="none" spc="0" normalizeH="0" baseline="0" noProof="0" smtClean="0">
                <a:ln>
                  <a:noFill/>
                </a:ln>
                <a:solidFill>
                  <a:srgbClr val="2F271A"/>
                </a:solidFill>
                <a:effectLst/>
                <a:uLnTx/>
                <a:uFillTx/>
                <a:latin typeface="微软雅黑" panose="020b0503020204020204" pitchFamily="34" charset="-122"/>
                <a:ea typeface="微软雅黑" panose="020b0503020204020204" pitchFamily="34" charset="-122"/>
                <a:cs typeface="+mn-cs"/>
              </a:rPr>
              <a:t>）全方位开展对外交往，构建新型国际关系</a:t>
            </a:r>
            <a:endPar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mc:Choice xmlns:p14="http://schemas.microsoft.com/office/powerpoint/2010/main" Requires="p14">
      <p:transition spd="slow" p14:dur="1600">
        <p14:gallery dir="l"/>
      </p:transition>
    </mc:Choice>
    <mc:Fallback>
      <p:transition spd="slow">
        <p:fade/>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175080" y="341305"/>
            <a:ext cx="611050" cy="630275"/>
            <a:chOff x="233439" y="341304"/>
            <a:chExt cx="674689" cy="630275"/>
          </a:xfrm>
        </p:grpSpPr>
        <p:sp>
          <p:nvSpPr>
            <p:cNvPr id="4" name="平行四边形 3"/>
            <p:cNvSpPr/>
            <p:nvPr/>
          </p:nvSpPr>
          <p:spPr>
            <a:xfrm>
              <a:off x="233439" y="341304"/>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sp>
          <p:nvSpPr>
            <p:cNvPr id="5" name="平行四边形 4"/>
            <p:cNvSpPr/>
            <p:nvPr/>
          </p:nvSpPr>
          <p:spPr>
            <a:xfrm>
              <a:off x="527795" y="529553"/>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grpSp>
      <p:cxnSp>
        <p:nvCxnSpPr>
          <p:cNvPr id="6" name="直接连接符 5"/>
          <p:cNvCxnSpPr/>
          <p:nvPr/>
        </p:nvCxnSpPr>
        <p:spPr>
          <a:xfrm>
            <a:off x="398779" y="1723746"/>
            <a:ext cx="3258821" cy="1094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95847" y="1734688"/>
            <a:ext cx="1678274" cy="839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a:ea typeface="等线" panose="02010600030101010101" pitchFamily="2" charset="-122"/>
              <a:cs typeface="+mn-cs"/>
            </a:endParaRPr>
          </a:p>
        </p:txBody>
      </p:sp>
      <p:sp>
        <p:nvSpPr>
          <p:cNvPr id="8" name="文本框 7"/>
          <p:cNvSpPr txBox="1"/>
          <p:nvPr/>
        </p:nvSpPr>
        <p:spPr>
          <a:xfrm>
            <a:off x="395846" y="1262082"/>
            <a:ext cx="482422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2</a:t>
            </a:r>
            <a:r>
              <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、加入世界贸易组织（</a:t>
            </a:r>
            <a:r>
              <a:rPr kumimoji="0" lang="en-US" altLang="zh-CN"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WTO</a:t>
            </a:r>
            <a:r>
              <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a:t>
            </a:r>
            <a:endParaRPr kumimoji="0" lang="zh-CN" altLang="en-US" sz="2400" b="1" i="0" u="none" strike="noStrike" kern="1200" cap="none" spc="0" normalizeH="0" baseline="0" noProof="0">
              <a:ln>
                <a:noFill/>
              </a:ln>
              <a:solidFill>
                <a:srgbClr val="C00000"/>
              </a:solidFill>
              <a:effectLst/>
              <a:uLnTx/>
              <a:uFillTx/>
              <a:latin typeface="微软雅黑" pitchFamily="34" charset="-122"/>
              <a:ea typeface="微软雅黑" pitchFamily="34" charset="-122"/>
              <a:cs typeface="+mn-cs"/>
            </a:endParaRPr>
          </a:p>
        </p:txBody>
      </p:sp>
      <p:sp>
        <p:nvSpPr>
          <p:cNvPr id="9" name="文本框 8"/>
          <p:cNvSpPr txBox="1"/>
          <p:nvPr/>
        </p:nvSpPr>
        <p:spPr>
          <a:xfrm>
            <a:off x="395845" y="1829580"/>
            <a:ext cx="8633855" cy="553998"/>
          </a:xfrm>
          <a:prstGeom prst="rect">
            <a:avLst/>
          </a:prstGeom>
          <a:noFill/>
        </p:spPr>
        <p:txBody>
          <a:bodyPr wrap="square" rtlCol="0">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2001</a:t>
            </a:r>
            <a:r>
              <a:rPr kumimoji="0" lang="zh-CN" altLang="en-US"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年</a:t>
            </a:r>
            <a:r>
              <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12</a:t>
            </a:r>
            <a:r>
              <a:rPr kumimoji="0" lang="zh-CN" altLang="en-US"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月</a:t>
            </a:r>
            <a:r>
              <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11</a:t>
            </a:r>
            <a:r>
              <a:rPr kumimoji="0" lang="zh-CN" altLang="en-US"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日，经过漫长的多边谈判，中国正式加入世界贸易组织</a:t>
            </a:r>
            <a:endPar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itchFamily="34" charset="-122"/>
              <a:ea typeface="微软雅黑 Light" panose="020b0502040204020203" pitchFamily="34" charset="-122"/>
              <a:cs typeface="+mn-cs"/>
            </a:endParaRPr>
          </a:p>
        </p:txBody>
      </p:sp>
      <p:pic>
        <p:nvPicPr>
          <p:cNvPr id="4098" name="Picture 2" descr="https://timgsa.baidu.com/timg?image&amp;quality=80&amp;size=b10000_10000&amp;sec=1536509935&amp;di=fab9b4e15e6f63460429235f0d53d66e&amp;src=http://i3.hexunimg.cn/2016-10-12/186386246.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1096" y="2938445"/>
            <a:ext cx="3571875" cy="2657475"/>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100" name="Picture 4" descr="https://timgsa.baidu.com/timg?image&amp;quality=80&amp;size=b9999_10000&amp;sec=1536520104291&amp;di=688765349e5c5d6219ee1b5d8458c13f&amp;imgtype=0&amp;src=http%3A%2F%2Fimg.mp.itc.cn%2Fupload%2F20161211%2F1b9eca228d28453995343ba235dcee39.jpg"/>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0" r="100000">
                        <a14:backgroundMark x1="51613" y1="63548" x2="51613" y2="63548"/>
                        <a14:backgroundMark x1="40968" y1="76774" x2="40968" y2="76774"/>
                        <a14:backgroundMark x1="35484" y1="78065" x2="35484" y2="78065"/>
                        <a14:backgroundMark x1="10323" y1="76129" x2="10323" y2="76129"/>
                        <a14:backgroundMark x1="11613" y1="37097" x2="11613" y2="37097"/>
                        <a14:backgroundMark x1="18710" y1="34194" x2="18710" y2="34194"/>
                        <a14:backgroundMark x1="26129" y1="32903" x2="26129" y2="32903"/>
                      </a14:backgroundRemoval>
                    </a14:imgEffect>
                  </a14:imgLayer>
                </a14:imgProps>
              </a:ext>
              <a:ext uri="{28A0092B-C50C-407E-A947-70E740481C1C}">
                <a14:useLocalDpi xmlns:a14="http://schemas.microsoft.com/office/drawing/2010/main" val="0"/>
              </a:ext>
            </a:extLst>
          </a:blip>
          <a:srcRect t="14485" b="18161"/>
          <a:stretch>
            <a:fillRect/>
          </a:stretch>
        </p:blipFill>
        <p:spPr bwMode="auto">
          <a:xfrm>
            <a:off x="4891031" y="2573309"/>
            <a:ext cx="3365694" cy="302261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1" name="任意多边形: 形状 10"/>
          <p:cNvSpPr/>
          <p:nvPr/>
        </p:nvSpPr>
        <p:spPr>
          <a:xfrm>
            <a:off x="297181" y="34724"/>
            <a:ext cx="8488005" cy="2534856"/>
          </a:xfrm>
          <a:custGeom>
            <a:gdLst>
              <a:gd name="connsiteX0" fmla="*/ 11192719 w 11192719"/>
              <a:gd name="connsiteY0" fmla="*/ 0 h 2534856"/>
              <a:gd name="connsiteX1" fmla="*/ 11192719 w 11192719"/>
              <a:gd name="connsiteY1" fmla="*/ 2534856 h 2534856"/>
              <a:gd name="connsiteX2" fmla="*/ 0 w 11192719"/>
              <a:gd name="connsiteY2" fmla="*/ 2534856 h 2534856"/>
            </a:gdLst>
            <a:cxnLst>
              <a:cxn ang="0">
                <a:pos x="connsiteX0" y="connsiteY0"/>
              </a:cxn>
              <a:cxn ang="0">
                <a:pos x="connsiteX1" y="connsiteY1"/>
              </a:cxn>
              <a:cxn ang="0">
                <a:pos x="connsiteX2" y="connsiteY2"/>
              </a:cxn>
            </a:cxnLst>
            <a:rect l="l" t="t" r="r" b="b"/>
            <a:pathLst>
              <a:path w="11192719" h="2534856">
                <a:moveTo>
                  <a:pt x="11192719" y="0"/>
                </a:moveTo>
                <a:lnTo>
                  <a:pt x="11192719" y="2534856"/>
                </a:lnTo>
                <a:lnTo>
                  <a:pt x="0" y="2534856"/>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19"/>
          <p:cNvGrpSpPr/>
          <p:nvPr/>
        </p:nvGrpSpPr>
        <p:grpSpPr>
          <a:xfrm>
            <a:off x="220300" y="2564586"/>
            <a:ext cx="251460" cy="327660"/>
            <a:chOff x="293733" y="2564586"/>
            <a:chExt cx="335280" cy="327660"/>
          </a:xfrm>
        </p:grpSpPr>
        <p:sp>
          <p:nvSpPr>
            <p:cNvPr id="18" name="任意多边形: 形状 17"/>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任意多边形: 形状 20"/>
          <p:cNvSpPr/>
          <p:nvPr/>
        </p:nvSpPr>
        <p:spPr>
          <a:xfrm>
            <a:off x="1192696" y="5933662"/>
            <a:ext cx="7625798" cy="993913"/>
          </a:xfrm>
          <a:custGeom>
            <a:gdLst>
              <a:gd name="connsiteX0" fmla="*/ 0 w 10167730"/>
              <a:gd name="connsiteY0" fmla="*/ 993913 h 993913"/>
              <a:gd name="connsiteX1" fmla="*/ 0 w 10167730"/>
              <a:gd name="connsiteY1" fmla="*/ 0 h 993913"/>
              <a:gd name="connsiteX2" fmla="*/ 10167730 w 10167730"/>
              <a:gd name="connsiteY2" fmla="*/ 0 h 993913"/>
            </a:gdLst>
            <a:cxnLst>
              <a:cxn ang="0">
                <a:pos x="connsiteX0" y="connsiteY0"/>
              </a:cxn>
              <a:cxn ang="0">
                <a:pos x="connsiteX1" y="connsiteY1"/>
              </a:cxn>
              <a:cxn ang="0">
                <a:pos x="connsiteX2" y="connsiteY2"/>
              </a:cxn>
            </a:cxnLst>
            <a:rect l="l" t="t" r="r" b="b"/>
            <a:pathLst>
              <a:path w="10167730" h="993913">
                <a:moveTo>
                  <a:pt x="0" y="993913"/>
                </a:moveTo>
                <a:lnTo>
                  <a:pt x="0" y="0"/>
                </a:lnTo>
                <a:lnTo>
                  <a:pt x="10167730" y="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12" name="组合 25"/>
          <p:cNvGrpSpPr/>
          <p:nvPr/>
        </p:nvGrpSpPr>
        <p:grpSpPr>
          <a:xfrm flipH="1">
            <a:off x="8659456" y="5930122"/>
            <a:ext cx="251460" cy="327660"/>
            <a:chOff x="293733" y="2564586"/>
            <a:chExt cx="335280" cy="327660"/>
          </a:xfrm>
        </p:grpSpPr>
        <p:sp>
          <p:nvSpPr>
            <p:cNvPr id="27" name="任意多边形: 形状 26"/>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2"/>
          <p:cNvSpPr txBox="1"/>
          <p:nvPr/>
        </p:nvSpPr>
        <p:spPr>
          <a:xfrm>
            <a:off x="755576" y="332656"/>
            <a:ext cx="768274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（一</a:t>
            </a:r>
            <a:r>
              <a:rPr kumimoji="0" lang="zh-CN" altLang="en-US" sz="2800" b="1" i="0" u="none" strike="noStrike" kern="1200" cap="none" spc="0" normalizeH="0" baseline="0" noProof="0" smtClean="0">
                <a:ln>
                  <a:noFill/>
                </a:ln>
                <a:solidFill>
                  <a:srgbClr val="2F271A"/>
                </a:solidFill>
                <a:effectLst/>
                <a:uLnTx/>
                <a:uFillTx/>
                <a:latin typeface="微软雅黑" panose="020b0503020204020204" pitchFamily="34" charset="-122"/>
                <a:ea typeface="微软雅黑" panose="020b0503020204020204" pitchFamily="34" charset="-122"/>
                <a:cs typeface="+mn-cs"/>
              </a:rPr>
              <a:t>）全方位开展对外交往，构建新型国际关系</a:t>
            </a:r>
            <a:endPar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mc:Choice xmlns:p14="http://schemas.microsoft.com/office/powerpoint/2010/main" Requires="p14">
      <p:transition spd="slow" p14:dur="1250">
        <p14:flip dir="r"/>
      </p:transition>
    </mc:Choice>
    <mc:Fallback>
      <p:transition spd="slow">
        <p:fade/>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175080" y="341305"/>
            <a:ext cx="626314" cy="630275"/>
            <a:chOff x="233439" y="341304"/>
            <a:chExt cx="674689" cy="630275"/>
          </a:xfrm>
        </p:grpSpPr>
        <p:sp>
          <p:nvSpPr>
            <p:cNvPr id="4" name="平行四边形 3"/>
            <p:cNvSpPr/>
            <p:nvPr/>
          </p:nvSpPr>
          <p:spPr>
            <a:xfrm>
              <a:off x="233439" y="341304"/>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sp>
          <p:nvSpPr>
            <p:cNvPr id="5" name="平行四边形 4"/>
            <p:cNvSpPr/>
            <p:nvPr/>
          </p:nvSpPr>
          <p:spPr>
            <a:xfrm>
              <a:off x="527795" y="529553"/>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grpSp>
      <p:cxnSp>
        <p:nvCxnSpPr>
          <p:cNvPr id="6" name="直接连接符 5"/>
          <p:cNvCxnSpPr/>
          <p:nvPr/>
        </p:nvCxnSpPr>
        <p:spPr>
          <a:xfrm>
            <a:off x="398779" y="1723746"/>
            <a:ext cx="3632201"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95847" y="1734688"/>
            <a:ext cx="1678274" cy="839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文本框 7"/>
          <p:cNvSpPr txBox="1"/>
          <p:nvPr/>
        </p:nvSpPr>
        <p:spPr>
          <a:xfrm>
            <a:off x="395846" y="1262082"/>
            <a:ext cx="518426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zh-CN" sz="2400" b="1">
                <a:solidFill>
                  <a:srgbClr val="C00000"/>
                </a:solidFill>
                <a:latin typeface="微软雅黑" panose="020b0503020204020204" pitchFamily="34" charset="-122"/>
                <a:ea typeface="微软雅黑" panose="020b0503020204020204" pitchFamily="34" charset="-122"/>
              </a:rPr>
              <a:t>3</a:t>
            </a:r>
            <a:r>
              <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、参与地区性国际组织的外交活动</a:t>
            </a:r>
            <a:endPar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9" name="文本框 8"/>
          <p:cNvSpPr txBox="1"/>
          <p:nvPr/>
        </p:nvSpPr>
        <p:spPr>
          <a:xfrm>
            <a:off x="395845" y="1829580"/>
            <a:ext cx="8633855" cy="1015663"/>
          </a:xfrm>
          <a:prstGeom prst="rect">
            <a:avLst/>
          </a:prstGeom>
          <a:noFill/>
        </p:spPr>
        <p:txBody>
          <a:bodyPr wrap="square" rtlCol="0">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1991</a:t>
            </a:r>
            <a:r>
              <a:rPr lang="zh-CN" altLang="en-US" sz="2000">
                <a:solidFill>
                  <a:prstClr val="black">
                    <a:lumMod val="65000"/>
                    <a:lumOff val="35000"/>
                  </a:prstClr>
                </a:solidFill>
                <a:latin typeface="微软雅黑 Light" panose="020b0502040204020203" pitchFamily="34" charset="-122"/>
                <a:ea typeface="微软雅黑 Light" panose="020b0502040204020203" pitchFamily="34" charset="-122"/>
              </a:rPr>
              <a:t>年加入亚太经合组织（</a:t>
            </a:r>
            <a:r>
              <a:rPr lang="en-US" altLang="zh-CN" sz="2000">
                <a:solidFill>
                  <a:prstClr val="black">
                    <a:lumMod val="65000"/>
                    <a:lumOff val="35000"/>
                  </a:prstClr>
                </a:solidFill>
                <a:latin typeface="微软雅黑 Light" panose="020b0502040204020203" pitchFamily="34" charset="-122"/>
                <a:ea typeface="微软雅黑 Light" panose="020b0502040204020203" pitchFamily="34" charset="-122"/>
              </a:rPr>
              <a:t>APEC</a:t>
            </a:r>
            <a:r>
              <a:rPr lang="zh-CN" altLang="en-US" sz="2000">
                <a:solidFill>
                  <a:prstClr val="black">
                    <a:lumMod val="65000"/>
                    <a:lumOff val="35000"/>
                  </a:prstClr>
                </a:solidFill>
                <a:latin typeface="微软雅黑 Light" panose="020b0502040204020203" pitchFamily="34" charset="-122"/>
                <a:ea typeface="微软雅黑 Light" panose="020b0502040204020203" pitchFamily="34" charset="-122"/>
              </a:rPr>
              <a:t>）；</a:t>
            </a:r>
            <a:r>
              <a:rPr lang="en-US" altLang="zh-CN" sz="2000">
                <a:solidFill>
                  <a:prstClr val="black">
                    <a:lumMod val="65000"/>
                    <a:lumOff val="35000"/>
                  </a:prstClr>
                </a:solidFill>
                <a:latin typeface="微软雅黑 Light" panose="020b0502040204020203" pitchFamily="34" charset="-122"/>
                <a:ea typeface="微软雅黑 Light" panose="020b0502040204020203" pitchFamily="34" charset="-122"/>
              </a:rPr>
              <a:t>2002</a:t>
            </a:r>
            <a:r>
              <a:rPr lang="zh-CN" altLang="en-US" sz="2000">
                <a:solidFill>
                  <a:prstClr val="black">
                    <a:lumMod val="65000"/>
                    <a:lumOff val="35000"/>
                  </a:prstClr>
                </a:solidFill>
                <a:latin typeface="微软雅黑 Light" panose="020b0502040204020203" pitchFamily="34" charset="-122"/>
                <a:ea typeface="微软雅黑 Light" panose="020b0502040204020203" pitchFamily="34" charset="-122"/>
              </a:rPr>
              <a:t>年，中国和东盟建立中国</a:t>
            </a:r>
            <a:r>
              <a:rPr lang="en-US" altLang="zh-CN" sz="2000">
                <a:solidFill>
                  <a:prstClr val="black">
                    <a:lumMod val="65000"/>
                    <a:lumOff val="35000"/>
                  </a:prstClr>
                </a:solidFill>
                <a:latin typeface="微软雅黑 Light" panose="020b0502040204020203" pitchFamily="34" charset="-122"/>
                <a:ea typeface="微软雅黑 Light" panose="020b0502040204020203" pitchFamily="34" charset="-122"/>
              </a:rPr>
              <a:t>-</a:t>
            </a:r>
            <a:r>
              <a:rPr lang="zh-CN" altLang="en-US" sz="2000">
                <a:solidFill>
                  <a:prstClr val="black">
                    <a:lumMod val="65000"/>
                    <a:lumOff val="35000"/>
                  </a:prstClr>
                </a:solidFill>
                <a:latin typeface="微软雅黑 Light" panose="020b0502040204020203" pitchFamily="34" charset="-122"/>
                <a:ea typeface="微软雅黑 Light" panose="020b0502040204020203" pitchFamily="34" charset="-122"/>
              </a:rPr>
              <a:t>东盟自由贸易区</a:t>
            </a:r>
            <a:endPar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endParaRPr>
          </a:p>
        </p:txBody>
      </p:sp>
      <p:pic>
        <p:nvPicPr>
          <p:cNvPr id="5122" name="Picture 2" descr="https://timgsa.baidu.com/timg?image&amp;quality=80&amp;size=b9999_10000&amp;sec=1536521461193&amp;di=87147cf58054643d003653a22a81882b&amp;imgtype=0&amp;src=http%3A%2F%2Ffiles.topcj.com%2Fimg%2F201411%2F120919097330.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2277" y="2676639"/>
            <a:ext cx="3964943" cy="2616862"/>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5124" name="Picture 4" descr="https://timgsa.baidu.com/timg?image&amp;quality=80&amp;size=b9999_10000&amp;sec=1536521725217&amp;di=f5f25fa032a4fd762855dcb1410922fb&amp;imgtype=0&amp;src=http%3A%2F%2Fpic.baike.soso.com%2Fp%2F20140324%2F20140324164203-1518445286.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81426" y="3429001"/>
            <a:ext cx="4130390" cy="3051183"/>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2" name="任意多边形: 形状 11"/>
          <p:cNvSpPr/>
          <p:nvPr/>
        </p:nvSpPr>
        <p:spPr>
          <a:xfrm>
            <a:off x="221267" y="5544273"/>
            <a:ext cx="4197369" cy="1342664"/>
          </a:xfrm>
          <a:custGeom>
            <a:gdLst>
              <a:gd name="connsiteX0" fmla="*/ 0 w 5891514"/>
              <a:gd name="connsiteY0" fmla="*/ 0 h 1342664"/>
              <a:gd name="connsiteX1" fmla="*/ 5891514 w 5891514"/>
              <a:gd name="connsiteY1" fmla="*/ 0 h 1342664"/>
              <a:gd name="connsiteX2" fmla="*/ 5891514 w 5891514"/>
              <a:gd name="connsiteY2" fmla="*/ 1342664 h 1342664"/>
            </a:gdLst>
            <a:cxnLst>
              <a:cxn ang="0">
                <a:pos x="connsiteX0" y="connsiteY0"/>
              </a:cxn>
              <a:cxn ang="0">
                <a:pos x="connsiteX1" y="connsiteY1"/>
              </a:cxn>
              <a:cxn ang="0">
                <a:pos x="connsiteX2" y="connsiteY2"/>
              </a:cxn>
            </a:cxnLst>
            <a:rect l="l" t="t" r="r" b="b"/>
            <a:pathLst>
              <a:path w="5891514" h="1342664">
                <a:moveTo>
                  <a:pt x="0" y="0"/>
                </a:moveTo>
                <a:lnTo>
                  <a:pt x="5891514" y="0"/>
                </a:lnTo>
                <a:lnTo>
                  <a:pt x="5891514" y="1342664"/>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形状 12"/>
          <p:cNvSpPr/>
          <p:nvPr/>
        </p:nvSpPr>
        <p:spPr>
          <a:xfrm>
            <a:off x="4679066" y="341304"/>
            <a:ext cx="4123481" cy="2760711"/>
          </a:xfrm>
          <a:custGeom>
            <a:gdLst>
              <a:gd name="connsiteX0" fmla="*/ 0 w 5497975"/>
              <a:gd name="connsiteY0" fmla="*/ 3252486 h 3252486"/>
              <a:gd name="connsiteX1" fmla="*/ 5497975 w 5497975"/>
              <a:gd name="connsiteY1" fmla="*/ 3252486 h 3252486"/>
              <a:gd name="connsiteX2" fmla="*/ 5497975 w 5497975"/>
              <a:gd name="connsiteY2" fmla="*/ 0 h 3252486"/>
            </a:gdLst>
            <a:cxnLst>
              <a:cxn ang="0">
                <a:pos x="connsiteX0" y="connsiteY0"/>
              </a:cxn>
              <a:cxn ang="0">
                <a:pos x="connsiteX1" y="connsiteY1"/>
              </a:cxn>
              <a:cxn ang="0">
                <a:pos x="connsiteX2" y="connsiteY2"/>
              </a:cxn>
            </a:cxnLst>
            <a:rect l="l" t="t" r="r" b="b"/>
            <a:pathLst>
              <a:path w="5497975" h="3252486">
                <a:moveTo>
                  <a:pt x="0" y="3252486"/>
                </a:moveTo>
                <a:lnTo>
                  <a:pt x="5497975" y="3252486"/>
                </a:lnTo>
                <a:lnTo>
                  <a:pt x="5497975" y="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17"/>
          <p:cNvGrpSpPr/>
          <p:nvPr/>
        </p:nvGrpSpPr>
        <p:grpSpPr>
          <a:xfrm>
            <a:off x="144386" y="5544273"/>
            <a:ext cx="251460" cy="327660"/>
            <a:chOff x="293733" y="2564586"/>
            <a:chExt cx="335280" cy="327660"/>
          </a:xfrm>
        </p:grpSpPr>
        <p:sp>
          <p:nvSpPr>
            <p:cNvPr id="19" name="任意多边形: 形状 18"/>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20"/>
          <p:cNvGrpSpPr/>
          <p:nvPr/>
        </p:nvGrpSpPr>
        <p:grpSpPr>
          <a:xfrm rot="5400000">
            <a:off x="8502739" y="288578"/>
            <a:ext cx="335280" cy="245745"/>
            <a:chOff x="293733" y="2564586"/>
            <a:chExt cx="335280" cy="327660"/>
          </a:xfrm>
        </p:grpSpPr>
        <p:sp>
          <p:nvSpPr>
            <p:cNvPr id="22" name="任意多边形: 形状 21"/>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2"/>
          <p:cNvSpPr txBox="1"/>
          <p:nvPr/>
        </p:nvSpPr>
        <p:spPr>
          <a:xfrm>
            <a:off x="755576" y="332656"/>
            <a:ext cx="7682749"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（一</a:t>
            </a:r>
            <a:r>
              <a:rPr kumimoji="0" lang="zh-CN" altLang="en-US" sz="2800" b="1" i="0" u="none" strike="noStrike" kern="1200" cap="none" spc="0" normalizeH="0" baseline="0" noProof="0" smtClean="0">
                <a:ln>
                  <a:noFill/>
                </a:ln>
                <a:solidFill>
                  <a:srgbClr val="2F271A"/>
                </a:solidFill>
                <a:effectLst/>
                <a:uLnTx/>
                <a:uFillTx/>
                <a:latin typeface="微软雅黑" panose="020b0503020204020204" pitchFamily="34" charset="-122"/>
                <a:ea typeface="微软雅黑" panose="020b0503020204020204" pitchFamily="34" charset="-122"/>
                <a:cs typeface="+mn-cs"/>
              </a:rPr>
              <a:t>）全方位开展对外交往，构建新型国际关系</a:t>
            </a:r>
            <a:endPar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mc:Choice xmlns:p14="http://schemas.microsoft.com/office/powerpoint/2010/main" Requires="p14">
      <p:transition spd="slow" p14:dur="1250">
        <p14:flip dir="r"/>
      </p:transition>
    </mc:Choice>
    <mc:Fallback>
      <p:transition spd="slow">
        <p:fade/>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175080" y="341305"/>
            <a:ext cx="8141336" cy="565101"/>
            <a:chOff x="233439" y="341304"/>
            <a:chExt cx="6365489" cy="630275"/>
          </a:xfrm>
        </p:grpSpPr>
        <p:sp>
          <p:nvSpPr>
            <p:cNvPr id="3" name="文本框 2"/>
            <p:cNvSpPr txBox="1"/>
            <p:nvPr/>
          </p:nvSpPr>
          <p:spPr>
            <a:xfrm>
              <a:off x="846394" y="341304"/>
              <a:ext cx="5752534" cy="583564"/>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a:t>
              </a:r>
              <a:r>
                <a:rPr lang="zh-CN" altLang="en-US" sz="2800" b="1">
                  <a:solidFill>
                    <a:srgbClr val="2F271A"/>
                  </a:solidFill>
                  <a:latin typeface="微软雅黑" panose="020b0503020204020204" pitchFamily="34" charset="-122"/>
                  <a:ea typeface="微软雅黑" panose="020b0503020204020204" pitchFamily="34" charset="-122"/>
                </a:rPr>
                <a:t>二</a:t>
              </a: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）维护世界</a:t>
              </a:r>
              <a:r>
                <a:rPr kumimoji="0" lang="zh-CN" altLang="en-US" sz="2800" b="1" i="0" u="none" strike="noStrike" kern="1200" cap="none" spc="0" normalizeH="0" baseline="0" noProof="0" smtClean="0">
                  <a:ln>
                    <a:noFill/>
                  </a:ln>
                  <a:solidFill>
                    <a:srgbClr val="2F271A"/>
                  </a:solidFill>
                  <a:effectLst/>
                  <a:uLnTx/>
                  <a:uFillTx/>
                  <a:latin typeface="微软雅黑" panose="020b0503020204020204" pitchFamily="34" charset="-122"/>
                  <a:ea typeface="微软雅黑" panose="020b0503020204020204" pitchFamily="34" charset="-122"/>
                  <a:cs typeface="+mn-cs"/>
                </a:rPr>
                <a:t>和平，构建人类命运共同体</a:t>
              </a:r>
              <a:endPar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endParaRPr>
            </a:p>
          </p:txBody>
        </p:sp>
        <p:sp>
          <p:nvSpPr>
            <p:cNvPr id="4" name="平行四边形 3"/>
            <p:cNvSpPr/>
            <p:nvPr/>
          </p:nvSpPr>
          <p:spPr>
            <a:xfrm>
              <a:off x="233439" y="341304"/>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sp>
          <p:nvSpPr>
            <p:cNvPr id="5" name="平行四边形 4"/>
            <p:cNvSpPr/>
            <p:nvPr/>
          </p:nvSpPr>
          <p:spPr>
            <a:xfrm>
              <a:off x="527795" y="529553"/>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grpSp>
      <p:grpSp>
        <p:nvGrpSpPr>
          <p:cNvPr id="6" name="组合 5"/>
          <p:cNvGrpSpPr/>
          <p:nvPr/>
        </p:nvGrpSpPr>
        <p:grpSpPr>
          <a:xfrm>
            <a:off x="395846" y="1262082"/>
            <a:ext cx="5400289" cy="830997"/>
            <a:chOff x="527795" y="1262081"/>
            <a:chExt cx="5456445" cy="830997"/>
          </a:xfrm>
        </p:grpSpPr>
        <p:cxnSp>
          <p:nvCxnSpPr>
            <p:cNvPr id="7" name="直接连接符 6"/>
            <p:cNvCxnSpPr/>
            <p:nvPr/>
          </p:nvCxnSpPr>
          <p:spPr>
            <a:xfrm>
              <a:off x="531705" y="1723746"/>
              <a:ext cx="455845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27796" y="1734688"/>
              <a:ext cx="2237698" cy="839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27795" y="1262081"/>
              <a:ext cx="5456445" cy="830997"/>
            </a:xfrm>
            <a:prstGeom prst="rect">
              <a:avLst/>
            </a:prstGeom>
            <a:noFill/>
          </p:spPr>
          <p:txBody>
            <a:bodyPr wrap="square" rtlCol="0">
              <a:spAutoFit/>
            </a:bodyPr>
            <a:lstStyle/>
            <a:p>
              <a:r>
                <a:rPr lang="en-US" altLang="zh-CN" sz="2400" b="1">
                  <a:solidFill>
                    <a:srgbClr val="C00000"/>
                  </a:solidFill>
                  <a:latin typeface="微软雅黑" panose="020b0503020204020204" pitchFamily="34" charset="-122"/>
                  <a:ea typeface="微软雅黑" panose="020b0503020204020204" pitchFamily="34" charset="-122"/>
                </a:rPr>
                <a:t>1</a:t>
              </a:r>
              <a:r>
                <a:rPr lang="zh-CN" altLang="en-US" sz="2400" b="1">
                  <a:solidFill>
                    <a:srgbClr val="C00000"/>
                  </a:solidFill>
                  <a:latin typeface="微软雅黑" panose="020b0503020204020204" pitchFamily="34" charset="-122"/>
                  <a:ea typeface="微软雅黑" panose="020b0503020204020204" pitchFamily="34" charset="-122"/>
                </a:rPr>
                <a:t>、反对霸权主义，维护世界和平</a:t>
              </a:r>
              <a:endParaRPr lang="zh-CN" altLang="en-US" sz="2400" b="1">
                <a:solidFill>
                  <a:srgbClr val="C00000"/>
                </a:solidFill>
                <a:latin typeface="微软雅黑" panose="020b0503020204020204" pitchFamily="34" charset="-122"/>
                <a:ea typeface="微软雅黑" panose="020b0503020204020204" pitchFamily="34" charset="-122"/>
              </a:endParaRPr>
            </a:p>
          </p:txBody>
        </p:sp>
      </p:grpSp>
      <p:sp>
        <p:nvSpPr>
          <p:cNvPr id="11" name="文本框 10"/>
          <p:cNvSpPr txBox="1"/>
          <p:nvPr/>
        </p:nvSpPr>
        <p:spPr>
          <a:xfrm>
            <a:off x="3078480" y="3200629"/>
            <a:ext cx="2987040" cy="2308324"/>
          </a:xfrm>
          <a:prstGeom prst="rect">
            <a:avLst/>
          </a:prstGeom>
          <a:noFill/>
        </p:spPr>
        <p:txBody>
          <a:bodyPr wrap="square" rtlCol="0">
            <a:spAutoFit/>
          </a:bodyPr>
          <a:lstStyle/>
          <a:p>
            <a:pPr algn="ctr"/>
            <a:r>
              <a:rPr lang="zh-CN" altLang="en-US" sz="7200">
                <a:solidFill>
                  <a:srgbClr val="C00000"/>
                </a:solidFill>
                <a:latin typeface="胡敬礼毛笔行书简" panose="02010600030101010101" pitchFamily="2" charset="-122"/>
                <a:ea typeface="胡敬礼毛笔行书简" panose="02010600030101010101" pitchFamily="2" charset="-122"/>
              </a:rPr>
              <a:t>独立自主</a:t>
            </a:r>
            <a:endParaRPr lang="zh-CN" altLang="en-US" sz="7200">
              <a:solidFill>
                <a:srgbClr val="C00000"/>
              </a:solidFill>
              <a:latin typeface="胡敬礼毛笔行书简" panose="02010600030101010101" pitchFamily="2" charset="-122"/>
              <a:ea typeface="胡敬礼毛笔行书简" panose="02010600030101010101" pitchFamily="2" charset="-122"/>
            </a:endParaRPr>
          </a:p>
        </p:txBody>
      </p:sp>
      <p:sp>
        <p:nvSpPr>
          <p:cNvPr id="12" name="文本框 11"/>
          <p:cNvSpPr txBox="1"/>
          <p:nvPr/>
        </p:nvSpPr>
        <p:spPr>
          <a:xfrm>
            <a:off x="653212" y="3385294"/>
            <a:ext cx="2006168" cy="1569660"/>
          </a:xfrm>
          <a:prstGeom prst="rect">
            <a:avLst/>
          </a:prstGeom>
          <a:noFill/>
        </p:spPr>
        <p:txBody>
          <a:bodyPr wrap="square" rtlCol="0">
            <a:spAutoFit/>
          </a:bodyPr>
          <a:lstStyle/>
          <a:p>
            <a:pPr algn="dist"/>
            <a:r>
              <a:rPr lang="zh-CN" altLang="en-US" sz="4800" b="1">
                <a:solidFill>
                  <a:srgbClr val="2F271A"/>
                </a:solidFill>
                <a:latin typeface="微软雅黑" panose="020b0503020204020204" pitchFamily="34" charset="-122"/>
                <a:ea typeface="微软雅黑" panose="020b0503020204020204" pitchFamily="34" charset="-122"/>
              </a:rPr>
              <a:t>不结盟</a:t>
            </a:r>
            <a:endParaRPr lang="zh-CN" altLang="en-US" sz="4800" b="1">
              <a:solidFill>
                <a:srgbClr val="2F271A"/>
              </a:solidFill>
              <a:latin typeface="微软雅黑" pitchFamily="34" charset="-122"/>
              <a:ea typeface="微软雅黑" pitchFamily="34" charset="-122"/>
            </a:endParaRPr>
          </a:p>
        </p:txBody>
      </p:sp>
      <p:sp>
        <p:nvSpPr>
          <p:cNvPr id="13" name="文本框 12"/>
          <p:cNvSpPr txBox="1"/>
          <p:nvPr/>
        </p:nvSpPr>
        <p:spPr>
          <a:xfrm>
            <a:off x="6484620" y="3385294"/>
            <a:ext cx="2006168" cy="1569660"/>
          </a:xfrm>
          <a:prstGeom prst="rect">
            <a:avLst/>
          </a:prstGeom>
          <a:noFill/>
        </p:spPr>
        <p:txBody>
          <a:bodyPr wrap="square" rtlCol="0">
            <a:spAutoFit/>
          </a:bodyPr>
          <a:lstStyle/>
          <a:p>
            <a:pPr algn="dist"/>
            <a:r>
              <a:rPr lang="zh-CN" altLang="en-US" sz="4800" b="1">
                <a:solidFill>
                  <a:srgbClr val="2F271A"/>
                </a:solidFill>
                <a:latin typeface="微软雅黑" panose="020b0503020204020204" pitchFamily="34" charset="-122"/>
                <a:ea typeface="微软雅黑" panose="020b0503020204020204" pitchFamily="34" charset="-122"/>
              </a:rPr>
              <a:t>无敌国</a:t>
            </a:r>
            <a:endParaRPr lang="zh-CN" altLang="en-US" sz="4800" b="1">
              <a:solidFill>
                <a:srgbClr val="2F271A"/>
              </a:solidFill>
              <a:latin typeface="微软雅黑" panose="020b0503020204020204" pitchFamily="34" charset="-122"/>
              <a:ea typeface="微软雅黑" panose="020b0503020204020204" pitchFamily="34" charset="-122"/>
            </a:endParaRPr>
          </a:p>
        </p:txBody>
      </p:sp>
      <p:sp>
        <p:nvSpPr>
          <p:cNvPr id="14" name="任意多边形: 形状 13"/>
          <p:cNvSpPr/>
          <p:nvPr/>
        </p:nvSpPr>
        <p:spPr>
          <a:xfrm>
            <a:off x="373380" y="3210560"/>
            <a:ext cx="5448300" cy="1341120"/>
          </a:xfrm>
          <a:custGeom>
            <a:gdLst>
              <a:gd name="connsiteX0" fmla="*/ 1686560 w 7264400"/>
              <a:gd name="connsiteY0" fmla="*/ 1158240 h 1341120"/>
              <a:gd name="connsiteX1" fmla="*/ 0 w 7264400"/>
              <a:gd name="connsiteY1" fmla="*/ 1158240 h 1341120"/>
              <a:gd name="connsiteX2" fmla="*/ 0 w 7264400"/>
              <a:gd name="connsiteY2" fmla="*/ 0 h 1341120"/>
              <a:gd name="connsiteX3" fmla="*/ 3119120 w 7264400"/>
              <a:gd name="connsiteY3" fmla="*/ 0 h 1341120"/>
              <a:gd name="connsiteX4" fmla="*/ 3891280 w 7264400"/>
              <a:gd name="connsiteY4" fmla="*/ 1341120 h 1341120"/>
              <a:gd name="connsiteX5" fmla="*/ 7264400 w 7264400"/>
              <a:gd name="connsiteY5" fmla="*/ 1341120 h 134112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4400" h="1341120">
                <a:moveTo>
                  <a:pt x="1686560" y="1158240"/>
                </a:moveTo>
                <a:lnTo>
                  <a:pt x="0" y="1158240"/>
                </a:lnTo>
                <a:lnTo>
                  <a:pt x="0" y="0"/>
                </a:lnTo>
                <a:lnTo>
                  <a:pt x="3119120" y="0"/>
                </a:lnTo>
                <a:lnTo>
                  <a:pt x="3891280" y="1341120"/>
                </a:lnTo>
                <a:lnTo>
                  <a:pt x="7264400" y="13411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 name="任意多边形: 形状 14"/>
          <p:cNvSpPr/>
          <p:nvPr/>
        </p:nvSpPr>
        <p:spPr>
          <a:xfrm flipH="1" flipV="1">
            <a:off x="3341370" y="3193008"/>
            <a:ext cx="5448300" cy="1348740"/>
          </a:xfrm>
          <a:custGeom>
            <a:gdLst>
              <a:gd name="connsiteX0" fmla="*/ 1686560 w 7264400"/>
              <a:gd name="connsiteY0" fmla="*/ 1158240 h 1341120"/>
              <a:gd name="connsiteX1" fmla="*/ 0 w 7264400"/>
              <a:gd name="connsiteY1" fmla="*/ 1158240 h 1341120"/>
              <a:gd name="connsiteX2" fmla="*/ 0 w 7264400"/>
              <a:gd name="connsiteY2" fmla="*/ 0 h 1341120"/>
              <a:gd name="connsiteX3" fmla="*/ 3119120 w 7264400"/>
              <a:gd name="connsiteY3" fmla="*/ 0 h 1341120"/>
              <a:gd name="connsiteX4" fmla="*/ 3891280 w 7264400"/>
              <a:gd name="connsiteY4" fmla="*/ 1341120 h 1341120"/>
              <a:gd name="connsiteX5" fmla="*/ 7264400 w 7264400"/>
              <a:gd name="connsiteY5" fmla="*/ 1341120 h 1341120"/>
              <a:gd name="connsiteX0-1" fmla="*/ 1686560 w 7264400"/>
              <a:gd name="connsiteY0-2" fmla="*/ 1158240 h 1348740"/>
              <a:gd name="connsiteX1-3" fmla="*/ 0 w 7264400"/>
              <a:gd name="connsiteY1-4" fmla="*/ 1348740 h 1348740"/>
              <a:gd name="connsiteX2-5" fmla="*/ 0 w 7264400"/>
              <a:gd name="connsiteY2-6" fmla="*/ 0 h 1348740"/>
              <a:gd name="connsiteX3-7" fmla="*/ 3119120 w 7264400"/>
              <a:gd name="connsiteY3-8" fmla="*/ 0 h 1348740"/>
              <a:gd name="connsiteX4-9" fmla="*/ 3891280 w 7264400"/>
              <a:gd name="connsiteY4-10" fmla="*/ 1341120 h 1348740"/>
              <a:gd name="connsiteX5-11" fmla="*/ 7264400 w 7264400"/>
              <a:gd name="connsiteY5-12" fmla="*/ 1341120 h 1348740"/>
              <a:gd name="connsiteX0-13" fmla="*/ 1732280 w 7264400"/>
              <a:gd name="connsiteY0-14" fmla="*/ 1341120 h 1348740"/>
              <a:gd name="connsiteX1-15" fmla="*/ 0 w 7264400"/>
              <a:gd name="connsiteY1-16" fmla="*/ 1348740 h 1348740"/>
              <a:gd name="connsiteX2-17" fmla="*/ 0 w 7264400"/>
              <a:gd name="connsiteY2-18" fmla="*/ 0 h 1348740"/>
              <a:gd name="connsiteX3-19" fmla="*/ 3119120 w 7264400"/>
              <a:gd name="connsiteY3-20" fmla="*/ 0 h 1348740"/>
              <a:gd name="connsiteX4-21" fmla="*/ 3891280 w 7264400"/>
              <a:gd name="connsiteY4-22" fmla="*/ 1341120 h 1348740"/>
              <a:gd name="connsiteX5-23" fmla="*/ 7264400 w 7264400"/>
              <a:gd name="connsiteY5-24" fmla="*/ 1341120 h 1348740"/>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7264400" h="1348740">
                <a:moveTo>
                  <a:pt x="1732280" y="1341120"/>
                </a:moveTo>
                <a:lnTo>
                  <a:pt x="0" y="1348740"/>
                </a:lnTo>
                <a:lnTo>
                  <a:pt x="0" y="0"/>
                </a:lnTo>
                <a:lnTo>
                  <a:pt x="3119120" y="0"/>
                </a:lnTo>
                <a:lnTo>
                  <a:pt x="3891280" y="1341120"/>
                </a:lnTo>
                <a:lnTo>
                  <a:pt x="7264400" y="13411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文本框 16"/>
          <p:cNvSpPr txBox="1"/>
          <p:nvPr/>
        </p:nvSpPr>
        <p:spPr>
          <a:xfrm>
            <a:off x="395845" y="1829580"/>
            <a:ext cx="8633855" cy="553998"/>
          </a:xfrm>
          <a:prstGeom prst="rect">
            <a:avLst/>
          </a:prstGeom>
          <a:noFill/>
        </p:spPr>
        <p:txBody>
          <a:bodyPr wrap="square" rtlCol="0">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lang="zh-CN" altLang="en-US" sz="2000">
                <a:solidFill>
                  <a:prstClr val="black">
                    <a:lumMod val="65000"/>
                    <a:lumOff val="35000"/>
                  </a:prstClr>
                </a:solidFill>
                <a:latin typeface="微软雅黑 Light" panose="020b0502040204020203" pitchFamily="34" charset="-122"/>
                <a:ea typeface="微软雅黑 Light" panose="020b0502040204020203" pitchFamily="34" charset="-122"/>
              </a:rPr>
              <a:t>遵守和平共处五项原则和一切国家发展友好合作关系</a:t>
            </a:r>
            <a:endPar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endParaRPr>
          </a:p>
        </p:txBody>
      </p:sp>
    </p:spTree>
  </p:cSld>
  <p:clrMapOvr>
    <a:masterClrMapping/>
  </p:clrMapOvr>
  <p:transition spd="med">
    <p:pull/>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175080" y="341305"/>
            <a:ext cx="6341136" cy="954107"/>
            <a:chOff x="233439" y="341304"/>
            <a:chExt cx="6365489" cy="954107"/>
          </a:xfrm>
        </p:grpSpPr>
        <p:sp>
          <p:nvSpPr>
            <p:cNvPr id="3" name="文本框 2"/>
            <p:cNvSpPr txBox="1"/>
            <p:nvPr/>
          </p:nvSpPr>
          <p:spPr>
            <a:xfrm>
              <a:off x="846394" y="341304"/>
              <a:ext cx="575253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（二）维护世界和平 促进共同发展</a:t>
              </a:r>
              <a:endPar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endParaRPr>
            </a:p>
          </p:txBody>
        </p:sp>
        <p:sp>
          <p:nvSpPr>
            <p:cNvPr id="4" name="平行四边形 3"/>
            <p:cNvSpPr/>
            <p:nvPr/>
          </p:nvSpPr>
          <p:spPr>
            <a:xfrm>
              <a:off x="233439" y="341304"/>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sp>
          <p:nvSpPr>
            <p:cNvPr id="5" name="平行四边形 4"/>
            <p:cNvSpPr/>
            <p:nvPr/>
          </p:nvSpPr>
          <p:spPr>
            <a:xfrm>
              <a:off x="527795" y="529553"/>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grpSp>
      <p:grpSp>
        <p:nvGrpSpPr>
          <p:cNvPr id="6" name="组合 5"/>
          <p:cNvGrpSpPr/>
          <p:nvPr/>
        </p:nvGrpSpPr>
        <p:grpSpPr>
          <a:xfrm>
            <a:off x="395846" y="1262082"/>
            <a:ext cx="5832337" cy="830997"/>
            <a:chOff x="527795" y="1262081"/>
            <a:chExt cx="5456445" cy="830997"/>
          </a:xfrm>
        </p:grpSpPr>
        <p:cxnSp>
          <p:nvCxnSpPr>
            <p:cNvPr id="7" name="直接连接符 6"/>
            <p:cNvCxnSpPr/>
            <p:nvPr/>
          </p:nvCxnSpPr>
          <p:spPr>
            <a:xfrm>
              <a:off x="531705" y="1723746"/>
              <a:ext cx="455845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27796" y="1734688"/>
              <a:ext cx="2237698" cy="839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文本框 8"/>
            <p:cNvSpPr txBox="1"/>
            <p:nvPr/>
          </p:nvSpPr>
          <p:spPr>
            <a:xfrm>
              <a:off x="527795" y="1262081"/>
              <a:ext cx="545644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2</a:t>
              </a:r>
              <a:r>
                <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、改善和发展同世界大国的关系</a:t>
              </a:r>
              <a:endPar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17" name="文本框 16"/>
          <p:cNvSpPr txBox="1"/>
          <p:nvPr/>
        </p:nvSpPr>
        <p:spPr>
          <a:xfrm>
            <a:off x="395845" y="1829580"/>
            <a:ext cx="8633855" cy="1015663"/>
          </a:xfrm>
          <a:prstGeom prst="rect">
            <a:avLst/>
          </a:prstGeom>
          <a:noFill/>
        </p:spPr>
        <p:txBody>
          <a:bodyPr wrap="square" rtlCol="0">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en-US"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与各大国建立不同类型的“伙伴关系”，形成了面向</a:t>
            </a:r>
            <a:r>
              <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21</a:t>
            </a:r>
            <a:r>
              <a:rPr kumimoji="0" lang="zh-CN" altLang="en-US"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rPr>
              <a:t>世纪的全方位的外交格局</a:t>
            </a:r>
            <a:endParaRPr kumimoji="0" lang="en-US" altLang="zh-CN" sz="2000" b="0" i="0" u="none" strike="noStrike" kern="1200" cap="none" spc="0" normalizeH="0" baseline="0" noProof="0">
              <a:ln>
                <a:noFill/>
              </a:ln>
              <a:solidFill>
                <a:prstClr val="black">
                  <a:lumMod val="65000"/>
                  <a:lumOff val="35000"/>
                </a:prstClr>
              </a:solidFill>
              <a:effectLst/>
              <a:uLnTx/>
              <a:uFillTx/>
              <a:latin typeface="微软雅黑 Light" panose="020b0502040204020203" pitchFamily="34" charset="-122"/>
              <a:ea typeface="微软雅黑 Light" panose="020b0502040204020203" pitchFamily="34" charset="-122"/>
              <a:cs typeface="+mn-cs"/>
            </a:endParaRPr>
          </a:p>
        </p:txBody>
      </p:sp>
      <p:grpSp>
        <p:nvGrpSpPr>
          <p:cNvPr id="10" name="组合 33"/>
          <p:cNvGrpSpPr/>
          <p:nvPr/>
        </p:nvGrpSpPr>
        <p:grpSpPr>
          <a:xfrm>
            <a:off x="3464483" y="2786903"/>
            <a:ext cx="2215034" cy="3133422"/>
            <a:chOff x="4807008" y="3124441"/>
            <a:chExt cx="2953378" cy="3133422"/>
          </a:xfrm>
        </p:grpSpPr>
        <p:pic>
          <p:nvPicPr>
            <p:cNvPr id="16" name="图片 15"/>
            <p:cNvPicPr>
              <a:picLocks noChangeAspect="1"/>
            </p:cNvPicPr>
            <p:nvPr/>
          </p:nvPicPr>
          <p:blipFill>
            <a:blip r:embed="rId3">
              <a:extLst>
                <a:ext uri="{BEBA8EAE-BF5A-486C-A8C5-ECC9F3942E4B}">
                  <a14:imgProps xmlns:a14="http://schemas.microsoft.com/office/drawing/2010/main">
                    <a14:imgLayer r:embed="rId4">
                      <a14:imgEffect>
                        <a14:backgroundRemoval t="22000" b="74125" l="22750" r="95625">
                          <a14:foregroundMark x1="48000" y1="46750" x2="48000" y2="46750"/>
                          <a14:foregroundMark x1="95625" y1="65625" x2="95625" y2="65625"/>
                        </a14:backgroundRemoval>
                      </a14:imgEffect>
                    </a14:imgLayer>
                  </a14:imgProps>
                </a:ext>
                <a:ext uri="{28A0092B-C50C-407E-A947-70E740481C1C}">
                  <a14:useLocalDpi xmlns:a14="http://schemas.microsoft.com/office/drawing/2010/main" val="0"/>
                </a:ext>
              </a:extLst>
            </a:blip>
            <a:srcRect l="24500" t="21779" r="22505" b="25700"/>
            <a:stretch>
              <a:fillRect/>
            </a:stretch>
          </p:blipFill>
          <p:spPr>
            <a:xfrm>
              <a:off x="5254062" y="3124441"/>
              <a:ext cx="2059270" cy="2040846"/>
            </a:xfrm>
            <a:prstGeom prst="rect">
              <a:avLst/>
            </a:prstGeom>
            <a:effectLst/>
          </p:spPr>
        </p:pic>
        <p:sp>
          <p:nvSpPr>
            <p:cNvPr id="18" name="文本框 17"/>
            <p:cNvSpPr txBox="1"/>
            <p:nvPr/>
          </p:nvSpPr>
          <p:spPr>
            <a:xfrm>
              <a:off x="5666631" y="5229225"/>
              <a:ext cx="1234132" cy="400110"/>
            </a:xfrm>
            <a:prstGeom prst="rect">
              <a:avLst/>
            </a:prstGeom>
            <a:noFill/>
          </p:spPr>
          <p:txBody>
            <a:bodyPr wrap="square" rtlCol="0">
              <a:spAutoFit/>
            </a:bodyPr>
            <a:lstStyle/>
            <a:p>
              <a:pPr algn="dist"/>
              <a:r>
                <a:rPr lang="zh-CN" altLang="en-US" sz="2000" b="1">
                  <a:solidFill>
                    <a:srgbClr val="2F271A"/>
                  </a:solidFill>
                  <a:latin typeface="微软雅黑" panose="020b0503020204020204" pitchFamily="34" charset="-122"/>
                  <a:ea typeface="微软雅黑" panose="020b0503020204020204" pitchFamily="34" charset="-122"/>
                </a:rPr>
                <a:t>美国</a:t>
              </a:r>
              <a:endParaRPr lang="zh-CN" altLang="en-US" sz="2000" b="1">
                <a:solidFill>
                  <a:srgbClr val="2F271A"/>
                </a:solidFill>
                <a:latin typeface="微软雅黑" pitchFamily="34" charset="-122"/>
                <a:ea typeface="微软雅黑" pitchFamily="34" charset="-122"/>
              </a:endParaRPr>
            </a:p>
          </p:txBody>
        </p:sp>
        <p:sp>
          <p:nvSpPr>
            <p:cNvPr id="19" name="文本框 18"/>
            <p:cNvSpPr txBox="1"/>
            <p:nvPr/>
          </p:nvSpPr>
          <p:spPr>
            <a:xfrm>
              <a:off x="4807008" y="5611532"/>
              <a:ext cx="2953378" cy="646331"/>
            </a:xfrm>
            <a:prstGeom prst="rect">
              <a:avLst/>
            </a:prstGeom>
            <a:noFill/>
          </p:spPr>
          <p:txBody>
            <a:bodyPr wrap="square" rtlCol="0">
              <a:spAutoFit/>
            </a:bodyPr>
            <a:lstStyle/>
            <a:p>
              <a:pPr algn="dist"/>
              <a:r>
                <a:rPr lang="zh-CN" altLang="en-US">
                  <a:solidFill>
                    <a:srgbClr val="2F271A"/>
                  </a:solidFill>
                  <a:latin typeface="微软雅黑 Light" panose="020b0502040204020203" pitchFamily="34" charset="-122"/>
                  <a:ea typeface="微软雅黑 Light" panose="020b0502040204020203" pitchFamily="34" charset="-122"/>
                </a:rPr>
                <a:t>建设性战略伙伴关系</a:t>
              </a:r>
              <a:endParaRPr lang="zh-CN" altLang="en-US">
                <a:solidFill>
                  <a:srgbClr val="2F271A"/>
                </a:solidFill>
                <a:latin typeface="微软雅黑 Light" panose="020b0502040204020203" pitchFamily="34" charset="-122"/>
                <a:ea typeface="微软雅黑 Light" panose="020b0502040204020203" pitchFamily="34" charset="-122"/>
              </a:endParaRPr>
            </a:p>
          </p:txBody>
        </p:sp>
      </p:grpSp>
      <p:grpSp>
        <p:nvGrpSpPr>
          <p:cNvPr id="11" name="组合 32"/>
          <p:cNvGrpSpPr/>
          <p:nvPr/>
        </p:nvGrpSpPr>
        <p:grpSpPr>
          <a:xfrm>
            <a:off x="599607" y="2804125"/>
            <a:ext cx="2215034" cy="3116200"/>
            <a:chOff x="987173" y="3141663"/>
            <a:chExt cx="2953378" cy="3116200"/>
          </a:xfrm>
        </p:grpSpPr>
        <p:pic>
          <p:nvPicPr>
            <p:cNvPr id="21" name="图片 20"/>
            <p:cNvPicPr>
              <a:picLocks noChangeAspect="1"/>
            </p:cNvPicPr>
            <p:nvPr/>
          </p:nvPicPr>
          <p:blipFill>
            <a:blip r:embed="rId5">
              <a:extLst>
                <a:ext uri="{28A0092B-C50C-407E-A947-70E740481C1C}">
                  <a14:useLocalDpi xmlns:a14="http://schemas.microsoft.com/office/drawing/2010/main" val="0"/>
                </a:ext>
              </a:extLst>
            </a:blip>
            <a:srcRect l="5216" t="5478" r="5543" b="3827"/>
            <a:stretch>
              <a:fillRect/>
            </a:stretch>
          </p:blipFill>
          <p:spPr>
            <a:xfrm>
              <a:off x="1377555" y="3141663"/>
              <a:ext cx="2071047" cy="2104784"/>
            </a:xfrm>
            <a:prstGeom prst="rect">
              <a:avLst/>
            </a:prstGeom>
          </p:spPr>
        </p:pic>
        <p:sp>
          <p:nvSpPr>
            <p:cNvPr id="27" name="文本框 26"/>
            <p:cNvSpPr txBox="1"/>
            <p:nvPr/>
          </p:nvSpPr>
          <p:spPr>
            <a:xfrm>
              <a:off x="1846795" y="5229225"/>
              <a:ext cx="1234132" cy="707886"/>
            </a:xfrm>
            <a:prstGeom prst="rect">
              <a:avLst/>
            </a:prstGeom>
            <a:noFill/>
          </p:spPr>
          <p:txBody>
            <a:bodyPr wrap="square" rtlCol="0">
              <a:spAutoFit/>
            </a:bodyPr>
            <a:lstStyle/>
            <a:p>
              <a:pPr algn="dist"/>
              <a:r>
                <a:rPr lang="zh-CN" altLang="en-US" sz="2000" b="1">
                  <a:solidFill>
                    <a:srgbClr val="2F271A"/>
                  </a:solidFill>
                  <a:latin typeface="微软雅黑" panose="020b0503020204020204" pitchFamily="34" charset="-122"/>
                  <a:ea typeface="微软雅黑" panose="020b0503020204020204" pitchFamily="34" charset="-122"/>
                </a:rPr>
                <a:t>俄罗斯</a:t>
              </a:r>
              <a:endParaRPr lang="zh-CN" altLang="en-US" sz="2000" b="1">
                <a:solidFill>
                  <a:srgbClr val="2F271A"/>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987173" y="5611532"/>
              <a:ext cx="2953378" cy="646331"/>
            </a:xfrm>
            <a:prstGeom prst="rect">
              <a:avLst/>
            </a:prstGeom>
            <a:noFill/>
          </p:spPr>
          <p:txBody>
            <a:bodyPr wrap="square" rtlCol="0">
              <a:spAutoFit/>
            </a:bodyPr>
            <a:lstStyle/>
            <a:p>
              <a:pPr algn="dist"/>
              <a:r>
                <a:rPr lang="zh-CN" altLang="en-US">
                  <a:solidFill>
                    <a:srgbClr val="2F271A"/>
                  </a:solidFill>
                  <a:latin typeface="微软雅黑 Light" panose="020b0502040204020203" pitchFamily="34" charset="-122"/>
                  <a:ea typeface="微软雅黑 Light" panose="020b0502040204020203" pitchFamily="34" charset="-122"/>
                </a:rPr>
                <a:t>全面战略协作伙伴关系</a:t>
              </a:r>
              <a:endParaRPr lang="zh-CN" altLang="en-US">
                <a:solidFill>
                  <a:srgbClr val="2F271A"/>
                </a:solidFill>
                <a:latin typeface="微软雅黑 Light" panose="020b0502040204020203" pitchFamily="34" charset="-122"/>
                <a:ea typeface="微软雅黑 Light" panose="020b0502040204020203" pitchFamily="34" charset="-122"/>
              </a:endParaRPr>
            </a:p>
          </p:txBody>
        </p:sp>
      </p:grpSp>
      <p:grpSp>
        <p:nvGrpSpPr>
          <p:cNvPr id="12" name="组合 34"/>
          <p:cNvGrpSpPr/>
          <p:nvPr/>
        </p:nvGrpSpPr>
        <p:grpSpPr>
          <a:xfrm>
            <a:off x="6329359" y="2786903"/>
            <a:ext cx="2215034" cy="2856422"/>
            <a:chOff x="8626843" y="3124442"/>
            <a:chExt cx="2953378" cy="2856422"/>
          </a:xfrm>
        </p:grpSpPr>
        <p:pic>
          <p:nvPicPr>
            <p:cNvPr id="30" name="图片 29"/>
            <p:cNvPicPr>
              <a:picLocks noChangeAspect="1"/>
            </p:cNvPicPr>
            <p:nvPr/>
          </p:nvPicPr>
          <p:blipFill>
            <a:blip r:embed="rId6">
              <a:extLst>
                <a:ext uri="{28A0092B-C50C-407E-A947-70E740481C1C}">
                  <a14:useLocalDpi xmlns:a14="http://schemas.microsoft.com/office/drawing/2010/main" val="0"/>
                </a:ext>
              </a:extLst>
            </a:blip>
            <a:srcRect l="7309" t="6671" r="5785" b="7202"/>
            <a:stretch>
              <a:fillRect/>
            </a:stretch>
          </p:blipFill>
          <p:spPr>
            <a:xfrm>
              <a:off x="9039412" y="3124442"/>
              <a:ext cx="2059271" cy="2040846"/>
            </a:xfrm>
            <a:prstGeom prst="rect">
              <a:avLst/>
            </a:prstGeom>
          </p:spPr>
        </p:pic>
        <p:sp>
          <p:nvSpPr>
            <p:cNvPr id="31" name="文本框 30"/>
            <p:cNvSpPr txBox="1"/>
            <p:nvPr/>
          </p:nvSpPr>
          <p:spPr>
            <a:xfrm>
              <a:off x="9486466" y="5229225"/>
              <a:ext cx="1234132" cy="400110"/>
            </a:xfrm>
            <a:prstGeom prst="rect">
              <a:avLst/>
            </a:prstGeom>
            <a:noFill/>
          </p:spPr>
          <p:txBody>
            <a:bodyPr wrap="square" rtlCol="0">
              <a:spAutoFit/>
            </a:bodyPr>
            <a:lstStyle/>
            <a:p>
              <a:pPr algn="dist"/>
              <a:r>
                <a:rPr lang="zh-CN" altLang="en-US" sz="2000" b="1">
                  <a:solidFill>
                    <a:srgbClr val="2F271A"/>
                  </a:solidFill>
                  <a:latin typeface="微软雅黑" panose="020b0503020204020204" pitchFamily="34" charset="-122"/>
                  <a:ea typeface="微软雅黑" panose="020b0503020204020204" pitchFamily="34" charset="-122"/>
                </a:rPr>
                <a:t>日本</a:t>
              </a:r>
              <a:endParaRPr lang="zh-CN" altLang="en-US" sz="2000" b="1">
                <a:solidFill>
                  <a:srgbClr val="2F271A"/>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8626843" y="5611532"/>
              <a:ext cx="2953378" cy="369332"/>
            </a:xfrm>
            <a:prstGeom prst="rect">
              <a:avLst/>
            </a:prstGeom>
            <a:noFill/>
          </p:spPr>
          <p:txBody>
            <a:bodyPr wrap="square" rtlCol="0">
              <a:spAutoFit/>
            </a:bodyPr>
            <a:lstStyle/>
            <a:p>
              <a:pPr algn="dist"/>
              <a:r>
                <a:rPr lang="zh-CN" altLang="en-US">
                  <a:solidFill>
                    <a:srgbClr val="2F271A"/>
                  </a:solidFill>
                  <a:latin typeface="微软雅黑 Light" panose="020b0502040204020203" pitchFamily="34" charset="-122"/>
                  <a:ea typeface="微软雅黑 Light" panose="020b0502040204020203" pitchFamily="34" charset="-122"/>
                </a:rPr>
                <a:t>战略互惠关系</a:t>
              </a:r>
              <a:endParaRPr lang="zh-CN" altLang="en-US">
                <a:solidFill>
                  <a:srgbClr val="2F271A"/>
                </a:solidFill>
                <a:latin typeface="微软雅黑 Light" panose="020b0502040204020203" pitchFamily="34" charset="-122"/>
                <a:ea typeface="微软雅黑 Light" panose="020b0502040204020203" pitchFamily="34" charset="-122"/>
              </a:endParaRPr>
            </a:p>
          </p:txBody>
        </p:sp>
      </p:grpSp>
      <p:sp>
        <p:nvSpPr>
          <p:cNvPr id="36" name="任意多边形: 形状 35"/>
          <p:cNvSpPr/>
          <p:nvPr/>
        </p:nvSpPr>
        <p:spPr>
          <a:xfrm>
            <a:off x="1519177" y="5822066"/>
            <a:ext cx="5972537" cy="312516"/>
          </a:xfrm>
          <a:custGeom>
            <a:gdLst>
              <a:gd name="connsiteX0" fmla="*/ 0 w 7963382"/>
              <a:gd name="connsiteY0" fmla="*/ 0 h 312516"/>
              <a:gd name="connsiteX1" fmla="*/ 0 w 7963382"/>
              <a:gd name="connsiteY1" fmla="*/ 312516 h 312516"/>
              <a:gd name="connsiteX2" fmla="*/ 7963382 w 7963382"/>
              <a:gd name="connsiteY2" fmla="*/ 312516 h 312516"/>
              <a:gd name="connsiteX3" fmla="*/ 7963382 w 7963382"/>
              <a:gd name="connsiteY3" fmla="*/ 57873 h 312516"/>
            </a:gdLst>
            <a:cxnLst>
              <a:cxn ang="0">
                <a:pos x="connsiteX0" y="connsiteY0"/>
              </a:cxn>
              <a:cxn ang="0">
                <a:pos x="connsiteX1" y="connsiteY1"/>
              </a:cxn>
              <a:cxn ang="0">
                <a:pos x="connsiteX2" y="connsiteY2"/>
              </a:cxn>
              <a:cxn ang="0">
                <a:pos x="connsiteX3" y="connsiteY3"/>
              </a:cxn>
            </a:cxnLst>
            <a:rect l="l" t="t" r="r" b="b"/>
            <a:pathLst>
              <a:path w="7963382" h="312516">
                <a:moveTo>
                  <a:pt x="0" y="0"/>
                </a:moveTo>
                <a:lnTo>
                  <a:pt x="0" y="312516"/>
                </a:lnTo>
                <a:lnTo>
                  <a:pt x="7963382" y="312516"/>
                </a:lnTo>
                <a:lnTo>
                  <a:pt x="7963382" y="57873"/>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cxnSp>
        <p:nvCxnSpPr>
          <p:cNvPr id="40" name="直接连接符 39"/>
          <p:cNvCxnSpPr/>
          <p:nvPr/>
        </p:nvCxnSpPr>
        <p:spPr>
          <a:xfrm flipH="1" flipV="1">
            <a:off x="4495800" y="5822066"/>
            <a:ext cx="0" cy="312516"/>
          </a:xfrm>
          <a:prstGeom prst="line">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cxn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nodeType="afterGroup">
                            <p:stCondLst>
                              <p:cond delay="15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175080" y="341305"/>
            <a:ext cx="7061216" cy="954107"/>
            <a:chOff x="233439" y="341304"/>
            <a:chExt cx="6365489" cy="954107"/>
          </a:xfrm>
        </p:grpSpPr>
        <p:sp>
          <p:nvSpPr>
            <p:cNvPr id="3" name="文本框 2"/>
            <p:cNvSpPr txBox="1"/>
            <p:nvPr/>
          </p:nvSpPr>
          <p:spPr>
            <a:xfrm>
              <a:off x="846394" y="341304"/>
              <a:ext cx="575253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（二）维护世界和平 促进共同发展</a:t>
              </a:r>
              <a:endPar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endParaRPr>
            </a:p>
          </p:txBody>
        </p:sp>
        <p:sp>
          <p:nvSpPr>
            <p:cNvPr id="4" name="平行四边形 3"/>
            <p:cNvSpPr/>
            <p:nvPr/>
          </p:nvSpPr>
          <p:spPr>
            <a:xfrm>
              <a:off x="233439" y="341304"/>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sp>
          <p:nvSpPr>
            <p:cNvPr id="5" name="平行四边形 4"/>
            <p:cNvSpPr/>
            <p:nvPr/>
          </p:nvSpPr>
          <p:spPr>
            <a:xfrm>
              <a:off x="527795" y="529553"/>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grpSp>
      <p:grpSp>
        <p:nvGrpSpPr>
          <p:cNvPr id="6" name="组合 5"/>
          <p:cNvGrpSpPr/>
          <p:nvPr/>
        </p:nvGrpSpPr>
        <p:grpSpPr>
          <a:xfrm>
            <a:off x="395847" y="1262082"/>
            <a:ext cx="4092334" cy="556557"/>
            <a:chOff x="527795" y="1262081"/>
            <a:chExt cx="5456445" cy="556557"/>
          </a:xfrm>
        </p:grpSpPr>
        <p:cxnSp>
          <p:nvCxnSpPr>
            <p:cNvPr id="7" name="直接连接符 6"/>
            <p:cNvCxnSpPr/>
            <p:nvPr/>
          </p:nvCxnSpPr>
          <p:spPr>
            <a:xfrm>
              <a:off x="531705" y="1723746"/>
              <a:ext cx="455845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27796" y="1734688"/>
              <a:ext cx="2237698" cy="839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文本框 8"/>
            <p:cNvSpPr txBox="1"/>
            <p:nvPr/>
          </p:nvSpPr>
          <p:spPr>
            <a:xfrm>
              <a:off x="527795" y="1262081"/>
              <a:ext cx="545644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3</a:t>
              </a:r>
              <a:r>
                <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rPr>
                <a:t>、促进地区的和平与稳定</a:t>
              </a:r>
              <a:endPar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10" name="任意多边形: 形状 9"/>
          <p:cNvSpPr/>
          <p:nvPr/>
        </p:nvSpPr>
        <p:spPr>
          <a:xfrm>
            <a:off x="386954" y="3946967"/>
            <a:ext cx="758940" cy="3078866"/>
          </a:xfrm>
          <a:custGeom>
            <a:gdLst>
              <a:gd name="connsiteX0" fmla="*/ 0 w 1713053"/>
              <a:gd name="connsiteY0" fmla="*/ 0 h 3078866"/>
              <a:gd name="connsiteX1" fmla="*/ 1713053 w 1713053"/>
              <a:gd name="connsiteY1" fmla="*/ 0 h 3078866"/>
              <a:gd name="connsiteX2" fmla="*/ 1713053 w 1713053"/>
              <a:gd name="connsiteY2" fmla="*/ 3078866 h 3078866"/>
            </a:gdLst>
            <a:cxnLst>
              <a:cxn ang="0">
                <a:pos x="connsiteX0" y="connsiteY0"/>
              </a:cxn>
              <a:cxn ang="0">
                <a:pos x="connsiteX1" y="connsiteY1"/>
              </a:cxn>
              <a:cxn ang="0">
                <a:pos x="connsiteX2" y="connsiteY2"/>
              </a:cxn>
            </a:cxnLst>
            <a:rect l="l" t="t" r="r" b="b"/>
            <a:pathLst>
              <a:path w="1713052" h="3078866">
                <a:moveTo>
                  <a:pt x="0" y="0"/>
                </a:moveTo>
                <a:lnTo>
                  <a:pt x="1713053" y="0"/>
                </a:lnTo>
                <a:lnTo>
                  <a:pt x="1713053" y="3078866"/>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1" name="任意多边形: 形状 10"/>
          <p:cNvSpPr/>
          <p:nvPr/>
        </p:nvSpPr>
        <p:spPr>
          <a:xfrm>
            <a:off x="7960489" y="-208344"/>
            <a:ext cx="868101" cy="4190035"/>
          </a:xfrm>
          <a:custGeom>
            <a:gdLst>
              <a:gd name="connsiteX0" fmla="*/ 0 w 1157468"/>
              <a:gd name="connsiteY0" fmla="*/ 0 h 4190035"/>
              <a:gd name="connsiteX1" fmla="*/ 0 w 1157468"/>
              <a:gd name="connsiteY1" fmla="*/ 4190035 h 4190035"/>
              <a:gd name="connsiteX2" fmla="*/ 1157468 w 1157468"/>
              <a:gd name="connsiteY2" fmla="*/ 4190035 h 4190035"/>
            </a:gdLst>
            <a:cxnLst>
              <a:cxn ang="0">
                <a:pos x="connsiteX0" y="connsiteY0"/>
              </a:cxn>
              <a:cxn ang="0">
                <a:pos x="connsiteX1" y="connsiteY1"/>
              </a:cxn>
              <a:cxn ang="0">
                <a:pos x="connsiteX2" y="connsiteY2"/>
              </a:cxn>
            </a:cxnLst>
            <a:rect l="l" t="t" r="r" b="b"/>
            <a:pathLst>
              <a:path w="1157468" h="4190035">
                <a:moveTo>
                  <a:pt x="0" y="0"/>
                </a:moveTo>
                <a:lnTo>
                  <a:pt x="0" y="4190035"/>
                </a:lnTo>
                <a:lnTo>
                  <a:pt x="1157468" y="4190035"/>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12" name="组合 25"/>
          <p:cNvGrpSpPr/>
          <p:nvPr/>
        </p:nvGrpSpPr>
        <p:grpSpPr>
          <a:xfrm>
            <a:off x="334599" y="3946966"/>
            <a:ext cx="251460" cy="327660"/>
            <a:chOff x="293733" y="2564586"/>
            <a:chExt cx="335280" cy="327660"/>
          </a:xfrm>
        </p:grpSpPr>
        <p:sp>
          <p:nvSpPr>
            <p:cNvPr id="29" name="任意多边形: 形状 28"/>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36"/>
          <p:cNvGrpSpPr/>
          <p:nvPr/>
        </p:nvGrpSpPr>
        <p:grpSpPr>
          <a:xfrm flipH="1">
            <a:off x="8631317" y="3992633"/>
            <a:ext cx="251460" cy="327660"/>
            <a:chOff x="293733" y="2564586"/>
            <a:chExt cx="335280" cy="327660"/>
          </a:xfrm>
        </p:grpSpPr>
        <p:sp>
          <p:nvSpPr>
            <p:cNvPr id="38" name="任意多边形: 形状 37"/>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050" name="Picture 2" descr="https://timgsa.baidu.com/timg?image&amp;quality=80&amp;size=b9999_10000&amp;sec=1536897051433&amp;di=7816a46aae5b66af888a2b064ec1de6d&amp;imgtype=0&amp;src=http%3A%2F%2Fwww.people.com.cn%2Fmediafile%2Fpic%2F20160623%2F85%2F14314249763777160645.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1560" y="1844825"/>
            <a:ext cx="2831051" cy="216024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1" name="Picture 4" descr="https://ss0.bdstatic.com/70cFvHSh_Q1YnxGkpoWK1HF6hhy/it/u=567877041,62898561&amp;fm=26&amp;gp=0.jpg"/>
          <p:cNvPicPr>
            <a:picLocks noChangeAspect="1" noChangeArrowheads="1"/>
          </p:cNvPicPr>
          <p:nvPr/>
        </p:nvPicPr>
        <p:blipFill>
          <a:blip r:embed="rId4"/>
          <a:stretch>
            <a:fillRect/>
          </a:stretch>
        </p:blipFill>
        <p:spPr bwMode="auto">
          <a:xfrm>
            <a:off x="1835696" y="4581128"/>
            <a:ext cx="4283968" cy="1974247"/>
          </a:xfrm>
          <a:prstGeom prst="rect">
            <a:avLst/>
          </a:prstGeom>
          <a:noFill/>
        </p:spPr>
      </p:pic>
      <p:pic>
        <p:nvPicPr>
          <p:cNvPr id="22" name="Picture 2" descr="https://timgsa.baidu.com/timg?image&amp;quality=80&amp;size=b9999_10000&amp;sec=1557654211371&amp;di=d411bd006e660500b7090360f4183cc2&amp;imgtype=0&amp;src=http%3A%2F%2Fmmbiz.qpic.cn%2Fmmbiz_jpg%2F4bRX9UbtBanSPaSHhJBjMBY6FE6cFh9aNt0iaNctlQQgdGcPTlAAQ7YXtN0cdBXhkuRu0v9wicSOkWCYvA1ibAeQg%2F640%3Fwx_fmt%3Djpeg"/>
          <p:cNvPicPr>
            <a:picLocks noChangeAspect="1" noChangeArrowheads="1"/>
          </p:cNvPicPr>
          <p:nvPr/>
        </p:nvPicPr>
        <p:blipFill>
          <a:blip r:embed="rId5"/>
          <a:stretch>
            <a:fillRect/>
          </a:stretch>
        </p:blipFill>
        <p:spPr bwMode="auto">
          <a:xfrm>
            <a:off x="3707904" y="1916832"/>
            <a:ext cx="3600400" cy="1944216"/>
          </a:xfrm>
          <a:prstGeom prst="rect">
            <a:avLst/>
          </a:prstGeom>
          <a:noFill/>
        </p:spPr>
      </p:pic>
      <p:sp>
        <p:nvSpPr>
          <p:cNvPr id="23" name="TextBox 22"/>
          <p:cNvSpPr txBox="1"/>
          <p:nvPr/>
        </p:nvSpPr>
        <p:spPr>
          <a:xfrm>
            <a:off x="1115616" y="4077072"/>
            <a:ext cx="1728192" cy="369332"/>
          </a:xfrm>
          <a:prstGeom prst="rect">
            <a:avLst/>
          </a:prstGeom>
          <a:noFill/>
        </p:spPr>
        <p:txBody>
          <a:bodyPr wrap="square" rtlCol="0">
            <a:spAutoFit/>
          </a:bodyPr>
          <a:lstStyle/>
          <a:p>
            <a:pPr algn="ctr"/>
            <a:r>
              <a:rPr lang="zh-CN" altLang="en-US" b="1" smtClean="0">
                <a:latin typeface="黑体" panose="02010609060101010101" pitchFamily="49" charset="-122"/>
                <a:ea typeface="黑体" panose="02010609060101010101" pitchFamily="49" charset="-122"/>
              </a:rPr>
              <a:t>上海合作组织</a:t>
            </a:r>
            <a:endParaRPr lang="zh-CN" altLang="en-US" b="1">
              <a:latin typeface="黑体" pitchFamily="49" charset="-122"/>
              <a:ea typeface="黑体" panose="02010609060101010101" pitchFamily="49" charset="-122"/>
            </a:endParaRPr>
          </a:p>
        </p:txBody>
      </p:sp>
      <p:sp>
        <p:nvSpPr>
          <p:cNvPr id="24" name="TextBox 23"/>
          <p:cNvSpPr txBox="1"/>
          <p:nvPr/>
        </p:nvSpPr>
        <p:spPr>
          <a:xfrm>
            <a:off x="4644008" y="4005064"/>
            <a:ext cx="1728192" cy="369332"/>
          </a:xfrm>
          <a:prstGeom prst="rect">
            <a:avLst/>
          </a:prstGeom>
          <a:noFill/>
        </p:spPr>
        <p:txBody>
          <a:bodyPr wrap="square" rtlCol="0">
            <a:spAutoFit/>
          </a:bodyPr>
          <a:lstStyle/>
          <a:p>
            <a:pPr algn="ctr"/>
            <a:r>
              <a:rPr lang="zh-CN" altLang="en-US" b="1" smtClean="0">
                <a:latin typeface="黑体" panose="02010609060101010101" pitchFamily="49" charset="-122"/>
                <a:ea typeface="黑体" panose="02010609060101010101" pitchFamily="49" charset="-122"/>
              </a:rPr>
              <a:t>朝核六方会谈</a:t>
            </a:r>
            <a:endParaRPr lang="zh-CN" altLang="en-US" b="1">
              <a:latin typeface="黑体" panose="02010609060101010101" pitchFamily="49" charset="-122"/>
              <a:ea typeface="黑体" panose="02010609060101010101" pitchFamily="49" charset="-122"/>
            </a:endParaRPr>
          </a:p>
        </p:txBody>
      </p:sp>
      <p:sp>
        <p:nvSpPr>
          <p:cNvPr id="25" name="TextBox 24"/>
          <p:cNvSpPr txBox="1"/>
          <p:nvPr/>
        </p:nvSpPr>
        <p:spPr>
          <a:xfrm>
            <a:off x="6228184" y="5517232"/>
            <a:ext cx="1728192" cy="369332"/>
          </a:xfrm>
          <a:prstGeom prst="rect">
            <a:avLst/>
          </a:prstGeom>
          <a:noFill/>
        </p:spPr>
        <p:txBody>
          <a:bodyPr wrap="square" rtlCol="0">
            <a:spAutoFit/>
          </a:bodyPr>
          <a:lstStyle/>
          <a:p>
            <a:pPr algn="ctr"/>
            <a:r>
              <a:rPr lang="zh-CN" altLang="en-US" b="1" smtClean="0">
                <a:latin typeface="黑体" panose="02010609060101010101" pitchFamily="49" charset="-122"/>
                <a:ea typeface="黑体" panose="02010609060101010101" pitchFamily="49" charset="-122"/>
              </a:rPr>
              <a:t>伊朗核问题</a:t>
            </a:r>
            <a:endParaRPr lang="zh-CN" altLang="en-US" b="1">
              <a:latin typeface="黑体" panose="02010609060101010101" pitchFamily="49" charset="-122"/>
              <a:ea typeface="黑体" panose="02010609060101010101" pitchFamily="49" charset="-122"/>
            </a:endParaRPr>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8" fill="hold" nodeType="clickEffect">
                                  <p:stCondLst>
                                    <p:cond delay="0"/>
                                  </p:stCondLst>
                                  <p:childTnLst>
                                    <p:animEffect transition="out" filter="wipe(left)">
                                      <p:cBhvr>
                                        <p:cTn id="11" dur="500"/>
                                        <p:tgtEl>
                                          <p:spTgt spid="2050"/>
                                        </p:tgtEl>
                                      </p:cBhvr>
                                    </p:animEffect>
                                    <p:set>
                                      <p:cBhvr>
                                        <p:cTn id="12" dur="1" fill="hold">
                                          <p:stCondLst>
                                            <p:cond delay="49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175080" y="341305"/>
            <a:ext cx="7061216" cy="954107"/>
            <a:chOff x="233439" y="341304"/>
            <a:chExt cx="6365489" cy="954107"/>
          </a:xfrm>
        </p:grpSpPr>
        <p:sp>
          <p:nvSpPr>
            <p:cNvPr id="3" name="文本框 2"/>
            <p:cNvSpPr txBox="1"/>
            <p:nvPr/>
          </p:nvSpPr>
          <p:spPr>
            <a:xfrm>
              <a:off x="846394" y="341304"/>
              <a:ext cx="575253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rPr>
                <a:t>（二）维护世界和平 促进共同发展</a:t>
              </a:r>
              <a:endParaRPr kumimoji="0" lang="zh-CN" altLang="en-US" sz="2800" b="1" i="0" u="none" strike="noStrike" kern="1200" cap="none" spc="0" normalizeH="0" baseline="0" noProof="0">
                <a:ln>
                  <a:noFill/>
                </a:ln>
                <a:solidFill>
                  <a:srgbClr val="2F271A"/>
                </a:solidFill>
                <a:effectLst/>
                <a:uLnTx/>
                <a:uFillTx/>
                <a:latin typeface="微软雅黑" panose="020b0503020204020204" pitchFamily="34" charset="-122"/>
                <a:ea typeface="微软雅黑" panose="020b0503020204020204" pitchFamily="34" charset="-122"/>
                <a:cs typeface="+mn-cs"/>
              </a:endParaRPr>
            </a:p>
          </p:txBody>
        </p:sp>
        <p:sp>
          <p:nvSpPr>
            <p:cNvPr id="4" name="平行四边形 3"/>
            <p:cNvSpPr/>
            <p:nvPr/>
          </p:nvSpPr>
          <p:spPr>
            <a:xfrm>
              <a:off x="233439" y="341304"/>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sp>
          <p:nvSpPr>
            <p:cNvPr id="5" name="平行四边形 4"/>
            <p:cNvSpPr/>
            <p:nvPr/>
          </p:nvSpPr>
          <p:spPr>
            <a:xfrm>
              <a:off x="527795" y="529553"/>
              <a:ext cx="380333" cy="442026"/>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f0502020204030204"/>
                <a:ea typeface="等线" panose="02010600030101010101" pitchFamily="2" charset="-122"/>
                <a:cs typeface="+mn-cs"/>
              </a:endParaRPr>
            </a:p>
          </p:txBody>
        </p:sp>
      </p:grpSp>
      <p:grpSp>
        <p:nvGrpSpPr>
          <p:cNvPr id="6" name="组合 5"/>
          <p:cNvGrpSpPr/>
          <p:nvPr/>
        </p:nvGrpSpPr>
        <p:grpSpPr>
          <a:xfrm>
            <a:off x="395846" y="1262082"/>
            <a:ext cx="7056474" cy="830997"/>
            <a:chOff x="527795" y="1262081"/>
            <a:chExt cx="5456445" cy="830997"/>
          </a:xfrm>
        </p:grpSpPr>
        <p:cxnSp>
          <p:nvCxnSpPr>
            <p:cNvPr id="7" name="直接连接符 6"/>
            <p:cNvCxnSpPr/>
            <p:nvPr/>
          </p:nvCxnSpPr>
          <p:spPr>
            <a:xfrm>
              <a:off x="531705" y="1723746"/>
              <a:ext cx="4558455"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27796" y="1734688"/>
              <a:ext cx="2237698" cy="839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文本框 8"/>
            <p:cNvSpPr txBox="1"/>
            <p:nvPr/>
          </p:nvSpPr>
          <p:spPr>
            <a:xfrm>
              <a:off x="527795" y="1262081"/>
              <a:ext cx="545644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smtClean="0">
                  <a:ln>
                    <a:noFill/>
                  </a:ln>
                  <a:solidFill>
                    <a:srgbClr val="C00000"/>
                  </a:solidFill>
                  <a:effectLst/>
                  <a:uLnTx/>
                  <a:uFillTx/>
                  <a:latin typeface="微软雅黑" panose="020b0503020204020204" pitchFamily="34" charset="-122"/>
                  <a:ea typeface="微软雅黑" panose="020b0503020204020204" pitchFamily="34" charset="-122"/>
                  <a:cs typeface="+mn-cs"/>
                </a:rPr>
                <a:t>4</a:t>
              </a:r>
              <a:r>
                <a:rPr kumimoji="0" lang="zh-CN" altLang="en-US" sz="2400" b="1" i="0" u="none" strike="noStrike" kern="1200" cap="none" spc="0" normalizeH="0" baseline="0" noProof="0" smtClean="0">
                  <a:ln>
                    <a:noFill/>
                  </a:ln>
                  <a:solidFill>
                    <a:srgbClr val="C00000"/>
                  </a:solidFill>
                  <a:effectLst/>
                  <a:uLnTx/>
                  <a:uFillTx/>
                  <a:latin typeface="微软雅黑" panose="020b0503020204020204" pitchFamily="34" charset="-122"/>
                  <a:ea typeface="微软雅黑" panose="020b0503020204020204" pitchFamily="34" charset="-122"/>
                  <a:cs typeface="+mn-cs"/>
                </a:rPr>
                <a:t>、促进全球治理体系改革与完善</a:t>
              </a:r>
              <a:endParaRPr kumimoji="0" lang="zh-CN" altLang="en-US" sz="2400" b="1" i="0" u="none" strike="noStrike" kern="1200" cap="none" spc="0" normalizeH="0" baseline="0" noProof="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grpSp>
      <p:sp>
        <p:nvSpPr>
          <p:cNvPr id="10" name="任意多边形: 形状 9"/>
          <p:cNvSpPr/>
          <p:nvPr/>
        </p:nvSpPr>
        <p:spPr>
          <a:xfrm>
            <a:off x="386954" y="3946967"/>
            <a:ext cx="758940" cy="3078866"/>
          </a:xfrm>
          <a:custGeom>
            <a:gdLst>
              <a:gd name="connsiteX0" fmla="*/ 0 w 1713053"/>
              <a:gd name="connsiteY0" fmla="*/ 0 h 3078866"/>
              <a:gd name="connsiteX1" fmla="*/ 1713053 w 1713053"/>
              <a:gd name="connsiteY1" fmla="*/ 0 h 3078866"/>
              <a:gd name="connsiteX2" fmla="*/ 1713053 w 1713053"/>
              <a:gd name="connsiteY2" fmla="*/ 3078866 h 3078866"/>
            </a:gdLst>
            <a:cxnLst>
              <a:cxn ang="0">
                <a:pos x="connsiteX0" y="connsiteY0"/>
              </a:cxn>
              <a:cxn ang="0">
                <a:pos x="connsiteX1" y="connsiteY1"/>
              </a:cxn>
              <a:cxn ang="0">
                <a:pos x="connsiteX2" y="connsiteY2"/>
              </a:cxn>
            </a:cxnLst>
            <a:rect l="l" t="t" r="r" b="b"/>
            <a:pathLst>
              <a:path w="1713052" h="3078866">
                <a:moveTo>
                  <a:pt x="0" y="0"/>
                </a:moveTo>
                <a:lnTo>
                  <a:pt x="1713053" y="0"/>
                </a:lnTo>
                <a:lnTo>
                  <a:pt x="1713053" y="3078866"/>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1" name="任意多边形: 形状 10"/>
          <p:cNvSpPr/>
          <p:nvPr/>
        </p:nvSpPr>
        <p:spPr>
          <a:xfrm>
            <a:off x="7960489" y="-208344"/>
            <a:ext cx="868101" cy="4190035"/>
          </a:xfrm>
          <a:custGeom>
            <a:gdLst>
              <a:gd name="connsiteX0" fmla="*/ 0 w 1157468"/>
              <a:gd name="connsiteY0" fmla="*/ 0 h 4190035"/>
              <a:gd name="connsiteX1" fmla="*/ 0 w 1157468"/>
              <a:gd name="connsiteY1" fmla="*/ 4190035 h 4190035"/>
              <a:gd name="connsiteX2" fmla="*/ 1157468 w 1157468"/>
              <a:gd name="connsiteY2" fmla="*/ 4190035 h 4190035"/>
            </a:gdLst>
            <a:cxnLst>
              <a:cxn ang="0">
                <a:pos x="connsiteX0" y="connsiteY0"/>
              </a:cxn>
              <a:cxn ang="0">
                <a:pos x="connsiteX1" y="connsiteY1"/>
              </a:cxn>
              <a:cxn ang="0">
                <a:pos x="connsiteX2" y="connsiteY2"/>
              </a:cxn>
            </a:cxnLst>
            <a:rect l="l" t="t" r="r" b="b"/>
            <a:pathLst>
              <a:path w="1157468" h="4190035">
                <a:moveTo>
                  <a:pt x="0" y="0"/>
                </a:moveTo>
                <a:lnTo>
                  <a:pt x="0" y="4190035"/>
                </a:lnTo>
                <a:lnTo>
                  <a:pt x="1157468" y="4190035"/>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12" name="组合 25"/>
          <p:cNvGrpSpPr/>
          <p:nvPr/>
        </p:nvGrpSpPr>
        <p:grpSpPr>
          <a:xfrm>
            <a:off x="334599" y="3946966"/>
            <a:ext cx="251460" cy="327660"/>
            <a:chOff x="293733" y="2564586"/>
            <a:chExt cx="335280" cy="327660"/>
          </a:xfrm>
        </p:grpSpPr>
        <p:sp>
          <p:nvSpPr>
            <p:cNvPr id="29" name="任意多边形: 形状 28"/>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36"/>
          <p:cNvGrpSpPr/>
          <p:nvPr/>
        </p:nvGrpSpPr>
        <p:grpSpPr>
          <a:xfrm flipH="1">
            <a:off x="8631317" y="3992633"/>
            <a:ext cx="251460" cy="327660"/>
            <a:chOff x="293733" y="2564586"/>
            <a:chExt cx="335280" cy="327660"/>
          </a:xfrm>
        </p:grpSpPr>
        <p:sp>
          <p:nvSpPr>
            <p:cNvPr id="38" name="任意多边形: 形状 37"/>
            <p:cNvSpPr/>
            <p:nvPr/>
          </p:nvSpPr>
          <p:spPr>
            <a:xfrm>
              <a:off x="293733" y="2564586"/>
              <a:ext cx="335280" cy="327660"/>
            </a:xfrm>
            <a:custGeom>
              <a:gdLst>
                <a:gd name="connsiteX0" fmla="*/ 335280 w 335280"/>
                <a:gd name="connsiteY0" fmla="*/ 0 h 327660"/>
                <a:gd name="connsiteX1" fmla="*/ 335280 w 335280"/>
                <a:gd name="connsiteY1" fmla="*/ 327660 h 327660"/>
                <a:gd name="connsiteX2" fmla="*/ 0 w 335280"/>
                <a:gd name="connsiteY2" fmla="*/ 327660 h 327660"/>
                <a:gd name="connsiteX3" fmla="*/ 0 w 335280"/>
                <a:gd name="connsiteY3" fmla="*/ 121920 h 327660"/>
              </a:gdLst>
              <a:cxnLst>
                <a:cxn ang="0">
                  <a:pos x="connsiteX0" y="connsiteY0"/>
                </a:cxn>
                <a:cxn ang="0">
                  <a:pos x="connsiteX1" y="connsiteY1"/>
                </a:cxn>
                <a:cxn ang="0">
                  <a:pos x="connsiteX2" y="connsiteY2"/>
                </a:cxn>
                <a:cxn ang="0">
                  <a:pos x="connsiteX3" y="connsiteY3"/>
                </a:cxn>
              </a:cxnLst>
              <a:rect l="l" t="t" r="r" b="b"/>
              <a:pathLst>
                <a:path w="335280" h="327660">
                  <a:moveTo>
                    <a:pt x="335280" y="0"/>
                  </a:moveTo>
                  <a:lnTo>
                    <a:pt x="335280" y="327660"/>
                  </a:lnTo>
                  <a:lnTo>
                    <a:pt x="0" y="327660"/>
                  </a:lnTo>
                  <a:lnTo>
                    <a:pt x="0" y="121920"/>
                  </a:lnTo>
                </a:path>
              </a:pathLst>
            </a:cu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396241" y="2674620"/>
              <a:ext cx="128354" cy="128354"/>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4" name="Picture 2" descr="https://timgsa.baidu.com/timg?image&amp;quality=80&amp;size=b9999_10000&amp;sec=1557653706498&amp;di=216ff912b9c290b04e81a66fc565dc45&amp;imgtype=0&amp;src=http%3A%2F%2Fhbimg.b0.upaiyun.com%2F0318c610173c4bc2ebec583cf5592c7028f7e6b8142e8-9G8bLZ_fw658"/>
          <p:cNvPicPr>
            <a:picLocks noChangeAspect="1" noChangeArrowheads="1"/>
          </p:cNvPicPr>
          <p:nvPr/>
        </p:nvPicPr>
        <p:blipFill>
          <a:blip r:embed="rId3"/>
          <a:stretch>
            <a:fillRect/>
          </a:stretch>
        </p:blipFill>
        <p:spPr bwMode="auto">
          <a:xfrm>
            <a:off x="611560" y="1988840"/>
            <a:ext cx="3030679" cy="1707283"/>
          </a:xfrm>
          <a:prstGeom prst="rect">
            <a:avLst/>
          </a:prstGeom>
          <a:noFill/>
        </p:spPr>
      </p:pic>
      <p:pic>
        <p:nvPicPr>
          <p:cNvPr id="2052" name="Picture 4" descr="https://timgsa.baidu.com/timg?image&amp;quality=80&amp;size=b9999_10000&amp;sec=1557653749485&amp;di=1f588c3c2b3b8935b63616402201cff3&amp;imgtype=jpg&amp;src=http%3A%2F%2Fxcb.cdtc.edu.cn%2F__local%2F3%2Fd3%2F40%2Fb5e98c79eb013984e2e5c2fbe9e_48a9d79a_b925.jpg"/>
          <p:cNvPicPr>
            <a:picLocks noChangeAspect="1" noChangeArrowheads="1"/>
          </p:cNvPicPr>
          <p:nvPr/>
        </p:nvPicPr>
        <p:blipFill>
          <a:blip r:embed="rId4"/>
          <a:stretch>
            <a:fillRect/>
          </a:stretch>
        </p:blipFill>
        <p:spPr bwMode="auto">
          <a:xfrm>
            <a:off x="3995936" y="1988840"/>
            <a:ext cx="3456384" cy="1707283"/>
          </a:xfrm>
          <a:prstGeom prst="rect">
            <a:avLst/>
          </a:prstGeom>
          <a:noFill/>
        </p:spPr>
      </p:pic>
      <p:pic>
        <p:nvPicPr>
          <p:cNvPr id="2054" name="Picture 6" descr="https://timgsa.baidu.com/timg?image&amp;quality=80&amp;size=b9999_10000&amp;sec=1557653874658&amp;di=b86f36df0c0164a64ca32430294c2472&amp;imgtype=0&amp;src=http%3A%2F%2Fp0.ifengimg.com%2Fa%2F2016_21%2F8ddf19650d59eae.jpg"/>
          <p:cNvPicPr>
            <a:picLocks noChangeAspect="1" noChangeArrowheads="1"/>
          </p:cNvPicPr>
          <p:nvPr/>
        </p:nvPicPr>
        <p:blipFill>
          <a:blip r:embed="rId5"/>
          <a:stretch>
            <a:fillRect/>
          </a:stretch>
        </p:blipFill>
        <p:spPr bwMode="auto">
          <a:xfrm>
            <a:off x="2627784" y="4077072"/>
            <a:ext cx="3888432" cy="2187243"/>
          </a:xfrm>
          <a:prstGeom prst="rect">
            <a:avLst/>
          </a:prstGeom>
          <a:noFill/>
        </p:spPr>
      </p:pic>
    </p:spTree>
  </p:cSld>
  <p:clrMapOvr>
    <a:masterClrMapping/>
  </p:clrMapOvr>
  <p:transition spd="med">
    <p:pull dir="d"/>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Rectangle 6"/>
          <p:cNvSpPr>
            <a:spLocks noChangeArrowheads="1"/>
          </p:cNvSpPr>
          <p:nvPr/>
        </p:nvSpPr>
        <p:spPr bwMode="auto">
          <a:xfrm>
            <a:off x="467544" y="476672"/>
            <a:ext cx="7920235" cy="2062103"/>
          </a:xfrm>
          <a:prstGeom prst="rect">
            <a:avLst/>
          </a:prstGeom>
          <a:noFill/>
          <a:ln w="9525">
            <a:noFill/>
            <a:miter lim="800000"/>
          </a:ln>
        </p:spPr>
        <p:txBody>
          <a:bodyPr wrap="square">
            <a:spAutoFit/>
          </a:bodyPr>
          <a:lstStyle/>
          <a:p>
            <a:pPr eaLnBrk="1" hangingPunct="1">
              <a:buFontTx/>
              <a:buNone/>
            </a:pPr>
            <a:r>
              <a:rPr lang="zh-CN" altLang="en-US" sz="3200" b="1">
                <a:latin typeface="华文中宋" panose="02010600040101010101" pitchFamily="2" charset="-122"/>
                <a:ea typeface="华文中宋" panose="02010600040101010101" pitchFamily="2" charset="-122"/>
              </a:rPr>
              <a:t>                  讨论</a:t>
            </a:r>
            <a:r>
              <a:rPr lang="zh-CN" altLang="en-US" sz="3200" b="1" smtClean="0">
                <a:latin typeface="华文中宋" panose="02010600040101010101" pitchFamily="2" charset="-122"/>
                <a:ea typeface="华文中宋" panose="02010600040101010101" pitchFamily="2" charset="-122"/>
              </a:rPr>
              <a:t>探究：</a:t>
            </a:r>
            <a:endParaRPr lang="zh-CN" altLang="en-US" sz="3200" b="1">
              <a:latin typeface="华文中宋" pitchFamily="2" charset="-122"/>
              <a:ea typeface="华文中宋" pitchFamily="2" charset="-122"/>
            </a:endParaRPr>
          </a:p>
          <a:p>
            <a:pPr eaLnBrk="1" hangingPunct="1">
              <a:buFontTx/>
              <a:buNone/>
            </a:pPr>
            <a:r>
              <a:rPr lang="zh-CN" altLang="en-US" sz="3200" b="1">
                <a:latin typeface="华文中宋" panose="02010600040101010101" pitchFamily="2" charset="-122"/>
                <a:ea typeface="华文中宋" panose="02010600040101010101" pitchFamily="2" charset="-122"/>
              </a:rPr>
              <a:t>     外交是智者的游戏，外交是妥协的艺术，外交更是一个国家实力强弱的晴雨表。那么，你认为影响一个国家外交的因素有哪些？</a:t>
            </a:r>
            <a:endParaRPr lang="zh-CN" altLang="en-US" sz="3200" b="1">
              <a:latin typeface="华文中宋" panose="02010600040101010101" pitchFamily="2" charset="-122"/>
              <a:ea typeface="华文中宋" panose="02010600040101010101" pitchFamily="2" charset="-122"/>
            </a:endParaRPr>
          </a:p>
        </p:txBody>
      </p:sp>
      <p:sp>
        <p:nvSpPr>
          <p:cNvPr id="3" name="Text Box 5"/>
          <p:cNvSpPr txBox="1">
            <a:spLocks noChangeArrowheads="1"/>
          </p:cNvSpPr>
          <p:nvPr/>
        </p:nvSpPr>
        <p:spPr bwMode="auto">
          <a:xfrm>
            <a:off x="2195736" y="2924944"/>
            <a:ext cx="4298950" cy="3387725"/>
          </a:xfrm>
          <a:prstGeom prst="rect">
            <a:avLst/>
          </a:prstGeom>
          <a:noFill/>
          <a:ln w="9525">
            <a:noFill/>
            <a:miter lim="800000"/>
          </a:ln>
        </p:spPr>
        <p:txBody>
          <a:bodyPr wrap="none">
            <a:spAutoFit/>
          </a:bodyPr>
          <a:lstStyle/>
          <a:p>
            <a:pPr eaLnBrk="1" hangingPunct="1">
              <a:buFontTx/>
              <a:buNone/>
            </a:pPr>
            <a:r>
              <a:rPr lang="zh-CN" altLang="en-US" sz="3600" b="1">
                <a:latin typeface="华文中宋" panose="02010600040101010101" pitchFamily="2" charset="-122"/>
                <a:ea typeface="华文中宋" panose="02010600040101010101" pitchFamily="2" charset="-122"/>
              </a:rPr>
              <a:t>国家利益</a:t>
            </a:r>
            <a:endParaRPr lang="zh-CN" altLang="en-US" sz="3600" b="1">
              <a:latin typeface="华文中宋" pitchFamily="2" charset="-122"/>
              <a:ea typeface="华文中宋" pitchFamily="2" charset="-122"/>
            </a:endParaRPr>
          </a:p>
          <a:p>
            <a:pPr eaLnBrk="1" hangingPunct="1">
              <a:buFontTx/>
              <a:buNone/>
            </a:pPr>
            <a:r>
              <a:rPr lang="zh-CN" altLang="en-US" sz="3600" b="1">
                <a:latin typeface="华文中宋" panose="02010600040101010101" pitchFamily="2" charset="-122"/>
                <a:ea typeface="华文中宋" panose="02010600040101010101" pitchFamily="2" charset="-122"/>
              </a:rPr>
              <a:t>国家实力</a:t>
            </a:r>
            <a:endParaRPr lang="zh-CN" altLang="en-US" sz="3600" b="1">
              <a:latin typeface="华文中宋" panose="02010600040101010101" pitchFamily="2" charset="-122"/>
              <a:ea typeface="华文中宋" panose="02010600040101010101" pitchFamily="2" charset="-122"/>
            </a:endParaRPr>
          </a:p>
          <a:p>
            <a:pPr eaLnBrk="1" hangingPunct="1">
              <a:buFontTx/>
              <a:buNone/>
            </a:pPr>
            <a:r>
              <a:rPr lang="zh-CN" altLang="en-US" sz="3600" b="1">
                <a:latin typeface="华文中宋" panose="02010600040101010101" pitchFamily="2" charset="-122"/>
                <a:ea typeface="华文中宋" panose="02010600040101010101" pitchFamily="2" charset="-122"/>
              </a:rPr>
              <a:t>国际形势</a:t>
            </a:r>
            <a:endParaRPr lang="zh-CN" altLang="en-US" sz="3600" b="1">
              <a:latin typeface="华文中宋" panose="02010600040101010101" pitchFamily="2" charset="-122"/>
              <a:ea typeface="华文中宋" panose="02010600040101010101" pitchFamily="2" charset="-122"/>
            </a:endParaRPr>
          </a:p>
          <a:p>
            <a:pPr eaLnBrk="1" hangingPunct="1">
              <a:buFontTx/>
              <a:buNone/>
            </a:pPr>
            <a:r>
              <a:rPr lang="zh-CN" altLang="en-US" sz="3600" b="1">
                <a:latin typeface="华文中宋" panose="02010600040101010101" pitchFamily="2" charset="-122"/>
                <a:ea typeface="华文中宋" panose="02010600040101010101" pitchFamily="2" charset="-122"/>
              </a:rPr>
              <a:t>社会制度、意识形态</a:t>
            </a:r>
            <a:endParaRPr lang="zh-CN" altLang="en-US" sz="3600" b="1">
              <a:latin typeface="华文中宋" panose="02010600040101010101" pitchFamily="2" charset="-122"/>
              <a:ea typeface="华文中宋" panose="02010600040101010101" pitchFamily="2" charset="-122"/>
            </a:endParaRPr>
          </a:p>
          <a:p>
            <a:pPr eaLnBrk="1" hangingPunct="1">
              <a:buFontTx/>
              <a:buNone/>
            </a:pPr>
            <a:r>
              <a:rPr lang="zh-CN" altLang="en-US" sz="3600" b="1">
                <a:latin typeface="华文中宋" panose="02010600040101010101" pitchFamily="2" charset="-122"/>
                <a:ea typeface="华文中宋" panose="02010600040101010101" pitchFamily="2" charset="-122"/>
              </a:rPr>
              <a:t>外交才华</a:t>
            </a:r>
            <a:endParaRPr lang="zh-CN" altLang="en-US" sz="3600" b="1">
              <a:latin typeface="华文中宋" panose="02010600040101010101" pitchFamily="2" charset="-122"/>
              <a:ea typeface="华文中宋" panose="02010600040101010101" pitchFamily="2" charset="-122"/>
            </a:endParaRPr>
          </a:p>
          <a:p>
            <a:pPr eaLnBrk="1" hangingPunct="1">
              <a:buFontTx/>
              <a:buNone/>
            </a:pPr>
            <a:r>
              <a:rPr lang="en-US" altLang="zh-CN" sz="3600" b="1">
                <a:latin typeface="华文中宋" panose="02010600040101010101" pitchFamily="2" charset="-122"/>
                <a:ea typeface="华文中宋" panose="02010600040101010101" pitchFamily="2" charset="-122"/>
              </a:rPr>
              <a:t>……</a:t>
            </a:r>
            <a:endParaRPr lang="en-US" altLang="zh-CN" sz="3600" b="1">
              <a:latin typeface="华文中宋" pitchFamily="2" charset="-122"/>
              <a:ea typeface="华文中宋"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 name="矩形 25"/>
          <p:cNvSpPr/>
          <p:nvPr/>
        </p:nvSpPr>
        <p:spPr>
          <a:xfrm>
            <a:off x="20" y="0"/>
            <a:ext cx="9144000" cy="6456785"/>
          </a:xfrm>
          <a:prstGeom prst="rect">
            <a:avLst/>
          </a:prstGeom>
          <a:gradFill>
            <a:gsLst>
              <a:gs pos="46800">
                <a:srgbClr val="CECECE">
                  <a:alpha val="13000"/>
                </a:srgbClr>
              </a:gs>
              <a:gs pos="100000">
                <a:schemeClr val="bg1">
                  <a:lumMod val="65000"/>
                </a:schemeClr>
              </a:gs>
              <a:gs pos="0">
                <a:schemeClr val="bg1">
                  <a:lumMod val="9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a:xfrm>
            <a:off x="0" y="6456363"/>
            <a:ext cx="9144000" cy="401637"/>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流程图: 手动输入 1"/>
          <p:cNvSpPr/>
          <p:nvPr/>
        </p:nvSpPr>
        <p:spPr>
          <a:xfrm rot="16200000" flipV="1">
            <a:off x="1087438" y="5248275"/>
            <a:ext cx="522287" cy="2697163"/>
          </a:xfrm>
          <a:prstGeom prst="flowChartManualInput">
            <a:avLst/>
          </a:prstGeom>
          <a:gradFill flip="none" rotWithShape="1">
            <a:gsLst>
              <a:gs pos="69000">
                <a:srgbClr val="CC6464"/>
              </a:gs>
              <a:gs pos="100000">
                <a:srgbClr val="FF5D5D"/>
              </a:gs>
              <a:gs pos="0">
                <a:srgbClr val="C0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文本框 18"/>
          <p:cNvSpPr txBox="1">
            <a:spLocks noChangeArrowheads="1"/>
          </p:cNvSpPr>
          <p:nvPr/>
        </p:nvSpPr>
        <p:spPr bwMode="auto">
          <a:xfrm>
            <a:off x="4171950" y="42863"/>
            <a:ext cx="1612900" cy="521970"/>
          </a:xfrm>
          <a:prstGeom prst="rect">
            <a:avLst/>
          </a:prstGeom>
          <a:noFill/>
          <a:ln w="9525">
            <a:noFill/>
            <a:miter lim="800000"/>
          </a:ln>
        </p:spPr>
        <p:txBody>
          <a:bodyPr wrap="none">
            <a:spAutoFit/>
          </a:bodyPr>
          <a:lstStyle/>
          <a:p>
            <a:r>
              <a:rPr lang="zh-CN" altLang="en-US" sz="2800" b="1">
                <a:solidFill>
                  <a:srgbClr val="141316"/>
                </a:solidFill>
                <a:latin typeface="黑体" panose="02010609060101010101" pitchFamily="49" charset="-122"/>
                <a:ea typeface="黑体" panose="02010609060101010101" pitchFamily="49" charset="-122"/>
              </a:rPr>
              <a:t>合作探究</a:t>
            </a:r>
            <a:endParaRPr lang="zh-CN" altLang="en-US" sz="2800" b="1">
              <a:solidFill>
                <a:srgbClr val="141316"/>
              </a:solidFill>
              <a:latin typeface="黑体" pitchFamily="49" charset="-122"/>
              <a:ea typeface="黑体" panose="02010609060101010101" pitchFamily="49" charset="-122"/>
            </a:endParaRPr>
          </a:p>
        </p:txBody>
      </p:sp>
      <p:sp>
        <p:nvSpPr>
          <p:cNvPr id="34" name="矩形 33"/>
          <p:cNvSpPr/>
          <p:nvPr/>
        </p:nvSpPr>
        <p:spPr>
          <a:xfrm>
            <a:off x="1000125" y="1271588"/>
            <a:ext cx="7283450" cy="452755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5" name="单圆角矩形 54"/>
          <p:cNvSpPr/>
          <p:nvPr/>
        </p:nvSpPr>
        <p:spPr>
          <a:xfrm>
            <a:off x="0" y="160338"/>
            <a:ext cx="1616075" cy="439737"/>
          </a:xfrm>
          <a:prstGeom prst="round1Rect">
            <a:avLst>
              <a:gd name="adj" fmla="val 36332"/>
            </a:avLst>
          </a:prstGeom>
          <a:solidFill>
            <a:srgbClr val="B82E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nvGrpSpPr>
          <p:cNvPr id="3" name="组合 11"/>
          <p:cNvGrpSpPr/>
          <p:nvPr/>
        </p:nvGrpSpPr>
        <p:grpSpPr>
          <a:xfrm>
            <a:off x="1303338" y="22225"/>
            <a:ext cx="368300" cy="368300"/>
            <a:chOff x="1296416" y="123872"/>
            <a:chExt cx="368654" cy="368654"/>
          </a:xfrm>
        </p:grpSpPr>
        <p:sp>
          <p:nvSpPr>
            <p:cNvPr id="57" name="同心圆 56"/>
            <p:cNvSpPr/>
            <p:nvPr/>
          </p:nvSpPr>
          <p:spPr>
            <a:xfrm>
              <a:off x="1296416" y="123872"/>
              <a:ext cx="368654" cy="368654"/>
            </a:xfrm>
            <a:prstGeom prst="donut">
              <a:avLst>
                <a:gd name="adj" fmla="val 1578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black"/>
                </a:solidFill>
              </a:endParaRPr>
            </a:p>
          </p:txBody>
        </p:sp>
        <p:sp>
          <p:nvSpPr>
            <p:cNvPr id="58" name="椭圆 57"/>
            <p:cNvSpPr>
              <a:spLocks noChangeAspect="1"/>
            </p:cNvSpPr>
            <p:nvPr/>
          </p:nvSpPr>
          <p:spPr>
            <a:xfrm>
              <a:off x="1336141" y="163598"/>
              <a:ext cx="289203" cy="28920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sp>
        <p:nvSpPr>
          <p:cNvPr id="52" name="4-Point Star 9"/>
          <p:cNvSpPr/>
          <p:nvPr/>
        </p:nvSpPr>
        <p:spPr>
          <a:xfrm rot="890656">
            <a:off x="1169377" y="-122977"/>
            <a:ext cx="634271" cy="634271"/>
          </a:xfrm>
          <a:prstGeom prst="star4">
            <a:avLst>
              <a:gd name="adj" fmla="val 6656"/>
            </a:avLst>
          </a:prstGeom>
          <a:gradFill flip="none" rotWithShape="1">
            <a:gsLst>
              <a:gs pos="0">
                <a:schemeClr val="bg1"/>
              </a:gs>
              <a:gs pos="63000">
                <a:schemeClr val="bg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51" name="矩形 50"/>
          <p:cNvSpPr/>
          <p:nvPr/>
        </p:nvSpPr>
        <p:spPr>
          <a:xfrm>
            <a:off x="-9525" y="565150"/>
            <a:ext cx="9144000" cy="127000"/>
          </a:xfrm>
          <a:prstGeom prst="rect">
            <a:avLst/>
          </a:prstGeom>
          <a:gradFill flip="none" rotWithShape="1">
            <a:gsLst>
              <a:gs pos="0">
                <a:schemeClr val="bg2">
                  <a:lumMod val="50000"/>
                  <a:alpha val="58000"/>
                </a:schemeClr>
              </a:gs>
              <a:gs pos="74000">
                <a:srgbClr val="B82E2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651" name="矩形 4"/>
          <p:cNvSpPr/>
          <p:nvPr/>
        </p:nvSpPr>
        <p:spPr>
          <a:xfrm>
            <a:off x="1502093" y="1271905"/>
            <a:ext cx="6278880" cy="583565"/>
          </a:xfrm>
          <a:prstGeom prst="rect">
            <a:avLst/>
          </a:prstGeom>
          <a:noFill/>
          <a:ln w="9525">
            <a:noFill/>
          </a:ln>
        </p:spPr>
        <p:txBody>
          <a:bodyPr wrap="none">
            <a:spAutoFit/>
          </a:bodyPr>
          <a:lstStyle/>
          <a:p>
            <a:r>
              <a:rPr lang="zh-CN" altLang="en-US" sz="3200">
                <a:solidFill>
                  <a:schemeClr val="tx1"/>
                </a:solidFill>
                <a:latin typeface="微软雅黑" panose="020b0503020204020204" pitchFamily="34" charset="-122"/>
                <a:ea typeface="微软雅黑" panose="020b0503020204020204" pitchFamily="34" charset="-122"/>
              </a:rPr>
              <a:t>中国的改革开放为何能取得成功？</a:t>
            </a:r>
            <a:endParaRPr lang="zh-CN" altLang="en-US" sz="3200">
              <a:solidFill>
                <a:schemeClr val="tx1"/>
              </a:solidFill>
              <a:latin typeface="微软雅黑" pitchFamily="34" charset="-122"/>
              <a:ea typeface="微软雅黑" pitchFamily="34" charset="-122"/>
            </a:endParaRPr>
          </a:p>
        </p:txBody>
      </p:sp>
      <p:sp>
        <p:nvSpPr>
          <p:cNvPr id="7" name="矩形 6"/>
          <p:cNvSpPr/>
          <p:nvPr/>
        </p:nvSpPr>
        <p:spPr>
          <a:xfrm>
            <a:off x="1120140" y="1985010"/>
            <a:ext cx="7322820" cy="3415030"/>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mn-ea"/>
                <a:ea typeface="+mn-ea"/>
                <a:cs typeface="+mn-cs"/>
              </a:rPr>
              <a:t>提示：影响改革成败的主要因素</a:t>
            </a:r>
            <a:endParaRPr kumimoji="0" lang="en-US" altLang="zh-CN" sz="2400" b="1" i="0" u="none" strike="noStrike" kern="1200" cap="none" spc="0" normalizeH="0" baseline="0" noProof="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1. </a:t>
            </a:r>
            <a:r>
              <a:rPr kumimoji="0" lang="zh-CN" altLang="en-US" sz="2400" b="1" i="0" u="none" strike="noStrike" kern="1200" cap="none" spc="0" normalizeH="0" baseline="0" noProof="0">
                <a:ln>
                  <a:noFill/>
                </a:ln>
                <a:solidFill>
                  <a:schemeClr val="tx1"/>
                </a:solidFill>
                <a:effectLst/>
                <a:uLnTx/>
                <a:uFillTx/>
                <a:latin typeface="+mn-ea"/>
                <a:ea typeface="+mn-ea"/>
                <a:cs typeface="+mn-cs"/>
              </a:rPr>
              <a:t>是否顺应历史发展趋势、潮流，与时俱进</a:t>
            </a:r>
            <a:endParaRPr kumimoji="0" lang="en-US" altLang="zh-CN" sz="2400" b="1" i="0" u="none" strike="noStrike" kern="1200" cap="none" spc="0" normalizeH="0" baseline="0" noProof="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2. </a:t>
            </a:r>
            <a:r>
              <a:rPr kumimoji="0" lang="zh-CN" altLang="en-US" sz="2400" b="1" i="0" u="none" strike="noStrike" kern="1200" cap="none" spc="0" normalizeH="0" baseline="0" noProof="0">
                <a:ln>
                  <a:noFill/>
                </a:ln>
                <a:solidFill>
                  <a:schemeClr val="tx1"/>
                </a:solidFill>
                <a:effectLst/>
                <a:uLnTx/>
                <a:uFillTx/>
                <a:latin typeface="+mn-ea"/>
                <a:ea typeface="+mn-ea"/>
                <a:cs typeface="+mn-cs"/>
              </a:rPr>
              <a:t>改革阻力大小</a:t>
            </a:r>
            <a:endParaRPr kumimoji="0" lang="en-US" altLang="zh-CN" sz="2400" b="1" i="0" u="none" strike="noStrike" kern="1200" cap="none" spc="0" normalizeH="0" baseline="0" noProof="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3. </a:t>
            </a:r>
            <a:r>
              <a:rPr kumimoji="0" lang="zh-CN" altLang="en-US" sz="2400" b="1" i="0" u="none" strike="noStrike" kern="1200" cap="none" spc="0" normalizeH="0" baseline="0" noProof="0">
                <a:ln>
                  <a:noFill/>
                </a:ln>
                <a:solidFill>
                  <a:schemeClr val="tx1"/>
                </a:solidFill>
                <a:effectLst/>
                <a:uLnTx/>
                <a:uFillTx/>
                <a:latin typeface="+mn-ea"/>
                <a:ea typeface="+mn-ea"/>
                <a:cs typeface="+mn-cs"/>
              </a:rPr>
              <a:t>改革者个人政治素质高低，是否善于用人</a:t>
            </a:r>
            <a:endParaRPr kumimoji="0" lang="en-US" altLang="zh-CN" sz="2400" b="1" i="0" u="none" strike="noStrike" kern="1200" cap="none" spc="0" normalizeH="0" baseline="0" noProof="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4. </a:t>
            </a:r>
            <a:r>
              <a:rPr kumimoji="0" lang="zh-CN" altLang="en-US" sz="2400" b="1" i="0" u="none" strike="noStrike" kern="1200" cap="none" spc="0" normalizeH="0" baseline="0" noProof="0">
                <a:ln>
                  <a:noFill/>
                </a:ln>
                <a:solidFill>
                  <a:schemeClr val="tx1"/>
                </a:solidFill>
                <a:effectLst/>
                <a:uLnTx/>
                <a:uFillTx/>
                <a:latin typeface="+mn-ea"/>
                <a:ea typeface="+mn-ea"/>
                <a:cs typeface="+mn-cs"/>
              </a:rPr>
              <a:t>改革策略是否得当，改革措施是否得以有效贯彻</a:t>
            </a:r>
            <a:endParaRPr kumimoji="0" lang="en-US" altLang="zh-CN" sz="2400" b="1" i="0" u="none" strike="noStrike" kern="1200" cap="none" spc="0" normalizeH="0" baseline="0" noProof="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5. </a:t>
            </a:r>
            <a:r>
              <a:rPr kumimoji="0" lang="zh-CN" altLang="en-US" sz="2400" b="1" i="0" u="none" strike="noStrike" kern="1200" cap="none" spc="0" normalizeH="0" baseline="0" noProof="0">
                <a:ln>
                  <a:noFill/>
                </a:ln>
                <a:solidFill>
                  <a:schemeClr val="tx1"/>
                </a:solidFill>
                <a:effectLst/>
                <a:uLnTx/>
                <a:uFillTx/>
                <a:latin typeface="+mn-ea"/>
                <a:ea typeface="+mn-ea"/>
                <a:cs typeface="+mn-cs"/>
              </a:rPr>
              <a:t>内外环境是否有利于改革</a:t>
            </a:r>
            <a:endParaRPr kumimoji="0" lang="zh-CN" altLang="en-US" sz="2400" b="1" i="0" u="none" strike="noStrike" kern="1200" cap="none" spc="0" normalizeH="0" baseline="0" noProof="0">
              <a:ln>
                <a:noFill/>
              </a:ln>
              <a:solidFill>
                <a:schemeClr val="tx1"/>
              </a:solidFill>
              <a:effectLst/>
              <a:uLnTx/>
              <a:uFillTx/>
              <a:latin typeface="+mn-ea"/>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nodeType="afterGroup">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edge">
                                      <p:cBhvr>
                                        <p:cTn id="11" dur="1000"/>
                                        <p:tgtEl>
                                          <p:spTgt spid="34"/>
                                        </p:tgtEl>
                                      </p:cBhvr>
                                    </p:animEffect>
                                  </p:childTnLst>
                                </p:cTn>
                              </p:par>
                              <p:par>
                                <p:cTn id="12" presetID="8" presetClass="emph" presetSubtype="0" repeatCount="indefinite" fill="hold" nodeType="withEffect">
                                  <p:stCondLst>
                                    <p:cond delay="0"/>
                                  </p:stCondLst>
                                  <p:iterate type="lt">
                                    <p:tmPct val="0"/>
                                  </p:iterate>
                                  <p:childTnLst>
                                    <p:animRot by="21600000">
                                      <p:cBhvr>
                                        <p:cTn id="13" dur="5000" fill="hold"/>
                                        <p:tgtEl>
                                          <p:spTgt spid="52"/>
                                        </p:tgtEl>
                                        <p:attrNameLst>
                                          <p:attrName>r</p:attrName>
                                        </p:attrNameLst>
                                      </p:cBhvr>
                                    </p:animRot>
                                  </p:childTnLst>
                                </p:cTn>
                              </p:par>
                            </p:childTnLst>
                          </p:cTn>
                        </p:par>
                        <p:par>
                          <p:cTn id="14" fill="hold" nodeType="afterGroup">
                            <p:stCondLst>
                              <p:cond delay="5500"/>
                            </p:stCondLst>
                            <p:childTnLst>
                              <p:par>
                                <p:cTn id="15" presetID="22" presetClass="entr" presetSubtype="8" fill="hold" grpId="0" nodeType="afterEffect">
                                  <p:stCondLst>
                                    <p:cond delay="0"/>
                                  </p:stCondLst>
                                  <p:childTnLst>
                                    <p:set>
                                      <p:cBhvr>
                                        <p:cTn id="16" dur="1" fill="hold">
                                          <p:stCondLst>
                                            <p:cond delay="0"/>
                                          </p:stCondLst>
                                        </p:cTn>
                                        <p:tgtEl>
                                          <p:spTgt spid="27651"/>
                                        </p:tgtEl>
                                        <p:attrNameLst>
                                          <p:attrName>style.visibility</p:attrName>
                                        </p:attrNameLst>
                                      </p:cBhvr>
                                      <p:to>
                                        <p:strVal val="visible"/>
                                      </p:to>
                                    </p:set>
                                    <p:animEffect transition="in" filter="wipe(left)">
                                      <p:cBhvr>
                                        <p:cTn id="17" dur="500"/>
                                        <p:tgtEl>
                                          <p:spTgt spid="27651"/>
                                        </p:tgtEl>
                                      </p:cBhvr>
                                    </p:animEffect>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blinds(horizontal)">
                                      <p:cBhvr>
                                        <p:cTn id="22" dur="500"/>
                                        <p:tgtEl>
                                          <p:spTgt spid="7">
                                            <p:txEl>
                                              <p:pRg st="0" end="0"/>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7">
                                            <p:txEl>
                                              <p:charRg st="15" end="36"/>
                                            </p:txEl>
                                          </p:spTgt>
                                        </p:tgtEl>
                                        <p:attrNameLst>
                                          <p:attrName>style.visibility</p:attrName>
                                        </p:attrNameLst>
                                      </p:cBhvr>
                                      <p:to>
                                        <p:strVal val="visible"/>
                                      </p:to>
                                    </p:set>
                                    <p:animEffect transition="in" filter="blinds(horizontal)">
                                      <p:cBhvr>
                                        <p:cTn id="25" dur="500"/>
                                        <p:tgtEl>
                                          <p:spTgt spid="7">
                                            <p:txEl>
                                              <p:charRg st="15" end="36"/>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7">
                                            <p:txEl>
                                              <p:charRg st="36" end="46"/>
                                            </p:txEl>
                                          </p:spTgt>
                                        </p:tgtEl>
                                        <p:attrNameLst>
                                          <p:attrName>style.visibility</p:attrName>
                                        </p:attrNameLst>
                                      </p:cBhvr>
                                      <p:to>
                                        <p:strVal val="visible"/>
                                      </p:to>
                                    </p:set>
                                    <p:animEffect transition="in" filter="blinds(horizontal)">
                                      <p:cBhvr>
                                        <p:cTn id="28" dur="500"/>
                                        <p:tgtEl>
                                          <p:spTgt spid="7">
                                            <p:txEl>
                                              <p:charRg st="36" end="46"/>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7">
                                            <p:txEl>
                                              <p:charRg st="46" end="68"/>
                                            </p:txEl>
                                          </p:spTgt>
                                        </p:tgtEl>
                                        <p:attrNameLst>
                                          <p:attrName>style.visibility</p:attrName>
                                        </p:attrNameLst>
                                      </p:cBhvr>
                                      <p:to>
                                        <p:strVal val="visible"/>
                                      </p:to>
                                    </p:set>
                                    <p:animEffect transition="in" filter="blinds(horizontal)">
                                      <p:cBhvr>
                                        <p:cTn id="31" dur="500"/>
                                        <p:tgtEl>
                                          <p:spTgt spid="7">
                                            <p:txEl>
                                              <p:charRg st="46" end="68"/>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7">
                                            <p:txEl>
                                              <p:charRg st="68" end="93"/>
                                            </p:txEl>
                                          </p:spTgt>
                                        </p:tgtEl>
                                        <p:attrNameLst>
                                          <p:attrName>style.visibility</p:attrName>
                                        </p:attrNameLst>
                                      </p:cBhvr>
                                      <p:to>
                                        <p:strVal val="visible"/>
                                      </p:to>
                                    </p:set>
                                    <p:animEffect transition="in" filter="blinds(horizontal)">
                                      <p:cBhvr>
                                        <p:cTn id="34" dur="500"/>
                                        <p:tgtEl>
                                          <p:spTgt spid="7">
                                            <p:txEl>
                                              <p:charRg st="68" end="93"/>
                                            </p:txEl>
                                          </p:spTgt>
                                        </p:tgtEl>
                                      </p:cBhvr>
                                    </p:animEffect>
                                  </p:childTnLst>
                                </p:cTn>
                              </p:par>
                              <p:par>
                                <p:cTn id="35" presetID="3" presetClass="entr" presetSubtype="10" fill="hold" nodeType="withEffect">
                                  <p:stCondLst>
                                    <p:cond delay="0"/>
                                  </p:stCondLst>
                                  <p:childTnLst>
                                    <p:set>
                                      <p:cBhvr>
                                        <p:cTn id="36" dur="1" fill="hold">
                                          <p:stCondLst>
                                            <p:cond delay="0"/>
                                          </p:stCondLst>
                                        </p:cTn>
                                        <p:tgtEl>
                                          <p:spTgt spid="7">
                                            <p:txEl>
                                              <p:charRg st="93" end="108"/>
                                            </p:txEl>
                                          </p:spTgt>
                                        </p:tgtEl>
                                        <p:attrNameLst>
                                          <p:attrName>style.visibility</p:attrName>
                                        </p:attrNameLst>
                                      </p:cBhvr>
                                      <p:to>
                                        <p:strVal val="visible"/>
                                      </p:to>
                                    </p:set>
                                    <p:animEffect transition="in" filter="blinds(horizontal)">
                                      <p:cBhvr>
                                        <p:cTn id="37" dur="500"/>
                                        <p:tgtEl>
                                          <p:spTgt spid="7">
                                            <p:txEl>
                                              <p:charRg st="93" end="10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4" grpId="0"/>
      <p:bldP spid="27651"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 name="矩形 25"/>
          <p:cNvSpPr/>
          <p:nvPr/>
        </p:nvSpPr>
        <p:spPr>
          <a:xfrm>
            <a:off x="20" y="0"/>
            <a:ext cx="9144000" cy="6456785"/>
          </a:xfrm>
          <a:prstGeom prst="rect">
            <a:avLst/>
          </a:prstGeom>
          <a:gradFill>
            <a:gsLst>
              <a:gs pos="46800">
                <a:srgbClr val="CECECE">
                  <a:alpha val="13000"/>
                </a:srgbClr>
              </a:gs>
              <a:gs pos="100000">
                <a:schemeClr val="bg1">
                  <a:lumMod val="65000"/>
                </a:schemeClr>
              </a:gs>
              <a:gs pos="0">
                <a:schemeClr val="bg1">
                  <a:lumMod val="9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a:xfrm>
            <a:off x="0" y="6456363"/>
            <a:ext cx="9144000" cy="401637"/>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流程图: 手动输入 1"/>
          <p:cNvSpPr/>
          <p:nvPr/>
        </p:nvSpPr>
        <p:spPr>
          <a:xfrm rot="16200000" flipV="1">
            <a:off x="1087438" y="5248275"/>
            <a:ext cx="522287" cy="2697163"/>
          </a:xfrm>
          <a:prstGeom prst="flowChartManualInput">
            <a:avLst/>
          </a:prstGeom>
          <a:gradFill flip="none" rotWithShape="1">
            <a:gsLst>
              <a:gs pos="69000">
                <a:srgbClr val="CC6464"/>
              </a:gs>
              <a:gs pos="100000">
                <a:srgbClr val="FF5D5D"/>
              </a:gs>
              <a:gs pos="0">
                <a:srgbClr val="C0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文本框 18"/>
          <p:cNvSpPr txBox="1">
            <a:spLocks noChangeArrowheads="1"/>
          </p:cNvSpPr>
          <p:nvPr/>
        </p:nvSpPr>
        <p:spPr bwMode="auto">
          <a:xfrm>
            <a:off x="4171950" y="42863"/>
            <a:ext cx="1612900" cy="521970"/>
          </a:xfrm>
          <a:prstGeom prst="rect">
            <a:avLst/>
          </a:prstGeom>
          <a:noFill/>
          <a:ln w="9525">
            <a:noFill/>
            <a:miter lim="800000"/>
          </a:ln>
        </p:spPr>
        <p:txBody>
          <a:bodyPr wrap="none">
            <a:spAutoFit/>
          </a:bodyPr>
          <a:lstStyle/>
          <a:p>
            <a:r>
              <a:rPr lang="zh-CN" altLang="en-US" sz="2800" b="1">
                <a:solidFill>
                  <a:srgbClr val="141316"/>
                </a:solidFill>
                <a:latin typeface="黑体" panose="02010609060101010101" pitchFamily="49" charset="-122"/>
                <a:ea typeface="黑体" panose="02010609060101010101" pitchFamily="49" charset="-122"/>
              </a:rPr>
              <a:t>合作探究</a:t>
            </a:r>
            <a:endParaRPr lang="zh-CN" altLang="en-US" sz="2800" b="1">
              <a:solidFill>
                <a:srgbClr val="141316"/>
              </a:solidFill>
              <a:latin typeface="黑体" panose="02010609060101010101" pitchFamily="49" charset="-122"/>
              <a:ea typeface="黑体" panose="02010609060101010101" pitchFamily="49" charset="-122"/>
            </a:endParaRPr>
          </a:p>
        </p:txBody>
      </p:sp>
      <p:sp>
        <p:nvSpPr>
          <p:cNvPr id="34" name="矩形 33"/>
          <p:cNvSpPr/>
          <p:nvPr/>
        </p:nvSpPr>
        <p:spPr>
          <a:xfrm>
            <a:off x="611505" y="1174750"/>
            <a:ext cx="7983855" cy="452755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5" name="单圆角矩形 54"/>
          <p:cNvSpPr/>
          <p:nvPr/>
        </p:nvSpPr>
        <p:spPr>
          <a:xfrm>
            <a:off x="0" y="160338"/>
            <a:ext cx="1616075" cy="439737"/>
          </a:xfrm>
          <a:prstGeom prst="round1Rect">
            <a:avLst>
              <a:gd name="adj" fmla="val 36332"/>
            </a:avLst>
          </a:prstGeom>
          <a:solidFill>
            <a:srgbClr val="B82E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nvGrpSpPr>
          <p:cNvPr id="3" name="组合 11"/>
          <p:cNvGrpSpPr/>
          <p:nvPr/>
        </p:nvGrpSpPr>
        <p:grpSpPr>
          <a:xfrm>
            <a:off x="1303338" y="22225"/>
            <a:ext cx="368300" cy="368300"/>
            <a:chOff x="1296416" y="123872"/>
            <a:chExt cx="368654" cy="368654"/>
          </a:xfrm>
        </p:grpSpPr>
        <p:sp>
          <p:nvSpPr>
            <p:cNvPr id="57" name="同心圆 56"/>
            <p:cNvSpPr/>
            <p:nvPr/>
          </p:nvSpPr>
          <p:spPr>
            <a:xfrm>
              <a:off x="1296416" y="123872"/>
              <a:ext cx="368654" cy="368654"/>
            </a:xfrm>
            <a:prstGeom prst="donut">
              <a:avLst>
                <a:gd name="adj" fmla="val 1578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black"/>
                </a:solidFill>
              </a:endParaRPr>
            </a:p>
          </p:txBody>
        </p:sp>
        <p:sp>
          <p:nvSpPr>
            <p:cNvPr id="58" name="椭圆 57"/>
            <p:cNvSpPr>
              <a:spLocks noChangeAspect="1"/>
            </p:cNvSpPr>
            <p:nvPr/>
          </p:nvSpPr>
          <p:spPr>
            <a:xfrm>
              <a:off x="1336141" y="163598"/>
              <a:ext cx="289203" cy="28920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sp>
        <p:nvSpPr>
          <p:cNvPr id="52" name="4-Point Star 9"/>
          <p:cNvSpPr/>
          <p:nvPr/>
        </p:nvSpPr>
        <p:spPr>
          <a:xfrm rot="890656">
            <a:off x="1169377" y="-122977"/>
            <a:ext cx="634271" cy="634271"/>
          </a:xfrm>
          <a:prstGeom prst="star4">
            <a:avLst>
              <a:gd name="adj" fmla="val 6656"/>
            </a:avLst>
          </a:prstGeom>
          <a:gradFill flip="none" rotWithShape="1">
            <a:gsLst>
              <a:gs pos="0">
                <a:schemeClr val="bg1"/>
              </a:gs>
              <a:gs pos="63000">
                <a:schemeClr val="bg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51" name="矩形 50"/>
          <p:cNvSpPr/>
          <p:nvPr/>
        </p:nvSpPr>
        <p:spPr>
          <a:xfrm>
            <a:off x="-9525" y="565150"/>
            <a:ext cx="9144000" cy="127000"/>
          </a:xfrm>
          <a:prstGeom prst="rect">
            <a:avLst/>
          </a:prstGeom>
          <a:gradFill flip="none" rotWithShape="1">
            <a:gsLst>
              <a:gs pos="0">
                <a:schemeClr val="bg2">
                  <a:lumMod val="50000"/>
                  <a:alpha val="58000"/>
                </a:schemeClr>
              </a:gs>
              <a:gs pos="74000">
                <a:srgbClr val="B82E2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651" name="矩形 4"/>
          <p:cNvSpPr/>
          <p:nvPr/>
        </p:nvSpPr>
        <p:spPr>
          <a:xfrm>
            <a:off x="1460818" y="1261110"/>
            <a:ext cx="6278880" cy="583565"/>
          </a:xfrm>
          <a:prstGeom prst="rect">
            <a:avLst/>
          </a:prstGeom>
          <a:noFill/>
          <a:ln w="9525">
            <a:noFill/>
          </a:ln>
        </p:spPr>
        <p:txBody>
          <a:bodyPr wrap="none">
            <a:spAutoFit/>
          </a:bodyPr>
          <a:lstStyle/>
          <a:p>
            <a:r>
              <a:rPr lang="zh-CN" altLang="en-US" sz="3200">
                <a:solidFill>
                  <a:schemeClr val="tx1"/>
                </a:solidFill>
                <a:latin typeface="微软雅黑" panose="020b0503020204020204" pitchFamily="34" charset="-122"/>
                <a:ea typeface="微软雅黑" panose="020b0503020204020204" pitchFamily="34" charset="-122"/>
              </a:rPr>
              <a:t>中国的改革开放为何能取得成功？</a:t>
            </a:r>
            <a:endParaRPr lang="zh-CN" altLang="en-US" sz="3200">
              <a:solidFill>
                <a:schemeClr val="tx1"/>
              </a:solidFill>
              <a:latin typeface="微软雅黑" panose="020b0503020204020204" pitchFamily="34" charset="-122"/>
              <a:ea typeface="微软雅黑" panose="020b0503020204020204" pitchFamily="34" charset="-122"/>
            </a:endParaRPr>
          </a:p>
        </p:txBody>
      </p:sp>
      <p:sp>
        <p:nvSpPr>
          <p:cNvPr id="7" name="矩形 6"/>
          <p:cNvSpPr/>
          <p:nvPr/>
        </p:nvSpPr>
        <p:spPr>
          <a:xfrm>
            <a:off x="683260" y="2222500"/>
            <a:ext cx="7833995" cy="3415030"/>
          </a:xfrm>
          <a:prstGeom prst="rect">
            <a:avLst/>
          </a:prstGeom>
        </p:spPr>
        <p:txBody>
          <a:bodyPr wrap="square">
            <a:spAutoFit/>
          </a:bodyPr>
          <a:lstStyle/>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1.</a:t>
            </a:r>
            <a:r>
              <a:rPr kumimoji="0" lang="zh-CN" altLang="en-US" sz="2400" b="1" i="0" u="none" strike="noStrike" kern="1200" cap="none" spc="0" normalizeH="0" baseline="0" noProof="0">
                <a:ln>
                  <a:noFill/>
                </a:ln>
                <a:solidFill>
                  <a:schemeClr val="tx1"/>
                </a:solidFill>
                <a:effectLst/>
                <a:uLnTx/>
                <a:uFillTx/>
                <a:latin typeface="+mn-ea"/>
                <a:ea typeface="+mn-ea"/>
                <a:cs typeface="+mn-cs"/>
              </a:rPr>
              <a:t>中国有长期的社会主义建设经验教训</a:t>
            </a:r>
            <a:endParaRPr kumimoji="0" lang="zh-CN" altLang="en-US" sz="2400" b="1" i="0" u="none" strike="noStrike" kern="1200" cap="none" spc="0" normalizeH="0" baseline="0" noProof="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2.</a:t>
            </a:r>
            <a:r>
              <a:rPr kumimoji="0" lang="zh-CN" altLang="en-US" sz="2400" b="1" i="0" u="none" strike="noStrike" kern="1200" cap="none" spc="0" normalizeH="0" baseline="0" noProof="0">
                <a:ln>
                  <a:noFill/>
                </a:ln>
                <a:solidFill>
                  <a:schemeClr val="tx1"/>
                </a:solidFill>
                <a:effectLst/>
                <a:uLnTx/>
                <a:uFillTx/>
                <a:latin typeface="+mn-ea"/>
                <a:ea typeface="+mn-ea"/>
                <a:cs typeface="+mn-cs"/>
              </a:rPr>
              <a:t>有眼光远大、具有智慧的领导者</a:t>
            </a:r>
            <a:r>
              <a:rPr kumimoji="0" lang="zh-CN" altLang="en-US" sz="2400" b="1" i="0" u="none" strike="noStrike" kern="1200" cap="none" spc="0" normalizeH="0" baseline="0" noProof="0">
                <a:ln>
                  <a:noFill/>
                </a:ln>
                <a:solidFill>
                  <a:srgbClr val="0000FF"/>
                </a:solidFill>
                <a:effectLst/>
                <a:uLnTx/>
                <a:uFillTx/>
                <a:latin typeface="+mn-ea"/>
                <a:ea typeface="+mn-ea"/>
                <a:cs typeface="+mn-cs"/>
              </a:rPr>
              <a:t>（邓小平、习近平等）</a:t>
            </a:r>
            <a:endParaRPr kumimoji="0" lang="zh-CN" altLang="en-US" sz="2400" b="1" i="0" u="none" strike="noStrike" kern="1200" cap="none" spc="0" normalizeH="0" baseline="0" noProof="0">
              <a:ln>
                <a:noFill/>
              </a:ln>
              <a:solidFill>
                <a:srgbClr val="0000FF"/>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3.</a:t>
            </a:r>
            <a:r>
              <a:rPr kumimoji="0" lang="zh-CN" altLang="en-US" sz="2400" b="1" i="0" u="none" strike="noStrike" kern="1200" cap="none" spc="0" normalizeH="0" baseline="0" noProof="0">
                <a:ln>
                  <a:noFill/>
                </a:ln>
                <a:solidFill>
                  <a:schemeClr val="tx1"/>
                </a:solidFill>
                <a:effectLst/>
                <a:uLnTx/>
                <a:uFillTx/>
                <a:latin typeface="+mn-ea"/>
                <a:ea typeface="+mn-ea"/>
                <a:cs typeface="+mn-cs"/>
              </a:rPr>
              <a:t>采取渐进式改革，时机成熟再做决断（</a:t>
            </a:r>
            <a:r>
              <a:rPr kumimoji="0" lang="zh-CN" altLang="en-US" sz="2400" b="1" i="0" u="none" strike="noStrike" kern="1200" cap="none" spc="0" normalizeH="0" baseline="0" noProof="0">
                <a:ln>
                  <a:noFill/>
                </a:ln>
                <a:solidFill>
                  <a:srgbClr val="0000FF"/>
                </a:solidFill>
                <a:effectLst/>
                <a:uLnTx/>
                <a:uFillTx/>
                <a:latin typeface="+mn-ea"/>
                <a:ea typeface="+mn-ea"/>
                <a:cs typeface="+mn-cs"/>
              </a:rPr>
              <a:t>摸着石头过河）</a:t>
            </a:r>
            <a:endParaRPr kumimoji="0" lang="zh-CN" altLang="en-US" sz="2400" b="1" i="0" u="none" strike="noStrike" kern="1200" cap="none" spc="0" normalizeH="0" baseline="0" noProof="0">
              <a:ln>
                <a:noFill/>
              </a:ln>
              <a:solidFill>
                <a:srgbClr val="0000FF"/>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4.</a:t>
            </a:r>
            <a:r>
              <a:rPr kumimoji="0" lang="zh-CN" altLang="en-US" sz="2400" b="1" i="0" u="none" strike="noStrike" kern="1200" cap="none" spc="0" normalizeH="0" baseline="0" noProof="0">
                <a:ln>
                  <a:noFill/>
                </a:ln>
                <a:solidFill>
                  <a:schemeClr val="tx1"/>
                </a:solidFill>
                <a:effectLst/>
                <a:uLnTx/>
                <a:uFillTx/>
                <a:latin typeface="+mn-ea"/>
                <a:ea typeface="+mn-ea"/>
                <a:cs typeface="+mn-cs"/>
              </a:rPr>
              <a:t>有利的外部环境和对国际形势的正确判断</a:t>
            </a:r>
            <a:r>
              <a:rPr kumimoji="0" lang="zh-CN" altLang="en-US" sz="2400" b="1" i="0" u="none" strike="noStrike" kern="1200" cap="none" spc="0" normalizeH="0" baseline="0" noProof="0">
                <a:ln>
                  <a:noFill/>
                </a:ln>
                <a:solidFill>
                  <a:srgbClr val="0000FF"/>
                </a:solidFill>
                <a:effectLst/>
                <a:uLnTx/>
                <a:uFillTx/>
                <a:latin typeface="+mn-ea"/>
                <a:ea typeface="+mn-ea"/>
                <a:cs typeface="+mn-cs"/>
              </a:rPr>
              <a:t>（中美关系正常化、和平与发展是世界的主流的判断）</a:t>
            </a:r>
            <a:endParaRPr kumimoji="0" lang="en-US" altLang="zh-CN" sz="2400" b="1" i="0" u="none" strike="noStrike" kern="1200" cap="none" spc="0" normalizeH="0" baseline="0" noProof="0">
              <a:ln>
                <a:noFill/>
              </a:ln>
              <a:solidFill>
                <a:srgbClr val="0000FF"/>
              </a:solidFill>
              <a:effectLst/>
              <a:uLnTx/>
              <a:uFillTx/>
              <a:latin typeface="+mn-ea"/>
              <a:ea typeface="+mn-ea"/>
              <a:cs typeface="+mn-cs"/>
            </a:endParaRPr>
          </a:p>
          <a:p>
            <a:pPr marL="0" marR="0" lvl="0" indent="0" algn="l" defTabSz="914400" rtl="0" eaLnBrk="1" fontAlgn="base" latinLnBrk="0" hangingPunct="1">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mn-ea"/>
                <a:ea typeface="+mn-ea"/>
                <a:cs typeface="+mn-cs"/>
              </a:rPr>
              <a:t>……</a:t>
            </a:r>
            <a:endParaRPr kumimoji="0" lang="zh-CN" altLang="en-US" sz="2400" b="1" i="0" u="none" strike="noStrike" kern="1200" cap="none" spc="0" normalizeH="0" baseline="0" noProof="0">
              <a:ln>
                <a:noFill/>
              </a:ln>
              <a:solidFill>
                <a:schemeClr val="tx1"/>
              </a:solidFill>
              <a:effectLst/>
              <a:uLnTx/>
              <a:uFillTx/>
              <a:latin typeface="+mn-ea"/>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linds(horizontal)">
                                      <p:cBhvr>
                                        <p:cTn id="7" dur="500"/>
                                        <p:tgtEl>
                                          <p:spTgt spid="7">
                                            <p:txEl>
                                              <p:pRg st="0" end="0"/>
                                            </p:txEl>
                                          </p:spTgt>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blinds(horizontal)">
                                      <p:cBhvr>
                                        <p:cTn id="11" dur="500"/>
                                        <p:tgtEl>
                                          <p:spTgt spid="7">
                                            <p:txEl>
                                              <p:pRg st="1" end="1"/>
                                            </p:txEl>
                                          </p:spTgt>
                                        </p:tgtEl>
                                      </p:cBhvr>
                                    </p:animEffect>
                                  </p:childTnLst>
                                </p:cTn>
                              </p:par>
                            </p:childTnLst>
                          </p:cTn>
                        </p:par>
                        <p:par>
                          <p:cTn id="12" fill="hold" nodeType="afterGroup">
                            <p:stCondLst>
                              <p:cond delay="1000"/>
                            </p:stCondLst>
                            <p:childTnLst>
                              <p:par>
                                <p:cTn id="13" presetID="3" presetClass="entr" presetSubtype="10" fill="hold"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blinds(horizontal)">
                                      <p:cBhvr>
                                        <p:cTn id="15" dur="500"/>
                                        <p:tgtEl>
                                          <p:spTgt spid="7">
                                            <p:txEl>
                                              <p:pRg st="2" end="2"/>
                                            </p:txEl>
                                          </p:spTgt>
                                        </p:tgtEl>
                                      </p:cBhvr>
                                    </p:animEffect>
                                  </p:childTnLst>
                                </p:cTn>
                              </p:par>
                            </p:childTnLst>
                          </p:cTn>
                        </p:par>
                        <p:par>
                          <p:cTn id="16" fill="hold" nodeType="afterGroup">
                            <p:stCondLst>
                              <p:cond delay="1500"/>
                            </p:stCondLst>
                            <p:childTnLst>
                              <p:par>
                                <p:cTn id="17" presetID="3" presetClass="entr" presetSubtype="10" fill="hold"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blinds(horizontal)">
                                      <p:cBhvr>
                                        <p:cTn id="19" dur="500"/>
                                        <p:tgtEl>
                                          <p:spTgt spid="7">
                                            <p:txEl>
                                              <p:pRg st="3" end="3"/>
                                            </p:txEl>
                                          </p:spTgt>
                                        </p:tgtEl>
                                      </p:cBhvr>
                                    </p:animEffect>
                                  </p:childTnLst>
                                </p:cTn>
                              </p:par>
                            </p:childTnLst>
                          </p:cTn>
                        </p:par>
                        <p:par>
                          <p:cTn id="20" fill="hold" nodeType="afterGroup">
                            <p:stCondLst>
                              <p:cond delay="2000"/>
                            </p:stCondLst>
                            <p:childTnLst>
                              <p:par>
                                <p:cTn id="21" presetID="3" presetClass="entr" presetSubtype="10" fill="hold" nodeType="after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blinds(horizontal)">
                                      <p:cBhvr>
                                        <p:cTn id="23"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 name="矩形 16"/>
          <p:cNvSpPr/>
          <p:nvPr/>
        </p:nvSpPr>
        <p:spPr>
          <a:xfrm>
            <a:off x="6350" y="3175"/>
            <a:ext cx="9144000" cy="6456785"/>
          </a:xfrm>
          <a:prstGeom prst="rect">
            <a:avLst/>
          </a:prstGeom>
          <a:gradFill>
            <a:gsLst>
              <a:gs pos="46800">
                <a:srgbClr val="CECECE">
                  <a:alpha val="13000"/>
                </a:srgbClr>
              </a:gs>
              <a:gs pos="100000">
                <a:schemeClr val="bg1">
                  <a:lumMod val="65000"/>
                </a:schemeClr>
              </a:gs>
              <a:gs pos="0">
                <a:schemeClr val="bg1">
                  <a:lumMod val="9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4" name="矩形 3"/>
          <p:cNvSpPr/>
          <p:nvPr/>
        </p:nvSpPr>
        <p:spPr>
          <a:xfrm>
            <a:off x="0" y="6456363"/>
            <a:ext cx="9144000" cy="401637"/>
          </a:xfrm>
          <a:prstGeom prst="rect">
            <a:avLst/>
          </a:prstGeom>
          <a:solidFill>
            <a:schemeClr val="bg2">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2" name="流程图: 手动输入 1"/>
          <p:cNvSpPr/>
          <p:nvPr/>
        </p:nvSpPr>
        <p:spPr>
          <a:xfrm rot="16200000" flipV="1">
            <a:off x="1087438" y="5248275"/>
            <a:ext cx="522287" cy="2697163"/>
          </a:xfrm>
          <a:prstGeom prst="flowChartManualInput">
            <a:avLst/>
          </a:prstGeom>
          <a:gradFill flip="none" rotWithShape="1">
            <a:gsLst>
              <a:gs pos="69000">
                <a:srgbClr val="CC6464"/>
              </a:gs>
              <a:gs pos="100000">
                <a:srgbClr val="FF5D5D"/>
              </a:gs>
              <a:gs pos="0">
                <a:srgbClr val="C0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21" name="矩形 20"/>
          <p:cNvSpPr>
            <a:spLocks noChangeArrowheads="1"/>
          </p:cNvSpPr>
          <p:nvPr/>
        </p:nvSpPr>
        <p:spPr bwMode="auto">
          <a:xfrm>
            <a:off x="296863" y="3937000"/>
            <a:ext cx="4572000" cy="1616075"/>
          </a:xfrm>
          <a:prstGeom prst="rect">
            <a:avLst/>
          </a:prstGeom>
          <a:noFill/>
          <a:ln w="9525">
            <a:noFill/>
            <a:miter lim="800000"/>
          </a:ln>
        </p:spPr>
        <p:txBody>
          <a:bodyPr>
            <a:spAutoFit/>
          </a:bodyPr>
          <a:lstStyle/>
          <a:p>
            <a:pPr algn="just"/>
            <a:r>
              <a:rPr lang="zh-CN" altLang="en-US" sz="2000"/>
              <a:t>近</a:t>
            </a:r>
            <a:r>
              <a:rPr lang="en-US" altLang="zh-CN" sz="2000"/>
              <a:t>40</a:t>
            </a:r>
            <a:r>
              <a:rPr lang="zh-CN" altLang="en-US" sz="2000"/>
              <a:t>年改革在推动中国经济腾飞的同时也存在诸多问题，如：贫富差距过大，社会不公、下岗职工、发展不平衡、民生问题严峻、社会保障滞后、内需不旺、环境破坏触目惊心</a:t>
            </a:r>
            <a:r>
              <a:rPr lang="en-US" altLang="zh-CN" sz="2000"/>
              <a:t>……</a:t>
            </a:r>
            <a:endParaRPr lang="en-US" altLang="zh-CN" sz="2000"/>
          </a:p>
        </p:txBody>
      </p:sp>
      <p:pic>
        <p:nvPicPr>
          <p:cNvPr id="22" name="Picture 2" descr="http://p4.so.qhimgs1.com/bdr/_240_/t01b6441285a1b2f7ea.jpg"/>
          <p:cNvPicPr>
            <a:picLocks noChangeAspect="1" noChangeArrowheads="1"/>
          </p:cNvPicPr>
          <p:nvPr/>
        </p:nvPicPr>
        <p:blipFill>
          <a:blip r:embed="rId2"/>
          <a:stretch>
            <a:fillRect/>
          </a:stretch>
        </p:blipFill>
        <p:spPr bwMode="auto">
          <a:xfrm>
            <a:off x="423863" y="1130300"/>
            <a:ext cx="4283075" cy="2719388"/>
          </a:xfrm>
          <a:prstGeom prst="rect">
            <a:avLst/>
          </a:prstGeom>
          <a:noFill/>
          <a:ln w="9525">
            <a:noFill/>
            <a:miter lim="800000"/>
          </a:ln>
        </p:spPr>
      </p:pic>
      <p:pic>
        <p:nvPicPr>
          <p:cNvPr id="24" name="Picture 6" descr="http://picture.youth.cn/qtdb/201405/W020140526361308184559.jpg"/>
          <p:cNvPicPr>
            <a:picLocks noChangeAspect="1" noChangeArrowheads="1"/>
          </p:cNvPicPr>
          <p:nvPr/>
        </p:nvPicPr>
        <p:blipFill>
          <a:blip r:embed="rId3"/>
          <a:stretch>
            <a:fillRect/>
          </a:stretch>
        </p:blipFill>
        <p:spPr bwMode="auto">
          <a:xfrm>
            <a:off x="4964113" y="1130300"/>
            <a:ext cx="3697287" cy="4275138"/>
          </a:xfrm>
          <a:prstGeom prst="rect">
            <a:avLst/>
          </a:prstGeom>
          <a:noFill/>
          <a:ln w="9525">
            <a:noFill/>
            <a:miter lim="800000"/>
          </a:ln>
        </p:spPr>
      </p:pic>
      <p:sp>
        <p:nvSpPr>
          <p:cNvPr id="28" name="TextBox 27"/>
          <p:cNvSpPr txBox="1">
            <a:spLocks noChangeArrowheads="1"/>
          </p:cNvSpPr>
          <p:nvPr/>
        </p:nvSpPr>
        <p:spPr bwMode="auto">
          <a:xfrm>
            <a:off x="1511300" y="5700713"/>
            <a:ext cx="7264400" cy="461962"/>
          </a:xfrm>
          <a:prstGeom prst="rect">
            <a:avLst/>
          </a:prstGeom>
          <a:noFill/>
          <a:ln w="9525">
            <a:noFill/>
            <a:miter lim="800000"/>
          </a:ln>
        </p:spPr>
        <p:txBody>
          <a:bodyPr wrap="none">
            <a:spAutoFit/>
          </a:bodyPr>
          <a:lstStyle/>
          <a:p>
            <a:r>
              <a:rPr lang="zh-CN" altLang="en-US" sz="2400"/>
              <a:t>在全面深化改革的今天我们应该吸取哪些经验教训？</a:t>
            </a:r>
            <a:endParaRPr lang="zh-CN" altLang="en-US" sz="2400"/>
          </a:p>
        </p:txBody>
      </p:sp>
      <p:sp>
        <p:nvSpPr>
          <p:cNvPr id="18" name="文本框 18"/>
          <p:cNvSpPr txBox="1">
            <a:spLocks noChangeArrowheads="1"/>
          </p:cNvSpPr>
          <p:nvPr/>
        </p:nvSpPr>
        <p:spPr bwMode="auto">
          <a:xfrm>
            <a:off x="3994150" y="28575"/>
            <a:ext cx="2171700" cy="523875"/>
          </a:xfrm>
          <a:prstGeom prst="rect">
            <a:avLst/>
          </a:prstGeom>
          <a:noFill/>
          <a:ln w="9525">
            <a:noFill/>
            <a:miter lim="800000"/>
          </a:ln>
        </p:spPr>
        <p:txBody>
          <a:bodyPr wrap="none">
            <a:spAutoFit/>
          </a:bodyPr>
          <a:lstStyle/>
          <a:p>
            <a:r>
              <a:rPr lang="zh-CN" altLang="en-US" sz="2800" b="1">
                <a:solidFill>
                  <a:srgbClr val="141316"/>
                </a:solidFill>
                <a:latin typeface="黑体" panose="02010609060101010101" pitchFamily="49" charset="-122"/>
                <a:ea typeface="黑体" panose="02010609060101010101" pitchFamily="49" charset="-122"/>
              </a:rPr>
              <a:t>课 后 作 业</a:t>
            </a:r>
            <a:endParaRPr lang="zh-CN" altLang="en-US" sz="2800" b="1">
              <a:solidFill>
                <a:srgbClr val="141316"/>
              </a:solidFill>
              <a:latin typeface="黑体" panose="02010609060101010101" pitchFamily="49" charset="-122"/>
              <a:ea typeface="黑体" panose="02010609060101010101" pitchFamily="49" charset="-122"/>
            </a:endParaRPr>
          </a:p>
        </p:txBody>
      </p:sp>
      <p:sp>
        <p:nvSpPr>
          <p:cNvPr id="19" name="单圆角矩形 18"/>
          <p:cNvSpPr/>
          <p:nvPr/>
        </p:nvSpPr>
        <p:spPr>
          <a:xfrm>
            <a:off x="0" y="160338"/>
            <a:ext cx="1616075" cy="439737"/>
          </a:xfrm>
          <a:prstGeom prst="round1Rect">
            <a:avLst>
              <a:gd name="adj" fmla="val 36332"/>
            </a:avLst>
          </a:prstGeom>
          <a:solidFill>
            <a:srgbClr val="B82E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sp>
        <p:nvSpPr>
          <p:cNvPr id="20" name="矩形 19"/>
          <p:cNvSpPr/>
          <p:nvPr/>
        </p:nvSpPr>
        <p:spPr>
          <a:xfrm>
            <a:off x="-9525" y="565150"/>
            <a:ext cx="9144000" cy="127000"/>
          </a:xfrm>
          <a:prstGeom prst="rect">
            <a:avLst/>
          </a:prstGeom>
          <a:gradFill flip="none" rotWithShape="1">
            <a:gsLst>
              <a:gs pos="0">
                <a:schemeClr val="bg2">
                  <a:lumMod val="50000"/>
                  <a:alpha val="58000"/>
                </a:schemeClr>
              </a:gs>
              <a:gs pos="74000">
                <a:srgbClr val="B82E2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矩形 26"/>
          <p:cNvSpPr/>
          <p:nvPr/>
        </p:nvSpPr>
        <p:spPr>
          <a:xfrm>
            <a:off x="246063" y="898525"/>
            <a:ext cx="8542337" cy="4764088"/>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5" name="组合 11"/>
          <p:cNvGrpSpPr/>
          <p:nvPr/>
        </p:nvGrpSpPr>
        <p:grpSpPr>
          <a:xfrm>
            <a:off x="1303338" y="22225"/>
            <a:ext cx="368300" cy="368300"/>
            <a:chOff x="1296416" y="123872"/>
            <a:chExt cx="368654" cy="368654"/>
          </a:xfrm>
        </p:grpSpPr>
        <p:sp>
          <p:nvSpPr>
            <p:cNvPr id="33" name="同心圆 32"/>
            <p:cNvSpPr/>
            <p:nvPr/>
          </p:nvSpPr>
          <p:spPr>
            <a:xfrm>
              <a:off x="1296416" y="123872"/>
              <a:ext cx="368654" cy="368654"/>
            </a:xfrm>
            <a:prstGeom prst="donut">
              <a:avLst>
                <a:gd name="adj" fmla="val 1578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black"/>
                </a:solidFill>
              </a:endParaRPr>
            </a:p>
          </p:txBody>
        </p:sp>
        <p:sp>
          <p:nvSpPr>
            <p:cNvPr id="34" name="椭圆 33"/>
            <p:cNvSpPr>
              <a:spLocks noChangeAspect="1"/>
            </p:cNvSpPr>
            <p:nvPr/>
          </p:nvSpPr>
          <p:spPr>
            <a:xfrm>
              <a:off x="1336141" y="163598"/>
              <a:ext cx="289203" cy="28920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solidFill>
                  <a:prstClr val="white"/>
                </a:solidFill>
              </a:endParaRPr>
            </a:p>
          </p:txBody>
        </p:sp>
      </p:grpSp>
      <p:sp>
        <p:nvSpPr>
          <p:cNvPr id="36" name="4-Point Star 9"/>
          <p:cNvSpPr/>
          <p:nvPr/>
        </p:nvSpPr>
        <p:spPr>
          <a:xfrm rot="890656">
            <a:off x="1169377" y="-122977"/>
            <a:ext cx="634271" cy="634271"/>
          </a:xfrm>
          <a:prstGeom prst="star4">
            <a:avLst>
              <a:gd name="adj" fmla="val 6656"/>
            </a:avLst>
          </a:prstGeom>
          <a:gradFill flip="none" rotWithShape="1">
            <a:gsLst>
              <a:gs pos="0">
                <a:schemeClr val="bg1"/>
              </a:gs>
              <a:gs pos="63000">
                <a:schemeClr val="bg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pic>
        <p:nvPicPr>
          <p:cNvPr id="37" name="New picture" hidden="1"/>
          <p:cNvPicPr/>
          <p:nvPr/>
        </p:nvPicPr>
        <p:blipFill>
          <a:blip r:embed="rId4"/>
          <a:stretch>
            <a:fillRect/>
          </a:stretch>
        </p:blipFill>
        <p:spPr>
          <a:xfrm>
            <a:off x="10985500" y="12319000"/>
            <a:ext cx="330200" cy="4699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nodeType="afterGroup">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edge">
                                      <p:cBhvr>
                                        <p:cTn id="11" dur="1000"/>
                                        <p:tgtEl>
                                          <p:spTgt spid="27"/>
                                        </p:tgtEl>
                                      </p:cBhvr>
                                    </p:animEffect>
                                  </p:childTnLst>
                                </p:cTn>
                              </p:par>
                            </p:childTnLst>
                          </p:cTn>
                        </p:par>
                        <p:par>
                          <p:cTn id="12" fill="hold" nodeType="afterGroup">
                            <p:stCondLst>
                              <p:cond delay="1500"/>
                            </p:stCondLst>
                            <p:childTnLst>
                              <p:par>
                                <p:cTn id="13" presetID="22" presetClass="entr" presetSubtype="8"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nodeType="afterGroup">
                            <p:stCondLst>
                              <p:cond delay="2000"/>
                            </p:stCondLst>
                            <p:childTnLst>
                              <p:par>
                                <p:cTn id="17" presetID="22" presetClass="entr" presetSubtype="1"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par>
                                <p:cTn id="20" presetID="22" presetClass="entr" presetSubtype="1"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up)">
                                      <p:cBhvr>
                                        <p:cTn id="22" dur="500"/>
                                        <p:tgtEl>
                                          <p:spTgt spid="24"/>
                                        </p:tgtEl>
                                      </p:cBhvr>
                                    </p:animEffect>
                                  </p:childTnLst>
                                </p:cTn>
                              </p:par>
                            </p:childTnLst>
                          </p:cTn>
                        </p:par>
                        <p:par>
                          <p:cTn id="23" fill="hold" nodeType="afterGroup">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par>
                                <p:cTn id="27" presetID="8" presetClass="emph" presetSubtype="0" repeatCount="indefinite" fill="hold" nodeType="withEffect">
                                  <p:stCondLst>
                                    <p:cond delay="0"/>
                                  </p:stCondLst>
                                  <p:iterate type="lt">
                                    <p:tmPct val="0"/>
                                  </p:iterate>
                                  <p:childTnLst>
                                    <p:animRot by="21600000">
                                      <p:cBhvr>
                                        <p:cTn id="28" dur="5000" fill="hold"/>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8" grpId="0"/>
      <p:bldP spid="18" grpId="0"/>
      <p:bldP spid="27"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123</Paragraphs>
  <Slides>32</Slides>
  <Notes>5</Notes>
  <TotalTime>0</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32</vt:i4>
      </vt:variant>
    </vt:vector>
  </HeadingPairs>
  <TitlesOfParts>
    <vt:vector baseType="lpstr" size="47">
      <vt:lpstr>Arial</vt:lpstr>
      <vt:lpstr>Calibri</vt:lpstr>
      <vt:lpstr>黑体</vt:lpstr>
      <vt:lpstr>隶书</vt:lpstr>
      <vt:lpstr>楷体</vt:lpstr>
      <vt:lpstr>微软雅黑</vt:lpstr>
      <vt:lpstr>华文仿宋</vt:lpstr>
      <vt:lpstr>楷体_GB2312</vt:lpstr>
      <vt:lpstr>Times New Roman</vt:lpstr>
      <vt:lpstr>宋体</vt:lpstr>
      <vt:lpstr>等线</vt:lpstr>
      <vt:lpstr>胡敬礼毛笔行书简</vt:lpstr>
      <vt:lpstr>微软雅黑 Light</vt:lpstr>
      <vt:lpstr>华文中宋</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幻灯片 1</dc:title>
  <dc:creator>Administrator</dc:creator>
  <cp:lastModifiedBy>思睿齋主人</cp:lastModifiedBy>
  <cp:revision>80</cp:revision>
  <dcterms:created xsi:type="dcterms:W3CDTF">2019-05-10T04:14:00Z</dcterms:created>
  <dcterms:modified xsi:type="dcterms:W3CDTF">2020-07-01T08:54:52Z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