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96" r:id="rId3"/>
    <p:sldId id="280" r:id="rId4"/>
    <p:sldId id="369" r:id="rId5"/>
    <p:sldId id="470" r:id="rId6"/>
    <p:sldId id="370" r:id="rId7"/>
    <p:sldId id="416" r:id="rId8"/>
    <p:sldId id="417" r:id="rId9"/>
    <p:sldId id="395" r:id="rId10"/>
    <p:sldId id="408" r:id="rId11"/>
    <p:sldId id="375" r:id="rId12"/>
    <p:sldId id="419" r:id="rId13"/>
    <p:sldId id="425" r:id="rId14"/>
    <p:sldId id="471" r:id="rId15"/>
    <p:sldId id="386" r:id="rId16"/>
    <p:sldId id="385" r:id="rId17"/>
    <p:sldId id="404" r:id="rId18"/>
    <p:sldId id="469" r:id="rId19"/>
    <p:sldId id="448" r:id="rId20"/>
    <p:sldId id="449" r:id="rId21"/>
    <p:sldId id="445" r:id="rId22"/>
    <p:sldId id="451" r:id="rId23"/>
    <p:sldId id="452" r:id="rId24"/>
    <p:sldId id="447" r:id="rId25"/>
    <p:sldId id="497" r:id="rId26"/>
    <p:sldId id="498" r:id="rId27"/>
    <p:sldId id="499" r:id="rId28"/>
    <p:sldId id="467" r:id="rId29"/>
    <p:sldId id="492" r:id="rId30"/>
    <p:sldId id="493" r:id="rId31"/>
    <p:sldId id="446" r:id="rId32"/>
  </p:sldIdLst>
  <p:sldSz cx="9144000" cy="6858000" type="screen4x3"/>
  <p:notesSz cx="6858000" cy="9144000"/>
  <p:custDataLst>
    <p:tags r:id="rId33"/>
  </p:custDataLst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224" y="-108"/>
      </p:cViewPr>
      <p:guideLst>
        <p:guide orient="horz" pos="2158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b="0" strike="noStrike" noProof="1">
              <a:ea typeface="宋体" pitchFamily="2" charset="-122"/>
            </a:endParaRPr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b="0" strike="noStrike" noProof="1">
              <a:ea typeface="宋体" pitchFamily="2" charset="-122"/>
            </a:endParaRPr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b="0" strike="noStrike" noProof="1">
              <a:ea typeface="宋体" pitchFamily="2" charset="-122"/>
            </a:endParaRPr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b="0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z="1200" b="0" strike="noStrike" noProof="1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幻灯片图像占位符 330753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9698" name="文本占位符 330754"/>
          <p:cNvSpPr>
            <a:spLocks noGrp="1" noRot="1"/>
          </p:cNvSpPr>
          <p:nvPr>
            <p:ph type="body" idx="1"/>
          </p:nvPr>
        </p:nvSpPr>
        <p:spPr/>
        <p:txBody>
          <a:bodyPr anchor="ctr"/>
          <a:lstStyle/>
          <a:p>
            <a:pPr lvl="0" indent="0"/>
            <a:endParaRPr lang="en-US" altLang="zh-CN"/>
          </a:p>
        </p:txBody>
      </p:sp>
      <p:sp>
        <p:nvSpPr>
          <p:cNvPr id="29699" name="灯片编号占位符 1"/>
          <p:cNvSpPr/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zh-CN" altLang="en-US" sz="1200"/>
              <a:t>20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7" name="幻灯片图像占位符 295937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4818" name="文本占位符 295938"/>
          <p:cNvSpPr>
            <a:spLocks noGrp="1" noRot="1"/>
          </p:cNvSpPr>
          <p:nvPr>
            <p:ph type="body" idx="1"/>
          </p:nvPr>
        </p:nvSpPr>
        <p:spPr/>
        <p:txBody>
          <a:bodyPr anchor="ctr"/>
          <a:lstStyle/>
          <a:p>
            <a:pPr lvl="0" indent="0"/>
            <a:endParaRPr lang="en-US" altLang="en-US"/>
          </a:p>
        </p:txBody>
      </p:sp>
      <p:sp>
        <p:nvSpPr>
          <p:cNvPr id="34819" name="灯片编号占位符 1"/>
          <p:cNvSpPr/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 algn="r"/>
            <a:fld id="{9A0DB2DC-4C9A-4742-B13C-FB6460FD3503}" type="slidenum">
              <a:rPr lang="zh-CN" altLang="en-US" sz="1200" b="0">
                <a:latin typeface="Arial" panose="020b0604020202020204" pitchFamily="34" charset="0"/>
                <a:ea typeface="宋体" pitchFamily="2" charset="-122"/>
              </a:rPr>
              <a:t>30</a:t>
            </a:fld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 type="title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文本框 2052"/>
          <p:cNvSpPr txBox="1"/>
          <p:nvPr/>
        </p:nvSpPr>
        <p:spPr>
          <a:xfrm>
            <a:off x="368300" y="395288"/>
            <a:ext cx="13843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2800" i="1">
                <a:solidFill>
                  <a:schemeClr val="accent2"/>
                </a:solidFill>
                <a:latin typeface="Arial" panose="020b0604020202020204" pitchFamily="34" charset="0"/>
                <a:ea typeface="宋体" pitchFamily="2" charset="-122"/>
              </a:rPr>
              <a:t>LOGO</a:t>
            </a:r>
          </a:p>
        </p:txBody>
      </p:sp>
      <p:sp>
        <p:nvSpPr>
          <p:cNvPr id="2054" name="副标题 2053"/>
          <p:cNvSpPr>
            <a:spLocks noGrp="1"/>
          </p:cNvSpPr>
          <p:nvPr>
            <p:ph type="subTitle" idx="1"/>
          </p:nvPr>
        </p:nvSpPr>
        <p:spPr>
          <a:xfrm>
            <a:off x="3810000" y="5029200"/>
            <a:ext cx="4724400" cy="381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1800" b="1" kern="1200">
                <a:solidFill>
                  <a:schemeClr val="bg1"/>
                </a:solidFill>
              </a:defRPr>
            </a:lvl1pPr>
            <a:lvl2pPr marL="457200" lvl="1" indent="-457200" algn="ctr">
              <a:buNone/>
              <a:defRPr sz="1800" b="1" kern="1200">
                <a:solidFill>
                  <a:schemeClr val="bg1"/>
                </a:solidFill>
              </a:defRPr>
            </a:lvl2pPr>
            <a:lvl3pPr marL="914400" lvl="2" indent="-914400" algn="ctr">
              <a:buNone/>
              <a:defRPr sz="1800" b="1" kern="1200">
                <a:solidFill>
                  <a:schemeClr val="bg1"/>
                </a:solidFill>
              </a:defRPr>
            </a:lvl3pPr>
            <a:lvl4pPr marL="1371600" lvl="3" indent="-1371600" algn="ctr">
              <a:buNone/>
              <a:defRPr sz="1800" b="1" kern="1200">
                <a:solidFill>
                  <a:schemeClr val="bg1"/>
                </a:solidFill>
              </a:defRPr>
            </a:lvl4pPr>
            <a:lvl5pPr marL="1828800" lvl="4" indent="-1828800" algn="ctr">
              <a:buNone/>
              <a:defRPr sz="1800" b="1" kern="1200">
                <a:solidFill>
                  <a:schemeClr val="bg1"/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2055" name="标题 2054"/>
          <p:cNvSpPr>
            <a:spLocks noGrp="1"/>
          </p:cNvSpPr>
          <p:nvPr>
            <p:ph type="ctrTitle"/>
          </p:nvPr>
        </p:nvSpPr>
        <p:spPr>
          <a:xfrm>
            <a:off x="228600" y="2057400"/>
            <a:ext cx="6096000" cy="6826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r">
              <a:defRPr sz="4000" kern="1200"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" name="日期占位符 2049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endParaRPr lang="zh-CN" altLang="en-US" strike="noStrike" noProof="1">
              <a:ea typeface="宋体" pitchFamily="2" charset="-122"/>
            </a:endParaRPr>
          </a:p>
        </p:txBody>
      </p:sp>
      <p:sp>
        <p:nvSpPr>
          <p:cNvPr id="2051" name="页脚占位符 2050"/>
          <p:cNvSpPr>
            <a:spLocks noGrp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algn="ctr" fontAlgn="base"/>
            <a:endParaRPr lang="zh-CN" altLang="en-US" sz="1200" b="0" strike="noStrike" noProof="1">
              <a:ea typeface="宋体" pitchFamily="2" charset="-122"/>
            </a:endParaRPr>
          </a:p>
        </p:txBody>
      </p:sp>
      <p:sp>
        <p:nvSpPr>
          <p:cNvPr id="2052" name="灯片编号占位符 2051"/>
          <p:cNvSpPr>
            <a:spLocks noGrp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fontAlgn="base"/>
            <a:fld id="{9A0DB2DC-4C9A-4742-B13C-FB6460FD3503}" type="slidenum">
              <a:rPr lang="zh-CN" altLang="en-US" strike="noStrike" noProof="1">
                <a:solidFill>
                  <a:schemeClr val="bg1"/>
                </a:solidFill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>
              <a:solidFill>
                <a:schemeClr val="bg1"/>
              </a:solidFill>
              <a:ea typeface="宋体" pitchFamily="2" charset="-122"/>
            </a:endParaRPr>
          </a:p>
        </p:txBody>
      </p:sp>
    </p:spTree>
  </p:cSld>
  <p:clrMapOvr>
    <a:masterClrMapping/>
  </p:clrMapOvr>
  <p:transition spd="slow">
    <p:wheel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069842" cy="4648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6958" y="1600200"/>
            <a:ext cx="4069842" cy="4648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10350" y="1600200"/>
            <a:ext cx="2076450" cy="4648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81000" y="1600200"/>
            <a:ext cx="6108976" cy="4648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</p:spTree>
  </p:cSld>
  <p:clrMapOvr>
    <a:masterClrMapping/>
  </p:clrMapOvr>
  <p:transition spd="slow">
    <p:wheel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slow">
    <p:wheel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2.jpe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文本占位符 1025"/>
          <p:cNvSpPr>
            <a:spLocks noGrp="1"/>
          </p:cNvSpPr>
          <p:nvPr>
            <p:ph type="body"/>
          </p:nvPr>
        </p:nvSpPr>
        <p:spPr>
          <a:xfrm>
            <a:off x="381000" y="1600200"/>
            <a:ext cx="8305800" cy="4648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7" name="日期占位符 1026"/>
          <p:cNvSpPr>
            <a:spLocks noGrp="1"/>
          </p:cNvSpPr>
          <p:nvPr>
            <p:ph type="dt" sz="half" idx="2"/>
          </p:nvPr>
        </p:nvSpPr>
        <p:spPr>
          <a:xfrm>
            <a:off x="304800" y="6400800"/>
            <a:ext cx="2133600" cy="228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b="0">
                <a:ea typeface="宋体" pitchFamily="2" charset="-122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8" name="灯片编号占位符 1027"/>
          <p:cNvSpPr>
            <a:spLocks noGrp="1"/>
          </p:cNvSpPr>
          <p:nvPr>
            <p:ph type="sldNum" sz="quarter" idx="4"/>
          </p:nvPr>
        </p:nvSpPr>
        <p:spPr>
          <a:xfrm>
            <a:off x="2971800" y="6400800"/>
            <a:ext cx="2133600" cy="228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b="0">
                <a:ea typeface="宋体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itchFamily="2" charset="-122"/>
                <a:cs typeface="+mn-ea"/>
              </a:rPr>
              <a:t/>
            </a:fld>
            <a:endParaRPr lang="zh-CN" altLang="en-US" strike="noStrike" noProof="1"/>
          </a:p>
        </p:txBody>
      </p:sp>
      <p:sp>
        <p:nvSpPr>
          <p:cNvPr id="1029" name="标题 1028"/>
          <p:cNvSpPr>
            <a:spLocks noGrp="1"/>
          </p:cNvSpPr>
          <p:nvPr>
            <p:ph type="title" idx="5"/>
          </p:nvPr>
        </p:nvSpPr>
        <p:spPr>
          <a:xfrm>
            <a:off x="468313" y="2492375"/>
            <a:ext cx="49530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wheel/>
  </p:transition>
  <p:timing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2800" b="1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&#21830;&#20195;&#38738;&#38108;&#22120;&#38136;&#36896;.mp4" TargetMode="Ex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0.png" /><Relationship Id="rId2" Type="http://schemas.openxmlformats.org/officeDocument/2006/relationships/image" Target="../media/image3.png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Relationship Id="rId9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slide" Target="slide7.xml" TargetMode="Internal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Relationship Id="rId8" Type="http://schemas.openxmlformats.org/officeDocument/2006/relationships/image" Target="../media/image16.png" /><Relationship Id="rId9" Type="http://schemas.openxmlformats.org/officeDocument/2006/relationships/image" Target="../media/image1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7.png" /><Relationship Id="rId5" Type="http://schemas.openxmlformats.org/officeDocument/2006/relationships/image" Target="../media/image11.png" /><Relationship Id="rId6" Type="http://schemas.openxmlformats.org/officeDocument/2006/relationships/slide" Target="slide7.xml" TargetMode="Internal" /><Relationship Id="rId7" Type="http://schemas.openxmlformats.org/officeDocument/2006/relationships/image" Target="../media/image1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Relationship Id="rId3" Type="http://schemas.openxmlformats.org/officeDocument/2006/relationships/slide" Target="slide11.xml" TargetMode="Internal" /><Relationship Id="rId4" Type="http://schemas.openxmlformats.org/officeDocument/2006/relationships/image" Target="../media/image21.png" /><Relationship Id="rId5" Type="http://schemas.openxmlformats.org/officeDocument/2006/relationships/image" Target="../media/image22.png" /><Relationship Id="rId6" Type="http://schemas.openxmlformats.org/officeDocument/2006/relationships/image" Target="../media/image2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Relationship Id="rId5" Type="http://schemas.openxmlformats.org/officeDocument/2006/relationships/slide" Target="slide4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Relationship Id="rId4" Type="http://schemas.openxmlformats.org/officeDocument/2006/relationships/image" Target="../media/image2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Relationship Id="rId3" Type="http://schemas.openxmlformats.org/officeDocument/2006/relationships/image" Target="../media/image31.jpeg" /><Relationship Id="rId4" Type="http://schemas.openxmlformats.org/officeDocument/2006/relationships/image" Target="../media/image3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Relationship Id="rId3" Type="http://schemas.openxmlformats.org/officeDocument/2006/relationships/image" Target="../media/image33.png" /><Relationship Id="rId4" Type="http://schemas.openxmlformats.org/officeDocument/2006/relationships/image" Target="../media/image3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Relationship Id="rId3" Type="http://schemas.openxmlformats.org/officeDocument/2006/relationships/image" Target="../media/image35.png" /><Relationship Id="rId4" Type="http://schemas.openxmlformats.org/officeDocument/2006/relationships/image" Target="../media/image36.gi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Relationship Id="rId5" Type="http://schemas.openxmlformats.org/officeDocument/2006/relationships/image" Target="../media/image41.jpeg" /><Relationship Id="rId6" Type="http://schemas.openxmlformats.org/officeDocument/2006/relationships/image" Target="../media/image42.jpeg" /><Relationship Id="rId7" Type="http://schemas.openxmlformats.org/officeDocument/2006/relationships/image" Target="../media/image43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Relationship Id="rId4" Type="http://schemas.openxmlformats.org/officeDocument/2006/relationships/image" Target="../media/image44.jpeg" /><Relationship Id="rId5" Type="http://schemas.openxmlformats.org/officeDocument/2006/relationships/image" Target="../media/image45.jpeg" /><Relationship Id="rId6" Type="http://schemas.openxmlformats.org/officeDocument/2006/relationships/image" Target="../media/image4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55.gif" /><Relationship Id="rId11" Type="http://schemas.openxmlformats.org/officeDocument/2006/relationships/image" Target="../media/image56.gif" /><Relationship Id="rId12" Type="http://schemas.openxmlformats.org/officeDocument/2006/relationships/image" Target="../media/image57.gif" /><Relationship Id="rId13" Type="http://schemas.openxmlformats.org/officeDocument/2006/relationships/image" Target="../media/image58.jpeg" /><Relationship Id="rId14" Type="http://schemas.openxmlformats.org/officeDocument/2006/relationships/hyperlink" Target="http://image.baidu.com/i?ct=503316480&amp;z=0&amp;tn=baiduimagedetail&amp;word=%C9%DF&amp;in=22342&amp;cl=2&amp;cm=1&amp;sc=0&amp;lm=-1&amp;pn=2&amp;rn=1" TargetMode="External" /><Relationship Id="rId15" Type="http://schemas.openxmlformats.org/officeDocument/2006/relationships/image" Target="../media/image59.jpeg" /><Relationship Id="rId16" Type="http://schemas.openxmlformats.org/officeDocument/2006/relationships/image" Target="../media/image60.jpeg" /><Relationship Id="rId17" Type="http://schemas.openxmlformats.org/officeDocument/2006/relationships/image" Target="../media/image61.gif" /><Relationship Id="rId18" Type="http://schemas.openxmlformats.org/officeDocument/2006/relationships/image" Target="../media/image62.gif" /><Relationship Id="rId19" Type="http://schemas.openxmlformats.org/officeDocument/2006/relationships/image" Target="../media/image63.gif" /><Relationship Id="rId2" Type="http://schemas.openxmlformats.org/officeDocument/2006/relationships/image" Target="../media/image47.jpeg" /><Relationship Id="rId20" Type="http://schemas.openxmlformats.org/officeDocument/2006/relationships/image" Target="../media/image64.jpeg" /><Relationship Id="rId21" Type="http://schemas.openxmlformats.org/officeDocument/2006/relationships/image" Target="../media/image65.jpeg" /><Relationship Id="rId22" Type="http://schemas.openxmlformats.org/officeDocument/2006/relationships/image" Target="../media/image66.gif" /><Relationship Id="rId23" Type="http://schemas.openxmlformats.org/officeDocument/2006/relationships/image" Target="../media/image67.png" /><Relationship Id="rId24" Type="http://schemas.openxmlformats.org/officeDocument/2006/relationships/image" Target="../media/image68.gif" /><Relationship Id="rId25" Type="http://schemas.openxmlformats.org/officeDocument/2006/relationships/image" Target="../media/image69.jpeg" /><Relationship Id="rId26" Type="http://schemas.openxmlformats.org/officeDocument/2006/relationships/image" Target="../media/image70.gif" /><Relationship Id="rId3" Type="http://schemas.openxmlformats.org/officeDocument/2006/relationships/image" Target="../media/image48.jpeg" /><Relationship Id="rId4" Type="http://schemas.openxmlformats.org/officeDocument/2006/relationships/image" Target="../media/image49.jpeg" /><Relationship Id="rId5" Type="http://schemas.openxmlformats.org/officeDocument/2006/relationships/image" Target="../media/image50.jpeg" /><Relationship Id="rId6" Type="http://schemas.openxmlformats.org/officeDocument/2006/relationships/image" Target="../media/image51.jpeg" /><Relationship Id="rId7" Type="http://schemas.openxmlformats.org/officeDocument/2006/relationships/image" Target="../media/image52.jpeg" /><Relationship Id="rId8" Type="http://schemas.openxmlformats.org/officeDocument/2006/relationships/image" Target="../media/image53.gif" /><Relationship Id="rId9" Type="http://schemas.openxmlformats.org/officeDocument/2006/relationships/image" Target="../media/image54.gi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71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924163" y="1390174"/>
          <a:ext cx="6696710" cy="4947285"/>
        </p:xfrm>
        <a:graphic>
          <a:graphicData uri="http://schemas.openxmlformats.org/drawingml/2006/table">
            <a:tbl>
              <a:tblPr/>
              <a:tblGrid>
                <a:gridCol w="695960"/>
                <a:gridCol w="857250"/>
                <a:gridCol w="1125855"/>
                <a:gridCol w="1061720"/>
                <a:gridCol w="861695"/>
                <a:gridCol w="862330"/>
                <a:gridCol w="1231900"/>
              </a:tblGrid>
              <a:tr h="69977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朝代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都城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建立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时间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灭亡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时间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开国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君主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亡国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君主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重要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事件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12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夏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96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商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648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anose="020b0703020204020201" charset="-122"/>
                          <a:cs typeface="Times New Roman" panose="02020603050405020304" pitchFamily="18" charset="0"/>
                        </a:rPr>
                        <a:t>西周</a:t>
                      </a:r>
                      <a:endParaRPr kumimoji="0" 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 panose="020b0703020204020201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39"/>
          <p:cNvSpPr txBox="1"/>
          <p:nvPr/>
        </p:nvSpPr>
        <p:spPr>
          <a:xfrm>
            <a:off x="1656556" y="3512979"/>
            <a:ext cx="13906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阳城</a:t>
            </a:r>
          </a:p>
        </p:txBody>
      </p:sp>
      <p:sp>
        <p:nvSpPr>
          <p:cNvPr id="7" name="Text Box 40"/>
          <p:cNvSpPr txBox="1"/>
          <p:nvPr/>
        </p:nvSpPr>
        <p:spPr>
          <a:xfrm>
            <a:off x="2477929" y="3512503"/>
            <a:ext cx="138946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约公元前</a:t>
            </a:r>
            <a:r>
              <a:rPr lang="en-US" altLang="zh-CN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2070</a:t>
            </a: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年</a:t>
            </a:r>
          </a:p>
        </p:txBody>
      </p:sp>
      <p:sp>
        <p:nvSpPr>
          <p:cNvPr id="3117" name="Text Box 41"/>
          <p:cNvSpPr txBox="1"/>
          <p:nvPr/>
        </p:nvSpPr>
        <p:spPr>
          <a:xfrm>
            <a:off x="3658394" y="3541395"/>
            <a:ext cx="1301354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约公元前</a:t>
            </a:r>
            <a:r>
              <a:rPr lang="en-US" altLang="zh-CN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1600</a:t>
            </a:r>
            <a:r>
              <a:rPr lang="zh-CN" altLang="en-US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</a:p>
        </p:txBody>
      </p:sp>
      <p:sp>
        <p:nvSpPr>
          <p:cNvPr id="3118" name="Text Box 42"/>
          <p:cNvSpPr txBox="1"/>
          <p:nvPr/>
        </p:nvSpPr>
        <p:spPr>
          <a:xfrm>
            <a:off x="4836160" y="3704114"/>
            <a:ext cx="864394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禹</a:t>
            </a:r>
          </a:p>
        </p:txBody>
      </p:sp>
      <p:sp>
        <p:nvSpPr>
          <p:cNvPr id="10" name="Text Box 43"/>
          <p:cNvSpPr txBox="1"/>
          <p:nvPr/>
        </p:nvSpPr>
        <p:spPr>
          <a:xfrm>
            <a:off x="5640150" y="3789601"/>
            <a:ext cx="6429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桀</a:t>
            </a:r>
          </a:p>
        </p:txBody>
      </p:sp>
      <p:sp>
        <p:nvSpPr>
          <p:cNvPr id="3120" name="TextBox 10"/>
          <p:cNvSpPr txBox="1"/>
          <p:nvPr/>
        </p:nvSpPr>
        <p:spPr>
          <a:xfrm>
            <a:off x="6394054" y="3541554"/>
            <a:ext cx="123229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</a:rPr>
              <a:t>世袭制代替禅让制</a:t>
            </a:r>
          </a:p>
        </p:txBody>
      </p:sp>
      <p:sp>
        <p:nvSpPr>
          <p:cNvPr id="12" name="Text Box 44"/>
          <p:cNvSpPr txBox="1"/>
          <p:nvPr/>
        </p:nvSpPr>
        <p:spPr>
          <a:xfrm>
            <a:off x="1656874" y="4562793"/>
            <a:ext cx="1437085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亳→殷</a:t>
            </a:r>
          </a:p>
        </p:txBody>
      </p:sp>
      <p:sp>
        <p:nvSpPr>
          <p:cNvPr id="3122" name="Text Box 45"/>
          <p:cNvSpPr txBox="1"/>
          <p:nvPr/>
        </p:nvSpPr>
        <p:spPr>
          <a:xfrm>
            <a:off x="2464356" y="4467701"/>
            <a:ext cx="12620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约公元前</a:t>
            </a:r>
            <a:r>
              <a:rPr lang="en-US" altLang="zh-CN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1600</a:t>
            </a: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年</a:t>
            </a:r>
          </a:p>
        </p:txBody>
      </p:sp>
      <p:sp>
        <p:nvSpPr>
          <p:cNvPr id="3123" name="Text Box 46"/>
          <p:cNvSpPr txBox="1"/>
          <p:nvPr/>
        </p:nvSpPr>
        <p:spPr>
          <a:xfrm>
            <a:off x="3658235" y="4468019"/>
            <a:ext cx="119538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公元前</a:t>
            </a:r>
            <a:r>
              <a:rPr lang="en-US" altLang="zh-CN" sz="20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1046</a:t>
            </a:r>
            <a:r>
              <a:rPr lang="zh-CN" altLang="en-US" sz="20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年</a:t>
            </a:r>
          </a:p>
        </p:txBody>
      </p:sp>
      <p:sp>
        <p:nvSpPr>
          <p:cNvPr id="15" name="Text Box 47"/>
          <p:cNvSpPr txBox="1"/>
          <p:nvPr/>
        </p:nvSpPr>
        <p:spPr>
          <a:xfrm>
            <a:off x="4835922" y="4744800"/>
            <a:ext cx="921544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汤</a:t>
            </a:r>
          </a:p>
        </p:txBody>
      </p:sp>
      <p:sp>
        <p:nvSpPr>
          <p:cNvPr id="3125" name="Text Box 48"/>
          <p:cNvSpPr txBox="1"/>
          <p:nvPr/>
        </p:nvSpPr>
        <p:spPr>
          <a:xfrm>
            <a:off x="5582920" y="4636532"/>
            <a:ext cx="7572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纣</a:t>
            </a:r>
          </a:p>
        </p:txBody>
      </p:sp>
      <p:sp>
        <p:nvSpPr>
          <p:cNvPr id="17" name="Text Box 49"/>
          <p:cNvSpPr txBox="1"/>
          <p:nvPr/>
        </p:nvSpPr>
        <p:spPr>
          <a:xfrm>
            <a:off x="1521619" y="5745163"/>
            <a:ext cx="1707356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镐京</a:t>
            </a:r>
          </a:p>
        </p:txBody>
      </p:sp>
      <p:sp>
        <p:nvSpPr>
          <p:cNvPr id="3127" name="Text Box 50"/>
          <p:cNvSpPr txBox="1"/>
          <p:nvPr/>
        </p:nvSpPr>
        <p:spPr>
          <a:xfrm>
            <a:off x="2532936" y="5468541"/>
            <a:ext cx="112514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公元前</a:t>
            </a:r>
            <a:r>
              <a:rPr lang="en-US" altLang="zh-CN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1046</a:t>
            </a:r>
            <a:r>
              <a:rPr lang="zh-CN" altLang="en-US" sz="1800" b="1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年</a:t>
            </a:r>
          </a:p>
        </p:txBody>
      </p:sp>
      <p:sp>
        <p:nvSpPr>
          <p:cNvPr id="19" name="Text Box 51"/>
          <p:cNvSpPr txBox="1"/>
          <p:nvPr/>
        </p:nvSpPr>
        <p:spPr>
          <a:xfrm>
            <a:off x="3713480" y="5467509"/>
            <a:ext cx="102274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公元前</a:t>
            </a:r>
            <a:r>
              <a:rPr lang="en-US" altLang="zh-CN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771</a:t>
            </a:r>
            <a:r>
              <a:rPr lang="zh-CN" altLang="en-US" sz="20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</a:p>
        </p:txBody>
      </p:sp>
      <p:sp>
        <p:nvSpPr>
          <p:cNvPr id="3129" name="Text Box 52"/>
          <p:cNvSpPr txBox="1"/>
          <p:nvPr/>
        </p:nvSpPr>
        <p:spPr>
          <a:xfrm>
            <a:off x="4635897" y="5607130"/>
            <a:ext cx="1121569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周武王</a:t>
            </a:r>
          </a:p>
        </p:txBody>
      </p:sp>
      <p:sp>
        <p:nvSpPr>
          <p:cNvPr id="21" name="Text Box 53"/>
          <p:cNvSpPr txBox="1"/>
          <p:nvPr/>
        </p:nvSpPr>
        <p:spPr>
          <a:xfrm>
            <a:off x="5493306" y="5607130"/>
            <a:ext cx="1275159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周幽王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64935" y="4578033"/>
            <a:ext cx="16383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盘庚迁殷</a:t>
            </a:r>
          </a:p>
        </p:txBody>
      </p:sp>
      <p:sp>
        <p:nvSpPr>
          <p:cNvPr id="3132" name="TextBox 22"/>
          <p:cNvSpPr txBox="1"/>
          <p:nvPr/>
        </p:nvSpPr>
        <p:spPr>
          <a:xfrm>
            <a:off x="6393577" y="5468461"/>
            <a:ext cx="1607344" cy="860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</a:rPr>
              <a:t>牧野之战</a:t>
            </a:r>
            <a:endParaRPr lang="en-US" altLang="zh-CN" sz="2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</a:rPr>
              <a:t>分封制</a:t>
            </a: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193516" y="752515"/>
            <a:ext cx="6634163" cy="50165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夏、商、西周的更替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1"/>
      <p:bldP spid="17" grpId="2"/>
      <p:bldP spid="10" grpId="3"/>
      <p:bldP spid="15" grpId="4"/>
      <p:bldP spid="22" grpId="5"/>
      <p:bldP spid="19" grpId="6"/>
      <p:bldP spid="21" grpId="7"/>
      <p:bldP spid="7" grpId="8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9" name="矩形 4098"/>
          <p:cNvSpPr/>
          <p:nvPr/>
        </p:nvSpPr>
        <p:spPr>
          <a:xfrm>
            <a:off x="3132138" y="1628775"/>
            <a:ext cx="2732087" cy="9366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2700" cap="flat" cmpd="sng">
                  <a:solidFill>
                    <a:srgbClr val="B2B2B2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699999" sy="50000" rotWithShape="0">
                    <a:srgbClr val="875B0D">
                      <a:alpha val="68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第5课</a:t>
            </a:r>
            <a:endParaRPr lang="zh-CN" altLang="en-US" sz="3600">
              <a:ln w="127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699999" sy="50000" rotWithShape="0">
                  <a:srgbClr val="875B0D">
                    <a:alpha val="68999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1189038" y="2735263"/>
            <a:ext cx="6767512" cy="26050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B2B2B2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699999" sy="50000" rotWithShape="0">
                    <a:srgbClr val="875B0D">
                      <a:alpha val="68999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青铜器与甲骨文</a:t>
            </a:r>
            <a:endParaRPr lang="zh-CN" altLang="en-US" sz="3600" b="1">
              <a:ln w="12700" cap="flat" cmpd="sng">
                <a:solidFill>
                  <a:srgbClr val="B2B2B2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699999" sy="50000" rotWithShape="0">
                  <a:srgbClr val="875B0D">
                    <a:alpha val="68999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5" name="文本框 17409"/>
          <p:cNvSpPr txBox="1"/>
          <p:nvPr/>
        </p:nvSpPr>
        <p:spPr>
          <a:xfrm>
            <a:off x="684213" y="1628775"/>
            <a:ext cx="53784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>
                <a:solidFill>
                  <a:srgbClr val="0000FF"/>
                </a:solidFill>
                <a:latin typeface="Times New Roman" pitchFamily="18" charset="0"/>
                <a:ea typeface="隶书" panose="02010509060101010101" pitchFamily="49" charset="-122"/>
              </a:rPr>
              <a:t>1.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隶书" panose="02010509060101010101" pitchFamily="49" charset="-122"/>
              </a:rPr>
              <a:t>青铜器的出现与发展</a:t>
            </a:r>
          </a:p>
        </p:txBody>
      </p:sp>
      <p:sp>
        <p:nvSpPr>
          <p:cNvPr id="17411" name="文本框 17410"/>
          <p:cNvSpPr txBox="1"/>
          <p:nvPr/>
        </p:nvSpPr>
        <p:spPr>
          <a:xfrm>
            <a:off x="1476375" y="3644900"/>
            <a:ext cx="5791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夏朝：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种类逐渐增多</a:t>
            </a:r>
          </a:p>
        </p:txBody>
      </p:sp>
      <p:sp>
        <p:nvSpPr>
          <p:cNvPr id="17412" name="文本框 17411"/>
          <p:cNvSpPr txBox="1"/>
          <p:nvPr/>
        </p:nvSpPr>
        <p:spPr>
          <a:xfrm>
            <a:off x="1471613" y="4292600"/>
            <a:ext cx="76723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商朝：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我国青铜文化的灿烂时期</a:t>
            </a:r>
          </a:p>
        </p:txBody>
      </p:sp>
      <p:sp>
        <p:nvSpPr>
          <p:cNvPr id="17413" name="文本框 17412"/>
          <p:cNvSpPr txBox="1"/>
          <p:nvPr/>
        </p:nvSpPr>
        <p:spPr>
          <a:xfrm>
            <a:off x="1476375" y="4941888"/>
            <a:ext cx="76676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西周：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种类更加丰富，大量用于祭祀</a:t>
            </a:r>
          </a:p>
        </p:txBody>
      </p:sp>
      <p:sp>
        <p:nvSpPr>
          <p:cNvPr id="17414" name="文本框 17413"/>
          <p:cNvSpPr txBox="1"/>
          <p:nvPr/>
        </p:nvSpPr>
        <p:spPr>
          <a:xfrm>
            <a:off x="501650" y="3049588"/>
            <a:ext cx="60150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>
                <a:latin typeface="Times New Roman" pitchFamily="18" charset="0"/>
                <a:ea typeface="隶书" panose="02010509060101010101" pitchFamily="49" charset="-122"/>
              </a:rPr>
              <a:t>（</a:t>
            </a:r>
            <a:r>
              <a:rPr lang="en-US" altLang="zh-CN" sz="3200">
                <a:latin typeface="Times New Roman" pitchFamily="18" charset="0"/>
                <a:ea typeface="隶书" panose="02010509060101010101" pitchFamily="49" charset="-122"/>
              </a:rPr>
              <a:t>2</a:t>
            </a:r>
            <a:r>
              <a:rPr lang="zh-CN" altLang="en-US" sz="3200">
                <a:latin typeface="Times New Roman" pitchFamily="18" charset="0"/>
                <a:ea typeface="隶书" panose="02010509060101010101" pitchFamily="49" charset="-122"/>
              </a:rPr>
              <a:t>）发展过程：</a:t>
            </a:r>
          </a:p>
        </p:txBody>
      </p:sp>
      <p:sp>
        <p:nvSpPr>
          <p:cNvPr id="17415" name="文本框 17414"/>
          <p:cNvSpPr txBox="1"/>
          <p:nvPr/>
        </p:nvSpPr>
        <p:spPr>
          <a:xfrm>
            <a:off x="471488" y="2436813"/>
            <a:ext cx="63611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>
                <a:latin typeface="Times New Roman" pitchFamily="18" charset="0"/>
                <a:ea typeface="隶书" panose="02010509060101010101" pitchFamily="49" charset="-122"/>
              </a:rPr>
              <a:t>（</a:t>
            </a:r>
            <a:r>
              <a:rPr lang="en-US" altLang="zh-CN" sz="3200">
                <a:latin typeface="Times New Roman" pitchFamily="18" charset="0"/>
                <a:ea typeface="隶书" panose="02010509060101010101" pitchFamily="49" charset="-122"/>
              </a:rPr>
              <a:t>1</a:t>
            </a:r>
            <a:r>
              <a:rPr lang="zh-CN" altLang="en-US" sz="3200">
                <a:latin typeface="Times New Roman" pitchFamily="18" charset="0"/>
                <a:ea typeface="隶书" panose="02010509060101010101" pitchFamily="49" charset="-122"/>
              </a:rPr>
              <a:t>）出现时间： </a:t>
            </a:r>
            <a:r>
              <a:rPr lang="zh-CN" altLang="en-US" sz="3200">
                <a:solidFill>
                  <a:srgbClr val="FF0066"/>
                </a:solidFill>
                <a:latin typeface="Times New Roman" pitchFamily="18" charset="0"/>
                <a:ea typeface="隶书" panose="02010509060101010101" pitchFamily="49" charset="-122"/>
              </a:rPr>
              <a:t>原始社会末期</a:t>
            </a:r>
          </a:p>
        </p:txBody>
      </p:sp>
      <p:sp>
        <p:nvSpPr>
          <p:cNvPr id="11271" name="矩形 17415"/>
          <p:cNvSpPr/>
          <p:nvPr/>
        </p:nvSpPr>
        <p:spPr>
          <a:xfrm>
            <a:off x="0" y="549275"/>
            <a:ext cx="51482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一、青铜器的高超工艺</a:t>
            </a: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1"/>
      <p:bldP spid="17413" grpId="2"/>
      <p:bldP spid="17414" grpId="3"/>
      <p:bldP spid="17415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215504" y="1604963"/>
            <a:ext cx="2244328" cy="673894"/>
          </a:xfrm>
        </p:spPr>
        <p:txBody>
          <a:bodyPr wrap="square" lIns="68580" tIns="34290" rIns="68580" bIns="34290" anchor="t"/>
          <a:lstStyle/>
          <a:p>
            <a:pPr marL="0" indent="0">
              <a:buNone/>
            </a:pPr>
            <a:r>
              <a:rPr lang="zh-CN" altLang="en-US" sz="2400">
                <a:latin typeface="华文行楷" panose="02010800040101010101" pitchFamily="2" charset="-122"/>
                <a:ea typeface="华文行楷" panose="02010800040101010101" pitchFamily="2" charset="-122"/>
              </a:rPr>
              <a:t>商朝以后：</a:t>
            </a: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828800" y="1605280"/>
            <a:ext cx="562737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青铜器的数量增多、种类逐渐丰富、用途较广泛，功能也由食器发展到礼器。</a:t>
            </a:r>
          </a:p>
        </p:txBody>
      </p:sp>
      <p:sp>
        <p:nvSpPr>
          <p:cNvPr id="2" name="等腰三角形 1"/>
          <p:cNvSpPr/>
          <p:nvPr/>
        </p:nvSpPr>
        <p:spPr>
          <a:xfrm>
            <a:off x="731044" y="2977754"/>
            <a:ext cx="664369" cy="903684"/>
          </a:xfrm>
          <a:prstGeom prst="triangle">
            <a:avLst>
              <a:gd name="adj" fmla="val 50000"/>
            </a:avLst>
          </a:prstGeom>
          <a:solidFill>
            <a:srgbClr val="7030A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80" tIns="34290" rIns="68580" bIns="34290" anchor="t"/>
          <a:lstStyle/>
          <a:p>
            <a:pPr defTabSz="914400" eaLnBrk="0" hangingPunct="0">
              <a:buFont typeface="Arial" panose="020b0604020202020204" pitchFamily="34" charset="0"/>
              <a:buNone/>
            </a:pPr>
            <a:endParaRPr lang="zh-CN" altLang="en-US" sz="100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28800" y="2977753"/>
            <a:ext cx="6548438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36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这时候，青铜礼器成为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王公贵族身份地位</a:t>
            </a:r>
            <a:r>
              <a:rPr lang="zh-CN" altLang="en-US" sz="36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，乃至国家权力的象征，礼器的类型和数量反映了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权力</a:t>
            </a:r>
            <a:r>
              <a:rPr lang="zh-CN" altLang="en-US" sz="36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的大小和严格的</a:t>
            </a:r>
            <a:r>
              <a:rPr lang="zh-CN" altLang="en-US" sz="3600" b="1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等级界限。</a:t>
            </a:r>
          </a:p>
          <a:p>
            <a:pPr eaLnBrk="0" hangingPunct="0"/>
            <a:endParaRPr lang="zh-CN" altLang="en-US" sz="3600" b="1">
              <a:solidFill>
                <a:srgbClr val="FF33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4" grpId="1"/>
      <p:bldP spid="3" grpId="2"/>
      <p:bldP spid="2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矩形 18433"/>
          <p:cNvSpPr/>
          <p:nvPr/>
        </p:nvSpPr>
        <p:spPr>
          <a:xfrm>
            <a:off x="0" y="549275"/>
            <a:ext cx="60118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一、青铜器的高超工艺</a:t>
            </a:r>
          </a:p>
        </p:txBody>
      </p:sp>
      <p:grpSp>
        <p:nvGrpSpPr>
          <p:cNvPr id="18435" name="组合 18434"/>
          <p:cNvGrpSpPr/>
          <p:nvPr/>
        </p:nvGrpSpPr>
        <p:grpSpPr>
          <a:xfrm>
            <a:off x="2124075" y="2852738"/>
            <a:ext cx="5548313" cy="1871662"/>
            <a:chExt cx="3495" cy="1179"/>
          </a:xfrm>
        </p:grpSpPr>
        <p:sp>
          <p:nvSpPr>
            <p:cNvPr id="12291" name="云形标注 18435">
              <a:hlinkClick r:id="rId2" action="ppaction://hlinkfile"/>
            </p:cNvPr>
            <p:cNvSpPr/>
            <p:nvPr/>
          </p:nvSpPr>
          <p:spPr>
            <a:xfrm>
              <a:off x="0" y="0"/>
              <a:ext cx="3495" cy="1179"/>
            </a:xfrm>
            <a:prstGeom prst="cloudCallout">
              <a:avLst>
                <a:gd name="adj1" fmla="val -45421"/>
                <a:gd name="adj2" fmla="val 127014"/>
              </a:avLst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sz="2000" b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2292" name="文本框 18436"/>
            <p:cNvSpPr txBox="1"/>
            <p:nvPr/>
          </p:nvSpPr>
          <p:spPr>
            <a:xfrm>
              <a:off x="680" y="227"/>
              <a:ext cx="2177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>
                  <a:solidFill>
                    <a:srgbClr val="0000FF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青铜制造业具有怎样的特点</a:t>
              </a:r>
              <a:r>
                <a:rPr lang="zh-CN" altLang="en-US" sz="3600">
                  <a:solidFill>
                    <a:srgbClr val="0000FF"/>
                  </a:solidFill>
                  <a:latin typeface="Arial" panose="020b0604020202020204" pitchFamily="34" charset="0"/>
                  <a:ea typeface="宋体" pitchFamily="2" charset="-122"/>
                </a:rPr>
                <a:t>？</a:t>
              </a:r>
            </a:p>
          </p:txBody>
        </p:sp>
      </p:grpSp>
      <p:sp>
        <p:nvSpPr>
          <p:cNvPr id="12293" name="文本框 18437"/>
          <p:cNvSpPr txBox="1"/>
          <p:nvPr/>
        </p:nvSpPr>
        <p:spPr>
          <a:xfrm>
            <a:off x="971550" y="1628775"/>
            <a:ext cx="73437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anose="020b0604020202020204" pitchFamily="34" charset="0"/>
                <a:ea typeface="宋体" pitchFamily="2" charset="-122"/>
              </a:rPr>
              <a:t>请同学们仔细观察青铜器的图片，思考问题：</a:t>
            </a: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9458" name="组合 19457"/>
          <p:cNvGrpSpPr/>
          <p:nvPr/>
        </p:nvGrpSpPr>
        <p:grpSpPr>
          <a:xfrm>
            <a:off x="0" y="1628775"/>
            <a:ext cx="9144000" cy="2197100"/>
            <a:chExt cx="5760" cy="1384"/>
          </a:xfrm>
        </p:grpSpPr>
        <p:sp>
          <p:nvSpPr>
            <p:cNvPr id="13314" name="直接连接符 19458"/>
            <p:cNvSpPr/>
            <p:nvPr/>
          </p:nvSpPr>
          <p:spPr>
            <a:xfrm>
              <a:off x="0" y="1382"/>
              <a:ext cx="5760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3315" name="文本框 19459"/>
            <p:cNvSpPr txBox="1"/>
            <p:nvPr/>
          </p:nvSpPr>
          <p:spPr>
            <a:xfrm>
              <a:off x="159" y="238"/>
              <a:ext cx="428" cy="710"/>
            </a:xfrm>
            <a:prstGeom prst="rect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食器</a:t>
              </a:r>
            </a:p>
          </p:txBody>
        </p:sp>
        <p:pic>
          <p:nvPicPr>
            <p:cNvPr id="13316" name="图片 19460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7" y="0"/>
              <a:ext cx="1200" cy="118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17" name="图片 19461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97" y="29"/>
              <a:ext cx="1121" cy="11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18" name="图片 19462" descr="y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67" y="20"/>
              <a:ext cx="829" cy="118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19" name="图片 19463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15" y="105"/>
              <a:ext cx="1066" cy="10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0" name="矩形 19464"/>
            <p:cNvSpPr/>
            <p:nvPr/>
          </p:nvSpPr>
          <p:spPr>
            <a:xfrm>
              <a:off x="647" y="1192"/>
              <a:ext cx="96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乳钉纹铜方鼎</a:t>
              </a:r>
            </a:p>
          </p:txBody>
        </p:sp>
        <p:sp>
          <p:nvSpPr>
            <p:cNvPr id="13321" name="矩形 19465"/>
            <p:cNvSpPr/>
            <p:nvPr/>
          </p:nvSpPr>
          <p:spPr>
            <a:xfrm>
              <a:off x="2318" y="1192"/>
              <a:ext cx="48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青铜鼎</a:t>
              </a:r>
            </a:p>
          </p:txBody>
        </p:sp>
        <p:sp>
          <p:nvSpPr>
            <p:cNvPr id="13322" name="矩形 19466"/>
            <p:cNvSpPr/>
            <p:nvPr/>
          </p:nvSpPr>
          <p:spPr>
            <a:xfrm>
              <a:off x="3469" y="1192"/>
              <a:ext cx="82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青铜甗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[yǎn]</a:t>
              </a:r>
            </a:p>
          </p:txBody>
        </p:sp>
        <p:sp>
          <p:nvSpPr>
            <p:cNvPr id="13323" name="矩形 19467"/>
            <p:cNvSpPr/>
            <p:nvPr/>
          </p:nvSpPr>
          <p:spPr>
            <a:xfrm>
              <a:off x="4908" y="1191"/>
              <a:ext cx="48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青铜豆</a:t>
              </a:r>
            </a:p>
          </p:txBody>
        </p:sp>
      </p:grpSp>
      <p:grpSp>
        <p:nvGrpSpPr>
          <p:cNvPr id="19469" name="组合 19468"/>
          <p:cNvGrpSpPr/>
          <p:nvPr/>
        </p:nvGrpSpPr>
        <p:grpSpPr>
          <a:xfrm>
            <a:off x="252413" y="3957638"/>
            <a:ext cx="8709025" cy="2271712"/>
            <a:chOff x="46" y="0"/>
            <a:chExt cx="5486" cy="1431"/>
          </a:xfrm>
        </p:grpSpPr>
        <p:sp>
          <p:nvSpPr>
            <p:cNvPr id="13325" name="文本框 19469"/>
            <p:cNvSpPr txBox="1"/>
            <p:nvPr/>
          </p:nvSpPr>
          <p:spPr>
            <a:xfrm>
              <a:off x="46" y="462"/>
              <a:ext cx="428" cy="710"/>
            </a:xfrm>
            <a:prstGeom prst="rect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酒器</a:t>
              </a:r>
            </a:p>
          </p:txBody>
        </p:sp>
        <p:pic>
          <p:nvPicPr>
            <p:cNvPr id="13326" name="图片 19470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74" y="155"/>
              <a:ext cx="1200" cy="105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7" name="图片 19471" descr="j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906" y="0"/>
              <a:ext cx="972" cy="120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8" name="图片 19472" descr="j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092" y="3"/>
              <a:ext cx="1200" cy="123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9" name="图片 19473" descr="y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332" y="63"/>
              <a:ext cx="1200" cy="11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30" name="矩形 19474"/>
            <p:cNvSpPr/>
            <p:nvPr/>
          </p:nvSpPr>
          <p:spPr>
            <a:xfrm>
              <a:off x="621" y="1239"/>
              <a:ext cx="90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酗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[xù]</a:t>
              </a:r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亚方尊</a:t>
              </a:r>
            </a:p>
          </p:txBody>
        </p:sp>
        <p:sp>
          <p:nvSpPr>
            <p:cNvPr id="13331" name="矩形 19475"/>
            <p:cNvSpPr/>
            <p:nvPr/>
          </p:nvSpPr>
          <p:spPr>
            <a:xfrm>
              <a:off x="1935" y="1239"/>
              <a:ext cx="914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青铜方斝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[jiǎ]</a:t>
              </a:r>
            </a:p>
          </p:txBody>
        </p:sp>
        <p:sp>
          <p:nvSpPr>
            <p:cNvPr id="13332" name="矩形 19476"/>
            <p:cNvSpPr/>
            <p:nvPr/>
          </p:nvSpPr>
          <p:spPr>
            <a:xfrm>
              <a:off x="3452" y="1239"/>
              <a:ext cx="48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青铜角</a:t>
              </a:r>
            </a:p>
          </p:txBody>
        </p:sp>
        <p:sp>
          <p:nvSpPr>
            <p:cNvPr id="13333" name="矩形 19477"/>
            <p:cNvSpPr/>
            <p:nvPr/>
          </p:nvSpPr>
          <p:spPr>
            <a:xfrm>
              <a:off x="4359" y="1239"/>
              <a:ext cx="1146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青铜提梁卣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[yǒu]</a:t>
              </a:r>
            </a:p>
          </p:txBody>
        </p:sp>
      </p:grpSp>
      <p:sp>
        <p:nvSpPr>
          <p:cNvPr id="13334" name="矩形 19478"/>
          <p:cNvSpPr/>
          <p:nvPr/>
        </p:nvSpPr>
        <p:spPr>
          <a:xfrm>
            <a:off x="755650" y="582613"/>
            <a:ext cx="4032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青铜制造业的特点</a:t>
            </a:r>
          </a:p>
        </p:txBody>
      </p:sp>
    </p:spTree>
  </p:cSld>
  <p:clrMapOvr>
    <a:masterClrMapping/>
  </p:clrMapOvr>
  <p:transition spd="med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482" name="组合 20481"/>
          <p:cNvGrpSpPr/>
          <p:nvPr/>
        </p:nvGrpSpPr>
        <p:grpSpPr>
          <a:xfrm>
            <a:off x="0" y="1557338"/>
            <a:ext cx="5292725" cy="2376487"/>
            <a:chExt cx="3334" cy="1497"/>
          </a:xfrm>
        </p:grpSpPr>
        <p:sp>
          <p:nvSpPr>
            <p:cNvPr id="14338" name="直接连接符 20482"/>
            <p:cNvSpPr/>
            <p:nvPr/>
          </p:nvSpPr>
          <p:spPr>
            <a:xfrm>
              <a:off x="0" y="1483"/>
              <a:ext cx="3328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339" name="直接连接符 20483"/>
            <p:cNvSpPr/>
            <p:nvPr/>
          </p:nvSpPr>
          <p:spPr>
            <a:xfrm flipH="1">
              <a:off x="3334" y="0"/>
              <a:ext cx="0" cy="1497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4340" name="文本框 20484"/>
            <p:cNvSpPr txBox="1"/>
            <p:nvPr/>
          </p:nvSpPr>
          <p:spPr>
            <a:xfrm>
              <a:off x="156" y="269"/>
              <a:ext cx="428" cy="710"/>
            </a:xfrm>
            <a:prstGeom prst="rect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乐器</a:t>
              </a:r>
            </a:p>
          </p:txBody>
        </p:sp>
        <p:pic>
          <p:nvPicPr>
            <p:cNvPr id="14341" name="图片 20485" descr="n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4" y="0"/>
              <a:ext cx="1200" cy="124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2" name="图片 20486" descr="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65" y="11"/>
              <a:ext cx="1200" cy="123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3" name="矩形 20487"/>
            <p:cNvSpPr/>
            <p:nvPr/>
          </p:nvSpPr>
          <p:spPr>
            <a:xfrm>
              <a:off x="695" y="1275"/>
              <a:ext cx="977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青铜编铙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[náo]</a:t>
              </a:r>
            </a:p>
          </p:txBody>
        </p:sp>
        <p:sp>
          <p:nvSpPr>
            <p:cNvPr id="14344" name="矩形 20488"/>
            <p:cNvSpPr/>
            <p:nvPr/>
          </p:nvSpPr>
          <p:spPr>
            <a:xfrm>
              <a:off x="2005" y="1275"/>
              <a:ext cx="112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兽面纹双面铜鼓</a:t>
              </a:r>
            </a:p>
          </p:txBody>
        </p:sp>
      </p:grpSp>
      <p:grpSp>
        <p:nvGrpSpPr>
          <p:cNvPr id="20490" name="组合 20489"/>
          <p:cNvGrpSpPr/>
          <p:nvPr/>
        </p:nvGrpSpPr>
        <p:grpSpPr>
          <a:xfrm>
            <a:off x="5411788" y="1357313"/>
            <a:ext cx="3408362" cy="2209800"/>
            <a:chOff x="0" y="10"/>
            <a:chExt cx="2147" cy="1392"/>
          </a:xfrm>
        </p:grpSpPr>
        <p:sp>
          <p:nvSpPr>
            <p:cNvPr id="14346" name="文本框 20490"/>
            <p:cNvSpPr txBox="1"/>
            <p:nvPr/>
          </p:nvSpPr>
          <p:spPr>
            <a:xfrm>
              <a:off x="834" y="10"/>
              <a:ext cx="710" cy="428"/>
            </a:xfrm>
            <a:prstGeom prst="rect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兵器</a:t>
              </a:r>
            </a:p>
          </p:txBody>
        </p:sp>
        <p:grpSp>
          <p:nvGrpSpPr>
            <p:cNvPr id="14347" name="组合 20491"/>
            <p:cNvGrpSpPr/>
            <p:nvPr/>
          </p:nvGrpSpPr>
          <p:grpSpPr>
            <a:xfrm>
              <a:off x="0" y="629"/>
              <a:ext cx="2147" cy="773"/>
              <a:chExt cx="2280" cy="773"/>
            </a:xfrm>
          </p:grpSpPr>
          <p:pic>
            <p:nvPicPr>
              <p:cNvPr id="14348" name="图片 20492" descr="m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2280" cy="35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4349" name="矩形 20493"/>
              <p:cNvSpPr/>
              <p:nvPr/>
            </p:nvSpPr>
            <p:spPr>
              <a:xfrm>
                <a:off x="886" y="581"/>
                <a:ext cx="509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>
                <a:spAutoFit/>
              </a:bodyPr>
              <a:lstStyle/>
              <a:p>
                <a:pPr algn="ctr"/>
                <a:r>
                  <a:rPr lang="zh-CN" altLang="en-US" sz="2000" b="0">
                    <a:solidFill>
                      <a:srgbClr val="663300"/>
                    </a:solidFill>
                    <a:latin typeface="Times New Roman" pitchFamily="18" charset="0"/>
                    <a:ea typeface="黑体" panose="02010609060101010101" pitchFamily="2" charset="-122"/>
                  </a:rPr>
                  <a:t>青铜矛</a:t>
                </a:r>
              </a:p>
            </p:txBody>
          </p:sp>
        </p:grpSp>
      </p:grpSp>
      <p:grpSp>
        <p:nvGrpSpPr>
          <p:cNvPr id="20495" name="组合 20494"/>
          <p:cNvGrpSpPr/>
          <p:nvPr/>
        </p:nvGrpSpPr>
        <p:grpSpPr>
          <a:xfrm>
            <a:off x="306388" y="3582988"/>
            <a:ext cx="8504237" cy="2703512"/>
            <a:chExt cx="5357" cy="1703"/>
          </a:xfrm>
        </p:grpSpPr>
        <p:pic>
          <p:nvPicPr>
            <p:cNvPr id="14351" name="图片 20495" descr="y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302"/>
              <a:ext cx="1596" cy="11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2" name="图片 20496" descr="y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94" y="222"/>
              <a:ext cx="893" cy="126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53" name="图片 20497" descr="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138" y="338"/>
              <a:ext cx="1320" cy="11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54" name="文本框 20498"/>
            <p:cNvSpPr txBox="1"/>
            <p:nvPr/>
          </p:nvSpPr>
          <p:spPr>
            <a:xfrm>
              <a:off x="158" y="1511"/>
              <a:ext cx="128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透雕兽面纹青铜钺</a:t>
              </a:r>
            </a:p>
          </p:txBody>
        </p:sp>
        <p:sp>
          <p:nvSpPr>
            <p:cNvPr id="14355" name="矩形 20499"/>
            <p:cNvSpPr/>
            <p:nvPr/>
          </p:nvSpPr>
          <p:spPr>
            <a:xfrm>
              <a:off x="1752" y="1511"/>
              <a:ext cx="977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铁刃铜钺</a:t>
              </a:r>
              <a:r>
                <a:rPr lang="en-US" altLang="zh-CN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[yuè]</a:t>
              </a:r>
            </a:p>
          </p:txBody>
        </p:sp>
        <p:sp>
          <p:nvSpPr>
            <p:cNvPr id="14356" name="矩形 20500"/>
            <p:cNvSpPr/>
            <p:nvPr/>
          </p:nvSpPr>
          <p:spPr>
            <a:xfrm>
              <a:off x="4717" y="1511"/>
              <a:ext cx="64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云雷纹矛</a:t>
              </a:r>
            </a:p>
          </p:txBody>
        </p:sp>
        <p:sp>
          <p:nvSpPr>
            <p:cNvPr id="14357" name="矩形 20501"/>
            <p:cNvSpPr/>
            <p:nvPr/>
          </p:nvSpPr>
          <p:spPr>
            <a:xfrm>
              <a:off x="3476" y="1511"/>
              <a:ext cx="480" cy="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000" b="0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青铜戈</a:t>
              </a:r>
            </a:p>
          </p:txBody>
        </p:sp>
        <p:pic>
          <p:nvPicPr>
            <p:cNvPr id="14358" name="图片 20502" descr="m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896" y="0"/>
              <a:ext cx="282" cy="147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59" name="矩形 20503"/>
          <p:cNvSpPr/>
          <p:nvPr/>
        </p:nvSpPr>
        <p:spPr>
          <a:xfrm>
            <a:off x="755650" y="582613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青铜制造业的特点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文本框 21505"/>
          <p:cNvSpPr txBox="1"/>
          <p:nvPr/>
        </p:nvSpPr>
        <p:spPr>
          <a:xfrm>
            <a:off x="323850" y="6526213"/>
            <a:ext cx="33194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en-US" sz="2800">
              <a:solidFill>
                <a:srgbClr val="FF99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62" name="文本框 21506"/>
          <p:cNvSpPr txBox="1"/>
          <p:nvPr/>
        </p:nvSpPr>
        <p:spPr>
          <a:xfrm>
            <a:off x="5076825" y="6526213"/>
            <a:ext cx="279241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en-US" sz="2800">
              <a:solidFill>
                <a:srgbClr val="FF99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63" name="矩形 21507"/>
          <p:cNvSpPr/>
          <p:nvPr/>
        </p:nvSpPr>
        <p:spPr>
          <a:xfrm>
            <a:off x="3643313" y="2865438"/>
            <a:ext cx="2505075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en-US" sz="3200">
              <a:solidFill>
                <a:srgbClr val="FF99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509" name="椭圆 21508"/>
          <p:cNvSpPr/>
          <p:nvPr/>
        </p:nvSpPr>
        <p:spPr>
          <a:xfrm>
            <a:off x="2411413" y="2852738"/>
            <a:ext cx="4105275" cy="1700212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特点一：品种繁多</a:t>
            </a:r>
            <a:r>
              <a:rPr lang="zh-CN" altLang="en-US" sz="3600">
                <a:solidFill>
                  <a:srgbClr val="660033"/>
                </a:solidFill>
                <a:latin typeface="Times New Roman" pitchFamily="18" charset="0"/>
                <a:ea typeface="黑体" panose="02010609060101010101" pitchFamily="2" charset="-122"/>
              </a:rPr>
              <a:t>   </a:t>
            </a:r>
          </a:p>
        </p:txBody>
      </p:sp>
      <p:sp>
        <p:nvSpPr>
          <p:cNvPr id="15365" name="矩形 21509"/>
          <p:cNvSpPr/>
          <p:nvPr/>
        </p:nvSpPr>
        <p:spPr>
          <a:xfrm>
            <a:off x="755650" y="582613"/>
            <a:ext cx="4032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青铜制造业的特点</a:t>
            </a:r>
          </a:p>
        </p:txBody>
      </p:sp>
      <p:grpSp>
        <p:nvGrpSpPr>
          <p:cNvPr id="21511" name="组合 21510"/>
          <p:cNvGrpSpPr/>
          <p:nvPr/>
        </p:nvGrpSpPr>
        <p:grpSpPr>
          <a:xfrm>
            <a:off x="0" y="1412875"/>
            <a:ext cx="2794000" cy="1882775"/>
            <a:chExt cx="1760" cy="1186"/>
          </a:xfrm>
        </p:grpSpPr>
        <p:sp>
          <p:nvSpPr>
            <p:cNvPr id="15367" name="文本框 21511"/>
            <p:cNvSpPr txBox="1"/>
            <p:nvPr/>
          </p:nvSpPr>
          <p:spPr>
            <a:xfrm>
              <a:off x="1338" y="272"/>
              <a:ext cx="422" cy="70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食器</a:t>
              </a:r>
            </a:p>
          </p:txBody>
        </p:sp>
        <p:pic>
          <p:nvPicPr>
            <p:cNvPr id="15368" name="图片 21512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00" cy="118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1514" name="组合 21513"/>
          <p:cNvGrpSpPr/>
          <p:nvPr/>
        </p:nvGrpSpPr>
        <p:grpSpPr>
          <a:xfrm>
            <a:off x="0" y="4292600"/>
            <a:ext cx="2720975" cy="1676400"/>
            <a:chExt cx="1714" cy="1056"/>
          </a:xfrm>
        </p:grpSpPr>
        <p:sp>
          <p:nvSpPr>
            <p:cNvPr id="15370" name="文本框 21514"/>
            <p:cNvSpPr txBox="1"/>
            <p:nvPr/>
          </p:nvSpPr>
          <p:spPr>
            <a:xfrm>
              <a:off x="1292" y="136"/>
              <a:ext cx="422" cy="70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酒器</a:t>
              </a:r>
            </a:p>
          </p:txBody>
        </p:sp>
        <p:pic>
          <p:nvPicPr>
            <p:cNvPr id="15371" name="图片 21515" descr="d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200" cy="105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1517" name="组合 21516"/>
          <p:cNvGrpSpPr/>
          <p:nvPr/>
        </p:nvGrpSpPr>
        <p:grpSpPr>
          <a:xfrm>
            <a:off x="6227763" y="1287463"/>
            <a:ext cx="2554287" cy="1781175"/>
            <a:chExt cx="1609" cy="1122"/>
          </a:xfrm>
        </p:grpSpPr>
        <p:sp>
          <p:nvSpPr>
            <p:cNvPr id="15373" name="文本框 21517"/>
            <p:cNvSpPr txBox="1"/>
            <p:nvPr/>
          </p:nvSpPr>
          <p:spPr>
            <a:xfrm>
              <a:off x="0" y="351"/>
              <a:ext cx="422" cy="70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乐器</a:t>
              </a:r>
            </a:p>
          </p:txBody>
        </p:sp>
        <p:pic>
          <p:nvPicPr>
            <p:cNvPr id="15374" name="图片 21518" descr="n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" y="0"/>
              <a:ext cx="1155" cy="112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1520" name="组合 21519"/>
          <p:cNvGrpSpPr/>
          <p:nvPr/>
        </p:nvGrpSpPr>
        <p:grpSpPr>
          <a:xfrm>
            <a:off x="6300788" y="3860800"/>
            <a:ext cx="2592387" cy="1865313"/>
            <a:chExt cx="1633" cy="1175"/>
          </a:xfrm>
        </p:grpSpPr>
        <p:sp>
          <p:nvSpPr>
            <p:cNvPr id="15376" name="文本框 21520"/>
            <p:cNvSpPr txBox="1"/>
            <p:nvPr/>
          </p:nvSpPr>
          <p:spPr>
            <a:xfrm>
              <a:off x="0" y="318"/>
              <a:ext cx="422" cy="70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4400" b="0">
                  <a:solidFill>
                    <a:srgbClr val="FF3300"/>
                  </a:solidFill>
                  <a:latin typeface="Times New Roman" pitchFamily="18" charset="0"/>
                  <a:ea typeface="华文行楷" panose="02010800040101010101" pitchFamily="2" charset="-122"/>
                </a:rPr>
                <a:t>兵器</a:t>
              </a:r>
            </a:p>
          </p:txBody>
        </p:sp>
        <p:pic>
          <p:nvPicPr>
            <p:cNvPr id="15377" name="图片 21521" descr="y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44" y="0"/>
              <a:ext cx="1189" cy="117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2530" name="组合 22529"/>
          <p:cNvGrpSpPr/>
          <p:nvPr/>
        </p:nvGrpSpPr>
        <p:grpSpPr>
          <a:xfrm>
            <a:off x="250825" y="1557338"/>
            <a:ext cx="5407026" cy="5140325"/>
            <a:chExt cx="3406" cy="3238"/>
          </a:xfrm>
        </p:grpSpPr>
        <p:pic>
          <p:nvPicPr>
            <p:cNvPr id="16386" name="图片 22530" descr="司母戊鼎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" y="0"/>
              <a:ext cx="2786" cy="29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87" name="文本框 22531"/>
            <p:cNvSpPr txBox="1"/>
            <p:nvPr/>
          </p:nvSpPr>
          <p:spPr>
            <a:xfrm>
              <a:off x="0" y="2948"/>
              <a:ext cx="3406" cy="290"/>
            </a:xfrm>
            <a:prstGeom prst="rect">
              <a:avLst/>
            </a:prstGeom>
            <a:noFill/>
            <a:ln w="9525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世界出土最大的青铜器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——</a:t>
              </a: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司母戊鼎</a:t>
              </a:r>
            </a:p>
          </p:txBody>
        </p:sp>
      </p:grpSp>
      <p:sp>
        <p:nvSpPr>
          <p:cNvPr id="22533" name="文本框 22532"/>
          <p:cNvSpPr txBox="1"/>
          <p:nvPr/>
        </p:nvSpPr>
        <p:spPr>
          <a:xfrm>
            <a:off x="4859338" y="1484313"/>
            <a:ext cx="3935412" cy="3578225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司母戊鼎高</a:t>
            </a:r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1.33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米，长</a:t>
            </a:r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1.1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米，重</a:t>
            </a:r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832.84</a:t>
            </a:r>
            <a:r>
              <a:rPr lang="zh-CN" altLang="en-US" sz="3600">
                <a:latin typeface="楷体_GB2312" pitchFamily="49" charset="-122"/>
                <a:ea typeface="楷体_GB2312" pitchFamily="49" charset="-122"/>
              </a:rPr>
              <a:t>千克，</a:t>
            </a:r>
            <a:r>
              <a:rPr lang="zh-CN" altLang="en-US" sz="4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铸造该鼎需要二三百人同时操作。</a:t>
            </a:r>
            <a:r>
              <a:rPr lang="zh-CN" altLang="en-US" sz="36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这说明了什么？</a:t>
            </a:r>
          </a:p>
        </p:txBody>
      </p:sp>
      <p:sp>
        <p:nvSpPr>
          <p:cNvPr id="22534" name="椭圆 22533"/>
          <p:cNvSpPr/>
          <p:nvPr/>
        </p:nvSpPr>
        <p:spPr>
          <a:xfrm>
            <a:off x="5003800" y="5157788"/>
            <a:ext cx="3808413" cy="148431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华文隶书" panose="02010800040101010101" pitchFamily="2" charset="-122"/>
              </a:rPr>
              <a:t>特点二：</a:t>
            </a:r>
          </a:p>
          <a:p>
            <a:pPr algn="ctr"/>
            <a:r>
              <a:rPr lang="zh-CN" altLang="en-US" sz="4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华文隶书" panose="02010800040101010101" pitchFamily="2" charset="-122"/>
              </a:rPr>
              <a:t>生产规模大</a:t>
            </a:r>
          </a:p>
        </p:txBody>
      </p:sp>
      <p:sp>
        <p:nvSpPr>
          <p:cNvPr id="16390" name="文本框 22534"/>
          <p:cNvSpPr txBox="1"/>
          <p:nvPr/>
        </p:nvSpPr>
        <p:spPr>
          <a:xfrm>
            <a:off x="250825" y="549275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600">
              <a:latin typeface="Arial" panose="020b0604020202020204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文本框 23553"/>
          <p:cNvSpPr txBox="1"/>
          <p:nvPr/>
        </p:nvSpPr>
        <p:spPr>
          <a:xfrm>
            <a:off x="5219700" y="1557338"/>
            <a:ext cx="3708400" cy="40005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rPr>
              <a:t>        四羊方尊的四角，附着四只向外半身的羊，露出羊头和前肢，羊角蜷曲。器物四壁装饰着蟠龙纹，双角龙头点缀在羊头之间，布局新颖。</a:t>
            </a:r>
          </a:p>
        </p:txBody>
      </p:sp>
      <p:sp>
        <p:nvSpPr>
          <p:cNvPr id="23555" name="椭圆 23554"/>
          <p:cNvSpPr/>
          <p:nvPr/>
        </p:nvSpPr>
        <p:spPr>
          <a:xfrm>
            <a:off x="5076825" y="5589588"/>
            <a:ext cx="4067175" cy="12684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特点三：工艺精美</a:t>
            </a:r>
            <a:r>
              <a:rPr lang="zh-CN" altLang="en-US" sz="3600">
                <a:solidFill>
                  <a:srgbClr val="660033"/>
                </a:solidFill>
                <a:latin typeface="Times New Roman" pitchFamily="18" charset="0"/>
                <a:ea typeface="黑体" panose="02010609060101010101" pitchFamily="2" charset="-122"/>
              </a:rPr>
              <a:t>  </a:t>
            </a:r>
          </a:p>
        </p:txBody>
      </p:sp>
      <p:grpSp>
        <p:nvGrpSpPr>
          <p:cNvPr id="23557" name="组合 23556"/>
          <p:cNvGrpSpPr/>
          <p:nvPr/>
        </p:nvGrpSpPr>
        <p:grpSpPr>
          <a:xfrm>
            <a:off x="179388" y="1557338"/>
            <a:ext cx="4859337" cy="5146675"/>
            <a:chExt cx="3061" cy="3242"/>
          </a:xfrm>
        </p:grpSpPr>
        <p:sp>
          <p:nvSpPr>
            <p:cNvPr id="17412" name="文本框 23557"/>
            <p:cNvSpPr txBox="1"/>
            <p:nvPr/>
          </p:nvSpPr>
          <p:spPr>
            <a:xfrm>
              <a:off x="0" y="2948"/>
              <a:ext cx="3061" cy="294"/>
            </a:xfrm>
            <a:prstGeom prst="rect">
              <a:avLst/>
            </a:prstGeom>
            <a:noFill/>
            <a:ln w="952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商朝青铜器中的精品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——</a:t>
              </a: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四羊方尊</a:t>
              </a:r>
            </a:p>
          </p:txBody>
        </p:sp>
        <p:pic>
          <p:nvPicPr>
            <p:cNvPr id="17413" name="图片 23558" descr="29042B70BDF6447A8344094AAA367DDA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6" y="0"/>
              <a:ext cx="2858" cy="2858"/>
            </a:xfrm>
            <a:prstGeom prst="rect">
              <a:avLst/>
            </a:prstGeom>
            <a:noFill/>
            <a:ln w="952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4578" name="组合 24577"/>
          <p:cNvGrpSpPr/>
          <p:nvPr/>
        </p:nvGrpSpPr>
        <p:grpSpPr>
          <a:xfrm>
            <a:off x="466725" y="1504950"/>
            <a:ext cx="1746250" cy="4684713"/>
            <a:chExt cx="1100" cy="2951"/>
          </a:xfrm>
        </p:grpSpPr>
        <p:sp>
          <p:nvSpPr>
            <p:cNvPr id="18434" name="文本框 24578"/>
            <p:cNvSpPr txBox="1"/>
            <p:nvPr/>
          </p:nvSpPr>
          <p:spPr>
            <a:xfrm>
              <a:off x="55" y="2721"/>
              <a:ext cx="965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青铜立人像</a:t>
              </a:r>
            </a:p>
          </p:txBody>
        </p:sp>
        <p:pic>
          <p:nvPicPr>
            <p:cNvPr id="18435" name="图片 24579" descr="r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100" cy="266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4581" name="组合 24580"/>
          <p:cNvGrpSpPr/>
          <p:nvPr/>
        </p:nvGrpSpPr>
        <p:grpSpPr>
          <a:xfrm>
            <a:off x="3221038" y="1557338"/>
            <a:ext cx="2143125" cy="4560887"/>
            <a:chExt cx="1350" cy="2873"/>
          </a:xfrm>
        </p:grpSpPr>
        <p:sp>
          <p:nvSpPr>
            <p:cNvPr id="18437" name="文本框 24581"/>
            <p:cNvSpPr txBox="1"/>
            <p:nvPr/>
          </p:nvSpPr>
          <p:spPr>
            <a:xfrm>
              <a:off x="195" y="2643"/>
              <a:ext cx="1155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青铜神树</a:t>
              </a:r>
            </a:p>
          </p:txBody>
        </p:sp>
        <p:pic>
          <p:nvPicPr>
            <p:cNvPr id="18438" name="图片 24582" descr="s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086" cy="249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4584" name="组合 24583"/>
          <p:cNvGrpSpPr/>
          <p:nvPr/>
        </p:nvGrpSpPr>
        <p:grpSpPr>
          <a:xfrm>
            <a:off x="5867400" y="1484313"/>
            <a:ext cx="2957513" cy="2663825"/>
            <a:chExt cx="1863" cy="1678"/>
          </a:xfrm>
        </p:grpSpPr>
        <p:sp>
          <p:nvSpPr>
            <p:cNvPr id="18440" name="文本框 24584"/>
            <p:cNvSpPr txBox="1"/>
            <p:nvPr/>
          </p:nvSpPr>
          <p:spPr>
            <a:xfrm>
              <a:off x="1633" y="182"/>
              <a:ext cx="23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铜人头像</a:t>
              </a:r>
            </a:p>
          </p:txBody>
        </p:sp>
        <p:pic>
          <p:nvPicPr>
            <p:cNvPr id="18441" name="图片 24585" descr="r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1361" cy="1678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4587" name="组合 24586"/>
          <p:cNvGrpSpPr/>
          <p:nvPr/>
        </p:nvGrpSpPr>
        <p:grpSpPr>
          <a:xfrm>
            <a:off x="5795963" y="4292600"/>
            <a:ext cx="3028950" cy="1800225"/>
            <a:chExt cx="1908" cy="1134"/>
          </a:xfrm>
        </p:grpSpPr>
        <p:sp>
          <p:nvSpPr>
            <p:cNvPr id="18443" name="文本框 24587"/>
            <p:cNvSpPr txBox="1"/>
            <p:nvPr/>
          </p:nvSpPr>
          <p:spPr>
            <a:xfrm>
              <a:off x="1678" y="0"/>
              <a:ext cx="230" cy="113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lIns="0" tIns="0" rIns="0" bIns="0" anchor="t">
              <a:spAutoFit/>
            </a:bodyPr>
            <a:lstStyle/>
            <a:p>
              <a:pPr algn="ctr"/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青铜纵目面具</a:t>
              </a:r>
            </a:p>
          </p:txBody>
        </p:sp>
        <p:pic>
          <p:nvPicPr>
            <p:cNvPr id="18444" name="图片 24588" descr="m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136"/>
              <a:ext cx="1587" cy="95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4590" name="椭圆 24589"/>
          <p:cNvSpPr/>
          <p:nvPr/>
        </p:nvSpPr>
        <p:spPr>
          <a:xfrm>
            <a:off x="2124075" y="3141663"/>
            <a:ext cx="4191000" cy="1268412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特点四：造型独特</a:t>
            </a:r>
            <a:r>
              <a:rPr lang="zh-CN" altLang="en-US" sz="3600">
                <a:solidFill>
                  <a:srgbClr val="660033"/>
                </a:solidFill>
                <a:latin typeface="Times New Roman" pitchFamily="18" charset="0"/>
                <a:ea typeface="黑体" panose="02010609060101010101" pitchFamily="2" charset="-122"/>
              </a:rPr>
              <a:t>  </a:t>
            </a:r>
          </a:p>
        </p:txBody>
      </p:sp>
      <p:sp>
        <p:nvSpPr>
          <p:cNvPr id="18446" name="矩形 24590"/>
          <p:cNvSpPr/>
          <p:nvPr/>
        </p:nvSpPr>
        <p:spPr>
          <a:xfrm>
            <a:off x="755650" y="582613"/>
            <a:ext cx="44640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独特的三星堆文化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7" name="文本框 25601"/>
          <p:cNvSpPr txBox="1"/>
          <p:nvPr/>
        </p:nvSpPr>
        <p:spPr>
          <a:xfrm>
            <a:off x="684213" y="1628775"/>
            <a:ext cx="53784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>
                <a:latin typeface="Times New Roman" pitchFamily="18" charset="0"/>
                <a:ea typeface="隶书" panose="02010509060101010101" pitchFamily="49" charset="-122"/>
              </a:rPr>
              <a:t>1.</a:t>
            </a:r>
            <a:r>
              <a:rPr lang="zh-CN" altLang="en-US" sz="3600">
                <a:latin typeface="Times New Roman" pitchFamily="18" charset="0"/>
                <a:ea typeface="隶书" panose="02010509060101010101" pitchFamily="49" charset="-122"/>
              </a:rPr>
              <a:t>青铜器的出现与发展</a:t>
            </a:r>
          </a:p>
        </p:txBody>
      </p:sp>
      <p:sp>
        <p:nvSpPr>
          <p:cNvPr id="25603" name="文本框 25602"/>
          <p:cNvSpPr txBox="1"/>
          <p:nvPr/>
        </p:nvSpPr>
        <p:spPr>
          <a:xfrm>
            <a:off x="684213" y="2349500"/>
            <a:ext cx="53784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>
                <a:latin typeface="Times New Roman" pitchFamily="18" charset="0"/>
                <a:ea typeface="隶书" panose="02010509060101010101" pitchFamily="49" charset="-122"/>
              </a:rPr>
              <a:t>2.</a:t>
            </a:r>
            <a:r>
              <a:rPr lang="zh-CN" altLang="en-US" sz="3600">
                <a:latin typeface="Times New Roman" pitchFamily="18" charset="0"/>
                <a:ea typeface="隶书" panose="02010509060101010101" pitchFamily="49" charset="-122"/>
              </a:rPr>
              <a:t> 青铜制造业的特点</a:t>
            </a:r>
          </a:p>
        </p:txBody>
      </p:sp>
      <p:sp>
        <p:nvSpPr>
          <p:cNvPr id="19459" name="标题 25603"/>
          <p:cNvSpPr>
            <a:spLocks noGrp="1"/>
          </p:cNvSpPr>
          <p:nvPr>
            <p:ph type="title"/>
          </p:nvPr>
        </p:nvSpPr>
        <p:spPr>
          <a:xfrm>
            <a:off x="250825" y="549275"/>
            <a:ext cx="4953000" cy="563563"/>
          </a:xfrm>
        </p:spPr>
        <p:txBody>
          <a:bodyPr anchor="ctr"/>
          <a:lstStyle/>
          <a:p>
            <a:r>
              <a:rPr lang="zh-CN" altLang="en-US" sz="3600">
                <a:solidFill>
                  <a:srgbClr val="FF3300"/>
                </a:solidFill>
                <a:ea typeface="黑体" panose="02010609060101010101" pitchFamily="2" charset="-122"/>
              </a:rPr>
              <a:t>一、青铜器的高超工艺</a:t>
            </a:r>
          </a:p>
        </p:txBody>
      </p:sp>
      <p:sp>
        <p:nvSpPr>
          <p:cNvPr id="25605" name="椭圆 25604"/>
          <p:cNvSpPr/>
          <p:nvPr/>
        </p:nvSpPr>
        <p:spPr>
          <a:xfrm>
            <a:off x="395288" y="2997200"/>
            <a:ext cx="4105275" cy="10795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特点一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：</a:t>
            </a:r>
            <a:r>
              <a:rPr lang="zh-CN" altLang="en-US" sz="32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品种繁多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  </a:t>
            </a:r>
          </a:p>
        </p:txBody>
      </p:sp>
      <p:sp>
        <p:nvSpPr>
          <p:cNvPr id="25606" name="椭圆 25605"/>
          <p:cNvSpPr/>
          <p:nvPr/>
        </p:nvSpPr>
        <p:spPr>
          <a:xfrm>
            <a:off x="1403350" y="3789363"/>
            <a:ext cx="4319588" cy="1079500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ea typeface="黑体" panose="02010609060101010101" pitchFamily="2" charset="-122"/>
              </a:rPr>
              <a:t>特点二：生产规模大</a:t>
            </a:r>
          </a:p>
        </p:txBody>
      </p:sp>
      <p:sp>
        <p:nvSpPr>
          <p:cNvPr id="25607" name="椭圆 25606"/>
          <p:cNvSpPr/>
          <p:nvPr/>
        </p:nvSpPr>
        <p:spPr>
          <a:xfrm>
            <a:off x="2484438" y="4581525"/>
            <a:ext cx="4319587" cy="1152525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</a:t>
            </a:r>
            <a:r>
              <a:rPr lang="zh-CN" altLang="en-US" sz="32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特点三：工艺精美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 </a:t>
            </a:r>
          </a:p>
        </p:txBody>
      </p:sp>
      <p:sp>
        <p:nvSpPr>
          <p:cNvPr id="25608" name="椭圆 25607"/>
          <p:cNvSpPr/>
          <p:nvPr/>
        </p:nvSpPr>
        <p:spPr>
          <a:xfrm>
            <a:off x="3492500" y="5445125"/>
            <a:ext cx="4191000" cy="1008063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特点四：造型独特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  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8" presetClass="entr" presetSubtype="16" fill="hold" grpId="2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42" fill="hold" grpId="3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grpId="4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1"/>
      <p:bldP spid="25606" grpId="2"/>
      <p:bldP spid="25607" grpId="3"/>
      <p:bldP spid="25608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Text Box 2"/>
          <p:cNvSpPr txBox="1"/>
          <p:nvPr/>
        </p:nvSpPr>
        <p:spPr>
          <a:xfrm>
            <a:off x="810816" y="1931194"/>
            <a:ext cx="4980384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工匠先用</a:t>
            </a:r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1000℃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的烈火，把混合在陶钵中的铜、铅、锡按一定比例熔化。</a:t>
            </a:r>
          </a:p>
        </p:txBody>
      </p:sp>
      <p:sp>
        <p:nvSpPr>
          <p:cNvPr id="34819" name="Text Box 3"/>
          <p:cNvSpPr txBox="1"/>
          <p:nvPr/>
        </p:nvSpPr>
        <p:spPr>
          <a:xfrm>
            <a:off x="728345" y="3714115"/>
            <a:ext cx="54127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熔化后的金属液体被倒进泥造的模型里。</a:t>
            </a:r>
          </a:p>
        </p:txBody>
      </p:sp>
      <p:sp>
        <p:nvSpPr>
          <p:cNvPr id="34820" name="Text Box 4"/>
          <p:cNvSpPr txBox="1"/>
          <p:nvPr/>
        </p:nvSpPr>
        <p:spPr>
          <a:xfrm>
            <a:off x="631825" y="4842510"/>
            <a:ext cx="572071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  <a:ea typeface="宋体" pitchFamily="2" charset="-122"/>
              </a:rPr>
              <a:t>金属冷却变成固体后，便打破模型进行加工、修整，这样，便制成了各种青铜器。</a:t>
            </a:r>
          </a:p>
        </p:txBody>
      </p:sp>
      <p:pic>
        <p:nvPicPr>
          <p:cNvPr id="34822" name="Picture 6" descr="青铜器制造1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9022" y="1304925"/>
            <a:ext cx="2988469" cy="1638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3" name="Picture 7" descr="青铜器制造2"/>
          <p:cNvPicPr>
            <a:picLocks noChangeAspect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9022" y="2727722"/>
            <a:ext cx="3168253" cy="1457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4" name="Picture 8" descr="青铜器制造3"/>
          <p:cNvPicPr>
            <a:picLocks noChangeAspect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5963" y="4238625"/>
            <a:ext cx="2737247" cy="1360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文本框 1"/>
          <p:cNvSpPr txBox="1"/>
          <p:nvPr/>
        </p:nvSpPr>
        <p:spPr>
          <a:xfrm>
            <a:off x="469106" y="1416844"/>
            <a:ext cx="3782616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2400" b="1">
                <a:latin typeface="Calibri" pitchFamily="34" charset="0"/>
                <a:ea typeface="宋体" pitchFamily="2" charset="-122"/>
              </a:rPr>
              <a:t>2</a:t>
            </a:r>
            <a:r>
              <a:rPr lang="zh-CN" altLang="en-US" sz="2400" b="1">
                <a:latin typeface="Calibri" pitchFamily="34" charset="0"/>
                <a:ea typeface="宋体" pitchFamily="2" charset="-122"/>
              </a:rPr>
              <a:t>、青铜器的制作过程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535" y="1363266"/>
            <a:ext cx="4069556" cy="4603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、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青铜器的制作过程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97" name="文本框 2"/>
          <p:cNvSpPr txBox="1"/>
          <p:nvPr/>
        </p:nvSpPr>
        <p:spPr>
          <a:xfrm>
            <a:off x="197247" y="2236470"/>
            <a:ext cx="434578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  <a:ea typeface="宋体" pitchFamily="2" charset="-122"/>
              </a:rPr>
              <a:t>泥范铸造法</a:t>
            </a:r>
          </a:p>
        </p:txBody>
      </p:sp>
      <p:sp>
        <p:nvSpPr>
          <p:cNvPr id="12298" name="左箭头 3">
            <a:hlinkClick r:id="rId5" action="ppaction://hlinksldjump"/>
          </p:cNvPr>
          <p:cNvSpPr/>
          <p:nvPr/>
        </p:nvSpPr>
        <p:spPr>
          <a:xfrm>
            <a:off x="8028385" y="5514975"/>
            <a:ext cx="691753" cy="421481"/>
          </a:xfrm>
          <a:prstGeom prst="leftArrow">
            <a:avLst>
              <a:gd name="adj1" fmla="val 50000"/>
              <a:gd name="adj2" fmla="val 5004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8580" tIns="34290" rIns="68580" bIns="34290" anchor="t"/>
          <a:lstStyle/>
          <a:p>
            <a:pPr defTabSz="914400" eaLnBrk="0" hangingPunct="0">
              <a:buFont typeface="Arial" panose="020b0604020202020204" pitchFamily="34" charset="0"/>
              <a:buNone/>
            </a:pPr>
            <a:endParaRPr lang="zh-CN" altLang="en-US" sz="1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1"/>
      <p:bldP spid="34820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文本框 29697"/>
          <p:cNvSpPr txBox="1"/>
          <p:nvPr/>
        </p:nvSpPr>
        <p:spPr>
          <a:xfrm>
            <a:off x="468313" y="1557338"/>
            <a:ext cx="2819400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北京人、山顶洞人时期用的</a:t>
            </a: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生产工具</a:t>
            </a:r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是什么？</a:t>
            </a:r>
          </a:p>
        </p:txBody>
      </p:sp>
      <p:sp>
        <p:nvSpPr>
          <p:cNvPr id="29699" name="文本框 29698"/>
          <p:cNvSpPr txBox="1"/>
          <p:nvPr/>
        </p:nvSpPr>
        <p:spPr>
          <a:xfrm>
            <a:off x="468313" y="2924175"/>
            <a:ext cx="2663825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河姆渡人、半坡人时期用的</a:t>
            </a: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生产工具</a:t>
            </a:r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又是什么？</a:t>
            </a:r>
          </a:p>
        </p:txBody>
      </p:sp>
      <p:sp>
        <p:nvSpPr>
          <p:cNvPr id="29700" name="直接连接符 29699"/>
          <p:cNvSpPr/>
          <p:nvPr/>
        </p:nvSpPr>
        <p:spPr>
          <a:xfrm>
            <a:off x="3132138" y="1844675"/>
            <a:ext cx="1447800" cy="317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9701" name="右大括号 29700"/>
          <p:cNvSpPr/>
          <p:nvPr/>
        </p:nvSpPr>
        <p:spPr>
          <a:xfrm>
            <a:off x="6588125" y="1773238"/>
            <a:ext cx="381000" cy="1655762"/>
          </a:xfrm>
          <a:prstGeom prst="rightBrace">
            <a:avLst>
              <a:gd name="adj1" fmla="val 36195"/>
              <a:gd name="adj2" fmla="val 50000"/>
            </a:avLst>
          </a:prstGeom>
          <a:noFill/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r"/>
            <a:endParaRPr lang="zh-CN" altLang="en-US" sz="2000" b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9702" name="文本框 29701"/>
          <p:cNvSpPr txBox="1"/>
          <p:nvPr/>
        </p:nvSpPr>
        <p:spPr>
          <a:xfrm>
            <a:off x="7100888" y="1484313"/>
            <a:ext cx="733425" cy="22320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石器时代</a:t>
            </a:r>
          </a:p>
        </p:txBody>
      </p:sp>
      <p:grpSp>
        <p:nvGrpSpPr>
          <p:cNvPr id="29703" name="组合 29702"/>
          <p:cNvGrpSpPr/>
          <p:nvPr/>
        </p:nvGrpSpPr>
        <p:grpSpPr>
          <a:xfrm>
            <a:off x="3975100" y="1484313"/>
            <a:ext cx="2616200" cy="1296987"/>
            <a:chExt cx="1648" cy="817"/>
          </a:xfrm>
        </p:grpSpPr>
        <p:sp>
          <p:nvSpPr>
            <p:cNvPr id="20487" name="文本框 29703"/>
            <p:cNvSpPr txBox="1"/>
            <p:nvPr/>
          </p:nvSpPr>
          <p:spPr>
            <a:xfrm>
              <a:off x="363" y="0"/>
              <a:ext cx="128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打制石器</a:t>
              </a:r>
            </a:p>
          </p:txBody>
        </p:sp>
        <p:pic>
          <p:nvPicPr>
            <p:cNvPr id="20488" name="图片 29704" descr="打制石器3"/>
            <p:cNvPicPr>
              <a:picLocks noChangeAspect="1"/>
            </p:cNvPicPr>
            <p:nvPr/>
          </p:nvPicPr>
          <p:blipFill>
            <a:blip r:embed="rId2">
              <a:lum bright="23999" contrast="29999"/>
            </a:blip>
            <a:srcRect r="2068" b="2817"/>
            <a:stretch>
              <a:fillRect/>
            </a:stretch>
          </p:blipFill>
          <p:spPr>
            <a:xfrm>
              <a:off x="0" y="374"/>
              <a:ext cx="1648" cy="44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9706" name="组合 29705"/>
          <p:cNvGrpSpPr/>
          <p:nvPr/>
        </p:nvGrpSpPr>
        <p:grpSpPr>
          <a:xfrm>
            <a:off x="3995738" y="2997200"/>
            <a:ext cx="2808287" cy="1296988"/>
            <a:chExt cx="1769" cy="817"/>
          </a:xfrm>
        </p:grpSpPr>
        <p:sp>
          <p:nvSpPr>
            <p:cNvPr id="20490" name="文本框 29706"/>
            <p:cNvSpPr txBox="1"/>
            <p:nvPr/>
          </p:nvSpPr>
          <p:spPr>
            <a:xfrm>
              <a:off x="408" y="0"/>
              <a:ext cx="136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>
                  <a:solidFill>
                    <a:srgbClr val="0000FF"/>
                  </a:solidFill>
                  <a:latin typeface="Times New Roman" pitchFamily="18" charset="0"/>
                  <a:ea typeface="黑体" panose="02010609060101010101" pitchFamily="2" charset="-122"/>
                </a:rPr>
                <a:t>磨制石器</a:t>
              </a:r>
            </a:p>
          </p:txBody>
        </p:sp>
        <p:pic>
          <p:nvPicPr>
            <p:cNvPr id="20491" name="图片 29707" descr="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63"/>
              <a:ext cx="1660" cy="454"/>
            </a:xfrm>
            <a:prstGeom prst="rect">
              <a:avLst/>
            </a:prstGeom>
            <a:noFill/>
            <a:ln w="381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0492" name="文本框 29708"/>
          <p:cNvSpPr txBox="1"/>
          <p:nvPr/>
        </p:nvSpPr>
        <p:spPr>
          <a:xfrm>
            <a:off x="0" y="549275"/>
            <a:ext cx="62277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什么是青铜文明？</a:t>
            </a:r>
          </a:p>
        </p:txBody>
      </p:sp>
      <p:sp>
        <p:nvSpPr>
          <p:cNvPr id="29710" name="文本框 29709"/>
          <p:cNvSpPr txBox="1"/>
          <p:nvPr/>
        </p:nvSpPr>
        <p:spPr>
          <a:xfrm>
            <a:off x="468313" y="4365625"/>
            <a:ext cx="2743200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夏商西周时期开始使用的</a:t>
            </a:r>
            <a:r>
              <a:rPr lang="zh-CN" altLang="en-US" sz="2400">
                <a:solidFill>
                  <a:srgbClr val="FF3300"/>
                </a:solidFill>
                <a:latin typeface="Times New Roman" pitchFamily="18" charset="0"/>
                <a:ea typeface="黑体" panose="02010609060101010101" pitchFamily="2" charset="-122"/>
              </a:rPr>
              <a:t>生产工具</a:t>
            </a:r>
            <a:r>
              <a:rPr lang="zh-CN" altLang="en-US" sz="2400">
                <a:solidFill>
                  <a:srgbClr val="0000FF"/>
                </a:solidFill>
                <a:latin typeface="Times New Roman" pitchFamily="18" charset="0"/>
                <a:ea typeface="黑体" panose="02010609060101010101" pitchFamily="2" charset="-122"/>
              </a:rPr>
              <a:t>又是什么呢？</a:t>
            </a:r>
          </a:p>
        </p:txBody>
      </p:sp>
      <p:sp>
        <p:nvSpPr>
          <p:cNvPr id="29711" name="直接连接符 29710"/>
          <p:cNvSpPr/>
          <p:nvPr/>
        </p:nvSpPr>
        <p:spPr>
          <a:xfrm>
            <a:off x="3132138" y="4797425"/>
            <a:ext cx="15113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9712" name="文本框 29711"/>
          <p:cNvSpPr txBox="1"/>
          <p:nvPr/>
        </p:nvSpPr>
        <p:spPr>
          <a:xfrm>
            <a:off x="4716463" y="4392613"/>
            <a:ext cx="25923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青 铜 器</a:t>
            </a:r>
          </a:p>
        </p:txBody>
      </p:sp>
      <p:sp>
        <p:nvSpPr>
          <p:cNvPr id="29713" name="文本框 29712"/>
          <p:cNvSpPr txBox="1"/>
          <p:nvPr/>
        </p:nvSpPr>
        <p:spPr>
          <a:xfrm>
            <a:off x="7092950" y="4221163"/>
            <a:ext cx="733425" cy="23034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青铜时代</a:t>
            </a:r>
          </a:p>
        </p:txBody>
      </p:sp>
      <p:pic>
        <p:nvPicPr>
          <p:cNvPr id="29714" name="图片 29713" descr="100645_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175" y="5013325"/>
            <a:ext cx="2665413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15" name="直接连接符 29714"/>
          <p:cNvSpPr/>
          <p:nvPr/>
        </p:nvSpPr>
        <p:spPr>
          <a:xfrm>
            <a:off x="3203575" y="3357563"/>
            <a:ext cx="1447800" cy="317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29716" name="直接连接符 29715"/>
          <p:cNvSpPr/>
          <p:nvPr/>
        </p:nvSpPr>
        <p:spPr>
          <a:xfrm flipH="1">
            <a:off x="7451725" y="3357563"/>
            <a:ext cx="0" cy="8636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</p:cSld>
  <p:clrMapOvr>
    <a:masterClrMapping/>
  </p:clrMapOvr>
  <p:transition spd="med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7" presetClass="entr" presetSubtype="0" fill="hold" grpId="1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2" presetClass="entr" presetSubtype="0" fill="hold" grpId="2" nodeType="afterEffect"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2" presetClass="entr" presetSubtype="0" fill="hold" grpId="3" nodeType="afterEffect"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  <p:cond evt="onBegin" delay="0">
                          <p:tn val="58"/>
                        </p:cond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5" presetClass="entr" presetSubtype="0" fill="hold" grpId="5" nodeType="afterEffect"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74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78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84" presetID="55" presetClass="entr" presetSubtype="0" fill="hold" grpId="6" nodeType="afterEffect"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1"/>
      <p:bldP spid="29701" grpId="2"/>
      <p:bldP spid="29702" grpId="3"/>
      <p:bldP spid="29710" grpId="4"/>
      <p:bldP spid="29712" grpId="5"/>
      <p:bldP spid="29713" grpId="6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28673"/>
          <p:cNvSpPr txBox="1"/>
          <p:nvPr/>
        </p:nvSpPr>
        <p:spPr>
          <a:xfrm>
            <a:off x="827088" y="3429000"/>
            <a:ext cx="7561262" cy="2093913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既然夏商西周的青铜制造业、农业、畜牧业和商业都很发达，为什么要称当时的文明为</a:t>
            </a:r>
            <a:r>
              <a:rPr lang="zh-CN" altLang="en-US" sz="360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</a:rPr>
              <a:t>“青铜文明”</a:t>
            </a:r>
            <a:r>
              <a:rPr lang="zh-CN" altLang="en-US" sz="360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呢？</a:t>
            </a:r>
          </a:p>
        </p:txBody>
      </p:sp>
      <p:grpSp>
        <p:nvGrpSpPr>
          <p:cNvPr id="28675" name="组合 28674"/>
          <p:cNvGrpSpPr/>
          <p:nvPr/>
        </p:nvGrpSpPr>
        <p:grpSpPr>
          <a:xfrm>
            <a:off x="2124075" y="1773238"/>
            <a:ext cx="3654425" cy="1420812"/>
            <a:chExt cx="2302" cy="895"/>
          </a:xfrm>
        </p:grpSpPr>
        <p:sp>
          <p:nvSpPr>
            <p:cNvPr id="21507" name="矩形 28675"/>
            <p:cNvSpPr/>
            <p:nvPr/>
          </p:nvSpPr>
          <p:spPr>
            <a:xfrm>
              <a:off x="1678" y="90"/>
              <a:ext cx="624" cy="80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16718"/>
                </a:avLst>
              </a:prstTxWarp>
              <a:normAutofit/>
            </a:bodyPr>
            <a:lstStyle/>
            <a:p>
              <a:pPr algn="ctr"/>
              <a:r>
                <a:rPr lang="zh-CN" altLang="en-US" sz="8000">
                  <a:ln w="9525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effectLst>
                    <a:outerShdw dist="53882" dir="2699999" algn="ctr" rotWithShape="0">
                      <a:srgbClr val="9999FF"/>
                    </a:outerShdw>
                  </a:effectLst>
                  <a:latin typeface="宋体" pitchFamily="2" charset="-122"/>
                  <a:ea typeface="宋体" pitchFamily="2" charset="-122"/>
                </a:rPr>
                <a:t>？</a:t>
              </a:r>
              <a:endParaRPr lang="zh-CN" altLang="en-US" sz="8000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9999FF"/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  <p:sp>
          <p:nvSpPr>
            <p:cNvPr id="21508" name="矩形 28676"/>
            <p:cNvSpPr/>
            <p:nvPr/>
          </p:nvSpPr>
          <p:spPr>
            <a:xfrm>
              <a:off x="0" y="0"/>
              <a:ext cx="1457" cy="833"/>
            </a:xfrm>
            <a:prstGeom prst="rect">
              <a:avLst/>
            </a:prstGeom>
          </p:spPr>
          <p:txBody>
            <a:bodyPr wrap="none" fromWordArt="1">
              <a:prstTxWarp prst="textFadeUp">
                <a:avLst>
                  <a:gd name="adj" fmla="val 9991"/>
                </a:avLst>
              </a:prstTxWarp>
              <a:normAutofit/>
            </a:bodyPr>
            <a:lstStyle/>
            <a:p>
              <a:pPr algn="ctr"/>
              <a:r>
                <a:rPr lang="zh-CN" altLang="en-US" sz="3600">
                  <a:ln w="12700" cap="flat" cmpd="sng">
                    <a:solidFill>
                      <a:srgbClr val="0000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effectLst>
                    <a:outerShdw dist="35921" dir="2699999" sy="50000" rotWithShape="0">
                      <a:srgbClr val="875B0D">
                        <a:alpha val="68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动脑筋</a:t>
              </a:r>
              <a:endParaRPr lang="zh-CN" altLang="en-US" sz="3600">
                <a:ln w="127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sy="50000" rotWithShape="0">
                    <a:srgbClr val="875B0D">
                      <a:alpha val="68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21509" name="文本框 28677"/>
          <p:cNvSpPr txBox="1"/>
          <p:nvPr/>
        </p:nvSpPr>
        <p:spPr>
          <a:xfrm>
            <a:off x="0" y="549275"/>
            <a:ext cx="60118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什么是青铜文明？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文本框 30721"/>
          <p:cNvSpPr txBox="1"/>
          <p:nvPr/>
        </p:nvSpPr>
        <p:spPr>
          <a:xfrm>
            <a:off x="2771775" y="1557338"/>
            <a:ext cx="4105275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0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青铜文明</a:t>
            </a:r>
          </a:p>
        </p:txBody>
      </p:sp>
      <p:grpSp>
        <p:nvGrpSpPr>
          <p:cNvPr id="30723" name="组合 30722"/>
          <p:cNvGrpSpPr/>
          <p:nvPr/>
        </p:nvGrpSpPr>
        <p:grpSpPr>
          <a:xfrm>
            <a:off x="420688" y="2492375"/>
            <a:ext cx="8353425" cy="4248151"/>
            <a:chOff x="-30" y="0"/>
            <a:chExt cx="5262" cy="267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2531" name="上箭头标注 30723"/>
            <p:cNvSpPr/>
            <p:nvPr/>
          </p:nvSpPr>
          <p:spPr>
            <a:xfrm>
              <a:off x="0" y="0"/>
              <a:ext cx="5232" cy="1872"/>
            </a:xfrm>
            <a:prstGeom prst="upArrowCallout">
              <a:avLst>
                <a:gd name="adj1" fmla="val 69871"/>
                <a:gd name="adj2" fmla="val 69871"/>
                <a:gd name="adj3" fmla="val 16662"/>
                <a:gd name="adj4" fmla="val 66667"/>
              </a:avLst>
            </a:prstGeom>
            <a:grpFill/>
            <a:ln w="9525" cap="flat" cmpd="sng">
              <a:solidFill>
                <a:srgbClr val="6699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28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2532" name="文本框 30724"/>
            <p:cNvSpPr txBox="1"/>
            <p:nvPr/>
          </p:nvSpPr>
          <p:spPr>
            <a:xfrm>
              <a:off x="-30" y="428"/>
              <a:ext cx="5262" cy="2248"/>
            </a:xfrm>
            <a:prstGeom prst="rect">
              <a:avLst/>
            </a:prstGeom>
            <a:grp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青铜时代</a:t>
              </a:r>
              <a:r>
                <a:rPr lang="zh-CN" altLang="en-US" sz="32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因为</a:t>
              </a:r>
              <a:r>
                <a:rPr lang="zh-CN" altLang="en-US" sz="320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青铜器和青铜制造业发达</a:t>
              </a:r>
              <a:r>
                <a:rPr lang="zh-CN" altLang="en-US" sz="32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，代表当时生产力发展水平。当时的</a:t>
              </a:r>
              <a:r>
                <a:rPr lang="zh-CN" altLang="en-US" sz="320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青铜器已经应用到农业、手工业、畜牧业及商业</a:t>
              </a:r>
              <a:r>
                <a:rPr lang="zh-CN" altLang="en-US" sz="32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之中，具有广泛的代表性，因此把当时的文明称为</a:t>
              </a:r>
              <a:r>
                <a:rPr lang="zh-CN" altLang="en-US" sz="36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青铜文明。</a:t>
              </a:r>
            </a:p>
            <a:p>
              <a:pPr>
                <a:spcBef>
                  <a:spcPct val="50000"/>
                </a:spcBef>
              </a:pPr>
              <a:endParaRPr lang="zh-CN" altLang="en-US" sz="3600" b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22533" name="矩形 30725"/>
          <p:cNvSpPr/>
          <p:nvPr/>
        </p:nvSpPr>
        <p:spPr>
          <a:xfrm>
            <a:off x="0" y="601663"/>
            <a:ext cx="61563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什么是青铜文明？</a:t>
            </a:r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58165" y="1709420"/>
          <a:ext cx="7952740" cy="3852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370"/>
                <a:gridCol w="1311910"/>
                <a:gridCol w="1981835"/>
                <a:gridCol w="3984625"/>
              </a:tblGrid>
              <a:tr h="1116330">
                <a:tc rowSpan="3">
                  <a:txBody>
                    <a:bodyPr vert="eaVert"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青铜器制造</a:t>
                      </a:r>
                    </a:p>
                  </a:txBody>
                  <a:tcPr vert="eaVert"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出现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原始社会晚期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距今</a:t>
                      </a:r>
                      <a:r>
                        <a:rPr lang="en-US" altLang="zh-CN" sz="2800" b="1">
                          <a:solidFill>
                            <a:schemeClr val="tx1"/>
                          </a:solidFill>
                        </a:rPr>
                        <a:t>4000</a:t>
                      </a:r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多年的甘肃齐家文化遗址出土的铜镜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1569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发展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商周时期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采用</a:t>
                      </a:r>
                      <a:r>
                        <a:rPr lang="en-US" altLang="zh-CN" sz="2800" b="1"/>
                        <a:t>“</a:t>
                      </a:r>
                      <a:r>
                        <a:rPr lang="zh-CN" altLang="en-US" sz="2800" b="1"/>
                        <a:t>泥范铸造法</a:t>
                      </a:r>
                      <a:r>
                        <a:rPr lang="en-US" altLang="zh-CN" sz="2800" b="1"/>
                        <a:t>”</a:t>
                      </a:r>
                      <a:r>
                        <a:rPr lang="zh-CN" altLang="en-US" sz="2800" b="1">
                          <a:ea typeface="宋体" pitchFamily="2" charset="-122"/>
                        </a:rPr>
                        <a:t>，</a:t>
                      </a:r>
                      <a:r>
                        <a:rPr lang="zh-CN" altLang="en-US" sz="2800" b="1"/>
                        <a:t>如</a:t>
                      </a:r>
                      <a:r>
                        <a:rPr lang="en-US" altLang="zh-CN" sz="2800" b="1"/>
                        <a:t>“</a:t>
                      </a:r>
                      <a:r>
                        <a:rPr lang="zh-CN" altLang="en-US" sz="2800" b="1"/>
                        <a:t>司母戊鼎</a:t>
                      </a:r>
                      <a:r>
                        <a:rPr lang="en-US" altLang="zh-CN" sz="2800" b="1"/>
                        <a:t>”</a:t>
                      </a:r>
                    </a:p>
                  </a:txBody>
                  <a:tcPr/>
                </a:tc>
              </a:tr>
              <a:tr h="162052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功用</a:t>
                      </a:r>
                    </a:p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饮食、祭祀、军事等，后由食器发展到礼器，礼器的类型和数量反映了权力的大小和严格的等级界限。</a:t>
                      </a: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heel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7" name="图片 8294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49" name="图片 82948" descr="商刻字卜骨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412875"/>
            <a:ext cx="4200525" cy="504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50" name="图片 82949" descr="g0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836613"/>
            <a:ext cx="4248150" cy="5732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52" name="矩形 82951"/>
          <p:cNvSpPr/>
          <p:nvPr/>
        </p:nvSpPr>
        <p:spPr>
          <a:xfrm>
            <a:off x="323850" y="188913"/>
            <a:ext cx="3168650" cy="12239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4269"/>
              </a:avLst>
            </a:prstTxWarp>
            <a:normAutofit/>
          </a:bodyPr>
          <a:lstStyle/>
          <a:p>
            <a:pPr algn="ctr"/>
            <a:r>
              <a:rPr lang="zh-CN" altLang="en-US" sz="44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3366"/>
                </a:solidFill>
                <a:latin typeface="文鼎中特广告体" charset="0"/>
                <a:ea typeface="文鼎中特广告体" charset="0"/>
              </a:rPr>
              <a:t>二、甲骨文</a:t>
            </a:r>
            <a:endParaRPr lang="zh-CN" altLang="en-US" sz="44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3366"/>
              </a:solidFill>
              <a:latin typeface="文鼎中特广告体" charset="0"/>
              <a:ea typeface="文鼎中特广告体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1" name="图片 84995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7" name="文本框 84996"/>
          <p:cNvSpPr txBox="1"/>
          <p:nvPr/>
        </p:nvSpPr>
        <p:spPr>
          <a:xfrm>
            <a:off x="250825" y="333375"/>
            <a:ext cx="7273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商朝人刻在龟甲和兽骨上的文字</a:t>
            </a:r>
          </a:p>
        </p:txBody>
      </p:sp>
      <p:pic>
        <p:nvPicPr>
          <p:cNvPr id="84998" name="图片 84997" descr="甲古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73238"/>
            <a:ext cx="2676525" cy="4608512"/>
          </a:xfrm>
          <a:prstGeom prst="rect">
            <a:avLst/>
          </a:prstGeom>
          <a:noFill/>
          <a:ln w="5715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808080"/>
            </a:outerShdw>
          </a:effectLst>
        </p:spPr>
      </p:pic>
      <p:pic>
        <p:nvPicPr>
          <p:cNvPr id="84999" name="图片 84998" descr="jgw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1844675"/>
            <a:ext cx="5688013" cy="4589463"/>
          </a:xfrm>
          <a:prstGeom prst="rect">
            <a:avLst/>
          </a:prstGeom>
          <a:noFill/>
          <a:ln w="762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  <a:effectLst>
            <a:outerShdw dist="80322" dir="1106096" algn="ctr" rotWithShape="0">
              <a:srgbClr val="808080"/>
            </a:outerShdw>
          </a:effectLst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日期占位符 1"/>
          <p:cNvSpPr/>
          <p:nvPr>
            <p:ph type="dt" sz="half" idx="10"/>
          </p:nvPr>
        </p:nvSpPr>
        <p:spPr/>
        <p:txBody>
          <a:bodyPr anchor="t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indent="0"/>
            <a:fld id="{BB962C8B-B14F-4D97-AF65-F5344CB8AC3E}" type="datetime1">
              <a:rPr lang="zh-CN" altLang="en-US" sz="1200" b="0">
                <a:ea typeface="宋体" pitchFamily="2" charset="-122"/>
              </a:rPr>
              <a:t>2020/10/30</a:t>
            </a:fld>
          </a:p>
        </p:txBody>
      </p:sp>
      <p:sp>
        <p:nvSpPr>
          <p:cNvPr id="28675" name="灯片编号占位符 3"/>
          <p:cNvSpPr/>
          <p:nvPr>
            <p:ph type="sldNum" sz="quarter" idx="11"/>
          </p:nvPr>
        </p:nvSpPr>
        <p:spPr/>
        <p:txBody>
          <a:bodyPr anchor="t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1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indent="0" algn="r"/>
            <a:fld id="{9A0DB2DC-4C9A-4742-B13C-FB6460FD3503}" type="slidenum">
              <a:rPr lang="zh-CN" altLang="en-US" sz="1200" b="0">
                <a:ea typeface="宋体" pitchFamily="2" charset="-122"/>
              </a:rPr>
              <a:t>20</a:t>
            </a:fld>
          </a:p>
        </p:txBody>
      </p:sp>
      <p:sp>
        <p:nvSpPr>
          <p:cNvPr id="5" name="文本框 4"/>
          <p:cNvSpPr txBox="1"/>
          <p:nvPr/>
        </p:nvSpPr>
        <p:spPr>
          <a:xfrm>
            <a:off x="304800" y="533400"/>
            <a:ext cx="5027613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>
                <a:solidFill>
                  <a:srgbClr val="FF0000"/>
                </a:solidFill>
                <a:latin typeface="Arial" panose="020b0604020202020204" pitchFamily="34" charset="0"/>
                <a:ea typeface="宋体" pitchFamily="2" charset="-122"/>
              </a:rPr>
              <a:t>、甲骨文发现的意义：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1288" y="2417763"/>
            <a:ext cx="8861425" cy="2530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甲骨文是中国已发现的古代文字中年代</a:t>
            </a:r>
          </a:p>
          <a:p>
            <a:r>
              <a:rPr lang="zh-CN" altLang="en-US" sz="4000">
                <a:latin typeface="Arial" panose="020b0604020202020204" pitchFamily="34" charset="0"/>
              </a:rPr>
              <a:t>最早、体系较为完整的文字，对中国</a:t>
            </a:r>
          </a:p>
          <a:p>
            <a:r>
              <a:rPr lang="zh-CN" altLang="en-US" sz="4000">
                <a:latin typeface="Arial" panose="020b0604020202020204" pitchFamily="34" charset="0"/>
              </a:rPr>
              <a:t>文字的形成与发展有深远影响。</a:t>
            </a:r>
          </a:p>
          <a:p>
            <a:r>
              <a:rPr lang="zh-CN" altLang="en-US" sz="4000">
                <a:latin typeface="Arial" panose="020b0604020202020204" pitchFamily="34" charset="0"/>
              </a:rPr>
              <a:t>我国有文字可考的历史开始于商朝。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21" name="图片 83969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1" name="矩形 83970"/>
          <p:cNvSpPr/>
          <p:nvPr/>
        </p:nvSpPr>
        <p:spPr>
          <a:xfrm>
            <a:off x="5076825" y="149225"/>
            <a:ext cx="36734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方正琥珀简体" charset="0"/>
                <a:ea typeface="方正琥珀简体" charset="0"/>
              </a:rPr>
              <a:t>文字的演变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方正琥珀简体" charset="0"/>
              <a:ea typeface="方正琥珀简体" charset="0"/>
            </a:endParaRPr>
          </a:p>
        </p:txBody>
      </p:sp>
      <p:pic>
        <p:nvPicPr>
          <p:cNvPr id="83972" name="图片 83971" descr="che-yanbian2002092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288" y="981075"/>
            <a:ext cx="8064500" cy="1884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3" name="矩形 83972"/>
          <p:cNvSpPr/>
          <p:nvPr/>
        </p:nvSpPr>
        <p:spPr>
          <a:xfrm>
            <a:off x="0" y="3716338"/>
            <a:ext cx="1439863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en-US" altLang="zh-CN" sz="2400"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甲骨文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3974" name="矩形 83973"/>
          <p:cNvSpPr/>
          <p:nvPr/>
        </p:nvSpPr>
        <p:spPr>
          <a:xfrm>
            <a:off x="1908175" y="3716338"/>
            <a:ext cx="10795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黑体" panose="02010609060101010101" pitchFamily="2" charset="-122"/>
              </a:rPr>
              <a:t>金文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3975" name="矩形 83974"/>
          <p:cNvSpPr/>
          <p:nvPr/>
        </p:nvSpPr>
        <p:spPr>
          <a:xfrm>
            <a:off x="3203575" y="3716338"/>
            <a:ext cx="10937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>
                <a:latin typeface="Times New Roman" pitchFamily="18" charset="0"/>
                <a:ea typeface="黑体" panose="02010609060101010101" pitchFamily="2" charset="-122"/>
              </a:rPr>
              <a:t> </a:t>
            </a:r>
            <a:r>
              <a:rPr lang="zh-CN" altLang="en-US" sz="2400">
                <a:latin typeface="Times New Roman" pitchFamily="18" charset="0"/>
                <a:ea typeface="黑体" panose="02010609060101010101" pitchFamily="2" charset="-122"/>
              </a:rPr>
              <a:t>篆书 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3976" name="矩形 83975"/>
          <p:cNvSpPr/>
          <p:nvPr/>
        </p:nvSpPr>
        <p:spPr>
          <a:xfrm>
            <a:off x="4643438" y="3716338"/>
            <a:ext cx="9413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黑体" panose="02010609060101010101" pitchFamily="2" charset="-122"/>
              </a:rPr>
              <a:t>隶书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3977" name="矩形 83976"/>
          <p:cNvSpPr/>
          <p:nvPr/>
        </p:nvSpPr>
        <p:spPr>
          <a:xfrm>
            <a:off x="5795963" y="371633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黑体" panose="02010609060101010101" pitchFamily="2" charset="-122"/>
              </a:rPr>
              <a:t>楷书繁体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83978" name="矩形 83977"/>
          <p:cNvSpPr/>
          <p:nvPr/>
        </p:nvSpPr>
        <p:spPr>
          <a:xfrm rot="-10800000" flipV="1">
            <a:off x="7524750" y="3716338"/>
            <a:ext cx="9350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latin typeface="Times New Roman" pitchFamily="18" charset="0"/>
                <a:ea typeface="黑体" panose="02010609060101010101" pitchFamily="2" charset="-122"/>
              </a:rPr>
              <a:t>简体</a:t>
            </a:r>
            <a:endParaRPr lang="zh-CN" altLang="en-US">
              <a:latin typeface="Arial" panose="020b0604020202020204" pitchFamily="34" charset="0"/>
              <a:ea typeface="宋体" pitchFamily="2" charset="-122"/>
            </a:endParaRPr>
          </a:p>
        </p:txBody>
      </p:sp>
      <p:pic>
        <p:nvPicPr>
          <p:cNvPr id="83979" name="图片 83978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3860800"/>
            <a:ext cx="476250" cy="238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80" name="直接连接符 83979"/>
          <p:cNvSpPr/>
          <p:nvPr/>
        </p:nvSpPr>
        <p:spPr>
          <a:xfrm flipH="1">
            <a:off x="684213" y="2565400"/>
            <a:ext cx="504825" cy="1109663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pic>
        <p:nvPicPr>
          <p:cNvPr id="83982" name="图片 83981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338" y="3860800"/>
            <a:ext cx="476250" cy="238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83" name="图片 83982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175" y="3860800"/>
            <a:ext cx="476250" cy="238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84" name="图片 83983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950" y="3860800"/>
            <a:ext cx="476250" cy="238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85" name="图片 83984" descr="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163" y="3860800"/>
            <a:ext cx="476250" cy="238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86" name="直接连接符 83985"/>
          <p:cNvSpPr/>
          <p:nvPr/>
        </p:nvSpPr>
        <p:spPr>
          <a:xfrm flipH="1">
            <a:off x="2124075" y="2565400"/>
            <a:ext cx="287338" cy="1152525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3987" name="直接连接符 83986"/>
          <p:cNvSpPr/>
          <p:nvPr/>
        </p:nvSpPr>
        <p:spPr>
          <a:xfrm flipH="1">
            <a:off x="3635375" y="2565400"/>
            <a:ext cx="73025" cy="1152525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3988" name="直接连接符 83987"/>
          <p:cNvSpPr/>
          <p:nvPr/>
        </p:nvSpPr>
        <p:spPr>
          <a:xfrm flipH="1">
            <a:off x="5076825" y="2565400"/>
            <a:ext cx="71438" cy="1223963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3989" name="直接连接符 83988"/>
          <p:cNvSpPr/>
          <p:nvPr/>
        </p:nvSpPr>
        <p:spPr>
          <a:xfrm>
            <a:off x="6516688" y="2565400"/>
            <a:ext cx="71437" cy="1223963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3990" name="直接连接符 83989"/>
          <p:cNvSpPr/>
          <p:nvPr/>
        </p:nvSpPr>
        <p:spPr>
          <a:xfrm>
            <a:off x="7885113" y="2565400"/>
            <a:ext cx="142875" cy="1223963"/>
          </a:xfrm>
          <a:prstGeom prst="line">
            <a:avLst/>
          </a:prstGeom>
          <a:ln w="3810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3991" name="文本框 83990"/>
          <p:cNvSpPr txBox="1"/>
          <p:nvPr/>
        </p:nvSpPr>
        <p:spPr>
          <a:xfrm>
            <a:off x="250825" y="4868863"/>
            <a:ext cx="8208963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33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4000">
                <a:solidFill>
                  <a:srgbClr val="003300"/>
                </a:solidFill>
                <a:latin typeface="Arial" panose="020b0604020202020204" pitchFamily="34" charset="0"/>
                <a:ea typeface="楷体_GB2312" pitchFamily="49" charset="-122"/>
              </a:rPr>
              <a:t>方形圆形的团块被线条所代替，曲折象形的线条被拉平。</a:t>
            </a:r>
          </a:p>
        </p:txBody>
      </p:sp>
      <p:sp>
        <p:nvSpPr>
          <p:cNvPr id="30742" name="文本框 1"/>
          <p:cNvSpPr txBox="1"/>
          <p:nvPr/>
        </p:nvSpPr>
        <p:spPr>
          <a:xfrm>
            <a:off x="60325" y="149225"/>
            <a:ext cx="47752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Arial" panose="020b0604020202020204" pitchFamily="34" charset="0"/>
              </a:rPr>
              <a:t>三、甲骨文的造字特点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3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3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3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3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withGroup">
                            <p:stCondLst>
                              <p:cond delay="6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3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9" presetClass="entr" presetSubtype="0" fill="hold" nodeType="afterEffect"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9" presetClass="entr" presetSubtype="0" fill="hold" nodeType="afterEffect"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83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9" presetClass="entr" presetSubtype="0" fill="hold" nodeType="afterEffect"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3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83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9" presetClass="entr" presetSubtype="0" fill="hold" nodeType="afterEffect"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7" dur="10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10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9" presetClass="entr" presetSubtype="0" fill="hold" nodeType="afterEffect"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1" dur="10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5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1"/>
      <p:bldP spid="83975" grpId="2"/>
      <p:bldP spid="83976" grpId="3"/>
      <p:bldP spid="83977" grpId="4"/>
      <p:bldP spid="83978" grpId="5"/>
      <p:bldP spid="83991" grpId="6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5474" name="标题 105473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anchor="ctr"/>
          <a:lstStyle/>
          <a:p>
            <a:r>
              <a:rPr lang="zh-CN" altLang="en-US">
                <a:ea typeface="黑体" panose="02010609060101010101" pitchFamily="2" charset="-122"/>
              </a:rPr>
              <a:t>讨论探究点</a:t>
            </a:r>
          </a:p>
        </p:txBody>
      </p:sp>
      <p:sp>
        <p:nvSpPr>
          <p:cNvPr id="105475" name="内容占位符 105474"/>
          <p:cNvSpPr>
            <a:spLocks noGrp="1"/>
          </p:cNvSpPr>
          <p:nvPr>
            <p:ph idx="1"/>
          </p:nvPr>
        </p:nvSpPr>
        <p:spPr>
          <a:xfrm>
            <a:off x="611188" y="908050"/>
            <a:ext cx="8229600" cy="1296988"/>
          </a:xfrm>
        </p:spPr>
        <p:txBody>
          <a:bodyPr anchor="t"/>
          <a:lstStyle/>
          <a:p>
            <a:pPr>
              <a:buNone/>
            </a:pPr>
            <a:r>
              <a:rPr lang="zh-CN" altLang="en-US" sz="4000" b="1">
                <a:ea typeface="黑体" panose="02010609060101010101" pitchFamily="2" charset="-122"/>
              </a:rPr>
              <a:t>为什么说甲骨文是一种比较成熟的文字？</a:t>
            </a:r>
          </a:p>
        </p:txBody>
      </p:sp>
      <p:sp>
        <p:nvSpPr>
          <p:cNvPr id="105476" name="文本框 105475"/>
          <p:cNvSpPr txBox="1"/>
          <p:nvPr/>
        </p:nvSpPr>
        <p:spPr>
          <a:xfrm>
            <a:off x="140970" y="2149158"/>
            <a:ext cx="8862060" cy="31692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  <a:ea typeface="黑体" panose="02010609060101010101" pitchFamily="2" charset="-122"/>
              </a:rPr>
              <a:t>因为甲骨文的数量多；结构比较复杂，</a:t>
            </a:r>
          </a:p>
          <a:p>
            <a:endParaRPr lang="zh-CN" altLang="en-US" sz="40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r>
              <a:rPr lang="zh-CN" altLang="en-US" sz="4000">
                <a:latin typeface="Arial" panose="020b0604020202020204" pitchFamily="34" charset="0"/>
                <a:ea typeface="黑体" panose="02010609060101010101" pitchFamily="2" charset="-122"/>
              </a:rPr>
              <a:t>现代汉字的几种造字法，如：</a:t>
            </a:r>
            <a:r>
              <a:rPr lang="zh-CN" altLang="en-US" sz="4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象形、</a:t>
            </a:r>
          </a:p>
          <a:p>
            <a:r>
              <a:rPr lang="zh-CN" altLang="en-US" sz="40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会意、指事、假借、形声</a:t>
            </a:r>
            <a:r>
              <a:rPr lang="zh-CN" altLang="en-US" sz="4000">
                <a:latin typeface="Arial" panose="020b0604020202020204" pitchFamily="34" charset="0"/>
                <a:ea typeface="黑体" panose="02010609060101010101" pitchFamily="2" charset="-122"/>
              </a:rPr>
              <a:t>都有，所以说</a:t>
            </a:r>
          </a:p>
          <a:p>
            <a:r>
              <a:rPr lang="zh-CN" altLang="en-US" sz="4000">
                <a:latin typeface="Arial" panose="020b0604020202020204" pitchFamily="34" charset="0"/>
                <a:ea typeface="黑体" panose="02010609060101010101" pitchFamily="2" charset="-122"/>
              </a:rPr>
              <a:t>它是一种比较成熟的文字。</a:t>
            </a:r>
          </a:p>
        </p:txBody>
      </p:sp>
      <p:pic>
        <p:nvPicPr>
          <p:cNvPr id="10547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645900" y="11976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475" grpId="1" build="p"/>
      <p:bldP spid="105476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文本框 2"/>
          <p:cNvSpPr txBox="1"/>
          <p:nvPr/>
        </p:nvSpPr>
        <p:spPr>
          <a:xfrm>
            <a:off x="862013" y="647700"/>
            <a:ext cx="43148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>
                <a:latin typeface="Arial" panose="020b0604020202020204" pitchFamily="34" charset="0"/>
              </a:rPr>
              <a:t>探究点二：汉字归类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11263" y="2054225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象形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93788" y="2949575"/>
            <a:ext cx="1204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指事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93788" y="4083050"/>
            <a:ext cx="1204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会意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41413" y="5229225"/>
            <a:ext cx="1204912" cy="7000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>
                <a:latin typeface="Arial" panose="020b0604020202020204" pitchFamily="34" charset="0"/>
              </a:rPr>
              <a:t>形声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98700" y="213550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latin typeface="Arial" panose="020b0604020202020204" pitchFamily="34" charset="0"/>
              </a:rPr>
              <a:t>日、月、人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382520" y="303974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latin typeface="Arial" panose="020b0604020202020204" pitchFamily="34" charset="0"/>
              </a:rPr>
              <a:t>上、刃、旦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46325" y="522922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latin typeface="Arial" panose="020b0604020202020204" pitchFamily="34" charset="0"/>
              </a:rPr>
              <a:t>湖、肝、鸭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298700" y="4083050"/>
            <a:ext cx="2933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latin typeface="Arial" panose="020b0604020202020204" pitchFamily="34" charset="0"/>
              </a:rPr>
              <a:t>树、武、众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352925" y="1990090"/>
            <a:ext cx="35636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图形、线条把物体的外形特征勾画出来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352925" y="2949575"/>
            <a:ext cx="423481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一种指示性符号表示某一事物或概念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316730" y="3957320"/>
            <a:ext cx="46050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把两个或两个以上的独体字结合起来表示新的意义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16730" y="4951730"/>
            <a:ext cx="467741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用声符来注音，用一个字表示类别，组成新字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  <p:bldP spid="9" grpId="5"/>
      <p:bldP spid="11" grpId="6"/>
      <p:bldP spid="10" grpId="7"/>
      <p:bldP spid="2" grpId="8"/>
      <p:bldP spid="3" grpId="9"/>
      <p:bldP spid="13" grpId="1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AutoShape 2" descr="250"/>
          <p:cNvSpPr/>
          <p:nvPr/>
        </p:nvSpPr>
        <p:spPr>
          <a:xfrm>
            <a:off x="4808538" y="3684588"/>
            <a:ext cx="658812" cy="381000"/>
          </a:xfrm>
          <a:prstGeom prst="leftRightArrow">
            <a:avLst>
              <a:gd name="adj1" fmla="val 50000"/>
              <a:gd name="adj2" fmla="val 27946"/>
            </a:avLst>
          </a:prstGeom>
          <a:blipFill rotWithShape="1">
            <a:blip r:embed="rId2"/>
            <a:stretch>
              <a:fillRect/>
            </a:stretch>
          </a:blip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zh-CN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85" y="3038998"/>
            <a:ext cx="1833880" cy="2125973"/>
          </a:xfrm>
          <a:prstGeom prst="snip1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827088" y="5341938"/>
            <a:ext cx="533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1C1C1C"/>
                </a:solidFill>
                <a:latin typeface="微软雅黑" charset="-122"/>
                <a:ea typeface="微软雅黑" panose="020b0703020204020201" charset="-122"/>
              </a:rPr>
              <a:t>日</a:t>
            </a:r>
          </a:p>
        </p:txBody>
      </p:sp>
      <p:pic>
        <p:nvPicPr>
          <p:cNvPr id="7" name="Picture 6" descr="月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97175" y="3108325"/>
            <a:ext cx="1824038" cy="1739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3382963" y="5287963"/>
            <a:ext cx="685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1C1C1C"/>
                </a:solidFill>
                <a:latin typeface="微软雅黑" charset="-122"/>
                <a:ea typeface="微软雅黑" panose="020b0703020204020201" charset="-122"/>
              </a:rPr>
              <a:t>月</a:t>
            </a:r>
          </a:p>
        </p:txBody>
      </p:sp>
      <p:pic>
        <p:nvPicPr>
          <p:cNvPr id="9" name="Picture 8" descr="明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1800" y="2851150"/>
            <a:ext cx="2432050" cy="221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 Box 9"/>
          <p:cNvSpPr txBox="1"/>
          <p:nvPr/>
        </p:nvSpPr>
        <p:spPr>
          <a:xfrm>
            <a:off x="6232525" y="5270500"/>
            <a:ext cx="838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1C1C1C"/>
                </a:solidFill>
                <a:latin typeface="微软雅黑" charset="-122"/>
                <a:ea typeface="微软雅黑" panose="020b0703020204020201" charset="-122"/>
              </a:rPr>
              <a:t>明</a:t>
            </a:r>
          </a:p>
        </p:txBody>
      </p:sp>
      <p:sp>
        <p:nvSpPr>
          <p:cNvPr id="11" name="Text Box 13" descr="14"/>
          <p:cNvSpPr txBox="1"/>
          <p:nvPr/>
        </p:nvSpPr>
        <p:spPr>
          <a:xfrm>
            <a:off x="7650163" y="2165350"/>
            <a:ext cx="738187" cy="1476375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9525">
            <a:noFill/>
          </a:ln>
        </p:spPr>
        <p:txBody>
          <a:bodyPr vert="eaVert" wrap="none" anchor="t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 charset="-122"/>
                <a:ea typeface="微软雅黑" panose="020b0703020204020201" charset="-122"/>
              </a:rPr>
              <a:t>会意字</a:t>
            </a:r>
          </a:p>
        </p:txBody>
      </p:sp>
      <p:sp>
        <p:nvSpPr>
          <p:cNvPr id="12" name="矩形 11"/>
          <p:cNvSpPr/>
          <p:nvPr/>
        </p:nvSpPr>
        <p:spPr>
          <a:xfrm>
            <a:off x="2036409" y="-129877"/>
            <a:ext cx="3911648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9600" b="1" i="0" u="none" strike="noStrike" kern="1200" cap="none" spc="50" normalizeH="0" baseline="0" noProof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舒体" pitchFamily="2" charset="-122"/>
                <a:ea typeface="方正舒体" pitchFamily="2" charset="-122"/>
                <a:cs typeface="+mn-cs"/>
              </a:rPr>
              <a:t>猜一猜</a:t>
            </a:r>
            <a:endParaRPr kumimoji="0" lang="zh-CN" altLang="en-US" sz="9600" b="1" i="0" u="none" strike="noStrike" kern="1200" cap="none" spc="50" normalizeH="0" baseline="0" noProof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方正舒体" pitchFamily="2" charset="-122"/>
              <a:ea typeface="方正舒体" pitchFamily="2" charset="-122"/>
              <a:cs typeface="+mn-cs"/>
            </a:endParaRPr>
          </a:p>
        </p:txBody>
      </p:sp>
      <p:pic>
        <p:nvPicPr>
          <p:cNvPr id="3" name="Picture 4" descr="19-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038" y="1481138"/>
            <a:ext cx="8280400" cy="4837112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8" grpId="2"/>
      <p:bldP spid="10" grpId="3"/>
      <p:bldP spid="11" grpId="4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3" name="图片 3" descr="文字4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3000" y="836613"/>
            <a:ext cx="6940550" cy="1920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图片 4" descr="文字3"/>
          <p:cNvPicPr>
            <a:picLocks noChangeAspect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2850" y="3294063"/>
            <a:ext cx="7092950" cy="1936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129027"/>
          <p:cNvSpPr txBox="1"/>
          <p:nvPr/>
        </p:nvSpPr>
        <p:spPr>
          <a:xfrm>
            <a:off x="1766888" y="2589213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人</a:t>
            </a:r>
          </a:p>
        </p:txBody>
      </p:sp>
      <p:sp>
        <p:nvSpPr>
          <p:cNvPr id="7" name="文本框 129028"/>
          <p:cNvSpPr txBox="1"/>
          <p:nvPr/>
        </p:nvSpPr>
        <p:spPr>
          <a:xfrm>
            <a:off x="3352800" y="2589213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牛</a:t>
            </a:r>
          </a:p>
        </p:txBody>
      </p:sp>
      <p:sp>
        <p:nvSpPr>
          <p:cNvPr id="8" name="文本框 129029"/>
          <p:cNvSpPr txBox="1"/>
          <p:nvPr/>
        </p:nvSpPr>
        <p:spPr>
          <a:xfrm>
            <a:off x="5181600" y="2589213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水</a:t>
            </a:r>
          </a:p>
        </p:txBody>
      </p:sp>
      <p:sp>
        <p:nvSpPr>
          <p:cNvPr id="9" name="文本框 129030"/>
          <p:cNvSpPr txBox="1"/>
          <p:nvPr/>
        </p:nvSpPr>
        <p:spPr>
          <a:xfrm>
            <a:off x="6858000" y="2513013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日</a:t>
            </a:r>
          </a:p>
        </p:txBody>
      </p:sp>
      <p:sp>
        <p:nvSpPr>
          <p:cNvPr id="10" name="文本框 129031"/>
          <p:cNvSpPr txBox="1"/>
          <p:nvPr/>
        </p:nvSpPr>
        <p:spPr>
          <a:xfrm>
            <a:off x="1690688" y="4970463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上</a:t>
            </a:r>
          </a:p>
        </p:txBody>
      </p:sp>
      <p:sp>
        <p:nvSpPr>
          <p:cNvPr id="11" name="文本框 129032"/>
          <p:cNvSpPr txBox="1"/>
          <p:nvPr/>
        </p:nvSpPr>
        <p:spPr>
          <a:xfrm>
            <a:off x="3519488" y="4894263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下</a:t>
            </a:r>
          </a:p>
        </p:txBody>
      </p:sp>
      <p:sp>
        <p:nvSpPr>
          <p:cNvPr id="12" name="文本框 129033"/>
          <p:cNvSpPr txBox="1"/>
          <p:nvPr/>
        </p:nvSpPr>
        <p:spPr>
          <a:xfrm>
            <a:off x="5348288" y="4894263"/>
            <a:ext cx="7445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明</a:t>
            </a:r>
          </a:p>
        </p:txBody>
      </p:sp>
      <p:sp>
        <p:nvSpPr>
          <p:cNvPr id="13" name="文本框 129034"/>
          <p:cNvSpPr txBox="1"/>
          <p:nvPr/>
        </p:nvSpPr>
        <p:spPr>
          <a:xfrm>
            <a:off x="7007225" y="4894263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400" b="1">
                <a:solidFill>
                  <a:srgbClr val="A50021"/>
                </a:solidFill>
                <a:latin typeface="微软雅黑" charset="-122"/>
                <a:ea typeface="微软雅黑" panose="020b0703020204020201" charset="-122"/>
              </a:rPr>
              <a:t>射</a:t>
            </a:r>
          </a:p>
        </p:txBody>
      </p:sp>
      <p:pic>
        <p:nvPicPr>
          <p:cNvPr id="2356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71450"/>
            <a:ext cx="4518025" cy="1457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  <p:bldP spid="10" grpId="4"/>
      <p:bldP spid="11" grpId="5"/>
      <p:bldP spid="12" grpId="6"/>
      <p:bldP spid="13" grpId="7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内容占位符 2"/>
          <p:cNvSpPr>
            <a:spLocks noGrp="1"/>
          </p:cNvSpPr>
          <p:nvPr>
            <p:ph idx="4294967295"/>
          </p:nvPr>
        </p:nvSpPr>
        <p:spPr>
          <a:xfrm>
            <a:off x="457200" y="13843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lIns="91374" tIns="45684" rIns="91374" bIns="45684" anchor="t"/>
          <a:lstStyle/>
          <a:p>
            <a:pPr eaLnBrk="1" hangingPunct="1"/>
            <a:endParaRPr lang="zh-CN" altLang="en-US"/>
          </a:p>
        </p:txBody>
      </p:sp>
      <p:pic>
        <p:nvPicPr>
          <p:cNvPr id="24578" name="Picture 2" descr="1117ni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513" y="804863"/>
            <a:ext cx="779462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Picture 3" descr="1117sh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513" y="2820988"/>
            <a:ext cx="865187" cy="1255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0" name="Picture 4" descr="1117shu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8" y="842963"/>
            <a:ext cx="815975" cy="1290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1" name="Picture 5" descr="1117tu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8750" y="963613"/>
            <a:ext cx="971550" cy="1181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2" name="Picture 6" descr="1117lo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88" y="2925763"/>
            <a:ext cx="762000" cy="1150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3" name="Picture 7" descr="1117hu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538" y="974725"/>
            <a:ext cx="692150" cy="1171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Picture 8" descr="12220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425" y="890588"/>
            <a:ext cx="1190625" cy="124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9" descr="12220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6238" y="842963"/>
            <a:ext cx="1387475" cy="1290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10" descr="122206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6825" y="885825"/>
            <a:ext cx="1431925" cy="1250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Picture 11" descr="122206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85063" y="1062038"/>
            <a:ext cx="1431925" cy="1092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Picture 12" descr="122206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5663" y="2849563"/>
            <a:ext cx="1195387" cy="1227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9" name="Text Box 15"/>
          <p:cNvSpPr txBox="1"/>
          <p:nvPr/>
        </p:nvSpPr>
        <p:spPr>
          <a:xfrm>
            <a:off x="179388" y="6275388"/>
            <a:ext cx="971550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solidFill>
                <a:srgbClr val="FF0000"/>
              </a:solidFill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24590" name="Text Box 16"/>
          <p:cNvSpPr txBox="1"/>
          <p:nvPr/>
        </p:nvSpPr>
        <p:spPr>
          <a:xfrm>
            <a:off x="3276600" y="2925763"/>
            <a:ext cx="790575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b="1">
              <a:solidFill>
                <a:srgbClr val="FF0000"/>
              </a:solidFill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24591" name="Text Box 17"/>
          <p:cNvSpPr txBox="1"/>
          <p:nvPr/>
        </p:nvSpPr>
        <p:spPr>
          <a:xfrm>
            <a:off x="3348038" y="5949950"/>
            <a:ext cx="1150937" cy="1114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en-US" altLang="zh-CN" sz="4000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>
              <a:solidFill>
                <a:srgbClr val="545472"/>
              </a:solidFill>
              <a:latin typeface="Arial" panose="020b0604020202020204" pitchFamily="34" charset="0"/>
              <a:ea typeface="宋体" pitchFamily="2" charset="-122"/>
            </a:endParaRPr>
          </a:p>
        </p:txBody>
      </p:sp>
      <p:sp>
        <p:nvSpPr>
          <p:cNvPr id="24592" name="Text Box 18"/>
          <p:cNvSpPr txBox="1"/>
          <p:nvPr/>
        </p:nvSpPr>
        <p:spPr>
          <a:xfrm>
            <a:off x="6156325" y="5949950"/>
            <a:ext cx="1079500" cy="1114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en-US" altLang="zh-CN" sz="4000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>
              <a:solidFill>
                <a:srgbClr val="545472"/>
              </a:solidFill>
              <a:latin typeface="Arial" panose="020b0604020202020204" pitchFamily="34" charset="0"/>
              <a:ea typeface="宋体" pitchFamily="2" charset="-122"/>
            </a:endParaRPr>
          </a:p>
        </p:txBody>
      </p:sp>
      <p:pic>
        <p:nvPicPr>
          <p:cNvPr id="20" name="Picture 20" descr="u=851194338,2371350467&amp;gp=10">
            <a:hlinkClick r:id="rId14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76575" y="2797175"/>
            <a:ext cx="1227138" cy="1279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94" name="Picture 3" descr="1117hou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863" y="4868863"/>
            <a:ext cx="857250" cy="1146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95" name="Picture 5" descr="1117ya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67488" y="2643188"/>
            <a:ext cx="912812" cy="14335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Picture 8" descr="122207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683125" y="2719388"/>
            <a:ext cx="1905000" cy="1357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" name="Picture 9" descr="122207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13638" y="2719388"/>
            <a:ext cx="1433512" cy="1357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" name="Picture 10" descr="122207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00113" y="4868863"/>
            <a:ext cx="1352550" cy="114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99" name="Text Box 14"/>
          <p:cNvSpPr txBox="1"/>
          <p:nvPr/>
        </p:nvSpPr>
        <p:spPr>
          <a:xfrm>
            <a:off x="395288" y="6635750"/>
            <a:ext cx="1008062" cy="1114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en-US" altLang="zh-CN" sz="4000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>
              <a:solidFill>
                <a:srgbClr val="545472"/>
              </a:solidFill>
              <a:latin typeface="Arial" panose="020b0604020202020204" pitchFamily="34" charset="0"/>
              <a:ea typeface="宋体" pitchFamily="2" charset="-122"/>
            </a:endParaRPr>
          </a:p>
        </p:txBody>
      </p:sp>
      <p:pic>
        <p:nvPicPr>
          <p:cNvPr id="24600" name="Picture 7" descr="1117ma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427538" y="2719388"/>
            <a:ext cx="944562" cy="1357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1" name="Picture 4" descr="1117ji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52663" y="4868863"/>
            <a:ext cx="1066800" cy="1146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" name="Picture 11" descr="1222073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378200" y="4797425"/>
            <a:ext cx="1122363" cy="1144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3" name="Picture 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500563" y="4797425"/>
            <a:ext cx="925512" cy="1217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" name="Picture 12" descr="122207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364163" y="4757738"/>
            <a:ext cx="1327150" cy="11922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5" name="Picture 6" descr="1117zhu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705600" y="4797425"/>
            <a:ext cx="819150" cy="1217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" name="Picture 13" descr="1222075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585075" y="4813300"/>
            <a:ext cx="1376363" cy="1152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" name="Text Box 17"/>
          <p:cNvSpPr txBox="1"/>
          <p:nvPr/>
        </p:nvSpPr>
        <p:spPr>
          <a:xfrm>
            <a:off x="539750" y="1773238"/>
            <a:ext cx="936625" cy="954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	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鼠</a:t>
            </a:r>
          </a:p>
        </p:txBody>
      </p:sp>
      <p:sp>
        <p:nvSpPr>
          <p:cNvPr id="36" name="Text Box 18"/>
          <p:cNvSpPr txBox="1"/>
          <p:nvPr/>
        </p:nvSpPr>
        <p:spPr>
          <a:xfrm>
            <a:off x="2644775" y="2128838"/>
            <a:ext cx="863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牛</a:t>
            </a:r>
          </a:p>
        </p:txBody>
      </p:sp>
      <p:sp>
        <p:nvSpPr>
          <p:cNvPr id="37" name="Text Box 19"/>
          <p:cNvSpPr txBox="1"/>
          <p:nvPr/>
        </p:nvSpPr>
        <p:spPr>
          <a:xfrm>
            <a:off x="5003800" y="2128838"/>
            <a:ext cx="5762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虎</a:t>
            </a:r>
          </a:p>
        </p:txBody>
      </p:sp>
      <p:sp>
        <p:nvSpPr>
          <p:cNvPr id="38" name="Text Box 20"/>
          <p:cNvSpPr txBox="1"/>
          <p:nvPr/>
        </p:nvSpPr>
        <p:spPr>
          <a:xfrm>
            <a:off x="7235825" y="2063750"/>
            <a:ext cx="6492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兔</a:t>
            </a:r>
          </a:p>
        </p:txBody>
      </p:sp>
      <p:sp>
        <p:nvSpPr>
          <p:cNvPr id="39" name="Text Box 23"/>
          <p:cNvSpPr txBox="1"/>
          <p:nvPr/>
        </p:nvSpPr>
        <p:spPr>
          <a:xfrm>
            <a:off x="539750" y="4149725"/>
            <a:ext cx="7921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宋体" pitchFamily="2" charset="-122"/>
              </a:rPr>
              <a:t>龙</a:t>
            </a:r>
          </a:p>
        </p:txBody>
      </p:sp>
      <p:sp>
        <p:nvSpPr>
          <p:cNvPr id="40" name="Text Box 24"/>
          <p:cNvSpPr txBox="1"/>
          <p:nvPr/>
        </p:nvSpPr>
        <p:spPr>
          <a:xfrm>
            <a:off x="2700338" y="4159250"/>
            <a:ext cx="9350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宋体" pitchFamily="2" charset="-122"/>
              </a:rPr>
              <a:t>蛇</a:t>
            </a:r>
          </a:p>
        </p:txBody>
      </p:sp>
      <p:sp>
        <p:nvSpPr>
          <p:cNvPr id="41" name="Text Box 25"/>
          <p:cNvSpPr txBox="1"/>
          <p:nvPr/>
        </p:nvSpPr>
        <p:spPr>
          <a:xfrm>
            <a:off x="5003800" y="4076700"/>
            <a:ext cx="7921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宋体" pitchFamily="2" charset="-122"/>
              </a:rPr>
              <a:t>马</a:t>
            </a:r>
          </a:p>
        </p:txBody>
      </p:sp>
      <p:sp>
        <p:nvSpPr>
          <p:cNvPr id="42" name="Text Box 26"/>
          <p:cNvSpPr txBox="1"/>
          <p:nvPr/>
        </p:nvSpPr>
        <p:spPr>
          <a:xfrm>
            <a:off x="7164388" y="4076700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99"/>
                </a:solidFill>
                <a:latin typeface="Times New Roman" pitchFamily="18" charset="0"/>
                <a:ea typeface="宋体" pitchFamily="2" charset="-122"/>
              </a:rPr>
              <a:t>羊</a:t>
            </a:r>
          </a:p>
        </p:txBody>
      </p:sp>
      <p:sp>
        <p:nvSpPr>
          <p:cNvPr id="43" name="Text Box 27"/>
          <p:cNvSpPr txBox="1"/>
          <p:nvPr/>
        </p:nvSpPr>
        <p:spPr>
          <a:xfrm>
            <a:off x="611188" y="5840413"/>
            <a:ext cx="7921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猴</a:t>
            </a:r>
          </a:p>
        </p:txBody>
      </p:sp>
      <p:sp>
        <p:nvSpPr>
          <p:cNvPr id="44" name="Text Box 28"/>
          <p:cNvSpPr txBox="1"/>
          <p:nvPr/>
        </p:nvSpPr>
        <p:spPr>
          <a:xfrm>
            <a:off x="2770188" y="5840413"/>
            <a:ext cx="8651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鸡</a:t>
            </a:r>
          </a:p>
        </p:txBody>
      </p:sp>
      <p:sp>
        <p:nvSpPr>
          <p:cNvPr id="45" name="Text Box 29"/>
          <p:cNvSpPr txBox="1"/>
          <p:nvPr/>
        </p:nvSpPr>
        <p:spPr>
          <a:xfrm>
            <a:off x="5238750" y="5840413"/>
            <a:ext cx="7921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狗</a:t>
            </a:r>
          </a:p>
        </p:txBody>
      </p:sp>
      <p:sp>
        <p:nvSpPr>
          <p:cNvPr id="46" name="Text Box 30"/>
          <p:cNvSpPr txBox="1"/>
          <p:nvPr/>
        </p:nvSpPr>
        <p:spPr>
          <a:xfrm>
            <a:off x="7235825" y="5840413"/>
            <a:ext cx="863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猪</a:t>
            </a:r>
          </a:p>
        </p:txBody>
      </p:sp>
      <p:sp>
        <p:nvSpPr>
          <p:cNvPr id="24619" name="TextBox 20"/>
          <p:cNvSpPr txBox="1"/>
          <p:nvPr/>
        </p:nvSpPr>
        <p:spPr>
          <a:xfrm>
            <a:off x="195263" y="-26987"/>
            <a:ext cx="3871912" cy="7699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>
                <a:solidFill>
                  <a:srgbClr val="000099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十二生肖辨识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1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grpId="2" nodeType="after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2" presetClass="entr" presetSubtype="0" fill="hold" grpId="3" nodeType="afterEffect"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42" presetClass="entr" presetSubtype="0" fill="hold" grpId="4" nodeType="afterEffect"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2" presetClass="entr" presetSubtype="0" fill="hold" grpId="5" nodeType="afterEffect"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5" presetID="42" presetClass="entr" presetSubtype="0" fill="hold" grpId="6" nodeType="afterEffect"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42" presetClass="entr" presetSubtype="0" fill="hold" grpId="7" nodeType="afterEffect"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42" presetClass="entr" presetSubtype="0" fill="hold" grpId="8" nodeType="afterEffect"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42" presetClass="entr" presetSubtype="0" fill="hold" grpId="9" nodeType="afterEffect"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42" presetClass="entr" presetSubtype="0" fill="hold" grpId="10" nodeType="afterEffect"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</p:stCondLst>
                      <p:childTnLst>
                        <p:par>
                          <p:cTn id="1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42" presetClass="entr" presetSubtype="0" fill="hold" grpId="11" nodeType="afterEffect"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1"/>
      <p:bldP spid="37" grpId="2"/>
      <p:bldP spid="38" grpId="3"/>
      <p:bldP spid="39" grpId="4"/>
      <p:bldP spid="40" grpId="5"/>
      <p:bldP spid="41" grpId="6"/>
      <p:bldP spid="42" grpId="7"/>
      <p:bldP spid="43" grpId="8"/>
      <p:bldP spid="44" grpId="9"/>
      <p:bldP spid="45" grpId="10"/>
      <p:bldP spid="46" grpId="1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433705" y="1306830"/>
          <a:ext cx="8102600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260"/>
                <a:gridCol w="1019810"/>
                <a:gridCol w="6272530"/>
              </a:tblGrid>
              <a:tr h="381000">
                <a:tc rowSpan="6">
                  <a:txBody>
                    <a:bodyPr vert="eaVert" wrap="square"/>
                    <a:lstStyle/>
                    <a:p>
                      <a:pPr algn="ctr">
                        <a:buNone/>
                      </a:pPr>
                      <a:r>
                        <a:rPr lang="zh-CN" altLang="en-US" sz="3600"/>
                        <a:t>甲骨文</a:t>
                      </a:r>
                    </a:p>
                  </a:txBody>
                  <a:tcPr vert="eaVert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定义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刻写在龟甲和兽骨上的文字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810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发现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800"/>
                        <a:t>1899</a:t>
                      </a:r>
                      <a:r>
                        <a:rPr lang="zh-CN" altLang="en-US" sz="2800"/>
                        <a:t>年清朝人王懿容首次发现</a:t>
                      </a:r>
                    </a:p>
                  </a:txBody>
                  <a:tcPr/>
                </a:tc>
              </a:tr>
              <a:tr h="3810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出现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商朝</a:t>
                      </a:r>
                    </a:p>
                  </a:txBody>
                  <a:tcPr/>
                </a:tc>
              </a:tr>
              <a:tr h="3810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内容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祭祀、战争、农牧业、管制、刑法、医药、天文历法等</a:t>
                      </a:r>
                    </a:p>
                  </a:txBody>
                  <a:tcPr/>
                </a:tc>
              </a:tr>
              <a:tr h="3810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地位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中国已发现的古代文字中年代最早、体系较为完整的文字，是汉字发展的重要阶段</a:t>
                      </a:r>
                    </a:p>
                  </a:txBody>
                  <a:tcPr/>
                </a:tc>
              </a:tr>
              <a:tr h="3810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造字特点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/>
                        <a:t>象形、指事、会意、形声、假借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heel/>
  </p:transition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8673" name="组合 1"/>
          <p:cNvGrpSpPr/>
          <p:nvPr/>
        </p:nvGrpSpPr>
        <p:grpSpPr>
          <a:xfrm>
            <a:off x="6350" y="15875"/>
            <a:ext cx="1295400" cy="444500"/>
            <a:chOff x="6524" y="16049"/>
            <a:chExt cx="1295400" cy="444500"/>
          </a:xfrm>
        </p:grpSpPr>
        <p:sp>
          <p:nvSpPr>
            <p:cNvPr id="28674" name="文本框 4103"/>
            <p:cNvSpPr txBox="1"/>
            <p:nvPr/>
          </p:nvSpPr>
          <p:spPr>
            <a:xfrm>
              <a:off x="6524" y="16049"/>
              <a:ext cx="1295400" cy="40322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t">
              <a:spAutoFit/>
            </a:bodyPr>
            <a:lstStyle/>
            <a:p>
              <a:r>
                <a:rPr lang="zh-CN" altLang="en-US" sz="2000" b="1">
                  <a:solidFill>
                    <a:srgbClr val="2E6CB8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随堂训练</a:t>
              </a:r>
              <a:endParaRPr lang="zh-CN" altLang="zh-CN" sz="2000" b="1">
                <a:solidFill>
                  <a:srgbClr val="2E6CB8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pic>
          <p:nvPicPr>
            <p:cNvPr id="28675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8676" name="文本框 56321"/>
          <p:cNvSpPr txBox="1"/>
          <p:nvPr/>
        </p:nvSpPr>
        <p:spPr>
          <a:xfrm>
            <a:off x="250825" y="1501775"/>
            <a:ext cx="8632825" cy="3138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1.</a:t>
            </a: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郭沫若说：“一片甲骨惊天下”主要因为甲骨文是（    ）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A.商代文字       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B.刻在龟甲或兽骨上的文字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C.字母文字的起源  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D.目前我国发现的最早的比较成熟文字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1144588" y="1828800"/>
            <a:ext cx="765175" cy="10144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6000" b="1">
                <a:solidFill>
                  <a:srgbClr val="0000FF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D</a:t>
            </a:r>
            <a:r>
              <a:rPr lang="en-US" altLang="en-US" sz="6000" b="1">
                <a:solidFill>
                  <a:srgbClr val="0000FF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   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文本框 56321"/>
          <p:cNvSpPr txBox="1"/>
          <p:nvPr/>
        </p:nvSpPr>
        <p:spPr>
          <a:xfrm>
            <a:off x="260350" y="1052513"/>
            <a:ext cx="8632825" cy="41544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2.</a:t>
            </a: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著名学者夏鼐说：“商朝文化实在是一个灿烂的文明。”能证明这一观点的是，商代（   ）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①青铜制作工艺高超  ②创造了比较成熟的文字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③广泛应用铁制农具  ④出现了世界上最早的纸币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A．①②       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B．①③       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C．②③        </a:t>
            </a:r>
          </a:p>
          <a:p>
            <a:pPr>
              <a:lnSpc>
                <a:spcPct val="110000"/>
              </a:lnSpc>
            </a:pPr>
            <a:r>
              <a:rPr lang="zh-CN" altLang="en-US" sz="3000" b="1">
                <a:latin typeface="宋体" pitchFamily="2" charset="-122"/>
                <a:ea typeface="宋体" pitchFamily="2" charset="-122"/>
                <a:sym typeface="宋体" pitchFamily="2" charset="-122"/>
              </a:rPr>
              <a:t>D．③④</a:t>
            </a:r>
          </a:p>
        </p:txBody>
      </p:sp>
      <p:sp>
        <p:nvSpPr>
          <p:cNvPr id="5" name="矩形 4"/>
          <p:cNvSpPr/>
          <p:nvPr/>
        </p:nvSpPr>
        <p:spPr>
          <a:xfrm>
            <a:off x="7124700" y="1276350"/>
            <a:ext cx="765175" cy="101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6000" b="1">
                <a:solidFill>
                  <a:srgbClr val="0000FF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A</a:t>
            </a:r>
            <a:r>
              <a:rPr lang="en-US" altLang="en-US" sz="6000" b="1">
                <a:solidFill>
                  <a:srgbClr val="0000FF"/>
                </a:solidFill>
                <a:latin typeface="宋体" pitchFamily="2" charset="-122"/>
                <a:ea typeface="宋体" pitchFamily="2" charset="-122"/>
                <a:sym typeface="宋体" pitchFamily="2" charset="-122"/>
              </a:rPr>
              <a:t>   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4914" name="文本框 294913"/>
          <p:cNvSpPr txBox="1"/>
          <p:nvPr/>
        </p:nvSpPr>
        <p:spPr>
          <a:xfrm>
            <a:off x="312738" y="406400"/>
            <a:ext cx="8610600" cy="2286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30000"/>
              </a:spcBef>
            </a:pPr>
            <a:r>
              <a:rPr lang="en-US" altLang="zh-CN" sz="4800">
                <a:solidFill>
                  <a:schemeClr val="tx2"/>
                </a:solidFill>
                <a:latin typeface="微软雅黑" charset="-122"/>
                <a:ea typeface="微软雅黑" panose="020b0703020204020201" charset="-122"/>
              </a:rPr>
              <a:t>       </a:t>
            </a:r>
            <a:r>
              <a:rPr lang="zh-CN" altLang="en-US" sz="4800">
                <a:latin typeface="微软雅黑" charset="-122"/>
                <a:ea typeface="微软雅黑" panose="020b0703020204020201" charset="-122"/>
              </a:rPr>
              <a:t>汉字使我们成为我们，使汉族成为汉族，汉字使中华成为中华</a:t>
            </a:r>
            <a:r>
              <a:rPr lang="en-US" altLang="zh-CN" sz="4800">
                <a:latin typeface="微软雅黑" charset="-122"/>
                <a:ea typeface="微软雅黑" panose="020b0703020204020201" charset="-122"/>
              </a:rPr>
              <a:t>!</a:t>
            </a:r>
          </a:p>
        </p:txBody>
      </p:sp>
      <p:pic>
        <p:nvPicPr>
          <p:cNvPr id="294915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820400" y="11036300"/>
            <a:ext cx="482600" cy="419100"/>
          </a:xfrm>
          <a:prstGeom prst="cube">
            <a:avLst/>
          </a:prstGeom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949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949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4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cdb2004211gl">
  <a:themeElements>
    <a:clrScheme name="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4987E3"/>
      </a:accent1>
      <a:accent2>
        <a:srgbClr val="D23516"/>
      </a:accent2>
      <a:accent3>
        <a:srgbClr val="FFFFFF"/>
      </a:accent3>
      <a:accent4>
        <a:srgbClr val="000000"/>
      </a:accent4>
      <a:accent5>
        <a:srgbClr val="B1C3EE"/>
      </a:accent5>
      <a:accent6>
        <a:srgbClr val="BC2F13"/>
      </a:accent6>
      <a:hlink>
        <a:srgbClr val="36A1B6"/>
      </a:hlink>
      <a:folHlink>
        <a:srgbClr val="7FB242"/>
      </a:folHlink>
    </a:clrScheme>
    <a:fontScheme name="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2AA08A"/>
        </a:accent1>
        <a:accent2>
          <a:srgbClr val="AA67DD"/>
        </a:accent2>
        <a:accent3>
          <a:srgbClr val="FFFFFF"/>
        </a:accent3>
        <a:accent4>
          <a:srgbClr val="000000"/>
        </a:accent4>
        <a:accent5>
          <a:srgbClr val="ACCDC4"/>
        </a:accent5>
        <a:accent6>
          <a:srgbClr val="985CC6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4987E3"/>
        </a:accent1>
        <a:accent2>
          <a:srgbClr val="D23516"/>
        </a:accent2>
        <a:accent3>
          <a:srgbClr val="FFFFFF"/>
        </a:accent3>
        <a:accent4>
          <a:srgbClr val="000000"/>
        </a:accent4>
        <a:accent5>
          <a:srgbClr val="B1C3EE"/>
        </a:accent5>
        <a:accent6>
          <a:srgbClr val="BC2F13"/>
        </a:accent6>
        <a:hlink>
          <a:srgbClr val="36A1B6"/>
        </a:hlink>
        <a:folHlink>
          <a:srgbClr val="7FB2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117AC1"/>
        </a:accent1>
        <a:accent2>
          <a:srgbClr val="3E9887"/>
        </a:accent2>
        <a:accent3>
          <a:srgbClr val="FFFFFF"/>
        </a:accent3>
        <a:accent4>
          <a:srgbClr val="000000"/>
        </a:accent4>
        <a:accent5>
          <a:srgbClr val="AABFDC"/>
        </a:accent5>
        <a:accent6>
          <a:srgbClr val="378879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183</Paragraphs>
  <Slides>30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cdb2004211gl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一、青铜器的高超工艺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讨论探究点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2020-10-30T13:30:33Z</cp:lastPrinted>
  <dcterms:created xsi:type="dcterms:W3CDTF">2020-10-30T13:30:33Z</dcterms:created>
  <dcterms:modified xsi:type="dcterms:W3CDTF">2020-10-30T05:30:35Z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