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A0534-B4B6-40F8-9DA6-F0A19C66C5D7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A9CC2A-6E61-4091-907E-490C2A28D85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5477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/>
              <a:t>十月革命的胜利与苏联的社会主义实践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zh-CN" altLang="en-US" smtClean="0"/>
              <a:t>马克思主义的发展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3474042574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1"/>
          <p:cNvSpPr txBox="1"/>
          <p:nvPr/>
        </p:nvSpPr>
        <p:spPr>
          <a:xfrm>
            <a:off x="539552" y="1628798"/>
            <a:ext cx="2201863" cy="2414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5400" smtClean="0"/>
              <a:t>教学目标</a:t>
            </a:r>
            <a:endParaRPr lang="zh-CN" altLang="en-US" sz="5400"/>
          </a:p>
        </p:txBody>
      </p:sp>
      <p:sp>
        <p:nvSpPr>
          <p:cNvPr id="5" name="TextBox 4"/>
          <p:cNvSpPr txBox="1"/>
          <p:nvPr/>
        </p:nvSpPr>
        <p:spPr>
          <a:xfrm>
            <a:off x="2741415" y="1484784"/>
            <a:ext cx="60486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i="1" smtClean="0"/>
              <a:t>1</a:t>
            </a:r>
            <a:r>
              <a:rPr lang="zh-CN" altLang="en-US" sz="2800" b="1" i="1" smtClean="0"/>
              <a:t>、认识十月革命 的过程</a:t>
            </a:r>
            <a:endParaRPr lang="en-US" altLang="zh-CN" sz="2800" b="1" i="1" smtClean="0"/>
          </a:p>
          <a:p>
            <a:endParaRPr lang="en-US" altLang="zh-CN" sz="2800" b="1" i="1" smtClean="0"/>
          </a:p>
          <a:p>
            <a:r>
              <a:rPr lang="en-US" altLang="zh-CN" sz="2800" b="1" i="1" smtClean="0"/>
              <a:t>2</a:t>
            </a:r>
            <a:r>
              <a:rPr lang="zh-CN" altLang="en-US" sz="2800" b="1" i="1" smtClean="0"/>
              <a:t>、了解新经济政策和战时共产主义</a:t>
            </a:r>
            <a:endParaRPr lang="en-US" altLang="zh-CN" sz="2800" b="1" i="1" smtClean="0"/>
          </a:p>
          <a:p>
            <a:endParaRPr lang="en-US" altLang="zh-CN" sz="2800" b="1" i="1" smtClean="0"/>
          </a:p>
          <a:p>
            <a:r>
              <a:rPr lang="en-US" altLang="zh-CN" sz="2800" b="1" i="1" smtClean="0"/>
              <a:t>3</a:t>
            </a:r>
            <a:r>
              <a:rPr lang="zh-CN" altLang="en-US" sz="2800" b="1" i="1" smtClean="0"/>
              <a:t>、认识斯大林体制的优点和缺点</a:t>
            </a:r>
            <a:endParaRPr lang="zh-CN" altLang="en-US" sz="2800" b="1" i="1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998950408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419872" y="332656"/>
            <a:ext cx="50545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列宁主义的诞生</a:t>
            </a:r>
            <a:endParaRPr lang="zh-CN" altLang="en-US" sz="5400" b="1" i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4" y="1556792"/>
            <a:ext cx="51125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i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回忆一   </a:t>
            </a:r>
            <a:r>
              <a:rPr lang="en-US" altLang="zh-CN" sz="2000" b="1" i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19</a:t>
            </a:r>
            <a:r>
              <a:rPr lang="zh-CN" altLang="en-US" sz="2000" b="1" i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世纪的俄国是一个什么样的国家？</a:t>
            </a:r>
            <a:endParaRPr lang="en-US" altLang="zh-CN" sz="2000" b="1" i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  <a:p>
            <a:endParaRPr lang="en-US" altLang="zh-CN" sz="2000" b="1" i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  <a:p>
            <a:r>
              <a:rPr lang="zh-CN" altLang="en-US" sz="2000" b="1" i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回忆二    什么是马克思主义？</a:t>
            </a:r>
            <a:endParaRPr lang="zh-CN" altLang="en-US" sz="2000" b="1" i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17037" y="2852936"/>
            <a:ext cx="2736304" cy="1123712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000" b="1" i="1">
                <a:latin typeface="华文行楷" pitchFamily="2" charset="-122"/>
                <a:ea typeface="华文行楷" pitchFamily="2" charset="-122"/>
              </a:rPr>
              <a:t>19</a:t>
            </a:r>
            <a:r>
              <a:rPr lang="zh-CN" altLang="en-US" sz="2000" b="1" i="1">
                <a:latin typeface="华文行楷" pitchFamily="2" charset="-122"/>
                <a:ea typeface="华文行楷" pitchFamily="2" charset="-122"/>
              </a:rPr>
              <a:t>世纪末</a:t>
            </a:r>
            <a:r>
              <a:rPr lang="en-US" altLang="zh-CN" sz="2000" b="1" i="1">
                <a:latin typeface="华文行楷" pitchFamily="2" charset="-122"/>
                <a:ea typeface="华文行楷" pitchFamily="2" charset="-122"/>
              </a:rPr>
              <a:t>20</a:t>
            </a:r>
            <a:r>
              <a:rPr lang="zh-CN" altLang="en-US" sz="2000" b="1" i="1">
                <a:latin typeface="华文行楷" pitchFamily="2" charset="-122"/>
                <a:ea typeface="华文行楷" pitchFamily="2" charset="-122"/>
              </a:rPr>
              <a:t>世纪初，俄国资本主义经济不断发展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5796136" y="2904014"/>
            <a:ext cx="2966358" cy="1021556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altLang="zh-CN" smtClean="0"/>
          </a:p>
          <a:p>
            <a:r>
              <a:rPr lang="zh-CN" altLang="en-US" b="1" smtClean="0">
                <a:latin typeface="华文行楷" pitchFamily="2" charset="-122"/>
                <a:ea typeface="华文行楷" pitchFamily="2" charset="-122"/>
              </a:rPr>
              <a:t>沙皇</a:t>
            </a:r>
            <a:r>
              <a:rPr lang="zh-CN" altLang="en-US" b="1">
                <a:latin typeface="华文行楷" pitchFamily="2" charset="-122"/>
                <a:ea typeface="华文行楷" pitchFamily="2" charset="-122"/>
              </a:rPr>
              <a:t>专制统治却持续</a:t>
            </a:r>
            <a:r>
              <a:rPr lang="zh-CN" altLang="en-US" b="1" smtClean="0">
                <a:latin typeface="华文行楷" pitchFamily="2" charset="-122"/>
                <a:ea typeface="华文行楷" pitchFamily="2" charset="-122"/>
              </a:rPr>
              <a:t>强化</a:t>
            </a:r>
            <a:endParaRPr lang="en-US" altLang="zh-CN" b="1" smtClean="0">
              <a:latin typeface="华文行楷" pitchFamily="2" charset="-122"/>
              <a:ea typeface="华文行楷" pitchFamily="2" charset="-122"/>
            </a:endParaRPr>
          </a:p>
          <a:p>
            <a:endParaRPr lang="en-US" altLang="zh-CN"/>
          </a:p>
        </p:txBody>
      </p:sp>
      <p:sp>
        <p:nvSpPr>
          <p:cNvPr id="8" name="爆炸形 2 7"/>
          <p:cNvSpPr/>
          <p:nvPr/>
        </p:nvSpPr>
        <p:spPr>
          <a:xfrm>
            <a:off x="3419872" y="2967335"/>
            <a:ext cx="2016224" cy="1021556"/>
          </a:xfrm>
          <a:prstGeom prst="irregularSeal2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51920" y="3140968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矛盾</a:t>
            </a:r>
            <a:endParaRPr lang="zh-CN" altLang="en-US" sz="3600" b="1" i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87624" y="5085184"/>
            <a:ext cx="6445995" cy="13542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i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产业工人的处境最难</a:t>
            </a:r>
            <a:endParaRPr lang="en-US" altLang="zh-CN" sz="5400" b="1" i="1" cap="none" spc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r"/>
            <a:r>
              <a:rPr lang="zh-CN" altLang="en-US" sz="28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想一想  为什么</a:t>
            </a:r>
            <a:endParaRPr lang="zh-CN" altLang="en-US" sz="2400" b="1" i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下箭头 10"/>
          <p:cNvSpPr/>
          <p:nvPr/>
        </p:nvSpPr>
        <p:spPr>
          <a:xfrm>
            <a:off x="4410621" y="3988891"/>
            <a:ext cx="305395" cy="1096293"/>
          </a:xfrm>
          <a:prstGeom prst="down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542848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1" animBg="1"/>
      <p:bldP spid="9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635896" y="332656"/>
            <a:ext cx="50545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列宁主义的诞生</a:t>
            </a:r>
            <a:endParaRPr lang="zh-CN" altLang="en-US" sz="5400" b="1" i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5076056" y="1556792"/>
            <a:ext cx="3433826" cy="2528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5197019" y="4129216"/>
            <a:ext cx="31918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smtClean="0"/>
              <a:t>1898</a:t>
            </a:r>
            <a:r>
              <a:rPr lang="zh-CN" altLang="en-US" b="1" smtClean="0"/>
              <a:t>年俄国社会民主工党成</a:t>
            </a:r>
            <a:r>
              <a:rPr lang="zh-CN" altLang="en-US" smtClean="0"/>
              <a:t>立</a:t>
            </a:r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51520" y="1535899"/>
            <a:ext cx="4464496" cy="163121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000" b="1" smtClean="0"/>
              <a:t>面对来自资产阶级和封建沙皇的双重压迫，俄国的产业工人相比于西方工人来说，更具有战斗性和革命性。在这样的背景下，一个属于俄国工人的政党成立了。</a:t>
            </a:r>
            <a:endParaRPr lang="zh-CN" altLang="en-US" sz="2000" b="1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251520" y="3356992"/>
            <a:ext cx="2381250" cy="340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738407" y="3549799"/>
            <a:ext cx="738664" cy="302433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square" rtlCol="0">
            <a:spAutoFit/>
          </a:bodyPr>
          <a:lstStyle/>
          <a:p>
            <a:pPr algn="ctr"/>
            <a:r>
              <a:rPr lang="zh-CN" altLang="en-US" sz="3600" b="1" i="1" smtClean="0"/>
              <a:t>火   星    报</a:t>
            </a:r>
            <a:endParaRPr lang="zh-CN" altLang="en-US" sz="3600" b="1" i="1"/>
          </a:p>
        </p:txBody>
      </p:sp>
      <p:sp>
        <p:nvSpPr>
          <p:cNvPr id="8" name="矩形 7"/>
          <p:cNvSpPr/>
          <p:nvPr/>
        </p:nvSpPr>
        <p:spPr>
          <a:xfrm>
            <a:off x="4009485" y="4941168"/>
            <a:ext cx="4572000" cy="10156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n-US" altLang="zh-CN" sz="2000" b="1" i="1">
                <a:solidFill>
                  <a:srgbClr val="FFC000"/>
                </a:solidFill>
                <a:latin typeface="华文行楷" pitchFamily="2" charset="-122"/>
                <a:ea typeface="华文行楷" pitchFamily="2" charset="-122"/>
              </a:rPr>
              <a:t>1900</a:t>
            </a:r>
            <a:r>
              <a:rPr lang="zh-CN" altLang="en-US" sz="2000" b="1" i="1">
                <a:solidFill>
                  <a:srgbClr val="FFC000"/>
                </a:solidFill>
                <a:latin typeface="华文行楷" pitchFamily="2" charset="-122"/>
                <a:ea typeface="华文行楷" pitchFamily="2" charset="-122"/>
              </a:rPr>
              <a:t>年，流亡国外的列宁创办</a:t>
            </a:r>
            <a:r>
              <a:rPr lang="en-US" altLang="zh-CN" sz="2000" b="1" i="1">
                <a:solidFill>
                  <a:srgbClr val="FFC000"/>
                </a:solidFill>
                <a:latin typeface="华文行楷" pitchFamily="2" charset="-122"/>
                <a:ea typeface="华文行楷" pitchFamily="2" charset="-122"/>
              </a:rPr>
              <a:t>《</a:t>
            </a:r>
            <a:r>
              <a:rPr lang="zh-CN" altLang="en-US" sz="2000" b="1" i="1">
                <a:solidFill>
                  <a:srgbClr val="FFC000"/>
                </a:solidFill>
                <a:latin typeface="华文行楷" pitchFamily="2" charset="-122"/>
                <a:ea typeface="华文行楷" pitchFamily="2" charset="-122"/>
              </a:rPr>
              <a:t>火星报</a:t>
            </a:r>
            <a:r>
              <a:rPr lang="en-US" altLang="zh-CN" sz="2000" b="1" i="1">
                <a:solidFill>
                  <a:srgbClr val="FFC000"/>
                </a:solidFill>
                <a:latin typeface="华文行楷" pitchFamily="2" charset="-122"/>
                <a:ea typeface="华文行楷" pitchFamily="2" charset="-122"/>
              </a:rPr>
              <a:t>》</a:t>
            </a:r>
            <a:r>
              <a:rPr lang="zh-CN" altLang="en-US" sz="2000" b="1" i="1">
                <a:solidFill>
                  <a:srgbClr val="FFC000"/>
                </a:solidFill>
                <a:latin typeface="华文行楷" pitchFamily="2" charset="-122"/>
                <a:ea typeface="华文行楷" pitchFamily="2" charset="-122"/>
              </a:rPr>
              <a:t>，宣传</a:t>
            </a:r>
            <a:r>
              <a:rPr lang="zh-CN" altLang="en-US" sz="2000" b="1" i="1" smtClean="0">
                <a:solidFill>
                  <a:srgbClr val="FFC000"/>
                </a:solidFill>
                <a:latin typeface="华文行楷" pitchFamily="2" charset="-122"/>
                <a:ea typeface="华文行楷" pitchFamily="2" charset="-122"/>
              </a:rPr>
              <a:t>马克思主义</a:t>
            </a:r>
            <a:r>
              <a:rPr lang="zh-CN" altLang="en-US" sz="2000" b="1" i="1">
                <a:solidFill>
                  <a:srgbClr val="FFC000"/>
                </a:solidFill>
                <a:latin typeface="华文行楷" pitchFamily="2" charset="-122"/>
                <a:ea typeface="华文行楷" pitchFamily="2" charset="-122"/>
              </a:rPr>
              <a:t>，为建立新型无产阶级政党作了思想和组织上的</a:t>
            </a:r>
            <a:r>
              <a:rPr lang="zh-CN" altLang="en-US" sz="2000" b="1" i="1" smtClean="0">
                <a:solidFill>
                  <a:srgbClr val="FFC000"/>
                </a:solidFill>
                <a:latin typeface="华文行楷" pitchFamily="2" charset="-122"/>
                <a:ea typeface="华文行楷" pitchFamily="2" charset="-122"/>
              </a:rPr>
              <a:t>准备</a:t>
            </a:r>
            <a:r>
              <a:rPr lang="zh-CN" altLang="en-US" sz="2000" b="1" i="1">
                <a:solidFill>
                  <a:srgbClr val="FFC000"/>
                </a:solidFill>
                <a:latin typeface="华文行楷" pitchFamily="2" charset="-122"/>
                <a:ea typeface="华文行楷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1495359278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63888" y="327382"/>
            <a:ext cx="50545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列宁主义的诞生</a:t>
            </a:r>
            <a:endParaRPr lang="zh-CN" altLang="en-US" sz="5400" b="1" i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276261" y="1250712"/>
            <a:ext cx="1352935" cy="22133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973167" y="1278312"/>
            <a:ext cx="1506568" cy="21581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683568" y="4133664"/>
            <a:ext cx="4572000" cy="163121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2000" b="1" i="1">
                <a:latin typeface="华文宋体" pitchFamily="2" charset="-122"/>
                <a:ea typeface="华文宋体" pitchFamily="2" charset="-122"/>
              </a:rPr>
              <a:t>在</a:t>
            </a:r>
            <a:r>
              <a:rPr lang="en-US" altLang="zh-CN" sz="2000" b="1" i="1">
                <a:latin typeface="华文宋体" pitchFamily="2" charset="-122"/>
                <a:ea typeface="华文宋体" pitchFamily="2" charset="-122"/>
              </a:rPr>
              <a:t>1903</a:t>
            </a:r>
            <a:r>
              <a:rPr lang="zh-CN" altLang="en-US" sz="2000" b="1" i="1">
                <a:latin typeface="华文宋体" pitchFamily="2" charset="-122"/>
                <a:ea typeface="华文宋体" pitchFamily="2" charset="-122"/>
              </a:rPr>
              <a:t>年俄国社会民主工党第二次代表大会上，以马尔托夫为代表的机会主义者反对列宁的建党思想</a:t>
            </a:r>
            <a:r>
              <a:rPr lang="zh-CN" altLang="en-US" sz="2000" b="1" i="1" smtClean="0">
                <a:latin typeface="华文宋体" pitchFamily="2" charset="-122"/>
                <a:ea typeface="华文宋体" pitchFamily="2" charset="-122"/>
              </a:rPr>
              <a:t>，这些少数派被称为孟什维克。列宁的提议获得了大多数人的赞成，被称为布尔什维克。</a:t>
            </a:r>
            <a:endParaRPr lang="zh-CN" altLang="en-US" sz="2000" b="1" i="1">
              <a:latin typeface="华文宋体" pitchFamily="2" charset="-122"/>
              <a:ea typeface="华文宋体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907704" y="1612588"/>
            <a:ext cx="2520280" cy="120032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zh-CN" altLang="en-US" b="1"/>
              <a:t>我反对把无产阶级专政原则列入党纲。我反对建立有严格纪律和组织的马克思主义政党。</a:t>
            </a:r>
          </a:p>
        </p:txBody>
      </p:sp>
      <p:sp>
        <p:nvSpPr>
          <p:cNvPr id="8" name="矩形 7"/>
          <p:cNvSpPr/>
          <p:nvPr/>
        </p:nvSpPr>
        <p:spPr>
          <a:xfrm>
            <a:off x="6588224" y="1474088"/>
            <a:ext cx="24300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i="1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我们</a:t>
            </a:r>
            <a:r>
              <a:rPr lang="zh-CN" altLang="en-US" b="1" i="1" smtClean="0">
                <a:latin typeface="华文行楷" pitchFamily="2" charset="-122"/>
                <a:ea typeface="华文行楷" pitchFamily="2" charset="-122"/>
              </a:rPr>
              <a:t>必须把</a:t>
            </a:r>
            <a:r>
              <a:rPr lang="zh-CN" altLang="en-US" b="1" i="1">
                <a:latin typeface="华文行楷" pitchFamily="2" charset="-122"/>
                <a:ea typeface="华文行楷" pitchFamily="2" charset="-122"/>
              </a:rPr>
              <a:t>无产阶级专政原则列入党纲。</a:t>
            </a:r>
            <a:r>
              <a:rPr lang="zh-CN" altLang="en-US" b="1" i="1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我们</a:t>
            </a:r>
            <a:r>
              <a:rPr lang="zh-CN" altLang="en-US" b="1" i="1" smtClean="0">
                <a:latin typeface="华文行楷" pitchFamily="2" charset="-122"/>
                <a:ea typeface="华文行楷" pitchFamily="2" charset="-122"/>
              </a:rPr>
              <a:t>必须建立</a:t>
            </a:r>
            <a:r>
              <a:rPr lang="zh-CN" altLang="en-US" b="1" i="1">
                <a:latin typeface="华文行楷" pitchFamily="2" charset="-122"/>
                <a:ea typeface="华文行楷" pitchFamily="2" charset="-122"/>
              </a:rPr>
              <a:t>有严格纪律和组织的马克思主义政党。</a:t>
            </a: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5736796" y="3583563"/>
            <a:ext cx="2695575" cy="2762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7784633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1"/>
      <p:bldP spid="8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35896" y="332656"/>
            <a:ext cx="50545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列宁主义的内容</a:t>
            </a:r>
            <a:endParaRPr lang="zh-CN" altLang="en-US" sz="5400" b="1" i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2043113" y="1672207"/>
            <a:ext cx="45720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/>
              <a:t>帝国主义是资本主义发展的最高阶段，“是无产阶级社会革命的前夜”</a:t>
            </a:r>
          </a:p>
        </p:txBody>
      </p:sp>
      <p:sp>
        <p:nvSpPr>
          <p:cNvPr id="8" name="矩形 7"/>
          <p:cNvSpPr/>
          <p:nvPr/>
        </p:nvSpPr>
        <p:spPr>
          <a:xfrm>
            <a:off x="3347864" y="2708920"/>
            <a:ext cx="4572000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/>
              <a:t>由于资本主义发展的不平衡规律，俄国是“帝国主义链条中最薄弱的一环”</a:t>
            </a:r>
          </a:p>
        </p:txBody>
      </p:sp>
      <p:sp>
        <p:nvSpPr>
          <p:cNvPr id="9" name="矩形 8"/>
          <p:cNvSpPr/>
          <p:nvPr/>
        </p:nvSpPr>
        <p:spPr>
          <a:xfrm>
            <a:off x="4118486" y="4795411"/>
            <a:ext cx="4572000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/>
              <a:t>社会主义可能</a:t>
            </a:r>
            <a:r>
              <a:rPr lang="zh-CN" altLang="en-US" smtClean="0"/>
              <a:t>首先在</a:t>
            </a:r>
            <a:r>
              <a:rPr lang="zh-CN" altLang="en-US"/>
              <a:t>少数甚至单独一个资本主义国家内获得胜利</a:t>
            </a:r>
          </a:p>
        </p:txBody>
      </p:sp>
      <p:sp>
        <p:nvSpPr>
          <p:cNvPr id="10" name="矩形 9"/>
          <p:cNvSpPr/>
          <p:nvPr/>
        </p:nvSpPr>
        <p:spPr>
          <a:xfrm>
            <a:off x="611560" y="3789040"/>
            <a:ext cx="4572000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/>
              <a:t>工人阶级要以暴力推翻资产阶级政权，建立无产阶级专政</a:t>
            </a:r>
          </a:p>
        </p:txBody>
      </p:sp>
      <p:sp>
        <p:nvSpPr>
          <p:cNvPr id="11" name="矩形 10"/>
          <p:cNvSpPr/>
          <p:nvPr/>
        </p:nvSpPr>
        <p:spPr>
          <a:xfrm>
            <a:off x="899592" y="5589239"/>
            <a:ext cx="7200799" cy="120032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列宁主义是马克思主义与俄国革命实践相结合的</a:t>
            </a:r>
            <a:r>
              <a:rPr lang="zh-CN" altLang="en-US" sz="24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产物</a:t>
            </a:r>
            <a:r>
              <a:rPr lang="zh-CN" altLang="en-US" sz="24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，在</a:t>
            </a:r>
            <a:r>
              <a:rPr lang="en-US" altLang="zh-CN" sz="24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</a:t>
            </a:r>
            <a:r>
              <a:rPr lang="zh-CN" altLang="en-US" sz="24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世纪俄国和世界革命进程中发挥了巨大而深远</a:t>
            </a:r>
            <a:r>
              <a:rPr lang="zh-CN" altLang="en-US" sz="24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的指导</a:t>
            </a:r>
            <a:r>
              <a:rPr lang="zh-CN" altLang="en-US" sz="24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作用。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07504" y="188640"/>
            <a:ext cx="2043113" cy="333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26076476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635896" y="332656"/>
            <a:ext cx="50545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i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十月革命的预演</a:t>
            </a:r>
            <a:endParaRPr lang="zh-CN" altLang="en-US" sz="5400" b="1" i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525434"/>
            <a:ext cx="3168352" cy="36933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i="1" smtClean="0">
                <a:latin typeface="华文宋体" pitchFamily="2" charset="-122"/>
                <a:ea typeface="华文宋体" pitchFamily="2" charset="-122"/>
              </a:rPr>
              <a:t>日俄战争失败</a:t>
            </a:r>
            <a:endParaRPr lang="zh-CN" altLang="en-US" b="1" i="1">
              <a:latin typeface="华文宋体" pitchFamily="2" charset="-122"/>
              <a:ea typeface="华文宋体" pitchFamily="2" charset="-122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3419872" y="1710100"/>
            <a:ext cx="1944216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563888" y="189476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mtClean="0">
                <a:solidFill>
                  <a:srgbClr val="FF0000"/>
                </a:solidFill>
              </a:rPr>
              <a:t>矛盾激化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52120" y="1525434"/>
            <a:ext cx="3038366" cy="36933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i="1" smtClean="0">
                <a:latin typeface="华文行楷" pitchFamily="2" charset="-122"/>
                <a:ea typeface="华文行楷" pitchFamily="2" charset="-122"/>
              </a:rPr>
              <a:t>俄国爆发</a:t>
            </a:r>
            <a:r>
              <a:rPr lang="en-US" altLang="zh-CN" b="1" i="1" smtClean="0">
                <a:latin typeface="华文行楷" pitchFamily="2" charset="-122"/>
                <a:ea typeface="华文行楷" pitchFamily="2" charset="-122"/>
              </a:rPr>
              <a:t>1905</a:t>
            </a:r>
            <a:r>
              <a:rPr lang="zh-CN" altLang="en-US" b="1" i="1" smtClean="0">
                <a:latin typeface="华文行楷" pitchFamily="2" charset="-122"/>
                <a:ea typeface="华文行楷" pitchFamily="2" charset="-122"/>
              </a:rPr>
              <a:t>年革命</a:t>
            </a:r>
            <a:endParaRPr lang="zh-CN" altLang="en-US" b="1" i="1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2448764"/>
            <a:ext cx="7272808" cy="1323439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000" b="1" i="1" smtClean="0">
                <a:latin typeface="仿宋" pitchFamily="49" charset="-122"/>
                <a:ea typeface="仿宋" pitchFamily="49" charset="-122"/>
              </a:rPr>
              <a:t>当日俄战争失败的消息传回国内，俄国犹如碰到了火星的炸药桶在</a:t>
            </a:r>
            <a:r>
              <a:rPr lang="en-US" altLang="zh-CN" sz="2000" b="1" i="1" smtClean="0">
                <a:latin typeface="仿宋" pitchFamily="49" charset="-122"/>
                <a:ea typeface="仿宋" pitchFamily="49" charset="-122"/>
              </a:rPr>
              <a:t>1905-1907</a:t>
            </a:r>
            <a:r>
              <a:rPr lang="zh-CN" altLang="en-US" sz="2000" b="1" i="1" smtClean="0">
                <a:latin typeface="仿宋" pitchFamily="49" charset="-122"/>
                <a:ea typeface="仿宋" pitchFamily="49" charset="-122"/>
              </a:rPr>
              <a:t>年两年间全国各地爆发了针对政府的无序起义，虽然各个起义失败了但是迫使俄皇加快了改革的步伐，也为后来的十月革命奠定了工人阶级基础</a:t>
            </a:r>
            <a:endParaRPr lang="zh-CN" altLang="en-US" sz="2000" b="1" i="1"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611560" y="4149080"/>
            <a:ext cx="2043113" cy="333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矩形 10"/>
          <p:cNvSpPr/>
          <p:nvPr/>
        </p:nvSpPr>
        <p:spPr>
          <a:xfrm>
            <a:off x="2771800" y="4465425"/>
            <a:ext cx="5040560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800" b="1" i="1" u="sng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没有</a:t>
            </a:r>
            <a:r>
              <a:rPr lang="en-US" altLang="zh-CN" sz="2800" b="1" i="1" u="sng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1905</a:t>
            </a:r>
            <a:r>
              <a:rPr lang="zh-CN" altLang="en-US" sz="2800" b="1" i="1" u="sng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年的‘总演习’，就不可能有</a:t>
            </a:r>
            <a:r>
              <a:rPr lang="en-US" altLang="zh-CN" sz="2800" b="1" i="1" u="sng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1917</a:t>
            </a:r>
            <a:r>
              <a:rPr lang="zh-CN" altLang="en-US" sz="2800" b="1" i="1" u="sng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年</a:t>
            </a:r>
            <a:r>
              <a:rPr lang="en-US" altLang="zh-CN" sz="2800" b="1" i="1" u="sng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r>
              <a:rPr lang="zh-CN" altLang="en-US" sz="2800" b="1" i="1" u="sng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月革命的胜利。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420630104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697524" y="260648"/>
            <a:ext cx="50545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i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十月革命的胜利</a:t>
            </a:r>
            <a:endParaRPr lang="zh-CN" altLang="en-US" sz="5400" b="1" i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9512" y="1628800"/>
            <a:ext cx="4392488" cy="2585323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b="1"/>
              <a:t>1861</a:t>
            </a:r>
            <a:r>
              <a:rPr lang="zh-CN" altLang="en-US" b="1"/>
              <a:t>年改革，促进了俄国资本主义的发展。</a:t>
            </a:r>
          </a:p>
          <a:p>
            <a:pPr algn="r"/>
            <a:r>
              <a:rPr lang="en-US" altLang="zh-CN" b="1"/>
              <a:t>——</a:t>
            </a:r>
            <a:r>
              <a:rPr lang="zh-CN" altLang="en-US" b="1"/>
              <a:t>物质基础</a:t>
            </a:r>
          </a:p>
          <a:p>
            <a:r>
              <a:rPr lang="zh-CN" altLang="en-US" b="1"/>
              <a:t>材料一</a:t>
            </a:r>
            <a:r>
              <a:rPr lang="en-US" altLang="zh-CN" b="1"/>
              <a:t>:1861</a:t>
            </a:r>
            <a:r>
              <a:rPr lang="zh-CN" altLang="en-US" b="1"/>
              <a:t>年农奴制改革之后，沙皇俄</a:t>
            </a:r>
          </a:p>
          <a:p>
            <a:r>
              <a:rPr lang="zh-CN" altLang="en-US" b="1"/>
              <a:t>国工业化发展迅速，到</a:t>
            </a:r>
            <a:r>
              <a:rPr lang="en-US" altLang="zh-CN" b="1"/>
              <a:t>19</a:t>
            </a:r>
            <a:r>
              <a:rPr lang="zh-CN" altLang="en-US" b="1"/>
              <a:t>世纪</a:t>
            </a:r>
            <a:r>
              <a:rPr lang="en-US" altLang="zh-CN" b="1"/>
              <a:t>80</a:t>
            </a:r>
            <a:r>
              <a:rPr lang="zh-CN" altLang="en-US" b="1"/>
              <a:t>年代，俄国</a:t>
            </a:r>
          </a:p>
          <a:p>
            <a:r>
              <a:rPr lang="zh-CN" altLang="en-US" b="1"/>
              <a:t>条棉纺织品增长</a:t>
            </a:r>
            <a:r>
              <a:rPr lang="en-US" altLang="zh-CN" b="1"/>
              <a:t>67%</a:t>
            </a:r>
            <a:r>
              <a:rPr lang="zh-CN" altLang="en-US" b="1"/>
              <a:t>，生铁增长</a:t>
            </a:r>
            <a:r>
              <a:rPr lang="en-US" altLang="zh-CN" b="1"/>
              <a:t>190%</a:t>
            </a:r>
            <a:r>
              <a:rPr lang="zh-CN" altLang="en-US" b="1"/>
              <a:t>，煤炭</a:t>
            </a:r>
            <a:r>
              <a:rPr lang="zh-CN" altLang="en-US" b="1" smtClean="0"/>
              <a:t>增长</a:t>
            </a:r>
            <a:r>
              <a:rPr lang="en-US" altLang="zh-CN" b="1"/>
              <a:t>131%</a:t>
            </a:r>
            <a:r>
              <a:rPr lang="zh-CN" altLang="en-US" b="1"/>
              <a:t>，铁路由</a:t>
            </a:r>
            <a:r>
              <a:rPr lang="en-US" altLang="zh-CN" b="1"/>
              <a:t>60</a:t>
            </a:r>
            <a:r>
              <a:rPr lang="zh-CN" altLang="en-US" b="1"/>
              <a:t>年代的</a:t>
            </a:r>
            <a:r>
              <a:rPr lang="en-US" altLang="zh-CN" b="1"/>
              <a:t>1000</a:t>
            </a:r>
            <a:r>
              <a:rPr lang="zh-CN" altLang="en-US" b="1"/>
              <a:t>公里增加</a:t>
            </a:r>
            <a:r>
              <a:rPr lang="zh-CN" altLang="en-US" b="1" smtClean="0"/>
              <a:t>到</a:t>
            </a:r>
            <a:r>
              <a:rPr lang="en-US" altLang="zh-CN" b="1" smtClean="0"/>
              <a:t>90</a:t>
            </a:r>
            <a:r>
              <a:rPr lang="zh-CN" altLang="en-US" b="1"/>
              <a:t>年代的</a:t>
            </a:r>
            <a:r>
              <a:rPr lang="en-US" altLang="zh-CN" b="1"/>
              <a:t>32000</a:t>
            </a:r>
            <a:r>
              <a:rPr lang="zh-CN" altLang="en-US" b="1"/>
              <a:t>公里，</a:t>
            </a:r>
            <a:r>
              <a:rPr lang="en-US" altLang="zh-CN" b="1"/>
              <a:t>19</a:t>
            </a:r>
            <a:r>
              <a:rPr lang="zh-CN" altLang="en-US" b="1"/>
              <a:t>世纪末</a:t>
            </a:r>
            <a:r>
              <a:rPr lang="en-US" altLang="zh-CN" b="1"/>
              <a:t>20</a:t>
            </a:r>
            <a:r>
              <a:rPr lang="zh-CN" altLang="en-US" b="1"/>
              <a:t>世纪初</a:t>
            </a:r>
            <a:r>
              <a:rPr lang="zh-CN" altLang="en-US" b="1" smtClean="0"/>
              <a:t>，俄国</a:t>
            </a:r>
            <a:r>
              <a:rPr lang="zh-CN" altLang="en-US" b="1"/>
              <a:t>已经进入了帝国主义阶段。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829635" y="1591987"/>
            <a:ext cx="3955702" cy="2658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310256" y="4961014"/>
            <a:ext cx="852348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i="1" u="sng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为什么说俄国是帝国主义最薄弱的环节</a:t>
            </a:r>
            <a:r>
              <a:rPr lang="zh-CN" altLang="en-US" sz="36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？</a:t>
            </a:r>
            <a:endParaRPr lang="zh-CN" altLang="en-US" sz="3600" b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41346698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3528" y="3789040"/>
            <a:ext cx="4572000" cy="2308324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材料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三∶沙皇俄国本来就是帝国主义列强</a:t>
            </a:r>
          </a:p>
          <a:p>
            <a:r>
              <a:rPr lang="zh-CN" altLang="en-US" b="1" i="1">
                <a:latin typeface="仿宋" pitchFamily="49" charset="-122"/>
                <a:ea typeface="仿宋" pitchFamily="49" charset="-122"/>
              </a:rPr>
              <a:t>中经济落后的国家，参加“一战”使得沙俄</a:t>
            </a:r>
          </a:p>
          <a:p>
            <a:r>
              <a:rPr lang="zh-CN" altLang="en-US" b="1" i="1">
                <a:latin typeface="仿宋" pitchFamily="49" charset="-122"/>
                <a:ea typeface="仿宋" pitchFamily="49" charset="-122"/>
              </a:rPr>
              <a:t>经济入困境。</a:t>
            </a:r>
            <a:r>
              <a:rPr lang="en-US" altLang="zh-CN" b="1" i="1">
                <a:latin typeface="仿宋" pitchFamily="49" charset="-122"/>
                <a:ea typeface="仿宋" pitchFamily="49" charset="-122"/>
              </a:rPr>
              <a:t>……..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由于军需供应不足，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装备落后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，军事指挥的失误，再加上士兵情绪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低落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，俄国战事不断失利，到</a:t>
            </a:r>
            <a:r>
              <a:rPr lang="en-US" altLang="zh-CN" b="1" i="1">
                <a:latin typeface="仿宋" pitchFamily="49" charset="-122"/>
                <a:ea typeface="仿宋" pitchFamily="49" charset="-122"/>
              </a:rPr>
              <a:t>1917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年</a:t>
            </a:r>
            <a:r>
              <a:rPr lang="en-US" altLang="zh-CN" b="1" i="1"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月，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俄国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约</a:t>
            </a:r>
            <a:r>
              <a:rPr lang="en-US" altLang="zh-CN" b="1" i="1">
                <a:latin typeface="仿宋" pitchFamily="49" charset="-122"/>
                <a:ea typeface="仿宋" pitchFamily="49" charset="-122"/>
              </a:rPr>
              <a:t>150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万人死于战争，四百多万人伤残。</a:t>
            </a:r>
          </a:p>
          <a:p>
            <a:r>
              <a:rPr lang="zh-CN" altLang="en-US" b="1" i="1">
                <a:latin typeface="仿宋" pitchFamily="49" charset="-122"/>
                <a:ea typeface="仿宋" pitchFamily="49" charset="-122"/>
              </a:rPr>
              <a:t>“假如没有战争，俄国也许几年甚至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几十年内不会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发生反对资本家的革命。”</a:t>
            </a:r>
            <a:r>
              <a:rPr lang="en-US" altLang="zh-CN" b="1" i="1">
                <a:latin typeface="仿宋" pitchFamily="49" charset="-122"/>
                <a:ea typeface="仿宋" pitchFamily="49" charset="-122"/>
              </a:rPr>
              <a:t>——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列宁</a:t>
            </a:r>
          </a:p>
        </p:txBody>
      </p:sp>
      <p:sp>
        <p:nvSpPr>
          <p:cNvPr id="5" name="矩形 4"/>
          <p:cNvSpPr/>
          <p:nvPr/>
        </p:nvSpPr>
        <p:spPr>
          <a:xfrm>
            <a:off x="4283968" y="620688"/>
            <a:ext cx="4572000" cy="2308324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b="1" i="1">
                <a:latin typeface="仿宋" pitchFamily="49" charset="-122"/>
                <a:ea typeface="仿宋" pitchFamily="49" charset="-122"/>
              </a:rPr>
              <a:t>材料四</a:t>
            </a:r>
            <a:r>
              <a:rPr lang="en-US" altLang="zh-CN" b="1" i="1">
                <a:latin typeface="仿宋" pitchFamily="49" charset="-122"/>
                <a:ea typeface="仿宋" pitchFamily="49" charset="-122"/>
              </a:rPr>
              <a:t>: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俄国无产阶级受剥削、压迫特别严</a:t>
            </a:r>
          </a:p>
          <a:p>
            <a:r>
              <a:rPr lang="zh-CN" altLang="en-US" b="1" i="1">
                <a:latin typeface="仿宋" pitchFamily="49" charset="-122"/>
                <a:ea typeface="仿宋" pitchFamily="49" charset="-122"/>
              </a:rPr>
              <a:t>重，工作时间一般长达</a:t>
            </a:r>
            <a:r>
              <a:rPr lang="en-US" altLang="zh-CN" b="1" i="1">
                <a:latin typeface="仿宋" pitchFamily="49" charset="-122"/>
                <a:ea typeface="仿宋" pitchFamily="49" charset="-122"/>
              </a:rPr>
              <a:t>10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小时，工资低微，与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农民阶级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有天然的密切联系。无产阶级革命性强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。</a:t>
            </a:r>
            <a:r>
              <a:rPr lang="en-US" altLang="zh-CN" b="1" i="1" smtClean="0">
                <a:latin typeface="仿宋" pitchFamily="49" charset="-122"/>
                <a:ea typeface="仿宋" pitchFamily="49" charset="-122"/>
              </a:rPr>
              <a:t>1912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年以列宁为首成立了一个独立的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无产阶级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政党</a:t>
            </a:r>
            <a:r>
              <a:rPr lang="en-US" altLang="zh-CN" b="1" i="1">
                <a:latin typeface="仿宋" pitchFamily="49" charset="-122"/>
                <a:ea typeface="仿宋" pitchFamily="49" charset="-122"/>
              </a:rPr>
              <a:t>——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布尔什维克党，提出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社会主义发展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的新战略，创造性地发展了马克思主义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。列宁主义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是帝国主义和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无产阶级命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时代的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马克思主义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。</a:t>
            </a:r>
          </a:p>
        </p:txBody>
      </p:sp>
      <p:sp>
        <p:nvSpPr>
          <p:cNvPr id="6" name="矩形 5"/>
          <p:cNvSpPr/>
          <p:nvPr/>
        </p:nvSpPr>
        <p:spPr>
          <a:xfrm>
            <a:off x="5004048" y="4365104"/>
            <a:ext cx="3851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i="1"/>
              <a:t>一战期间，沙皇俄国的落后于腐朽充分</a:t>
            </a:r>
            <a:r>
              <a:rPr lang="zh-CN" altLang="en-US" b="1" i="1" smtClean="0"/>
              <a:t>暴露出来</a:t>
            </a:r>
            <a:r>
              <a:rPr lang="zh-CN" altLang="en-US" b="1" i="1"/>
              <a:t>，加深了人们的痛苦与不满。</a:t>
            </a:r>
            <a:r>
              <a:rPr lang="en-US" altLang="zh-CN" b="1" i="1"/>
              <a:t>(</a:t>
            </a:r>
            <a:r>
              <a:rPr lang="zh-CN" altLang="en-US" b="1" i="1"/>
              <a:t>催化剂</a:t>
            </a:r>
            <a:r>
              <a:rPr lang="en-US" altLang="zh-CN" b="1" i="1"/>
              <a:t>)</a:t>
            </a:r>
            <a:endParaRPr lang="zh-CN" altLang="en-US" b="1" i="1"/>
          </a:p>
        </p:txBody>
      </p:sp>
      <p:sp>
        <p:nvSpPr>
          <p:cNvPr id="7" name="矩形 6"/>
          <p:cNvSpPr/>
          <p:nvPr/>
        </p:nvSpPr>
        <p:spPr>
          <a:xfrm>
            <a:off x="107504" y="1196752"/>
            <a:ext cx="38383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主观条件</a:t>
            </a:r>
            <a:r>
              <a:rPr lang="en-US" altLang="zh-CN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: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无产阶级革命性强</a:t>
            </a:r>
            <a:r>
              <a:rPr lang="en-US" altLang="zh-CN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;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巩固的工农联盟</a:t>
            </a:r>
            <a:r>
              <a:rPr lang="en-US" altLang="zh-CN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;</a:t>
            </a:r>
            <a:r>
              <a:rPr lang="zh-CN" altLang="en-US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拥有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成熟的无产阶级政党的领导。（最重要</a:t>
            </a:r>
            <a:r>
              <a:rPr lang="en-US" altLang="zh-CN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)</a:t>
            </a:r>
            <a:r>
              <a:rPr lang="zh-CN" altLang="en-US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列宁主义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领导</a:t>
            </a:r>
          </a:p>
        </p:txBody>
      </p:sp>
      <p:sp>
        <p:nvSpPr>
          <p:cNvPr id="9" name="矩形 8"/>
          <p:cNvSpPr/>
          <p:nvPr/>
        </p:nvSpPr>
        <p:spPr>
          <a:xfrm>
            <a:off x="1904627" y="2714397"/>
            <a:ext cx="50545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i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十月革命的胜利</a:t>
            </a:r>
            <a:endParaRPr lang="zh-CN" altLang="en-US" sz="5400" b="1" i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1952272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1" animBg="1"/>
      <p:bldP spid="6" grpId="2"/>
      <p:bldP spid="7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75656" y="1324446"/>
            <a:ext cx="6984776" cy="255454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）物质基础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: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俄国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1861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年改革，使俄国资本主义得到一定发展</a:t>
            </a:r>
            <a:r>
              <a:rPr lang="zh-CN" altLang="en-US" sz="2000" b="1" i="1" smtClean="0">
                <a:latin typeface="仿宋" pitchFamily="49" charset="-122"/>
                <a:ea typeface="仿宋" pitchFamily="49" charset="-122"/>
              </a:rPr>
              <a:t>。进入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帝国主义阶段</a:t>
            </a:r>
          </a:p>
          <a:p>
            <a:r>
              <a:rPr lang="en-US" altLang="zh-CN" sz="2000" b="1" i="1" smtClean="0">
                <a:latin typeface="仿宋" pitchFamily="49" charset="-122"/>
                <a:ea typeface="仿宋" pitchFamily="49" charset="-122"/>
              </a:rPr>
              <a:t>(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）发展落后、矛盾尖锐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: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到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20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世纪初，俄国在西方列强中</a:t>
            </a:r>
            <a:r>
              <a:rPr lang="zh-CN" altLang="en-US" sz="2000" b="1" i="1" smtClean="0">
                <a:latin typeface="仿宋" pitchFamily="49" charset="-122"/>
                <a:ea typeface="仿宋" pitchFamily="49" charset="-122"/>
              </a:rPr>
              <a:t>处于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落后地位（帝国主义链条最薄弱一环），社会矛盾尖锐</a:t>
            </a:r>
            <a:r>
              <a:rPr lang="zh-CN" altLang="en-US" sz="2000" b="1" i="1" smtClean="0"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000" b="1" i="1" smtClean="0"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000" b="1" i="1" smtClean="0"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）直接原因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/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催化剂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: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一战的爆发，使沙俄的落后于腐朽</a:t>
            </a:r>
            <a:r>
              <a:rPr lang="zh-CN" altLang="en-US" sz="2000" b="1" i="1" smtClean="0">
                <a:latin typeface="仿宋" pitchFamily="49" charset="-122"/>
                <a:ea typeface="仿宋" pitchFamily="49" charset="-122"/>
              </a:rPr>
              <a:t>充性分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暴露出来，推动了革命的发生。</a:t>
            </a:r>
          </a:p>
          <a:p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(4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）最成熟的主观条件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: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坚定成熟的无产阶级政党的领导</a:t>
            </a:r>
            <a:r>
              <a:rPr lang="zh-CN" altLang="en-US" sz="2000" b="1" i="1" smtClean="0">
                <a:latin typeface="仿宋" pitchFamily="49" charset="-122"/>
                <a:ea typeface="仿宋" pitchFamily="49" charset="-122"/>
              </a:rPr>
              <a:t>。无产阶级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革命性强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;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巩固的工农联盟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;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列宁主义领导</a:t>
            </a:r>
          </a:p>
        </p:txBody>
      </p:sp>
      <p:sp>
        <p:nvSpPr>
          <p:cNvPr id="5" name="矩形 4"/>
          <p:cNvSpPr/>
          <p:nvPr/>
        </p:nvSpPr>
        <p:spPr>
          <a:xfrm>
            <a:off x="3491880" y="188640"/>
            <a:ext cx="50545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i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十月革命的胜利</a:t>
            </a:r>
            <a:endParaRPr lang="zh-CN" altLang="en-US" sz="5400" b="1" i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1845634"/>
            <a:ext cx="800219" cy="15121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0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背   景</a:t>
            </a:r>
            <a:endParaRPr lang="zh-CN" altLang="en-US" sz="40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4530520"/>
            <a:ext cx="800219" cy="15121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0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过程</a:t>
            </a:r>
            <a:endParaRPr lang="zh-CN" altLang="en-US" sz="40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-2484784" y="49180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mtClean="0"/>
              <a:t>四月</a:t>
            </a:r>
            <a:r>
              <a:rPr lang="zh-CN" altLang="en-US"/>
              <a:t>提纲指方向</a:t>
            </a:r>
          </a:p>
          <a:p>
            <a:r>
              <a:rPr lang="zh-CN" altLang="en-US"/>
              <a:t>七月流血抛</a:t>
            </a:r>
            <a:r>
              <a:rPr lang="zh-CN" altLang="en-US" smtClean="0"/>
              <a:t>幻想</a:t>
            </a:r>
            <a:endParaRPr lang="zh-CN" altLang="en-US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329495" y="4521392"/>
            <a:ext cx="1442306" cy="120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矩形 10"/>
          <p:cNvSpPr/>
          <p:nvPr/>
        </p:nvSpPr>
        <p:spPr>
          <a:xfrm>
            <a:off x="1290305" y="5433864"/>
            <a:ext cx="148149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1400" b="1" smtClean="0">
                <a:solidFill>
                  <a:srgbClr val="FF0000"/>
                </a:solidFill>
              </a:rPr>
              <a:t>二月革命</a:t>
            </a:r>
            <a:r>
              <a:rPr lang="zh-CN" altLang="en-US" sz="1400" b="1">
                <a:solidFill>
                  <a:srgbClr val="FF0000"/>
                </a:solidFill>
              </a:rPr>
              <a:t>倒沙皇 </a:t>
            </a:r>
          </a:p>
        </p:txBody>
      </p:sp>
      <p:pic>
        <p:nvPicPr>
          <p:cNvPr id="7173" name="Picture 5" descr="https://ss0.bdstatic.com/70cFuHSh_Q1YnxGkpoWK1HF6hhy/it/u=2328643949,549862613&amp;fm=26&amp;gp=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3172080" y="4438044"/>
            <a:ext cx="1296144" cy="1281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/>
          <p:cNvSpPr/>
          <p:nvPr/>
        </p:nvSpPr>
        <p:spPr>
          <a:xfrm>
            <a:off x="3045993" y="5431025"/>
            <a:ext cx="1548319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1400">
                <a:solidFill>
                  <a:srgbClr val="FF0000"/>
                </a:solidFill>
              </a:rPr>
              <a:t>四月提纲指方向</a:t>
            </a:r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968044" y="4438044"/>
            <a:ext cx="1548172" cy="1286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矩形 12"/>
          <p:cNvSpPr/>
          <p:nvPr/>
        </p:nvSpPr>
        <p:spPr>
          <a:xfrm>
            <a:off x="4968044" y="5433864"/>
            <a:ext cx="148149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1400">
                <a:solidFill>
                  <a:srgbClr val="FF0000"/>
                </a:solidFill>
              </a:rPr>
              <a:t>七月流血抛幻想 </a:t>
            </a:r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6946630" y="4438044"/>
            <a:ext cx="1651768" cy="1303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矩形 13"/>
          <p:cNvSpPr/>
          <p:nvPr/>
        </p:nvSpPr>
        <p:spPr>
          <a:xfrm>
            <a:off x="7051804" y="5417002"/>
            <a:ext cx="144142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1400">
                <a:solidFill>
                  <a:srgbClr val="FF0000"/>
                </a:solidFill>
              </a:rPr>
              <a:t>十月革命现曙光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7373078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303040" y="1124744"/>
            <a:ext cx="2792636" cy="3817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3347864" y="1093101"/>
            <a:ext cx="5544616" cy="3817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34807209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27584" y="908720"/>
            <a:ext cx="72728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临时政府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……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从一开始就拒绝考虑绝大多数俄国人所需要的两样东西</a:t>
            </a:r>
            <a:r>
              <a:rPr lang="en-US" altLang="zh-CN" sz="2000" b="1" i="1" smtClean="0">
                <a:latin typeface="仿宋" pitchFamily="49" charset="-122"/>
                <a:ea typeface="仿宋" pitchFamily="49" charset="-122"/>
              </a:rPr>
              <a:t>——</a:t>
            </a:r>
            <a:r>
              <a:rPr lang="zh-CN" altLang="en-US" sz="2000" b="1" i="1" smtClean="0">
                <a:latin typeface="仿宋" pitchFamily="49" charset="-122"/>
                <a:ea typeface="仿宋" pitchFamily="49" charset="-122"/>
              </a:rPr>
              <a:t>和平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和土地，同样，政府也不愿结束战争。</a:t>
            </a:r>
          </a:p>
          <a:p>
            <a:pPr algn="r"/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—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摘编自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[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美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]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斯塔夫里阿诺斯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:《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全球通史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》</a:t>
            </a:r>
            <a:endParaRPr lang="zh-CN" altLang="en-US" sz="2000" b="1" i="1"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827584" y="2132856"/>
            <a:ext cx="7056784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3881283136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714256" y="836712"/>
            <a:ext cx="3445103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32040" y="3861048"/>
            <a:ext cx="3096344" cy="70788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000" b="1" i="1" smtClean="0">
                <a:latin typeface="华文行楷" pitchFamily="2" charset="-122"/>
                <a:ea typeface="华文行楷" pitchFamily="2" charset="-122"/>
              </a:rPr>
              <a:t>1917</a:t>
            </a:r>
            <a:r>
              <a:rPr lang="zh-CN" altLang="en-US" sz="2000" b="1" i="1" smtClean="0">
                <a:latin typeface="华文行楷" pitchFamily="2" charset="-122"/>
                <a:ea typeface="华文行楷" pitchFamily="2" charset="-122"/>
              </a:rPr>
              <a:t>年</a:t>
            </a:r>
            <a:r>
              <a:rPr lang="en-US" altLang="zh-CN" sz="2000" b="1" i="1" smtClean="0">
                <a:latin typeface="华文行楷" pitchFamily="2" charset="-122"/>
                <a:ea typeface="华文行楷" pitchFamily="2" charset="-122"/>
              </a:rPr>
              <a:t>4</a:t>
            </a:r>
            <a:r>
              <a:rPr lang="zh-CN" altLang="en-US" sz="2000" b="1" i="1" smtClean="0">
                <a:latin typeface="华文行楷" pitchFamily="2" charset="-122"/>
                <a:ea typeface="华文行楷" pitchFamily="2" charset="-122"/>
              </a:rPr>
              <a:t>月，列宁回到彼得格勒发表</a:t>
            </a:r>
            <a:r>
              <a:rPr lang="en-US" altLang="zh-CN" sz="2000" b="1" i="1" smtClean="0">
                <a:latin typeface="华文行楷" pitchFamily="2" charset="-122"/>
                <a:ea typeface="华文行楷" pitchFamily="2" charset="-122"/>
              </a:rPr>
              <a:t>《</a:t>
            </a:r>
            <a:r>
              <a:rPr lang="zh-CN" altLang="en-US" sz="2000" b="1" i="1" smtClean="0">
                <a:latin typeface="华文行楷" pitchFamily="2" charset="-122"/>
                <a:ea typeface="华文行楷" pitchFamily="2" charset="-122"/>
              </a:rPr>
              <a:t>四月提纲</a:t>
            </a:r>
            <a:r>
              <a:rPr lang="en-US" altLang="zh-CN" sz="2000" b="1" i="1" smtClean="0">
                <a:latin typeface="华文行楷" pitchFamily="2" charset="-122"/>
                <a:ea typeface="华文行楷" pitchFamily="2" charset="-122"/>
              </a:rPr>
              <a:t>》</a:t>
            </a:r>
            <a:endParaRPr lang="zh-CN" altLang="en-US" sz="2000" b="1" i="1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325758" y="3284984"/>
            <a:ext cx="4258444" cy="3193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827583" y="1137228"/>
            <a:ext cx="3103039" cy="163121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内容</a:t>
            </a:r>
            <a:r>
              <a:rPr lang="en-US" altLang="zh-CN" sz="2000" b="1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:</a:t>
            </a:r>
            <a:r>
              <a:rPr lang="zh-CN" altLang="en-US" sz="2000" b="1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提出“全部议权</a:t>
            </a:r>
            <a:r>
              <a:rPr lang="zh-CN" altLang="en-US" sz="2000" b="1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归苏维埃</a:t>
            </a:r>
            <a:r>
              <a:rPr lang="zh-CN" altLang="en-US" sz="2000" b="1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”的口号，提出</a:t>
            </a:r>
            <a:r>
              <a:rPr lang="zh-CN" altLang="en-US" sz="2000" b="1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了将</a:t>
            </a:r>
            <a:r>
              <a:rPr lang="zh-CN" altLang="en-US" sz="2000" b="1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革命从资产阶级</a:t>
            </a:r>
            <a:r>
              <a:rPr lang="zh-CN" altLang="en-US" sz="2000" b="1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民主革命</a:t>
            </a:r>
            <a:r>
              <a:rPr lang="zh-CN" altLang="en-US" sz="2000" b="1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向社会主义革命推进</a:t>
            </a:r>
            <a:r>
              <a:rPr lang="zh-CN" altLang="en-US" sz="2000" b="1" smtClean="0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的战略</a:t>
            </a:r>
            <a:r>
              <a:rPr lang="zh-CN" altLang="en-US" sz="2000" b="1">
                <a:solidFill>
                  <a:srgbClr val="FFFF00"/>
                </a:solidFill>
                <a:latin typeface="仿宋" pitchFamily="49" charset="-122"/>
                <a:ea typeface="仿宋" pitchFamily="49" charset="-122"/>
              </a:rPr>
              <a:t>和策略</a:t>
            </a:r>
            <a:r>
              <a:rPr lang="zh-CN" altLang="en-US" sz="2000"/>
              <a:t>。</a:t>
            </a:r>
          </a:p>
        </p:txBody>
      </p:sp>
      <p:sp>
        <p:nvSpPr>
          <p:cNvPr id="6" name="下箭头 5"/>
          <p:cNvSpPr/>
          <p:nvPr/>
        </p:nvSpPr>
        <p:spPr>
          <a:xfrm>
            <a:off x="6264188" y="4586480"/>
            <a:ext cx="432048" cy="648072"/>
          </a:xfrm>
          <a:prstGeom prst="down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846990" y="5445224"/>
            <a:ext cx="3541433" cy="830997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b="1" i="1" smtClean="0">
                <a:latin typeface="仿宋" pitchFamily="49" charset="-122"/>
                <a:ea typeface="仿宋" pitchFamily="49" charset="-122"/>
              </a:rPr>
              <a:t>布尔什维克有了自己的革命纲领</a:t>
            </a:r>
            <a:endParaRPr lang="zh-CN" altLang="en-US" sz="2400" b="1" i="1">
              <a:latin typeface="仿宋" pitchFamily="49" charset="-122"/>
              <a:ea typeface="仿宋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339874123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2987824" y="1124744"/>
            <a:ext cx="4664868" cy="2793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35696" y="1124744"/>
            <a:ext cx="800219" cy="2664296"/>
          </a:xfrm>
          <a:prstGeom prst="rect">
            <a:avLst/>
          </a:prstGeom>
          <a:noFill/>
        </p:spPr>
        <p:txBody>
          <a:bodyPr vert="eaVert"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0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七月   流血</a:t>
            </a:r>
            <a:endParaRPr lang="zh-CN" altLang="en-US" sz="4000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4083520"/>
            <a:ext cx="5616624" cy="64633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mtClean="0"/>
              <a:t>资产阶级临时政府不但加紧战争的进程，而且残酷的镇压国内工农群众。</a:t>
            </a: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91507" y="5085184"/>
            <a:ext cx="687399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0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和平夺取无法成功</a:t>
            </a:r>
            <a:endParaRPr lang="en-US" altLang="zh-CN" sz="4000" b="1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zh-CN" altLang="en-US" sz="4000" b="1" cap="none" spc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两</a:t>
            </a:r>
            <a:r>
              <a:rPr lang="zh-CN" altLang="en-US" sz="40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个政权并存的局面必须结束</a:t>
            </a:r>
            <a:endParaRPr lang="en-US" altLang="zh-CN" sz="4000" b="1" cap="none" spc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755186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139952" y="1139878"/>
            <a:ext cx="4762500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329005" y="1340768"/>
            <a:ext cx="3600400" cy="317009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20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11</a:t>
            </a:r>
            <a:r>
              <a:rPr lang="zh-CN" altLang="en-US" sz="20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月</a:t>
            </a:r>
            <a:r>
              <a:rPr lang="en-US" altLang="zh-CN" sz="20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</a:t>
            </a:r>
            <a:r>
              <a:rPr lang="zh-CN" altLang="en-US" sz="20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日，即俄历</a:t>
            </a:r>
            <a:r>
              <a:rPr lang="en-US" altLang="zh-CN" sz="20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r>
              <a:rPr lang="zh-CN" altLang="en-US" sz="20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月</a:t>
            </a:r>
            <a:r>
              <a:rPr lang="en-US" altLang="zh-CN" sz="20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25</a:t>
            </a:r>
            <a:r>
              <a:rPr lang="zh-CN" altLang="en-US" sz="20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日，革命武装占领临时政府所在地</a:t>
            </a:r>
            <a:r>
              <a:rPr lang="zh-CN" altLang="en-US" sz="20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冬宫</a:t>
            </a:r>
            <a:r>
              <a:rPr lang="zh-CN" altLang="en-US" sz="20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。次日，全俄工兵代表苏维埃第二次代表大会宣布</a:t>
            </a:r>
            <a:r>
              <a:rPr lang="zh-CN" altLang="en-US" sz="20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推翻临时</a:t>
            </a:r>
            <a:r>
              <a:rPr lang="zh-CN" altLang="en-US" sz="20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政府，成立布尔什维克党领导的苏维埃政权，列宁</a:t>
            </a:r>
            <a:r>
              <a:rPr lang="zh-CN" altLang="en-US" sz="20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当选</a:t>
            </a:r>
            <a:r>
              <a:rPr lang="zh-CN" altLang="en-US" sz="20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为人民委员会主席。</a:t>
            </a:r>
            <a:r>
              <a:rPr lang="zh-CN" altLang="en-US" sz="2000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这次大会标志着苏维埃政权在</a:t>
            </a:r>
            <a:r>
              <a:rPr lang="zh-CN" altLang="en-US" sz="2000" b="1" i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俄国正式</a:t>
            </a:r>
            <a:r>
              <a:rPr lang="zh-CN" altLang="en-US" sz="2000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建立，宣告了世界上第一个社会主义国家的诞生。</a:t>
            </a:r>
          </a:p>
        </p:txBody>
      </p:sp>
      <p:sp>
        <p:nvSpPr>
          <p:cNvPr id="6" name="矩形 5"/>
          <p:cNvSpPr/>
          <p:nvPr/>
        </p:nvSpPr>
        <p:spPr>
          <a:xfrm>
            <a:off x="995977" y="5229200"/>
            <a:ext cx="64459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i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十月革命的完全胜利</a:t>
            </a:r>
            <a:endParaRPr lang="zh-CN" altLang="en-US" sz="5400" b="1" i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2198974095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683568" y="548680"/>
            <a:ext cx="7788020" cy="4965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2919641924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236812" y="850623"/>
            <a:ext cx="676875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i="1" smtClean="0">
                <a:solidFill>
                  <a:srgbClr val="FF0000"/>
                </a:solidFill>
              </a:rPr>
              <a:t>意义</a:t>
            </a:r>
            <a:endParaRPr lang="zh-CN" altLang="en-US" sz="2400" b="1" i="1">
              <a:solidFill>
                <a:srgbClr val="FF0000"/>
              </a:solidFill>
            </a:endParaRPr>
          </a:p>
          <a:p>
            <a:endParaRPr lang="en-US" altLang="zh-CN" sz="2000" b="1" smtClean="0"/>
          </a:p>
          <a:p>
            <a:r>
              <a:rPr lang="en-US" altLang="zh-CN" sz="2000" b="1" smtClean="0"/>
              <a:t>(</a:t>
            </a:r>
            <a:r>
              <a:rPr lang="en-US" altLang="zh-CN" sz="2000" b="1"/>
              <a:t>⑴</a:t>
            </a:r>
            <a:r>
              <a:rPr lang="zh-CN" altLang="en-US" sz="2000" b="1"/>
              <a:t>是俄国与世界历史进程中的划时代惠件。成为世界现代史的开端</a:t>
            </a:r>
          </a:p>
          <a:p>
            <a:r>
              <a:rPr lang="en-US" altLang="zh-CN" sz="2000" b="1"/>
              <a:t>(2</a:t>
            </a:r>
            <a:r>
              <a:rPr lang="zh-CN" altLang="en-US" sz="2000" b="1"/>
              <a:t>建立了历史上第一个无产阶级领导的国家，打破了资本主义一统天下的世界</a:t>
            </a:r>
            <a:r>
              <a:rPr lang="zh-CN" altLang="en-US" sz="2000" b="1" smtClean="0"/>
              <a:t>格局</a:t>
            </a:r>
            <a:r>
              <a:rPr lang="zh-CN" altLang="en-US" sz="2000" b="1"/>
              <a:t>，实现了社会主义从理想到现实的伟大飞跃，开辟了人类探索社会主义道路</a:t>
            </a:r>
            <a:r>
              <a:rPr lang="zh-CN" altLang="en-US" sz="2000" b="1" smtClean="0"/>
              <a:t>的新纪元</a:t>
            </a:r>
            <a:r>
              <a:rPr lang="zh-CN" altLang="en-US" sz="2000" b="1"/>
              <a:t>。</a:t>
            </a:r>
          </a:p>
          <a:p>
            <a:r>
              <a:rPr lang="en-US" altLang="zh-CN" sz="2000" b="1"/>
              <a:t>(3</a:t>
            </a:r>
            <a:r>
              <a:rPr lang="zh-CN" altLang="en-US" sz="2000" b="1"/>
              <a:t>沉重打击了帝国主义对世界的统治，极大地鼓舞了殖民地半殖民地人民的</a:t>
            </a:r>
            <a:r>
              <a:rPr lang="zh-CN" altLang="en-US" sz="2000" b="1" smtClean="0"/>
              <a:t>解放斗争</a:t>
            </a:r>
            <a:r>
              <a:rPr lang="zh-CN" altLang="en-US" sz="2000" b="1"/>
              <a:t>，改变了</a:t>
            </a:r>
            <a:r>
              <a:rPr lang="en-US" altLang="zh-CN" sz="2000" b="1"/>
              <a:t>20</a:t>
            </a:r>
            <a:r>
              <a:rPr lang="zh-CN" altLang="en-US" sz="2000" b="1"/>
              <a:t>世纪的世界格局。</a:t>
            </a:r>
          </a:p>
          <a:p>
            <a:r>
              <a:rPr lang="en-US" altLang="zh-CN" sz="2000" b="1"/>
              <a:t>(4)</a:t>
            </a:r>
            <a:r>
              <a:rPr lang="zh-CN" altLang="en-US" sz="2000" b="1"/>
              <a:t>资本主义和社会主义两种社会制度的并存与竞争，成为世界历史的重要内容。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5148064" y="4390053"/>
            <a:ext cx="2857500" cy="2143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1844912919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251520" y="980728"/>
            <a:ext cx="8600153" cy="4327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662610026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9612" y="709531"/>
            <a:ext cx="7128792" cy="147732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 i="1"/>
              <a:t>列宁说</a:t>
            </a:r>
            <a:r>
              <a:rPr lang="en-US" altLang="zh-CN" b="1" i="1"/>
              <a:t>︰“</a:t>
            </a:r>
            <a:r>
              <a:rPr lang="zh-CN" altLang="en-US" b="1" i="1"/>
              <a:t>我们在夺取政权时便知道，不存在将资本主义制度具</a:t>
            </a:r>
          </a:p>
          <a:p>
            <a:r>
              <a:rPr lang="zh-CN" altLang="en-US" b="1" i="1"/>
              <a:t>体改造成社会主义制度的现存方法</a:t>
            </a:r>
            <a:r>
              <a:rPr lang="en-US" altLang="zh-CN" b="1" i="1"/>
              <a:t>……</a:t>
            </a:r>
            <a:r>
              <a:rPr lang="zh-CN" altLang="en-US" b="1" i="1"/>
              <a:t>我不知道哪位社会主义者处</a:t>
            </a:r>
          </a:p>
          <a:p>
            <a:r>
              <a:rPr lang="zh-CN" altLang="en-US" b="1" i="1"/>
              <a:t>理过这类问题。</a:t>
            </a:r>
            <a:r>
              <a:rPr lang="en-US" altLang="zh-CN" b="1" i="1"/>
              <a:t>……</a:t>
            </a:r>
            <a:r>
              <a:rPr lang="zh-CN" altLang="en-US" b="1" i="1"/>
              <a:t>我们必须根据实践做出判断。”“起初，几乎</a:t>
            </a:r>
          </a:p>
          <a:p>
            <a:r>
              <a:rPr lang="zh-CN" altLang="en-US" b="1" i="1"/>
              <a:t>没有实验的机会，因为生存斗争比其它任何事情都重要。”</a:t>
            </a:r>
          </a:p>
          <a:p>
            <a:pPr algn="r"/>
            <a:r>
              <a:rPr lang="en-US" altLang="zh-CN" b="1" i="1"/>
              <a:t>—</a:t>
            </a:r>
            <a:r>
              <a:rPr lang="zh-CN" altLang="en-US" b="1" i="1"/>
              <a:t>斯塔夫理阿诺斯</a:t>
            </a:r>
            <a:r>
              <a:rPr lang="en-US" altLang="zh-CN" b="1" i="1"/>
              <a:t>《</a:t>
            </a:r>
            <a:r>
              <a:rPr lang="zh-CN" altLang="en-US" b="1" i="1"/>
              <a:t>全球通史</a:t>
            </a:r>
            <a:r>
              <a:rPr lang="en-US" altLang="zh-CN" b="1" i="1"/>
              <a:t>》</a:t>
            </a:r>
            <a:endParaRPr lang="zh-CN" altLang="en-US" b="1" i="1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251520" y="3893502"/>
            <a:ext cx="3816424" cy="24631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644008" y="3893500"/>
            <a:ext cx="4176464" cy="24631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1097867" y="2636912"/>
            <a:ext cx="687399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i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十月革命后的俄国面对什么？</a:t>
            </a:r>
            <a:endParaRPr lang="zh-CN" altLang="en-US" sz="4000" b="1" i="1" cap="none" spc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11582231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245838" y="2564904"/>
            <a:ext cx="7142585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、国内外反革命势力猖獗，他们不甘心失败</a:t>
            </a:r>
            <a:r>
              <a:rPr lang="en-US" altLang="zh-CN"/>
              <a:t>,</a:t>
            </a:r>
            <a:r>
              <a:rPr lang="zh-CN" altLang="en-US"/>
              <a:t>想尽一切办法企图把</a:t>
            </a:r>
            <a:r>
              <a:rPr lang="zh-CN" altLang="en-US" smtClean="0"/>
              <a:t>第一</a:t>
            </a:r>
            <a:r>
              <a:rPr lang="zh-CN" altLang="en-US"/>
              <a:t>个社会主义国家扼杀在摇篮里</a:t>
            </a:r>
            <a:r>
              <a:rPr lang="en-US" altLang="zh-CN"/>
              <a:t>;</a:t>
            </a:r>
          </a:p>
          <a:p>
            <a:r>
              <a:rPr lang="en-US" altLang="zh-CN"/>
              <a:t>2</a:t>
            </a:r>
            <a:r>
              <a:rPr lang="zh-CN" altLang="en-US"/>
              <a:t>、粮食严重缺乏，经济极端贫困。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173144335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043608" y="1163132"/>
            <a:ext cx="7128792" cy="4400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29409" y="404664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i="1" smtClean="0">
                <a:solidFill>
                  <a:srgbClr val="FF0000"/>
                </a:solidFill>
              </a:rPr>
              <a:t>战时共产主义</a:t>
            </a:r>
            <a:endParaRPr lang="zh-CN" altLang="en-US" sz="3600" b="1" i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2117834030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520" y="764704"/>
            <a:ext cx="8352928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smtClean="0"/>
              <a:t>战时</a:t>
            </a:r>
            <a:r>
              <a:rPr lang="zh-CN" altLang="en-US" sz="2800" b="1"/>
              <a:t>共产主义政策评价</a:t>
            </a:r>
          </a:p>
          <a:p>
            <a:endParaRPr lang="en-US" altLang="zh-CN" smtClean="0"/>
          </a:p>
          <a:p>
            <a:r>
              <a:rPr lang="zh-CN" altLang="en-US" smtClean="0"/>
              <a:t>材料</a:t>
            </a:r>
            <a:r>
              <a:rPr lang="zh-CN" altLang="en-US"/>
              <a:t>一</a:t>
            </a:r>
            <a:r>
              <a:rPr lang="en-US" altLang="zh-CN"/>
              <a:t>:……</a:t>
            </a:r>
            <a:r>
              <a:rPr lang="zh-CN" altLang="en-US"/>
              <a:t>我们当时不这样做就不能在一个经济遭到破坏的小农国</a:t>
            </a:r>
          </a:p>
          <a:p>
            <a:r>
              <a:rPr lang="zh-CN" altLang="en-US"/>
              <a:t>家里战胜地主和资本家。我们取得了胜利</a:t>
            </a:r>
            <a:r>
              <a:rPr lang="en-US" altLang="zh-CN"/>
              <a:t>……</a:t>
            </a:r>
            <a:r>
              <a:rPr lang="zh-CN" altLang="en-US"/>
              <a:t>应当说我们实行“战时</a:t>
            </a:r>
          </a:p>
          <a:p>
            <a:r>
              <a:rPr lang="zh-CN" altLang="en-US"/>
              <a:t>共产主义”是一种功劳。</a:t>
            </a:r>
          </a:p>
          <a:p>
            <a:pPr algn="r"/>
            <a:r>
              <a:rPr lang="en-US" altLang="zh-CN"/>
              <a:t>——</a:t>
            </a:r>
            <a:r>
              <a:rPr lang="zh-CN" altLang="en-US"/>
              <a:t>列宁</a:t>
            </a:r>
            <a:r>
              <a:rPr lang="en-US" altLang="zh-CN"/>
              <a:t>《</a:t>
            </a:r>
            <a:r>
              <a:rPr lang="zh-CN" altLang="en-US"/>
              <a:t>论粮食税</a:t>
            </a:r>
            <a:r>
              <a:rPr lang="en-US" altLang="zh-CN"/>
              <a:t>》</a:t>
            </a:r>
            <a:r>
              <a:rPr lang="zh-CN" altLang="en-US"/>
              <a:t>，</a:t>
            </a:r>
            <a:r>
              <a:rPr lang="en-US" altLang="zh-CN"/>
              <a:t>《</a:t>
            </a:r>
            <a:r>
              <a:rPr lang="zh-CN" altLang="en-US"/>
              <a:t>列宁全集</a:t>
            </a:r>
            <a:r>
              <a:rPr lang="en-US" altLang="zh-CN"/>
              <a:t>》</a:t>
            </a:r>
            <a:r>
              <a:rPr lang="zh-CN" altLang="en-US"/>
              <a:t>第四十一</a:t>
            </a:r>
          </a:p>
          <a:p>
            <a:r>
              <a:rPr lang="zh-CN" altLang="en-US" smtClean="0"/>
              <a:t>     </a:t>
            </a:r>
            <a:r>
              <a:rPr lang="zh-CN" altLang="en-US" sz="2000" smtClean="0">
                <a:solidFill>
                  <a:srgbClr val="FF0000"/>
                </a:solidFill>
              </a:rPr>
              <a:t>评价</a:t>
            </a:r>
            <a:r>
              <a:rPr lang="en-US" altLang="zh-CN" sz="2000">
                <a:solidFill>
                  <a:srgbClr val="FF0000"/>
                </a:solidFill>
              </a:rPr>
              <a:t>:</a:t>
            </a:r>
            <a:r>
              <a:rPr lang="zh-CN" altLang="en-US" sz="2000">
                <a:solidFill>
                  <a:srgbClr val="FF0000"/>
                </a:solidFill>
              </a:rPr>
              <a:t>积极</a:t>
            </a:r>
            <a:r>
              <a:rPr lang="en-US" altLang="zh-CN" sz="2000">
                <a:solidFill>
                  <a:srgbClr val="FF0000"/>
                </a:solidFill>
              </a:rPr>
              <a:t>:</a:t>
            </a:r>
            <a:r>
              <a:rPr lang="zh-CN" altLang="en-US" sz="2000">
                <a:solidFill>
                  <a:srgbClr val="FF0000"/>
                </a:solidFill>
              </a:rPr>
              <a:t>保证了前线的粮食供应，缓解了城市饥荒</a:t>
            </a:r>
            <a:r>
              <a:rPr lang="en-US" altLang="zh-CN" sz="2000">
                <a:solidFill>
                  <a:srgbClr val="FF0000"/>
                </a:solidFill>
              </a:rPr>
              <a:t>;</a:t>
            </a:r>
          </a:p>
          <a:p>
            <a:endParaRPr lang="en-US" altLang="zh-CN" smtClean="0"/>
          </a:p>
          <a:p>
            <a:endParaRPr lang="en-US" altLang="zh-CN"/>
          </a:p>
          <a:p>
            <a:r>
              <a:rPr lang="zh-CN" altLang="en-US" smtClean="0"/>
              <a:t>材料</a:t>
            </a:r>
            <a:r>
              <a:rPr lang="zh-CN" altLang="en-US"/>
              <a:t>二</a:t>
            </a:r>
            <a:r>
              <a:rPr lang="en-US" altLang="zh-CN"/>
              <a:t>:</a:t>
            </a:r>
            <a:r>
              <a:rPr lang="zh-CN" altLang="en-US"/>
              <a:t>我们计划</a:t>
            </a:r>
            <a:r>
              <a:rPr lang="en-US" altLang="zh-CN"/>
              <a:t>……</a:t>
            </a:r>
            <a:r>
              <a:rPr lang="zh-CN" altLang="en-US"/>
              <a:t>用无产阶级国家直接下命令的办法，在一个小</a:t>
            </a:r>
          </a:p>
          <a:p>
            <a:r>
              <a:rPr lang="zh-CN" altLang="en-US"/>
              <a:t>农国家里按共产主义原则来调整国家的产品生产和分配。现实生活说明</a:t>
            </a:r>
          </a:p>
          <a:p>
            <a:r>
              <a:rPr lang="zh-CN" altLang="en-US"/>
              <a:t>我们错了。</a:t>
            </a:r>
          </a:p>
          <a:p>
            <a:pPr algn="r"/>
            <a:r>
              <a:rPr lang="en-US" altLang="zh-CN"/>
              <a:t>——</a:t>
            </a:r>
            <a:r>
              <a:rPr lang="zh-CN" altLang="en-US"/>
              <a:t>列宁</a:t>
            </a:r>
            <a:r>
              <a:rPr lang="en-US" altLang="zh-CN"/>
              <a:t>《</a:t>
            </a:r>
            <a:r>
              <a:rPr lang="zh-CN" altLang="en-US"/>
              <a:t>十月革命四周年</a:t>
            </a:r>
            <a:r>
              <a:rPr lang="en-US" altLang="zh-CN"/>
              <a:t>》</a:t>
            </a:r>
            <a:r>
              <a:rPr lang="zh-CN" altLang="en-US"/>
              <a:t>，</a:t>
            </a:r>
            <a:r>
              <a:rPr lang="en-US" altLang="zh-CN"/>
              <a:t>《</a:t>
            </a:r>
            <a:r>
              <a:rPr lang="zh-CN" altLang="en-US"/>
              <a:t>列宁全集</a:t>
            </a:r>
            <a:r>
              <a:rPr lang="en-US" altLang="zh-CN"/>
              <a:t>》</a:t>
            </a:r>
            <a:r>
              <a:rPr lang="zh-CN" altLang="en-US"/>
              <a:t>第四十二</a:t>
            </a:r>
          </a:p>
          <a:p>
            <a:endParaRPr lang="zh-CN" altLang="en-US" sz="2000">
              <a:solidFill>
                <a:srgbClr val="FF0000"/>
              </a:solidFill>
            </a:endParaRPr>
          </a:p>
          <a:p>
            <a:r>
              <a:rPr lang="zh-CN" altLang="en-US" sz="2000" smtClean="0">
                <a:solidFill>
                  <a:srgbClr val="FF0000"/>
                </a:solidFill>
              </a:rPr>
              <a:t>    消极</a:t>
            </a:r>
            <a:r>
              <a:rPr lang="en-US" altLang="zh-CN" sz="2000">
                <a:solidFill>
                  <a:srgbClr val="FF0000"/>
                </a:solidFill>
              </a:rPr>
              <a:t>:</a:t>
            </a:r>
            <a:r>
              <a:rPr lang="zh-CN" altLang="en-US" sz="2000">
                <a:solidFill>
                  <a:srgbClr val="FF0000"/>
                </a:solidFill>
              </a:rPr>
              <a:t>严重损害了农民的利益，导致战后的经济</a:t>
            </a:r>
            <a:r>
              <a:rPr lang="zh-CN" altLang="en-US" sz="2000" smtClean="0">
                <a:solidFill>
                  <a:srgbClr val="FF0000"/>
                </a:solidFill>
              </a:rPr>
              <a:t>和政治</a:t>
            </a:r>
            <a:r>
              <a:rPr lang="zh-CN" altLang="en-US" sz="2000">
                <a:solidFill>
                  <a:srgbClr val="FF0000"/>
                </a:solidFill>
              </a:rPr>
              <a:t>危机</a:t>
            </a:r>
          </a:p>
        </p:txBody>
      </p:sp>
      <p:sp>
        <p:nvSpPr>
          <p:cNvPr id="5" name="矩形 4"/>
          <p:cNvSpPr/>
          <p:nvPr/>
        </p:nvSpPr>
        <p:spPr>
          <a:xfrm>
            <a:off x="509282" y="5501813"/>
            <a:ext cx="78374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i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列宁又进行了什么探索？</a:t>
            </a:r>
            <a:endParaRPr lang="zh-CN" altLang="en-US" sz="5400" b="1" i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6205725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146447" y="592898"/>
            <a:ext cx="3096344" cy="30653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4646441" y="1063760"/>
            <a:ext cx="4133461" cy="2123658"/>
          </a:xfrm>
          <a:prstGeom prst="rect">
            <a:avLst/>
          </a:prstGeom>
          <a:noFill/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/>
              <a:t>三四年来我们稍稍学会了急剧的</a:t>
            </a:r>
            <a:r>
              <a:rPr lang="zh-CN" altLang="en-US" sz="2400" smtClean="0"/>
              <a:t>转变</a:t>
            </a:r>
            <a:r>
              <a:rPr lang="en-US" altLang="zh-CN" sz="2400"/>
              <a:t>……</a:t>
            </a:r>
            <a:r>
              <a:rPr lang="zh-CN" altLang="en-US" sz="2400"/>
              <a:t>学习实行了“</a:t>
            </a:r>
            <a:r>
              <a:rPr lang="zh-CN" altLang="en-US" sz="2400">
                <a:solidFill>
                  <a:srgbClr val="FF0000"/>
                </a:solidFill>
              </a:rPr>
              <a:t>新经济政策</a:t>
            </a:r>
            <a:r>
              <a:rPr lang="zh-CN" altLang="en-US" sz="2400"/>
              <a:t>”。</a:t>
            </a:r>
          </a:p>
          <a:p>
            <a:pPr algn="r"/>
            <a:endParaRPr lang="en-US" altLang="zh-CN" smtClean="0"/>
          </a:p>
          <a:p>
            <a:pPr algn="r"/>
            <a:endParaRPr lang="en-US" altLang="zh-CN"/>
          </a:p>
          <a:p>
            <a:pPr algn="r"/>
            <a:r>
              <a:rPr lang="en-US" altLang="zh-CN" sz="2400" smtClean="0"/>
              <a:t>——</a:t>
            </a:r>
            <a:r>
              <a:rPr lang="zh-CN" altLang="en-US" sz="2400"/>
              <a:t>列宁</a:t>
            </a:r>
            <a:r>
              <a:rPr lang="en-US" altLang="zh-CN" sz="2400"/>
              <a:t>《</a:t>
            </a:r>
            <a:r>
              <a:rPr lang="zh-CN" altLang="en-US" sz="2400" smtClean="0"/>
              <a:t>十月革命四周</a:t>
            </a:r>
            <a:r>
              <a:rPr lang="zh-CN" altLang="en-US" sz="2400"/>
              <a:t>年</a:t>
            </a:r>
            <a:r>
              <a:rPr lang="en-US" altLang="zh-CN" sz="2400" smtClean="0"/>
              <a:t>》</a:t>
            </a:r>
            <a:endParaRPr lang="zh-CN" altLang="en-US" sz="2400"/>
          </a:p>
        </p:txBody>
      </p:sp>
      <p:sp>
        <p:nvSpPr>
          <p:cNvPr id="3" name="矩形 2"/>
          <p:cNvSpPr/>
          <p:nvPr/>
        </p:nvSpPr>
        <p:spPr>
          <a:xfrm>
            <a:off x="1384581" y="4293096"/>
            <a:ext cx="6881937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altLang="zh-CN" sz="4000" b="1" i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1921</a:t>
            </a:r>
            <a:r>
              <a:rPr lang="zh-CN" altLang="en-US" sz="4000" b="1" i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年</a:t>
            </a:r>
            <a:r>
              <a:rPr lang="en-US" altLang="zh-CN" sz="4000" b="1" i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3</a:t>
            </a:r>
            <a:r>
              <a:rPr lang="zh-CN" altLang="en-US" sz="4000" b="1" i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月，苏俄政府决定实行“新经济政策”。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12879480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971600" y="1104371"/>
            <a:ext cx="7128792" cy="3929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29409" y="404664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新经济政策</a:t>
            </a:r>
            <a:endParaRPr lang="zh-CN" altLang="en-US" sz="3600" b="1" i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547664" y="1104371"/>
            <a:ext cx="230425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p15="http://schemas.microsoft.com/office/powerpoint/2012/main" xmlns="" val="1911672206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DEEF2"/>
              </a:clrFrom>
              <a:clrTo>
                <a:srgbClr val="EDEE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105075" y="764704"/>
            <a:ext cx="7407929" cy="4597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2585828810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59632" y="1268760"/>
            <a:ext cx="6552728" cy="16312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000" smtClean="0"/>
              <a:t>     新经济</a:t>
            </a:r>
            <a:r>
              <a:rPr lang="zh-CN" altLang="en-US" sz="2000"/>
              <a:t>政策的实验，使</a:t>
            </a:r>
            <a:r>
              <a:rPr lang="zh-CN" altLang="en-US" sz="2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苏俄经济得到了恢复</a:t>
            </a:r>
            <a:r>
              <a:rPr lang="zh-CN" altLang="en-US" sz="2000"/>
              <a:t>，列宁对此感到</a:t>
            </a:r>
            <a:r>
              <a:rPr lang="zh-CN" altLang="en-US" sz="2000" smtClean="0"/>
              <a:t>很欣慰</a:t>
            </a:r>
            <a:r>
              <a:rPr lang="zh-CN" altLang="en-US" sz="2000"/>
              <a:t>，他说“在战争结束的时候，俄国就像一个被打得半死的人，</a:t>
            </a:r>
            <a:r>
              <a:rPr lang="zh-CN" altLang="en-US" sz="2000" smtClean="0"/>
              <a:t>而现在</a:t>
            </a:r>
            <a:r>
              <a:rPr lang="zh-CN" altLang="en-US" sz="2000"/>
              <a:t>，谢天谢地，他</a:t>
            </a:r>
            <a:r>
              <a:rPr lang="zh-CN" altLang="en-US" sz="2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居然能拄着拐杖走动了</a:t>
            </a:r>
            <a:r>
              <a:rPr lang="en-US" altLang="zh-CN" sz="2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!</a:t>
            </a:r>
            <a:r>
              <a:rPr lang="en-US" altLang="zh-CN" sz="2000"/>
              <a:t>”</a:t>
            </a:r>
          </a:p>
          <a:p>
            <a:r>
              <a:rPr lang="zh-CN" altLang="en-US" sz="2000" smtClean="0"/>
              <a:t>                材料</a:t>
            </a:r>
            <a:r>
              <a:rPr lang="zh-CN" altLang="en-US" sz="2000"/>
              <a:t>中列宁的言论，反映了什么</a:t>
            </a:r>
            <a:r>
              <a:rPr lang="en-US" altLang="zh-CN" sz="2000"/>
              <a:t>?</a:t>
            </a:r>
            <a:endParaRPr lang="zh-CN" altLang="en-US" sz="2000"/>
          </a:p>
        </p:txBody>
      </p:sp>
      <p:sp>
        <p:nvSpPr>
          <p:cNvPr id="3" name="矩形 2"/>
          <p:cNvSpPr/>
          <p:nvPr/>
        </p:nvSpPr>
        <p:spPr>
          <a:xfrm>
            <a:off x="2915816" y="3717032"/>
            <a:ext cx="2880320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新经济</a:t>
            </a:r>
            <a:r>
              <a:rPr lang="zh-CN" altLang="en-US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政策</a:t>
            </a:r>
            <a:r>
              <a:rPr lang="zh-CN" altLang="en-US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”的实施稳定和恢复了国民经济，巩固了苏维埃政权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39348304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043608" y="4365104"/>
            <a:ext cx="6624736" cy="1287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187624" y="548680"/>
            <a:ext cx="2730698" cy="2064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1331640" y="3140968"/>
            <a:ext cx="5904656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/>
              <a:t>1922</a:t>
            </a:r>
            <a:r>
              <a:rPr lang="zh-CN" altLang="en-US"/>
              <a:t>年</a:t>
            </a:r>
            <a:r>
              <a:rPr lang="en-US" altLang="zh-CN"/>
              <a:t>12</a:t>
            </a:r>
            <a:r>
              <a:rPr lang="zh-CN" altLang="en-US"/>
              <a:t>月，“苏维埃社会主义共和国联盟”成立</a:t>
            </a:r>
            <a:r>
              <a:rPr lang="zh-CN" altLang="en-US" smtClean="0"/>
              <a:t>，简称</a:t>
            </a:r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“苏联”</a:t>
            </a:r>
          </a:p>
        </p:txBody>
      </p: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686098" y="519877"/>
            <a:ext cx="3528392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18485106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6156176" y="566060"/>
            <a:ext cx="2510482" cy="29647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115616" y="650483"/>
            <a:ext cx="2304256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右箭头 1"/>
          <p:cNvSpPr/>
          <p:nvPr/>
        </p:nvSpPr>
        <p:spPr>
          <a:xfrm>
            <a:off x="3779912" y="764704"/>
            <a:ext cx="2088232" cy="2448272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1924</a:t>
            </a:r>
            <a:r>
              <a:rPr lang="zh-CN" altLang="en-US" sz="2000" b="1" i="1">
                <a:latin typeface="仿宋" pitchFamily="49" charset="-122"/>
                <a:ea typeface="仿宋" pitchFamily="49" charset="-122"/>
              </a:rPr>
              <a:t>年</a:t>
            </a:r>
            <a:r>
              <a:rPr lang="en-US" altLang="zh-CN" sz="2000" b="1" i="1"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2000" b="1" i="1" smtClean="0">
                <a:latin typeface="仿宋" pitchFamily="49" charset="-122"/>
                <a:ea typeface="仿宋" pitchFamily="49" charset="-122"/>
              </a:rPr>
              <a:t>月，列宁逝世。斯大林继续领导建设</a:t>
            </a:r>
            <a:endParaRPr lang="zh-CN" altLang="en-US" sz="2000" b="1" i="1"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115616" y="3717032"/>
            <a:ext cx="6984776" cy="2892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5031459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2587418" y="267271"/>
            <a:ext cx="6480720" cy="5916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715210" y="764704"/>
            <a:ext cx="1872208" cy="212241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87929" y="3225552"/>
            <a:ext cx="212677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36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共产党人都是用钢铁做成的！</a:t>
            </a:r>
            <a:endParaRPr lang="zh-CN" altLang="en-US" sz="3600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20814672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600" y="1379510"/>
            <a:ext cx="923330" cy="288032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800" b="1" i="1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以史为鉴</a:t>
            </a:r>
            <a:endParaRPr lang="zh-CN" altLang="en-US" sz="4800" b="1" i="1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47455" y="1420550"/>
            <a:ext cx="923330" cy="288032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800" b="1" i="1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为国献策</a:t>
            </a:r>
            <a:endParaRPr lang="zh-CN" altLang="en-US" sz="4800" b="1" i="1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411760" y="1988840"/>
            <a:ext cx="4572000" cy="193899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2400" b="1" i="1">
                <a:latin typeface="华文行楷" pitchFamily="2" charset="-122"/>
                <a:ea typeface="华文行楷" pitchFamily="2" charset="-122"/>
              </a:rPr>
              <a:t>苏联探索建立社会主义经济体制</a:t>
            </a:r>
            <a:r>
              <a:rPr lang="zh-CN" altLang="en-US" sz="2400" b="1" i="1" smtClean="0">
                <a:latin typeface="华文行楷" pitchFamily="2" charset="-122"/>
                <a:ea typeface="华文行楷" pitchFamily="2" charset="-122"/>
              </a:rPr>
              <a:t>历程</a:t>
            </a:r>
            <a:r>
              <a:rPr lang="zh-CN" altLang="en-US" sz="2400" b="1" i="1">
                <a:latin typeface="华文行楷" pitchFamily="2" charset="-122"/>
                <a:ea typeface="华文行楷" pitchFamily="2" charset="-122"/>
              </a:rPr>
              <a:t>，给我们留下了哪些经验教训</a:t>
            </a:r>
            <a:r>
              <a:rPr lang="en-US" altLang="zh-CN" sz="2400" b="1" i="1">
                <a:latin typeface="华文行楷" pitchFamily="2" charset="-122"/>
                <a:ea typeface="华文行楷" pitchFamily="2" charset="-122"/>
              </a:rPr>
              <a:t>?</a:t>
            </a:r>
          </a:p>
          <a:p>
            <a:r>
              <a:rPr lang="zh-CN" altLang="en-US" sz="2400" b="1" i="1">
                <a:latin typeface="华文行楷" pitchFamily="2" charset="-122"/>
                <a:ea typeface="华文行楷" pitchFamily="2" charset="-122"/>
              </a:rPr>
              <a:t>在我国的改革中，我们应该</a:t>
            </a:r>
            <a:r>
              <a:rPr lang="zh-CN" altLang="en-US" sz="2400" b="1" i="1" smtClean="0">
                <a:latin typeface="华文行楷" pitchFamily="2" charset="-122"/>
                <a:ea typeface="华文行楷" pitchFamily="2" charset="-122"/>
              </a:rPr>
              <a:t>怎样去</a:t>
            </a:r>
            <a:r>
              <a:rPr lang="zh-CN" altLang="en-US" sz="2400" b="1" i="1">
                <a:latin typeface="华文行楷" pitchFamily="2" charset="-122"/>
                <a:ea typeface="华文行楷" pitchFamily="2" charset="-122"/>
              </a:rPr>
              <a:t>吸取这些经验教训</a:t>
            </a:r>
            <a:r>
              <a:rPr lang="en-US" altLang="zh-CN" sz="2400" b="1" i="1">
                <a:latin typeface="华文行楷" pitchFamily="2" charset="-122"/>
                <a:ea typeface="华文行楷" pitchFamily="2" charset="-122"/>
              </a:rPr>
              <a:t>?</a:t>
            </a:r>
            <a:endParaRPr lang="zh-CN" altLang="en-US" sz="2400" b="1" i="1"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2654195081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15616" y="2060848"/>
            <a:ext cx="6532039" cy="2185214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经验教训</a:t>
            </a:r>
          </a:p>
          <a:p>
            <a:endParaRPr lang="en-US" altLang="zh-CN" smtClean="0"/>
          </a:p>
          <a:p>
            <a:r>
              <a:rPr lang="en-US" altLang="zh-CN" sz="2000" smtClean="0">
                <a:solidFill>
                  <a:srgbClr val="FF0000"/>
                </a:solidFill>
              </a:rPr>
              <a:t>(</a:t>
            </a:r>
            <a:r>
              <a:rPr lang="en-US" altLang="zh-CN" sz="2000">
                <a:solidFill>
                  <a:srgbClr val="FF0000"/>
                </a:solidFill>
              </a:rPr>
              <a:t>1</a:t>
            </a:r>
            <a:r>
              <a:rPr lang="zh-CN" altLang="en-US" sz="2000">
                <a:solidFill>
                  <a:srgbClr val="FF0000"/>
                </a:solidFill>
              </a:rPr>
              <a:t>）体制建立必须从国情出发</a:t>
            </a:r>
          </a:p>
          <a:p>
            <a:r>
              <a:rPr lang="en-US" altLang="zh-CN" sz="2000">
                <a:solidFill>
                  <a:srgbClr val="FF0000"/>
                </a:solidFill>
              </a:rPr>
              <a:t>(2</a:t>
            </a:r>
            <a:r>
              <a:rPr lang="zh-CN" altLang="en-US" sz="2000">
                <a:solidFill>
                  <a:srgbClr val="FF0000"/>
                </a:solidFill>
              </a:rPr>
              <a:t>）必须适应生产力发展水平</a:t>
            </a:r>
          </a:p>
          <a:p>
            <a:r>
              <a:rPr lang="en-US" altLang="zh-CN" sz="2000">
                <a:solidFill>
                  <a:srgbClr val="FF0000"/>
                </a:solidFill>
              </a:rPr>
              <a:t>(3</a:t>
            </a:r>
            <a:r>
              <a:rPr lang="zh-CN" altLang="en-US" sz="2000">
                <a:solidFill>
                  <a:srgbClr val="FF0000"/>
                </a:solidFill>
              </a:rPr>
              <a:t>）必须随时代变化进行调整</a:t>
            </a:r>
          </a:p>
          <a:p>
            <a:r>
              <a:rPr lang="en-US" altLang="zh-CN" sz="2000">
                <a:solidFill>
                  <a:srgbClr val="FF0000"/>
                </a:solidFill>
              </a:rPr>
              <a:t>(4</a:t>
            </a:r>
            <a:r>
              <a:rPr lang="zh-CN" altLang="en-US" sz="2000">
                <a:solidFill>
                  <a:srgbClr val="FF0000"/>
                </a:solidFill>
              </a:rPr>
              <a:t>）国民经济要协调发展，提高人民生活水平</a:t>
            </a:r>
          </a:p>
          <a:p>
            <a:r>
              <a:rPr lang="en-US" altLang="zh-CN" sz="2000">
                <a:solidFill>
                  <a:srgbClr val="FF0000"/>
                </a:solidFill>
              </a:rPr>
              <a:t>(5</a:t>
            </a:r>
            <a:r>
              <a:rPr lang="zh-CN" altLang="en-US" sz="2000">
                <a:solidFill>
                  <a:srgbClr val="FF0000"/>
                </a:solidFill>
              </a:rPr>
              <a:t>）计划与市场相结合，完善社会主义市场经济体制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59832" y="404664"/>
            <a:ext cx="5616624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60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读历史，知得失</a:t>
            </a:r>
            <a:endParaRPr lang="zh-CN" altLang="en-US" sz="6000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4984982"/>
            <a:ext cx="7317637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Relaxed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60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后世不忘，前世之事</a:t>
            </a:r>
            <a:endParaRPr lang="zh-CN" altLang="en-US" sz="6000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3677611359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6579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1122826955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1772816"/>
            <a:ext cx="156966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smtClean="0">
                <a:latin typeface="微软雅黑" pitchFamily="34" charset="-122"/>
                <a:ea typeface="微软雅黑" pitchFamily="34" charset="-122"/>
              </a:rPr>
              <a:t>课后</a:t>
            </a:r>
            <a:endParaRPr lang="en-US" altLang="zh-CN" sz="540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5400" smtClean="0">
                <a:latin typeface="微软雅黑" pitchFamily="34" charset="-122"/>
                <a:ea typeface="微软雅黑" pitchFamily="34" charset="-122"/>
              </a:rPr>
              <a:t>作业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5391" y="764704"/>
            <a:ext cx="630972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mtClean="0"/>
              <a:t>1</a:t>
            </a:r>
            <a:r>
              <a:rPr lang="zh-CN" altLang="en-US" sz="3200" b="1" smtClean="0"/>
              <a:t>、记忆十月革命的背景、过程和影响</a:t>
            </a:r>
            <a:endParaRPr lang="en-US" altLang="zh-CN" sz="3200" b="1" smtClean="0"/>
          </a:p>
          <a:p>
            <a:endParaRPr lang="en-US" altLang="zh-CN" sz="3200" b="1" smtClean="0"/>
          </a:p>
          <a:p>
            <a:r>
              <a:rPr lang="en-US" altLang="zh-CN" sz="3200" b="1" smtClean="0"/>
              <a:t>2</a:t>
            </a:r>
            <a:r>
              <a:rPr lang="zh-CN" altLang="en-US" sz="3200" b="1" smtClean="0"/>
              <a:t>、正确评价新经济政策和战时共产主义</a:t>
            </a:r>
            <a:endParaRPr lang="en-US" altLang="zh-CN" sz="3200" b="1" smtClean="0"/>
          </a:p>
          <a:p>
            <a:endParaRPr lang="en-US" altLang="zh-CN" sz="3200" b="1" smtClean="0"/>
          </a:p>
          <a:p>
            <a:r>
              <a:rPr lang="en-US" altLang="zh-CN" sz="3200" b="1" smtClean="0"/>
              <a:t>3</a:t>
            </a:r>
            <a:r>
              <a:rPr lang="zh-CN" altLang="en-US" sz="3200" b="1" smtClean="0"/>
              <a:t>、牢记斯大林体制的经验教训</a:t>
            </a:r>
            <a:endParaRPr lang="zh-CN" altLang="en-US" sz="3200" b="1"/>
          </a:p>
        </p:txBody>
      </p:sp>
      <p:pic>
        <p:nvPicPr>
          <p:cNvPr id="4" name="New picture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963400" y="10883900"/>
            <a:ext cx="304800" cy="2286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2251623048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0</TotalTime>
  <Words>3013</Words>
  <Application>Microsoft Office PowerPoint</Application>
  <PresentationFormat>全屏显示(4:3)</PresentationFormat>
  <Paragraphs>142</Paragraphs>
  <Slides>33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4" baseType="lpstr">
      <vt:lpstr>暗香扑面</vt:lpstr>
      <vt:lpstr>十月革命的胜利与苏联的社会主义实践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</vt:vector>
  </TitlesOfParts>
  <Company>学科网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十月革命的胜利与苏联的社会主义实践</dc:title>
  <dc:creator>rbm.xkw.com</dc:creator>
  <cp:lastModifiedBy>Administrator</cp:lastModifiedBy>
  <cp:revision>2</cp:revision>
  <cp:lastPrinted>2020-09-24T16:17:41Z</cp:lastPrinted>
  <dcterms:created xsi:type="dcterms:W3CDTF">2020-09-24T16:17:41Z</dcterms:created>
  <dcterms:modified xsi:type="dcterms:W3CDTF">2021-01-12T12:14:18Z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