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60" r:id="rId1"/>
  </p:sldMasterIdLst>
  <p:notesMasterIdLst>
    <p:notesMasterId r:id="rId2"/>
  </p:notesMasterIdLst>
  <p:sldIdLst>
    <p:sldId id="319" r:id="rId3"/>
    <p:sldId id="321" r:id="rId4"/>
    <p:sldId id="322" r:id="rId5"/>
    <p:sldId id="323" r:id="rId6"/>
    <p:sldId id="428" r:id="rId7"/>
    <p:sldId id="429" r:id="rId8"/>
    <p:sldId id="295" r:id="rId9"/>
    <p:sldId id="297" r:id="rId10"/>
    <p:sldId id="697" r:id="rId11"/>
    <p:sldId id="433" r:id="rId12"/>
    <p:sldId id="434" r:id="rId13"/>
    <p:sldId id="296" r:id="rId14"/>
    <p:sldId id="259" r:id="rId15"/>
    <p:sldId id="262" r:id="rId16"/>
    <p:sldId id="431" r:id="rId17"/>
    <p:sldId id="435" r:id="rId18"/>
    <p:sldId id="375" r:id="rId19"/>
    <p:sldId id="273" r:id="rId20"/>
    <p:sldId id="284" r:id="rId21"/>
    <p:sldId id="437" r:id="rId22"/>
    <p:sldId id="438" r:id="rId23"/>
    <p:sldId id="378" r:id="rId24"/>
    <p:sldId id="681" r:id="rId25"/>
    <p:sldId id="682" r:id="rId26"/>
    <p:sldId id="683" r:id="rId27"/>
    <p:sldId id="278" r:id="rId28"/>
    <p:sldId id="684" r:id="rId29"/>
    <p:sldId id="436" r:id="rId30"/>
    <p:sldId id="687" r:id="rId31"/>
    <p:sldId id="404" r:id="rId32"/>
    <p:sldId id="301" r:id="rId33"/>
    <p:sldId id="694" r:id="rId34"/>
    <p:sldId id="691" r:id="rId35"/>
    <p:sldId id="693" r:id="rId36"/>
    <p:sldId id="274" r:id="rId37"/>
    <p:sldId id="696" r:id="rId38"/>
    <p:sldId id="695" r:id="rId39"/>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213" autoAdjust="0"/>
  </p:normalViewPr>
  <p:slideViewPr>
    <p:cSldViewPr snapToGrid="0">
      <p:cViewPr varScale="1">
        <p:scale>
          <a:sx n="56" d="100"/>
          <a:sy n="56" d="100"/>
        </p:scale>
        <p:origin x="-1218" y="-90"/>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tags" Target="tags/tag14.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43.png"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DCBCF6-ABE4-48EE-ABA3-0F616782E9DE}"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5455D-2773-4AEA-824F-651136EBACC9}" type="slidenum">
              <a:rPr lang="zh-CN" altLang="en-US" smtClean="0"/>
              <a:t>‹#›</a:t>
            </a:fld>
            <a:endParaRPr lang="zh-CN" altLang="en-US"/>
          </a:p>
        </p:txBody>
      </p:sp>
    </p:spTree>
    <p:extLst>
      <p:ext uri="{BB962C8B-B14F-4D97-AF65-F5344CB8AC3E}">
        <p14:creationId xmlns:p14="http://schemas.microsoft.com/office/powerpoint/2010/main" val="2016660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665455D-2773-4AEA-824F-651136EBACC9}" type="slidenum">
              <a:rPr lang="zh-CN" altLang="en-US" smtClean="0"/>
              <a:t>2</a:t>
            </a:fld>
            <a:endParaRPr lang="zh-CN" altLang="en-US"/>
          </a:p>
        </p:txBody>
      </p:sp>
    </p:spTree>
    <p:extLst>
      <p:ext uri="{BB962C8B-B14F-4D97-AF65-F5344CB8AC3E}">
        <p14:creationId xmlns:p14="http://schemas.microsoft.com/office/powerpoint/2010/main" val="669407302"/>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 name="Rectangle 7"/>
          <p:cNvSpPr>
            <a:spLocks noGrp="1" noChangeArrowheads="1"/>
          </p:cNvSpPr>
          <p:nvPr>
            <p:ph type="sldNum" sz="quarter" idx="5"/>
          </p:nvPr>
        </p:nvSpPr>
        <p:spPr/>
        <p:txBody>
          <a:bodyPr/>
          <a:lstStyle/>
          <a:p>
            <a:fld id="{E1FFA0D9-FED6-4B47-BA9C-31C4EE20A268}" type="slidenum">
              <a:rPr lang="en-US" altLang="zh-CN"/>
              <a:t>7</a:t>
            </a:fld>
            <a:endParaRPr lang="en-US" altLang="zh-CN"/>
          </a:p>
        </p:txBody>
      </p:sp>
      <p:sp>
        <p:nvSpPr>
          <p:cNvPr id="5120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fld id="{0CB2429C-D4E6-4884-9B85-7BEB0EB1F59D}" type="slidenum">
              <a:rPr kumimoji="1" lang="en-US" altLang="zh-CN" sz="1200">
                <a:latin typeface="Times New Roman" pitchFamily="18" charset="0"/>
              </a:rPr>
              <a:pPr algn="r"/>
              <a:t>7</a:t>
            </a:fld>
            <a:endParaRPr kumimoji="1" lang="en-US" altLang="zh-CN" sz="1200">
              <a:latin typeface="Times New Roman" pitchFamily="18" charset="0"/>
            </a:endParaRPr>
          </a:p>
        </p:txBody>
      </p:sp>
      <p:sp>
        <p:nvSpPr>
          <p:cNvPr id="51203" name="Rectangle 2"/>
          <p:cNvSpPr>
            <a:spLocks noGrp="1" noRot="1" noChangeAspect="1" noChangeArrowheads="1" noTextEdit="1"/>
          </p:cNvSpPr>
          <p:nvPr>
            <p:ph type="sldImg"/>
          </p:nvPr>
        </p:nvSpPr>
        <p:spPr/>
      </p:sp>
      <p:sp>
        <p:nvSpPr>
          <p:cNvPr id="51204" name="Rectangle 3"/>
          <p:cNvSpPr>
            <a:spLocks noGrp="1" noChangeArrowheads="1"/>
          </p:cNvSpPr>
          <p:nvPr>
            <p:ph type="body" idx="1"/>
          </p:nvPr>
        </p:nvSpPr>
        <p:spPr/>
        <p:txBody>
          <a:bodyPr/>
          <a:lstStyle/>
          <a:p>
            <a:r>
              <a:rPr lang="zh-CN" altLang="en-US"/>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 name="Rectangle 7"/>
          <p:cNvSpPr>
            <a:spLocks noGrp="1" noChangeArrowheads="1"/>
          </p:cNvSpPr>
          <p:nvPr>
            <p:ph type="sldNum" sz="quarter" idx="5"/>
          </p:nvPr>
        </p:nvSpPr>
        <p:spPr/>
        <p:txBody>
          <a:bodyPr/>
          <a:lstStyle/>
          <a:p>
            <a:fld id="{C18B7360-BB7C-4A0F-8A26-9DBEBA130449}" type="slidenum">
              <a:rPr lang="en-US" altLang="zh-CN"/>
              <a:t>8</a:t>
            </a:fld>
            <a:endParaRPr lang="en-US" altLang="zh-CN"/>
          </a:p>
        </p:txBody>
      </p:sp>
      <p:sp>
        <p:nvSpPr>
          <p:cNvPr id="5529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fld id="{C9A386EE-2086-4713-93CB-5DDFBDED4919}" type="slidenum">
              <a:rPr kumimoji="1" lang="en-US" altLang="zh-CN" sz="1200">
                <a:latin typeface="Times New Roman" pitchFamily="18" charset="0"/>
              </a:rPr>
              <a:pPr algn="r"/>
              <a:t>8</a:t>
            </a:fld>
            <a:endParaRPr kumimoji="1" lang="en-US" altLang="zh-CN" sz="1200">
              <a:latin typeface="Times New Roman" pitchFamily="18" charset="0"/>
            </a:endParaRPr>
          </a:p>
        </p:txBody>
      </p:sp>
      <p:sp>
        <p:nvSpPr>
          <p:cNvPr id="55299" name="Rectangle 2"/>
          <p:cNvSpPr>
            <a:spLocks noGrp="1" noRot="1" noChangeAspect="1" noChangeArrowheads="1" noTextEdit="1"/>
          </p:cNvSpPr>
          <p:nvPr>
            <p:ph type="sldImg"/>
          </p:nvPr>
        </p:nvSpPr>
        <p:spPr/>
      </p:sp>
      <p:sp>
        <p:nvSpPr>
          <p:cNvPr id="55300" name="Rectangle 3"/>
          <p:cNvSpPr>
            <a:spLocks noGrp="1" noChangeArrowheads="1"/>
          </p:cNvSpPr>
          <p:nvPr>
            <p:ph type="body" idx="1"/>
          </p:nvPr>
        </p:nvSpPr>
        <p:spPr/>
        <p:txBody>
          <a:bodyPr/>
          <a:lstStyle/>
          <a:p>
            <a:r>
              <a:rPr lang="zh-CN" altLang="en-US"/>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 name="Rectangle 7"/>
          <p:cNvSpPr>
            <a:spLocks noGrp="1" noChangeArrowheads="1"/>
          </p:cNvSpPr>
          <p:nvPr>
            <p:ph type="sldNum" sz="quarter" idx="5"/>
          </p:nvPr>
        </p:nvSpPr>
        <p:spPr/>
        <p:txBody>
          <a:bodyPr/>
          <a:lstStyle/>
          <a:p>
            <a:fld id="{C18B7360-BB7C-4A0F-8A26-9DBEBA130449}" type="slidenum">
              <a:rPr lang="en-US" altLang="zh-CN"/>
              <a:t>9</a:t>
            </a:fld>
            <a:endParaRPr lang="en-US" altLang="zh-CN"/>
          </a:p>
        </p:txBody>
      </p:sp>
      <p:sp>
        <p:nvSpPr>
          <p:cNvPr id="5529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fld id="{C9A386EE-2086-4713-93CB-5DDFBDED4919}" type="slidenum">
              <a:rPr kumimoji="1" lang="en-US" altLang="zh-CN" sz="1200">
                <a:latin typeface="Times New Roman" pitchFamily="18" charset="0"/>
              </a:rPr>
              <a:pPr algn="r"/>
              <a:t>9</a:t>
            </a:fld>
            <a:endParaRPr kumimoji="1" lang="en-US" altLang="zh-CN" sz="1200">
              <a:latin typeface="Times New Roman" pitchFamily="18" charset="0"/>
            </a:endParaRPr>
          </a:p>
        </p:txBody>
      </p:sp>
      <p:sp>
        <p:nvSpPr>
          <p:cNvPr id="55299" name="Rectangle 2"/>
          <p:cNvSpPr>
            <a:spLocks noGrp="1" noRot="1" noChangeAspect="1" noChangeArrowheads="1" noTextEdit="1"/>
          </p:cNvSpPr>
          <p:nvPr>
            <p:ph type="sldImg"/>
          </p:nvPr>
        </p:nvSpPr>
        <p:spPr/>
      </p:sp>
      <p:sp>
        <p:nvSpPr>
          <p:cNvPr id="55300" name="Rectangle 3"/>
          <p:cNvSpPr>
            <a:spLocks noGrp="1" noChangeArrowheads="1"/>
          </p:cNvSpPr>
          <p:nvPr>
            <p:ph type="body" idx="1"/>
          </p:nvPr>
        </p:nvSpPr>
        <p:spPr/>
        <p:txBody>
          <a:bodyPr/>
          <a:lstStyle/>
          <a:p>
            <a:r>
              <a:rPr lang="zh-CN" altLang="en-US"/>
              <a:t>　　</a:t>
            </a:r>
          </a:p>
        </p:txBody>
      </p:sp>
    </p:spTree>
    <p:extLst>
      <p:ext uri="{BB962C8B-B14F-4D97-AF65-F5344CB8AC3E}">
        <p14:creationId xmlns:p14="http://schemas.microsoft.com/office/powerpoint/2010/main" val="2580294641"/>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 name="Rectangle 7"/>
          <p:cNvSpPr>
            <a:spLocks noGrp="1" noChangeArrowheads="1"/>
          </p:cNvSpPr>
          <p:nvPr>
            <p:ph type="sldNum" sz="quarter" idx="5"/>
          </p:nvPr>
        </p:nvSpPr>
        <p:spPr/>
        <p:txBody>
          <a:bodyPr/>
          <a:lstStyle/>
          <a:p>
            <a:fld id="{C18B7360-BB7C-4A0F-8A26-9DBEBA130449}" type="slidenum">
              <a:rPr lang="en-US" altLang="zh-CN"/>
              <a:t>10</a:t>
            </a:fld>
            <a:endParaRPr lang="en-US" altLang="zh-CN"/>
          </a:p>
        </p:txBody>
      </p:sp>
      <p:sp>
        <p:nvSpPr>
          <p:cNvPr id="5529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fld id="{C9A386EE-2086-4713-93CB-5DDFBDED4919}" type="slidenum">
              <a:rPr kumimoji="1" lang="en-US" altLang="zh-CN" sz="1200">
                <a:latin typeface="Times New Roman" pitchFamily="18" charset="0"/>
              </a:rPr>
              <a:pPr algn="r"/>
              <a:t>10</a:t>
            </a:fld>
            <a:endParaRPr kumimoji="1" lang="en-US" altLang="zh-CN" sz="1200">
              <a:latin typeface="Times New Roman" pitchFamily="18" charset="0"/>
            </a:endParaRPr>
          </a:p>
        </p:txBody>
      </p:sp>
      <p:sp>
        <p:nvSpPr>
          <p:cNvPr id="55299" name="Rectangle 2"/>
          <p:cNvSpPr>
            <a:spLocks noGrp="1" noRot="1" noChangeAspect="1" noChangeArrowheads="1" noTextEdit="1"/>
          </p:cNvSpPr>
          <p:nvPr>
            <p:ph type="sldImg"/>
          </p:nvPr>
        </p:nvSpPr>
        <p:spPr/>
      </p:sp>
      <p:sp>
        <p:nvSpPr>
          <p:cNvPr id="55300" name="Rectangle 3"/>
          <p:cNvSpPr>
            <a:spLocks noGrp="1" noChangeArrowheads="1"/>
          </p:cNvSpPr>
          <p:nvPr>
            <p:ph type="body" idx="1"/>
          </p:nvPr>
        </p:nvSpPr>
        <p:spPr/>
        <p:txBody>
          <a:bodyPr/>
          <a:lstStyle/>
          <a:p>
            <a:r>
              <a:rPr lang="zh-CN" altLang="en-US"/>
              <a:t>　　</a:t>
            </a:r>
          </a:p>
        </p:txBody>
      </p:sp>
    </p:spTree>
    <p:extLst>
      <p:ext uri="{BB962C8B-B14F-4D97-AF65-F5344CB8AC3E}">
        <p14:creationId xmlns:p14="http://schemas.microsoft.com/office/powerpoint/2010/main" val="3772901957"/>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 name="Rectangle 7"/>
          <p:cNvSpPr>
            <a:spLocks noGrp="1" noChangeArrowheads="1"/>
          </p:cNvSpPr>
          <p:nvPr>
            <p:ph type="sldNum" sz="quarter" idx="5"/>
          </p:nvPr>
        </p:nvSpPr>
        <p:spPr/>
        <p:txBody>
          <a:bodyPr/>
          <a:lstStyle/>
          <a:p>
            <a:fld id="{C18B7360-BB7C-4A0F-8A26-9DBEBA130449}" type="slidenum">
              <a:rPr lang="en-US" altLang="zh-CN"/>
              <a:t>11</a:t>
            </a:fld>
            <a:endParaRPr lang="en-US" altLang="zh-CN"/>
          </a:p>
        </p:txBody>
      </p:sp>
      <p:sp>
        <p:nvSpPr>
          <p:cNvPr id="5529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fld id="{C9A386EE-2086-4713-93CB-5DDFBDED4919}" type="slidenum">
              <a:rPr kumimoji="1" lang="en-US" altLang="zh-CN" sz="1200">
                <a:latin typeface="Times New Roman" pitchFamily="18" charset="0"/>
              </a:rPr>
              <a:pPr algn="r"/>
              <a:t>11</a:t>
            </a:fld>
            <a:endParaRPr kumimoji="1" lang="en-US" altLang="zh-CN" sz="1200">
              <a:latin typeface="Times New Roman" pitchFamily="18" charset="0"/>
            </a:endParaRPr>
          </a:p>
        </p:txBody>
      </p:sp>
      <p:sp>
        <p:nvSpPr>
          <p:cNvPr id="55299" name="Rectangle 2"/>
          <p:cNvSpPr>
            <a:spLocks noGrp="1" noRot="1" noChangeAspect="1" noChangeArrowheads="1" noTextEdit="1"/>
          </p:cNvSpPr>
          <p:nvPr>
            <p:ph type="sldImg"/>
          </p:nvPr>
        </p:nvSpPr>
        <p:spPr/>
      </p:sp>
      <p:sp>
        <p:nvSpPr>
          <p:cNvPr id="55300" name="Rectangle 3"/>
          <p:cNvSpPr>
            <a:spLocks noGrp="1" noChangeArrowheads="1"/>
          </p:cNvSpPr>
          <p:nvPr>
            <p:ph type="body" idx="1"/>
          </p:nvPr>
        </p:nvSpPr>
        <p:spPr/>
        <p:txBody>
          <a:bodyPr/>
          <a:lstStyle/>
          <a:p>
            <a:r>
              <a:rPr lang="zh-CN" altLang="en-US"/>
              <a:t>　　</a:t>
            </a:r>
          </a:p>
        </p:txBody>
      </p:sp>
    </p:spTree>
    <p:extLst>
      <p:ext uri="{BB962C8B-B14F-4D97-AF65-F5344CB8AC3E}">
        <p14:creationId xmlns:p14="http://schemas.microsoft.com/office/powerpoint/2010/main" val="3851674726"/>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665455D-2773-4AEA-824F-651136EBACC9}" type="slidenum">
              <a:rPr lang="zh-CN" altLang="en-US" smtClean="0"/>
              <a:t>13</a:t>
            </a:fld>
            <a:endParaRPr lang="zh-CN" altLang="en-US"/>
          </a:p>
        </p:txBody>
      </p:sp>
    </p:spTree>
    <p:extLst>
      <p:ext uri="{BB962C8B-B14F-4D97-AF65-F5344CB8AC3E}">
        <p14:creationId xmlns:p14="http://schemas.microsoft.com/office/powerpoint/2010/main" val="867568962"/>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665455D-2773-4AEA-824F-651136EBACC9}" type="slidenum">
              <a:rPr lang="zh-CN" altLang="en-US" smtClean="0"/>
              <a:t>21</a:t>
            </a:fld>
            <a:endParaRPr lang="zh-CN" altLang="en-US"/>
          </a:p>
        </p:txBody>
      </p:sp>
    </p:spTree>
    <p:extLst>
      <p:ext uri="{BB962C8B-B14F-4D97-AF65-F5344CB8AC3E}">
        <p14:creationId xmlns:p14="http://schemas.microsoft.com/office/powerpoint/2010/main" val="4205553759"/>
      </p:ext>
    </p:extLst>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zh-CN" b="1">
                <a:latin typeface="楷体" panose="02010609060101010101" pitchFamily="49" charset="-122"/>
                <a:ea typeface="楷体" panose="02010609060101010101" pitchFamily="49" charset="-122"/>
              </a:rPr>
              <a:t>2016</a:t>
            </a:r>
            <a:r>
              <a:rPr lang="zh-CN" altLang="en-US" b="1">
                <a:latin typeface="楷体" panose="02010609060101010101" pitchFamily="49" charset="-122"/>
                <a:ea typeface="楷体" panose="02010609060101010101" pitchFamily="49" charset="-122"/>
              </a:rPr>
              <a:t>年</a:t>
            </a:r>
            <a:r>
              <a:rPr lang="en-US" altLang="zh-CN" b="1">
                <a:latin typeface="楷体" panose="02010609060101010101" pitchFamily="49" charset="-122"/>
                <a:ea typeface="楷体" panose="02010609060101010101" pitchFamily="49" charset="-122"/>
              </a:rPr>
              <a:t>4</a:t>
            </a:r>
            <a:r>
              <a:rPr lang="zh-CN" altLang="en-US" b="1">
                <a:latin typeface="楷体" panose="02010609060101010101" pitchFamily="49" charset="-122"/>
                <a:ea typeface="楷体" panose="02010609060101010101" pitchFamily="49" charset="-122"/>
              </a:rPr>
              <a:t>月</a:t>
            </a:r>
            <a:r>
              <a:rPr lang="en-US" altLang="zh-CN" b="1">
                <a:latin typeface="楷体" panose="02010609060101010101" pitchFamily="49" charset="-122"/>
                <a:ea typeface="楷体" panose="02010609060101010101" pitchFamily="49" charset="-122"/>
              </a:rPr>
              <a:t>19</a:t>
            </a:r>
            <a:r>
              <a:rPr lang="zh-CN" altLang="en-US" b="1">
                <a:latin typeface="楷体" panose="02010609060101010101" pitchFamily="49" charset="-122"/>
                <a:ea typeface="楷体" panose="02010609060101010101" pitchFamily="49" charset="-122"/>
              </a:rPr>
              <a:t>日下午，在古巴共产党第七次全国代表大会闭幕会议上，年近</a:t>
            </a:r>
            <a:r>
              <a:rPr lang="en-US" altLang="zh-CN" b="1">
                <a:latin typeface="楷体" panose="02010609060101010101" pitchFamily="49" charset="-122"/>
                <a:ea typeface="楷体" panose="02010609060101010101" pitchFamily="49" charset="-122"/>
              </a:rPr>
              <a:t>90</a:t>
            </a:r>
            <a:r>
              <a:rPr lang="zh-CN" altLang="en-US" b="1">
                <a:latin typeface="楷体" panose="02010609060101010101" pitchFamily="49" charset="-122"/>
                <a:ea typeface="楷体" panose="02010609060101010101" pitchFamily="49" charset="-122"/>
              </a:rPr>
              <a:t>的卡斯特罗发表了</a:t>
            </a:r>
            <a:r>
              <a:rPr lang="en-US" altLang="zh-CN" b="1">
                <a:latin typeface="楷体" panose="02010609060101010101" pitchFamily="49" charset="-122"/>
                <a:ea typeface="楷体" panose="02010609060101010101" pitchFamily="49" charset="-122"/>
              </a:rPr>
              <a:t>《</a:t>
            </a:r>
            <a:r>
              <a:rPr lang="zh-CN" altLang="en-US" b="1">
                <a:latin typeface="楷体" panose="02010609060101010101" pitchFamily="49" charset="-122"/>
                <a:ea typeface="楷体" panose="02010609060101010101" pitchFamily="49" charset="-122"/>
              </a:rPr>
              <a:t>我终将离去，但理想不朽</a:t>
            </a:r>
            <a:r>
              <a:rPr lang="en-US" altLang="zh-CN" b="1">
                <a:latin typeface="楷体" panose="02010609060101010101" pitchFamily="49" charset="-122"/>
                <a:ea typeface="楷体" panose="02010609060101010101" pitchFamily="49" charset="-122"/>
              </a:rPr>
              <a:t>》</a:t>
            </a:r>
            <a:r>
              <a:rPr lang="zh-CN" altLang="en-US" b="1">
                <a:latin typeface="楷体" panose="02010609060101010101" pitchFamily="49" charset="-122"/>
                <a:ea typeface="楷体" panose="02010609060101010101" pitchFamily="49" charset="-122"/>
              </a:rPr>
              <a:t>的演说： </a:t>
            </a:r>
            <a:r>
              <a:rPr lang="en-US" altLang="zh-CN" b="1">
                <a:latin typeface="楷体" panose="02010609060101010101" pitchFamily="49" charset="-122"/>
                <a:ea typeface="楷体" panose="02010609060101010101" pitchFamily="49" charset="-122"/>
              </a:rPr>
              <a:t>  </a:t>
            </a:r>
          </a:p>
          <a:p>
            <a:endParaRPr lang="zh-CN" altLang="en-US"/>
          </a:p>
        </p:txBody>
      </p:sp>
      <p:sp>
        <p:nvSpPr>
          <p:cNvPr id="4" name="灯片编号占位符 3"/>
          <p:cNvSpPr>
            <a:spLocks noGrp="1"/>
          </p:cNvSpPr>
          <p:nvPr>
            <p:ph type="sldNum" sz="quarter" idx="5"/>
          </p:nvPr>
        </p:nvSpPr>
        <p:spPr/>
        <p:txBody>
          <a:bodyPr/>
          <a:lstStyle/>
          <a:p>
            <a:fld id="{2665455D-2773-4AEA-824F-651136EBACC9}" type="slidenum">
              <a:rPr lang="zh-CN" altLang="en-US" smtClean="0"/>
              <a:t>24</a:t>
            </a:fld>
            <a:endParaRPr lang="zh-CN" altLang="en-US"/>
          </a:p>
        </p:txBody>
      </p:sp>
    </p:spTree>
    <p:extLst>
      <p:ext uri="{BB962C8B-B14F-4D97-AF65-F5344CB8AC3E}">
        <p14:creationId xmlns:p14="http://schemas.microsoft.com/office/powerpoint/2010/main" val="1017802392"/>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zh-CN" b="1">
                <a:latin typeface="楷体" panose="02010609060101010101" pitchFamily="49" charset="-122"/>
                <a:ea typeface="楷体" panose="02010609060101010101" pitchFamily="49" charset="-122"/>
              </a:rPr>
              <a:t>2016</a:t>
            </a:r>
            <a:r>
              <a:rPr lang="zh-CN" altLang="en-US" b="1">
                <a:latin typeface="楷体" panose="02010609060101010101" pitchFamily="49" charset="-122"/>
                <a:ea typeface="楷体" panose="02010609060101010101" pitchFamily="49" charset="-122"/>
              </a:rPr>
              <a:t>年</a:t>
            </a:r>
            <a:r>
              <a:rPr lang="en-US" altLang="zh-CN" b="1">
                <a:latin typeface="楷体" panose="02010609060101010101" pitchFamily="49" charset="-122"/>
                <a:ea typeface="楷体" panose="02010609060101010101" pitchFamily="49" charset="-122"/>
              </a:rPr>
              <a:t>4</a:t>
            </a:r>
            <a:r>
              <a:rPr lang="zh-CN" altLang="en-US" b="1">
                <a:latin typeface="楷体" panose="02010609060101010101" pitchFamily="49" charset="-122"/>
                <a:ea typeface="楷体" panose="02010609060101010101" pitchFamily="49" charset="-122"/>
              </a:rPr>
              <a:t>月</a:t>
            </a:r>
            <a:r>
              <a:rPr lang="en-US" altLang="zh-CN" b="1">
                <a:latin typeface="楷体" panose="02010609060101010101" pitchFamily="49" charset="-122"/>
                <a:ea typeface="楷体" panose="02010609060101010101" pitchFamily="49" charset="-122"/>
              </a:rPr>
              <a:t>19</a:t>
            </a:r>
            <a:r>
              <a:rPr lang="zh-CN" altLang="en-US" b="1">
                <a:latin typeface="楷体" panose="02010609060101010101" pitchFamily="49" charset="-122"/>
                <a:ea typeface="楷体" panose="02010609060101010101" pitchFamily="49" charset="-122"/>
              </a:rPr>
              <a:t>日下午，在古巴共产党第七次全国代表大会闭幕会议上，年近</a:t>
            </a:r>
            <a:r>
              <a:rPr lang="en-US" altLang="zh-CN" b="1">
                <a:latin typeface="楷体" panose="02010609060101010101" pitchFamily="49" charset="-122"/>
                <a:ea typeface="楷体" panose="02010609060101010101" pitchFamily="49" charset="-122"/>
              </a:rPr>
              <a:t>90</a:t>
            </a:r>
            <a:r>
              <a:rPr lang="zh-CN" altLang="en-US" b="1">
                <a:latin typeface="楷体" panose="02010609060101010101" pitchFamily="49" charset="-122"/>
                <a:ea typeface="楷体" panose="02010609060101010101" pitchFamily="49" charset="-122"/>
              </a:rPr>
              <a:t>的卡斯特罗发表了</a:t>
            </a:r>
            <a:r>
              <a:rPr lang="en-US" altLang="zh-CN" b="1">
                <a:latin typeface="楷体" panose="02010609060101010101" pitchFamily="49" charset="-122"/>
                <a:ea typeface="楷体" panose="02010609060101010101" pitchFamily="49" charset="-122"/>
              </a:rPr>
              <a:t>《</a:t>
            </a:r>
            <a:r>
              <a:rPr lang="zh-CN" altLang="en-US" b="1">
                <a:latin typeface="楷体" panose="02010609060101010101" pitchFamily="49" charset="-122"/>
                <a:ea typeface="楷体" panose="02010609060101010101" pitchFamily="49" charset="-122"/>
              </a:rPr>
              <a:t>我终将离去，但理想不朽</a:t>
            </a:r>
            <a:r>
              <a:rPr lang="en-US" altLang="zh-CN" b="1">
                <a:latin typeface="楷体" panose="02010609060101010101" pitchFamily="49" charset="-122"/>
                <a:ea typeface="楷体" panose="02010609060101010101" pitchFamily="49" charset="-122"/>
              </a:rPr>
              <a:t>》</a:t>
            </a:r>
            <a:r>
              <a:rPr lang="zh-CN" altLang="en-US" b="1">
                <a:latin typeface="楷体" panose="02010609060101010101" pitchFamily="49" charset="-122"/>
                <a:ea typeface="楷体" panose="02010609060101010101" pitchFamily="49" charset="-122"/>
              </a:rPr>
              <a:t>的演说： </a:t>
            </a:r>
            <a:r>
              <a:rPr lang="en-US" altLang="zh-CN" b="1">
                <a:latin typeface="楷体" panose="02010609060101010101" pitchFamily="49" charset="-122"/>
                <a:ea typeface="楷体" panose="02010609060101010101" pitchFamily="49" charset="-122"/>
              </a:rPr>
              <a:t>  </a:t>
            </a:r>
          </a:p>
          <a:p>
            <a:endParaRPr lang="zh-CN" altLang="en-US"/>
          </a:p>
        </p:txBody>
      </p:sp>
      <p:sp>
        <p:nvSpPr>
          <p:cNvPr id="4" name="灯片编号占位符 3"/>
          <p:cNvSpPr>
            <a:spLocks noGrp="1"/>
          </p:cNvSpPr>
          <p:nvPr>
            <p:ph type="sldNum" sz="quarter" idx="5"/>
          </p:nvPr>
        </p:nvSpPr>
        <p:spPr/>
        <p:txBody>
          <a:bodyPr/>
          <a:lstStyle/>
          <a:p>
            <a:fld id="{2665455D-2773-4AEA-824F-651136EBACC9}" type="slidenum">
              <a:rPr lang="zh-CN" altLang="en-US" smtClean="0"/>
              <a:t>25</a:t>
            </a:fld>
            <a:endParaRPr lang="zh-CN" altLang="en-US"/>
          </a:p>
        </p:txBody>
      </p:sp>
    </p:spTree>
    <p:extLst>
      <p:ext uri="{BB962C8B-B14F-4D97-AF65-F5344CB8AC3E}">
        <p14:creationId xmlns:p14="http://schemas.microsoft.com/office/powerpoint/2010/main" val="2741532677"/>
      </p:ext>
    </p:extLst>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 name="Rectangle 7"/>
          <p:cNvSpPr>
            <a:spLocks noGrp="1" noChangeArrowheads="1"/>
          </p:cNvSpPr>
          <p:nvPr>
            <p:ph type="sldNum" sz="quarter" idx="5"/>
          </p:nvPr>
        </p:nvSpPr>
        <p:spPr/>
        <p:txBody>
          <a:bodyPr/>
          <a:lstStyle/>
          <a:p>
            <a:fld id="{6F89B9C6-968B-4A06-A922-63299482781E}" type="slidenum">
              <a:rPr lang="en-US" altLang="zh-CN"/>
              <a:t>32</a:t>
            </a:fld>
            <a:endParaRPr lang="en-US" altLang="zh-CN"/>
          </a:p>
        </p:txBody>
      </p:sp>
      <p:sp>
        <p:nvSpPr>
          <p:cNvPr id="6349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r"/>
            <a:fld id="{C78EC9DF-7F1B-4B76-876B-B0E18BC7925E}" type="slidenum">
              <a:rPr kumimoji="1" lang="en-US" altLang="zh-CN" sz="1200">
                <a:latin typeface="Times New Roman" pitchFamily="18" charset="0"/>
              </a:rPr>
              <a:pPr algn="r"/>
              <a:t>32</a:t>
            </a:fld>
            <a:endParaRPr kumimoji="1" lang="en-US" altLang="zh-CN" sz="1200">
              <a:latin typeface="Times New Roman" pitchFamily="18" charset="0"/>
            </a:endParaRPr>
          </a:p>
        </p:txBody>
      </p:sp>
      <p:sp>
        <p:nvSpPr>
          <p:cNvPr id="63491" name="Rectangle 2"/>
          <p:cNvSpPr>
            <a:spLocks noGrp="1" noRot="1" noChangeAspect="1" noChangeArrowheads="1" noTextEdit="1"/>
          </p:cNvSpPr>
          <p:nvPr>
            <p:ph type="sldImg"/>
          </p:nvPr>
        </p:nvSpPr>
        <p:spPr/>
      </p:sp>
      <p:sp>
        <p:nvSpPr>
          <p:cNvPr id="63492" name="Rectangle 3"/>
          <p:cNvSpPr>
            <a:spLocks noGrp="1" noChangeArrowheads="1"/>
          </p:cNvSpPr>
          <p:nvPr>
            <p:ph type="body" idx="1"/>
          </p:nvPr>
        </p:nvSpPr>
        <p:spPr/>
        <p:txBody>
          <a:bodyPr/>
          <a:lstStyle/>
          <a:p>
            <a:endParaRPr lang="zh-CN" altLang="zh-CN"/>
          </a:p>
        </p:txBody>
      </p:sp>
    </p:spTree>
    <p:extLst>
      <p:ext uri="{BB962C8B-B14F-4D97-AF65-F5344CB8AC3E}">
        <p14:creationId xmlns:p14="http://schemas.microsoft.com/office/powerpoint/2010/main" val="1408604745"/>
      </p:ext>
    </p:extLst>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665455D-2773-4AEA-824F-651136EBACC9}" type="slidenum">
              <a:rPr lang="zh-CN" altLang="en-US" smtClean="0"/>
              <a:t>36</a:t>
            </a:fld>
            <a:endParaRPr lang="zh-CN" altLang="en-US"/>
          </a:p>
        </p:txBody>
      </p:sp>
    </p:spTree>
    <p:extLst>
      <p:ext uri="{BB962C8B-B14F-4D97-AF65-F5344CB8AC3E}">
        <p14:creationId xmlns:p14="http://schemas.microsoft.com/office/powerpoint/2010/main" val="490860401"/>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7" name="Date Placeholder 6"/>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1159377404"/>
      </p:ext>
    </p:extLst>
  </p:cSld>
  <p:clrMapOvr>
    <a:overrideClrMapping bg1="dk1" tx1="lt1" bg2="dk2" tx2="lt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828422263"/>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chemeClr val="accent1"/>
        </a:solidFill>
        <a:effectLst/>
      </p:bgPr>
    </p:bg>
    <p:spTree>
      <p:nvGrpSpPr>
        <p:cNvPr id="1" name=""/>
        <p:cNvGrpSpPr/>
        <p:nvPr/>
      </p:nvGrpSpPr>
      <p:grpSpPr>
        <a:xfrm>
          <a:off x="0" y="0"/>
          <a: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3709570353"/>
      </p:ext>
    </p:extLst>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8" name="Date Placeholder 7"/>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9" name="Footer Placeholder 8"/>
          <p:cNvSpPr>
            <a:spLocks noGrp="1"/>
          </p:cNvSpPr>
          <p:nvPr>
            <p:ph type="ftr" sz="quarter" idx="11"/>
          </p:nvPr>
        </p:nvSpPr>
        <p:spPr/>
        <p:txBody>
          <a:bodyPr/>
          <a:lstStyle/>
          <a:p>
            <a:endParaRPr lang="zh-CN" altLang="en-US"/>
          </a:p>
        </p:txBody>
      </p:sp>
      <p:sp>
        <p:nvSpPr>
          <p:cNvPr id="10" name="Slide Number Placeholder 9"/>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1556678564"/>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05848BC-FB6C-4682-A81E-F8AFEF1DDCE0}"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a:p>
        </p:txBody>
      </p:sp>
    </p:spTree>
    <p:extLst>
      <p:ext uri="{BB962C8B-B14F-4D97-AF65-F5344CB8AC3E}">
        <p14:creationId xmlns:p14="http://schemas.microsoft.com/office/powerpoint/2010/main" val="2002383756"/>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1990434165"/>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258928905"/>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3484461374"/>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F98FC4CE-3C85-4DED-82A6-09101626A07D}" type="datetimeFigureOut">
              <a:rPr lang="zh-CN" altLang="en-US" smtClean="0"/>
              <a:t>2020-7-2</a:t>
            </a:fld>
            <a:endParaRPr lang="zh-CN" altLang="en-US"/>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198005624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540308343"/>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F98FC4CE-3C85-4DED-82A6-09101626A07D}" type="datetimeFigureOut">
              <a:rPr lang="zh-CN" altLang="en-US" smtClean="0"/>
              <a:t>2020-7-2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2826701929"/>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Tree>
    <p:extLst>
      <p:ext uri="{BB962C8B-B14F-4D97-AF65-F5344CB8AC3E}">
        <p14:creationId xmlns:p14="http://schemas.microsoft.com/office/powerpoint/2010/main" val="1691043523"/>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2"/>
      </p:bgRef>
    </p:bg>
    <p:spTree>
      <p:nvGrpSpPr>
        <p:cNvPr id="1" name=""/>
        <p:cNvGrpSpPr/>
        <p:nvPr/>
      </p:nvGrpSpPr>
      <p:grpSpPr>
        <a:xfrm>
          <a:off x="0" y="0"/>
          <a: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F98FC4CE-3C85-4DED-82A6-09101626A07D}" type="datetimeFigureOut">
              <a:rPr lang="zh-CN" altLang="en-US" smtClean="0"/>
              <a:t>2020-7-2</a:t>
            </a:fld>
            <a:endParaRPr lang="zh-CN" alt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zh-CN" alt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705848BC-FB6C-4682-A81E-F8AFEF1DDCE0}" type="slidenum">
              <a:rPr lang="zh-CN" altLang="en-US" smtClean="0"/>
              <a:t>‹#›</a:t>
            </a:fld>
            <a:endParaRPr lang="zh-CN" altLang="en-US"/>
          </a:p>
        </p:txBody>
      </p:sp>
    </p:spTree>
    <p:extLst>
      <p:ext uri="{BB962C8B-B14F-4D97-AF65-F5344CB8AC3E}">
        <p14:creationId xmlns:p14="http://schemas.microsoft.com/office/powerpoint/2010/main" val="7180974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timing/>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4.jpeg" /><Relationship Id="rId4" Type="http://schemas.openxmlformats.org/officeDocument/2006/relationships/tags" Target="../tags/tag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19XLS-32.TIF" TargetMode="External" /><Relationship Id="rId3" Type="http://schemas.openxmlformats.org/officeDocument/2006/relationships/image" Target="../media/image5.png" /><Relationship Id="rId4" Type="http://schemas.openxmlformats.org/officeDocument/2006/relationships/image" Target="19XLS-39.TIF" TargetMode="External" /><Relationship Id="rId5" Type="http://schemas.openxmlformats.org/officeDocument/2006/relationships/image" Target="../media/image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 Id="rId3" Type="http://schemas.openxmlformats.org/officeDocument/2006/relationships/image" Target="../media/image8.jpeg" /><Relationship Id="rId4" Type="http://schemas.openxmlformats.org/officeDocument/2006/relationships/image" Target="../media/image9.png" /><Relationship Id="rId5" Type="http://schemas.openxmlformats.org/officeDocument/2006/relationships/image" Target="../media/image10.png" /><Relationship Id="rId6" Type="http://schemas.openxmlformats.org/officeDocument/2006/relationships/tags" Target="../tags/tag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11.jpeg" /><Relationship Id="rId4" Type="http://schemas.openxmlformats.org/officeDocument/2006/relationships/tags" Target="../tags/tag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12.jpeg" /><Relationship Id="rId4" Type="http://schemas.openxmlformats.org/officeDocument/2006/relationships/image" Target="../media/image13.jpeg" /><Relationship Id="rId5" Type="http://schemas.openxmlformats.org/officeDocument/2006/relationships/image" Target="../media/image14.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15.png" /><Relationship Id="rId4" Type="http://schemas.openxmlformats.org/officeDocument/2006/relationships/image" Target="../media/image16.jpeg" /><Relationship Id="rId5" Type="http://schemas.openxmlformats.org/officeDocument/2006/relationships/image" Target="../media/image17.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18.jpeg" /><Relationship Id="rId4" Type="http://schemas.openxmlformats.org/officeDocument/2006/relationships/image" Target="../media/image19.jpeg" /><Relationship Id="rId5" Type="http://schemas.openxmlformats.org/officeDocument/2006/relationships/image" Target="../media/image20.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21.jpeg" /><Relationship Id="rId4" Type="http://schemas.openxmlformats.org/officeDocument/2006/relationships/image" Target="../media/image22.jpeg" /><Relationship Id="rId5" Type="http://schemas.openxmlformats.org/officeDocument/2006/relationships/image" Target="../media/image2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25.png" /><Relationship Id="rId4" Type="http://schemas.openxmlformats.org/officeDocument/2006/relationships/image" Target="../media/image26.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 Id="rId3" Type="http://schemas.openxmlformats.org/officeDocument/2006/relationships/image" Target="../media/image28.png" /><Relationship Id="rId4" Type="http://schemas.openxmlformats.org/officeDocument/2006/relationships/image" Target="../media/image29.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jpeg" /><Relationship Id="rId3" Type="http://schemas.openxmlformats.org/officeDocument/2006/relationships/image" Target="../media/image32.png" /><Relationship Id="rId4" Type="http://schemas.openxmlformats.org/officeDocument/2006/relationships/image" Target="../media/image33.gif"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4.jpeg" /><Relationship Id="rId3" Type="http://schemas.openxmlformats.org/officeDocument/2006/relationships/image" Target="../media/image35.jpeg" /><Relationship Id="rId4" Type="http://schemas.openxmlformats.org/officeDocument/2006/relationships/image" Target="../media/image36.jpeg" /><Relationship Id="rId5" Type="http://schemas.openxmlformats.org/officeDocument/2006/relationships/image" Target="../media/image37.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8.jpeg" /><Relationship Id="rId3" Type="http://schemas.openxmlformats.org/officeDocument/2006/relationships/image" Target="../media/image39.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jpeg" /><Relationship Id="rId3" Type="http://schemas.openxmlformats.org/officeDocument/2006/relationships/image" Target="../media/image41.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2.jpeg" /><Relationship Id="rId3" Type="http://schemas.openxmlformats.org/officeDocument/2006/relationships/tags" Target="../tags/tag5.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42.jpeg" /><Relationship Id="rId4" Type="http://schemas.openxmlformats.org/officeDocument/2006/relationships/tags" Target="../tags/tag6.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1.bin" TargetMode="Internal" /><Relationship Id="rId3" Type="http://schemas.openxmlformats.org/officeDocument/2006/relationships/image" Target="../media/image43.png" /><Relationship Id="rId4" Type="http://schemas.openxmlformats.org/officeDocument/2006/relationships/image" Target="../media/image44.jpeg" /><Relationship Id="rId5" Type="http://schemas.openxmlformats.org/officeDocument/2006/relationships/tags" Target="../tags/tag7.xml" /><Relationship Id="rId6" Type="http://schemas.openxmlformats.org/officeDocument/2006/relationships/vmlDrawing" Target="../drawings/vmlDrawing1.v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5.jpeg" /><Relationship Id="rId3" Type="http://schemas.openxmlformats.org/officeDocument/2006/relationships/image" Target="../media/image46.jpeg" /><Relationship Id="rId4" Type="http://schemas.openxmlformats.org/officeDocument/2006/relationships/image" Target="../media/image47.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48.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48.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9.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0.jpeg" /><Relationship Id="rId3" Type="http://schemas.openxmlformats.org/officeDocument/2006/relationships/image" Target="../media/image51.png" /><Relationship Id="rId4" Type="http://schemas.openxmlformats.org/officeDocument/2006/relationships/image" Target="../media/image52.png" /><Relationship Id="rId5" Type="http://schemas.openxmlformats.org/officeDocument/2006/relationships/image" Target="../media/image53.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4.jpeg" /><Relationship Id="rId3" Type="http://schemas.openxmlformats.org/officeDocument/2006/relationships/image" Target="../media/image55.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56.png" /><Relationship Id="rId3" Type="http://schemas.openxmlformats.org/officeDocument/2006/relationships/tags" Target="../tags/tag9.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7.jpeg" /><Relationship Id="rId3" Type="http://schemas.openxmlformats.org/officeDocument/2006/relationships/image" Target="../media/image58.jpeg" /><Relationship Id="rId4" Type="http://schemas.openxmlformats.org/officeDocument/2006/relationships/image" Target="../media/image59.jpeg" /><Relationship Id="rId5" Type="http://schemas.openxmlformats.org/officeDocument/2006/relationships/image" Target="../media/image60.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61.jpeg" /><Relationship Id="rId4" Type="http://schemas.openxmlformats.org/officeDocument/2006/relationships/image" Target="../media/image62.jpeg" /><Relationship Id="rId5" Type="http://schemas.openxmlformats.org/officeDocument/2006/relationships/image" Target="../media/image63.jpeg" /><Relationship Id="rId6" Type="http://schemas.openxmlformats.org/officeDocument/2006/relationships/image" Target="../media/image64.jpeg" /><Relationship Id="rId7" Type="http://schemas.openxmlformats.org/officeDocument/2006/relationships/tags" Target="../tags/tag10.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5.jpeg" /><Relationship Id="rId3" Type="http://schemas.openxmlformats.org/officeDocument/2006/relationships/image" Target="../media/image66.jpeg" /><Relationship Id="rId4" Type="http://schemas.openxmlformats.org/officeDocument/2006/relationships/image" Target="../media/image67.jpeg" /><Relationship Id="rId5" Type="http://schemas.openxmlformats.org/officeDocument/2006/relationships/image" Target="../media/image68.jpeg" /><Relationship Id="rId6" Type="http://schemas.openxmlformats.org/officeDocument/2006/relationships/tags" Target="../tags/tag11.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9.jpeg" /><Relationship Id="rId3" Type="http://schemas.openxmlformats.org/officeDocument/2006/relationships/image" Target="../media/image70.jpeg" /><Relationship Id="rId4" Type="http://schemas.openxmlformats.org/officeDocument/2006/relationships/image" Target="../media/image71.jpeg" /><Relationship Id="rId5" Type="http://schemas.openxmlformats.org/officeDocument/2006/relationships/image" Target="../media/image72.jpeg" /><Relationship Id="rId6" Type="http://schemas.openxmlformats.org/officeDocument/2006/relationships/tags" Target="../tags/tag1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3.jpeg" /><Relationship Id="rId3" Type="http://schemas.openxmlformats.org/officeDocument/2006/relationships/image" Target="../media/image74.jpeg" /><Relationship Id="rId4" Type="http://schemas.openxmlformats.org/officeDocument/2006/relationships/image" Target="../media/image75.jpeg" /><Relationship Id="rId5" Type="http://schemas.openxmlformats.org/officeDocument/2006/relationships/image" Target="../media/image76.jpeg" /><Relationship Id="rId6" Type="http://schemas.openxmlformats.org/officeDocument/2006/relationships/tags" Target="../tags/tag13.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77.jpeg" /><Relationship Id="rId4" Type="http://schemas.openxmlformats.org/officeDocument/2006/relationships/image" Target="../media/image78.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9.jpeg" /><Relationship Id="rId3" Type="http://schemas.openxmlformats.org/officeDocument/2006/relationships/image" Target="../media/image8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50" name="副标题 2">
            <a:extLst>
              <a:ext uri="{FF2B5EF4-FFF2-40B4-BE49-F238E27FC236}">
                <a16:creationId xmlns:a16="http://schemas.microsoft.com/office/drawing/2014/main" xmlns="" id="{5161C9A9-B475-4299-80DF-4240928238D2}"/>
              </a:ext>
            </a:extLst>
          </p:cNvPr>
          <p:cNvSpPr>
            <a:spLocks noGrp="1"/>
          </p:cNvSpPr>
          <p:nvPr>
            <p:ph type="subTitle" idx="4294967295"/>
          </p:nvPr>
        </p:nvSpPr>
        <p:spPr>
          <a:xfrm>
            <a:off x="208313" y="859189"/>
            <a:ext cx="11791852" cy="1168400"/>
          </a:xfrm>
        </p:spPr>
        <p:txBody>
          <a:bodyPr>
            <a:noAutofit/>
          </a:bodyPr>
          <a:lstStyle/>
          <a:p>
            <a:pPr marL="0" indent="0" algn="ctr">
              <a:lnSpc>
                <a:spcPct val="150000"/>
              </a:lnSpc>
              <a:buNone/>
            </a:pPr>
            <a:r>
              <a:rPr lang="zh-CN" altLang="en-US" sz="44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rPr>
              <a:t>第</a:t>
            </a:r>
            <a:r>
              <a:rPr lang="en-US" altLang="zh-CN" sz="44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rPr>
              <a:t>21</a:t>
            </a:r>
            <a:r>
              <a:rPr lang="zh-CN" altLang="en-US" sz="4400" b="1">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rPr>
              <a:t>课 世界殖民体系的瓦解与新兴国家的发展</a:t>
            </a:r>
          </a:p>
        </p:txBody>
      </p:sp>
      <p:pic>
        <p:nvPicPr>
          <p:cNvPr id="5123" name="Picture 4" descr="https://gss3.bdstatic.com/7Po3dSag_xI4khGkpoWK1HF6hhy/baike/c0%3Dbaike80%2C5%2C5%2C80%2C26/sign=7e8c8be18f13632701e0ca61f0e6cb89/8d5494eef01f3a2942a6c2f39c25bc315c607ca4.jpg">
            <a:extLst>
              <a:ext uri="{FF2B5EF4-FFF2-40B4-BE49-F238E27FC236}">
                <a16:creationId xmlns:a16="http://schemas.microsoft.com/office/drawing/2014/main" xmlns="" id="{E3091BFC-D750-46AE-A985-F4493750A0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1629"/>
          <a:stretch>
            <a:fillRect/>
          </a:stretch>
        </p:blipFill>
        <p:spPr bwMode="auto">
          <a:xfrm>
            <a:off x="134363" y="2566167"/>
            <a:ext cx="3657600" cy="2072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11" descr="https://gss2.bdstatic.com/-fo3dSag_xI4khGkpoWK1HF6hhy/baike/c0%3Dbaike80%2C5%2C5%2C80%2C26/sign=a760de21c1cec3fd9f33af27b7e1bf5a/58ee3d6d55fbb2fb5d647bff4d4a20a44723dc8b.jpg">
            <a:extLst>
              <a:ext uri="{FF2B5EF4-FFF2-40B4-BE49-F238E27FC236}">
                <a16:creationId xmlns:a16="http://schemas.microsoft.com/office/drawing/2014/main" xmlns="" id="{58F33820-FA22-4617-9171-41F101DD2F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3263"/>
          <a:stretch>
            <a:fillRect/>
          </a:stretch>
        </p:blipFill>
        <p:spPr bwMode="auto">
          <a:xfrm>
            <a:off x="8639126" y="2566167"/>
            <a:ext cx="33528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3" descr="非洲新独立国家的出现">
            <a:extLst>
              <a:ext uri="{FF2B5EF4-FFF2-40B4-BE49-F238E27FC236}">
                <a16:creationId xmlns:a16="http://schemas.microsoft.com/office/drawing/2014/main" xmlns="" id="{F3CB3D24-CF44-4E7C-8B92-794DEA12165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096761" y="2586275"/>
            <a:ext cx="423756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6413771"/>
      </p:ext>
    </p:extLst>
  </p:cSld>
  <p:clrMapOvr>
    <a:masterClrMapping/>
  </p:clrMapOvr>
  <mc:AlternateContent>
    <mc:Choice xmlns:p14="http://schemas.microsoft.com/office/powerpoint/2010/main" Requires="p14">
      <p:transition spd="slow" advTm="13845" p14:dur="2000"/>
    </mc:Choice>
    <mc:Fallback>
      <p:transition spd="slow" advTm="13845"/>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a:extLst>
              <a:ext uri="{FF2B5EF4-FFF2-40B4-BE49-F238E27FC236}">
                <a16:creationId xmlns:a16="http://schemas.microsoft.com/office/drawing/2014/main" xmlns="" id="{5E12BCA8-272A-4E35-A7CF-8DEBDFA64E44}"/>
              </a:ext>
            </a:extLst>
          </p:cNvPr>
          <p:cNvPicPr>
            <a:picLocks noChangeAspect="1"/>
          </p:cNvPicPr>
          <p:nvPr/>
        </p:nvPicPr>
        <p:blipFill>
          <a:blip r:embed="rId3">
            <a:extLst>
              <a:ext uri="{28A0092B-C50C-407E-A947-70E740481C1C}">
                <a14:useLocalDpi xmlns:a14="http://schemas.microsoft.com/office/drawing/2010/main" val="0"/>
              </a:ext>
            </a:extLst>
          </a:blip>
          <a:srcRect l="571" t="15846"/>
          <a:stretch>
            <a:fillRect/>
          </a:stretch>
        </p:blipFill>
        <p:spPr>
          <a:xfrm>
            <a:off x="0" y="0"/>
            <a:ext cx="12192000" cy="6858000"/>
          </a:xfrm>
          <a:prstGeom prst="rect">
            <a:avLst/>
          </a:prstGeom>
        </p:spPr>
      </p:pic>
      <p:sp>
        <p:nvSpPr>
          <p:cNvPr id="3" name="Rectangle 3">
            <a:extLst>
              <a:ext uri="{FF2B5EF4-FFF2-40B4-BE49-F238E27FC236}">
                <a16:creationId xmlns:a16="http://schemas.microsoft.com/office/drawing/2014/main" xmlns="" id="{554CCBB8-5B6C-490C-A95A-89D6A923832B}"/>
              </a:ext>
            </a:extLst>
          </p:cNvPr>
          <p:cNvSpPr>
            <a:spLocks noChangeArrowheads="1"/>
          </p:cNvSpPr>
          <p:nvPr/>
        </p:nvSpPr>
        <p:spPr bwMode="auto">
          <a:xfrm>
            <a:off x="4493172" y="4692159"/>
            <a:ext cx="6416566" cy="1267206"/>
          </a:xfrm>
          <a:prstGeom prst="rect">
            <a:avLst/>
          </a:prstGeom>
          <a:solidFill>
            <a:schemeClr val="accent5">
              <a:lumMod val="20000"/>
              <a:lumOff val="80000"/>
            </a:schemeClr>
          </a:solidFill>
          <a:ln>
            <a:noFill/>
          </a:ln>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 </a:t>
            </a:r>
            <a:r>
              <a:rPr lang="en-US" altLang="zh-CN" sz="3200" b="1">
                <a:solidFill>
                  <a:srgbClr val="7030A0"/>
                </a:solidFill>
                <a:latin typeface="微软雅黑" panose="020b0503020204020204" pitchFamily="34" charset="-122"/>
                <a:ea typeface="微软雅黑" panose="020b0503020204020204" pitchFamily="34" charset="-122"/>
              </a:rPr>
              <a:t>19</a:t>
            </a:r>
            <a:r>
              <a:rPr lang="zh-CN" altLang="en-US" sz="3200" b="1">
                <a:solidFill>
                  <a:srgbClr val="7030A0"/>
                </a:solidFill>
                <a:latin typeface="微软雅黑" panose="020b0503020204020204" pitchFamily="34" charset="-122"/>
                <a:ea typeface="微软雅黑" panose="020b0503020204020204" pitchFamily="34" charset="-122"/>
              </a:rPr>
              <a:t>世纪末</a:t>
            </a:r>
            <a:r>
              <a:rPr lang="en-US" altLang="zh-CN" sz="3200" b="1">
                <a:solidFill>
                  <a:srgbClr val="7030A0"/>
                </a:solidFill>
                <a:latin typeface="微软雅黑" panose="020b0503020204020204" pitchFamily="34" charset="-122"/>
                <a:ea typeface="微软雅黑" panose="020b0503020204020204" pitchFamily="34" charset="-122"/>
              </a:rPr>
              <a:t>20</a:t>
            </a:r>
            <a:r>
              <a:rPr lang="zh-CN" altLang="en-US" sz="3200" b="1">
                <a:solidFill>
                  <a:srgbClr val="7030A0"/>
                </a:solidFill>
                <a:latin typeface="微软雅黑" panose="020b0503020204020204" pitchFamily="34" charset="-122"/>
                <a:ea typeface="微软雅黑" panose="020b0503020204020204" pitchFamily="34" charset="-122"/>
              </a:rPr>
              <a:t>世纪初</a:t>
            </a:r>
            <a:endParaRPr lang="en-US" altLang="zh-CN" sz="3200" b="1">
              <a:solidFill>
                <a:srgbClr val="7030A0"/>
              </a:solidFill>
              <a:latin typeface="微软雅黑" pitchFamily="34" charset="-122"/>
              <a:ea typeface="微软雅黑" pitchFamily="34" charset="-122"/>
            </a:endParaRPr>
          </a:p>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  资本主义世界殖民体系最终形成</a:t>
            </a:r>
          </a:p>
        </p:txBody>
      </p:sp>
    </p:spTree>
    <p:custDataLst>
      <p:tags r:id="rId4"/>
    </p:custDataLst>
    <p:extLst>
      <p:ext uri="{BB962C8B-B14F-4D97-AF65-F5344CB8AC3E}">
        <p14:creationId xmlns:p14="http://schemas.microsoft.com/office/powerpoint/2010/main" val="3524763229"/>
      </p:ext>
    </p:extLst>
  </p:cSld>
  <p:clrMapOvr>
    <a:masterClrMapping/>
  </p:clrMapOvr>
  <mc:AlternateContent>
    <mc:Choice xmlns:p14="http://schemas.microsoft.com/office/powerpoint/2010/main" Requires="p14">
      <p:transition spd="slow" advTm="27658" p14:dur="2000"/>
    </mc:Choice>
    <mc:Fallback>
      <p:transition spd="slow" advTm="2765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099" descr="C:/Users/HP/Desktop/2019—2020学年《新课程学案》中外历史纲要（下）同步教辅资料（课件+试题）/课件/19XLS-32.TIF">
            <a:extLst>
              <a:ext uri="{FF2B5EF4-FFF2-40B4-BE49-F238E27FC236}">
                <a16:creationId xmlns:a16="http://schemas.microsoft.com/office/drawing/2014/main" xmlns="" id="{CFAF54DC-20CB-45C9-AEF8-66203AEAAEF6}"/>
              </a:ext>
            </a:extLst>
          </p:cNvPr>
          <p:cNvPicPr>
            <a:picLocks noChangeAspect="1" noChangeArrowheads="1"/>
          </p:cNvPicPr>
          <p:nvPr/>
        </p:nvPicPr>
        <p:blipFill>
          <a:blip r:embed="rId3" r:link="rId2">
            <a:extLst>
              <a:ext uri="{28A0092B-C50C-407E-A947-70E740481C1C}">
                <a14:useLocalDpi xmlns:a14="http://schemas.microsoft.com/office/drawing/2010/main" val="0"/>
              </a:ext>
            </a:extLst>
          </a:blip>
          <a:srcRect l="5902" t="28966" r="822" b="41121"/>
          <a:stretch>
            <a:fillRect/>
          </a:stretch>
        </p:blipFill>
        <p:spPr bwMode="auto">
          <a:xfrm>
            <a:off x="637735" y="1760856"/>
            <a:ext cx="10916530" cy="1896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4099" descr="C:/Users/HP/Desktop/2019—2020学年《新课程学案》中外历史纲要（下）同步教辅资料（课件+试题）/课件/19XLS-39.TIF">
            <a:extLst>
              <a:ext uri="{FF2B5EF4-FFF2-40B4-BE49-F238E27FC236}">
                <a16:creationId xmlns:a16="http://schemas.microsoft.com/office/drawing/2014/main" xmlns="" id="{B8AE23E1-FB5C-4AAF-8B59-D364DE05F55E}"/>
              </a:ext>
            </a:extLst>
          </p:cNvPr>
          <p:cNvPicPr>
            <a:picLocks noChangeAspect="1" noChangeArrowheads="1"/>
          </p:cNvPicPr>
          <p:nvPr/>
        </p:nvPicPr>
        <p:blipFill>
          <a:blip r:embed="rId5" r:link="rId4">
            <a:extLst>
              <a:ext uri="{28A0092B-C50C-407E-A947-70E740481C1C}">
                <a14:useLocalDpi xmlns:a14="http://schemas.microsoft.com/office/drawing/2010/main" val="0"/>
              </a:ext>
            </a:extLst>
          </a:blip>
          <a:srcRect l="4237" t="23288" r="647" b="41008"/>
          <a:stretch>
            <a:fillRect/>
          </a:stretch>
        </p:blipFill>
        <p:spPr bwMode="auto">
          <a:xfrm>
            <a:off x="637735" y="4151023"/>
            <a:ext cx="10916530" cy="1896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a:extLst>
              <a:ext uri="{FF2B5EF4-FFF2-40B4-BE49-F238E27FC236}">
                <a16:creationId xmlns:a16="http://schemas.microsoft.com/office/drawing/2014/main" xmlns="" id="{67FBCCFB-8893-45B6-903E-5814D06B52FD}"/>
              </a:ext>
            </a:extLst>
          </p:cNvPr>
          <p:cNvSpPr txBox="1"/>
          <p:nvPr/>
        </p:nvSpPr>
        <p:spPr>
          <a:xfrm>
            <a:off x="844061" y="621102"/>
            <a:ext cx="10269415" cy="646331"/>
          </a:xfrm>
          <a:prstGeom prst="rect">
            <a:avLst/>
          </a:prstGeom>
          <a:noFill/>
        </p:spPr>
        <p:txBody>
          <a:bodyPr wrap="square" rtlCol="0">
            <a:spAutoFit/>
          </a:bodyPr>
          <a:lstStyle/>
          <a:p>
            <a:r>
              <a:rPr lang="en-US" altLang="zh-CN" sz="3600" b="1">
                <a:solidFill>
                  <a:srgbClr val="C00000"/>
                </a:solidFill>
                <a:latin typeface="+mj-ea"/>
                <a:ea typeface="+mj-ea"/>
              </a:rPr>
              <a:t>19</a:t>
            </a:r>
            <a:r>
              <a:rPr lang="zh-CN" altLang="en-US" sz="3600" b="1">
                <a:solidFill>
                  <a:srgbClr val="C00000"/>
                </a:solidFill>
                <a:latin typeface="+mj-ea"/>
                <a:ea typeface="+mj-ea"/>
              </a:rPr>
              <a:t>世纪</a:t>
            </a:r>
            <a:r>
              <a:rPr lang="en-US" altLang="zh-CN" sz="3600" b="1">
                <a:solidFill>
                  <a:srgbClr val="C00000"/>
                </a:solidFill>
                <a:latin typeface="+mj-ea"/>
                <a:ea typeface="+mj-ea"/>
              </a:rPr>
              <a:t>——20</a:t>
            </a:r>
            <a:r>
              <a:rPr lang="zh-CN" altLang="en-US" sz="3600" b="1">
                <a:solidFill>
                  <a:srgbClr val="C00000"/>
                </a:solidFill>
                <a:latin typeface="+mj-ea"/>
                <a:ea typeface="+mj-ea"/>
              </a:rPr>
              <a:t>世纪上半叶 亚非拉的民族民主运动</a:t>
            </a:r>
          </a:p>
        </p:txBody>
      </p:sp>
    </p:spTree>
    <p:extLst>
      <p:ext uri="{BB962C8B-B14F-4D97-AF65-F5344CB8AC3E}">
        <p14:creationId xmlns:p14="http://schemas.microsoft.com/office/powerpoint/2010/main" val="897651045"/>
      </p:ext>
    </p:extLst>
  </p:cSld>
  <p:clrMapOvr>
    <a:masterClrMapping/>
  </p:clrMapOvr>
  <mc:AlternateContent>
    <mc:Choice xmlns:p14="http://schemas.microsoft.com/office/powerpoint/2010/main" Requires="p14">
      <p:transition spd="slow" advTm="17356" p14:dur="2000"/>
    </mc:Choice>
    <mc:Fallback>
      <p:transition spd="slow" advTm="17356"/>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C20433A0-B7B0-4C8C-890A-73ED16BEDEFD}"/>
              </a:ext>
            </a:extLst>
          </p:cNvPr>
          <p:cNvSpPr/>
          <p:nvPr/>
        </p:nvSpPr>
        <p:spPr>
          <a:xfrm>
            <a:off x="422031" y="1369550"/>
            <a:ext cx="10986867" cy="38260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zh-CN" altLang="en-US" sz="4000" b="1">
                <a:latin typeface="楷体" panose="02010609060101010101" pitchFamily="49" charset="-122"/>
                <a:ea typeface="楷体" panose="02010609060101010101" pitchFamily="49" charset="-122"/>
              </a:rPr>
              <a:t>    </a:t>
            </a:r>
            <a:r>
              <a:rPr lang="zh-CN" altLang="en-US" sz="4000" b="1">
                <a:solidFill>
                  <a:srgbClr val="C00000"/>
                </a:solidFill>
                <a:latin typeface="楷体" panose="02010609060101010101" pitchFamily="49" charset="-122"/>
                <a:ea typeface="楷体" panose="02010609060101010101" pitchFamily="49" charset="-122"/>
              </a:rPr>
              <a:t>1945年-1960年期间</a:t>
            </a:r>
            <a:r>
              <a:rPr lang="zh-CN" altLang="en-US" sz="4000" b="1">
                <a:latin typeface="楷体" panose="02010609060101010101" pitchFamily="49" charset="-122"/>
                <a:ea typeface="楷体" panose="02010609060101010101" pitchFamily="49" charset="-122"/>
              </a:rPr>
              <a:t>，至少40个国家的8亿人口</a:t>
            </a:r>
            <a:r>
              <a:rPr lang="en-US" altLang="zh-CN" sz="4000" b="1">
                <a:latin typeface="楷体" panose="02010609060101010101" pitchFamily="49" charset="-122"/>
                <a:ea typeface="楷体" panose="02010609060101010101" pitchFamily="49" charset="-122"/>
              </a:rPr>
              <a:t>……</a:t>
            </a:r>
            <a:r>
              <a:rPr lang="zh-CN" altLang="en-US" sz="4000" b="1">
                <a:latin typeface="楷体" panose="02010609060101010101" pitchFamily="49" charset="-122"/>
                <a:ea typeface="楷体" panose="02010609060101010101" pitchFamily="49" charset="-122"/>
              </a:rPr>
              <a:t>反抗过殖民主义，并赢得了他们自己的独立</a:t>
            </a:r>
            <a:r>
              <a:rPr lang="en-US" altLang="zh-CN" sz="4000" b="1">
                <a:latin typeface="楷体" panose="02010609060101010101" pitchFamily="49" charset="-122"/>
                <a:ea typeface="楷体" panose="02010609060101010101" pitchFamily="49" charset="-122"/>
              </a:rPr>
              <a:t>……</a:t>
            </a:r>
            <a:r>
              <a:rPr lang="zh-CN" altLang="en-US" sz="4000" b="1">
                <a:latin typeface="楷体" panose="02010609060101010101" pitchFamily="49" charset="-122"/>
                <a:ea typeface="楷体" panose="02010609060101010101" pitchFamily="49" charset="-122"/>
              </a:rPr>
              <a:t>亚洲和非洲人民的地位以及他们与欧洲关系的改变，是一个时代来临的最有力的表现。</a:t>
            </a:r>
          </a:p>
          <a:p>
            <a:pPr>
              <a:lnSpc>
                <a:spcPct val="110000"/>
              </a:lnSpc>
            </a:pPr>
            <a:r>
              <a:rPr lang="zh-CN" altLang="en-US" sz="4000" b="1">
                <a:latin typeface="楷体" panose="02010609060101010101" pitchFamily="49" charset="-122"/>
                <a:ea typeface="楷体" panose="02010609060101010101" pitchFamily="49" charset="-122"/>
              </a:rPr>
              <a:t>               </a:t>
            </a:r>
            <a:endParaRPr lang="en-US" altLang="zh-CN" sz="4000" b="1">
              <a:latin typeface="楷体" pitchFamily="49" charset="-122"/>
              <a:ea typeface="楷体" pitchFamily="49" charset="-122"/>
            </a:endParaRPr>
          </a:p>
          <a:p>
            <a:pPr>
              <a:lnSpc>
                <a:spcPct val="110000"/>
              </a:lnSpc>
            </a:pPr>
            <a:r>
              <a:rPr lang="en-US" altLang="zh-CN" sz="4000" b="1">
                <a:latin typeface="楷体" panose="02010609060101010101" pitchFamily="49" charset="-122"/>
                <a:ea typeface="楷体" panose="02010609060101010101" pitchFamily="49" charset="-122"/>
              </a:rPr>
              <a:t>           </a:t>
            </a:r>
            <a:r>
              <a:rPr lang="zh-CN" altLang="en-US" sz="4000" b="1">
                <a:latin typeface="楷体" panose="02010609060101010101" pitchFamily="49" charset="-122"/>
                <a:ea typeface="楷体" panose="02010609060101010101" pitchFamily="49" charset="-122"/>
              </a:rPr>
              <a:t>   </a:t>
            </a:r>
            <a:r>
              <a:rPr lang="zh-CN" altLang="en-US" sz="4000" b="1">
                <a:latin typeface="楷体" panose="02010609060101010101" pitchFamily="49" charset="-122"/>
                <a:ea typeface="楷体" panose="02010609060101010101" pitchFamily="49" charset="-122"/>
                <a:cs typeface="华文中宋" panose="02010600040101010101" pitchFamily="2" charset="-122"/>
              </a:rPr>
              <a:t>——英国历史学家巴勒克拉夫</a:t>
            </a:r>
          </a:p>
        </p:txBody>
      </p:sp>
    </p:spTree>
    <p:extLst>
      <p:ext uri="{BB962C8B-B14F-4D97-AF65-F5344CB8AC3E}">
        <p14:creationId xmlns:p14="http://schemas.microsoft.com/office/powerpoint/2010/main" val="1717818607"/>
      </p:ext>
    </p:extLst>
  </p:cSld>
  <p:clrMapOvr>
    <a:masterClrMapping/>
  </p:clrMapOvr>
  <mc:AlternateContent>
    <mc:Choice xmlns:p14="http://schemas.microsoft.com/office/powerpoint/2010/main" Requires="p14">
      <p:transition spd="slow" advTm="26078" p14:dur="2000"/>
    </mc:Choice>
    <mc:Fallback>
      <p:transition spd="slow" advTm="26078"/>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27649" y="2415198"/>
            <a:ext cx="10536702" cy="705485"/>
          </a:xfrm>
          <a:noFill/>
          <a:ln>
            <a:noFill/>
          </a:ln>
        </p:spPr>
        <p:txBody>
          <a:bodyPr>
            <a:noAutofit/>
          </a:bodyPr>
          <a:lstStyle/>
          <a:p>
            <a:r>
              <a:rPr lang="zh-CN" altLang="en-US" sz="4400" b="1">
                <a:latin typeface="微软雅黑" panose="020b0503020204020204" pitchFamily="34" charset="-122"/>
                <a:ea typeface="微软雅黑" panose="020b0503020204020204" pitchFamily="34" charset="-122"/>
              </a:rPr>
              <a:t>一</a:t>
            </a:r>
            <a:r>
              <a:rPr lang="en-US" altLang="zh-CN" sz="4400" b="1">
                <a:latin typeface="微软雅黑" panose="020b0503020204020204" pitchFamily="34" charset="-122"/>
                <a:ea typeface="微软雅黑" panose="020b0503020204020204" pitchFamily="34" charset="-122"/>
              </a:rPr>
              <a:t>. </a:t>
            </a:r>
            <a:r>
              <a:rPr lang="zh-CN" altLang="en-US" sz="4400" b="1">
                <a:latin typeface="微软雅黑" panose="020b0503020204020204" pitchFamily="34" charset="-122"/>
                <a:ea typeface="微软雅黑" panose="020b0503020204020204" pitchFamily="34" charset="-122"/>
              </a:rPr>
              <a:t>聚焦：世界殖民体系的崩溃</a:t>
            </a:r>
          </a:p>
        </p:txBody>
      </p:sp>
    </p:spTree>
    <p:custDataLst>
      <p:tags r:id="rId2"/>
    </p:custDataLst>
  </p:cSld>
  <p:clrMapOvr>
    <a:masterClrMapping/>
  </p:clrMapOvr>
  <mc:AlternateContent>
    <mc:Choice xmlns:p14="http://schemas.microsoft.com/office/powerpoint/2010/main" Requires="p14">
      <p:transition spd="slow" advTm="12344" p14:dur="2000"/>
    </mc:Choice>
    <mc:Fallback>
      <p:transition spd="slow" advTm="12344"/>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043397" y="135002"/>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亚洲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印度</a:t>
            </a:r>
            <a:endParaRPr lang="zh-CN" altLang="zh-CN" sz="3600" kern="100">
              <a:solidFill>
                <a:srgbClr val="C00000"/>
              </a:solidFill>
              <a:effectLst/>
              <a:latin typeface="+mj-ea"/>
              <a:ea typeface="+mj-ea"/>
              <a:cs typeface="Times New Roman" panose="02020603050405020304" pitchFamily="18" charset="0"/>
            </a:endParaRPr>
          </a:p>
        </p:txBody>
      </p:sp>
      <p:pic>
        <p:nvPicPr>
          <p:cNvPr id="5" name="Picture 2" descr="0"/>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5785" y="1216459"/>
            <a:ext cx="2378269" cy="397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860516" y="5417916"/>
            <a:ext cx="5038206" cy="461665"/>
          </a:xfrm>
          <a:prstGeom prst="rect">
            <a:avLst/>
          </a:prstGeom>
          <a:noFill/>
        </p:spPr>
        <p:txBody>
          <a:bodyPr wrap="square" rtlCol="0">
            <a:spAutoFit/>
          </a:bodyPr>
          <a:lstStyle/>
          <a:p>
            <a:r>
              <a:rPr kumimoji="1" lang="zh-CN" altLang="en-US" sz="2400">
                <a:solidFill>
                  <a:srgbClr val="663300"/>
                </a:solidFill>
                <a:latin typeface="黑体" panose="02010609060101010101" pitchFamily="49" charset="-122"/>
                <a:ea typeface="黑体" panose="02010609060101010101" pitchFamily="49" charset="-122"/>
              </a:rPr>
              <a:t>甘地         尼赫鲁    真纳</a:t>
            </a:r>
          </a:p>
        </p:txBody>
      </p:sp>
      <p:pic>
        <p:nvPicPr>
          <p:cNvPr id="5123" name="_x0000571" descr="image57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785129" y="1216459"/>
            <a:ext cx="2583890" cy="3977536"/>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2"/>
          <p:cNvSpPr txBox="1">
            <a:spLocks noChangeArrowheads="1"/>
          </p:cNvSpPr>
          <p:nvPr/>
        </p:nvSpPr>
        <p:spPr bwMode="auto">
          <a:xfrm>
            <a:off x="5665818" y="4263754"/>
            <a:ext cx="632265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2400" b="1">
                <a:latin typeface="宋体" panose="02010600030101010101" pitchFamily="2" charset="-122"/>
                <a:ea typeface="宋体" panose="02010600030101010101" pitchFamily="2" charset="-122"/>
              </a:rPr>
              <a:t>印巴原本是一个国家，</a:t>
            </a:r>
            <a:r>
              <a:rPr kumimoji="1" lang="en-US" altLang="en-US" sz="2400" b="1">
                <a:latin typeface="宋体" panose="02010600030101010101" pitchFamily="2" charset="-122"/>
                <a:ea typeface="宋体" panose="02010600030101010101" pitchFamily="2" charset="-122"/>
              </a:rPr>
              <a:t>根据英国</a:t>
            </a:r>
            <a:r>
              <a:rPr kumimoji="1" lang="en-US" altLang="zh-CN" sz="2400" b="1">
                <a:latin typeface="宋体" panose="02010600030101010101" pitchFamily="2" charset="-122"/>
                <a:ea typeface="宋体" panose="02010600030101010101" pitchFamily="2" charset="-122"/>
              </a:rPr>
              <a:t>1947</a:t>
            </a:r>
            <a:r>
              <a:rPr kumimoji="1" lang="zh-CN" altLang="en-US" sz="2400" b="1">
                <a:latin typeface="宋体" panose="02010600030101010101" pitchFamily="2" charset="-122"/>
                <a:ea typeface="宋体" panose="02010600030101010101" pitchFamily="2" charset="-122"/>
              </a:rPr>
              <a:t>年</a:t>
            </a:r>
            <a:r>
              <a:rPr kumimoji="1" lang="en-US" altLang="zh-CN" sz="2400" b="1">
                <a:latin typeface="宋体" panose="02010600030101010101" pitchFamily="2" charset="-122"/>
                <a:ea typeface="宋体" panose="02010600030101010101" pitchFamily="2" charset="-122"/>
              </a:rPr>
              <a:t>6</a:t>
            </a:r>
            <a:r>
              <a:rPr kumimoji="1" lang="zh-CN" altLang="en-US" sz="2400" b="1">
                <a:latin typeface="宋体" panose="02010600030101010101" pitchFamily="2" charset="-122"/>
                <a:ea typeface="宋体" panose="02010600030101010101" pitchFamily="2" charset="-122"/>
              </a:rPr>
              <a:t>月</a:t>
            </a:r>
            <a:r>
              <a:rPr kumimoji="1" lang="en-US" altLang="en-US" sz="2400" b="1">
                <a:latin typeface="宋体" panose="02010600030101010101" pitchFamily="2" charset="-122"/>
                <a:ea typeface="宋体" panose="02010600030101010101" pitchFamily="2" charset="-122"/>
              </a:rPr>
              <a:t>3日</a:t>
            </a:r>
            <a:r>
              <a:rPr kumimoji="1" lang="zh-CN" altLang="en-US" sz="2400" b="1">
                <a:latin typeface="宋体" panose="02010600030101010101" pitchFamily="2" charset="-122"/>
                <a:ea typeface="宋体" panose="02010600030101010101" pitchFamily="2" charset="-122"/>
              </a:rPr>
              <a:t>的“蒙巴顿方案”分成两个自治领：一个是以信仰印度教为主的印度；一个是以信仰伊斯兰教为主的巴基斯坦。</a:t>
            </a:r>
          </a:p>
          <a:p>
            <a:r>
              <a:rPr lang="en-US" altLang="zh-CN" sz="2400" b="1">
                <a:effectLst>
                  <a:outerShdw blurRad="38100" dist="38100" dir="2700000" algn="tl">
                    <a:srgbClr val="C0C0C0"/>
                  </a:outerShdw>
                </a:effectLst>
                <a:latin typeface="宋体" panose="02010600030101010101" pitchFamily="2" charset="-122"/>
                <a:ea typeface="宋体" panose="02010600030101010101" pitchFamily="2" charset="-122"/>
              </a:rPr>
              <a:t>20</a:t>
            </a:r>
            <a:r>
              <a:rPr lang="zh-CN" altLang="en-US" sz="2400" b="1">
                <a:effectLst>
                  <a:outerShdw blurRad="38100" dist="38100" dir="2700000" algn="tl">
                    <a:srgbClr val="C0C0C0"/>
                  </a:outerShdw>
                </a:effectLst>
                <a:latin typeface="宋体" panose="02010600030101010101" pitchFamily="2" charset="-122"/>
                <a:ea typeface="宋体" panose="02010600030101010101" pitchFamily="2" charset="-122"/>
              </a:rPr>
              <a:t>世纪</a:t>
            </a:r>
            <a:r>
              <a:rPr lang="en-US" altLang="zh-CN" sz="2400" b="1">
                <a:effectLst>
                  <a:outerShdw blurRad="38100" dist="38100" dir="2700000" algn="tl">
                    <a:srgbClr val="C0C0C0"/>
                  </a:outerShdw>
                </a:effectLst>
                <a:latin typeface="宋体" panose="02010600030101010101" pitchFamily="2" charset="-122"/>
                <a:ea typeface="宋体" panose="02010600030101010101" pitchFamily="2" charset="-122"/>
              </a:rPr>
              <a:t>50</a:t>
            </a:r>
            <a:r>
              <a:rPr lang="zh-CN" altLang="en-US" sz="2400" b="1">
                <a:effectLst>
                  <a:outerShdw blurRad="38100" dist="38100" dir="2700000" algn="tl">
                    <a:srgbClr val="C0C0C0"/>
                  </a:outerShdw>
                </a:effectLst>
                <a:latin typeface="宋体" panose="02010600030101010101" pitchFamily="2" charset="-122"/>
                <a:ea typeface="宋体" panose="02010600030101010101" pitchFamily="2" charset="-122"/>
              </a:rPr>
              <a:t>年代，印度和巴基斯坦都成为共和国。</a:t>
            </a:r>
          </a:p>
        </p:txBody>
      </p:sp>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530094" y="1344589"/>
            <a:ext cx="3054216" cy="20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 Box 5"/>
          <p:cNvSpPr txBox="1">
            <a:spLocks noChangeArrowheads="1"/>
          </p:cNvSpPr>
          <p:nvPr/>
        </p:nvSpPr>
        <p:spPr bwMode="auto">
          <a:xfrm>
            <a:off x="7636356" y="491614"/>
            <a:ext cx="32385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effectLst>
                  <a:outerShdw blurRad="38100" dist="38100" dir="2700000" algn="tl">
                    <a:srgbClr val="C0C0C0"/>
                  </a:outerShdw>
                </a:effectLst>
                <a:latin typeface="黑体" panose="02010609060101010101" pitchFamily="49" charset="-122"/>
                <a:ea typeface="黑体" panose="02010609060101010101" pitchFamily="49" charset="-122"/>
              </a:rPr>
              <a:t>赢得独立</a:t>
            </a:r>
          </a:p>
        </p:txBody>
      </p:sp>
      <p:pic>
        <p:nvPicPr>
          <p:cNvPr id="13"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745385" y="1342799"/>
            <a:ext cx="3243088" cy="1975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2">
            <a:extLst>
              <a:ext uri="{FF2B5EF4-FFF2-40B4-BE49-F238E27FC236}">
                <a16:creationId xmlns:a16="http://schemas.microsoft.com/office/drawing/2014/main" xmlns="" id="{76406C26-EB83-421C-A52B-C5DBD8F97C45}"/>
              </a:ext>
            </a:extLst>
          </p:cNvPr>
          <p:cNvSpPr>
            <a:spLocks noChangeArrowheads="1"/>
          </p:cNvSpPr>
          <p:nvPr/>
        </p:nvSpPr>
        <p:spPr bwMode="auto">
          <a:xfrm>
            <a:off x="9477929" y="3428469"/>
            <a:ext cx="1778000"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巴基斯坦伊斯兰</a:t>
            </a:r>
          </a:p>
          <a:p>
            <a:pPr algn="ctr"/>
            <a:r>
              <a:rPr kumimoji="1" lang="zh-CN" altLang="en-US" sz="2000">
                <a:solidFill>
                  <a:srgbClr val="663300"/>
                </a:solidFill>
                <a:latin typeface="Times New Roman" pitchFamily="18" charset="0"/>
                <a:ea typeface="黑体" panose="02010609060101010101" pitchFamily="49" charset="-122"/>
              </a:rPr>
              <a:t>共和国国旗</a:t>
            </a:r>
          </a:p>
        </p:txBody>
      </p:sp>
      <p:sp>
        <p:nvSpPr>
          <p:cNvPr id="16" name="Rectangle 14">
            <a:extLst>
              <a:ext uri="{FF2B5EF4-FFF2-40B4-BE49-F238E27FC236}">
                <a16:creationId xmlns:a16="http://schemas.microsoft.com/office/drawing/2014/main" xmlns="" id="{8F49A338-E748-469A-9A66-818523AF947A}"/>
              </a:ext>
            </a:extLst>
          </p:cNvPr>
          <p:cNvSpPr>
            <a:spLocks noChangeArrowheads="1"/>
          </p:cNvSpPr>
          <p:nvPr/>
        </p:nvSpPr>
        <p:spPr bwMode="auto">
          <a:xfrm>
            <a:off x="6029456" y="3576345"/>
            <a:ext cx="1841851" cy="380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印度共和国国旗</a:t>
            </a:r>
          </a:p>
        </p:txBody>
      </p:sp>
    </p:spTree>
    <p:custDataLst>
      <p:tags r:id="rId6"/>
    </p:custDataLst>
    <p:extLst>
      <p:ext uri="{BB962C8B-B14F-4D97-AF65-F5344CB8AC3E}">
        <p14:creationId xmlns:p14="http://schemas.microsoft.com/office/powerpoint/2010/main" val="2514312311"/>
      </p:ext>
    </p:extLst>
  </p:cSld>
  <p:clrMapOvr>
    <a:masterClrMapping/>
  </p:clrMapOvr>
  <mc:AlternateContent>
    <mc:Choice xmlns:p14="http://schemas.microsoft.com/office/powerpoint/2010/main" Requires="p14">
      <p:transition spd="slow" advTm="42283" p14:dur="2000"/>
    </mc:Choice>
    <mc:Fallback>
      <p:transition spd="slow" advTm="42283"/>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5" grpId="0"/>
      <p:bldP spid="1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0181" name="Picture 9" descr="m"/>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15901" y="1315343"/>
            <a:ext cx="4419105" cy="429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4" name="Rectangle 12"/>
          <p:cNvSpPr>
            <a:spLocks noChangeArrowheads="1"/>
          </p:cNvSpPr>
          <p:nvPr/>
        </p:nvSpPr>
        <p:spPr bwMode="auto">
          <a:xfrm>
            <a:off x="4961842" y="893224"/>
            <a:ext cx="6872367" cy="5861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1">
            <a:spAutoFit/>
          </a:bodyPr>
          <a:lstStyle/>
          <a:p>
            <a:pPr>
              <a:lnSpc>
                <a:spcPct val="125000"/>
              </a:lnSpc>
            </a:pPr>
            <a:r>
              <a:rPr kumimoji="1" lang="zh-CN" altLang="en-US" sz="3200" b="1">
                <a:latin typeface="楷体" panose="02010609060101010101" pitchFamily="49" charset="-122"/>
                <a:ea typeface="楷体" panose="02010609060101010101" pitchFamily="49" charset="-122"/>
              </a:rPr>
              <a:t>   </a:t>
            </a:r>
            <a:r>
              <a:rPr kumimoji="1" lang="en-US"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印度独立法案</a:t>
            </a:r>
            <a:r>
              <a:rPr kumimoji="1" lang="en-US" altLang="zh-CN" sz="2800" b="1">
                <a:latin typeface="楷体" panose="02010609060101010101" pitchFamily="49" charset="-122"/>
                <a:ea typeface="楷体" panose="02010609060101010101" pitchFamily="49" charset="-122"/>
              </a:rPr>
              <a:t>》</a:t>
            </a:r>
            <a:r>
              <a:rPr kumimoji="1" lang="zh-CN" altLang="en-US" sz="2800" b="1">
                <a:latin typeface="楷体" panose="02010609060101010101" pitchFamily="49" charset="-122"/>
                <a:ea typeface="楷体" panose="02010609060101010101" pitchFamily="49" charset="-122"/>
              </a:rPr>
              <a:t>，即</a:t>
            </a:r>
            <a:r>
              <a:rPr lang="zh-CN" altLang="en-US" sz="2800" b="1">
                <a:latin typeface="楷体" panose="02010609060101010101" pitchFamily="49" charset="-122"/>
                <a:ea typeface="楷体" panose="02010609060101010101" pitchFamily="49" charset="-122"/>
              </a:rPr>
              <a:t>“蒙巴顿方案”</a:t>
            </a:r>
            <a:r>
              <a:rPr kumimoji="1" lang="zh-CN" altLang="en-US" sz="2800" b="1">
                <a:latin typeface="楷体" panose="02010609060101010101" pitchFamily="49" charset="-122"/>
                <a:ea typeface="楷体" panose="02010609060101010101" pitchFamily="49" charset="-122"/>
              </a:rPr>
              <a:t>中规定，印度分为信仰印度教为主的印度国家和信仰伊斯兰教为主的巴基斯坦国家。</a:t>
            </a:r>
            <a:r>
              <a:rPr kumimoji="1" lang="en-US" altLang="zh-CN" sz="2800" b="1">
                <a:latin typeface="楷体" panose="02010609060101010101" pitchFamily="49" charset="-122"/>
                <a:ea typeface="楷体" panose="02010609060101010101" pitchFamily="49" charset="-122"/>
              </a:rPr>
              <a:t>    </a:t>
            </a:r>
          </a:p>
          <a:p>
            <a:pPr>
              <a:lnSpc>
                <a:spcPct val="125000"/>
              </a:lnSpc>
            </a:pPr>
            <a:r>
              <a:rPr kumimoji="1" lang="en-US" altLang="zh-CN" sz="2800" b="1">
                <a:latin typeface="楷体" panose="02010609060101010101" pitchFamily="49" charset="-122"/>
                <a:ea typeface="楷体" panose="02010609060101010101" pitchFamily="49" charset="-122"/>
              </a:rPr>
              <a:t>    </a:t>
            </a:r>
            <a:r>
              <a:rPr kumimoji="1" lang="zh-CN" altLang="en-US" sz="2800" b="1">
                <a:latin typeface="楷体" panose="02010609060101010101" pitchFamily="49" charset="-122"/>
                <a:ea typeface="楷体" panose="02010609060101010101" pitchFamily="49" charset="-122"/>
              </a:rPr>
              <a:t>分治反映了英国想要继续控制这一地区的企图，也是造成南亚次大陆局势不安定的重要原因。克什米尔问题为日后印巴长期冲突埋下伏笔。</a:t>
            </a:r>
            <a:endParaRPr kumimoji="1" lang="en-US" altLang="zh-CN" sz="2800" b="1">
              <a:latin typeface="楷体" pitchFamily="49" charset="-122"/>
              <a:ea typeface="楷体" pitchFamily="49" charset="-122"/>
            </a:endParaRPr>
          </a:p>
          <a:p>
            <a:pPr>
              <a:lnSpc>
                <a:spcPct val="125000"/>
              </a:lnSpc>
            </a:pPr>
            <a:r>
              <a:rPr kumimoji="1" lang="zh-CN" altLang="en-US" sz="2800" b="1">
                <a:latin typeface="楷体" panose="02010609060101010101" pitchFamily="49" charset="-122"/>
                <a:ea typeface="楷体" panose="02010609060101010101" pitchFamily="49" charset="-122"/>
              </a:rPr>
              <a:t>    印、巴独立标志着英国对印度长达</a:t>
            </a:r>
            <a:r>
              <a:rPr kumimoji="1" lang="en-US" altLang="zh-CN" sz="2800" b="1">
                <a:latin typeface="楷体" panose="02010609060101010101" pitchFamily="49" charset="-122"/>
                <a:ea typeface="楷体" panose="02010609060101010101" pitchFamily="49" charset="-122"/>
              </a:rPr>
              <a:t>277</a:t>
            </a:r>
            <a:r>
              <a:rPr kumimoji="1" lang="zh-CN" altLang="en-US" sz="2800" b="1">
                <a:latin typeface="楷体" panose="02010609060101010101" pitchFamily="49" charset="-122"/>
                <a:ea typeface="楷体" panose="02010609060101010101" pitchFamily="49" charset="-122"/>
              </a:rPr>
              <a:t>年的侵略和近</a:t>
            </a:r>
            <a:r>
              <a:rPr kumimoji="1" lang="en-US" altLang="zh-CN" sz="2800" b="1">
                <a:latin typeface="楷体" panose="02010609060101010101" pitchFamily="49" charset="-122"/>
                <a:ea typeface="楷体" panose="02010609060101010101" pitchFamily="49" charset="-122"/>
              </a:rPr>
              <a:t>200</a:t>
            </a:r>
            <a:r>
              <a:rPr kumimoji="1" lang="zh-CN" altLang="en-US" sz="2800" b="1">
                <a:latin typeface="楷体" panose="02010609060101010101" pitchFamily="49" charset="-122"/>
                <a:ea typeface="楷体" panose="02010609060101010101" pitchFamily="49" charset="-122"/>
              </a:rPr>
              <a:t>年殖民统治的终结，加速了英帝国主义殖民体系的瓦解。</a:t>
            </a:r>
            <a:endParaRPr kumimoji="1" lang="en-US" altLang="zh-CN" sz="2800" b="1">
              <a:latin typeface="楷体" panose="02010609060101010101" pitchFamily="49" charset="-122"/>
              <a:ea typeface="楷体" panose="02010609060101010101" pitchFamily="49" charset="-122"/>
            </a:endParaRPr>
          </a:p>
          <a:p>
            <a:pPr>
              <a:lnSpc>
                <a:spcPct val="125000"/>
              </a:lnSpc>
            </a:pPr>
            <a:endParaRPr kumimoji="1" lang="zh-CN" altLang="en-US" sz="2400" b="1">
              <a:latin typeface="楷体" pitchFamily="49" charset="-122"/>
              <a:ea typeface="楷体" pitchFamily="49" charset="-122"/>
            </a:endParaRPr>
          </a:p>
        </p:txBody>
      </p:sp>
      <p:sp>
        <p:nvSpPr>
          <p:cNvPr id="9" name="矩形 8">
            <a:extLst>
              <a:ext uri="{FF2B5EF4-FFF2-40B4-BE49-F238E27FC236}">
                <a16:creationId xmlns:a16="http://schemas.microsoft.com/office/drawing/2014/main" xmlns="" id="{87699ADC-F0B7-4227-8ECE-BA3B2A55B23D}"/>
              </a:ext>
            </a:extLst>
          </p:cNvPr>
          <p:cNvSpPr/>
          <p:nvPr/>
        </p:nvSpPr>
        <p:spPr>
          <a:xfrm>
            <a:off x="3772529" y="103556"/>
            <a:ext cx="6263426" cy="584775"/>
          </a:xfrm>
          <a:prstGeom prst="rect">
            <a:avLst/>
          </a:prstGeom>
        </p:spPr>
        <p:txBody>
          <a:bodyPr wrap="square">
            <a:spAutoFit/>
          </a:bodyPr>
          <a:lstStyle/>
          <a:p>
            <a:pPr indent="200660">
              <a:spcAft>
                <a:spcPct val="0"/>
              </a:spcAft>
            </a:pPr>
            <a:r>
              <a:rPr lang="zh-CN" altLang="en-US" sz="3200" b="1" kern="100">
                <a:solidFill>
                  <a:srgbClr val="C00000"/>
                </a:solidFill>
                <a:latin typeface="+mj-ea"/>
                <a:ea typeface="+mj-ea"/>
                <a:cs typeface="Times New Roman" panose="02020603050405020304" pitchFamily="18" charset="0"/>
              </a:rPr>
              <a:t>  对印巴分治的认识</a:t>
            </a:r>
            <a:endParaRPr lang="zh-CN" altLang="zh-CN" sz="3200" kern="100">
              <a:solidFill>
                <a:srgbClr val="C00000"/>
              </a:solidFill>
              <a:effectLst/>
              <a:latin typeface="+mj-ea"/>
              <a:ea typeface="+mj-ea"/>
              <a:cs typeface="Times New Roman" panose="02020603050405020304" pitchFamily="18" charset="0"/>
            </a:endParaRPr>
          </a:p>
        </p:txBody>
      </p:sp>
      <p:sp>
        <p:nvSpPr>
          <p:cNvPr id="10" name="椭圆 9">
            <a:extLst>
              <a:ext uri="{FF2B5EF4-FFF2-40B4-BE49-F238E27FC236}">
                <a16:creationId xmlns:a16="http://schemas.microsoft.com/office/drawing/2014/main" xmlns="" id="{45A7A87B-F52F-484F-9F7D-42A736DE6579}"/>
              </a:ext>
            </a:extLst>
          </p:cNvPr>
          <p:cNvSpPr/>
          <p:nvPr/>
        </p:nvSpPr>
        <p:spPr>
          <a:xfrm>
            <a:off x="792549" y="1315343"/>
            <a:ext cx="2045243" cy="1128312"/>
          </a:xfrm>
          <a:prstGeom prst="ellipse">
            <a:avLst/>
          </a:prstGeom>
          <a:noFill/>
          <a:ln w="38100">
            <a:solidFill>
              <a:srgbClr val="C0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4"/>
    </p:custDataLst>
  </p:cSld>
  <p:clrMapOvr>
    <a:masterClrMapping/>
  </p:clrMapOvr>
  <mc:AlternateContent>
    <mc:Choice xmlns:p14="http://schemas.microsoft.com/office/powerpoint/2010/main" Requires="p14">
      <p:transition spd="slow" advTm="64855" p14:dur="2000"/>
    </mc:Choice>
    <mc:Fallback>
      <p:transition spd="slow" advTm="6485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1"/>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4274" name="Picture 6" descr="印尼首任总统苏加诺"/>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346075" y="1242414"/>
            <a:ext cx="3403600" cy="41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Rectangle 8"/>
          <p:cNvSpPr>
            <a:spLocks noChangeArrowheads="1"/>
          </p:cNvSpPr>
          <p:nvPr/>
        </p:nvSpPr>
        <p:spPr bwMode="auto">
          <a:xfrm>
            <a:off x="153717" y="5615586"/>
            <a:ext cx="411651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kumimoji="1" lang="zh-CN" altLang="en-US" sz="2000">
                <a:solidFill>
                  <a:srgbClr val="663300"/>
                </a:solidFill>
                <a:latin typeface="Times New Roman" pitchFamily="18" charset="0"/>
                <a:ea typeface="黑体" panose="02010609060101010101" pitchFamily="49" charset="-122"/>
              </a:rPr>
              <a:t>苏加诺  </a:t>
            </a:r>
            <a:r>
              <a:rPr kumimoji="1" lang="en-US" altLang="zh-CN" sz="2000">
                <a:solidFill>
                  <a:srgbClr val="663300"/>
                </a:solidFill>
                <a:latin typeface="Times New Roman" pitchFamily="18" charset="0"/>
                <a:ea typeface="黑体" panose="02010609060101010101" pitchFamily="49" charset="-122"/>
              </a:rPr>
              <a:t> </a:t>
            </a:r>
          </a:p>
          <a:p>
            <a:pPr algn="ctr"/>
            <a:r>
              <a:rPr kumimoji="1" lang="en-US" altLang="zh-CN" sz="2000">
                <a:solidFill>
                  <a:srgbClr val="663300"/>
                </a:solidFill>
                <a:latin typeface="Times New Roman" pitchFamily="18" charset="0"/>
                <a:ea typeface="黑体" panose="02010609060101010101" pitchFamily="49" charset="-122"/>
              </a:rPr>
              <a:t>                   </a:t>
            </a:r>
            <a:r>
              <a:rPr kumimoji="1" lang="zh-CN" altLang="en-US" sz="2000">
                <a:solidFill>
                  <a:srgbClr val="663300"/>
                </a:solidFill>
                <a:latin typeface="Times New Roman" pitchFamily="18" charset="0"/>
                <a:ea typeface="黑体" panose="02010609060101010101" pitchFamily="49" charset="-122"/>
              </a:rPr>
              <a:t>“</a:t>
            </a:r>
            <a:r>
              <a:rPr kumimoji="1" lang="en-US" altLang="zh-CN" sz="2000">
                <a:solidFill>
                  <a:srgbClr val="663300"/>
                </a:solidFill>
                <a:latin typeface="Times New Roman" pitchFamily="18" charset="0"/>
                <a:ea typeface="黑体" panose="02010609060101010101" pitchFamily="49" charset="-122"/>
              </a:rPr>
              <a:t> </a:t>
            </a:r>
            <a:r>
              <a:rPr kumimoji="1" lang="zh-CN" altLang="en-US" sz="2000">
                <a:solidFill>
                  <a:srgbClr val="663300"/>
                </a:solidFill>
                <a:latin typeface="Times New Roman" pitchFamily="18" charset="0"/>
                <a:ea typeface="黑体" panose="02010609060101010101" pitchFamily="49" charset="-122"/>
              </a:rPr>
              <a:t>印尼国父” </a:t>
            </a:r>
            <a:r>
              <a:rPr kumimoji="1" lang="zh-CN" altLang="en-US" sz="1600">
                <a:solidFill>
                  <a:schemeClr val="bg2"/>
                </a:solidFill>
                <a:latin typeface="楷体_GB2312" pitchFamily="49" charset="-122"/>
                <a:ea typeface="楷体_GB2312" pitchFamily="49" charset="-122"/>
              </a:rPr>
              <a:t>印尼首任总统</a:t>
            </a:r>
          </a:p>
        </p:txBody>
      </p:sp>
      <p:sp>
        <p:nvSpPr>
          <p:cNvPr id="54282" name="Text Box 14"/>
          <p:cNvSpPr txBox="1">
            <a:spLocks noChangeArrowheads="1"/>
          </p:cNvSpPr>
          <p:nvPr/>
        </p:nvSpPr>
        <p:spPr bwMode="auto">
          <a:xfrm>
            <a:off x="4557933" y="3042904"/>
            <a:ext cx="7287992"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anchorCtr="1">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1600">
                <a:solidFill>
                  <a:srgbClr val="333333"/>
                </a:solidFill>
                <a:latin typeface="仿宋_GB2312" pitchFamily="49" charset="-122"/>
                <a:ea typeface="仿宋_GB2312" pitchFamily="49" charset="-122"/>
              </a:rPr>
              <a:t>　　 </a:t>
            </a:r>
            <a:r>
              <a:rPr kumimoji="1" lang="zh-CN" altLang="en-US" sz="2000" b="1">
                <a:solidFill>
                  <a:srgbClr val="333333"/>
                </a:solidFill>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15</a:t>
            </a:r>
            <a:r>
              <a:rPr kumimoji="1" lang="zh-CN" altLang="en-US" sz="2400" b="1">
                <a:latin typeface="楷体" panose="02010609060101010101" pitchFamily="49" charset="-122"/>
                <a:ea typeface="楷体" panose="02010609060101010101" pitchFamily="49" charset="-122"/>
              </a:rPr>
              <a:t>世纪，葡萄牙、西班牙和英国先后侵入。</a:t>
            </a:r>
            <a:r>
              <a:rPr kumimoji="1" lang="en-US" altLang="zh-CN" sz="2400" b="1">
                <a:latin typeface="楷体" panose="02010609060101010101" pitchFamily="49" charset="-122"/>
                <a:ea typeface="楷体" panose="02010609060101010101" pitchFamily="49" charset="-122"/>
              </a:rPr>
              <a:t>1596</a:t>
            </a:r>
            <a:r>
              <a:rPr kumimoji="1" lang="zh-CN" altLang="en-US" sz="2400" b="1">
                <a:latin typeface="楷体" panose="02010609060101010101" pitchFamily="49" charset="-122"/>
                <a:ea typeface="楷体" panose="02010609060101010101" pitchFamily="49" charset="-122"/>
              </a:rPr>
              <a:t>年荷兰侵入，</a:t>
            </a:r>
            <a:r>
              <a:rPr kumimoji="1" lang="en-US" altLang="zh-CN" sz="2400" b="1">
                <a:latin typeface="楷体" panose="02010609060101010101" pitchFamily="49" charset="-122"/>
                <a:ea typeface="楷体" panose="02010609060101010101" pitchFamily="49" charset="-122"/>
              </a:rPr>
              <a:t>1602</a:t>
            </a:r>
            <a:r>
              <a:rPr kumimoji="1" lang="zh-CN" altLang="en-US" sz="2400" b="1">
                <a:latin typeface="楷体" panose="02010609060101010101" pitchFamily="49" charset="-122"/>
                <a:ea typeface="楷体" panose="02010609060101010101" pitchFamily="49" charset="-122"/>
              </a:rPr>
              <a:t>年成立具有政府职权的“东印度公司”，</a:t>
            </a:r>
            <a:r>
              <a:rPr kumimoji="1" lang="en-US" altLang="zh-CN" sz="2400" b="1">
                <a:latin typeface="楷体" panose="02010609060101010101" pitchFamily="49" charset="-122"/>
                <a:ea typeface="楷体" panose="02010609060101010101" pitchFamily="49" charset="-122"/>
              </a:rPr>
              <a:t>1799</a:t>
            </a:r>
            <a:r>
              <a:rPr kumimoji="1" lang="zh-CN" altLang="en-US" sz="2400" b="1">
                <a:latin typeface="楷体" panose="02010609060101010101" pitchFamily="49" charset="-122"/>
                <a:ea typeface="楷体" panose="02010609060101010101" pitchFamily="49" charset="-122"/>
              </a:rPr>
              <a:t>年底改设殖民政府。</a:t>
            </a:r>
            <a:r>
              <a:rPr kumimoji="1" lang="en-US" altLang="zh-CN" sz="2400" b="1">
                <a:latin typeface="楷体" panose="02010609060101010101" pitchFamily="49" charset="-122"/>
                <a:ea typeface="楷体" panose="02010609060101010101" pitchFamily="49" charset="-122"/>
              </a:rPr>
              <a:t>1942</a:t>
            </a:r>
            <a:r>
              <a:rPr kumimoji="1" lang="zh-CN" altLang="en-US" sz="2400" b="1">
                <a:latin typeface="楷体" panose="02010609060101010101" pitchFamily="49" charset="-122"/>
                <a:ea typeface="楷体" panose="02010609060101010101" pitchFamily="49" charset="-122"/>
              </a:rPr>
              <a:t>年日本占领印尼，</a:t>
            </a:r>
            <a:r>
              <a:rPr kumimoji="1" lang="en-US" altLang="zh-CN" sz="2400" b="1">
                <a:latin typeface="楷体" panose="02010609060101010101" pitchFamily="49" charset="-122"/>
                <a:ea typeface="楷体" panose="02010609060101010101" pitchFamily="49" charset="-122"/>
              </a:rPr>
              <a:t>1945</a:t>
            </a:r>
            <a:r>
              <a:rPr kumimoji="1" lang="zh-CN" altLang="en-US" sz="2400" b="1">
                <a:latin typeface="楷体" panose="02010609060101010101" pitchFamily="49" charset="-122"/>
                <a:ea typeface="楷体" panose="02010609060101010101" pitchFamily="49" charset="-122"/>
              </a:rPr>
              <a:t>年日本投降后，印尼爆发苏加诺领导的“八月革命”，</a:t>
            </a:r>
            <a:r>
              <a:rPr kumimoji="1" lang="en-US" altLang="zh-CN" sz="2400" b="1">
                <a:latin typeface="楷体" panose="02010609060101010101" pitchFamily="49" charset="-122"/>
                <a:ea typeface="楷体" panose="02010609060101010101" pitchFamily="49" charset="-122"/>
              </a:rPr>
              <a:t>8</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17</a:t>
            </a:r>
            <a:r>
              <a:rPr kumimoji="1" lang="zh-CN" altLang="en-US" sz="2400" b="1">
                <a:latin typeface="楷体" panose="02010609060101010101" pitchFamily="49" charset="-122"/>
                <a:ea typeface="楷体" panose="02010609060101010101" pitchFamily="49" charset="-122"/>
              </a:rPr>
              <a:t>日宣布独立，成立印度尼西亚共和国。</a:t>
            </a:r>
          </a:p>
          <a:p>
            <a:r>
              <a:rPr kumimoji="1" lang="zh-CN" altLang="en-US" sz="2400" b="1">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1947</a:t>
            </a:r>
            <a:r>
              <a:rPr kumimoji="1" lang="zh-CN" altLang="en-US" sz="2400" b="1">
                <a:latin typeface="楷体" panose="02010609060101010101" pitchFamily="49" charset="-122"/>
                <a:ea typeface="楷体" panose="02010609060101010101" pitchFamily="49" charset="-122"/>
              </a:rPr>
              <a:t>年后，荷兰与印尼经过多次战争和协商，于</a:t>
            </a:r>
            <a:r>
              <a:rPr kumimoji="1" lang="en-US" altLang="zh-CN" sz="2400" b="1">
                <a:latin typeface="楷体" panose="02010609060101010101" pitchFamily="49" charset="-122"/>
                <a:ea typeface="楷体" panose="02010609060101010101" pitchFamily="49" charset="-122"/>
              </a:rPr>
              <a:t>1949</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11</a:t>
            </a:r>
            <a:r>
              <a:rPr kumimoji="1" lang="zh-CN" altLang="en-US" sz="2400" b="1">
                <a:latin typeface="楷体" panose="02010609060101010101" pitchFamily="49" charset="-122"/>
                <a:ea typeface="楷体" panose="02010609060101010101" pitchFamily="49" charset="-122"/>
              </a:rPr>
              <a:t>月签订印荷</a:t>
            </a:r>
            <a:r>
              <a:rPr kumimoji="1" lang="en-US" altLang="zh-CN" sz="2400" b="1">
                <a:latin typeface="楷体" panose="02010609060101010101" pitchFamily="49" charset="-122"/>
                <a:ea typeface="楷体" panose="02010609060101010101" pitchFamily="49" charset="-122"/>
              </a:rPr>
              <a:t>《</a:t>
            </a:r>
            <a:r>
              <a:rPr kumimoji="1" lang="zh-CN" altLang="en-US" sz="2400" b="1">
                <a:latin typeface="楷体" panose="02010609060101010101" pitchFamily="49" charset="-122"/>
                <a:ea typeface="楷体" panose="02010609060101010101" pitchFamily="49" charset="-122"/>
              </a:rPr>
              <a:t>圆桌会议协定</a:t>
            </a:r>
            <a:r>
              <a:rPr kumimoji="1" lang="en-US" altLang="zh-CN" sz="2400" b="1">
                <a:latin typeface="楷体" panose="02010609060101010101" pitchFamily="49" charset="-122"/>
                <a:ea typeface="楷体" panose="02010609060101010101" pitchFamily="49" charset="-122"/>
              </a:rPr>
              <a:t>》</a:t>
            </a:r>
            <a:r>
              <a:rPr kumimoji="1" lang="zh-CN" altLang="en-US" sz="2400" b="1">
                <a:latin typeface="楷体" panose="02010609060101010101" pitchFamily="49" charset="-122"/>
                <a:ea typeface="楷体" panose="02010609060101010101" pitchFamily="49" charset="-122"/>
              </a:rPr>
              <a:t>。据此协定，同年</a:t>
            </a:r>
            <a:r>
              <a:rPr kumimoji="1" lang="en-US" altLang="zh-CN" sz="2400" b="1">
                <a:latin typeface="楷体" panose="02010609060101010101" pitchFamily="49" charset="-122"/>
                <a:ea typeface="楷体" panose="02010609060101010101" pitchFamily="49" charset="-122"/>
              </a:rPr>
              <a:t>12</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27</a:t>
            </a:r>
            <a:r>
              <a:rPr kumimoji="1" lang="zh-CN" altLang="en-US" sz="2400" b="1">
                <a:latin typeface="楷体" panose="02010609060101010101" pitchFamily="49" charset="-122"/>
                <a:ea typeface="楷体" panose="02010609060101010101" pitchFamily="49" charset="-122"/>
              </a:rPr>
              <a:t>日成立联邦共和国，参加荷印联邦。</a:t>
            </a:r>
            <a:r>
              <a:rPr kumimoji="1" lang="en-US" altLang="zh-CN" sz="2400" b="1">
                <a:latin typeface="楷体" panose="02010609060101010101" pitchFamily="49" charset="-122"/>
                <a:ea typeface="楷体" panose="02010609060101010101" pitchFamily="49" charset="-122"/>
              </a:rPr>
              <a:t>1950</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8</a:t>
            </a:r>
            <a:r>
              <a:rPr kumimoji="1" lang="zh-CN" altLang="en-US" sz="2400" b="1">
                <a:latin typeface="楷体" panose="02010609060101010101" pitchFamily="49" charset="-122"/>
                <a:ea typeface="楷体" panose="02010609060101010101" pitchFamily="49" charset="-122"/>
              </a:rPr>
              <a:t>月印尼联邦议院通过临时宪法，正式宣布成立印度尼西亚共和国。</a:t>
            </a:r>
          </a:p>
        </p:txBody>
      </p:sp>
      <p:sp>
        <p:nvSpPr>
          <p:cNvPr id="10" name="矩形 9">
            <a:extLst>
              <a:ext uri="{FF2B5EF4-FFF2-40B4-BE49-F238E27FC236}">
                <a16:creationId xmlns:a16="http://schemas.microsoft.com/office/drawing/2014/main" xmlns="" id="{E5357B72-1C6F-4EA4-80D5-EA3632E36040}"/>
              </a:ext>
            </a:extLst>
          </p:cNvPr>
          <p:cNvSpPr/>
          <p:nvPr/>
        </p:nvSpPr>
        <p:spPr>
          <a:xfrm>
            <a:off x="20150" y="121777"/>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亚洲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印度尼西亚</a:t>
            </a:r>
            <a:endParaRPr lang="zh-CN" altLang="zh-CN" sz="3600" kern="100">
              <a:solidFill>
                <a:srgbClr val="C00000"/>
              </a:solidFill>
              <a:effectLst/>
              <a:latin typeface="+mj-ea"/>
              <a:ea typeface="+mj-ea"/>
              <a:cs typeface="Times New Roman" panose="02020603050405020304" pitchFamily="18" charset="0"/>
            </a:endParaRPr>
          </a:p>
        </p:txBody>
      </p:sp>
      <p:pic>
        <p:nvPicPr>
          <p:cNvPr id="15" name="Picture 9" descr="y">
            <a:extLst>
              <a:ext uri="{FF2B5EF4-FFF2-40B4-BE49-F238E27FC236}">
                <a16:creationId xmlns:a16="http://schemas.microsoft.com/office/drawing/2014/main" xmlns="" id="{E59FACC2-DBA1-4D05-B852-0FA2234E79A3}"/>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5801286" y="387351"/>
            <a:ext cx="3138488"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0">
            <a:extLst>
              <a:ext uri="{FF2B5EF4-FFF2-40B4-BE49-F238E27FC236}">
                <a16:creationId xmlns:a16="http://schemas.microsoft.com/office/drawing/2014/main" xmlns="" id="{1ED89F71-85E8-448B-9479-A8194C7DACE5}"/>
              </a:ext>
            </a:extLst>
          </p:cNvPr>
          <p:cNvSpPr>
            <a:spLocks noChangeArrowheads="1"/>
          </p:cNvSpPr>
          <p:nvPr/>
        </p:nvSpPr>
        <p:spPr bwMode="auto">
          <a:xfrm>
            <a:off x="6096000" y="2508911"/>
            <a:ext cx="25400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印度尼西亚共和国国旗</a:t>
            </a:r>
          </a:p>
        </p:txBody>
      </p:sp>
      <p:pic>
        <p:nvPicPr>
          <p:cNvPr id="17" name="Picture 12" descr="y">
            <a:extLst>
              <a:ext uri="{FF2B5EF4-FFF2-40B4-BE49-F238E27FC236}">
                <a16:creationId xmlns:a16="http://schemas.microsoft.com/office/drawing/2014/main" xmlns="" id="{4B1E39DA-967F-46B6-8D72-D1BDD07CDC6C}"/>
              </a:ext>
            </a:extLst>
          </p:cNvPr>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9503898" y="333376"/>
            <a:ext cx="1905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3">
            <a:extLst>
              <a:ext uri="{FF2B5EF4-FFF2-40B4-BE49-F238E27FC236}">
                <a16:creationId xmlns:a16="http://schemas.microsoft.com/office/drawing/2014/main" xmlns="" id="{40E68886-8D8B-46B5-B5A6-ACAEC9199308}"/>
              </a:ext>
            </a:extLst>
          </p:cNvPr>
          <p:cNvSpPr>
            <a:spLocks noChangeArrowheads="1"/>
          </p:cNvSpPr>
          <p:nvPr/>
        </p:nvSpPr>
        <p:spPr bwMode="auto">
          <a:xfrm>
            <a:off x="9864725" y="2442896"/>
            <a:ext cx="10160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印尼国徽</a:t>
            </a:r>
          </a:p>
        </p:txBody>
      </p:sp>
    </p:spTree>
  </p:cSld>
  <p:clrMapOvr>
    <a:masterClrMapping/>
  </p:clrMapOvr>
  <mc:AlternateContent>
    <mc:Choice xmlns:p14="http://schemas.microsoft.com/office/powerpoint/2010/main" Requires="p14">
      <p:transition spd="slow" advTm="4159" p14:dur="2000"/>
    </mc:Choice>
    <mc:Fallback>
      <p:transition spd="slow" advTm="4159"/>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4276" name="Rectangle 8"/>
          <p:cNvSpPr>
            <a:spLocks noChangeArrowheads="1"/>
          </p:cNvSpPr>
          <p:nvPr/>
        </p:nvSpPr>
        <p:spPr bwMode="auto">
          <a:xfrm>
            <a:off x="962008" y="5810525"/>
            <a:ext cx="27347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kumimoji="1" lang="zh-CN" altLang="en-US" sz="2000">
                <a:solidFill>
                  <a:srgbClr val="663300"/>
                </a:solidFill>
                <a:latin typeface="Times New Roman" pitchFamily="18" charset="0"/>
                <a:ea typeface="黑体" panose="02010609060101010101" pitchFamily="49" charset="-122"/>
              </a:rPr>
              <a:t>曼努埃尔</a:t>
            </a:r>
            <a:r>
              <a:rPr kumimoji="1" lang="en-US" altLang="zh-CN" sz="2000">
                <a:solidFill>
                  <a:srgbClr val="663300"/>
                </a:solidFill>
                <a:latin typeface="Times New Roman" pitchFamily="18" charset="0"/>
                <a:ea typeface="黑体" panose="02010609060101010101" pitchFamily="49" charset="-122"/>
              </a:rPr>
              <a:t>·</a:t>
            </a:r>
            <a:r>
              <a:rPr kumimoji="1" lang="zh-CN" altLang="en-US" sz="2000">
                <a:solidFill>
                  <a:srgbClr val="663300"/>
                </a:solidFill>
                <a:latin typeface="Times New Roman" pitchFamily="18" charset="0"/>
                <a:ea typeface="黑体" panose="02010609060101010101" pitchFamily="49" charset="-122"/>
              </a:rPr>
              <a:t>罗哈斯</a:t>
            </a:r>
            <a:r>
              <a:rPr kumimoji="1" lang="en-US" altLang="zh-CN" sz="2000">
                <a:solidFill>
                  <a:srgbClr val="663300"/>
                </a:solidFill>
                <a:latin typeface="Times New Roman" pitchFamily="18" charset="0"/>
                <a:ea typeface="黑体" panose="02010609060101010101" pitchFamily="49" charset="-122"/>
              </a:rPr>
              <a:t>·</a:t>
            </a:r>
            <a:r>
              <a:rPr kumimoji="1" lang="zh-CN" altLang="en-US" sz="2000">
                <a:solidFill>
                  <a:srgbClr val="663300"/>
                </a:solidFill>
                <a:latin typeface="Times New Roman" pitchFamily="18" charset="0"/>
                <a:ea typeface="黑体" panose="02010609060101010101" pitchFamily="49" charset="-122"/>
              </a:rPr>
              <a:t>阿库纳</a:t>
            </a:r>
          </a:p>
          <a:p>
            <a:pPr algn="ctr"/>
            <a:r>
              <a:rPr kumimoji="1" lang="zh-CN" altLang="en-US" sz="1600">
                <a:solidFill>
                  <a:schemeClr val="bg2"/>
                </a:solidFill>
                <a:latin typeface="楷体_GB2312" pitchFamily="49" charset="-122"/>
                <a:ea typeface="楷体_GB2312" pitchFamily="49" charset="-122"/>
              </a:rPr>
              <a:t>印尼首任总统</a:t>
            </a:r>
          </a:p>
        </p:txBody>
      </p:sp>
      <p:sp>
        <p:nvSpPr>
          <p:cNvPr id="54282" name="Text Box 14"/>
          <p:cNvSpPr txBox="1">
            <a:spLocks noChangeArrowheads="1"/>
          </p:cNvSpPr>
          <p:nvPr/>
        </p:nvSpPr>
        <p:spPr bwMode="auto">
          <a:xfrm>
            <a:off x="4656407" y="3042904"/>
            <a:ext cx="7287992"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anchorCtr="1">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1600">
                <a:solidFill>
                  <a:srgbClr val="333333"/>
                </a:solidFill>
                <a:latin typeface="仿宋_GB2312" pitchFamily="49" charset="-122"/>
                <a:ea typeface="仿宋_GB2312" pitchFamily="49" charset="-122"/>
              </a:rPr>
              <a:t>　　 </a:t>
            </a:r>
            <a:r>
              <a:rPr kumimoji="1" lang="zh-CN" altLang="en-US" sz="2000" b="1">
                <a:solidFill>
                  <a:srgbClr val="333333"/>
                </a:solidFill>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1521</a:t>
            </a:r>
            <a:r>
              <a:rPr kumimoji="1" lang="zh-CN" altLang="en-US" sz="2400" b="1">
                <a:latin typeface="楷体" panose="02010609060101010101" pitchFamily="49" charset="-122"/>
                <a:ea typeface="楷体" panose="02010609060101010101" pitchFamily="49" charset="-122"/>
              </a:rPr>
              <a:t>年，麦哲伦率领西班牙远征队到达了菲律宾群岛。</a:t>
            </a:r>
            <a:r>
              <a:rPr kumimoji="1" lang="en-US" altLang="zh-CN" sz="2400" b="1">
                <a:latin typeface="楷体" panose="02010609060101010101" pitchFamily="49" charset="-122"/>
                <a:ea typeface="楷体" panose="02010609060101010101" pitchFamily="49" charset="-122"/>
              </a:rPr>
              <a:t>1565</a:t>
            </a:r>
            <a:r>
              <a:rPr kumimoji="1" lang="zh-CN" altLang="en-US" sz="2400" b="1">
                <a:latin typeface="楷体" panose="02010609060101010101" pitchFamily="49" charset="-122"/>
                <a:ea typeface="楷体" panose="02010609060101010101" pitchFamily="49" charset="-122"/>
              </a:rPr>
              <a:t>年，西班牙侵占菲律宾，自此统治菲达</a:t>
            </a:r>
            <a:r>
              <a:rPr kumimoji="1" lang="en-US" altLang="zh-CN" sz="2400" b="1">
                <a:latin typeface="楷体" panose="02010609060101010101" pitchFamily="49" charset="-122"/>
                <a:ea typeface="楷体" panose="02010609060101010101" pitchFamily="49" charset="-122"/>
              </a:rPr>
              <a:t>300</a:t>
            </a:r>
            <a:r>
              <a:rPr kumimoji="1" lang="zh-CN" altLang="en-US" sz="2400" b="1">
                <a:latin typeface="楷体" panose="02010609060101010101" pitchFamily="49" charset="-122"/>
                <a:ea typeface="楷体" panose="02010609060101010101" pitchFamily="49" charset="-122"/>
              </a:rPr>
              <a:t>多年。</a:t>
            </a:r>
          </a:p>
          <a:p>
            <a:r>
              <a:rPr kumimoji="1" lang="zh-CN" altLang="en-US" sz="2400" b="1">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1898</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6</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12</a:t>
            </a:r>
            <a:r>
              <a:rPr kumimoji="1" lang="zh-CN" altLang="en-US" sz="2400" b="1">
                <a:latin typeface="楷体" panose="02010609060101010101" pitchFamily="49" charset="-122"/>
                <a:ea typeface="楷体" panose="02010609060101010101" pitchFamily="49" charset="-122"/>
              </a:rPr>
              <a:t>日，菲律宾推翻西班牙的殖民统治，宣布独立，将国名改为菲律宾共和国。同年，美国依据对西班牙战争后签订的</a:t>
            </a:r>
            <a:r>
              <a:rPr kumimoji="1" lang="en-US" altLang="zh-CN" sz="2400" b="1">
                <a:latin typeface="楷体" panose="02010609060101010101" pitchFamily="49" charset="-122"/>
                <a:ea typeface="楷体" panose="02010609060101010101" pitchFamily="49" charset="-122"/>
              </a:rPr>
              <a:t>《</a:t>
            </a:r>
            <a:r>
              <a:rPr kumimoji="1" lang="zh-CN" altLang="en-US" sz="2400" b="1">
                <a:latin typeface="楷体" panose="02010609060101010101" pitchFamily="49" charset="-122"/>
                <a:ea typeface="楷体" panose="02010609060101010101" pitchFamily="49" charset="-122"/>
              </a:rPr>
              <a:t>巴黎条约</a:t>
            </a:r>
            <a:r>
              <a:rPr kumimoji="1" lang="en-US" altLang="zh-CN" sz="2400" b="1">
                <a:latin typeface="楷体" panose="02010609060101010101" pitchFamily="49" charset="-122"/>
                <a:ea typeface="楷体" panose="02010609060101010101" pitchFamily="49" charset="-122"/>
              </a:rPr>
              <a:t>》</a:t>
            </a:r>
            <a:r>
              <a:rPr kumimoji="1" lang="zh-CN" altLang="en-US" sz="2400" b="1">
                <a:latin typeface="楷体" panose="02010609060101010101" pitchFamily="49" charset="-122"/>
                <a:ea typeface="楷体" panose="02010609060101010101" pitchFamily="49" charset="-122"/>
              </a:rPr>
              <a:t>占领菲律宾。</a:t>
            </a:r>
            <a:r>
              <a:rPr kumimoji="1" lang="en-US" altLang="zh-CN" sz="2400" b="1">
                <a:latin typeface="楷体" panose="02010609060101010101" pitchFamily="49" charset="-122"/>
                <a:ea typeface="楷体" panose="02010609060101010101" pitchFamily="49" charset="-122"/>
              </a:rPr>
              <a:t>1942</a:t>
            </a:r>
            <a:r>
              <a:rPr kumimoji="1" lang="zh-CN" altLang="en-US" sz="2400" b="1">
                <a:latin typeface="楷体" panose="02010609060101010101" pitchFamily="49" charset="-122"/>
                <a:ea typeface="楷体" panose="02010609060101010101" pitchFamily="49" charset="-122"/>
              </a:rPr>
              <a:t>年，菲律宾被日本占领。二战后，菲律宾重新沦为美国殖民地。</a:t>
            </a:r>
          </a:p>
          <a:p>
            <a:r>
              <a:rPr kumimoji="1" lang="zh-CN" altLang="en-US" sz="2400" b="1">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1946</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7</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4</a:t>
            </a:r>
            <a:r>
              <a:rPr kumimoji="1" lang="zh-CN" altLang="en-US" sz="2400" b="1">
                <a:latin typeface="楷体" panose="02010609060101010101" pitchFamily="49" charset="-122"/>
                <a:ea typeface="楷体" panose="02010609060101010101" pitchFamily="49" charset="-122"/>
              </a:rPr>
              <a:t>日，美国被迫承认菲律宾独立，国名仍称为“菲律宾共和国”。</a:t>
            </a:r>
          </a:p>
          <a:p>
            <a:endParaRPr kumimoji="1" lang="zh-CN" altLang="en-US" sz="2400" b="1">
              <a:latin typeface="楷体" panose="02010609060101010101" pitchFamily="49" charset="-122"/>
              <a:ea typeface="楷体" panose="02010609060101010101" pitchFamily="49" charset="-122"/>
            </a:endParaRPr>
          </a:p>
        </p:txBody>
      </p:sp>
      <p:sp>
        <p:nvSpPr>
          <p:cNvPr id="10" name="矩形 9">
            <a:extLst>
              <a:ext uri="{FF2B5EF4-FFF2-40B4-BE49-F238E27FC236}">
                <a16:creationId xmlns:a16="http://schemas.microsoft.com/office/drawing/2014/main" xmlns="" id="{E5357B72-1C6F-4EA4-80D5-EA3632E36040}"/>
              </a:ext>
            </a:extLst>
          </p:cNvPr>
          <p:cNvSpPr/>
          <p:nvPr/>
        </p:nvSpPr>
        <p:spPr>
          <a:xfrm>
            <a:off x="406934" y="217697"/>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亚洲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菲律宾</a:t>
            </a:r>
            <a:endParaRPr lang="zh-CN" altLang="zh-CN" sz="3600" kern="100">
              <a:solidFill>
                <a:srgbClr val="C00000"/>
              </a:solidFill>
              <a:effectLst/>
              <a:latin typeface="+mj-ea"/>
              <a:ea typeface="+mj-ea"/>
              <a:cs typeface="Times New Roman" panose="02020603050405020304" pitchFamily="18" charset="0"/>
            </a:endParaRPr>
          </a:p>
        </p:txBody>
      </p:sp>
      <p:pic>
        <p:nvPicPr>
          <p:cNvPr id="11" name="Picture 31" descr="l">
            <a:extLst>
              <a:ext uri="{FF2B5EF4-FFF2-40B4-BE49-F238E27FC236}">
                <a16:creationId xmlns:a16="http://schemas.microsoft.com/office/drawing/2014/main" xmlns="" id="{71CAD8DB-0148-444C-934D-1DEEFF7F65BE}"/>
              </a:ext>
            </a:extLst>
          </p:cNvPr>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64931" y="1183631"/>
            <a:ext cx="3328878" cy="4307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23">
            <a:extLst>
              <a:ext uri="{FF2B5EF4-FFF2-40B4-BE49-F238E27FC236}">
                <a16:creationId xmlns:a16="http://schemas.microsoft.com/office/drawing/2014/main" xmlns="" id="{C498F8CE-817C-416B-A01C-8784B3361621}"/>
              </a:ext>
            </a:extLst>
          </p:cNvPr>
          <p:cNvSpPr>
            <a:spLocks noChangeArrowheads="1"/>
          </p:cNvSpPr>
          <p:nvPr/>
        </p:nvSpPr>
        <p:spPr bwMode="auto">
          <a:xfrm>
            <a:off x="6494487" y="2385413"/>
            <a:ext cx="20320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菲律宾共和国国旗</a:t>
            </a:r>
          </a:p>
        </p:txBody>
      </p:sp>
      <p:sp>
        <p:nvSpPr>
          <p:cNvPr id="13" name="Rectangle 25">
            <a:extLst>
              <a:ext uri="{FF2B5EF4-FFF2-40B4-BE49-F238E27FC236}">
                <a16:creationId xmlns:a16="http://schemas.microsoft.com/office/drawing/2014/main" xmlns="" id="{5B6B4D7F-F21B-4777-A6DA-838DAE6EAFDF}"/>
              </a:ext>
            </a:extLst>
          </p:cNvPr>
          <p:cNvSpPr>
            <a:spLocks noChangeArrowheads="1"/>
          </p:cNvSpPr>
          <p:nvPr/>
        </p:nvSpPr>
        <p:spPr bwMode="auto">
          <a:xfrm>
            <a:off x="9896499" y="2385413"/>
            <a:ext cx="12700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菲律宾国徽</a:t>
            </a:r>
          </a:p>
        </p:txBody>
      </p:sp>
      <p:pic>
        <p:nvPicPr>
          <p:cNvPr id="14" name="Picture 27" descr="f">
            <a:extLst>
              <a:ext uri="{FF2B5EF4-FFF2-40B4-BE49-F238E27FC236}">
                <a16:creationId xmlns:a16="http://schemas.microsoft.com/office/drawing/2014/main" xmlns="" id="{3129A6CF-B485-44E4-A255-A37A593E61FD}"/>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5829326" y="139100"/>
            <a:ext cx="336232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8" descr="f">
            <a:extLst>
              <a:ext uri="{FF2B5EF4-FFF2-40B4-BE49-F238E27FC236}">
                <a16:creationId xmlns:a16="http://schemas.microsoft.com/office/drawing/2014/main" xmlns="" id="{E4676DDA-F2FC-4890-BADB-F637FBDE50F3}"/>
              </a:ext>
            </a:extLst>
          </p:cNvPr>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9605987" y="185785"/>
            <a:ext cx="1851025"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8811086"/>
      </p:ext>
    </p:extLst>
  </p:cSld>
  <p:clrMapOvr>
    <a:masterClrMapping/>
  </p:clrMapOvr>
  <mc:AlternateContent>
    <mc:Choice xmlns:p14="http://schemas.microsoft.com/office/powerpoint/2010/main" Requires="p14">
      <p:transition spd="slow" advTm="3207" p14:dur="2000"/>
    </mc:Choice>
    <mc:Fallback>
      <p:transition spd="slow" advTm="3207"/>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4282" name="Text Box 14"/>
          <p:cNvSpPr txBox="1">
            <a:spLocks noChangeArrowheads="1"/>
          </p:cNvSpPr>
          <p:nvPr/>
        </p:nvSpPr>
        <p:spPr bwMode="auto">
          <a:xfrm>
            <a:off x="4233330" y="3200972"/>
            <a:ext cx="7555279"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anchorCtr="1">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en-US" altLang="zh-CN" sz="2400" b="1">
                <a:latin typeface="楷体" panose="02010609060101010101" pitchFamily="49" charset="-122"/>
                <a:ea typeface="楷体" panose="02010609060101010101" pitchFamily="49" charset="-122"/>
              </a:rPr>
              <a:t>    </a:t>
            </a:r>
            <a:r>
              <a:rPr kumimoji="1" lang="zh-CN" altLang="en-US" sz="2400" b="1">
                <a:latin typeface="楷体" panose="02010609060101010101" pitchFamily="49" charset="-122"/>
                <a:ea typeface="楷体" panose="02010609060101010101" pitchFamily="49" charset="-122"/>
              </a:rPr>
              <a:t>英国于</a:t>
            </a:r>
            <a:r>
              <a:rPr kumimoji="1" lang="en-US" altLang="zh-CN" sz="2400" b="1">
                <a:latin typeface="楷体" panose="02010609060101010101" pitchFamily="49" charset="-122"/>
                <a:ea typeface="楷体" panose="02010609060101010101" pitchFamily="49" charset="-122"/>
              </a:rPr>
              <a:t>1824</a:t>
            </a:r>
            <a:r>
              <a:rPr kumimoji="1" lang="zh-CN" altLang="en-US" sz="2400" b="1">
                <a:latin typeface="楷体" panose="02010609060101010101" pitchFamily="49" charset="-122"/>
                <a:ea typeface="楷体" panose="02010609060101010101" pitchFamily="49" charset="-122"/>
              </a:rPr>
              <a:t>～</a:t>
            </a:r>
            <a:r>
              <a:rPr kumimoji="1" lang="en-US" altLang="zh-CN" sz="2400" b="1">
                <a:latin typeface="楷体" panose="02010609060101010101" pitchFamily="49" charset="-122"/>
                <a:ea typeface="楷体" panose="02010609060101010101" pitchFamily="49" charset="-122"/>
              </a:rPr>
              <a:t>1885</a:t>
            </a:r>
            <a:r>
              <a:rPr kumimoji="1" lang="zh-CN" altLang="en-US" sz="2400" b="1">
                <a:latin typeface="楷体" panose="02010609060101010101" pitchFamily="49" charset="-122"/>
                <a:ea typeface="楷体" panose="02010609060101010101" pitchFamily="49" charset="-122"/>
              </a:rPr>
              <a:t>年间先后发动三次侵略战争，并占领了缅甸，</a:t>
            </a:r>
            <a:r>
              <a:rPr kumimoji="1" lang="en-US" altLang="zh-CN" sz="2400" b="1">
                <a:latin typeface="楷体" panose="02010609060101010101" pitchFamily="49" charset="-122"/>
                <a:ea typeface="楷体" panose="02010609060101010101" pitchFamily="49" charset="-122"/>
              </a:rPr>
              <a:t>1886</a:t>
            </a:r>
            <a:r>
              <a:rPr kumimoji="1" lang="zh-CN" altLang="en-US" sz="2400" b="1">
                <a:latin typeface="楷体" panose="02010609060101010101" pitchFamily="49" charset="-122"/>
                <a:ea typeface="楷体" panose="02010609060101010101" pitchFamily="49" charset="-122"/>
              </a:rPr>
              <a:t>年英国将缅甸划为“上缅甸”和“下缅甸”，成为英属印度的一个省。</a:t>
            </a:r>
          </a:p>
          <a:p>
            <a:r>
              <a:rPr kumimoji="1" lang="zh-CN" altLang="en-US" sz="2400" b="1">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1937</a:t>
            </a:r>
            <a:r>
              <a:rPr kumimoji="1" lang="zh-CN" altLang="en-US" sz="2400" b="1">
                <a:latin typeface="楷体" panose="02010609060101010101" pitchFamily="49" charset="-122"/>
                <a:ea typeface="楷体" panose="02010609060101010101" pitchFamily="49" charset="-122"/>
              </a:rPr>
              <a:t>年缅甸脱离英属印度，直接受英国总督统治。</a:t>
            </a:r>
            <a:r>
              <a:rPr kumimoji="1" lang="en-US" altLang="zh-CN" sz="2400" b="1">
                <a:latin typeface="楷体" panose="02010609060101010101" pitchFamily="49" charset="-122"/>
                <a:ea typeface="楷体" panose="02010609060101010101" pitchFamily="49" charset="-122"/>
              </a:rPr>
              <a:t>1942</a:t>
            </a:r>
            <a:r>
              <a:rPr kumimoji="1" lang="zh-CN" altLang="en-US" sz="2400" b="1">
                <a:latin typeface="楷体" panose="02010609060101010101" pitchFamily="49" charset="-122"/>
                <a:ea typeface="楷体" panose="02010609060101010101" pitchFamily="49" charset="-122"/>
              </a:rPr>
              <a:t>年日军占领缅甸。</a:t>
            </a:r>
            <a:r>
              <a:rPr kumimoji="1" lang="en-US" altLang="zh-CN" sz="2400" b="1">
                <a:latin typeface="楷体" panose="02010609060101010101" pitchFamily="49" charset="-122"/>
                <a:ea typeface="楷体" panose="02010609060101010101" pitchFamily="49" charset="-122"/>
              </a:rPr>
              <a:t>1945</a:t>
            </a:r>
            <a:r>
              <a:rPr kumimoji="1" lang="zh-CN" altLang="en-US" sz="2400" b="1">
                <a:latin typeface="楷体" panose="02010609060101010101" pitchFamily="49" charset="-122"/>
                <a:ea typeface="楷体" panose="02010609060101010101" pitchFamily="49" charset="-122"/>
              </a:rPr>
              <a:t>年全国总起义，缅甸光复。</a:t>
            </a:r>
          </a:p>
          <a:p>
            <a:r>
              <a:rPr kumimoji="1" lang="zh-CN" altLang="en-US" sz="2400" b="1">
                <a:latin typeface="楷体" panose="02010609060101010101" pitchFamily="49" charset="-122"/>
                <a:ea typeface="楷体" panose="02010609060101010101" pitchFamily="49" charset="-122"/>
              </a:rPr>
              <a:t>　　后英国重新控制缅甸。</a:t>
            </a:r>
            <a:r>
              <a:rPr kumimoji="1" lang="en-US" altLang="zh-CN" sz="2400" b="1">
                <a:latin typeface="楷体" panose="02010609060101010101" pitchFamily="49" charset="-122"/>
                <a:ea typeface="楷体" panose="02010609060101010101" pitchFamily="49" charset="-122"/>
              </a:rPr>
              <a:t>1947</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10</a:t>
            </a:r>
            <a:r>
              <a:rPr kumimoji="1" lang="zh-CN" altLang="en-US" sz="2400" b="1">
                <a:latin typeface="楷体" panose="02010609060101010101" pitchFamily="49" charset="-122"/>
                <a:ea typeface="楷体" panose="02010609060101010101" pitchFamily="49" charset="-122"/>
              </a:rPr>
              <a:t>月英国被迫公布缅甸独立法案，承认缅甸独立。</a:t>
            </a:r>
            <a:r>
              <a:rPr kumimoji="1" lang="en-US" altLang="zh-CN" sz="2400" b="1">
                <a:latin typeface="楷体" panose="02010609060101010101" pitchFamily="49" charset="-122"/>
                <a:ea typeface="楷体" panose="02010609060101010101" pitchFamily="49" charset="-122"/>
              </a:rPr>
              <a:t>1948</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1</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4</a:t>
            </a:r>
            <a:r>
              <a:rPr kumimoji="1" lang="zh-CN" altLang="en-US" sz="2400" b="1">
                <a:latin typeface="楷体" panose="02010609060101010101" pitchFamily="49" charset="-122"/>
                <a:ea typeface="楷体" panose="02010609060101010101" pitchFamily="49" charset="-122"/>
              </a:rPr>
              <a:t>日缅甸脱离英联邦宣布独立，建立缅甸联邦。</a:t>
            </a:r>
            <a:r>
              <a:rPr kumimoji="1" lang="en-US" altLang="zh-CN" sz="2400" b="1">
                <a:latin typeface="楷体" panose="02010609060101010101" pitchFamily="49" charset="-122"/>
                <a:ea typeface="楷体" panose="02010609060101010101" pitchFamily="49" charset="-122"/>
              </a:rPr>
              <a:t>1974</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1</a:t>
            </a:r>
            <a:r>
              <a:rPr kumimoji="1" lang="zh-CN" altLang="en-US" sz="2400" b="1">
                <a:latin typeface="楷体" panose="02010609060101010101" pitchFamily="49" charset="-122"/>
                <a:ea typeface="楷体" panose="02010609060101010101" pitchFamily="49" charset="-122"/>
              </a:rPr>
              <a:t>月改称缅甸联邦社会主义共和国，</a:t>
            </a:r>
            <a:r>
              <a:rPr kumimoji="1" lang="en-US" altLang="zh-CN" sz="2400" b="1">
                <a:latin typeface="楷体" panose="02010609060101010101" pitchFamily="49" charset="-122"/>
                <a:ea typeface="楷体" panose="02010609060101010101" pitchFamily="49" charset="-122"/>
              </a:rPr>
              <a:t>1988</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9</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23</a:t>
            </a:r>
            <a:r>
              <a:rPr kumimoji="1" lang="zh-CN" altLang="en-US" sz="2400" b="1">
                <a:latin typeface="楷体" panose="02010609060101010101" pitchFamily="49" charset="-122"/>
                <a:ea typeface="楷体" panose="02010609060101010101" pitchFamily="49" charset="-122"/>
              </a:rPr>
              <a:t>日改称“缅甸联邦”。</a:t>
            </a:r>
          </a:p>
          <a:p>
            <a:endParaRPr kumimoji="1" lang="zh-CN" altLang="en-US" sz="2400" b="1">
              <a:latin typeface="楷体" panose="02010609060101010101" pitchFamily="49" charset="-122"/>
              <a:ea typeface="楷体" panose="02010609060101010101" pitchFamily="49" charset="-122"/>
            </a:endParaRPr>
          </a:p>
          <a:p>
            <a:endParaRPr kumimoji="1" lang="zh-CN" altLang="en-US" sz="2400" b="1">
              <a:latin typeface="楷体" panose="02010609060101010101" pitchFamily="49" charset="-122"/>
              <a:ea typeface="楷体" panose="02010609060101010101" pitchFamily="49" charset="-122"/>
            </a:endParaRPr>
          </a:p>
        </p:txBody>
      </p:sp>
      <p:sp>
        <p:nvSpPr>
          <p:cNvPr id="10" name="矩形 9">
            <a:extLst>
              <a:ext uri="{FF2B5EF4-FFF2-40B4-BE49-F238E27FC236}">
                <a16:creationId xmlns:a16="http://schemas.microsoft.com/office/drawing/2014/main" xmlns="" id="{E5357B72-1C6F-4EA4-80D5-EA3632E36040}"/>
              </a:ext>
            </a:extLst>
          </p:cNvPr>
          <p:cNvSpPr/>
          <p:nvPr/>
        </p:nvSpPr>
        <p:spPr>
          <a:xfrm>
            <a:off x="406934" y="217697"/>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亚洲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缅甸</a:t>
            </a:r>
            <a:endParaRPr lang="zh-CN" altLang="zh-CN" sz="3600" kern="100">
              <a:solidFill>
                <a:srgbClr val="C00000"/>
              </a:solidFill>
              <a:effectLst/>
              <a:latin typeface="+mj-ea"/>
              <a:ea typeface="+mj-ea"/>
              <a:cs typeface="Times New Roman" panose="02020603050405020304" pitchFamily="18" charset="0"/>
            </a:endParaRPr>
          </a:p>
        </p:txBody>
      </p:sp>
      <p:pic>
        <p:nvPicPr>
          <p:cNvPr id="12" name="Picture 9" descr="w">
            <a:extLst>
              <a:ext uri="{FF2B5EF4-FFF2-40B4-BE49-F238E27FC236}">
                <a16:creationId xmlns:a16="http://schemas.microsoft.com/office/drawing/2014/main" xmlns="" id="{76E85474-5A86-4203-86B3-275F39E6B8D4}"/>
              </a:ext>
            </a:extLst>
          </p:cNvPr>
          <p:cNvPicPr>
            <a:picLocks noChangeAspect="1" noChangeArrowheads="1"/>
          </p:cNvPicPr>
          <p:nvPr/>
        </p:nvPicPr>
        <p:blipFill>
          <a:blip r:embed="rId3">
            <a:lum contrast="12000"/>
            <a:extLst>
              <a:ext uri="{28A0092B-C50C-407E-A947-70E740481C1C}">
                <a14:useLocalDpi xmlns:a14="http://schemas.microsoft.com/office/drawing/2010/main"/>
              </a:ext>
            </a:extLst>
          </a:blip>
          <a:stretch>
            <a:fillRect/>
          </a:stretch>
        </p:blipFill>
        <p:spPr bwMode="auto">
          <a:xfrm>
            <a:off x="451949" y="1397674"/>
            <a:ext cx="3397250"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0">
            <a:extLst>
              <a:ext uri="{FF2B5EF4-FFF2-40B4-BE49-F238E27FC236}">
                <a16:creationId xmlns:a16="http://schemas.microsoft.com/office/drawing/2014/main" xmlns="" id="{1B41D1E3-441E-4274-8630-5D1C2A153698}"/>
              </a:ext>
            </a:extLst>
          </p:cNvPr>
          <p:cNvSpPr>
            <a:spLocks noChangeArrowheads="1"/>
          </p:cNvSpPr>
          <p:nvPr/>
        </p:nvSpPr>
        <p:spPr bwMode="auto">
          <a:xfrm>
            <a:off x="677374" y="5673516"/>
            <a:ext cx="2946400"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kumimoji="1" lang="zh-CN" altLang="en-US" sz="2000">
                <a:solidFill>
                  <a:srgbClr val="663300"/>
                </a:solidFill>
                <a:latin typeface="Times New Roman" pitchFamily="18" charset="0"/>
                <a:ea typeface="黑体" panose="02010609060101010101" pitchFamily="49" charset="-122"/>
              </a:rPr>
              <a:t>吴努</a:t>
            </a:r>
          </a:p>
          <a:p>
            <a:pPr algn="ctr">
              <a:lnSpc>
                <a:spcPct val="90000"/>
              </a:lnSpc>
            </a:pPr>
            <a:r>
              <a:rPr kumimoji="1" lang="en-US" altLang="zh-CN" sz="1600">
                <a:solidFill>
                  <a:schemeClr val="bg2"/>
                </a:solidFill>
                <a:latin typeface="Times New Roman" pitchFamily="18" charset="0"/>
                <a:ea typeface="楷体_GB2312" pitchFamily="49" charset="-122"/>
              </a:rPr>
              <a:t>U Nu</a:t>
            </a:r>
          </a:p>
          <a:p>
            <a:pPr algn="ctr">
              <a:lnSpc>
                <a:spcPct val="90000"/>
              </a:lnSpc>
            </a:pPr>
            <a:r>
              <a:rPr kumimoji="1" lang="en-US" altLang="zh-CN" sz="1600">
                <a:solidFill>
                  <a:schemeClr val="bg2"/>
                </a:solidFill>
                <a:latin typeface="楷体_GB2312" pitchFamily="49" charset="-122"/>
                <a:ea typeface="楷体_GB2312" pitchFamily="49" charset="-122"/>
              </a:rPr>
              <a:t>1907.5.25</a:t>
            </a:r>
            <a:r>
              <a:rPr kumimoji="1" lang="zh-CN" altLang="zh-CN" sz="1600">
                <a:solidFill>
                  <a:schemeClr val="bg2"/>
                </a:solidFill>
                <a:latin typeface="楷体_GB2312" pitchFamily="49" charset="-122"/>
                <a:ea typeface="楷体_GB2312" pitchFamily="49" charset="-122"/>
              </a:rPr>
              <a:t>～</a:t>
            </a:r>
            <a:r>
              <a:rPr kumimoji="1" lang="en-US" altLang="zh-CN" sz="1600">
                <a:solidFill>
                  <a:schemeClr val="bg2"/>
                </a:solidFill>
                <a:latin typeface="楷体_GB2312" pitchFamily="49" charset="-122"/>
                <a:ea typeface="楷体_GB2312" pitchFamily="49" charset="-122"/>
              </a:rPr>
              <a:t>1995.2.14</a:t>
            </a:r>
          </a:p>
          <a:p>
            <a:pPr algn="ctr">
              <a:lnSpc>
                <a:spcPct val="90000"/>
              </a:lnSpc>
            </a:pPr>
            <a:r>
              <a:rPr kumimoji="1" lang="zh-CN" altLang="en-US" sz="1600">
                <a:solidFill>
                  <a:schemeClr val="bg2"/>
                </a:solidFill>
                <a:latin typeface="楷体_GB2312" pitchFamily="49" charset="-122"/>
                <a:ea typeface="楷体_GB2312" pitchFamily="49" charset="-122"/>
              </a:rPr>
              <a:t>缅甸独立运动领袖 缅甸联邦总理</a:t>
            </a:r>
          </a:p>
        </p:txBody>
      </p:sp>
      <p:sp>
        <p:nvSpPr>
          <p:cNvPr id="14" name="Rectangle 2">
            <a:extLst>
              <a:ext uri="{FF2B5EF4-FFF2-40B4-BE49-F238E27FC236}">
                <a16:creationId xmlns:a16="http://schemas.microsoft.com/office/drawing/2014/main" xmlns="" id="{E4EEC955-0023-4ED6-8CCC-AA6F650001E2}"/>
              </a:ext>
            </a:extLst>
          </p:cNvPr>
          <p:cNvSpPr>
            <a:spLocks noChangeArrowheads="1"/>
          </p:cNvSpPr>
          <p:nvPr/>
        </p:nvSpPr>
        <p:spPr bwMode="auto">
          <a:xfrm>
            <a:off x="5029385" y="2420886"/>
            <a:ext cx="5963171" cy="688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缅甸联邦共和国国旗</a:t>
            </a:r>
            <a:endParaRPr kumimoji="1" lang="en-US" altLang="zh-CN" sz="2000">
              <a:solidFill>
                <a:srgbClr val="663300"/>
              </a:solidFill>
              <a:latin typeface="Times New Roman" pitchFamily="18" charset="0"/>
              <a:ea typeface="黑体" panose="02010609060101010101" pitchFamily="49" charset="-122"/>
            </a:endParaRPr>
          </a:p>
          <a:p>
            <a:pPr algn="ctr"/>
            <a:r>
              <a:rPr kumimoji="1" lang="zh-CN" altLang="en-US" sz="2000">
                <a:solidFill>
                  <a:srgbClr val="663300"/>
                </a:solidFill>
                <a:latin typeface="Times New Roman" pitchFamily="18" charset="0"/>
                <a:ea typeface="黑体" panose="02010609060101010101" pitchFamily="49" charset="-122"/>
              </a:rPr>
              <a:t> （左侧为</a:t>
            </a:r>
            <a:r>
              <a:rPr kumimoji="1" lang="en-US" altLang="zh-CN" sz="2000">
                <a:solidFill>
                  <a:srgbClr val="663300"/>
                </a:solidFill>
                <a:latin typeface="Times New Roman" pitchFamily="18" charset="0"/>
                <a:ea typeface="黑体" panose="02010609060101010101" pitchFamily="49" charset="-122"/>
              </a:rPr>
              <a:t>2010</a:t>
            </a:r>
            <a:r>
              <a:rPr kumimoji="1" lang="zh-CN" altLang="en-US" sz="2000">
                <a:solidFill>
                  <a:srgbClr val="663300"/>
                </a:solidFill>
                <a:latin typeface="Times New Roman" pitchFamily="18" charset="0"/>
                <a:ea typeface="黑体" panose="02010609060101010101" pitchFamily="49" charset="-122"/>
              </a:rPr>
              <a:t>年前使用，右侧为</a:t>
            </a:r>
            <a:r>
              <a:rPr kumimoji="1" lang="en-US" altLang="zh-CN" sz="2000">
                <a:solidFill>
                  <a:srgbClr val="663300"/>
                </a:solidFill>
                <a:latin typeface="Times New Roman" pitchFamily="18" charset="0"/>
                <a:ea typeface="黑体" panose="02010609060101010101" pitchFamily="49" charset="-122"/>
              </a:rPr>
              <a:t>2010</a:t>
            </a:r>
            <a:r>
              <a:rPr kumimoji="1" lang="zh-CN" altLang="en-US" sz="2000">
                <a:solidFill>
                  <a:srgbClr val="663300"/>
                </a:solidFill>
                <a:latin typeface="Times New Roman" pitchFamily="18" charset="0"/>
                <a:ea typeface="黑体" panose="02010609060101010101" pitchFamily="49" charset="-122"/>
              </a:rPr>
              <a:t>年</a:t>
            </a:r>
            <a:r>
              <a:rPr kumimoji="1" lang="en-US" altLang="zh-CN" sz="2000">
                <a:solidFill>
                  <a:srgbClr val="663300"/>
                </a:solidFill>
                <a:latin typeface="Times New Roman" pitchFamily="18" charset="0"/>
                <a:ea typeface="黑体" panose="02010609060101010101" pitchFamily="49" charset="-122"/>
              </a:rPr>
              <a:t>10</a:t>
            </a:r>
            <a:r>
              <a:rPr kumimoji="1" lang="zh-CN" altLang="en-US" sz="2000">
                <a:solidFill>
                  <a:srgbClr val="663300"/>
                </a:solidFill>
                <a:latin typeface="Times New Roman" pitchFamily="18" charset="0"/>
                <a:ea typeface="黑体" panose="02010609060101010101" pitchFamily="49" charset="-122"/>
              </a:rPr>
              <a:t>月后启用）</a:t>
            </a:r>
          </a:p>
        </p:txBody>
      </p:sp>
      <p:pic>
        <p:nvPicPr>
          <p:cNvPr id="16" name="Picture 7" descr="m">
            <a:extLst>
              <a:ext uri="{FF2B5EF4-FFF2-40B4-BE49-F238E27FC236}">
                <a16:creationId xmlns:a16="http://schemas.microsoft.com/office/drawing/2014/main" xmlns="" id="{4DC12B02-0EDA-4518-B298-753F0DF47660}"/>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4572446" y="271060"/>
            <a:ext cx="3438525" cy="2057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a:extLst>
              <a:ext uri="{FF2B5EF4-FFF2-40B4-BE49-F238E27FC236}">
                <a16:creationId xmlns:a16="http://schemas.microsoft.com/office/drawing/2014/main" xmlns="" id="{4828ECDF-9D82-4620-9D7F-99345E3BCE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6541" y="271061"/>
            <a:ext cx="3438525" cy="2057995"/>
          </a:xfrm>
          <a:prstGeom prst="rect">
            <a:avLst/>
          </a:prstGeom>
        </p:spPr>
      </p:pic>
    </p:spTree>
    <p:extLst>
      <p:ext uri="{BB962C8B-B14F-4D97-AF65-F5344CB8AC3E}">
        <p14:creationId xmlns:p14="http://schemas.microsoft.com/office/powerpoint/2010/main" val="3789551815"/>
      </p:ext>
    </p:extLst>
  </p:cSld>
  <p:clrMapOvr>
    <a:masterClrMapping/>
  </p:clrMapOvr>
  <mc:AlternateContent>
    <mc:Choice xmlns:p14="http://schemas.microsoft.com/office/powerpoint/2010/main" Requires="p14">
      <p:transition spd="slow" advTm="3097" p14:dur="2000"/>
    </mc:Choice>
    <mc:Fallback>
      <p:transition spd="slow" advTm="3097"/>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4282" name="Text Box 14"/>
          <p:cNvSpPr txBox="1">
            <a:spLocks noChangeArrowheads="1"/>
          </p:cNvSpPr>
          <p:nvPr/>
        </p:nvSpPr>
        <p:spPr bwMode="auto">
          <a:xfrm>
            <a:off x="4613463" y="3429000"/>
            <a:ext cx="7283669"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anchorCtr="1">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2400" b="1">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16</a:t>
            </a:r>
            <a:r>
              <a:rPr kumimoji="1" lang="zh-CN" altLang="en-US" sz="2400" b="1">
                <a:latin typeface="楷体" panose="02010609060101010101" pitchFamily="49" charset="-122"/>
                <a:ea typeface="楷体" panose="02010609060101010101" pitchFamily="49" charset="-122"/>
              </a:rPr>
              <a:t>世纪起先后遭到葡萄牙、荷兰和英国侵略。</a:t>
            </a:r>
            <a:r>
              <a:rPr kumimoji="1" lang="en-US" altLang="zh-CN" sz="2400" b="1">
                <a:latin typeface="楷体" panose="02010609060101010101" pitchFamily="49" charset="-122"/>
                <a:ea typeface="楷体" panose="02010609060101010101" pitchFamily="49" charset="-122"/>
              </a:rPr>
              <a:t>1911</a:t>
            </a:r>
            <a:r>
              <a:rPr kumimoji="1" lang="zh-CN" altLang="en-US" sz="2400" b="1">
                <a:latin typeface="楷体" panose="02010609060101010101" pitchFamily="49" charset="-122"/>
                <a:ea typeface="楷体" panose="02010609060101010101" pitchFamily="49" charset="-122"/>
              </a:rPr>
              <a:t>年沦为英国殖民地。二战期间，被日本占领。战后英国恢复其殖民统治。</a:t>
            </a:r>
          </a:p>
          <a:p>
            <a:r>
              <a:rPr kumimoji="1" lang="zh-CN" altLang="en-US" sz="2400" b="1">
                <a:latin typeface="楷体" panose="02010609060101010101" pitchFamily="49" charset="-122"/>
                <a:ea typeface="楷体" panose="02010609060101010101" pitchFamily="49" charset="-122"/>
              </a:rPr>
              <a:t>　　</a:t>
            </a:r>
            <a:r>
              <a:rPr kumimoji="1" lang="en-US" altLang="zh-CN" sz="2400" b="1">
                <a:latin typeface="楷体" panose="02010609060101010101" pitchFamily="49" charset="-122"/>
                <a:ea typeface="楷体" panose="02010609060101010101" pitchFamily="49" charset="-122"/>
              </a:rPr>
              <a:t>1957</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8</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31</a:t>
            </a:r>
            <a:r>
              <a:rPr kumimoji="1" lang="zh-CN" altLang="en-US" sz="2400" b="1">
                <a:latin typeface="楷体" panose="02010609060101010101" pitchFamily="49" charset="-122"/>
                <a:ea typeface="楷体" panose="02010609060101010101" pitchFamily="49" charset="-122"/>
              </a:rPr>
              <a:t>日英国承认马来亚联合邦在英联邦内独立。</a:t>
            </a:r>
            <a:r>
              <a:rPr kumimoji="1" lang="en-US" altLang="zh-CN" sz="2400" b="1">
                <a:latin typeface="楷体" panose="02010609060101010101" pitchFamily="49" charset="-122"/>
                <a:ea typeface="楷体" panose="02010609060101010101" pitchFamily="49" charset="-122"/>
              </a:rPr>
              <a:t>1963</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9</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16</a:t>
            </a:r>
            <a:r>
              <a:rPr kumimoji="1" lang="zh-CN" altLang="en-US" sz="2400" b="1">
                <a:latin typeface="楷体" panose="02010609060101010101" pitchFamily="49" charset="-122"/>
                <a:ea typeface="楷体" panose="02010609060101010101" pitchFamily="49" charset="-122"/>
              </a:rPr>
              <a:t>日，马来亚联合邦和新加坡、沙捞越、沙巴合并组成马来西亚（</a:t>
            </a:r>
            <a:r>
              <a:rPr kumimoji="1" lang="en-US" altLang="zh-CN" sz="2400" b="1">
                <a:latin typeface="楷体" panose="02010609060101010101" pitchFamily="49" charset="-122"/>
                <a:ea typeface="楷体" panose="02010609060101010101" pitchFamily="49" charset="-122"/>
              </a:rPr>
              <a:t>1959</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6</a:t>
            </a:r>
            <a:r>
              <a:rPr kumimoji="1" lang="zh-CN" altLang="en-US" sz="2400" b="1">
                <a:latin typeface="楷体" panose="02010609060101010101" pitchFamily="49" charset="-122"/>
                <a:ea typeface="楷体" panose="02010609060101010101" pitchFamily="49" charset="-122"/>
              </a:rPr>
              <a:t>月英国同意新加坡为自治邦，</a:t>
            </a:r>
            <a:r>
              <a:rPr kumimoji="1" lang="en-US" altLang="zh-CN" sz="2400" b="1">
                <a:latin typeface="楷体" panose="02010609060101010101" pitchFamily="49" charset="-122"/>
                <a:ea typeface="楷体" panose="02010609060101010101" pitchFamily="49" charset="-122"/>
              </a:rPr>
              <a:t>1965</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8</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9</a:t>
            </a:r>
            <a:r>
              <a:rPr kumimoji="1" lang="zh-CN" altLang="en-US" sz="2400" b="1">
                <a:latin typeface="楷体" panose="02010609060101010101" pitchFamily="49" charset="-122"/>
                <a:ea typeface="楷体" panose="02010609060101010101" pitchFamily="49" charset="-122"/>
              </a:rPr>
              <a:t>日新加坡宣布退出）。</a:t>
            </a:r>
          </a:p>
          <a:p>
            <a:endParaRPr kumimoji="1" lang="zh-CN" altLang="en-US" sz="2400" b="1">
              <a:latin typeface="楷体" panose="02010609060101010101" pitchFamily="49" charset="-122"/>
              <a:ea typeface="楷体" panose="02010609060101010101" pitchFamily="49" charset="-122"/>
            </a:endParaRPr>
          </a:p>
          <a:p>
            <a:endParaRPr kumimoji="1" lang="zh-CN" altLang="en-US" sz="2400" b="1">
              <a:latin typeface="楷体" panose="02010609060101010101" pitchFamily="49" charset="-122"/>
              <a:ea typeface="楷体" panose="02010609060101010101" pitchFamily="49" charset="-122"/>
            </a:endParaRPr>
          </a:p>
        </p:txBody>
      </p:sp>
      <p:sp>
        <p:nvSpPr>
          <p:cNvPr id="10" name="矩形 9">
            <a:extLst>
              <a:ext uri="{FF2B5EF4-FFF2-40B4-BE49-F238E27FC236}">
                <a16:creationId xmlns:a16="http://schemas.microsoft.com/office/drawing/2014/main" xmlns="" id="{E5357B72-1C6F-4EA4-80D5-EA3632E36040}"/>
              </a:ext>
            </a:extLst>
          </p:cNvPr>
          <p:cNvSpPr/>
          <p:nvPr/>
        </p:nvSpPr>
        <p:spPr>
          <a:xfrm>
            <a:off x="406934" y="217697"/>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亚洲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马来西亚</a:t>
            </a:r>
            <a:endParaRPr lang="zh-CN" altLang="zh-CN" sz="3600" kern="100">
              <a:solidFill>
                <a:srgbClr val="C00000"/>
              </a:solidFill>
              <a:effectLst/>
              <a:latin typeface="+mj-ea"/>
              <a:ea typeface="+mj-ea"/>
              <a:cs typeface="Times New Roman" panose="02020603050405020304" pitchFamily="18" charset="0"/>
            </a:endParaRPr>
          </a:p>
        </p:txBody>
      </p:sp>
      <p:sp>
        <p:nvSpPr>
          <p:cNvPr id="13" name="Rectangle 10">
            <a:extLst>
              <a:ext uri="{FF2B5EF4-FFF2-40B4-BE49-F238E27FC236}">
                <a16:creationId xmlns:a16="http://schemas.microsoft.com/office/drawing/2014/main" xmlns="" id="{1B41D1E3-441E-4274-8630-5D1C2A153698}"/>
              </a:ext>
            </a:extLst>
          </p:cNvPr>
          <p:cNvSpPr>
            <a:spLocks noChangeArrowheads="1"/>
          </p:cNvSpPr>
          <p:nvPr/>
        </p:nvSpPr>
        <p:spPr bwMode="auto">
          <a:xfrm>
            <a:off x="628355" y="5382087"/>
            <a:ext cx="3197990" cy="130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endParaRPr kumimoji="1" lang="zh-CN" altLang="en-US" sz="2000">
              <a:solidFill>
                <a:srgbClr val="663300"/>
              </a:solidFill>
              <a:latin typeface="Times New Roman" pitchFamily="18" charset="0"/>
              <a:ea typeface="黑体" panose="02010609060101010101" pitchFamily="49" charset="-122"/>
            </a:endParaRPr>
          </a:p>
          <a:p>
            <a:pPr algn="ctr">
              <a:lnSpc>
                <a:spcPct val="90000"/>
              </a:lnSpc>
            </a:pPr>
            <a:r>
              <a:rPr kumimoji="1" lang="en-US" altLang="zh-CN" sz="1600">
                <a:solidFill>
                  <a:schemeClr val="bg2"/>
                </a:solidFill>
                <a:latin typeface="Times New Roman" pitchFamily="18" charset="0"/>
                <a:ea typeface="楷体_GB2312" pitchFamily="49" charset="-122"/>
              </a:rPr>
              <a:t>U Nu</a:t>
            </a:r>
            <a:r>
              <a:rPr kumimoji="1" lang="zh-CN" altLang="en-US" sz="2000">
                <a:solidFill>
                  <a:srgbClr val="663300"/>
                </a:solidFill>
                <a:latin typeface="Times New Roman" pitchFamily="18" charset="0"/>
                <a:ea typeface="黑体" panose="02010609060101010101" pitchFamily="49" charset="-122"/>
              </a:rPr>
              <a:t>东姑阿都拉曼</a:t>
            </a:r>
            <a:endParaRPr kumimoji="1" lang="en-US" altLang="zh-CN" sz="2000">
              <a:solidFill>
                <a:srgbClr val="663300"/>
              </a:solidFill>
              <a:latin typeface="Times New Roman" pitchFamily="18" charset="0"/>
              <a:ea typeface="黑体" panose="02010609060101010101" pitchFamily="49" charset="-122"/>
            </a:endParaRPr>
          </a:p>
          <a:p>
            <a:pPr algn="ctr">
              <a:lnSpc>
                <a:spcPct val="90000"/>
              </a:lnSpc>
            </a:pPr>
            <a:r>
              <a:rPr kumimoji="1" lang="zh-CN" altLang="en-US" sz="2000">
                <a:solidFill>
                  <a:srgbClr val="663300"/>
                </a:solidFill>
                <a:latin typeface="Times New Roman" pitchFamily="18" charset="0"/>
                <a:ea typeface="黑体" panose="02010609060101010101" pitchFamily="49" charset="-122"/>
              </a:rPr>
              <a:t>        “马来西亚国父”</a:t>
            </a:r>
            <a:endParaRPr kumimoji="1" lang="en-US" altLang="zh-CN" sz="2000">
              <a:solidFill>
                <a:srgbClr val="663300"/>
              </a:solidFill>
              <a:latin typeface="Times New Roman" pitchFamily="18" charset="0"/>
              <a:ea typeface="黑体" panose="02010609060101010101" pitchFamily="49" charset="-122"/>
            </a:endParaRPr>
          </a:p>
          <a:p>
            <a:pPr algn="ctr">
              <a:lnSpc>
                <a:spcPct val="90000"/>
              </a:lnSpc>
            </a:pPr>
            <a:r>
              <a:rPr kumimoji="1" lang="en-US" altLang="zh-CN" sz="1600">
                <a:solidFill>
                  <a:schemeClr val="bg2"/>
                </a:solidFill>
                <a:latin typeface="楷体_GB2312" pitchFamily="49" charset="-122"/>
                <a:ea typeface="楷体_GB2312" pitchFamily="49" charset="-122"/>
              </a:rPr>
              <a:t>1907.5.25</a:t>
            </a:r>
            <a:r>
              <a:rPr kumimoji="1" lang="zh-CN" altLang="zh-CN" sz="1600">
                <a:solidFill>
                  <a:schemeClr val="bg2"/>
                </a:solidFill>
                <a:latin typeface="楷体_GB2312" pitchFamily="49" charset="-122"/>
                <a:ea typeface="楷体_GB2312" pitchFamily="49" charset="-122"/>
              </a:rPr>
              <a:t>～</a:t>
            </a:r>
            <a:r>
              <a:rPr kumimoji="1" lang="en-US" altLang="zh-CN" sz="1600">
                <a:solidFill>
                  <a:schemeClr val="bg2"/>
                </a:solidFill>
                <a:latin typeface="Times New Roman" pitchFamily="18" charset="0"/>
                <a:ea typeface="楷体_GB2312" pitchFamily="49" charset="-122"/>
              </a:rPr>
              <a:t>1995.2.14</a:t>
            </a:r>
            <a:r>
              <a:rPr kumimoji="1" lang="zh-CN" altLang="en-US" sz="1600">
                <a:solidFill>
                  <a:schemeClr val="bg2"/>
                </a:solidFill>
                <a:latin typeface="Times New Roman" pitchFamily="18" charset="0"/>
                <a:ea typeface="楷体_GB2312" pitchFamily="49" charset="-122"/>
              </a:rPr>
              <a:t>马来西亚国父</a:t>
            </a:r>
            <a:endParaRPr kumimoji="1" lang="en-US" altLang="zh-CN" sz="1600">
              <a:solidFill>
                <a:schemeClr val="bg2"/>
              </a:solidFill>
              <a:latin typeface="Times New Roman" pitchFamily="18" charset="0"/>
              <a:ea typeface="楷体_GB2312" pitchFamily="49" charset="-122"/>
            </a:endParaRPr>
          </a:p>
          <a:p>
            <a:pPr algn="ctr">
              <a:lnSpc>
                <a:spcPct val="90000"/>
              </a:lnSpc>
            </a:pPr>
            <a:r>
              <a:rPr kumimoji="1" lang="zh-CN" altLang="en-US" sz="1600">
                <a:solidFill>
                  <a:schemeClr val="bg2"/>
                </a:solidFill>
                <a:latin typeface="Times New Roman" pitchFamily="18" charset="0"/>
                <a:ea typeface="楷体_GB2312" pitchFamily="49" charset="-122"/>
              </a:rPr>
              <a:t>缅甸独立运动领袖 缅甸联邦总理</a:t>
            </a:r>
          </a:p>
        </p:txBody>
      </p:sp>
      <p:pic>
        <p:nvPicPr>
          <p:cNvPr id="3" name="图片 2">
            <a:extLst>
              <a:ext uri="{FF2B5EF4-FFF2-40B4-BE49-F238E27FC236}">
                <a16:creationId xmlns:a16="http://schemas.microsoft.com/office/drawing/2014/main" xmlns="" id="{3795AA91-2D5B-4197-98D3-85BC938CEA64}"/>
              </a:ext>
            </a:extLst>
          </p:cNvPr>
          <p:cNvPicPr>
            <a:picLocks noChangeAspect="1"/>
          </p:cNvPicPr>
          <p:nvPr/>
        </p:nvPicPr>
        <p:blipFill>
          <a:blip r:embed="rId3">
            <a:extLst>
              <a:ext uri="{28A0092B-C50C-407E-A947-70E740481C1C}">
                <a14:useLocalDpi xmlns:a14="http://schemas.microsoft.com/office/drawing/2010/main" val="0"/>
              </a:ext>
            </a:extLst>
          </a:blip>
          <a:srcRect l="-164" r="0" b="11630"/>
          <a:stretch>
            <a:fillRect/>
          </a:stretch>
        </p:blipFill>
        <p:spPr>
          <a:xfrm>
            <a:off x="651802" y="1319436"/>
            <a:ext cx="3484287" cy="4062651"/>
          </a:xfrm>
          <a:prstGeom prst="rect">
            <a:avLst/>
          </a:prstGeom>
        </p:spPr>
      </p:pic>
      <p:grpSp>
        <p:nvGrpSpPr>
          <p:cNvPr id="18" name="Group 26">
            <a:extLst>
              <a:ext uri="{FF2B5EF4-FFF2-40B4-BE49-F238E27FC236}">
                <a16:creationId xmlns:a16="http://schemas.microsoft.com/office/drawing/2014/main" xmlns="" id="{71F28CAC-E69E-4A14-B255-76DED8D0EF3C}"/>
              </a:ext>
            </a:extLst>
          </p:cNvPr>
          <p:cNvGrpSpPr/>
          <p:nvPr/>
        </p:nvGrpSpPr>
        <p:grpSpPr>
          <a:xfrm>
            <a:off x="5819131" y="492570"/>
            <a:ext cx="5146675" cy="2630487"/>
            <a:chOff x="2453" y="657"/>
            <a:chExt cx="3242" cy="1657"/>
          </a:xfrm>
        </p:grpSpPr>
        <p:sp>
          <p:nvSpPr>
            <p:cNvPr id="19" name="Rectangle 7">
              <a:extLst>
                <a:ext uri="{FF2B5EF4-FFF2-40B4-BE49-F238E27FC236}">
                  <a16:creationId xmlns:a16="http://schemas.microsoft.com/office/drawing/2014/main" xmlns="" id="{CE4B9EFC-D657-4AB7-9BF8-B7268523CC4B}"/>
                </a:ext>
              </a:extLst>
            </p:cNvPr>
            <p:cNvSpPr>
              <a:spLocks noChangeArrowheads="1"/>
            </p:cNvSpPr>
            <p:nvPr/>
          </p:nvSpPr>
          <p:spPr bwMode="auto">
            <a:xfrm>
              <a:off x="2869" y="2076"/>
              <a:ext cx="128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马来西亚联邦国旗</a:t>
              </a:r>
            </a:p>
          </p:txBody>
        </p:sp>
        <p:sp>
          <p:nvSpPr>
            <p:cNvPr id="20" name="Rectangle 8">
              <a:extLst>
                <a:ext uri="{FF2B5EF4-FFF2-40B4-BE49-F238E27FC236}">
                  <a16:creationId xmlns:a16="http://schemas.microsoft.com/office/drawing/2014/main" xmlns="" id="{F0CEEB18-AB4C-4A29-9D59-EB958D332899}"/>
                </a:ext>
              </a:extLst>
            </p:cNvPr>
            <p:cNvSpPr>
              <a:spLocks noChangeArrowheads="1"/>
            </p:cNvSpPr>
            <p:nvPr/>
          </p:nvSpPr>
          <p:spPr bwMode="auto">
            <a:xfrm>
              <a:off x="4714" y="2076"/>
              <a:ext cx="96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马来西亚国徽</a:t>
              </a:r>
            </a:p>
          </p:txBody>
        </p:sp>
        <p:pic>
          <p:nvPicPr>
            <p:cNvPr id="21" name="Picture 12" descr="m">
              <a:extLst>
                <a:ext uri="{FF2B5EF4-FFF2-40B4-BE49-F238E27FC236}">
                  <a16:creationId xmlns:a16="http://schemas.microsoft.com/office/drawing/2014/main" xmlns="" id="{411DECCB-E84B-4E59-A9CD-87F62C972A2C}"/>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2453" y="657"/>
              <a:ext cx="2112" cy="1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4" descr="ml">
              <a:extLst>
                <a:ext uri="{FF2B5EF4-FFF2-40B4-BE49-F238E27FC236}">
                  <a16:creationId xmlns:a16="http://schemas.microsoft.com/office/drawing/2014/main" xmlns="" id="{FD614C16-B295-4195-BDD9-74AD725887A2}"/>
                </a:ext>
              </a:extLst>
            </p:cNvPr>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4693" y="696"/>
              <a:ext cx="1002" cy="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5">
              <a:extLst>
                <a:ext uri="{FF2B5EF4-FFF2-40B4-BE49-F238E27FC236}">
                  <a16:creationId xmlns:a16="http://schemas.microsoft.com/office/drawing/2014/main" xmlns="" id="{5E2D656E-FAE7-4702-8E00-225A82C120B5}"/>
                </a:ext>
              </a:extLst>
            </p:cNvPr>
            <p:cNvSpPr>
              <a:spLocks noChangeArrowheads="1"/>
            </p:cNvSpPr>
            <p:nvPr/>
          </p:nvSpPr>
          <p:spPr bwMode="auto">
            <a:xfrm>
              <a:off x="2453" y="666"/>
              <a:ext cx="2107" cy="1374"/>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wrap="none" anchor="ctr"/>
            <a:lstStyle/>
            <a:p>
              <a:endParaRPr kumimoji="1" lang="zh-CN" altLang="zh-CN">
                <a:latin typeface="Times New Roman" pitchFamily="18" charset="0"/>
                <a:ea typeface="宋体" pitchFamily="2" charset="-122"/>
              </a:endParaRPr>
            </a:p>
          </p:txBody>
        </p:sp>
      </p:grpSp>
    </p:spTree>
    <p:extLst>
      <p:ext uri="{BB962C8B-B14F-4D97-AF65-F5344CB8AC3E}">
        <p14:creationId xmlns:p14="http://schemas.microsoft.com/office/powerpoint/2010/main" val="3478814651"/>
      </p:ext>
    </p:extLst>
  </p:cSld>
  <p:clrMapOvr>
    <a:masterClrMapping/>
  </p:clrMapOvr>
  <mc:AlternateContent>
    <mc:Choice xmlns:p14="http://schemas.microsoft.com/office/powerpoint/2010/main" Requires="p14">
      <p:transition spd="slow" advTm="3602" p14:dur="2000"/>
    </mc:Choice>
    <mc:Fallback>
      <p:transition spd="slow" advTm="3602"/>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194" name="Picture 3">
            <a:extLst>
              <a:ext uri="{FF2B5EF4-FFF2-40B4-BE49-F238E27FC236}">
                <a16:creationId xmlns:a16="http://schemas.microsoft.com/office/drawing/2014/main" xmlns="" id="{D822FC93-0765-4EEA-BF7E-FBDD9E460E9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5600" y="731520"/>
            <a:ext cx="11480800" cy="602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加号 3">
            <a:extLst>
              <a:ext uri="{FF2B5EF4-FFF2-40B4-BE49-F238E27FC236}">
                <a16:creationId xmlns:a16="http://schemas.microsoft.com/office/drawing/2014/main" xmlns="" id="{C270283A-F789-4833-AA8E-719E5E1A00CB}"/>
              </a:ext>
            </a:extLst>
          </p:cNvPr>
          <p:cNvSpPr/>
          <p:nvPr/>
        </p:nvSpPr>
        <p:spPr bwMode="auto">
          <a:xfrm>
            <a:off x="0" y="-73951"/>
            <a:ext cx="6908800" cy="838200"/>
          </a:xfrm>
          <a:prstGeom prst="mathPlus">
            <a:avLst>
              <a:gd name="adj1" fmla="val 60902"/>
            </a:avLst>
          </a:prstGeom>
          <a:noFill/>
          <a:ln w="25400" cap="flat" cmpd="sng" algn="ctr">
            <a:noFill/>
            <a:prstDash val="solid"/>
            <a:round/>
            <a:headEnd type="none" w="med" len="med"/>
            <a:tailEnd type="none" w="med" len="med"/>
          </a:ln>
        </p:spPr>
        <p:txBody>
          <a:bodyPr/>
          <a:lstStyle/>
          <a:p>
            <a:pPr>
              <a:defRPr/>
            </a:pPr>
            <a:r>
              <a:rPr lang="zh-CN" altLang="en-US" sz="3733" b="1">
                <a:solidFill>
                  <a:srgbClr val="C00000"/>
                </a:solidFill>
                <a:latin typeface="微软雅黑" panose="020b0503020204020204" pitchFamily="34" charset="-122"/>
                <a:ea typeface="微软雅黑" panose="020b0503020204020204" pitchFamily="34" charset="-122"/>
                <a:sym typeface="+mn-ea"/>
              </a:rPr>
              <a:t>二战后亚洲独立的国家</a:t>
            </a:r>
          </a:p>
        </p:txBody>
      </p:sp>
    </p:spTree>
  </p:cSld>
  <p:clrMapOvr>
    <a:masterClrMapping/>
  </p:clrMapOvr>
  <mc:AlternateContent>
    <mc:Choice xmlns:p14="http://schemas.microsoft.com/office/powerpoint/2010/main" Requires="p14">
      <p:transition spd="slow" advTm="5603" p14:dur="2000"/>
    </mc:Choice>
    <mc:Fallback>
      <p:transition spd="slow" advTm="5603"/>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355390" y="1208553"/>
            <a:ext cx="4138613" cy="434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4955703" y="851297"/>
            <a:ext cx="5874005" cy="4724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矩形 1"/>
          <p:cNvSpPr>
            <a:spLocks noChangeArrowheads="1"/>
          </p:cNvSpPr>
          <p:nvPr/>
        </p:nvSpPr>
        <p:spPr bwMode="auto">
          <a:xfrm>
            <a:off x="1562922" y="5913972"/>
            <a:ext cx="1723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kumimoji="1" lang="zh-CN" altLang="en-US" sz="2000">
                <a:solidFill>
                  <a:srgbClr val="663300"/>
                </a:solidFill>
                <a:latin typeface="Times New Roman" pitchFamily="18" charset="0"/>
                <a:ea typeface="黑体" panose="02010609060101010101" pitchFamily="49" charset="-122"/>
              </a:rPr>
              <a:t>非洲主要语系</a:t>
            </a:r>
          </a:p>
        </p:txBody>
      </p:sp>
      <p:sp>
        <p:nvSpPr>
          <p:cNvPr id="5125" name="矩形 2"/>
          <p:cNvSpPr>
            <a:spLocks noChangeArrowheads="1"/>
          </p:cNvSpPr>
          <p:nvPr/>
        </p:nvSpPr>
        <p:spPr bwMode="auto">
          <a:xfrm>
            <a:off x="6261489" y="5913972"/>
            <a:ext cx="32624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kumimoji="1" lang="zh-CN" altLang="en-US" sz="2000">
                <a:solidFill>
                  <a:srgbClr val="663300"/>
                </a:solidFill>
                <a:latin typeface="Times New Roman" pitchFamily="18" charset="0"/>
                <a:ea typeface="黑体" panose="02010609060101010101" pitchFamily="49" charset="-122"/>
              </a:rPr>
              <a:t>二战前欧洲人在非洲的势力</a:t>
            </a:r>
          </a:p>
        </p:txBody>
      </p:sp>
      <p:sp>
        <p:nvSpPr>
          <p:cNvPr id="8" name="矩形 7">
            <a:extLst>
              <a:ext uri="{FF2B5EF4-FFF2-40B4-BE49-F238E27FC236}">
                <a16:creationId xmlns:a16="http://schemas.microsoft.com/office/drawing/2014/main" xmlns="" id="{F37BF907-E228-4B86-A6AB-C1DF8E0CD60D}"/>
              </a:ext>
            </a:extLst>
          </p:cNvPr>
          <p:cNvSpPr/>
          <p:nvPr/>
        </p:nvSpPr>
        <p:spPr>
          <a:xfrm>
            <a:off x="1362290" y="184511"/>
            <a:ext cx="6263426" cy="666786"/>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a:t>
            </a:r>
            <a:r>
              <a:rPr lang="zh-CN" altLang="en-US" sz="3733" b="1">
                <a:solidFill>
                  <a:srgbClr val="C00000"/>
                </a:solidFill>
                <a:latin typeface="微软雅黑" panose="020b0503020204020204" pitchFamily="34" charset="-122"/>
                <a:ea typeface="微软雅黑" panose="020b0503020204020204" pitchFamily="34" charset="-122"/>
              </a:rPr>
              <a:t>非洲</a:t>
            </a:r>
            <a:endParaRPr lang="zh-CN" altLang="zh-CN" sz="3733" b="1">
              <a:solidFill>
                <a:srgbClr val="C00000"/>
              </a:solidFill>
              <a:latin typeface="微软雅黑" pitchFamily="34" charset="-122"/>
              <a:ea typeface="微软雅黑" pitchFamily="34" charset="-122"/>
            </a:endParaRPr>
          </a:p>
        </p:txBody>
      </p:sp>
    </p:spTree>
  </p:cSld>
  <p:clrMapOvr>
    <a:masterClrMapping/>
  </p:clrMapOvr>
  <mc:AlternateContent>
    <mc:Choice xmlns:p14="http://schemas.microsoft.com/office/powerpoint/2010/main" Requires="p14">
      <p:transition spd="slow" advTm="15248" p14:dur="2000"/>
    </mc:Choice>
    <mc:Fallback>
      <p:transition spd="slow" advTm="15248"/>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5950632" y="331058"/>
            <a:ext cx="3460651" cy="236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9791114" y="331058"/>
            <a:ext cx="1976024" cy="225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矩形 2"/>
          <p:cNvSpPr>
            <a:spLocks noChangeArrowheads="1"/>
          </p:cNvSpPr>
          <p:nvPr/>
        </p:nvSpPr>
        <p:spPr bwMode="auto">
          <a:xfrm>
            <a:off x="6780846" y="2811039"/>
            <a:ext cx="1800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zh-CN" altLang="en-US">
                <a:solidFill>
                  <a:srgbClr val="663300"/>
                </a:solidFill>
                <a:latin typeface="Times New Roman" pitchFamily="18" charset="0"/>
                <a:ea typeface="黑体" panose="02010609060101010101" pitchFamily="49" charset="-122"/>
              </a:rPr>
              <a:t>埃及共和国国旗</a:t>
            </a:r>
          </a:p>
        </p:txBody>
      </p:sp>
      <p:sp>
        <p:nvSpPr>
          <p:cNvPr id="10246" name="矩形 3"/>
          <p:cNvSpPr>
            <a:spLocks noChangeArrowheads="1"/>
          </p:cNvSpPr>
          <p:nvPr/>
        </p:nvSpPr>
        <p:spPr bwMode="auto">
          <a:xfrm>
            <a:off x="10113961" y="2831989"/>
            <a:ext cx="1108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zh-CN" altLang="en-US">
                <a:solidFill>
                  <a:srgbClr val="663300"/>
                </a:solidFill>
                <a:latin typeface="Times New Roman" pitchFamily="18" charset="0"/>
                <a:ea typeface="黑体" panose="02010609060101010101" pitchFamily="49" charset="-122"/>
              </a:rPr>
              <a:t>埃及国徽</a:t>
            </a:r>
          </a:p>
        </p:txBody>
      </p:sp>
      <p:sp>
        <p:nvSpPr>
          <p:cNvPr id="10247" name="矩形 4"/>
          <p:cNvSpPr>
            <a:spLocks noChangeArrowheads="1"/>
          </p:cNvSpPr>
          <p:nvPr/>
        </p:nvSpPr>
        <p:spPr bwMode="auto">
          <a:xfrm>
            <a:off x="5472331" y="3292143"/>
            <a:ext cx="633700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400">
                <a:latin typeface="Calibri" panose="020f0502020204030204" pitchFamily="34" charset="0"/>
                <a:ea typeface="宋体" panose="02010600030101010101" pitchFamily="2" charset="-122"/>
              </a:rPr>
              <a:t>　　 </a:t>
            </a:r>
            <a:r>
              <a:rPr kumimoji="1" lang="zh-CN" altLang="en-US" sz="2400" b="1">
                <a:latin typeface="楷体" panose="02010609060101010101" pitchFamily="49" charset="-122"/>
                <a:ea typeface="楷体" panose="02010609060101010101" pitchFamily="49" charset="-122"/>
              </a:rPr>
              <a:t>埃及（</a:t>
            </a:r>
            <a:r>
              <a:rPr kumimoji="1" lang="en-US" altLang="zh-CN" sz="2400" b="1">
                <a:latin typeface="楷体" panose="02010609060101010101" pitchFamily="49" charset="-122"/>
                <a:ea typeface="楷体" panose="02010609060101010101" pitchFamily="49" charset="-122"/>
              </a:rPr>
              <a:t>Egypt</a:t>
            </a:r>
            <a:r>
              <a:rPr kumimoji="1" lang="zh-CN" altLang="en-US" sz="2400" b="1">
                <a:latin typeface="楷体" panose="02010609060101010101" pitchFamily="49" charset="-122"/>
                <a:ea typeface="楷体" panose="02010609060101010101" pitchFamily="49" charset="-122"/>
              </a:rPr>
              <a:t>）全称阿拉伯埃及共和国（</a:t>
            </a:r>
            <a:r>
              <a:rPr kumimoji="1" lang="en-US" altLang="zh-CN" sz="2400" b="1">
                <a:latin typeface="楷体" panose="02010609060101010101" pitchFamily="49" charset="-122"/>
                <a:ea typeface="楷体" panose="02010609060101010101" pitchFamily="49" charset="-122"/>
              </a:rPr>
              <a:t>The Arab Republic of Egypt</a:t>
            </a:r>
            <a:r>
              <a:rPr kumimoji="1" lang="zh-CN" altLang="en-US" sz="2400" b="1">
                <a:latin typeface="楷体" panose="02010609060101010101" pitchFamily="49" charset="-122"/>
                <a:ea typeface="楷体" panose="02010609060101010101" pitchFamily="49" charset="-122"/>
              </a:rPr>
              <a:t>）。位于非洲东北部，面积</a:t>
            </a:r>
            <a:r>
              <a:rPr kumimoji="1" lang="en-US" altLang="zh-CN" sz="2400" b="1">
                <a:latin typeface="楷体" panose="02010609060101010101" pitchFamily="49" charset="-122"/>
                <a:ea typeface="楷体" panose="02010609060101010101" pitchFamily="49" charset="-122"/>
              </a:rPr>
              <a:t>100.2</a:t>
            </a:r>
            <a:r>
              <a:rPr kumimoji="1" lang="zh-CN" altLang="en-US" sz="2400" b="1">
                <a:latin typeface="楷体" panose="02010609060101010101" pitchFamily="49" charset="-122"/>
                <a:ea typeface="楷体" panose="02010609060101010101" pitchFamily="49" charset="-122"/>
              </a:rPr>
              <a:t>万平方千米。主要为阿拉伯人，信奉伊斯兰教。科普特人占</a:t>
            </a:r>
            <a:r>
              <a:rPr kumimoji="1" lang="en-US" altLang="zh-CN" sz="2400" b="1">
                <a:latin typeface="楷体" panose="02010609060101010101" pitchFamily="49" charset="-122"/>
                <a:ea typeface="楷体" panose="02010609060101010101" pitchFamily="49" charset="-122"/>
              </a:rPr>
              <a:t>11.8%</a:t>
            </a:r>
            <a:r>
              <a:rPr kumimoji="1" lang="zh-CN" altLang="en-US" sz="2400" b="1">
                <a:latin typeface="楷体" panose="02010609060101010101" pitchFamily="49" charset="-122"/>
                <a:ea typeface="楷体" panose="02010609060101010101" pitchFamily="49" charset="-122"/>
              </a:rPr>
              <a:t>，信奉基督教。</a:t>
            </a:r>
            <a:endParaRPr kumimoji="1" lang="en-US" altLang="zh-CN" sz="2400" b="1">
              <a:latin typeface="楷体" pitchFamily="49" charset="-122"/>
              <a:ea typeface="楷体" pitchFamily="49" charset="-122"/>
            </a:endParaRPr>
          </a:p>
          <a:p>
            <a:r>
              <a:rPr kumimoji="1" lang="en-US" altLang="zh-CN" sz="2400" b="1">
                <a:latin typeface="楷体" panose="02010609060101010101" pitchFamily="49" charset="-122"/>
                <a:ea typeface="楷体" panose="02010609060101010101" pitchFamily="49" charset="-122"/>
              </a:rPr>
              <a:t>     1952</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7</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23</a:t>
            </a:r>
            <a:r>
              <a:rPr kumimoji="1" lang="zh-CN" altLang="en-US" sz="2400" b="1">
                <a:latin typeface="楷体" panose="02010609060101010101" pitchFamily="49" charset="-122"/>
                <a:ea typeface="楷体" panose="02010609060101010101" pitchFamily="49" charset="-122"/>
              </a:rPr>
              <a:t>日中下层青年军官</a:t>
            </a:r>
            <a:r>
              <a:rPr kumimoji="1" lang="en-US" altLang="zh-CN" sz="2400" b="1">
                <a:latin typeface="楷体" panose="02010609060101010101" pitchFamily="49" charset="-122"/>
                <a:ea typeface="楷体" panose="02010609060101010101" pitchFamily="49" charset="-122"/>
              </a:rPr>
              <a:t>——</a:t>
            </a:r>
            <a:r>
              <a:rPr kumimoji="1" lang="zh-CN" altLang="en-US" sz="2400" b="1">
                <a:latin typeface="楷体" panose="02010609060101010101" pitchFamily="49" charset="-122"/>
                <a:ea typeface="楷体" panose="02010609060101010101" pitchFamily="49" charset="-122"/>
              </a:rPr>
              <a:t>埃及“自由军官组织”发动 “七月革命”，推翻英国庇护的埃及君主统治。 </a:t>
            </a:r>
            <a:r>
              <a:rPr kumimoji="1" lang="en-US" altLang="zh-CN" sz="2400" b="1">
                <a:latin typeface="楷体" panose="02010609060101010101" pitchFamily="49" charset="-122"/>
                <a:ea typeface="楷体" panose="02010609060101010101" pitchFamily="49" charset="-122"/>
              </a:rPr>
              <a:t>1953</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6</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18</a:t>
            </a:r>
            <a:r>
              <a:rPr kumimoji="1" lang="zh-CN" altLang="en-US" sz="2400" b="1">
                <a:latin typeface="楷体" panose="02010609060101010101" pitchFamily="49" charset="-122"/>
                <a:ea typeface="楷体" panose="02010609060101010101" pitchFamily="49" charset="-122"/>
              </a:rPr>
              <a:t>日，宣布成立埃及共和国。</a:t>
            </a:r>
          </a:p>
        </p:txBody>
      </p:sp>
      <p:sp>
        <p:nvSpPr>
          <p:cNvPr id="8" name="矩形 7">
            <a:extLst>
              <a:ext uri="{FF2B5EF4-FFF2-40B4-BE49-F238E27FC236}">
                <a16:creationId xmlns:a16="http://schemas.microsoft.com/office/drawing/2014/main" xmlns="" id="{7392CA5E-BF02-4076-8D46-AD22E5863F73}"/>
              </a:ext>
            </a:extLst>
          </p:cNvPr>
          <p:cNvSpPr/>
          <p:nvPr/>
        </p:nvSpPr>
        <p:spPr>
          <a:xfrm>
            <a:off x="1043397" y="135002"/>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非洲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埃及</a:t>
            </a:r>
            <a:endParaRPr lang="zh-CN" altLang="zh-CN" sz="3600" kern="100">
              <a:solidFill>
                <a:srgbClr val="C00000"/>
              </a:solidFill>
              <a:effectLst/>
              <a:latin typeface="+mj-ea"/>
              <a:ea typeface="+mj-ea"/>
              <a:cs typeface="Times New Roman" panose="02020603050405020304" pitchFamily="18" charset="0"/>
            </a:endParaRPr>
          </a:p>
        </p:txBody>
      </p:sp>
      <p:pic>
        <p:nvPicPr>
          <p:cNvPr id="9" name="Picture 3">
            <a:extLst>
              <a:ext uri="{FF2B5EF4-FFF2-40B4-BE49-F238E27FC236}">
                <a16:creationId xmlns:a16="http://schemas.microsoft.com/office/drawing/2014/main" xmlns="" id="{A4E11071-73D3-4B03-97B2-86E48DEAD5FA}"/>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626792" y="1153484"/>
            <a:ext cx="4199160" cy="409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3">
            <a:extLst>
              <a:ext uri="{FF2B5EF4-FFF2-40B4-BE49-F238E27FC236}">
                <a16:creationId xmlns:a16="http://schemas.microsoft.com/office/drawing/2014/main" xmlns="" id="{9064D6D7-FEB3-4D1E-922D-6A28480996F9}"/>
              </a:ext>
            </a:extLst>
          </p:cNvPr>
          <p:cNvSpPr>
            <a:spLocks noChangeArrowheads="1"/>
          </p:cNvSpPr>
          <p:nvPr/>
        </p:nvSpPr>
        <p:spPr bwMode="auto">
          <a:xfrm>
            <a:off x="382342" y="5380036"/>
            <a:ext cx="2632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kumimoji="1" lang="zh-CN" altLang="en-US">
                <a:solidFill>
                  <a:srgbClr val="663300"/>
                </a:solidFill>
                <a:latin typeface="Times New Roman" pitchFamily="18" charset="0"/>
                <a:ea typeface="黑体" panose="02010609060101010101" pitchFamily="49" charset="-122"/>
              </a:rPr>
              <a:t>穆罕默德</a:t>
            </a:r>
            <a:r>
              <a:rPr kumimoji="1" lang="en-US" altLang="zh-CN">
                <a:solidFill>
                  <a:srgbClr val="663300"/>
                </a:solidFill>
                <a:latin typeface="Times New Roman" pitchFamily="18" charset="0"/>
                <a:ea typeface="黑体" panose="02010609060101010101" pitchFamily="49" charset="-122"/>
              </a:rPr>
              <a:t>·</a:t>
            </a:r>
            <a:r>
              <a:rPr kumimoji="1" lang="zh-CN" altLang="en-US">
                <a:solidFill>
                  <a:srgbClr val="663300"/>
                </a:solidFill>
                <a:latin typeface="Times New Roman" pitchFamily="18" charset="0"/>
                <a:ea typeface="黑体" panose="02010609060101010101" pitchFamily="49" charset="-122"/>
              </a:rPr>
              <a:t>纳吉布</a:t>
            </a:r>
          </a:p>
          <a:p>
            <a:r>
              <a:rPr kumimoji="1" lang="zh-CN" altLang="en-US">
                <a:solidFill>
                  <a:srgbClr val="663300"/>
                </a:solidFill>
                <a:latin typeface="Times New Roman" pitchFamily="18" charset="0"/>
                <a:ea typeface="黑体" panose="02010609060101010101" pitchFamily="49" charset="-122"/>
              </a:rPr>
              <a:t>埃及第</a:t>
            </a:r>
            <a:r>
              <a:rPr kumimoji="1" lang="en-US" altLang="zh-CN">
                <a:solidFill>
                  <a:srgbClr val="663300"/>
                </a:solidFill>
                <a:latin typeface="Times New Roman" pitchFamily="18" charset="0"/>
                <a:ea typeface="黑体" panose="02010609060101010101" pitchFamily="49" charset="-122"/>
              </a:rPr>
              <a:t>1</a:t>
            </a:r>
            <a:r>
              <a:rPr kumimoji="1" lang="zh-CN" altLang="en-US">
                <a:solidFill>
                  <a:srgbClr val="663300"/>
                </a:solidFill>
                <a:latin typeface="Times New Roman" pitchFamily="18" charset="0"/>
                <a:ea typeface="黑体" panose="02010609060101010101" pitchFamily="49" charset="-122"/>
              </a:rPr>
              <a:t>任总统</a:t>
            </a:r>
          </a:p>
        </p:txBody>
      </p:sp>
      <p:sp>
        <p:nvSpPr>
          <p:cNvPr id="11" name="矩形 4">
            <a:extLst>
              <a:ext uri="{FF2B5EF4-FFF2-40B4-BE49-F238E27FC236}">
                <a16:creationId xmlns:a16="http://schemas.microsoft.com/office/drawing/2014/main" xmlns="" id="{0DD7B588-C874-4067-831C-37077C7A26D1}"/>
              </a:ext>
            </a:extLst>
          </p:cNvPr>
          <p:cNvSpPr>
            <a:spLocks noChangeArrowheads="1"/>
          </p:cNvSpPr>
          <p:nvPr/>
        </p:nvSpPr>
        <p:spPr bwMode="auto">
          <a:xfrm>
            <a:off x="2519581" y="5380036"/>
            <a:ext cx="29527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kumimoji="1" lang="zh-CN" altLang="en-US">
                <a:solidFill>
                  <a:srgbClr val="663300"/>
                </a:solidFill>
                <a:latin typeface="Times New Roman" pitchFamily="18" charset="0"/>
                <a:ea typeface="黑体" panose="02010609060101010101" pitchFamily="49" charset="-122"/>
              </a:rPr>
              <a:t>迦玛尔</a:t>
            </a:r>
            <a:r>
              <a:rPr kumimoji="1" lang="en-US" altLang="zh-CN">
                <a:solidFill>
                  <a:srgbClr val="663300"/>
                </a:solidFill>
                <a:latin typeface="Times New Roman" pitchFamily="18" charset="0"/>
                <a:ea typeface="黑体" panose="02010609060101010101" pitchFamily="49" charset="-122"/>
              </a:rPr>
              <a:t>·</a:t>
            </a:r>
            <a:r>
              <a:rPr kumimoji="1" lang="zh-CN" altLang="en-US">
                <a:solidFill>
                  <a:srgbClr val="663300"/>
                </a:solidFill>
                <a:latin typeface="Times New Roman" pitchFamily="18" charset="0"/>
                <a:ea typeface="黑体" panose="02010609060101010101" pitchFamily="49" charset="-122"/>
              </a:rPr>
              <a:t>阿卜杜勒</a:t>
            </a:r>
            <a:r>
              <a:rPr kumimoji="1" lang="en-US" altLang="zh-CN">
                <a:solidFill>
                  <a:srgbClr val="663300"/>
                </a:solidFill>
                <a:latin typeface="Times New Roman" pitchFamily="18" charset="0"/>
                <a:ea typeface="黑体" panose="02010609060101010101" pitchFamily="49" charset="-122"/>
              </a:rPr>
              <a:t>·</a:t>
            </a:r>
            <a:r>
              <a:rPr kumimoji="1" lang="zh-CN" altLang="en-US">
                <a:solidFill>
                  <a:srgbClr val="663300"/>
                </a:solidFill>
                <a:latin typeface="Times New Roman" pitchFamily="18" charset="0"/>
                <a:ea typeface="黑体" panose="02010609060101010101" pitchFamily="49" charset="-122"/>
              </a:rPr>
              <a:t>纳赛尔</a:t>
            </a:r>
          </a:p>
          <a:p>
            <a:r>
              <a:rPr kumimoji="1" lang="zh-CN" altLang="en-US">
                <a:solidFill>
                  <a:srgbClr val="663300"/>
                </a:solidFill>
                <a:latin typeface="Times New Roman" pitchFamily="18" charset="0"/>
                <a:ea typeface="黑体" panose="02010609060101010101" pitchFamily="49" charset="-122"/>
              </a:rPr>
              <a:t>埃及第</a:t>
            </a:r>
            <a:r>
              <a:rPr kumimoji="1" lang="en-US" altLang="zh-CN">
                <a:solidFill>
                  <a:srgbClr val="663300"/>
                </a:solidFill>
                <a:latin typeface="Times New Roman" pitchFamily="18" charset="0"/>
                <a:ea typeface="黑体" panose="02010609060101010101" pitchFamily="49" charset="-122"/>
              </a:rPr>
              <a:t>2</a:t>
            </a:r>
            <a:r>
              <a:rPr kumimoji="1" lang="zh-CN" altLang="en-US">
                <a:solidFill>
                  <a:srgbClr val="663300"/>
                </a:solidFill>
                <a:latin typeface="Times New Roman" pitchFamily="18" charset="0"/>
                <a:ea typeface="黑体" panose="02010609060101010101" pitchFamily="49" charset="-122"/>
              </a:rPr>
              <a:t>任总统</a:t>
            </a:r>
          </a:p>
        </p:txBody>
      </p:sp>
    </p:spTree>
  </p:cSld>
  <p:clrMapOvr>
    <a:masterClrMapping/>
  </p:clrMapOvr>
  <mc:AlternateContent>
    <mc:Choice xmlns:p14="http://schemas.microsoft.com/office/powerpoint/2010/main" Requires="p14">
      <p:transition spd="slow" advTm="22897" p14:dur="2000"/>
    </mc:Choice>
    <mc:Fallback>
      <p:transition spd="slow" advTm="22897"/>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 id="{F798AD17-39F2-4BF9-AE2A-48B041BCB26B}"/>
              </a:ext>
            </a:extLst>
          </p:cNvPr>
          <p:cNvSpPr/>
          <p:nvPr/>
        </p:nvSpPr>
        <p:spPr>
          <a:xfrm>
            <a:off x="199335" y="125453"/>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非洲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埃及</a:t>
            </a:r>
            <a:endParaRPr lang="zh-CN" altLang="zh-CN" sz="3600" kern="100">
              <a:solidFill>
                <a:srgbClr val="C00000"/>
              </a:solidFill>
              <a:effectLst/>
              <a:latin typeface="+mj-ea"/>
              <a:ea typeface="+mj-ea"/>
              <a:cs typeface="Times New Roman" panose="02020603050405020304" pitchFamily="18" charset="0"/>
            </a:endParaRPr>
          </a:p>
        </p:txBody>
      </p:sp>
      <p:pic>
        <p:nvPicPr>
          <p:cNvPr id="5" name="图片 4">
            <a:extLst>
              <a:ext uri="{FF2B5EF4-FFF2-40B4-BE49-F238E27FC236}">
                <a16:creationId xmlns:a16="http://schemas.microsoft.com/office/drawing/2014/main" xmlns="" id="{19C6705E-6DDA-4CD4-9CC3-B5119CEF46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141" y="962126"/>
            <a:ext cx="8636000" cy="4483100"/>
          </a:xfrm>
          <a:prstGeom prst="rect">
            <a:avLst/>
          </a:prstGeom>
        </p:spPr>
      </p:pic>
      <p:sp>
        <p:nvSpPr>
          <p:cNvPr id="6" name="矩形 4">
            <a:extLst>
              <a:ext uri="{FF2B5EF4-FFF2-40B4-BE49-F238E27FC236}">
                <a16:creationId xmlns:a16="http://schemas.microsoft.com/office/drawing/2014/main" xmlns="" id="{BB729F3A-9237-4D6F-831B-C352B46004AB}"/>
              </a:ext>
            </a:extLst>
          </p:cNvPr>
          <p:cNvSpPr>
            <a:spLocks noChangeArrowheads="1"/>
          </p:cNvSpPr>
          <p:nvPr/>
        </p:nvSpPr>
        <p:spPr bwMode="auto">
          <a:xfrm>
            <a:off x="928468" y="5635568"/>
            <a:ext cx="102553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en-US" altLang="zh-CN" sz="2400" b="1">
                <a:latin typeface="楷体" panose="02010609060101010101" pitchFamily="49" charset="-122"/>
                <a:ea typeface="楷体" panose="02010609060101010101" pitchFamily="49" charset="-122"/>
              </a:rPr>
              <a:t>1956</a:t>
            </a:r>
            <a:r>
              <a:rPr kumimoji="1" lang="zh-CN" altLang="en-US" sz="2400" b="1">
                <a:latin typeface="楷体" panose="02010609060101010101" pitchFamily="49" charset="-122"/>
                <a:ea typeface="楷体" panose="02010609060101010101" pitchFamily="49" charset="-122"/>
              </a:rPr>
              <a:t>年</a:t>
            </a:r>
            <a:r>
              <a:rPr kumimoji="1" lang="en-US" altLang="zh-CN" sz="2400" b="1">
                <a:latin typeface="楷体" panose="02010609060101010101" pitchFamily="49" charset="-122"/>
                <a:ea typeface="楷体" panose="02010609060101010101" pitchFamily="49" charset="-122"/>
              </a:rPr>
              <a:t>7</a:t>
            </a:r>
            <a:r>
              <a:rPr kumimoji="1" lang="zh-CN" altLang="en-US" sz="2400" b="1">
                <a:latin typeface="楷体" panose="02010609060101010101" pitchFamily="49" charset="-122"/>
                <a:ea typeface="楷体" panose="02010609060101010101" pitchFamily="49" charset="-122"/>
              </a:rPr>
              <a:t>月</a:t>
            </a:r>
            <a:r>
              <a:rPr kumimoji="1" lang="en-US" altLang="zh-CN" sz="2400" b="1">
                <a:latin typeface="楷体" panose="02010609060101010101" pitchFamily="49" charset="-122"/>
                <a:ea typeface="楷体" panose="02010609060101010101" pitchFamily="49" charset="-122"/>
              </a:rPr>
              <a:t>26</a:t>
            </a:r>
            <a:r>
              <a:rPr kumimoji="1" lang="zh-CN" altLang="en-US" sz="2400" b="1">
                <a:latin typeface="楷体" panose="02010609060101010101" pitchFamily="49" charset="-122"/>
                <a:ea typeface="楷体" panose="02010609060101010101" pitchFamily="49" charset="-122"/>
              </a:rPr>
              <a:t>日，埃及总统纳赛尔宣布苏伊士运河收归国有。纳赛尔获得了埃及人民和阿拉伯世界人民的一致爱戴，被尊称为“雄狮” 。</a:t>
            </a:r>
          </a:p>
        </p:txBody>
      </p:sp>
    </p:spTree>
    <p:extLst>
      <p:ext uri="{BB962C8B-B14F-4D97-AF65-F5344CB8AC3E}">
        <p14:creationId xmlns:p14="http://schemas.microsoft.com/office/powerpoint/2010/main" val="1491683891"/>
      </p:ext>
    </p:extLst>
  </p:cSld>
  <p:clrMapOvr>
    <a:masterClrMapping/>
  </p:clrMapOvr>
  <mc:AlternateContent>
    <mc:Choice xmlns:p14="http://schemas.microsoft.com/office/powerpoint/2010/main" Requires="p14">
      <p:transition spd="slow" advTm="30383" p14:dur="2000"/>
    </mc:Choice>
    <mc:Fallback>
      <p:transition spd="slow" advTm="30383"/>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a:extLst>
              <a:ext uri="{FF2B5EF4-FFF2-40B4-BE49-F238E27FC236}">
                <a16:creationId xmlns:a16="http://schemas.microsoft.com/office/drawing/2014/main" xmlns="" id="{1384B6E0-88A6-4270-9095-33A86EEF95F1}"/>
              </a:ext>
            </a:extLst>
          </p:cNvPr>
          <p:cNvPicPr>
            <a:picLocks noChangeAspect="1"/>
          </p:cNvPicPr>
          <p:nvPr/>
        </p:nvPicPr>
        <p:blipFill>
          <a:blip r:embed="rId2">
            <a:extLst>
              <a:ext uri="{28A0092B-C50C-407E-A947-70E740481C1C}">
                <a14:useLocalDpi xmlns:a14="http://schemas.microsoft.com/office/drawing/2010/main" val="0"/>
              </a:ext>
            </a:extLst>
          </a:blip>
          <a:srcRect t="1342" r="5721" b="9564"/>
          <a:stretch>
            <a:fillRect/>
          </a:stretch>
        </p:blipFill>
        <p:spPr>
          <a:xfrm>
            <a:off x="438486" y="1104387"/>
            <a:ext cx="4229613" cy="4649225"/>
          </a:xfrm>
          <a:prstGeom prst="rect">
            <a:avLst/>
          </a:prstGeom>
        </p:spPr>
      </p:pic>
      <p:sp>
        <p:nvSpPr>
          <p:cNvPr id="6" name="矩形 5">
            <a:extLst>
              <a:ext uri="{FF2B5EF4-FFF2-40B4-BE49-F238E27FC236}">
                <a16:creationId xmlns:a16="http://schemas.microsoft.com/office/drawing/2014/main" xmlns="" id="{3D85444E-EE05-4125-BFC2-D026996E9652}"/>
              </a:ext>
            </a:extLst>
          </p:cNvPr>
          <p:cNvSpPr/>
          <p:nvPr/>
        </p:nvSpPr>
        <p:spPr>
          <a:xfrm>
            <a:off x="438486" y="223926"/>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非洲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阿尔及利亚</a:t>
            </a:r>
            <a:endParaRPr lang="zh-CN" altLang="zh-CN" sz="3600" kern="100">
              <a:solidFill>
                <a:srgbClr val="C00000"/>
              </a:solidFill>
              <a:effectLst/>
              <a:latin typeface="+mj-ea"/>
              <a:ea typeface="+mj-ea"/>
              <a:cs typeface="Times New Roman" panose="02020603050405020304" pitchFamily="18" charset="0"/>
            </a:endParaRPr>
          </a:p>
        </p:txBody>
      </p:sp>
      <p:pic>
        <p:nvPicPr>
          <p:cNvPr id="10" name="图片 9">
            <a:extLst>
              <a:ext uri="{FF2B5EF4-FFF2-40B4-BE49-F238E27FC236}">
                <a16:creationId xmlns:a16="http://schemas.microsoft.com/office/drawing/2014/main" xmlns="" id="{5848A9C0-622C-4827-B142-8E2226FFD92E}"/>
              </a:ext>
            </a:extLst>
          </p:cNvPr>
          <p:cNvPicPr>
            <a:picLocks noChangeAspect="1"/>
          </p:cNvPicPr>
          <p:nvPr/>
        </p:nvPicPr>
        <p:blipFill>
          <a:blip r:embed="rId3">
            <a:extLst>
              <a:ext uri="{28A0092B-C50C-407E-A947-70E740481C1C}">
                <a14:useLocalDpi xmlns:a14="http://schemas.microsoft.com/office/drawing/2010/main" val="0"/>
              </a:ext>
            </a:extLst>
          </a:blip>
          <a:srcRect t="3555" r="2699" b="3605"/>
          <a:stretch>
            <a:fillRect/>
          </a:stretch>
        </p:blipFill>
        <p:spPr>
          <a:xfrm>
            <a:off x="5629264" y="365762"/>
            <a:ext cx="3227589" cy="1856934"/>
          </a:xfrm>
          <a:prstGeom prst="rect">
            <a:avLst/>
          </a:prstGeom>
        </p:spPr>
      </p:pic>
      <p:pic>
        <p:nvPicPr>
          <p:cNvPr id="12" name="图片 11">
            <a:extLst>
              <a:ext uri="{FF2B5EF4-FFF2-40B4-BE49-F238E27FC236}">
                <a16:creationId xmlns:a16="http://schemas.microsoft.com/office/drawing/2014/main" xmlns="" id="{FC3893FF-1BC9-4B05-89BD-4A42829FD2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43135" y="365763"/>
            <a:ext cx="2549555" cy="1856934"/>
          </a:xfrm>
          <a:prstGeom prst="rect">
            <a:avLst/>
          </a:prstGeom>
        </p:spPr>
      </p:pic>
      <p:sp>
        <p:nvSpPr>
          <p:cNvPr id="13" name="矩形 2">
            <a:extLst>
              <a:ext uri="{FF2B5EF4-FFF2-40B4-BE49-F238E27FC236}">
                <a16:creationId xmlns:a16="http://schemas.microsoft.com/office/drawing/2014/main" xmlns="" id="{34AD59F7-D64F-41D4-B9A6-086E2B742CA8}"/>
              </a:ext>
            </a:extLst>
          </p:cNvPr>
          <p:cNvSpPr>
            <a:spLocks noChangeArrowheads="1"/>
          </p:cNvSpPr>
          <p:nvPr/>
        </p:nvSpPr>
        <p:spPr bwMode="auto">
          <a:xfrm>
            <a:off x="5510321" y="2385258"/>
            <a:ext cx="35221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zh-CN" altLang="en-US">
                <a:solidFill>
                  <a:srgbClr val="663300"/>
                </a:solidFill>
                <a:latin typeface="Times New Roman" pitchFamily="18" charset="0"/>
                <a:ea typeface="黑体" panose="02010609060101010101" pitchFamily="49" charset="-122"/>
              </a:rPr>
              <a:t>阿尔及利亚民主人民共和国国旗</a:t>
            </a:r>
          </a:p>
        </p:txBody>
      </p:sp>
      <p:sp>
        <p:nvSpPr>
          <p:cNvPr id="14" name="矩形 2">
            <a:extLst>
              <a:ext uri="{FF2B5EF4-FFF2-40B4-BE49-F238E27FC236}">
                <a16:creationId xmlns:a16="http://schemas.microsoft.com/office/drawing/2014/main" xmlns="" id="{4268C330-0F08-4F1F-85F3-9387068AF81B}"/>
              </a:ext>
            </a:extLst>
          </p:cNvPr>
          <p:cNvSpPr>
            <a:spLocks noChangeArrowheads="1"/>
          </p:cNvSpPr>
          <p:nvPr/>
        </p:nvSpPr>
        <p:spPr bwMode="auto">
          <a:xfrm>
            <a:off x="8856853" y="2385258"/>
            <a:ext cx="34163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zh-CN" altLang="en-US">
                <a:solidFill>
                  <a:srgbClr val="663300"/>
                </a:solidFill>
                <a:latin typeface="Times New Roman" pitchFamily="18" charset="0"/>
                <a:ea typeface="黑体" panose="02010609060101010101" pitchFamily="49" charset="-122"/>
              </a:rPr>
              <a:t>阿尔及利亚民主人民共和国国徽</a:t>
            </a:r>
          </a:p>
        </p:txBody>
      </p:sp>
      <p:sp>
        <p:nvSpPr>
          <p:cNvPr id="17" name="Text Box 4">
            <a:extLst>
              <a:ext uri="{FF2B5EF4-FFF2-40B4-BE49-F238E27FC236}">
                <a16:creationId xmlns:a16="http://schemas.microsoft.com/office/drawing/2014/main" xmlns="" id="{41F97842-0B22-46B7-AB27-C39B3D350DAB}"/>
              </a:ext>
            </a:extLst>
          </p:cNvPr>
          <p:cNvSpPr txBox="1">
            <a:spLocks noChangeArrowheads="1"/>
          </p:cNvSpPr>
          <p:nvPr/>
        </p:nvSpPr>
        <p:spPr bwMode="auto">
          <a:xfrm>
            <a:off x="5629264" y="3115429"/>
            <a:ext cx="6157579"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en-US" altLang="zh-CN" sz="3200" b="1">
                <a:latin typeface="楷体" panose="02010609060101010101" pitchFamily="49" charset="-122"/>
                <a:ea typeface="楷体" panose="02010609060101010101" pitchFamily="49" charset="-122"/>
              </a:rPr>
              <a:t>   </a:t>
            </a:r>
            <a:r>
              <a:rPr kumimoji="1" lang="en-US" altLang="zh-CN" sz="2800" b="1">
                <a:latin typeface="楷体" panose="02010609060101010101" pitchFamily="49" charset="-122"/>
                <a:ea typeface="楷体" panose="02010609060101010101" pitchFamily="49" charset="-122"/>
              </a:rPr>
              <a:t>1954</a:t>
            </a:r>
            <a:r>
              <a:rPr kumimoji="1" lang="zh-CN" altLang="en-US" sz="2800" b="1">
                <a:latin typeface="楷体" panose="02010609060101010101" pitchFamily="49" charset="-122"/>
                <a:ea typeface="楷体" panose="02010609060101010101" pitchFamily="49" charset="-122"/>
              </a:rPr>
              <a:t>年阿尔及利亚成立民族解放阵线，领导民族解放军与法国殖民者进行了艰苦卓绝的武装斗争。</a:t>
            </a:r>
            <a:endParaRPr kumimoji="1" lang="en-US" altLang="zh-CN" sz="2800" b="1">
              <a:latin typeface="楷体" panose="02010609060101010101" pitchFamily="49" charset="-122"/>
              <a:ea typeface="楷体" panose="02010609060101010101" pitchFamily="49" charset="-122"/>
            </a:endParaRPr>
          </a:p>
          <a:p>
            <a:r>
              <a:rPr kumimoji="1" lang="en-US" altLang="zh-CN" sz="2800" b="1">
                <a:latin typeface="楷体" panose="02010609060101010101" pitchFamily="49" charset="-122"/>
                <a:ea typeface="楷体" panose="02010609060101010101" pitchFamily="49" charset="-122"/>
              </a:rPr>
              <a:t>    1962</a:t>
            </a:r>
            <a:r>
              <a:rPr kumimoji="1" lang="zh-CN" altLang="en-US" sz="2800" b="1">
                <a:latin typeface="楷体" panose="02010609060101010101" pitchFamily="49" charset="-122"/>
                <a:ea typeface="楷体" panose="02010609060101010101" pitchFamily="49" charset="-122"/>
              </a:rPr>
              <a:t>年</a:t>
            </a:r>
            <a:r>
              <a:rPr kumimoji="1" lang="en-US" altLang="zh-CN" sz="2800" b="1">
                <a:latin typeface="楷体" panose="02010609060101010101" pitchFamily="49" charset="-122"/>
                <a:ea typeface="楷体" panose="02010609060101010101" pitchFamily="49" charset="-122"/>
              </a:rPr>
              <a:t>7</a:t>
            </a:r>
            <a:r>
              <a:rPr kumimoji="1" lang="zh-CN" altLang="en-US" sz="2800" b="1">
                <a:latin typeface="楷体" panose="02010609060101010101" pitchFamily="49" charset="-122"/>
                <a:ea typeface="楷体" panose="02010609060101010101" pitchFamily="49" charset="-122"/>
              </a:rPr>
              <a:t>月</a:t>
            </a:r>
            <a:r>
              <a:rPr kumimoji="1" lang="en-US" altLang="zh-CN" sz="2800" b="1">
                <a:latin typeface="楷体" panose="02010609060101010101" pitchFamily="49" charset="-122"/>
                <a:ea typeface="楷体" panose="02010609060101010101" pitchFamily="49" charset="-122"/>
              </a:rPr>
              <a:t>3</a:t>
            </a:r>
            <a:r>
              <a:rPr kumimoji="1" lang="zh-CN" altLang="en-US" sz="2800" b="1">
                <a:latin typeface="楷体" panose="02010609060101010101" pitchFamily="49" charset="-122"/>
                <a:ea typeface="楷体" panose="02010609060101010101" pitchFamily="49" charset="-122"/>
              </a:rPr>
              <a:t>日，阿尔及利亚独立，结束了法国长达</a:t>
            </a:r>
            <a:r>
              <a:rPr kumimoji="1" lang="en-US" altLang="zh-CN" sz="2800" b="1">
                <a:latin typeface="楷体" panose="02010609060101010101" pitchFamily="49" charset="-122"/>
                <a:ea typeface="楷体" panose="02010609060101010101" pitchFamily="49" charset="-122"/>
              </a:rPr>
              <a:t>132</a:t>
            </a:r>
            <a:r>
              <a:rPr kumimoji="1" lang="zh-CN" altLang="en-US" sz="2800" b="1">
                <a:latin typeface="楷体" panose="02010609060101010101" pitchFamily="49" charset="-122"/>
                <a:ea typeface="楷体" panose="02010609060101010101" pitchFamily="49" charset="-122"/>
              </a:rPr>
              <a:t>年的殖民统治。</a:t>
            </a:r>
          </a:p>
        </p:txBody>
      </p:sp>
      <p:sp>
        <p:nvSpPr>
          <p:cNvPr id="18" name="矩形 2">
            <a:extLst>
              <a:ext uri="{FF2B5EF4-FFF2-40B4-BE49-F238E27FC236}">
                <a16:creationId xmlns:a16="http://schemas.microsoft.com/office/drawing/2014/main" xmlns="" id="{E8091AAD-EEA6-4593-ADBA-E6BD07130464}"/>
              </a:ext>
            </a:extLst>
          </p:cNvPr>
          <p:cNvSpPr>
            <a:spLocks noChangeArrowheads="1"/>
          </p:cNvSpPr>
          <p:nvPr/>
        </p:nvSpPr>
        <p:spPr bwMode="auto">
          <a:xfrm>
            <a:off x="1089142" y="5987742"/>
            <a:ext cx="31854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zh-CN" altLang="en-US">
                <a:solidFill>
                  <a:srgbClr val="663300"/>
                </a:solidFill>
                <a:latin typeface="Times New Roman" pitchFamily="18" charset="0"/>
                <a:ea typeface="黑体" panose="02010609060101010101" pitchFamily="49" charset="-122"/>
              </a:rPr>
              <a:t>阿尔及利亚人民庆祝国家独立</a:t>
            </a:r>
          </a:p>
        </p:txBody>
      </p:sp>
    </p:spTree>
    <p:extLst>
      <p:ext uri="{BB962C8B-B14F-4D97-AF65-F5344CB8AC3E}">
        <p14:creationId xmlns:p14="http://schemas.microsoft.com/office/powerpoint/2010/main" val="2624474772"/>
      </p:ext>
    </p:extLst>
  </p:cSld>
  <p:clrMapOvr>
    <a:masterClrMapping/>
  </p:clrMapOvr>
  <mc:AlternateContent>
    <mc:Choice xmlns:p14="http://schemas.microsoft.com/office/powerpoint/2010/main" Requires="p14">
      <p:transition spd="slow" advTm="29346" p14:dur="2000"/>
    </mc:Choice>
    <mc:Fallback>
      <p:transition spd="slow" advTm="29346"/>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1986" name="矩形 7">
            <a:extLst>
              <a:ext uri="{FF2B5EF4-FFF2-40B4-BE49-F238E27FC236}">
                <a16:creationId xmlns:a16="http://schemas.microsoft.com/office/drawing/2014/main" xmlns="" id="{1F0A6EA9-44A5-4C9E-AAF7-AB913EBDF4B4}"/>
              </a:ext>
            </a:extLst>
          </p:cNvPr>
          <p:cNvSpPr>
            <a:spLocks noChangeArrowheads="1"/>
          </p:cNvSpPr>
          <p:nvPr/>
        </p:nvSpPr>
        <p:spPr bwMode="auto">
          <a:xfrm>
            <a:off x="5791770" y="2498443"/>
            <a:ext cx="5631195"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217613">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defRPr>
            </a:lvl1pPr>
            <a:lvl2pPr marL="742950" indent="-285750" defTabSz="1217613">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defRPr>
            </a:lvl2pPr>
            <a:lvl3pPr marL="1143000" indent="-228600" defTabSz="1217613">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defRPr>
            </a:lvl3pPr>
            <a:lvl4pPr marL="1600200" indent="-228600" defTabSz="1217613">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4pPr>
            <a:lvl5pPr marL="2057400" indent="-228600" defTabSz="1217613">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5pPr>
            <a:lvl6pPr marL="25146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6pPr>
            <a:lvl7pPr marL="29718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7pPr>
            <a:lvl8pPr marL="34290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8pPr>
            <a:lvl9pPr marL="38862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9pPr>
          </a:lstStyle>
          <a:p>
            <a:pPr defTabSz="914400">
              <a:lnSpc>
                <a:spcPct val="100000"/>
              </a:lnSpc>
              <a:spcBef>
                <a:spcPct val="0"/>
              </a:spcBef>
              <a:buFontTx/>
              <a:buNone/>
            </a:pPr>
            <a:r>
              <a:rPr kumimoji="1" lang="en-US" altLang="zh-CN" sz="3600" b="1">
                <a:latin typeface="楷体" panose="02010609060101010101" pitchFamily="49" charset="-122"/>
                <a:ea typeface="楷体" panose="02010609060101010101" pitchFamily="49" charset="-122"/>
              </a:rPr>
              <a:t>    </a:t>
            </a:r>
            <a:r>
              <a:rPr kumimoji="1" lang="en-US" altLang="zh-CN" sz="3200" b="1">
                <a:latin typeface="楷体" panose="02010609060101010101" pitchFamily="49" charset="-122"/>
                <a:ea typeface="楷体" panose="02010609060101010101" pitchFamily="49" charset="-122"/>
              </a:rPr>
              <a:t>1960</a:t>
            </a:r>
            <a:r>
              <a:rPr kumimoji="1" lang="zh-CN" altLang="en-US" sz="3200" b="1">
                <a:latin typeface="楷体" panose="02010609060101010101" pitchFamily="49" charset="-122"/>
                <a:ea typeface="楷体" panose="02010609060101010101" pitchFamily="49" charset="-122"/>
              </a:rPr>
              <a:t>年，非洲有</a:t>
            </a:r>
            <a:r>
              <a:rPr kumimoji="1" lang="en-US" altLang="zh-CN" sz="3200" b="1">
                <a:latin typeface="楷体" panose="02010609060101010101" pitchFamily="49" charset="-122"/>
                <a:ea typeface="楷体" panose="02010609060101010101" pitchFamily="49" charset="-122"/>
              </a:rPr>
              <a:t>17</a:t>
            </a:r>
            <a:r>
              <a:rPr kumimoji="1" lang="zh-CN" altLang="en-US" sz="3200" b="1">
                <a:latin typeface="楷体" panose="02010609060101010101" pitchFamily="49" charset="-122"/>
                <a:ea typeface="楷体" panose="02010609060101010101" pitchFamily="49" charset="-122"/>
              </a:rPr>
              <a:t>个国家获得独立。这一年因此被称为“非洲年”。</a:t>
            </a:r>
            <a:endParaRPr kumimoji="1" lang="en-US" altLang="zh-CN" sz="3200" b="1">
              <a:latin typeface="楷体" pitchFamily="49" charset="-122"/>
              <a:ea typeface="楷体" pitchFamily="49" charset="-122"/>
            </a:endParaRPr>
          </a:p>
          <a:p>
            <a:pPr defTabSz="914400">
              <a:lnSpc>
                <a:spcPct val="100000"/>
              </a:lnSpc>
              <a:spcBef>
                <a:spcPct val="0"/>
              </a:spcBef>
              <a:buFontTx/>
              <a:buNone/>
            </a:pPr>
            <a:r>
              <a:rPr kumimoji="1" lang="en-US" altLang="zh-CN" sz="3200" b="1">
                <a:latin typeface="楷体" panose="02010609060101010101" pitchFamily="49" charset="-122"/>
                <a:ea typeface="楷体" panose="02010609060101010101" pitchFamily="49" charset="-122"/>
              </a:rPr>
              <a:t>   20</a:t>
            </a:r>
            <a:r>
              <a:rPr kumimoji="1" lang="zh-CN" altLang="en-US" sz="3200" b="1">
                <a:latin typeface="楷体" panose="02010609060101010101" pitchFamily="49" charset="-122"/>
                <a:ea typeface="楷体" panose="02010609060101010101" pitchFamily="49" charset="-122"/>
              </a:rPr>
              <a:t>世纪</a:t>
            </a:r>
            <a:r>
              <a:rPr kumimoji="1" lang="en-US" altLang="zh-CN" sz="3200" b="1">
                <a:latin typeface="楷体" panose="02010609060101010101" pitchFamily="49" charset="-122"/>
                <a:ea typeface="楷体" panose="02010609060101010101" pitchFamily="49" charset="-122"/>
              </a:rPr>
              <a:t>60</a:t>
            </a:r>
            <a:r>
              <a:rPr kumimoji="1" lang="zh-CN" altLang="en-US" sz="3200" b="1">
                <a:latin typeface="楷体" panose="02010609060101010101" pitchFamily="49" charset="-122"/>
                <a:ea typeface="楷体" panose="02010609060101010101" pitchFamily="49" charset="-122"/>
              </a:rPr>
              <a:t>年代末，非洲的独立国家已达</a:t>
            </a:r>
            <a:r>
              <a:rPr kumimoji="1" lang="en-US" altLang="zh-CN" sz="3200" b="1">
                <a:latin typeface="楷体" panose="02010609060101010101" pitchFamily="49" charset="-122"/>
                <a:ea typeface="楷体" panose="02010609060101010101" pitchFamily="49" charset="-122"/>
              </a:rPr>
              <a:t>41</a:t>
            </a:r>
            <a:r>
              <a:rPr kumimoji="1" lang="zh-CN" altLang="en-US" sz="3200" b="1">
                <a:latin typeface="楷体" panose="02010609060101010101" pitchFamily="49" charset="-122"/>
                <a:ea typeface="楷体" panose="02010609060101010101" pitchFamily="49" charset="-122"/>
              </a:rPr>
              <a:t>个，约占非洲总面积的</a:t>
            </a:r>
            <a:r>
              <a:rPr kumimoji="1" lang="en-US" altLang="zh-CN" sz="3200" b="1">
                <a:latin typeface="楷体" panose="02010609060101010101" pitchFamily="49" charset="-122"/>
                <a:ea typeface="楷体" panose="02010609060101010101" pitchFamily="49" charset="-122"/>
              </a:rPr>
              <a:t>84%</a:t>
            </a:r>
            <a:r>
              <a:rPr kumimoji="1" lang="zh-CN" altLang="en-US" sz="3200" b="1">
                <a:latin typeface="楷体" panose="02010609060101010101" pitchFamily="49" charset="-122"/>
                <a:ea typeface="楷体" panose="02010609060101010101" pitchFamily="49" charset="-122"/>
              </a:rPr>
              <a:t>，总人口的</a:t>
            </a:r>
            <a:r>
              <a:rPr kumimoji="1" lang="en-US" altLang="zh-CN" sz="3200" b="1">
                <a:latin typeface="楷体" panose="02010609060101010101" pitchFamily="49" charset="-122"/>
                <a:ea typeface="楷体" panose="02010609060101010101" pitchFamily="49" charset="-122"/>
              </a:rPr>
              <a:t>88%</a:t>
            </a:r>
            <a:r>
              <a:rPr kumimoji="1" lang="zh-CN" altLang="en-US" sz="3200" b="1">
                <a:latin typeface="楷体" panose="02010609060101010101" pitchFamily="49" charset="-122"/>
                <a:ea typeface="楷体" panose="02010609060101010101" pitchFamily="49" charset="-122"/>
              </a:rPr>
              <a:t>。</a:t>
            </a:r>
          </a:p>
        </p:txBody>
      </p:sp>
      <p:pic>
        <p:nvPicPr>
          <p:cNvPr id="15" name="Picture 2" descr="http://5b0988e595225.cdn.sohucs.com/images/20180211/2f3f2b70107c44418b2403f22cd7b717.jpeg">
            <a:extLst>
              <a:ext uri="{FF2B5EF4-FFF2-40B4-BE49-F238E27FC236}">
                <a16:creationId xmlns:a16="http://schemas.microsoft.com/office/drawing/2014/main" xmlns="" id="{38AE938B-D428-4CFB-9BEF-384B876DC4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729" b="4909"/>
          <a:stretch>
            <a:fillRect/>
          </a:stretch>
        </p:blipFill>
        <p:spPr bwMode="auto">
          <a:xfrm>
            <a:off x="200480" y="942078"/>
            <a:ext cx="4886327" cy="5533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xmlns="" id="{3148E94F-9079-4E25-BA8A-3172B3A6C131}"/>
              </a:ext>
            </a:extLst>
          </p:cNvPr>
          <p:cNvSpPr/>
          <p:nvPr/>
        </p:nvSpPr>
        <p:spPr>
          <a:xfrm>
            <a:off x="587517" y="125763"/>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“非洲独立年”</a:t>
            </a:r>
            <a:endParaRPr lang="zh-CN" altLang="zh-CN" sz="3600" kern="100">
              <a:solidFill>
                <a:srgbClr val="C00000"/>
              </a:solidFill>
              <a:effectLst/>
              <a:latin typeface="+mj-ea"/>
              <a:ea typeface="+mj-ea"/>
              <a:cs typeface="Times New Roman" panose="02020603050405020304" pitchFamily="18" charset="0"/>
            </a:endParaRPr>
          </a:p>
        </p:txBody>
      </p:sp>
      <p:pic>
        <p:nvPicPr>
          <p:cNvPr id="9" name="Picture 16" descr="s">
            <a:extLst>
              <a:ext uri="{FF2B5EF4-FFF2-40B4-BE49-F238E27FC236}">
                <a16:creationId xmlns:a16="http://schemas.microsoft.com/office/drawing/2014/main" xmlns="" id="{86D6436D-CDB2-4C9C-AFD0-537A436F5DAF}"/>
              </a:ext>
            </a:extLst>
          </p:cNvPr>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5221508" y="74537"/>
            <a:ext cx="2264898" cy="13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1" descr="m">
            <a:extLst>
              <a:ext uri="{FF2B5EF4-FFF2-40B4-BE49-F238E27FC236}">
                <a16:creationId xmlns:a16="http://schemas.microsoft.com/office/drawing/2014/main" xmlns="" id="{2A970C79-940A-460A-80D1-203F3CFE5A52}"/>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7601342" y="74537"/>
            <a:ext cx="2264898" cy="13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9" descr="n">
            <a:extLst>
              <a:ext uri="{FF2B5EF4-FFF2-40B4-BE49-F238E27FC236}">
                <a16:creationId xmlns:a16="http://schemas.microsoft.com/office/drawing/2014/main" xmlns="" id="{278EF289-4833-4896-A37C-D3721FCB9302}"/>
              </a:ext>
            </a:extLst>
          </p:cNvPr>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0000941" y="67863"/>
            <a:ext cx="2188899" cy="13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2">
            <a:extLst>
              <a:ext uri="{FF2B5EF4-FFF2-40B4-BE49-F238E27FC236}">
                <a16:creationId xmlns:a16="http://schemas.microsoft.com/office/drawing/2014/main" xmlns="" id="{63D208A3-C8E1-487E-8CE0-5ABD6EC0B886}"/>
              </a:ext>
            </a:extLst>
          </p:cNvPr>
          <p:cNvSpPr>
            <a:spLocks noChangeArrowheads="1"/>
          </p:cNvSpPr>
          <p:nvPr/>
        </p:nvSpPr>
        <p:spPr bwMode="auto">
          <a:xfrm>
            <a:off x="5290023" y="1632314"/>
            <a:ext cx="70614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zh-CN" altLang="en-US" sz="1600">
                <a:solidFill>
                  <a:srgbClr val="663300"/>
                </a:solidFill>
                <a:latin typeface="Times New Roman" pitchFamily="18" charset="0"/>
                <a:ea typeface="黑体" panose="02010609060101010101" pitchFamily="49" charset="-122"/>
              </a:rPr>
              <a:t>  塞内加尔共和国                   马达加斯加共和国                尼日利亚联邦共和国</a:t>
            </a:r>
            <a:endParaRPr kumimoji="1" lang="en-US" altLang="zh-CN" sz="1600">
              <a:solidFill>
                <a:srgbClr val="663300"/>
              </a:solidFill>
              <a:latin typeface="Times New Roman" pitchFamily="18" charset="0"/>
              <a:ea typeface="黑体" panose="02010609060101010101" pitchFamily="49" charset="-122"/>
            </a:endParaRPr>
          </a:p>
          <a:p>
            <a:r>
              <a:rPr kumimoji="1" lang="zh-CN" altLang="en-US" sz="1600">
                <a:solidFill>
                  <a:srgbClr val="663300"/>
                </a:solidFill>
                <a:latin typeface="Times New Roman" pitchFamily="18" charset="0"/>
                <a:ea typeface="黑体" panose="02010609060101010101" pitchFamily="49" charset="-122"/>
              </a:rPr>
              <a:t>    （</a:t>
            </a:r>
            <a:r>
              <a:rPr kumimoji="1" lang="en-US" altLang="zh-CN" sz="1600">
                <a:solidFill>
                  <a:srgbClr val="663300"/>
                </a:solidFill>
                <a:latin typeface="Times New Roman" pitchFamily="18" charset="0"/>
                <a:ea typeface="黑体" panose="02010609060101010101" pitchFamily="49" charset="-122"/>
              </a:rPr>
              <a:t>1960</a:t>
            </a:r>
            <a:r>
              <a:rPr kumimoji="1" lang="zh-CN" altLang="en-US" sz="1600">
                <a:solidFill>
                  <a:srgbClr val="663300"/>
                </a:solidFill>
                <a:latin typeface="Times New Roman" pitchFamily="18" charset="0"/>
                <a:ea typeface="黑体" panose="02010609060101010101" pitchFamily="49" charset="-122"/>
              </a:rPr>
              <a:t>年成立）                     （</a:t>
            </a:r>
            <a:r>
              <a:rPr kumimoji="1" lang="en-US" altLang="zh-CN" sz="1600">
                <a:solidFill>
                  <a:srgbClr val="663300"/>
                </a:solidFill>
                <a:latin typeface="Times New Roman" pitchFamily="18" charset="0"/>
                <a:ea typeface="黑体" panose="02010609060101010101" pitchFamily="49" charset="-122"/>
              </a:rPr>
              <a:t>1960</a:t>
            </a:r>
            <a:r>
              <a:rPr kumimoji="1" lang="zh-CN" altLang="en-US" sz="1600">
                <a:solidFill>
                  <a:srgbClr val="663300"/>
                </a:solidFill>
                <a:latin typeface="Times New Roman" pitchFamily="18" charset="0"/>
                <a:ea typeface="黑体" panose="02010609060101010101" pitchFamily="49" charset="-122"/>
              </a:rPr>
              <a:t>年成立）                      （</a:t>
            </a:r>
            <a:r>
              <a:rPr kumimoji="1" lang="en-US" altLang="zh-CN" sz="1600">
                <a:solidFill>
                  <a:srgbClr val="663300"/>
                </a:solidFill>
                <a:latin typeface="Times New Roman" pitchFamily="18" charset="0"/>
                <a:ea typeface="黑体" panose="02010609060101010101" pitchFamily="49" charset="-122"/>
              </a:rPr>
              <a:t>1963</a:t>
            </a:r>
            <a:r>
              <a:rPr kumimoji="1" lang="zh-CN" altLang="en-US" sz="1600">
                <a:solidFill>
                  <a:srgbClr val="663300"/>
                </a:solidFill>
                <a:latin typeface="Times New Roman" pitchFamily="18" charset="0"/>
                <a:ea typeface="黑体" panose="02010609060101010101" pitchFamily="49" charset="-122"/>
              </a:rPr>
              <a:t>年成立）</a:t>
            </a:r>
          </a:p>
        </p:txBody>
      </p:sp>
    </p:spTree>
  </p:cSld>
  <p:clrMapOvr>
    <a:masterClrMapping/>
  </p:clrMapOvr>
  <p:transition spd="slow" advTm="22937"/>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5" name="组合 4"/>
          <p:cNvGrpSpPr/>
          <p:nvPr/>
        </p:nvGrpSpPr>
        <p:grpSpPr>
          <a:xfrm>
            <a:off x="650159" y="700872"/>
            <a:ext cx="10891682" cy="5456257"/>
            <a:chOff x="572050" y="296476"/>
            <a:chExt cx="12101192" cy="4618521"/>
          </a:xfrm>
        </p:grpSpPr>
        <p:pic>
          <p:nvPicPr>
            <p:cNvPr id="3" name="Picture 2" descr="00123f37914105891b790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2050" y="592413"/>
              <a:ext cx="4881232" cy="4322584"/>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281670" y="296476"/>
              <a:ext cx="6391572" cy="1172347"/>
            </a:xfrm>
            <a:prstGeom prst="rect">
              <a:avLst/>
            </a:prstGeom>
            <a:noFill/>
            <a:ln>
              <a:noFill/>
            </a:ln>
          </p:spPr>
          <p:txBody>
            <a:bodyPr wrap="square" rtlCol="0">
              <a:spAutoFit/>
            </a:bodyPr>
            <a:lstStyle/>
            <a:p>
              <a:r>
                <a:rPr lang="en-US" altLang="zh-CN" sz="2800" b="1">
                  <a:latin typeface="楷体" panose="02010609060101010101" pitchFamily="49" charset="-122"/>
                  <a:ea typeface="楷体" panose="02010609060101010101" pitchFamily="49" charset="-122"/>
                </a:rPr>
                <a:t>1990</a:t>
              </a:r>
              <a:r>
                <a:rPr lang="zh-CN" altLang="en-US" sz="2800" b="1">
                  <a:latin typeface="楷体" panose="02010609060101010101" pitchFamily="49" charset="-122"/>
                  <a:ea typeface="楷体" panose="02010609060101010101" pitchFamily="49" charset="-122"/>
                </a:rPr>
                <a:t>年，纳米比亚独立，首任总统萨姆</a:t>
              </a:r>
              <a:r>
                <a:rPr lang="en-US" altLang="zh-CN" sz="2800" b="1">
                  <a:latin typeface="楷体" panose="02010609060101010101" pitchFamily="49" charset="-122"/>
                  <a:ea typeface="楷体" panose="02010609060101010101" pitchFamily="49" charset="-122"/>
                </a:rPr>
                <a:t>·</a:t>
              </a:r>
              <a:r>
                <a:rPr lang="zh-CN" altLang="en-US" sz="2800" b="1">
                  <a:latin typeface="楷体" panose="02010609060101010101" pitchFamily="49" charset="-122"/>
                  <a:ea typeface="楷体" panose="02010609060101010101" pitchFamily="49" charset="-122"/>
                </a:rPr>
                <a:t>努乔马。帝国主义在非洲殖民体系最终崩溃。</a:t>
              </a:r>
            </a:p>
          </p:txBody>
        </p:sp>
      </p:grpSp>
      <p:grpSp>
        <p:nvGrpSpPr>
          <p:cNvPr id="2" name="组合 1"/>
          <p:cNvGrpSpPr/>
          <p:nvPr/>
        </p:nvGrpSpPr>
        <p:grpSpPr>
          <a:xfrm>
            <a:off x="6199011" y="2405684"/>
            <a:ext cx="4932921" cy="3751445"/>
            <a:chOff x="5739943" y="1446866"/>
            <a:chExt cx="5372603" cy="4167834"/>
          </a:xfrm>
        </p:grpSpPr>
        <p:pic>
          <p:nvPicPr>
            <p:cNvPr id="2050" name="Picture 2" descr="C:\Users\Administrator\Desktop\timg (1).jpg"/>
            <p:cNvPicPr>
              <a:picLocks noChangeAspect="1" noChangeArrowheads="1"/>
            </p:cNvPicPr>
            <p:nvPr/>
          </p:nvPicPr>
          <p:blipFill>
            <a:blip r:embed="rId3">
              <a:extLst>
                <a:ext uri="{28A0092B-C50C-407E-A947-70E740481C1C}">
                  <a14:useLocalDpi xmlns:a14="http://schemas.microsoft.com/office/drawing/2010/main" val="0"/>
                </a:ext>
              </a:extLst>
            </a:blip>
            <a:srcRect b="4564"/>
            <a:stretch>
              <a:fillRect/>
            </a:stretch>
          </p:blipFill>
          <p:spPr bwMode="auto">
            <a:xfrm>
              <a:off x="5739943" y="1446866"/>
              <a:ext cx="5372603" cy="3419987"/>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7467556" y="5170180"/>
              <a:ext cx="2179347" cy="444520"/>
            </a:xfrm>
            <a:prstGeom prst="rect">
              <a:avLst/>
            </a:prstGeom>
            <a:noFill/>
          </p:spPr>
          <p:txBody>
            <a:bodyPr wrap="square" rtlCol="0">
              <a:spAutoFit/>
            </a:bodyPr>
            <a:lstStyle/>
            <a:p>
              <a:r>
                <a:rPr kumimoji="1" lang="zh-CN" altLang="en-US" sz="2000">
                  <a:solidFill>
                    <a:srgbClr val="663300"/>
                  </a:solidFill>
                  <a:latin typeface="Times New Roman" pitchFamily="18" charset="0"/>
                  <a:ea typeface="黑体" panose="02010609060101010101" pitchFamily="49" charset="-122"/>
                </a:rPr>
                <a:t>纳米比亚国国旗</a:t>
              </a:r>
            </a:p>
          </p:txBody>
        </p:sp>
      </p:grpSp>
      <p:sp>
        <p:nvSpPr>
          <p:cNvPr id="11" name="矩形 10">
            <a:extLst>
              <a:ext uri="{FF2B5EF4-FFF2-40B4-BE49-F238E27FC236}">
                <a16:creationId xmlns:a16="http://schemas.microsoft.com/office/drawing/2014/main" xmlns="" id="{2AF20419-4AFF-4023-87BD-C45CCABF8FBA}"/>
              </a:ext>
            </a:extLst>
          </p:cNvPr>
          <p:cNvSpPr/>
          <p:nvPr/>
        </p:nvSpPr>
        <p:spPr>
          <a:xfrm>
            <a:off x="650159" y="153448"/>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非洲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纳米比亚</a:t>
            </a:r>
            <a:endParaRPr lang="zh-CN" altLang="zh-CN" sz="3600" kern="100">
              <a:solidFill>
                <a:srgbClr val="C00000"/>
              </a:solidFill>
              <a:effectLst/>
              <a:latin typeface="+mj-ea"/>
              <a:ea typeface="+mj-ea"/>
              <a:cs typeface="Times New Roman" panose="02020603050405020304" pitchFamily="18" charset="0"/>
            </a:endParaRPr>
          </a:p>
        </p:txBody>
      </p:sp>
    </p:spTree>
  </p:cSld>
  <p:clrMapOvr>
    <a:masterClrMapping/>
  </p:clrMapOvr>
  <mc:AlternateContent>
    <mc:Choice xmlns:p14="http://schemas.microsoft.com/office/powerpoint/2010/main" Requires="p14">
      <p:transition spd="slow" advTm="9769" p14:dur="2000"/>
    </mc:Choice>
    <mc:Fallback>
      <p:transition spd="slow" advTm="9769"/>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4819" name="Picture 14" descr="曼德拉参加南非总统大选获得成功"/>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562914" y="1360722"/>
            <a:ext cx="5317588" cy="3550453"/>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pic>
      <p:sp>
        <p:nvSpPr>
          <p:cNvPr id="34822" name="矩形 5"/>
          <p:cNvSpPr>
            <a:spLocks noChangeArrowheads="1"/>
          </p:cNvSpPr>
          <p:nvPr/>
        </p:nvSpPr>
        <p:spPr bwMode="auto">
          <a:xfrm>
            <a:off x="-188238" y="5256323"/>
            <a:ext cx="644599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kumimoji="1" lang="en-US" altLang="zh-CN" sz="2000">
                <a:solidFill>
                  <a:srgbClr val="663300"/>
                </a:solidFill>
                <a:latin typeface="Times New Roman" pitchFamily="18" charset="0"/>
                <a:ea typeface="黑体" panose="02010609060101010101" pitchFamily="49" charset="-122"/>
              </a:rPr>
              <a:t>   1994</a:t>
            </a:r>
            <a:r>
              <a:rPr kumimoji="1" lang="zh-CN" altLang="en-US" sz="2000">
                <a:solidFill>
                  <a:srgbClr val="663300"/>
                </a:solidFill>
                <a:latin typeface="Times New Roman" pitchFamily="18" charset="0"/>
                <a:ea typeface="黑体" panose="02010609060101010101" pitchFamily="49" charset="-122"/>
              </a:rPr>
              <a:t>年纳尔逊</a:t>
            </a:r>
            <a:r>
              <a:rPr kumimoji="1" lang="en-US" altLang="zh-CN" sz="2000">
                <a:solidFill>
                  <a:srgbClr val="663300"/>
                </a:solidFill>
                <a:latin typeface="Times New Roman" pitchFamily="18" charset="0"/>
                <a:ea typeface="黑体" panose="02010609060101010101" pitchFamily="49" charset="-122"/>
              </a:rPr>
              <a:t>·</a:t>
            </a:r>
            <a:r>
              <a:rPr kumimoji="1" lang="zh-CN" altLang="en-US" sz="2000">
                <a:solidFill>
                  <a:srgbClr val="663300"/>
                </a:solidFill>
                <a:latin typeface="Times New Roman" pitchFamily="18" charset="0"/>
                <a:ea typeface="黑体" panose="02010609060101010101" pitchFamily="49" charset="-122"/>
              </a:rPr>
              <a:t>罗利赫拉赫拉</a:t>
            </a:r>
            <a:r>
              <a:rPr kumimoji="1" lang="en-US" altLang="zh-CN" sz="2000">
                <a:solidFill>
                  <a:srgbClr val="663300"/>
                </a:solidFill>
                <a:latin typeface="Times New Roman" pitchFamily="18" charset="0"/>
                <a:ea typeface="黑体" panose="02010609060101010101" pitchFamily="49" charset="-122"/>
              </a:rPr>
              <a:t>·</a:t>
            </a:r>
            <a:r>
              <a:rPr kumimoji="1" lang="zh-CN" altLang="en-US" sz="2000">
                <a:solidFill>
                  <a:srgbClr val="663300"/>
                </a:solidFill>
                <a:latin typeface="Times New Roman" pitchFamily="18" charset="0"/>
                <a:ea typeface="黑体" panose="02010609060101010101" pitchFamily="49" charset="-122"/>
              </a:rPr>
              <a:t>曼德拉参加南非总统大选</a:t>
            </a:r>
            <a:endParaRPr kumimoji="1" lang="en-US" altLang="zh-CN" sz="2000">
              <a:solidFill>
                <a:srgbClr val="663300"/>
              </a:solidFill>
              <a:latin typeface="Times New Roman" pitchFamily="18" charset="0"/>
              <a:ea typeface="黑体" panose="02010609060101010101" pitchFamily="49" charset="-122"/>
            </a:endParaRPr>
          </a:p>
          <a:p>
            <a:pPr algn="ctr"/>
            <a:r>
              <a:rPr kumimoji="1" lang="zh-CN" altLang="en-US" sz="2000">
                <a:solidFill>
                  <a:srgbClr val="663300"/>
                </a:solidFill>
                <a:latin typeface="Times New Roman" pitchFamily="18" charset="0"/>
                <a:ea typeface="黑体" panose="02010609060101010101" pitchFamily="49" charset="-122"/>
              </a:rPr>
              <a:t>获得成功</a:t>
            </a:r>
            <a:endParaRPr kumimoji="1" lang="en-US" altLang="zh-CN" sz="2000">
              <a:solidFill>
                <a:srgbClr val="663300"/>
              </a:solidFill>
              <a:latin typeface="Times New Roman" pitchFamily="18" charset="0"/>
              <a:ea typeface="黑体" panose="02010609060101010101" pitchFamily="49" charset="-122"/>
            </a:endParaRPr>
          </a:p>
          <a:p>
            <a:pPr algn="ctr"/>
            <a:r>
              <a:rPr kumimoji="1" lang="zh-CN" altLang="en-US" sz="2000">
                <a:solidFill>
                  <a:srgbClr val="663300"/>
                </a:solidFill>
                <a:latin typeface="Times New Roman" pitchFamily="18" charset="0"/>
                <a:ea typeface="黑体" panose="02010609060101010101" pitchFamily="49" charset="-122"/>
              </a:rPr>
              <a:t>成为南非第一位黑人总统</a:t>
            </a:r>
          </a:p>
        </p:txBody>
      </p:sp>
      <p:sp>
        <p:nvSpPr>
          <p:cNvPr id="8" name="矩形 7">
            <a:extLst>
              <a:ext uri="{FF2B5EF4-FFF2-40B4-BE49-F238E27FC236}">
                <a16:creationId xmlns:a16="http://schemas.microsoft.com/office/drawing/2014/main" xmlns="" id="{E553A3FC-4403-4F0C-93B2-6F10BDB125D0}"/>
              </a:ext>
            </a:extLst>
          </p:cNvPr>
          <p:cNvSpPr/>
          <p:nvPr/>
        </p:nvSpPr>
        <p:spPr>
          <a:xfrm>
            <a:off x="490345" y="369243"/>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非洲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新南非的诞生</a:t>
            </a:r>
            <a:endParaRPr lang="zh-CN" altLang="zh-CN" sz="3600" kern="100">
              <a:solidFill>
                <a:srgbClr val="C00000"/>
              </a:solidFill>
              <a:effectLst/>
              <a:latin typeface="+mj-ea"/>
              <a:ea typeface="+mj-ea"/>
              <a:cs typeface="Times New Roman" panose="02020603050405020304" pitchFamily="18" charset="0"/>
            </a:endParaRPr>
          </a:p>
        </p:txBody>
      </p:sp>
      <p:pic>
        <p:nvPicPr>
          <p:cNvPr id="9" name="Picture 2" descr="1994">
            <a:extLst>
              <a:ext uri="{FF2B5EF4-FFF2-40B4-BE49-F238E27FC236}">
                <a16:creationId xmlns:a16="http://schemas.microsoft.com/office/drawing/2014/main" xmlns="" id="{62F905BC-0AF4-4A81-AE0D-272D88EDFE3E}"/>
              </a:ext>
            </a:extLst>
          </p:cNvPr>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753770" y="400120"/>
            <a:ext cx="4525855" cy="4968875"/>
          </a:xfrm>
          <a:prstGeom prst="rect">
            <a:avLst/>
          </a:prstGeom>
          <a:noFill/>
          <a:ln w="57150">
            <a:solidFill>
              <a:schemeClr val="accent2">
                <a:lumMod val="75000"/>
              </a:schemeClr>
            </a:solidFill>
            <a:miter lim="800000"/>
          </a:ln>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xmlns="" id="{250C9B51-6B4B-4368-9E03-453A924735CF}"/>
              </a:ext>
            </a:extLst>
          </p:cNvPr>
          <p:cNvSpPr>
            <a:spLocks noChangeArrowheads="1"/>
          </p:cNvSpPr>
          <p:nvPr/>
        </p:nvSpPr>
        <p:spPr bwMode="auto">
          <a:xfrm>
            <a:off x="7125215" y="5749994"/>
            <a:ext cx="35464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en-US" altLang="zh-CN" sz="2000">
                <a:solidFill>
                  <a:srgbClr val="663300"/>
                </a:solidFill>
                <a:latin typeface="Times New Roman" pitchFamily="18" charset="0"/>
                <a:ea typeface="黑体" panose="02010609060101010101" pitchFamily="49" charset="-122"/>
              </a:rPr>
              <a:t>1994</a:t>
            </a:r>
            <a:r>
              <a:rPr kumimoji="1" lang="zh-CN" altLang="en-US" sz="2000">
                <a:solidFill>
                  <a:srgbClr val="663300"/>
                </a:solidFill>
                <a:latin typeface="Times New Roman" pitchFamily="18" charset="0"/>
                <a:ea typeface="黑体" panose="02010609060101010101" pitchFamily="49" charset="-122"/>
              </a:rPr>
              <a:t>年</a:t>
            </a:r>
            <a:r>
              <a:rPr kumimoji="1" lang="en-US" altLang="zh-CN" sz="2000">
                <a:solidFill>
                  <a:srgbClr val="663300"/>
                </a:solidFill>
                <a:latin typeface="Times New Roman" pitchFamily="18" charset="0"/>
                <a:ea typeface="黑体" panose="02010609060101010101" pitchFamily="49" charset="-122"/>
              </a:rPr>
              <a:t>5</a:t>
            </a:r>
            <a:r>
              <a:rPr kumimoji="1" lang="zh-CN" altLang="en-US" sz="2000">
                <a:solidFill>
                  <a:srgbClr val="663300"/>
                </a:solidFill>
                <a:latin typeface="Times New Roman" pitchFamily="18" charset="0"/>
                <a:ea typeface="黑体" panose="02010609060101010101" pitchFamily="49" charset="-122"/>
              </a:rPr>
              <a:t>月</a:t>
            </a:r>
            <a:r>
              <a:rPr kumimoji="1" lang="en-US" altLang="zh-CN" sz="2000">
                <a:solidFill>
                  <a:srgbClr val="663300"/>
                </a:solidFill>
                <a:latin typeface="Times New Roman" pitchFamily="18" charset="0"/>
                <a:ea typeface="黑体" panose="02010609060101010101" pitchFamily="49" charset="-122"/>
              </a:rPr>
              <a:t>11</a:t>
            </a:r>
            <a:r>
              <a:rPr kumimoji="1" lang="zh-CN" altLang="en-US" sz="2000">
                <a:solidFill>
                  <a:srgbClr val="663300"/>
                </a:solidFill>
                <a:latin typeface="Times New Roman" pitchFamily="18" charset="0"/>
                <a:ea typeface="黑体" panose="02010609060101010101" pitchFamily="49" charset="-122"/>
              </a:rPr>
              <a:t>日 曼德拉总统和副总统德克勒克</a:t>
            </a:r>
          </a:p>
        </p:txBody>
      </p:sp>
    </p:spTree>
  </p:cSld>
  <p:clrMapOvr>
    <a:masterClrMapping/>
  </p:clrMapOvr>
  <mc:AlternateContent>
    <mc:Choice xmlns:p14="http://schemas.microsoft.com/office/powerpoint/2010/main" Requires="p14">
      <p:transition spd="slow" advTm="55715" p14:dur="2000"/>
    </mc:Choice>
    <mc:Fallback>
      <p:transition spd="slow" advTm="55715"/>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218" name="Picture 15" descr="非洲独立进程图">
            <a:extLst>
              <a:ext uri="{FF2B5EF4-FFF2-40B4-BE49-F238E27FC236}">
                <a16:creationId xmlns:a16="http://schemas.microsoft.com/office/drawing/2014/main" xmlns="" id="{57BA1EE9-A5CB-4E9C-ACB1-F401037FEF1E}"/>
              </a:ext>
            </a:extLst>
          </p:cNvPr>
          <p:cNvPicPr>
            <a:picLocks noChangeAspect="1" noChangeArrowheads="1"/>
          </p:cNvPicPr>
          <p:nvPr/>
        </p:nvPicPr>
        <p:blipFill>
          <a:blip r:embed="rId2">
            <a:lum contrast="24000"/>
            <a:extLst>
              <a:ext uri="{28A0092B-C50C-407E-A947-70E740481C1C}">
                <a14:useLocalDpi xmlns:a14="http://schemas.microsoft.com/office/drawing/2010/main" val="0"/>
              </a:ext>
            </a:extLst>
          </a:blip>
          <a:srcRect t="2173" r="1514" b="5"/>
          <a:stretch>
            <a:fillRect/>
          </a:stretch>
        </p:blipFill>
        <p:spPr bwMode="auto">
          <a:xfrm>
            <a:off x="559866" y="711591"/>
            <a:ext cx="11072267" cy="5963528"/>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pic>
      <p:sp>
        <p:nvSpPr>
          <p:cNvPr id="4" name="加号 3">
            <a:extLst>
              <a:ext uri="{FF2B5EF4-FFF2-40B4-BE49-F238E27FC236}">
                <a16:creationId xmlns:a16="http://schemas.microsoft.com/office/drawing/2014/main" xmlns="" id="{AFCCB2BF-6382-4729-8CCD-2CEA67F2E980}"/>
              </a:ext>
            </a:extLst>
          </p:cNvPr>
          <p:cNvSpPr/>
          <p:nvPr/>
        </p:nvSpPr>
        <p:spPr bwMode="auto">
          <a:xfrm>
            <a:off x="-309490" y="-126609"/>
            <a:ext cx="7620000" cy="838200"/>
          </a:xfrm>
          <a:prstGeom prst="mathPlus">
            <a:avLst>
              <a:gd name="adj1" fmla="val 60902"/>
            </a:avLst>
          </a:prstGeom>
          <a:noFill/>
          <a:ln w="25400" cap="flat" cmpd="sng" algn="ctr">
            <a:noFill/>
            <a:prstDash val="solid"/>
            <a:round/>
            <a:headEnd type="none" w="med" len="med"/>
            <a:tailEnd type="none" w="med" len="med"/>
          </a:ln>
        </p:spPr>
        <p:txBody>
          <a:bodyPr/>
          <a:lstStyle/>
          <a:p>
            <a:pPr>
              <a:defRPr/>
            </a:pPr>
            <a:r>
              <a:rPr lang="zh-CN" altLang="en-US" sz="3733" b="1">
                <a:solidFill>
                  <a:srgbClr val="C00000"/>
                </a:solidFill>
                <a:latin typeface="微软雅黑" panose="020b0503020204020204" pitchFamily="34" charset="-122"/>
                <a:ea typeface="微软雅黑" panose="020b0503020204020204" pitchFamily="34" charset="-122"/>
                <a:sym typeface="+mn-ea"/>
              </a:rPr>
              <a:t>二战后独立的非洲国家</a:t>
            </a:r>
          </a:p>
        </p:txBody>
      </p:sp>
      <p:sp>
        <p:nvSpPr>
          <p:cNvPr id="5" name="矩形 4">
            <a:extLst>
              <a:ext uri="{FF2B5EF4-FFF2-40B4-BE49-F238E27FC236}">
                <a16:creationId xmlns:a16="http://schemas.microsoft.com/office/drawing/2014/main" xmlns="" id="{494E6BA4-D25A-46C9-88EC-78CB6E67D4F1}"/>
              </a:ext>
            </a:extLst>
          </p:cNvPr>
          <p:cNvSpPr/>
          <p:nvPr/>
        </p:nvSpPr>
        <p:spPr>
          <a:xfrm>
            <a:off x="8717279" y="1335947"/>
            <a:ext cx="2236510" cy="584775"/>
          </a:xfrm>
          <a:prstGeom prst="rect">
            <a:avLst/>
          </a:prstGeom>
        </p:spPr>
        <p:txBody>
          <a:bodyPr wrap="none">
            <a:spAutoFit/>
          </a:bodyPr>
          <a:lstStyle/>
          <a:p>
            <a:r>
              <a:rPr lang="zh-CN" altLang="en-US" sz="3200" b="1">
                <a:latin typeface="楷体_GB2312" pitchFamily="49" charset="-122"/>
                <a:ea typeface="楷体_GB2312" pitchFamily="49" charset="-122"/>
              </a:rPr>
              <a:t>国境线特征</a:t>
            </a:r>
            <a:endParaRPr lang="zh-CN" altLang="en-US" sz="3200"/>
          </a:p>
        </p:txBody>
      </p:sp>
    </p:spTree>
    <p:custDataLst>
      <p:tags r:id="rId3"/>
    </p:custDataLst>
  </p:cSld>
  <p:clrMapOvr>
    <a:masterClrMapping/>
  </p:clrMapOvr>
  <mc:AlternateContent>
    <mc:Choice xmlns:p14="http://schemas.microsoft.com/office/powerpoint/2010/main" Requires="p14">
      <p:transition spd="slow" advTm="49342" p14:dur="2000"/>
    </mc:Choice>
    <mc:Fallback>
      <p:transition spd="slow" advTm="4934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5" presetClass="entr" presetSubtype="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a:extLst>
              <a:ext uri="{FF2B5EF4-FFF2-40B4-BE49-F238E27FC236}">
                <a16:creationId xmlns:a16="http://schemas.microsoft.com/office/drawing/2014/main" xmlns="" id="{F37BF907-E228-4B86-A6AB-C1DF8E0CD60D}"/>
              </a:ext>
            </a:extLst>
          </p:cNvPr>
          <p:cNvSpPr/>
          <p:nvPr/>
        </p:nvSpPr>
        <p:spPr>
          <a:xfrm>
            <a:off x="1966959" y="204663"/>
            <a:ext cx="6263426"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非洲</a:t>
            </a:r>
            <a:endParaRPr lang="zh-CN" altLang="zh-CN" sz="3600" kern="100">
              <a:solidFill>
                <a:srgbClr val="C00000"/>
              </a:solidFill>
              <a:effectLst/>
              <a:latin typeface="+mj-ea"/>
              <a:ea typeface="+mj-ea"/>
              <a:cs typeface="Times New Roman" panose="02020603050405020304" pitchFamily="18" charset="0"/>
            </a:endParaRPr>
          </a:p>
        </p:txBody>
      </p:sp>
      <p:sp>
        <p:nvSpPr>
          <p:cNvPr id="2" name="文本框 1">
            <a:extLst>
              <a:ext uri="{FF2B5EF4-FFF2-40B4-BE49-F238E27FC236}">
                <a16:creationId xmlns:a16="http://schemas.microsoft.com/office/drawing/2014/main" xmlns="" id="{1D8A5F17-D7B5-4CF5-B2DC-9F89260EA7F8}"/>
              </a:ext>
            </a:extLst>
          </p:cNvPr>
          <p:cNvSpPr txBox="1"/>
          <p:nvPr/>
        </p:nvSpPr>
        <p:spPr>
          <a:xfrm>
            <a:off x="6096000" y="1431681"/>
            <a:ext cx="5064369" cy="3046988"/>
          </a:xfrm>
          <a:prstGeom prst="rect">
            <a:avLst/>
          </a:prstGeom>
          <a:noFill/>
        </p:spPr>
        <p:txBody>
          <a:bodyPr wrap="square" rtlCol="0">
            <a:spAutoFit/>
          </a:bodyPr>
          <a:lstStyle/>
          <a:p>
            <a:pPr>
              <a:spcBef>
                <a:spcPct val="0"/>
              </a:spcBef>
            </a:pPr>
            <a:r>
              <a:rPr kumimoji="1" lang="zh-CN" altLang="en-US" sz="3200" b="1">
                <a:latin typeface="楷体" panose="02010609060101010101" pitchFamily="49" charset="-122"/>
                <a:ea typeface="楷体" panose="02010609060101010101" pitchFamily="49" charset="-122"/>
              </a:rPr>
              <a:t>非洲民族独立运动的特点：</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1.</a:t>
            </a:r>
            <a:r>
              <a:rPr kumimoji="1" lang="zh-CN" altLang="en-US" sz="3200" b="1">
                <a:latin typeface="楷体" panose="02010609060101010101" pitchFamily="49" charset="-122"/>
                <a:ea typeface="楷体" panose="02010609060101010101" pitchFamily="49" charset="-122"/>
              </a:rPr>
              <a:t>起步晚，发展迅速</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2.</a:t>
            </a:r>
            <a:r>
              <a:rPr kumimoji="1" lang="zh-CN" altLang="en-US" sz="3200" b="1">
                <a:latin typeface="楷体" panose="02010609060101010101" pitchFamily="49" charset="-122"/>
                <a:ea typeface="楷体" panose="02010609060101010101" pitchFamily="49" charset="-122"/>
              </a:rPr>
              <a:t>没有出现无产阶级领导 </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a:t>
            </a:r>
            <a:r>
              <a:rPr kumimoji="1" lang="zh-CN" altLang="en-US" sz="3200" b="1">
                <a:latin typeface="楷体" panose="02010609060101010101" pitchFamily="49" charset="-122"/>
                <a:ea typeface="楷体" panose="02010609060101010101" pitchFamily="49" charset="-122"/>
              </a:rPr>
              <a:t>的民族独立运动</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3.</a:t>
            </a:r>
            <a:r>
              <a:rPr kumimoji="1" lang="zh-CN" altLang="en-US" sz="3200" b="1">
                <a:latin typeface="楷体" panose="02010609060101010101" pitchFamily="49" charset="-122"/>
                <a:ea typeface="楷体" panose="02010609060101010101" pitchFamily="49" charset="-122"/>
              </a:rPr>
              <a:t>非洲国家取得独立的斗</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a:t>
            </a:r>
            <a:r>
              <a:rPr kumimoji="1" lang="zh-CN" altLang="en-US" sz="3200" b="1">
                <a:latin typeface="楷体" panose="02010609060101010101" pitchFamily="49" charset="-122"/>
                <a:ea typeface="楷体" panose="02010609060101010101" pitchFamily="49" charset="-122"/>
              </a:rPr>
              <a:t>争方式多种多样</a:t>
            </a:r>
          </a:p>
        </p:txBody>
      </p:sp>
      <p:sp>
        <p:nvSpPr>
          <p:cNvPr id="9" name="文本框 8">
            <a:extLst>
              <a:ext uri="{FF2B5EF4-FFF2-40B4-BE49-F238E27FC236}">
                <a16:creationId xmlns:a16="http://schemas.microsoft.com/office/drawing/2014/main" xmlns="" id="{0ABCD8C7-76B9-4910-8F39-EE6AF62491F9}"/>
              </a:ext>
            </a:extLst>
          </p:cNvPr>
          <p:cNvSpPr txBox="1"/>
          <p:nvPr/>
        </p:nvSpPr>
        <p:spPr>
          <a:xfrm>
            <a:off x="6045312" y="1394446"/>
            <a:ext cx="5064369" cy="4031873"/>
          </a:xfrm>
          <a:prstGeom prst="rect">
            <a:avLst/>
          </a:prstGeom>
          <a:noFill/>
        </p:spPr>
        <p:txBody>
          <a:bodyPr wrap="square" rtlCol="0">
            <a:spAutoFit/>
          </a:bodyPr>
          <a:lstStyle/>
          <a:p>
            <a:pPr>
              <a:spcBef>
                <a:spcPct val="0"/>
              </a:spcBef>
            </a:pPr>
            <a:r>
              <a:rPr kumimoji="1" lang="zh-CN" altLang="en-US" sz="3200" b="1">
                <a:latin typeface="楷体" panose="02010609060101010101" pitchFamily="49" charset="-122"/>
                <a:ea typeface="楷体" panose="02010609060101010101" pitchFamily="49" charset="-122"/>
              </a:rPr>
              <a:t>非洲民族独立运动的意义：</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1.</a:t>
            </a:r>
            <a:r>
              <a:rPr kumimoji="1" lang="zh-CN" altLang="en-US" sz="3200" b="1">
                <a:latin typeface="楷体" panose="02010609060101010101" pitchFamily="49" charset="-122"/>
                <a:ea typeface="楷体" panose="02010609060101010101" pitchFamily="49" charset="-122"/>
              </a:rPr>
              <a:t>非洲人民获得解放，改 </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a:t>
            </a:r>
            <a:r>
              <a:rPr kumimoji="1" lang="zh-CN" altLang="en-US" sz="3200" b="1">
                <a:latin typeface="楷体" panose="02010609060101010101" pitchFamily="49" charset="-122"/>
                <a:ea typeface="楷体" panose="02010609060101010101" pitchFamily="49" charset="-122"/>
              </a:rPr>
              <a:t>变了非洲的面貌</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2.</a:t>
            </a:r>
            <a:r>
              <a:rPr kumimoji="1" lang="zh-CN" altLang="en-US" sz="3200" b="1">
                <a:latin typeface="楷体" panose="02010609060101010101" pitchFamily="49" charset="-122"/>
                <a:ea typeface="楷体" panose="02010609060101010101" pitchFamily="49" charset="-122"/>
              </a:rPr>
              <a:t>标志着世界殖民体系最</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a:t>
            </a:r>
            <a:r>
              <a:rPr kumimoji="1" lang="zh-CN" altLang="en-US" sz="3200" b="1">
                <a:latin typeface="楷体" panose="02010609060101010101" pitchFamily="49" charset="-122"/>
                <a:ea typeface="楷体" panose="02010609060101010101" pitchFamily="49" charset="-122"/>
              </a:rPr>
              <a:t>终瓦解</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3.</a:t>
            </a:r>
            <a:r>
              <a:rPr kumimoji="1" lang="zh-CN" altLang="en-US" sz="3200" b="1">
                <a:latin typeface="楷体" panose="02010609060101010101" pitchFamily="49" charset="-122"/>
                <a:ea typeface="楷体" panose="02010609060101010101" pitchFamily="49" charset="-122"/>
              </a:rPr>
              <a:t>新兴的非洲独立国家在</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a:t>
            </a:r>
            <a:r>
              <a:rPr kumimoji="1" lang="zh-CN" altLang="en-US" sz="3200" b="1">
                <a:latin typeface="楷体" panose="02010609060101010101" pitchFamily="49" charset="-122"/>
                <a:ea typeface="楷体" panose="02010609060101010101" pitchFamily="49" charset="-122"/>
              </a:rPr>
              <a:t>国际舞台上日益发挥重 </a:t>
            </a:r>
            <a:endParaRPr kumimoji="1" lang="en-US" altLang="zh-CN" sz="3200" b="1">
              <a:latin typeface="楷体" panose="02010609060101010101" pitchFamily="49" charset="-122"/>
              <a:ea typeface="楷体" panose="02010609060101010101" pitchFamily="49" charset="-122"/>
            </a:endParaRPr>
          </a:p>
          <a:p>
            <a:pPr>
              <a:spcBef>
                <a:spcPct val="0"/>
              </a:spcBef>
            </a:pPr>
            <a:r>
              <a:rPr kumimoji="1" lang="en-US" altLang="zh-CN" sz="3200" b="1">
                <a:latin typeface="楷体" panose="02010609060101010101" pitchFamily="49" charset="-122"/>
                <a:ea typeface="楷体" panose="02010609060101010101" pitchFamily="49" charset="-122"/>
              </a:rPr>
              <a:t>   </a:t>
            </a:r>
            <a:r>
              <a:rPr kumimoji="1" lang="zh-CN" altLang="en-US" sz="3200" b="1">
                <a:latin typeface="楷体" panose="02010609060101010101" pitchFamily="49" charset="-122"/>
                <a:ea typeface="楷体" panose="02010609060101010101" pitchFamily="49" charset="-122"/>
              </a:rPr>
              <a:t>要作用</a:t>
            </a:r>
          </a:p>
        </p:txBody>
      </p:sp>
      <p:pic>
        <p:nvPicPr>
          <p:cNvPr id="6" name="Picture 15" descr="非洲独立进程图">
            <a:extLst>
              <a:ext uri="{FF2B5EF4-FFF2-40B4-BE49-F238E27FC236}">
                <a16:creationId xmlns:a16="http://schemas.microsoft.com/office/drawing/2014/main" xmlns="" id="{45BBD886-C5D1-43F4-9839-4023F19A2679}"/>
              </a:ext>
            </a:extLst>
          </p:cNvPr>
          <p:cNvPicPr>
            <a:picLocks noChangeAspect="1" noChangeArrowheads="1"/>
          </p:cNvPicPr>
          <p:nvPr/>
        </p:nvPicPr>
        <p:blipFill>
          <a:blip r:embed="rId3">
            <a:lum contrast="24000"/>
            <a:extLst>
              <a:ext uri="{28A0092B-C50C-407E-A947-70E740481C1C}">
                <a14:useLocalDpi xmlns:a14="http://schemas.microsoft.com/office/drawing/2010/main" val="0"/>
              </a:ext>
            </a:extLst>
          </a:blip>
          <a:srcRect t="2173" r="1514" b="5"/>
          <a:stretch>
            <a:fillRect/>
          </a:stretch>
        </p:blipFill>
        <p:spPr bwMode="auto">
          <a:xfrm>
            <a:off x="559866" y="1192777"/>
            <a:ext cx="5228628" cy="4987306"/>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pic>
    </p:spTree>
    <p:custDataLst>
      <p:tags r:id="rId4"/>
    </p:custDataLst>
    <p:extLst>
      <p:ext uri="{BB962C8B-B14F-4D97-AF65-F5344CB8AC3E}">
        <p14:creationId xmlns:p14="http://schemas.microsoft.com/office/powerpoint/2010/main" val="120549407"/>
      </p:ext>
    </p:extLst>
  </p:cSld>
  <p:clrMapOvr>
    <a:masterClrMapping/>
  </p:clrMapOvr>
  <mc:AlternateContent>
    <mc:Choice xmlns:p14="http://schemas.microsoft.com/office/powerpoint/2010/main" Requires="p14">
      <p:transition spd="slow" advTm="63334" p14:dur="2000"/>
    </mc:Choice>
    <mc:Fallback>
      <p:transition spd="slow" advTm="6333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xit" presetSubtype="0" fill="hold" grpId="0"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9"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3009" name="文本框 1">
            <a:extLst>
              <a:ext uri="{FF2B5EF4-FFF2-40B4-BE49-F238E27FC236}">
                <a16:creationId xmlns:a16="http://schemas.microsoft.com/office/drawing/2014/main" xmlns="" id="{74EB38EA-B82B-4D03-BB58-F21E8092FFC3}"/>
              </a:ext>
            </a:extLst>
          </p:cNvPr>
          <p:cNvSpPr txBox="1">
            <a:spLocks noChangeArrowheads="1"/>
          </p:cNvSpPr>
          <p:nvPr/>
        </p:nvSpPr>
        <p:spPr bwMode="auto">
          <a:xfrm>
            <a:off x="1078593" y="892285"/>
            <a:ext cx="11472863" cy="1454244"/>
          </a:xfrm>
          <a:prstGeom prst="rect">
            <a:avLst/>
          </a:prstGeom>
          <a:noFill/>
          <a:ln w="9525">
            <a:noFill/>
            <a:miter lim="800000"/>
          </a:ln>
        </p:spPr>
        <p:txBody>
          <a:bodyPr>
            <a:spAutoFit/>
          </a:bodyPr>
          <a:lstStyle/>
          <a:p>
            <a:pPr defTabSz="1219170">
              <a:lnSpc>
                <a:spcPct val="150000"/>
              </a:lnSpc>
              <a:defRPr/>
            </a:pPr>
            <a:r>
              <a:rPr lang="en-US" altLang="zh-CN" sz="3200" b="1">
                <a:latin typeface="宋体" panose="02010600030101010101" pitchFamily="2" charset="-122"/>
                <a:ea typeface="宋体" panose="02010600030101010101" pitchFamily="2" charset="-122"/>
                <a:cs typeface="方正大黑体_GBK" panose="02010600010101010101" charset="-122"/>
              </a:rPr>
              <a:t>①</a:t>
            </a:r>
            <a:r>
              <a:rPr lang="zh-CN" altLang="en-US" sz="3200" b="1">
                <a:latin typeface="宋体" panose="02010600030101010101" pitchFamily="2" charset="-122"/>
                <a:ea typeface="宋体" panose="02010600030101010101" pitchFamily="2" charset="-122"/>
                <a:cs typeface="方正大黑体_GBK" panose="02010600010101010101" charset="-122"/>
              </a:rPr>
              <a:t> 南美的“解放者”是谁？</a:t>
            </a:r>
          </a:p>
          <a:p>
            <a:pPr defTabSz="1219170">
              <a:lnSpc>
                <a:spcPct val="150000"/>
              </a:lnSpc>
              <a:defRPr/>
            </a:pPr>
            <a:r>
              <a:rPr lang="en-US" altLang="zh-CN" sz="3200" b="1">
                <a:latin typeface="宋体" panose="02010600030101010101" pitchFamily="2" charset="-122"/>
                <a:ea typeface="宋体" panose="02010600030101010101" pitchFamily="2" charset="-122"/>
                <a:cs typeface="方正大黑体_GBK" panose="02010600010101010101" charset="-122"/>
              </a:rPr>
              <a:t>② </a:t>
            </a:r>
            <a:r>
              <a:rPr lang="zh-CN" altLang="en-US" sz="3200" b="1">
                <a:latin typeface="宋体" panose="02010600030101010101" pitchFamily="2" charset="-122"/>
                <a:ea typeface="宋体" panose="02010600030101010101" pitchFamily="2" charset="-122"/>
                <a:cs typeface="方正大黑体_GBK" panose="02010600010101010101" charset="-122"/>
              </a:rPr>
              <a:t>拉美国家已经取得独立，为什么还要进行斗争呢？</a:t>
            </a:r>
          </a:p>
        </p:txBody>
      </p:sp>
      <p:sp>
        <p:nvSpPr>
          <p:cNvPr id="9" name="TextBox 8">
            <a:extLst>
              <a:ext uri="{FF2B5EF4-FFF2-40B4-BE49-F238E27FC236}">
                <a16:creationId xmlns:a16="http://schemas.microsoft.com/office/drawing/2014/main" xmlns="" id="{D07A5FA5-654C-42CE-BE29-6AB3C02A5348}"/>
              </a:ext>
            </a:extLst>
          </p:cNvPr>
          <p:cNvSpPr txBox="1">
            <a:spLocks noChangeArrowheads="1"/>
          </p:cNvSpPr>
          <p:nvPr/>
        </p:nvSpPr>
        <p:spPr bwMode="auto">
          <a:xfrm>
            <a:off x="6391729" y="980946"/>
            <a:ext cx="6013450" cy="646331"/>
          </a:xfrm>
          <a:prstGeom prst="rect">
            <a:avLst/>
          </a:prstGeom>
          <a:noFill/>
          <a:ln w="9525">
            <a:noFill/>
            <a:miter lim="800000"/>
          </a:ln>
        </p:spPr>
        <p:txBody>
          <a:bodyPr>
            <a:spAutoFit/>
          </a:bodyPr>
          <a:lstStyle/>
          <a:p>
            <a:pPr defTabSz="1219170">
              <a:defRPr/>
            </a:pPr>
            <a:r>
              <a:rPr lang="zh-CN" altLang="en-US" sz="3600" b="1">
                <a:solidFill>
                  <a:srgbClr val="0000FF"/>
                </a:solidFill>
                <a:latin typeface="楷体" panose="02010609060101010101" pitchFamily="49" charset="-122"/>
                <a:ea typeface="楷体" panose="02010609060101010101" pitchFamily="49" charset="-122"/>
                <a:cs typeface="华文隶书"/>
              </a:rPr>
              <a:t>玻利瓦尔、圣马丁</a:t>
            </a:r>
          </a:p>
        </p:txBody>
      </p:sp>
      <p:sp>
        <p:nvSpPr>
          <p:cNvPr id="10" name="Text Box 5">
            <a:extLst>
              <a:ext uri="{FF2B5EF4-FFF2-40B4-BE49-F238E27FC236}">
                <a16:creationId xmlns:a16="http://schemas.microsoft.com/office/drawing/2014/main" xmlns="" id="{6D6A0601-77B4-4F0A-A507-E87E06CCBD06}"/>
              </a:ext>
            </a:extLst>
          </p:cNvPr>
          <p:cNvSpPr txBox="1">
            <a:spLocks noChangeArrowheads="1"/>
          </p:cNvSpPr>
          <p:nvPr/>
        </p:nvSpPr>
        <p:spPr bwMode="auto">
          <a:xfrm>
            <a:off x="1178733" y="5765660"/>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ctr">
              <a:defRPr kumimoji="1" sz="2000">
                <a:solidFill>
                  <a:srgbClr val="663300"/>
                </a:solidFill>
                <a:latin typeface="Times New Roman" pitchFamily="18" charset="0"/>
                <a:ea typeface="黑体" panose="02010609060101010101" pitchFamily="49" charset="-122"/>
              </a:defRPr>
            </a:lvl1pPr>
          </a:lstStyle>
          <a:p>
            <a:r>
              <a:rPr lang="zh-CN" altLang="en-US"/>
              <a:t>玻利瓦尔</a:t>
            </a:r>
          </a:p>
        </p:txBody>
      </p:sp>
      <p:graphicFrame>
        <p:nvGraphicFramePr>
          <p:cNvPr id="11" name="Object 26">
            <a:extLst>
              <a:ext uri="{FF2B5EF4-FFF2-40B4-BE49-F238E27FC236}">
                <a16:creationId xmlns:a16="http://schemas.microsoft.com/office/drawing/2014/main" xmlns="" id="{7B859AF7-30F7-434F-938F-79E78E40F25A}"/>
              </a:ext>
            </a:extLst>
          </p:cNvPr>
          <p:cNvGraphicFramePr/>
          <p:nvPr>
            <p:extLst>
              <p:ext uri="{D42A27DB-BD31-4B8C-83A1-F6EECF244321}">
                <p14:modId xmlns:p14="http://schemas.microsoft.com/office/powerpoint/2010/main" val="527702642"/>
              </p:ext>
            </p:extLst>
          </p:nvPr>
        </p:nvGraphicFramePr>
        <p:xfrm>
          <a:off x="534568" y="2464853"/>
          <a:ext cx="2498918" cy="3079051"/>
        </p:xfrm>
        <a:graphic>
          <a:graphicData uri="http://schemas.openxmlformats.org/presentationml/2006/ole">
            <mc:AlternateContent>
              <mc:Choice xmlns:v="urn:schemas-microsoft-com:vml" Requires="v">
                <p:oleObj spid="_x0000_s1038" r:id="rId2" imgW="2941151" imgH="3025210" progId="Paint.Picture">
                  <p:embed/>
                </p:oleObj>
              </mc:Choice>
              <mc:Fallback>
                <p:oleObj r:id="rId2" imgW="2941151" imgH="3025210" progId="Paint.Picture">
                  <p:embed/>
                  <p:pic>
                    <p:nvPicPr>
                      <p:cNvPr id="0" name="OLE substitute image"/>
                      <p:cNvPicPr/>
                      <p:nvPr/>
                    </p:nvPicPr>
                    <p:blipFill>
                      <a:blip r:embed="rId3">
                        <a:extLst>
                          <a:ext uri="{28A0092B-C50C-407E-A947-70E740481C1C}">
                            <a14:useLocalDpi xmlns:a14="http://schemas.microsoft.com/office/drawing/2010/main" val="0"/>
                          </a:ext>
                        </a:extLst>
                      </a:blip>
                      <a:stretch>
                        <a:fillRect/>
                      </a:stretch>
                    </p:blipFill>
                    <p:spPr>
                      <a:xfrm>
                        <a:off x="534568" y="2464853"/>
                        <a:ext cx="2498918" cy="3079051"/>
                      </a:xfrm>
                      <a:prstGeom prst="rect">
                        <a:avLst/>
                      </a:prstGeom>
                      <a:noFill/>
                      <a:ln>
                        <a:noFill/>
                      </a:ln>
                    </p:spPr>
                  </p:pic>
                </p:oleObj>
              </mc:Fallback>
            </mc:AlternateContent>
          </a:graphicData>
        </a:graphic>
      </p:graphicFrame>
      <p:sp>
        <p:nvSpPr>
          <p:cNvPr id="12" name="Text Box 6">
            <a:extLst>
              <a:ext uri="{FF2B5EF4-FFF2-40B4-BE49-F238E27FC236}">
                <a16:creationId xmlns:a16="http://schemas.microsoft.com/office/drawing/2014/main" xmlns="" id="{D6EC474A-F6CA-429F-900A-7E084A93C147}"/>
              </a:ext>
            </a:extLst>
          </p:cNvPr>
          <p:cNvSpPr txBox="1">
            <a:spLocks noChangeArrowheads="1"/>
          </p:cNvSpPr>
          <p:nvPr/>
        </p:nvSpPr>
        <p:spPr bwMode="auto">
          <a:xfrm>
            <a:off x="4304964" y="5750214"/>
            <a:ext cx="95410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ctr">
              <a:defRPr kumimoji="1" sz="2000">
                <a:solidFill>
                  <a:srgbClr val="663300"/>
                </a:solidFill>
                <a:latin typeface="Times New Roman" pitchFamily="18" charset="0"/>
                <a:ea typeface="黑体" panose="02010609060101010101" pitchFamily="49" charset="-122"/>
              </a:defRPr>
            </a:lvl1pPr>
          </a:lstStyle>
          <a:p>
            <a:r>
              <a:rPr lang="zh-CN" altLang="en-US"/>
              <a:t>圣马丁</a:t>
            </a:r>
          </a:p>
        </p:txBody>
      </p:sp>
      <p:sp>
        <p:nvSpPr>
          <p:cNvPr id="15" name="矩形 14">
            <a:extLst>
              <a:ext uri="{FF2B5EF4-FFF2-40B4-BE49-F238E27FC236}">
                <a16:creationId xmlns:a16="http://schemas.microsoft.com/office/drawing/2014/main" xmlns="" id="{55C7FC0D-92A1-4FD1-89BF-6366A1D3224B}"/>
              </a:ext>
            </a:extLst>
          </p:cNvPr>
          <p:cNvSpPr/>
          <p:nvPr/>
        </p:nvSpPr>
        <p:spPr>
          <a:xfrm>
            <a:off x="208991" y="245954"/>
            <a:ext cx="10459009"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拉丁美洲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拉美人民争取国家主权的斗争</a:t>
            </a:r>
            <a:endParaRPr lang="zh-CN" altLang="zh-CN" sz="3600" kern="100">
              <a:solidFill>
                <a:srgbClr val="C00000"/>
              </a:solidFill>
              <a:effectLst/>
              <a:latin typeface="+mj-ea"/>
              <a:ea typeface="+mj-ea"/>
              <a:cs typeface="Times New Roman" panose="02020603050405020304" pitchFamily="18" charset="0"/>
            </a:endParaRPr>
          </a:p>
        </p:txBody>
      </p:sp>
      <p:pic>
        <p:nvPicPr>
          <p:cNvPr id="19" name="Picture 28" descr="539447a40e4fc3c68">
            <a:extLst>
              <a:ext uri="{FF2B5EF4-FFF2-40B4-BE49-F238E27FC236}">
                <a16:creationId xmlns:a16="http://schemas.microsoft.com/office/drawing/2014/main" xmlns="" id="{E882584D-3684-437D-B2AD-008FD67A10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 r="855" b="8368"/>
          <a:stretch>
            <a:fillRect/>
          </a:stretch>
        </p:blipFill>
        <p:spPr bwMode="auto">
          <a:xfrm>
            <a:off x="3468037" y="2469035"/>
            <a:ext cx="2627963" cy="3074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文本框 19">
            <a:extLst>
              <a:ext uri="{FF2B5EF4-FFF2-40B4-BE49-F238E27FC236}">
                <a16:creationId xmlns:a16="http://schemas.microsoft.com/office/drawing/2014/main" xmlns="" id="{4913B618-A928-472E-A0B0-555149903202}"/>
              </a:ext>
            </a:extLst>
          </p:cNvPr>
          <p:cNvSpPr txBox="1">
            <a:spLocks noChangeArrowheads="1"/>
          </p:cNvSpPr>
          <p:nvPr/>
        </p:nvSpPr>
        <p:spPr bwMode="auto">
          <a:xfrm>
            <a:off x="6530551" y="2496916"/>
            <a:ext cx="5176800" cy="3046988"/>
          </a:xfrm>
          <a:prstGeom prst="rect">
            <a:avLst/>
          </a:prstGeom>
          <a:noFill/>
          <a:ln w="9525">
            <a:noFill/>
            <a:miter lim="800000"/>
          </a:ln>
        </p:spPr>
        <p:txBody>
          <a:bodyPr wrap="square">
            <a:spAutoFit/>
          </a:bodyPr>
          <a:lstStyle/>
          <a:p>
            <a:pPr defTabSz="1219170">
              <a:defRPr/>
            </a:pPr>
            <a:r>
              <a:rPr lang="zh-CN" altLang="en-US" sz="3200" b="1">
                <a:solidFill>
                  <a:srgbClr val="0000FF"/>
                </a:solidFill>
                <a:latin typeface="楷体" panose="02010609060101010101" pitchFamily="49" charset="-122"/>
                <a:ea typeface="楷体" panose="02010609060101010101" pitchFamily="49" charset="-122"/>
                <a:cs typeface="华文隶书"/>
                <a:sym typeface="+mn-ea"/>
              </a:rPr>
              <a:t>亚非国家争取独立是为了摆脱殖民统治。</a:t>
            </a:r>
            <a:endParaRPr lang="zh-CN" altLang="en-US" sz="3200" b="1">
              <a:solidFill>
                <a:srgbClr val="0000FF"/>
              </a:solidFill>
              <a:latin typeface="楷体" pitchFamily="49" charset="-122"/>
              <a:ea typeface="楷体" pitchFamily="49" charset="-122"/>
              <a:cs typeface="华文隶书"/>
            </a:endParaRPr>
          </a:p>
          <a:p>
            <a:pPr defTabSz="1219170">
              <a:defRPr/>
            </a:pPr>
            <a:endParaRPr lang="en-US" altLang="zh-CN" sz="3200" b="1">
              <a:solidFill>
                <a:srgbClr val="0000FF"/>
              </a:solidFill>
              <a:latin typeface="楷体" pitchFamily="49" charset="-122"/>
              <a:ea typeface="楷体" pitchFamily="49" charset="-122"/>
              <a:cs typeface="华文隶书"/>
              <a:sym typeface="+mn-ea"/>
            </a:endParaRPr>
          </a:p>
          <a:p>
            <a:pPr defTabSz="1219170">
              <a:defRPr/>
            </a:pPr>
            <a:r>
              <a:rPr lang="zh-CN" altLang="en-US" sz="3200" b="1">
                <a:solidFill>
                  <a:srgbClr val="0000FF"/>
                </a:solidFill>
                <a:latin typeface="楷体" panose="02010609060101010101" pitchFamily="49" charset="-122"/>
                <a:ea typeface="楷体" panose="02010609060101010101" pitchFamily="49" charset="-122"/>
                <a:cs typeface="华文隶书"/>
                <a:sym typeface="+mn-ea"/>
              </a:rPr>
              <a:t>拉美国家是为了摆脱美国的经济或政治控制，</a:t>
            </a:r>
            <a:endParaRPr lang="en-US" altLang="zh-CN" sz="3200" b="1">
              <a:solidFill>
                <a:srgbClr val="0000FF"/>
              </a:solidFill>
              <a:latin typeface="楷体" panose="02010609060101010101" pitchFamily="49" charset="-122"/>
              <a:ea typeface="楷体" panose="02010609060101010101" pitchFamily="49" charset="-122"/>
              <a:cs typeface="华文隶书"/>
              <a:sym typeface="+mn-ea"/>
            </a:endParaRPr>
          </a:p>
          <a:p>
            <a:pPr defTabSz="1219170">
              <a:defRPr/>
            </a:pPr>
            <a:r>
              <a:rPr lang="zh-CN" altLang="en-US" sz="3200" b="1">
                <a:solidFill>
                  <a:srgbClr val="0000FF"/>
                </a:solidFill>
                <a:latin typeface="楷体" panose="02010609060101010101" pitchFamily="49" charset="-122"/>
                <a:ea typeface="楷体" panose="02010609060101010101" pitchFamily="49" charset="-122"/>
                <a:cs typeface="华文隶书"/>
                <a:sym typeface="+mn-ea"/>
              </a:rPr>
              <a:t>不是摆脱殖民统治。</a:t>
            </a:r>
          </a:p>
        </p:txBody>
      </p:sp>
    </p:spTree>
    <p:custDataLst>
      <p:tags r:id="rId5"/>
    </p:custDataLst>
  </p:cSld>
  <p:clrMapOvr>
    <a:masterClrMapping/>
  </p:clrMapOvr>
  <p:transition spd="slow" advTm="3193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09"/>
                                        </p:tgtEl>
                                        <p:attrNameLst>
                                          <p:attrName>style.visibility</p:attrName>
                                        </p:attrNameLst>
                                      </p:cBhvr>
                                      <p:to>
                                        <p:strVal val="visible"/>
                                      </p:to>
                                    </p:set>
                                    <p:animEffect transition="in" filter="fade">
                                      <p:cBhvr>
                                        <p:cTn id="7" dur="500"/>
                                        <p:tgtEl>
                                          <p:spTgt spid="4300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9" grpId="0"/>
      <p:bldP spid="9" grpId="0"/>
      <p:bldP spid="10" grpId="0"/>
      <p:bldP spid="12" grpId="0"/>
      <p:bldP spid="20"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Rectangle 2">
            <a:extLst>
              <a:ext uri="{FF2B5EF4-FFF2-40B4-BE49-F238E27FC236}">
                <a16:creationId xmlns:a16="http://schemas.microsoft.com/office/drawing/2014/main" xmlns="" id="{11B9EDF2-1313-4596-9BD7-715ADDDDE09C}"/>
              </a:ext>
            </a:extLst>
          </p:cNvPr>
          <p:cNvSpPr txBox="1">
            <a:spLocks noChangeArrowheads="1"/>
          </p:cNvSpPr>
          <p:nvPr/>
        </p:nvSpPr>
        <p:spPr bwMode="auto">
          <a:xfrm>
            <a:off x="8743407" y="5761039"/>
            <a:ext cx="3030538" cy="571500"/>
          </a:xfrm>
          <a:prstGeom prst="rect">
            <a:avLst/>
          </a:prstGeom>
          <a:noFill/>
          <a:ln>
            <a:miter lim="800000"/>
          </a:ln>
        </p:spPr>
        <p:txBody>
          <a:bodyPr/>
          <a:lstStyle/>
          <a:p>
            <a:pPr>
              <a:defRPr/>
            </a:pPr>
            <a:r>
              <a:rPr kumimoji="1" lang="zh-CN" altLang="en-US" sz="2400">
                <a:solidFill>
                  <a:srgbClr val="663300"/>
                </a:solidFill>
                <a:latin typeface="Times New Roman" pitchFamily="18" charset="0"/>
                <a:ea typeface="黑体" panose="02010609060101010101" pitchFamily="49" charset="-122"/>
              </a:rPr>
              <a:t>菲德尔</a:t>
            </a:r>
            <a:r>
              <a:rPr kumimoji="1" lang="en-US" altLang="zh-CN" sz="2400">
                <a:solidFill>
                  <a:srgbClr val="663300"/>
                </a:solidFill>
                <a:latin typeface="Times New Roman" pitchFamily="18" charset="0"/>
                <a:ea typeface="黑体" panose="02010609060101010101" pitchFamily="49" charset="-122"/>
              </a:rPr>
              <a:t>·</a:t>
            </a:r>
            <a:r>
              <a:rPr kumimoji="1" lang="zh-CN" altLang="en-US" sz="2400">
                <a:solidFill>
                  <a:srgbClr val="663300"/>
                </a:solidFill>
                <a:latin typeface="Times New Roman" pitchFamily="18" charset="0"/>
                <a:ea typeface="黑体" panose="02010609060101010101" pitchFamily="49" charset="-122"/>
              </a:rPr>
              <a:t>卡斯特罗</a:t>
            </a:r>
          </a:p>
        </p:txBody>
      </p:sp>
      <p:sp>
        <p:nvSpPr>
          <p:cNvPr id="28679" name="文本框 1">
            <a:extLst>
              <a:ext uri="{FF2B5EF4-FFF2-40B4-BE49-F238E27FC236}">
                <a16:creationId xmlns:a16="http://schemas.microsoft.com/office/drawing/2014/main" xmlns="" id="{98581565-9D1E-469C-92EC-14D544BFC45F}"/>
              </a:ext>
            </a:extLst>
          </p:cNvPr>
          <p:cNvSpPr txBox="1">
            <a:spLocks noChangeArrowheads="1"/>
          </p:cNvSpPr>
          <p:nvPr/>
        </p:nvSpPr>
        <p:spPr bwMode="auto">
          <a:xfrm>
            <a:off x="502774" y="1062344"/>
            <a:ext cx="6736227"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b="1">
                <a:latin typeface="微软雅黑" panose="020b0503020204020204" pitchFamily="34" charset="-122"/>
                <a:ea typeface="微软雅黑" panose="020b0503020204020204" pitchFamily="34" charset="-122"/>
              </a:rPr>
              <a:t>1959</a:t>
            </a:r>
            <a:r>
              <a:rPr lang="zh-CN" altLang="en-US" b="1">
                <a:latin typeface="微软雅黑" panose="020b0503020204020204" pitchFamily="34" charset="-122"/>
                <a:ea typeface="微软雅黑" panose="020b0503020204020204" pitchFamily="34" charset="-122"/>
              </a:rPr>
              <a:t>年，古巴人民在</a:t>
            </a:r>
            <a:r>
              <a:rPr lang="zh-CN" altLang="en-US" b="1" u="sng">
                <a:latin typeface="微软雅黑" panose="020b0503020204020204" pitchFamily="34" charset="-122"/>
                <a:ea typeface="微软雅黑" panose="020b0503020204020204" pitchFamily="34" charset="-122"/>
              </a:rPr>
              <a:t>卡斯特罗</a:t>
            </a:r>
            <a:r>
              <a:rPr lang="zh-CN" altLang="en-US" b="1">
                <a:latin typeface="微软雅黑" panose="020b0503020204020204" pitchFamily="34" charset="-122"/>
                <a:ea typeface="微软雅黑" panose="020b0503020204020204" pitchFamily="34" charset="-122"/>
              </a:rPr>
              <a:t>的领导下，推翻美国支持的独裁政权，</a:t>
            </a:r>
            <a:r>
              <a:rPr lang="zh-CN" altLang="en-US" b="1">
                <a:solidFill>
                  <a:srgbClr val="0000CC"/>
                </a:solidFill>
                <a:latin typeface="微软雅黑" panose="020b0503020204020204" pitchFamily="34" charset="-122"/>
                <a:ea typeface="微软雅黑" panose="020b0503020204020204" pitchFamily="34" charset="-122"/>
              </a:rPr>
              <a:t>走上了社会主义发展道路</a:t>
            </a:r>
            <a:r>
              <a:rPr lang="zh-CN" altLang="en-US" b="1">
                <a:latin typeface="微软雅黑" panose="020b0503020204020204" pitchFamily="34" charset="-122"/>
                <a:ea typeface="微软雅黑" panose="020b0503020204020204" pitchFamily="34" charset="-122"/>
              </a:rPr>
              <a:t>。</a:t>
            </a:r>
          </a:p>
        </p:txBody>
      </p:sp>
      <p:sp>
        <p:nvSpPr>
          <p:cNvPr id="28680" name="Rectangle 3">
            <a:extLst>
              <a:ext uri="{FF2B5EF4-FFF2-40B4-BE49-F238E27FC236}">
                <a16:creationId xmlns:a16="http://schemas.microsoft.com/office/drawing/2014/main" xmlns="" id="{51B6AEBB-CF9F-4B1D-93E4-BF72ADB66533}"/>
              </a:ext>
            </a:extLst>
          </p:cNvPr>
          <p:cNvSpPr>
            <a:spLocks noChangeArrowheads="1"/>
          </p:cNvSpPr>
          <p:nvPr/>
        </p:nvSpPr>
        <p:spPr bwMode="auto">
          <a:xfrm>
            <a:off x="759655" y="2551420"/>
            <a:ext cx="6133513" cy="10763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3200" b="1">
                <a:solidFill>
                  <a:srgbClr val="FF0000"/>
                </a:solidFill>
                <a:latin typeface="微软雅黑" panose="020b0503020204020204" pitchFamily="34" charset="-122"/>
                <a:ea typeface="微软雅黑" panose="020b0503020204020204" pitchFamily="34" charset="-122"/>
              </a:rPr>
              <a:t>古巴共和国</a:t>
            </a:r>
          </a:p>
          <a:p>
            <a:pPr algn="ctr" eaLnBrk="1" hangingPunct="1">
              <a:lnSpc>
                <a:spcPct val="100000"/>
              </a:lnSpc>
              <a:spcBef>
                <a:spcPct val="0"/>
              </a:spcBef>
              <a:buFontTx/>
              <a:buNone/>
            </a:pPr>
            <a:r>
              <a:rPr lang="zh-CN" altLang="en-US" sz="3200" b="1">
                <a:solidFill>
                  <a:srgbClr val="FF0000"/>
                </a:solidFill>
                <a:latin typeface="微软雅黑" panose="020b0503020204020204" pitchFamily="34" charset="-122"/>
                <a:ea typeface="微软雅黑" panose="020b0503020204020204" pitchFamily="34" charset="-122"/>
              </a:rPr>
              <a:t>（</a:t>
            </a:r>
            <a:r>
              <a:rPr lang="en-US" altLang="zh-CN" sz="3200" b="1">
                <a:solidFill>
                  <a:srgbClr val="FF0000"/>
                </a:solidFill>
                <a:latin typeface="微软雅黑" panose="020b0503020204020204" pitchFamily="34" charset="-122"/>
                <a:ea typeface="微软雅黑" panose="020b0503020204020204" pitchFamily="34" charset="-122"/>
              </a:rPr>
              <a:t>The Republic of Cuba</a:t>
            </a:r>
            <a:r>
              <a:rPr lang="zh-CN" altLang="en-US" sz="3200" b="1">
                <a:solidFill>
                  <a:srgbClr val="FF0000"/>
                </a:solidFill>
                <a:latin typeface="微软雅黑" panose="020b0503020204020204" pitchFamily="34" charset="-122"/>
                <a:ea typeface="微软雅黑" panose="020b0503020204020204" pitchFamily="34" charset="-122"/>
              </a:rPr>
              <a:t>） </a:t>
            </a:r>
          </a:p>
        </p:txBody>
      </p:sp>
      <p:pic>
        <p:nvPicPr>
          <p:cNvPr id="28681" name="Picture 4" descr="111">
            <a:extLst>
              <a:ext uri="{FF2B5EF4-FFF2-40B4-BE49-F238E27FC236}">
                <a16:creationId xmlns:a16="http://schemas.microsoft.com/office/drawing/2014/main" xmlns="" id="{E32AD7EB-0955-4CEA-A778-3F5CCC3AC8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64"/>
          <a:stretch>
            <a:fillRect/>
          </a:stretch>
        </p:blipFill>
        <p:spPr bwMode="auto">
          <a:xfrm>
            <a:off x="961745" y="3837142"/>
            <a:ext cx="3276600" cy="1714500"/>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pic>
      <p:pic>
        <p:nvPicPr>
          <p:cNvPr id="28682" name="Picture 2" descr="F2004111508383700000">
            <a:extLst>
              <a:ext uri="{FF2B5EF4-FFF2-40B4-BE49-F238E27FC236}">
                <a16:creationId xmlns:a16="http://schemas.microsoft.com/office/drawing/2014/main" xmlns="" id="{8EE37302-0AC9-417B-ADC6-E28B430DC7E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91841" y="3837142"/>
            <a:ext cx="1752600"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3" name="Rectangle 5">
            <a:extLst>
              <a:ext uri="{FF2B5EF4-FFF2-40B4-BE49-F238E27FC236}">
                <a16:creationId xmlns:a16="http://schemas.microsoft.com/office/drawing/2014/main" xmlns="" id="{D9094B5D-2146-4C0E-A8EA-0381216FC488}"/>
              </a:ext>
            </a:extLst>
          </p:cNvPr>
          <p:cNvSpPr>
            <a:spLocks noChangeArrowheads="1"/>
          </p:cNvSpPr>
          <p:nvPr/>
        </p:nvSpPr>
        <p:spPr bwMode="auto">
          <a:xfrm>
            <a:off x="1204913" y="5761039"/>
            <a:ext cx="55149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b="1">
                <a:latin typeface="微软雅黑" panose="020b0503020204020204" pitchFamily="34" charset="-122"/>
                <a:ea typeface="微软雅黑" panose="020b0503020204020204" pitchFamily="34" charset="-122"/>
              </a:rPr>
              <a:t>首都：哈瓦那 </a:t>
            </a:r>
            <a:r>
              <a:rPr lang="en-US" altLang="zh-CN" b="1">
                <a:latin typeface="微软雅黑" panose="020b0503020204020204" pitchFamily="34" charset="-122"/>
                <a:ea typeface="微软雅黑" panose="020b0503020204020204" pitchFamily="34" charset="-122"/>
              </a:rPr>
              <a:t>(La Habana)</a:t>
            </a:r>
          </a:p>
          <a:p>
            <a:pPr algn="ctr" eaLnBrk="1" hangingPunct="1">
              <a:lnSpc>
                <a:spcPct val="100000"/>
              </a:lnSpc>
              <a:spcBef>
                <a:spcPct val="0"/>
              </a:spcBef>
              <a:buFontTx/>
              <a:buNone/>
            </a:pPr>
            <a:r>
              <a:rPr lang="zh-CN" altLang="en-US" b="1">
                <a:latin typeface="微软雅黑" panose="020b0503020204020204" pitchFamily="34" charset="-122"/>
                <a:ea typeface="微软雅黑" panose="020b0503020204020204" pitchFamily="34" charset="-122"/>
              </a:rPr>
              <a:t> 国庆日：</a:t>
            </a:r>
            <a:r>
              <a:rPr lang="en-US" altLang="zh-CN" b="1">
                <a:latin typeface="微软雅黑" panose="020b0503020204020204" pitchFamily="34" charset="-122"/>
                <a:ea typeface="微软雅黑" panose="020b0503020204020204" pitchFamily="34" charset="-122"/>
              </a:rPr>
              <a:t>1</a:t>
            </a:r>
            <a:r>
              <a:rPr lang="zh-CN" altLang="en-US" b="1">
                <a:latin typeface="微软雅黑" panose="020b0503020204020204" pitchFamily="34" charset="-122"/>
                <a:ea typeface="微软雅黑" panose="020b0503020204020204" pitchFamily="34" charset="-122"/>
              </a:rPr>
              <a:t>月</a:t>
            </a:r>
            <a:r>
              <a:rPr lang="en-US" altLang="zh-CN" b="1">
                <a:latin typeface="微软雅黑" panose="020b0503020204020204" pitchFamily="34" charset="-122"/>
                <a:ea typeface="微软雅黑" panose="020b0503020204020204" pitchFamily="34" charset="-122"/>
              </a:rPr>
              <a:t>1</a:t>
            </a:r>
            <a:r>
              <a:rPr lang="zh-CN" altLang="en-US" b="1">
                <a:latin typeface="微软雅黑" panose="020b0503020204020204" pitchFamily="34" charset="-122"/>
                <a:ea typeface="微软雅黑" panose="020b0503020204020204" pitchFamily="34" charset="-122"/>
              </a:rPr>
              <a:t>日（</a:t>
            </a:r>
            <a:r>
              <a:rPr lang="en-US" altLang="zh-CN" b="1">
                <a:latin typeface="微软雅黑" panose="020b0503020204020204" pitchFamily="34" charset="-122"/>
                <a:ea typeface="微软雅黑" panose="020b0503020204020204" pitchFamily="34" charset="-122"/>
              </a:rPr>
              <a:t>1959</a:t>
            </a:r>
            <a:r>
              <a:rPr lang="zh-CN" altLang="en-US" b="1">
                <a:latin typeface="微软雅黑" panose="020b0503020204020204" pitchFamily="34" charset="-122"/>
                <a:ea typeface="微软雅黑" panose="020b0503020204020204" pitchFamily="34" charset="-122"/>
              </a:rPr>
              <a:t>年） </a:t>
            </a:r>
            <a:r>
              <a:rPr lang="en-US" altLang="zh-CN" b="1">
                <a:latin typeface="微软雅黑" panose="020b0503020204020204" pitchFamily="34" charset="-122"/>
                <a:ea typeface="微软雅黑" panose="020b0503020204020204" pitchFamily="34" charset="-122"/>
              </a:rPr>
              <a:t> </a:t>
            </a:r>
          </a:p>
        </p:txBody>
      </p:sp>
      <p:pic>
        <p:nvPicPr>
          <p:cNvPr id="28684" name="图片 15">
            <a:extLst>
              <a:ext uri="{FF2B5EF4-FFF2-40B4-BE49-F238E27FC236}">
                <a16:creationId xmlns:a16="http://schemas.microsoft.com/office/drawing/2014/main" xmlns="" id="{CC15ECA2-5989-4DDF-835B-9F41812CBD7E}"/>
              </a:ext>
            </a:extLst>
          </p:cNvPr>
          <p:cNvPicPr>
            <a:picLocks noChangeAspect="1"/>
          </p:cNvPicPr>
          <p:nvPr/>
        </p:nvPicPr>
        <p:blipFill>
          <a:blip r:embed="rId4">
            <a:extLst>
              <a:ext uri="{28A0092B-C50C-407E-A947-70E740481C1C}">
                <a14:useLocalDpi xmlns:a14="http://schemas.microsoft.com/office/drawing/2010/main" val="0"/>
              </a:ext>
            </a:extLst>
          </a:blip>
          <a:srcRect l="54495" t="1468" r="1256" b="21939"/>
          <a:stretch>
            <a:fillRect/>
          </a:stretch>
        </p:blipFill>
        <p:spPr bwMode="auto">
          <a:xfrm>
            <a:off x="8155746" y="1296138"/>
            <a:ext cx="3407897" cy="4242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矩形 16">
            <a:extLst>
              <a:ext uri="{FF2B5EF4-FFF2-40B4-BE49-F238E27FC236}">
                <a16:creationId xmlns:a16="http://schemas.microsoft.com/office/drawing/2014/main" xmlns="" id="{8217AFE5-73CC-4190-BF83-22AB2899D9CA}"/>
              </a:ext>
            </a:extLst>
          </p:cNvPr>
          <p:cNvSpPr/>
          <p:nvPr/>
        </p:nvSpPr>
        <p:spPr>
          <a:xfrm>
            <a:off x="1314936" y="171733"/>
            <a:ext cx="10459009"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拉丁美洲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古巴</a:t>
            </a:r>
            <a:endParaRPr lang="zh-CN" altLang="zh-CN" sz="3600" kern="100">
              <a:solidFill>
                <a:srgbClr val="C00000"/>
              </a:solidFill>
              <a:effectLst/>
              <a:latin typeface="+mj-ea"/>
              <a:ea typeface="+mj-ea"/>
              <a:cs typeface="Times New Roman" panose="02020603050405020304" pitchFamily="18" charset="0"/>
            </a:endParaRPr>
          </a:p>
        </p:txBody>
      </p:sp>
    </p:spTree>
  </p:cSld>
  <p:clrMapOvr>
    <a:masterClrMapping/>
  </p:clrMapOvr>
  <mc:AlternateContent>
    <mc:Choice xmlns:p14="http://schemas.microsoft.com/office/powerpoint/2010/main" Requires="p14">
      <p:transition spd="slow" advTm="35539" p14:dur="2000"/>
    </mc:Choice>
    <mc:Fallback>
      <p:transition spd="slow" advTm="35539"/>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3">
            <a:extLst>
              <a:ext uri="{FF2B5EF4-FFF2-40B4-BE49-F238E27FC236}">
                <a16:creationId xmlns:a16="http://schemas.microsoft.com/office/drawing/2014/main" xmlns="" id="{6F94E4F7-4FCA-4B2A-AFCC-247D9DE56D87}"/>
              </a:ext>
            </a:extLst>
          </p:cNvPr>
          <p:cNvSpPr txBox="1">
            <a:spLocks noChangeArrowheads="1"/>
          </p:cNvSpPr>
          <p:nvPr/>
        </p:nvSpPr>
        <p:spPr bwMode="auto">
          <a:xfrm>
            <a:off x="299544" y="890148"/>
            <a:ext cx="5171089" cy="5967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719138">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nSpc>
                <a:spcPct val="125000"/>
              </a:lnSpc>
              <a:spcBef>
                <a:spcPct val="0"/>
              </a:spcBef>
              <a:buNone/>
            </a:pPr>
            <a:r>
              <a:rPr lang="en-US" altLang="zh-CN" b="1">
                <a:latin typeface="微软雅黑" panose="020b0503020204020204" pitchFamily="34" charset="-122"/>
                <a:ea typeface="微软雅黑" panose="020b0503020204020204" pitchFamily="34" charset="-122"/>
              </a:rPr>
              <a:t>2016</a:t>
            </a:r>
            <a:r>
              <a:rPr lang="zh-CN" altLang="en-US" b="1">
                <a:latin typeface="微软雅黑" panose="020b0503020204020204" pitchFamily="34" charset="-122"/>
                <a:ea typeface="微软雅黑" panose="020b0503020204020204" pitchFamily="34" charset="-122"/>
              </a:rPr>
              <a:t>年</a:t>
            </a:r>
            <a:r>
              <a:rPr lang="en-US" altLang="zh-CN" b="1">
                <a:latin typeface="微软雅黑" panose="020b0503020204020204" pitchFamily="34" charset="-122"/>
                <a:ea typeface="微软雅黑" panose="020b0503020204020204" pitchFamily="34" charset="-122"/>
              </a:rPr>
              <a:t>4</a:t>
            </a:r>
            <a:r>
              <a:rPr lang="zh-CN" altLang="en-US" b="1">
                <a:latin typeface="微软雅黑" panose="020b0503020204020204" pitchFamily="34" charset="-122"/>
                <a:ea typeface="微软雅黑" panose="020b0503020204020204" pitchFamily="34" charset="-122"/>
              </a:rPr>
              <a:t>月，卡斯特罗发表了演说：</a:t>
            </a:r>
            <a:endParaRPr lang="en-US" altLang="zh-CN" b="1">
              <a:latin typeface="微软雅黑" pitchFamily="34" charset="-122"/>
              <a:ea typeface="微软雅黑" pitchFamily="34" charset="-122"/>
            </a:endParaRPr>
          </a:p>
          <a:p>
            <a:pPr>
              <a:lnSpc>
                <a:spcPct val="125000"/>
              </a:lnSpc>
              <a:spcBef>
                <a:spcPct val="0"/>
              </a:spcBef>
              <a:buNone/>
            </a:pPr>
            <a:r>
              <a:rPr lang="en-US" altLang="zh-CN" b="1">
                <a:latin typeface="微软雅黑" panose="020b0503020204020204" pitchFamily="34" charset="-122"/>
                <a:ea typeface="微软雅黑" panose="020b0503020204020204" pitchFamily="34" charset="-122"/>
              </a:rPr>
              <a:t>“</a:t>
            </a:r>
            <a:r>
              <a:rPr lang="zh-CN" altLang="en-US" b="1">
                <a:latin typeface="微软雅黑" panose="020b0503020204020204" pitchFamily="34" charset="-122"/>
                <a:ea typeface="微软雅黑" panose="020b0503020204020204" pitchFamily="34" charset="-122"/>
              </a:rPr>
              <a:t>我即将年满</a:t>
            </a:r>
            <a:r>
              <a:rPr lang="en-US" altLang="zh-CN" b="1">
                <a:latin typeface="微软雅黑" panose="020b0503020204020204" pitchFamily="34" charset="-122"/>
                <a:ea typeface="微软雅黑" panose="020b0503020204020204" pitchFamily="34" charset="-122"/>
              </a:rPr>
              <a:t>90</a:t>
            </a:r>
            <a:r>
              <a:rPr lang="zh-CN" altLang="en-US" b="1">
                <a:latin typeface="微软雅黑" panose="020b0503020204020204" pitchFamily="34" charset="-122"/>
                <a:ea typeface="微软雅黑" panose="020b0503020204020204" pitchFamily="34" charset="-122"/>
              </a:rPr>
              <a:t>岁。</a:t>
            </a:r>
            <a:endParaRPr lang="en-US" altLang="zh-CN" b="1">
              <a:latin typeface="微软雅黑" panose="020b0503020204020204" pitchFamily="34" charset="-122"/>
              <a:ea typeface="微软雅黑" panose="020b0503020204020204" pitchFamily="34" charset="-122"/>
            </a:endParaRPr>
          </a:p>
          <a:p>
            <a:pPr eaLnBrk="1" hangingPunct="1">
              <a:lnSpc>
                <a:spcPct val="125000"/>
              </a:lnSpc>
              <a:spcBef>
                <a:spcPct val="0"/>
              </a:spcBef>
              <a:buFontTx/>
              <a:buNone/>
            </a:pPr>
            <a:r>
              <a:rPr lang="zh-CN" altLang="en-US" b="1">
                <a:latin typeface="微软雅黑" panose="020b0503020204020204" pitchFamily="34" charset="-122"/>
                <a:ea typeface="微软雅黑" panose="020b0503020204020204" pitchFamily="34" charset="-122"/>
              </a:rPr>
              <a:t>我从未想过会有这一天，这不是努力的成果，而是一种幸运。每个人都会有大限来临的一天，不过古巴共产主义的思想将永远留存。</a:t>
            </a:r>
            <a:endParaRPr lang="en-US" altLang="zh-CN" b="1">
              <a:latin typeface="微软雅黑" panose="020b0503020204020204" pitchFamily="34" charset="-122"/>
              <a:ea typeface="微软雅黑" panose="020b0503020204020204" pitchFamily="34" charset="-122"/>
            </a:endParaRPr>
          </a:p>
          <a:p>
            <a:pPr eaLnBrk="1" hangingPunct="1">
              <a:lnSpc>
                <a:spcPct val="125000"/>
              </a:lnSpc>
              <a:spcBef>
                <a:spcPct val="0"/>
              </a:spcBef>
              <a:buFontTx/>
              <a:buNone/>
            </a:pPr>
            <a:r>
              <a:rPr lang="zh-CN" altLang="en-US" b="1">
                <a:latin typeface="微软雅黑" panose="020b0503020204020204" pitchFamily="34" charset="-122"/>
                <a:ea typeface="微软雅黑" panose="020b0503020204020204" pitchFamily="34" charset="-122"/>
              </a:rPr>
              <a:t>我们必须告诉拉丁美洲和全世界的兄弟们，古巴人民必将取得胜利。</a:t>
            </a:r>
            <a:r>
              <a:rPr lang="en-US" altLang="zh-CN" b="1">
                <a:latin typeface="微软雅黑" panose="020b0503020204020204" pitchFamily="34" charset="-122"/>
                <a:ea typeface="微软雅黑" panose="020b0503020204020204" pitchFamily="34" charset="-122"/>
              </a:rPr>
              <a:t>”</a:t>
            </a:r>
            <a:endParaRPr lang="zh-CN" altLang="en-US" b="1">
              <a:latin typeface="微软雅黑" pitchFamily="34" charset="-122"/>
              <a:ea typeface="微软雅黑" pitchFamily="34" charset="-122"/>
            </a:endParaRPr>
          </a:p>
        </p:txBody>
      </p:sp>
      <p:sp>
        <p:nvSpPr>
          <p:cNvPr id="8" name="矩形 7">
            <a:extLst>
              <a:ext uri="{FF2B5EF4-FFF2-40B4-BE49-F238E27FC236}">
                <a16:creationId xmlns:a16="http://schemas.microsoft.com/office/drawing/2014/main" xmlns="" id="{5922075F-B871-42E8-93C9-427D0C346EF5}"/>
              </a:ext>
            </a:extLst>
          </p:cNvPr>
          <p:cNvSpPr/>
          <p:nvPr/>
        </p:nvSpPr>
        <p:spPr>
          <a:xfrm>
            <a:off x="640172" y="49131"/>
            <a:ext cx="10459009"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拉丁美洲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古巴</a:t>
            </a:r>
            <a:endParaRPr lang="zh-CN" altLang="zh-CN" sz="3600" kern="100">
              <a:solidFill>
                <a:srgbClr val="C00000"/>
              </a:solidFill>
              <a:effectLst/>
              <a:latin typeface="+mj-ea"/>
              <a:ea typeface="+mj-ea"/>
              <a:cs typeface="Times New Roman" panose="02020603050405020304" pitchFamily="18" charset="0"/>
            </a:endParaRPr>
          </a:p>
        </p:txBody>
      </p:sp>
      <p:sp>
        <p:nvSpPr>
          <p:cNvPr id="9" name="Rectangle 2">
            <a:extLst>
              <a:ext uri="{FF2B5EF4-FFF2-40B4-BE49-F238E27FC236}">
                <a16:creationId xmlns:a16="http://schemas.microsoft.com/office/drawing/2014/main" xmlns="" id="{B01060C8-2983-449A-895D-F9FBE8CD6F72}"/>
              </a:ext>
            </a:extLst>
          </p:cNvPr>
          <p:cNvSpPr txBox="1">
            <a:spLocks noChangeArrowheads="1"/>
          </p:cNvSpPr>
          <p:nvPr/>
        </p:nvSpPr>
        <p:spPr bwMode="auto">
          <a:xfrm>
            <a:off x="7557747" y="5535559"/>
            <a:ext cx="3402350" cy="1046403"/>
          </a:xfrm>
          <a:prstGeom prst="rect">
            <a:avLst/>
          </a:prstGeom>
          <a:noFill/>
          <a:ln>
            <a:miter lim="800000"/>
          </a:ln>
        </p:spPr>
        <p:txBody>
          <a:bodyPr/>
          <a:lstStyle/>
          <a:p>
            <a:pPr>
              <a:defRPr/>
            </a:pPr>
            <a:r>
              <a:rPr kumimoji="1" lang="zh-CN" altLang="en-US" sz="2400">
                <a:solidFill>
                  <a:srgbClr val="663300"/>
                </a:solidFill>
                <a:latin typeface="Times New Roman" pitchFamily="18" charset="0"/>
                <a:ea typeface="黑体" panose="02010609060101010101" pitchFamily="49" charset="-122"/>
              </a:rPr>
              <a:t>    菲德尔</a:t>
            </a:r>
            <a:r>
              <a:rPr kumimoji="1" lang="en-US" altLang="zh-CN" sz="2400">
                <a:solidFill>
                  <a:srgbClr val="663300"/>
                </a:solidFill>
                <a:latin typeface="Times New Roman" pitchFamily="18" charset="0"/>
                <a:ea typeface="黑体" panose="02010609060101010101" pitchFamily="49" charset="-122"/>
              </a:rPr>
              <a:t>·</a:t>
            </a:r>
            <a:r>
              <a:rPr kumimoji="1" lang="zh-CN" altLang="en-US" sz="2400">
                <a:solidFill>
                  <a:srgbClr val="663300"/>
                </a:solidFill>
                <a:latin typeface="Times New Roman" pitchFamily="18" charset="0"/>
                <a:ea typeface="黑体" panose="02010609060101010101" pitchFamily="49" charset="-122"/>
              </a:rPr>
              <a:t>卡斯特罗</a:t>
            </a:r>
            <a:endParaRPr kumimoji="1" lang="en-US" altLang="zh-CN" sz="2400">
              <a:solidFill>
                <a:srgbClr val="663300"/>
              </a:solidFill>
              <a:latin typeface="Times New Roman" pitchFamily="18" charset="0"/>
              <a:ea typeface="黑体" panose="02010609060101010101" pitchFamily="49" charset="-122"/>
            </a:endParaRPr>
          </a:p>
          <a:p>
            <a:pPr>
              <a:defRPr/>
            </a:pPr>
            <a:r>
              <a:rPr kumimoji="1" lang="zh-CN" altLang="en-US" sz="2400">
                <a:solidFill>
                  <a:srgbClr val="663300"/>
                </a:solidFill>
                <a:latin typeface="Times New Roman" pitchFamily="18" charset="0"/>
                <a:ea typeface="黑体" panose="02010609060101010101" pitchFamily="49" charset="-122"/>
              </a:rPr>
              <a:t>           古巴国父</a:t>
            </a:r>
          </a:p>
        </p:txBody>
      </p:sp>
      <p:pic>
        <p:nvPicPr>
          <p:cNvPr id="6" name="图片 5">
            <a:extLst>
              <a:ext uri="{FF2B5EF4-FFF2-40B4-BE49-F238E27FC236}">
                <a16:creationId xmlns:a16="http://schemas.microsoft.com/office/drawing/2014/main" xmlns="" id="{97A64520-2662-44BC-BF07-D41EE4238799}"/>
              </a:ext>
            </a:extLst>
          </p:cNvPr>
          <p:cNvPicPr>
            <a:picLocks noChangeAspect="1"/>
          </p:cNvPicPr>
          <p:nvPr/>
        </p:nvPicPr>
        <p:blipFill>
          <a:blip r:embed="rId3">
            <a:extLst>
              <a:ext uri="{28A0092B-C50C-407E-A947-70E740481C1C}">
                <a14:useLocalDpi xmlns:a14="http://schemas.microsoft.com/office/drawing/2010/main" val="0"/>
              </a:ext>
            </a:extLst>
          </a:blip>
          <a:srcRect l="3426"/>
          <a:stretch>
            <a:fillRect/>
          </a:stretch>
        </p:blipFill>
        <p:spPr>
          <a:xfrm>
            <a:off x="5636456" y="1000960"/>
            <a:ext cx="6555544" cy="4229100"/>
          </a:xfrm>
          <a:prstGeom prst="rect">
            <a:avLst/>
          </a:prstGeom>
        </p:spPr>
      </p:pic>
    </p:spTree>
  </p:cSld>
  <p:clrMapOvr>
    <a:masterClrMapping/>
  </p:clrMapOvr>
  <mc:AlternateContent>
    <mc:Choice xmlns:p14="http://schemas.microsoft.com/office/powerpoint/2010/main" Requires="p14">
      <p:transition spd="slow" advTm="43092" p14:dur="2000"/>
    </mc:Choice>
    <mc:Fallback>
      <p:transition spd="slow" advTm="43092"/>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a:extLst>
              <a:ext uri="{FF2B5EF4-FFF2-40B4-BE49-F238E27FC236}">
                <a16:creationId xmlns:a16="http://schemas.microsoft.com/office/drawing/2014/main" xmlns="" id="{5922075F-B871-42E8-93C9-427D0C346EF5}"/>
              </a:ext>
            </a:extLst>
          </p:cNvPr>
          <p:cNvSpPr/>
          <p:nvPr/>
        </p:nvSpPr>
        <p:spPr>
          <a:xfrm>
            <a:off x="752229" y="488664"/>
            <a:ext cx="10459009"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拉丁美洲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古巴</a:t>
            </a:r>
            <a:endParaRPr lang="zh-CN" altLang="zh-CN" sz="3600" kern="100">
              <a:solidFill>
                <a:srgbClr val="C00000"/>
              </a:solidFill>
              <a:effectLst/>
              <a:latin typeface="+mj-ea"/>
              <a:ea typeface="+mj-ea"/>
              <a:cs typeface="Times New Roman" panose="02020603050405020304" pitchFamily="18" charset="0"/>
            </a:endParaRPr>
          </a:p>
        </p:txBody>
      </p:sp>
      <p:sp>
        <p:nvSpPr>
          <p:cNvPr id="9" name="Rectangle 2">
            <a:extLst>
              <a:ext uri="{FF2B5EF4-FFF2-40B4-BE49-F238E27FC236}">
                <a16:creationId xmlns:a16="http://schemas.microsoft.com/office/drawing/2014/main" xmlns="" id="{B01060C8-2983-449A-895D-F9FBE8CD6F72}"/>
              </a:ext>
            </a:extLst>
          </p:cNvPr>
          <p:cNvSpPr txBox="1">
            <a:spLocks noChangeArrowheads="1"/>
          </p:cNvSpPr>
          <p:nvPr/>
        </p:nvSpPr>
        <p:spPr bwMode="auto">
          <a:xfrm>
            <a:off x="7402274" y="5417852"/>
            <a:ext cx="3402350" cy="1046403"/>
          </a:xfrm>
          <a:prstGeom prst="rect">
            <a:avLst/>
          </a:prstGeom>
          <a:noFill/>
          <a:ln>
            <a:miter lim="800000"/>
          </a:ln>
        </p:spPr>
        <p:txBody>
          <a:bodyPr/>
          <a:lstStyle/>
          <a:p>
            <a:pPr>
              <a:defRPr/>
            </a:pPr>
            <a:r>
              <a:rPr kumimoji="1" lang="zh-CN" altLang="en-US" sz="2400">
                <a:solidFill>
                  <a:srgbClr val="663300"/>
                </a:solidFill>
                <a:latin typeface="Times New Roman" pitchFamily="18" charset="0"/>
                <a:ea typeface="黑体" panose="02010609060101010101" pitchFamily="49" charset="-122"/>
              </a:rPr>
              <a:t>    菲德尔</a:t>
            </a:r>
            <a:r>
              <a:rPr kumimoji="1" lang="en-US" altLang="zh-CN" sz="2400">
                <a:solidFill>
                  <a:srgbClr val="663300"/>
                </a:solidFill>
                <a:latin typeface="Times New Roman" pitchFamily="18" charset="0"/>
                <a:ea typeface="黑体" panose="02010609060101010101" pitchFamily="49" charset="-122"/>
              </a:rPr>
              <a:t>·</a:t>
            </a:r>
            <a:r>
              <a:rPr kumimoji="1" lang="zh-CN" altLang="en-US" sz="2400">
                <a:solidFill>
                  <a:srgbClr val="663300"/>
                </a:solidFill>
                <a:latin typeface="Times New Roman" pitchFamily="18" charset="0"/>
                <a:ea typeface="黑体" panose="02010609060101010101" pitchFamily="49" charset="-122"/>
              </a:rPr>
              <a:t>卡斯特罗</a:t>
            </a:r>
            <a:endParaRPr kumimoji="1" lang="en-US" altLang="zh-CN" sz="2400">
              <a:solidFill>
                <a:srgbClr val="663300"/>
              </a:solidFill>
              <a:latin typeface="Times New Roman" pitchFamily="18" charset="0"/>
              <a:ea typeface="黑体" panose="02010609060101010101" pitchFamily="49" charset="-122"/>
            </a:endParaRPr>
          </a:p>
          <a:p>
            <a:pPr>
              <a:defRPr/>
            </a:pPr>
            <a:r>
              <a:rPr kumimoji="1" lang="zh-CN" altLang="en-US" sz="2400">
                <a:solidFill>
                  <a:srgbClr val="663300"/>
                </a:solidFill>
                <a:latin typeface="Times New Roman" pitchFamily="18" charset="0"/>
                <a:ea typeface="黑体" panose="02010609060101010101" pitchFamily="49" charset="-122"/>
              </a:rPr>
              <a:t>           古巴国父</a:t>
            </a:r>
          </a:p>
        </p:txBody>
      </p:sp>
      <p:pic>
        <p:nvPicPr>
          <p:cNvPr id="6" name="图片 5">
            <a:extLst>
              <a:ext uri="{FF2B5EF4-FFF2-40B4-BE49-F238E27FC236}">
                <a16:creationId xmlns:a16="http://schemas.microsoft.com/office/drawing/2014/main" xmlns="" id="{97A64520-2662-44BC-BF07-D41EE4238799}"/>
              </a:ext>
            </a:extLst>
          </p:cNvPr>
          <p:cNvPicPr>
            <a:picLocks noChangeAspect="1"/>
          </p:cNvPicPr>
          <p:nvPr/>
        </p:nvPicPr>
        <p:blipFill>
          <a:blip r:embed="rId3">
            <a:extLst>
              <a:ext uri="{28A0092B-C50C-407E-A947-70E740481C1C}">
                <a14:useLocalDpi xmlns:a14="http://schemas.microsoft.com/office/drawing/2010/main" val="0"/>
              </a:ext>
            </a:extLst>
          </a:blip>
          <a:srcRect l="3426"/>
          <a:stretch>
            <a:fillRect/>
          </a:stretch>
        </p:blipFill>
        <p:spPr>
          <a:xfrm>
            <a:off x="5636456" y="916946"/>
            <a:ext cx="6555544" cy="4229100"/>
          </a:xfrm>
          <a:prstGeom prst="rect">
            <a:avLst/>
          </a:prstGeom>
        </p:spPr>
      </p:pic>
      <p:sp>
        <p:nvSpPr>
          <p:cNvPr id="14" name="文本框 1">
            <a:extLst>
              <a:ext uri="{FF2B5EF4-FFF2-40B4-BE49-F238E27FC236}">
                <a16:creationId xmlns:a16="http://schemas.microsoft.com/office/drawing/2014/main" xmlns="" id="{A995ED12-6B61-4B96-AB7D-7C9C918A6315}"/>
              </a:ext>
            </a:extLst>
          </p:cNvPr>
          <p:cNvSpPr txBox="1">
            <a:spLocks noChangeArrowheads="1"/>
          </p:cNvSpPr>
          <p:nvPr/>
        </p:nvSpPr>
        <p:spPr bwMode="auto">
          <a:xfrm>
            <a:off x="417245" y="1043608"/>
            <a:ext cx="4947236" cy="477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719138">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b="1">
                <a:latin typeface="华文中宋" panose="02010600040101010101" pitchFamily="2" charset="-122"/>
                <a:ea typeface="华文中宋" panose="02010600040101010101" pitchFamily="2" charset="-122"/>
              </a:rPr>
              <a:t>        </a:t>
            </a:r>
            <a:endParaRPr lang="en-US" altLang="zh-CN" sz="3200" b="1">
              <a:solidFill>
                <a:srgbClr val="0000CC"/>
              </a:solidFill>
              <a:latin typeface="微软雅黑" pitchFamily="34" charset="-122"/>
              <a:ea typeface="微软雅黑" pitchFamily="34" charset="-122"/>
              <a:sym typeface="+mn-ea"/>
            </a:endParaRPr>
          </a:p>
          <a:p>
            <a:pPr>
              <a:lnSpc>
                <a:spcPct val="125000"/>
              </a:lnSpc>
              <a:spcBef>
                <a:spcPct val="0"/>
              </a:spcBef>
              <a:buFontTx/>
              <a:buNone/>
            </a:pPr>
            <a:r>
              <a:rPr lang="zh-CN" altLang="en-US" sz="3200" b="1">
                <a:solidFill>
                  <a:srgbClr val="002060"/>
                </a:solidFill>
                <a:latin typeface="微软雅黑" panose="020b0503020204020204" pitchFamily="34" charset="-122"/>
                <a:ea typeface="微软雅黑" panose="020b0503020204020204" pitchFamily="34" charset="-122"/>
                <a:sym typeface="+mn-ea"/>
              </a:rPr>
              <a:t>2016年11月25日，</a:t>
            </a:r>
            <a:r>
              <a:rPr lang="en-US" altLang="zh-CN" sz="3200" b="1">
                <a:solidFill>
                  <a:srgbClr val="002060"/>
                </a:solidFill>
                <a:latin typeface="微软雅黑" panose="020b0503020204020204" pitchFamily="34" charset="-122"/>
                <a:ea typeface="微软雅黑" panose="020b0503020204020204" pitchFamily="34" charset="-122"/>
                <a:sym typeface="+mn-ea"/>
              </a:rPr>
              <a:t> </a:t>
            </a:r>
            <a:r>
              <a:rPr lang="zh-CN" altLang="en-US" sz="3200" b="1">
                <a:solidFill>
                  <a:srgbClr val="002060"/>
                </a:solidFill>
                <a:latin typeface="微软雅黑" panose="020b0503020204020204" pitchFamily="34" charset="-122"/>
                <a:ea typeface="微软雅黑" panose="020b0503020204020204" pitchFamily="34" charset="-122"/>
                <a:sym typeface="+mn-ea"/>
              </a:rPr>
              <a:t>享年</a:t>
            </a:r>
            <a:r>
              <a:rPr lang="en-US" altLang="zh-CN" sz="3200" b="1">
                <a:solidFill>
                  <a:srgbClr val="002060"/>
                </a:solidFill>
                <a:latin typeface="微软雅黑" panose="020b0503020204020204" pitchFamily="34" charset="-122"/>
                <a:ea typeface="微软雅黑" panose="020b0503020204020204" pitchFamily="34" charset="-122"/>
                <a:sym typeface="+mn-ea"/>
              </a:rPr>
              <a:t>90</a:t>
            </a:r>
            <a:r>
              <a:rPr lang="zh-CN" altLang="en-US" sz="3200" b="1">
                <a:solidFill>
                  <a:srgbClr val="002060"/>
                </a:solidFill>
                <a:latin typeface="微软雅黑" panose="020b0503020204020204" pitchFamily="34" charset="-122"/>
                <a:ea typeface="微软雅黑" panose="020b0503020204020204" pitchFamily="34" charset="-122"/>
                <a:sym typeface="+mn-ea"/>
              </a:rPr>
              <a:t>岁的卡斯特罗去世。                                 </a:t>
            </a:r>
            <a:endParaRPr lang="en-US" altLang="zh-CN" sz="3200" b="1">
              <a:solidFill>
                <a:srgbClr val="002060"/>
              </a:solidFill>
              <a:latin typeface="微软雅黑" pitchFamily="34" charset="-122"/>
              <a:ea typeface="微软雅黑" pitchFamily="34" charset="-122"/>
              <a:sym typeface="+mn-ea"/>
            </a:endParaRPr>
          </a:p>
          <a:p>
            <a:pPr>
              <a:lnSpc>
                <a:spcPct val="125000"/>
              </a:lnSpc>
              <a:spcBef>
                <a:spcPct val="0"/>
              </a:spcBef>
              <a:buFontTx/>
              <a:buNone/>
            </a:pPr>
            <a:r>
              <a:rPr lang="zh-CN" altLang="en-US" sz="3200" b="1">
                <a:solidFill>
                  <a:srgbClr val="002060"/>
                </a:solidFill>
                <a:latin typeface="微软雅黑" panose="020b0503020204020204" pitchFamily="34" charset="-122"/>
                <a:ea typeface="微软雅黑" panose="020b0503020204020204" pitchFamily="34" charset="-122"/>
                <a:sym typeface="+mn-ea"/>
              </a:rPr>
              <a:t>习近平在唁电中指出，</a:t>
            </a:r>
            <a:r>
              <a:rPr lang="en-US" altLang="zh-CN" sz="3200" b="1">
                <a:solidFill>
                  <a:srgbClr val="002060"/>
                </a:solidFill>
                <a:latin typeface="微软雅黑" panose="020b0503020204020204" pitchFamily="34" charset="-122"/>
                <a:ea typeface="微软雅黑" panose="020b0503020204020204" pitchFamily="34" charset="-122"/>
                <a:sym typeface="+mn-ea"/>
              </a:rPr>
              <a:t> </a:t>
            </a:r>
            <a:r>
              <a:rPr lang="zh-CN" altLang="en-US" sz="3200" b="1">
                <a:solidFill>
                  <a:srgbClr val="002060"/>
                </a:solidFill>
                <a:latin typeface="微软雅黑" panose="020b0503020204020204" pitchFamily="34" charset="-122"/>
                <a:ea typeface="微软雅黑" panose="020b0503020204020204" pitchFamily="34" charset="-122"/>
                <a:sym typeface="+mn-ea"/>
              </a:rPr>
              <a:t>菲德尔·卡斯特罗同志是古巴共产党和古巴社会主义事业的缔造者，是古巴人民的伟大领袖</a:t>
            </a:r>
            <a:r>
              <a:rPr lang="zh-CN" altLang="en-US" b="1">
                <a:solidFill>
                  <a:srgbClr val="002060"/>
                </a:solidFill>
                <a:latin typeface="微软雅黑" panose="020b0503020204020204" pitchFamily="34" charset="-122"/>
                <a:ea typeface="微软雅黑" panose="020b0503020204020204" pitchFamily="34" charset="-122"/>
                <a:sym typeface="+mn-ea"/>
              </a:rPr>
              <a:t>。</a:t>
            </a:r>
            <a:endParaRPr lang="zh-CN" altLang="en-US" b="1">
              <a:solidFill>
                <a:srgbClr val="002060"/>
              </a:solidFill>
              <a:latin typeface="微软雅黑" pitchFamily="34" charset="-122"/>
              <a:ea typeface="微软雅黑" pitchFamily="34" charset="-122"/>
            </a:endParaRPr>
          </a:p>
        </p:txBody>
      </p:sp>
    </p:spTree>
    <p:extLst>
      <p:ext uri="{BB962C8B-B14F-4D97-AF65-F5344CB8AC3E}">
        <p14:creationId xmlns:p14="http://schemas.microsoft.com/office/powerpoint/2010/main" val="3600110129"/>
      </p:ext>
    </p:extLst>
  </p:cSld>
  <p:clrMapOvr>
    <a:masterClrMapping/>
  </p:clrMapOvr>
  <mc:AlternateContent>
    <mc:Choice xmlns:p14="http://schemas.microsoft.com/office/powerpoint/2010/main" Requires="p14">
      <p:transition spd="slow" advTm="17199" p14:dur="2000"/>
    </mc:Choice>
    <mc:Fallback>
      <p:transition spd="slow" advTm="17199"/>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7651" name="Picture 23" descr="巴拿马运河"/>
          <p:cNvPicPr>
            <a:picLocks noChangeAspect="1" noChangeArrowheads="1"/>
          </p:cNvPicPr>
          <p:nvPr/>
        </p:nvPicPr>
        <p:blipFill>
          <a:blip r:embed="rId2">
            <a:lum bright="-6000" contrast="18000"/>
            <a:extLst>
              <a:ext uri="{28A0092B-C50C-407E-A947-70E740481C1C}">
                <a14:useLocalDpi xmlns:a14="http://schemas.microsoft.com/office/drawing/2010/main"/>
              </a:ext>
            </a:extLst>
          </a:blip>
          <a:stretch>
            <a:fillRect/>
          </a:stretch>
        </p:blipFill>
        <p:spPr bwMode="auto">
          <a:xfrm>
            <a:off x="1603717" y="837286"/>
            <a:ext cx="9144000" cy="3763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65" name="矩形 3"/>
          <p:cNvSpPr>
            <a:spLocks noChangeArrowheads="1"/>
          </p:cNvSpPr>
          <p:nvPr/>
        </p:nvSpPr>
        <p:spPr bwMode="auto">
          <a:xfrm>
            <a:off x="1909311" y="4978541"/>
            <a:ext cx="85328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kumimoji="1" lang="zh-CN" altLang="en-US">
                <a:solidFill>
                  <a:srgbClr val="336600"/>
                </a:solidFill>
                <a:latin typeface="Times New Roman" pitchFamily="18" charset="0"/>
                <a:ea typeface="黑体" panose="02010609060101010101" pitchFamily="49" charset="-122"/>
              </a:rPr>
              <a:t>巴拿马运河使两大洋之间的航程比绕道麦哲伦海峡缩短</a:t>
            </a:r>
            <a:r>
              <a:rPr kumimoji="1" lang="en-US" altLang="zh-CN">
                <a:solidFill>
                  <a:srgbClr val="336600"/>
                </a:solidFill>
                <a:latin typeface="Times New Roman" pitchFamily="18" charset="0"/>
                <a:ea typeface="黑体" panose="02010609060101010101" pitchFamily="49" charset="-122"/>
              </a:rPr>
              <a:t>5000</a:t>
            </a:r>
            <a:r>
              <a:rPr kumimoji="1" lang="zh-CN" altLang="en-US">
                <a:solidFill>
                  <a:srgbClr val="336600"/>
                </a:solidFill>
                <a:latin typeface="Times New Roman" pitchFamily="18" charset="0"/>
                <a:ea typeface="黑体" panose="02010609060101010101" pitchFamily="49" charset="-122"/>
              </a:rPr>
              <a:t>～</a:t>
            </a:r>
            <a:r>
              <a:rPr kumimoji="1" lang="en-US" altLang="zh-CN">
                <a:solidFill>
                  <a:srgbClr val="336600"/>
                </a:solidFill>
                <a:latin typeface="Times New Roman" pitchFamily="18" charset="0"/>
                <a:ea typeface="黑体" panose="02010609060101010101" pitchFamily="49" charset="-122"/>
              </a:rPr>
              <a:t>1.4</a:t>
            </a:r>
            <a:r>
              <a:rPr kumimoji="1" lang="zh-CN" altLang="en-US">
                <a:solidFill>
                  <a:srgbClr val="336600"/>
                </a:solidFill>
                <a:latin typeface="Times New Roman" pitchFamily="18" charset="0"/>
                <a:ea typeface="黑体" panose="02010609060101010101" pitchFamily="49" charset="-122"/>
              </a:rPr>
              <a:t>万千米</a:t>
            </a:r>
          </a:p>
        </p:txBody>
      </p:sp>
      <p:sp>
        <p:nvSpPr>
          <p:cNvPr id="27666" name="矩形 4"/>
          <p:cNvSpPr>
            <a:spLocks noChangeArrowheads="1"/>
          </p:cNvSpPr>
          <p:nvPr/>
        </p:nvSpPr>
        <p:spPr bwMode="auto">
          <a:xfrm>
            <a:off x="3769690" y="4635961"/>
            <a:ext cx="41830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kumimoji="1" lang="zh-CN" altLang="en-US" sz="2000">
                <a:solidFill>
                  <a:srgbClr val="663300"/>
                </a:solidFill>
                <a:latin typeface="Times New Roman" pitchFamily="18" charset="0"/>
                <a:ea typeface="黑体" panose="02010609060101010101" pitchFamily="49" charset="-122"/>
              </a:rPr>
              <a:t>巴拿马运河（</a:t>
            </a:r>
            <a:r>
              <a:rPr kumimoji="1" lang="en-US" altLang="zh-CN" sz="2000">
                <a:solidFill>
                  <a:srgbClr val="663300"/>
                </a:solidFill>
                <a:latin typeface="Times New Roman" pitchFamily="18" charset="0"/>
                <a:ea typeface="黑体" panose="02010609060101010101" pitchFamily="49" charset="-122"/>
              </a:rPr>
              <a:t>Panama Canal</a:t>
            </a:r>
            <a:r>
              <a:rPr kumimoji="1" lang="zh-CN" altLang="en-US" sz="2000">
                <a:solidFill>
                  <a:srgbClr val="663300"/>
                </a:solidFill>
                <a:latin typeface="Times New Roman" pitchFamily="18" charset="0"/>
                <a:ea typeface="黑体" panose="02010609060101010101" pitchFamily="49" charset="-122"/>
              </a:rPr>
              <a:t>）示意图</a:t>
            </a:r>
          </a:p>
        </p:txBody>
      </p:sp>
      <p:sp>
        <p:nvSpPr>
          <p:cNvPr id="27667" name="矩形 5"/>
          <p:cNvSpPr>
            <a:spLocks noChangeArrowheads="1"/>
          </p:cNvSpPr>
          <p:nvPr/>
        </p:nvSpPr>
        <p:spPr bwMode="auto">
          <a:xfrm>
            <a:off x="407963" y="5416568"/>
            <a:ext cx="1153550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zh-CN" altLang="en-US" sz="2400" b="1">
                <a:solidFill>
                  <a:srgbClr val="0000FF"/>
                </a:solidFill>
                <a:latin typeface="华文新魏" pitchFamily="2" charset="-122"/>
                <a:ea typeface="华文新魏" pitchFamily="2" charset="-122"/>
              </a:rPr>
              <a:t>　　</a:t>
            </a:r>
            <a:r>
              <a:rPr kumimoji="1" lang="zh-CN" altLang="en-US" sz="2400" b="1">
                <a:latin typeface="楷体" panose="02010609060101010101" pitchFamily="49" charset="-122"/>
                <a:ea typeface="楷体" panose="02010609060101010101" pitchFamily="49" charset="-122"/>
              </a:rPr>
              <a:t>巴拿马运河是通过巴拿马地峡沟通大西洋与太平洋的通航运河。</a:t>
            </a:r>
            <a:r>
              <a:rPr kumimoji="1" lang="en-US" altLang="zh-CN" sz="2400" b="1">
                <a:latin typeface="楷体" panose="02010609060101010101" pitchFamily="49" charset="-122"/>
                <a:ea typeface="楷体" panose="02010609060101010101" pitchFamily="49" charset="-122"/>
              </a:rPr>
              <a:t>1914</a:t>
            </a:r>
            <a:r>
              <a:rPr kumimoji="1" lang="zh-CN" altLang="en-US" sz="2400" b="1">
                <a:latin typeface="楷体" panose="02010609060101010101" pitchFamily="49" charset="-122"/>
                <a:ea typeface="楷体" panose="02010609060101010101" pitchFamily="49" charset="-122"/>
              </a:rPr>
              <a:t>年正式开通后，美国霸占了运河及其两岸狭长地带的运河区，变成“国中之国”。巴拿马运河与苏伊士运河同样具有世界战略意义，因此素有“世界桥梁”之称。</a:t>
            </a:r>
          </a:p>
        </p:txBody>
      </p:sp>
      <p:sp>
        <p:nvSpPr>
          <p:cNvPr id="9" name="矩形 8">
            <a:extLst>
              <a:ext uri="{FF2B5EF4-FFF2-40B4-BE49-F238E27FC236}">
                <a16:creationId xmlns:a16="http://schemas.microsoft.com/office/drawing/2014/main" xmlns="" id="{5D7F7DAD-ECF4-4E98-A07A-5505B1F31E71}"/>
              </a:ext>
            </a:extLst>
          </p:cNvPr>
          <p:cNvSpPr/>
          <p:nvPr/>
        </p:nvSpPr>
        <p:spPr>
          <a:xfrm>
            <a:off x="-235669" y="31501"/>
            <a:ext cx="10459009"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拉丁美洲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巴拿马</a:t>
            </a:r>
            <a:endParaRPr lang="zh-CN" altLang="zh-CN" sz="3600" kern="100">
              <a:solidFill>
                <a:srgbClr val="C00000"/>
              </a:solidFill>
              <a:effectLst/>
              <a:latin typeface="+mj-ea"/>
              <a:ea typeface="+mj-ea"/>
              <a:cs typeface="Times New Roman" panose="02020603050405020304" pitchFamily="18" charset="0"/>
            </a:endParaRPr>
          </a:p>
        </p:txBody>
      </p:sp>
    </p:spTree>
  </p:cSld>
  <p:clrMapOvr>
    <a:masterClrMapping/>
  </p:clrMapOvr>
  <p:transition advTm="19203"/>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27" name="Picture 4" descr="xinsrc_f6cbaadb88dd11d6b5d000b0d03f0b06">
            <a:extLst>
              <a:ext uri="{FF2B5EF4-FFF2-40B4-BE49-F238E27FC236}">
                <a16:creationId xmlns:a16="http://schemas.microsoft.com/office/drawing/2014/main" xmlns="" id="{0BEE54E4-3799-4C03-9757-1FF916F36B6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86580" y="260088"/>
            <a:ext cx="2738384" cy="164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3" descr="xinsrc_ede1a8451e6011d7b5d400b0d03f0b06">
            <a:extLst>
              <a:ext uri="{FF2B5EF4-FFF2-40B4-BE49-F238E27FC236}">
                <a16:creationId xmlns:a16="http://schemas.microsoft.com/office/drawing/2014/main" xmlns="" id="{328757AC-B798-41E2-BC59-E03E137B1B73}"/>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9224964" y="124510"/>
            <a:ext cx="2738385" cy="2020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9" name="矩形 12">
            <a:extLst>
              <a:ext uri="{FF2B5EF4-FFF2-40B4-BE49-F238E27FC236}">
                <a16:creationId xmlns:a16="http://schemas.microsoft.com/office/drawing/2014/main" xmlns="" id="{FF62E381-E641-4A88-9863-8FB1651EAB4F}"/>
              </a:ext>
            </a:extLst>
          </p:cNvPr>
          <p:cNvSpPr>
            <a:spLocks noChangeArrowheads="1"/>
          </p:cNvSpPr>
          <p:nvPr/>
        </p:nvSpPr>
        <p:spPr bwMode="auto">
          <a:xfrm>
            <a:off x="457200" y="1236990"/>
            <a:ext cx="56388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b="1">
                <a:latin typeface="微软雅黑" panose="020b0503020204020204" pitchFamily="34" charset="-122"/>
                <a:ea typeface="微软雅黑" panose="020b0503020204020204" pitchFamily="34" charset="-122"/>
                <a:cs typeface="Times New Roman" panose="02020603050405020304" pitchFamily="18" charset="0"/>
              </a:rPr>
              <a:t>      1977</a:t>
            </a:r>
            <a:r>
              <a:rPr lang="zh-CN" altLang="zh-CN" b="1">
                <a:latin typeface="微软雅黑" panose="020b0503020204020204" pitchFamily="34" charset="-122"/>
                <a:ea typeface="微软雅黑" panose="020b0503020204020204" pitchFamily="34" charset="-122"/>
                <a:cs typeface="Times New Roman" panose="02020603050405020304" pitchFamily="18" charset="0"/>
              </a:rPr>
              <a:t>年，巴拿马从</a:t>
            </a:r>
            <a:r>
              <a:rPr lang="zh-CN" altLang="en-US" b="1">
                <a:latin typeface="微软雅黑" panose="020b0503020204020204" pitchFamily="34" charset="-122"/>
                <a:ea typeface="微软雅黑" panose="020b0503020204020204" pitchFamily="34" charset="-122"/>
                <a:cs typeface="Times New Roman" panose="02020603050405020304" pitchFamily="18" charset="0"/>
              </a:rPr>
              <a:t>美国</a:t>
            </a:r>
            <a:r>
              <a:rPr lang="zh-CN" altLang="zh-CN" b="1">
                <a:latin typeface="微软雅黑" panose="020b0503020204020204" pitchFamily="34" charset="-122"/>
                <a:ea typeface="微软雅黑" panose="020b0503020204020204" pitchFamily="34" charset="-122"/>
                <a:cs typeface="Times New Roman" panose="02020603050405020304" pitchFamily="18" charset="0"/>
              </a:rPr>
              <a:t>手中</a:t>
            </a:r>
            <a:r>
              <a:rPr lang="en-US" altLang="zh-CN" b="1">
                <a:latin typeface="微软雅黑" panose="020b0503020204020204" pitchFamily="34" charset="-122"/>
                <a:ea typeface="微软雅黑" panose="020b0503020204020204" pitchFamily="34" charset="-122"/>
                <a:cs typeface="Times New Roman" panose="02020603050405020304" pitchFamily="18" charset="0"/>
              </a:rPr>
              <a:t>  </a:t>
            </a:r>
            <a:r>
              <a:rPr lang="zh-CN" altLang="zh-CN" b="1">
                <a:latin typeface="微软雅黑" panose="020b0503020204020204" pitchFamily="34" charset="-122"/>
                <a:ea typeface="微软雅黑" panose="020b0503020204020204" pitchFamily="34" charset="-122"/>
                <a:cs typeface="Times New Roman" panose="02020603050405020304" pitchFamily="18" charset="0"/>
              </a:rPr>
              <a:t>收回运河区的海关、邮政、司法等主权，</a:t>
            </a:r>
            <a:r>
              <a:rPr lang="en-US" altLang="zh-CN" b="1">
                <a:latin typeface="微软雅黑" panose="020b0503020204020204" pitchFamily="34" charset="-122"/>
                <a:ea typeface="微软雅黑" panose="020b0503020204020204" pitchFamily="34" charset="-122"/>
                <a:cs typeface="Times New Roman" panose="02020603050405020304" pitchFamily="18" charset="0"/>
              </a:rPr>
              <a:t>1999</a:t>
            </a:r>
            <a:r>
              <a:rPr lang="zh-CN" altLang="zh-CN" b="1">
                <a:latin typeface="微软雅黑" panose="020b0503020204020204" pitchFamily="34" charset="-122"/>
                <a:ea typeface="微软雅黑" panose="020b0503020204020204" pitchFamily="34" charset="-122"/>
                <a:cs typeface="Times New Roman" panose="02020603050405020304" pitchFamily="18" charset="0"/>
              </a:rPr>
              <a:t>年底，</a:t>
            </a:r>
            <a:r>
              <a:rPr lang="zh-CN" altLang="zh-CN" b="1">
                <a:solidFill>
                  <a:srgbClr val="0000CC"/>
                </a:solidFill>
                <a:latin typeface="微软雅黑" panose="020b0503020204020204" pitchFamily="34" charset="-122"/>
                <a:ea typeface="微软雅黑" panose="020b0503020204020204" pitchFamily="34" charset="-122"/>
                <a:cs typeface="Times New Roman" panose="02020603050405020304" pitchFamily="18" charset="0"/>
              </a:rPr>
              <a:t>巴拿马收回了运河区的全部主权</a:t>
            </a:r>
            <a:r>
              <a:rPr lang="zh-CN" altLang="zh-CN" b="1">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a:latin typeface="微软雅黑" pitchFamily="34" charset="-122"/>
              <a:ea typeface="微软雅黑" pitchFamily="34" charset="-122"/>
              <a:cs typeface="Times New Roman" panose="02020603050405020304" pitchFamily="18" charset="0"/>
            </a:endParaRPr>
          </a:p>
        </p:txBody>
      </p:sp>
      <p:sp>
        <p:nvSpPr>
          <p:cNvPr id="16" name="矩形 15">
            <a:extLst>
              <a:ext uri="{FF2B5EF4-FFF2-40B4-BE49-F238E27FC236}">
                <a16:creationId xmlns:a16="http://schemas.microsoft.com/office/drawing/2014/main" xmlns="" id="{92DEF4BA-BF75-4E2A-8129-2834F85C66E1}"/>
              </a:ext>
            </a:extLst>
          </p:cNvPr>
          <p:cNvSpPr/>
          <p:nvPr/>
        </p:nvSpPr>
        <p:spPr>
          <a:xfrm>
            <a:off x="555281" y="124510"/>
            <a:ext cx="10459009" cy="646331"/>
          </a:xfrm>
          <a:prstGeom prst="rect">
            <a:avLst/>
          </a:prstGeom>
        </p:spPr>
        <p:txBody>
          <a:bodyPr wrap="square">
            <a:spAutoFit/>
          </a:bodyPr>
          <a:lstStyle/>
          <a:p>
            <a:pPr indent="200660">
              <a:spcAft>
                <a:spcPct val="0"/>
              </a:spcAft>
            </a:pPr>
            <a:r>
              <a:rPr lang="zh-CN" altLang="en-US" sz="3600" b="1" kern="100">
                <a:solidFill>
                  <a:srgbClr val="C00000"/>
                </a:solidFill>
                <a:latin typeface="+mj-ea"/>
                <a:ea typeface="+mj-ea"/>
                <a:cs typeface="Times New Roman" panose="02020603050405020304" pitchFamily="18" charset="0"/>
              </a:rPr>
              <a:t>    拉丁美洲</a:t>
            </a:r>
            <a:r>
              <a:rPr lang="en-US" altLang="zh-CN" sz="3600" b="1" kern="100">
                <a:solidFill>
                  <a:srgbClr val="C00000"/>
                </a:solidFill>
                <a:latin typeface="+mj-ea"/>
                <a:ea typeface="+mj-ea"/>
                <a:cs typeface="Times New Roman" panose="02020603050405020304" pitchFamily="18" charset="0"/>
              </a:rPr>
              <a:t>·</a:t>
            </a:r>
            <a:r>
              <a:rPr lang="zh-CN" altLang="en-US" sz="3600" b="1" kern="100">
                <a:solidFill>
                  <a:srgbClr val="C00000"/>
                </a:solidFill>
                <a:latin typeface="+mj-ea"/>
                <a:ea typeface="+mj-ea"/>
                <a:cs typeface="Times New Roman" panose="02020603050405020304" pitchFamily="18" charset="0"/>
              </a:rPr>
              <a:t>巴拿马</a:t>
            </a:r>
            <a:endParaRPr lang="zh-CN" altLang="zh-CN" sz="3600" kern="100">
              <a:solidFill>
                <a:srgbClr val="C00000"/>
              </a:solidFill>
              <a:effectLst/>
              <a:latin typeface="+mj-ea"/>
              <a:ea typeface="+mj-ea"/>
              <a:cs typeface="Times New Roman" panose="02020603050405020304" pitchFamily="18" charset="0"/>
            </a:endParaRPr>
          </a:p>
        </p:txBody>
      </p:sp>
      <p:pic>
        <p:nvPicPr>
          <p:cNvPr id="17" name="图片 9" descr="t016e7dd85872d8ba2d">
            <a:extLst>
              <a:ext uri="{FF2B5EF4-FFF2-40B4-BE49-F238E27FC236}">
                <a16:creationId xmlns:a16="http://schemas.microsoft.com/office/drawing/2014/main" xmlns="" id="{10CD4B6E-2D9F-4D79-A563-F5172D22300A}"/>
              </a:ext>
            </a:extLst>
          </p:cNvPr>
          <p:cNvPicPr>
            <a:picLocks noChangeAspect="1"/>
          </p:cNvPicPr>
          <p:nvPr/>
        </p:nvPicPr>
        <p:blipFill>
          <a:blip r:embed="rId4"/>
          <a:stretch>
            <a:fillRect/>
          </a:stretch>
        </p:blipFill>
        <p:spPr bwMode="auto">
          <a:xfrm>
            <a:off x="517456" y="3340631"/>
            <a:ext cx="5356799" cy="2689224"/>
          </a:xfrm>
          <a:prstGeom prst="rect">
            <a:avLst/>
          </a:prstGeom>
          <a:noFill/>
          <a:ln w="9525">
            <a:solidFill>
              <a:schemeClr val="tx1"/>
            </a:solidFill>
            <a:miter lim="800000"/>
          </a:ln>
        </p:spPr>
      </p:pic>
      <p:sp>
        <p:nvSpPr>
          <p:cNvPr id="18" name="Rectangle 2">
            <a:extLst>
              <a:ext uri="{FF2B5EF4-FFF2-40B4-BE49-F238E27FC236}">
                <a16:creationId xmlns:a16="http://schemas.microsoft.com/office/drawing/2014/main" xmlns="" id="{74FDEC8E-9EE6-48FB-934A-6E03E42B8981}"/>
              </a:ext>
            </a:extLst>
          </p:cNvPr>
          <p:cNvSpPr txBox="1">
            <a:spLocks noChangeArrowheads="1"/>
          </p:cNvSpPr>
          <p:nvPr/>
        </p:nvSpPr>
        <p:spPr bwMode="auto">
          <a:xfrm>
            <a:off x="6754761" y="2080724"/>
            <a:ext cx="5208588" cy="571500"/>
          </a:xfrm>
          <a:prstGeom prst="rect">
            <a:avLst/>
          </a:prstGeom>
          <a:noFill/>
          <a:ln>
            <a:miter lim="800000"/>
          </a:ln>
        </p:spPr>
        <p:txBody>
          <a:bodyPr/>
          <a:lstStyle/>
          <a:p>
            <a:pPr>
              <a:defRPr/>
            </a:pPr>
            <a:r>
              <a:rPr kumimoji="1" lang="zh-CN" altLang="en-US" sz="2000" b="1">
                <a:solidFill>
                  <a:srgbClr val="663300"/>
                </a:solidFill>
                <a:latin typeface="Times New Roman" pitchFamily="18" charset="0"/>
                <a:ea typeface="黑体" panose="02010609060101010101" pitchFamily="49" charset="-122"/>
              </a:rPr>
              <a:t>巴拿马共和国国旗           巴拿马共和国国徽</a:t>
            </a:r>
          </a:p>
        </p:txBody>
      </p:sp>
      <p:sp>
        <p:nvSpPr>
          <p:cNvPr id="19" name="Rectangle 2">
            <a:extLst>
              <a:ext uri="{FF2B5EF4-FFF2-40B4-BE49-F238E27FC236}">
                <a16:creationId xmlns:a16="http://schemas.microsoft.com/office/drawing/2014/main" xmlns="" id="{0F7EB8DC-16FB-4E90-B559-4D609B15AB9F}"/>
              </a:ext>
            </a:extLst>
          </p:cNvPr>
          <p:cNvSpPr txBox="1">
            <a:spLocks noChangeArrowheads="1"/>
          </p:cNvSpPr>
          <p:nvPr/>
        </p:nvSpPr>
        <p:spPr bwMode="auto">
          <a:xfrm>
            <a:off x="1387612" y="6161989"/>
            <a:ext cx="3777973" cy="571500"/>
          </a:xfrm>
          <a:prstGeom prst="rect">
            <a:avLst/>
          </a:prstGeom>
          <a:noFill/>
          <a:ln>
            <a:miter lim="800000"/>
          </a:ln>
        </p:spPr>
        <p:txBody>
          <a:bodyPr/>
          <a:lstStyle/>
          <a:p>
            <a:pPr>
              <a:defRPr/>
            </a:pPr>
            <a:r>
              <a:rPr kumimoji="1" lang="zh-CN" altLang="en-US" sz="2400">
                <a:solidFill>
                  <a:srgbClr val="663300"/>
                </a:solidFill>
                <a:latin typeface="Times New Roman" pitchFamily="18" charset="0"/>
                <a:ea typeface="黑体" panose="02010609060101010101" pitchFamily="49" charset="-122"/>
                <a:sym typeface="+mn-ea"/>
              </a:rPr>
              <a:t>黄金水道 </a:t>
            </a:r>
            <a:r>
              <a:rPr kumimoji="1" lang="en-US" altLang="zh-CN" sz="2400">
                <a:solidFill>
                  <a:srgbClr val="663300"/>
                </a:solidFill>
                <a:latin typeface="Times New Roman" pitchFamily="18" charset="0"/>
                <a:ea typeface="黑体" panose="02010609060101010101" pitchFamily="49" charset="-122"/>
                <a:sym typeface="+mn-ea"/>
              </a:rPr>
              <a:t>——</a:t>
            </a:r>
            <a:r>
              <a:rPr kumimoji="1" lang="zh-CN" altLang="en-US" sz="2400">
                <a:solidFill>
                  <a:srgbClr val="663300"/>
                </a:solidFill>
                <a:latin typeface="Times New Roman" pitchFamily="18" charset="0"/>
                <a:ea typeface="黑体" panose="02010609060101010101" pitchFamily="49" charset="-122"/>
                <a:sym typeface="+mn-ea"/>
              </a:rPr>
              <a:t>巴拿马运河</a:t>
            </a:r>
            <a:endParaRPr kumimoji="1" lang="zh-CN" altLang="en-US" sz="2400">
              <a:solidFill>
                <a:srgbClr val="663300"/>
              </a:solidFill>
              <a:latin typeface="Times New Roman" pitchFamily="18" charset="0"/>
              <a:ea typeface="黑体" panose="02010609060101010101" pitchFamily="49" charset="-122"/>
            </a:endParaRPr>
          </a:p>
        </p:txBody>
      </p:sp>
      <p:pic>
        <p:nvPicPr>
          <p:cNvPr id="20" name="Picture 2" descr="1999年12月14日，巴拿马运河主权交接仪式举行">
            <a:extLst>
              <a:ext uri="{FF2B5EF4-FFF2-40B4-BE49-F238E27FC236}">
                <a16:creationId xmlns:a16="http://schemas.microsoft.com/office/drawing/2014/main" xmlns="" id="{5F017C63-0212-466A-886F-CE75FE1CAC80}"/>
              </a:ext>
            </a:extLst>
          </p:cNvPr>
          <p:cNvPicPr>
            <a:picLocks noChangeAspect="1"/>
          </p:cNvPicPr>
          <p:nvPr/>
        </p:nvPicPr>
        <p:blipFill>
          <a:blip r:embed="rId5"/>
          <a:stretch>
            <a:fillRect/>
          </a:stretch>
        </p:blipFill>
        <p:spPr>
          <a:xfrm>
            <a:off x="6734944" y="2786882"/>
            <a:ext cx="4980040" cy="3412524"/>
          </a:xfrm>
          <a:prstGeom prst="rect">
            <a:avLst/>
          </a:prstGeom>
          <a:noFill/>
          <a:ln w="9525">
            <a:solidFill>
              <a:schemeClr val="tx1">
                <a:lumMod val="85000"/>
                <a:lumOff val="15000"/>
              </a:schemeClr>
            </a:solidFill>
            <a:miter/>
          </a:ln>
          <a:effectLst>
            <a:outerShdw blurRad="50800" dist="38100" dir="2700000" algn="tl" rotWithShape="0">
              <a:prstClr val="black">
                <a:alpha val="40000"/>
              </a:prstClr>
            </a:outerShdw>
          </a:effectLst>
        </p:spPr>
      </p:pic>
      <p:sp>
        <p:nvSpPr>
          <p:cNvPr id="21" name="Rectangle 2">
            <a:extLst>
              <a:ext uri="{FF2B5EF4-FFF2-40B4-BE49-F238E27FC236}">
                <a16:creationId xmlns:a16="http://schemas.microsoft.com/office/drawing/2014/main" xmlns="" id="{84962588-690F-4BA2-AB5C-441BD23EC218}"/>
              </a:ext>
            </a:extLst>
          </p:cNvPr>
          <p:cNvSpPr txBox="1">
            <a:spLocks noChangeArrowheads="1"/>
          </p:cNvSpPr>
          <p:nvPr/>
        </p:nvSpPr>
        <p:spPr bwMode="auto">
          <a:xfrm>
            <a:off x="7026417" y="6286500"/>
            <a:ext cx="4688567" cy="571500"/>
          </a:xfrm>
          <a:prstGeom prst="rect">
            <a:avLst/>
          </a:prstGeom>
          <a:noFill/>
          <a:ln>
            <a:miter lim="800000"/>
          </a:ln>
        </p:spPr>
        <p:txBody>
          <a:bodyPr/>
          <a:lstStyle/>
          <a:p>
            <a:pPr>
              <a:defRPr/>
            </a:pPr>
            <a:r>
              <a:rPr kumimoji="1" lang="en-US" altLang="zh-CN" sz="2400">
                <a:solidFill>
                  <a:srgbClr val="663300"/>
                </a:solidFill>
                <a:latin typeface="Times New Roman" pitchFamily="18" charset="0"/>
                <a:ea typeface="黑体" panose="02010609060101010101" pitchFamily="49" charset="-122"/>
                <a:sym typeface="+mn-ea"/>
              </a:rPr>
              <a:t>1999</a:t>
            </a:r>
            <a:r>
              <a:rPr kumimoji="1" lang="zh-CN" altLang="en-US" sz="2400">
                <a:solidFill>
                  <a:srgbClr val="663300"/>
                </a:solidFill>
                <a:latin typeface="Times New Roman" pitchFamily="18" charset="0"/>
                <a:ea typeface="黑体" panose="02010609060101010101" pitchFamily="49" charset="-122"/>
                <a:sym typeface="+mn-ea"/>
              </a:rPr>
              <a:t>年 巴拿马运河主权交接仪式</a:t>
            </a:r>
            <a:endParaRPr kumimoji="1" lang="zh-CN" altLang="en-US" sz="2400">
              <a:solidFill>
                <a:srgbClr val="663300"/>
              </a:solidFill>
              <a:latin typeface="Times New Roman" pitchFamily="18" charset="0"/>
              <a:ea typeface="黑体" panose="02010609060101010101" pitchFamily="49" charset="-122"/>
            </a:endParaRPr>
          </a:p>
        </p:txBody>
      </p:sp>
    </p:spTree>
  </p:cSld>
  <p:clrMapOvr>
    <a:masterClrMapping/>
  </p:clrMapOvr>
  <mc:AlternateContent>
    <mc:Choice xmlns:p14="http://schemas.microsoft.com/office/powerpoint/2010/main" Requires="p14">
      <p:transition spd="slow" advTm="17356" p14:dur="2000"/>
    </mc:Choice>
    <mc:Fallback>
      <p:transition spd="slow" advTm="17356"/>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a:extLst>
              <a:ext uri="{FF2B5EF4-FFF2-40B4-BE49-F238E27FC236}">
                <a16:creationId xmlns:a16="http://schemas.microsoft.com/office/drawing/2014/main" xmlns="" id="{3B95905E-0CA0-4B97-AF18-BEB673E5E7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757" y="1284512"/>
            <a:ext cx="4999703" cy="3061461"/>
          </a:xfrm>
          <a:prstGeom prst="rect">
            <a:avLst/>
          </a:prstGeom>
        </p:spPr>
      </p:pic>
      <p:sp>
        <p:nvSpPr>
          <p:cNvPr id="12" name="标题 1">
            <a:extLst>
              <a:ext uri="{FF2B5EF4-FFF2-40B4-BE49-F238E27FC236}">
                <a16:creationId xmlns:a16="http://schemas.microsoft.com/office/drawing/2014/main" xmlns="" id="{ED8AC078-CFAF-4973-89A9-9F96D0061189}"/>
              </a:ext>
            </a:extLst>
          </p:cNvPr>
          <p:cNvSpPr txBox="1"/>
          <p:nvPr/>
        </p:nvSpPr>
        <p:spPr>
          <a:xfrm>
            <a:off x="827649" y="203798"/>
            <a:ext cx="10536702"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聚焦：二战后世界殖民体系的崩溃</a:t>
            </a:r>
          </a:p>
        </p:txBody>
      </p:sp>
      <p:sp>
        <p:nvSpPr>
          <p:cNvPr id="15" name="矩形 5">
            <a:extLst>
              <a:ext uri="{FF2B5EF4-FFF2-40B4-BE49-F238E27FC236}">
                <a16:creationId xmlns:a16="http://schemas.microsoft.com/office/drawing/2014/main" xmlns="" id="{D0491E77-276E-499A-B9DE-F17ACC48ACBE}"/>
              </a:ext>
            </a:extLst>
          </p:cNvPr>
          <p:cNvSpPr>
            <a:spLocks noChangeArrowheads="1"/>
          </p:cNvSpPr>
          <p:nvPr/>
        </p:nvSpPr>
        <p:spPr bwMode="auto">
          <a:xfrm>
            <a:off x="497757" y="5277539"/>
            <a:ext cx="1153550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zh-CN" altLang="en-US" sz="2400" b="1">
                <a:solidFill>
                  <a:srgbClr val="0000FF"/>
                </a:solidFill>
                <a:latin typeface="华文新魏" pitchFamily="2" charset="-122"/>
                <a:ea typeface="华文新魏" pitchFamily="2" charset="-122"/>
              </a:rPr>
              <a:t>　     </a:t>
            </a:r>
            <a:r>
              <a:rPr kumimoji="1" lang="en-US" altLang="zh-CN" sz="2800" b="1">
                <a:latin typeface="楷体" panose="02010609060101010101" pitchFamily="49" charset="-122"/>
                <a:ea typeface="楷体" panose="02010609060101010101" pitchFamily="49" charset="-122"/>
              </a:rPr>
              <a:t>1945-1991</a:t>
            </a:r>
            <a:r>
              <a:rPr kumimoji="1" lang="zh-CN" altLang="en-US" sz="2800" b="1">
                <a:latin typeface="楷体" panose="02010609060101010101" pitchFamily="49" charset="-122"/>
                <a:ea typeface="楷体" panose="02010609060101010101" pitchFamily="49" charset="-122"/>
              </a:rPr>
              <a:t>年，全世界有</a:t>
            </a:r>
            <a:r>
              <a:rPr kumimoji="1" lang="en-US" altLang="zh-CN" sz="2800" b="1">
                <a:latin typeface="楷体" panose="02010609060101010101" pitchFamily="49" charset="-122"/>
                <a:ea typeface="楷体" panose="02010609060101010101" pitchFamily="49" charset="-122"/>
              </a:rPr>
              <a:t>90</a:t>
            </a:r>
            <a:r>
              <a:rPr kumimoji="1" lang="zh-CN" altLang="en-US" sz="2800" b="1">
                <a:latin typeface="楷体" panose="02010609060101010101" pitchFamily="49" charset="-122"/>
                <a:ea typeface="楷体" panose="02010609060101010101" pitchFamily="49" charset="-122"/>
              </a:rPr>
              <a:t>多个国家摆脱了殖民统治获得独立，以惊人的速度摧毁了世界殖民体系。</a:t>
            </a:r>
          </a:p>
        </p:txBody>
      </p:sp>
      <p:pic>
        <p:nvPicPr>
          <p:cNvPr id="17" name="图片 16">
            <a:extLst>
              <a:ext uri="{FF2B5EF4-FFF2-40B4-BE49-F238E27FC236}">
                <a16:creationId xmlns:a16="http://schemas.microsoft.com/office/drawing/2014/main" xmlns="" id="{AFB0D76C-2FC0-41D7-BB8C-0504C1DA6041}"/>
              </a:ext>
            </a:extLst>
          </p:cNvPr>
          <p:cNvPicPr>
            <a:picLocks noChangeAspect="1"/>
          </p:cNvPicPr>
          <p:nvPr/>
        </p:nvPicPr>
        <p:blipFill>
          <a:blip r:embed="rId3">
            <a:extLst>
              <a:ext uri="{28A0092B-C50C-407E-A947-70E740481C1C}">
                <a14:useLocalDpi xmlns:a14="http://schemas.microsoft.com/office/drawing/2010/main" val="0"/>
              </a:ext>
            </a:extLst>
          </a:blip>
          <a:srcRect t="12386" r="394"/>
          <a:stretch>
            <a:fillRect/>
          </a:stretch>
        </p:blipFill>
        <p:spPr>
          <a:xfrm>
            <a:off x="6442492" y="1284513"/>
            <a:ext cx="5084091" cy="3061461"/>
          </a:xfrm>
          <a:prstGeom prst="rect">
            <a:avLst/>
          </a:prstGeom>
        </p:spPr>
      </p:pic>
      <p:sp>
        <p:nvSpPr>
          <p:cNvPr id="18" name="Rectangle 2">
            <a:extLst>
              <a:ext uri="{FF2B5EF4-FFF2-40B4-BE49-F238E27FC236}">
                <a16:creationId xmlns:a16="http://schemas.microsoft.com/office/drawing/2014/main" xmlns="" id="{9E56BF62-8214-4F15-BAED-926F005CF953}"/>
              </a:ext>
            </a:extLst>
          </p:cNvPr>
          <p:cNvSpPr txBox="1">
            <a:spLocks noChangeArrowheads="1"/>
          </p:cNvSpPr>
          <p:nvPr/>
        </p:nvSpPr>
        <p:spPr bwMode="auto">
          <a:xfrm>
            <a:off x="1443918" y="4527082"/>
            <a:ext cx="3402350" cy="1046403"/>
          </a:xfrm>
          <a:prstGeom prst="rect">
            <a:avLst/>
          </a:prstGeom>
          <a:noFill/>
          <a:ln>
            <a:miter lim="800000"/>
          </a:ln>
        </p:spPr>
        <p:txBody>
          <a:bodyPr/>
          <a:lstStyle/>
          <a:p>
            <a:pPr>
              <a:defRPr/>
            </a:pPr>
            <a:r>
              <a:rPr kumimoji="1" lang="zh-CN" altLang="en-US" sz="2400">
                <a:solidFill>
                  <a:srgbClr val="663300"/>
                </a:solidFill>
                <a:latin typeface="Times New Roman" pitchFamily="18" charset="0"/>
                <a:ea typeface="黑体" panose="02010609060101010101" pitchFamily="49" charset="-122"/>
              </a:rPr>
              <a:t>        联系的世界</a:t>
            </a:r>
          </a:p>
        </p:txBody>
      </p:sp>
      <p:sp>
        <p:nvSpPr>
          <p:cNvPr id="19" name="Rectangle 2">
            <a:extLst>
              <a:ext uri="{FF2B5EF4-FFF2-40B4-BE49-F238E27FC236}">
                <a16:creationId xmlns:a16="http://schemas.microsoft.com/office/drawing/2014/main" xmlns="" id="{93FE27BE-22CF-40C8-8F50-8962AD42286F}"/>
              </a:ext>
            </a:extLst>
          </p:cNvPr>
          <p:cNvSpPr txBox="1">
            <a:spLocks noChangeArrowheads="1"/>
          </p:cNvSpPr>
          <p:nvPr/>
        </p:nvSpPr>
        <p:spPr bwMode="auto">
          <a:xfrm>
            <a:off x="7435262" y="4527081"/>
            <a:ext cx="3402350" cy="1046403"/>
          </a:xfrm>
          <a:prstGeom prst="rect">
            <a:avLst/>
          </a:prstGeom>
          <a:noFill/>
          <a:ln>
            <a:miter lim="800000"/>
          </a:ln>
        </p:spPr>
        <p:txBody>
          <a:bodyPr/>
          <a:lstStyle/>
          <a:p>
            <a:pPr>
              <a:defRPr/>
            </a:pPr>
            <a:r>
              <a:rPr kumimoji="1" lang="zh-CN" altLang="en-US" sz="2400">
                <a:solidFill>
                  <a:srgbClr val="663300"/>
                </a:solidFill>
                <a:latin typeface="Times New Roman" pitchFamily="18" charset="0"/>
                <a:ea typeface="黑体" panose="02010609060101010101" pitchFamily="49" charset="-122"/>
              </a:rPr>
              <a:t>        夜晚的地球</a:t>
            </a:r>
          </a:p>
        </p:txBody>
      </p:sp>
    </p:spTree>
    <p:extLst>
      <p:ext uri="{BB962C8B-B14F-4D97-AF65-F5344CB8AC3E}">
        <p14:creationId xmlns:p14="http://schemas.microsoft.com/office/powerpoint/2010/main" val="38265397"/>
      </p:ext>
    </p:extLst>
  </p:cSld>
  <p:clrMapOvr>
    <a:masterClrMapping/>
  </p:clrMapOvr>
  <mc:AlternateContent>
    <mc:Choice xmlns:p14="http://schemas.microsoft.com/office/powerpoint/2010/main" Requires="p14">
      <p:transition spd="slow" advTm="21828" p14:dur="2000"/>
    </mc:Choice>
    <mc:Fallback>
      <p:transition spd="slow" advTm="21828"/>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27649" y="2399433"/>
            <a:ext cx="10536702" cy="705485"/>
          </a:xfrm>
          <a:noFill/>
          <a:ln>
            <a:noFill/>
          </a:ln>
        </p:spPr>
        <p:txBody>
          <a:bodyPr>
            <a:noAutofit/>
          </a:bodyPr>
          <a:lstStyle/>
          <a:p>
            <a:r>
              <a:rPr lang="zh-CN" altLang="en-US" sz="4400" b="1">
                <a:latin typeface="微软雅黑" panose="020b0503020204020204" pitchFamily="34" charset="-122"/>
                <a:ea typeface="微软雅黑" panose="020b0503020204020204" pitchFamily="34" charset="-122"/>
              </a:rPr>
              <a:t>二</a:t>
            </a:r>
            <a:r>
              <a:rPr lang="en-US" altLang="zh-CN" sz="4400" b="1">
                <a:latin typeface="微软雅黑" panose="020b0503020204020204" pitchFamily="34" charset="-122"/>
                <a:ea typeface="微软雅黑" panose="020b0503020204020204" pitchFamily="34" charset="-122"/>
              </a:rPr>
              <a:t>. </a:t>
            </a:r>
            <a:r>
              <a:rPr lang="zh-CN" altLang="en-US" sz="4400" b="1">
                <a:latin typeface="微软雅黑" panose="020b0503020204020204" pitchFamily="34" charset="-122"/>
                <a:ea typeface="微软雅黑" panose="020b0503020204020204" pitchFamily="34" charset="-122"/>
              </a:rPr>
              <a:t>关注：发展中国家的成就与挑战</a:t>
            </a:r>
          </a:p>
        </p:txBody>
      </p:sp>
    </p:spTree>
    <p:custDataLst>
      <p:tags r:id="rId2"/>
    </p:custDataLst>
    <p:extLst>
      <p:ext uri="{BB962C8B-B14F-4D97-AF65-F5344CB8AC3E}">
        <p14:creationId xmlns:p14="http://schemas.microsoft.com/office/powerpoint/2010/main" val="3620222127"/>
      </p:ext>
    </p:extLst>
  </p:cSld>
  <p:clrMapOvr>
    <a:masterClrMapping/>
  </p:clrMapOvr>
  <mc:AlternateContent>
    <mc:Choice xmlns:p14="http://schemas.microsoft.com/office/powerpoint/2010/main" Requires="p14">
      <p:transition spd="slow" advTm="4324" p14:dur="2000"/>
    </mc:Choice>
    <mc:Fallback>
      <p:transition spd="slow" advTm="4324"/>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385" name="Picture 5" descr="3"/>
          <p:cNvPicPr>
            <a:picLocks noChangeAspect="1"/>
          </p:cNvPicPr>
          <p:nvPr/>
        </p:nvPicPr>
        <p:blipFill>
          <a:blip r:embed="rId2"/>
          <a:stretch>
            <a:fillRect/>
          </a:stretch>
        </p:blipFill>
        <p:spPr>
          <a:xfrm>
            <a:off x="660400" y="1391308"/>
            <a:ext cx="10871200" cy="3517900"/>
          </a:xfrm>
          <a:prstGeom prst="rect">
            <a:avLst/>
          </a:prstGeom>
          <a:noFill/>
          <a:ln w="9525">
            <a:noFill/>
          </a:ln>
        </p:spPr>
      </p:pic>
      <p:sp>
        <p:nvSpPr>
          <p:cNvPr id="7" name="标题 1">
            <a:extLst>
              <a:ext uri="{FF2B5EF4-FFF2-40B4-BE49-F238E27FC236}">
                <a16:creationId xmlns:a16="http://schemas.microsoft.com/office/drawing/2014/main" xmlns="" id="{B8A607E5-06A6-418E-8C89-6AB08A417B33}"/>
              </a:ext>
            </a:extLst>
          </p:cNvPr>
          <p:cNvSpPr txBox="1"/>
          <p:nvPr/>
        </p:nvSpPr>
        <p:spPr>
          <a:xfrm>
            <a:off x="0" y="307299"/>
            <a:ext cx="5192192"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第三世界</a:t>
            </a:r>
          </a:p>
        </p:txBody>
      </p:sp>
      <p:sp>
        <p:nvSpPr>
          <p:cNvPr id="8" name="文本框 7">
            <a:extLst>
              <a:ext uri="{FF2B5EF4-FFF2-40B4-BE49-F238E27FC236}">
                <a16:creationId xmlns:a16="http://schemas.microsoft.com/office/drawing/2014/main" xmlns="" id="{FED37D11-9C7F-45FE-887F-0A42703ED266}"/>
              </a:ext>
            </a:extLst>
          </p:cNvPr>
          <p:cNvSpPr txBox="1"/>
          <p:nvPr/>
        </p:nvSpPr>
        <p:spPr>
          <a:xfrm>
            <a:off x="5192192" y="1770464"/>
            <a:ext cx="1068493" cy="461665"/>
          </a:xfrm>
          <a:prstGeom prst="rect">
            <a:avLst/>
          </a:prstGeom>
          <a:noFill/>
        </p:spPr>
        <p:txBody>
          <a:bodyPr wrap="square" rtlCol="0">
            <a:spAutoFit/>
          </a:bodyPr>
          <a:lstStyle/>
          <a:p>
            <a:r>
              <a:rPr lang="zh-CN" altLang="en-US" sz="2400" b="1">
                <a:solidFill>
                  <a:srgbClr val="7030A0"/>
                </a:solidFill>
              </a:rPr>
              <a:t>欧  洲</a:t>
            </a:r>
          </a:p>
        </p:txBody>
      </p:sp>
      <p:sp>
        <p:nvSpPr>
          <p:cNvPr id="9" name="文本框 8">
            <a:extLst>
              <a:ext uri="{FF2B5EF4-FFF2-40B4-BE49-F238E27FC236}">
                <a16:creationId xmlns:a16="http://schemas.microsoft.com/office/drawing/2014/main" xmlns="" id="{9BE42C7F-B65E-4AB5-8586-A3B7AF44376C}"/>
              </a:ext>
            </a:extLst>
          </p:cNvPr>
          <p:cNvSpPr txBox="1"/>
          <p:nvPr/>
        </p:nvSpPr>
        <p:spPr>
          <a:xfrm>
            <a:off x="7143967" y="1540671"/>
            <a:ext cx="1068493" cy="461665"/>
          </a:xfrm>
          <a:prstGeom prst="rect">
            <a:avLst/>
          </a:prstGeom>
          <a:noFill/>
        </p:spPr>
        <p:txBody>
          <a:bodyPr wrap="square" rtlCol="0">
            <a:spAutoFit/>
          </a:bodyPr>
          <a:lstStyle/>
          <a:p>
            <a:r>
              <a:rPr lang="zh-CN" altLang="en-US" sz="2400" b="1">
                <a:solidFill>
                  <a:srgbClr val="FF0000"/>
                </a:solidFill>
              </a:rPr>
              <a:t>苏   联</a:t>
            </a:r>
          </a:p>
        </p:txBody>
      </p:sp>
      <p:sp>
        <p:nvSpPr>
          <p:cNvPr id="10" name="文本框 9">
            <a:extLst>
              <a:ext uri="{FF2B5EF4-FFF2-40B4-BE49-F238E27FC236}">
                <a16:creationId xmlns:a16="http://schemas.microsoft.com/office/drawing/2014/main" xmlns="" id="{A5BD328C-9843-49EF-9700-FD313DAE3F01}"/>
              </a:ext>
            </a:extLst>
          </p:cNvPr>
          <p:cNvSpPr txBox="1"/>
          <p:nvPr/>
        </p:nvSpPr>
        <p:spPr>
          <a:xfrm>
            <a:off x="1748376" y="1720759"/>
            <a:ext cx="826819" cy="369332"/>
          </a:xfrm>
          <a:prstGeom prst="rect">
            <a:avLst/>
          </a:prstGeom>
          <a:noFill/>
        </p:spPr>
        <p:txBody>
          <a:bodyPr wrap="square" rtlCol="0">
            <a:spAutoFit/>
          </a:bodyPr>
          <a:lstStyle/>
          <a:p>
            <a:r>
              <a:rPr lang="zh-CN" altLang="en-US" b="1">
                <a:solidFill>
                  <a:srgbClr val="FF0000"/>
                </a:solidFill>
              </a:rPr>
              <a:t>美 国</a:t>
            </a:r>
          </a:p>
        </p:txBody>
      </p:sp>
      <p:sp>
        <p:nvSpPr>
          <p:cNvPr id="11" name="文本框 10">
            <a:extLst>
              <a:ext uri="{FF2B5EF4-FFF2-40B4-BE49-F238E27FC236}">
                <a16:creationId xmlns:a16="http://schemas.microsoft.com/office/drawing/2014/main" xmlns="" id="{0F609600-31F4-46B1-9AE9-6DE89C2D28FC}"/>
              </a:ext>
            </a:extLst>
          </p:cNvPr>
          <p:cNvSpPr txBox="1"/>
          <p:nvPr/>
        </p:nvSpPr>
        <p:spPr>
          <a:xfrm flipH="1">
            <a:off x="1546712" y="2232129"/>
            <a:ext cx="1230148" cy="369332"/>
          </a:xfrm>
          <a:prstGeom prst="rect">
            <a:avLst/>
          </a:prstGeom>
          <a:noFill/>
        </p:spPr>
        <p:txBody>
          <a:bodyPr wrap="square" rtlCol="0">
            <a:spAutoFit/>
          </a:bodyPr>
          <a:lstStyle/>
          <a:p>
            <a:r>
              <a:rPr lang="zh-CN" altLang="en-US" b="1">
                <a:solidFill>
                  <a:srgbClr val="7030A0"/>
                </a:solidFill>
              </a:rPr>
              <a:t>加拿大</a:t>
            </a:r>
          </a:p>
        </p:txBody>
      </p:sp>
      <p:sp>
        <p:nvSpPr>
          <p:cNvPr id="12" name="文本框 11">
            <a:extLst>
              <a:ext uri="{FF2B5EF4-FFF2-40B4-BE49-F238E27FC236}">
                <a16:creationId xmlns:a16="http://schemas.microsoft.com/office/drawing/2014/main" xmlns="" id="{EC6DE625-130B-4E04-9F71-2940E9194C58}"/>
              </a:ext>
            </a:extLst>
          </p:cNvPr>
          <p:cNvSpPr txBox="1"/>
          <p:nvPr/>
        </p:nvSpPr>
        <p:spPr>
          <a:xfrm rot="1080000">
            <a:off x="9125577" y="2143308"/>
            <a:ext cx="461665" cy="1061186"/>
          </a:xfrm>
          <a:prstGeom prst="rect">
            <a:avLst/>
          </a:prstGeom>
          <a:noFill/>
        </p:spPr>
        <p:txBody>
          <a:bodyPr vert="eaVert" wrap="square" rtlCol="0">
            <a:spAutoFit/>
          </a:bodyPr>
          <a:lstStyle/>
          <a:p>
            <a:r>
              <a:rPr lang="zh-CN" altLang="en-US" b="1">
                <a:solidFill>
                  <a:srgbClr val="7030A0"/>
                </a:solidFill>
              </a:rPr>
              <a:t>日 本</a:t>
            </a:r>
          </a:p>
        </p:txBody>
      </p:sp>
      <p:sp>
        <p:nvSpPr>
          <p:cNvPr id="13" name="文本框 12">
            <a:extLst>
              <a:ext uri="{FF2B5EF4-FFF2-40B4-BE49-F238E27FC236}">
                <a16:creationId xmlns:a16="http://schemas.microsoft.com/office/drawing/2014/main" xmlns="" id="{416B0FD3-E5B3-48CE-847C-61DA8D39207A}"/>
              </a:ext>
            </a:extLst>
          </p:cNvPr>
          <p:cNvSpPr txBox="1"/>
          <p:nvPr/>
        </p:nvSpPr>
        <p:spPr>
          <a:xfrm>
            <a:off x="8972912" y="3756118"/>
            <a:ext cx="1163466" cy="369332"/>
          </a:xfrm>
          <a:prstGeom prst="rect">
            <a:avLst/>
          </a:prstGeom>
          <a:noFill/>
        </p:spPr>
        <p:txBody>
          <a:bodyPr wrap="square" rtlCol="0">
            <a:spAutoFit/>
          </a:bodyPr>
          <a:lstStyle/>
          <a:p>
            <a:r>
              <a:rPr lang="zh-CN" altLang="en-US" b="1">
                <a:solidFill>
                  <a:srgbClr val="7030A0"/>
                </a:solidFill>
              </a:rPr>
              <a:t>澳大利亚</a:t>
            </a:r>
          </a:p>
        </p:txBody>
      </p:sp>
      <p:sp>
        <p:nvSpPr>
          <p:cNvPr id="14" name="文本框 13">
            <a:extLst>
              <a:ext uri="{FF2B5EF4-FFF2-40B4-BE49-F238E27FC236}">
                <a16:creationId xmlns:a16="http://schemas.microsoft.com/office/drawing/2014/main" xmlns="" id="{83414D23-3A01-4521-B076-DD74CB4921DF}"/>
              </a:ext>
            </a:extLst>
          </p:cNvPr>
          <p:cNvSpPr txBox="1"/>
          <p:nvPr/>
        </p:nvSpPr>
        <p:spPr>
          <a:xfrm>
            <a:off x="221403" y="5199410"/>
            <a:ext cx="11749193" cy="1569660"/>
          </a:xfrm>
          <a:prstGeom prst="rect">
            <a:avLst/>
          </a:prstGeom>
          <a:noFill/>
          <a:ln w="28575">
            <a:noFill/>
            <a:prstDash val="solid"/>
          </a:ln>
        </p:spPr>
        <p:txBody>
          <a:bodyPr wrap="square" rtlCol="0" anchor="t">
            <a:spAutoFit/>
          </a:bodyPr>
          <a:lstStyle/>
          <a:p>
            <a:r>
              <a:rPr lang="zh-CN" altLang="en-US" sz="2400" b="1">
                <a:latin typeface="楷体" panose="02010609060101010101" pitchFamily="49" charset="-122"/>
                <a:ea typeface="楷体" panose="02010609060101010101" pitchFamily="49" charset="-122"/>
              </a:rPr>
              <a:t>     </a:t>
            </a:r>
            <a:r>
              <a:rPr lang="zh-CN" altLang="en-US" sz="3200" b="1">
                <a:latin typeface="楷体" panose="02010609060101010101" pitchFamily="49" charset="-122"/>
                <a:ea typeface="楷体" panose="02010609060101010101" pitchFamily="49" charset="-122"/>
              </a:rPr>
              <a:t>发展中国家，又称第三世界，是指原来的殖民地半殖民地国家取得独立后，建立的拥有完整主权的新兴民族国家。</a:t>
            </a:r>
            <a:endParaRPr lang="en-US" altLang="zh-CN" sz="3200" b="1">
              <a:latin typeface="楷体" pitchFamily="49" charset="-122"/>
              <a:ea typeface="楷体" pitchFamily="49" charset="-122"/>
            </a:endParaRPr>
          </a:p>
          <a:p>
            <a:endParaRPr lang="zh-CN" altLang="en-US" sz="3200" b="1"/>
          </a:p>
        </p:txBody>
      </p:sp>
    </p:spTree>
    <p:custDataLst>
      <p:tags r:id="rId3"/>
    </p:custDataLst>
  </p:cSld>
  <p:clrMapOvr>
    <a:masterClrMapping/>
  </p:clrMapOvr>
  <mc:AlternateContent>
    <mc:Choice xmlns:p14="http://schemas.microsoft.com/office/powerpoint/2010/main" Requires="p14">
      <p:transition spd="slow" advTm="20538" p14:dur="2000"/>
    </mc:Choice>
    <mc:Fallback>
      <p:transition spd="slow" advTm="2053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1442" name="Rectangle 7"/>
          <p:cNvSpPr>
            <a:spLocks noChangeArrowheads="1"/>
          </p:cNvSpPr>
          <p:nvPr/>
        </p:nvSpPr>
        <p:spPr bwMode="auto">
          <a:xfrm>
            <a:off x="428296" y="5595174"/>
            <a:ext cx="1133540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1">
            <a:spAutoFit/>
          </a:bodyPr>
          <a:lstStyle/>
          <a:p>
            <a:r>
              <a:rPr kumimoji="1" lang="zh-CN" altLang="en-US" sz="2400" b="1">
                <a:solidFill>
                  <a:srgbClr val="333333"/>
                </a:solidFill>
                <a:latin typeface="楷体_GB2312" pitchFamily="49" charset="-122"/>
                <a:ea typeface="楷体_GB2312" pitchFamily="49" charset="-122"/>
              </a:rPr>
              <a:t>　　</a:t>
            </a:r>
            <a:r>
              <a:rPr kumimoji="1" lang="zh-CN" altLang="en-US" sz="2400" b="1">
                <a:latin typeface="楷体" panose="02010609060101010101" pitchFamily="49" charset="-122"/>
                <a:ea typeface="楷体" panose="02010609060101010101" pitchFamily="49" charset="-122"/>
              </a:rPr>
              <a:t>从</a:t>
            </a:r>
            <a:r>
              <a:rPr kumimoji="1" lang="en-US" altLang="zh-CN" sz="2400" b="1">
                <a:latin typeface="楷体" panose="02010609060101010101" pitchFamily="49" charset="-122"/>
                <a:ea typeface="楷体" panose="02010609060101010101" pitchFamily="49" charset="-122"/>
              </a:rPr>
              <a:t>20</a:t>
            </a:r>
            <a:r>
              <a:rPr kumimoji="1" lang="zh-CN" altLang="en-US" sz="2400" b="1">
                <a:latin typeface="楷体" panose="02010609060101010101" pitchFamily="49" charset="-122"/>
                <a:ea typeface="楷体" panose="02010609060101010101" pitchFamily="49" charset="-122"/>
              </a:rPr>
              <a:t>世纪</a:t>
            </a:r>
            <a:r>
              <a:rPr kumimoji="1" lang="en-US" altLang="zh-CN" sz="2400" b="1">
                <a:latin typeface="楷体" panose="02010609060101010101" pitchFamily="49" charset="-122"/>
                <a:ea typeface="楷体" panose="02010609060101010101" pitchFamily="49" charset="-122"/>
              </a:rPr>
              <a:t>60</a:t>
            </a:r>
            <a:r>
              <a:rPr kumimoji="1" lang="zh-CN" altLang="en-US" sz="2400" b="1">
                <a:latin typeface="楷体" panose="02010609060101010101" pitchFamily="49" charset="-122"/>
                <a:ea typeface="楷体" panose="02010609060101010101" pitchFamily="49" charset="-122"/>
              </a:rPr>
              <a:t>年代开始，亚洲的韩国、新加坡、中国台湾及中国香港先后推行出口导向型战略，重点发展劳动密集型的加工产业，在短时间内实现了经济的腾飞。所谓“东亚模式”引起全世界关注，它们也因此被称为“亚洲四小龙” 。</a:t>
            </a:r>
          </a:p>
        </p:txBody>
      </p:sp>
      <p:pic>
        <p:nvPicPr>
          <p:cNvPr id="61443" name="Picture 8" descr="t"/>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6318251" y="862760"/>
            <a:ext cx="3960866" cy="212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444" name="Group 11"/>
          <p:cNvGrpSpPr/>
          <p:nvPr/>
        </p:nvGrpSpPr>
        <p:grpSpPr>
          <a:xfrm>
            <a:off x="10761783" y="928338"/>
            <a:ext cx="377825" cy="1997075"/>
            <a:chOff x="4277" y="1929"/>
            <a:chExt cx="238" cy="1258"/>
          </a:xfrm>
        </p:grpSpPr>
        <p:sp>
          <p:nvSpPr>
            <p:cNvPr id="61445" name="Rectangle 9"/>
            <p:cNvSpPr>
              <a:spLocks noChangeArrowheads="1"/>
            </p:cNvSpPr>
            <p:nvPr/>
          </p:nvSpPr>
          <p:spPr bwMode="auto">
            <a:xfrm>
              <a:off x="4293" y="1929"/>
              <a:ext cx="194" cy="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台湾台北  　大楼</a:t>
              </a:r>
            </a:p>
          </p:txBody>
        </p:sp>
        <p:sp>
          <p:nvSpPr>
            <p:cNvPr id="61446" name="Rectangle 10"/>
            <p:cNvSpPr>
              <a:spLocks noChangeArrowheads="1"/>
            </p:cNvSpPr>
            <p:nvPr/>
          </p:nvSpPr>
          <p:spPr bwMode="auto">
            <a:xfrm rot="5400000">
              <a:off x="4276" y="2614"/>
              <a:ext cx="24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en-US" altLang="zh-CN" sz="2000">
                  <a:solidFill>
                    <a:srgbClr val="663300"/>
                  </a:solidFill>
                  <a:latin typeface="Times New Roman" pitchFamily="18" charset="0"/>
                  <a:ea typeface="黑体" panose="02010609060101010101" pitchFamily="49" charset="-122"/>
                </a:rPr>
                <a:t>101</a:t>
              </a:r>
            </a:p>
          </p:txBody>
        </p:sp>
      </p:grpSp>
      <p:pic>
        <p:nvPicPr>
          <p:cNvPr id="61447" name="Picture 12" descr="s"/>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571776" y="862760"/>
            <a:ext cx="4101746" cy="212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1448" name="Group 15"/>
          <p:cNvGrpSpPr/>
          <p:nvPr/>
        </p:nvGrpSpPr>
        <p:grpSpPr>
          <a:xfrm>
            <a:off x="615099" y="960881"/>
            <a:ext cx="377825" cy="1931988"/>
            <a:chOff x="1880" y="2338"/>
            <a:chExt cx="238" cy="1217"/>
          </a:xfrm>
        </p:grpSpPr>
        <p:sp>
          <p:nvSpPr>
            <p:cNvPr id="61449" name="Rectangle 13"/>
            <p:cNvSpPr>
              <a:spLocks noChangeArrowheads="1"/>
            </p:cNvSpPr>
            <p:nvPr/>
          </p:nvSpPr>
          <p:spPr bwMode="auto">
            <a:xfrm>
              <a:off x="1887" y="2338"/>
              <a:ext cx="194" cy="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韩国首尔 　大厦</a:t>
              </a:r>
            </a:p>
          </p:txBody>
        </p:sp>
        <p:sp>
          <p:nvSpPr>
            <p:cNvPr id="61450" name="Rectangle 14"/>
            <p:cNvSpPr>
              <a:spLocks noChangeArrowheads="1"/>
            </p:cNvSpPr>
            <p:nvPr/>
          </p:nvSpPr>
          <p:spPr bwMode="auto">
            <a:xfrm rot="5400000">
              <a:off x="1919" y="2985"/>
              <a:ext cx="16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en-US" altLang="zh-CN" sz="2000">
                  <a:solidFill>
                    <a:srgbClr val="663300"/>
                  </a:solidFill>
                  <a:latin typeface="Times New Roman" pitchFamily="18" charset="0"/>
                  <a:ea typeface="黑体" panose="02010609060101010101" pitchFamily="49" charset="-122"/>
                </a:rPr>
                <a:t>63</a:t>
              </a:r>
            </a:p>
          </p:txBody>
        </p:sp>
      </p:grpSp>
      <p:pic>
        <p:nvPicPr>
          <p:cNvPr id="61451" name="Picture 16" descr="z"/>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524001" y="3266335"/>
            <a:ext cx="4149521" cy="212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2" name="Rectangle 17"/>
          <p:cNvSpPr>
            <a:spLocks noChangeArrowheads="1"/>
          </p:cNvSpPr>
          <p:nvPr/>
        </p:nvSpPr>
        <p:spPr bwMode="auto">
          <a:xfrm>
            <a:off x="602037" y="3522815"/>
            <a:ext cx="307777" cy="161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香港中银大厦</a:t>
            </a:r>
          </a:p>
        </p:txBody>
      </p:sp>
      <p:pic>
        <p:nvPicPr>
          <p:cNvPr id="61453" name="Picture 18" descr="s"/>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6311901" y="3300188"/>
            <a:ext cx="3967216" cy="212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4" name="Rectangle 19"/>
          <p:cNvSpPr>
            <a:spLocks noChangeArrowheads="1"/>
          </p:cNvSpPr>
          <p:nvPr/>
        </p:nvSpPr>
        <p:spPr bwMode="auto">
          <a:xfrm>
            <a:off x="10796807" y="3478646"/>
            <a:ext cx="307777" cy="1868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新加坡鱼尾狮像</a:t>
            </a:r>
          </a:p>
        </p:txBody>
      </p:sp>
      <p:sp>
        <p:nvSpPr>
          <p:cNvPr id="15" name="标题 1">
            <a:extLst>
              <a:ext uri="{FF2B5EF4-FFF2-40B4-BE49-F238E27FC236}">
                <a16:creationId xmlns:a16="http://schemas.microsoft.com/office/drawing/2014/main" xmlns="" id="{1D9EE9FF-364A-4127-98CF-8BB1A6FFB7D2}"/>
              </a:ext>
            </a:extLst>
          </p:cNvPr>
          <p:cNvSpPr txBox="1"/>
          <p:nvPr/>
        </p:nvSpPr>
        <p:spPr>
          <a:xfrm>
            <a:off x="3318759" y="156658"/>
            <a:ext cx="5192192"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亚洲四小龙</a:t>
            </a:r>
          </a:p>
        </p:txBody>
      </p:sp>
    </p:spTree>
  </p:cSld>
  <p:clrMapOvr>
    <a:masterClrMapping/>
  </p:clrMapOvr>
  <mc:AlternateContent>
    <mc:Choice xmlns:p14="http://schemas.microsoft.com/office/powerpoint/2010/main" Requires="p14">
      <p:transition spd="slow" advTm="25241" p14:dur="2000"/>
    </mc:Choice>
    <mc:Fallback>
      <p:transition spd="slow" advTm="25241"/>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2466" name="Rectangle 14"/>
          <p:cNvSpPr>
            <a:spLocks noChangeArrowheads="1"/>
          </p:cNvSpPr>
          <p:nvPr/>
        </p:nvSpPr>
        <p:spPr bwMode="auto">
          <a:xfrm>
            <a:off x="209028" y="5919037"/>
            <a:ext cx="1103586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1">
            <a:spAutoFit/>
          </a:bodyPr>
          <a:lstStyle/>
          <a:p>
            <a:r>
              <a:rPr kumimoji="1" lang="zh-CN" altLang="en-US" sz="2400" b="1">
                <a:solidFill>
                  <a:srgbClr val="333333"/>
                </a:solidFill>
                <a:latin typeface="楷体_GB2312" pitchFamily="49" charset="-122"/>
                <a:ea typeface="楷体_GB2312" pitchFamily="49" charset="-122"/>
              </a:rPr>
              <a:t>　    </a:t>
            </a:r>
            <a:r>
              <a:rPr kumimoji="1" lang="zh-CN" altLang="en-US" sz="2400" b="1">
                <a:latin typeface="楷体" panose="02010609060101010101" pitchFamily="49" charset="-122"/>
                <a:ea typeface="楷体" panose="02010609060101010101" pitchFamily="49" charset="-122"/>
              </a:rPr>
              <a:t>泰国、马来西亚、印度尼西亚和菲律宾四国经济在</a:t>
            </a:r>
            <a:r>
              <a:rPr kumimoji="1" lang="en-US" altLang="zh-CN" sz="2400" b="1">
                <a:latin typeface="楷体" panose="02010609060101010101" pitchFamily="49" charset="-122"/>
                <a:ea typeface="楷体" panose="02010609060101010101" pitchFamily="49" charset="-122"/>
              </a:rPr>
              <a:t>80</a:t>
            </a:r>
            <a:r>
              <a:rPr kumimoji="1" lang="zh-CN" altLang="en-US" sz="2400" b="1">
                <a:latin typeface="楷体" panose="02010609060101010101" pitchFamily="49" charset="-122"/>
                <a:ea typeface="楷体" panose="02010609060101010101" pitchFamily="49" charset="-122"/>
              </a:rPr>
              <a:t>年代至</a:t>
            </a:r>
            <a:r>
              <a:rPr kumimoji="1" lang="en-US" altLang="zh-CN" sz="2400" b="1">
                <a:latin typeface="楷体" panose="02010609060101010101" pitchFamily="49" charset="-122"/>
                <a:ea typeface="楷体" panose="02010609060101010101" pitchFamily="49" charset="-122"/>
              </a:rPr>
              <a:t>90</a:t>
            </a:r>
            <a:r>
              <a:rPr kumimoji="1" lang="zh-CN" altLang="en-US" sz="2400" b="1">
                <a:latin typeface="楷体" panose="02010609060101010101" pitchFamily="49" charset="-122"/>
                <a:ea typeface="楷体" panose="02010609060101010101" pitchFamily="49" charset="-122"/>
              </a:rPr>
              <a:t>年代高速发展，</a:t>
            </a:r>
            <a:endParaRPr kumimoji="1" lang="en-US" altLang="zh-CN" sz="2400" b="1">
              <a:latin typeface="楷体" panose="02010609060101010101" pitchFamily="49" charset="-122"/>
              <a:ea typeface="楷体" panose="02010609060101010101" pitchFamily="49" charset="-122"/>
            </a:endParaRPr>
          </a:p>
          <a:p>
            <a:r>
              <a:rPr kumimoji="1" lang="zh-CN" altLang="en-US" sz="2400" b="1">
                <a:latin typeface="楷体" panose="02010609060101010101" pitchFamily="49" charset="-122"/>
                <a:ea typeface="楷体" panose="02010609060101010101" pitchFamily="49" charset="-122"/>
              </a:rPr>
              <a:t>        这一时期的经济实力仅次于亚洲四小龙，被称为“亚洲四小虎”。</a:t>
            </a:r>
          </a:p>
        </p:txBody>
      </p:sp>
      <p:sp>
        <p:nvSpPr>
          <p:cNvPr id="62468" name="Text Box 18"/>
          <p:cNvSpPr txBox="1">
            <a:spLocks noChangeArrowheads="1"/>
          </p:cNvSpPr>
          <p:nvPr/>
        </p:nvSpPr>
        <p:spPr bwMode="auto">
          <a:xfrm>
            <a:off x="10563127" y="1042589"/>
            <a:ext cx="307777" cy="212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kumimoji="1" lang="zh-CN" altLang="en-US" sz="2000">
                <a:solidFill>
                  <a:srgbClr val="663300"/>
                </a:solidFill>
                <a:latin typeface="Times New Roman" pitchFamily="18" charset="0"/>
                <a:ea typeface="黑体" panose="02010609060101010101" pitchFamily="49" charset="-122"/>
              </a:rPr>
              <a:t>马来西亚双子星塔</a:t>
            </a:r>
          </a:p>
        </p:txBody>
      </p:sp>
      <p:sp>
        <p:nvSpPr>
          <p:cNvPr id="62469" name="Rectangle 19"/>
          <p:cNvSpPr>
            <a:spLocks noChangeArrowheads="1"/>
          </p:cNvSpPr>
          <p:nvPr/>
        </p:nvSpPr>
        <p:spPr bwMode="auto">
          <a:xfrm>
            <a:off x="1071145" y="947281"/>
            <a:ext cx="307777" cy="212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泰国曼谷东方酒店</a:t>
            </a:r>
          </a:p>
        </p:txBody>
      </p:sp>
      <p:sp>
        <p:nvSpPr>
          <p:cNvPr id="62470" name="Rectangle 20"/>
          <p:cNvSpPr>
            <a:spLocks noChangeArrowheads="1"/>
          </p:cNvSpPr>
          <p:nvPr/>
        </p:nvSpPr>
        <p:spPr bwMode="auto">
          <a:xfrm>
            <a:off x="10560814" y="3444675"/>
            <a:ext cx="307777" cy="212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菲律宾首都马尼拉</a:t>
            </a:r>
          </a:p>
        </p:txBody>
      </p:sp>
      <p:pic>
        <p:nvPicPr>
          <p:cNvPr id="62471" name="Picture 22" descr="t"/>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628873" y="899626"/>
            <a:ext cx="4100400" cy="2219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2" name="Picture 23" descr="m"/>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6286700" y="899626"/>
            <a:ext cx="4100400" cy="2219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3" name="Rectangle 24"/>
          <p:cNvSpPr>
            <a:spLocks noChangeArrowheads="1"/>
          </p:cNvSpPr>
          <p:nvPr/>
        </p:nvSpPr>
        <p:spPr bwMode="auto">
          <a:xfrm>
            <a:off x="1028629" y="3444675"/>
            <a:ext cx="307777" cy="212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印度尼西亚巴厘岛</a:t>
            </a:r>
          </a:p>
        </p:txBody>
      </p:sp>
      <p:pic>
        <p:nvPicPr>
          <p:cNvPr id="62474" name="Picture 25" descr="b"/>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631186" y="3397021"/>
            <a:ext cx="4095773" cy="221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5" name="Picture 26" descr="f"/>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6286700" y="3421641"/>
            <a:ext cx="4095773" cy="221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标题 1">
            <a:extLst>
              <a:ext uri="{FF2B5EF4-FFF2-40B4-BE49-F238E27FC236}">
                <a16:creationId xmlns:a16="http://schemas.microsoft.com/office/drawing/2014/main" xmlns="" id="{E78F5082-6D2A-44EB-BD3E-6BFE24564537}"/>
              </a:ext>
            </a:extLst>
          </p:cNvPr>
          <p:cNvSpPr txBox="1"/>
          <p:nvPr/>
        </p:nvSpPr>
        <p:spPr>
          <a:xfrm>
            <a:off x="3318759" y="156658"/>
            <a:ext cx="5192192"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亚洲四小虎</a:t>
            </a:r>
          </a:p>
        </p:txBody>
      </p:sp>
      <p:sp>
        <p:nvSpPr>
          <p:cNvPr id="12" name="Rectangle 3">
            <a:extLst>
              <a:ext uri="{FF2B5EF4-FFF2-40B4-BE49-F238E27FC236}">
                <a16:creationId xmlns:a16="http://schemas.microsoft.com/office/drawing/2014/main" xmlns="" id="{96D54709-81B3-4750-A12F-9047140AF5B2}"/>
              </a:ext>
            </a:extLst>
          </p:cNvPr>
          <p:cNvSpPr>
            <a:spLocks noChangeArrowheads="1"/>
          </p:cNvSpPr>
          <p:nvPr/>
        </p:nvSpPr>
        <p:spPr bwMode="auto">
          <a:xfrm>
            <a:off x="2947463" y="2788038"/>
            <a:ext cx="6148551" cy="1267206"/>
          </a:xfrm>
          <a:prstGeom prst="rect">
            <a:avLst/>
          </a:prstGeom>
          <a:solidFill>
            <a:schemeClr val="accent5">
              <a:lumMod val="20000"/>
              <a:lumOff val="80000"/>
            </a:schemeClr>
          </a:solidFill>
          <a:ln>
            <a:noFill/>
          </a:ln>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过分依赖国际资本和国际市场</a:t>
            </a:r>
            <a:endParaRPr lang="en-US" altLang="zh-CN" sz="3200" b="1">
              <a:solidFill>
                <a:srgbClr val="7030A0"/>
              </a:solidFill>
              <a:latin typeface="微软雅黑" panose="020b0503020204020204" pitchFamily="34" charset="-122"/>
              <a:ea typeface="微软雅黑" panose="020b0503020204020204" pitchFamily="34" charset="-122"/>
            </a:endParaRPr>
          </a:p>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承担风险能力较差 </a:t>
            </a:r>
          </a:p>
        </p:txBody>
      </p:sp>
    </p:spTree>
    <p:custDataLst>
      <p:tags r:id="rId7"/>
    </p:custDataLst>
    <p:extLst>
      <p:ext uri="{BB962C8B-B14F-4D97-AF65-F5344CB8AC3E}">
        <p14:creationId xmlns:p14="http://schemas.microsoft.com/office/powerpoint/2010/main" val="155703703"/>
      </p:ext>
    </p:extLst>
  </p:cSld>
  <p:clrMapOvr>
    <a:masterClrMapping/>
  </p:clrMapOvr>
  <mc:AlternateContent>
    <mc:Choice xmlns:p14="http://schemas.microsoft.com/office/powerpoint/2010/main" Requires="p14">
      <p:transition spd="slow" advTm="32970" p14:dur="2000"/>
    </mc:Choice>
    <mc:Fallback>
      <p:transition spd="slow" advTm="3297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a:extLst>
              <a:ext uri="{FF2B5EF4-FFF2-40B4-BE49-F238E27FC236}">
                <a16:creationId xmlns:a16="http://schemas.microsoft.com/office/drawing/2014/main" xmlns="" id="{8F45C1C2-8E76-4CCC-BDB3-E6C31353B8FF}"/>
              </a:ext>
            </a:extLst>
          </p:cNvPr>
          <p:cNvPicPr>
            <a:picLocks noChangeAspect="1"/>
          </p:cNvPicPr>
          <p:nvPr/>
        </p:nvPicPr>
        <p:blipFill>
          <a:blip r:embed="rId2">
            <a:extLst>
              <a:ext uri="{28A0092B-C50C-407E-A947-70E740481C1C}">
                <a14:useLocalDpi xmlns:a14="http://schemas.microsoft.com/office/drawing/2010/main" val="0"/>
              </a:ext>
            </a:extLst>
          </a:blip>
          <a:srcRect r="4143" b="12082"/>
          <a:stretch>
            <a:fillRect/>
          </a:stretch>
        </p:blipFill>
        <p:spPr>
          <a:xfrm>
            <a:off x="6139770" y="3817245"/>
            <a:ext cx="4352183" cy="2806263"/>
          </a:xfrm>
          <a:prstGeom prst="rect">
            <a:avLst/>
          </a:prstGeom>
        </p:spPr>
      </p:pic>
      <p:pic>
        <p:nvPicPr>
          <p:cNvPr id="3" name="图片 2">
            <a:extLst>
              <a:ext uri="{FF2B5EF4-FFF2-40B4-BE49-F238E27FC236}">
                <a16:creationId xmlns:a16="http://schemas.microsoft.com/office/drawing/2014/main" xmlns="" id="{955C4A0B-30F9-44DE-B3A7-775F02CF94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7465" y="914399"/>
            <a:ext cx="4352183" cy="2806263"/>
          </a:xfrm>
          <a:prstGeom prst="rect">
            <a:avLst/>
          </a:prstGeom>
        </p:spPr>
      </p:pic>
      <p:sp>
        <p:nvSpPr>
          <p:cNvPr id="4" name="文本框 3">
            <a:extLst>
              <a:ext uri="{FF2B5EF4-FFF2-40B4-BE49-F238E27FC236}">
                <a16:creationId xmlns:a16="http://schemas.microsoft.com/office/drawing/2014/main" xmlns="" id="{40A76E55-A2C8-4207-B804-CE3ABAEB6736}"/>
              </a:ext>
            </a:extLst>
          </p:cNvPr>
          <p:cNvSpPr txBox="1"/>
          <p:nvPr/>
        </p:nvSpPr>
        <p:spPr>
          <a:xfrm>
            <a:off x="5636172" y="2806262"/>
            <a:ext cx="914400" cy="914400"/>
          </a:xfrm>
          <a:prstGeom prst="rect">
            <a:avLst/>
          </a:prstGeom>
          <a:noFill/>
        </p:spPr>
        <p:txBody>
          <a:bodyPr wrap="square" rtlCol="0">
            <a:spAutoFit/>
          </a:bodyPr>
          <a:lstStyle/>
          <a:p>
            <a:endParaRPr lang="zh-CN" altLang="en-US"/>
          </a:p>
        </p:txBody>
      </p:sp>
      <p:sp>
        <p:nvSpPr>
          <p:cNvPr id="6" name="标题 1">
            <a:extLst>
              <a:ext uri="{FF2B5EF4-FFF2-40B4-BE49-F238E27FC236}">
                <a16:creationId xmlns:a16="http://schemas.microsoft.com/office/drawing/2014/main" xmlns="" id="{5B2EAD89-7CAB-4BF0-B0BA-D9C94E4E0845}"/>
              </a:ext>
            </a:extLst>
          </p:cNvPr>
          <p:cNvSpPr txBox="1"/>
          <p:nvPr/>
        </p:nvSpPr>
        <p:spPr>
          <a:xfrm>
            <a:off x="3318759" y="156658"/>
            <a:ext cx="5192192"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西亚石油生产国</a:t>
            </a:r>
          </a:p>
        </p:txBody>
      </p:sp>
      <p:pic>
        <p:nvPicPr>
          <p:cNvPr id="7" name="图片 6">
            <a:extLst>
              <a:ext uri="{FF2B5EF4-FFF2-40B4-BE49-F238E27FC236}">
                <a16:creationId xmlns:a16="http://schemas.microsoft.com/office/drawing/2014/main" xmlns="" id="{532F06DB-C019-4083-A8DD-7406936D82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3372" y="914399"/>
            <a:ext cx="4398581" cy="2806263"/>
          </a:xfrm>
          <a:prstGeom prst="rect">
            <a:avLst/>
          </a:prstGeom>
        </p:spPr>
      </p:pic>
      <p:sp>
        <p:nvSpPr>
          <p:cNvPr id="8" name="Rectangle 13">
            <a:extLst>
              <a:ext uri="{FF2B5EF4-FFF2-40B4-BE49-F238E27FC236}">
                <a16:creationId xmlns:a16="http://schemas.microsoft.com/office/drawing/2014/main" xmlns="" id="{237EBE3B-0AEC-4C72-A863-892D57A1E323}"/>
              </a:ext>
            </a:extLst>
          </p:cNvPr>
          <p:cNvSpPr>
            <a:spLocks noChangeArrowheads="1"/>
          </p:cNvSpPr>
          <p:nvPr/>
        </p:nvSpPr>
        <p:spPr bwMode="auto">
          <a:xfrm>
            <a:off x="237903" y="914399"/>
            <a:ext cx="923330" cy="2514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squar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 　科威特最大的原油</a:t>
            </a:r>
            <a:endParaRPr kumimoji="1" lang="en-US" altLang="zh-CN" sz="2000">
              <a:solidFill>
                <a:srgbClr val="663300"/>
              </a:solidFill>
              <a:latin typeface="Times New Roman" pitchFamily="18" charset="0"/>
              <a:ea typeface="黑体" panose="02010609060101010101" pitchFamily="49" charset="-122"/>
            </a:endParaRPr>
          </a:p>
          <a:p>
            <a:pPr algn="ctr"/>
            <a:r>
              <a:rPr kumimoji="1" lang="en-US" altLang="zh-CN" sz="2000">
                <a:solidFill>
                  <a:srgbClr val="663300"/>
                </a:solidFill>
                <a:latin typeface="Times New Roman" pitchFamily="18" charset="0"/>
                <a:ea typeface="黑体" panose="02010609060101010101" pitchFamily="49" charset="-122"/>
              </a:rPr>
              <a:t>     </a:t>
            </a:r>
            <a:r>
              <a:rPr kumimoji="1" lang="zh-CN" altLang="en-US" sz="2000">
                <a:solidFill>
                  <a:srgbClr val="663300"/>
                </a:solidFill>
                <a:latin typeface="Times New Roman" pitchFamily="18" charset="0"/>
                <a:ea typeface="黑体" panose="02010609060101010101" pitchFamily="49" charset="-122"/>
              </a:rPr>
              <a:t>输出港：艾哈迈迪</a:t>
            </a:r>
          </a:p>
          <a:p>
            <a:pPr algn="ctr"/>
            <a:endParaRPr kumimoji="1" lang="zh-CN" altLang="en-US" sz="2000">
              <a:solidFill>
                <a:srgbClr val="663300"/>
              </a:solidFill>
              <a:latin typeface="Times New Roman" pitchFamily="18" charset="0"/>
              <a:ea typeface="黑体" panose="02010609060101010101" pitchFamily="49" charset="-122"/>
            </a:endParaRPr>
          </a:p>
        </p:txBody>
      </p:sp>
      <p:sp>
        <p:nvSpPr>
          <p:cNvPr id="9" name="Text Box 18">
            <a:extLst>
              <a:ext uri="{FF2B5EF4-FFF2-40B4-BE49-F238E27FC236}">
                <a16:creationId xmlns:a16="http://schemas.microsoft.com/office/drawing/2014/main" xmlns="" id="{23DDDEC5-EC79-4E2D-B507-1A1C10C9F3CD}"/>
              </a:ext>
            </a:extLst>
          </p:cNvPr>
          <p:cNvSpPr txBox="1">
            <a:spLocks noChangeArrowheads="1"/>
          </p:cNvSpPr>
          <p:nvPr/>
        </p:nvSpPr>
        <p:spPr bwMode="auto">
          <a:xfrm>
            <a:off x="10530448" y="1207051"/>
            <a:ext cx="615553" cy="2188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kumimoji="1" lang="zh-CN" altLang="en-US" sz="2000">
                <a:solidFill>
                  <a:srgbClr val="663300"/>
                </a:solidFill>
                <a:latin typeface="Times New Roman" pitchFamily="18" charset="0"/>
                <a:ea typeface="黑体" panose="02010609060101010101" pitchFamily="49" charset="-122"/>
              </a:rPr>
              <a:t>沙特 王国中心大厦</a:t>
            </a:r>
          </a:p>
          <a:p>
            <a:pPr algn="ctr"/>
            <a:endParaRPr kumimoji="1" lang="zh-CN" altLang="en-US" sz="2000">
              <a:solidFill>
                <a:srgbClr val="663300"/>
              </a:solidFill>
              <a:latin typeface="Times New Roman" pitchFamily="18" charset="0"/>
              <a:ea typeface="黑体" panose="02010609060101010101" pitchFamily="49" charset="-122"/>
            </a:endParaRPr>
          </a:p>
        </p:txBody>
      </p:sp>
      <p:sp>
        <p:nvSpPr>
          <p:cNvPr id="11" name="Text Box 18">
            <a:extLst>
              <a:ext uri="{FF2B5EF4-FFF2-40B4-BE49-F238E27FC236}">
                <a16:creationId xmlns:a16="http://schemas.microsoft.com/office/drawing/2014/main" xmlns="" id="{7D88C90C-1B90-48A3-B959-8C0AE61E5978}"/>
              </a:ext>
            </a:extLst>
          </p:cNvPr>
          <p:cNvSpPr txBox="1">
            <a:spLocks noChangeArrowheads="1"/>
          </p:cNvSpPr>
          <p:nvPr/>
        </p:nvSpPr>
        <p:spPr bwMode="auto">
          <a:xfrm>
            <a:off x="10835677" y="4167602"/>
            <a:ext cx="307777" cy="1868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none" lIns="0" tIns="36000" rIns="0" bIns="3600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kumimoji="1" lang="zh-CN" altLang="en-US" sz="2000">
                <a:solidFill>
                  <a:srgbClr val="663300"/>
                </a:solidFill>
                <a:latin typeface="Times New Roman" pitchFamily="18" charset="0"/>
                <a:ea typeface="黑体" panose="02010609060101010101" pitchFamily="49" charset="-122"/>
              </a:rPr>
              <a:t>伊朗自由纪念塔</a:t>
            </a:r>
          </a:p>
        </p:txBody>
      </p:sp>
      <p:pic>
        <p:nvPicPr>
          <p:cNvPr id="12" name="图片 11">
            <a:extLst>
              <a:ext uri="{FF2B5EF4-FFF2-40B4-BE49-F238E27FC236}">
                <a16:creationId xmlns:a16="http://schemas.microsoft.com/office/drawing/2014/main" xmlns="" id="{22087530-7568-4ED8-B1F5-6F64770ABF14}"/>
              </a:ext>
            </a:extLst>
          </p:cNvPr>
          <p:cNvPicPr>
            <a:picLocks noChangeAspect="1"/>
          </p:cNvPicPr>
          <p:nvPr/>
        </p:nvPicPr>
        <p:blipFill>
          <a:blip r:embed="rId5">
            <a:extLst>
              <a:ext uri="{28A0092B-C50C-407E-A947-70E740481C1C}">
                <a14:useLocalDpi xmlns:a14="http://schemas.microsoft.com/office/drawing/2010/main" val="0"/>
              </a:ext>
            </a:extLst>
          </a:blip>
          <a:srcRect r="-186" b="8279"/>
          <a:stretch>
            <a:fillRect/>
          </a:stretch>
        </p:blipFill>
        <p:spPr>
          <a:xfrm>
            <a:off x="1397465" y="3817246"/>
            <a:ext cx="4352183" cy="2806263"/>
          </a:xfrm>
          <a:prstGeom prst="rect">
            <a:avLst/>
          </a:prstGeom>
        </p:spPr>
      </p:pic>
      <p:sp>
        <p:nvSpPr>
          <p:cNvPr id="13" name="Rectangle 13">
            <a:extLst>
              <a:ext uri="{FF2B5EF4-FFF2-40B4-BE49-F238E27FC236}">
                <a16:creationId xmlns:a16="http://schemas.microsoft.com/office/drawing/2014/main" xmlns="" id="{DFDA3BB5-E210-48E7-BEAD-11694B7A4CC9}"/>
              </a:ext>
            </a:extLst>
          </p:cNvPr>
          <p:cNvSpPr>
            <a:spLocks noChangeArrowheads="1"/>
          </p:cNvSpPr>
          <p:nvPr/>
        </p:nvSpPr>
        <p:spPr bwMode="auto">
          <a:xfrm>
            <a:off x="237903" y="3720662"/>
            <a:ext cx="923330" cy="2514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squar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 　阿拉伯联合酋长国</a:t>
            </a:r>
            <a:r>
              <a:rPr kumimoji="1" lang="en-US" altLang="zh-CN" sz="2000">
                <a:solidFill>
                  <a:srgbClr val="663300"/>
                </a:solidFill>
                <a:latin typeface="Times New Roman" pitchFamily="18" charset="0"/>
                <a:ea typeface="黑体" panose="02010609060101010101" pitchFamily="49" charset="-122"/>
              </a:rPr>
              <a:t>     </a:t>
            </a:r>
          </a:p>
          <a:p>
            <a:pPr algn="ctr"/>
            <a:r>
              <a:rPr kumimoji="1" lang="zh-CN" altLang="en-US" sz="2000">
                <a:solidFill>
                  <a:srgbClr val="663300"/>
                </a:solidFill>
                <a:latin typeface="Times New Roman" pitchFamily="18" charset="0"/>
                <a:ea typeface="黑体" panose="02010609060101010101" pitchFamily="49" charset="-122"/>
              </a:rPr>
              <a:t>迪拜喷泉</a:t>
            </a:r>
          </a:p>
          <a:p>
            <a:pPr algn="ctr"/>
            <a:endParaRPr kumimoji="1" lang="zh-CN" altLang="en-US" sz="2000">
              <a:solidFill>
                <a:srgbClr val="663300"/>
              </a:solidFill>
              <a:latin typeface="Times New Roman" pitchFamily="18" charset="0"/>
              <a:ea typeface="黑体" panose="02010609060101010101" pitchFamily="49" charset="-122"/>
            </a:endParaRPr>
          </a:p>
        </p:txBody>
      </p:sp>
      <p:sp>
        <p:nvSpPr>
          <p:cNvPr id="14" name="Rectangle 3">
            <a:extLst>
              <a:ext uri="{FF2B5EF4-FFF2-40B4-BE49-F238E27FC236}">
                <a16:creationId xmlns:a16="http://schemas.microsoft.com/office/drawing/2014/main" xmlns="" id="{39C61214-0AEC-4F37-BA64-8A21AF1F05B4}"/>
              </a:ext>
            </a:extLst>
          </p:cNvPr>
          <p:cNvSpPr>
            <a:spLocks noChangeArrowheads="1"/>
          </p:cNvSpPr>
          <p:nvPr/>
        </p:nvSpPr>
        <p:spPr bwMode="auto">
          <a:xfrm>
            <a:off x="3318759" y="3040754"/>
            <a:ext cx="5262163" cy="1267206"/>
          </a:xfrm>
          <a:prstGeom prst="rect">
            <a:avLst/>
          </a:prstGeom>
          <a:solidFill>
            <a:schemeClr val="accent5">
              <a:lumMod val="20000"/>
              <a:lumOff val="80000"/>
            </a:schemeClr>
          </a:solidFill>
          <a:ln>
            <a:noFill/>
          </a:ln>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 以石油为支柱产业，</a:t>
            </a:r>
            <a:endParaRPr lang="en-US" altLang="zh-CN" sz="3200" b="1">
              <a:solidFill>
                <a:srgbClr val="7030A0"/>
              </a:solidFill>
              <a:latin typeface="微软雅黑" panose="020b0503020204020204" pitchFamily="34" charset="-122"/>
              <a:ea typeface="微软雅黑" panose="020b0503020204020204" pitchFamily="34" charset="-122"/>
            </a:endParaRPr>
          </a:p>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转型困难</a:t>
            </a:r>
          </a:p>
        </p:txBody>
      </p:sp>
    </p:spTree>
    <p:custDataLst>
      <p:tags r:id="rId6"/>
    </p:custDataLst>
    <p:extLst>
      <p:ext uri="{BB962C8B-B14F-4D97-AF65-F5344CB8AC3E}">
        <p14:creationId xmlns:p14="http://schemas.microsoft.com/office/powerpoint/2010/main" val="3119377362"/>
      </p:ext>
    </p:extLst>
  </p:cSld>
  <p:clrMapOvr>
    <a:masterClrMapping/>
  </p:clrMapOvr>
  <mc:AlternateContent>
    <mc:Choice xmlns:p14="http://schemas.microsoft.com/office/powerpoint/2010/main" Requires="p14">
      <p:transition spd="slow" advTm="20605" p14:dur="2000"/>
    </mc:Choice>
    <mc:Fallback>
      <p:transition spd="slow" advTm="2060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a:extLst>
              <a:ext uri="{FF2B5EF4-FFF2-40B4-BE49-F238E27FC236}">
                <a16:creationId xmlns:a16="http://schemas.microsoft.com/office/drawing/2014/main" xmlns="" id="{11C8708E-6BF8-47F7-9D18-C49F859821EA}"/>
              </a:ext>
            </a:extLst>
          </p:cNvPr>
          <p:cNvSpPr txBox="1"/>
          <p:nvPr/>
        </p:nvSpPr>
        <p:spPr>
          <a:xfrm>
            <a:off x="2822028" y="151774"/>
            <a:ext cx="5927834"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拉丁美洲：发展民族工业</a:t>
            </a:r>
          </a:p>
        </p:txBody>
      </p:sp>
      <p:pic>
        <p:nvPicPr>
          <p:cNvPr id="3" name="图片 2">
            <a:extLst>
              <a:ext uri="{FF2B5EF4-FFF2-40B4-BE49-F238E27FC236}">
                <a16:creationId xmlns:a16="http://schemas.microsoft.com/office/drawing/2014/main" xmlns="" id="{FA921886-5675-4D75-9186-55AB33BF6C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665" y="985344"/>
            <a:ext cx="4051738" cy="2637802"/>
          </a:xfrm>
          <a:prstGeom prst="rect">
            <a:avLst/>
          </a:prstGeom>
        </p:spPr>
      </p:pic>
      <p:sp>
        <p:nvSpPr>
          <p:cNvPr id="4" name="Rectangle 13">
            <a:extLst>
              <a:ext uri="{FF2B5EF4-FFF2-40B4-BE49-F238E27FC236}">
                <a16:creationId xmlns:a16="http://schemas.microsoft.com/office/drawing/2014/main" xmlns="" id="{C9829AC8-1D83-4677-999F-4422F3B69347}"/>
              </a:ext>
            </a:extLst>
          </p:cNvPr>
          <p:cNvSpPr>
            <a:spLocks noChangeArrowheads="1"/>
          </p:cNvSpPr>
          <p:nvPr/>
        </p:nvSpPr>
        <p:spPr bwMode="auto">
          <a:xfrm>
            <a:off x="372198" y="1108545"/>
            <a:ext cx="923330" cy="2514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squar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巴西最大工业化城市：圣保罗</a:t>
            </a:r>
          </a:p>
          <a:p>
            <a:pPr algn="ctr"/>
            <a:endParaRPr kumimoji="1" lang="zh-CN" altLang="en-US" sz="2000">
              <a:solidFill>
                <a:srgbClr val="663300"/>
              </a:solidFill>
              <a:latin typeface="Times New Roman" pitchFamily="18" charset="0"/>
              <a:ea typeface="黑体" panose="02010609060101010101" pitchFamily="49" charset="-122"/>
            </a:endParaRPr>
          </a:p>
        </p:txBody>
      </p:sp>
      <p:pic>
        <p:nvPicPr>
          <p:cNvPr id="5" name="图片 4">
            <a:extLst>
              <a:ext uri="{FF2B5EF4-FFF2-40B4-BE49-F238E27FC236}">
                <a16:creationId xmlns:a16="http://schemas.microsoft.com/office/drawing/2014/main" xmlns="" id="{A8426D32-BABD-4CD9-AB21-CF6241AA7C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985344"/>
            <a:ext cx="4230416" cy="2637802"/>
          </a:xfrm>
          <a:prstGeom prst="rect">
            <a:avLst/>
          </a:prstGeom>
        </p:spPr>
      </p:pic>
      <p:sp>
        <p:nvSpPr>
          <p:cNvPr id="6" name="Rectangle 13">
            <a:extLst>
              <a:ext uri="{FF2B5EF4-FFF2-40B4-BE49-F238E27FC236}">
                <a16:creationId xmlns:a16="http://schemas.microsoft.com/office/drawing/2014/main" xmlns="" id="{F9EE847C-17AB-4204-9270-96D59662E36F}"/>
              </a:ext>
            </a:extLst>
          </p:cNvPr>
          <p:cNvSpPr>
            <a:spLocks noChangeArrowheads="1"/>
          </p:cNvSpPr>
          <p:nvPr/>
        </p:nvSpPr>
        <p:spPr bwMode="auto">
          <a:xfrm>
            <a:off x="10373715" y="914399"/>
            <a:ext cx="923330" cy="2514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squar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  墨西哥城</a:t>
            </a:r>
            <a:endParaRPr kumimoji="1" lang="en-US" altLang="zh-CN" sz="2000">
              <a:solidFill>
                <a:srgbClr val="663300"/>
              </a:solidFill>
              <a:latin typeface="Times New Roman" pitchFamily="18" charset="0"/>
              <a:ea typeface="黑体" panose="02010609060101010101" pitchFamily="49" charset="-122"/>
            </a:endParaRPr>
          </a:p>
          <a:p>
            <a:pPr algn="ctr"/>
            <a:r>
              <a:rPr kumimoji="1" lang="en-US" altLang="zh-CN" sz="2000">
                <a:solidFill>
                  <a:srgbClr val="663300"/>
                </a:solidFill>
                <a:latin typeface="Times New Roman" pitchFamily="18" charset="0"/>
                <a:ea typeface="黑体" panose="02010609060101010101" pitchFamily="49" charset="-122"/>
              </a:rPr>
              <a:t>       </a:t>
            </a:r>
            <a:r>
              <a:rPr kumimoji="1" lang="zh-CN" altLang="en-US" sz="2000">
                <a:solidFill>
                  <a:srgbClr val="663300"/>
                </a:solidFill>
                <a:latin typeface="Times New Roman" pitchFamily="18" charset="0"/>
                <a:ea typeface="黑体" panose="02010609060101010101" pitchFamily="49" charset="-122"/>
              </a:rPr>
              <a:t>墨西哥首都：</a:t>
            </a:r>
          </a:p>
          <a:p>
            <a:pPr algn="ctr"/>
            <a:endParaRPr kumimoji="1" lang="zh-CN" altLang="en-US" sz="2000">
              <a:solidFill>
                <a:srgbClr val="663300"/>
              </a:solidFill>
              <a:latin typeface="Times New Roman" pitchFamily="18" charset="0"/>
              <a:ea typeface="黑体" panose="02010609060101010101" pitchFamily="49" charset="-122"/>
            </a:endParaRPr>
          </a:p>
        </p:txBody>
      </p:sp>
      <p:pic>
        <p:nvPicPr>
          <p:cNvPr id="7" name="图片 6">
            <a:extLst>
              <a:ext uri="{FF2B5EF4-FFF2-40B4-BE49-F238E27FC236}">
                <a16:creationId xmlns:a16="http://schemas.microsoft.com/office/drawing/2014/main" xmlns="" id="{91D01DC1-4B78-43F9-8C7B-1C44DF300C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4665" y="3879314"/>
            <a:ext cx="4051738" cy="2637802"/>
          </a:xfrm>
          <a:prstGeom prst="rect">
            <a:avLst/>
          </a:prstGeom>
        </p:spPr>
      </p:pic>
      <p:sp>
        <p:nvSpPr>
          <p:cNvPr id="8" name="Rectangle 13">
            <a:extLst>
              <a:ext uri="{FF2B5EF4-FFF2-40B4-BE49-F238E27FC236}">
                <a16:creationId xmlns:a16="http://schemas.microsoft.com/office/drawing/2014/main" xmlns="" id="{30DF509D-B753-4431-AF14-7087B51DE2F7}"/>
              </a:ext>
            </a:extLst>
          </p:cNvPr>
          <p:cNvSpPr>
            <a:spLocks noChangeArrowheads="1"/>
          </p:cNvSpPr>
          <p:nvPr/>
        </p:nvSpPr>
        <p:spPr bwMode="auto">
          <a:xfrm>
            <a:off x="372198" y="3879314"/>
            <a:ext cx="923330" cy="2514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squar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阿根廷首都：</a:t>
            </a:r>
            <a:endParaRPr kumimoji="1" lang="en-US" altLang="zh-CN" sz="2000">
              <a:solidFill>
                <a:srgbClr val="663300"/>
              </a:solidFill>
              <a:latin typeface="Times New Roman" pitchFamily="18" charset="0"/>
              <a:ea typeface="黑体" panose="02010609060101010101" pitchFamily="49" charset="-122"/>
            </a:endParaRPr>
          </a:p>
          <a:p>
            <a:pPr algn="ctr"/>
            <a:r>
              <a:rPr kumimoji="1" lang="zh-CN" altLang="en-US" sz="2000">
                <a:solidFill>
                  <a:srgbClr val="663300"/>
                </a:solidFill>
                <a:latin typeface="Times New Roman" pitchFamily="18" charset="0"/>
                <a:ea typeface="黑体" panose="02010609060101010101" pitchFamily="49" charset="-122"/>
              </a:rPr>
              <a:t>布宜诺斯艾利斯</a:t>
            </a:r>
          </a:p>
          <a:p>
            <a:pPr algn="ctr"/>
            <a:endParaRPr kumimoji="1" lang="zh-CN" altLang="en-US" sz="2000">
              <a:solidFill>
                <a:srgbClr val="663300"/>
              </a:solidFill>
              <a:latin typeface="Times New Roman" pitchFamily="18" charset="0"/>
              <a:ea typeface="黑体" panose="02010609060101010101" pitchFamily="49" charset="-122"/>
            </a:endParaRPr>
          </a:p>
        </p:txBody>
      </p:sp>
      <p:pic>
        <p:nvPicPr>
          <p:cNvPr id="10" name="图片 9">
            <a:extLst>
              <a:ext uri="{FF2B5EF4-FFF2-40B4-BE49-F238E27FC236}">
                <a16:creationId xmlns:a16="http://schemas.microsoft.com/office/drawing/2014/main" xmlns="" id="{4BBE0184-E0F8-4B07-851C-0948A4BB6954}"/>
              </a:ext>
            </a:extLst>
          </p:cNvPr>
          <p:cNvPicPr>
            <a:picLocks noChangeAspect="1"/>
          </p:cNvPicPr>
          <p:nvPr/>
        </p:nvPicPr>
        <p:blipFill>
          <a:blip r:embed="rId5">
            <a:extLst>
              <a:ext uri="{28A0092B-C50C-407E-A947-70E740481C1C}">
                <a14:useLocalDpi xmlns:a14="http://schemas.microsoft.com/office/drawing/2010/main" val="0"/>
              </a:ext>
            </a:extLst>
          </a:blip>
          <a:srcRect l="1704" t="3436" b="10872"/>
          <a:stretch>
            <a:fillRect/>
          </a:stretch>
        </p:blipFill>
        <p:spPr>
          <a:xfrm>
            <a:off x="6012840" y="3879315"/>
            <a:ext cx="4313576" cy="2623964"/>
          </a:xfrm>
          <a:prstGeom prst="rect">
            <a:avLst/>
          </a:prstGeom>
        </p:spPr>
      </p:pic>
      <p:sp>
        <p:nvSpPr>
          <p:cNvPr id="11" name="Rectangle 13">
            <a:extLst>
              <a:ext uri="{FF2B5EF4-FFF2-40B4-BE49-F238E27FC236}">
                <a16:creationId xmlns:a16="http://schemas.microsoft.com/office/drawing/2014/main" xmlns="" id="{55367489-2F83-4CC4-B7CE-20567823F0A5}"/>
              </a:ext>
            </a:extLst>
          </p:cNvPr>
          <p:cNvSpPr>
            <a:spLocks noChangeArrowheads="1"/>
          </p:cNvSpPr>
          <p:nvPr/>
        </p:nvSpPr>
        <p:spPr bwMode="auto">
          <a:xfrm>
            <a:off x="10682853" y="4002515"/>
            <a:ext cx="615553" cy="2514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eaVert" wrap="square" lIns="0" tIns="36000" rIns="0" bIns="36000">
            <a:spAutoFit/>
          </a:bodyPr>
          <a:lstStyle/>
          <a:p>
            <a:pPr algn="ctr"/>
            <a:r>
              <a:rPr kumimoji="1" lang="zh-CN" altLang="en-US" sz="2000">
                <a:solidFill>
                  <a:srgbClr val="663300"/>
                </a:solidFill>
                <a:latin typeface="Times New Roman" pitchFamily="18" charset="0"/>
                <a:ea typeface="黑体" panose="02010609060101010101" pitchFamily="49" charset="-122"/>
              </a:rPr>
              <a:t>卡利</a:t>
            </a:r>
            <a:endParaRPr kumimoji="1" lang="en-US" altLang="zh-CN" sz="2000">
              <a:solidFill>
                <a:srgbClr val="663300"/>
              </a:solidFill>
              <a:latin typeface="Times New Roman" pitchFamily="18" charset="0"/>
              <a:ea typeface="黑体" panose="02010609060101010101" pitchFamily="49" charset="-122"/>
            </a:endParaRPr>
          </a:p>
          <a:p>
            <a:pPr algn="ctr"/>
            <a:r>
              <a:rPr kumimoji="1" lang="zh-CN" altLang="en-US" sz="2000">
                <a:solidFill>
                  <a:srgbClr val="663300"/>
                </a:solidFill>
                <a:latin typeface="Times New Roman" pitchFamily="18" charset="0"/>
                <a:ea typeface="黑体" panose="02010609060101010101" pitchFamily="49" charset="-122"/>
              </a:rPr>
              <a:t>哥伦比亚体育中心：</a:t>
            </a:r>
          </a:p>
        </p:txBody>
      </p:sp>
      <p:sp>
        <p:nvSpPr>
          <p:cNvPr id="12" name="Rectangle 3">
            <a:extLst>
              <a:ext uri="{FF2B5EF4-FFF2-40B4-BE49-F238E27FC236}">
                <a16:creationId xmlns:a16="http://schemas.microsoft.com/office/drawing/2014/main" xmlns="" id="{2F51893D-9D67-4D54-A1A1-7810B02A5E12}"/>
              </a:ext>
            </a:extLst>
          </p:cNvPr>
          <p:cNvSpPr>
            <a:spLocks noChangeArrowheads="1"/>
          </p:cNvSpPr>
          <p:nvPr/>
        </p:nvSpPr>
        <p:spPr bwMode="auto">
          <a:xfrm>
            <a:off x="3355428" y="3117628"/>
            <a:ext cx="4855780" cy="1267206"/>
          </a:xfrm>
          <a:prstGeom prst="rect">
            <a:avLst/>
          </a:prstGeom>
          <a:solidFill>
            <a:schemeClr val="accent5">
              <a:lumMod val="20000"/>
              <a:lumOff val="80000"/>
            </a:schemeClr>
          </a:solidFill>
          <a:ln>
            <a:noFill/>
          </a:ln>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过于依赖出口和外资</a:t>
            </a:r>
            <a:endParaRPr lang="en-US" altLang="zh-CN" sz="3200" b="1">
              <a:solidFill>
                <a:srgbClr val="7030A0"/>
              </a:solidFill>
              <a:latin typeface="微软雅黑" panose="020b0503020204020204" pitchFamily="34" charset="-122"/>
              <a:ea typeface="微软雅黑" panose="020b0503020204020204" pitchFamily="34" charset="-122"/>
            </a:endParaRPr>
          </a:p>
          <a:p>
            <a:pPr algn="ctr" eaLnBrk="1" hangingPunct="1">
              <a:lnSpc>
                <a:spcPct val="125000"/>
              </a:lnSpc>
              <a:spcBef>
                <a:spcPct val="0"/>
              </a:spcBef>
              <a:buFontTx/>
              <a:buNone/>
            </a:pPr>
            <a:r>
              <a:rPr lang="zh-CN" altLang="en-US" sz="3200" b="1">
                <a:solidFill>
                  <a:srgbClr val="7030A0"/>
                </a:solidFill>
                <a:latin typeface="微软雅黑" panose="020b0503020204020204" pitchFamily="34" charset="-122"/>
                <a:ea typeface="微软雅黑" panose="020b0503020204020204" pitchFamily="34" charset="-122"/>
              </a:rPr>
              <a:t>影响发展</a:t>
            </a:r>
          </a:p>
        </p:txBody>
      </p:sp>
    </p:spTree>
    <p:custDataLst>
      <p:tags r:id="rId6"/>
    </p:custDataLst>
    <p:extLst>
      <p:ext uri="{BB962C8B-B14F-4D97-AF65-F5344CB8AC3E}">
        <p14:creationId xmlns:p14="http://schemas.microsoft.com/office/powerpoint/2010/main" val="1669315191"/>
      </p:ext>
    </p:extLst>
  </p:cSld>
  <p:clrMapOvr>
    <a:masterClrMapping/>
  </p:clrMapOvr>
  <mc:AlternateContent>
    <mc:Choice xmlns:p14="http://schemas.microsoft.com/office/powerpoint/2010/main" Requires="p14">
      <p:transition spd="slow" advTm="32997" p14:dur="2000"/>
    </mc:Choice>
    <mc:Fallback>
      <p:transition spd="slow" advTm="3299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2"/>
          <p:cNvGrpSpPr/>
          <p:nvPr/>
        </p:nvGrpSpPr>
        <p:grpSpPr>
          <a:xfrm>
            <a:off x="623650" y="1148169"/>
            <a:ext cx="6254825" cy="3702880"/>
            <a:chOff x="559131" y="582501"/>
            <a:chExt cx="6949141" cy="4113918"/>
          </a:xfrm>
        </p:grpSpPr>
        <p:pic>
          <p:nvPicPr>
            <p:cNvPr id="3074" name="Picture 2" descr="C:\Users\Administrator\Desktop\timg (3).jpg"/>
            <p:cNvPicPr>
              <a:picLocks noChangeAspect="1" noChangeArrowheads="1"/>
            </p:cNvPicPr>
            <p:nvPr/>
          </p:nvPicPr>
          <p:blipFill>
            <a:blip r:embed="rId2">
              <a:extLst>
                <a:ext uri="{28A0092B-C50C-407E-A947-70E740481C1C}">
                  <a14:useLocalDpi xmlns:a14="http://schemas.microsoft.com/office/drawing/2010/main" val="0"/>
                </a:ext>
              </a:extLst>
            </a:blip>
            <a:srcRect l="4481" r="4481" b="4152"/>
            <a:stretch>
              <a:fillRect/>
            </a:stretch>
          </p:blipFill>
          <p:spPr bwMode="auto">
            <a:xfrm>
              <a:off x="559131" y="582501"/>
              <a:ext cx="6949141" cy="350540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87050" y="4251895"/>
              <a:ext cx="2199822" cy="444524"/>
            </a:xfrm>
            <a:prstGeom prst="rect">
              <a:avLst/>
            </a:prstGeom>
            <a:noFill/>
          </p:spPr>
          <p:txBody>
            <a:bodyPr wrap="none" rtlCol="0">
              <a:spAutoFit/>
            </a:bodyPr>
            <a:lstStyle/>
            <a:p>
              <a:r>
                <a:rPr kumimoji="1" lang="zh-CN" altLang="en-US" sz="2000">
                  <a:solidFill>
                    <a:srgbClr val="663300"/>
                  </a:solidFill>
                  <a:latin typeface="Times New Roman" pitchFamily="18" charset="0"/>
                  <a:ea typeface="黑体" panose="02010609060101010101" pitchFamily="49" charset="-122"/>
                </a:rPr>
                <a:t>南非城市开普敦</a:t>
              </a:r>
            </a:p>
          </p:txBody>
        </p:sp>
      </p:grpSp>
      <p:grpSp>
        <p:nvGrpSpPr>
          <p:cNvPr id="4" name="组合 3"/>
          <p:cNvGrpSpPr/>
          <p:nvPr/>
        </p:nvGrpSpPr>
        <p:grpSpPr>
          <a:xfrm>
            <a:off x="7478760" y="1148169"/>
            <a:ext cx="3727796" cy="3646132"/>
            <a:chOff x="7624576" y="474246"/>
            <a:chExt cx="4141600" cy="4050870"/>
          </a:xfrm>
        </p:grpSpPr>
        <p:pic>
          <p:nvPicPr>
            <p:cNvPr id="3075" name="Picture 3" descr="C:\Users\Administrator\Desktop\timg (4).jpg"/>
            <p:cNvPicPr>
              <a:picLocks noChangeAspect="1" noChangeArrowheads="1"/>
            </p:cNvPicPr>
            <p:nvPr/>
          </p:nvPicPr>
          <p:blipFill>
            <a:blip r:embed="rId3">
              <a:extLst>
                <a:ext uri="{28A0092B-C50C-407E-A947-70E740481C1C}">
                  <a14:useLocalDpi xmlns:a14="http://schemas.microsoft.com/office/drawing/2010/main" val="0"/>
                </a:ext>
              </a:extLst>
            </a:blip>
            <a:srcRect l="6897" r="19466"/>
            <a:stretch>
              <a:fillRect/>
            </a:stretch>
          </p:blipFill>
          <p:spPr bwMode="auto">
            <a:xfrm>
              <a:off x="7624576" y="474246"/>
              <a:ext cx="4141600" cy="3505406"/>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8301320" y="4080592"/>
              <a:ext cx="2199822" cy="444524"/>
            </a:xfrm>
            <a:prstGeom prst="rect">
              <a:avLst/>
            </a:prstGeom>
            <a:noFill/>
          </p:spPr>
          <p:txBody>
            <a:bodyPr wrap="none" rtlCol="0">
              <a:spAutoFit/>
            </a:bodyPr>
            <a:lstStyle/>
            <a:p>
              <a:r>
                <a:rPr kumimoji="1" lang="zh-CN" altLang="en-US" sz="2000">
                  <a:solidFill>
                    <a:srgbClr val="663300"/>
                  </a:solidFill>
                  <a:latin typeface="Times New Roman" pitchFamily="18" charset="0"/>
                  <a:ea typeface="黑体" panose="02010609060101010101" pitchFamily="49" charset="-122"/>
                </a:rPr>
                <a:t>非洲王国摩洛哥</a:t>
              </a:r>
            </a:p>
          </p:txBody>
        </p:sp>
      </p:grpSp>
      <p:sp>
        <p:nvSpPr>
          <p:cNvPr id="12" name="标题 1">
            <a:extLst>
              <a:ext uri="{FF2B5EF4-FFF2-40B4-BE49-F238E27FC236}">
                <a16:creationId xmlns:a16="http://schemas.microsoft.com/office/drawing/2014/main" xmlns="" id="{D57F11EA-463A-4BA5-A1BA-439FF8A3D8B4}"/>
              </a:ext>
            </a:extLst>
          </p:cNvPr>
          <p:cNvSpPr txBox="1"/>
          <p:nvPr/>
        </p:nvSpPr>
        <p:spPr>
          <a:xfrm>
            <a:off x="2822028" y="151774"/>
            <a:ext cx="5927834"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非洲：各国发展的不平衡</a:t>
            </a:r>
          </a:p>
        </p:txBody>
      </p:sp>
      <p:pic>
        <p:nvPicPr>
          <p:cNvPr id="8" name="图片 7">
            <a:extLst>
              <a:ext uri="{FF2B5EF4-FFF2-40B4-BE49-F238E27FC236}">
                <a16:creationId xmlns:a16="http://schemas.microsoft.com/office/drawing/2014/main" xmlns="" id="{6465D6C5-F014-4A36-962F-8A4316B66F5A}"/>
              </a:ext>
            </a:extLst>
          </p:cNvPr>
          <p:cNvPicPr>
            <a:picLocks noChangeAspect="1"/>
          </p:cNvPicPr>
          <p:nvPr/>
        </p:nvPicPr>
        <p:blipFill>
          <a:blip r:embed="rId4">
            <a:extLst>
              <a:ext uri="{28A0092B-C50C-407E-A947-70E740481C1C}">
                <a14:useLocalDpi xmlns:a14="http://schemas.microsoft.com/office/drawing/2010/main" val="0"/>
              </a:ext>
            </a:extLst>
          </a:blip>
          <a:srcRect r="1892" b="13984"/>
          <a:stretch>
            <a:fillRect/>
          </a:stretch>
        </p:blipFill>
        <p:spPr>
          <a:xfrm>
            <a:off x="623650" y="857259"/>
            <a:ext cx="8126212" cy="5709832"/>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11" name="Picture 5" descr="C:\Users\Administrator\Desktop\timg (7).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889009" y="1148169"/>
            <a:ext cx="7428213" cy="4936424"/>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6"/>
    </p:custDataLst>
  </p:cSld>
  <p:clrMapOvr>
    <a:masterClrMapping/>
  </p:clrMapOvr>
  <mc:AlternateContent>
    <mc:Choice xmlns:p14="http://schemas.microsoft.com/office/powerpoint/2010/main" Requires="p14">
      <p:transition spd="slow" advTm="31402" p14:dur="2000"/>
    </mc:Choice>
    <mc:Fallback>
      <p:transition spd="slow" advTm="31402"/>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2"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a:extLst>
              <a:ext uri="{FF2B5EF4-FFF2-40B4-BE49-F238E27FC236}">
                <a16:creationId xmlns:a16="http://schemas.microsoft.com/office/drawing/2014/main" xmlns="" id="{861DB38E-5FA8-4B8C-B045-6D40555E9984}"/>
              </a:ext>
            </a:extLst>
          </p:cNvPr>
          <p:cNvSpPr txBox="1"/>
          <p:nvPr/>
        </p:nvSpPr>
        <p:spPr>
          <a:xfrm>
            <a:off x="2688361" y="164108"/>
            <a:ext cx="5927834"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3733" b="1">
                <a:solidFill>
                  <a:srgbClr val="C00000"/>
                </a:solidFill>
                <a:latin typeface="微软雅黑" panose="020b0503020204020204" pitchFamily="34" charset="-122"/>
                <a:ea typeface="微软雅黑" panose="020b0503020204020204" pitchFamily="34" charset="-122"/>
                <a:cs typeface="+mn-cs"/>
              </a:rPr>
              <a:t>发展中国家</a:t>
            </a:r>
            <a:r>
              <a:rPr lang="en-US" altLang="zh-CN" sz="3733" b="1">
                <a:solidFill>
                  <a:srgbClr val="C00000"/>
                </a:solidFill>
                <a:latin typeface="微软雅黑" panose="020b0503020204020204" pitchFamily="34" charset="-122"/>
                <a:ea typeface="微软雅黑" panose="020b0503020204020204" pitchFamily="34" charset="-122"/>
                <a:cs typeface="+mn-cs"/>
              </a:rPr>
              <a:t>·</a:t>
            </a:r>
            <a:r>
              <a:rPr lang="zh-CN" altLang="en-US" sz="3733" b="1">
                <a:solidFill>
                  <a:srgbClr val="C00000"/>
                </a:solidFill>
                <a:latin typeface="微软雅黑" panose="020b0503020204020204" pitchFamily="34" charset="-122"/>
                <a:ea typeface="微软雅黑" panose="020b0503020204020204" pitchFamily="34" charset="-122"/>
                <a:cs typeface="+mn-cs"/>
              </a:rPr>
              <a:t>机遇与挑战</a:t>
            </a:r>
          </a:p>
        </p:txBody>
      </p:sp>
      <p:pic>
        <p:nvPicPr>
          <p:cNvPr id="4" name="图片 3">
            <a:extLst>
              <a:ext uri="{FF2B5EF4-FFF2-40B4-BE49-F238E27FC236}">
                <a16:creationId xmlns:a16="http://schemas.microsoft.com/office/drawing/2014/main" xmlns="" id="{22F433DA-35BF-481E-88D0-7FF67D0404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507" y="1218005"/>
            <a:ext cx="3761694" cy="4493563"/>
          </a:xfrm>
          <a:prstGeom prst="rect">
            <a:avLst/>
          </a:prstGeom>
        </p:spPr>
      </p:pic>
      <p:pic>
        <p:nvPicPr>
          <p:cNvPr id="6" name="图片 5">
            <a:extLst>
              <a:ext uri="{FF2B5EF4-FFF2-40B4-BE49-F238E27FC236}">
                <a16:creationId xmlns:a16="http://schemas.microsoft.com/office/drawing/2014/main" xmlns="" id="{CA160819-E5EA-428E-A601-8D038A56AE5B}"/>
              </a:ext>
            </a:extLst>
          </p:cNvPr>
          <p:cNvPicPr>
            <a:picLocks noChangeAspect="1"/>
          </p:cNvPicPr>
          <p:nvPr/>
        </p:nvPicPr>
        <p:blipFill>
          <a:blip r:embed="rId4">
            <a:extLst>
              <a:ext uri="{28A0092B-C50C-407E-A947-70E740481C1C}">
                <a14:useLocalDpi xmlns:a14="http://schemas.microsoft.com/office/drawing/2010/main" val="0"/>
              </a:ext>
            </a:extLst>
          </a:blip>
          <a:srcRect l="-1" t="14560" r="-1260" b="5979"/>
          <a:stretch>
            <a:fillRect/>
          </a:stretch>
        </p:blipFill>
        <p:spPr>
          <a:xfrm>
            <a:off x="4174520" y="1251870"/>
            <a:ext cx="4047538" cy="4493563"/>
          </a:xfrm>
          <a:prstGeom prst="rect">
            <a:avLst/>
          </a:prstGeom>
        </p:spPr>
      </p:pic>
      <p:sp>
        <p:nvSpPr>
          <p:cNvPr id="7" name="Rectangle 2">
            <a:extLst>
              <a:ext uri="{FF2B5EF4-FFF2-40B4-BE49-F238E27FC236}">
                <a16:creationId xmlns:a16="http://schemas.microsoft.com/office/drawing/2014/main" xmlns="" id="{735623D9-F00B-464D-9E43-4E96E66F283C}"/>
              </a:ext>
            </a:extLst>
          </p:cNvPr>
          <p:cNvSpPr txBox="1">
            <a:spLocks noChangeArrowheads="1"/>
          </p:cNvSpPr>
          <p:nvPr/>
        </p:nvSpPr>
        <p:spPr bwMode="auto">
          <a:xfrm>
            <a:off x="4335517" y="5982038"/>
            <a:ext cx="3886541" cy="1046403"/>
          </a:xfrm>
          <a:prstGeom prst="rect">
            <a:avLst/>
          </a:prstGeom>
          <a:noFill/>
          <a:ln>
            <a:miter lim="800000"/>
          </a:ln>
        </p:spPr>
        <p:txBody>
          <a:bodyPr/>
          <a:lstStyle/>
          <a:p>
            <a:pPr>
              <a:defRPr/>
            </a:pPr>
            <a:r>
              <a:rPr kumimoji="1" lang="en-US" altLang="zh-CN" sz="2000">
                <a:solidFill>
                  <a:srgbClr val="663300"/>
                </a:solidFill>
                <a:latin typeface="Times New Roman" pitchFamily="18" charset="0"/>
                <a:ea typeface="黑体" panose="02010609060101010101" pitchFamily="49" charset="-122"/>
              </a:rPr>
              <a:t>2019</a:t>
            </a:r>
            <a:r>
              <a:rPr kumimoji="1" lang="zh-CN" altLang="en-US" sz="2000">
                <a:solidFill>
                  <a:srgbClr val="663300"/>
                </a:solidFill>
                <a:latin typeface="Times New Roman" pitchFamily="18" charset="0"/>
                <a:ea typeface="黑体" panose="02010609060101010101" pitchFamily="49" charset="-122"/>
              </a:rPr>
              <a:t>部分国家实际</a:t>
            </a:r>
            <a:r>
              <a:rPr kumimoji="1" lang="en-US" altLang="zh-CN" sz="2000">
                <a:solidFill>
                  <a:srgbClr val="663300"/>
                </a:solidFill>
                <a:latin typeface="Times New Roman" pitchFamily="18" charset="0"/>
                <a:ea typeface="黑体" panose="02010609060101010101" pitchFamily="49" charset="-122"/>
              </a:rPr>
              <a:t>GDP</a:t>
            </a:r>
            <a:r>
              <a:rPr kumimoji="1" lang="zh-CN" altLang="en-US" sz="2000">
                <a:solidFill>
                  <a:srgbClr val="663300"/>
                </a:solidFill>
                <a:latin typeface="Times New Roman" pitchFamily="18" charset="0"/>
                <a:ea typeface="黑体" panose="02010609060101010101" pitchFamily="49" charset="-122"/>
              </a:rPr>
              <a:t>增长速度</a:t>
            </a:r>
          </a:p>
        </p:txBody>
      </p:sp>
      <p:sp>
        <p:nvSpPr>
          <p:cNvPr id="8" name="Rectangle 2">
            <a:extLst>
              <a:ext uri="{FF2B5EF4-FFF2-40B4-BE49-F238E27FC236}">
                <a16:creationId xmlns:a16="http://schemas.microsoft.com/office/drawing/2014/main" xmlns="" id="{167F2A31-EF4A-48AA-ABC9-2A78A5ABF2CC}"/>
              </a:ext>
            </a:extLst>
          </p:cNvPr>
          <p:cNvSpPr txBox="1">
            <a:spLocks noChangeArrowheads="1"/>
          </p:cNvSpPr>
          <p:nvPr/>
        </p:nvSpPr>
        <p:spPr bwMode="auto">
          <a:xfrm>
            <a:off x="234866" y="5966271"/>
            <a:ext cx="4624542" cy="446357"/>
          </a:xfrm>
          <a:prstGeom prst="rect">
            <a:avLst/>
          </a:prstGeom>
          <a:noFill/>
          <a:ln>
            <a:miter lim="800000"/>
          </a:ln>
        </p:spPr>
        <p:txBody>
          <a:bodyPr/>
          <a:lstStyle/>
          <a:p>
            <a:pPr>
              <a:defRPr/>
            </a:pPr>
            <a:r>
              <a:rPr kumimoji="1" lang="en-US" altLang="zh-CN" sz="2000">
                <a:solidFill>
                  <a:srgbClr val="663300"/>
                </a:solidFill>
                <a:latin typeface="Times New Roman" pitchFamily="18" charset="0"/>
                <a:ea typeface="黑体" panose="02010609060101010101" pitchFamily="49" charset="-122"/>
              </a:rPr>
              <a:t>1980-2010</a:t>
            </a:r>
            <a:r>
              <a:rPr kumimoji="1" lang="zh-CN" altLang="en-US" sz="2000">
                <a:solidFill>
                  <a:srgbClr val="663300"/>
                </a:solidFill>
                <a:latin typeface="Times New Roman" pitchFamily="18" charset="0"/>
                <a:ea typeface="黑体" panose="02010609060101010101" pitchFamily="49" charset="-122"/>
              </a:rPr>
              <a:t>部分国家人均</a:t>
            </a:r>
            <a:r>
              <a:rPr kumimoji="1" lang="en-US" altLang="zh-CN" sz="2000">
                <a:solidFill>
                  <a:srgbClr val="663300"/>
                </a:solidFill>
                <a:latin typeface="Times New Roman" pitchFamily="18" charset="0"/>
                <a:ea typeface="黑体" panose="02010609060101010101" pitchFamily="49" charset="-122"/>
              </a:rPr>
              <a:t>GDP</a:t>
            </a:r>
            <a:endParaRPr kumimoji="1" lang="zh-CN" altLang="en-US" sz="2000">
              <a:solidFill>
                <a:srgbClr val="663300"/>
              </a:solidFill>
              <a:latin typeface="Times New Roman" pitchFamily="18" charset="0"/>
              <a:ea typeface="黑体" panose="02010609060101010101" pitchFamily="49" charset="-122"/>
            </a:endParaRPr>
          </a:p>
        </p:txBody>
      </p:sp>
      <p:sp>
        <p:nvSpPr>
          <p:cNvPr id="9" name="文本框 8">
            <a:extLst>
              <a:ext uri="{FF2B5EF4-FFF2-40B4-BE49-F238E27FC236}">
                <a16:creationId xmlns:a16="http://schemas.microsoft.com/office/drawing/2014/main" xmlns="" id="{1C8234E7-B84C-4904-8E08-B82B4F1CF1B6}"/>
              </a:ext>
            </a:extLst>
          </p:cNvPr>
          <p:cNvSpPr txBox="1"/>
          <p:nvPr/>
        </p:nvSpPr>
        <p:spPr>
          <a:xfrm>
            <a:off x="8251818" y="1251870"/>
            <a:ext cx="3834022" cy="4247317"/>
          </a:xfrm>
          <a:prstGeom prst="rect">
            <a:avLst/>
          </a:prstGeom>
          <a:solidFill>
            <a:schemeClr val="accent4">
              <a:lumMod val="20000"/>
              <a:lumOff val="80000"/>
            </a:schemeClr>
          </a:solidFill>
        </p:spPr>
        <p:txBody>
          <a:bodyPr wrap="square" rtlCol="0">
            <a:spAutoFit/>
          </a:bodyPr>
          <a:lstStyle/>
          <a:p>
            <a:pPr>
              <a:lnSpc>
                <a:spcPct val="150000"/>
              </a:lnSpc>
            </a:pPr>
            <a:r>
              <a:rPr lang="zh-CN" altLang="en-US" sz="2400"/>
              <a:t>  不平等的国际经济旧秩序</a:t>
            </a:r>
            <a:endParaRPr lang="en-US" altLang="zh-CN" sz="2400"/>
          </a:p>
          <a:p>
            <a:pPr>
              <a:lnSpc>
                <a:spcPct val="150000"/>
              </a:lnSpc>
            </a:pPr>
            <a:r>
              <a:rPr lang="zh-CN" altLang="en-US" sz="2400"/>
              <a:t>  殖民主义侵略遗留的矛盾</a:t>
            </a:r>
            <a:endParaRPr lang="en-US" altLang="zh-CN" sz="2400"/>
          </a:p>
          <a:p>
            <a:pPr>
              <a:lnSpc>
                <a:spcPct val="150000"/>
              </a:lnSpc>
            </a:pPr>
            <a:r>
              <a:rPr lang="zh-CN" altLang="en-US" sz="2400"/>
              <a:t>  发展中国家的政策失误</a:t>
            </a:r>
            <a:endParaRPr lang="en-US" altLang="zh-CN" sz="2400"/>
          </a:p>
          <a:p>
            <a:pPr>
              <a:lnSpc>
                <a:spcPct val="150000"/>
              </a:lnSpc>
            </a:pPr>
            <a:r>
              <a:rPr lang="zh-CN" altLang="en-US" sz="2400"/>
              <a:t>  人口增长过快</a:t>
            </a:r>
            <a:endParaRPr lang="en-US" altLang="zh-CN" sz="2400"/>
          </a:p>
          <a:p>
            <a:pPr>
              <a:lnSpc>
                <a:spcPct val="150000"/>
              </a:lnSpc>
            </a:pPr>
            <a:r>
              <a:rPr lang="zh-CN" altLang="en-US" sz="2400"/>
              <a:t>  生态环境恶化</a:t>
            </a:r>
            <a:endParaRPr lang="en-US" altLang="zh-CN" sz="2400"/>
          </a:p>
          <a:p>
            <a:pPr>
              <a:lnSpc>
                <a:spcPct val="150000"/>
              </a:lnSpc>
            </a:pPr>
            <a:r>
              <a:rPr lang="zh-CN" altLang="en-US" sz="2400"/>
              <a:t>  政局动荡 社会不稳定</a:t>
            </a:r>
            <a:endParaRPr lang="en-US" altLang="zh-CN" sz="2400"/>
          </a:p>
          <a:p>
            <a:pPr>
              <a:lnSpc>
                <a:spcPct val="150000"/>
              </a:lnSpc>
            </a:pPr>
            <a:r>
              <a:rPr lang="en-US" altLang="zh-CN" sz="2400"/>
              <a:t>  ……</a:t>
            </a:r>
          </a:p>
          <a:p>
            <a:endParaRPr lang="zh-CN" altLang="en-US"/>
          </a:p>
        </p:txBody>
      </p:sp>
      <p:sp>
        <p:nvSpPr>
          <p:cNvPr id="10" name="Rectangle 2">
            <a:extLst>
              <a:ext uri="{FF2B5EF4-FFF2-40B4-BE49-F238E27FC236}">
                <a16:creationId xmlns:a16="http://schemas.microsoft.com/office/drawing/2014/main" xmlns="" id="{81E9F792-2054-4478-9076-91B43DD96FDE}"/>
              </a:ext>
            </a:extLst>
          </p:cNvPr>
          <p:cNvSpPr txBox="1">
            <a:spLocks noChangeArrowheads="1"/>
          </p:cNvSpPr>
          <p:nvPr/>
        </p:nvSpPr>
        <p:spPr bwMode="auto">
          <a:xfrm>
            <a:off x="8616195" y="5982038"/>
            <a:ext cx="4624542" cy="446357"/>
          </a:xfrm>
          <a:prstGeom prst="rect">
            <a:avLst/>
          </a:prstGeom>
          <a:noFill/>
          <a:ln>
            <a:miter lim="800000"/>
          </a:ln>
        </p:spPr>
        <p:txBody>
          <a:bodyPr/>
          <a:lstStyle/>
          <a:p>
            <a:pPr>
              <a:defRPr/>
            </a:pPr>
            <a:r>
              <a:rPr kumimoji="1" lang="zh-CN" altLang="en-US" sz="2000">
                <a:solidFill>
                  <a:srgbClr val="663300"/>
                </a:solidFill>
                <a:latin typeface="Times New Roman" pitchFamily="18" charset="0"/>
                <a:ea typeface="黑体" panose="02010609060101010101" pitchFamily="49" charset="-122"/>
              </a:rPr>
              <a:t>发展中国家面临的挑战</a:t>
            </a:r>
          </a:p>
        </p:txBody>
      </p:sp>
    </p:spTree>
    <p:extLst>
      <p:ext uri="{BB962C8B-B14F-4D97-AF65-F5344CB8AC3E}">
        <p14:creationId xmlns:p14="http://schemas.microsoft.com/office/powerpoint/2010/main" val="1324425838"/>
      </p:ext>
    </p:extLst>
  </p:cSld>
  <p:clrMapOvr>
    <a:masterClrMapping/>
  </p:clrMapOvr>
  <mc:AlternateContent>
    <mc:Choice xmlns:p14="http://schemas.microsoft.com/office/powerpoint/2010/main" Requires="p14">
      <p:transition spd="slow" advTm="35641" p14:dur="2000"/>
    </mc:Choice>
    <mc:Fallback>
      <p:transition spd="slow" advTm="35641"/>
    </mc:Fallback>
  </mc:AlternateConten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a:extLst>
              <a:ext uri="{FF2B5EF4-FFF2-40B4-BE49-F238E27FC236}">
                <a16:creationId xmlns:a16="http://schemas.microsoft.com/office/drawing/2014/main" xmlns="" id="{1B411026-8077-487D-81F8-14334B868834}"/>
              </a:ext>
            </a:extLst>
          </p:cNvPr>
          <p:cNvSpPr txBox="1"/>
          <p:nvPr/>
        </p:nvSpPr>
        <p:spPr>
          <a:xfrm>
            <a:off x="2932386" y="277897"/>
            <a:ext cx="5927834" cy="705485"/>
          </a:xfrm>
          <a:prstGeom prst="rect">
            <a:avLst/>
          </a:prstGeom>
          <a:noFill/>
          <a:ln>
            <a:noFill/>
          </a:ln>
        </p:spPr>
        <p:txBody>
          <a:bodyPr>
            <a:noAutofit/>
          </a:bodyPr>
          <a:lst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a:lstStyle>
          <a:p>
            <a:r>
              <a:rPr lang="zh-CN" altLang="en-US" sz="4000" b="1">
                <a:solidFill>
                  <a:srgbClr val="C00000"/>
                </a:solidFill>
                <a:latin typeface="微软雅黑" panose="020b0503020204020204" pitchFamily="34" charset="-122"/>
                <a:ea typeface="微软雅黑" panose="020b0503020204020204" pitchFamily="34" charset="-122"/>
                <a:cs typeface="+mn-cs"/>
              </a:rPr>
              <a:t>构建人类命运共同体</a:t>
            </a:r>
          </a:p>
        </p:txBody>
      </p:sp>
      <p:pic>
        <p:nvPicPr>
          <p:cNvPr id="9" name="图片 8">
            <a:extLst>
              <a:ext uri="{FF2B5EF4-FFF2-40B4-BE49-F238E27FC236}">
                <a16:creationId xmlns:a16="http://schemas.microsoft.com/office/drawing/2014/main" xmlns="" id="{A8106E06-0071-4B13-A34B-8353E488D4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8951" y="1571406"/>
            <a:ext cx="5080000" cy="3715188"/>
          </a:xfrm>
          <a:prstGeom prst="rect">
            <a:avLst/>
          </a:prstGeom>
        </p:spPr>
      </p:pic>
      <p:sp>
        <p:nvSpPr>
          <p:cNvPr id="10" name="矩形 7">
            <a:extLst>
              <a:ext uri="{FF2B5EF4-FFF2-40B4-BE49-F238E27FC236}">
                <a16:creationId xmlns:a16="http://schemas.microsoft.com/office/drawing/2014/main" xmlns="" id="{10F7284C-2F01-4B3A-8F7E-E81B50D050B8}"/>
              </a:ext>
            </a:extLst>
          </p:cNvPr>
          <p:cNvSpPr>
            <a:spLocks noChangeArrowheads="1"/>
          </p:cNvSpPr>
          <p:nvPr/>
        </p:nvSpPr>
        <p:spPr bwMode="auto">
          <a:xfrm>
            <a:off x="303049" y="1403325"/>
            <a:ext cx="6274088"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217613">
              <a:lnSpc>
                <a:spcPct val="90000"/>
              </a:lnSpc>
              <a:spcBef>
                <a:spcPts val="1000"/>
              </a:spcBef>
              <a:buFont typeface="Arial" panose="020b0604020202020204" pitchFamily="34" charset="0"/>
              <a:buChar char="•"/>
              <a:defRPr sz="2800">
                <a:solidFill>
                  <a:schemeClr val="tx1"/>
                </a:solidFill>
                <a:latin typeface="等线" panose="02010600030101010101" pitchFamily="2" charset="-122"/>
                <a:ea typeface="等线" panose="02010600030101010101" pitchFamily="2" charset="-122"/>
              </a:defRPr>
            </a:lvl1pPr>
            <a:lvl2pPr marL="742950" indent="-285750" defTabSz="1217613">
              <a:lnSpc>
                <a:spcPct val="90000"/>
              </a:lnSpc>
              <a:spcBef>
                <a:spcPts val="500"/>
              </a:spcBef>
              <a:buFont typeface="Arial" panose="020b0604020202020204" pitchFamily="34" charset="0"/>
              <a:buChar char="•"/>
              <a:defRPr sz="2400">
                <a:solidFill>
                  <a:schemeClr val="tx1"/>
                </a:solidFill>
                <a:latin typeface="等线" panose="02010600030101010101" pitchFamily="2" charset="-122"/>
                <a:ea typeface="等线" panose="02010600030101010101" pitchFamily="2" charset="-122"/>
              </a:defRPr>
            </a:lvl2pPr>
            <a:lvl3pPr marL="1143000" indent="-228600" defTabSz="1217613">
              <a:lnSpc>
                <a:spcPct val="90000"/>
              </a:lnSpc>
              <a:spcBef>
                <a:spcPts val="500"/>
              </a:spcBef>
              <a:buFont typeface="Arial" panose="020b0604020202020204" pitchFamily="34" charset="0"/>
              <a:buChar char="•"/>
              <a:defRPr sz="2000">
                <a:solidFill>
                  <a:schemeClr val="tx1"/>
                </a:solidFill>
                <a:latin typeface="等线" panose="02010600030101010101" pitchFamily="2" charset="-122"/>
                <a:ea typeface="等线" panose="02010600030101010101" pitchFamily="2" charset="-122"/>
              </a:defRPr>
            </a:lvl3pPr>
            <a:lvl4pPr marL="1600200" indent="-228600" defTabSz="1217613">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4pPr>
            <a:lvl5pPr marL="2057400" indent="-228600" defTabSz="1217613">
              <a:lnSpc>
                <a:spcPct val="90000"/>
              </a:lnSpc>
              <a:spcBef>
                <a:spcPts val="500"/>
              </a:spcBef>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5pPr>
            <a:lvl6pPr marL="25146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6pPr>
            <a:lvl7pPr marL="29718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7pPr>
            <a:lvl8pPr marL="34290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8pPr>
            <a:lvl9pPr marL="3886200" indent="-228600" defTabSz="1217613" eaLnBrk="0" fontAlgn="base" hangingPunct="0">
              <a:lnSpc>
                <a:spcPct val="90000"/>
              </a:lnSpc>
              <a:spcBef>
                <a:spcPts val="500"/>
              </a:spcBef>
              <a:spcAft>
                <a:spcPct val="0"/>
              </a:spcAft>
              <a:buFont typeface="Arial" panose="020b0604020202020204" pitchFamily="34" charset="0"/>
              <a:buChar char="•"/>
              <a:defRPr>
                <a:solidFill>
                  <a:schemeClr val="tx1"/>
                </a:solidFill>
                <a:latin typeface="等线" panose="02010600030101010101" pitchFamily="2" charset="-122"/>
                <a:ea typeface="等线" panose="02010600030101010101" pitchFamily="2" charset="-122"/>
              </a:defRPr>
            </a:lvl9pPr>
          </a:lstStyle>
          <a:p>
            <a:pPr defTabSz="914400">
              <a:lnSpc>
                <a:spcPct val="100000"/>
              </a:lnSpc>
              <a:spcBef>
                <a:spcPct val="0"/>
              </a:spcBef>
              <a:buFontTx/>
              <a:buNone/>
            </a:pPr>
            <a:r>
              <a:rPr kumimoji="1" lang="zh-CN" altLang="en-US" sz="3200" b="1">
                <a:latin typeface="楷体" panose="02010609060101010101" pitchFamily="49" charset="-122"/>
                <a:ea typeface="楷体" panose="02010609060101010101" pitchFamily="49" charset="-122"/>
              </a:rPr>
              <a:t>    </a:t>
            </a:r>
            <a:r>
              <a:rPr kumimoji="1" lang="zh-CN" altLang="en-US" sz="3600">
                <a:latin typeface="楷体" panose="02010609060101010101" pitchFamily="49" charset="-122"/>
                <a:ea typeface="楷体" panose="02010609060101010101" pitchFamily="49" charset="-122"/>
              </a:rPr>
              <a:t>随着世界各国相互依存的不断加深，发展中国家的发展不仅是发展中国家自身的问题，更是关系到发达国家的发展和世界共同发展能否顺利实现的关键问题。</a:t>
            </a:r>
            <a:endParaRPr kumimoji="1" lang="en-US" altLang="zh-CN" sz="3600">
              <a:latin typeface="楷体" pitchFamily="49" charset="-122"/>
              <a:ea typeface="楷体" pitchFamily="49" charset="-122"/>
            </a:endParaRPr>
          </a:p>
          <a:p>
            <a:pPr defTabSz="914400">
              <a:lnSpc>
                <a:spcPct val="100000"/>
              </a:lnSpc>
              <a:spcBef>
                <a:spcPct val="0"/>
              </a:spcBef>
              <a:buFontTx/>
              <a:buNone/>
            </a:pPr>
            <a:r>
              <a:rPr kumimoji="1" lang="en-US" altLang="zh-CN" sz="3600">
                <a:latin typeface="楷体" panose="02010609060101010101" pitchFamily="49" charset="-122"/>
                <a:ea typeface="楷体" panose="02010609060101010101" pitchFamily="49" charset="-122"/>
              </a:rPr>
              <a:t> </a:t>
            </a:r>
            <a:r>
              <a:rPr kumimoji="1" lang="zh-CN" altLang="en-US" sz="3600">
                <a:latin typeface="楷体" panose="02010609060101010101" pitchFamily="49" charset="-122"/>
                <a:ea typeface="楷体" panose="02010609060101010101" pitchFamily="49" charset="-122"/>
              </a:rPr>
              <a:t>  </a:t>
            </a:r>
            <a:r>
              <a:rPr kumimoji="1" lang="en-US" altLang="zh-CN" sz="3600">
                <a:latin typeface="楷体" panose="02010609060101010101" pitchFamily="49" charset="-122"/>
                <a:ea typeface="楷体" panose="02010609060101010101" pitchFamily="49" charset="-122"/>
              </a:rPr>
              <a:t>——《</a:t>
            </a:r>
            <a:r>
              <a:rPr kumimoji="1" lang="zh-CN" altLang="en-US" sz="3600">
                <a:latin typeface="楷体" panose="02010609060101010101" pitchFamily="49" charset="-122"/>
                <a:ea typeface="楷体" panose="02010609060101010101" pitchFamily="49" charset="-122"/>
              </a:rPr>
              <a:t>当代世界政治经济概论</a:t>
            </a:r>
            <a:r>
              <a:rPr kumimoji="1" lang="en-US" altLang="zh-CN" sz="3600">
                <a:latin typeface="楷体" panose="02010609060101010101" pitchFamily="49" charset="-122"/>
                <a:ea typeface="楷体" panose="02010609060101010101" pitchFamily="49" charset="-122"/>
              </a:rPr>
              <a:t>》</a:t>
            </a:r>
            <a:endParaRPr kumimoji="1" lang="zh-CN" altLang="en-US" sz="3600">
              <a:latin typeface="楷体" pitchFamily="49" charset="-122"/>
              <a:ea typeface="楷体" pitchFamily="49" charset="-122"/>
            </a:endParaRPr>
          </a:p>
        </p:txBody>
      </p:sp>
      <p:pic>
        <p:nvPicPr>
          <p:cNvPr id="11" name="New picture" hidden="1"/>
          <p:cNvPicPr/>
          <p:nvPr/>
        </p:nvPicPr>
        <p:blipFill>
          <a:blip r:embed="rId3"/>
          <a:stretch>
            <a:fillRect/>
          </a:stretch>
        </p:blipFill>
        <p:spPr>
          <a:xfrm>
            <a:off x="12344400" y="11912600"/>
            <a:ext cx="355600" cy="368300"/>
          </a:xfrm>
          <a:prstGeom prst="cube">
            <a:avLst/>
          </a:prstGeom>
        </p:spPr>
      </p:pic>
    </p:spTree>
    <p:extLst>
      <p:ext uri="{BB962C8B-B14F-4D97-AF65-F5344CB8AC3E}">
        <p14:creationId xmlns:p14="http://schemas.microsoft.com/office/powerpoint/2010/main" val="111790564"/>
      </p:ext>
    </p:extLst>
  </p:cSld>
  <p:clrMapOvr>
    <a:masterClrMapping/>
  </p:clrMapOvr>
  <mc:AlternateContent>
    <mc:Choice xmlns:p14="http://schemas.microsoft.com/office/powerpoint/2010/main" Requires="p14">
      <p:transition spd="slow" advTm="45837" p14:dur="2000"/>
    </mc:Choice>
    <mc:Fallback>
      <p:transition spd="slow" advTm="45837"/>
    </mc:Fallback>
  </mc:AlternateContent>
  <p:timing/>
</p:sld>
</file>

<file path=ppt/tags/tag1.xml><?xml version="1.0" encoding="utf-8"?>
<p:tagLst xmlns:p="http://schemas.openxmlformats.org/presentationml/2006/main">
  <p:tag name="TIMING" val="|15.3"/>
</p:tagLst>
</file>

<file path=ppt/tags/tag2.xml><?xml version="1.0" encoding="utf-8"?>
<p:tagLst xmlns:p="http://schemas.openxmlformats.org/presentationml/2006/main">
  <p:tag name="KSO_WM_BEAUTIFY_FLAG" val="#wm#"/>
  <p:tag name="KSO_WM_TEMPLATE_CATEGORY" val="custom"/>
  <p:tag name="KSO_WM_TEMPLATE_INDEX" val="20205081"/>
</p:tagLst>
</file>

<file path=ppt/tags/tag3.xml><?xml version="1.0" encoding="utf-8"?>
<p:tagLst xmlns:p="http://schemas.openxmlformats.org/presentationml/2006/main">
  <p:tag name="TIMING" val="|13.6"/>
</p:tagLst>
</file>

<file path=ppt/tags/tag4.xml><?xml version="1.0" encoding="utf-8"?>
<p:tagLst xmlns:p="http://schemas.openxmlformats.org/presentationml/2006/main">
  <p:tag name="TIMING" val="|16.4"/>
</p:tagLst>
</file>

<file path=ppt/tags/tag5.xml><?xml version="1.0" encoding="utf-8"?>
<p:tagLst xmlns:p="http://schemas.openxmlformats.org/presentationml/2006/main">
  <p:tag name="TIMING" val="|2.4"/>
</p:tagLst>
</file>

<file path=ppt/tags/tag6.xml><?xml version="1.0" encoding="utf-8"?>
<p:tagLst xmlns:p="http://schemas.openxmlformats.org/presentationml/2006/main">
  <p:tag name="TIMING" val="|2.5|31.1|0.7"/>
</p:tagLst>
</file>

<file path=ppt/tags/tag7.xml><?xml version="1.0" encoding="utf-8"?>
<p:tagLst xmlns:p="http://schemas.openxmlformats.org/presentationml/2006/main">
  <p:tag name="TIMING" val="|6.1|2.5|8"/>
</p:tagLst>
</file>

<file path=ppt/tags/tag8.xml><?xml version="1.0" encoding="utf-8"?>
<p:tagLst xmlns:p="http://schemas.openxmlformats.org/presentationml/2006/main">
  <p:tag name="KSO_WM_BEAUTIFY_FLAG" val="#wm#"/>
  <p:tag name="KSO_WM_TEMPLATE_CATEGORY" val="custom"/>
  <p:tag name="KSO_WM_TEMPLATE_INDEX" val="20205081"/>
</p:tagLst>
</file>

<file path=ppt/tags/tag9.xml><?xml version="1.0" encoding="utf-8"?>
<p:tagLst xmlns:p="http://schemas.openxmlformats.org/presentationml/2006/main">
  <p:tag name="TIMING" val="|2.9|1.1"/>
</p:tagLst>
</file>

<file path=ppt/tags/tag10.xml><?xml version="1.0" encoding="utf-8"?>
<p:tagLst xmlns:p="http://schemas.openxmlformats.org/presentationml/2006/main">
  <p:tag name="TIMING" val="|14.4"/>
</p:tagLst>
</file>

<file path=ppt/tags/tag11.xml><?xml version="1.0" encoding="utf-8"?>
<p:tagLst xmlns:p="http://schemas.openxmlformats.org/presentationml/2006/main">
  <p:tag name="TIMING" val="|12.3"/>
</p:tagLst>
</file>

<file path=ppt/tags/tag12.xml><?xml version="1.0" encoding="utf-8"?>
<p:tagLst xmlns:p="http://schemas.openxmlformats.org/presentationml/2006/main">
  <p:tag name="TIMING" val="|15.7"/>
</p:tagLst>
</file>

<file path=ppt/tags/tag13.xml><?xml version="1.0" encoding="utf-8"?>
<p:tagLst xmlns:p="http://schemas.openxmlformats.org/presentationml/2006/main">
  <p:tag name="TIMING" val="|6.1|7.2|2.4"/>
</p:tagLst>
</file>

<file path=ppt/tags/tag1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包裹">
  <a:themeElements>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包裹">
      <a:maj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Arial"/>
        <a:cs typeface="Arial"/>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包裹">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Lst>
    <a:ext uri="{05A4C25C-085E-4340-85A3-A5531E510DB2}">
      <thm15:themeFamily xmlns:thm15="http://schemas.microsoft.com/office/thememl/2012/main" xmlns="" name="Parcel" id="{8BEC4385-4EB9-4D53-BFB5-0EA123736B6D}" vid="{A425FB89-E954-4A2A-81DC-D90804A94DB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209</Paragraphs>
  <Slides>37</Slides>
  <Notes>12</Notes>
  <TotalTime>1147</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37</vt:i4>
      </vt:variant>
    </vt:vector>
  </HeadingPairs>
  <TitlesOfParts>
    <vt:vector baseType="lpstr" size="54">
      <vt:lpstr>Arial</vt:lpstr>
      <vt:lpstr>Gill Sans MT</vt:lpstr>
      <vt:lpstr>等线 Light</vt:lpstr>
      <vt:lpstr>等线</vt:lpstr>
      <vt:lpstr>宋体</vt:lpstr>
      <vt:lpstr>Calibri</vt:lpstr>
      <vt:lpstr>微软雅黑</vt:lpstr>
      <vt:lpstr>楷体</vt:lpstr>
      <vt:lpstr>华文中宋</vt:lpstr>
      <vt:lpstr>Times New Roman</vt:lpstr>
      <vt:lpstr>黑体</vt:lpstr>
      <vt:lpstr>楷体_GB2312</vt:lpstr>
      <vt:lpstr>仿宋_GB2312</vt:lpstr>
      <vt:lpstr>方正大黑体_GBK</vt:lpstr>
      <vt:lpstr>华文隶书</vt:lpstr>
      <vt:lpstr>华文新魏</vt:lpstr>
      <vt:lpstr>包裹</vt:lpstr>
      <vt:lpstr>PowerPoint Presentation</vt:lpstr>
      <vt:lpstr>PowerPoint Presentation</vt:lpstr>
      <vt:lpstr>PowerPoint Presentation</vt:lpstr>
      <vt:lpstr>PowerPoint Presentation</vt:lpstr>
      <vt:lpstr>一. 聚焦：世界殖民体系的崩溃</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二. 关注：发展中国家的成就与挑战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QiQi</dc:creator>
  <cp:lastModifiedBy>User</cp:lastModifiedBy>
  <cp:revision>141</cp:revision>
  <dcterms:created xsi:type="dcterms:W3CDTF">2020-03-18T13:08:09Z</dcterms:created>
  <dcterms:modified xsi:type="dcterms:W3CDTF">2020-07-02T01:57:21Z</dcterms:modified>
</cp:coreProperties>
</file>