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74" r:id="rId3"/>
    <p:sldId id="306" r:id="rId4"/>
    <p:sldId id="267" r:id="rId5"/>
    <p:sldId id="356" r:id="rId6"/>
    <p:sldId id="357" r:id="rId7"/>
    <p:sldId id="358" r:id="rId8"/>
    <p:sldId id="360" r:id="rId9"/>
    <p:sldId id="361" r:id="rId10"/>
    <p:sldId id="362" r:id="rId11"/>
    <p:sldId id="363" r:id="rId12"/>
    <p:sldId id="359" r:id="rId13"/>
    <p:sldId id="364" r:id="rId14"/>
    <p:sldId id="365" r:id="rId15"/>
    <p:sldId id="366" r:id="rId16"/>
    <p:sldId id="265" r:id="rId17"/>
    <p:sldId id="367" r:id="rId18"/>
    <p:sldId id="368" r:id="rId19"/>
    <p:sldId id="369" r:id="rId20"/>
    <p:sldId id="370" r:id="rId21"/>
    <p:sldId id="371" r:id="rId22"/>
    <p:sldId id="372" r:id="rId23"/>
    <p:sldId id="373" r:id="rId24"/>
    <p:sldId id="354" r:id="rId25"/>
    <p:sldId id="374" r:id="rId26"/>
    <p:sldId id="375" r:id="rId27"/>
    <p:sldId id="376" r:id="rId28"/>
    <p:sldId id="377" r:id="rId29"/>
    <p:sldId id="378" r:id="rId30"/>
    <p:sldId id="379" r:id="rId31"/>
    <p:sldId id="380" r:id="rId32"/>
    <p:sldId id="381" r:id="rId33"/>
    <p:sldId id="355" r:id="rId34"/>
    <p:sldId id="382" r:id="rId35"/>
    <p:sldId id="383" r:id="rId36"/>
    <p:sldId id="384" r:id="rId37"/>
    <p:sldId id="385" r:id="rId38"/>
    <p:sldId id="386" r:id="rId39"/>
    <p:sldId id="387" r:id="rId40"/>
    <p:sldId id="388" r:id="rId41"/>
    <p:sldId id="389" r:id="rId42"/>
  </p:sldIdLst>
  <p:sldSz cx="9144000" cy="6858000" type="screen4x3"/>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howGuides="1">
      <p:cViewPr varScale="1">
        <p:scale>
          <a:sx n="92" d="100"/>
          <a:sy n="92" d="100"/>
        </p:scale>
        <p:origin x="576" y="84"/>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tags" Target="tags/tag63.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heme" Target="theme/theme1.xml" /><Relationship Id="rId47"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a:lnSpc>
                <a:spcPct val="110000"/>
              </a:lnSpc>
              <a:buNone/>
              <a:defRPr sz="1800" spc="2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a:buNone/>
              <a:defRPr sz="1350">
                <a:solidFill>
                  <a:schemeClr val="tx1">
                    <a:lumMod val="65000"/>
                    <a:lumOff val="35000"/>
                  </a:schemeClr>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a:buNone/>
              <a:defRPr sz="2100"/>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a:spcAft>
                <a:spcPts val="1000"/>
              </a:spcAft>
              <a:defRPr spc="300"/>
            </a:lvl1pPr>
            <a:lvl2pPr marL="514350" indent="-171450">
              <a:defRPr spc="300"/>
            </a:lvl2pPr>
            <a:lvl3pPr marL="857250" indent="-171450">
              <a:defRPr spc="300"/>
            </a:lvl3pPr>
            <a:lvl4pPr marL="1200150" indent="-171450">
              <a:defRPr spc="300"/>
            </a:lvl4pPr>
            <a:lvl5pPr marL="1543050" indent="-17145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tags" Target="../tags/tag57.xml" /><Relationship Id="rId53" Type="http://schemas.openxmlformats.org/officeDocument/2006/relationships/tags" Target="../tags/tag58.xml" /><Relationship Id="rId54" Type="http://schemas.openxmlformats.org/officeDocument/2006/relationships/tags" Target="../tags/tag59.xml" /><Relationship Id="rId55" Type="http://schemas.openxmlformats.org/officeDocument/2006/relationships/tags" Target="../tags/tag60.xml" /><Relationship Id="rId56" Type="http://schemas.openxmlformats.org/officeDocument/2006/relationships/tags" Target="../tags/tag61.xml" /><Relationship Id="rId57" Type="http://schemas.openxmlformats.org/officeDocument/2006/relationships/tags" Target="../tags/tag62.xml" /><Relationship Id="rId58"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2"/>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53"/>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54"/>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5"/>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6"/>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panose="05000000000000000000"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slide" Target="slide15.xml" TargetMode="Internal" /><Relationship Id="rId3" Type="http://schemas.openxmlformats.org/officeDocument/2006/relationships/slide" Target="slide23.xml" TargetMode="Internal" /><Relationship Id="rId4" Type="http://schemas.openxmlformats.org/officeDocument/2006/relationships/slide" Target="slide32.xml" TargetMode="Internal" /><Relationship Id="rId5" Type="http://schemas.openxmlformats.org/officeDocument/2006/relationships/image" Target="../media/image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95536" y="2852936"/>
            <a:ext cx="8430108" cy="576064"/>
          </a:xfrm>
        </p:spPr>
        <p:txBody>
          <a:bodyPr/>
          <a:lstStyle/>
          <a:p>
            <a:r>
              <a:rPr lang="zh-CN" altLang="en-US"/>
              <a:t>第</a:t>
            </a:r>
            <a:r>
              <a:rPr lang="en-US" altLang="zh-CN"/>
              <a:t>17</a:t>
            </a:r>
            <a:r>
              <a:rPr lang="zh-CN" altLang="en-US"/>
              <a:t>课　第二次世界大战与战后国际秩序的形成</a:t>
            </a:r>
            <a:endParaRPr lang="zh-CN" altLang="zh-CN"/>
          </a:p>
        </p:txBody>
      </p:sp>
    </p:spTree>
  </p:cSld>
  <p:clrMapOvr>
    <a:masterClrMapping/>
  </p:clrMapOvr>
  <p:transition spd="slow">
    <p:strips dir="ld"/>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707517" y="1628800"/>
          <a:ext cx="7728966" cy="3352800"/>
        </p:xfrm>
        <a:graphic>
          <a:graphicData uri="http://schemas.openxmlformats.org/drawingml/2006/table">
            <a:tbl>
              <a:tblPr firstRow="1" firstCol="1" bandRow="1"/>
              <a:tblGrid>
                <a:gridCol w="1848259"/>
                <a:gridCol w="5880707"/>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了解第二次世界大战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世纪上半期国际秩序的变动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从唯物史观的角度认识第二次世界大战是资本主义经济政治发展的不平衡的必然产物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亚欧战争策源地的形成以及扩军备战必然会引发战争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能够运用列表等方法概括第二次世界大战的主要进程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认识战争给人类带来的深重灾难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加强对热爱和平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避免战争的教育</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能够通过史料认识雅尔塔体系的主要内容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认识其实质和影响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培养史料实证等学科核心素养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96752"/>
            <a:ext cx="8128000" cy="90486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一、法西斯主义与亚欧战争策源地的形成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法西斯主义的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形成</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2101615"/>
          <a:ext cx="7728966" cy="2346960"/>
        </p:xfrm>
        <a:graphic>
          <a:graphicData uri="http://schemas.openxmlformats.org/drawingml/2006/table">
            <a:tbl>
              <a:tblPr firstRow="1" firstCol="1" bandRow="1"/>
              <a:tblGrid>
                <a:gridCol w="1056171"/>
                <a:gridCol w="6672795"/>
              </a:tblGrid>
              <a:tr h="0">
                <a:tc>
                  <a:txBody>
                    <a:bodyPr vert="horz" wrap="square"/>
                    <a:lstStyle/>
                    <a:p>
                      <a:pPr algn="just">
                        <a:spcAft>
                          <a:spcPct val="0"/>
                        </a:spcAft>
                        <a:tabLst>
                          <a:tab pos="1188085"/>
                          <a:tab pos="2163445"/>
                          <a:tab pos="3142615"/>
                          <a:tab pos="4190365"/>
                        </a:tabLst>
                      </a:pPr>
                      <a:r>
                        <a:rPr lang="zh-CN" sz="2200" smtClean="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意大利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1919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墨索里尼</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成立的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战斗的意大利法西斯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是世界上第一个法西斯主义政党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后更名为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国家法西斯党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1922</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墨索里尼建立了法西斯政权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德国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希特勒组建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民族社会主义德意志工人党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简称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纳粹党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是德国法西斯运动的开始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日本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冈村宁次、</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东条英机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等日本军人订立密约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是日本军部法西斯运动的开始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2483768" y="2129469"/>
            <a:ext cx="112660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754167" y="3449782"/>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050260" y="3811814"/>
            <a:ext cx="112660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法西斯主义的特征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以</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极端民族主义</a:t>
            </a:r>
            <a:r>
              <a:rPr lang="zh-CN" altLang="zh-CN" sz="2200">
                <a:solidFill>
                  <a:srgbClr val="000000"/>
                </a:solidFill>
                <a:latin typeface="Times New Roman" panose="02020603050405020304" pitchFamily="18" charset="0"/>
                <a:cs typeface="Times New Roman" panose="02020603050405020304" pitchFamily="18" charset="0"/>
              </a:rPr>
              <a:t>为基本特征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反对自由主义和共产主义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主张对内实行恐怖</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独裁统治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对外</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侵略扩张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发动战争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争霸世界。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特别提示</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德国法西斯专政的特点是建立一党专政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主要表现为纳粹党通过议会选举获胜并实行一党专政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其取得政权的途径是合法的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而日本法西斯势力则是通过武装暴动取得政权的。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879539" y="2822492"/>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691809" y="320258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459978" y="320258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亚欧战争策源地的形成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面对</a:t>
            </a:r>
            <a:r>
              <a:rPr lang="en-US" altLang="zh-CN" sz="2200">
                <a:solidFill>
                  <a:srgbClr val="000000"/>
                </a:solidFill>
                <a:latin typeface="Times New Roman" panose="02020603050405020304" pitchFamily="18" charset="0"/>
                <a:cs typeface="Times New Roman" panose="02020603050405020304" pitchFamily="18" charset="0"/>
              </a:rPr>
              <a:t>1929</a:t>
            </a:r>
            <a:r>
              <a:rPr lang="zh-CN" altLang="zh-CN" sz="2200">
                <a:solidFill>
                  <a:srgbClr val="000000"/>
                </a:solidFill>
                <a:latin typeface="Times New Roman" panose="02020603050405020304" pitchFamily="18" charset="0"/>
                <a:cs typeface="Times New Roman" panose="02020603050405020304" pitchFamily="18" charset="0"/>
              </a:rPr>
              <a:t>年的经济大危机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法西斯分子鼓吹通过战争寻找出路。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过程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在亚洲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世界经济大危机重创日本经济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日本法西斯分子认为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摆脱危机的出路是对外扩张。</a:t>
            </a:r>
            <a:r>
              <a:rPr lang="en-US" altLang="zh-CN" sz="2200">
                <a:solidFill>
                  <a:srgbClr val="000000"/>
                </a:solidFill>
                <a:latin typeface="Times New Roman" panose="02020603050405020304" pitchFamily="18" charset="0"/>
                <a:cs typeface="Times New Roman" panose="02020603050405020304" pitchFamily="18" charset="0"/>
              </a:rPr>
              <a:t>1931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日本军队发动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九一八</a:t>
            </a:r>
            <a:r>
              <a:rPr lang="zh-CN" altLang="zh-CN" sz="2200">
                <a:solidFill>
                  <a:srgbClr val="000000"/>
                </a:solidFill>
                <a:latin typeface="Times New Roman" panose="02020603050405020304" pitchFamily="18" charset="0"/>
                <a:cs typeface="Times New Roman" panose="02020603050405020304" pitchFamily="18" charset="0"/>
              </a:rPr>
              <a:t>事变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侵占中国东北。</a:t>
            </a:r>
            <a:r>
              <a:rPr lang="en-US" altLang="zh-CN" sz="2200">
                <a:solidFill>
                  <a:srgbClr val="000000"/>
                </a:solidFill>
                <a:latin typeface="Times New Roman" panose="02020603050405020304" pitchFamily="18" charset="0"/>
                <a:cs typeface="Times New Roman" panose="02020603050405020304" pitchFamily="18" charset="0"/>
              </a:rPr>
              <a:t>1936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日本建立军事法西斯专政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扩大对外侵略</a:t>
            </a:r>
            <a:r>
              <a:rPr lang="zh-CN" altLang="zh-CN" sz="2200">
                <a:solidFill>
                  <a:srgbClr val="000000"/>
                </a:solidFill>
                <a:latin typeface="Times New Roman" panose="02020603050405020304" pitchFamily="18" charset="0"/>
                <a:cs typeface="Times New Roman" panose="02020603050405020304" pitchFamily="18" charset="0"/>
              </a:rPr>
              <a:t>为基本国策。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6557051" y="4005793"/>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390978" y="2822492"/>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610542" y="4431381"/>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521133"/>
            <a:ext cx="8128000" cy="206973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特别提示</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日本军部是日本对外发动战争的军事指挥枢纽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包括政府中的陆军省、海军省以及陆军最高指挥部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陆军参谋本部和海军最高指挥部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海军军令部等机构。日本军部独立于政府、议会之外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直接对天皇负责。第二次世界大战前的日本军部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是在明治维新后伴随军事近代化组建起来的。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844824"/>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在欧洲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经济大危机使德国社会各阶层普遍对政府失去信任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法西斯势力迅速发展。</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1933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纳粹党攫取德国政权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建立法西斯独裁统治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积极扩军备战。</a:t>
            </a:r>
            <a:r>
              <a:rPr lang="en-US" altLang="zh-CN" sz="2200">
                <a:solidFill>
                  <a:srgbClr val="000000"/>
                </a:solidFill>
                <a:latin typeface="Times New Roman" panose="02020603050405020304" pitchFamily="18" charset="0"/>
                <a:cs typeface="Times New Roman" panose="02020603050405020304" pitchFamily="18" charset="0"/>
              </a:rPr>
              <a:t>1935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意大利入侵</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埃塞俄比亚</a:t>
            </a:r>
            <a:r>
              <a:rPr lang="zh-CN" altLang="zh-CN" sz="2200">
                <a:solidFill>
                  <a:srgbClr val="000000"/>
                </a:solidFill>
                <a:latin typeface="Times New Roman" panose="02020603050405020304" pitchFamily="18" charset="0"/>
                <a:cs typeface="Times New Roman" panose="02020603050405020304" pitchFamily="18" charset="0"/>
              </a:rPr>
              <a:t>。</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1936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意大利和德国结成轴心国。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080614" y="2329094"/>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763308" y="2728973"/>
            <a:ext cx="1398625"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441929" y="2728051"/>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844824"/>
            <a:ext cx="4213013"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图解历史经济危机后各国的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发展</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3" name="19A46.eps" descr="id:2147494041;FounderCES"/>
          <p:cNvPicPr/>
          <p:nvPr/>
        </p:nvPicPr>
        <p:blipFill>
          <a:blip r:embed="rId2"/>
          <a:stretch>
            <a:fillRect/>
          </a:stretch>
        </p:blipFill>
        <p:spPr>
          <a:xfrm>
            <a:off x="971600" y="2343422"/>
            <a:ext cx="6796115" cy="1296144"/>
          </a:xfrm>
          <a:prstGeom prst="rect">
            <a:avLst/>
          </a:prstGeom>
        </p:spPr>
      </p:pic>
    </p:spTree>
  </p:cSld>
  <p:clrMapOvr>
    <a:masterClrMapping/>
  </p:clrMapOvr>
  <p:transition spd="slow">
    <p:cut thruBlk="1"/>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慕尼黑阴谋</a:t>
            </a:r>
            <a:r>
              <a:rPr lang="en-US" altLang="zh-CN" sz="2200">
                <a:solidFill>
                  <a:srgbClr val="000000"/>
                </a:solidFill>
                <a:latin typeface="Times New Roman" panose="02020603050405020304" pitchFamily="18" charset="0"/>
                <a:cs typeface="Times New Roman" panose="02020603050405020304" pitchFamily="18" charset="0"/>
              </a:rPr>
              <a:t>:1938</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德国吞并</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奥地利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并对捷克斯洛伐克提出领土要求。英法实行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绥靖政策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与德意签订《慕尼黑协定》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把</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苏台德</a:t>
            </a:r>
            <a:r>
              <a:rPr lang="zh-CN" altLang="zh-CN" sz="2200">
                <a:solidFill>
                  <a:srgbClr val="000000"/>
                </a:solidFill>
                <a:latin typeface="Times New Roman" panose="02020603050405020304" pitchFamily="18" charset="0"/>
                <a:cs typeface="Times New Roman" panose="02020603050405020304" pitchFamily="18" charset="0"/>
              </a:rPr>
              <a:t>等地区割让给德国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更加助长了法西斯国家的侵略野心。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思维点拨</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绥靖政策是英法两国为维护自身利益而采取的一种姑息纵容的政策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它们打算祸水东引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把矛头指向苏联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这使得德国法西斯的侵略公然受到鼓励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助长了希特勒发动战争的野心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削弱了反法西斯力量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加速了第二次世界大战的爆发。</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427984" y="2194473"/>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833417" y="259534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739623" y="2595348"/>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12408" y="2996952"/>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par>
                                <p:cTn id="18" presetID="22" presetClass="exit" presetSubtype="4" fill="hold" grpId="0" nodeType="withEffect">
                                  <p:stCondLst>
                                    <p:cond delay="0"/>
                                  </p:stCondLst>
                                  <p:childTnLst>
                                    <p:animEffect transition="out" filter="wipe(down)">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二、第二次世界大战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过程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(1)1931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日本制造</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九一八事变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发动了侵华战争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拉开了第二次世界大战的序幕。中国人民开始局部抗战。</a:t>
            </a:r>
            <a:r>
              <a:rPr lang="en-US" altLang="zh-CN" sz="2200">
                <a:solidFill>
                  <a:srgbClr val="000000"/>
                </a:solidFill>
                <a:latin typeface="Times New Roman" panose="02020603050405020304" pitchFamily="18" charset="0"/>
                <a:cs typeface="Times New Roman" panose="02020603050405020304" pitchFamily="18" charset="0"/>
              </a:rPr>
              <a:t>1937</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日本制造</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七七事变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发动了全面侵华战争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中国开始全民族抗战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这也成为第二次世界大战在亚洲爆发的标志。中华民族结成抗日民族统一战线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团结抗日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开辟了对日本法西斯持久作战的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东方主战场</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特别提示</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中国最早开始进行反法西斯战争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进行了</a:t>
            </a:r>
            <a:r>
              <a:rPr lang="en-US" altLang="zh-CN" sz="2200">
                <a:solidFill>
                  <a:srgbClr val="000000"/>
                </a:solidFill>
                <a:latin typeface="Times New Roman" panose="02020603050405020304" pitchFamily="18" charset="0"/>
                <a:cs typeface="Times New Roman" panose="02020603050405020304" pitchFamily="18" charset="0"/>
              </a:rPr>
              <a:t>14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年的艰苦抗战。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927221" y="2791319"/>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80737" y="359756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32942" y="4395548"/>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(2)1939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9</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德国以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闪击战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突袭</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波兰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英法被迫对德宣战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第二次世界大战全面爆发。德国东突西进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迅速占领欧洲大部分地区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法国败降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英国坚持抵抗。</a:t>
            </a:r>
            <a:r>
              <a:rPr lang="en-US" altLang="zh-CN" sz="2200">
                <a:solidFill>
                  <a:srgbClr val="000000"/>
                </a:solidFill>
                <a:latin typeface="Times New Roman" panose="02020603050405020304" pitchFamily="18" charset="0"/>
                <a:cs typeface="Times New Roman" panose="02020603050405020304" pitchFamily="18" charset="0"/>
              </a:rPr>
              <a:t>1941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德国入侵</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苏联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苏联战场成为抵抗纳粹德国的主战场。同年</a:t>
            </a:r>
            <a:r>
              <a:rPr lang="en-US" altLang="zh-CN" sz="2200">
                <a:solidFill>
                  <a:srgbClr val="000000"/>
                </a:solidFill>
                <a:latin typeface="Times New Roman" panose="02020603050405020304" pitchFamily="18" charset="0"/>
                <a:cs typeface="Times New Roman" panose="02020603050405020304" pitchFamily="18" charset="0"/>
              </a:rPr>
              <a:t>12</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日本挑起太平洋战争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美国</a:t>
            </a:r>
            <a:r>
              <a:rPr lang="zh-CN" altLang="zh-CN" sz="2200">
                <a:solidFill>
                  <a:srgbClr val="000000"/>
                </a:solidFill>
                <a:latin typeface="Times New Roman" panose="02020603050405020304" pitchFamily="18" charset="0"/>
                <a:cs typeface="Times New Roman" panose="02020603050405020304" pitchFamily="18" charset="0"/>
              </a:rPr>
              <a:t>对日宣战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第二次世界大战发展到全球阶段。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(3)1942</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以美、英、苏、中为首的</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cs typeface="Times New Roman" panose="02020603050405020304" pitchFamily="18" charset="0"/>
              </a:rPr>
              <a:t>个国家签署《联合国家宣言》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建立世界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反法西斯同盟</a:t>
            </a:r>
            <a:r>
              <a:rPr lang="zh-CN" altLang="zh-CN" sz="2200">
                <a:solidFill>
                  <a:srgbClr val="000000"/>
                </a:solidFill>
                <a:latin typeface="Times New Roman" panose="02020603050405020304" pitchFamily="18" charset="0"/>
                <a:cs typeface="Times New Roman" panose="02020603050405020304" pitchFamily="18" charset="0"/>
              </a:rPr>
              <a:t>。从此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同盟国家协同作战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在以后近三年半的时间里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相继打败意大利、德国和日本。</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德国</a:t>
            </a:r>
            <a:r>
              <a:rPr lang="zh-CN" altLang="zh-CN" sz="2200">
                <a:solidFill>
                  <a:srgbClr val="000000"/>
                </a:solidFill>
                <a:latin typeface="Times New Roman" panose="02020603050405020304" pitchFamily="18" charset="0"/>
                <a:cs typeface="Times New Roman" panose="02020603050405020304" pitchFamily="18" charset="0"/>
              </a:rPr>
              <a:t>投降</a:t>
            </a:r>
            <a:r>
              <a:rPr lang="en-US" altLang="zh-CN" sz="2200">
                <a:solidFill>
                  <a:srgbClr val="000000"/>
                </a:solidFill>
                <a:latin typeface="Times New Roman" panose="02020603050405020304" pitchFamily="18" charset="0"/>
                <a:cs typeface="Times New Roman" panose="02020603050405020304" pitchFamily="18" charset="0"/>
              </a:rPr>
              <a:t>,9</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日本</a:t>
            </a:r>
            <a:r>
              <a:rPr lang="zh-CN" altLang="zh-CN" sz="2200">
                <a:solidFill>
                  <a:srgbClr val="000000"/>
                </a:solidFill>
                <a:latin typeface="Times New Roman" panose="02020603050405020304" pitchFamily="18" charset="0"/>
                <a:cs typeface="Times New Roman" panose="02020603050405020304" pitchFamily="18" charset="0"/>
              </a:rPr>
              <a:t>签署无条件投降书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第二次世界大战结束。</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716016" y="178320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888926" y="2585686"/>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164288" y="2986561"/>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27784" y="4211426"/>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11560" y="5002785"/>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699792" y="5002785"/>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xit" presetSubtype="4" fill="hold" grpId="0" nodeType="clickEffect">
                                  <p:stCondLst>
                                    <p:cond delay="0"/>
                                  </p:stCondLst>
                                  <p:childTnLst>
                                    <p:animEffect transition="out" filter="wipe(down)">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513599"/>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三、战后国际秩序的建立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确立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第二次世界大战中后期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反法西斯同盟国的首脑相继在开罗、德黑兰、雅尔塔和波茨坦等地召开会议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缔结了一系列条约和协定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建立了战后国际秩序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史称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雅尔塔体系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563888" y="4211426"/>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内容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重新确定欧亚国家的版图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德国</a:t>
            </a:r>
            <a:r>
              <a:rPr lang="zh-CN" altLang="zh-CN" sz="2200">
                <a:solidFill>
                  <a:srgbClr val="000000"/>
                </a:solidFill>
                <a:latin typeface="Times New Roman" panose="02020603050405020304" pitchFamily="18" charset="0"/>
                <a:cs typeface="Times New Roman" panose="02020603050405020304" pitchFamily="18" charset="0"/>
              </a:rPr>
              <a:t>由美、苏、英、法分区占领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日本由</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美国</a:t>
            </a:r>
            <a:r>
              <a:rPr lang="zh-CN" altLang="zh-CN" sz="2200">
                <a:solidFill>
                  <a:srgbClr val="000000"/>
                </a:solidFill>
                <a:latin typeface="Times New Roman" panose="02020603050405020304" pitchFamily="18" charset="0"/>
                <a:cs typeface="Times New Roman" panose="02020603050405020304" pitchFamily="18" charset="0"/>
              </a:rPr>
              <a:t>单独占领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日本领土限制在四个岛屿及若干小岛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退出第一次世界大战以来在太平洋区域所占的一切岛屿以及日本窃取于中国的领土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如东北地区、台湾及其附属岛屿、澎湖群岛等归还中国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承认</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朝鲜</a:t>
            </a:r>
            <a:r>
              <a:rPr lang="zh-CN" altLang="zh-CN" sz="2200">
                <a:solidFill>
                  <a:srgbClr val="000000"/>
                </a:solidFill>
                <a:latin typeface="Times New Roman" panose="02020603050405020304" pitchFamily="18" charset="0"/>
                <a:cs typeface="Times New Roman" panose="02020603050405020304" pitchFamily="18" charset="0"/>
              </a:rPr>
              <a:t>最终独立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审判战犯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肃清法西斯主义和军国主义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对德、日、意的殖民地及国联的委任统治地实行托管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原则上承认被压迫民族的独立权利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美、苏、英划分势力范围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成立联合国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等等。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成立联合国</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cs typeface="Times New Roman" panose="02020603050405020304" pitchFamily="18" charset="0"/>
              </a:rPr>
              <a:t>年成立的联合国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其宗旨是</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维护国际和平与安全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加强国际合作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促进全球经济社会发展。联合国实行形成实质性事项的决议需要五个常任理事国一致同意的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大国一致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使和平解决争端和制裁侵略具有更强的可操作性。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067944" y="1577574"/>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166842" y="197844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485768" y="3190008"/>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114612" y="4427450"/>
            <a:ext cx="2633852"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87165" y="4797152"/>
            <a:ext cx="39486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304931" y="520703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xit" presetSubtype="4" fill="hold" grpId="0" nodeType="clickEffect">
                                  <p:stCondLst>
                                    <p:cond delay="0"/>
                                  </p:stCondLst>
                                  <p:childTnLst>
                                    <p:animEffect transition="out" filter="wipe(down)">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评价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雅尔塔体系以建立和维护世界和平为主要目标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提倡不同社会制度国家之间的共处与合作。但是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它也是大国相互妥协的产物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带有明显的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强权政治</a:t>
            </a:r>
            <a:r>
              <a:rPr lang="zh-CN" altLang="zh-CN" sz="2200">
                <a:solidFill>
                  <a:srgbClr val="000000"/>
                </a:solidFill>
                <a:latin typeface="Times New Roman" panose="02020603050405020304" pitchFamily="18" charset="0"/>
                <a:cs typeface="Times New Roman" panose="02020603050405020304" pitchFamily="18" charset="0"/>
              </a:rPr>
              <a:t>色彩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严重损害了一些国家的利益。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欧洲在第二次世界大战中遭受致命打击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苏联</a:t>
            </a:r>
            <a:r>
              <a:rPr lang="zh-CN" altLang="zh-CN" sz="2200">
                <a:solidFill>
                  <a:srgbClr val="000000"/>
                </a:solidFill>
                <a:latin typeface="Times New Roman" panose="02020603050405020304" pitchFamily="18" charset="0"/>
                <a:cs typeface="Times New Roman" panose="02020603050405020304" pitchFamily="18" charset="0"/>
              </a:rPr>
              <a:t>空前强大。</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美国</a:t>
            </a:r>
            <a:r>
              <a:rPr lang="zh-CN" altLang="zh-CN" sz="2200">
                <a:solidFill>
                  <a:srgbClr val="000000"/>
                </a:solidFill>
                <a:latin typeface="Times New Roman" panose="02020603050405020304" pitchFamily="18" charset="0"/>
                <a:cs typeface="Times New Roman" panose="02020603050405020304" pitchFamily="18" charset="0"/>
              </a:rPr>
              <a:t>成为世界第一经济、政治和军事强国。第二次世界大战的结束就成为国际格局从</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欧洲</a:t>
            </a:r>
            <a:r>
              <a:rPr lang="zh-CN" altLang="zh-CN" sz="2200">
                <a:solidFill>
                  <a:srgbClr val="000000"/>
                </a:solidFill>
                <a:latin typeface="Times New Roman" panose="02020603050405020304" pitchFamily="18" charset="0"/>
                <a:cs typeface="Times New Roman" panose="02020603050405020304" pitchFamily="18" charset="0"/>
              </a:rPr>
              <a:t>中心走向</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美苏</a:t>
            </a:r>
            <a:r>
              <a:rPr lang="zh-CN" altLang="zh-CN" sz="2200">
                <a:solidFill>
                  <a:srgbClr val="000000"/>
                </a:solidFill>
                <a:latin typeface="Times New Roman" panose="02020603050405020304" pitchFamily="18" charset="0"/>
                <a:cs typeface="Times New Roman" panose="02020603050405020304" pitchFamily="18" charset="0"/>
              </a:rPr>
              <a:t>对峙的两极格局的真正转折点。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691680" y="3203314"/>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87495" y="3600476"/>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80387" y="4005064"/>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131840" y="440593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788024" y="440593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德、日法西斯上台的原因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让该死的《凡尔赛条约》见鬼去吧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我们强大的德国军队总兵力已经超过了</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万人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我们的武器现在世界一流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这是欧洲和世界第一流的军队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德意志已经真正复兴了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万岁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从耻辱的第一次世界大战到现在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仅仅</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德意志重新站起来了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让世界看看吧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德意志是永远打不倒的汉子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全体欢呼</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德意志万岁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元首万岁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这是什么问题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这是在向全世界宣告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德意志是真正的优秀民族</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希特勒演说词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经济危机却沉重打击了日本的进出口贸易。</a:t>
            </a:r>
            <a:r>
              <a:rPr lang="en-US" altLang="zh-CN" sz="2200">
                <a:solidFill>
                  <a:srgbClr val="000000"/>
                </a:solidFill>
                <a:latin typeface="Times New Roman" panose="02020603050405020304" pitchFamily="18" charset="0"/>
                <a:cs typeface="Times New Roman" panose="02020603050405020304" pitchFamily="18" charset="0"/>
              </a:rPr>
              <a:t>1929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年的外贸总额为</a:t>
            </a:r>
            <a:r>
              <a:rPr lang="en-US" altLang="zh-CN" sz="2200">
                <a:solidFill>
                  <a:srgbClr val="000000"/>
                </a:solidFill>
                <a:latin typeface="Times New Roman" panose="02020603050405020304" pitchFamily="18" charset="0"/>
                <a:cs typeface="Times New Roman" panose="02020603050405020304" pitchFamily="18" charset="0"/>
              </a:rPr>
              <a:t>43.6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亿日元</a:t>
            </a:r>
            <a:r>
              <a:rPr lang="en-US" altLang="zh-CN" sz="2200">
                <a:solidFill>
                  <a:srgbClr val="000000"/>
                </a:solidFill>
                <a:latin typeface="Times New Roman" panose="02020603050405020304" pitchFamily="18" charset="0"/>
                <a:cs typeface="Times New Roman" panose="02020603050405020304" pitchFamily="18" charset="0"/>
              </a:rPr>
              <a:t>,1930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年降至</a:t>
            </a:r>
            <a:r>
              <a:rPr lang="en-US" altLang="zh-CN" sz="2200">
                <a:solidFill>
                  <a:srgbClr val="000000"/>
                </a:solidFill>
                <a:latin typeface="Times New Roman" panose="02020603050405020304" pitchFamily="18" charset="0"/>
                <a:cs typeface="Times New Roman" panose="02020603050405020304" pitchFamily="18" charset="0"/>
              </a:rPr>
              <a:t>30.1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亿日元</a:t>
            </a:r>
            <a:r>
              <a:rPr lang="en-US" altLang="zh-CN" sz="2200">
                <a:solidFill>
                  <a:srgbClr val="000000"/>
                </a:solidFill>
                <a:latin typeface="Times New Roman" panose="02020603050405020304" pitchFamily="18" charset="0"/>
                <a:cs typeface="Times New Roman" panose="02020603050405020304" pitchFamily="18" charset="0"/>
              </a:rPr>
              <a:t>,1931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年又降至</a:t>
            </a:r>
            <a:r>
              <a:rPr lang="en-US" altLang="zh-CN" sz="2200">
                <a:solidFill>
                  <a:srgbClr val="000000"/>
                </a:solidFill>
                <a:latin typeface="Times New Roman" panose="02020603050405020304" pitchFamily="18" charset="0"/>
                <a:cs typeface="Times New Roman" panose="02020603050405020304" pitchFamily="18" charset="0"/>
              </a:rPr>
              <a:t>23.8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亿日元。</a:t>
            </a:r>
            <a:r>
              <a:rPr lang="en-US" altLang="zh-CN" sz="2200">
                <a:solidFill>
                  <a:srgbClr val="000000"/>
                </a:solidFill>
                <a:latin typeface="Times New Roman" panose="02020603050405020304" pitchFamily="18" charset="0"/>
                <a:cs typeface="Times New Roman" panose="02020603050405020304" pitchFamily="18" charset="0"/>
              </a:rPr>
              <a:t>1931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年进口额比</a:t>
            </a:r>
            <a:r>
              <a:rPr lang="en-US" altLang="zh-CN" sz="2200">
                <a:solidFill>
                  <a:srgbClr val="000000"/>
                </a:solidFill>
                <a:latin typeface="Times New Roman" panose="02020603050405020304" pitchFamily="18" charset="0"/>
                <a:cs typeface="Times New Roman" panose="02020603050405020304" pitchFamily="18" charset="0"/>
              </a:rPr>
              <a:t>1929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年下降了</a:t>
            </a:r>
            <a:r>
              <a:rPr lang="en-US" altLang="zh-CN" sz="2200">
                <a:solidFill>
                  <a:srgbClr val="000000"/>
                </a:solidFill>
                <a:latin typeface="Times New Roman" panose="02020603050405020304" pitchFamily="18" charset="0"/>
                <a:cs typeface="Times New Roman" panose="02020603050405020304" pitchFamily="18" charset="0"/>
              </a:rPr>
              <a:t>44%,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出口额下降了</a:t>
            </a:r>
            <a:r>
              <a:rPr lang="en-US" altLang="zh-CN" sz="2200">
                <a:solidFill>
                  <a:srgbClr val="000000"/>
                </a:solidFill>
                <a:latin typeface="Times New Roman" panose="02020603050405020304" pitchFamily="18" charset="0"/>
                <a:cs typeface="Times New Roman" panose="02020603050405020304" pitchFamily="18" charset="0"/>
              </a:rPr>
              <a:t>47%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年破产企业达</a:t>
            </a:r>
            <a:r>
              <a:rPr lang="en-US" altLang="zh-CN" sz="2200">
                <a:solidFill>
                  <a:srgbClr val="000000"/>
                </a:solidFill>
                <a:latin typeface="Times New Roman" panose="02020603050405020304" pitchFamily="18" charset="0"/>
                <a:cs typeface="Times New Roman" panose="02020603050405020304" pitchFamily="18" charset="0"/>
              </a:rPr>
              <a:t>823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减资的有</a:t>
            </a:r>
            <a:r>
              <a:rPr lang="en-US" altLang="zh-CN" sz="2200">
                <a:solidFill>
                  <a:srgbClr val="000000"/>
                </a:solidFill>
                <a:latin typeface="Times New Roman" panose="02020603050405020304" pitchFamily="18" charset="0"/>
                <a:cs typeface="Times New Roman" panose="02020603050405020304" pitchFamily="18" charset="0"/>
              </a:rPr>
              <a:t>310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家</a:t>
            </a:r>
            <a:r>
              <a:rPr lang="en-US" altLang="zh-CN" sz="2200">
                <a:solidFill>
                  <a:srgbClr val="000000"/>
                </a:solidFill>
                <a:latin typeface="Times New Roman" panose="02020603050405020304" pitchFamily="18" charset="0"/>
                <a:cs typeface="Times New Roman" panose="02020603050405020304" pitchFamily="18" charset="0"/>
              </a:rPr>
              <a:t>,1931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陷于破产和停业状态的银行达</a:t>
            </a:r>
            <a:r>
              <a:rPr lang="en-US" altLang="zh-CN" sz="2200">
                <a:solidFill>
                  <a:srgbClr val="000000"/>
                </a:solidFill>
                <a:latin typeface="Times New Roman" panose="02020603050405020304" pitchFamily="18" charset="0"/>
                <a:cs typeface="Times New Roman" panose="02020603050405020304" pitchFamily="18" charset="0"/>
              </a:rPr>
              <a:t>58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帝国鉴于内外的形势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认为帝国当前应该确立的根本国策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在于外交和国防互相配合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一方面确保帝国在东亚大陆的地位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另一方面向南方海洋发展</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《基本国策纲要》</a:t>
            </a:r>
            <a:r>
              <a:rPr lang="en-US" altLang="zh-CN" sz="2200">
                <a:solidFill>
                  <a:srgbClr val="000000"/>
                </a:solidFill>
                <a:latin typeface="Times New Roman" panose="02020603050405020304" pitchFamily="18" charset="0"/>
                <a:cs typeface="Times New Roman" panose="02020603050405020304" pitchFamily="18" charset="0"/>
              </a:rPr>
              <a:t>(1936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史料一第一句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让该死的《凡尔赛条约》见鬼去吧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说明对第一次世界大战后战胜国对德国的处置极为不满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利用民族复仇情绪有利于法西斯分子发展壮大。史料二的数据对比是解题关键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然后再联系所学内容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分析经济危机对日本经济的打击和对社会的影响。注意根据史料三中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一方面确保帝国在东亚大陆的地位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另一方面向南方海洋发展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作答。</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史料一中希特勒为什么利用《凡尔赛条约》向德国人进行宣传</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指出经济危机对日本产生了哪些影响。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史料三中日本制定了什么国策</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因为《凡尔赛条约》对德国进行了严厉的惩罚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以此进行宣传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比较容易引起德国人的共鸣。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经济危机沉重打击了日本的经济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造成了严重的社会动荡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法西斯势力乘机崛起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日本建立了法西斯专政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走上了对外扩张道路。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制定了扩大对外侵略的基本国策。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wipe(down)">
                                      <p:cBhvr>
                                        <p:cTn id="10" dur="500"/>
                                        <p:tgtEl>
                                          <p:spTgt spid="2">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Effect transition="in" filter="wipe(down)">
                                      <p:cBhvr>
                                        <p:cTn id="13"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德、日两国法西斯专政建立的异同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相同点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德国、日本封建残余严重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民主基础薄弱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专制主义、军国主义气氛浓厚。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民族主义情绪强烈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存在着力图摆脱凡尔赛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华盛顿体系束缚的势力。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经济危机引发政治危机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统治阶级支持法西斯上台以维护其利益。</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不同点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德国是依靠纳粹党夺取政权建立的法西斯专政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日本则是依靠天皇制和军部法西斯势力实现法西斯化。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德国纳粹党通过欺骗性宣传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骗取中下层群众支持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并讨好军队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与垄断资产阶级勾结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增强势力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a:t>
            </a:r>
            <a:r>
              <a:rPr lang="en-US" altLang="zh-CN" sz="2200">
                <a:solidFill>
                  <a:srgbClr val="000000"/>
                </a:solidFill>
                <a:latin typeface="Times New Roman" panose="02020603050405020304" pitchFamily="18" charset="0"/>
                <a:cs typeface="Times New Roman" panose="02020603050405020304" pitchFamily="18" charset="0"/>
              </a:rPr>
              <a:t>1932</a:t>
            </a:r>
            <a:r>
              <a:rPr lang="zh-CN" altLang="zh-CN" sz="2200">
                <a:solidFill>
                  <a:srgbClr val="000000"/>
                </a:solidFill>
                <a:latin typeface="Times New Roman" panose="02020603050405020304" pitchFamily="18" charset="0"/>
                <a:cs typeface="Times New Roman" panose="02020603050405020304" pitchFamily="18" charset="0"/>
              </a:rPr>
              <a:t>年大选中成为国会第一大党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进而夺取政权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日本军部法西斯分子通过对内制造一连串暗杀、政变等恐怖事件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对外策动侵华战争来扩大势力和影响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进而建立军事法西斯专政。</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下表为</a:t>
            </a:r>
            <a:r>
              <a:rPr lang="en-US" altLang="zh-CN" sz="2200">
                <a:solidFill>
                  <a:srgbClr val="000000"/>
                </a:solidFill>
                <a:latin typeface="Times New Roman" panose="02020603050405020304" pitchFamily="18" charset="0"/>
                <a:cs typeface="Times New Roman" panose="02020603050405020304" pitchFamily="18" charset="0"/>
              </a:rPr>
              <a:t>1929—1932</a:t>
            </a:r>
            <a:r>
              <a:rPr lang="zh-CN" altLang="zh-CN" sz="2200">
                <a:solidFill>
                  <a:srgbClr val="000000"/>
                </a:solidFill>
                <a:latin typeface="Times New Roman" panose="02020603050405020304" pitchFamily="18" charset="0"/>
                <a:cs typeface="Times New Roman" panose="02020603050405020304" pitchFamily="18" charset="0"/>
              </a:rPr>
              <a:t>年德国失业人数和纳粹党人数变化表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单位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。根据下列表格可知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纳粹党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2613039"/>
          <a:ext cx="7488830" cy="1362167"/>
        </p:xfrm>
        <a:graphic>
          <a:graphicData uri="http://schemas.openxmlformats.org/drawingml/2006/table">
            <a:tbl>
              <a:tblPr firstRow="1" firstCol="1" bandRow="1"/>
              <a:tblGrid>
                <a:gridCol w="1800200"/>
                <a:gridCol w="1195332"/>
                <a:gridCol w="1497766"/>
                <a:gridCol w="1497766"/>
                <a:gridCol w="1497766"/>
              </a:tblGrid>
              <a:tr h="407288">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1931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1932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6364">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失业人数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435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8515">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纳粹党人数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140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407707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具有社会主义革命倾向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植根于普通人民群众</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因经济危机加剧而发展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极具欺骗性、煽动性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p:cNvSpPr>
            <a:spLocks noChangeAspect="1"/>
          </p:cNvSpPr>
          <p:nvPr/>
        </p:nvSpPr>
        <p:spPr>
          <a:xfrm>
            <a:off x="508000" y="1196752"/>
            <a:ext cx="8128000" cy="90486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本题通过对比经济危机对德国失业人数和纳粹党人数变化的影响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考查历史解释的学科核心素养</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7" name="矩形 6"/>
          <p:cNvSpPr>
            <a:spLocks noChangeAspect="1"/>
          </p:cNvSpPr>
          <p:nvPr/>
        </p:nvSpPr>
        <p:spPr>
          <a:xfrm>
            <a:off x="508000" y="2101615"/>
            <a:ext cx="1548822"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 </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graphicFrame>
        <p:nvGraphicFramePr>
          <p:cNvPr id="11" name="表格 10"/>
          <p:cNvGraphicFramePr>
            <a:graphicFrameLocks noGrp="1"/>
          </p:cNvGraphicFramePr>
          <p:nvPr/>
        </p:nvGraphicFramePr>
        <p:xfrm>
          <a:off x="617600" y="2580160"/>
          <a:ext cx="7728966" cy="3352800"/>
        </p:xfrm>
        <a:graphic>
          <a:graphicData uri="http://schemas.openxmlformats.org/drawingml/2006/table">
            <a:tbl>
              <a:tblPr firstRow="1" firstCol="1" bandRow="1"/>
              <a:tblGrid>
                <a:gridCol w="768139"/>
                <a:gridCol w="6960827"/>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表格数据无法体现纳粹党具有社会主义革命倾向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纳粹党是利用人民群众的不满来扩张势力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不等于纳粹党代表了人民群众的利益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根据表格信息可知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随着经济危机的爆发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德国失业人数上升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纳粹党的人数也呈现出上升的态势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这说明了纳粹党势力因经济危机而发展较快</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表格没有涉及纳粹党宣传自己的思想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无法体现纳粹党极具欺骗性、煽动性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矩形 11"/>
          <p:cNvSpPr>
            <a:spLocks noChangeAspect="1"/>
          </p:cNvSpPr>
          <p:nvPr/>
        </p:nvSpPr>
        <p:spPr>
          <a:xfrm>
            <a:off x="508000" y="6093296"/>
            <a:ext cx="108555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世界反法西斯战争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美利坚合众国参议院、众议院集会于国会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决议如下</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任何时候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总统发现在两个或两个以上的外国中间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有战争状态存在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总统应立即将该事实予以宣布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宣布以后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凡以军械、军火或战备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自美国之任何地方输出、图谋输出或主使输出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而运至公告所列举之任何一个交战国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或运至中立国以备转运至任何交战国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或运至任何供该交战国利用之中立国者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均为违法。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摘编自《永久中立法》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美国国会</a:t>
            </a:r>
            <a:r>
              <a:rPr lang="en-US" altLang="zh-CN" sz="2200">
                <a:solidFill>
                  <a:srgbClr val="000000"/>
                </a:solidFill>
                <a:latin typeface="Times New Roman" panose="02020603050405020304" pitchFamily="18" charset="0"/>
                <a:cs typeface="Times New Roman" panose="02020603050405020304" pitchFamily="18" charset="0"/>
              </a:rPr>
              <a:t>1937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29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日通过</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如果英国倒下去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轴心国家就会控制欧、亚、非和澳大利亚等各大洲以及各大洋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他们也就处于可以使用巨大陆海军力量进攻本半球的地位。到那时候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在整个美洲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我们所有的人就将生活在枪口的威胁下</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我们必须成为民主制度的伟大兵工厂</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我们已经向英国人提供了巨大的物质支援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将来还将提供更多的物质支援。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美利坚合众国、大不列颠及北爱尔兰联合王国、苏维埃社会主义共和国联盟、中国</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兹宣告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每一政府各自保证对与各该政府作战的三国同盟成员国及其附从者使用其全部资源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不论军事的或经济的。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每一政府各自保证与本宣言签字国政府合作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并不与敌人缔结单独停战协定或和约。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摘编自《联合国家宣言》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史料一体现了美国为了维护自己的利益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实行中立政策。史料二体现了随着战争的进行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美国外交政策发生了转变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从中立转向支持反法西斯国家。史料三可从引文出处进行分析。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史料一反映了美国的什么政策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这一政策实质上产生了什么影响</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史料二反映出美国政策发生了什么变化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结合史料信息和所学知识分析其变化的原因。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史料三反映了哪一重大事件</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不向交战国双方输送军火和战略物资的中立政策。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反法西斯国家得不到应有的支援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纵容了法西斯的侵略扩张。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向英国等反法西斯侵略的国家提供武器和物资。原因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法西斯侵略对全人类的安全和民主制度构成严重威胁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美国同法西斯国家的矛盾日益加深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美国修改《中立法》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并通过《租借法》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参与世界反法西斯战争。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事件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世界反法西斯同盟的建立。</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全面认识世界反法西斯同盟的建立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随着战争的扩大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法西斯国家已经成为全世界人民共同的敌人。这是世界反法西斯同盟建立的基础。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严峻的形势迫使反法西斯力量逐渐由分散走向联合。苏德战争和太平洋战争的爆发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促进了世界反法西斯同盟的形成。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经过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美国改变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态度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加强了对英法等国的援助。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英美加强了对苏联的援助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不同社会制度的国家为反法西斯开始联合起来。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《联合国家宣言》的发表。</a:t>
            </a:r>
            <a:r>
              <a:rPr lang="en-US" altLang="zh-CN" sz="2200">
                <a:solidFill>
                  <a:srgbClr val="000000"/>
                </a:solidFill>
                <a:latin typeface="Times New Roman" panose="02020603050405020304" pitchFamily="18" charset="0"/>
                <a:cs typeface="Times New Roman" panose="02020603050405020304" pitchFamily="18" charset="0"/>
              </a:rPr>
              <a:t>1942</a:t>
            </a:r>
            <a:r>
              <a:rPr lang="zh-CN" altLang="zh-CN" sz="2200">
                <a:solidFill>
                  <a:srgbClr val="000000"/>
                </a:solidFill>
                <a:latin typeface="Times New Roman" panose="02020603050405020304" pitchFamily="18" charset="0"/>
                <a:cs typeface="Times New Roman" panose="02020603050405020304" pitchFamily="18" charset="0"/>
              </a:rPr>
              <a:t>年初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为了反对共同的敌人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法西斯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美、英、苏、中等</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cs typeface="Times New Roman" panose="02020603050405020304" pitchFamily="18" charset="0"/>
              </a:rPr>
              <a:t>个国家的代表齐聚华盛顿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共同签署了《联合国家宣言》。各国保证以全部的军事和经济资源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团结一致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彻底打败法西斯轴心国及其追随者。至此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世界反法西斯同盟正式形成。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壮大了反法西斯国家的力量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鼓舞了世界人民反抗法西斯的斗志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反法西斯国家在军事上相互配合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政治上相互协调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经济上相互支持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加速了世界反法西斯战争的胜利。</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罗斯福说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德、日把不帮助轴心国家的一切民族和国家都当作全体轴心国的共同敌人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这就是它们简单明确的总战略。所以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只有类似的总战略才能抗衡它。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罗斯福说的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类似的总战略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美国通过《租借法》帮助被轴心国侵略的国家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美、英发表《大西洋宪章》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结成共同反对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纳粹暴政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的联盟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美国对日本和德国等轴心国宣战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所有对轴心国作战国家结成世界反法西斯同盟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本题考查第二次世界大战中反法西斯同盟建立的相关内容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考查了历史解释和史料实证等学科核心素养。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7600" y="1694068"/>
          <a:ext cx="7728966" cy="4023360"/>
        </p:xfrm>
        <a:graphic>
          <a:graphicData uri="http://schemas.openxmlformats.org/drawingml/2006/table">
            <a:tbl>
              <a:tblPr firstRow="1" firstCol="1" bandRow="1"/>
              <a:tblGrid>
                <a:gridCol w="768139"/>
                <a:gridCol w="6960827"/>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材料主要是强调被轴心国国家侵略的国家应该联合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并非简单地提供帮助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《大西洋宪章》只是强调英、美等大国对法西斯国家的态度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与材料信息不符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材料强调的是反法西斯国家的联合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不是美国单个国家的行为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德、日把不帮助轴心国家的一切民族和国家都当作全体轴心国的共同敌人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这就是它们简单、明确的总战略。所以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只有类似的总战略才能抗衡它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说明反法西斯国家联合起来对抗法西斯国家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就是对轴心国作战的国家结成世界反法西斯同盟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5805264"/>
            <a:ext cx="110158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D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法西斯主义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泛指最反动、最野蛮的独裁制度和思想体系。</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一些资本主义国家走上法西斯主义集权统治道路的根本原因是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国内严重的社会危机和阶级矛盾的激化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帝国主义国家间矛盾和竞争的激化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法西斯集团的欺骗宣传和恐怖活动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通过战争和军事工业摆脱经济危机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1929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年资本主义世界的经济危机导致一些国家社会危机严重、阶级矛盾尖锐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法西斯势力乘机兴风作浪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一些国家为摆脱危机走上了法西斯主义集权统治道路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故答案为</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项。其他三项均不符合题干中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根本原因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的要求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三项。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《一个中国记者看第二次世界大战》评述某一历史事件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一些大国为了自保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平安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竟出卖了小国主权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以为这样就会填饱纳粹那帮家伙贪婪无止境的肚皮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但是转年大战还是爆发了。该历史事件是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德国吞并奥地利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《慕尼黑协定》的签订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德国吞并捷克斯洛伐克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《苏德互不侵犯条约》签订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由材料中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竟出卖了小国主权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结合第二次世界大战前后的史实可以得出这是指《慕尼黑协定》的签订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39"/>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.1936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埃塞俄比亚呼吁国联贷款给埃塞俄比亚购买武器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但国联以</a:t>
            </a:r>
            <a:r>
              <a:rPr lang="en-US" altLang="zh-CN" sz="2200">
                <a:solidFill>
                  <a:srgbClr val="000000"/>
                </a:solidFill>
                <a:latin typeface="Times New Roman" panose="02020603050405020304" pitchFamily="18" charset="0"/>
                <a:cs typeface="Times New Roman" panose="02020603050405020304" pitchFamily="18" charset="0"/>
              </a:rPr>
              <a:t>23</a:t>
            </a:r>
            <a:r>
              <a:rPr lang="zh-CN" altLang="zh-CN" sz="2200">
                <a:solidFill>
                  <a:srgbClr val="000000"/>
                </a:solidFill>
                <a:latin typeface="Times New Roman" panose="02020603050405020304" pitchFamily="18" charset="0"/>
                <a:cs typeface="Times New Roman" panose="02020603050405020304" pitchFamily="18" charset="0"/>
              </a:rPr>
              <a:t>票反对</a:t>
            </a:r>
            <a:r>
              <a:rPr lang="en-US" altLang="zh-CN" sz="2200">
                <a:solidFill>
                  <a:srgbClr val="000000"/>
                </a:solidFill>
                <a:latin typeface="Times New Roman" panose="02020603050405020304" pitchFamily="18" charset="0"/>
                <a:cs typeface="Times New Roman" panose="02020603050405020304" pitchFamily="18" charset="0"/>
              </a:rPr>
              <a:t>,25</a:t>
            </a:r>
            <a:r>
              <a:rPr lang="zh-CN" altLang="zh-CN" sz="2200">
                <a:solidFill>
                  <a:srgbClr val="000000"/>
                </a:solidFill>
                <a:latin typeface="Times New Roman" panose="02020603050405020304" pitchFamily="18" charset="0"/>
                <a:cs typeface="Times New Roman" panose="02020603050405020304" pitchFamily="18" charset="0"/>
              </a:rPr>
              <a:t>票弃权予以否决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只有埃塞俄比亚一国投赞成票。这件事表明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德、日在国联中起操纵作用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英法等大国纵容意大利侵略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国际舆论对意大利十分不利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国际联盟以维护和平为宗旨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当时国联由英、法操控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国联对埃塞俄比亚事件的处理结果说明了英法等大国对意大利法西斯的纵容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项。国联由英、法操控</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项不符合史实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;“23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票反对</a:t>
            </a:r>
            <a:r>
              <a:rPr lang="en-US" altLang="zh-CN" sz="2200">
                <a:solidFill>
                  <a:srgbClr val="000000"/>
                </a:solidFill>
                <a:latin typeface="Times New Roman" panose="02020603050405020304" pitchFamily="18" charset="0"/>
                <a:cs typeface="Times New Roman" panose="02020603050405020304" pitchFamily="18" charset="0"/>
              </a:rPr>
              <a:t>,25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票弃权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的结果说明国际舆论并未对意大利十分不利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材料说明国联并未真正起到维护和平的作用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美国总统罗斯福在一次演讲中说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我要求国会宣布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a:t>
            </a:r>
            <a:r>
              <a:rPr lang="en-US" altLang="zh-CN" sz="2200">
                <a:solidFill>
                  <a:srgbClr val="000000"/>
                </a:solidFill>
                <a:latin typeface="Times New Roman" panose="02020603050405020304" pitchFamily="18" charset="0"/>
                <a:cs typeface="Times New Roman" panose="02020603050405020304" pitchFamily="18" charset="0"/>
              </a:rPr>
              <a:t>1941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12</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星期日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日本无端和怯懦地发动进攻开始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合众国与日本帝国之间就已存在着战争状态。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下列说法正确的是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美国总统对外宣战需与国会商议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这一演说表明美国放弃中立政策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日本发动的进攻是指偷袭珍珠港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美国对日宣战表明第二次世界大战全面爆发</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“1941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星期日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日本无端和怯懦地发动进攻开始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该事件为日本偷袭珍珠港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美国宪法规定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宣战权在国会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总统有向国会提交对某国宣战的提案权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提案需经国会批准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;1941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美国参众两院通过的《租借法案》经罗斯福签署后正式生效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标志着美国改变了中立政策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第二次世界大战全面爆发的标志是</a:t>
            </a:r>
            <a:r>
              <a:rPr lang="en-US" altLang="zh-CN" sz="2200">
                <a:solidFill>
                  <a:srgbClr val="000000"/>
                </a:solidFill>
                <a:latin typeface="Times New Roman" panose="02020603050405020304" pitchFamily="18" charset="0"/>
                <a:cs typeface="Times New Roman" panose="02020603050405020304" pitchFamily="18" charset="0"/>
              </a:rPr>
              <a:t>1939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年德国突袭波兰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.1942</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美、英、苏、中等</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cs typeface="Times New Roman" panose="02020603050405020304" pitchFamily="18" charset="0"/>
              </a:rPr>
              <a:t>国签署了《联合国家宣言》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虽然各国的社会制度和意识形态并不一致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但为了共同目标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它们互相配合支援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此次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联合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的共同目标是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摧毁法西斯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规划战后格局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建立联合国</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结束美苏冷战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结合所学知识可知</a:t>
            </a:r>
            <a:r>
              <a:rPr lang="en-US" altLang="zh-CN" sz="2200">
                <a:solidFill>
                  <a:srgbClr val="000000"/>
                </a:solidFill>
                <a:latin typeface="Times New Roman" panose="02020603050405020304" pitchFamily="18" charset="0"/>
                <a:cs typeface="Times New Roman" panose="02020603050405020304" pitchFamily="18" charset="0"/>
              </a:rPr>
              <a:t>,1942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美、英、苏、中等国家为了扭转战局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打败法西斯国家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在美国的华盛顿签署了《联合国家宣言》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成立了世界反法西斯同盟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本宣言签字国政府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对于</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大西洋宪章内所载宗旨与原则的共同方案业已表示赞同</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兹宣告</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每一政府各自保证对与各该政府作战的三国同盟成员国及其附从者使用其全部资源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不论军事的或经济的。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每一政府各自保证与本宣言签字国政府合作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并不与敌人缔结单独停战协定或和约。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现在或可能将在战胜希特勒主义的斗争中给予物质上援助和贡献的其他国家得加入上述宣言。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1942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日签字于华盛顿。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签字国含美、英、苏、中等</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《联合国家宣言》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cs typeface="Times New Roman" panose="02020603050405020304" pitchFamily="18" charset="0"/>
              </a:rPr>
              <a:t>国签署《联合国家宣言》的背景。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分析《联合国家宣言》的签署对中国产生了怎样的影响。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法西斯侵略激起世界人民反抗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太平洋战争爆发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英、美发表《大西洋宪章》。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中国的反法西斯战争得到国际认可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为中国抗战赢得了更多的支持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中国的国际地位得到提升。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大西洋宪章内所载宗旨与原则的共同方案业已表示赞同</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每一政府各自保证对与各该政府作战的三国同盟成员国及其附从者使用其全部资源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不论军事的或经济的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可从法西斯的侵略、太平洋战争的爆发、《大西洋宪章》的发表等方面来分析其背景。第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每一政府各自保证与本宣言签字国政府合作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并不与敌人缔结单独停战协定或和约。现在或可能将在战胜希特勒主义的斗争中给予物质上援助和贡献的其他国家得加入上述宣言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可从中国国际地位、国际援助等方面来回答。</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1" name="New picture"/>
          <p:cNvPicPr/>
          <p:nvPr/>
        </p:nvPicPr>
        <p:blipFill>
          <a:blip r:embed="rId5"/>
          <a:stretch>
            <a:fillRect/>
          </a:stretch>
        </p:blipFill>
        <p:spPr>
          <a:xfrm>
            <a:off x="10998200" y="11645900"/>
            <a:ext cx="355600" cy="254000"/>
          </a:xfrm>
          <a:prstGeom prst="cube">
            <a:avLst/>
          </a:prstGeom>
        </p:spPr>
      </p:pic>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224</Paragraphs>
  <Slides>40</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40</vt:i4>
      </vt:variant>
    </vt:vector>
  </HeadingPairs>
  <TitlesOfParts>
    <vt:vector baseType="lpstr" size="52">
      <vt:lpstr>Arial</vt:lpstr>
      <vt:lpstr>微软雅黑</vt:lpstr>
      <vt:lpstr>Wingdings</vt:lpstr>
      <vt:lpstr>Calibri</vt:lpstr>
      <vt:lpstr>Times New Roman</vt:lpstr>
      <vt:lpstr>宋体</vt:lpstr>
      <vt:lpstr>黑体</vt:lpstr>
      <vt:lpstr>NEU-BZ-S92</vt:lpstr>
      <vt:lpstr>方正书宋_GBK</vt:lpstr>
      <vt:lpstr>楷体</vt:lpstr>
      <vt:lpstr>仿宋</vt:lpstr>
      <vt:lpstr>自定义设计方案</vt:lpstr>
      <vt:lpstr>第17课　第二次世界大战与战后国际秩序的形成</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2021-01-19T16:47:41.751</cp:lastPrinted>
  <dcterms:created xsi:type="dcterms:W3CDTF">2021-01-19T16:47:41Z</dcterms:created>
  <dcterms:modified xsi:type="dcterms:W3CDTF">2021-01-19T08:47:41Z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