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4"/>
  </p:notesMasterIdLst>
  <p:sldIdLst>
    <p:sldId id="504" r:id="rId12"/>
    <p:sldId id="533" r:id="rId13"/>
    <p:sldId id="471" r:id="rId15"/>
    <p:sldId id="532" r:id="rId16"/>
    <p:sldId id="534" r:id="rId17"/>
    <p:sldId id="535" r:id="rId18"/>
    <p:sldId id="536" r:id="rId19"/>
    <p:sldId id="506" r:id="rId20"/>
    <p:sldId id="537" r:id="rId21"/>
    <p:sldId id="521" r:id="rId22"/>
    <p:sldId id="508" r:id="rId23"/>
    <p:sldId id="509" r:id="rId24"/>
    <p:sldId id="510" r:id="rId25"/>
    <p:sldId id="511" r:id="rId26"/>
    <p:sldId id="539" r:id="rId27"/>
    <p:sldId id="512" r:id="rId28"/>
    <p:sldId id="540" r:id="rId29"/>
    <p:sldId id="522" r:id="rId30"/>
    <p:sldId id="519" r:id="rId31"/>
    <p:sldId id="525" r:id="rId32"/>
    <p:sldId id="524" r:id="rId33"/>
    <p:sldId id="553" r:id="rId34"/>
    <p:sldId id="554" r:id="rId35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78B8"/>
    <a:srgbClr val="433A4B"/>
    <a:srgbClr val="1FBCE4"/>
    <a:srgbClr val="C0266E"/>
    <a:srgbClr val="156DA4"/>
    <a:srgbClr val="C6287B"/>
    <a:srgbClr val="EA4321"/>
    <a:srgbClr val="CB70A7"/>
    <a:srgbClr val="EEAD21"/>
    <a:srgbClr val="1519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44" autoAdjust="0"/>
    <p:restoredTop sz="97778" autoAdjust="0"/>
  </p:normalViewPr>
  <p:slideViewPr>
    <p:cSldViewPr snapToGrid="0" showGuides="1">
      <p:cViewPr varScale="1">
        <p:scale>
          <a:sx n="69" d="100"/>
          <a:sy n="69" d="100"/>
        </p:scale>
        <p:origin x="-570" y="-108"/>
      </p:cViewPr>
      <p:guideLst>
        <p:guide orient="horz" pos="2242"/>
        <p:guide pos="38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23.xml"/><Relationship Id="rId34" Type="http://schemas.openxmlformats.org/officeDocument/2006/relationships/slide" Target="slides/slide22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slide" Target="slides/slide4.xml"/><Relationship Id="rId15" Type="http://schemas.openxmlformats.org/officeDocument/2006/relationships/slide" Target="slides/slide3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3.xml"/><Relationship Id="rId5" Type="http://schemas.openxmlformats.org/officeDocument/2006/relationships/themeOverride" Target="../theme/themeOverride1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3.xml"/><Relationship Id="rId3" Type="http://schemas.openxmlformats.org/officeDocument/2006/relationships/image" Target="../media/image20.png"/><Relationship Id="rId2" Type="http://schemas.microsoft.com/office/2007/relationships/hdphoto" Target="../media/hdphoto2.wdp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22.png"/><Relationship Id="rId3" Type="http://schemas.microsoft.com/office/2007/relationships/media" Target="file:///C:\Users\Administrator\Desktop\&#32593;&#32476;&#27468;&#25163;-&#22269;&#38469;&#27468;%20%20&#20013;&#22269;&#28436;&#22863;.mp3" TargetMode="External"/><Relationship Id="rId2" Type="http://schemas.openxmlformats.org/officeDocument/2006/relationships/audio" Target="file:///C:\Users\Administrator\Desktop\&#32593;&#32476;&#27468;&#25163;-&#22269;&#38469;&#27468;%20%20&#20013;&#22269;&#28436;&#22863;.mp3" TargetMode="External"/><Relationship Id="rId1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5360276" y="731528"/>
            <a:ext cx="611702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45720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孙中山先生是</a:t>
            </a:r>
            <a:r>
              <a:rPr lang="zh-CN" altLang="en-US" sz="4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伟大的民族英雄</a:t>
            </a:r>
            <a:r>
              <a:rPr lang="zh-CN" altLang="en-US" sz="40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伟大的爱国主义者</a:t>
            </a:r>
            <a:r>
              <a:rPr lang="zh-CN" altLang="en-US" sz="40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中国民主革命的伟大先驱</a:t>
            </a:r>
            <a:r>
              <a:rPr lang="zh-CN" altLang="en-US" sz="40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，一生以革命为己任，立志救国救民，为中华民族作出了彪炳史册的贡献。</a:t>
            </a:r>
            <a:endParaRPr lang="zh-CN" altLang="en-US" sz="4000" b="1" dirty="0">
              <a:solidFill>
                <a:srgbClr val="0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习近平总书记在孙中山诞辰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150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周年大会上的讲话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pic>
        <p:nvPicPr>
          <p:cNvPr id="6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68" y="1105924"/>
            <a:ext cx="3838575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6" name="Text Box 160"/>
          <p:cNvSpPr txBox="1">
            <a:spLocks noChangeArrowheads="1"/>
          </p:cNvSpPr>
          <p:nvPr/>
        </p:nvSpPr>
        <p:spPr bwMode="auto">
          <a:xfrm>
            <a:off x="2243517" y="1241835"/>
            <a:ext cx="7703127" cy="2122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 smtClean="0">
                <a:solidFill>
                  <a:srgbClr val="433A4B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6600" dirty="0" smtClean="0">
                <a:solidFill>
                  <a:srgbClr val="433A4B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6600" dirty="0" smtClean="0">
                <a:solidFill>
                  <a:srgbClr val="433A4B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</a:t>
            </a:r>
            <a:endParaRPr lang="en-US" altLang="zh-CN" sz="6600" dirty="0" smtClean="0">
              <a:solidFill>
                <a:srgbClr val="433A4B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6600" dirty="0" smtClean="0">
                <a:solidFill>
                  <a:srgbClr val="433A4B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革命先行者孙中山</a:t>
            </a:r>
            <a:endParaRPr lang="zh-CN" altLang="en-US" sz="6600" dirty="0">
              <a:solidFill>
                <a:srgbClr val="433A4B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5" descr="1911年12月，孙中山在上海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56" y="1439710"/>
            <a:ext cx="3040062" cy="374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8193"/>
          <p:cNvSpPr txBox="1">
            <a:spLocks noChangeArrowheads="1"/>
          </p:cNvSpPr>
          <p:nvPr/>
        </p:nvSpPr>
        <p:spPr bwMode="auto">
          <a:xfrm>
            <a:off x="4096408" y="1205901"/>
            <a:ext cx="7299434" cy="42157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    </a:t>
            </a:r>
            <a:r>
              <a:rPr lang="zh-CN" altLang="en-US" sz="4400" b="1" dirty="0">
                <a:solidFill>
                  <a:srgbClr val="FF0000"/>
                </a:solidFill>
                <a:latin typeface="+mn-ea"/>
                <a:ea typeface="+mn-ea"/>
              </a:rPr>
              <a:t>孙中山</a:t>
            </a:r>
            <a:r>
              <a:rPr lang="zh-CN" altLang="en-US" sz="3200" b="1" dirty="0">
                <a:latin typeface="+mn-ea"/>
                <a:ea typeface="+mn-ea"/>
              </a:rPr>
              <a:t>(1866-1925)，名</a:t>
            </a:r>
            <a:r>
              <a:rPr lang="zh-CN" altLang="en-US" sz="3200" b="1">
                <a:latin typeface="+mn-ea"/>
                <a:ea typeface="+mn-ea"/>
              </a:rPr>
              <a:t>文</a:t>
            </a:r>
            <a:r>
              <a:rPr lang="zh-CN" altLang="en-US" sz="3200" b="1" smtClean="0">
                <a:latin typeface="+mn-ea"/>
                <a:ea typeface="+mn-ea"/>
              </a:rPr>
              <a:t>，号逸</a:t>
            </a:r>
            <a:r>
              <a:rPr lang="zh-CN" altLang="en-US" sz="3200" b="1" dirty="0">
                <a:latin typeface="+mn-ea"/>
                <a:ea typeface="+mn-ea"/>
              </a:rPr>
              <a:t>仙，</a:t>
            </a:r>
            <a:r>
              <a:rPr lang="zh-CN" altLang="en-US" sz="3200" b="1" dirty="0" smtClean="0">
                <a:latin typeface="+mn-ea"/>
                <a:ea typeface="+mn-ea"/>
              </a:rPr>
              <a:t>曾化名中山樵，遂以</a:t>
            </a:r>
            <a:r>
              <a:rPr lang="en-US" altLang="zh-CN" sz="3200" b="1" dirty="0" smtClean="0">
                <a:latin typeface="+mn-ea"/>
                <a:ea typeface="+mn-ea"/>
              </a:rPr>
              <a:t>“</a:t>
            </a:r>
            <a:r>
              <a:rPr lang="zh-CN" altLang="en-US" sz="3200" b="1" dirty="0" smtClean="0">
                <a:latin typeface="+mn-ea"/>
                <a:ea typeface="+mn-ea"/>
              </a:rPr>
              <a:t>中山</a:t>
            </a:r>
            <a:r>
              <a:rPr lang="en-US" altLang="zh-CN" sz="3200" b="1" dirty="0" smtClean="0">
                <a:latin typeface="+mn-ea"/>
                <a:ea typeface="+mn-ea"/>
              </a:rPr>
              <a:t>”</a:t>
            </a:r>
            <a:r>
              <a:rPr lang="zh-CN" altLang="en-US" sz="3200" b="1" dirty="0" smtClean="0">
                <a:latin typeface="+mn-ea"/>
                <a:ea typeface="+mn-ea"/>
              </a:rPr>
              <a:t>名世。</a:t>
            </a:r>
            <a:r>
              <a:rPr lang="en-US" altLang="zh-CN" sz="3200" b="1" dirty="0" smtClean="0">
                <a:latin typeface="+mn-ea"/>
                <a:ea typeface="+mn-ea"/>
              </a:rPr>
              <a:t>1892</a:t>
            </a:r>
            <a:r>
              <a:rPr lang="zh-CN" altLang="en-US" sz="3200" b="1" dirty="0" smtClean="0">
                <a:latin typeface="+mn-ea"/>
                <a:ea typeface="+mn-ea"/>
              </a:rPr>
              <a:t>年学医毕业后，在澳门、广州一带行医，通过行医实践，认识到</a:t>
            </a:r>
            <a:r>
              <a:rPr lang="en-US" altLang="zh-CN" sz="3200" b="1" dirty="0" smtClean="0">
                <a:latin typeface="+mn-ea"/>
                <a:ea typeface="+mn-ea"/>
              </a:rPr>
              <a:t>“</a:t>
            </a:r>
            <a:r>
              <a:rPr lang="zh-CN" altLang="en-US" sz="3200" b="1" dirty="0" smtClean="0">
                <a:latin typeface="+mn-ea"/>
                <a:ea typeface="+mn-ea"/>
              </a:rPr>
              <a:t>医术救人，所济有限</a:t>
            </a:r>
            <a:r>
              <a:rPr lang="en-US" altLang="zh-CN" sz="3200" b="1" dirty="0" smtClean="0">
                <a:latin typeface="+mn-ea"/>
                <a:ea typeface="+mn-ea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“医国”比“医人”更重要</a:t>
            </a:r>
            <a:r>
              <a:rPr lang="zh-CN" altLang="en-US" sz="3200" b="1" dirty="0">
                <a:latin typeface="+mn-ea"/>
                <a:ea typeface="+mn-ea"/>
              </a:rPr>
              <a:t>，从此走上革新政治、反清革命的道路。是中国近代民主革命的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先行者</a:t>
            </a:r>
            <a:r>
              <a:rPr lang="zh-CN" altLang="en-US" sz="3200" b="1" dirty="0">
                <a:latin typeface="+mn-ea"/>
                <a:ea typeface="+mn-ea"/>
              </a:rPr>
              <a:t>，是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资产阶级革命派的杰出代表。</a:t>
            </a:r>
            <a:endParaRPr lang="zh-CN" altLang="en-US" sz="32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2937" y="438570"/>
            <a:ext cx="3041015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孙中山先生简介</a:t>
            </a:r>
            <a:endParaRPr lang="zh-CN" altLang="en-US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"/>
            <a:ext cx="12190413" cy="685710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614295" y="2144395"/>
            <a:ext cx="62865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一、孙中山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前期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的革命活动</a:t>
            </a:r>
            <a:endParaRPr lang="zh-CN" altLang="en-US" sz="4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14295" y="3954145"/>
            <a:ext cx="63779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二、孙中山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后期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的革命活动</a:t>
            </a:r>
            <a:endParaRPr lang="zh-CN" altLang="en-US" sz="4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59112" y="331890"/>
            <a:ext cx="201422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活动内容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70" y="635"/>
            <a:ext cx="12234545" cy="685736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18192" y="362370"/>
            <a:ext cx="567690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一、孙中山前期的革命活动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84450" y="1670050"/>
            <a:ext cx="626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endParaRPr lang="en-US" altLang="zh-CN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84450" y="4270375"/>
            <a:ext cx="626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endParaRPr lang="en-US" altLang="zh-CN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84450" y="2821940"/>
            <a:ext cx="626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211195" y="1670050"/>
            <a:ext cx="49136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1894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年上书变法遭拒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211195" y="2821940"/>
            <a:ext cx="6654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1894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月在檀香山成立兴中会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11195" y="4270375"/>
            <a:ext cx="52343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1895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年准备广州起义失败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39520" y="5130800"/>
            <a:ext cx="88576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对孙中山的评价：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民主革命的先行者</a:t>
            </a:r>
            <a:endParaRPr lang="zh-CN" altLang="en-US" sz="40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5" y="1270"/>
            <a:ext cx="12234545" cy="685736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18192" y="362370"/>
            <a:ext cx="567690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二、孙中山后期的革命活动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91610" y="2266950"/>
            <a:ext cx="626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endParaRPr lang="en-US" altLang="zh-CN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91610" y="3830955"/>
            <a:ext cx="6267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15840" y="2266950"/>
            <a:ext cx="49136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1905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月成立同盟会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15840" y="3830955"/>
            <a:ext cx="6654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发表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三民主义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1061890"/>
          <p:cNvSpPr/>
          <p:nvPr/>
        </p:nvSpPr>
        <p:spPr>
          <a:xfrm>
            <a:off x="1425696" y="962167"/>
            <a:ext cx="9145693" cy="1863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材料一“人能尽其才，地能尽其利，物能尽其用，货能畅其流。此回事者，富强之大经，治国之大本也。</a:t>
            </a:r>
            <a:r>
              <a:rPr lang="en-US" altLang="zh-CN" sz="2400" b="1">
                <a:latin typeface="微软雅黑" panose="020B0503020204020204" pitchFamily="34" charset="-122"/>
              </a:rPr>
              <a:t>…</a:t>
            </a:r>
            <a:r>
              <a:rPr lang="zh-CN" altLang="en-US" sz="2400" b="1" dirty="0">
                <a:latin typeface="宋体" panose="02010600030101010101" pitchFamily="2" charset="-122"/>
              </a:rPr>
              <a:t>试观日本一国，与西人通商后于我，仿效西方亦后于我，其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维新之政</a:t>
            </a:r>
            <a:r>
              <a:rPr lang="zh-CN" altLang="en-US" sz="2400" b="1" dirty="0">
                <a:latin typeface="宋体" panose="02010600030101010101" pitchFamily="2" charset="-122"/>
              </a:rPr>
              <a:t>为日几何，而今日成效已大有可观</a:t>
            </a:r>
            <a:r>
              <a:rPr lang="en-US" altLang="zh-CN" sz="2400" b="1">
                <a:latin typeface="微软雅黑" panose="020B0503020204020204" pitchFamily="34" charset="-122"/>
              </a:rPr>
              <a:t>……</a:t>
            </a:r>
            <a:r>
              <a:rPr lang="zh-CN" altLang="en-US" sz="2400" b="1" dirty="0">
                <a:latin typeface="宋体" panose="02010600030101010101" pitchFamily="2" charset="-122"/>
              </a:rPr>
              <a:t>。      </a:t>
            </a:r>
            <a:r>
              <a:rPr lang="en-US" altLang="zh-CN" sz="2400" b="1">
                <a:latin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</a:rPr>
              <a:t>孙中山</a:t>
            </a:r>
            <a:r>
              <a:rPr lang="en-US" altLang="zh-CN" sz="2400" b="1" dirty="0"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宋体" panose="02010600030101010101" pitchFamily="2" charset="-122"/>
              </a:rPr>
              <a:t>上李鸿章书</a:t>
            </a:r>
            <a:r>
              <a:rPr lang="en-US" altLang="zh-CN" sz="2400" b="1" dirty="0">
                <a:latin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宋体" panose="02010600030101010101" pitchFamily="2" charset="-122"/>
              </a:rPr>
              <a:t>，</a:t>
            </a:r>
            <a:r>
              <a:rPr lang="en-US" altLang="zh-CN" sz="2400" b="1" dirty="0">
                <a:latin typeface="宋体" panose="02010600030101010101" pitchFamily="2" charset="-122"/>
              </a:rPr>
              <a:t>1894</a:t>
            </a:r>
            <a:r>
              <a:rPr lang="zh-CN" altLang="en-US" sz="2400" b="1" dirty="0">
                <a:latin typeface="宋体" panose="02010600030101010101" pitchFamily="2" charset="-122"/>
              </a:rPr>
              <a:t>年 </a:t>
            </a:r>
            <a:r>
              <a:rPr lang="en-US" altLang="zh-CN" sz="2400" b="1" dirty="0">
                <a:latin typeface="宋体" panose="02010600030101010101" pitchFamily="2" charset="-122"/>
              </a:rPr>
              <a:t>6</a:t>
            </a:r>
            <a:r>
              <a:rPr lang="zh-CN" altLang="en-US" sz="2400" b="1" dirty="0">
                <a:latin typeface="宋体" panose="02010600030101010101" pitchFamily="2" charset="-122"/>
              </a:rPr>
              <a:t>月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061890" name="矩形 1061889"/>
          <p:cNvSpPr/>
          <p:nvPr/>
        </p:nvSpPr>
        <p:spPr>
          <a:xfrm>
            <a:off x="1329486" y="2719695"/>
            <a:ext cx="9145693" cy="142049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材料二“革命为惟一法门。”“我们必须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倾覆</a:t>
            </a:r>
            <a:r>
              <a:rPr lang="zh-CN" altLang="en-US" sz="2400" b="1" dirty="0">
                <a:latin typeface="宋体" panose="02010600030101010101" pitchFamily="2" charset="-122"/>
              </a:rPr>
              <a:t>满洲政府，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建设民国</a:t>
            </a:r>
            <a:r>
              <a:rPr lang="zh-CN" altLang="en-US" sz="2400" b="1" dirty="0">
                <a:latin typeface="宋体" panose="02010600030101010101" pitchFamily="2" charset="-122"/>
              </a:rPr>
              <a:t>。革命成功之日</a:t>
            </a:r>
            <a:r>
              <a:rPr lang="en-US" altLang="zh-CN" sz="2400" b="1">
                <a:latin typeface="微软雅黑" panose="020B0503020204020204" pitchFamily="34" charset="-122"/>
              </a:rPr>
              <a:t>……</a:t>
            </a:r>
            <a:r>
              <a:rPr lang="zh-CN" altLang="en-US" sz="2400" b="1" dirty="0">
                <a:latin typeface="宋体" panose="02010600030101010101" pitchFamily="2" charset="-122"/>
              </a:rPr>
              <a:t>废除专制，实行共和。”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latin typeface="宋体" panose="02010600030101010101" pitchFamily="2" charset="-122"/>
              </a:rPr>
              <a:t>        </a:t>
            </a:r>
            <a:r>
              <a:rPr lang="en-US" altLang="zh-CN" sz="2400" b="1">
                <a:latin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</a:rPr>
              <a:t>孙中山</a:t>
            </a:r>
            <a:r>
              <a:rPr lang="en-US" altLang="zh-CN" sz="2400" b="1" dirty="0"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宋体" panose="02010600030101010101" pitchFamily="2" charset="-122"/>
              </a:rPr>
              <a:t>在檀香山正埠荷梯厘街戏院的演说</a:t>
            </a:r>
            <a:r>
              <a:rPr lang="en-US" altLang="zh-CN" sz="2400" b="1" dirty="0">
                <a:latin typeface="宋体" panose="02010600030101010101" pitchFamily="2" charset="-122"/>
              </a:rPr>
              <a:t>》1903</a:t>
            </a:r>
            <a:r>
              <a:rPr lang="zh-CN" altLang="en-US" sz="2400" b="1" dirty="0">
                <a:latin typeface="宋体" panose="02010600030101010101" pitchFamily="2" charset="-122"/>
              </a:rPr>
              <a:t>年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6148" name="矩形 1061891"/>
          <p:cNvSpPr/>
          <p:nvPr/>
        </p:nvSpPr>
        <p:spPr>
          <a:xfrm>
            <a:off x="1364727" y="4140220"/>
            <a:ext cx="9110762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buFont typeface="Arial" panose="020B0604020202020204" pitchFamily="34" charset="0"/>
              <a:buAutoNum type="arabicPeriod"/>
              <a:tabLst>
                <a:tab pos="457200" algn="l"/>
              </a:tabLst>
            </a:pP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材料一说明孙中山上书李鸿章的目的是什么？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061894" name="矩形 1061893"/>
          <p:cNvSpPr/>
          <p:nvPr/>
        </p:nvSpPr>
        <p:spPr>
          <a:xfrm>
            <a:off x="1834515" y="4662170"/>
            <a:ext cx="3813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希望清政府变法维新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1895" name="矩形 1061894"/>
          <p:cNvSpPr/>
          <p:nvPr/>
        </p:nvSpPr>
        <p:spPr>
          <a:xfrm>
            <a:off x="1710161" y="5818998"/>
            <a:ext cx="8953571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变化：变法自强        推翻清政府的统治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1896" name="矩形 1061895"/>
          <p:cNvSpPr/>
          <p:nvPr/>
        </p:nvSpPr>
        <p:spPr>
          <a:xfrm>
            <a:off x="1201223" y="5184194"/>
            <a:ext cx="907106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2.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材料二与一相比孙中山救国方法有何变化</a:t>
            </a:r>
            <a:r>
              <a:rPr lang="en-US" altLang="zh-CN" sz="2800" b="1">
                <a:latin typeface="黑体" panose="02010600030101010101" pitchFamily="49" charset="-122"/>
                <a:ea typeface="黑体" panose="02010600030101010101" pitchFamily="49" charset="-122"/>
              </a:rPr>
              <a:t>?</a:t>
            </a:r>
            <a:endParaRPr lang="en-US" altLang="zh-CN" sz="28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8617" name="直接连接符 68616"/>
          <p:cNvSpPr/>
          <p:nvPr/>
        </p:nvSpPr>
        <p:spPr>
          <a:xfrm>
            <a:off x="5879108" y="3213695"/>
            <a:ext cx="4393426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8" name="直接连接符 68617"/>
          <p:cNvSpPr/>
          <p:nvPr/>
        </p:nvSpPr>
        <p:spPr>
          <a:xfrm flipV="1">
            <a:off x="6096992" y="2317510"/>
            <a:ext cx="122419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9" name="直接连接符 68618"/>
          <p:cNvSpPr/>
          <p:nvPr/>
        </p:nvSpPr>
        <p:spPr>
          <a:xfrm flipV="1">
            <a:off x="1522201" y="3645575"/>
            <a:ext cx="615746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" name="TextBox 5"/>
          <p:cNvSpPr txBox="1"/>
          <p:nvPr/>
        </p:nvSpPr>
        <p:spPr>
          <a:xfrm>
            <a:off x="342602" y="316650"/>
            <a:ext cx="384556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孙中山思想的转变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4340860" y="6080125"/>
            <a:ext cx="52006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61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61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6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1061896" grpId="0"/>
      <p:bldP spid="1061894" grpId="0"/>
      <p:bldP spid="10618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23165" y="1450641"/>
            <a:ext cx="155638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  <a:endParaRPr lang="zh-CN" altLang="en-US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3163" y="220261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地点：</a:t>
            </a:r>
            <a:endParaRPr lang="zh-CN" altLang="en-US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09311" y="294619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宗旨：</a:t>
            </a:r>
            <a:endParaRPr lang="zh-CN" altLang="en-US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3162" y="360592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口号</a:t>
            </a: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542759" y="2175634"/>
            <a:ext cx="32900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檀香山（美国）</a:t>
            </a:r>
            <a:endParaRPr lang="zh-CN" altLang="en-US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2590385" y="1451574"/>
            <a:ext cx="239014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1894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11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542758" y="3601912"/>
            <a:ext cx="450442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驱除鞑虏，恢复中国</a:t>
            </a: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，创立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合众政府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578063" y="2924161"/>
            <a:ext cx="27282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振兴中华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550353" y="4709008"/>
            <a:ext cx="454317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中国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第一个资产阶级革命</a:t>
            </a:r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团体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95455" y="4747327"/>
            <a:ext cx="1647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性质：</a:t>
            </a:r>
            <a:endParaRPr lang="zh-CN" altLang="en-US" sz="36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1" name="图片 4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851" y="706582"/>
            <a:ext cx="3508375" cy="498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5"/>
          <p:cNvSpPr txBox="1"/>
          <p:nvPr/>
        </p:nvSpPr>
        <p:spPr>
          <a:xfrm>
            <a:off x="507067" y="347130"/>
            <a:ext cx="247205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成立兴中会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55" name="图片 54" descr="Img32675347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84745" y="825500"/>
            <a:ext cx="4224655" cy="307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" name="矩形 57"/>
          <p:cNvSpPr/>
          <p:nvPr/>
        </p:nvSpPr>
        <p:spPr>
          <a:xfrm>
            <a:off x="7862889" y="4048552"/>
            <a:ext cx="3846195" cy="1076325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2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兴中会会员在檀香山</a:t>
            </a:r>
            <a:endParaRPr lang="zh-CN" altLang="en-US" sz="3200" b="1" dirty="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秘密宣誓的地方</a:t>
            </a:r>
            <a:endParaRPr lang="zh-CN" altLang="en-US" sz="3200" b="1" dirty="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300" name="矩形 55299"/>
          <p:cNvSpPr/>
          <p:nvPr/>
        </p:nvSpPr>
        <p:spPr>
          <a:xfrm>
            <a:off x="924560" y="1468120"/>
            <a:ext cx="1322705" cy="283019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地点：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人物：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结果：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None/>
            </a:pPr>
            <a:endParaRPr lang="zh-CN" altLang="en-US" sz="36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0185" name="矩形 50184"/>
          <p:cNvSpPr/>
          <p:nvPr/>
        </p:nvSpPr>
        <p:spPr>
          <a:xfrm>
            <a:off x="2624220" y="1594458"/>
            <a:ext cx="135445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en-US" sz="32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1895</a:t>
            </a: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21670" y="2193365"/>
            <a:ext cx="99695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广州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55290" y="2776722"/>
            <a:ext cx="343916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孙中山、陆皓东等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55294" y="3547413"/>
            <a:ext cx="5067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陆皓东被捕牺牲，起义失败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8199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02723" y="3360398"/>
            <a:ext cx="1906940" cy="211494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3026" y="639561"/>
            <a:ext cx="1899002" cy="213717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文本框 6"/>
          <p:cNvSpPr txBox="1"/>
          <p:nvPr/>
        </p:nvSpPr>
        <p:spPr>
          <a:xfrm>
            <a:off x="8512663" y="5585204"/>
            <a:ext cx="137503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文鼎CS大黑"/>
              </a:rPr>
              <a:t>陆皓东</a:t>
            </a:r>
            <a:endParaRPr lang="zh-CN" altLang="en-US" sz="2800" b="1">
              <a:latin typeface="文鼎CS大黑"/>
            </a:endParaRPr>
          </a:p>
        </p:txBody>
      </p:sp>
      <p:sp>
        <p:nvSpPr>
          <p:cNvPr id="8202" name="文本框 7"/>
          <p:cNvSpPr txBox="1"/>
          <p:nvPr/>
        </p:nvSpPr>
        <p:spPr>
          <a:xfrm>
            <a:off x="8417712" y="2808167"/>
            <a:ext cx="147029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文鼎CS大黑"/>
              </a:rPr>
              <a:t> </a:t>
            </a:r>
            <a:r>
              <a:rPr lang="zh-CN" altLang="en-US" sz="2800" b="1">
                <a:latin typeface="文鼎CS大黑"/>
              </a:rPr>
              <a:t>孙中山</a:t>
            </a:r>
            <a:endParaRPr lang="zh-CN" altLang="en-US" sz="2800" b="1">
              <a:latin typeface="文鼎CS大黑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07067" y="347130"/>
            <a:ext cx="201422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广州起义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18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8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3" grpId="0"/>
      <p:bldP spid="4" grpId="0"/>
      <p:bldP spid="8201" grpId="0"/>
      <p:bldP spid="82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5"/>
          <p:cNvSpPr txBox="1"/>
          <p:nvPr/>
        </p:nvSpPr>
        <p:spPr>
          <a:xfrm>
            <a:off x="507067" y="347130"/>
            <a:ext cx="338772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成立中国同盟会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68730" y="1601470"/>
            <a:ext cx="2075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、背景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60780" y="4027170"/>
            <a:ext cx="2917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、准备活动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49345" y="1371600"/>
            <a:ext cx="674306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《辛丑条约》签订后，清政府沦为帝国主义统治的工具，国内革命情绪日益高涨。</a:t>
            </a:r>
            <a:endParaRPr lang="zh-CN" altLang="en-US" sz="40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78605" y="3688715"/>
            <a:ext cx="681990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传播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资产阶级革命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思想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成立</a:t>
            </a:r>
            <a:r>
              <a:rPr lang="zh-CN" altLang="en-US" sz="4000" b="1">
                <a:latin typeface="华文楷体" panose="02010600040101010101" pitchFamily="2" charset="-122"/>
                <a:ea typeface="华文楷体" panose="02010600040101010101" pitchFamily="2" charset="-122"/>
              </a:rPr>
              <a:t>革命</a:t>
            </a: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团体</a:t>
            </a:r>
            <a:endParaRPr lang="zh-CN" altLang="en-US" sz="40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9394890" y="3490688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000000"/>
                </a:solidFill>
                <a:latin typeface="文鼎CS大黑"/>
              </a:rPr>
              <a:t>章炳麟</a:t>
            </a:r>
            <a:endParaRPr lang="en-US" altLang="zh-CN" sz="2800" b="1" dirty="0">
              <a:solidFill>
                <a:srgbClr val="000000"/>
              </a:solidFill>
              <a:latin typeface="文鼎CS大黑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9861" y="1840593"/>
            <a:ext cx="7616179" cy="250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章炳麟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驳康有为论革命书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endParaRPr lang="en-US" altLang="zh-CN" sz="36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邹容   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革命军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endParaRPr lang="en-US" altLang="zh-CN" sz="36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陈天华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 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猛回头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和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警世钟</a:t>
            </a:r>
            <a:r>
              <a:rPr lang="en-US" altLang="zh-CN" sz="36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endParaRPr lang="en-US" altLang="zh-CN" sz="36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20" name="图片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0" y="107945"/>
            <a:ext cx="2149475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371" y="1426823"/>
            <a:ext cx="2582862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823" y="2453395"/>
            <a:ext cx="25368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矩形 27"/>
          <p:cNvSpPr/>
          <p:nvPr/>
        </p:nvSpPr>
        <p:spPr>
          <a:xfrm>
            <a:off x="9652974" y="4500223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文鼎CS大黑"/>
              </a:rPr>
              <a:t>邹容</a:t>
            </a:r>
            <a:endParaRPr lang="zh-CN" altLang="en-US" sz="3200" b="1" dirty="0">
              <a:solidFill>
                <a:srgbClr val="000000"/>
              </a:solidFill>
              <a:latin typeface="文鼎CS大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317944" y="5574420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00"/>
                </a:solidFill>
                <a:latin typeface="文鼎CS大黑"/>
              </a:rPr>
              <a:t>陈天华</a:t>
            </a:r>
            <a:endParaRPr lang="zh-CN" altLang="en-US" sz="3200" b="1" dirty="0">
              <a:solidFill>
                <a:srgbClr val="000000"/>
              </a:solidFill>
              <a:latin typeface="文鼎CS大黑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476587" y="545885"/>
            <a:ext cx="613473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传播资产阶级革命思想的著作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34720" y="4632960"/>
            <a:ext cx="70269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这些著作号召人们起来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推翻清政府的统治，建立民主共和制度</a:t>
            </a:r>
            <a:r>
              <a:rPr lang="zh-CN" altLang="en-US" sz="3600" b="1" dirty="0" smtClean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600" b="1" dirty="0" smtClean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8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09" y="1227570"/>
            <a:ext cx="10155381" cy="514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椭圆 17"/>
          <p:cNvSpPr/>
          <p:nvPr/>
        </p:nvSpPr>
        <p:spPr>
          <a:xfrm>
            <a:off x="3325091" y="4461164"/>
            <a:ext cx="1052946" cy="8589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758545" y="4045525"/>
            <a:ext cx="1094510" cy="7897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5"/>
          <p:cNvSpPr txBox="1"/>
          <p:nvPr/>
        </p:nvSpPr>
        <p:spPr>
          <a:xfrm>
            <a:off x="507067" y="347130"/>
            <a:ext cx="292989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成立革命团体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2973" y="362236"/>
            <a:ext cx="3743325" cy="7067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成立中国同盟会</a:t>
            </a:r>
            <a:endParaRPr lang="zh-CN" altLang="en-US" sz="4000" b="1" dirty="0">
              <a:solidFill>
                <a:schemeClr val="tx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0" name="文本框 50181"/>
          <p:cNvSpPr txBox="1">
            <a:spLocks noChangeArrowheads="1"/>
          </p:cNvSpPr>
          <p:nvPr/>
        </p:nvSpPr>
        <p:spPr bwMode="auto">
          <a:xfrm>
            <a:off x="883060" y="1277720"/>
            <a:ext cx="8678862" cy="3388360"/>
          </a:xfrm>
          <a:prstGeom prst="rect">
            <a:avLst/>
          </a:prstGeom>
          <a:noFill/>
          <a:ln w="2540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地点：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目的：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6.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政治纲领：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7.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性质：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影响：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316009" y="1730587"/>
            <a:ext cx="22542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日本东京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316103" y="1145554"/>
            <a:ext cx="209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1905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3183255" y="2898775"/>
            <a:ext cx="8006715" cy="5835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驱除鞑虏，恢复中华，创立民国，平均地权</a:t>
            </a:r>
            <a:endParaRPr lang="zh-CN" altLang="en-US" sz="3200" b="1" dirty="0">
              <a:solidFill>
                <a:schemeClr val="tx2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2316137" y="3615456"/>
            <a:ext cx="871904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第一个全国性、统一的资产阶级革命政党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383155" y="2315210"/>
            <a:ext cx="738695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为集中革命力量，建立统一的革命组织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315845" y="4199255"/>
            <a:ext cx="724662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使全国的资产阶级革命有了统一的领导和奋斗目标，推动全国革命运动的发展。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/>
      <p:bldP spid="11" grpId="0"/>
      <p:bldP spid="13" grpId="0"/>
      <p:bldP spid="14" grpId="0"/>
      <p:bldP spid="15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05" y="352743"/>
            <a:ext cx="2890838" cy="338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250" y="369888"/>
            <a:ext cx="3884613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7"/>
          <p:cNvSpPr txBox="1">
            <a:spLocks noChangeArrowheads="1"/>
          </p:cNvSpPr>
          <p:nvPr/>
        </p:nvSpPr>
        <p:spPr bwMode="auto">
          <a:xfrm>
            <a:off x="280670" y="3833495"/>
            <a:ext cx="31165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latin typeface="文鼎CS大黑"/>
              </a:rPr>
              <a:t>中国同盟会会徽</a:t>
            </a:r>
            <a:endParaRPr lang="zh-CN" altLang="en-US" sz="3200" b="1" dirty="0">
              <a:latin typeface="文鼎CS大黑"/>
            </a:endParaRPr>
          </a:p>
        </p:txBody>
      </p:sp>
      <p:sp>
        <p:nvSpPr>
          <p:cNvPr id="28" name="文本框 6"/>
          <p:cNvSpPr txBox="1">
            <a:spLocks noChangeArrowheads="1"/>
          </p:cNvSpPr>
          <p:nvPr/>
        </p:nvSpPr>
        <p:spPr bwMode="auto">
          <a:xfrm>
            <a:off x="3379962" y="3833248"/>
            <a:ext cx="37091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latin typeface="文鼎CS大黑"/>
              </a:rPr>
              <a:t>中国同盟会机关报</a:t>
            </a:r>
            <a:endParaRPr lang="zh-CN" altLang="en-US" sz="3200" b="1" dirty="0">
              <a:latin typeface="文鼎CS大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349490" y="548005"/>
            <a:ext cx="4523740" cy="3169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思考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：中国同盟会的成立，标志着中国的资产阶级民主革命进入到一个新阶段，主要表现在资产阶级革命从此有了：</a:t>
            </a:r>
            <a:endParaRPr lang="zh-CN" altLang="en-US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533005" y="3833495"/>
            <a:ext cx="4052570" cy="1568450"/>
          </a:xfrm>
          <a:prstGeom prst="rect">
            <a:avLst/>
          </a:prstGeom>
        </p:spPr>
        <p:txBody>
          <a:bodyPr wrap="square">
            <a:spAutoFit/>
          </a:bodyPr>
          <a:p>
            <a:pPr lvl="0"/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统一的政党</a:t>
            </a:r>
            <a:r>
              <a:rPr lang="en-US" altLang="zh-CN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zh-CN" altLang="en-US" sz="3200" b="1" dirty="0" smtClean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明确的革命纲领</a:t>
            </a:r>
            <a:r>
              <a:rPr lang="en-US" altLang="zh-CN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zh-CN" altLang="en-US" sz="3200" b="1" dirty="0" smtClean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公认的领袖</a:t>
            </a:r>
            <a:r>
              <a:rPr lang="en-US" altLang="zh-CN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zh-CN" altLang="en-US" sz="3200" b="1" dirty="0" smtClean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3" grpId="1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3135" y="314960"/>
            <a:ext cx="9953625" cy="622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4072" y="287832"/>
            <a:ext cx="3743325" cy="7067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华文仿宋" panose="02010600040101010101" pitchFamily="2" charset="-122"/>
                <a:ea typeface="华文仿宋" panose="02010600040101010101" pitchFamily="2" charset="-122"/>
              </a:rPr>
              <a:t>三民主义</a:t>
            </a:r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的发表</a:t>
            </a:r>
            <a:endParaRPr lang="zh-CN" altLang="en-US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9712" y="1379411"/>
            <a:ext cx="2266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民族主义</a:t>
            </a:r>
            <a:endParaRPr lang="zh-CN" altLang="en-US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107778" y="1350015"/>
            <a:ext cx="22862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民权主义</a:t>
            </a:r>
            <a:endParaRPr lang="zh-CN" altLang="en-US" sz="3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111673" y="1349720"/>
            <a:ext cx="2347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民生主义</a:t>
            </a:r>
            <a:endParaRPr lang="zh-CN" altLang="en-US" sz="3600" b="1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749040" y="2037488"/>
            <a:ext cx="2255401" cy="1631216"/>
          </a:xfrm>
          <a:prstGeom prst="rect">
            <a:avLst/>
          </a:prstGeom>
          <a:solidFill>
            <a:schemeClr val="bg1"/>
          </a:solidFill>
          <a:ln w="9525">
            <a:solidFill>
              <a:srgbClr val="000080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262673"/>
                </a:solidFill>
                <a:latin typeface="文鼎中楷简"/>
              </a:rPr>
              <a:t>驱除鞑虏 </a:t>
            </a:r>
            <a:endParaRPr lang="en-US" altLang="zh-CN" sz="4000" b="1" dirty="0" smtClean="0">
              <a:solidFill>
                <a:srgbClr val="262673"/>
              </a:solidFill>
              <a:latin typeface="文鼎中楷简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262673"/>
                </a:solidFill>
                <a:latin typeface="文鼎中楷简"/>
              </a:rPr>
              <a:t>恢复</a:t>
            </a:r>
            <a:r>
              <a:rPr lang="zh-CN" altLang="en-US" sz="4000" b="1" dirty="0">
                <a:solidFill>
                  <a:srgbClr val="262673"/>
                </a:solidFill>
                <a:latin typeface="文鼎中楷简"/>
              </a:rPr>
              <a:t>中华</a:t>
            </a:r>
            <a:endParaRPr lang="zh-CN" altLang="en-US" sz="4000" b="1" dirty="0">
              <a:solidFill>
                <a:srgbClr val="262673"/>
              </a:solidFill>
              <a:latin typeface="文鼎中楷简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337790" y="2352798"/>
            <a:ext cx="2242922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000080"/>
            </a:solidFill>
            <a:miter lim="800000"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rgbClr val="262673"/>
                </a:solidFill>
                <a:latin typeface="文鼎中楷简"/>
              </a:rPr>
              <a:t>创立</a:t>
            </a:r>
            <a:r>
              <a:rPr lang="zh-CN" altLang="en-US" sz="4000" b="1" dirty="0" smtClean="0">
                <a:solidFill>
                  <a:srgbClr val="262673"/>
                </a:solidFill>
                <a:latin typeface="文鼎中楷简"/>
              </a:rPr>
              <a:t>民国</a:t>
            </a:r>
            <a:endParaRPr lang="zh-CN" altLang="en-US" sz="4000" b="1" dirty="0">
              <a:solidFill>
                <a:srgbClr val="262673"/>
              </a:solidFill>
              <a:latin typeface="文鼎中楷简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8237378" y="2357343"/>
            <a:ext cx="2242922" cy="707886"/>
          </a:xfrm>
          <a:prstGeom prst="rect">
            <a:avLst/>
          </a:prstGeom>
          <a:solidFill>
            <a:schemeClr val="bg1"/>
          </a:solidFill>
          <a:ln w="9525">
            <a:solidFill>
              <a:srgbClr val="0000CC"/>
            </a:solidFill>
            <a:miter lim="800000"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rgbClr val="262673"/>
                </a:solidFill>
                <a:latin typeface="文鼎中楷简"/>
              </a:rPr>
              <a:t>平均地权</a:t>
            </a:r>
            <a:endParaRPr lang="zh-CN" altLang="en-US" sz="4000" b="1" dirty="0">
              <a:solidFill>
                <a:srgbClr val="262673"/>
              </a:solidFill>
              <a:latin typeface="文鼎中楷简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1536041" y="3775063"/>
            <a:ext cx="2704884" cy="1569660"/>
          </a:xfrm>
          <a:prstGeom prst="rect">
            <a:avLst/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>
                <a:solidFill>
                  <a:schemeClr val="tx2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推翻清王朝的统治，反对民族压迫</a:t>
            </a:r>
            <a:endParaRPr lang="en-US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5299601" y="3672312"/>
            <a:ext cx="2472799" cy="1569660"/>
          </a:xfrm>
          <a:prstGeom prst="rect">
            <a:avLst/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建立</a:t>
            </a:r>
            <a:r>
              <a:rPr lang="zh-CN" altLang="en-US" sz="3200" b="1" dirty="0">
                <a:latin typeface="黑体" panose="02010600030101010101" pitchFamily="49" charset="-122"/>
                <a:ea typeface="黑体" panose="02010600030101010101" pitchFamily="49" charset="-122"/>
              </a:rPr>
              <a:t>资产阶级专政的议会制共和国</a:t>
            </a:r>
            <a:endParaRPr lang="zh-CN" altLang="en-US" sz="32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8114157" y="3543123"/>
            <a:ext cx="2700337" cy="1569660"/>
          </a:xfrm>
          <a:prstGeom prst="rect">
            <a:avLst/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“核定地价” （解决贫富不均等问题）</a:t>
            </a:r>
            <a:endParaRPr lang="zh-CN" altLang="en-US" sz="3200" b="1" dirty="0">
              <a:solidFill>
                <a:srgbClr val="8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>
            <a:off x="2127866" y="5450330"/>
            <a:ext cx="1703154" cy="619394"/>
          </a:xfrm>
          <a:prstGeom prst="wedgeRoundRectCallout">
            <a:avLst>
              <a:gd name="adj1" fmla="val -16347"/>
              <a:gd name="adj2" fmla="val 59509"/>
              <a:gd name="adj3" fmla="val 16667"/>
            </a:avLst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（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前提）</a:t>
            </a:r>
            <a:endParaRPr lang="zh-CN" altLang="en-US" sz="3200" b="1" dirty="0">
              <a:latin typeface="Calibri" panose="020F0502020204030204" pitchFamily="34" charset="0"/>
              <a:ea typeface="楷体_GB2312" panose="02010609030101010101" pitchFamily="49" charset="-122"/>
            </a:endParaRPr>
          </a:p>
          <a:p>
            <a:endParaRPr lang="en-US" altLang="zh-CN" sz="3200" b="1" dirty="0">
              <a:latin typeface="Calibri" panose="020F050202020403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1" name="AutoShape 20"/>
          <p:cNvSpPr>
            <a:spLocks noChangeArrowheads="1"/>
          </p:cNvSpPr>
          <p:nvPr/>
        </p:nvSpPr>
        <p:spPr bwMode="auto">
          <a:xfrm>
            <a:off x="5711895" y="5290060"/>
            <a:ext cx="1682133" cy="637774"/>
          </a:xfrm>
          <a:prstGeom prst="wedgeRoundRectCallout">
            <a:avLst>
              <a:gd name="adj1" fmla="val -47602"/>
              <a:gd name="adj2" fmla="val 44588"/>
              <a:gd name="adj3" fmla="val 16667"/>
            </a:avLst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核心）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8111256" y="5195465"/>
            <a:ext cx="2845778" cy="669307"/>
          </a:xfrm>
          <a:prstGeom prst="wedgeRoundRectCallout">
            <a:avLst>
              <a:gd name="adj1" fmla="val -10907"/>
              <a:gd name="adj2" fmla="val 61921"/>
              <a:gd name="adj3" fmla="val 16667"/>
            </a:avLst>
          </a:prstGeom>
          <a:solidFill>
            <a:schemeClr val="bg1"/>
          </a:solidFill>
          <a:ln w="9525">
            <a:solidFill>
              <a:srgbClr val="00FF00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楷体_GB2312" panose="02010609030101010101" pitchFamily="49" charset="-122"/>
              </a:rPr>
              <a:t>补充和发展）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228295" y="2949640"/>
            <a:ext cx="8729550" cy="132207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三民主义成为孙中山领导资产阶级革命的指导思想</a:t>
            </a:r>
            <a:endParaRPr lang="zh-CN" altLang="en-US" sz="40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6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7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 bldLvl="0" animBg="1"/>
      <p:bldP spid="12" grpId="0" bldLvl="0" animBg="1"/>
      <p:bldP spid="13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631190" y="514985"/>
            <a:ext cx="9328785" cy="11988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3600" b="1" dirty="0" smtClean="0"/>
              <a:t>思考：三民主义和同盟会政治纲领的关系是什么？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630899" y="2659163"/>
            <a:ext cx="10175466" cy="1076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indent="457200" algn="ctr" fontAlgn="auto"/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三民主义是孙中山对同盟会政治纲领的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简述和概括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 algn="ctr" fontAlgn="auto"/>
            <a:endParaRPr lang="zh-CN" altLang="en-US" sz="3200" b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1670" y="423545"/>
            <a:ext cx="9328785" cy="11988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回答教材</a:t>
            </a:r>
            <a:r>
              <a:rPr lang="en-US" altLang="zh-CN" sz="3600" b="1" dirty="0" smtClean="0"/>
              <a:t>40</a:t>
            </a:r>
            <a:r>
              <a:rPr lang="zh-CN" altLang="en-US" sz="3600" b="1" dirty="0" smtClean="0"/>
              <a:t>页材料研读：孙中山为什么能够成为革命党人公认的领袖？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661379" y="2200058"/>
            <a:ext cx="10175466" cy="31692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457200" fontAlgn="auto"/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孙中山早年从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医人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转向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医国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，从要求改革到投身革命推翻清朝统治，成为民主革命的先行者</a:t>
            </a:r>
            <a:r>
              <a:rPr lang="zh-CN" altLang="en-US" sz="3600" b="1" dirty="0"/>
              <a:t>。</a:t>
            </a:r>
            <a:endParaRPr lang="zh-CN" altLang="en-US" sz="3600" b="1" dirty="0"/>
          </a:p>
          <a:p>
            <a:pPr indent="457200" fontAlgn="auto"/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他在领导民族民主革命的伟大进程中，创建革命团体，建立政党，确立三民主义，发动武装起义。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457200" fontAlgn="auto"/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这一系列的活动，让他成为革命党公认的领袖。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"/>
          <p:cNvGrpSpPr/>
          <p:nvPr/>
        </p:nvGrpSpPr>
        <p:grpSpPr bwMode="auto">
          <a:xfrm>
            <a:off x="309837" y="1467780"/>
            <a:ext cx="1203395" cy="2869351"/>
            <a:chOff x="1" y="0"/>
            <a:chExt cx="720080" cy="2506945"/>
          </a:xfrm>
        </p:grpSpPr>
        <p:pic>
          <p:nvPicPr>
            <p:cNvPr id="4" name="图片 5" descr="图片22.png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rightnessContrast bright="45000" contras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720080" cy="250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图片 6" descr="图片23.png"/>
            <p:cNvPicPr>
              <a:picLocks noChangeAspect="1" noChangeArrowheads="1"/>
            </p:cNvPicPr>
            <p:nvPr/>
          </p:nvPicPr>
          <p:blipFill>
            <a:blip r:embed="rId3" cstate="print">
              <a:lum bright="20000"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586" y="216024"/>
              <a:ext cx="447478" cy="20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7"/>
            <p:cNvSpPr txBox="1">
              <a:spLocks noChangeArrowheads="1"/>
            </p:cNvSpPr>
            <p:nvPr/>
          </p:nvSpPr>
          <p:spPr bwMode="auto">
            <a:xfrm>
              <a:off x="140800" y="542333"/>
              <a:ext cx="403905" cy="1502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 b="1" dirty="0" smtClean="0">
                  <a:solidFill>
                    <a:srgbClr val="433A4B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随堂练习</a:t>
              </a:r>
              <a:endParaRPr lang="zh-CN" altLang="en-US" sz="3200" b="1" dirty="0">
                <a:solidFill>
                  <a:srgbClr val="433A4B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9655787" y="1832805"/>
            <a:ext cx="5918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3490" y="442620"/>
            <a:ext cx="98820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、“振兴中华”是每一位爱国志士的不懈追求。最早喊出这个口号的是孙中山，为了振兴中国，他成立的中国第一个资产阶级革命团体是（   ）</a:t>
            </a:r>
            <a:endParaRPr lang="en-US" altLang="zh-CN" sz="3200" b="1" dirty="0" smtClean="0"/>
          </a:p>
          <a:p>
            <a:pPr>
              <a:lnSpc>
                <a:spcPct val="150000"/>
              </a:lnSpc>
            </a:pPr>
            <a:r>
              <a:rPr lang="en-US" altLang="zh-CN" sz="3200" b="1" dirty="0" smtClean="0"/>
              <a:t>A.</a:t>
            </a:r>
            <a:r>
              <a:rPr lang="zh-CN" altLang="en-US" sz="3200" b="1" dirty="0" smtClean="0"/>
              <a:t>强学会           </a:t>
            </a:r>
            <a:r>
              <a:rPr lang="en-US" altLang="zh-CN" sz="3200" b="1" dirty="0" smtClean="0"/>
              <a:t>B.</a:t>
            </a:r>
            <a:r>
              <a:rPr lang="zh-CN" altLang="en-US" sz="3200" b="1" dirty="0" smtClean="0"/>
              <a:t>兴中会            </a:t>
            </a:r>
            <a:r>
              <a:rPr lang="en-US" altLang="zh-CN" sz="3200" b="1" dirty="0" smtClean="0"/>
              <a:t>C.</a:t>
            </a:r>
            <a:r>
              <a:rPr lang="zh-CN" altLang="en-US" sz="3200" b="1" dirty="0" smtClean="0"/>
              <a:t>光复会          </a:t>
            </a:r>
            <a:r>
              <a:rPr lang="en-US" altLang="zh-CN" sz="3200" b="1" dirty="0" smtClean="0"/>
              <a:t>D.</a:t>
            </a:r>
            <a:r>
              <a:rPr lang="zh-CN" altLang="en-US" sz="3200" b="1" dirty="0" smtClean="0"/>
              <a:t>同盟会</a:t>
            </a:r>
            <a:endParaRPr lang="en-US" altLang="zh-CN" sz="4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04891" y="3488898"/>
            <a:ext cx="10051233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孙中山将同盟会纲领阐述为“民族、民权、民生”的三民主义。以下最能体现“民生主义” 的一项是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驱除鞑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虏  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恢复中华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创立民国 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平均地权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Text Box 3"/>
          <p:cNvSpPr txBox="1"/>
          <p:nvPr/>
        </p:nvSpPr>
        <p:spPr>
          <a:xfrm>
            <a:off x="9067761" y="5334673"/>
            <a:ext cx="1706563" cy="76944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4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/>
          <p:nvPr/>
        </p:nvSpPr>
        <p:spPr>
          <a:xfrm>
            <a:off x="882870" y="715833"/>
            <a:ext cx="106049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“驱除鞑虏，恢复中华，创立民国，平均地权。”这是中国近代某一革命组织的革命纲领。下列关于该“革命组织”的说法，不正确的是（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）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在孙中山领导下成立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B．其机关刊物是《民报》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C．推动了辛亥革命的爆发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D．在1905年成立于南京</a:t>
            </a:r>
            <a:endParaRPr lang="zh-CN" altLang="en-US" sz="3200" b="1" dirty="0"/>
          </a:p>
        </p:txBody>
      </p:sp>
      <p:sp>
        <p:nvSpPr>
          <p:cNvPr id="3" name="Text Box 3"/>
          <p:cNvSpPr txBox="1"/>
          <p:nvPr/>
        </p:nvSpPr>
        <p:spPr>
          <a:xfrm>
            <a:off x="8073717" y="3452124"/>
            <a:ext cx="170656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/>
          <p:nvPr/>
        </p:nvSpPr>
        <p:spPr>
          <a:xfrm>
            <a:off x="1221111" y="561719"/>
            <a:ext cx="10066999" cy="45243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如果某班委会决定办一期以“纪念孙中山”为主题的黑板报，同学们提供以下资料，不能采用的是（   ）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 兴中会的成立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时务报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的创办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 同盟会的成立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．“三民主义”的意义</a:t>
            </a:r>
            <a:endParaRPr lang="zh-CN" altLang="en-US" sz="3200" b="1" dirty="0"/>
          </a:p>
        </p:txBody>
      </p:sp>
      <p:sp>
        <p:nvSpPr>
          <p:cNvPr id="3" name="Text Box 4"/>
          <p:cNvSpPr txBox="1"/>
          <p:nvPr/>
        </p:nvSpPr>
        <p:spPr>
          <a:xfrm>
            <a:off x="7985820" y="3112188"/>
            <a:ext cx="170656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585210" y="290830"/>
            <a:ext cx="8045450" cy="6277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/>
              <a:t>　　</a:t>
            </a:r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歌颂纪念孙中山先生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/>
          </a:p>
          <a:p>
            <a:r>
              <a:rPr lang="zh-CN" altLang="en-US"/>
              <a:t>　　        </a:t>
            </a:r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力挽狂澜第一人，共和梦碎化精神。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老天若假百年寿，海峡安能负国民。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清庭腐朽厦淘空，奋起群豪谱大同。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天降逸仙寻道路，国衰时势造英雄。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共和勋业臻祥善，永固根基定兴隆。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　　虎踞龙盘紫金地，青松长翠慰孙公。</a:t>
            </a:r>
            <a:endParaRPr lang="zh-CN" altLang="en-US" sz="32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" name="图片 5" descr="北伐战争_北伐战争 的图片素材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9090" y="386715"/>
            <a:ext cx="3773805" cy="5088255"/>
          </a:xfrm>
          <a:prstGeom prst="rect">
            <a:avLst/>
          </a:prstGeom>
        </p:spPr>
      </p:pic>
      <p:pic>
        <p:nvPicPr>
          <p:cNvPr id="7" name="网络歌手-国际歌  中国演奏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6145" y="576580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180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45770" y="1407795"/>
            <a:ext cx="11971020" cy="41541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希望同学们谨记以孙中山同志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为代表的革命党人的精神品质，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在习近平总书记的领导下为中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国新时代的前进而努力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炫彩扁平2">
    <a:dk1>
      <a:srgbClr val="000000"/>
    </a:dk1>
    <a:lt1>
      <a:srgbClr val="FFFFFF"/>
    </a:lt1>
    <a:dk2>
      <a:srgbClr val="44546A"/>
    </a:dk2>
    <a:lt2>
      <a:srgbClr val="E7E6E6"/>
    </a:lt2>
    <a:accent1>
      <a:srgbClr val="FFBF53"/>
    </a:accent1>
    <a:accent2>
      <a:srgbClr val="F17475"/>
    </a:accent2>
    <a:accent3>
      <a:srgbClr val="01B3C5"/>
    </a:accent3>
    <a:accent4>
      <a:srgbClr val="77448C"/>
    </a:accent4>
    <a:accent5>
      <a:srgbClr val="00AF92"/>
    </a:accent5>
    <a:accent6>
      <a:srgbClr val="C65885"/>
    </a:accent6>
    <a:hlink>
      <a:srgbClr val="FCC79F"/>
    </a:hlink>
    <a:folHlink>
      <a:srgbClr val="869FB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2124</Words>
  <Application>WPS 演示</Application>
  <PresentationFormat>自定义</PresentationFormat>
  <Paragraphs>248</Paragraphs>
  <Slides>23</Slides>
  <Notes>3</Notes>
  <HiddenSlides>0</HiddenSlides>
  <MMClips>1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23</vt:i4>
      </vt:variant>
    </vt:vector>
  </HeadingPairs>
  <TitlesOfParts>
    <vt:vector size="58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华文仿宋</vt:lpstr>
      <vt:lpstr>华文楷体</vt:lpstr>
      <vt:lpstr>微软雅黑</vt:lpstr>
      <vt:lpstr>黑体</vt:lpstr>
      <vt:lpstr>Times New Roman</vt:lpstr>
      <vt:lpstr>华文新魏</vt:lpstr>
      <vt:lpstr>文鼎CS大黑</vt:lpstr>
      <vt:lpstr>Arial Unicode MS</vt:lpstr>
      <vt:lpstr>等线</vt:lpstr>
      <vt:lpstr>Courier New</vt:lpstr>
      <vt:lpstr>文鼎中楷简</vt:lpstr>
      <vt:lpstr>华文中宋</vt:lpstr>
      <vt:lpstr>Calibri</vt:lpstr>
      <vt:lpstr>楷体_GB2312</vt:lpstr>
      <vt:lpstr>Century Gothic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Administrator</cp:lastModifiedBy>
  <cp:revision>3241</cp:revision>
  <dcterms:created xsi:type="dcterms:W3CDTF">2015-12-01T09:06:00Z</dcterms:created>
  <dcterms:modified xsi:type="dcterms:W3CDTF">2017-11-17T01:25:54Z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