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wmf" ContentType="image/x-wmf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87" r:id="rId3"/>
  </p:sldMasterIdLst>
  <p:notesMasterIdLst>
    <p:notesMasterId r:id="rId5"/>
  </p:notesMasterIdLst>
  <p:sldIdLst>
    <p:sldId id="290" r:id="rId4"/>
    <p:sldId id="301" r:id="rId6"/>
    <p:sldId id="327" r:id="rId7"/>
    <p:sldId id="256" r:id="rId8"/>
    <p:sldId id="257" r:id="rId9"/>
    <p:sldId id="292" r:id="rId10"/>
    <p:sldId id="347" r:id="rId11"/>
    <p:sldId id="328" r:id="rId12"/>
    <p:sldId id="339" r:id="rId13"/>
    <p:sldId id="340" r:id="rId14"/>
    <p:sldId id="329" r:id="rId15"/>
    <p:sldId id="267" r:id="rId16"/>
    <p:sldId id="310" r:id="rId17"/>
    <p:sldId id="392" r:id="rId18"/>
    <p:sldId id="283" r:id="rId19"/>
    <p:sldId id="331" r:id="rId20"/>
    <p:sldId id="341" r:id="rId21"/>
    <p:sldId id="390" r:id="rId22"/>
    <p:sldId id="375" r:id="rId23"/>
    <p:sldId id="342" r:id="rId24"/>
    <p:sldId id="332" r:id="rId25"/>
    <p:sldId id="333" r:id="rId26"/>
    <p:sldId id="389" r:id="rId27"/>
    <p:sldId id="387" r:id="rId28"/>
    <p:sldId id="302" r:id="rId29"/>
    <p:sldId id="391" r:id="rId30"/>
    <p:sldId id="348" r:id="rId31"/>
    <p:sldId id="345" r:id="rId32"/>
    <p:sldId id="293" r:id="rId33"/>
    <p:sldId id="343" r:id="rId34"/>
    <p:sldId id="381" r:id="rId35"/>
    <p:sldId id="388" r:id="rId36"/>
    <p:sldId id="337" r:id="rId37"/>
    <p:sldId id="338" r:id="rId38"/>
    <p:sldId id="289" r:id="rId3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429A"/>
    <a:srgbClr val="A00604"/>
    <a:srgbClr val="EE2923"/>
    <a:srgbClr val="1D42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799" autoAdjust="0"/>
    <p:restoredTop sz="81976" autoAdjust="0"/>
  </p:normalViewPr>
  <p:slideViewPr>
    <p:cSldViewPr snapToGrid="0">
      <p:cViewPr varScale="1">
        <p:scale>
          <a:sx n="53" d="100"/>
          <a:sy n="53" d="100"/>
        </p:scale>
        <p:origin x="1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3F8B5E-07CA-4455-9D33-4CE6D4932C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6" Type="http://schemas.openxmlformats.org/officeDocument/2006/relationships/hyperlink" Target="https://baike.so.com/doc/5939308-6152241.html" TargetMode="External"/><Relationship Id="rId5" Type="http://schemas.openxmlformats.org/officeDocument/2006/relationships/hyperlink" Target="https://baike.so.com/doc/6679684-6893577.html" TargetMode="External"/><Relationship Id="rId4" Type="http://schemas.openxmlformats.org/officeDocument/2006/relationships/hyperlink" Target="https://baike.so.com/doc/6559658-6773412.html" TargetMode="External"/><Relationship Id="rId3" Type="http://schemas.openxmlformats.org/officeDocument/2006/relationships/hyperlink" Target="https://p1.ssl.qhmsg.com/t01956930783a05a23e.jpg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在欧洲历史上，先后涌现了许多的帝王与英雄。在近代和现代，欧洲最著名的英雄级人物当是拿破仑和希特勒了。</a:t>
            </a:r>
            <a:endParaRPr lang="en-US" altLang="zh-CN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俄罗斯到底是一个怎样的国家，能够让两个军事天才都惨败呢？</a:t>
            </a:r>
            <a:endParaRPr lang="en-US" altLang="zh-CN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俄罗斯历史起源于东欧草原上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俄罗斯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东斯拉夫人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，亦是后来的俄罗斯人、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乌克兰人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和</a:t>
            </a:r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白俄罗斯人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的共同祖先。</a:t>
            </a:r>
            <a:endParaRPr lang="zh-CN" alt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约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2200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万平方公里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38913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文本占位符 389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6385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文本占位符 16386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pPr lvl="0"/>
            <a:endParaRPr dirty="0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D3B971-4258-4A43-B2EE-C2EF8E6228D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7828" y="247183"/>
            <a:ext cx="10515600" cy="374463"/>
          </a:xfrm>
        </p:spPr>
        <p:txBody>
          <a:bodyPr>
            <a:normAutofit/>
          </a:bodyPr>
          <a:lstStyle>
            <a:lvl1pPr>
              <a:defRPr sz="3200" b="1" i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6" name="soccer-ball-variant_33736"/>
          <p:cNvSpPr>
            <a:spLocks noChangeAspect="1"/>
          </p:cNvSpPr>
          <p:nvPr userDrawn="1"/>
        </p:nvSpPr>
        <p:spPr bwMode="auto">
          <a:xfrm>
            <a:off x="179362" y="174812"/>
            <a:ext cx="466114" cy="465416"/>
          </a:xfrm>
          <a:custGeom>
            <a:avLst/>
            <a:gdLst>
              <a:gd name="T0" fmla="*/ 141 w 965"/>
              <a:gd name="T1" fmla="*/ 141 h 965"/>
              <a:gd name="T2" fmla="*/ 0 w 965"/>
              <a:gd name="T3" fmla="*/ 482 h 965"/>
              <a:gd name="T4" fmla="*/ 141 w 965"/>
              <a:gd name="T5" fmla="*/ 824 h 965"/>
              <a:gd name="T6" fmla="*/ 482 w 965"/>
              <a:gd name="T7" fmla="*/ 965 h 965"/>
              <a:gd name="T8" fmla="*/ 824 w 965"/>
              <a:gd name="T9" fmla="*/ 824 h 965"/>
              <a:gd name="T10" fmla="*/ 965 w 965"/>
              <a:gd name="T11" fmla="*/ 482 h 965"/>
              <a:gd name="T12" fmla="*/ 824 w 965"/>
              <a:gd name="T13" fmla="*/ 141 h 965"/>
              <a:gd name="T14" fmla="*/ 482 w 965"/>
              <a:gd name="T15" fmla="*/ 0 h 965"/>
              <a:gd name="T16" fmla="*/ 121 w 965"/>
              <a:gd name="T17" fmla="*/ 686 h 965"/>
              <a:gd name="T18" fmla="*/ 42 w 965"/>
              <a:gd name="T19" fmla="*/ 381 h 965"/>
              <a:gd name="T20" fmla="*/ 84 w 965"/>
              <a:gd name="T21" fmla="*/ 314 h 965"/>
              <a:gd name="T22" fmla="*/ 193 w 965"/>
              <a:gd name="T23" fmla="*/ 382 h 965"/>
              <a:gd name="T24" fmla="*/ 210 w 965"/>
              <a:gd name="T25" fmla="*/ 556 h 965"/>
              <a:gd name="T26" fmla="*/ 121 w 965"/>
              <a:gd name="T27" fmla="*/ 686 h 965"/>
              <a:gd name="T28" fmla="*/ 502 w 965"/>
              <a:gd name="T29" fmla="*/ 934 h 965"/>
              <a:gd name="T30" fmla="*/ 440 w 965"/>
              <a:gd name="T31" fmla="*/ 907 h 965"/>
              <a:gd name="T32" fmla="*/ 444 w 965"/>
              <a:gd name="T33" fmla="*/ 876 h 965"/>
              <a:gd name="T34" fmla="*/ 161 w 965"/>
              <a:gd name="T35" fmla="*/ 741 h 965"/>
              <a:gd name="T36" fmla="*/ 231 w 965"/>
              <a:gd name="T37" fmla="*/ 582 h 965"/>
              <a:gd name="T38" fmla="*/ 397 w 965"/>
              <a:gd name="T39" fmla="*/ 615 h 965"/>
              <a:gd name="T40" fmla="*/ 507 w 965"/>
              <a:gd name="T41" fmla="*/ 791 h 965"/>
              <a:gd name="T42" fmla="*/ 444 w 965"/>
              <a:gd name="T43" fmla="*/ 876 h 965"/>
              <a:gd name="T44" fmla="*/ 748 w 965"/>
              <a:gd name="T45" fmla="*/ 848 h 965"/>
              <a:gd name="T46" fmla="*/ 839 w 965"/>
              <a:gd name="T47" fmla="*/ 573 h 965"/>
              <a:gd name="T48" fmla="*/ 933 w 965"/>
              <a:gd name="T49" fmla="*/ 517 h 965"/>
              <a:gd name="T50" fmla="*/ 797 w 965"/>
              <a:gd name="T51" fmla="*/ 541 h 965"/>
              <a:gd name="T52" fmla="*/ 705 w 965"/>
              <a:gd name="T53" fmla="*/ 759 h 965"/>
              <a:gd name="T54" fmla="*/ 533 w 965"/>
              <a:gd name="T55" fmla="*/ 775 h 965"/>
              <a:gd name="T56" fmla="*/ 477 w 965"/>
              <a:gd name="T57" fmla="*/ 505 h 965"/>
              <a:gd name="T58" fmla="*/ 724 w 965"/>
              <a:gd name="T59" fmla="*/ 421 h 965"/>
              <a:gd name="T60" fmla="*/ 754 w 965"/>
              <a:gd name="T61" fmla="*/ 310 h 965"/>
              <a:gd name="T62" fmla="*/ 512 w 965"/>
              <a:gd name="T63" fmla="*/ 412 h 965"/>
              <a:gd name="T64" fmla="*/ 429 w 965"/>
              <a:gd name="T65" fmla="*/ 319 h 965"/>
              <a:gd name="T66" fmla="*/ 400 w 965"/>
              <a:gd name="T67" fmla="*/ 288 h 965"/>
              <a:gd name="T68" fmla="*/ 471 w 965"/>
              <a:gd name="T69" fmla="*/ 110 h 965"/>
              <a:gd name="T70" fmla="*/ 625 w 965"/>
              <a:gd name="T71" fmla="*/ 101 h 965"/>
              <a:gd name="T72" fmla="*/ 754 w 965"/>
              <a:gd name="T73" fmla="*/ 310 h 965"/>
              <a:gd name="T74" fmla="*/ 895 w 965"/>
              <a:gd name="T75" fmla="*/ 297 h 965"/>
              <a:gd name="T76" fmla="*/ 794 w 965"/>
              <a:gd name="T77" fmla="*/ 245 h 965"/>
              <a:gd name="T78" fmla="*/ 653 w 965"/>
              <a:gd name="T79" fmla="*/ 64 h 965"/>
              <a:gd name="T80" fmla="*/ 338 w 965"/>
              <a:gd name="T81" fmla="*/ 56 h 965"/>
              <a:gd name="T82" fmla="*/ 429 w 965"/>
              <a:gd name="T83" fmla="*/ 104 h 965"/>
              <a:gd name="T84" fmla="*/ 374 w 965"/>
              <a:gd name="T85" fmla="*/ 268 h 965"/>
              <a:gd name="T86" fmla="*/ 209 w 965"/>
              <a:gd name="T87" fmla="*/ 353 h 965"/>
              <a:gd name="T88" fmla="*/ 103 w 965"/>
              <a:gd name="T89" fmla="*/ 279 h 965"/>
              <a:gd name="T90" fmla="*/ 147 w 965"/>
              <a:gd name="T91" fmla="*/ 180 h 965"/>
              <a:gd name="T92" fmla="*/ 339 w 965"/>
              <a:gd name="T93" fmla="*/ 54 h 9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965" h="965">
                <a:moveTo>
                  <a:pt x="301" y="35"/>
                </a:moveTo>
                <a:cubicBezTo>
                  <a:pt x="241" y="60"/>
                  <a:pt x="187" y="95"/>
                  <a:pt x="141" y="141"/>
                </a:cubicBezTo>
                <a:cubicBezTo>
                  <a:pt x="95" y="187"/>
                  <a:pt x="60" y="241"/>
                  <a:pt x="35" y="301"/>
                </a:cubicBezTo>
                <a:cubicBezTo>
                  <a:pt x="12" y="359"/>
                  <a:pt x="0" y="420"/>
                  <a:pt x="0" y="482"/>
                </a:cubicBezTo>
                <a:cubicBezTo>
                  <a:pt x="0" y="545"/>
                  <a:pt x="12" y="606"/>
                  <a:pt x="35" y="664"/>
                </a:cubicBezTo>
                <a:cubicBezTo>
                  <a:pt x="60" y="724"/>
                  <a:pt x="95" y="778"/>
                  <a:pt x="141" y="824"/>
                </a:cubicBezTo>
                <a:cubicBezTo>
                  <a:pt x="187" y="870"/>
                  <a:pt x="241" y="905"/>
                  <a:pt x="301" y="930"/>
                </a:cubicBezTo>
                <a:cubicBezTo>
                  <a:pt x="359" y="953"/>
                  <a:pt x="420" y="965"/>
                  <a:pt x="482" y="965"/>
                </a:cubicBezTo>
                <a:cubicBezTo>
                  <a:pt x="545" y="965"/>
                  <a:pt x="606" y="953"/>
                  <a:pt x="664" y="930"/>
                </a:cubicBezTo>
                <a:cubicBezTo>
                  <a:pt x="724" y="905"/>
                  <a:pt x="778" y="870"/>
                  <a:pt x="824" y="824"/>
                </a:cubicBezTo>
                <a:cubicBezTo>
                  <a:pt x="870" y="778"/>
                  <a:pt x="905" y="724"/>
                  <a:pt x="930" y="664"/>
                </a:cubicBezTo>
                <a:cubicBezTo>
                  <a:pt x="953" y="606"/>
                  <a:pt x="965" y="545"/>
                  <a:pt x="965" y="482"/>
                </a:cubicBezTo>
                <a:cubicBezTo>
                  <a:pt x="965" y="420"/>
                  <a:pt x="953" y="359"/>
                  <a:pt x="930" y="301"/>
                </a:cubicBezTo>
                <a:cubicBezTo>
                  <a:pt x="905" y="241"/>
                  <a:pt x="870" y="187"/>
                  <a:pt x="824" y="141"/>
                </a:cubicBezTo>
                <a:cubicBezTo>
                  <a:pt x="778" y="95"/>
                  <a:pt x="724" y="60"/>
                  <a:pt x="664" y="35"/>
                </a:cubicBezTo>
                <a:cubicBezTo>
                  <a:pt x="606" y="12"/>
                  <a:pt x="545" y="0"/>
                  <a:pt x="482" y="0"/>
                </a:cubicBezTo>
                <a:cubicBezTo>
                  <a:pt x="420" y="0"/>
                  <a:pt x="359" y="12"/>
                  <a:pt x="301" y="35"/>
                </a:cubicBezTo>
                <a:close/>
                <a:moveTo>
                  <a:pt x="121" y="686"/>
                </a:moveTo>
                <a:cubicBezTo>
                  <a:pt x="97" y="671"/>
                  <a:pt x="76" y="654"/>
                  <a:pt x="57" y="634"/>
                </a:cubicBezTo>
                <a:cubicBezTo>
                  <a:pt x="28" y="553"/>
                  <a:pt x="23" y="465"/>
                  <a:pt x="42" y="381"/>
                </a:cubicBezTo>
                <a:cubicBezTo>
                  <a:pt x="51" y="363"/>
                  <a:pt x="62" y="346"/>
                  <a:pt x="73" y="330"/>
                </a:cubicBezTo>
                <a:cubicBezTo>
                  <a:pt x="77" y="325"/>
                  <a:pt x="80" y="319"/>
                  <a:pt x="84" y="314"/>
                </a:cubicBezTo>
                <a:lnTo>
                  <a:pt x="193" y="379"/>
                </a:lnTo>
                <a:lnTo>
                  <a:pt x="193" y="382"/>
                </a:lnTo>
                <a:cubicBezTo>
                  <a:pt x="193" y="440"/>
                  <a:pt x="198" y="498"/>
                  <a:pt x="210" y="556"/>
                </a:cubicBezTo>
                <a:cubicBezTo>
                  <a:pt x="210" y="556"/>
                  <a:pt x="210" y="556"/>
                  <a:pt x="210" y="556"/>
                </a:cubicBezTo>
                <a:lnTo>
                  <a:pt x="126" y="689"/>
                </a:lnTo>
                <a:cubicBezTo>
                  <a:pt x="124" y="688"/>
                  <a:pt x="122" y="687"/>
                  <a:pt x="121" y="686"/>
                </a:cubicBezTo>
                <a:close/>
                <a:moveTo>
                  <a:pt x="444" y="909"/>
                </a:moveTo>
                <a:cubicBezTo>
                  <a:pt x="463" y="919"/>
                  <a:pt x="482" y="927"/>
                  <a:pt x="502" y="934"/>
                </a:cubicBezTo>
                <a:cubicBezTo>
                  <a:pt x="418" y="937"/>
                  <a:pt x="333" y="918"/>
                  <a:pt x="257" y="874"/>
                </a:cubicBezTo>
                <a:lnTo>
                  <a:pt x="440" y="907"/>
                </a:lnTo>
                <a:cubicBezTo>
                  <a:pt x="441" y="908"/>
                  <a:pt x="443" y="909"/>
                  <a:pt x="444" y="909"/>
                </a:cubicBezTo>
                <a:close/>
                <a:moveTo>
                  <a:pt x="444" y="876"/>
                </a:moveTo>
                <a:lnTo>
                  <a:pt x="228" y="838"/>
                </a:lnTo>
                <a:cubicBezTo>
                  <a:pt x="203" y="807"/>
                  <a:pt x="180" y="775"/>
                  <a:pt x="161" y="741"/>
                </a:cubicBezTo>
                <a:cubicBezTo>
                  <a:pt x="156" y="732"/>
                  <a:pt x="150" y="723"/>
                  <a:pt x="146" y="714"/>
                </a:cubicBezTo>
                <a:lnTo>
                  <a:pt x="231" y="582"/>
                </a:lnTo>
                <a:cubicBezTo>
                  <a:pt x="232" y="582"/>
                  <a:pt x="235" y="583"/>
                  <a:pt x="237" y="583"/>
                </a:cubicBezTo>
                <a:cubicBezTo>
                  <a:pt x="290" y="597"/>
                  <a:pt x="343" y="607"/>
                  <a:pt x="397" y="615"/>
                </a:cubicBezTo>
                <a:cubicBezTo>
                  <a:pt x="401" y="616"/>
                  <a:pt x="403" y="616"/>
                  <a:pt x="406" y="616"/>
                </a:cubicBezTo>
                <a:lnTo>
                  <a:pt x="507" y="791"/>
                </a:lnTo>
                <a:cubicBezTo>
                  <a:pt x="489" y="816"/>
                  <a:pt x="471" y="840"/>
                  <a:pt x="453" y="865"/>
                </a:cubicBezTo>
                <a:cubicBezTo>
                  <a:pt x="450" y="869"/>
                  <a:pt x="447" y="873"/>
                  <a:pt x="444" y="876"/>
                </a:cubicBezTo>
                <a:close/>
                <a:moveTo>
                  <a:pt x="802" y="802"/>
                </a:moveTo>
                <a:cubicBezTo>
                  <a:pt x="785" y="819"/>
                  <a:pt x="767" y="835"/>
                  <a:pt x="748" y="848"/>
                </a:cubicBezTo>
                <a:cubicBezTo>
                  <a:pt x="744" y="823"/>
                  <a:pt x="739" y="798"/>
                  <a:pt x="731" y="774"/>
                </a:cubicBezTo>
                <a:lnTo>
                  <a:pt x="839" y="573"/>
                </a:lnTo>
                <a:cubicBezTo>
                  <a:pt x="869" y="559"/>
                  <a:pt x="898" y="544"/>
                  <a:pt x="924" y="525"/>
                </a:cubicBezTo>
                <a:cubicBezTo>
                  <a:pt x="928" y="523"/>
                  <a:pt x="931" y="520"/>
                  <a:pt x="933" y="517"/>
                </a:cubicBezTo>
                <a:cubicBezTo>
                  <a:pt x="925" y="621"/>
                  <a:pt x="881" y="723"/>
                  <a:pt x="802" y="802"/>
                </a:cubicBezTo>
                <a:close/>
                <a:moveTo>
                  <a:pt x="797" y="541"/>
                </a:moveTo>
                <a:cubicBezTo>
                  <a:pt x="801" y="549"/>
                  <a:pt x="805" y="556"/>
                  <a:pt x="809" y="564"/>
                </a:cubicBezTo>
                <a:lnTo>
                  <a:pt x="705" y="759"/>
                </a:lnTo>
                <a:cubicBezTo>
                  <a:pt x="704" y="759"/>
                  <a:pt x="704" y="759"/>
                  <a:pt x="703" y="759"/>
                </a:cubicBezTo>
                <a:cubicBezTo>
                  <a:pt x="647" y="769"/>
                  <a:pt x="590" y="775"/>
                  <a:pt x="533" y="775"/>
                </a:cubicBezTo>
                <a:lnTo>
                  <a:pt x="429" y="595"/>
                </a:lnTo>
                <a:cubicBezTo>
                  <a:pt x="445" y="565"/>
                  <a:pt x="461" y="535"/>
                  <a:pt x="477" y="505"/>
                </a:cubicBezTo>
                <a:cubicBezTo>
                  <a:pt x="488" y="485"/>
                  <a:pt x="498" y="464"/>
                  <a:pt x="509" y="443"/>
                </a:cubicBezTo>
                <a:lnTo>
                  <a:pt x="724" y="421"/>
                </a:lnTo>
                <a:cubicBezTo>
                  <a:pt x="751" y="460"/>
                  <a:pt x="776" y="499"/>
                  <a:pt x="797" y="541"/>
                </a:cubicBezTo>
                <a:close/>
                <a:moveTo>
                  <a:pt x="754" y="310"/>
                </a:moveTo>
                <a:cubicBezTo>
                  <a:pt x="743" y="337"/>
                  <a:pt x="732" y="364"/>
                  <a:pt x="722" y="391"/>
                </a:cubicBezTo>
                <a:lnTo>
                  <a:pt x="512" y="412"/>
                </a:lnTo>
                <a:cubicBezTo>
                  <a:pt x="509" y="409"/>
                  <a:pt x="507" y="406"/>
                  <a:pt x="504" y="403"/>
                </a:cubicBezTo>
                <a:cubicBezTo>
                  <a:pt x="479" y="375"/>
                  <a:pt x="454" y="347"/>
                  <a:pt x="429" y="319"/>
                </a:cubicBezTo>
                <a:cubicBezTo>
                  <a:pt x="430" y="319"/>
                  <a:pt x="430" y="318"/>
                  <a:pt x="430" y="318"/>
                </a:cubicBezTo>
                <a:cubicBezTo>
                  <a:pt x="420" y="308"/>
                  <a:pt x="410" y="298"/>
                  <a:pt x="400" y="288"/>
                </a:cubicBezTo>
                <a:lnTo>
                  <a:pt x="458" y="112"/>
                </a:lnTo>
                <a:cubicBezTo>
                  <a:pt x="462" y="111"/>
                  <a:pt x="466" y="110"/>
                  <a:pt x="471" y="110"/>
                </a:cubicBezTo>
                <a:cubicBezTo>
                  <a:pt x="502" y="107"/>
                  <a:pt x="534" y="103"/>
                  <a:pt x="566" y="101"/>
                </a:cubicBezTo>
                <a:cubicBezTo>
                  <a:pt x="585" y="100"/>
                  <a:pt x="605" y="99"/>
                  <a:pt x="625" y="101"/>
                </a:cubicBezTo>
                <a:lnTo>
                  <a:pt x="769" y="264"/>
                </a:lnTo>
                <a:cubicBezTo>
                  <a:pt x="764" y="279"/>
                  <a:pt x="759" y="295"/>
                  <a:pt x="754" y="310"/>
                </a:cubicBezTo>
                <a:close/>
                <a:moveTo>
                  <a:pt x="802" y="163"/>
                </a:moveTo>
                <a:cubicBezTo>
                  <a:pt x="842" y="203"/>
                  <a:pt x="873" y="248"/>
                  <a:pt x="895" y="297"/>
                </a:cubicBezTo>
                <a:cubicBezTo>
                  <a:pt x="868" y="278"/>
                  <a:pt x="839" y="263"/>
                  <a:pt x="808" y="251"/>
                </a:cubicBezTo>
                <a:cubicBezTo>
                  <a:pt x="804" y="249"/>
                  <a:pt x="799" y="247"/>
                  <a:pt x="794" y="245"/>
                </a:cubicBezTo>
                <a:lnTo>
                  <a:pt x="652" y="85"/>
                </a:lnTo>
                <a:cubicBezTo>
                  <a:pt x="653" y="78"/>
                  <a:pt x="653" y="71"/>
                  <a:pt x="653" y="64"/>
                </a:cubicBezTo>
                <a:cubicBezTo>
                  <a:pt x="707" y="86"/>
                  <a:pt x="758" y="119"/>
                  <a:pt x="802" y="163"/>
                </a:cubicBezTo>
                <a:close/>
                <a:moveTo>
                  <a:pt x="338" y="56"/>
                </a:moveTo>
                <a:cubicBezTo>
                  <a:pt x="338" y="56"/>
                  <a:pt x="339" y="57"/>
                  <a:pt x="339" y="57"/>
                </a:cubicBezTo>
                <a:cubicBezTo>
                  <a:pt x="371" y="68"/>
                  <a:pt x="401" y="84"/>
                  <a:pt x="429" y="104"/>
                </a:cubicBezTo>
                <a:lnTo>
                  <a:pt x="374" y="268"/>
                </a:lnTo>
                <a:cubicBezTo>
                  <a:pt x="374" y="268"/>
                  <a:pt x="374" y="268"/>
                  <a:pt x="374" y="268"/>
                </a:cubicBezTo>
                <a:cubicBezTo>
                  <a:pt x="362" y="273"/>
                  <a:pt x="351" y="277"/>
                  <a:pt x="340" y="282"/>
                </a:cubicBezTo>
                <a:cubicBezTo>
                  <a:pt x="295" y="303"/>
                  <a:pt x="251" y="326"/>
                  <a:pt x="209" y="353"/>
                </a:cubicBezTo>
                <a:lnTo>
                  <a:pt x="101" y="289"/>
                </a:lnTo>
                <a:cubicBezTo>
                  <a:pt x="102" y="286"/>
                  <a:pt x="102" y="282"/>
                  <a:pt x="103" y="279"/>
                </a:cubicBezTo>
                <a:cubicBezTo>
                  <a:pt x="111" y="260"/>
                  <a:pt x="118" y="241"/>
                  <a:pt x="126" y="222"/>
                </a:cubicBezTo>
                <a:cubicBezTo>
                  <a:pt x="132" y="207"/>
                  <a:pt x="139" y="193"/>
                  <a:pt x="147" y="180"/>
                </a:cubicBezTo>
                <a:cubicBezTo>
                  <a:pt x="152" y="174"/>
                  <a:pt x="158" y="168"/>
                  <a:pt x="163" y="163"/>
                </a:cubicBezTo>
                <a:cubicBezTo>
                  <a:pt x="214" y="112"/>
                  <a:pt x="274" y="76"/>
                  <a:pt x="339" y="54"/>
                </a:cubicBezTo>
                <a:cubicBezTo>
                  <a:pt x="338" y="55"/>
                  <a:pt x="338" y="55"/>
                  <a:pt x="338" y="56"/>
                </a:cubicBezTo>
                <a:close/>
              </a:path>
            </a:pathLst>
          </a:custGeom>
          <a:solidFill>
            <a:srgbClr val="1E429A"/>
          </a:solidFill>
          <a:ln>
            <a:noFill/>
          </a:ln>
        </p:spPr>
      </p:sp>
      <p:sp>
        <p:nvSpPr>
          <p:cNvPr id="7" name="矩形 6"/>
          <p:cNvSpPr/>
          <p:nvPr userDrawn="1"/>
        </p:nvSpPr>
        <p:spPr>
          <a:xfrm>
            <a:off x="0" y="739588"/>
            <a:ext cx="12192000" cy="59818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69682" y="179111"/>
            <a:ext cx="498146" cy="461390"/>
          </a:xfrm>
          <a:prstGeom prst="ellipse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>
          <a:xfrm>
            <a:off x="190575" y="260648"/>
            <a:ext cx="10972800" cy="418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FE1FD5-661D-4092-9ED7-2F57AF1403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D281CD-85AB-4D5D-A26C-C2336783CC9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9" Type="http://schemas.openxmlformats.org/officeDocument/2006/relationships/image" Target="../media/image2.jpeg"/><Relationship Id="rId38" Type="http://schemas.openxmlformats.org/officeDocument/2006/relationships/slideLayout" Target="../slideLayouts/slideLayout38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7.xml"/><Relationship Id="rId8" Type="http://schemas.openxmlformats.org/officeDocument/2006/relationships/slideLayout" Target="../slideLayouts/slideLayout46.xml"/><Relationship Id="rId7" Type="http://schemas.openxmlformats.org/officeDocument/2006/relationships/slideLayout" Target="../slideLayouts/slideLayout45.xml"/><Relationship Id="rId6" Type="http://schemas.openxmlformats.org/officeDocument/2006/relationships/slideLayout" Target="../slideLayouts/slideLayout44.xml"/><Relationship Id="rId5" Type="http://schemas.openxmlformats.org/officeDocument/2006/relationships/slideLayout" Target="../slideLayouts/slideLayout43.xml"/><Relationship Id="rId4" Type="http://schemas.openxmlformats.org/officeDocument/2006/relationships/slideLayout" Target="../slideLayouts/slideLayout42.xml"/><Relationship Id="rId3" Type="http://schemas.openxmlformats.org/officeDocument/2006/relationships/slideLayout" Target="../slideLayouts/slideLayout41.xml"/><Relationship Id="rId2" Type="http://schemas.openxmlformats.org/officeDocument/2006/relationships/slideLayout" Target="../slideLayouts/slideLayout40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5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5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microsoft.com/office/2007/relationships/hdphoto" Target="../media/image9.wdp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1.jpeg"/><Relationship Id="rId2" Type="http://schemas.openxmlformats.org/officeDocument/2006/relationships/hyperlink" Target="http://www.whjs.gov.cn/info/19588-1.htm" TargetMode="Externa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1.jpeg"/><Relationship Id="rId2" Type="http://schemas.openxmlformats.org/officeDocument/2006/relationships/hyperlink" Target="http://www.whjs.gov.cn/info/19588-1.htm" TargetMode="External"/><Relationship Id="rId1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7.jpeg"/><Relationship Id="rId2" Type="http://schemas.openxmlformats.org/officeDocument/2006/relationships/image" Target="../media/image16.wmf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6.png"/><Relationship Id="rId1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837" y="812866"/>
            <a:ext cx="4139784" cy="3091039"/>
          </a:xfrm>
          <a:prstGeom prst="rect">
            <a:avLst/>
          </a:prstGeom>
          <a:ln>
            <a:solidFill>
              <a:srgbClr val="1E429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70"/>
          <a:stretch>
            <a:fillRect/>
          </a:stretch>
        </p:blipFill>
        <p:spPr>
          <a:xfrm>
            <a:off x="5998621" y="812867"/>
            <a:ext cx="4139784" cy="3091038"/>
          </a:xfrm>
          <a:prstGeom prst="rect">
            <a:avLst/>
          </a:prstGeom>
          <a:ln>
            <a:solidFill>
              <a:srgbClr val="1E429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矩形 10"/>
          <p:cNvSpPr/>
          <p:nvPr/>
        </p:nvSpPr>
        <p:spPr>
          <a:xfrm>
            <a:off x="3206382" y="4161901"/>
            <a:ext cx="6288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191919"/>
                </a:solidFill>
                <a:latin typeface="PingFang SC"/>
              </a:rPr>
              <a:t>细思极恐！希特勒与拿破仑迷之巧合！</a:t>
            </a:r>
            <a:endParaRPr lang="zh-CN" altLang="en-US" sz="2800" b="1" i="0" dirty="0">
              <a:solidFill>
                <a:srgbClr val="191919"/>
              </a:solidFill>
              <a:effectLst/>
              <a:latin typeface="PingFang SC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48338" y="4656712"/>
            <a:ext cx="1073723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/>
              <a:t>小兵开始当起，都是</a:t>
            </a:r>
            <a:r>
              <a:rPr lang="en-US" altLang="zh-CN" sz="2000" dirty="0"/>
              <a:t>44</a:t>
            </a:r>
            <a:r>
              <a:rPr lang="zh-CN" altLang="en-US" sz="2000" dirty="0"/>
              <a:t>岁达到权力最高峰</a:t>
            </a:r>
            <a:endParaRPr lang="en-US" altLang="zh-CN" sz="2000" dirty="0"/>
          </a:p>
          <a:p>
            <a:pPr algn="ctr"/>
            <a:r>
              <a:rPr lang="zh-CN" altLang="en-US" sz="2000" dirty="0"/>
              <a:t>希特勒任国家元首时间：</a:t>
            </a:r>
            <a:r>
              <a:rPr lang="en-US" altLang="zh-CN" sz="2000" dirty="0"/>
              <a:t>1945-1934=11</a:t>
            </a:r>
            <a:r>
              <a:rPr lang="zh-CN" altLang="en-US" sz="2000" dirty="0"/>
              <a:t>年，拿破仑称帝时间：</a:t>
            </a:r>
            <a:r>
              <a:rPr lang="en-US" altLang="zh-CN" sz="2000" dirty="0"/>
              <a:t>1815-1804=11</a:t>
            </a:r>
            <a:r>
              <a:rPr lang="zh-CN" altLang="en-US" sz="2000" dirty="0"/>
              <a:t>年</a:t>
            </a:r>
            <a:endParaRPr lang="en-US" altLang="zh-CN" sz="2000" dirty="0"/>
          </a:p>
          <a:p>
            <a:pPr algn="ctr"/>
            <a:r>
              <a:rPr lang="zh-CN" altLang="en-US" sz="2000" dirty="0"/>
              <a:t>一个领导德国打败法国，一个领导法国打败德国</a:t>
            </a:r>
            <a:endParaRPr lang="en-US" altLang="zh-CN" sz="2000" dirty="0"/>
          </a:p>
          <a:p>
            <a:pPr algn="ctr"/>
            <a:r>
              <a:rPr lang="zh-CN" altLang="en-US" sz="2000" dirty="0"/>
              <a:t>都以一己之力挑战整个欧洲，成为欧洲霸主</a:t>
            </a:r>
            <a:endParaRPr lang="en-US" altLang="zh-CN" sz="2000" dirty="0"/>
          </a:p>
          <a:p>
            <a:pPr algn="ctr"/>
            <a:r>
              <a:rPr lang="zh-CN" altLang="en-US" sz="2400" b="1" dirty="0"/>
              <a:t>人生转折：都在</a:t>
            </a:r>
            <a:r>
              <a:rPr lang="en-US" altLang="zh-CN" sz="2400" b="1" dirty="0"/>
              <a:t>52</a:t>
            </a:r>
            <a:r>
              <a:rPr lang="zh-CN" altLang="en-US" sz="2400" b="1" dirty="0"/>
              <a:t>岁进攻俄国，时间点为</a:t>
            </a:r>
            <a:r>
              <a:rPr lang="en-US" altLang="zh-CN" sz="2400" b="1" dirty="0"/>
              <a:t>6</a:t>
            </a:r>
            <a:r>
              <a:rPr lang="zh-CN" altLang="en-US" sz="2400" b="1" dirty="0"/>
              <a:t>月</a:t>
            </a:r>
            <a:r>
              <a:rPr lang="en-US" altLang="zh-CN" sz="2400" b="1" dirty="0"/>
              <a:t>22</a:t>
            </a:r>
            <a:r>
              <a:rPr lang="zh-CN" altLang="en-US" sz="2400" b="1" dirty="0"/>
              <a:t>日，都在</a:t>
            </a:r>
            <a:r>
              <a:rPr lang="en-US" altLang="zh-CN" sz="2400" b="1" dirty="0"/>
              <a:t>56</a:t>
            </a:r>
            <a:r>
              <a:rPr lang="zh-CN" altLang="en-US" sz="2400" b="1" dirty="0"/>
              <a:t>岁战败俄国之手</a:t>
            </a:r>
            <a:endParaRPr lang="en-US" altLang="zh-CN" sz="2400" b="1" dirty="0"/>
          </a:p>
          <a:p>
            <a:pPr algn="ctr"/>
            <a:endParaRPr lang="zh-CN" altLang="en-US" sz="20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俄罗斯第二大城市――圣彼得堡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96885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311150" y="3521735"/>
            <a:ext cx="4698722" cy="7694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沙皇（凯撒）冬宫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172" name="Rectangle 6"/>
          <p:cNvSpPr/>
          <p:nvPr/>
        </p:nvSpPr>
        <p:spPr>
          <a:xfrm>
            <a:off x="1650861" y="1753993"/>
            <a:ext cx="2019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3600" b="1" dirty="0">
                <a:latin typeface="Arial" panose="020B0604020202020204" pitchFamily="34" charset="0"/>
              </a:rPr>
              <a:t>说一说：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7173" name="Rectangle 7"/>
          <p:cNvSpPr/>
          <p:nvPr/>
        </p:nvSpPr>
        <p:spPr>
          <a:xfrm>
            <a:off x="243116" y="2475036"/>
            <a:ext cx="5852884" cy="646331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关于俄国，我们了解多少？ 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702091422061171002126211542489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68442" y="0"/>
            <a:ext cx="12360442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 Box 3"/>
          <p:cNvSpPr txBox="1"/>
          <p:nvPr/>
        </p:nvSpPr>
        <p:spPr>
          <a:xfrm>
            <a:off x="4953000" y="6172200"/>
            <a:ext cx="2794000" cy="579438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莫斯科红场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565" y="390200"/>
            <a:ext cx="4678170" cy="370755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45209" y="4091658"/>
            <a:ext cx="2722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1D429A"/>
                </a:solidFill>
              </a:rPr>
              <a:t>俄国的改革</a:t>
            </a:r>
            <a:endParaRPr lang="zh-CN" altLang="en-US" sz="4000" b="1" dirty="0">
              <a:solidFill>
                <a:srgbClr val="1D429A"/>
              </a:solidFill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3628" y="358720"/>
            <a:ext cx="1886047" cy="1809843"/>
          </a:xfrm>
          <a:prstGeom prst="ellipse">
            <a:avLst/>
          </a:prstGeom>
        </p:spPr>
      </p:pic>
      <p:sp>
        <p:nvSpPr>
          <p:cNvPr id="6" name="0"/>
          <p:cNvSpPr txBox="1"/>
          <p:nvPr/>
        </p:nvSpPr>
        <p:spPr>
          <a:xfrm>
            <a:off x="3160535" y="4858643"/>
            <a:ext cx="6092228" cy="9531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第一单元  殖民地人民的反抗与资本主义制度的巩固与扩大</a:t>
            </a:r>
            <a:endParaRPr lang="en-US" altLang="zh-CN" sz="2800" dirty="0">
              <a:solidFill>
                <a:schemeClr val="tx1">
                  <a:lumMod val="75000"/>
                  <a:lumOff val="25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rson-kicking-ball-with-the-knee_67082"/>
          <p:cNvSpPr>
            <a:spLocks noChangeAspect="1"/>
          </p:cNvSpPr>
          <p:nvPr/>
        </p:nvSpPr>
        <p:spPr bwMode="auto">
          <a:xfrm>
            <a:off x="2671482" y="1852300"/>
            <a:ext cx="1766048" cy="2749990"/>
          </a:xfrm>
          <a:custGeom>
            <a:avLst/>
            <a:gdLst>
              <a:gd name="connsiteX0" fmla="*/ 98523 w 390453"/>
              <a:gd name="connsiteY0" fmla="*/ 398907 h 607992"/>
              <a:gd name="connsiteX1" fmla="*/ 120445 w 390453"/>
              <a:gd name="connsiteY1" fmla="*/ 408243 h 607992"/>
              <a:gd name="connsiteX2" fmla="*/ 160197 w 390453"/>
              <a:gd name="connsiteY2" fmla="*/ 414856 h 607992"/>
              <a:gd name="connsiteX3" fmla="*/ 160197 w 390453"/>
              <a:gd name="connsiteY3" fmla="*/ 577164 h 607992"/>
              <a:gd name="connsiteX4" fmla="*/ 129360 w 390453"/>
              <a:gd name="connsiteY4" fmla="*/ 607992 h 607992"/>
              <a:gd name="connsiteX5" fmla="*/ 98523 w 390453"/>
              <a:gd name="connsiteY5" fmla="*/ 577164 h 607992"/>
              <a:gd name="connsiteX6" fmla="*/ 328390 w 390453"/>
              <a:gd name="connsiteY6" fmla="*/ 176202 h 607992"/>
              <a:gd name="connsiteX7" fmla="*/ 390453 w 390453"/>
              <a:gd name="connsiteY7" fmla="*/ 238194 h 607992"/>
              <a:gd name="connsiteX8" fmla="*/ 328390 w 390453"/>
              <a:gd name="connsiteY8" fmla="*/ 300186 h 607992"/>
              <a:gd name="connsiteX9" fmla="*/ 266327 w 390453"/>
              <a:gd name="connsiteY9" fmla="*/ 238194 h 607992"/>
              <a:gd name="connsiteX10" fmla="*/ 328390 w 390453"/>
              <a:gd name="connsiteY10" fmla="*/ 176202 h 607992"/>
              <a:gd name="connsiteX11" fmla="*/ 196946 w 390453"/>
              <a:gd name="connsiteY11" fmla="*/ 143812 h 607992"/>
              <a:gd name="connsiteX12" fmla="*/ 225237 w 390453"/>
              <a:gd name="connsiteY12" fmla="*/ 165937 h 607992"/>
              <a:gd name="connsiteX13" fmla="*/ 225821 w 390453"/>
              <a:gd name="connsiteY13" fmla="*/ 177024 h 607992"/>
              <a:gd name="connsiteX14" fmla="*/ 202741 w 390453"/>
              <a:gd name="connsiteY14" fmla="*/ 339777 h 607992"/>
              <a:gd name="connsiteX15" fmla="*/ 298666 w 390453"/>
              <a:gd name="connsiteY15" fmla="*/ 355727 h 607992"/>
              <a:gd name="connsiteX16" fmla="*/ 324473 w 390453"/>
              <a:gd name="connsiteY16" fmla="*/ 386119 h 607992"/>
              <a:gd name="connsiteX17" fmla="*/ 324473 w 390453"/>
              <a:gd name="connsiteY17" fmla="*/ 498884 h 607992"/>
              <a:gd name="connsiteX18" fmla="*/ 293602 w 390453"/>
              <a:gd name="connsiteY18" fmla="*/ 529664 h 607992"/>
              <a:gd name="connsiteX19" fmla="*/ 262779 w 390453"/>
              <a:gd name="connsiteY19" fmla="*/ 498884 h 607992"/>
              <a:gd name="connsiteX20" fmla="*/ 262779 w 390453"/>
              <a:gd name="connsiteY20" fmla="*/ 412328 h 607992"/>
              <a:gd name="connsiteX21" fmla="*/ 160183 w 390453"/>
              <a:gd name="connsiteY21" fmla="*/ 395260 h 607992"/>
              <a:gd name="connsiteX22" fmla="*/ 123663 w 390453"/>
              <a:gd name="connsiteY22" fmla="*/ 389182 h 607992"/>
              <a:gd name="connsiteX23" fmla="*/ 98538 w 390453"/>
              <a:gd name="connsiteY23" fmla="*/ 365063 h 607992"/>
              <a:gd name="connsiteX24" fmla="*/ 98246 w 390453"/>
              <a:gd name="connsiteY24" fmla="*/ 353685 h 607992"/>
              <a:gd name="connsiteX25" fmla="*/ 98538 w 390453"/>
              <a:gd name="connsiteY25" fmla="*/ 352129 h 607992"/>
              <a:gd name="connsiteX26" fmla="*/ 100583 w 390453"/>
              <a:gd name="connsiteY26" fmla="*/ 337930 h 607992"/>
              <a:gd name="connsiteX27" fmla="*/ 117431 w 390453"/>
              <a:gd name="connsiteY27" fmla="*/ 222928 h 607992"/>
              <a:gd name="connsiteX28" fmla="*/ 94642 w 390453"/>
              <a:gd name="connsiteY28" fmla="*/ 228568 h 607992"/>
              <a:gd name="connsiteX29" fmla="*/ 56078 w 390453"/>
              <a:gd name="connsiteY29" fmla="*/ 317652 h 607992"/>
              <a:gd name="connsiteX30" fmla="*/ 29248 w 390453"/>
              <a:gd name="connsiteY30" fmla="*/ 335304 h 607992"/>
              <a:gd name="connsiteX31" fmla="*/ 17708 w 390453"/>
              <a:gd name="connsiteY31" fmla="*/ 332872 h 607992"/>
              <a:gd name="connsiteX32" fmla="*/ 2418 w 390453"/>
              <a:gd name="connsiteY32" fmla="*/ 294506 h 607992"/>
              <a:gd name="connsiteX33" fmla="*/ 46729 w 390453"/>
              <a:gd name="connsiteY33" fmla="*/ 192196 h 607992"/>
              <a:gd name="connsiteX34" fmla="*/ 66498 w 390453"/>
              <a:gd name="connsiteY34" fmla="*/ 175419 h 607992"/>
              <a:gd name="connsiteX35" fmla="*/ 189886 w 390453"/>
              <a:gd name="connsiteY35" fmla="*/ 144687 h 607992"/>
              <a:gd name="connsiteX36" fmla="*/ 196946 w 390453"/>
              <a:gd name="connsiteY36" fmla="*/ 143812 h 607992"/>
              <a:gd name="connsiteX37" fmla="*/ 215062 w 390453"/>
              <a:gd name="connsiteY37" fmla="*/ 0 h 607992"/>
              <a:gd name="connsiteX38" fmla="*/ 280300 w 390453"/>
              <a:gd name="connsiteY38" fmla="*/ 65121 h 607992"/>
              <a:gd name="connsiteX39" fmla="*/ 219739 w 390453"/>
              <a:gd name="connsiteY39" fmla="*/ 129998 h 607992"/>
              <a:gd name="connsiteX40" fmla="*/ 215110 w 390453"/>
              <a:gd name="connsiteY40" fmla="*/ 130193 h 607992"/>
              <a:gd name="connsiteX41" fmla="*/ 189483 w 390453"/>
              <a:gd name="connsiteY41" fmla="*/ 124940 h 607992"/>
              <a:gd name="connsiteX42" fmla="*/ 149824 w 390453"/>
              <a:gd name="connsiteY42" fmla="*/ 65023 h 607992"/>
              <a:gd name="connsiteX43" fmla="*/ 185585 w 390453"/>
              <a:gd name="connsiteY43" fmla="*/ 7003 h 607992"/>
              <a:gd name="connsiteX44" fmla="*/ 201176 w 390453"/>
              <a:gd name="connsiteY44" fmla="*/ 1507 h 607992"/>
              <a:gd name="connsiteX45" fmla="*/ 215062 w 390453"/>
              <a:gd name="connsiteY45" fmla="*/ 0 h 60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390453" h="607992">
                <a:moveTo>
                  <a:pt x="98523" y="398907"/>
                </a:moveTo>
                <a:cubicBezTo>
                  <a:pt x="104856" y="403672"/>
                  <a:pt x="112358" y="406882"/>
                  <a:pt x="120445" y="408243"/>
                </a:cubicBezTo>
                <a:lnTo>
                  <a:pt x="160197" y="414856"/>
                </a:lnTo>
                <a:lnTo>
                  <a:pt x="160197" y="577164"/>
                </a:lnTo>
                <a:cubicBezTo>
                  <a:pt x="160197" y="594183"/>
                  <a:pt x="146362" y="607992"/>
                  <a:pt x="129360" y="607992"/>
                </a:cubicBezTo>
                <a:cubicBezTo>
                  <a:pt x="112358" y="607992"/>
                  <a:pt x="98523" y="594183"/>
                  <a:pt x="98523" y="577164"/>
                </a:cubicBezTo>
                <a:close/>
                <a:moveTo>
                  <a:pt x="328390" y="176202"/>
                </a:moveTo>
                <a:cubicBezTo>
                  <a:pt x="362666" y="176202"/>
                  <a:pt x="390453" y="203957"/>
                  <a:pt x="390453" y="238194"/>
                </a:cubicBezTo>
                <a:cubicBezTo>
                  <a:pt x="390453" y="272431"/>
                  <a:pt x="362666" y="300186"/>
                  <a:pt x="328390" y="300186"/>
                </a:cubicBezTo>
                <a:cubicBezTo>
                  <a:pt x="294114" y="300186"/>
                  <a:pt x="266327" y="272431"/>
                  <a:pt x="266327" y="238194"/>
                </a:cubicBezTo>
                <a:cubicBezTo>
                  <a:pt x="266327" y="203957"/>
                  <a:pt x="294114" y="176202"/>
                  <a:pt x="328390" y="176202"/>
                </a:cubicBezTo>
                <a:close/>
                <a:moveTo>
                  <a:pt x="196946" y="143812"/>
                </a:moveTo>
                <a:cubicBezTo>
                  <a:pt x="209996" y="143812"/>
                  <a:pt x="221926" y="152662"/>
                  <a:pt x="225237" y="165937"/>
                </a:cubicBezTo>
                <a:cubicBezTo>
                  <a:pt x="226162" y="169681"/>
                  <a:pt x="226357" y="173474"/>
                  <a:pt x="225821" y="177024"/>
                </a:cubicBezTo>
                <a:cubicBezTo>
                  <a:pt x="225967" y="178969"/>
                  <a:pt x="202741" y="339777"/>
                  <a:pt x="202741" y="339777"/>
                </a:cubicBezTo>
                <a:lnTo>
                  <a:pt x="298666" y="355727"/>
                </a:lnTo>
                <a:cubicBezTo>
                  <a:pt x="313566" y="358256"/>
                  <a:pt x="324473" y="371093"/>
                  <a:pt x="324473" y="386119"/>
                </a:cubicBezTo>
                <a:lnTo>
                  <a:pt x="324473" y="498884"/>
                </a:lnTo>
                <a:cubicBezTo>
                  <a:pt x="324473" y="515854"/>
                  <a:pt x="310644" y="529664"/>
                  <a:pt x="293602" y="529664"/>
                </a:cubicBezTo>
                <a:cubicBezTo>
                  <a:pt x="276608" y="529664"/>
                  <a:pt x="262779" y="515854"/>
                  <a:pt x="262779" y="498884"/>
                </a:cubicBezTo>
                <a:lnTo>
                  <a:pt x="262779" y="412328"/>
                </a:lnTo>
                <a:lnTo>
                  <a:pt x="160183" y="395260"/>
                </a:lnTo>
                <a:lnTo>
                  <a:pt x="123663" y="389182"/>
                </a:lnTo>
                <a:cubicBezTo>
                  <a:pt x="110711" y="387042"/>
                  <a:pt x="101070" y="377123"/>
                  <a:pt x="98538" y="365063"/>
                </a:cubicBezTo>
                <a:cubicBezTo>
                  <a:pt x="97759" y="361416"/>
                  <a:pt x="97613" y="357575"/>
                  <a:pt x="98246" y="353685"/>
                </a:cubicBezTo>
                <a:lnTo>
                  <a:pt x="98538" y="352129"/>
                </a:lnTo>
                <a:lnTo>
                  <a:pt x="100583" y="337930"/>
                </a:lnTo>
                <a:lnTo>
                  <a:pt x="117431" y="222928"/>
                </a:lnTo>
                <a:lnTo>
                  <a:pt x="94642" y="228568"/>
                </a:lnTo>
                <a:lnTo>
                  <a:pt x="56078" y="317652"/>
                </a:lnTo>
                <a:cubicBezTo>
                  <a:pt x="51306" y="328691"/>
                  <a:pt x="40545" y="335304"/>
                  <a:pt x="29248" y="335304"/>
                </a:cubicBezTo>
                <a:cubicBezTo>
                  <a:pt x="25401" y="335304"/>
                  <a:pt x="21457" y="334526"/>
                  <a:pt x="17708" y="332872"/>
                </a:cubicBezTo>
                <a:cubicBezTo>
                  <a:pt x="2808" y="326454"/>
                  <a:pt x="-4009" y="309289"/>
                  <a:pt x="2418" y="294506"/>
                </a:cubicBezTo>
                <a:lnTo>
                  <a:pt x="46729" y="192196"/>
                </a:lnTo>
                <a:cubicBezTo>
                  <a:pt x="50332" y="183832"/>
                  <a:pt x="57636" y="177608"/>
                  <a:pt x="66498" y="175419"/>
                </a:cubicBezTo>
                <a:lnTo>
                  <a:pt x="189886" y="144687"/>
                </a:lnTo>
                <a:cubicBezTo>
                  <a:pt x="192223" y="144104"/>
                  <a:pt x="194609" y="143812"/>
                  <a:pt x="196946" y="143812"/>
                </a:cubicBezTo>
                <a:close/>
                <a:moveTo>
                  <a:pt x="215062" y="0"/>
                </a:moveTo>
                <a:cubicBezTo>
                  <a:pt x="251116" y="0"/>
                  <a:pt x="280300" y="29180"/>
                  <a:pt x="280300" y="65121"/>
                </a:cubicBezTo>
                <a:cubicBezTo>
                  <a:pt x="280300" y="99456"/>
                  <a:pt x="253600" y="127664"/>
                  <a:pt x="219739" y="129998"/>
                </a:cubicBezTo>
                <a:cubicBezTo>
                  <a:pt x="218229" y="130144"/>
                  <a:pt x="216670" y="130193"/>
                  <a:pt x="215110" y="130193"/>
                </a:cubicBezTo>
                <a:cubicBezTo>
                  <a:pt x="206048" y="130193"/>
                  <a:pt x="197327" y="128345"/>
                  <a:pt x="189483" y="124940"/>
                </a:cubicBezTo>
                <a:cubicBezTo>
                  <a:pt x="166194" y="115019"/>
                  <a:pt x="149921" y="91966"/>
                  <a:pt x="149824" y="65023"/>
                </a:cubicBezTo>
                <a:cubicBezTo>
                  <a:pt x="149824" y="39685"/>
                  <a:pt x="164391" y="17751"/>
                  <a:pt x="185585" y="7003"/>
                </a:cubicBezTo>
                <a:cubicBezTo>
                  <a:pt x="190457" y="4523"/>
                  <a:pt x="195622" y="2675"/>
                  <a:pt x="201176" y="1507"/>
                </a:cubicBezTo>
                <a:cubicBezTo>
                  <a:pt x="205659" y="535"/>
                  <a:pt x="210336" y="0"/>
                  <a:pt x="21506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椭圆 5"/>
          <p:cNvSpPr/>
          <p:nvPr/>
        </p:nvSpPr>
        <p:spPr>
          <a:xfrm>
            <a:off x="3845860" y="2111188"/>
            <a:ext cx="1411941" cy="1411941"/>
          </a:xfrm>
          <a:prstGeom prst="ellipse">
            <a:avLst/>
          </a:prstGeom>
          <a:solidFill>
            <a:srgbClr val="1E429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/>
              <a:t>目录</a:t>
            </a:r>
            <a:endParaRPr lang="zh-CN" altLang="en-US" sz="3600" b="1" dirty="0"/>
          </a:p>
        </p:txBody>
      </p:sp>
      <p:sp>
        <p:nvSpPr>
          <p:cNvPr id="8" name="椭圆 7"/>
          <p:cNvSpPr/>
          <p:nvPr/>
        </p:nvSpPr>
        <p:spPr>
          <a:xfrm>
            <a:off x="5830596" y="926733"/>
            <a:ext cx="812235" cy="81223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936731" y="1032868"/>
            <a:ext cx="599964" cy="599964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4" name="Freeform 79"/>
          <p:cNvSpPr>
            <a:spLocks noChangeAspect="1" noEditPoints="1"/>
          </p:cNvSpPr>
          <p:nvPr/>
        </p:nvSpPr>
        <p:spPr bwMode="auto">
          <a:xfrm>
            <a:off x="6086074" y="1182441"/>
            <a:ext cx="301280" cy="300820"/>
          </a:xfrm>
          <a:custGeom>
            <a:avLst/>
            <a:gdLst>
              <a:gd name="connsiteX0" fmla="*/ 443617 w 607639"/>
              <a:gd name="connsiteY0" fmla="*/ 505602 h 606722"/>
              <a:gd name="connsiteX1" fmla="*/ 529594 w 607639"/>
              <a:gd name="connsiteY1" fmla="*/ 505602 h 606722"/>
              <a:gd name="connsiteX2" fmla="*/ 379713 w 607639"/>
              <a:gd name="connsiteY2" fmla="*/ 596773 h 606722"/>
              <a:gd name="connsiteX3" fmla="*/ 77975 w 607639"/>
              <a:gd name="connsiteY3" fmla="*/ 505602 h 606722"/>
              <a:gd name="connsiteX4" fmla="*/ 164300 w 607639"/>
              <a:gd name="connsiteY4" fmla="*/ 505602 h 606722"/>
              <a:gd name="connsiteX5" fmla="*/ 231314 w 607639"/>
              <a:gd name="connsiteY5" fmla="*/ 597690 h 606722"/>
              <a:gd name="connsiteX6" fmla="*/ 77975 w 607639"/>
              <a:gd name="connsiteY6" fmla="*/ 505602 h 606722"/>
              <a:gd name="connsiteX7" fmla="*/ 265875 w 607639"/>
              <a:gd name="connsiteY7" fmla="*/ 404481 h 606722"/>
              <a:gd name="connsiteX8" fmla="*/ 341798 w 607639"/>
              <a:gd name="connsiteY8" fmla="*/ 404481 h 606722"/>
              <a:gd name="connsiteX9" fmla="*/ 353280 w 607639"/>
              <a:gd name="connsiteY9" fmla="*/ 419765 h 606722"/>
              <a:gd name="connsiteX10" fmla="*/ 399119 w 607639"/>
              <a:gd name="connsiteY10" fmla="*/ 480810 h 606722"/>
              <a:gd name="connsiteX11" fmla="*/ 311180 w 607639"/>
              <a:gd name="connsiteY11" fmla="*/ 606278 h 606722"/>
              <a:gd name="connsiteX12" fmla="*/ 303792 w 607639"/>
              <a:gd name="connsiteY12" fmla="*/ 606722 h 606722"/>
              <a:gd name="connsiteX13" fmla="*/ 300499 w 607639"/>
              <a:gd name="connsiteY13" fmla="*/ 606544 h 606722"/>
              <a:gd name="connsiteX14" fmla="*/ 208733 w 607639"/>
              <a:gd name="connsiteY14" fmla="*/ 480544 h 606722"/>
              <a:gd name="connsiteX15" fmla="*/ 443038 w 607639"/>
              <a:gd name="connsiteY15" fmla="*/ 303290 h 606722"/>
              <a:gd name="connsiteX16" fmla="*/ 607639 w 607639"/>
              <a:gd name="connsiteY16" fmla="*/ 303290 h 606722"/>
              <a:gd name="connsiteX17" fmla="*/ 566511 w 607639"/>
              <a:gd name="connsiteY17" fmla="*/ 455006 h 606722"/>
              <a:gd name="connsiteX18" fmla="*/ 443038 w 607639"/>
              <a:gd name="connsiteY18" fmla="*/ 455006 h 606722"/>
              <a:gd name="connsiteX19" fmla="*/ 386064 w 607639"/>
              <a:gd name="connsiteY19" fmla="*/ 379192 h 606722"/>
              <a:gd name="connsiteX20" fmla="*/ 0 w 607639"/>
              <a:gd name="connsiteY20" fmla="*/ 303290 h 606722"/>
              <a:gd name="connsiteX21" fmla="*/ 164549 w 607639"/>
              <a:gd name="connsiteY21" fmla="*/ 303290 h 606722"/>
              <a:gd name="connsiteX22" fmla="*/ 221505 w 607639"/>
              <a:gd name="connsiteY22" fmla="*/ 379192 h 606722"/>
              <a:gd name="connsiteX23" fmla="*/ 164549 w 607639"/>
              <a:gd name="connsiteY23" fmla="*/ 455006 h 606722"/>
              <a:gd name="connsiteX24" fmla="*/ 41115 w 607639"/>
              <a:gd name="connsiteY24" fmla="*/ 455006 h 606722"/>
              <a:gd name="connsiteX25" fmla="*/ 0 w 607639"/>
              <a:gd name="connsiteY25" fmla="*/ 303290 h 606722"/>
              <a:gd name="connsiteX26" fmla="*/ 265850 w 607639"/>
              <a:gd name="connsiteY26" fmla="*/ 202241 h 606722"/>
              <a:gd name="connsiteX27" fmla="*/ 341789 w 607639"/>
              <a:gd name="connsiteY27" fmla="*/ 202241 h 606722"/>
              <a:gd name="connsiteX28" fmla="*/ 398766 w 607639"/>
              <a:gd name="connsiteY28" fmla="*/ 278063 h 606722"/>
              <a:gd name="connsiteX29" fmla="*/ 341789 w 607639"/>
              <a:gd name="connsiteY29" fmla="*/ 353886 h 606722"/>
              <a:gd name="connsiteX30" fmla="*/ 265850 w 607639"/>
              <a:gd name="connsiteY30" fmla="*/ 353886 h 606722"/>
              <a:gd name="connsiteX31" fmla="*/ 208874 w 607639"/>
              <a:gd name="connsiteY31" fmla="*/ 278063 h 606722"/>
              <a:gd name="connsiteX32" fmla="*/ 479376 w 607639"/>
              <a:gd name="connsiteY32" fmla="*/ 56241 h 606722"/>
              <a:gd name="connsiteX33" fmla="*/ 602982 w 607639"/>
              <a:gd name="connsiteY33" fmla="*/ 252766 h 606722"/>
              <a:gd name="connsiteX34" fmla="*/ 443069 w 607639"/>
              <a:gd name="connsiteY34" fmla="*/ 252766 h 606722"/>
              <a:gd name="connsiteX35" fmla="*/ 386205 w 607639"/>
              <a:gd name="connsiteY35" fmla="*/ 177125 h 606722"/>
              <a:gd name="connsiteX36" fmla="*/ 131898 w 607639"/>
              <a:gd name="connsiteY36" fmla="*/ 53489 h 606722"/>
              <a:gd name="connsiteX37" fmla="*/ 221716 w 607639"/>
              <a:gd name="connsiteY37" fmla="*/ 176771 h 606722"/>
              <a:gd name="connsiteX38" fmla="*/ 164567 w 607639"/>
              <a:gd name="connsiteY38" fmla="*/ 252766 h 606722"/>
              <a:gd name="connsiteX39" fmla="*/ 4516 w 607639"/>
              <a:gd name="connsiteY39" fmla="*/ 252766 h 606722"/>
              <a:gd name="connsiteX40" fmla="*/ 131898 w 607639"/>
              <a:gd name="connsiteY40" fmla="*/ 53489 h 606722"/>
              <a:gd name="connsiteX41" fmla="*/ 303748 w 607639"/>
              <a:gd name="connsiteY41" fmla="*/ 0 h 606722"/>
              <a:gd name="connsiteX42" fmla="*/ 435389 w 607639"/>
              <a:gd name="connsiteY42" fmla="*/ 30397 h 606722"/>
              <a:gd name="connsiteX43" fmla="*/ 341932 w 607639"/>
              <a:gd name="connsiteY43" fmla="*/ 151716 h 606722"/>
              <a:gd name="connsiteX44" fmla="*/ 266010 w 607639"/>
              <a:gd name="connsiteY44" fmla="*/ 151716 h 606722"/>
              <a:gd name="connsiteX45" fmla="*/ 176202 w 607639"/>
              <a:gd name="connsiteY45" fmla="*/ 28352 h 606722"/>
              <a:gd name="connsiteX46" fmla="*/ 303748 w 607639"/>
              <a:gd name="connsiteY46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7639" h="606722">
                <a:moveTo>
                  <a:pt x="443617" y="505602"/>
                </a:moveTo>
                <a:lnTo>
                  <a:pt x="529594" y="505602"/>
                </a:lnTo>
                <a:cubicBezTo>
                  <a:pt x="490255" y="549410"/>
                  <a:pt x="438455" y="581578"/>
                  <a:pt x="379713" y="596773"/>
                </a:cubicBezTo>
                <a:close/>
                <a:moveTo>
                  <a:pt x="77975" y="505602"/>
                </a:moveTo>
                <a:lnTo>
                  <a:pt x="164300" y="505602"/>
                </a:lnTo>
                <a:lnTo>
                  <a:pt x="231314" y="597690"/>
                </a:lnTo>
                <a:cubicBezTo>
                  <a:pt x="171153" y="582846"/>
                  <a:pt x="118112" y="550224"/>
                  <a:pt x="77975" y="505602"/>
                </a:cubicBezTo>
                <a:close/>
                <a:moveTo>
                  <a:pt x="265875" y="404481"/>
                </a:moveTo>
                <a:lnTo>
                  <a:pt x="341798" y="404481"/>
                </a:lnTo>
                <a:lnTo>
                  <a:pt x="353280" y="419765"/>
                </a:lnTo>
                <a:lnTo>
                  <a:pt x="399119" y="480810"/>
                </a:lnTo>
                <a:lnTo>
                  <a:pt x="311180" y="606278"/>
                </a:lnTo>
                <a:cubicBezTo>
                  <a:pt x="308688" y="606367"/>
                  <a:pt x="306285" y="606722"/>
                  <a:pt x="303792" y="606722"/>
                </a:cubicBezTo>
                <a:cubicBezTo>
                  <a:pt x="302724" y="606722"/>
                  <a:pt x="301567" y="606544"/>
                  <a:pt x="300499" y="606544"/>
                </a:cubicBezTo>
                <a:lnTo>
                  <a:pt x="208733" y="480544"/>
                </a:lnTo>
                <a:close/>
                <a:moveTo>
                  <a:pt x="443038" y="303290"/>
                </a:moveTo>
                <a:lnTo>
                  <a:pt x="607639" y="303290"/>
                </a:lnTo>
                <a:cubicBezTo>
                  <a:pt x="607639" y="358573"/>
                  <a:pt x="592505" y="410300"/>
                  <a:pt x="566511" y="455006"/>
                </a:cubicBezTo>
                <a:lnTo>
                  <a:pt x="443038" y="455006"/>
                </a:lnTo>
                <a:lnTo>
                  <a:pt x="386064" y="379192"/>
                </a:lnTo>
                <a:close/>
                <a:moveTo>
                  <a:pt x="0" y="303290"/>
                </a:moveTo>
                <a:lnTo>
                  <a:pt x="164549" y="303290"/>
                </a:lnTo>
                <a:lnTo>
                  <a:pt x="221505" y="379192"/>
                </a:lnTo>
                <a:lnTo>
                  <a:pt x="164549" y="455006"/>
                </a:lnTo>
                <a:lnTo>
                  <a:pt x="41115" y="455006"/>
                </a:lnTo>
                <a:cubicBezTo>
                  <a:pt x="15129" y="410300"/>
                  <a:pt x="0" y="358573"/>
                  <a:pt x="0" y="303290"/>
                </a:cubicBezTo>
                <a:close/>
                <a:moveTo>
                  <a:pt x="265850" y="202241"/>
                </a:moveTo>
                <a:lnTo>
                  <a:pt x="341789" y="202241"/>
                </a:lnTo>
                <a:lnTo>
                  <a:pt x="398766" y="278063"/>
                </a:lnTo>
                <a:lnTo>
                  <a:pt x="341789" y="353886"/>
                </a:lnTo>
                <a:lnTo>
                  <a:pt x="265850" y="353886"/>
                </a:lnTo>
                <a:lnTo>
                  <a:pt x="208874" y="278063"/>
                </a:lnTo>
                <a:close/>
                <a:moveTo>
                  <a:pt x="479376" y="56241"/>
                </a:moveTo>
                <a:cubicBezTo>
                  <a:pt x="543715" y="101928"/>
                  <a:pt x="589367" y="171969"/>
                  <a:pt x="602982" y="252766"/>
                </a:cubicBezTo>
                <a:lnTo>
                  <a:pt x="443069" y="252766"/>
                </a:lnTo>
                <a:lnTo>
                  <a:pt x="386205" y="177125"/>
                </a:lnTo>
                <a:close/>
                <a:moveTo>
                  <a:pt x="131898" y="53489"/>
                </a:moveTo>
                <a:lnTo>
                  <a:pt x="221716" y="176771"/>
                </a:lnTo>
                <a:lnTo>
                  <a:pt x="164567" y="252766"/>
                </a:lnTo>
                <a:lnTo>
                  <a:pt x="4516" y="252766"/>
                </a:lnTo>
                <a:cubicBezTo>
                  <a:pt x="18492" y="170371"/>
                  <a:pt x="65581" y="99086"/>
                  <a:pt x="131898" y="53489"/>
                </a:cubicBezTo>
                <a:close/>
                <a:moveTo>
                  <a:pt x="303748" y="0"/>
                </a:moveTo>
                <a:cubicBezTo>
                  <a:pt x="351011" y="0"/>
                  <a:pt x="395514" y="11110"/>
                  <a:pt x="435389" y="30397"/>
                </a:cubicBezTo>
                <a:lnTo>
                  <a:pt x="341932" y="151716"/>
                </a:lnTo>
                <a:lnTo>
                  <a:pt x="266010" y="151716"/>
                </a:lnTo>
                <a:lnTo>
                  <a:pt x="176202" y="28352"/>
                </a:lnTo>
                <a:cubicBezTo>
                  <a:pt x="215098" y="10399"/>
                  <a:pt x="258177" y="0"/>
                  <a:pt x="3037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710866" y="1102018"/>
            <a:ext cx="2720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dirty="0">
                <a:solidFill>
                  <a:schemeClr val="bg2"/>
                </a:solidFill>
                <a:latin typeface="Arial" panose="020B0604020202020204"/>
                <a:ea typeface="微软雅黑" panose="020B0503020204020204" charset="-122"/>
                <a:cs typeface="+mn-ea"/>
                <a:sym typeface="+mn-lt"/>
              </a:rPr>
              <a:t>俄国历史沿革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830596" y="1920754"/>
            <a:ext cx="812235" cy="81223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936731" y="2026889"/>
            <a:ext cx="599964" cy="599964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710866" y="2096039"/>
            <a:ext cx="2720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/>
                <a:ea typeface="微软雅黑" panose="020B0503020204020204" charset="-122"/>
                <a:cs typeface="+mn-ea"/>
                <a:sym typeface="+mn-lt"/>
              </a:rPr>
              <a:t>彼得一世改革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830596" y="2914775"/>
            <a:ext cx="812235" cy="81223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936731" y="3020910"/>
            <a:ext cx="599964" cy="599964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710865" y="3090060"/>
            <a:ext cx="4432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dirty="0">
                <a:solidFill>
                  <a:schemeClr val="bg2"/>
                </a:solidFill>
                <a:latin typeface="Arial" panose="020B0604020202020204"/>
                <a:ea typeface="微软雅黑" panose="020B0503020204020204" charset="-122"/>
                <a:cs typeface="+mn-ea"/>
                <a:sym typeface="+mn-lt"/>
              </a:rPr>
              <a:t>亚历山大二世农奴制改革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936731" y="4014931"/>
            <a:ext cx="599964" cy="599964"/>
          </a:xfrm>
          <a:prstGeom prst="ellipse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5" name="Freeform 66"/>
          <p:cNvSpPr>
            <a:spLocks noChangeAspect="1" noEditPoints="1"/>
          </p:cNvSpPr>
          <p:nvPr/>
        </p:nvSpPr>
        <p:spPr bwMode="auto">
          <a:xfrm>
            <a:off x="6110713" y="2201062"/>
            <a:ext cx="252000" cy="251619"/>
          </a:xfrm>
          <a:custGeom>
            <a:avLst/>
            <a:gdLst>
              <a:gd name="connsiteX0" fmla="*/ 443617 w 607639"/>
              <a:gd name="connsiteY0" fmla="*/ 505602 h 606722"/>
              <a:gd name="connsiteX1" fmla="*/ 529594 w 607639"/>
              <a:gd name="connsiteY1" fmla="*/ 505602 h 606722"/>
              <a:gd name="connsiteX2" fmla="*/ 379713 w 607639"/>
              <a:gd name="connsiteY2" fmla="*/ 596773 h 606722"/>
              <a:gd name="connsiteX3" fmla="*/ 77975 w 607639"/>
              <a:gd name="connsiteY3" fmla="*/ 505602 h 606722"/>
              <a:gd name="connsiteX4" fmla="*/ 164300 w 607639"/>
              <a:gd name="connsiteY4" fmla="*/ 505602 h 606722"/>
              <a:gd name="connsiteX5" fmla="*/ 231314 w 607639"/>
              <a:gd name="connsiteY5" fmla="*/ 597690 h 606722"/>
              <a:gd name="connsiteX6" fmla="*/ 77975 w 607639"/>
              <a:gd name="connsiteY6" fmla="*/ 505602 h 606722"/>
              <a:gd name="connsiteX7" fmla="*/ 265875 w 607639"/>
              <a:gd name="connsiteY7" fmla="*/ 404481 h 606722"/>
              <a:gd name="connsiteX8" fmla="*/ 341798 w 607639"/>
              <a:gd name="connsiteY8" fmla="*/ 404481 h 606722"/>
              <a:gd name="connsiteX9" fmla="*/ 353280 w 607639"/>
              <a:gd name="connsiteY9" fmla="*/ 419765 h 606722"/>
              <a:gd name="connsiteX10" fmla="*/ 399119 w 607639"/>
              <a:gd name="connsiteY10" fmla="*/ 480810 h 606722"/>
              <a:gd name="connsiteX11" fmla="*/ 311180 w 607639"/>
              <a:gd name="connsiteY11" fmla="*/ 606278 h 606722"/>
              <a:gd name="connsiteX12" fmla="*/ 303792 w 607639"/>
              <a:gd name="connsiteY12" fmla="*/ 606722 h 606722"/>
              <a:gd name="connsiteX13" fmla="*/ 300499 w 607639"/>
              <a:gd name="connsiteY13" fmla="*/ 606544 h 606722"/>
              <a:gd name="connsiteX14" fmla="*/ 208733 w 607639"/>
              <a:gd name="connsiteY14" fmla="*/ 480544 h 606722"/>
              <a:gd name="connsiteX15" fmla="*/ 443038 w 607639"/>
              <a:gd name="connsiteY15" fmla="*/ 303290 h 606722"/>
              <a:gd name="connsiteX16" fmla="*/ 607639 w 607639"/>
              <a:gd name="connsiteY16" fmla="*/ 303290 h 606722"/>
              <a:gd name="connsiteX17" fmla="*/ 566511 w 607639"/>
              <a:gd name="connsiteY17" fmla="*/ 455006 h 606722"/>
              <a:gd name="connsiteX18" fmla="*/ 443038 w 607639"/>
              <a:gd name="connsiteY18" fmla="*/ 455006 h 606722"/>
              <a:gd name="connsiteX19" fmla="*/ 386064 w 607639"/>
              <a:gd name="connsiteY19" fmla="*/ 379192 h 606722"/>
              <a:gd name="connsiteX20" fmla="*/ 0 w 607639"/>
              <a:gd name="connsiteY20" fmla="*/ 303290 h 606722"/>
              <a:gd name="connsiteX21" fmla="*/ 164549 w 607639"/>
              <a:gd name="connsiteY21" fmla="*/ 303290 h 606722"/>
              <a:gd name="connsiteX22" fmla="*/ 221505 w 607639"/>
              <a:gd name="connsiteY22" fmla="*/ 379192 h 606722"/>
              <a:gd name="connsiteX23" fmla="*/ 164549 w 607639"/>
              <a:gd name="connsiteY23" fmla="*/ 455006 h 606722"/>
              <a:gd name="connsiteX24" fmla="*/ 41115 w 607639"/>
              <a:gd name="connsiteY24" fmla="*/ 455006 h 606722"/>
              <a:gd name="connsiteX25" fmla="*/ 0 w 607639"/>
              <a:gd name="connsiteY25" fmla="*/ 303290 h 606722"/>
              <a:gd name="connsiteX26" fmla="*/ 265850 w 607639"/>
              <a:gd name="connsiteY26" fmla="*/ 202241 h 606722"/>
              <a:gd name="connsiteX27" fmla="*/ 341789 w 607639"/>
              <a:gd name="connsiteY27" fmla="*/ 202241 h 606722"/>
              <a:gd name="connsiteX28" fmla="*/ 398766 w 607639"/>
              <a:gd name="connsiteY28" fmla="*/ 278063 h 606722"/>
              <a:gd name="connsiteX29" fmla="*/ 341789 w 607639"/>
              <a:gd name="connsiteY29" fmla="*/ 353886 h 606722"/>
              <a:gd name="connsiteX30" fmla="*/ 265850 w 607639"/>
              <a:gd name="connsiteY30" fmla="*/ 353886 h 606722"/>
              <a:gd name="connsiteX31" fmla="*/ 208874 w 607639"/>
              <a:gd name="connsiteY31" fmla="*/ 278063 h 606722"/>
              <a:gd name="connsiteX32" fmla="*/ 479376 w 607639"/>
              <a:gd name="connsiteY32" fmla="*/ 56241 h 606722"/>
              <a:gd name="connsiteX33" fmla="*/ 602982 w 607639"/>
              <a:gd name="connsiteY33" fmla="*/ 252766 h 606722"/>
              <a:gd name="connsiteX34" fmla="*/ 443069 w 607639"/>
              <a:gd name="connsiteY34" fmla="*/ 252766 h 606722"/>
              <a:gd name="connsiteX35" fmla="*/ 386205 w 607639"/>
              <a:gd name="connsiteY35" fmla="*/ 177125 h 606722"/>
              <a:gd name="connsiteX36" fmla="*/ 131898 w 607639"/>
              <a:gd name="connsiteY36" fmla="*/ 53489 h 606722"/>
              <a:gd name="connsiteX37" fmla="*/ 221716 w 607639"/>
              <a:gd name="connsiteY37" fmla="*/ 176771 h 606722"/>
              <a:gd name="connsiteX38" fmla="*/ 164567 w 607639"/>
              <a:gd name="connsiteY38" fmla="*/ 252766 h 606722"/>
              <a:gd name="connsiteX39" fmla="*/ 4516 w 607639"/>
              <a:gd name="connsiteY39" fmla="*/ 252766 h 606722"/>
              <a:gd name="connsiteX40" fmla="*/ 131898 w 607639"/>
              <a:gd name="connsiteY40" fmla="*/ 53489 h 606722"/>
              <a:gd name="connsiteX41" fmla="*/ 303748 w 607639"/>
              <a:gd name="connsiteY41" fmla="*/ 0 h 606722"/>
              <a:gd name="connsiteX42" fmla="*/ 435389 w 607639"/>
              <a:gd name="connsiteY42" fmla="*/ 30397 h 606722"/>
              <a:gd name="connsiteX43" fmla="*/ 341932 w 607639"/>
              <a:gd name="connsiteY43" fmla="*/ 151716 h 606722"/>
              <a:gd name="connsiteX44" fmla="*/ 266010 w 607639"/>
              <a:gd name="connsiteY44" fmla="*/ 151716 h 606722"/>
              <a:gd name="connsiteX45" fmla="*/ 176202 w 607639"/>
              <a:gd name="connsiteY45" fmla="*/ 28352 h 606722"/>
              <a:gd name="connsiteX46" fmla="*/ 303748 w 607639"/>
              <a:gd name="connsiteY46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7639" h="606722">
                <a:moveTo>
                  <a:pt x="443617" y="505602"/>
                </a:moveTo>
                <a:lnTo>
                  <a:pt x="529594" y="505602"/>
                </a:lnTo>
                <a:cubicBezTo>
                  <a:pt x="490255" y="549410"/>
                  <a:pt x="438455" y="581578"/>
                  <a:pt x="379713" y="596773"/>
                </a:cubicBezTo>
                <a:close/>
                <a:moveTo>
                  <a:pt x="77975" y="505602"/>
                </a:moveTo>
                <a:lnTo>
                  <a:pt x="164300" y="505602"/>
                </a:lnTo>
                <a:lnTo>
                  <a:pt x="231314" y="597690"/>
                </a:lnTo>
                <a:cubicBezTo>
                  <a:pt x="171153" y="582846"/>
                  <a:pt x="118112" y="550224"/>
                  <a:pt x="77975" y="505602"/>
                </a:cubicBezTo>
                <a:close/>
                <a:moveTo>
                  <a:pt x="265875" y="404481"/>
                </a:moveTo>
                <a:lnTo>
                  <a:pt x="341798" y="404481"/>
                </a:lnTo>
                <a:lnTo>
                  <a:pt x="353280" y="419765"/>
                </a:lnTo>
                <a:lnTo>
                  <a:pt x="399119" y="480810"/>
                </a:lnTo>
                <a:lnTo>
                  <a:pt x="311180" y="606278"/>
                </a:lnTo>
                <a:cubicBezTo>
                  <a:pt x="308688" y="606367"/>
                  <a:pt x="306285" y="606722"/>
                  <a:pt x="303792" y="606722"/>
                </a:cubicBezTo>
                <a:cubicBezTo>
                  <a:pt x="302724" y="606722"/>
                  <a:pt x="301567" y="606544"/>
                  <a:pt x="300499" y="606544"/>
                </a:cubicBezTo>
                <a:lnTo>
                  <a:pt x="208733" y="480544"/>
                </a:lnTo>
                <a:close/>
                <a:moveTo>
                  <a:pt x="443038" y="303290"/>
                </a:moveTo>
                <a:lnTo>
                  <a:pt x="607639" y="303290"/>
                </a:lnTo>
                <a:cubicBezTo>
                  <a:pt x="607639" y="358573"/>
                  <a:pt x="592505" y="410300"/>
                  <a:pt x="566511" y="455006"/>
                </a:cubicBezTo>
                <a:lnTo>
                  <a:pt x="443038" y="455006"/>
                </a:lnTo>
                <a:lnTo>
                  <a:pt x="386064" y="379192"/>
                </a:lnTo>
                <a:close/>
                <a:moveTo>
                  <a:pt x="0" y="303290"/>
                </a:moveTo>
                <a:lnTo>
                  <a:pt x="164549" y="303290"/>
                </a:lnTo>
                <a:lnTo>
                  <a:pt x="221505" y="379192"/>
                </a:lnTo>
                <a:lnTo>
                  <a:pt x="164549" y="455006"/>
                </a:lnTo>
                <a:lnTo>
                  <a:pt x="41115" y="455006"/>
                </a:lnTo>
                <a:cubicBezTo>
                  <a:pt x="15129" y="410300"/>
                  <a:pt x="0" y="358573"/>
                  <a:pt x="0" y="303290"/>
                </a:cubicBezTo>
                <a:close/>
                <a:moveTo>
                  <a:pt x="265850" y="202241"/>
                </a:moveTo>
                <a:lnTo>
                  <a:pt x="341789" y="202241"/>
                </a:lnTo>
                <a:lnTo>
                  <a:pt x="398766" y="278063"/>
                </a:lnTo>
                <a:lnTo>
                  <a:pt x="341789" y="353886"/>
                </a:lnTo>
                <a:lnTo>
                  <a:pt x="265850" y="353886"/>
                </a:lnTo>
                <a:lnTo>
                  <a:pt x="208874" y="278063"/>
                </a:lnTo>
                <a:close/>
                <a:moveTo>
                  <a:pt x="479376" y="56241"/>
                </a:moveTo>
                <a:cubicBezTo>
                  <a:pt x="543715" y="101928"/>
                  <a:pt x="589367" y="171969"/>
                  <a:pt x="602982" y="252766"/>
                </a:cubicBezTo>
                <a:lnTo>
                  <a:pt x="443069" y="252766"/>
                </a:lnTo>
                <a:lnTo>
                  <a:pt x="386205" y="177125"/>
                </a:lnTo>
                <a:close/>
                <a:moveTo>
                  <a:pt x="131898" y="53489"/>
                </a:moveTo>
                <a:lnTo>
                  <a:pt x="221716" y="176771"/>
                </a:lnTo>
                <a:lnTo>
                  <a:pt x="164567" y="252766"/>
                </a:lnTo>
                <a:lnTo>
                  <a:pt x="4516" y="252766"/>
                </a:lnTo>
                <a:cubicBezTo>
                  <a:pt x="18492" y="170371"/>
                  <a:pt x="65581" y="99086"/>
                  <a:pt x="131898" y="53489"/>
                </a:cubicBezTo>
                <a:close/>
                <a:moveTo>
                  <a:pt x="303748" y="0"/>
                </a:moveTo>
                <a:cubicBezTo>
                  <a:pt x="351011" y="0"/>
                  <a:pt x="395514" y="11110"/>
                  <a:pt x="435389" y="30397"/>
                </a:cubicBezTo>
                <a:lnTo>
                  <a:pt x="341932" y="151716"/>
                </a:lnTo>
                <a:lnTo>
                  <a:pt x="266010" y="151716"/>
                </a:lnTo>
                <a:lnTo>
                  <a:pt x="176202" y="28352"/>
                </a:lnTo>
                <a:cubicBezTo>
                  <a:pt x="215098" y="10399"/>
                  <a:pt x="258177" y="0"/>
                  <a:pt x="3037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6" name="Freeform 70"/>
          <p:cNvSpPr>
            <a:spLocks noChangeAspect="1" noEditPoints="1"/>
          </p:cNvSpPr>
          <p:nvPr/>
        </p:nvSpPr>
        <p:spPr bwMode="auto">
          <a:xfrm>
            <a:off x="6099335" y="3183721"/>
            <a:ext cx="274757" cy="274342"/>
          </a:xfrm>
          <a:custGeom>
            <a:avLst/>
            <a:gdLst>
              <a:gd name="connsiteX0" fmla="*/ 443617 w 607639"/>
              <a:gd name="connsiteY0" fmla="*/ 505602 h 606722"/>
              <a:gd name="connsiteX1" fmla="*/ 529594 w 607639"/>
              <a:gd name="connsiteY1" fmla="*/ 505602 h 606722"/>
              <a:gd name="connsiteX2" fmla="*/ 379713 w 607639"/>
              <a:gd name="connsiteY2" fmla="*/ 596773 h 606722"/>
              <a:gd name="connsiteX3" fmla="*/ 77975 w 607639"/>
              <a:gd name="connsiteY3" fmla="*/ 505602 h 606722"/>
              <a:gd name="connsiteX4" fmla="*/ 164300 w 607639"/>
              <a:gd name="connsiteY4" fmla="*/ 505602 h 606722"/>
              <a:gd name="connsiteX5" fmla="*/ 231314 w 607639"/>
              <a:gd name="connsiteY5" fmla="*/ 597690 h 606722"/>
              <a:gd name="connsiteX6" fmla="*/ 77975 w 607639"/>
              <a:gd name="connsiteY6" fmla="*/ 505602 h 606722"/>
              <a:gd name="connsiteX7" fmla="*/ 265875 w 607639"/>
              <a:gd name="connsiteY7" fmla="*/ 404481 h 606722"/>
              <a:gd name="connsiteX8" fmla="*/ 341798 w 607639"/>
              <a:gd name="connsiteY8" fmla="*/ 404481 h 606722"/>
              <a:gd name="connsiteX9" fmla="*/ 353280 w 607639"/>
              <a:gd name="connsiteY9" fmla="*/ 419765 h 606722"/>
              <a:gd name="connsiteX10" fmla="*/ 399119 w 607639"/>
              <a:gd name="connsiteY10" fmla="*/ 480810 h 606722"/>
              <a:gd name="connsiteX11" fmla="*/ 311180 w 607639"/>
              <a:gd name="connsiteY11" fmla="*/ 606278 h 606722"/>
              <a:gd name="connsiteX12" fmla="*/ 303792 w 607639"/>
              <a:gd name="connsiteY12" fmla="*/ 606722 h 606722"/>
              <a:gd name="connsiteX13" fmla="*/ 300499 w 607639"/>
              <a:gd name="connsiteY13" fmla="*/ 606544 h 606722"/>
              <a:gd name="connsiteX14" fmla="*/ 208733 w 607639"/>
              <a:gd name="connsiteY14" fmla="*/ 480544 h 606722"/>
              <a:gd name="connsiteX15" fmla="*/ 443038 w 607639"/>
              <a:gd name="connsiteY15" fmla="*/ 303290 h 606722"/>
              <a:gd name="connsiteX16" fmla="*/ 607639 w 607639"/>
              <a:gd name="connsiteY16" fmla="*/ 303290 h 606722"/>
              <a:gd name="connsiteX17" fmla="*/ 566511 w 607639"/>
              <a:gd name="connsiteY17" fmla="*/ 455006 h 606722"/>
              <a:gd name="connsiteX18" fmla="*/ 443038 w 607639"/>
              <a:gd name="connsiteY18" fmla="*/ 455006 h 606722"/>
              <a:gd name="connsiteX19" fmla="*/ 386064 w 607639"/>
              <a:gd name="connsiteY19" fmla="*/ 379192 h 606722"/>
              <a:gd name="connsiteX20" fmla="*/ 0 w 607639"/>
              <a:gd name="connsiteY20" fmla="*/ 303290 h 606722"/>
              <a:gd name="connsiteX21" fmla="*/ 164549 w 607639"/>
              <a:gd name="connsiteY21" fmla="*/ 303290 h 606722"/>
              <a:gd name="connsiteX22" fmla="*/ 221505 w 607639"/>
              <a:gd name="connsiteY22" fmla="*/ 379192 h 606722"/>
              <a:gd name="connsiteX23" fmla="*/ 164549 w 607639"/>
              <a:gd name="connsiteY23" fmla="*/ 455006 h 606722"/>
              <a:gd name="connsiteX24" fmla="*/ 41115 w 607639"/>
              <a:gd name="connsiteY24" fmla="*/ 455006 h 606722"/>
              <a:gd name="connsiteX25" fmla="*/ 0 w 607639"/>
              <a:gd name="connsiteY25" fmla="*/ 303290 h 606722"/>
              <a:gd name="connsiteX26" fmla="*/ 265850 w 607639"/>
              <a:gd name="connsiteY26" fmla="*/ 202241 h 606722"/>
              <a:gd name="connsiteX27" fmla="*/ 341789 w 607639"/>
              <a:gd name="connsiteY27" fmla="*/ 202241 h 606722"/>
              <a:gd name="connsiteX28" fmla="*/ 398766 w 607639"/>
              <a:gd name="connsiteY28" fmla="*/ 278063 h 606722"/>
              <a:gd name="connsiteX29" fmla="*/ 341789 w 607639"/>
              <a:gd name="connsiteY29" fmla="*/ 353886 h 606722"/>
              <a:gd name="connsiteX30" fmla="*/ 265850 w 607639"/>
              <a:gd name="connsiteY30" fmla="*/ 353886 h 606722"/>
              <a:gd name="connsiteX31" fmla="*/ 208874 w 607639"/>
              <a:gd name="connsiteY31" fmla="*/ 278063 h 606722"/>
              <a:gd name="connsiteX32" fmla="*/ 479376 w 607639"/>
              <a:gd name="connsiteY32" fmla="*/ 56241 h 606722"/>
              <a:gd name="connsiteX33" fmla="*/ 602982 w 607639"/>
              <a:gd name="connsiteY33" fmla="*/ 252766 h 606722"/>
              <a:gd name="connsiteX34" fmla="*/ 443069 w 607639"/>
              <a:gd name="connsiteY34" fmla="*/ 252766 h 606722"/>
              <a:gd name="connsiteX35" fmla="*/ 386205 w 607639"/>
              <a:gd name="connsiteY35" fmla="*/ 177125 h 606722"/>
              <a:gd name="connsiteX36" fmla="*/ 131898 w 607639"/>
              <a:gd name="connsiteY36" fmla="*/ 53489 h 606722"/>
              <a:gd name="connsiteX37" fmla="*/ 221716 w 607639"/>
              <a:gd name="connsiteY37" fmla="*/ 176771 h 606722"/>
              <a:gd name="connsiteX38" fmla="*/ 164567 w 607639"/>
              <a:gd name="connsiteY38" fmla="*/ 252766 h 606722"/>
              <a:gd name="connsiteX39" fmla="*/ 4516 w 607639"/>
              <a:gd name="connsiteY39" fmla="*/ 252766 h 606722"/>
              <a:gd name="connsiteX40" fmla="*/ 131898 w 607639"/>
              <a:gd name="connsiteY40" fmla="*/ 53489 h 606722"/>
              <a:gd name="connsiteX41" fmla="*/ 303748 w 607639"/>
              <a:gd name="connsiteY41" fmla="*/ 0 h 606722"/>
              <a:gd name="connsiteX42" fmla="*/ 435389 w 607639"/>
              <a:gd name="connsiteY42" fmla="*/ 30397 h 606722"/>
              <a:gd name="connsiteX43" fmla="*/ 341932 w 607639"/>
              <a:gd name="connsiteY43" fmla="*/ 151716 h 606722"/>
              <a:gd name="connsiteX44" fmla="*/ 266010 w 607639"/>
              <a:gd name="connsiteY44" fmla="*/ 151716 h 606722"/>
              <a:gd name="connsiteX45" fmla="*/ 176202 w 607639"/>
              <a:gd name="connsiteY45" fmla="*/ 28352 h 606722"/>
              <a:gd name="connsiteX46" fmla="*/ 303748 w 607639"/>
              <a:gd name="connsiteY46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7639" h="606722">
                <a:moveTo>
                  <a:pt x="443617" y="505602"/>
                </a:moveTo>
                <a:lnTo>
                  <a:pt x="529594" y="505602"/>
                </a:lnTo>
                <a:cubicBezTo>
                  <a:pt x="490255" y="549410"/>
                  <a:pt x="438455" y="581578"/>
                  <a:pt x="379713" y="596773"/>
                </a:cubicBezTo>
                <a:close/>
                <a:moveTo>
                  <a:pt x="77975" y="505602"/>
                </a:moveTo>
                <a:lnTo>
                  <a:pt x="164300" y="505602"/>
                </a:lnTo>
                <a:lnTo>
                  <a:pt x="231314" y="597690"/>
                </a:lnTo>
                <a:cubicBezTo>
                  <a:pt x="171153" y="582846"/>
                  <a:pt x="118112" y="550224"/>
                  <a:pt x="77975" y="505602"/>
                </a:cubicBezTo>
                <a:close/>
                <a:moveTo>
                  <a:pt x="265875" y="404481"/>
                </a:moveTo>
                <a:lnTo>
                  <a:pt x="341798" y="404481"/>
                </a:lnTo>
                <a:lnTo>
                  <a:pt x="353280" y="419765"/>
                </a:lnTo>
                <a:lnTo>
                  <a:pt x="399119" y="480810"/>
                </a:lnTo>
                <a:lnTo>
                  <a:pt x="311180" y="606278"/>
                </a:lnTo>
                <a:cubicBezTo>
                  <a:pt x="308688" y="606367"/>
                  <a:pt x="306285" y="606722"/>
                  <a:pt x="303792" y="606722"/>
                </a:cubicBezTo>
                <a:cubicBezTo>
                  <a:pt x="302724" y="606722"/>
                  <a:pt x="301567" y="606544"/>
                  <a:pt x="300499" y="606544"/>
                </a:cubicBezTo>
                <a:lnTo>
                  <a:pt x="208733" y="480544"/>
                </a:lnTo>
                <a:close/>
                <a:moveTo>
                  <a:pt x="443038" y="303290"/>
                </a:moveTo>
                <a:lnTo>
                  <a:pt x="607639" y="303290"/>
                </a:lnTo>
                <a:cubicBezTo>
                  <a:pt x="607639" y="358573"/>
                  <a:pt x="592505" y="410300"/>
                  <a:pt x="566511" y="455006"/>
                </a:cubicBezTo>
                <a:lnTo>
                  <a:pt x="443038" y="455006"/>
                </a:lnTo>
                <a:lnTo>
                  <a:pt x="386064" y="379192"/>
                </a:lnTo>
                <a:close/>
                <a:moveTo>
                  <a:pt x="0" y="303290"/>
                </a:moveTo>
                <a:lnTo>
                  <a:pt x="164549" y="303290"/>
                </a:lnTo>
                <a:lnTo>
                  <a:pt x="221505" y="379192"/>
                </a:lnTo>
                <a:lnTo>
                  <a:pt x="164549" y="455006"/>
                </a:lnTo>
                <a:lnTo>
                  <a:pt x="41115" y="455006"/>
                </a:lnTo>
                <a:cubicBezTo>
                  <a:pt x="15129" y="410300"/>
                  <a:pt x="0" y="358573"/>
                  <a:pt x="0" y="303290"/>
                </a:cubicBezTo>
                <a:close/>
                <a:moveTo>
                  <a:pt x="265850" y="202241"/>
                </a:moveTo>
                <a:lnTo>
                  <a:pt x="341789" y="202241"/>
                </a:lnTo>
                <a:lnTo>
                  <a:pt x="398766" y="278063"/>
                </a:lnTo>
                <a:lnTo>
                  <a:pt x="341789" y="353886"/>
                </a:lnTo>
                <a:lnTo>
                  <a:pt x="265850" y="353886"/>
                </a:lnTo>
                <a:lnTo>
                  <a:pt x="208874" y="278063"/>
                </a:lnTo>
                <a:close/>
                <a:moveTo>
                  <a:pt x="479376" y="56241"/>
                </a:moveTo>
                <a:cubicBezTo>
                  <a:pt x="543715" y="101928"/>
                  <a:pt x="589367" y="171969"/>
                  <a:pt x="602982" y="252766"/>
                </a:cubicBezTo>
                <a:lnTo>
                  <a:pt x="443069" y="252766"/>
                </a:lnTo>
                <a:lnTo>
                  <a:pt x="386205" y="177125"/>
                </a:lnTo>
                <a:close/>
                <a:moveTo>
                  <a:pt x="131898" y="53489"/>
                </a:moveTo>
                <a:lnTo>
                  <a:pt x="221716" y="176771"/>
                </a:lnTo>
                <a:lnTo>
                  <a:pt x="164567" y="252766"/>
                </a:lnTo>
                <a:lnTo>
                  <a:pt x="4516" y="252766"/>
                </a:lnTo>
                <a:cubicBezTo>
                  <a:pt x="18492" y="170371"/>
                  <a:pt x="65581" y="99086"/>
                  <a:pt x="131898" y="53489"/>
                </a:cubicBezTo>
                <a:close/>
                <a:moveTo>
                  <a:pt x="303748" y="0"/>
                </a:moveTo>
                <a:cubicBezTo>
                  <a:pt x="351011" y="0"/>
                  <a:pt x="395514" y="11110"/>
                  <a:pt x="435389" y="30397"/>
                </a:cubicBezTo>
                <a:lnTo>
                  <a:pt x="341932" y="151716"/>
                </a:lnTo>
                <a:lnTo>
                  <a:pt x="266010" y="151716"/>
                </a:lnTo>
                <a:lnTo>
                  <a:pt x="176202" y="28352"/>
                </a:lnTo>
                <a:cubicBezTo>
                  <a:pt x="215098" y="10399"/>
                  <a:pt x="258177" y="0"/>
                  <a:pt x="3037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24" grpId="0" animBg="1"/>
      <p:bldP spid="11" grpId="0"/>
      <p:bldP spid="12" grpId="0" animBg="1"/>
      <p:bldP spid="13" grpId="0" animBg="1"/>
      <p:bldP spid="14" grpId="0"/>
      <p:bldP spid="15" grpId="0" animBg="1"/>
      <p:bldP spid="16" grpId="0" animBg="1"/>
      <p:bldP spid="17" grpId="0"/>
      <p:bldP spid="19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内容占位符 2"/>
          <p:cNvSpPr txBox="1"/>
          <p:nvPr/>
        </p:nvSpPr>
        <p:spPr>
          <a:xfrm>
            <a:off x="1" y="1579562"/>
            <a:ext cx="3425124" cy="4619759"/>
          </a:xfrm>
          <a:prstGeom prst="rect">
            <a:avLst/>
          </a:prstGeom>
        </p:spPr>
        <p:txBody>
          <a:bodyPr vert="horz" wrap="square" lIns="121920" tIns="60960" rIns="121920" bIns="6096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defTabSz="685800">
              <a:lnSpc>
                <a:spcPct val="100000"/>
              </a:lnSpc>
            </a:pPr>
            <a:r>
              <a:rPr lang="en-US" altLang="zh-CN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世纪晚期：</a:t>
            </a:r>
            <a:endParaRPr lang="zh-CN" altLang="en-US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defTabSz="685800">
              <a:lnSpc>
                <a:spcPct val="100000"/>
              </a:lnSpc>
            </a:pPr>
            <a:endParaRPr lang="en-US" altLang="zh-CN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defTabSz="685800">
              <a:lnSpc>
                <a:spcPct val="100000"/>
              </a:lnSpc>
            </a:pPr>
            <a:r>
              <a:rPr lang="en-US" altLang="zh-CN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13</a:t>
            </a: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世纪上半叶：</a:t>
            </a:r>
            <a:endParaRPr lang="zh-CN" altLang="en-US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defTabSz="685800">
              <a:lnSpc>
                <a:spcPct val="100000"/>
              </a:lnSpc>
            </a:pPr>
            <a:endParaRPr lang="zh-CN" altLang="en-US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defTabSz="685800">
              <a:lnSpc>
                <a:spcPct val="100000"/>
              </a:lnSpc>
            </a:pPr>
            <a:r>
              <a:rPr lang="en-US" altLang="zh-CN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16</a:t>
            </a: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世纪：</a:t>
            </a:r>
            <a:endParaRPr lang="zh-CN" altLang="en-US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defTabSz="685800">
              <a:lnSpc>
                <a:spcPct val="100000"/>
              </a:lnSpc>
            </a:pPr>
            <a:endParaRPr lang="zh-CN" altLang="en-US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defTabSz="685800">
              <a:lnSpc>
                <a:spcPct val="100000"/>
              </a:lnSpc>
            </a:pPr>
            <a:r>
              <a:rPr lang="en-US" altLang="zh-CN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1613</a:t>
            </a: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年：</a:t>
            </a:r>
            <a:endParaRPr lang="en-US" altLang="zh-CN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defTabSz="685800">
              <a:lnSpc>
                <a:spcPct val="100000"/>
              </a:lnSpc>
            </a:pPr>
            <a:endParaRPr lang="en-US" altLang="zh-CN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indent="-457200" defTabSz="685800">
              <a:lnSpc>
                <a:spcPct val="100000"/>
              </a:lnSpc>
            </a:pPr>
            <a:r>
              <a:rPr lang="en-US" altLang="zh-CN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1917</a:t>
            </a: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年：</a:t>
            </a:r>
            <a:endParaRPr lang="zh-CN" altLang="en-US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14567" y="285809"/>
            <a:ext cx="378661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俄国的历史沿革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uLnTx/>
              <a:uFillTx/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34526" y="1563544"/>
            <a:ext cx="6802464" cy="5207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东斯拉夫人建立基辅罗斯（第一个国家）</a:t>
            </a:r>
            <a:endParaRPr lang="zh-CN" altLang="en-US" sz="28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38314" y="2533600"/>
            <a:ext cx="4338880" cy="5207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基辅罗斯被蒙古人征服</a:t>
            </a:r>
            <a:endParaRPr lang="zh-CN" altLang="en-US" sz="28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973451" y="3340395"/>
            <a:ext cx="9608948" cy="954107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莫斯科大公伊凡四世加冕称“沙皇”，并率领其他公国脱离蒙古统治，使俄国成为一个独立国家。</a:t>
            </a:r>
            <a:endParaRPr lang="zh-CN" altLang="en-US" sz="28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73451" y="4553523"/>
            <a:ext cx="9608949" cy="52322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罗曼诺夫王朝，彼得一世在位期间达到鼎盛，进入帝国时期</a:t>
            </a:r>
            <a:endParaRPr lang="zh-CN" altLang="en-US" sz="2800" b="1" dirty="0"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063175" y="5433192"/>
            <a:ext cx="5438006" cy="52322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十月革命爆发，俄罗斯帝国灭亡</a:t>
            </a:r>
            <a:endParaRPr lang="zh-CN" altLang="en-US" sz="28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911697" y="4779297"/>
            <a:ext cx="386978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400" dirty="0">
              <a:solidFill>
                <a:schemeClr val="bg1"/>
              </a:solidFill>
            </a:endParaRPr>
          </a:p>
          <a:p>
            <a:r>
              <a:rPr lang="zh-CN" altLang="en-US" sz="2400" dirty="0">
                <a:solidFill>
                  <a:schemeClr val="bg1"/>
                </a:solidFill>
              </a:rPr>
              <a:t>俄罗斯帝国：</a:t>
            </a:r>
            <a:endParaRPr lang="en-US" altLang="zh-CN" sz="2400" dirty="0">
              <a:solidFill>
                <a:schemeClr val="bg1"/>
              </a:solidFill>
            </a:endParaRPr>
          </a:p>
          <a:p>
            <a:r>
              <a:rPr lang="zh-CN" altLang="en-US" sz="2400" dirty="0">
                <a:solidFill>
                  <a:schemeClr val="bg1"/>
                </a:solidFill>
              </a:rPr>
              <a:t>占亚欧大陆面积</a:t>
            </a:r>
            <a:r>
              <a:rPr lang="en-US" altLang="zh-CN" sz="2400" dirty="0">
                <a:solidFill>
                  <a:schemeClr val="bg1"/>
                </a:solidFill>
              </a:rPr>
              <a:t>42%</a:t>
            </a:r>
            <a:endParaRPr lang="en-US" altLang="zh-CN" sz="2400" dirty="0">
              <a:solidFill>
                <a:schemeClr val="bg1"/>
              </a:solidFill>
            </a:endParaRPr>
          </a:p>
          <a:p>
            <a:r>
              <a:rPr lang="zh-CN" altLang="en-US" sz="2400" dirty="0">
                <a:solidFill>
                  <a:schemeClr val="bg1"/>
                </a:solidFill>
              </a:rPr>
              <a:t>占整个地球面积</a:t>
            </a:r>
            <a:r>
              <a:rPr lang="en-US" altLang="zh-CN" sz="2400" dirty="0">
                <a:solidFill>
                  <a:schemeClr val="bg1"/>
                </a:solidFill>
              </a:rPr>
              <a:t>1/22</a:t>
            </a:r>
            <a:endParaRPr lang="en-US" altLang="zh-CN" sz="2400" dirty="0">
              <a:solidFill>
                <a:schemeClr val="bg1"/>
              </a:solidFill>
            </a:endParaRPr>
          </a:p>
          <a:p>
            <a:r>
              <a:rPr lang="zh-CN" altLang="en-US" sz="2400" dirty="0">
                <a:solidFill>
                  <a:schemeClr val="bg1"/>
                </a:solidFill>
              </a:rPr>
              <a:t>占地球陆地面积</a:t>
            </a:r>
            <a:r>
              <a:rPr lang="en-US" altLang="zh-CN" sz="2400" dirty="0">
                <a:solidFill>
                  <a:schemeClr val="bg1"/>
                </a:solidFill>
              </a:rPr>
              <a:t>1/6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uiExpand="1" build="p"/>
      <p:bldP spid="6" grpId="0" bldLvl="0" animBg="1" uiExpand="1"/>
      <p:bldP spid="7" grpId="0" bldLvl="0" animBg="1" uiExpand="1"/>
      <p:bldP spid="8" grpId="0" bldLvl="0" animBg="1" uiExpand="1"/>
      <p:bldP spid="9" grpId="0" bldLvl="0" animBg="1" uiExpand="1"/>
      <p:bldP spid="10" grpId="0" bldLvl="0" animBg="1"/>
      <p:bldP spid="11" grpId="0" uiExpan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8738" y="1238250"/>
            <a:ext cx="3355975" cy="4507548"/>
            <a:chOff x="93" y="1951"/>
            <a:chExt cx="5284" cy="7097"/>
          </a:xfrm>
        </p:grpSpPr>
        <p:pic>
          <p:nvPicPr>
            <p:cNvPr id="77828" name="图片 77827" descr="Peter_der-Grosse_183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3" y="1951"/>
              <a:ext cx="5284" cy="7097"/>
            </a:xfrm>
            <a:prstGeom prst="ellipse">
              <a:avLst/>
            </a:prstGeom>
            <a:noFill/>
            <a:ln w="9525">
              <a:noFill/>
            </a:ln>
          </p:spPr>
        </p:pic>
        <p:sp>
          <p:nvSpPr>
            <p:cNvPr id="18439" name="矩形 77828"/>
            <p:cNvSpPr/>
            <p:nvPr/>
          </p:nvSpPr>
          <p:spPr>
            <a:xfrm>
              <a:off x="832" y="2819"/>
              <a:ext cx="734" cy="28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彼得</a:t>
              </a:r>
              <a:r>
                <a:rPr lang="zh-CN" altLang="en-US" sz="2800" b="1" dirty="0">
                  <a:solidFill>
                    <a:prstClr val="white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大帝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210606" y="1789547"/>
            <a:ext cx="84533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</a:rPr>
              <a:t>因其对俄国的卓越贡献被参政院封为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“全俄罗斯大帝”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“祖国之父”</a:t>
            </a:r>
            <a:r>
              <a:rPr lang="zh-CN" altLang="en-US" sz="2800" dirty="0">
                <a:latin typeface="Times New Roman" panose="02020603050405020304" pitchFamily="18" charset="0"/>
              </a:rPr>
              <a:t>，被恩格斯誉为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“真正的伟人”</a:t>
            </a:r>
            <a:r>
              <a:rPr lang="zh-CN" altLang="en-US" sz="2800" dirty="0">
                <a:latin typeface="Times New Roman" panose="02020603050405020304" pitchFamily="18" charset="0"/>
              </a:rPr>
              <a:t>。</a:t>
            </a:r>
            <a:endParaRPr lang="zh-CN" altLang="en-US" sz="2800" dirty="0"/>
          </a:p>
        </p:txBody>
      </p:sp>
      <p:pic>
        <p:nvPicPr>
          <p:cNvPr id="11" name="Picture 9" descr="20056311352722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2737" y="4178541"/>
            <a:ext cx="2889263" cy="250616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Rectangle 7"/>
          <p:cNvSpPr>
            <a:spLocks noGrp="1" noChangeArrowheads="1"/>
          </p:cNvSpPr>
          <p:nvPr/>
        </p:nvSpPr>
        <p:spPr>
          <a:xfrm>
            <a:off x="3310725" y="4419344"/>
            <a:ext cx="60960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24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  </a:t>
            </a:r>
            <a:r>
              <a:rPr kumimoji="0" lang="zh-CN" altLang="en-US" sz="24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在克里姆林宫普京办公室唯一的画像是彼得大帝，在历史名城圣彼得堡诞生</a:t>
            </a:r>
            <a:r>
              <a:rPr kumimoji="0" lang="en-US" altLang="zh-CN" sz="24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300</a:t>
            </a:r>
            <a:r>
              <a:rPr kumimoji="0" lang="zh-CN" altLang="en-US" sz="24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周年庆祝活动上，普京总统饱含深情的说：</a:t>
            </a:r>
            <a:r>
              <a:rPr kumimoji="0" lang="zh-CN" altLang="en-US" sz="24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“</a:t>
            </a:r>
            <a:r>
              <a:rPr kumimoji="0" lang="zh-CN" altLang="en-US" sz="24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+mn-ea"/>
                <a:cs typeface="+mn-cs"/>
              </a:rPr>
              <a:t>此生我最佩服的人就是彼得大帝。</a:t>
            </a:r>
            <a:r>
              <a:rPr kumimoji="0" lang="zh-CN" altLang="en-US" sz="24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”</a:t>
            </a:r>
            <a:endParaRPr kumimoji="0" lang="zh-CN" altLang="en-US" sz="240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一、彼得一世改革</a:t>
            </a:r>
            <a:endParaRPr lang="zh-CN" altLang="en-US" dirty="0"/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121920" tIns="60960" rIns="121920" bIns="60960" anchor="ctr">
            <a:normAutofit fontScale="90000"/>
          </a:bodyPr>
          <a:lstStyle/>
          <a:p>
            <a:pPr marL="0" indent="0" defTabSz="685800">
              <a:lnSpc>
                <a:spcPct val="100000"/>
              </a:lnSpc>
              <a:buFont typeface="Wingdings" panose="05000000000000000000" pitchFamily="2" charset="2"/>
              <a:buNone/>
            </a:pPr>
            <a:r>
              <a:rPr lang="zh-CN" altLang="en-US" sz="3200" b="1" kern="1200" dirty="0">
                <a:latin typeface="宋体" panose="02010600030101010101" pitchFamily="2" charset="-122"/>
                <a:ea typeface="宋体" panose="02010600030101010101" pitchFamily="2" charset="-122"/>
                <a:cs typeface="+mj-cs"/>
              </a:rPr>
              <a:t>一、彼得一世改革</a:t>
            </a:r>
            <a:endParaRPr lang="zh-CN" altLang="en-US" sz="3200" b="1" kern="1200" dirty="0">
              <a:latin typeface="宋体" panose="02010600030101010101" pitchFamily="2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8376" y="851748"/>
            <a:ext cx="3859530" cy="5835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改革背景（原因）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2" name="矩形 1"/>
          <p:cNvSpPr/>
          <p:nvPr/>
        </p:nvSpPr>
        <p:spPr>
          <a:xfrm>
            <a:off x="2749550" y="1990725"/>
            <a:ext cx="7331075" cy="48307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此时，几乎控制了全球贸易的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荷兰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已经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辉煌了近百年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；通过海外贸易和掠夺积累了大量财富；占有广阔市场的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英国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，正在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孕育工业革命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法国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在路易十四的强权领导下，已发展为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世纪中叶的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欧陆首强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而当时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俄国的经济完全依赖于农业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，全国只有几十个手工工场，商业几乎全部把持在外国人手中。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教育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由东正教会垄断，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普通民众知识贫乏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。即使在首都莫斯科，一百个人中间识字的也不超过三个。</a:t>
            </a:r>
            <a:endParaRPr kumimoji="0" lang="en-US" altLang="zh-CN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大国崛起</a:t>
            </a:r>
            <a:r>
              <a:rPr kumimoji="0" lang="en-US" altLang="zh-CN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5250" y="2921000"/>
            <a:ext cx="2224088" cy="522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西欧国家</a:t>
            </a:r>
            <a:endParaRPr kumimoji="0" lang="zh-CN" altLang="zh-CN" sz="2800" b="1" i="0" u="none" strike="noStrike" kern="1200" cap="none" spc="0" normalizeH="0" baseline="0" noProof="1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-94323" y="4519613"/>
            <a:ext cx="2001838" cy="522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当时的俄国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1893888" y="2921000"/>
            <a:ext cx="855663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1893888" y="4519613"/>
            <a:ext cx="855663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/>
        </p:nvSpPr>
        <p:spPr>
          <a:xfrm>
            <a:off x="4166234" y="1143530"/>
            <a:ext cx="3859531" cy="7826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34" tIns="45717" rIns="91434" bIns="45717" numCol="1" anchor="ctr" anchorCtr="0" compatLnSpc="1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 界 发 展 形 势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0137296" y="2293050"/>
            <a:ext cx="2054704" cy="1572217"/>
          </a:xfrm>
          <a:prstGeom prst="rect">
            <a:avLst/>
          </a:prstGeom>
          <a:solidFill>
            <a:srgbClr val="FFFF00"/>
          </a:solidFill>
          <a:ln w="38100">
            <a:noFill/>
            <a:miter lim="800000"/>
          </a:ln>
          <a:effectLst/>
        </p:spPr>
        <p:txBody>
          <a:bodyPr wrap="square" lIns="90164" tIns="46986" rIns="90164" bIns="46986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资本主义迅速发展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137296" y="4781550"/>
            <a:ext cx="2032479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农奴制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封闭落后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 bldLvl="0" animBg="1"/>
      <p:bldP spid="13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图片 37894" descr="在庄园作坊中劳动的农奴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38023"/>
            <a:ext cx="12192000" cy="699602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1" name="文本框 37890"/>
          <p:cNvSpPr txBox="1"/>
          <p:nvPr/>
        </p:nvSpPr>
        <p:spPr>
          <a:xfrm>
            <a:off x="3404031" y="6244262"/>
            <a:ext cx="4321175" cy="36893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俄国在庄园作坊中劳动的农奴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zh-CN" altLang="en-US"/>
          </a:p>
        </p:txBody>
      </p:sp>
    </p:spTree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图片 78849"/>
          <p:cNvPicPr>
            <a:picLocks noChangeAspect="1"/>
          </p:cNvPicPr>
          <p:nvPr/>
        </p:nvPicPr>
        <p:blipFill>
          <a:blip r:embed="rId1"/>
          <a:srcRect l="8716" t="4861" r="8524"/>
          <a:stretch>
            <a:fillRect/>
          </a:stretch>
        </p:blipFill>
        <p:spPr>
          <a:xfrm>
            <a:off x="0" y="-26987"/>
            <a:ext cx="12192000" cy="6524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8851" name="文本框 78850"/>
          <p:cNvSpPr txBox="1"/>
          <p:nvPr/>
        </p:nvSpPr>
        <p:spPr>
          <a:xfrm>
            <a:off x="2566988" y="5602288"/>
            <a:ext cx="734377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据上述材料分析归纳俄国农奴制下农奴的生活状况有何特点？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8852" name="文本框 78851"/>
          <p:cNvSpPr txBox="1"/>
          <p:nvPr/>
        </p:nvSpPr>
        <p:spPr>
          <a:xfrm>
            <a:off x="1774825" y="1203325"/>
            <a:ext cx="8748713" cy="64516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农奴在财产、人身、司法上依附于领主；</a:t>
            </a:r>
            <a:endParaRPr lang="zh-CN" altLang="en-US" sz="3600" b="1" dirty="0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8853" name="文本框 78852"/>
          <p:cNvSpPr txBox="1"/>
          <p:nvPr/>
        </p:nvSpPr>
        <p:spPr>
          <a:xfrm>
            <a:off x="586447" y="3527901"/>
            <a:ext cx="8172450" cy="64516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农奴生活贫困，居住环境恶劣；</a:t>
            </a:r>
            <a:endParaRPr lang="zh-CN" altLang="en-US" sz="3600" b="1" dirty="0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8854" name="矩形 78853"/>
          <p:cNvSpPr/>
          <p:nvPr/>
        </p:nvSpPr>
        <p:spPr>
          <a:xfrm>
            <a:off x="4943474" y="5220971"/>
            <a:ext cx="5329238" cy="645160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dirty="0">
                <a:solidFill>
                  <a:srgbClr val="FFFF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</a:rPr>
              <a:t>领主可以自由买卖农奴；</a:t>
            </a:r>
            <a:endParaRPr lang="zh-CN" altLang="en-US" sz="3600" b="1" dirty="0">
              <a:solidFill>
                <a:srgbClr val="FFFF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8855" name="矩形 4"/>
          <p:cNvSpPr/>
          <p:nvPr/>
        </p:nvSpPr>
        <p:spPr>
          <a:xfrm>
            <a:off x="1919288" y="5661025"/>
            <a:ext cx="8353425" cy="1076325"/>
          </a:xfrm>
          <a:prstGeom prst="rect">
            <a:avLst/>
          </a:prstGeom>
          <a:solidFill>
            <a:srgbClr val="000066"/>
          </a:solidFill>
          <a:ln w="9525">
            <a:noFill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政治上：受压迫，</a:t>
            </a:r>
            <a:r>
              <a:rPr lang="zh-CN" altLang="zh-CN" sz="32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人身权利受到限制</a:t>
            </a: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; </a:t>
            </a:r>
            <a:endParaRPr lang="en-US" altLang="zh-CN" sz="32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经济上：受剥削，生活贫困不堪 。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8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bldLvl="0" animBg="1"/>
      <p:bldP spid="78853" grpId="0" bldLvl="0" animBg="1"/>
      <p:bldP spid="78854" grpId="0" bldLvl="0" animBg="1"/>
      <p:bldP spid="7885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4713" y="981075"/>
            <a:ext cx="2225675" cy="5826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改革目的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60750" y="1689100"/>
            <a:ext cx="8623300" cy="584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加强封建专制，摆脱落后状态，实现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富国强兵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8738" y="1238250"/>
            <a:ext cx="3355975" cy="4506913"/>
            <a:chOff x="93" y="1951"/>
            <a:chExt cx="5284" cy="7096"/>
          </a:xfrm>
        </p:grpSpPr>
        <p:pic>
          <p:nvPicPr>
            <p:cNvPr id="77828" name="图片 77827" descr="Peter_der-Grosse_183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3" y="1951"/>
              <a:ext cx="5284" cy="7097"/>
            </a:xfrm>
            <a:prstGeom prst="ellipse">
              <a:avLst/>
            </a:prstGeom>
            <a:noFill/>
            <a:ln w="9525">
              <a:noFill/>
            </a:ln>
          </p:spPr>
        </p:pic>
        <p:sp>
          <p:nvSpPr>
            <p:cNvPr id="18439" name="矩形 77828"/>
            <p:cNvSpPr/>
            <p:nvPr/>
          </p:nvSpPr>
          <p:spPr>
            <a:xfrm>
              <a:off x="832" y="2819"/>
              <a:ext cx="734" cy="28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彼得一世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8" name="TextBox 2"/>
          <p:cNvSpPr txBox="1"/>
          <p:nvPr/>
        </p:nvSpPr>
        <p:spPr>
          <a:xfrm>
            <a:off x="3460750" y="2427288"/>
            <a:ext cx="2225675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改革方式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TextBox 4"/>
          <p:cNvSpPr txBox="1"/>
          <p:nvPr/>
        </p:nvSpPr>
        <p:spPr>
          <a:xfrm>
            <a:off x="4171156" y="3136900"/>
            <a:ext cx="2938463" cy="584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向西方学习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一、彼得一世改革</a:t>
            </a:r>
            <a:endParaRPr lang="zh-CN" altLang="en-US" dirty="0"/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ldLvl="0" animBg="1"/>
      <p:bldP spid="8" grpId="0"/>
      <p:bldP spid="1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/>
        </p:nvGraphicFramePr>
        <p:xfrm>
          <a:off x="122568" y="1014478"/>
          <a:ext cx="11978640" cy="54978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5130"/>
                <a:gridCol w="10303510"/>
              </a:tblGrid>
              <a:tr h="758825"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改革内容</a:t>
                      </a:r>
                      <a:endParaRPr lang="zh-CN" altLang="en-US" sz="32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 hMerge="1">
                  <a:tcPr/>
                </a:tc>
              </a:tr>
              <a:tr h="7588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政治</a:t>
                      </a: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7588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军事</a:t>
                      </a: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7588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经济</a:t>
                      </a: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7588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科技教育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7588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社会生活</a:t>
                      </a: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  <a:tr h="75882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意义</a:t>
                      </a: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algn="ctr">
                        <a:buNone/>
                      </a:pPr>
                      <a:endParaRPr lang="zh-CN" altLang="en-US" sz="2800" b="1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859293" y="1852678"/>
            <a:ext cx="9871075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引进西欧的官僚系统，大力削弱贵族势力，加强沙皇专制权利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59293" y="2622615"/>
            <a:ext cx="987107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实行义务征兵制，建立海军和新式陆军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859293" y="3408428"/>
            <a:ext cx="987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发展工商业，鼓励新办</a:t>
            </a:r>
            <a:r>
              <a:rPr kumimoji="0" lang="zh-CN" altLang="en-US" sz="2800" b="1" i="0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手工工场，准许工场主购买农奴；</a:t>
            </a:r>
            <a:endParaRPr kumimoji="0" lang="zh-CN" altLang="en-US" sz="2800" b="1" i="0" strike="noStrike" kern="1200" cap="none" spc="0" normalizeH="0" baseline="0" noProof="1">
              <a:ln>
                <a:noFill/>
              </a:ln>
              <a:solidFill>
                <a:srgbClr val="FF0000"/>
              </a:solidFill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59293" y="4162490"/>
            <a:ext cx="1024255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引进西欧先进科技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；发展学校教育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59293" y="4987990"/>
            <a:ext cx="9871075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提倡西欧的生活方式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59293" y="5510278"/>
            <a:ext cx="10240963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开启俄国的现代化进程，</a:t>
            </a:r>
            <a:r>
              <a:rPr lang="zh-CN" altLang="en-US" sz="2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pitchFamily="49" charset="-122"/>
              </a:rPr>
              <a:t>一定程度上增强了俄国的国力。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客观上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促进了俄国资本主义的发展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黑体" panose="02010609060101010101" pitchFamily="49" charset="-122"/>
              </a:rPr>
              <a:t>，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黑体" panose="02010609060101010101" pitchFamily="49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一、彼得一世改革</a:t>
            </a:r>
            <a:endParaRPr lang="zh-CN" altLang="en-US" dirty="0"/>
          </a:p>
        </p:txBody>
      </p:sp>
      <p:sp>
        <p:nvSpPr>
          <p:cNvPr id="13" name="Rectangle 301"/>
          <p:cNvSpPr/>
          <p:nvPr/>
        </p:nvSpPr>
        <p:spPr>
          <a:xfrm>
            <a:off x="3705677" y="306592"/>
            <a:ext cx="8394579" cy="707886"/>
          </a:xfrm>
          <a:prstGeom prst="rect">
            <a:avLst/>
          </a:prstGeom>
          <a:noFill/>
          <a:ln w="38100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1804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年，俄国有</a:t>
            </a:r>
            <a:r>
              <a:rPr lang="en-US" altLang="zh-CN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1200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家手工工场，到 </a:t>
            </a:r>
            <a:r>
              <a:rPr lang="en-US" altLang="zh-CN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50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年代末发展到 </a:t>
            </a:r>
            <a:r>
              <a:rPr lang="en-US" altLang="zh-CN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2800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家</a:t>
            </a:r>
            <a:r>
              <a:rPr lang="en-US" altLang="zh-CN" sz="2000" b="1" dirty="0"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r>
              <a:rPr lang="en-US" altLang="zh-CN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1858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年，仅莫斯科一省就有蒸汽机</a:t>
            </a:r>
            <a:r>
              <a:rPr lang="en-US" altLang="zh-CN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158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架</a:t>
            </a:r>
            <a:r>
              <a:rPr lang="en-US" altLang="zh-CN" sz="2000" b="1" dirty="0"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en-US" altLang="zh-CN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年改革前，共有工人</a:t>
            </a:r>
            <a:r>
              <a:rPr lang="en-US" altLang="zh-CN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86</a:t>
            </a:r>
            <a:r>
              <a:rPr lang="zh-CN" altLang="en-US" sz="20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万名。</a:t>
            </a:r>
            <a:endParaRPr lang="zh-CN" altLang="en-US" sz="20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17650"/>
            <a:ext cx="12192000" cy="607856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一、彼得一世改革</a:t>
            </a:r>
            <a:endParaRPr lang="zh-CN" altLang="en-US" dirty="0"/>
          </a:p>
        </p:txBody>
      </p:sp>
    </p:spTree>
  </p:cSld>
  <p:clrMapOvr>
    <a:masterClrMapping/>
  </p:clrMapOvr>
  <p:transition spd="slow" advClick="0">
    <p:pull dir="r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8738" y="1238250"/>
            <a:ext cx="3355975" cy="4507548"/>
            <a:chOff x="93" y="1951"/>
            <a:chExt cx="5284" cy="7097"/>
          </a:xfrm>
        </p:grpSpPr>
        <p:pic>
          <p:nvPicPr>
            <p:cNvPr id="77828" name="图片 77827" descr="Peter_der-Grosse_183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3" y="1951"/>
              <a:ext cx="5284" cy="7097"/>
            </a:xfrm>
            <a:prstGeom prst="ellipse">
              <a:avLst/>
            </a:prstGeom>
            <a:noFill/>
            <a:ln w="9525">
              <a:noFill/>
            </a:ln>
          </p:spPr>
        </p:pic>
        <p:sp>
          <p:nvSpPr>
            <p:cNvPr id="18439" name="矩形 77828"/>
            <p:cNvSpPr/>
            <p:nvPr/>
          </p:nvSpPr>
          <p:spPr>
            <a:xfrm>
              <a:off x="832" y="2819"/>
              <a:ext cx="734" cy="28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彼得</a:t>
              </a:r>
              <a:r>
                <a:rPr lang="zh-CN" altLang="en-US" sz="2800" b="1" dirty="0">
                  <a:solidFill>
                    <a:prstClr val="white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大帝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210606" y="1789547"/>
            <a:ext cx="84533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</a:rPr>
              <a:t>因其对俄国的卓越贡献被参政院封为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“全俄罗斯大帝”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“祖国之父”</a:t>
            </a:r>
            <a:r>
              <a:rPr lang="zh-CN" altLang="en-US" sz="2800" dirty="0">
                <a:latin typeface="Times New Roman" panose="02020603050405020304" pitchFamily="18" charset="0"/>
              </a:rPr>
              <a:t>，被恩格斯誉为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“真正的伟人”</a:t>
            </a:r>
            <a:r>
              <a:rPr lang="zh-CN" altLang="en-US" sz="2800" dirty="0">
                <a:latin typeface="Times New Roman" panose="02020603050405020304" pitchFamily="18" charset="0"/>
              </a:rPr>
              <a:t>。</a:t>
            </a:r>
            <a:endParaRPr lang="zh-CN" altLang="en-US" sz="2800" dirty="0"/>
          </a:p>
        </p:txBody>
      </p:sp>
      <p:pic>
        <p:nvPicPr>
          <p:cNvPr id="11" name="Picture 9" descr="200563113527225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2737" y="4178541"/>
            <a:ext cx="2889263" cy="250616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Rectangle 7"/>
          <p:cNvSpPr>
            <a:spLocks noGrp="1" noChangeArrowheads="1"/>
          </p:cNvSpPr>
          <p:nvPr/>
        </p:nvSpPr>
        <p:spPr>
          <a:xfrm>
            <a:off x="3206737" y="4178541"/>
            <a:ext cx="6096000" cy="4530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28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zh-CN" altLang="en-US" sz="28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在克里姆林宫普京办公室唯一的画像是彼得大帝，在历史名城圣彼得堡诞生</a:t>
            </a:r>
            <a:r>
              <a:rPr kumimoji="0" lang="en-US" altLang="zh-CN" sz="28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300</a:t>
            </a:r>
            <a:r>
              <a:rPr kumimoji="0" lang="zh-CN" altLang="en-US" sz="28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周年庆祝活动上，普京总统饱含深情的说：</a:t>
            </a:r>
            <a:r>
              <a:rPr kumimoji="0" lang="zh-CN" altLang="en-US" sz="28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“</a:t>
            </a:r>
            <a:r>
              <a:rPr kumimoji="0" lang="zh-CN" altLang="en-US" sz="28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此生我最佩服的人就是彼得大帝。</a:t>
            </a:r>
            <a:r>
              <a:rPr kumimoji="0" lang="zh-CN" altLang="en-US" sz="280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”</a:t>
            </a:r>
            <a:endParaRPr kumimoji="0" lang="zh-CN" altLang="en-US" sz="280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一、彼得一世改革</a:t>
            </a:r>
            <a:endParaRPr lang="zh-CN" altLang="en-US" dirty="0"/>
          </a:p>
        </p:txBody>
      </p:sp>
    </p:spTree>
  </p:cSld>
  <p:clrMapOvr>
    <a:masterClrMapping/>
  </p:clrMapOvr>
  <p:transition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 Box 300"/>
          <p:cNvSpPr txBox="1"/>
          <p:nvPr/>
        </p:nvSpPr>
        <p:spPr>
          <a:xfrm>
            <a:off x="5303838" y="1196975"/>
            <a:ext cx="33131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958022" y="2795827"/>
            <a:ext cx="82423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材料：</a:t>
            </a:r>
            <a:r>
              <a:rPr lang="en-US" altLang="zh-CN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3200" b="1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世纪中期俄国与西方经济比较</a:t>
            </a:r>
            <a:endParaRPr lang="zh-CN" altLang="en-US" sz="3200" b="1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6" name="表格 35"/>
          <p:cNvGraphicFramePr/>
          <p:nvPr/>
        </p:nvGraphicFramePr>
        <p:xfrm>
          <a:off x="1670050" y="3389313"/>
          <a:ext cx="8818245" cy="3352800"/>
        </p:xfrm>
        <a:graphic>
          <a:graphicData uri="http://schemas.openxmlformats.org/drawingml/2006/table">
            <a:tbl>
              <a:tblPr/>
              <a:tblGrid>
                <a:gridCol w="1113155"/>
                <a:gridCol w="1695450"/>
                <a:gridCol w="1759585"/>
                <a:gridCol w="1729105"/>
                <a:gridCol w="2520950"/>
              </a:tblGrid>
              <a:tr h="103346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/>
                        <a:t>国别 </a:t>
                      </a:r>
                      <a:endParaRPr lang="zh-CN" altLang="en-US" sz="3200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人均收入（卢布）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铁产量</a:t>
                      </a:r>
                      <a:endParaRPr lang="zh-CN" altLang="en-US" b="1" dirty="0"/>
                    </a:p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（万吨）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铁路长度（千米）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 dirty="0"/>
                        <a:t> </a:t>
                      </a:r>
                      <a:r>
                        <a:rPr lang="zh-CN" altLang="en-US" sz="3200" b="1" dirty="0"/>
                        <a:t>制度</a:t>
                      </a: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/>
                        <a:t>俄国</a:t>
                      </a:r>
                      <a:endParaRPr lang="zh-CN" altLang="en-US" sz="3200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>
                          <a:solidFill>
                            <a:srgbClr val="FF0000"/>
                          </a:solidFill>
                        </a:rPr>
                        <a:t>   71</a:t>
                      </a:r>
                      <a:endParaRPr lang="zh-CN" altLang="en-US" sz="3200" b="1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>
                          <a:solidFill>
                            <a:srgbClr val="FF0000"/>
                          </a:solidFill>
                        </a:rPr>
                        <a:t>     26</a:t>
                      </a:r>
                      <a:endParaRPr lang="zh-CN" altLang="en-US" sz="3200" b="1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 dirty="0">
                          <a:solidFill>
                            <a:srgbClr val="FF0000"/>
                          </a:solidFill>
                        </a:rPr>
                        <a:t>1606</a:t>
                      </a:r>
                      <a:endParaRPr lang="zh-CN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FF0000"/>
                          </a:solidFill>
                        </a:rPr>
                        <a:t>封建农奴制</a:t>
                      </a:r>
                      <a:endParaRPr lang="zh-CN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/>
                        <a:t>英国</a:t>
                      </a:r>
                      <a:endParaRPr lang="zh-CN" altLang="en-US" sz="3200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   323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   385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14603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/>
                        <a:t>君主立宪制</a:t>
                      </a: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/>
                        <a:t>法国</a:t>
                      </a:r>
                      <a:endParaRPr lang="zh-CN" altLang="en-US" sz="3200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   150 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   108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9160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/>
                        <a:t>民主共和制</a:t>
                      </a: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/>
                        <a:t>德国</a:t>
                      </a:r>
                      <a:endParaRPr lang="zh-CN" altLang="en-US" sz="3200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   175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    40.2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200" b="1"/>
                        <a:t>10065</a:t>
                      </a:r>
                      <a:endParaRPr lang="zh-CN" altLang="en-US" sz="3200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/>
                        <a:t>君主立宪制</a:t>
                      </a:r>
                      <a:endParaRPr lang="zh-CN" altLang="en-US" sz="3200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2" name="图片 4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9" y="579419"/>
            <a:ext cx="1827349" cy="19717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658" y="579420"/>
            <a:ext cx="1667187" cy="1971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415" y="579422"/>
            <a:ext cx="1667187" cy="19717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5" name="文本框 4"/>
          <p:cNvSpPr txBox="1">
            <a:spLocks noChangeArrowheads="1"/>
          </p:cNvSpPr>
          <p:nvPr/>
        </p:nvSpPr>
        <p:spPr bwMode="auto">
          <a:xfrm>
            <a:off x="5801602" y="1201171"/>
            <a:ext cx="630768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2400" dirty="0">
                <a:latin typeface="+mn-ea"/>
                <a:ea typeface="+mn-ea"/>
              </a:rPr>
              <a:t>英美法等欧美各国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资本主义</a:t>
            </a:r>
            <a:r>
              <a:rPr lang="zh-CN" altLang="en-US" sz="2400" dirty="0">
                <a:latin typeface="+mn-ea"/>
                <a:ea typeface="+mn-ea"/>
              </a:rPr>
              <a:t>进一步发展，开始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工业革命</a:t>
            </a:r>
            <a:r>
              <a:rPr lang="zh-CN" altLang="en-US" sz="2400" dirty="0">
                <a:latin typeface="+mn-ea"/>
                <a:ea typeface="+mn-ea"/>
              </a:rPr>
              <a:t>，进行殖民扩张，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实力</a:t>
            </a:r>
            <a:r>
              <a:rPr lang="zh-CN" altLang="en-US" sz="2400" dirty="0">
                <a:latin typeface="+mn-ea"/>
                <a:ea typeface="+mn-ea"/>
              </a:rPr>
              <a:t>迅速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上涨</a:t>
            </a:r>
            <a:r>
              <a:rPr lang="zh-CN" altLang="en-US" sz="2400" dirty="0">
                <a:latin typeface="+mn-ea"/>
                <a:ea typeface="+mn-ea"/>
              </a:rPr>
              <a:t>。</a:t>
            </a:r>
            <a:endParaRPr lang="zh-CN" altLang="en-US" sz="240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7775" y="2652368"/>
            <a:ext cx="2670175" cy="1744663"/>
            <a:chOff x="592" y="7695"/>
            <a:chExt cx="4205" cy="2748"/>
          </a:xfrm>
        </p:grpSpPr>
        <p:pic>
          <p:nvPicPr>
            <p:cNvPr id="22530" name="Picture 14" descr="wb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57" y="7695"/>
              <a:ext cx="3240" cy="2749"/>
            </a:xfrm>
            <a:prstGeom prst="rect">
              <a:avLst/>
            </a:prstGeom>
            <a:noFill/>
            <a:ln w="9525" cap="flat" cmpd="sng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4" name="文本框 3"/>
            <p:cNvSpPr txBox="1"/>
            <p:nvPr/>
          </p:nvSpPr>
          <p:spPr>
            <a:xfrm>
              <a:off x="592" y="8158"/>
              <a:ext cx="945" cy="188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 anchorCtr="1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市场</a:t>
              </a:r>
              <a:endPara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8196" name="Picture 4" descr="未标题-1 拷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771525"/>
            <a:ext cx="2233613" cy="31765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848811" y="1559858"/>
            <a:ext cx="8431213" cy="5873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农奴制严重阻碍了俄国资本主义的发展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4" name="AutoShape 22"/>
          <p:cNvSpPr>
            <a:spLocks noChangeArrowheads="1"/>
          </p:cNvSpPr>
          <p:nvPr/>
        </p:nvSpPr>
        <p:spPr bwMode="auto">
          <a:xfrm>
            <a:off x="3108322" y="2665382"/>
            <a:ext cx="1936750" cy="1760538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786489" y="2634905"/>
            <a:ext cx="2605088" cy="1744663"/>
            <a:chOff x="5055" y="7695"/>
            <a:chExt cx="4102" cy="2748"/>
          </a:xfrm>
        </p:grpSpPr>
        <p:pic>
          <p:nvPicPr>
            <p:cNvPr id="22537" name="Picture 8" descr="wb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31" y="7695"/>
              <a:ext cx="3127" cy="274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" name="文本框 27"/>
            <p:cNvSpPr txBox="1"/>
            <p:nvPr/>
          </p:nvSpPr>
          <p:spPr>
            <a:xfrm>
              <a:off x="5054" y="8158"/>
              <a:ext cx="942" cy="188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 anchorCtr="1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资金</a:t>
              </a:r>
              <a:endPara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947485" y="2639192"/>
            <a:ext cx="2606675" cy="1771650"/>
            <a:chOff x="9485" y="7690"/>
            <a:chExt cx="4105" cy="2790"/>
          </a:xfrm>
        </p:grpSpPr>
        <p:pic>
          <p:nvPicPr>
            <p:cNvPr id="22540" name="Picture 11" descr="wb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444" y="7690"/>
              <a:ext cx="3146" cy="27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9" name="文本框 28"/>
            <p:cNvSpPr txBox="1"/>
            <p:nvPr/>
          </p:nvSpPr>
          <p:spPr>
            <a:xfrm>
              <a:off x="9484" y="7720"/>
              <a:ext cx="945" cy="276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 anchorCtr="1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+mn-cs"/>
                </a:rPr>
                <a:t>劳动力</a:t>
              </a:r>
              <a:endPara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" name="AutoShape 22"/>
          <p:cNvSpPr>
            <a:spLocks noChangeArrowheads="1"/>
          </p:cNvSpPr>
          <p:nvPr/>
        </p:nvSpPr>
        <p:spPr bwMode="auto">
          <a:xfrm>
            <a:off x="6281478" y="2633611"/>
            <a:ext cx="1938338" cy="1760538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AutoShape 22"/>
          <p:cNvSpPr>
            <a:spLocks noChangeArrowheads="1"/>
          </p:cNvSpPr>
          <p:nvPr/>
        </p:nvSpPr>
        <p:spPr bwMode="auto">
          <a:xfrm>
            <a:off x="9343274" y="2630143"/>
            <a:ext cx="1936750" cy="1758950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ldLvl="0" animBg="1"/>
      <p:bldP spid="8214" grpId="0" bldLvl="0" animBg="1"/>
      <p:bldP spid="30" grpId="0" bldLvl="0" animBg="1"/>
      <p:bldP spid="3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表格 14337"/>
          <p:cNvGraphicFramePr/>
          <p:nvPr/>
        </p:nvGraphicFramePr>
        <p:xfrm>
          <a:off x="6963293" y="2544821"/>
          <a:ext cx="4404995" cy="3801745"/>
        </p:xfrm>
        <a:graphic>
          <a:graphicData uri="http://schemas.openxmlformats.org/drawingml/2006/table">
            <a:tbl>
              <a:tblPr/>
              <a:tblGrid>
                <a:gridCol w="2733040"/>
                <a:gridCol w="1671955"/>
              </a:tblGrid>
              <a:tr h="5492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年代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农民起义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1801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年～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1810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83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次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00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1811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年～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1820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124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次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46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1821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年～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1830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156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次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37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1831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年～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1840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143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次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1841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年～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1850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351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次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43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1850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年～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1861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591</a:t>
                      </a:r>
                      <a:r>
                        <a:rPr lang="zh-CN" altLang="en-US" b="1" dirty="0">
                          <a:solidFill>
                            <a:schemeClr val="accent2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次</a:t>
                      </a:r>
                      <a:endParaRPr lang="zh-CN" altLang="en-US" b="1" dirty="0">
                        <a:solidFill>
                          <a:schemeClr val="accent2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4366" name="组合 14365"/>
          <p:cNvGrpSpPr/>
          <p:nvPr/>
        </p:nvGrpSpPr>
        <p:grpSpPr>
          <a:xfrm>
            <a:off x="0" y="1799631"/>
            <a:ext cx="6883879" cy="4811186"/>
            <a:chOff x="0" y="28"/>
            <a:chExt cx="2925" cy="2112"/>
          </a:xfrm>
        </p:grpSpPr>
        <p:pic>
          <p:nvPicPr>
            <p:cNvPr id="14367" name="图片 14366" descr="00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28"/>
              <a:ext cx="2925" cy="21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368" name="文本框 14367"/>
            <p:cNvSpPr txBox="1"/>
            <p:nvPr/>
          </p:nvSpPr>
          <p:spPr>
            <a:xfrm>
              <a:off x="350" y="1908"/>
              <a:ext cx="1827" cy="232"/>
            </a:xfrm>
            <a:prstGeom prst="rect">
              <a:avLst/>
            </a:prstGeom>
            <a:solidFill>
              <a:srgbClr val="C9D933"/>
            </a:solidFill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buClr>
                  <a:schemeClr val="bg1"/>
                </a:buClr>
              </a:pPr>
              <a:r>
                <a:rPr lang="zh-CN" altLang="en-US" sz="2400" b="1" dirty="0">
                  <a:effectLst>
                    <a:outerShdw blurRad="38100" dist="38100" dir="2700000">
                      <a:srgbClr val="FFFFFF"/>
                    </a:outerShdw>
                  </a:effectLst>
                  <a:latin typeface="Times New Roman" panose="02020603050405020304" pitchFamily="18" charset="0"/>
                </a:rPr>
                <a:t>伏尔加河上的纤夫（列宾绘）</a:t>
              </a:r>
              <a:endParaRPr lang="zh-CN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77516" y="1760146"/>
            <a:ext cx="9792154" cy="3497654"/>
            <a:chOff x="384" y="326"/>
            <a:chExt cx="5232" cy="1687"/>
          </a:xfrm>
        </p:grpSpPr>
        <p:pic>
          <p:nvPicPr>
            <p:cNvPr id="38922" name="Picture 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4" y="326"/>
              <a:ext cx="4752" cy="1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8923" name="Text Box 4"/>
            <p:cNvSpPr txBox="1"/>
            <p:nvPr/>
          </p:nvSpPr>
          <p:spPr>
            <a:xfrm>
              <a:off x="5328" y="326"/>
              <a:ext cx="288" cy="168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Arial" panose="020B0604020202020204" pitchFamily="34" charset="0"/>
                  <a:ea typeface="幼圆" panose="02010509060101010101" pitchFamily="1" charset="-122"/>
                </a:rPr>
                <a:t>十二月党人起义</a:t>
              </a:r>
              <a:endParaRPr lang="zh-CN" altLang="en-US" sz="2400" b="1" dirty="0">
                <a:latin typeface="Arial" panose="020B0604020202020204" pitchFamily="34" charset="0"/>
                <a:ea typeface="幼圆" panose="02010509060101010101" pitchFamily="1" charset="-122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5"/>
          <p:cNvSpPr/>
          <p:nvPr/>
        </p:nvSpPr>
        <p:spPr>
          <a:xfrm>
            <a:off x="4958302" y="1073065"/>
            <a:ext cx="3276600" cy="7112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克里米亚战争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56324" name="Group 7"/>
          <p:cNvGrpSpPr/>
          <p:nvPr/>
        </p:nvGrpSpPr>
        <p:grpSpPr>
          <a:xfrm>
            <a:off x="251099" y="2047408"/>
            <a:ext cx="4344966" cy="3429000"/>
            <a:chOff x="113" y="709"/>
            <a:chExt cx="5170" cy="3500"/>
          </a:xfrm>
        </p:grpSpPr>
        <p:grpSp>
          <p:nvGrpSpPr>
            <p:cNvPr id="56325" name="Group 8"/>
            <p:cNvGrpSpPr/>
            <p:nvPr/>
          </p:nvGrpSpPr>
          <p:grpSpPr>
            <a:xfrm>
              <a:off x="113" y="709"/>
              <a:ext cx="5170" cy="3500"/>
              <a:chOff x="113" y="820"/>
              <a:chExt cx="5170" cy="3500"/>
            </a:xfrm>
          </p:grpSpPr>
          <p:pic>
            <p:nvPicPr>
              <p:cNvPr id="56327" name="Picture 9" descr="QQ截图未命名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113" y="820"/>
                <a:ext cx="5170" cy="350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6328" name="WordArt 10"/>
              <p:cNvSpPr>
                <a:spLocks noTextEdit="1"/>
              </p:cNvSpPr>
              <p:nvPr/>
            </p:nvSpPr>
            <p:spPr>
              <a:xfrm>
                <a:off x="612" y="3521"/>
                <a:ext cx="3402" cy="515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 fontScale="85000" lnSpcReduction="20000"/>
              </a:bodyPr>
              <a:lstStyle/>
              <a:p>
                <a:pPr algn="ctr"/>
                <a:r>
                  <a:rPr lang="zh-CN" altLang="en-US" sz="3600" b="1">
                    <a:ln w="15875" cap="flat" cmpd="sng">
                      <a:solidFill>
                        <a:srgbClr val="0000FF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FF6600"/>
                    </a:solidFill>
                    <a:effectLst>
                      <a:outerShdw dist="35921" dir="2699999" algn="ctr" rotWithShape="0">
                        <a:srgbClr val="C0C0C0">
                          <a:alpha val="79999"/>
                        </a:srgbClr>
                      </a:outerShdw>
                    </a:effectLst>
                    <a:latin typeface="华文行楷" panose="02010800040101010101" pitchFamily="2" charset="-122"/>
                    <a:ea typeface="华文行楷" panose="02010800040101010101" pitchFamily="2" charset="-122"/>
                  </a:rPr>
                  <a:t>奥斯曼帝国</a:t>
                </a:r>
                <a:endParaRPr lang="zh-CN" altLang="en-US" sz="3600" b="1">
                  <a:ln w="15875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6600"/>
                  </a:solidFill>
                  <a:effectLst>
                    <a:outerShdw dist="35921" dir="2699999" algn="ctr" rotWithShape="0">
                      <a:srgbClr val="C0C0C0">
                        <a:alpha val="79999"/>
                      </a:srgbClr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</a:endParaRPr>
              </a:p>
            </p:txBody>
          </p:sp>
          <p:sp>
            <p:nvSpPr>
              <p:cNvPr id="56329" name="WordArt 11"/>
              <p:cNvSpPr>
                <a:spLocks noTextEdit="1"/>
              </p:cNvSpPr>
              <p:nvPr/>
            </p:nvSpPr>
            <p:spPr>
              <a:xfrm rot="2784962">
                <a:off x="3942" y="1384"/>
                <a:ext cx="1316" cy="51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 fontScale="70000" lnSpcReduction="20000"/>
              </a:bodyPr>
              <a:lstStyle/>
              <a:p>
                <a:pPr algn="ctr"/>
                <a:r>
                  <a:rPr lang="zh-CN" altLang="en-US" sz="3600" b="1">
                    <a:ln w="15875" cap="flat" cmpd="sng">
                      <a:solidFill>
                        <a:srgbClr val="0000FF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rgbClr val="FF6600"/>
                    </a:solidFill>
                    <a:effectLst>
                      <a:outerShdw dist="35921" dir="2699999" algn="ctr" rotWithShape="0">
                        <a:srgbClr val="C0C0C0">
                          <a:alpha val="79999"/>
                        </a:srgbClr>
                      </a:outerShdw>
                    </a:effectLst>
                    <a:latin typeface="华文行楷" panose="02010800040101010101" pitchFamily="2" charset="-122"/>
                    <a:ea typeface="华文行楷" panose="02010800040101010101" pitchFamily="2" charset="-122"/>
                  </a:rPr>
                  <a:t>俄国</a:t>
                </a:r>
                <a:endParaRPr lang="zh-CN" altLang="en-US" sz="3600" b="1">
                  <a:ln w="15875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6600"/>
                  </a:solidFill>
                  <a:effectLst>
                    <a:outerShdw dist="35921" dir="2699999" algn="ctr" rotWithShape="0">
                      <a:srgbClr val="C0C0C0">
                        <a:alpha val="79999"/>
                      </a:srgbClr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</a:endParaRPr>
              </a:p>
            </p:txBody>
          </p:sp>
          <p:sp>
            <p:nvSpPr>
              <p:cNvPr id="56330" name="WordArt 12"/>
              <p:cNvSpPr>
                <a:spLocks noTextEdit="1"/>
              </p:cNvSpPr>
              <p:nvPr/>
            </p:nvSpPr>
            <p:spPr>
              <a:xfrm>
                <a:off x="1519" y="2432"/>
                <a:ext cx="2041" cy="40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  <a:normAutofit fontScale="62500" lnSpcReduction="20000"/>
              </a:bodyPr>
              <a:lstStyle/>
              <a:p>
                <a:pPr algn="ctr"/>
                <a:r>
                  <a:rPr lang="zh-CN" altLang="en-US" sz="3600" b="1">
                    <a:ln w="15875" cap="flat" cmpd="sng">
                      <a:solidFill>
                        <a:srgbClr val="0000FF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chemeClr val="bg1"/>
                    </a:solidFill>
                    <a:effectLst>
                      <a:outerShdw dist="35921" dir="2699999" algn="ctr" rotWithShape="0">
                        <a:srgbClr val="C0C0C0">
                          <a:alpha val="79999"/>
                        </a:srgbClr>
                      </a:outerShdw>
                    </a:effectLst>
                    <a:latin typeface="华文行楷" panose="02010800040101010101" pitchFamily="2" charset="-122"/>
                    <a:ea typeface="华文行楷" panose="02010800040101010101" pitchFamily="2" charset="-122"/>
                  </a:rPr>
                  <a:t>黑   海</a:t>
                </a:r>
                <a:endParaRPr lang="zh-CN" altLang="en-US" sz="3600" b="1">
                  <a:ln w="15875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bg1"/>
                  </a:solidFill>
                  <a:effectLst>
                    <a:outerShdw dist="35921" dir="2699999" algn="ctr" rotWithShape="0">
                      <a:srgbClr val="C0C0C0">
                        <a:alpha val="79999"/>
                      </a:srgbClr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</a:endParaRPr>
              </a:p>
            </p:txBody>
          </p:sp>
          <p:sp>
            <p:nvSpPr>
              <p:cNvPr id="56331" name="Text Box 13"/>
              <p:cNvSpPr txBox="1"/>
              <p:nvPr/>
            </p:nvSpPr>
            <p:spPr>
              <a:xfrm>
                <a:off x="2064" y="1642"/>
                <a:ext cx="726" cy="148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FF9900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克</a:t>
                </a:r>
                <a:endParaRPr lang="zh-CN" altLang="en-US" sz="2400" b="1" dirty="0">
                  <a:solidFill>
                    <a:srgbClr val="FF9900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r>
                  <a:rPr lang="zh-CN" altLang="en-US" sz="2400" b="1" dirty="0">
                    <a:solidFill>
                      <a:srgbClr val="FF9900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里</a:t>
                </a:r>
                <a:endParaRPr lang="zh-CN" altLang="en-US" sz="2400" b="1" dirty="0">
                  <a:solidFill>
                    <a:srgbClr val="FF9900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r>
                  <a:rPr lang="zh-CN" altLang="en-US" sz="2400" b="1" dirty="0">
                    <a:solidFill>
                      <a:srgbClr val="FF9900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米</a:t>
                </a:r>
                <a:endParaRPr lang="zh-CN" altLang="en-US" sz="2400" b="1" dirty="0">
                  <a:solidFill>
                    <a:srgbClr val="FF9900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r>
                  <a:rPr lang="zh-CN" altLang="en-US" sz="2400" b="1" dirty="0">
                    <a:solidFill>
                      <a:srgbClr val="FF9900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亚</a:t>
                </a:r>
                <a:endParaRPr lang="zh-CN" altLang="en-US" sz="2400" b="1" dirty="0">
                  <a:solidFill>
                    <a:srgbClr val="FF9900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r>
                  <a:rPr lang="zh-CN" altLang="en-US" sz="2400" b="1" dirty="0">
                    <a:solidFill>
                      <a:srgbClr val="FF9900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半</a:t>
                </a:r>
                <a:endParaRPr lang="zh-CN" altLang="en-US" sz="2400" b="1" dirty="0">
                  <a:solidFill>
                    <a:srgbClr val="FF9900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r>
                  <a:rPr lang="zh-CN" altLang="en-US" sz="2400" b="1" dirty="0">
                    <a:solidFill>
                      <a:srgbClr val="FF9900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岛</a:t>
                </a:r>
                <a:endParaRPr lang="zh-CN" altLang="en-US" sz="2400" b="1" dirty="0">
                  <a:solidFill>
                    <a:srgbClr val="FF9900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56326" name="WordArt 14"/>
            <p:cNvSpPr>
              <a:spLocks noTextEdit="1"/>
            </p:cNvSpPr>
            <p:nvPr/>
          </p:nvSpPr>
          <p:spPr>
            <a:xfrm rot="-2095856">
              <a:off x="158" y="1525"/>
              <a:ext cx="588" cy="30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40000" lnSpcReduction="20000"/>
            </a:bodyPr>
            <a:lstStyle/>
            <a:p>
              <a:pPr algn="ctr"/>
              <a:r>
                <a:rPr lang="zh-CN" altLang="en-US" sz="3600" b="1"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  <a:tileRect/>
                  </a:gradFill>
                  <a:effectLst>
                    <a:outerShdw dist="35921" dir="2699999" algn="ctr" rotWithShape="0">
                      <a:srgbClr val="C0C0C0">
                        <a:alpha val="79999"/>
                      </a:srgbClr>
                    </a:outerShdw>
                  </a:effectLst>
                  <a:latin typeface="华文行楷" panose="02010800040101010101" pitchFamily="2" charset="-122"/>
                  <a:ea typeface="华文行楷" panose="02010800040101010101" pitchFamily="2" charset="-122"/>
                </a:rPr>
                <a:t>欧洲</a:t>
              </a:r>
              <a:endPara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  <p:sp>
        <p:nvSpPr>
          <p:cNvPr id="16" name="Text Box 2"/>
          <p:cNvSpPr txBox="1"/>
          <p:nvPr/>
        </p:nvSpPr>
        <p:spPr>
          <a:xfrm>
            <a:off x="4787680" y="1948938"/>
            <a:ext cx="6166329" cy="415498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dirty="0">
                <a:latin typeface="Times New Roman" panose="02020603050405020304" pitchFamily="18" charset="0"/>
                <a:ea typeface="华文新魏" panose="02010800040101010101" pitchFamily="2" charset="-122"/>
              </a:rPr>
              <a:t>        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1853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月，沙皇尼古拉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一世反对土耳其将伯利恒教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堂交天主教僧侣掌管，要求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土耳其苏丹承认沙皇有权保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护所有在苏丹统治下的</a:t>
            </a:r>
            <a:r>
              <a:rPr lang="zh-CN" altLang="en-US" sz="2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信奉</a:t>
            </a:r>
            <a:endParaRPr lang="zh-CN" altLang="en-US" sz="240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东正教的臣民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月，土耳其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在英国怂恿下，拒绝与沙皇缔约。俄国遂同土耳其断交，并于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7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月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日以保护东正教居民权利为由，占领土耳其的附庸摩尔达维亚和瓦拉几亚两公国。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10 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月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4 </a:t>
            </a:r>
            <a:r>
              <a:rPr lang="zh-CN" altLang="en-US" sz="2400" dirty="0">
                <a:latin typeface="华文中宋" panose="02010600040101010101" pitchFamily="2" charset="-122"/>
                <a:ea typeface="华文中宋" panose="02010600040101010101" pitchFamily="2" charset="-122"/>
              </a:rPr>
              <a:t>日，土耳其在英、法支持下对俄宣战。</a:t>
            </a:r>
            <a:endParaRPr lang="zh-CN" altLang="en-US" sz="24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17" name="Picture 3" descr="俄皇尼古拉一世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3518" y="126298"/>
            <a:ext cx="2627312" cy="37163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1"/>
          <p:cNvSpPr txBox="1"/>
          <p:nvPr/>
        </p:nvSpPr>
        <p:spPr>
          <a:xfrm>
            <a:off x="-219075" y="1409894"/>
            <a:ext cx="4926348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（俄国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PK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英国、法国、土耳其）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680621" y="1302537"/>
            <a:ext cx="751137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  俄国士兵使用的步枪的射程只有西方军队士兵步枪射程的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／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；由于克里米亚没有铁路，俄国士兵不得不用马车来拉军品，不得不在抵达前线之前步行数百里。联军却在克里米亚占领区修筑了铁路，能及时地补充作战物资。除此之外，俄军还缺乏必需的医疗器械和药品，甚至没有作战地图。军官也利用战乱侵吞公款、贪污军需物品 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4" name="图片 13" descr="俄皇尼古拉一世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357" y="4135233"/>
            <a:ext cx="2117725" cy="267589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文本框 39942"/>
          <p:cNvSpPr txBox="1"/>
          <p:nvPr/>
        </p:nvSpPr>
        <p:spPr>
          <a:xfrm>
            <a:off x="2390815" y="4072070"/>
            <a:ext cx="6570119" cy="4616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noProof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沙皇尼古拉一世承受不了沉重打击服毒自杀了！</a:t>
            </a:r>
            <a:endParaRPr lang="zh-CN" altLang="en-US" noProof="1">
              <a:solidFill>
                <a:srgbClr val="CC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2390815" y="4670760"/>
            <a:ext cx="9598521" cy="95410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“</a:t>
            </a:r>
            <a:r>
              <a:rPr lang="zh-CN" altLang="en-US" sz="2800" dirty="0">
                <a:latin typeface="+mn-ea"/>
                <a:ea typeface="+mn-ea"/>
              </a:rPr>
              <a:t>克里米亚战争的特点就是一个采用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原始生产形式</a:t>
            </a:r>
            <a:r>
              <a:rPr lang="zh-CN" altLang="en-US" sz="2800" dirty="0">
                <a:latin typeface="+mn-ea"/>
                <a:ea typeface="+mn-ea"/>
              </a:rPr>
              <a:t>的民族对几个拥有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现代生产</a:t>
            </a:r>
            <a:r>
              <a:rPr lang="zh-CN" altLang="en-US" sz="2800" dirty="0">
                <a:latin typeface="+mn-ea"/>
                <a:ea typeface="+mn-ea"/>
              </a:rPr>
              <a:t>的民族进行绝望的搏斗。” </a:t>
            </a:r>
            <a:r>
              <a:rPr lang="en-US" altLang="zh-CN" sz="2800" dirty="0">
                <a:latin typeface="+mn-ea"/>
                <a:ea typeface="+mn-ea"/>
              </a:rPr>
              <a:t>——</a:t>
            </a:r>
            <a:r>
              <a:rPr lang="zh-CN" altLang="en-US" sz="2800" dirty="0">
                <a:latin typeface="+mn-ea"/>
                <a:ea typeface="+mn-ea"/>
              </a:rPr>
              <a:t>恩格斯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8070020" y="5960425"/>
            <a:ext cx="2952328" cy="6461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封建农奴制度</a:t>
            </a:r>
            <a:endParaRPr lang="zh-CN" altLang="en-US" sz="36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3228039" y="5960206"/>
            <a:ext cx="3962036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资本主义工业文明</a:t>
            </a:r>
            <a:endParaRPr lang="zh-CN" altLang="en-US" sz="36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57" y="1928478"/>
            <a:ext cx="4632916" cy="1938991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5" grpId="0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3"/>
          <p:cNvSpPr txBox="1"/>
          <p:nvPr/>
        </p:nvSpPr>
        <p:spPr>
          <a:xfrm>
            <a:off x="179388" y="857250"/>
            <a:ext cx="11898312" cy="107721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根本原因：</a:t>
            </a:r>
            <a:endParaRPr kumimoji="0" lang="en-US" altLang="zh-CN" sz="3200" b="1" i="0" u="none" strike="noStrike" kern="1200" cap="none" spc="0" normalizeH="0" baseline="0" noProof="1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2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32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直接原因</a:t>
            </a:r>
            <a:r>
              <a:rPr lang="en-US" altLang="zh-CN" sz="32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698402" y="4691452"/>
            <a:ext cx="2490788" cy="584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改革性质：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275" name="标题 1"/>
          <p:cNvSpPr>
            <a:spLocks noGrp="1"/>
          </p:cNvSpPr>
          <p:nvPr/>
        </p:nvSpPr>
        <p:spPr>
          <a:xfrm>
            <a:off x="206375" y="73025"/>
            <a:ext cx="10515600" cy="777875"/>
          </a:xfrm>
          <a:prstGeom prst="rect">
            <a:avLst/>
          </a:prstGeom>
          <a:noFill/>
          <a:ln w="9525">
            <a:noFill/>
          </a:ln>
        </p:spPr>
        <p:txBody>
          <a:bodyPr wrap="square" lIns="121920" tIns="60960" rIns="121920" bIns="6096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二、废除农奴制（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1861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年，亚历山大二世）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线形标注 1 7"/>
          <p:cNvSpPr/>
          <p:nvPr/>
        </p:nvSpPr>
        <p:spPr>
          <a:xfrm>
            <a:off x="3020218" y="2228210"/>
            <a:ext cx="6151563" cy="1082675"/>
          </a:xfrm>
          <a:prstGeom prst="borderCallout1">
            <a:avLst>
              <a:gd name="adj1" fmla="val 18750"/>
              <a:gd name="adj2" fmla="val -761"/>
              <a:gd name="adj3" fmla="val 112500"/>
              <a:gd name="adj4" fmla="val -3833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“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与其等农民自下而上起来解放自己，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不如让我们自上而下来解放农民。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”</a:t>
            </a:r>
            <a:endParaRPr kumimoji="0" lang="en-US" altLang="zh-CN" sz="2800" b="1" i="0" u="none" strike="noStrike" kern="1200" cap="none" spc="0" normalizeH="0" baseline="0" noProof="1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76502" y="4724824"/>
            <a:ext cx="6613525" cy="5842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黑体" panose="02010609060101010101" pitchFamily="49" charset="-122"/>
              </a:rPr>
              <a:t>一次自上而下的资产阶级改革。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黑体" panose="02010609060101010101" pitchFamily="49" charset="-122"/>
            </a:endParaRP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124673" y="3586204"/>
            <a:ext cx="59426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/>
              <a:t>1861</a:t>
            </a:r>
            <a:r>
              <a:rPr lang="zh-CN" altLang="en-US" sz="4000" dirty="0"/>
              <a:t>年，废除农奴制法令</a:t>
            </a:r>
            <a:endParaRPr lang="zh-CN" altLang="en-US" sz="4000" dirty="0"/>
          </a:p>
        </p:txBody>
      </p:sp>
      <p:sp>
        <p:nvSpPr>
          <p:cNvPr id="9" name="矩形 8"/>
          <p:cNvSpPr/>
          <p:nvPr/>
        </p:nvSpPr>
        <p:spPr>
          <a:xfrm>
            <a:off x="2895748" y="938488"/>
            <a:ext cx="6676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封建农奴制阻碍了俄国资本主义的发展。</a:t>
            </a:r>
            <a:endParaRPr lang="en-US" altLang="zh-CN" sz="2800" b="1" noProof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895748" y="1543424"/>
            <a:ext cx="884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克里米亚战争惨败，俄国国际地位下降，国内矛盾激化</a:t>
            </a:r>
            <a:endParaRPr lang="zh-CN" altLang="en-US" sz="2800" dirty="0"/>
          </a:p>
        </p:txBody>
      </p:sp>
      <p:pic>
        <p:nvPicPr>
          <p:cNvPr id="173058" name="图片 173057" descr="亚厉三大二世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75" y="2139950"/>
            <a:ext cx="2506663" cy="3922713"/>
          </a:xfrm>
          <a:prstGeom prst="rect">
            <a:avLst/>
          </a:prstGeom>
          <a:noFill/>
          <a:ln w="57150" cap="flat" cmpd="thickThin">
            <a:solidFill>
              <a:srgbClr val="FFCC99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3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6" grpId="0" bldLvl="0" animBg="1"/>
      <p:bldP spid="8" grpId="0" bldLvl="0" animBg="1"/>
      <p:bldP spid="7" grpId="0" bldLvl="0" animBg="1"/>
      <p:bldP spid="5" grpId="0"/>
      <p:bldP spid="9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06375" y="981075"/>
            <a:ext cx="2490788" cy="5826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改革措施：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78" name="标题 1"/>
          <p:cNvSpPr>
            <a:spLocks noGrp="1"/>
          </p:cNvSpPr>
          <p:nvPr/>
        </p:nvSpPr>
        <p:spPr>
          <a:xfrm>
            <a:off x="206375" y="73025"/>
            <a:ext cx="10515600" cy="777875"/>
          </a:xfrm>
          <a:prstGeom prst="rect">
            <a:avLst/>
          </a:prstGeom>
          <a:noFill/>
          <a:ln w="9525">
            <a:noFill/>
          </a:ln>
        </p:spPr>
        <p:txBody>
          <a:bodyPr wrap="square" lIns="121920" tIns="60960" rIns="121920" bIns="6096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二、废除农奴制（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1861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年，亚历山大二世）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12" name="表格 11"/>
          <p:cNvGraphicFramePr/>
          <p:nvPr/>
        </p:nvGraphicFramePr>
        <p:xfrm>
          <a:off x="2825750" y="981075"/>
          <a:ext cx="9268460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7680"/>
                <a:gridCol w="4970780"/>
              </a:tblGrid>
              <a:tr h="5181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改革内容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意义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  <a:tr h="1059180">
                <a:tc>
                  <a:txBody>
                    <a:bodyPr/>
                    <a:lstStyle/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农奴法律上有人身自由，地主不得买卖和干涉其生活；</a:t>
                      </a:r>
                      <a:endParaRPr lang="en-US" altLang="zh-CN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农奴占有动产和不动产。有从事工商业活动的权利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  <a:tr h="1371600">
                <a:tc>
                  <a:txBody>
                    <a:bodyPr/>
                    <a:lstStyle/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农奴可以获得一份土地，但是必须出高价赎买。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4587" name="Text Box 21"/>
          <p:cNvSpPr txBox="1"/>
          <p:nvPr/>
        </p:nvSpPr>
        <p:spPr>
          <a:xfrm>
            <a:off x="7179310" y="2291428"/>
            <a:ext cx="4914900" cy="9540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为资本主义的发展提供了自由劳动力、国内市场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94" name="Text Box 16"/>
          <p:cNvSpPr txBox="1"/>
          <p:nvPr/>
        </p:nvSpPr>
        <p:spPr>
          <a:xfrm>
            <a:off x="7278688" y="4346917"/>
            <a:ext cx="4913312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促进农业的发展；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为资本主义的发展提供资金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7" grpId="0"/>
      <p:bldP spid="2459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Text Box 11"/>
          <p:cNvSpPr txBox="1">
            <a:spLocks noChangeArrowheads="1"/>
          </p:cNvSpPr>
          <p:nvPr/>
        </p:nvSpPr>
        <p:spPr bwMode="auto">
          <a:xfrm>
            <a:off x="0" y="1085325"/>
            <a:ext cx="12192000" cy="5755422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**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～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1881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年间，布匹的生产增加了</a:t>
            </a:r>
            <a:r>
              <a:rPr lang="zh-CN" altLang="en-US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两倍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，织布工厂排挤了手工织布业。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**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1860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～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1890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年，生铁的产量由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2,050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万普特增至</a:t>
            </a:r>
            <a:r>
              <a:rPr lang="en-US" altLang="zh-CN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5,660</a:t>
            </a:r>
            <a:r>
              <a:rPr lang="zh-CN" altLang="en-US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万普特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；钢产量由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1,250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万普特增至</a:t>
            </a:r>
            <a:r>
              <a:rPr lang="en-US" altLang="zh-CN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5,2000</a:t>
            </a:r>
            <a:r>
              <a:rPr lang="zh-CN" altLang="en-US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万普特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；煤的产量由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1,800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万普特增至</a:t>
            </a:r>
            <a:r>
              <a:rPr lang="en-US" altLang="zh-CN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36,700</a:t>
            </a:r>
            <a:r>
              <a:rPr lang="zh-CN" altLang="en-US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万普特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**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1866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年俄国的</a:t>
            </a:r>
            <a:r>
              <a:rPr lang="zh-CN" altLang="en-US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工厂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不到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千，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1903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年已近</a:t>
            </a:r>
            <a:r>
              <a:rPr lang="en-US" altLang="zh-CN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千个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**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1865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～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1895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年，俄国的铁路已由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3,374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俄里增至</a:t>
            </a:r>
            <a:r>
              <a:rPr lang="en-US" altLang="zh-CN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31,728</a:t>
            </a:r>
            <a:r>
              <a:rPr lang="zh-CN" altLang="en-US" sz="3200" b="1" dirty="0">
                <a:solidFill>
                  <a:srgbClr val="99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俄里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**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农业资本主义经济发展</a:t>
            </a:r>
            <a:endParaRPr lang="zh-CN" altLang="en-US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zh-CN" sz="3200" b="1" dirty="0"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3493" name="Text Box 5"/>
          <p:cNvSpPr txBox="1"/>
          <p:nvPr/>
        </p:nvSpPr>
        <p:spPr>
          <a:xfrm>
            <a:off x="2782888" y="6021388"/>
            <a:ext cx="6481762" cy="646112"/>
          </a:xfrm>
          <a:prstGeom prst="rect">
            <a:avLst/>
          </a:prstGeom>
          <a:solidFill>
            <a:srgbClr val="F7BBE7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**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末俄国基本完成工业革命</a:t>
            </a:r>
            <a:endParaRPr lang="zh-CN" altLang="en-US" sz="36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2" name="Text Box 10"/>
          <p:cNvSpPr txBox="1"/>
          <p:nvPr/>
        </p:nvSpPr>
        <p:spPr>
          <a:xfrm>
            <a:off x="2566988" y="2060576"/>
            <a:ext cx="64817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52" name="文本框 159751"/>
          <p:cNvSpPr txBox="1"/>
          <p:nvPr/>
        </p:nvSpPr>
        <p:spPr>
          <a:xfrm>
            <a:off x="485199" y="1727627"/>
            <a:ext cx="11221601" cy="166199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noProof="1">
                <a:latin typeface="黑体" panose="02010609060101010101" pitchFamily="49" charset="-122"/>
                <a:ea typeface="宋体" panose="02010600030101010101" pitchFamily="2" charset="-122"/>
                <a:cs typeface="+mn-ea"/>
              </a:rPr>
              <a:t> </a:t>
            </a:r>
            <a:r>
              <a:rPr lang="zh-CN" altLang="en-US" sz="2800" noProof="1">
                <a:latin typeface="黑体" panose="02010609060101010101" pitchFamily="49" charset="-122"/>
                <a:ea typeface="宋体" panose="02010600030101010101" pitchFamily="2" charset="-122"/>
                <a:cs typeface="+mn-ea"/>
              </a:rPr>
              <a:t>   亚历山大“是秉承上帝意志制定秩序和按照人民意志维护秩序的君主，把4000万农奴变成4000万人的真正的基督徒。”</a:t>
            </a:r>
            <a:endParaRPr lang="zh-CN" altLang="en-US" sz="2800" noProof="1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noProof="1">
                <a:latin typeface="黑体" panose="02010609060101010101" pitchFamily="49" charset="-122"/>
                <a:ea typeface="宋体" panose="02010600030101010101" pitchFamily="2" charset="-122"/>
                <a:cs typeface="+mn-ea"/>
              </a:rPr>
              <a:t>    </a:t>
            </a:r>
            <a:endParaRPr lang="zh-CN" altLang="en-US" sz="3200" noProof="1">
              <a:latin typeface="黑体" panose="02010609060101010101" pitchFamily="49" charset="-122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67828" y="2999150"/>
            <a:ext cx="1018465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noProof="1">
                <a:latin typeface="黑体" panose="02010609060101010101" pitchFamily="49" charset="-122"/>
                <a:ea typeface="宋体" panose="02010600030101010101" pitchFamily="2" charset="-122"/>
                <a:cs typeface="+mn-ea"/>
              </a:rPr>
              <a:t>   然而，这位软弱、善良和高尚的“解放者”却命运多舛，屡遭暗算：他差点未能逃脱1866年对他的那次暗杀；1873年，有人向他开了五枪；1879年又有人要炸他乘坐的返回首都的专列，但炸弹未爆；1880年，他的豪华餐厅被炸毁，当时仅由于半小时之差，使他幸免于难。他呼喊道：“是什么使这些无耻之徒反对我呢？为什么他们像追猎野兽一样追捕我呢？</a:t>
            </a:r>
            <a:r>
              <a:rPr lang="zh-CN" altLang="en-US" sz="3200" noProof="1">
                <a:latin typeface="黑体" panose="02010609060101010101" pitchFamily="49" charset="-122"/>
                <a:ea typeface="宋体" panose="02010600030101010101" pitchFamily="2" charset="-122"/>
                <a:cs typeface="+mn-ea"/>
              </a:rPr>
              <a:t>”</a:t>
            </a:r>
            <a:endParaRPr lang="zh-CN" altLang="en-US" sz="28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8792" y="1325085"/>
            <a:ext cx="11933208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1862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一年内，共有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400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处领地上发生了最严重的农民反抗事件。在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处领地上动用了军队；其中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处领地上的农民起来暴动，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处领地上的农民袭击了兵士，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44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处领地上的农民抵抗对罪犯的拘捕或用暴力释放被捕人员。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沙皇政府第三厅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年的报告书节录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8792" y="3717033"/>
            <a:ext cx="11933208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1863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一年内共有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386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处领地发生了最严重的农民反抗事件。其中有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1/3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的领地动用了军队；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处领地上的农民起来暴动；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处领地上的农民袭击兵士，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39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处领地上的农民抵抗对罪犯的拘捕或用暴力释放被捕人员。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沙皇政府第三厅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年的报告书节录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plus/>
      </p:transition>
    </mc:Choice>
    <mc:Fallback>
      <p:transition spd="slow" advClick="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06375" y="981075"/>
            <a:ext cx="2490788" cy="5826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3.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改革措施：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78" name="标题 1"/>
          <p:cNvSpPr>
            <a:spLocks noGrp="1"/>
          </p:cNvSpPr>
          <p:nvPr/>
        </p:nvSpPr>
        <p:spPr>
          <a:xfrm>
            <a:off x="206375" y="73025"/>
            <a:ext cx="10515600" cy="777875"/>
          </a:xfrm>
          <a:prstGeom prst="rect">
            <a:avLst/>
          </a:prstGeom>
          <a:noFill/>
          <a:ln w="9525">
            <a:noFill/>
          </a:ln>
        </p:spPr>
        <p:txBody>
          <a:bodyPr wrap="square" lIns="121920" tIns="60960" rIns="121920" bIns="60960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二、废除农奴制（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1861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年，亚历山大二世）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12" name="表格 11"/>
          <p:cNvGraphicFramePr/>
          <p:nvPr/>
        </p:nvGraphicFramePr>
        <p:xfrm>
          <a:off x="2825750" y="981075"/>
          <a:ext cx="9268460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7680"/>
                <a:gridCol w="4970780"/>
              </a:tblGrid>
              <a:tr h="5181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改革内容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意义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  <a:tr h="1059180">
                <a:tc>
                  <a:txBody>
                    <a:bodyPr/>
                    <a:lstStyle/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农奴法律上有人身自由，地主不得买卖和干涉其生活；</a:t>
                      </a:r>
                      <a:endParaRPr lang="en-US" altLang="zh-CN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农奴占有动产和不动产。有从事工商业活动的权利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  <a:tr h="1371600">
                <a:tc>
                  <a:txBody>
                    <a:bodyPr/>
                    <a:lstStyle/>
                    <a:p>
                      <a:pPr marL="457200" indent="-457200" algn="l">
                        <a:buFont typeface="Wingdings" panose="05000000000000000000" charset="0"/>
                        <a:buChar char="Ø"/>
                      </a:pPr>
                      <a:r>
                        <a:rPr lang="zh-CN" altLang="en-US" sz="2800" b="1" dirty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农奴可以获得一份土地，但是必须出高价赎买。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800" b="1" dirty="0">
                        <a:solidFill>
                          <a:schemeClr val="tx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4587" name="Text Box 21"/>
          <p:cNvSpPr txBox="1"/>
          <p:nvPr/>
        </p:nvSpPr>
        <p:spPr>
          <a:xfrm>
            <a:off x="7179310" y="2291428"/>
            <a:ext cx="4914900" cy="9540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为资本主义的发展提供了自由劳动力、国内市场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94" name="Text Box 16"/>
          <p:cNvSpPr txBox="1"/>
          <p:nvPr/>
        </p:nvSpPr>
        <p:spPr>
          <a:xfrm>
            <a:off x="7278688" y="4346917"/>
            <a:ext cx="4913312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促进农业的发展；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为资本主义的发展提供资金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65178" y="1720840"/>
            <a:ext cx="5605178" cy="3416320"/>
          </a:xfrm>
          <a:prstGeom prst="rect">
            <a:avLst/>
          </a:prstGeom>
          <a:solidFill>
            <a:srgbClr val="336600"/>
          </a:solidFill>
          <a:ln w="9525">
            <a:noFill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1877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～</a:t>
            </a:r>
            <a:r>
              <a:rPr lang="en-US" altLang="zh-CN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1878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年欧俄部分的</a:t>
            </a:r>
            <a:r>
              <a:rPr lang="en-US" altLang="zh-CN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9150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万俄亩的私有土地中，有</a:t>
            </a:r>
            <a:r>
              <a:rPr lang="en-US" altLang="zh-CN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7300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万俄亩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属于封建地主，占了</a:t>
            </a:r>
            <a:r>
              <a:rPr lang="en-US" altLang="zh-CN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80%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。部分劳动力仍被束缚在封建经济活动中，依靠封建地租进行生产。农民在改革中得到的土地，按</a:t>
            </a:r>
            <a:r>
              <a:rPr lang="en-US" altLang="zh-CN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年的土地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市价计算仅值</a:t>
            </a:r>
            <a:r>
              <a:rPr lang="en-US" altLang="zh-CN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亿多卢布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，但到</a:t>
            </a:r>
            <a:r>
              <a:rPr lang="en-US" altLang="zh-CN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1905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年为止，农民共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付出</a:t>
            </a:r>
            <a:r>
              <a:rPr lang="en-US" altLang="zh-CN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亿卢布赎金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。农民虽付出了高昂的赎金，但得到的土地比改革前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少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了，质量也更</a:t>
            </a:r>
            <a:r>
              <a: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差</a:t>
            </a:r>
            <a:r>
              <a:rPr lang="zh-CN" altLang="en-US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了。</a:t>
            </a:r>
            <a:r>
              <a:rPr lang="en-US" altLang="zh-CN" sz="24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24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  <p:pic>
        <p:nvPicPr>
          <p:cNvPr id="4" name="Picture 2" descr="4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28" y="1368425"/>
            <a:ext cx="4197350" cy="4121150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55861" y="5467135"/>
            <a:ext cx="35290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 dirty="0">
                <a:latin typeface="宋体" panose="02010600030101010101" pitchFamily="2" charset="-122"/>
              </a:rPr>
              <a:t>农奴制废除后的农民</a:t>
            </a:r>
            <a:endParaRPr kumimoji="1" lang="zh-CN" altLang="en-US" sz="28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advClick="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未标题-1 拷贝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9" y="836712"/>
            <a:ext cx="2633663" cy="34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AutoShape 5"/>
          <p:cNvSpPr>
            <a:spLocks noChangeArrowheads="1"/>
          </p:cNvSpPr>
          <p:nvPr/>
        </p:nvSpPr>
        <p:spPr bwMode="auto">
          <a:xfrm>
            <a:off x="1353628" y="4797151"/>
            <a:ext cx="9144000" cy="2060849"/>
          </a:xfrm>
          <a:prstGeom prst="cloudCallout">
            <a:avLst>
              <a:gd name="adj1" fmla="val -25815"/>
              <a:gd name="adj2" fmla="val -104546"/>
            </a:avLst>
          </a:prstGeom>
          <a:solidFill>
            <a:srgbClr val="CCFFCC"/>
          </a:solidFill>
          <a:ln w="22225">
            <a:solidFill>
              <a:srgbClr val="00008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kumimoji="1" lang="zh-CN" altLang="zh-CN" sz="2800">
              <a:latin typeface="宋体" panose="02010600030101010101" pitchFamily="2" charset="-122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783633" y="5011967"/>
            <a:ext cx="648032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</a:rPr>
              <a:t>    </a:t>
            </a:r>
            <a:r>
              <a:rPr kumimoji="1" lang="zh-CN" altLang="en-US" sz="2400" b="1" dirty="0">
                <a:latin typeface="宋体" panose="02010600030101010101" pitchFamily="2" charset="-122"/>
              </a:rPr>
              <a:t>沙皇陛下仁慈，让我获得了自由，但是为了得到份地养活全家，我变卖了家里所有能卖的东西才交清了赎金，现在家里穷的就剩下几面墙可以依靠了！</a:t>
            </a:r>
            <a:endParaRPr kumimoji="1"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  <p:bldP spid="2970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099320" y="5229201"/>
            <a:ext cx="7992888" cy="107978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</a:rPr>
              <a:t>结论：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</a:rPr>
              <a:t>地主阶级仍占有大量土地，封建土地所有制依然存在，改革保留大量封建残余。</a:t>
            </a:r>
            <a:endParaRPr lang="zh-CN" altLang="en-US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667828" y="1208038"/>
            <a:ext cx="10515598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“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诸位会深信，凡能够维护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地主利益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的措施，我们都一一地做到了。”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     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亚历山大在俄国国务会议后审查改革方案时说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sp>
        <p:nvSpPr>
          <p:cNvPr id="14342" name="Text Box 10"/>
          <p:cNvSpPr txBox="1">
            <a:spLocks noChangeArrowheads="1"/>
          </p:cNvSpPr>
          <p:nvPr/>
        </p:nvSpPr>
        <p:spPr bwMode="auto">
          <a:xfrm>
            <a:off x="667827" y="2625428"/>
            <a:ext cx="10515599" cy="13954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“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规定土地仍属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地主所有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，农民可以按照规定赎买一小块土地，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赎金数额高于土地实际价格二三倍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。”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吴于廑、齐世荣 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世界史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·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近代史篇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  <a:endParaRPr lang="en-US" altLang="zh-CN" sz="24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01639" y="4363411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★目的</a:t>
            </a:r>
            <a:r>
              <a:rPr lang="zh-CN" altLang="en-US" sz="2800" dirty="0"/>
              <a:t>：维护地主阶级的利益，巩固统治</a:t>
            </a:r>
            <a:endParaRPr lang="zh-CN" altLang="en-US" sz="2800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14:switch dir="r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 autoUpdateAnimBg="0"/>
      <p:bldP spid="14342" grpId="0" animBg="1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25601"/>
          <p:cNvSpPr txBox="1"/>
          <p:nvPr/>
        </p:nvSpPr>
        <p:spPr>
          <a:xfrm>
            <a:off x="0" y="903816"/>
            <a:ext cx="12353026" cy="5908349"/>
          </a:xfrm>
          <a:prstGeom prst="rect">
            <a:avLst/>
          </a:prstGeom>
          <a:solidFill>
            <a:srgbClr val="000066"/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变化：</a:t>
            </a:r>
            <a:endParaRPr lang="zh-CN" altLang="en-US" sz="28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28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没有改变：</a:t>
            </a:r>
            <a:endParaRPr lang="zh-CN" altLang="en-US" sz="28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、改革后农民所获的土地少而贫瘠，依然要向地主服役，依然受地主剥削，生活困苦。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、农民获得份地，但农民缴纳的赎金远远高于当时的地价，债务仍沉重。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、地主阶级人占有大量土地，封建土地所有制依然存在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5" name="文本框 25604"/>
          <p:cNvSpPr txBox="1"/>
          <p:nvPr/>
        </p:nvSpPr>
        <p:spPr>
          <a:xfrm>
            <a:off x="189782" y="5232858"/>
            <a:ext cx="12163244" cy="5232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俄国农民长期贫困，购买力低，国内市场狭小，影响了资本主义进一步发展。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5606" name="文本框 25605"/>
          <p:cNvSpPr txBox="1"/>
          <p:nvPr/>
        </p:nvSpPr>
        <p:spPr>
          <a:xfrm>
            <a:off x="8189272" y="6288945"/>
            <a:ext cx="4002728" cy="5232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保留大量的封建制残余</a:t>
            </a:r>
            <a:endParaRPr lang="zh-CN" altLang="en-US" sz="2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14592" y="953116"/>
            <a:ext cx="554545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农奴获得了人身自由和一块份地。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  <p:sp>
        <p:nvSpPr>
          <p:cNvPr id="25604" name="文本框 25603"/>
          <p:cNvSpPr txBox="1"/>
          <p:nvPr/>
        </p:nvSpPr>
        <p:spPr>
          <a:xfrm>
            <a:off x="-1" y="1714093"/>
            <a:ext cx="11921705" cy="1384995"/>
          </a:xfrm>
          <a:prstGeom prst="rect">
            <a:avLst/>
          </a:prstGeom>
          <a:solidFill>
            <a:srgbClr val="FFFF00"/>
          </a:solidFill>
          <a:ln w="38100">
            <a:noFill/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进步性：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废除了农奴制</a:t>
            </a:r>
            <a:r>
              <a:rPr lang="zh-CN" altLang="en-US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，提高了农民生产的积极性，促进俄国农业发展。动摇了俄国落后的封建生产关系</a:t>
            </a:r>
            <a:r>
              <a:rPr lang="en-US" altLang="zh-CN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为资本主义的发展提供自由劳动力、资金、国内市场，促进俄国生产力发展，</a:t>
            </a:r>
            <a:r>
              <a:rPr lang="zh-CN" altLang="en-US" sz="2800" b="1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使俄国走上了发展资本主义的道路</a:t>
            </a:r>
            <a:r>
              <a:rPr lang="zh-CN" altLang="en-US" sz="2800" b="1" dirty="0"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/>
      <p:bldP spid="25606" grpId="0" bldLvl="0" animBg="1"/>
      <p:bldP spid="4" grpId="0"/>
      <p:bldP spid="25604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580145" y="3289145"/>
            <a:ext cx="11288383" cy="224676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1866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年到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1880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年，他遭到的精心策划的未遂刺杀至少有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次。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1879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年，激进组织民意党判处他死刑，组成刺杀组织训练专门的刺杀人员。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1881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日，埋伏冬宫拐角的刺客将炸弹投至沙皇的马车，将沙皇的卫兵炸成重伤。沙皇从马车里出来，想察看伤情并说几句安慰的话，这时又一颗炸弹爆炸了，沙皇倒在血泊中，终因流血过多而死。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1741910" y="2765270"/>
            <a:ext cx="8532813" cy="523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欧洲历史上遭到刺杀最多的帝王之一－亚历山大二世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  <p:sp>
        <p:nvSpPr>
          <p:cNvPr id="8" name="文本框 73738"/>
          <p:cNvSpPr txBox="1"/>
          <p:nvPr/>
        </p:nvSpPr>
        <p:spPr>
          <a:xfrm>
            <a:off x="1507833" y="1322086"/>
            <a:ext cx="9176334" cy="584775"/>
          </a:xfrm>
          <a:prstGeom prst="rect">
            <a:avLst/>
          </a:prstGeom>
          <a:noFill/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>
            <a:lvl1pPr marL="0" lvl="0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eaLnBrk="1" fontAlgn="base" latinLnBrk="0" hangingPunct="1"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</a:t>
            </a:r>
            <a:r>
              <a:rPr lang="zh-CN" altLang="en-US" sz="2800" b="1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“一切都翻了个，一切都刚刚开始”</a:t>
            </a:r>
            <a:r>
              <a:rPr lang="en-US" altLang="zh-CN" b="1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-----</a:t>
            </a:r>
            <a:r>
              <a:rPr lang="zh-CN" altLang="en-US" b="1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列夫.托尔斯泰</a:t>
            </a:r>
            <a:endParaRPr lang="zh-CN" altLang="en-US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  <p:bldP spid="83973" grpId="0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文本框 89089"/>
          <p:cNvSpPr txBox="1"/>
          <p:nvPr/>
        </p:nvSpPr>
        <p:spPr>
          <a:xfrm>
            <a:off x="-158151" y="856357"/>
            <a:ext cx="11714671" cy="600164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被刺杀后的俄国矛盾依然尖锐….</a:t>
            </a:r>
            <a:endParaRPr lang="zh-CN" altLang="en-US" sz="36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1905日俄战争</a:t>
            </a:r>
            <a:endParaRPr lang="en-US" altLang="zh-CN" sz="3600" noProof="1"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1917年2月革命</a:t>
            </a:r>
            <a:endParaRPr lang="en-US" altLang="zh-CN" sz="3600" noProof="1"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1917年十月革命</a:t>
            </a:r>
            <a:endParaRPr lang="en-US" altLang="zh-CN" sz="3600" noProof="1"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1991年苏联解体….</a:t>
            </a:r>
            <a:endParaRPr lang="zh-CN" altLang="en-US" sz="36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noProof="1">
                <a:latin typeface="黑体" panose="02010609060101010101" pitchFamily="49" charset="-122"/>
                <a:ea typeface="Times New Roman" panose="02020603050405020304" pitchFamily="18" charset="0"/>
                <a:cs typeface="+mn-ea"/>
              </a:rPr>
              <a:t>磕磕绊绊</a:t>
            </a:r>
            <a:r>
              <a: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中俄国仍然在寻找</a:t>
            </a:r>
            <a:r>
              <a:rPr lang="zh-CN" altLang="en-US" sz="44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</a:t>
            </a:r>
            <a:endParaRPr lang="zh-CN" altLang="en-US" sz="4400" noProof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44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…</a:t>
            </a:r>
            <a:r>
              <a:rPr lang="en-US" altLang="zh-CN" sz="440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…</a:t>
            </a:r>
            <a:endParaRPr lang="zh-CN" altLang="en-US" sz="4400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二、亚历山大二世农奴制改革</a:t>
            </a:r>
            <a:endParaRPr lang="zh-CN" altLang="en-US" dirty="0"/>
          </a:p>
        </p:txBody>
      </p:sp>
    </p:spTree>
  </p:cSld>
  <p:clrMapOvr>
    <a:masterClrMapping/>
  </p:clrMapOvr>
  <p:transition advClick="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/>
          <p:cNvSpPr/>
          <p:nvPr/>
        </p:nvSpPr>
        <p:spPr>
          <a:xfrm>
            <a:off x="527050" y="1828800"/>
            <a:ext cx="11134725" cy="255454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相同点：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方式：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自上而下的改革。</a:t>
            </a:r>
            <a:endParaRPr lang="en-US" altLang="zh-CN" sz="3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影响：都推动了俄国社会的进步。都增强了俄国的经济和军事实力。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7050" y="1019175"/>
            <a:ext cx="84582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比较彼得一世和亚历山大二世改革有哪些异同？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ldLvl="0" animBg="1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矩形 1"/>
          <p:cNvSpPr/>
          <p:nvPr/>
        </p:nvSpPr>
        <p:spPr>
          <a:xfrm>
            <a:off x="38100" y="223451"/>
            <a:ext cx="12061825" cy="55092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不同点：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背景不同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sz="32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改革内容不同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sz="32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影响不同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en-US" altLang="zh-CN" sz="32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④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改革的性质不同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zh-CN" altLang="en-US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71499" y="1324084"/>
            <a:ext cx="105977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世纪晚期，彼得一世改革在于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改变俄国落后面貌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1861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年改革，俄国农奴制出现严重危机，沙皇亚历山大二世为了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保证农奴主的政权，延缓革命的到来</a:t>
            </a:r>
            <a:endParaRPr lang="en-US" altLang="zh-CN" sz="24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1499" y="2747882"/>
            <a:ext cx="115284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彼得一世改革主要是加强中央集权，扩大军事力量，发展经济，推动学校教育，改革社会习俗，丝毫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未触动农奴制度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1861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年改革内容单一，宣布农奴在法律上成为“自由人”，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废除了农奴制度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4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25475" y="4679512"/>
            <a:ext cx="115284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前者使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俄国走上扩张侵略道路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；后者使俄国走上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资本主义道路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571498" y="5779854"/>
            <a:ext cx="10739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彼得一世改革属于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地主（农奴主）阶级性质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1861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年改革属于</a:t>
            </a:r>
            <a:r>
              <a:rPr lang="zh-CN" altLang="en-US" sz="2400" b="1" dirty="0">
                <a:solidFill>
                  <a:srgbClr val="1E429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资产阶级性质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958" y="339150"/>
            <a:ext cx="4678170" cy="370755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601358" y="4141694"/>
            <a:ext cx="12105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1D429A"/>
                </a:solidFill>
              </a:rPr>
              <a:t>结课</a:t>
            </a:r>
            <a:endParaRPr lang="zh-CN" altLang="en-US" sz="4000" b="1" dirty="0">
              <a:solidFill>
                <a:srgbClr val="1D429A"/>
              </a:solidFill>
            </a:endParaRPr>
          </a:p>
        </p:txBody>
      </p:sp>
      <p:sp>
        <p:nvSpPr>
          <p:cNvPr id="6" name="0"/>
          <p:cNvSpPr txBox="1"/>
          <p:nvPr/>
        </p:nvSpPr>
        <p:spPr>
          <a:xfrm>
            <a:off x="3381097" y="4849580"/>
            <a:ext cx="5846495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列宁：俄国无疑地正在进行</a:t>
            </a:r>
            <a:r>
              <a:rPr lang="zh-CN" altLang="en-US" b="1" dirty="0">
                <a:solidFill>
                  <a:srgbClr val="C00000"/>
                </a:solidFill>
                <a:latin typeface="+mj-ea"/>
                <a:ea typeface="+mj-ea"/>
              </a:rPr>
              <a:t>欧化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，也就是说，正在按照欧洲的面貌改造自己。但是这种欧化一般说来，从亚历山大二世时代，甚至从彼得大帝时代就开始进行了。    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       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3628" y="312420"/>
            <a:ext cx="1886047" cy="1809843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自定义 4257">
      <a:dk1>
        <a:sysClr val="windowText" lastClr="000000"/>
      </a:dk1>
      <a:lt1>
        <a:sysClr val="window" lastClr="FFFFFF"/>
      </a:lt1>
      <a:dk2>
        <a:srgbClr val="1E3C9A"/>
      </a:dk2>
      <a:lt2>
        <a:srgbClr val="EE2923"/>
      </a:lt2>
      <a:accent1>
        <a:srgbClr val="EE2923"/>
      </a:accent1>
      <a:accent2>
        <a:srgbClr val="1E3C9A"/>
      </a:accent2>
      <a:accent3>
        <a:srgbClr val="EE2923"/>
      </a:accent3>
      <a:accent4>
        <a:srgbClr val="1E3C9A"/>
      </a:accent4>
      <a:accent5>
        <a:srgbClr val="EE2923"/>
      </a:accent5>
      <a:accent6>
        <a:srgbClr val="1E3C9A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4909</Words>
  <Application>WPS 演示</Application>
  <PresentationFormat>宽屏</PresentationFormat>
  <Paragraphs>473</Paragraphs>
  <Slides>35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35</vt:i4>
      </vt:variant>
    </vt:vector>
  </HeadingPairs>
  <TitlesOfParts>
    <vt:vector size="59" baseType="lpstr">
      <vt:lpstr>Arial</vt:lpstr>
      <vt:lpstr>宋体</vt:lpstr>
      <vt:lpstr>Wingdings</vt:lpstr>
      <vt:lpstr>PingFang SC</vt:lpstr>
      <vt:lpstr>Times New Roman</vt:lpstr>
      <vt:lpstr>楷体_GB2312</vt:lpstr>
      <vt:lpstr>华文行楷</vt:lpstr>
      <vt:lpstr>Arial</vt:lpstr>
      <vt:lpstr>微软雅黑</vt:lpstr>
      <vt:lpstr>楷体</vt:lpstr>
      <vt:lpstr>黑体</vt:lpstr>
      <vt:lpstr>Calibri</vt:lpstr>
      <vt:lpstr>等线</vt:lpstr>
      <vt:lpstr>日本青柳隷書</vt:lpstr>
      <vt:lpstr>Arial Unicode MS</vt:lpstr>
      <vt:lpstr>幼圆</vt:lpstr>
      <vt:lpstr>华文新魏</vt:lpstr>
      <vt:lpstr>华文中宋</vt:lpstr>
      <vt:lpstr>Wingdings</vt:lpstr>
      <vt:lpstr>仿宋</vt:lpstr>
      <vt:lpstr>新宋体</vt:lpstr>
      <vt:lpstr>Arial Black</vt:lpstr>
      <vt:lpstr>Office 主题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一、彼得一世改革</vt:lpstr>
      <vt:lpstr>一、彼得一世改革</vt:lpstr>
      <vt:lpstr>PowerPoint 演示文稿</vt:lpstr>
      <vt:lpstr>PowerPoint 演示文稿</vt:lpstr>
      <vt:lpstr>一、彼得一世改革</vt:lpstr>
      <vt:lpstr>一、彼得一世改革</vt:lpstr>
      <vt:lpstr>一、彼得一世改革</vt:lpstr>
      <vt:lpstr>一、彼得一世改革</vt:lpstr>
      <vt:lpstr>PowerPoint 演示文稿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二、亚历山大二世农奴制改革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MICHAEL</dc:creator>
  <cp:lastModifiedBy>LENOVO</cp:lastModifiedBy>
  <cp:revision>33</cp:revision>
  <dcterms:created xsi:type="dcterms:W3CDTF">2018-06-10T06:09:00Z</dcterms:created>
  <dcterms:modified xsi:type="dcterms:W3CDTF">2018-11-02T03:32:29Z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2052-11.1.0.7881</vt:lpwstr>
  </property>
</Properties>
</file>