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410" r:id="rId4"/>
    <p:sldId id="414" r:id="rId5"/>
    <p:sldId id="423" r:id="rId6"/>
    <p:sldId id="411" r:id="rId7"/>
    <p:sldId id="432" r:id="rId8"/>
    <p:sldId id="433" r:id="rId9"/>
    <p:sldId id="457" r:id="rId10"/>
    <p:sldId id="458" r:id="rId11"/>
    <p:sldId id="461" r:id="rId12"/>
    <p:sldId id="463" r:id="rId13"/>
    <p:sldId id="443" r:id="rId14"/>
    <p:sldId id="446" r:id="rId15"/>
    <p:sldId id="454" r:id="rId16"/>
    <p:sldId id="455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User" initials="U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B301B821-A1FF-4177-AEE7-76D212191A0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546" y="-96"/>
      </p:cViewPr>
      <p:guideLst>
        <p:guide orient="horz" pos="2233"/>
        <p:guide pos="386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tags" Target="tags/tag8.xml" /><Relationship Id="rId19" Type="http://schemas.openxmlformats.org/officeDocument/2006/relationships/presProps" Target="presProps.xml" /><Relationship Id="rId2" Type="http://schemas.openxmlformats.org/officeDocument/2006/relationships/slideMaster" Target="slideMasters/slide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624"/>
            <a:ext cx="10363200" cy="1469826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005"/>
          </a:xfrm>
        </p:spPr>
        <p:txBody>
          <a:bodyPr/>
          <a:lstStyle>
            <a:lvl1pPr marL="0" indent="0" algn="ctr">
              <a:buNone/>
              <a:defRPr/>
            </a:lvl1pPr>
            <a:lvl2pPr marL="514350" indent="0" algn="ctr">
              <a:buNone/>
              <a:defRPr/>
            </a:lvl2pPr>
            <a:lvl3pPr marL="1028700" indent="0" algn="ctr">
              <a:buNone/>
              <a:defRPr/>
            </a:lvl3pPr>
            <a:lvl4pPr marL="1543050" indent="0" algn="ctr">
              <a:buNone/>
              <a:defRPr/>
            </a:lvl4pPr>
            <a:lvl5pPr marL="2057400" indent="0" algn="ctr">
              <a:buNone/>
              <a:defRPr/>
            </a:lvl5pPr>
            <a:lvl6pPr marL="2571750" indent="0" algn="ctr">
              <a:buNone/>
              <a:defRPr/>
            </a:lvl6pPr>
            <a:lvl7pPr marL="3086100" indent="0" algn="ctr">
              <a:buNone/>
              <a:defRPr/>
            </a:lvl7pPr>
            <a:lvl8pPr marL="3600450" indent="0" algn="ctr">
              <a:buNone/>
              <a:defRPr/>
            </a:lvl8pPr>
            <a:lvl9pPr marL="41148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7694"/>
            <a:ext cx="10363200" cy="1360884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7506"/>
            <a:ext cx="10363200" cy="1500188"/>
          </a:xfrm>
        </p:spPr>
        <p:txBody>
          <a:bodyPr anchor="b"/>
          <a:lstStyle>
            <a:lvl1pPr marL="0" indent="0">
              <a:buNone/>
              <a:defRPr sz="2250"/>
            </a:lvl1pPr>
            <a:lvl2pPr marL="514350" indent="0">
              <a:buNone/>
              <a:defRPr sz="2025"/>
            </a:lvl2pPr>
            <a:lvl3pPr marL="1028700" indent="0">
              <a:buNone/>
              <a:defRPr sz="1800"/>
            </a:lvl3pPr>
            <a:lvl4pPr marL="1543050" indent="0">
              <a:buNone/>
              <a:defRPr sz="1575"/>
            </a:lvl4pPr>
            <a:lvl5pPr marL="2057400" indent="0">
              <a:buNone/>
              <a:defRPr sz="1575"/>
            </a:lvl5pPr>
            <a:lvl6pPr marL="2571750" indent="0">
              <a:buNone/>
              <a:defRPr sz="1575"/>
            </a:lvl6pPr>
            <a:lvl7pPr marL="3086100" indent="0">
              <a:buNone/>
              <a:defRPr sz="1575"/>
            </a:lvl7pPr>
            <a:lvl8pPr marL="3600450" indent="0">
              <a:buNone/>
              <a:defRPr sz="1575"/>
            </a:lvl8pPr>
            <a:lvl9pPr marL="4114800" indent="0">
              <a:buNone/>
              <a:defRPr sz="157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1600200"/>
            <a:ext cx="4927600" cy="4525566"/>
          </a:xfrm>
        </p:spPr>
        <p:txBody>
          <a:bodyPr/>
          <a:lstStyle>
            <a:lvl1pPr>
              <a:defRPr sz="3150"/>
            </a:lvl1pPr>
            <a:lvl2pPr>
              <a:defRPr sz="2700"/>
            </a:lvl2pPr>
            <a:lvl3pPr>
              <a:defRPr sz="2250"/>
            </a:lvl3pPr>
            <a:lvl4pPr>
              <a:defRPr sz="2025"/>
            </a:lvl4pPr>
            <a:lvl5pPr>
              <a:defRPr sz="2025"/>
            </a:lvl5pPr>
            <a:lvl6pPr>
              <a:defRPr sz="2025"/>
            </a:lvl6pPr>
            <a:lvl7pPr>
              <a:defRPr sz="2025"/>
            </a:lvl7pPr>
            <a:lvl8pPr>
              <a:defRPr sz="2025"/>
            </a:lvl8pPr>
            <a:lvl9pPr>
              <a:defRPr sz="20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8400" y="1600200"/>
            <a:ext cx="4927600" cy="4525566"/>
          </a:xfrm>
        </p:spPr>
        <p:txBody>
          <a:bodyPr/>
          <a:lstStyle>
            <a:lvl1pPr>
              <a:defRPr sz="3150"/>
            </a:lvl1pPr>
            <a:lvl2pPr>
              <a:defRPr sz="2700"/>
            </a:lvl2pPr>
            <a:lvl3pPr>
              <a:defRPr sz="2250"/>
            </a:lvl3pPr>
            <a:lvl4pPr>
              <a:defRPr sz="2025"/>
            </a:lvl4pPr>
            <a:lvl5pPr>
              <a:defRPr sz="2025"/>
            </a:lvl5pPr>
            <a:lvl6pPr>
              <a:defRPr sz="2025"/>
            </a:lvl6pPr>
            <a:lvl7pPr>
              <a:defRPr sz="2025"/>
            </a:lvl7pPr>
            <a:lvl8pPr>
              <a:defRPr sz="2025"/>
            </a:lvl8pPr>
            <a:lvl9pPr>
              <a:defRPr sz="20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5034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906"/>
            <a:ext cx="5386917" cy="639366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250" b="1"/>
            </a:lvl2pPr>
            <a:lvl3pPr marL="1028700" indent="0">
              <a:buNone/>
              <a:defRPr sz="2025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5272"/>
            <a:ext cx="5386917" cy="3950494"/>
          </a:xfrm>
        </p:spPr>
        <p:txBody>
          <a:bodyPr/>
          <a:lstStyle>
            <a:lvl1pPr>
              <a:defRPr sz="2700"/>
            </a:lvl1pPr>
            <a:lvl2pPr>
              <a:defRPr sz="225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7" y="1535906"/>
            <a:ext cx="5389033" cy="639366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4350" indent="0">
              <a:buNone/>
              <a:defRPr sz="2250" b="1"/>
            </a:lvl2pPr>
            <a:lvl3pPr marL="1028700" indent="0">
              <a:buNone/>
              <a:defRPr sz="2025" b="1"/>
            </a:lvl3pPr>
            <a:lvl4pPr marL="1543050" indent="0">
              <a:buNone/>
              <a:defRPr sz="1800" b="1"/>
            </a:lvl4pPr>
            <a:lvl5pPr marL="2057400" indent="0">
              <a:buNone/>
              <a:defRPr sz="1800" b="1"/>
            </a:lvl5pPr>
            <a:lvl6pPr marL="2571750" indent="0">
              <a:buNone/>
              <a:defRPr sz="1800" b="1"/>
            </a:lvl6pPr>
            <a:lvl7pPr marL="3086100" indent="0">
              <a:buNone/>
              <a:defRPr sz="1800" b="1"/>
            </a:lvl7pPr>
            <a:lvl8pPr marL="3600450" indent="0">
              <a:buNone/>
              <a:defRPr sz="1800" b="1"/>
            </a:lvl8pPr>
            <a:lvl9pPr marL="4114800" indent="0">
              <a:buNone/>
              <a:defRPr sz="18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175272"/>
            <a:ext cx="5389033" cy="3950494"/>
          </a:xfrm>
        </p:spPr>
        <p:txBody>
          <a:bodyPr/>
          <a:lstStyle>
            <a:lvl1pPr>
              <a:defRPr sz="2700"/>
            </a:lvl1pPr>
            <a:lvl2pPr>
              <a:defRPr sz="2250"/>
            </a:lvl2pPr>
            <a:lvl3pPr>
              <a:defRPr sz="2025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249"/>
            <a:ext cx="4011084" cy="1162645"/>
          </a:xfrm>
        </p:spPr>
        <p:txBody>
          <a:bodyPr anchor="b"/>
          <a:lstStyle>
            <a:lvl1pPr algn="l">
              <a:defRPr sz="225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249"/>
            <a:ext cx="6815667" cy="5852517"/>
          </a:xfrm>
        </p:spPr>
        <p:txBody>
          <a:bodyPr/>
          <a:lstStyle>
            <a:lvl1pPr>
              <a:defRPr sz="3600"/>
            </a:lvl1pPr>
            <a:lvl2pPr>
              <a:defRPr sz="3150"/>
            </a:lvl2pPr>
            <a:lvl3pPr>
              <a:defRPr sz="2700"/>
            </a:lvl3pPr>
            <a:lvl4pPr>
              <a:defRPr sz="2250"/>
            </a:lvl4pPr>
            <a:lvl5pPr>
              <a:defRPr sz="2250"/>
            </a:lvl5pPr>
            <a:lvl6pPr>
              <a:defRPr sz="2250"/>
            </a:lvl6pPr>
            <a:lvl7pPr>
              <a:defRPr sz="2250"/>
            </a:lvl7pPr>
            <a:lvl8pPr>
              <a:defRPr sz="2250"/>
            </a:lvl8pPr>
            <a:lvl9pPr>
              <a:defRPr sz="22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435894"/>
            <a:ext cx="4011084" cy="4689872"/>
          </a:xfrm>
        </p:spPr>
        <p:txBody>
          <a:bodyPr/>
          <a:lstStyle>
            <a:lvl1pPr marL="0" indent="0">
              <a:buNone/>
              <a:defRPr sz="1575"/>
            </a:lvl1pPr>
            <a:lvl2pPr marL="514350" indent="0">
              <a:buNone/>
              <a:defRPr sz="1350"/>
            </a:lvl2pPr>
            <a:lvl3pPr marL="1028700" indent="0">
              <a:buNone/>
              <a:defRPr sz="1125"/>
            </a:lvl3pPr>
            <a:lvl4pPr marL="1543050" indent="0">
              <a:buNone/>
              <a:defRPr sz="1015"/>
            </a:lvl4pPr>
            <a:lvl5pPr marL="2057400" indent="0">
              <a:buNone/>
              <a:defRPr sz="1015"/>
            </a:lvl5pPr>
            <a:lvl6pPr marL="2571750" indent="0">
              <a:buNone/>
              <a:defRPr sz="1015"/>
            </a:lvl6pPr>
            <a:lvl7pPr marL="3086100" indent="0">
              <a:buNone/>
              <a:defRPr sz="1015"/>
            </a:lvl7pPr>
            <a:lvl8pPr marL="3600450" indent="0">
              <a:buNone/>
              <a:defRPr sz="1015"/>
            </a:lvl8pPr>
            <a:lvl9pPr marL="4114800" indent="0">
              <a:buNone/>
              <a:defRPr sz="101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143"/>
          </a:xfrm>
        </p:spPr>
        <p:txBody>
          <a:bodyPr anchor="b"/>
          <a:lstStyle>
            <a:lvl1pPr algn="l">
              <a:defRPr sz="225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577"/>
            <a:ext cx="73152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600"/>
            </a:lvl1pPr>
            <a:lvl2pPr marL="514350" indent="0">
              <a:buNone/>
              <a:defRPr sz="3150"/>
            </a:lvl2pPr>
            <a:lvl3pPr marL="1028700" indent="0">
              <a:buNone/>
              <a:defRPr sz="2700"/>
            </a:lvl3pPr>
            <a:lvl4pPr marL="1543050" indent="0">
              <a:buNone/>
              <a:defRPr sz="2250"/>
            </a:lvl4pPr>
            <a:lvl5pPr marL="2057400" indent="0">
              <a:buNone/>
              <a:defRPr sz="2250"/>
            </a:lvl5pPr>
            <a:lvl6pPr marL="2571750" indent="0">
              <a:buNone/>
              <a:defRPr sz="2250"/>
            </a:lvl6pPr>
            <a:lvl7pPr marL="3086100" indent="0">
              <a:buNone/>
              <a:defRPr sz="2250"/>
            </a:lvl7pPr>
            <a:lvl8pPr marL="3600450" indent="0">
              <a:buNone/>
              <a:defRPr sz="2250"/>
            </a:lvl8pPr>
            <a:lvl9pPr marL="4114800" indent="0">
              <a:buNone/>
              <a:defRPr sz="225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6743"/>
            <a:ext cx="7315200" cy="805457"/>
          </a:xfrm>
        </p:spPr>
        <p:txBody>
          <a:bodyPr/>
          <a:lstStyle>
            <a:lvl1pPr marL="0" indent="0">
              <a:buNone/>
              <a:defRPr sz="1575"/>
            </a:lvl1pPr>
            <a:lvl2pPr marL="514350" indent="0">
              <a:buNone/>
              <a:defRPr sz="1350"/>
            </a:lvl2pPr>
            <a:lvl3pPr marL="1028700" indent="0">
              <a:buNone/>
              <a:defRPr sz="1125"/>
            </a:lvl3pPr>
            <a:lvl4pPr marL="1543050" indent="0">
              <a:buNone/>
              <a:defRPr sz="1015"/>
            </a:lvl4pPr>
            <a:lvl5pPr marL="2057400" indent="0">
              <a:buNone/>
              <a:defRPr sz="1015"/>
            </a:lvl5pPr>
            <a:lvl6pPr marL="2571750" indent="0">
              <a:buNone/>
              <a:defRPr sz="1015"/>
            </a:lvl6pPr>
            <a:lvl7pPr marL="3086100" indent="0">
              <a:buNone/>
              <a:defRPr sz="1015"/>
            </a:lvl7pPr>
            <a:lvl8pPr marL="3600450" indent="0">
              <a:buNone/>
              <a:defRPr sz="1015"/>
            </a:lvl8pPr>
            <a:lvl9pPr marL="4114800" indent="0">
              <a:buNone/>
              <a:defRPr sz="101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61400" y="514350"/>
            <a:ext cx="2514600" cy="5611416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514350"/>
            <a:ext cx="7340600" cy="5611416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6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56152"/>
            <a:ext cx="2844800" cy="3661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356152"/>
            <a:ext cx="3860800" cy="3661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rtlCol="0" anchor="ctr" anchorCtr="0" compatLnSpc="1"/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zh-CN" altLang="en-US" b="0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152"/>
            <a:ext cx="2844800" cy="3661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200" strike="noStrike" noProof="1">
                <a:solidFill>
                  <a:srgbClr val="898989"/>
                </a:solidFill>
                <a:latin typeface="Calibri" panose="020f0502020204030204" charset="0"/>
                <a:ea typeface="宋体" panose="02010600030101010101" pitchFamily="2" charset="-122"/>
                <a:cs typeface="+mn-ea"/>
              </a:rPr>
              <a:t/>
            </a:fld>
            <a:endParaRPr lang="zh-CN" altLang="en-US" sz="1200" strike="noStrike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50" name="Rectangle 2"/>
          <p:cNvSpPr>
            <a:spLocks noGrp="1"/>
          </p:cNvSpPr>
          <p:nvPr>
            <p:ph type="title"/>
          </p:nvPr>
        </p:nvSpPr>
        <p:spPr>
          <a:xfrm>
            <a:off x="1117600" y="514350"/>
            <a:ext cx="10058400" cy="903684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TW" altLang="en-US"/>
              <a:t>按一下以編輯母片標題樣式</a:t>
            </a:r>
            <a:endParaRPr lang="zh-TW" altLang="en-US"/>
          </a:p>
        </p:txBody>
      </p:sp>
      <p:sp>
        <p:nvSpPr>
          <p:cNvPr id="2051" name="Rectangle 3"/>
          <p:cNvSpPr>
            <a:spLocks noGrp="1"/>
          </p:cNvSpPr>
          <p:nvPr>
            <p:ph type="body" idx="5"/>
          </p:nvPr>
        </p:nvSpPr>
        <p:spPr>
          <a:xfrm>
            <a:off x="1117600" y="1600200"/>
            <a:ext cx="10058400" cy="4525566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TW" altLang="en-US"/>
              <a:t>按一下以編輯母片</a:t>
            </a:r>
            <a:endParaRPr lang="zh-TW" altLang="en-US"/>
          </a:p>
          <a:p>
            <a:pPr lvl="1" indent="-285750"/>
            <a:r>
              <a:rPr lang="zh-TW" altLang="en-US"/>
              <a:t>第二層</a:t>
            </a:r>
            <a:endParaRPr lang="zh-TW" altLang="en-US"/>
          </a:p>
          <a:p>
            <a:pPr lvl="2" indent="-228600"/>
            <a:r>
              <a:rPr lang="zh-TW" altLang="en-US"/>
              <a:t>第三層</a:t>
            </a:r>
            <a:endParaRPr lang="zh-TW" altLang="en-US"/>
          </a:p>
          <a:p>
            <a:pPr lvl="3" indent="-228600"/>
            <a:r>
              <a:rPr lang="zh-TW" altLang="en-US"/>
              <a:t>第四層</a:t>
            </a:r>
            <a:endParaRPr lang="zh-TW" altLang="en-US"/>
          </a:p>
          <a:p>
            <a:pPr lvl="4" indent="-228600"/>
            <a:r>
              <a:rPr lang="zh-TW" altLang="en-US"/>
              <a:t>第五層</a:t>
            </a:r>
            <a:endParaRPr lang="zh-TW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19200" y="6327577"/>
            <a:ext cx="2235200" cy="3786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575">
                <a:solidFill>
                  <a:srgbClr val="000000"/>
                </a:solidFill>
                <a:ea typeface="PMingLiU" panose="02020500000000000000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27577"/>
            <a:ext cx="3860800" cy="3786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575">
                <a:solidFill>
                  <a:srgbClr val="000000"/>
                </a:solidFill>
                <a:ea typeface="PMingLiU" panose="02020500000000000000" pitchFamily="18" charset="-12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PMingLiU" panose="02020500000000000000" pitchFamily="18" charset="-12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27577"/>
            <a:ext cx="2336800" cy="3786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 algn="r" eaLnBrk="1" fontAlgn="base" hangingPunct="1"/>
            <a:fld id="{9A0DB2DC-4C9A-4742-B13C-FB6460FD3503}" type="slidenum">
              <a:rPr lang="zh-TW" altLang="en-US" sz="1400" strike="noStrike" noProof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/>
            </a:fld>
            <a:endParaRPr lang="zh-TW" altLang="en-US" sz="1400" strike="noStrike" noProof="1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advTm="5000"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86080" indent="-385445" algn="l" rtl="0" eaLnBrk="0" fontAlgn="base" hangingPunct="0">
        <a:spcBef>
          <a:spcPts val="110"/>
        </a:spcBef>
        <a:spcAft>
          <a:spcPct val="0"/>
        </a:spcAft>
        <a:buChar char="•"/>
        <a:defRPr sz="315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1pPr>
      <a:lvl2pPr marL="835660" indent="-321310" algn="l" rtl="0" eaLnBrk="0" fontAlgn="base" hangingPunct="0">
        <a:spcBef>
          <a:spcPts val="11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ea typeface="宋体" panose="02010600030101010101" pitchFamily="2" charset="-122"/>
        </a:defRPr>
      </a:lvl2pPr>
      <a:lvl3pPr marL="1285875" indent="-257175" algn="l" rtl="0" eaLnBrk="0" fontAlgn="base" hangingPunct="0">
        <a:spcBef>
          <a:spcPts val="110"/>
        </a:spcBef>
        <a:spcAft>
          <a:spcPct val="0"/>
        </a:spcAft>
        <a:buChar char="•"/>
        <a:defRPr sz="2250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800225" indent="-257175" algn="l" rtl="0" eaLnBrk="0" fontAlgn="base" hangingPunct="0">
        <a:spcBef>
          <a:spcPts val="110"/>
        </a:spcBef>
        <a:spcAft>
          <a:spcPct val="0"/>
        </a:spcAft>
        <a:buChar char="–"/>
        <a:defRPr sz="2250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314575" indent="-257175" algn="l" rtl="0" eaLnBrk="0" fontAlgn="base" hangingPunct="0">
        <a:spcBef>
          <a:spcPts val="110"/>
        </a:spcBef>
        <a:spcAft>
          <a:spcPct val="0"/>
        </a:spcAft>
        <a:buChar char="»"/>
        <a:defRPr sz="2250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828925" indent="-257175" algn="l" rtl="0" eaLnBrk="0" fontAlgn="base" hangingPunct="0">
        <a:spcBef>
          <a:spcPts val="11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6pPr>
      <a:lvl7pPr marL="3343275" indent="-257175" algn="l" rtl="0" eaLnBrk="0" fontAlgn="base" hangingPunct="0">
        <a:spcBef>
          <a:spcPts val="11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7pPr>
      <a:lvl8pPr marL="3857625" indent="-257175" algn="l" rtl="0" eaLnBrk="0" fontAlgn="base" hangingPunct="0">
        <a:spcBef>
          <a:spcPts val="11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8pPr>
      <a:lvl9pPr marL="4371975" indent="-257175" algn="l" rtl="0" eaLnBrk="0" fontAlgn="base" hangingPunct="0">
        <a:spcBef>
          <a:spcPts val="11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tags" Target="../tags/tag1.xml" /><Relationship Id="rId4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tags" Target="../tags/tag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Relationship Id="rId4" Type="http://schemas.openxmlformats.org/officeDocument/2006/relationships/image" Target="../media/image6.jpeg" /><Relationship Id="rId5" Type="http://schemas.openxmlformats.org/officeDocument/2006/relationships/image" Target="../media/image7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4.png" /><Relationship Id="rId4" Type="http://schemas.openxmlformats.org/officeDocument/2006/relationships/tags" Target="../tags/tag3.xml" /><Relationship Id="rId5" Type="http://schemas.openxmlformats.org/officeDocument/2006/relationships/image" Target="../media/image8.jpeg" /><Relationship Id="rId6" Type="http://schemas.openxmlformats.org/officeDocument/2006/relationships/tags" Target="../tags/tag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4.png" /><Relationship Id="rId4" Type="http://schemas.openxmlformats.org/officeDocument/2006/relationships/image" Target="../media/image9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4.png" /><Relationship Id="rId4" Type="http://schemas.openxmlformats.org/officeDocument/2006/relationships/image" Target="../media/image10.jpeg" /><Relationship Id="rId5" Type="http://schemas.openxmlformats.org/officeDocument/2006/relationships/image" Target="../media/image1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4.png" /><Relationship Id="rId4" Type="http://schemas.openxmlformats.org/officeDocument/2006/relationships/tags" Target="../tags/tag5.xml" /><Relationship Id="rId5" Type="http://schemas.openxmlformats.org/officeDocument/2006/relationships/image" Target="../media/image12.jpeg" /><Relationship Id="rId6" Type="http://schemas.openxmlformats.org/officeDocument/2006/relationships/tags" Target="../tags/tag6.xml" /><Relationship Id="rId7" Type="http://schemas.openxmlformats.org/officeDocument/2006/relationships/image" Target="../media/image14.jpeg" /><Relationship Id="rId8" Type="http://schemas.openxmlformats.org/officeDocument/2006/relationships/tags" Target="../tags/tag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png" /><Relationship Id="rId4" Type="http://schemas.openxmlformats.org/officeDocument/2006/relationships/image" Target="../media/image13.jpeg" /><Relationship Id="rId5" Type="http://schemas.openxmlformats.org/officeDocument/2006/relationships/image" Target="../media/image1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4.png" /><Relationship Id="rId4" Type="http://schemas.openxmlformats.org/officeDocument/2006/relationships/image" Target="../media/image16.jpeg" /><Relationship Id="rId5" Type="http://schemas.openxmlformats.org/officeDocument/2006/relationships/image" Target="../media/image17.png" /><Relationship Id="rId6" Type="http://schemas.openxmlformats.org/officeDocument/2006/relationships/image" Target="../media/image18.jpeg" /><Relationship Id="rId7" Type="http://schemas.openxmlformats.org/officeDocument/2006/relationships/image" Target="../media/image1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文本框 2"/>
          <p:cNvSpPr txBox="1"/>
          <p:nvPr/>
        </p:nvSpPr>
        <p:spPr>
          <a:xfrm>
            <a:off x="1546225" y="1906270"/>
            <a:ext cx="9100185" cy="424624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en-US" sz="4400" b="1" u="none">
                <a:latin typeface="黑体" panose="02010609060101010101" pitchFamily="49" charset="-122"/>
                <a:ea typeface="黑体" panose="02010609060101010101" pitchFamily="49" charset="-122"/>
              </a:rPr>
              <a:t>一、地理位置和自然环境</a:t>
            </a:r>
            <a:endParaRPr lang="zh-CN" altLang="en-US" sz="44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4400" b="1" u="none">
                <a:latin typeface="黑体" panose="02010609060101010101" pitchFamily="49" charset="-122"/>
                <a:ea typeface="黑体" panose="02010609060101010101" pitchFamily="49" charset="-122"/>
              </a:rPr>
              <a:t>二、兴衰历程</a:t>
            </a:r>
            <a:endParaRPr lang="zh-CN" altLang="en-US" sz="44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4400" b="1" u="none">
                <a:latin typeface="黑体" panose="02010609060101010101" pitchFamily="49" charset="-122"/>
                <a:ea typeface="黑体" panose="02010609060101010101" pitchFamily="49" charset="-122"/>
              </a:rPr>
              <a:t>三、文明成果</a:t>
            </a:r>
            <a:endParaRPr lang="zh-CN" altLang="en-US" sz="44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en-US" sz="4400" b="1" u="none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四、法老的统治               </a:t>
            </a:r>
            <a:r>
              <a:rPr lang="zh-CN" altLang="en-US" sz="4800" b="1" u="none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zh-CN" altLang="en-US" sz="4800" b="1" u="none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3037840" y="511810"/>
            <a:ext cx="5624830" cy="1118870"/>
          </a:xfrm>
          <a:prstGeom prst="rect">
            <a:avLst/>
          </a:prstGeom>
          <a:noFill/>
          <a:ln>
            <a:noFill/>
          </a:ln>
        </p:spPr>
        <p:txBody>
          <a:bodyPr lIns="0" rIns="0" anchor="ctr">
            <a:noAutofit/>
            <a:scene3d>
              <a:camera prst="orthographicFront"/>
              <a:lightRig rig="threePt" dir="t"/>
            </a:scene3d>
          </a:bodyPr>
          <a:lstStyle>
            <a:lvl1pPr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90000"/>
              </a:lnSpc>
            </a:pPr>
            <a:r>
              <a:rPr lang="zh-CN" altLang="en-US" sz="5400" b="1" u="none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第</a:t>
            </a:r>
            <a:r>
              <a:rPr lang="en-US" altLang="zh-CN" sz="5400" b="1" u="none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r>
              <a:rPr lang="zh-CN" altLang="en-US" sz="5400" b="1" u="none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细黑" panose="02010600040101010101" pitchFamily="2" charset="-122"/>
                <a:ea typeface="华文细黑" panose="02010600040101010101" pitchFamily="2" charset="-122"/>
              </a:rPr>
              <a:t>课   古代埃及</a:t>
            </a:r>
            <a:endParaRPr lang="zh-CN" altLang="en-US" sz="5400" b="1" u="none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p14:dur="250">
        <p:circle/>
      </p:transition>
    </mc:Choice>
    <mc:Fallback>
      <p:transition>
        <p:circle/>
      </p:transition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97155" name="图片 2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rcRect l="18152" t="-370" r="19843" b="267"/>
          <a:stretch>
            <a:fillRect/>
          </a:stretch>
        </p:blipFill>
        <p:spPr>
          <a:xfrm>
            <a:off x="8177530" y="330835"/>
            <a:ext cx="3823970" cy="63620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300990" y="833120"/>
            <a:ext cx="258572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l" fontAlgn="auto">
              <a:lnSpc>
                <a:spcPct val="200000"/>
              </a:lnSpc>
              <a:buFont typeface="Wingdings" panose="05000000000000000000" charset="0"/>
              <a:buNone/>
            </a:pPr>
            <a:r>
              <a:rPr lang="zh-CN" altLang="zh-CN" sz="2800" b="1">
                <a:solidFill>
                  <a:srgbClr val="4472C4">
                    <a:lumMod val="50000"/>
                  </a:srgb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地理位置：</a:t>
            </a:r>
            <a:endParaRPr lang="zh-CN" altLang="zh-CN" sz="2800" b="1">
              <a:solidFill>
                <a:srgbClr val="4472C4">
                  <a:lumMod val="50000"/>
                </a:srgbClr>
              </a:solidFill>
              <a:uFillTx/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indent="0" algn="l" fontAlgn="auto">
              <a:lnSpc>
                <a:spcPct val="200000"/>
              </a:lnSpc>
              <a:buFont typeface="Wingdings" panose="05000000000000000000" charset="0"/>
              <a:buNone/>
            </a:pPr>
            <a:r>
              <a:rPr lang="zh-CN" altLang="zh-CN" sz="2800" b="1">
                <a:solidFill>
                  <a:srgbClr val="4472C4">
                    <a:lumMod val="50000"/>
                  </a:srgb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气候状况：</a:t>
            </a:r>
            <a:endParaRPr lang="zh-CN" altLang="zh-CN" sz="2800" b="1">
              <a:solidFill>
                <a:srgbClr val="4472C4">
                  <a:lumMod val="50000"/>
                </a:srgbClr>
              </a:solidFill>
              <a:uFillTx/>
              <a:latin typeface="Arial" panose="020b0604020202020204" pitchFamily="34" charset="0"/>
              <a:ea typeface="微软雅黑" panose="020b0503020204020204" charset="-122"/>
              <a:cs typeface="+mn-ea"/>
              <a:sym typeface="+mn-ea"/>
            </a:endParaRPr>
          </a:p>
          <a:p>
            <a:pPr indent="0" algn="l" fontAlgn="auto">
              <a:lnSpc>
                <a:spcPct val="200000"/>
              </a:lnSpc>
              <a:buFont typeface="Wingdings" panose="05000000000000000000" charset="0"/>
              <a:buNone/>
            </a:pPr>
            <a:r>
              <a:rPr lang="zh-CN" altLang="zh-CN" sz="2800" b="1">
                <a:solidFill>
                  <a:srgbClr val="4472C4">
                    <a:lumMod val="50000"/>
                  </a:srgb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+mn-ea"/>
              </a:rPr>
              <a:t>土地条件：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511915" y="2386965"/>
            <a:ext cx="490220" cy="2249805"/>
          </a:xfrm>
          <a:prstGeom prst="rect">
            <a:avLst/>
          </a:prstGeom>
          <a:solidFill>
            <a:schemeClr val="accent3">
              <a:lumMod val="65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000">
                <a:latin typeface="江西拙楷" panose="02010600040101010101" charset="-122"/>
                <a:ea typeface="江西拙楷" panose="02010600040101010101" charset="-122"/>
              </a:rPr>
              <a:t>东面：阿拉伯沙漠</a:t>
            </a:r>
            <a:endParaRPr lang="zh-CN" altLang="en-US" sz="2000">
              <a:latin typeface="江西拙楷" panose="02010600040101010101" charset="-122"/>
              <a:ea typeface="江西拙楷" panose="020106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177530" y="2303780"/>
            <a:ext cx="490220" cy="2249805"/>
          </a:xfrm>
          <a:prstGeom prst="rect">
            <a:avLst/>
          </a:prstGeom>
          <a:solidFill>
            <a:schemeClr val="accent3">
              <a:lumMod val="65000"/>
            </a:schemeClr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2000">
                <a:latin typeface="江西拙楷" panose="02010600040101010101" charset="-122"/>
                <a:ea typeface="江西拙楷" panose="02010600040101010101" charset="-122"/>
              </a:rPr>
              <a:t>西面：利比亚沙漠</a:t>
            </a:r>
            <a:endParaRPr lang="zh-CN" altLang="en-US" sz="2000">
              <a:latin typeface="江西拙楷" panose="02010600040101010101" charset="-122"/>
              <a:ea typeface="江西拙楷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177530" y="6294120"/>
            <a:ext cx="2283460" cy="398780"/>
          </a:xfrm>
          <a:prstGeom prst="rect">
            <a:avLst/>
          </a:prstGeom>
          <a:solidFill>
            <a:schemeClr val="accent3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>
                <a:latin typeface="江西拙楷" panose="02010600040101010101" charset="-122"/>
                <a:ea typeface="江西拙楷" panose="02010600040101010101" charset="-122"/>
              </a:rPr>
              <a:t>南面：努比亚沙漠</a:t>
            </a:r>
            <a:endParaRPr lang="zh-CN" altLang="en-US" sz="2000">
              <a:latin typeface="江西拙楷" panose="02010600040101010101" charset="-122"/>
              <a:ea typeface="江西拙楷" panose="020106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90855" y="330835"/>
            <a:ext cx="70561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4472C4"/>
                </a:solidFill>
                <a:latin typeface="江西拙楷" panose="02010600040101010101" charset="-122"/>
                <a:ea typeface="江西拙楷" panose="02010600040101010101" charset="-122"/>
              </a:rPr>
              <a:t> </a:t>
            </a:r>
            <a:r>
              <a:rPr sz="32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一、古埃及的地理位置和自然环境</a:t>
            </a:r>
            <a:endParaRPr sz="32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4" name="图片 33" descr="200910101252126710.jpg"/>
          <p:cNvPicPr>
            <a:picLocks noChangeAspect="1"/>
          </p:cNvPicPr>
          <p:nvPr/>
        </p:nvPicPr>
        <p:blipFill>
          <a:blip r:embed="rId4"/>
          <a:srcRect l="38018" t="7315"/>
          <a:stretch>
            <a:fillRect/>
          </a:stretch>
        </p:blipFill>
        <p:spPr>
          <a:xfrm>
            <a:off x="1036320" y="3838575"/>
            <a:ext cx="6115050" cy="2854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2011045" y="2823845"/>
            <a:ext cx="469646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 typeface="Wingdings" panose="05000000000000000000" charset="0"/>
            </a:pPr>
            <a:r>
              <a:rPr lang="zh-CN" altLang="zh-CN" sz="30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微软雅黑" panose="020b0503020204020204" charset="-122"/>
              </a:rPr>
              <a:t>定期泛滥，洪水退却，</a:t>
            </a:r>
            <a:endParaRPr lang="zh-CN" altLang="zh-CN" sz="3000" b="1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cs typeface="+mn-ea"/>
              <a:sym typeface="微软雅黑" panose="020b0503020204020204" charset="-122"/>
            </a:endParaRPr>
          </a:p>
          <a:p>
            <a:pPr lvl="0" algn="l">
              <a:buClrTx/>
              <a:buSzTx/>
              <a:buFont typeface="Wingdings" panose="05000000000000000000" charset="0"/>
            </a:pPr>
            <a:r>
              <a:rPr lang="zh-CN" altLang="zh-CN" sz="30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微软雅黑" panose="020b0503020204020204" charset="-122"/>
              </a:rPr>
              <a:t>淤泥肥沃，利于农业生产</a:t>
            </a:r>
            <a:endParaRPr lang="zh-CN" altLang="zh-CN" sz="3000" b="1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20900" y="2015490"/>
            <a:ext cx="6292850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 typeface="Wingdings" panose="05000000000000000000" charset="0"/>
            </a:pPr>
            <a:r>
              <a:rPr lang="zh-CN" altLang="zh-CN" sz="30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微软雅黑" panose="020b0503020204020204" charset="-122"/>
              </a:rPr>
              <a:t>普遍干旱，依赖定期泛滥的尼罗河</a:t>
            </a:r>
            <a:endParaRPr lang="zh-CN" altLang="zh-CN" sz="3000" b="1">
              <a:solidFill>
                <a:srgbClr val="FF0000"/>
              </a:solidFill>
              <a:uFillTx/>
              <a:latin typeface="Arial" panose="020b0604020202020204" pitchFamily="34" charset="0"/>
              <a:ea typeface="微软雅黑" panose="020b0503020204020204" charset="-122"/>
              <a:cs typeface="+mn-ea"/>
              <a:sym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240915" y="1219200"/>
            <a:ext cx="5306060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l" fontAlgn="auto">
              <a:lnSpc>
                <a:spcPct val="100000"/>
              </a:lnSpc>
              <a:buFont typeface="Wingdings" panose="05000000000000000000" charset="0"/>
              <a:buNone/>
            </a:pPr>
            <a:r>
              <a:rPr lang="zh-CN" altLang="zh-CN" sz="3000" b="1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ea"/>
                <a:sym typeface="微软雅黑" panose="020b0503020204020204" charset="-122"/>
              </a:rPr>
              <a:t>非洲东北角，尼罗河贯穿南北</a:t>
            </a:r>
            <a:endParaRPr lang="zh-CN" altLang="zh-CN" sz="3000" b="1">
              <a:solidFill>
                <a:srgbClr val="FF0000"/>
              </a:solidFill>
              <a:uFillTx/>
              <a:sym typeface="微软雅黑" panose="020b0503020204020204" charset="-122"/>
            </a:endParaRP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文本框 7"/>
          <p:cNvSpPr txBox="1"/>
          <p:nvPr/>
        </p:nvSpPr>
        <p:spPr>
          <a:xfrm>
            <a:off x="3470275" y="4502785"/>
            <a:ext cx="660336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Egypt is </a:t>
            </a:r>
            <a:r>
              <a:rPr lang="en-US" altLang="zh-CN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“</a:t>
            </a:r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the gift of The Nile</a:t>
            </a:r>
            <a:r>
              <a:rPr lang="en-US" altLang="zh-CN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.”</a:t>
            </a:r>
            <a:endParaRPr lang="en-US" altLang="zh-CN" sz="280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  <a:p>
            <a:r>
              <a:rPr lang="en-US" altLang="zh-CN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                </a:t>
            </a:r>
            <a:r>
              <a:rPr lang="zh-CN" altLang="en-US" sz="2800">
                <a:solidFill>
                  <a:schemeClr val="tx1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 —古希腊 历史学家 希罗多德</a:t>
            </a:r>
            <a:endParaRPr lang="zh-CN" altLang="en-US" sz="2800">
              <a:solidFill>
                <a:schemeClr val="tx1"/>
              </a:solidFill>
              <a:latin typeface="方正粗黑宋简体" panose="02000000000000000000" charset="-122"/>
              <a:ea typeface="方正粗黑宋简体" panose="02000000000000000000" charset="-122"/>
              <a:cs typeface="方正粗黑宋简体" panose="02000000000000000000" charset="-122"/>
            </a:endParaRPr>
          </a:p>
        </p:txBody>
      </p:sp>
      <p:pic>
        <p:nvPicPr>
          <p:cNvPr id="36" name="Picture 5" descr="8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0328905" y="4502773"/>
            <a:ext cx="1725612" cy="2286000"/>
          </a:xfrm>
          <a:prstGeom prst="rect">
            <a:avLst/>
          </a:prstGeom>
          <a:noFill/>
        </p:spPr>
      </p:pic>
      <p:sp>
        <p:nvSpPr>
          <p:cNvPr id="3" name="文本框 2"/>
          <p:cNvSpPr txBox="1"/>
          <p:nvPr/>
        </p:nvSpPr>
        <p:spPr>
          <a:xfrm>
            <a:off x="1092200" y="1405255"/>
            <a:ext cx="9504045" cy="255333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pPr algn="l" fontAlgn="base">
              <a:buClrTx/>
              <a:buSzTx/>
              <a:buFont typeface="Arial" panose="020b0604020202020204" pitchFamily="34" charset="0"/>
              <a:defRPr/>
            </a:pPr>
            <a:r>
              <a:rPr lang="en-US" altLang="zh-CN" sz="4000" b="1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 </a:t>
            </a:r>
            <a:r>
              <a:rPr lang="zh-CN" altLang="en-US" sz="4000" b="1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古埃及气候干旱，尼罗河是古埃及的水源，它每年定期泛滥，洪水退却后留下肥沃的淤泥，有利于农业生产，因此，古埃及文明被称为</a:t>
            </a:r>
            <a:r>
              <a:rPr lang="en-US" altLang="zh-CN" sz="4000" b="1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“</a:t>
            </a:r>
            <a:r>
              <a:rPr lang="zh-CN" altLang="en-US" sz="4000" b="1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尼罗河的赠礼</a:t>
            </a:r>
            <a:r>
              <a:rPr lang="en-US" altLang="zh-CN" sz="4000" b="1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”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490855" y="330835"/>
            <a:ext cx="65004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4472C4"/>
                </a:solidFill>
                <a:latin typeface="江西拙楷" panose="02010600040101010101" charset="-122"/>
                <a:ea typeface="江西拙楷" panose="02010600040101010101" charset="-122"/>
              </a:rPr>
              <a:t> </a:t>
            </a:r>
            <a:r>
              <a:rPr sz="40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华文新魏" panose="02010800040101010101" pitchFamily="2" charset="-122"/>
              </a:rPr>
              <a:t>二、古埃及的发展历程 </a:t>
            </a:r>
            <a:r>
              <a:rPr sz="4000">
                <a:solidFill>
                  <a:schemeClr val="tx1"/>
                </a:solidFill>
                <a:latin typeface="江西拙楷" panose="02010600040101010101" charset="-122"/>
                <a:ea typeface="江西拙楷" panose="02010600040101010101" charset="-122"/>
              </a:rPr>
              <a:t>  </a:t>
            </a:r>
            <a:endParaRPr lang="zh-CN" sz="4000">
              <a:solidFill>
                <a:schemeClr val="tx1"/>
              </a:solidFill>
              <a:latin typeface="江西拙楷" panose="02010600040101010101" charset="-122"/>
              <a:ea typeface="江西拙楷" panose="020106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05560" y="1037590"/>
            <a:ext cx="86563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古埃及近</a:t>
            </a:r>
            <a:r>
              <a:rPr lang="en-US" sz="36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3000</a:t>
            </a:r>
            <a:r>
              <a:rPr lang="zh-CN" altLang="en-US" sz="36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年的文明没有延续下去。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75590" y="1827530"/>
            <a:ext cx="11699875" cy="4753610"/>
          </a:xfrm>
          <a:prstGeom prst="roundRect">
            <a:avLst>
              <a:gd name="adj" fmla="val 7037"/>
            </a:avLst>
          </a:prstGeom>
          <a:ln>
            <a:solidFill>
              <a:srgbClr val="EEECE1">
                <a:lumMod val="50000"/>
              </a:srgb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0" name="直接箭头连接符 9"/>
          <p:cNvCxnSpPr/>
          <p:nvPr/>
        </p:nvCxnSpPr>
        <p:spPr>
          <a:xfrm>
            <a:off x="951230" y="4257040"/>
            <a:ext cx="10348595" cy="0"/>
          </a:xfrm>
          <a:prstGeom prst="straightConnector1">
            <a:avLst/>
          </a:prstGeom>
          <a:noFill/>
          <a:ln w="38100" cap="flat" cmpd="sng" algn="ctr">
            <a:solidFill>
              <a:srgbClr val="000000"/>
            </a:solidFill>
            <a:prstDash val="solid"/>
            <a:tailEnd type="arrow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092835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38505" y="4380865"/>
            <a:ext cx="1152525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3500</a:t>
            </a:r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sz="21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2325370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1800225" y="4380865"/>
            <a:ext cx="11626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3100</a:t>
            </a:r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sz="21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矩形 14">
            <a:hlinkClick action="ppaction://hlinkshowjump?jump=nextslide"/>
          </p:cNvPr>
          <p:cNvSpPr/>
          <p:nvPr/>
        </p:nvSpPr>
        <p:spPr>
          <a:xfrm>
            <a:off x="1800225" y="3202305"/>
            <a:ext cx="1457960" cy="4603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初步统一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396615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262755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5046345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983605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13"/>
          <p:cNvSpPr txBox="1"/>
          <p:nvPr/>
        </p:nvSpPr>
        <p:spPr>
          <a:xfrm>
            <a:off x="2963545" y="4380865"/>
            <a:ext cx="87757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2686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文本框 14"/>
          <p:cNvSpPr txBox="1"/>
          <p:nvPr/>
        </p:nvSpPr>
        <p:spPr>
          <a:xfrm>
            <a:off x="3841115" y="4380865"/>
            <a:ext cx="87757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公元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2181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文本框 15"/>
          <p:cNvSpPr txBox="1"/>
          <p:nvPr/>
        </p:nvSpPr>
        <p:spPr>
          <a:xfrm>
            <a:off x="4636135" y="4380865"/>
            <a:ext cx="87757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2040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" name="文本框 16"/>
          <p:cNvSpPr txBox="1"/>
          <p:nvPr/>
        </p:nvSpPr>
        <p:spPr>
          <a:xfrm>
            <a:off x="5550535" y="4380865"/>
            <a:ext cx="87757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1786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6812280" y="4144645"/>
            <a:ext cx="11430" cy="119380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8191500" y="4139565"/>
            <a:ext cx="11430" cy="117475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9469120" y="4139565"/>
            <a:ext cx="11430" cy="117475"/>
          </a:xfrm>
          <a:prstGeom prst="line">
            <a:avLst/>
          </a:prstGeom>
          <a:noFill/>
          <a:ln w="38100" cap="flat" cmpd="sng" algn="ctr">
            <a:solidFill>
              <a:srgbClr val="32323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21"/>
          <p:cNvSpPr txBox="1"/>
          <p:nvPr/>
        </p:nvSpPr>
        <p:spPr>
          <a:xfrm>
            <a:off x="6471285" y="4380865"/>
            <a:ext cx="87757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1570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632200" y="2298065"/>
            <a:ext cx="382905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古王国时代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322570" y="2167255"/>
            <a:ext cx="381000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2400" b="1" strike="noStrike" noProof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+mn-cs"/>
              </a:rPr>
              <a:t>中王国时代</a:t>
            </a:r>
            <a:endParaRPr lang="zh-CN" altLang="en-US" sz="2400" b="1" strike="noStrike" noProof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348855" y="2167255"/>
            <a:ext cx="371475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新王国时代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56" name="直接箭头连接符 55"/>
          <p:cNvCxnSpPr/>
          <p:nvPr/>
        </p:nvCxnSpPr>
        <p:spPr>
          <a:xfrm flipH="1" flipV="1">
            <a:off x="7534275" y="4264025"/>
            <a:ext cx="0" cy="1114425"/>
          </a:xfrm>
          <a:prstGeom prst="straightConnector1">
            <a:avLst/>
          </a:prstGeom>
          <a:noFill/>
          <a:ln w="57150" cap="flat" cmpd="sng" algn="ctr">
            <a:solidFill>
              <a:srgbClr val="FF3300"/>
            </a:solidFill>
            <a:prstDash val="solid"/>
            <a:tailEnd type="arrow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文本框 56"/>
          <p:cNvSpPr txBox="1"/>
          <p:nvPr/>
        </p:nvSpPr>
        <p:spPr>
          <a:xfrm>
            <a:off x="6663690" y="5557520"/>
            <a:ext cx="21539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强盛：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图特摩斯三世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58" name="矩形 57">
            <a:hlinkClick action="ppaction://hlinkshowjump?jump=nextslide"/>
          </p:cNvPr>
          <p:cNvSpPr/>
          <p:nvPr/>
        </p:nvSpPr>
        <p:spPr>
          <a:xfrm>
            <a:off x="574040" y="3178810"/>
            <a:ext cx="1111885" cy="4603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lvl="0" algn="l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兴起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9" name="文本框 22"/>
          <p:cNvSpPr txBox="1"/>
          <p:nvPr/>
        </p:nvSpPr>
        <p:spPr>
          <a:xfrm>
            <a:off x="8078470" y="4380865"/>
            <a:ext cx="8477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b="1">
                <a:latin typeface="Arial" panose="020b0604020202020204" pitchFamily="34" charset="0"/>
                <a:ea typeface="宋体" panose="02010600030101010101" pitchFamily="2" charset="-122"/>
              </a:rPr>
              <a:t>1085</a:t>
            </a:r>
            <a:r>
              <a:rPr lang="zh-CN" altLang="en-US" b="1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文本框 23"/>
          <p:cNvSpPr txBox="1"/>
          <p:nvPr/>
        </p:nvSpPr>
        <p:spPr>
          <a:xfrm>
            <a:off x="9211945" y="4472940"/>
            <a:ext cx="1086485" cy="737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公元前</a:t>
            </a:r>
            <a:r>
              <a:rPr lang="en-US" altLang="zh-CN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525</a:t>
            </a:r>
            <a:r>
              <a:rPr lang="zh-CN" altLang="en-US" sz="21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sz="21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9028430" y="2537460"/>
            <a:ext cx="1144905" cy="11988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灭亡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lvl="0" algn="ctr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波斯帝国吞并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10173335" y="2352675"/>
            <a:ext cx="1600200" cy="1568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lvl="0" algn="ctr" fontAlgn="base">
              <a:buClrTx/>
              <a:buSzTx/>
              <a:buFontTx/>
            </a:pPr>
            <a:r>
              <a:rPr lang="zh-CN" altLang="en-US" sz="2400" b="1">
                <a:solidFill>
                  <a:srgbClr val="002060"/>
                </a:solidFill>
                <a:effectLst/>
                <a:latin typeface="微软雅黑" panose="020b0503020204020204" charset="-122"/>
                <a:ea typeface="微软雅黑" panose="020b0503020204020204" charset="-122"/>
                <a:sym typeface="+mn-ea"/>
              </a:rPr>
              <a:t>亚历山大帝国和罗马帝国先后占领</a:t>
            </a:r>
            <a:endParaRPr lang="zh-CN" altLang="en-US" sz="2400" b="1">
              <a:solidFill>
                <a:srgbClr val="00206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63" name="图片 62" descr="20120628075109674360664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DFFFE"/>
              </a:clrFrom>
              <a:clrTo>
                <a:srgbClr val="FD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99115" y="5556885"/>
            <a:ext cx="857250" cy="88011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53" grpId="0"/>
      <p:bldP spid="54" grpId="0"/>
      <p:bldP spid="55" grpId="0"/>
      <p:bldP spid="57" grpId="0"/>
      <p:bldP spid="58" grpId="0"/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90855" y="1686560"/>
            <a:ext cx="10991850" cy="491299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72" name="直接连接符 71"/>
          <p:cNvCxnSpPr/>
          <p:nvPr/>
        </p:nvCxnSpPr>
        <p:spPr>
          <a:xfrm flipH="1">
            <a:off x="1517631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图片 21" descr="t01b5a0eeb3c454e638.jpg"/>
          <p:cNvPicPr>
            <a:picLocks noChangeAspect="1"/>
          </p:cNvPicPr>
          <p:nvPr/>
        </p:nvPicPr>
        <p:blipFill>
          <a:blip r:embed="rId4"/>
          <a:srcRect t="5062"/>
          <a:stretch>
            <a:fillRect/>
          </a:stretch>
        </p:blipFill>
        <p:spPr>
          <a:xfrm>
            <a:off x="2421890" y="1599565"/>
            <a:ext cx="2828925" cy="2517140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矩形 22"/>
          <p:cNvSpPr/>
          <p:nvPr/>
        </p:nvSpPr>
        <p:spPr>
          <a:xfrm>
            <a:off x="1811655" y="4203700"/>
            <a:ext cx="9584055" cy="224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古埃及太阳历是人类历史上第一部太阳历。古埃及人根据对尼罗河河水上涨和天狼星的长期观察，制定出历法。一年划分为泛滥季、播种季、收获季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个季节，每季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个月，每月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30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天，岁末加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天宗教日，一年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365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天，把天狼星与太阳同时从地平线升起的那一天定为一年的起点。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4" name="图片 23" descr="1525775856232e18f6bdc08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7FFFF"/>
              </a:clrFrom>
              <a:clrTo>
                <a:srgbClr val="F7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40675" y="1750060"/>
            <a:ext cx="2690495" cy="245364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96784" y="2062835"/>
            <a:ext cx="921385" cy="37490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古埃及太阳历</a:t>
            </a:r>
            <a:endParaRPr lang="zh-CN" altLang="en-US" sz="480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059180" y="954405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chemeClr val="tx1"/>
                </a:solidFill>
                <a:latin typeface="Calibri" panose="020f0502020204030204" charset="0"/>
                <a:ea typeface="华文新魏" panose="02010800040101010101" pitchFamily="2" charset="-122"/>
              </a:rPr>
              <a:t>①</a:t>
            </a:r>
            <a:r>
              <a:rPr lang="zh-CN" altLang="en-US" sz="3600" b="1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天文学：</a:t>
            </a:r>
            <a:r>
              <a:rPr lang="zh-CN" altLang="en-US" sz="3600" b="1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太阳历</a:t>
            </a:r>
            <a:endParaRPr lang="zh-CN" altLang="en-US" sz="3600" b="1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0855" y="247650"/>
            <a:ext cx="65004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4472C4"/>
                </a:solidFill>
                <a:latin typeface="江西拙楷" panose="02010600040101010101" charset="-122"/>
                <a:ea typeface="江西拙楷" panose="02010600040101010101" charset="-122"/>
              </a:rPr>
              <a:t> </a:t>
            </a:r>
            <a:r>
              <a:rPr sz="40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华文新魏" panose="02010800040101010101" pitchFamily="2" charset="-122"/>
              </a:rPr>
              <a:t>三、古埃及的灿烂文明 </a:t>
            </a:r>
            <a:r>
              <a:rPr sz="4000">
                <a:solidFill>
                  <a:schemeClr val="tx1"/>
                </a:solidFill>
                <a:latin typeface="江西拙楷" panose="02010600040101010101" charset="-122"/>
                <a:ea typeface="江西拙楷" panose="02010600040101010101" charset="-122"/>
              </a:rPr>
              <a:t>  </a:t>
            </a:r>
            <a:endParaRPr lang="zh-CN" sz="4000">
              <a:solidFill>
                <a:schemeClr val="tx1"/>
              </a:solidFill>
              <a:latin typeface="江西拙楷" panose="02010600040101010101" charset="-122"/>
              <a:ea typeface="江西拙楷" panose="0201060004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6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7" name="图片 3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17500" y="1061085"/>
            <a:ext cx="11469370" cy="564959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图片 31" descr="155903975.jp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rcRect t="15000" b="9999"/>
          <a:stretch>
            <a:fillRect/>
          </a:stretch>
        </p:blipFill>
        <p:spPr>
          <a:xfrm>
            <a:off x="7155815" y="2399030"/>
            <a:ext cx="4385945" cy="28054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3" name="矩形 32"/>
          <p:cNvSpPr/>
          <p:nvPr/>
        </p:nvSpPr>
        <p:spPr>
          <a:xfrm>
            <a:off x="766445" y="2247900"/>
            <a:ext cx="5904230" cy="3107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65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　　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大约</a:t>
            </a:r>
            <a:r>
              <a:rPr 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5000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年前，古</a:t>
            </a:r>
            <a:r>
              <a:rPr lang="en-US" sz="2800" err="1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埃及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人发明了象形文字，随着时代变迁，埃及人自己也忘记了如何解释这种文字。如今，当你走进古埃及任何一座神庙、参观任何一座法老陵墓，都会注意到那镌刻在满墙、满柱、满天花板的古埃及象形文字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245235" y="424815"/>
            <a:ext cx="444754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smtClean="0">
                <a:latin typeface="Calibri" panose="020f0502020204030204" charset="0"/>
                <a:ea typeface="华文新魏" panose="02010800040101010101" pitchFamily="2" charset="-122"/>
              </a:rPr>
              <a:t>②文字：</a:t>
            </a:r>
            <a:r>
              <a:rPr lang="zh-CN" altLang="en-US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象形文字</a:t>
            </a:r>
            <a:endParaRPr lang="zh-CN" altLang="en-US" sz="360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8" name="图片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45770" y="1170305"/>
            <a:ext cx="11539220" cy="550481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矩形 20"/>
          <p:cNvSpPr/>
          <p:nvPr/>
        </p:nvSpPr>
        <p:spPr>
          <a:xfrm>
            <a:off x="1562660" y="430392"/>
            <a:ext cx="33832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600" smtClean="0">
                <a:latin typeface="Calibri" panose="020f0502020204030204" charset="0"/>
                <a:ea typeface="华文新魏" panose="02010800040101010101" pitchFamily="2" charset="-122"/>
              </a:rPr>
              <a:t>③</a:t>
            </a:r>
            <a:r>
              <a:rPr lang="zh-CN" altLang="en-US" sz="36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建筑：</a:t>
            </a:r>
            <a:r>
              <a:rPr lang="zh-CN" altLang="en-US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金字塔</a:t>
            </a:r>
            <a:endParaRPr lang="zh-CN" altLang="en-US" sz="305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439545" y="1661160"/>
            <a:ext cx="5462905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285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kumimoji="1" lang="zh-CN" altLang="en-US" sz="3200" smtClean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金字塔是</a:t>
            </a:r>
            <a:r>
              <a:rPr kumimoji="1" lang="zh-CN" altLang="en-US" sz="32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古埃及法老的陵寝，是存放木乃伊的地方，</a:t>
            </a:r>
            <a:r>
              <a:rPr kumimoji="1"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是他死而复活后永世的城堡。</a:t>
            </a:r>
            <a:r>
              <a:rPr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金字塔距今已有</a:t>
            </a:r>
            <a:r>
              <a:rPr 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4500</a:t>
            </a:r>
            <a:r>
              <a:rPr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年历史，埃及境内保存至今的金字塔共</a:t>
            </a:r>
            <a:r>
              <a:rPr 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100</a:t>
            </a:r>
            <a:r>
              <a:rPr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多座。最著名是开罗南部吉萨高地上的三座大金字塔：</a:t>
            </a:r>
            <a:r>
              <a:rPr lang="zh-CN" altLang="en-US" sz="32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胡夫金字塔、</a:t>
            </a:r>
            <a:r>
              <a:rPr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考夫拉金字塔和孟考拉金字塔。</a:t>
            </a:r>
            <a:endParaRPr lang="zh-CN" altLang="en-US" sz="32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7" name="图片 26" descr="3 (1).jpg"/>
          <p:cNvPicPr>
            <a:picLocks noChangeAspect="1"/>
          </p:cNvPicPr>
          <p:nvPr/>
        </p:nvPicPr>
        <p:blipFill>
          <a:blip r:embed="rId4"/>
          <a:srcRect t="24225"/>
          <a:stretch>
            <a:fillRect/>
          </a:stretch>
        </p:blipFill>
        <p:spPr>
          <a:xfrm>
            <a:off x="7140575" y="2240915"/>
            <a:ext cx="4639310" cy="3754755"/>
          </a:xfrm>
          <a:prstGeom prst="roundRect">
            <a:avLst>
              <a:gd name="adj" fmla="val 9711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矩形 28"/>
          <p:cNvSpPr/>
          <p:nvPr/>
        </p:nvSpPr>
        <p:spPr>
          <a:xfrm>
            <a:off x="610916" y="2580816"/>
            <a:ext cx="544290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360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金字塔的国度</a:t>
            </a:r>
            <a:endParaRPr kumimoji="1" lang="zh-CN" altLang="en-US" sz="360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6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20370" y="1026795"/>
            <a:ext cx="11417300" cy="562038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TextBox 25"/>
          <p:cNvSpPr txBox="1"/>
          <p:nvPr/>
        </p:nvSpPr>
        <p:spPr>
          <a:xfrm>
            <a:off x="722333" y="1576063"/>
            <a:ext cx="638862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胡夫金字塔</a:t>
            </a:r>
            <a:endParaRPr lang="zh-CN" altLang="en-US" sz="360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27" name="Picture 16" descr="288230376151735118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892935" y="1183640"/>
            <a:ext cx="4355465" cy="3328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Rectangle 18"/>
          <p:cNvSpPr>
            <a:spLocks noChangeArrowheads="1"/>
          </p:cNvSpPr>
          <p:nvPr/>
        </p:nvSpPr>
        <p:spPr bwMode="auto">
          <a:xfrm>
            <a:off x="673735" y="4585653"/>
            <a:ext cx="11163935" cy="206121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kumimoji="1" lang="en-US" altLang="zh-CN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kumimoji="1"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胡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夫金字塔原高</a:t>
            </a:r>
            <a:r>
              <a:rPr kumimoji="1" lang="en-US" altLang="zh-CN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146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．</a:t>
            </a:r>
            <a:r>
              <a:rPr kumimoji="1" lang="en-US" altLang="zh-CN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59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米</a:t>
            </a:r>
            <a:r>
              <a:rPr kumimoji="1" lang="en-US" altLang="zh-CN" sz="3200"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现高</a:t>
            </a:r>
            <a:r>
              <a:rPr kumimoji="1" lang="en-US" altLang="zh-CN" sz="3200">
                <a:latin typeface="华文新魏" panose="02010800040101010101" pitchFamily="2" charset="-122"/>
                <a:ea typeface="华文新魏" panose="02010800040101010101" pitchFamily="2" charset="-122"/>
              </a:rPr>
              <a:t>137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米</a:t>
            </a:r>
            <a:r>
              <a:rPr kumimoji="1" lang="en-US" altLang="zh-CN" sz="3200"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，塔基呈四方形，每边宽约</a:t>
            </a:r>
            <a:r>
              <a:rPr kumimoji="1" lang="en-US" altLang="zh-CN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230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米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，塔基面积约</a:t>
            </a:r>
            <a:r>
              <a:rPr kumimoji="1" lang="en-US" altLang="zh-CN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52 906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平方米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，沿塔绕一圈约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一千米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。据统计，整座塔共用巨石</a:t>
            </a:r>
            <a:r>
              <a:rPr kumimoji="1" lang="en-US" altLang="zh-CN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230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万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块，平均每块重约</a:t>
            </a:r>
            <a:r>
              <a:rPr kumimoji="1" lang="en-US" altLang="zh-CN" sz="320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2.5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吨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，最大的约重</a:t>
            </a:r>
            <a:r>
              <a:rPr kumimoji="1" lang="en-US" altLang="zh-CN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30</a:t>
            </a:r>
            <a:r>
              <a:rPr kumimoji="1" lang="zh-CN" altLang="en-US" sz="32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吨</a:t>
            </a:r>
            <a:r>
              <a:rPr kumimoji="1"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。胡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夫</a:t>
            </a:r>
            <a:r>
              <a:rPr kumimoji="1"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金字塔内部</a:t>
            </a:r>
            <a:r>
              <a:rPr kumimoji="1" lang="zh-CN" altLang="en-US" sz="3200">
                <a:latin typeface="华文新魏" panose="02010800040101010101" pitchFamily="2" charset="-122"/>
                <a:ea typeface="华文新魏" panose="02010800040101010101" pitchFamily="2" charset="-122"/>
              </a:rPr>
              <a:t>结构也非常</a:t>
            </a:r>
            <a:r>
              <a:rPr kumimoji="1"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复杂。</a:t>
            </a:r>
            <a:r>
              <a:rPr kumimoji="1" lang="zh-CN" altLang="en-US" sz="2285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endParaRPr kumimoji="1" lang="zh-CN" altLang="en-US" sz="2285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1" name="图片 30" descr="20120903123756558185838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79260" y="1183640"/>
            <a:ext cx="4820285" cy="332867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93850" y="430530"/>
            <a:ext cx="680974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</a:t>
            </a:r>
            <a:r>
              <a:rPr lang="zh-CN" altLang="en-US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最大</a:t>
            </a:r>
            <a:r>
              <a:rPr lang="zh-CN" altLang="en-US" sz="36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的金字塔：胡夫金字塔</a:t>
            </a:r>
            <a:endParaRPr lang="zh-CN" altLang="en-US" sz="305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TextBox 25"/>
          <p:cNvSpPr txBox="1"/>
          <p:nvPr/>
        </p:nvSpPr>
        <p:spPr>
          <a:xfrm>
            <a:off x="3680808" y="310316"/>
            <a:ext cx="4898606" cy="79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7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如何评价金字塔？</a:t>
            </a:r>
            <a:endParaRPr lang="zh-CN" altLang="en-US" sz="457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60375" y="1104265"/>
            <a:ext cx="9565640" cy="1537881"/>
          </a:xfrm>
          <a:prstGeom prst="roundRect">
            <a:avLst/>
          </a:prstGeom>
          <a:noFill/>
          <a:ln>
            <a:solidFill>
              <a:schemeClr val="bg2">
                <a:lumMod val="25000"/>
              </a:schemeClr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材料一：胡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夫金字塔内部的直角三角形厅室，各边之比为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4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：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，体现了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勾股定理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的数值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。胡夫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金字塔的底部周长如果除以其高度的两倍，得到的商为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3.14159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，这就是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圆周率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1441450" y="2992755"/>
            <a:ext cx="10547350" cy="2011190"/>
          </a:xfrm>
          <a:prstGeom prst="roundRect">
            <a:avLst/>
          </a:prstGeom>
          <a:ln>
            <a:solidFill>
              <a:schemeClr val="bg2">
                <a:lumMod val="2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材料二：塔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身的石块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之间没有水泥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之类的粘着物，而是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一块石头叠在另一块石头</a:t>
            </a:r>
            <a:r>
              <a:rPr lang="zh-CN" altLang="en-US" sz="28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上面，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每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块石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头磨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得很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平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人们</a:t>
            </a:r>
            <a:r>
              <a:rPr lang="zh-CN" altLang="en-US" sz="28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很难</a:t>
            </a:r>
            <a:r>
              <a:rPr lang="zh-CN" altLang="en-US" sz="280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用一把锋利的刀刃插入石块之间的缝隙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这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不能不说是建筑史上的奇迹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en-US" altLang="zh-CN" sz="280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r"/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理弘</a:t>
            </a:r>
            <a:r>
              <a:rPr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宇宙科学与自然考古之迷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81685" y="5146040"/>
            <a:ext cx="108908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 algn="l" fontAlgn="auto">
              <a:buClrTx/>
              <a:buSzTx/>
              <a:buFontTx/>
            </a:pPr>
            <a:r>
              <a:rPr lang="zh-CN" altLang="en-US" sz="36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积极：金字塔是古埃及文明的象征，反映了古埃及社会经济发展的较高水平，是古埃及人智慧的结晶。</a:t>
            </a:r>
            <a:endParaRPr lang="zh-CN" altLang="en-US" sz="3600" b="1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1115695" y="638175"/>
            <a:ext cx="6398260" cy="730885"/>
          </a:xfrm>
          <a:prstGeom prst="rect">
            <a:avLst/>
          </a:prstGeom>
          <a:noFill/>
          <a:ln w="38100" cmpd="sng">
            <a:solidFill>
              <a:srgbClr val="7030A0"/>
            </a:solidFill>
            <a:prstDash val="sysDot"/>
          </a:ln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  <a:buClrTx/>
            </a:pPr>
            <a:r>
              <a:rPr lang="zh-CN" altLang="en-US" sz="3200">
                <a:latin typeface="华文中宋" panose="02010600040101010101" charset="-122"/>
                <a:ea typeface="华文中宋" panose="02010600040101010101" charset="-122"/>
                <a:cs typeface="华文仿宋" panose="02010600040101010101" charset="-122"/>
                <a:sym typeface="+mn-ea"/>
              </a:rPr>
              <a:t>你能列举其他古埃及文明成果么？</a:t>
            </a:r>
            <a:endParaRPr lang="zh-CN" altLang="en-US" sz="3200"/>
          </a:p>
        </p:txBody>
      </p:sp>
      <p:sp>
        <p:nvSpPr>
          <p:cNvPr id="23" name="矩形 22"/>
          <p:cNvSpPr/>
          <p:nvPr/>
        </p:nvSpPr>
        <p:spPr>
          <a:xfrm>
            <a:off x="2013585" y="2212340"/>
            <a:ext cx="3383280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smtClean="0">
                <a:latin typeface="Calibri" panose="020f0502020204030204" charset="0"/>
                <a:ea typeface="华文新魏" panose="02010800040101010101" pitchFamily="2" charset="-122"/>
              </a:rPr>
              <a:t>医学：</a:t>
            </a:r>
            <a:r>
              <a:rPr lang="zh-CN" altLang="en-US" sz="40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木乃伊</a:t>
            </a:r>
            <a:endParaRPr lang="zh-CN" altLang="en-US" sz="400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48630" y="4604247"/>
            <a:ext cx="38404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6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建筑：</a:t>
            </a:r>
            <a:r>
              <a:rPr lang="zh-CN" altLang="en-US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狮身人面像</a:t>
            </a:r>
            <a:endParaRPr lang="zh-CN" altLang="en-US" sz="305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31" name="图片 30" descr="101373384_00000000e4a442bc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24625" y="1729105"/>
            <a:ext cx="4866005" cy="2273300"/>
          </a:xfrm>
          <a:prstGeom prst="rect">
            <a:avLst/>
          </a:prstGeom>
        </p:spPr>
      </p:pic>
      <p:pic>
        <p:nvPicPr>
          <p:cNvPr id="7" name="图片 6" descr="17961491_162728967001_2.jpg"/>
          <p:cNvPicPr>
            <a:picLocks noChangeAspect="1"/>
          </p:cNvPicPr>
          <p:nvPr/>
        </p:nvPicPr>
        <p:blipFill>
          <a:blip r:embed="rId3"/>
          <a:srcRect l="4342" t="7341" r="16915" b="6349"/>
          <a:stretch>
            <a:fillRect/>
          </a:stretch>
        </p:blipFill>
        <p:spPr>
          <a:xfrm>
            <a:off x="805180" y="3268980"/>
            <a:ext cx="4313555" cy="3315335"/>
          </a:xfrm>
          <a:prstGeom prst="roundRect">
            <a:avLst>
              <a:gd name="adj" fmla="val 8798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矩形 22"/>
          <p:cNvSpPr/>
          <p:nvPr/>
        </p:nvSpPr>
        <p:spPr>
          <a:xfrm>
            <a:off x="1424865" y="384037"/>
            <a:ext cx="33832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smtClean="0">
                <a:latin typeface="微软雅黑" panose="020b0503020204020204" charset="-122"/>
                <a:ea typeface="微软雅黑" panose="020b0503020204020204" charset="-122"/>
              </a:rPr>
              <a:t>④</a:t>
            </a:r>
            <a:r>
              <a:rPr lang="zh-CN" altLang="en-US" sz="3600" smtClean="0">
                <a:latin typeface="Calibri" panose="020f0502020204030204" charset="0"/>
                <a:ea typeface="华文新魏" panose="02010800040101010101" pitchFamily="2" charset="-122"/>
              </a:rPr>
              <a:t>医学：</a:t>
            </a:r>
            <a:r>
              <a:rPr lang="zh-CN" altLang="en-US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木乃伊</a:t>
            </a:r>
            <a:endParaRPr lang="zh-CN" altLang="en-US" sz="360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90830" y="1029335"/>
            <a:ext cx="11626850" cy="571817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矩形 27"/>
          <p:cNvSpPr/>
          <p:nvPr/>
        </p:nvSpPr>
        <p:spPr>
          <a:xfrm>
            <a:off x="611505" y="5060950"/>
            <a:ext cx="11306175" cy="138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木乃伊，即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“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人工干尸</a:t>
            </a:r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”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。古埃及人相信灵魂不死，认为人死后还会在冥世间继续生活。因此，只要保住躯体，灵魂就能依附于它而万世长存。为了把尸体保存下来，他们千方百计把尸体脱水变干，制成木乃伊。</a:t>
            </a:r>
            <a:endParaRPr lang="zh-CN" altLang="en-US" sz="280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40396" y="4334885"/>
            <a:ext cx="415353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古埃及拉美西斯大帝的木乃伊</a:t>
            </a:r>
            <a:endParaRPr lang="zh-CN" altLang="en-US" sz="2400" b="1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31" name="图片 30" descr="101373384_00000000e4a442bc.jp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63850" y="1275704"/>
            <a:ext cx="6096000" cy="3286125"/>
          </a:xfrm>
          <a:prstGeom prst="rect">
            <a:avLst/>
          </a:prstGeom>
        </p:spPr>
      </p:pic>
      <p:pic>
        <p:nvPicPr>
          <p:cNvPr id="45" name="图片 44" descr="t01035b212c51ee509d.jp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072515" y="1172210"/>
            <a:ext cx="4087495" cy="3698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63220" y="734695"/>
            <a:ext cx="11234420" cy="589216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TextBox 24"/>
          <p:cNvSpPr txBox="1"/>
          <p:nvPr/>
        </p:nvSpPr>
        <p:spPr>
          <a:xfrm>
            <a:off x="518795" y="1877060"/>
            <a:ext cx="857885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木乃伊</a:t>
            </a:r>
            <a:endParaRPr lang="en-US" altLang="zh-CN" sz="4400" smtClean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r>
              <a:rPr lang="zh-CN" altLang="en-US" sz="440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与医学</a:t>
            </a:r>
            <a:endParaRPr lang="zh-CN" altLang="en-US" sz="440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cxnSp>
        <p:nvCxnSpPr>
          <p:cNvPr id="72" name="直接连接符 71"/>
          <p:cNvCxnSpPr/>
          <p:nvPr/>
        </p:nvCxnSpPr>
        <p:spPr>
          <a:xfrm flipH="1">
            <a:off x="1517631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711960" y="2807335"/>
            <a:ext cx="927354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古埃及人在制作木乃的悠久历史中逐渐掌握了</a:t>
            </a:r>
            <a:r>
              <a:rPr lang="zh-CN" altLang="en-US" sz="3200" b="1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高超的医学和解剖学技术，掌握了药物合成和防腐技术</a:t>
            </a:r>
            <a:r>
              <a:rPr lang="zh-CN" altLang="en-US" sz="32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32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99720" y="1076325"/>
            <a:ext cx="11610975" cy="561276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图片 22" descr="17961491_162728967001_2.jpg"/>
          <p:cNvPicPr>
            <a:picLocks noChangeAspect="1"/>
          </p:cNvPicPr>
          <p:nvPr/>
        </p:nvPicPr>
        <p:blipFill>
          <a:blip r:embed="rId4"/>
          <a:srcRect l="4342" t="7341" r="16915" b="6349"/>
          <a:stretch>
            <a:fillRect/>
          </a:stretch>
        </p:blipFill>
        <p:spPr>
          <a:xfrm>
            <a:off x="409575" y="1285240"/>
            <a:ext cx="6055360" cy="5073650"/>
          </a:xfrm>
          <a:prstGeom prst="roundRect">
            <a:avLst>
              <a:gd name="adj" fmla="val 8798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Rectangle 20"/>
          <p:cNvSpPr>
            <a:spLocks noChangeArrowheads="1"/>
          </p:cNvSpPr>
          <p:nvPr/>
        </p:nvSpPr>
        <p:spPr bwMode="auto">
          <a:xfrm>
            <a:off x="7105015" y="1285240"/>
            <a:ext cx="4805680" cy="52622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285"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sz="280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狮身人面像</a:t>
            </a:r>
            <a:r>
              <a:rPr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kumimoji="1"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希腊人称它为“斯芬克斯”。它是古代埃及国王威严的象征。在</a:t>
            </a:r>
            <a:r>
              <a:rPr kumimoji="1"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埃及哈佛</a:t>
            </a:r>
            <a:r>
              <a:rPr kumimoji="1"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拉金字塔旁的一座狮身人面像是最著名的。石像的面部是按哈佛拉的相貌塑造的，它面向东方，高达</a:t>
            </a:r>
            <a:r>
              <a:rPr kumimoji="1"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20</a:t>
            </a:r>
            <a:r>
              <a:rPr kumimoji="1"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米，长</a:t>
            </a:r>
            <a:r>
              <a:rPr kumimoji="1"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57</a:t>
            </a:r>
            <a:r>
              <a:rPr kumimoji="1"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米，一只耳朵就有</a:t>
            </a:r>
            <a:r>
              <a:rPr kumimoji="1"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kumimoji="1"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米长，下额的胡须长达</a:t>
            </a:r>
            <a:r>
              <a:rPr kumimoji="1" lang="en-US" altLang="zh-CN" sz="2800">
                <a:latin typeface="华文新魏" panose="02010800040101010101" pitchFamily="2" charset="-122"/>
                <a:ea typeface="华文新魏" panose="02010800040101010101" pitchFamily="2" charset="-122"/>
              </a:rPr>
              <a:t>6</a:t>
            </a:r>
            <a:r>
              <a:rPr kumimoji="1" lang="zh-CN" altLang="en-US" sz="2800">
                <a:latin typeface="华文新魏" panose="02010800040101010101" pitchFamily="2" charset="-122"/>
                <a:ea typeface="华文新魏" panose="02010800040101010101" pitchFamily="2" charset="-122"/>
              </a:rPr>
              <a:t>米，除狮爪是用石块砌成之外，整个狮身人面像是用建筑金字塔时留下的一块天然巨石雕成的。 </a:t>
            </a:r>
            <a:endParaRPr kumimoji="1"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8" name="图片 27" descr="t01184f2a008b8bbda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4080" y="1285240"/>
            <a:ext cx="3322955" cy="4918075"/>
          </a:xfrm>
          <a:prstGeom prst="roundRect">
            <a:avLst/>
          </a:prstGeom>
        </p:spPr>
      </p:pic>
      <p:sp>
        <p:nvSpPr>
          <p:cNvPr id="30" name="椭圆 29"/>
          <p:cNvSpPr/>
          <p:nvPr/>
        </p:nvSpPr>
        <p:spPr>
          <a:xfrm>
            <a:off x="5642427" y="2308674"/>
            <a:ext cx="680362" cy="61232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15"/>
          </a:p>
        </p:txBody>
      </p:sp>
      <p:sp>
        <p:nvSpPr>
          <p:cNvPr id="4" name="矩形 3"/>
          <p:cNvSpPr/>
          <p:nvPr/>
        </p:nvSpPr>
        <p:spPr>
          <a:xfrm>
            <a:off x="1624255" y="319267"/>
            <a:ext cx="429768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3600" smtClean="0">
                <a:latin typeface="微软雅黑" panose="020b0503020204020204" charset="-122"/>
                <a:ea typeface="微软雅黑" panose="020b0503020204020204" charset="-122"/>
              </a:rPr>
              <a:t>⑤</a:t>
            </a:r>
            <a:r>
              <a:rPr lang="zh-CN" altLang="en-US" sz="36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建筑：</a:t>
            </a:r>
            <a:r>
              <a:rPr lang="zh-CN" altLang="en-US" sz="36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狮身人面像</a:t>
            </a:r>
            <a:endParaRPr lang="zh-CN" altLang="en-US" sz="305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24330" y="5690235"/>
            <a:ext cx="4512310" cy="922020"/>
          </a:xfrm>
          <a:prstGeom prst="rect">
            <a:avLst/>
          </a:prstGeom>
          <a:solidFill>
            <a:schemeClr val="accent3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b="1"/>
              <a:t>1798年拿破仑侵略埃及时，看到它庄严雄伟，仿佛向自己“示威”，一气之下，命令部下用炮弹轰掉了它的鼻子。</a:t>
            </a:r>
            <a:endParaRPr lang="zh-CN" altLang="en-US" b="1"/>
          </a:p>
        </p:txBody>
      </p:sp>
      <p:sp>
        <p:nvSpPr>
          <p:cNvPr id="64" name="流程图: 终止 63"/>
          <p:cNvSpPr/>
          <p:nvPr/>
        </p:nvSpPr>
        <p:spPr>
          <a:xfrm>
            <a:off x="7705725" y="146685"/>
            <a:ext cx="3604260" cy="990600"/>
          </a:xfrm>
          <a:prstGeom prst="flowChartTerminator">
            <a:avLst/>
          </a:prstGeom>
          <a:solidFill>
            <a:srgbClr val="FFCCCC"/>
          </a:solidFill>
          <a:ln w="38100" cap="flat" cmpd="sng">
            <a:solidFill>
              <a:srgbClr val="92D05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/>
          <a:lstStyle/>
          <a:p>
            <a:pPr algn="ctr" defTabSz="914400"/>
            <a:r>
              <a:rPr lang="en-US" sz="4000" b="1">
                <a:latin typeface="华文新魏" panose="02010800040101010101" pitchFamily="2" charset="-122"/>
                <a:ea typeface="华文新魏" panose="02010800040101010101" pitchFamily="2" charset="-122"/>
              </a:rPr>
              <a:t>5</a:t>
            </a:r>
            <a:r>
              <a:rPr lang="zh-CN" altLang="en-US" sz="4000" b="1">
                <a:latin typeface="华文新魏" panose="02010800040101010101" pitchFamily="2" charset="-122"/>
                <a:ea typeface="华文新魏" panose="02010800040101010101" pitchFamily="2" charset="-122"/>
              </a:rPr>
              <a:t>文明成果</a:t>
            </a:r>
            <a:endParaRPr lang="zh-CN" altLang="en-US" sz="40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4" grpId="0"/>
      <p:bldP spid="5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8" name="图片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607435" y="1259205"/>
            <a:ext cx="8383270" cy="5316855"/>
          </a:xfrm>
          <a:prstGeom prst="roundRect">
            <a:avLst>
              <a:gd name="adj" fmla="val 7037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矩形 20"/>
          <p:cNvSpPr/>
          <p:nvPr/>
        </p:nvSpPr>
        <p:spPr>
          <a:xfrm>
            <a:off x="6271912" y="370641"/>
            <a:ext cx="424688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制度：奴隶制君主专制</a:t>
            </a:r>
            <a:endParaRPr lang="zh-CN" altLang="en-US" sz="3200" smtClean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0544" y="2087596"/>
            <a:ext cx="3061629" cy="3846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法老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作为全国的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最高统治者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，集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军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政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财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神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等大权于一身。</a:t>
            </a:r>
            <a:endParaRPr lang="zh-CN" altLang="en-US" sz="305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在宗教上，法老被认为是“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神之子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”，具有</a:t>
            </a:r>
            <a:r>
              <a:rPr lang="zh-CN" altLang="en-US" sz="3050" smtClean="0">
                <a:solidFill>
                  <a:srgbClr val="8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无上权威</a:t>
            </a:r>
            <a:r>
              <a:rPr lang="zh-CN" altLang="en-US" sz="305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305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44595" y="4761230"/>
            <a:ext cx="824611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     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法老</a:t>
            </a:r>
            <a:r>
              <a:rPr kumimoji="1"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是古埃及国王的尊称，自称是太阳神之子，是神在地上的代理人和化身，</a:t>
            </a:r>
            <a:r>
              <a:rPr lang="zh-CN" altLang="en-US" sz="280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具有绝对的权力。古埃及人对法老崇拜近乎疯狂，官员们以亲吻法老的脚而感到自豪。</a:t>
            </a: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5" name="Picture 7" descr="0030110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7941945" y="1258570"/>
            <a:ext cx="3830955" cy="3502660"/>
          </a:xfrm>
          <a:prstGeom prst="rect">
            <a:avLst/>
          </a:prstGeom>
          <a:noFill/>
        </p:spPr>
      </p:pic>
      <p:pic>
        <p:nvPicPr>
          <p:cNvPr id="39" name="Picture 2" descr="C:\Users\Administrator\Desktop\1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3608070" y="1538605"/>
            <a:ext cx="1758950" cy="32226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0" name="图片 39" descr="t01e668d9eb31faa3ef"/>
          <p:cNvPicPr>
            <a:picLocks noChangeAspect="1"/>
          </p:cNvPicPr>
          <p:nvPr/>
        </p:nvPicPr>
        <p:blipFill>
          <a:blip r:embed="rId6"/>
          <a:srcRect l="1520" t="22093" r="51974"/>
          <a:stretch>
            <a:fillRect/>
          </a:stretch>
        </p:blipFill>
        <p:spPr>
          <a:xfrm>
            <a:off x="5672455" y="1538605"/>
            <a:ext cx="2269490" cy="319786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490855" y="1133475"/>
            <a:ext cx="3391535" cy="775388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国王称</a:t>
            </a:r>
            <a:r>
              <a:rPr lang="en-US" altLang="zh-CN" sz="36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“法老</a:t>
            </a:r>
            <a:r>
              <a:rPr lang="en-US" sz="36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”</a:t>
            </a:r>
            <a:endParaRPr lang="en-US" sz="3600">
              <a:solidFill>
                <a:schemeClr val="tx1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0855" y="247650"/>
            <a:ext cx="46113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>
                <a:solidFill>
                  <a:srgbClr val="4472C4"/>
                </a:solidFill>
                <a:latin typeface="江西拙楷" panose="02010600040101010101" charset="-122"/>
                <a:ea typeface="江西拙楷" panose="02010600040101010101" charset="-122"/>
              </a:rPr>
              <a:t> </a:t>
            </a:r>
            <a:r>
              <a:rPr sz="400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华文新魏" panose="02010800040101010101" pitchFamily="2" charset="-122"/>
              </a:rPr>
              <a:t>四、法老的统治    </a:t>
            </a:r>
            <a:r>
              <a:rPr sz="4000">
                <a:solidFill>
                  <a:schemeClr val="tx1"/>
                </a:solidFill>
                <a:latin typeface="江西拙楷" panose="02010600040101010101" charset="-122"/>
                <a:ea typeface="江西拙楷" panose="02010600040101010101" charset="-122"/>
              </a:rPr>
              <a:t>  </a:t>
            </a:r>
            <a:endParaRPr lang="zh-CN" sz="4000">
              <a:solidFill>
                <a:schemeClr val="tx1"/>
              </a:solidFill>
              <a:latin typeface="江西拙楷" panose="02010600040101010101" charset="-122"/>
              <a:ea typeface="江西拙楷" panose="02010600040101010101" charset="-122"/>
            </a:endParaRPr>
          </a:p>
        </p:txBody>
      </p:sp>
      <p:pic>
        <p:nvPicPr>
          <p:cNvPr id="42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11836400" y="12369800"/>
            <a:ext cx="330200" cy="2413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5" grpId="0"/>
      <p:bldP spid="41" grpId="0"/>
    </p:bldLst>
  </p:timing>
</p:sld>
</file>

<file path=ppt/tags/tag1.xml><?xml version="1.0" encoding="utf-8"?>
<p:tagLst xmlns:p="http://schemas.openxmlformats.org/presentationml/2006/main">
  <p:tag name="KSO_WM_UNIT_PLACING_PICTURE_USER_VIEWPORT" val="{&quot;height&quot;:9687,&quot;width&quot;:6388}"/>
</p:tagLst>
</file>

<file path=ppt/tags/tag2.xml><?xml version="1.0" encoding="utf-8"?>
<p:tagLst xmlns:p="http://schemas.openxmlformats.org/presentationml/2006/main">
  <p:tag name="KSO_WM_UNIT_PLACING_PICTURE_USER_VIEWPORT" val="{&quot;height&quot;:3600,&quot;width&quot;:2717.4992125984249}"/>
  <p:tag name="REFSHAPE" val="982576276"/>
</p:tagLst>
</file>

<file path=ppt/tags/tag3.xml><?xml version="1.0" encoding="utf-8"?>
<p:tagLst xmlns:p="http://schemas.openxmlformats.org/presentationml/2006/main">
  <p:tag name="KSO_WM_UNIT_PLACING_PICTURE_USER_VIEWPORT" val="{&quot;height&quot;:8897,&quot;width&quot;:18062}"/>
</p:tagLst>
</file>

<file path=ppt/tags/tag4.xml><?xml version="1.0" encoding="utf-8"?>
<p:tagLst xmlns:p="http://schemas.openxmlformats.org/presentationml/2006/main">
  <p:tag name="KSO_WM_UNIT_PLACING_PICTURE_USER_VIEWPORT" val="{&quot;height&quot;:4418,&quot;width&quot;:6907}"/>
</p:tagLst>
</file>

<file path=ppt/tags/tag5.xml><?xml version="1.0" encoding="utf-8"?>
<p:tagLst xmlns:p="http://schemas.openxmlformats.org/presentationml/2006/main">
  <p:tag name="KSO_WM_UNIT_PLACING_PICTURE_USER_VIEWPORT" val="{&quot;height&quot;:7978,&quot;width&quot;:16607}"/>
</p:tagLst>
</file>

<file path=ppt/tags/tag6.xml><?xml version="1.0" encoding="utf-8"?>
<p:tagLst xmlns:p="http://schemas.openxmlformats.org/presentationml/2006/main">
  <p:tag name="KSO_WM_UNIT_PLACING_PICTURE_USER_VIEWPORT" val="{&quot;height&quot;:5175,&quot;width&quot;:9600}"/>
  <p:tag name="REFSHAPE" val="584416412"/>
</p:tagLst>
</file>

<file path=ppt/tags/tag7.xml><?xml version="1.0" encoding="utf-8"?>
<p:tagLst xmlns:p="http://schemas.openxmlformats.org/presentationml/2006/main">
  <p:tag name="KSO_WM_UNIT_PLACING_PICTURE_USER_VIEWPORT" val="{&quot;height&quot;:6050,&quot;width&quot;:6437}"/>
</p:tagLst>
</file>

<file path=ppt/tags/tag8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1_Dragon_powerbar_Rhea">
  <a:themeElements>
    <a:clrScheme name="Dragon_powerbar_Rhe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ragon_powerbar_Rhea">
      <a:majorFont>
        <a:latin typeface="Arial"/>
        <a:ea typeface="黑体"/>
        <a:cs typeface="Arial"/>
      </a:majorFont>
      <a:minorFont>
        <a:latin typeface="Arial"/>
        <a:ea typeface="SimSun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PMingLiU" panose="02020500000000000000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TW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PMingLiU" panose="02020500000000000000" pitchFamily="18" charset="-120"/>
          </a:defRPr>
        </a:defPPr>
      </a:lstStyle>
    </a:lnDef>
  </a:objectDefaults>
  <a:extraClrSchemeLst>
    <a:extraClrScheme>
      <a:clrScheme name="Dragon_powerbar_Rhe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agon_powerbar_Rhe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agon_powerbar_Rhe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agon_powerbar_Rhe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agon_powerbar_Rhe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ragon_powerbar_Rhe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agon_powerbar_Rhe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agon_powerbar_Rhe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agon_powerbar_Rhe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agon_powerbar_Rhe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agon_powerbar_Rhe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ragon_powerbar_Rhe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76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2" baseType="lpstr">
      <vt:lpstr>Arial</vt:lpstr>
      <vt:lpstr>黑体</vt:lpstr>
      <vt:lpstr>SimSun</vt:lpstr>
      <vt:lpstr>PMingLiU</vt:lpstr>
      <vt:lpstr>宋体</vt:lpstr>
      <vt:lpstr>Calibri</vt:lpstr>
      <vt:lpstr>Calibri Light</vt:lpstr>
      <vt:lpstr>Times New Roman</vt:lpstr>
      <vt:lpstr>华文细黑</vt:lpstr>
      <vt:lpstr>Wingdings</vt:lpstr>
      <vt:lpstr>微软雅黑</vt:lpstr>
      <vt:lpstr>江西拙楷</vt:lpstr>
      <vt:lpstr>华文新魏</vt:lpstr>
      <vt:lpstr>方正粗黑宋简体</vt:lpstr>
      <vt:lpstr>华文隶书</vt:lpstr>
      <vt:lpstr>华文中宋</vt:lpstr>
      <vt:lpstr>华文仿宋</vt:lpstr>
      <vt:lpstr>1_Dragon_powerbar_Rhea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20.1100</AppVersion>
  <TotalTime>0</TotalTim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2020-12-29T11:10:31Z</cp:lastPrinted>
  <dcterms:created xsi:type="dcterms:W3CDTF">2020-12-29T11:10:31Z</dcterms:created>
  <dcterms:modified xsi:type="dcterms:W3CDTF">2020-12-29T03:10:35Z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