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39" r:id="rId3"/>
    <p:sldId id="301" r:id="rId5"/>
    <p:sldId id="260" r:id="rId6"/>
    <p:sldId id="256" r:id="rId7"/>
    <p:sldId id="440" r:id="rId8"/>
    <p:sldId id="441" r:id="rId9"/>
    <p:sldId id="442" r:id="rId10"/>
    <p:sldId id="443" r:id="rId11"/>
    <p:sldId id="444" r:id="rId12"/>
    <p:sldId id="445" r:id="rId13"/>
    <p:sldId id="446" r:id="rId14"/>
    <p:sldId id="447" r:id="rId15"/>
    <p:sldId id="448" r:id="rId16"/>
    <p:sldId id="449" r:id="rId17"/>
    <p:sldId id="450" r:id="rId18"/>
    <p:sldId id="451" r:id="rId19"/>
    <p:sldId id="452" r:id="rId20"/>
    <p:sldId id="453" r:id="rId21"/>
    <p:sldId id="338" r:id="rId22"/>
    <p:sldId id="430" r:id="rId23"/>
    <p:sldId id="431" r:id="rId24"/>
    <p:sldId id="377" r:id="rId25"/>
    <p:sldId id="378" r:id="rId2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407"/>
    <a:srgbClr val="F922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262"/>
        <p:guide pos="2736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09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indent="0" algn="r"/>
            <a:fld id="{9A0DB2DC-4C9A-4742-B13C-FB6460FD3503}" type="slidenum">
              <a:rPr lang="zh-CN" altLang="en-US" sz="1800" dirty="0"/>
            </a:fld>
            <a:endParaRPr lang="zh-CN" altLang="en-US" sz="18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3" name="文本框 1"/>
          <p:cNvSpPr txBox="1"/>
          <p:nvPr/>
        </p:nvSpPr>
        <p:spPr>
          <a:xfrm>
            <a:off x="422275" y="1341438"/>
            <a:ext cx="8299450" cy="35382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zh-CN" altLang="en-US" sz="4000" b="1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第七单元 工业革命和工人运动</a:t>
            </a:r>
            <a:endParaRPr lang="zh-CN" altLang="en-US" sz="4000" b="1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algn="ctr"/>
            <a:r>
              <a:rPr lang="zh-CN" altLang="en-US" sz="4000" b="1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的兴起</a:t>
            </a:r>
            <a:endParaRPr lang="zh-CN" altLang="en-US" sz="3600" b="1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algn="ctr"/>
            <a:endParaRPr lang="en-US" altLang="zh-CN" sz="3600" b="1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algn="ctr"/>
            <a:endParaRPr lang="zh-CN" altLang="en-US" sz="3600" b="1" dirty="0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第</a:t>
            </a:r>
            <a:r>
              <a:rPr lang="en-US" altLang="zh-CN" sz="3600" b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21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课 马克思主义的诞生和国际工人运动的兴起</a:t>
            </a:r>
            <a:endParaRPr lang="zh-CN" altLang="en-US" sz="36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圆角矩形 3"/>
          <p:cNvSpPr/>
          <p:nvPr/>
        </p:nvSpPr>
        <p:spPr>
          <a:xfrm>
            <a:off x="107633" y="639763"/>
            <a:ext cx="1800225" cy="504825"/>
          </a:xfrm>
          <a:prstGeom prst="roundRect">
            <a:avLst/>
          </a:prstGeom>
          <a:solidFill>
            <a:srgbClr val="F92205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00" name="文本框 99"/>
          <p:cNvSpPr txBox="1"/>
          <p:nvPr/>
        </p:nvSpPr>
        <p:spPr>
          <a:xfrm>
            <a:off x="339090" y="568325"/>
            <a:ext cx="8322310" cy="5347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zh-CN" sz="2400" b="1">
                <a:solidFill>
                  <a:schemeClr val="bg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教学目标</a:t>
            </a:r>
            <a:endParaRPr lang="zh-CN" sz="2400" b="1">
              <a:solidFill>
                <a:schemeClr val="bg1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sz="2000" b="1">
                <a:ea typeface="宋体" panose="02010600030101010101" pitchFamily="2" charset="-122"/>
              </a:rPr>
              <a:t>知识与能力：</a:t>
            </a:r>
            <a:endParaRPr lang="zh-CN" sz="2000" b="1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sz="2000">
                <a:ea typeface="宋体" panose="02010600030101010101" pitchFamily="2" charset="-122"/>
              </a:rPr>
              <a:t>了解马克思主义诞生的时间、标志及影响，能用主要史实说出马克思、恩格斯的革命活动；理解分析马克思主义诞生对国际工人运动的影响。</a:t>
            </a:r>
            <a:endParaRPr lang="zh-CN" sz="2000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sz="2000" b="1">
                <a:ea typeface="宋体" panose="02010600030101010101" pitchFamily="2" charset="-122"/>
              </a:rPr>
              <a:t>过程与方法：</a:t>
            </a:r>
            <a:endParaRPr lang="zh-CN" sz="2000" b="1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sz="2000">
                <a:ea typeface="宋体" panose="02010600030101010101" pitchFamily="2" charset="-122"/>
              </a:rPr>
              <a:t>感知科学社会主义产生的条件和过程，学会运用社会存在与社会意识、客观规律与主观能动性的观点正确分析历史现象的方法。感知马克思、恩格斯的革命活动和高尚情操以及他们所创立的理论的正确；认识巴黎公社的无产阶级政权性质及其不可避免的失败结局。</a:t>
            </a:r>
            <a:endParaRPr lang="zh-CN" sz="2000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sz="2000" b="1">
                <a:ea typeface="宋体" panose="02010600030101010101" pitchFamily="2" charset="-122"/>
              </a:rPr>
              <a:t>情感态度与价值观：</a:t>
            </a:r>
            <a:endParaRPr lang="zh-CN" sz="2000" b="1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sz="2000">
                <a:ea typeface="宋体" panose="02010600030101010101" pitchFamily="2" charset="-122"/>
              </a:rPr>
              <a:t>学习马克思、恩格斯的革命精神，培养学生的爱国情操，坚定共产主义 的理想信念。</a:t>
            </a:r>
            <a:endParaRPr lang="zh-CN" sz="2000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圆角矩形 3"/>
          <p:cNvSpPr/>
          <p:nvPr/>
        </p:nvSpPr>
        <p:spPr>
          <a:xfrm>
            <a:off x="684213" y="481013"/>
            <a:ext cx="1800225" cy="504825"/>
          </a:xfrm>
          <a:prstGeom prst="roundRect">
            <a:avLst/>
          </a:prstGeom>
          <a:solidFill>
            <a:srgbClr val="F92205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2051" name="副标题 3074"/>
          <p:cNvSpPr>
            <a:spLocks noGrp="1"/>
          </p:cNvSpPr>
          <p:nvPr/>
        </p:nvSpPr>
        <p:spPr>
          <a:xfrm>
            <a:off x="650875" y="442913"/>
            <a:ext cx="6400800" cy="6651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defTabSz="914400">
              <a:spcBef>
                <a:spcPct val="20000"/>
              </a:spcBef>
            </a:pPr>
            <a:r>
              <a:rPr lang="zh-CN" altLang="zh-CN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导入新课</a:t>
            </a:r>
            <a:endParaRPr lang="zh-CN" altLang="zh-CN" sz="32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84530" y="1008380"/>
            <a:ext cx="7938135" cy="15163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</a:pPr>
            <a:r>
              <a:rPr lang="zh-CN" altLang="en-US" b="1"/>
              <a:t>《国际歌》在世界上传唱了一百多年,在这一百多年里,它激励着世界上不同肤色、不同语言、遭受压迫的人们起来反抗,这首歌是著名的法国工人运动领导者之一欧仁·鲍狄埃为纪念国际工人运动而作的,19世纪的工人运动有什么特点?今天我们就来共同学习</a:t>
            </a:r>
            <a:endParaRPr lang="zh-CN" altLang="en-US" b="1"/>
          </a:p>
        </p:txBody>
      </p:sp>
      <p:pic>
        <p:nvPicPr>
          <p:cNvPr id="5" name="内容占位符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31495" y="2719070"/>
            <a:ext cx="3810000" cy="38639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8405" y="2719070"/>
            <a:ext cx="3604260" cy="3933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>
          <a:xfrm>
            <a:off x="467995" y="1844675"/>
            <a:ext cx="5112385" cy="4318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900430" y="911225"/>
            <a:ext cx="5388610" cy="504825"/>
          </a:xfrm>
          <a:prstGeom prst="roundRect">
            <a:avLst/>
          </a:prstGeom>
          <a:solidFill>
            <a:srgbClr val="F92205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3075" name="副标题 3074"/>
          <p:cNvSpPr>
            <a:spLocks noGrp="1"/>
          </p:cNvSpPr>
          <p:nvPr>
            <p:ph type="subTitle" idx="1"/>
          </p:nvPr>
        </p:nvSpPr>
        <p:spPr>
          <a:xfrm>
            <a:off x="866775" y="873125"/>
            <a:ext cx="6400800" cy="665163"/>
          </a:xfrm>
        </p:spPr>
        <p:txBody>
          <a:bodyPr anchor="t"/>
          <a:p>
            <a:pPr algn="l" defTabSz="914400"/>
            <a:r>
              <a:rPr lang="zh-CN" altLang="zh-CN" sz="3200" b="1" kern="1200" baseline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目标导学一  马克思与恩格斯</a:t>
            </a:r>
            <a:endParaRPr lang="zh-CN" altLang="zh-CN" sz="3200" b="1" kern="1200" baseline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945" y="1607820"/>
            <a:ext cx="5021580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/>
              <a:t>                                                                         </a:t>
            </a:r>
            <a:r>
              <a:rPr lang="zh-CN" altLang="en-US" b="1"/>
              <a:t>阅读教材，概述马克思与恩格斯的主要革命活动。</a:t>
            </a:r>
            <a:endParaRPr lang="zh-CN" altLang="en-US"/>
          </a:p>
          <a:p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467995" y="2529840"/>
            <a:ext cx="70789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>
                <a:sym typeface="+mn-ea"/>
              </a:rPr>
              <a:t>①马克思在《莱茵报》上发表文章，抨击普鲁士政府禁锢出版自由；</a:t>
            </a:r>
            <a:endParaRPr lang="zh-CN" altLang="en-US" b="1"/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8020" y="2898140"/>
            <a:ext cx="5390515" cy="3074670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6058535" y="4123690"/>
            <a:ext cx="297942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0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背景资料</a:t>
            </a:r>
            <a:endParaRPr lang="en-US" sz="20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sz="200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1842</a:t>
            </a:r>
            <a:r>
              <a:rPr lang="zh-CN" sz="2000">
                <a:latin typeface="Calibri" panose="020F0502020204030204" charset="0"/>
                <a:ea typeface="宋体" panose="02010600030101010101" pitchFamily="2" charset="-122"/>
              </a:rPr>
              <a:t>年，马克思第一份职业，《莱茵报》记者。</a:t>
            </a:r>
            <a:endParaRPr lang="zh-CN" altLang="en-US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554990" y="514350"/>
            <a:ext cx="8291195" cy="25838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60000"/>
              </a:lnSpc>
            </a:pPr>
            <a:r>
              <a:rPr lang="zh-CN" altLang="en-US" b="1">
                <a:sym typeface="+mn-ea"/>
              </a:rPr>
              <a:t>②在巴黎，马克思和恩格斯一起讨论各种理论和欧洲工人运动；</a:t>
            </a:r>
            <a:endParaRPr lang="zh-CN" altLang="en-US" b="1">
              <a:sym typeface="+mn-ea"/>
            </a:endParaRPr>
          </a:p>
          <a:p>
            <a:pPr>
              <a:lnSpc>
                <a:spcPct val="160000"/>
              </a:lnSpc>
            </a:pPr>
            <a:r>
              <a:rPr lang="zh-CN" altLang="en-US" b="1">
                <a:sym typeface="+mn-ea"/>
              </a:rPr>
              <a:t>③马克思在伦敦写出了《资本论》等著作；</a:t>
            </a:r>
            <a:endParaRPr lang="zh-CN" altLang="en-US" b="1"/>
          </a:p>
          <a:p>
            <a:pPr>
              <a:lnSpc>
                <a:spcPct val="160000"/>
              </a:lnSpc>
            </a:pPr>
            <a:r>
              <a:rPr lang="zh-CN" altLang="en-US" b="1">
                <a:sym typeface="+mn-ea"/>
              </a:rPr>
              <a:t>④马克思、恩格斯批判地继承了前人思想的精华，形成了马克思主义理论；</a:t>
            </a:r>
            <a:endParaRPr lang="zh-CN" altLang="en-US" b="1"/>
          </a:p>
          <a:p>
            <a:pPr>
              <a:lnSpc>
                <a:spcPct val="160000"/>
              </a:lnSpc>
            </a:pPr>
            <a:r>
              <a:rPr lang="zh-CN" altLang="en-US" b="1">
                <a:sym typeface="+mn-ea"/>
              </a:rPr>
              <a:t>⑤1848年，马克思和恩格斯为共产主义者同盟起草的纲领《共产党宣言》在伦敦正式出版。</a:t>
            </a:r>
            <a:endParaRPr lang="zh-CN" altLang="en-US"/>
          </a:p>
          <a:p>
            <a:endParaRPr lang="zh-CN" altLang="en-US" b="1"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1480" y="2760980"/>
            <a:ext cx="2506980" cy="255397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4100" y="2760345"/>
            <a:ext cx="2390140" cy="2555240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822960" y="5487670"/>
            <a:ext cx="1409700" cy="252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105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马克思和恩格斯讨论</a:t>
            </a:r>
            <a:endParaRPr lang="zh-CN" altLang="en-US" sz="105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107180" y="5471160"/>
            <a:ext cx="1409700" cy="252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105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德文初版《资本论》</a:t>
            </a:r>
            <a:endParaRPr lang="zh-CN" altLang="en-US" sz="105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5255" y="2760345"/>
            <a:ext cx="2360295" cy="255397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7032625" y="5454650"/>
            <a:ext cx="1409700" cy="252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105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德文版《共产党宣言》</a:t>
            </a:r>
            <a:endParaRPr lang="zh-CN" altLang="en-US" sz="105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流程图: 可选过程 4"/>
          <p:cNvSpPr/>
          <p:nvPr/>
        </p:nvSpPr>
        <p:spPr>
          <a:xfrm>
            <a:off x="179705" y="1628775"/>
            <a:ext cx="6624955" cy="518414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流程图: 可选过程 3"/>
          <p:cNvSpPr/>
          <p:nvPr/>
        </p:nvSpPr>
        <p:spPr>
          <a:xfrm>
            <a:off x="539750" y="889635"/>
            <a:ext cx="2232025" cy="450850"/>
          </a:xfrm>
          <a:prstGeom prst="flowChartAlternateProces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889635"/>
            <a:ext cx="2355850" cy="465455"/>
          </a:xfrm>
        </p:spPr>
        <p:txBody>
          <a:bodyPr/>
          <a:p>
            <a:r>
              <a:rPr lang="zh-CN" altLang="en-US" sz="1800">
                <a:latin typeface="+mn-ea"/>
                <a:ea typeface="+mn-ea"/>
              </a:rPr>
              <a:t>马克思、恩格斯简历</a:t>
            </a:r>
            <a:endParaRPr lang="zh-CN" altLang="en-US" sz="1800">
              <a:latin typeface="+mn-ea"/>
              <a:ea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8270" y="1568450"/>
            <a:ext cx="6587490" cy="4526280"/>
          </a:xfrm>
        </p:spPr>
        <p:txBody>
          <a:bodyPr/>
          <a:p>
            <a:pPr>
              <a:lnSpc>
                <a:spcPct val="130000"/>
              </a:lnSpc>
            </a:pPr>
            <a:r>
              <a:rPr lang="zh-CN" altLang="en-US" sz="1600"/>
              <a:t>1818年5月5日——马克思诞生</a:t>
            </a:r>
            <a:endParaRPr lang="zh-CN" altLang="en-US" sz="1600"/>
          </a:p>
          <a:p>
            <a:pPr>
              <a:lnSpc>
                <a:spcPct val="130000"/>
              </a:lnSpc>
            </a:pPr>
            <a:r>
              <a:rPr lang="zh-CN" altLang="en-US" sz="1600"/>
              <a:t>学生时代——在特里尔的中学毕业以后，最初进入波恩大学，后来转入柏林大学，在柏林加入青年黑格尔派组织“博士俱乐部”。最后获得耶拿大学哲学博士学位。</a:t>
            </a:r>
            <a:endParaRPr lang="zh-CN" altLang="en-US" sz="1600"/>
          </a:p>
          <a:p>
            <a:pPr>
              <a:lnSpc>
                <a:spcPct val="130000"/>
              </a:lnSpc>
            </a:pPr>
            <a:r>
              <a:rPr lang="zh-CN" altLang="en-US" sz="1600"/>
              <a:t>1842年10月——迁往科隆居住，担任《莱茵报》主编。</a:t>
            </a:r>
            <a:endParaRPr lang="zh-CN" altLang="en-US" sz="1600"/>
          </a:p>
          <a:p>
            <a:pPr>
              <a:lnSpc>
                <a:spcPct val="130000"/>
              </a:lnSpc>
            </a:pPr>
            <a:r>
              <a:rPr lang="zh-CN" altLang="en-US" sz="1600"/>
              <a:t>1843年——年初，《莱茵报》被封禁。6月，与燕妮·威斯特华伦结婚。10月，迁居巴黎，与卢格共同筹备出版《德法年鉴》。</a:t>
            </a:r>
            <a:endParaRPr lang="zh-CN" altLang="en-US" sz="1600"/>
          </a:p>
          <a:p>
            <a:pPr>
              <a:lnSpc>
                <a:spcPct val="130000"/>
              </a:lnSpc>
            </a:pPr>
            <a:r>
              <a:rPr lang="zh-CN" altLang="en-US" sz="1600"/>
              <a:t>1844年8月底至9月初——在巴黎初识恩格斯。</a:t>
            </a:r>
            <a:endParaRPr lang="zh-CN" altLang="en-US" sz="1600"/>
          </a:p>
          <a:p>
            <a:pPr>
              <a:lnSpc>
                <a:spcPct val="130000"/>
              </a:lnSpc>
            </a:pPr>
            <a:r>
              <a:rPr lang="zh-CN" altLang="en-US" sz="1600"/>
              <a:t>1845年——法国政府根据普鲁士政府的要求，把马克思逐出巴黎。马克思迁居布鲁塞尔，其间，曾和恩格斯一道去英国一趟。</a:t>
            </a:r>
            <a:endParaRPr lang="zh-CN" altLang="en-US" sz="1600"/>
          </a:p>
          <a:p>
            <a:pPr>
              <a:lnSpc>
                <a:spcPct val="130000"/>
              </a:lnSpc>
            </a:pPr>
            <a:r>
              <a:rPr lang="zh-CN" altLang="en-US" sz="1600"/>
              <a:t>1847年——在布鲁塞尔发表《哲学的贫困》。</a:t>
            </a:r>
            <a:endParaRPr lang="zh-CN" altLang="en-US" sz="1600"/>
          </a:p>
          <a:p>
            <a:pPr>
              <a:lnSpc>
                <a:spcPct val="130000"/>
              </a:lnSpc>
            </a:pPr>
            <a:r>
              <a:rPr lang="zh-CN" altLang="en-US" sz="1600"/>
              <a:t>1847～1848年——1847年底，出席共产主义者同盟代表大会，受大会委托起草同盟纲领，即1848年2月发表的《共产党宣言》。</a:t>
            </a:r>
            <a:endParaRPr lang="zh-CN" altLang="en-US" sz="1600"/>
          </a:p>
          <a:p>
            <a:pPr>
              <a:lnSpc>
                <a:spcPct val="130000"/>
              </a:lnSpc>
            </a:pPr>
            <a:r>
              <a:rPr lang="zh-CN" altLang="en-US" sz="1600"/>
              <a:t>1848年——被比利时政府驱逐出境，返回巴黎。三月革命后，移居科隆，创办《新莱茵报》，鼓励和支持工人运动。</a:t>
            </a:r>
            <a:endParaRPr lang="zh-CN" altLang="en-US" sz="1600"/>
          </a:p>
          <a:p>
            <a:pPr>
              <a:lnSpc>
                <a:spcPct val="130000"/>
              </a:lnSpc>
            </a:pPr>
            <a:endParaRPr lang="zh-CN" altLang="en-US" sz="1600"/>
          </a:p>
        </p:txBody>
      </p:sp>
      <p:grpSp>
        <p:nvGrpSpPr>
          <p:cNvPr id="12290" name="组合 2"/>
          <p:cNvGrpSpPr/>
          <p:nvPr/>
        </p:nvGrpSpPr>
        <p:grpSpPr>
          <a:xfrm>
            <a:off x="6804025" y="46355"/>
            <a:ext cx="1783080" cy="2350135"/>
            <a:chOff x="6516688" y="2060575"/>
            <a:chExt cx="2328862" cy="3779838"/>
          </a:xfrm>
        </p:grpSpPr>
        <p:sp>
          <p:nvSpPr>
            <p:cNvPr id="12291" name="Rectangle 2"/>
            <p:cNvSpPr txBox="1"/>
            <p:nvPr/>
          </p:nvSpPr>
          <p:spPr>
            <a:xfrm>
              <a:off x="6732588" y="5303838"/>
              <a:ext cx="1881187" cy="5365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ctr" eaLnBrk="0" hangingPunct="0"/>
              <a:r>
                <a:rPr lang="zh-CN" altLang="en-US" sz="32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马克思</a:t>
              </a:r>
              <a:endPara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pic>
          <p:nvPicPr>
            <p:cNvPr id="12292" name="Picture 3" descr="马克思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516688" y="2060575"/>
              <a:ext cx="2328862" cy="3189288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流程图: 可选过程 3"/>
          <p:cNvSpPr/>
          <p:nvPr/>
        </p:nvSpPr>
        <p:spPr>
          <a:xfrm>
            <a:off x="179705" y="1557020"/>
            <a:ext cx="8712835" cy="410400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7655" y="1600200"/>
            <a:ext cx="8399145" cy="4526280"/>
          </a:xfrm>
        </p:spPr>
        <p:txBody>
          <a:bodyPr/>
          <a:p>
            <a:pPr>
              <a:lnSpc>
                <a:spcPct val="160000"/>
              </a:lnSpc>
            </a:pPr>
            <a:r>
              <a:rPr lang="zh-CN" altLang="en-US" sz="1800">
                <a:sym typeface="+mn-ea"/>
              </a:rPr>
              <a:t>1849年——受到资产阶级法庭审判，被驱逐出境。移居巴黎，后又遭逐，8月，迁居伦敦，直至逝世。</a:t>
            </a:r>
            <a:endParaRPr lang="zh-CN" altLang="en-US" sz="1800"/>
          </a:p>
          <a:p>
            <a:pPr>
              <a:lnSpc>
                <a:spcPct val="160000"/>
              </a:lnSpc>
            </a:pPr>
            <a:r>
              <a:rPr lang="zh-CN" altLang="en-US" sz="1800">
                <a:sym typeface="+mn-ea"/>
              </a:rPr>
              <a:t>1851年底至1852年3月——完成《路易·波拿巴的雾月十八日》。</a:t>
            </a:r>
            <a:endParaRPr lang="zh-CN" altLang="en-US" sz="1800"/>
          </a:p>
          <a:p>
            <a:pPr>
              <a:lnSpc>
                <a:spcPct val="160000"/>
              </a:lnSpc>
            </a:pPr>
            <a:r>
              <a:rPr lang="zh-CN" altLang="en-US" sz="1800">
                <a:sym typeface="+mn-ea"/>
              </a:rPr>
              <a:t>1859年——《政治经济学批判》出版。</a:t>
            </a:r>
            <a:endParaRPr lang="zh-CN" altLang="en-US" sz="1800"/>
          </a:p>
          <a:p>
            <a:pPr>
              <a:lnSpc>
                <a:spcPct val="160000"/>
              </a:lnSpc>
            </a:pPr>
            <a:r>
              <a:rPr lang="zh-CN" altLang="en-US" sz="1800">
                <a:sym typeface="+mn-ea"/>
              </a:rPr>
              <a:t>1864年——第一国际成立，马克思一直是它的领导者和鼓舞者。</a:t>
            </a:r>
            <a:endParaRPr lang="zh-CN" altLang="en-US" sz="1800"/>
          </a:p>
          <a:p>
            <a:pPr>
              <a:lnSpc>
                <a:spcPct val="160000"/>
              </a:lnSpc>
            </a:pPr>
            <a:r>
              <a:rPr lang="zh-CN" altLang="en-US" sz="1800">
                <a:sym typeface="+mn-ea"/>
              </a:rPr>
              <a:t>1867年——《资本论》第一卷在汉堡出版。</a:t>
            </a:r>
            <a:endParaRPr lang="zh-CN" altLang="en-US" sz="1800"/>
          </a:p>
          <a:p>
            <a:pPr>
              <a:lnSpc>
                <a:spcPct val="160000"/>
              </a:lnSpc>
            </a:pPr>
            <a:r>
              <a:rPr lang="zh-CN" altLang="en-US" sz="1800">
                <a:sym typeface="+mn-ea"/>
              </a:rPr>
              <a:t>1871年——完成《法兰西内战》，分析了巴黎公社经验。</a:t>
            </a:r>
            <a:endParaRPr lang="zh-CN" altLang="en-US" sz="1800"/>
          </a:p>
          <a:p>
            <a:pPr>
              <a:lnSpc>
                <a:spcPct val="160000"/>
              </a:lnSpc>
            </a:pPr>
            <a:r>
              <a:rPr lang="zh-CN" altLang="en-US" sz="1800">
                <a:sym typeface="+mn-ea"/>
              </a:rPr>
              <a:t>1883年3月14日——马克思逝世。</a:t>
            </a:r>
            <a:endParaRPr lang="zh-CN" altLang="en-US" sz="1800"/>
          </a:p>
          <a:p>
            <a:endParaRPr lang="zh-CN" altLang="en-US" sz="1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流程图: 可选过程 5"/>
          <p:cNvSpPr/>
          <p:nvPr/>
        </p:nvSpPr>
        <p:spPr>
          <a:xfrm>
            <a:off x="40005" y="188595"/>
            <a:ext cx="6620510" cy="648081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657340" y="264795"/>
            <a:ext cx="2204085" cy="302577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78765" y="264795"/>
            <a:ext cx="6219825" cy="62064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</a:pPr>
            <a:r>
              <a:rPr lang="zh-CN" altLang="en-US"/>
              <a:t>1820年11月28日——恩格斯诞生。</a:t>
            </a:r>
            <a:endParaRPr lang="zh-CN" altLang="en-US"/>
          </a:p>
          <a:p>
            <a:pPr>
              <a:lnSpc>
                <a:spcPct val="130000"/>
              </a:lnSpc>
            </a:pPr>
            <a:r>
              <a:rPr lang="zh-CN" altLang="en-US"/>
              <a:t>青年时代——起初在巴门的实验中学读书，后转学，又退学。在父亲的办事处工作一年，转到一家商号任职。1841年，在柏林以志愿兵资格服役。</a:t>
            </a:r>
            <a:endParaRPr lang="zh-CN" altLang="en-US"/>
          </a:p>
          <a:p>
            <a:pPr>
              <a:lnSpc>
                <a:spcPct val="130000"/>
              </a:lnSpc>
            </a:pPr>
            <a:r>
              <a:rPr lang="zh-CN" altLang="en-US"/>
              <a:t>1842年——服役期满，前往英国曼彻斯特。</a:t>
            </a:r>
            <a:endParaRPr lang="zh-CN" altLang="en-US"/>
          </a:p>
          <a:p>
            <a:pPr>
              <a:lnSpc>
                <a:spcPct val="130000"/>
              </a:lnSpc>
            </a:pPr>
            <a:r>
              <a:rPr lang="zh-CN" altLang="en-US"/>
              <a:t>1844年8月底～9月初——经巴黎赴德意志，会见马克思。</a:t>
            </a:r>
            <a:endParaRPr lang="zh-CN" altLang="en-US"/>
          </a:p>
          <a:p>
            <a:pPr>
              <a:lnSpc>
                <a:spcPct val="130000"/>
              </a:lnSpc>
            </a:pPr>
            <a:r>
              <a:rPr lang="zh-CN" altLang="en-US"/>
              <a:t>1845年——在德意志出版了《英国工人阶级状况》。</a:t>
            </a:r>
            <a:endParaRPr lang="zh-CN" altLang="en-US"/>
          </a:p>
          <a:p>
            <a:pPr>
              <a:lnSpc>
                <a:spcPct val="130000"/>
              </a:lnSpc>
            </a:pPr>
            <a:r>
              <a:rPr lang="zh-CN" altLang="en-US"/>
              <a:t>1845～1847年——在布鲁塞尔和巴黎居住，一度和马克思前往英国。</a:t>
            </a:r>
            <a:endParaRPr lang="zh-CN" altLang="en-US"/>
          </a:p>
          <a:p>
            <a:pPr>
              <a:lnSpc>
                <a:spcPct val="130000"/>
              </a:lnSpc>
            </a:pPr>
            <a:r>
              <a:rPr lang="zh-CN" altLang="en-US"/>
              <a:t>1847～1848年——初与马克思一起出席共产主义者同盟代表大会，并为同盟起草纲领，这就是《共产党宣言》。</a:t>
            </a:r>
            <a:endParaRPr lang="zh-CN" altLang="en-US"/>
          </a:p>
          <a:p>
            <a:pPr>
              <a:lnSpc>
                <a:spcPct val="130000"/>
              </a:lnSpc>
            </a:pPr>
            <a:r>
              <a:rPr lang="zh-CN" altLang="en-US"/>
              <a:t>1848～1849年——在科隆参加领导《新莱茵报》，后因当局要逮捕该报编辑，前往布鲁塞尔，在布鲁塞尔被捕入狱，遭逐。1849年1月和马克思一道在法庭受审，后获释，来到伦敦。</a:t>
            </a:r>
            <a:endParaRPr lang="zh-CN" altLang="en-US"/>
          </a:p>
          <a:p>
            <a:pPr>
              <a:lnSpc>
                <a:spcPct val="130000"/>
              </a:lnSpc>
            </a:pPr>
            <a:r>
              <a:rPr lang="zh-CN" altLang="en-US"/>
              <a:t>1850年——《德国农民战争》发表。11月，回到曼彻斯特经商，资助马克思。</a:t>
            </a:r>
            <a:endParaRPr lang="zh-CN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流程图: 可选过程 3"/>
          <p:cNvSpPr/>
          <p:nvPr/>
        </p:nvSpPr>
        <p:spPr>
          <a:xfrm>
            <a:off x="179705" y="1628775"/>
            <a:ext cx="8641080" cy="453644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6065" y="1600200"/>
            <a:ext cx="8548370" cy="4526280"/>
          </a:xfrm>
        </p:spPr>
        <p:txBody>
          <a:bodyPr/>
          <a:p>
            <a:pPr>
              <a:lnSpc>
                <a:spcPct val="160000"/>
              </a:lnSpc>
            </a:pPr>
            <a:r>
              <a:rPr lang="zh-CN" altLang="en-US" sz="1800"/>
              <a:t>1851～1852年——撰写《德国的革命与反革命》一书中的各篇论文。</a:t>
            </a:r>
            <a:endParaRPr lang="zh-CN" altLang="en-US" sz="1800"/>
          </a:p>
          <a:p>
            <a:pPr>
              <a:lnSpc>
                <a:spcPct val="160000"/>
              </a:lnSpc>
            </a:pPr>
            <a:r>
              <a:rPr lang="zh-CN" altLang="en-US" sz="1800"/>
              <a:t>1870年——赴伦敦，入选第一国际总委员会。</a:t>
            </a:r>
            <a:endParaRPr lang="zh-CN" altLang="en-US" sz="1800"/>
          </a:p>
          <a:p>
            <a:pPr>
              <a:lnSpc>
                <a:spcPct val="160000"/>
              </a:lnSpc>
            </a:pPr>
            <a:r>
              <a:rPr lang="zh-CN" altLang="en-US" sz="1800"/>
              <a:t>19世纪70～80年代——继续领导工人运动和从事理论著作。马克思逝世后，担任整理和出版马克思生前未能完成的《资本论》第二、三卷的工作。第二卷于1885年出版。</a:t>
            </a:r>
            <a:endParaRPr lang="zh-CN" altLang="en-US" sz="1800"/>
          </a:p>
          <a:p>
            <a:pPr>
              <a:lnSpc>
                <a:spcPct val="160000"/>
              </a:lnSpc>
            </a:pPr>
            <a:r>
              <a:rPr lang="zh-CN" altLang="en-US" sz="1800"/>
              <a:t>1876年5月底～1878年7月初——撰写《反杜林论》。</a:t>
            </a:r>
            <a:endParaRPr lang="zh-CN" altLang="en-US" sz="1800"/>
          </a:p>
          <a:p>
            <a:pPr>
              <a:lnSpc>
                <a:spcPct val="160000"/>
              </a:lnSpc>
            </a:pPr>
            <a:r>
              <a:rPr lang="zh-CN" altLang="en-US" sz="1800"/>
              <a:t>19世纪90年代——进一步发展历史唯物主义思想，1894年出版《资本论》第三卷。</a:t>
            </a:r>
            <a:endParaRPr lang="zh-CN" altLang="en-US" sz="1800"/>
          </a:p>
          <a:p>
            <a:pPr>
              <a:lnSpc>
                <a:spcPct val="160000"/>
              </a:lnSpc>
            </a:pPr>
            <a:r>
              <a:rPr lang="zh-CN" altLang="en-US" sz="1800"/>
              <a:t>1895年8月5日——恩格斯逝世。</a:t>
            </a:r>
            <a:endParaRPr lang="zh-CN" altLang="en-US" sz="18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>
          <a:xfrm>
            <a:off x="467995" y="1844675"/>
            <a:ext cx="5590540" cy="4318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900430" y="911225"/>
            <a:ext cx="4445000" cy="504825"/>
          </a:xfrm>
          <a:prstGeom prst="roundRect">
            <a:avLst/>
          </a:prstGeom>
          <a:solidFill>
            <a:srgbClr val="F92205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3075" name="副标题 3074"/>
          <p:cNvSpPr>
            <a:spLocks noGrp="1"/>
          </p:cNvSpPr>
          <p:nvPr>
            <p:ph type="subTitle" idx="1"/>
          </p:nvPr>
        </p:nvSpPr>
        <p:spPr>
          <a:xfrm>
            <a:off x="866775" y="873125"/>
            <a:ext cx="6400800" cy="665163"/>
          </a:xfrm>
        </p:spPr>
        <p:txBody>
          <a:bodyPr anchor="t"/>
          <a:p>
            <a:pPr algn="l" defTabSz="914400"/>
            <a:r>
              <a:rPr lang="zh-CN" altLang="zh-CN" sz="3200" b="1" kern="1200" baseline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目标导学二  共产党宣言</a:t>
            </a:r>
            <a:endParaRPr lang="zh-CN" altLang="zh-CN" sz="3200" b="1" kern="1200" baseline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945" y="1607820"/>
            <a:ext cx="548830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/>
              <a:t>                                                                                </a:t>
            </a:r>
            <a:r>
              <a:rPr lang="zh-CN" altLang="en-US" b="1"/>
              <a:t>简述《共产党宣言》发表的时间、作者、内容及意义：</a:t>
            </a:r>
            <a:endParaRPr lang="zh-CN" altLang="en-US" b="1"/>
          </a:p>
          <a:p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467995" y="2171065"/>
            <a:ext cx="5590540" cy="43554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220000"/>
              </a:lnSpc>
            </a:pPr>
            <a:r>
              <a:rPr lang="zh-CN" altLang="en-US" b="1">
                <a:sym typeface="+mn-ea"/>
              </a:rPr>
              <a:t>时间：1848年；</a:t>
            </a:r>
            <a:endParaRPr lang="zh-CN" altLang="en-US" b="1">
              <a:sym typeface="+mn-ea"/>
            </a:endParaRPr>
          </a:p>
          <a:p>
            <a:pPr algn="l">
              <a:lnSpc>
                <a:spcPct val="220000"/>
              </a:lnSpc>
            </a:pPr>
            <a:r>
              <a:rPr lang="zh-CN" altLang="en-US" b="1">
                <a:sym typeface="+mn-ea"/>
              </a:rPr>
              <a:t>作者：马克思、恩格斯；</a:t>
            </a:r>
            <a:endParaRPr lang="zh-CN" altLang="en-US" b="1">
              <a:sym typeface="+mn-ea"/>
            </a:endParaRPr>
          </a:p>
          <a:p>
            <a:pPr algn="l">
              <a:lnSpc>
                <a:spcPct val="220000"/>
              </a:lnSpc>
            </a:pPr>
            <a:r>
              <a:rPr lang="zh-CN" altLang="en-US" b="1">
                <a:sym typeface="+mn-ea"/>
              </a:rPr>
              <a:t>内容：揭示了资本主义社会必将被共产主义社会所代替等；</a:t>
            </a:r>
            <a:endParaRPr lang="zh-CN" altLang="en-US" b="1">
              <a:sym typeface="+mn-ea"/>
            </a:endParaRPr>
          </a:p>
          <a:p>
            <a:pPr algn="l">
              <a:lnSpc>
                <a:spcPct val="220000"/>
              </a:lnSpc>
            </a:pPr>
            <a:r>
              <a:rPr lang="zh-CN" altLang="en-US" b="1">
                <a:sym typeface="+mn-ea"/>
              </a:rPr>
              <a:t>意义：标志着马克思主义的诞生。从此，无产阶级的斗争有了科学理论的指导，社会主义运动更加蓬勃地发展起来。</a:t>
            </a:r>
            <a:endParaRPr lang="zh-CN" altLang="en-US" b="1"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6"/>
          <p:cNvGrpSpPr/>
          <p:nvPr/>
        </p:nvGrpSpPr>
        <p:grpSpPr>
          <a:xfrm>
            <a:off x="4679950" y="1125538"/>
            <a:ext cx="4140200" cy="4845050"/>
            <a:chOff x="4283968" y="1124744"/>
            <a:chExt cx="4140989" cy="4846097"/>
          </a:xfrm>
        </p:grpSpPr>
        <p:sp>
          <p:nvSpPr>
            <p:cNvPr id="18434" name="矩形 18433"/>
            <p:cNvSpPr/>
            <p:nvPr/>
          </p:nvSpPr>
          <p:spPr>
            <a:xfrm>
              <a:off x="4283968" y="5109067"/>
              <a:ext cx="4140989" cy="86177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>
              <a:spAutoFit/>
            </a:bodyPr>
            <a:p>
              <a:pPr algn="ctr"/>
              <a:r>
                <a:rPr lang="en-US" altLang="en-US" sz="2800" b="1">
                  <a:solidFill>
                    <a:srgbClr val="0000FF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《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共产党宣言</a:t>
              </a:r>
              <a:r>
                <a:rPr lang="en-US" altLang="en-US" sz="2800" b="1">
                  <a:solidFill>
                    <a:srgbClr val="0000FF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》</a:t>
              </a:r>
              <a:endParaRPr lang="en-US" altLang="en-US" sz="2800" b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  <a:p>
              <a:pPr algn="ctr"/>
              <a:r>
                <a:rPr lang="zh-CN" altLang="en-US" sz="2800" b="1" dirty="0">
                  <a:solidFill>
                    <a:srgbClr val="0000FF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（</a:t>
              </a:r>
              <a:r>
                <a:rPr lang="en-US" altLang="en-US" sz="2800" b="1">
                  <a:solidFill>
                    <a:srgbClr val="0000FF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1920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年中译本）</a:t>
              </a:r>
              <a:endParaRPr lang="zh-CN" altLang="en-US" sz="2800" b="1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  <p:pic>
          <p:nvPicPr>
            <p:cNvPr id="18435" name="图片 18436" descr="g"/>
            <p:cNvPicPr>
              <a:picLocks noChangeAspect="1"/>
            </p:cNvPicPr>
            <p:nvPr/>
          </p:nvPicPr>
          <p:blipFill>
            <a:blip r:embed="rId1">
              <a:lum contrast="17999"/>
            </a:blip>
            <a:stretch>
              <a:fillRect/>
            </a:stretch>
          </p:blipFill>
          <p:spPr>
            <a:xfrm>
              <a:off x="4932040" y="1124744"/>
              <a:ext cx="2802687" cy="3886001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" name="组合 5"/>
          <p:cNvGrpSpPr/>
          <p:nvPr/>
        </p:nvGrpSpPr>
        <p:grpSpPr>
          <a:xfrm>
            <a:off x="477838" y="476250"/>
            <a:ext cx="4418012" cy="4967288"/>
            <a:chOff x="82937" y="476672"/>
            <a:chExt cx="4417055" cy="4966230"/>
          </a:xfrm>
        </p:grpSpPr>
        <p:sp>
          <p:nvSpPr>
            <p:cNvPr id="18437" name="文本框 18434"/>
            <p:cNvSpPr txBox="1"/>
            <p:nvPr/>
          </p:nvSpPr>
          <p:spPr>
            <a:xfrm>
              <a:off x="82937" y="4581128"/>
              <a:ext cx="4417055" cy="86177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>
              <a:spAutoFit/>
            </a:bodyPr>
            <a:p>
              <a:pPr algn="ctr"/>
              <a:r>
                <a:rPr lang="en-US" altLang="zh-CN" sz="2800" b="1">
                  <a:solidFill>
                    <a:srgbClr val="0000FF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《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共产党宣言</a:t>
              </a:r>
              <a:r>
                <a:rPr lang="en-US" altLang="zh-CN" sz="2800" b="1">
                  <a:solidFill>
                    <a:srgbClr val="0000FF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》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封面</a:t>
              </a:r>
              <a:endParaRPr lang="en-US" altLang="zh-CN" sz="2800" b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  <a:p>
              <a:pPr algn="ctr"/>
              <a:r>
                <a:rPr lang="zh-CN" altLang="en-US" sz="2800" b="1" dirty="0">
                  <a:solidFill>
                    <a:srgbClr val="0000FF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（</a:t>
              </a:r>
              <a:r>
                <a:rPr lang="en-US" altLang="zh-CN" sz="2800" b="1">
                  <a:solidFill>
                    <a:srgbClr val="0000FF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1848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0030101010101" pitchFamily="49" charset="-122"/>
                  <a:ea typeface="黑体" panose="02010600030101010101" pitchFamily="49" charset="-122"/>
                </a:rPr>
                <a:t>年出版）</a:t>
              </a:r>
              <a:endParaRPr lang="zh-CN" altLang="en-US" sz="2800" b="1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  <p:pic>
          <p:nvPicPr>
            <p:cNvPr id="18438" name="图片 18437" descr="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9552" y="476672"/>
              <a:ext cx="3211449" cy="4028976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22" name="图片 22" descr=" "/>
          <p:cNvPicPr>
            <a:picLocks noChangeAspect="1" noChangeArrowheads="1"/>
          </p:cNvPicPr>
          <p:nvPr>
            <p:ph idx="1"/>
          </p:nvPr>
        </p:nvPicPr>
        <p:blipFill>
          <a:blip r:embed="rId1" cstate="print"/>
          <a:srcRect/>
          <a:stretch>
            <a:fillRect/>
          </a:stretch>
        </p:blipFill>
        <p:spPr>
          <a:xfrm>
            <a:off x="509905" y="327025"/>
            <a:ext cx="8176895" cy="3818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文本框 99"/>
          <p:cNvSpPr txBox="1"/>
          <p:nvPr/>
        </p:nvSpPr>
        <p:spPr>
          <a:xfrm>
            <a:off x="509905" y="4463415"/>
            <a:ext cx="8176260" cy="22669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>
              <a:lnSpc>
                <a:spcPct val="170000"/>
              </a:lnSpc>
            </a:pPr>
            <a:r>
              <a:rPr lang="en-US" altLang="zh-CN" sz="2800" b="0" u="non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800" b="0" u="non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共产党宣言</a:t>
            </a:r>
            <a:r>
              <a:rPr lang="en-US" altLang="zh-CN" sz="2800" b="0" u="non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lang="zh-CN" altLang="en-US" sz="2800" b="0" u="non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号召工人阶级组织起来</a:t>
            </a:r>
            <a:r>
              <a:rPr lang="en-US" altLang="zh-CN" sz="2800" b="0" u="non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800" b="0" u="non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建立无产阶级自己的政党</a:t>
            </a:r>
            <a:r>
              <a:rPr lang="en-US" altLang="zh-CN" sz="2800" b="0" u="non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800" b="0" u="non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即共产党</a:t>
            </a:r>
            <a:r>
              <a:rPr lang="en-US" altLang="zh-CN" sz="2800" b="0" u="non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800" b="0" u="non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用暴力推翻资阶级统治</a:t>
            </a:r>
            <a:r>
              <a:rPr lang="en-US" altLang="zh-CN" sz="2800" b="0" u="non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800" b="0" u="none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进行无产阶级革命。</a:t>
            </a:r>
            <a:endParaRPr lang="zh-CN" altLang="en-US" sz="2800" b="0" u="none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>
          <a:xfrm>
            <a:off x="467995" y="1844675"/>
            <a:ext cx="3543935" cy="4318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900430" y="911225"/>
            <a:ext cx="4116070" cy="504825"/>
          </a:xfrm>
          <a:prstGeom prst="roundRect">
            <a:avLst/>
          </a:prstGeom>
          <a:solidFill>
            <a:srgbClr val="F92205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3075" name="副标题 3074"/>
          <p:cNvSpPr>
            <a:spLocks noGrp="1"/>
          </p:cNvSpPr>
          <p:nvPr>
            <p:ph type="subTitle" idx="1"/>
          </p:nvPr>
        </p:nvSpPr>
        <p:spPr>
          <a:xfrm>
            <a:off x="866775" y="873125"/>
            <a:ext cx="6400800" cy="665163"/>
          </a:xfrm>
        </p:spPr>
        <p:txBody>
          <a:bodyPr anchor="t"/>
          <a:p>
            <a:pPr algn="l" defTabSz="914400"/>
            <a:r>
              <a:rPr lang="zh-CN" altLang="zh-CN" sz="3200" b="1" kern="1200" baseline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目标导学三  第一国际</a:t>
            </a:r>
            <a:endParaRPr lang="zh-CN" altLang="zh-CN" sz="3200" b="1" kern="1200" baseline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945" y="1607820"/>
            <a:ext cx="538289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/>
              <a:t>                                                                                     1</a:t>
            </a:r>
            <a:r>
              <a:rPr lang="zh-CN" altLang="en-US"/>
              <a:t>、</a:t>
            </a:r>
            <a:r>
              <a:rPr lang="zh-CN" altLang="en-US" b="1"/>
              <a:t>叙述国际工人运动发展的原因</a:t>
            </a:r>
            <a:endParaRPr lang="zh-CN" altLang="en-US" b="1"/>
          </a:p>
          <a:p>
            <a:endParaRPr lang="zh-CN" altLang="en-US"/>
          </a:p>
        </p:txBody>
      </p:sp>
      <p:sp>
        <p:nvSpPr>
          <p:cNvPr id="3" name="云形标注 2"/>
          <p:cNvSpPr/>
          <p:nvPr/>
        </p:nvSpPr>
        <p:spPr>
          <a:xfrm>
            <a:off x="1278890" y="3030220"/>
            <a:ext cx="6250940" cy="194437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b="1">
                <a:solidFill>
                  <a:srgbClr val="FF0000"/>
                </a:solidFill>
              </a:rPr>
              <a:t>提示：</a:t>
            </a:r>
            <a:r>
              <a:rPr lang="zh-CN" altLang="en-US">
                <a:solidFill>
                  <a:schemeClr val="tx1"/>
                </a:solidFill>
              </a:rPr>
              <a:t>马克思主义的诞生，使工人运动有了科学理论的指导。</a:t>
            </a:r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467995" y="1844675"/>
            <a:ext cx="3543935" cy="4318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48945" y="1607820"/>
            <a:ext cx="538289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/>
              <a:t>                                                                                     2</a:t>
            </a:r>
            <a:r>
              <a:rPr lang="zh-CN" altLang="en-US"/>
              <a:t>、</a:t>
            </a:r>
            <a:r>
              <a:rPr lang="zh-CN" altLang="en-US" b="1"/>
              <a:t>简述国际工人运动发展的表现</a:t>
            </a:r>
            <a:endParaRPr lang="zh-CN" altLang="en-US" b="1"/>
          </a:p>
        </p:txBody>
      </p:sp>
      <p:sp>
        <p:nvSpPr>
          <p:cNvPr id="5" name="文本框 4"/>
          <p:cNvSpPr txBox="1"/>
          <p:nvPr/>
        </p:nvSpPr>
        <p:spPr>
          <a:xfrm>
            <a:off x="448945" y="2829560"/>
            <a:ext cx="8237855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200000"/>
              </a:lnSpc>
            </a:pPr>
            <a:r>
              <a:rPr lang="zh-CN" altLang="en-US"/>
              <a:t>①1864年，英国、法国、德国等国的工人代表联合起来成立了国际工人协会，史称“第一国际”。第一国际成立后，在各国建立支部，以提高工资、缩短工时、改善劳动条件为目标进行经济斗争；</a:t>
            </a:r>
            <a:endParaRPr lang="zh-CN" altLang="en-US"/>
          </a:p>
          <a:p>
            <a:pPr>
              <a:lnSpc>
                <a:spcPct val="200000"/>
              </a:lnSpc>
            </a:pPr>
            <a:r>
              <a:rPr lang="zh-CN" altLang="en-US"/>
              <a:t>②建立了世界上第一个无产阶级政权——巴黎公社。</a:t>
            </a:r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Rectangle 3"/>
          <p:cNvSpPr/>
          <p:nvPr/>
        </p:nvSpPr>
        <p:spPr>
          <a:xfrm>
            <a:off x="274638" y="561975"/>
            <a:ext cx="1849437" cy="635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巴黎公社</a:t>
            </a:r>
            <a:endParaRPr lang="zh-CN" altLang="en-US" sz="3200" b="1" dirty="0">
              <a:solidFill>
                <a:srgbClr val="C0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grpSp>
        <p:nvGrpSpPr>
          <p:cNvPr id="21506" name="组合 18435"/>
          <p:cNvGrpSpPr/>
          <p:nvPr/>
        </p:nvGrpSpPr>
        <p:grpSpPr>
          <a:xfrm>
            <a:off x="2006600" y="1628775"/>
            <a:ext cx="5130800" cy="3322638"/>
            <a:chOff x="0" y="-464"/>
            <a:chExt cx="3688" cy="2682"/>
          </a:xfrm>
        </p:grpSpPr>
        <p:pic>
          <p:nvPicPr>
            <p:cNvPr id="21507" name="图片 18436" descr="2-04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-464"/>
              <a:ext cx="3674" cy="2682"/>
            </a:xfrm>
            <a:prstGeom prst="rect">
              <a:avLst/>
            </a:prstGeom>
            <a:noFill/>
            <a:ln w="76200" cap="flat" cmpd="tri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21508" name="文本框 18437"/>
            <p:cNvSpPr txBox="1"/>
            <p:nvPr/>
          </p:nvSpPr>
          <p:spPr>
            <a:xfrm>
              <a:off x="2449" y="-454"/>
              <a:ext cx="1239" cy="32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巴黎公社成立</a:t>
              </a:r>
              <a:endPara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2124075" y="5445125"/>
            <a:ext cx="4895850" cy="541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latin typeface="黑体" panose="02010600030101010101" pitchFamily="49" charset="-122"/>
                <a:ea typeface="黑体" panose="02010600030101010101" pitchFamily="49" charset="-122"/>
              </a:rPr>
              <a:t>3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月</a:t>
            </a:r>
            <a:r>
              <a:rPr lang="en-US" altLang="zh-CN" sz="2800" b="1">
                <a:latin typeface="黑体" panose="02010600030101010101" pitchFamily="49" charset="-122"/>
                <a:ea typeface="黑体" panose="02010600030101010101" pitchFamily="49" charset="-122"/>
              </a:rPr>
              <a:t>18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日革命与巴黎公社成立</a:t>
            </a:r>
            <a:endParaRPr lang="en-US" altLang="zh-CN" sz="2800" b="1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2916238" y="5589588"/>
            <a:ext cx="3389312" cy="5413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巴黎公社成立大会</a:t>
            </a:r>
            <a:endParaRPr lang="zh-CN" altLang="en-US" sz="2800" b="1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pic>
        <p:nvPicPr>
          <p:cNvPr id="22530" name="图片 19457" descr="044"/>
          <p:cNvPicPr>
            <a:picLocks noChangeAspect="1"/>
          </p:cNvPicPr>
          <p:nvPr/>
        </p:nvPicPr>
        <p:blipFill>
          <a:blip r:embed="rId1">
            <a:lum bright="17999" contrast="24000"/>
          </a:blip>
          <a:stretch>
            <a:fillRect/>
          </a:stretch>
        </p:blipFill>
        <p:spPr>
          <a:xfrm>
            <a:off x="838200" y="841375"/>
            <a:ext cx="7524750" cy="4264025"/>
          </a:xfrm>
          <a:prstGeom prst="rect">
            <a:avLst/>
          </a:prstGeom>
          <a:noFill/>
          <a:ln w="76200" cap="flat" cmpd="tri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467995" y="1844675"/>
            <a:ext cx="1952625" cy="4318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48945" y="1607820"/>
            <a:ext cx="277431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/>
              <a:t>                                                                                     3</a:t>
            </a:r>
            <a:r>
              <a:rPr lang="zh-CN" altLang="en-US"/>
              <a:t>、</a:t>
            </a:r>
            <a:r>
              <a:rPr lang="zh-CN" altLang="en-US" b="1"/>
              <a:t>国际歌的来由</a:t>
            </a:r>
            <a:endParaRPr lang="zh-CN" altLang="en-US" b="1"/>
          </a:p>
        </p:txBody>
      </p:sp>
      <p:sp>
        <p:nvSpPr>
          <p:cNvPr id="5" name="文本框 4"/>
          <p:cNvSpPr txBox="1"/>
          <p:nvPr/>
        </p:nvSpPr>
        <p:spPr>
          <a:xfrm>
            <a:off x="448945" y="2276475"/>
            <a:ext cx="8237855" cy="45231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200000"/>
              </a:lnSpc>
            </a:pPr>
            <a:r>
              <a:rPr lang="zh-CN" altLang="en-US"/>
              <a:t>1870年，法国同普鲁士发生战争。1871年3月，政府军队同巴黎市民武装——国民自卫军发生冲突，导致巴黎工人起义爆发。后来人民选举产生了巴黎公社，资产阶级政府不甘心失败，对巴黎公社发动了进攻。战斗非常惨烈，数以万计的公社战士英勇牺牲，这就是历史上著名的“五月流血周”。巴黎公社失败了。巴黎公社是无产阶级建立政权的第一次伟大尝试，公社战士在强大敌人面前表现出的大无畏精神永远激励着后人。公社失败后不久，公社的领导人之一欧仁•鲍狄埃创作了《国际歌》的歌词，经工人作曲家狄盖特谱曲后，《国际歌》在全世界广泛传唱开来。</a:t>
            </a:r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1149350" y="1125538"/>
            <a:ext cx="6911975" cy="3816350"/>
            <a:chOff x="0" y="0"/>
            <a:chExt cx="3792" cy="2289"/>
          </a:xfrm>
        </p:grpSpPr>
        <p:pic>
          <p:nvPicPr>
            <p:cNvPr id="23554" name="图片 20485" descr="10"/>
            <p:cNvPicPr>
              <a:picLocks noChangeAspect="1"/>
            </p:cNvPicPr>
            <p:nvPr/>
          </p:nvPicPr>
          <p:blipFill>
            <a:blip r:embed="rId1">
              <a:lum contrast="17999"/>
            </a:blip>
            <a:srcRect l="1759" t="20940" r="69429" b="41867"/>
            <a:stretch>
              <a:fillRect/>
            </a:stretch>
          </p:blipFill>
          <p:spPr>
            <a:xfrm>
              <a:off x="0" y="48"/>
              <a:ext cx="3792" cy="2241"/>
            </a:xfrm>
            <a:prstGeom prst="rect">
              <a:avLst/>
            </a:prstGeom>
            <a:noFill/>
            <a:ln w="76200" cap="flat" cmpd="tri">
              <a:solidFill>
                <a:srgbClr val="CC33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23555" name="文本框 20486"/>
            <p:cNvSpPr txBox="1"/>
            <p:nvPr/>
          </p:nvSpPr>
          <p:spPr>
            <a:xfrm>
              <a:off x="48" y="0"/>
              <a:ext cx="2905" cy="44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五月流血周中的巴黎</a:t>
              </a:r>
              <a:endPara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3276600" y="5300663"/>
            <a:ext cx="3387725" cy="5413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“五月流血周”</a:t>
            </a:r>
            <a:endParaRPr lang="zh-CN" altLang="en-US" sz="2800" b="1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894080" y="612775"/>
            <a:ext cx="6591935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马克思主义是什么时候传入中国的？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30580" y="1344930"/>
            <a:ext cx="2337435" cy="6076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4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pitchFamily="49" charset="-122"/>
                <a:sym typeface="+mn-ea"/>
              </a:rPr>
              <a:t>新文化运动时期</a:t>
            </a:r>
            <a:endParaRPr lang="zh-CN" altLang="en-US" sz="2400"/>
          </a:p>
        </p:txBody>
      </p:sp>
      <p:sp>
        <p:nvSpPr>
          <p:cNvPr id="2" name="文本框 1"/>
          <p:cNvSpPr txBox="1"/>
          <p:nvPr/>
        </p:nvSpPr>
        <p:spPr>
          <a:xfrm>
            <a:off x="805815" y="2461895"/>
            <a:ext cx="6591935" cy="953135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马克思主义诞生后对世界历史发展有着重要的影响，你能举出一些例子吗？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6" name="文本框 27650"/>
          <p:cNvSpPr txBox="1"/>
          <p:nvPr/>
        </p:nvSpPr>
        <p:spPr>
          <a:xfrm>
            <a:off x="830263" y="3655060"/>
            <a:ext cx="5027612" cy="23082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1.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巴黎公社出现</a:t>
            </a:r>
            <a:endParaRPr lang="zh-CN" altLang="en-US" sz="32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2.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俄国十月革命</a:t>
            </a:r>
            <a:endParaRPr lang="zh-CN" altLang="en-US" sz="32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3.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中国走上社会主义道路</a:t>
            </a:r>
            <a:endParaRPr lang="zh-CN" altLang="en-US" sz="32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p>
            <a:r>
              <a:rPr lang="zh-CN" altLang="en-US"/>
              <a:t>课堂小结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130425"/>
            <a:ext cx="8229600" cy="4525963"/>
          </a:xfrm>
        </p:spPr>
        <p:txBody>
          <a:bodyPr/>
          <a:p>
            <a:pPr marL="0" indent="0">
              <a:lnSpc>
                <a:spcPct val="150000"/>
              </a:lnSpc>
              <a:buNone/>
            </a:pPr>
            <a:r>
              <a:rPr lang="zh-CN" altLang="en-US" sz="2400"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敌人力量强大——世界资本主义正处于“上升时期”，大的政治环境不允许巴黎公社的无产阶级政权存在下去；内部出了奸细——无产阶级自身尚未完全成熟，虽能建立政权，却还缺乏巩固政权的经验。</a:t>
            </a:r>
            <a:endParaRPr lang="zh-CN" altLang="en-US" sz="2400">
              <a:latin typeface="华文行楷" panose="02010800040101010101" charset="-122"/>
              <a:ea typeface="华文行楷" panose="02010800040101010101" charset="-122"/>
              <a:cs typeface="华文行楷" panose="02010800040101010101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横卷形 7"/>
          <p:cNvSpPr/>
          <p:nvPr/>
        </p:nvSpPr>
        <p:spPr>
          <a:xfrm>
            <a:off x="2700020" y="404495"/>
            <a:ext cx="3672205" cy="864235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流程图: 可选过程 5"/>
          <p:cNvSpPr/>
          <p:nvPr/>
        </p:nvSpPr>
        <p:spPr>
          <a:xfrm>
            <a:off x="467995" y="1700530"/>
            <a:ext cx="8424545" cy="3384550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latin typeface="华文行楷" panose="02010800040101010101" charset="-122"/>
                <a:ea typeface="华文行楷" panose="02010800040101010101" charset="-122"/>
              </a:rPr>
              <a:t>本课知识结构</a:t>
            </a:r>
            <a:endParaRPr lang="zh-CN" altLang="en-US">
              <a:latin typeface="华文行楷" panose="02010800040101010101" charset="-122"/>
              <a:ea typeface="华文行楷" panose="02010800040101010101" charset="-122"/>
            </a:endParaRPr>
          </a:p>
        </p:txBody>
      </p:sp>
      <p:pic>
        <p:nvPicPr>
          <p:cNvPr id="5" name="内容占位符 4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649605" y="1943100"/>
            <a:ext cx="8036560" cy="289877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随堂练习</a:t>
            </a:r>
            <a:endParaRPr lang="zh-CN" altLang="en-US"/>
          </a:p>
        </p:txBody>
      </p:sp>
      <p:sp>
        <p:nvSpPr>
          <p:cNvPr id="5" name="内容占位符 4"/>
          <p:cNvSpPr/>
          <p:nvPr>
            <p:ph idx="1"/>
          </p:nvPr>
        </p:nvSpPr>
        <p:spPr>
          <a:xfrm>
            <a:off x="319405" y="1136650"/>
            <a:ext cx="8229600" cy="4525963"/>
          </a:xfrm>
        </p:spPr>
        <p:txBody>
          <a:bodyPr/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sz="1800">
                <a:solidFill>
                  <a:srgbClr val="000000"/>
                </a:solidFill>
                <a:sym typeface="+mn-ea"/>
              </a:rPr>
              <a:t>1．下列属于马克思和恩格斯共同的历史功绩的一项是(  C　)</a:t>
            </a:r>
            <a:endParaRPr sz="1800">
              <a:solidFill>
                <a:srgbClr val="000000"/>
              </a:solidFill>
              <a:sym typeface="+mn-ea"/>
            </a:endParaRPr>
          </a:p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sz="1800">
                <a:solidFill>
                  <a:srgbClr val="000000"/>
                </a:solidFill>
                <a:sym typeface="+mn-ea"/>
              </a:rPr>
              <a:t>A．起草了英国宪章运动的政治纲领　 </a:t>
            </a:r>
            <a:endParaRPr sz="1800">
              <a:solidFill>
                <a:srgbClr val="000000"/>
              </a:solidFill>
              <a:sym typeface="+mn-ea"/>
            </a:endParaRPr>
          </a:p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sz="1800">
                <a:solidFill>
                  <a:srgbClr val="000000"/>
                </a:solidFill>
                <a:sym typeface="+mn-ea"/>
              </a:rPr>
              <a:t>B．创作了全世界广泛传唱的《国际歌》</a:t>
            </a:r>
            <a:endParaRPr sz="1800">
              <a:solidFill>
                <a:srgbClr val="000000"/>
              </a:solidFill>
              <a:sym typeface="+mn-ea"/>
            </a:endParaRPr>
          </a:p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sz="1800">
                <a:solidFill>
                  <a:srgbClr val="000000"/>
                </a:solidFill>
                <a:sym typeface="+mn-ea"/>
              </a:rPr>
              <a:t>C．共同起草了《共产党宣言》　　　 </a:t>
            </a:r>
            <a:endParaRPr sz="1800">
              <a:solidFill>
                <a:srgbClr val="000000"/>
              </a:solidFill>
              <a:sym typeface="+mn-ea"/>
            </a:endParaRPr>
          </a:p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sz="1800">
                <a:solidFill>
                  <a:srgbClr val="000000"/>
                </a:solidFill>
                <a:sym typeface="+mn-ea"/>
              </a:rPr>
              <a:t>D．领导建立了巴黎公社</a:t>
            </a:r>
            <a:endParaRPr sz="1800">
              <a:solidFill>
                <a:srgbClr val="000000"/>
              </a:solidFill>
              <a:sym typeface="+mn-ea"/>
            </a:endParaRPr>
          </a:p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sz="1800">
                <a:solidFill>
                  <a:srgbClr val="000000"/>
                </a:solidFill>
                <a:sym typeface="+mn-ea"/>
              </a:rPr>
              <a:t>2.在20世纪即将结束的时候，英国广播公司在全球范围举行了一次“千年思想家”网上民意评选，结果马克思的票数高居榜首。说明了当今世人对马克思主义思想的认同。请你指出马克思主义诞生的标志是(　C  )</a:t>
            </a:r>
            <a:endParaRPr sz="1800">
              <a:solidFill>
                <a:srgbClr val="000000"/>
              </a:solidFill>
              <a:sym typeface="+mn-ea"/>
            </a:endParaRPr>
          </a:p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sz="1800">
                <a:solidFill>
                  <a:srgbClr val="000000"/>
                </a:solidFill>
                <a:sym typeface="+mn-ea"/>
              </a:rPr>
              <a:t>A．宪章运动爆发                B．巴黎公社的成立  </a:t>
            </a:r>
            <a:endParaRPr sz="1800">
              <a:solidFill>
                <a:srgbClr val="000000"/>
              </a:solidFill>
              <a:sym typeface="+mn-ea"/>
            </a:endParaRPr>
          </a:p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sz="1800">
                <a:solidFill>
                  <a:srgbClr val="000000"/>
                </a:solidFill>
                <a:sym typeface="+mn-ea"/>
              </a:rPr>
              <a:t>C．《共产党宣言》的发表        D．《国际歌》的诞生</a:t>
            </a:r>
            <a:endParaRPr sz="1800">
              <a:solidFill>
                <a:srgbClr val="000000"/>
              </a:solidFill>
              <a:sym typeface="+mn-ea"/>
            </a:endParaRPr>
          </a:p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endParaRPr sz="1800">
              <a:solidFill>
                <a:srgbClr val="000000"/>
              </a:solidFill>
              <a:sym typeface="+mn-ea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2905" y="921385"/>
            <a:ext cx="8229600" cy="4525963"/>
          </a:xfrm>
        </p:spPr>
        <p:txBody>
          <a:bodyPr/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sz="1800">
                <a:solidFill>
                  <a:srgbClr val="000000"/>
                </a:solidFill>
                <a:sym typeface="+mn-ea"/>
              </a:rPr>
              <a:t>3、马克思主义理论主要包括（  A         ）</a:t>
            </a:r>
            <a:endParaRPr sz="1800">
              <a:solidFill>
                <a:srgbClr val="000000"/>
              </a:solidFill>
              <a:sym typeface="+mn-ea"/>
            </a:endParaRPr>
          </a:p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sz="1800">
                <a:solidFill>
                  <a:srgbClr val="000000"/>
                </a:solidFill>
                <a:sym typeface="+mn-ea"/>
              </a:rPr>
              <a:t>①马克思主义哲学        ②科学社会主义</a:t>
            </a:r>
            <a:endParaRPr sz="1800">
              <a:solidFill>
                <a:srgbClr val="000000"/>
              </a:solidFill>
              <a:sym typeface="+mn-ea"/>
            </a:endParaRPr>
          </a:p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sz="1800">
                <a:solidFill>
                  <a:srgbClr val="000000"/>
                </a:solidFill>
                <a:sym typeface="+mn-ea"/>
              </a:rPr>
              <a:t>③空想社会主义          ④政治经济学</a:t>
            </a:r>
            <a:endParaRPr sz="1800">
              <a:solidFill>
                <a:srgbClr val="000000"/>
              </a:solidFill>
              <a:sym typeface="+mn-ea"/>
            </a:endParaRPr>
          </a:p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sz="1800">
                <a:solidFill>
                  <a:srgbClr val="000000"/>
                </a:solidFill>
                <a:sym typeface="+mn-ea"/>
              </a:rPr>
              <a:t>A.①②④          B.①②③</a:t>
            </a:r>
            <a:endParaRPr sz="1800">
              <a:solidFill>
                <a:srgbClr val="000000"/>
              </a:solidFill>
              <a:sym typeface="+mn-ea"/>
            </a:endParaRPr>
          </a:p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sz="1800">
                <a:solidFill>
                  <a:srgbClr val="000000"/>
                </a:solidFill>
                <a:sym typeface="+mn-ea"/>
              </a:rPr>
              <a:t>C.①③④          D.②③④</a:t>
            </a:r>
            <a:endParaRPr sz="1800">
              <a:solidFill>
                <a:srgbClr val="000000"/>
              </a:solidFill>
              <a:sym typeface="+mn-ea"/>
            </a:endParaRPr>
          </a:p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sz="1800">
                <a:solidFill>
                  <a:srgbClr val="000000"/>
                </a:solidFill>
                <a:sym typeface="+mn-ea"/>
              </a:rPr>
              <a:t>4、世界上第一个无产阶级政权是（   B   ）</a:t>
            </a:r>
            <a:endParaRPr sz="1800">
              <a:solidFill>
                <a:srgbClr val="000000"/>
              </a:solidFill>
              <a:sym typeface="+mn-ea"/>
            </a:endParaRPr>
          </a:p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sz="1800">
                <a:solidFill>
                  <a:srgbClr val="000000"/>
                </a:solidFill>
                <a:sym typeface="+mn-ea"/>
              </a:rPr>
              <a:t>A.俄国十月革命</a:t>
            </a:r>
            <a:endParaRPr sz="1800">
              <a:solidFill>
                <a:srgbClr val="000000"/>
              </a:solidFill>
              <a:sym typeface="+mn-ea"/>
            </a:endParaRPr>
          </a:p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sz="1800">
                <a:solidFill>
                  <a:srgbClr val="000000"/>
                </a:solidFill>
                <a:sym typeface="+mn-ea"/>
              </a:rPr>
              <a:t>B.巴黎公社</a:t>
            </a:r>
            <a:endParaRPr sz="1800">
              <a:solidFill>
                <a:srgbClr val="000000"/>
              </a:solidFill>
              <a:sym typeface="+mn-ea"/>
            </a:endParaRPr>
          </a:p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sz="1800">
                <a:solidFill>
                  <a:srgbClr val="000000"/>
                </a:solidFill>
                <a:sym typeface="+mn-ea"/>
              </a:rPr>
              <a:t>C.共产主义者同盟</a:t>
            </a:r>
            <a:endParaRPr sz="1800">
              <a:solidFill>
                <a:srgbClr val="000000"/>
              </a:solidFill>
              <a:sym typeface="+mn-ea"/>
            </a:endParaRPr>
          </a:p>
          <a:p>
            <a:pPr indent="26670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sz="1800">
                <a:solidFill>
                  <a:srgbClr val="000000"/>
                </a:solidFill>
                <a:sym typeface="+mn-ea"/>
              </a:rPr>
              <a:t>D.英国宪章运动</a:t>
            </a:r>
            <a:endParaRPr lang="zh-CN" altLang="en-US" sz="1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3571</Words>
  <PresentationFormat/>
  <Paragraphs>166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5" baseType="lpstr">
      <vt:lpstr>Arial</vt:lpstr>
      <vt:lpstr>宋体</vt:lpstr>
      <vt:lpstr>Wingdings</vt:lpstr>
      <vt:lpstr>黑体</vt:lpstr>
      <vt:lpstr>微软雅黑</vt:lpstr>
      <vt:lpstr>Calibri</vt:lpstr>
      <vt:lpstr>Times New Roman</vt:lpstr>
      <vt:lpstr>Lucida Sans</vt:lpstr>
      <vt:lpstr>楷体</vt:lpstr>
      <vt:lpstr>华文行楷</vt:lpstr>
      <vt:lpstr>楷体_GB2312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马克思、恩格斯简历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课堂小结</vt:lpstr>
      <vt:lpstr>本课知识结构</vt:lpstr>
      <vt:lpstr>随堂练习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2018-11-08T01:39:00Z</dcterms:created>
  <dcterms:modified xsi:type="dcterms:W3CDTF">2018-11-16T12:12:09Z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