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fntdata" ContentType="application/x-fontdata"/>
  <Default Extension="png" ContentType="image/png"/>
  <Default Extension="emf" ContentType="image/x-emf"/>
  <Default Extension="gif" ContentType="image/gif"/>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embedTrueTypeFonts="1" saveSubsetFonts="1">
  <p:sldMasterIdLst>
    <p:sldMasterId id="2147483648" r:id="rId2"/>
    <p:sldMasterId id="2147483653" r:id="rId3"/>
  </p:sldMasterIdLst>
  <p:notesMasterIdLst>
    <p:notesMasterId r:id="rId4"/>
  </p:notesMasterIdLst>
  <p:sldIdLst>
    <p:sldId id="291" r:id="rId5"/>
    <p:sldId id="387" r:id="rId6"/>
    <p:sldId id="421" r:id="rId7"/>
    <p:sldId id="423" r:id="rId8"/>
    <p:sldId id="425" r:id="rId9"/>
    <p:sldId id="426" r:id="rId10"/>
    <p:sldId id="438" r:id="rId11"/>
    <p:sldId id="440" r:id="rId12"/>
    <p:sldId id="441" r:id="rId13"/>
    <p:sldId id="442" r:id="rId14"/>
    <p:sldId id="448" r:id="rId15"/>
    <p:sldId id="449" r:id="rId16"/>
    <p:sldId id="472" r:id="rId17"/>
    <p:sldId id="451" r:id="rId18"/>
    <p:sldId id="452" r:id="rId19"/>
    <p:sldId id="458" r:id="rId20"/>
    <p:sldId id="459" r:id="rId21"/>
    <p:sldId id="500" r:id="rId22"/>
    <p:sldId id="470" r:id="rId23"/>
    <p:sldId id="461" r:id="rId24"/>
    <p:sldId id="462" r:id="rId25"/>
    <p:sldId id="391" r:id="rId26"/>
    <p:sldId id="495" r:id="rId27"/>
    <p:sldId id="491" r:id="rId28"/>
    <p:sldId id="488" r:id="rId29"/>
    <p:sldId id="409" r:id="rId30"/>
    <p:sldId id="465" r:id="rId31"/>
  </p:sldIdLst>
  <p:sldSz cx="12192000" cy="6858000"/>
  <p:notesSz cx="6858000" cy="9144000"/>
  <p:embeddedFontLst>
    <p:embeddedFont>
      <p:font typeface="等线 Light" panose="02010600030101010101"/>
      <p:regular r:id="rId33"/>
    </p:embeddedFont>
    <p:embeddedFont>
      <p:font typeface="方正清楷 简" panose="02000500000000000000" charset="-122"/>
      <p:regular r:id="rId34"/>
    </p:embeddedFont>
    <p:embeddedFont>
      <p:font typeface="等线" panose="02010600030101010101"/>
      <p:regular r:id="rId35"/>
    </p:embeddedFont>
    <p:embeddedFont>
      <p:font typeface="黑体" panose="02010609060101010101" pitchFamily="2" charset="-122"/>
      <p:regular r:id="rId36"/>
    </p:embeddedFont>
    <p:embeddedFont>
      <p:font typeface="方正早安晚安体" panose="02010600010101010101" charset="-122"/>
      <p:regular r:id="rId37"/>
    </p:embeddedFont>
    <p:embeddedFont>
      <p:font typeface="方正胖娃_GBK" panose="03000509000000000000" charset="-122"/>
      <p:regular r:id="rId38"/>
    </p:embeddedFont>
    <p:embeddedFont>
      <p:font typeface="方正姚体" panose="02010601030101010101" pitchFamily="2" charset="-122"/>
      <p:regular r:id="rId39"/>
    </p:embeddedFont>
    <p:embeddedFont>
      <p:font typeface="楷体" panose="02010609060101010101" charset="-122"/>
      <p:regular r:id="rId40"/>
    </p:embeddedFont>
    <p:embeddedFont>
      <p:font typeface="微软雅黑" panose="020B0503020204020204" charset="-122"/>
      <p:regular r:id="rId41"/>
    </p:embeddedFont>
    <p:embeddedFont>
      <p:font typeface="Calibri" panose="020F0502020204030204"/>
      <p:regular r:id="rId42"/>
      <p:bold r:id="rId43"/>
      <p:italic r:id="rId44"/>
      <p:boldItalic r:id="rId45"/>
    </p:embeddedFont>
    <p:embeddedFont>
      <p:font typeface="华文新魏" panose="02010800040101010101" charset="-122"/>
      <p:regular r:id="rId46"/>
    </p:embeddedFont>
    <p:embeddedFont>
      <p:font typeface="方正苏新诗柳楷简体" panose="02000000000000000000" charset="-122"/>
      <p:regular r:id="rId47"/>
    </p:embeddedFont>
    <p:embeddedFont>
      <p:font typeface="华文行楷" panose="02010800040101010101" charset="-122"/>
      <p:regular r:id="rId48"/>
    </p:embeddedFont>
  </p:embeddedFontLst>
  <p:custDataLst>
    <p:tags r:id="rId32"/>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p="http://schemas.openxmlformats.org/presentationml/2006/main">
  <p:cmAuthor id="0" name="pc" initials="" lastIdx="0" clrIdx="0"/>
  <p:cmAuthor id="1" name="Lenovo User" initials="L" lastIdx="0" clrIdx="0"/>
  <p:cmAuthor id="2" name="walkinnet" initials="w"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7" autoAdjust="0"/>
    <p:restoredTop sz="93891" autoAdjust="0"/>
  </p:normalViewPr>
  <p:slideViewPr>
    <p:cSldViewPr snapToGrid="0">
      <p:cViewPr varScale="1">
        <p:scale>
          <a:sx n="70" d="100"/>
          <a:sy n="70" d="100"/>
        </p:scale>
        <p:origin x="-648" y="-96"/>
      </p:cViewPr>
      <p:guideLst>
        <p:guide orient="horz" pos="2303"/>
        <p:guide orient="horz" pos="659"/>
        <p:guide pos="4003"/>
        <p:guide/>
        <p:guide pos="7394"/>
      </p:guideLst>
    </p:cSldViewPr>
  </p:slideViewPr>
  <p:notesTextViewPr>
    <p:cViewPr>
      <p:scale>
        <a:sx n="125" d="100"/>
        <a:sy n="125" d="100"/>
      </p:scale>
      <p:origin x="0" y="0"/>
    </p:cViewPr>
  </p:notesTextViewPr>
  <p:sorterViewPr>
    <p:cViewPr>
      <p:scale>
        <a:sx n="100" d="100"/>
        <a:sy n="100" d="100"/>
      </p:scale>
      <p:origin x="0" y="0"/>
    </p:cViewPr>
  </p:sorterViewPr>
  <p:notesViewPr>
    <p:cSldViewPr>
      <p:cViewPr>
        <p:scale>
          <a:sx n="1" d="100"/>
          <a:sy n="1"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tags" Target="tags/tag9.xml" /><Relationship Id="rId33" Type="http://schemas.openxmlformats.org/officeDocument/2006/relationships/font" Target="fonts/font1.fntdata" /><Relationship Id="rId34" Type="http://schemas.openxmlformats.org/officeDocument/2006/relationships/font" Target="fonts/font2.fntdata" /><Relationship Id="rId35" Type="http://schemas.openxmlformats.org/officeDocument/2006/relationships/font" Target="fonts/font3.fntdata" /><Relationship Id="rId36" Type="http://schemas.openxmlformats.org/officeDocument/2006/relationships/font" Target="fonts/font4.fntdata" /><Relationship Id="rId37" Type="http://schemas.openxmlformats.org/officeDocument/2006/relationships/font" Target="fonts/font5.fntdata" /><Relationship Id="rId38" Type="http://schemas.openxmlformats.org/officeDocument/2006/relationships/font" Target="fonts/font6.fntdata" /><Relationship Id="rId39" Type="http://schemas.openxmlformats.org/officeDocument/2006/relationships/font" Target="fonts/font7.fntdata" /><Relationship Id="rId4" Type="http://schemas.openxmlformats.org/officeDocument/2006/relationships/notesMaster" Target="notesMasters/notesMaster1.xml" /><Relationship Id="rId40" Type="http://schemas.openxmlformats.org/officeDocument/2006/relationships/font" Target="fonts/font8.fntdata" /><Relationship Id="rId41" Type="http://schemas.openxmlformats.org/officeDocument/2006/relationships/font" Target="fonts/font9.fntdata" /><Relationship Id="rId42" Type="http://schemas.openxmlformats.org/officeDocument/2006/relationships/font" Target="fonts/font10.fntdata" /><Relationship Id="rId43" Type="http://schemas.openxmlformats.org/officeDocument/2006/relationships/font" Target="fonts/font11.fntdata" /><Relationship Id="rId44" Type="http://schemas.openxmlformats.org/officeDocument/2006/relationships/font" Target="fonts/font12.fntdata" /><Relationship Id="rId45" Type="http://schemas.openxmlformats.org/officeDocument/2006/relationships/font" Target="fonts/font13.fntdata" /><Relationship Id="rId46" Type="http://schemas.openxmlformats.org/officeDocument/2006/relationships/font" Target="fonts/font14.fntdata" /><Relationship Id="rId47" Type="http://schemas.openxmlformats.org/officeDocument/2006/relationships/font" Target="fonts/font15.fntdata" /><Relationship Id="rId48" Type="http://schemas.openxmlformats.org/officeDocument/2006/relationships/font" Target="fonts/font16.fntdata" /><Relationship Id="rId49" Type="http://schemas.openxmlformats.org/officeDocument/2006/relationships/presProps" Target="presProps.xml" /><Relationship Id="rId5" Type="http://schemas.openxmlformats.org/officeDocument/2006/relationships/slide" Target="slides/slide1.xml" /><Relationship Id="rId50" Type="http://schemas.openxmlformats.org/officeDocument/2006/relationships/viewProps" Target="viewProps.xml" /><Relationship Id="rId51" Type="http://schemas.openxmlformats.org/officeDocument/2006/relationships/theme" Target="theme/theme1.xml" /><Relationship Id="rId52"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lstStyle>
            <a:defPPr/>
            <a:lvl1pPr>
              <a:defRPr sz="1200">
                <a:latin typeface="等线"/>
              </a:defRPr>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lstStyle>
            <a:defPPr/>
            <a:lvl1pPr algn="r">
              <a:defRPr sz="1200">
                <a:latin typeface="等线"/>
              </a:defRPr>
            </a:lvl1pPr>
          </a:lstStyle>
          <a:p>
            <a:pPr/>
            <a:fld id="{8243AE0C-9F82-4896-9FE5-05288A757C39}" type="datetimeFigureOut">
              <a:rPr lang="zh-CN" altLang="en-US"/>
              <a:pPr/>
              <a:t/>
            </a:fld>
            <a:endParaRPr lang="en-US" altLang="zh-CN"/>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noProof="0"/>
              <a:t>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fontAlgn="auto">
              <a:spcBef>
                <a:spcPct val="0"/>
              </a:spcBef>
              <a:spcAft>
                <a:spcPct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fontAlgn="auto">
              <a:spcBef>
                <a:spcPct val="0"/>
              </a:spcBef>
              <a:spcAft>
                <a:spcPct val="0"/>
              </a:spcAft>
              <a:defRPr sz="1200" smtClean="0">
                <a:latin typeface="+mn-lt"/>
                <a:ea typeface="+mn-ea"/>
              </a:defRPr>
            </a:lvl1pPr>
          </a:lstStyle>
          <a:p>
            <a:pPr>
              <a:defRPr/>
            </a:pPr>
            <a:fld id="{BB7D7C42-08C6-430D-903B-17A6C9C29D29}" type="slidenum">
              <a:rPr lang="zh-CN" altLang="en-US"/>
              <a:pPr/>
              <a:t/>
            </a:fld>
            <a:endParaRPr lang="zh-CN" altLang="en-US"/>
          </a:p>
        </p:txBody>
      </p:sp>
    </p:spTree>
  </p:cSld>
  <p:clrMap bg1="lt1" tx1="dk1" bg2="lt2" tx2="dk2" accent1="accent1" accent2="accent2" accent3="accent3" accent4="accent4" accent5="accent5" accent6="accent6" hlink="hlink" folHlink="folHlink"/>
  <p:notesStyle>
    <a:defPPr/>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r>
              <a:rPr lang="zh-CN" altLang="en-US"/>
              <a:t>议事会除了节日（</a:t>
            </a:r>
            <a:r>
              <a:rPr lang="en-US" altLang="zh-CN"/>
              <a:t>75</a:t>
            </a:r>
            <a:r>
              <a:rPr lang="zh-CN" altLang="en-US"/>
              <a:t>天）和不吉利（</a:t>
            </a:r>
            <a:r>
              <a:rPr lang="en-US" altLang="zh-CN"/>
              <a:t>15</a:t>
            </a:r>
            <a:r>
              <a:rPr lang="zh-CN" altLang="en-US"/>
              <a:t>天）的日子不开会，其他日子都要开会。一年大约</a:t>
            </a:r>
            <a:r>
              <a:rPr lang="en-US" altLang="zh-CN"/>
              <a:t>260</a:t>
            </a:r>
            <a:r>
              <a:rPr lang="zh-CN" altLang="en-US"/>
              <a:t>次会议。</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9</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10</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11</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13</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14</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16</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17</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19</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20</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21</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23</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27</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bg>
      <p:bgPr>
        <a:solidFill>
          <a:srgbClr val="D9C8B8"/>
        </a:solidFill>
        <a:effectLst/>
      </p:bgPr>
    </p:bg>
    <p:spTree>
      <p:nvGrpSpPr>
        <p:cNvPr id="1" name=""/>
        <p:cNvGrpSpPr/>
        <p:nvPr/>
      </p:nvGrpSpPr>
      <p:grpSpPr>
        <a:xfrm>
          <a:off x="0" y="0"/>
          <a:ext cx="0" cy="0"/>
        </a:xfrm>
      </p:grpSpPr>
      <p:sp>
        <p:nvSpPr>
          <p:cNvPr id="2" name="矩形 1"/>
          <p:cNvSpPr/>
          <p:nvPr userDrawn="1"/>
        </p:nvSpPr>
        <p:spPr>
          <a:xfrm>
            <a:off x="635" y="-14605"/>
            <a:ext cx="12192000" cy="6932930"/>
          </a:xfrm>
          <a:prstGeom prst="rect">
            <a:avLst/>
          </a:prstGeom>
          <a:gradFill flip="none" rotWithShape="1">
            <a:gsLst>
              <a:gs pos="10000">
                <a:srgbClr val="F2E8DC">
                  <a:alpha val="46000"/>
                </a:srgbClr>
              </a:gs>
              <a:gs pos="30000">
                <a:srgbClr val="F2E8DC">
                  <a:alpha val="72000"/>
                </a:srgbClr>
              </a:gs>
              <a:gs pos="74000">
                <a:srgbClr val="F2E8DC">
                  <a:alpha val="10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endParaRPr lang="zh-CN" altLang="en-US" sz="2800">
              <a:latin typeface="方正清楷 简" panose="02000500000000000000" charset="-122"/>
              <a:ea typeface="方正清楷 简" panose="02000500000000000000" charset="-122"/>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defPPr/>
            <a:lvl1pPr algn="ctr">
              <a:defRPr sz="6000"/>
            </a:lvl1pPr>
          </a:lstStyle>
          <a:p>
            <a:pPr/>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defPPr/>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defPPr/>
            <a:lvl1pPr>
              <a:defRPr/>
            </a:lvl1pPr>
          </a:lstStyle>
          <a:p>
            <a:pPr>
              <a:defRPr/>
            </a:pPr>
            <a:fld id="{E4706BC6-C19D-4DD3-864B-EAAFC8F2868C}" type="datetimeFigureOut">
              <a:rPr lang="zh-CN" altLang="en-US"/>
              <a:pPr/>
              <a:t/>
            </a:fld>
            <a:endParaRPr lang="zh-CN" altLang="en-US"/>
          </a:p>
        </p:txBody>
      </p:sp>
      <p:sp>
        <p:nvSpPr>
          <p:cNvPr id="5" name="页脚占位符 4"/>
          <p:cNvSpPr>
            <a:spLocks noGrp="1"/>
          </p:cNvSpPr>
          <p:nvPr>
            <p:ph type="ftr" sz="quarter" idx="11"/>
          </p:nvPr>
        </p:nvSpPr>
        <p:spPr/>
        <p:txBody>
          <a:bodyPr/>
          <a:lstStyle>
            <a:defPPr/>
            <a:lvl1pPr>
              <a:defRPr/>
            </a:lvl1pPr>
          </a:lstStyle>
          <a:p>
            <a:pPr>
              <a:defRPr/>
            </a:pPr>
            <a:endParaRPr lang="zh-CN" altLang="en-US"/>
          </a:p>
        </p:txBody>
      </p:sp>
      <p:sp>
        <p:nvSpPr>
          <p:cNvPr id="6" name="灯片编号占位符 5"/>
          <p:cNvSpPr>
            <a:spLocks noGrp="1"/>
          </p:cNvSpPr>
          <p:nvPr>
            <p:ph type="sldNum" sz="quarter" idx="12"/>
          </p:nvPr>
        </p:nvSpPr>
        <p:spPr/>
        <p:txBody>
          <a:bodyPr/>
          <a:lstStyle>
            <a:defPPr/>
            <a:lvl1pPr>
              <a:defRPr/>
            </a:lvl1pPr>
          </a:lstStyle>
          <a:p>
            <a:pPr>
              <a:defRPr/>
            </a:pPr>
            <a:fld id="{91B5DFB9-BBC3-42DC-B3ED-41F055AFC9CD}" type="slidenum">
              <a:rPr lang="zh-CN" altLang="en-US"/>
              <a:pPr/>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defRPr/>
            </a:pPr>
            <a:fld id="{E5AE9DEC-FDEA-41B4-8121-5B457ADBB004}" type="datetimeFigureOut">
              <a:rPr lang="zh-CN" altLang="en-US"/>
              <a:pPr/>
              <a:t/>
            </a:fld>
            <a:endParaRPr lang="zh-CN" altLang="en-US"/>
          </a:p>
        </p:txBody>
      </p:sp>
      <p:sp>
        <p:nvSpPr>
          <p:cNvPr id="3" name="页脚占位符 2"/>
          <p:cNvSpPr>
            <a:spLocks noGrp="1"/>
          </p:cNvSpPr>
          <p:nvPr>
            <p:ph type="ftr" sz="quarter" idx="11"/>
          </p:nvPr>
        </p:nvSpPr>
        <p:spPr/>
        <p:txBody>
          <a:bodyPr/>
          <a:lstStyle>
            <a:defPPr/>
          </a:lstStyle>
          <a:p>
            <a:pPr>
              <a:defRPr/>
            </a:pPr>
            <a:endParaRPr lang="zh-CN" altLang="en-US"/>
          </a:p>
        </p:txBody>
      </p:sp>
      <p:sp>
        <p:nvSpPr>
          <p:cNvPr id="4" name="灯片编号占位符 3"/>
          <p:cNvSpPr>
            <a:spLocks noGrp="1"/>
          </p:cNvSpPr>
          <p:nvPr>
            <p:ph type="sldNum" sz="quarter" idx="12"/>
          </p:nvPr>
        </p:nvSpPr>
        <p:spPr/>
        <p:txBody>
          <a:bodyPr/>
          <a:lstStyle>
            <a:defPPr/>
          </a:lstStyle>
          <a:p>
            <a:pPr>
              <a:defRPr/>
            </a:pPr>
            <a:fld id="{26553408-A209-4D93-9AC7-432D78AC42AB}" type="slidenum">
              <a:rPr lang="zh-CN" altLang="en-US"/>
              <a:pPr/>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defP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defP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def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6"/>
            <a:ext cx="10363200" cy="1470025"/>
          </a:xfrm>
        </p:spPr>
        <p:txBody>
          <a:bodyPr/>
          <a:lstStyle>
            <a:defPPr/>
          </a:lstStyle>
          <a:p>
            <a:pPr/>
            <a:r>
              <a:rPr lang="zh-CN" altLang="en-US"/>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defPPr/>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1"/>
            <a:ext cx="10363200" cy="1362075"/>
          </a:xfrm>
        </p:spPr>
        <p:txBody>
          <a:bodyPr anchor="t"/>
          <a:lstStyle>
            <a:defPPr/>
            <a:lvl1pPr algn="l">
              <a:defRPr sz="4000" b="1" cap="all"/>
            </a:lvl1pPr>
          </a:lstStyle>
          <a:p>
            <a:pPr/>
            <a:r>
              <a:rPr lang="zh-CN" altLang="en-US"/>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defPPr/>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defPPr/>
            <a:lvl1pPr>
              <a:defRPr/>
            </a:lvl1pPr>
          </a:lstStyle>
          <a:p>
            <a:pPr/>
            <a:r>
              <a:rPr lang="zh-CN" altLang="en-US"/>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00" y="2174875"/>
            <a:ext cx="5386917"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3368" y="2174875"/>
            <a:ext cx="5389033"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8" name="页脚占位符 7"/>
          <p:cNvSpPr>
            <a:spLocks noGrp="1"/>
          </p:cNvSpPr>
          <p:nvPr>
            <p:ph type="ftr" sz="quarter" idx="11"/>
          </p:nvPr>
        </p:nvSpPr>
        <p:spPr/>
        <p:txBody>
          <a:bodyPr/>
          <a:lstStyle>
            <a:defPPr/>
          </a:lstStyle>
          <a:p>
            <a:pPr/>
            <a:endParaRPr lang="zh-CN" altLang="en-US"/>
          </a:p>
        </p:txBody>
      </p:sp>
      <p:sp>
        <p:nvSpPr>
          <p:cNvPr id="9" name="灯片编号占位符 8"/>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a:t>单击此处编辑母版标题样式</a:t>
            </a:r>
            <a:endParaRPr lang="zh-CN" altLang="en-US"/>
          </a:p>
        </p:txBody>
      </p:sp>
      <p:sp>
        <p:nvSpPr>
          <p:cNvPr id="3" name="日期占位符 2"/>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4" name="页脚占位符 3"/>
          <p:cNvSpPr>
            <a:spLocks noGrp="1"/>
          </p:cNvSpPr>
          <p:nvPr>
            <p:ph type="ftr" sz="quarter" idx="11"/>
          </p:nvPr>
        </p:nvSpPr>
        <p:spPr/>
        <p:txBody>
          <a:bodyPr/>
          <a:lstStyle>
            <a:defPPr/>
          </a:lstStyle>
          <a:p>
            <a:pPr/>
            <a:endParaRPr lang="zh-CN" altLang="en-US"/>
          </a:p>
        </p:txBody>
      </p:sp>
      <p:sp>
        <p:nvSpPr>
          <p:cNvPr id="5" name="灯片编号占位符 4"/>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3" name="页脚占位符 2"/>
          <p:cNvSpPr>
            <a:spLocks noGrp="1"/>
          </p:cNvSpPr>
          <p:nvPr>
            <p:ph type="ftr" sz="quarter" idx="11"/>
          </p:nvPr>
        </p:nvSpPr>
        <p:spPr/>
        <p:txBody>
          <a:bodyPr/>
          <a:lstStyle>
            <a:defPPr/>
          </a:lstStyle>
          <a:p>
            <a:pPr/>
            <a:endParaRPr lang="zh-CN" altLang="en-US"/>
          </a:p>
        </p:txBody>
      </p:sp>
      <p:sp>
        <p:nvSpPr>
          <p:cNvPr id="4" name="灯片编号占位符 3"/>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1" y="273050"/>
            <a:ext cx="4011084" cy="1162050"/>
          </a:xfrm>
        </p:spPr>
        <p:txBody>
          <a:bodyPr anchor="b"/>
          <a:lstStyle>
            <a:defPPr/>
            <a:lvl1pPr algn="l">
              <a:defRPr sz="2000" b="1"/>
            </a:lvl1pPr>
          </a:lstStyle>
          <a:p>
            <a:pPr/>
            <a:r>
              <a:rPr lang="zh-CN" altLang="en-US"/>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defPPr/>
            <a:lvl1pPr algn="l">
              <a:defRPr sz="2000" b="1"/>
            </a:lvl1pPr>
          </a:lstStyle>
          <a:p>
            <a:pPr/>
            <a:r>
              <a:rPr lang="zh-CN" altLang="en-US"/>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2389717" y="5367338"/>
            <a:ext cx="7315200" cy="804862"/>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9"/>
            <a:ext cx="2743200" cy="5851525"/>
          </a:xfrm>
        </p:spPr>
        <p:txBody>
          <a:bodyPr vert="eaVert"/>
          <a:lstStyle>
            <a:defPPr/>
          </a:lstStyle>
          <a:p>
            <a:pPr/>
            <a:r>
              <a:rPr lang="zh-CN" altLang="en-US"/>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530820CF-B880-4189-942D-D702A7CBA730}"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0C913308-F349-4B6D-A68A-DD1791B4A57B}" type="slidenum">
              <a:rPr lang="zh-CN" altLang="en-US" smtClean="0"/>
              <a:pPr/>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image" Target="../media/image1.png"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5.xml" /><Relationship Id="rId10" Type="http://schemas.openxmlformats.org/officeDocument/2006/relationships/slideLayout" Target="../slideLayouts/slideLayout14.xml" /><Relationship Id="rId11" Type="http://schemas.openxmlformats.org/officeDocument/2006/relationships/slideLayout" Target="../slideLayouts/slideLayout15.xml" /><Relationship Id="rId12" Type="http://schemas.openxmlformats.org/officeDocument/2006/relationships/image" Target="../media/image2.emf" /><Relationship Id="rId13" Type="http://schemas.openxmlformats.org/officeDocument/2006/relationships/theme" Target="../theme/theme2.xml" /><Relationship Id="rId2" Type="http://schemas.openxmlformats.org/officeDocument/2006/relationships/slideLayout" Target="../slideLayouts/slideLayout6.xml" /><Relationship Id="rId3" Type="http://schemas.openxmlformats.org/officeDocument/2006/relationships/slideLayout" Target="../slideLayouts/slideLayout7.xml" /><Relationship Id="rId4" Type="http://schemas.openxmlformats.org/officeDocument/2006/relationships/slideLayout" Target="../slideLayouts/slideLayout8.xml" /><Relationship Id="rId5" Type="http://schemas.openxmlformats.org/officeDocument/2006/relationships/slideLayout" Target="../slideLayouts/slideLayout9.xml" /><Relationship Id="rId6" Type="http://schemas.openxmlformats.org/officeDocument/2006/relationships/slideLayout" Target="../slideLayouts/slideLayout10.xml" /><Relationship Id="rId7" Type="http://schemas.openxmlformats.org/officeDocument/2006/relationships/slideLayout" Target="../slideLayouts/slideLayout11.xml" /><Relationship Id="rId8" Type="http://schemas.openxmlformats.org/officeDocument/2006/relationships/slideLayout" Target="../slideLayouts/slideLayout12.xml" /><Relationship Id="rId9" Type="http://schemas.openxmlformats.org/officeDocument/2006/relationships/slideLayout" Target="../slideLayouts/slideLayout1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ln>
        </p:spPr>
        <p:txBody>
          <a:bodyPr vert="horz" wrap="square" lIns="91440" tIns="45720" rIns="91440" bIns="45720" numCol="1" anchor="ctr" anchorCtr="0" compatLnSpc="1"/>
          <a:lstStyle>
            <a:defPPr/>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838200" y="1825625"/>
            <a:ext cx="10515600" cy="4351338"/>
          </a:xfrm>
          <a:prstGeom prst="rect">
            <a:avLst/>
          </a:prstGeom>
          <a:noFill/>
          <a:ln w="9525">
            <a:noFill/>
            <a:miter lim="800000"/>
          </a:ln>
        </p:spPr>
        <p:txBody>
          <a:bodyPr vert="horz" wrap="square" lIns="91440" tIns="45720" rIns="91440" bIns="45720" numCol="1" anchor="t" anchorCtr="0" compatLnSpc="1"/>
          <a:lstStyle>
            <a:def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defPPr/>
            <a:lvl1pPr algn="l" fontAlgn="auto">
              <a:spcBef>
                <a:spcPct val="0"/>
              </a:spcBef>
              <a:spcAft>
                <a:spcPct val="0"/>
              </a:spcAft>
              <a:defRPr sz="1200" smtClean="0">
                <a:solidFill>
                  <a:schemeClr val="tx1">
                    <a:tint val="75000"/>
                  </a:schemeClr>
                </a:solidFill>
                <a:latin typeface="+mn-lt"/>
                <a:ea typeface="+mn-ea"/>
              </a:defRPr>
            </a:lvl1pPr>
          </a:lstStyle>
          <a:p>
            <a:pPr>
              <a:defRPr/>
            </a:pPr>
            <a:fld id="{E5AE9DEC-FDEA-41B4-8121-5B457ADBB004}" type="datetimeFigureOut">
              <a:rPr lang="zh-CN" altLang="en-US"/>
              <a:pPr/>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defPPr/>
            <a:lvl1pPr algn="ctr" fontAlgn="auto">
              <a:spcBef>
                <a:spcPct val="0"/>
              </a:spcBef>
              <a:spcAft>
                <a:spcPct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defPPr/>
            <a:lvl1pPr algn="r" fontAlgn="auto">
              <a:spcBef>
                <a:spcPct val="0"/>
              </a:spcBef>
              <a:spcAft>
                <a:spcPct val="0"/>
              </a:spcAft>
              <a:defRPr sz="1200" smtClean="0">
                <a:solidFill>
                  <a:schemeClr val="tx1">
                    <a:tint val="75000"/>
                  </a:schemeClr>
                </a:solidFill>
                <a:latin typeface="+mn-lt"/>
                <a:ea typeface="+mn-ea"/>
              </a:defRPr>
            </a:lvl1pPr>
          </a:lstStyle>
          <a:p>
            <a:pPr>
              <a:defRPr/>
            </a:pPr>
            <a:fld id="{26553408-A209-4D93-9AC7-432D78AC42AB}" type="slidenum">
              <a:rPr lang="zh-CN" altLang="en-US"/>
              <a:pPr/>
              <a:t/>
            </a:fld>
            <a:endParaRPr lang="zh-CN" altLang="en-US"/>
          </a:p>
        </p:txBody>
      </p:sp>
      <p:pic>
        <p:nvPicPr>
          <p:cNvPr id="2050" name="Picture 2" descr="C:\Users\HHH\Desktop\视频水印小.png"/>
          <p:cNvPicPr>
            <a:picLocks noChangeAspect="1" noChangeArrowheads="1"/>
          </p:cNvPicPr>
          <p:nvPr userDrawn="1"/>
        </p:nvPicPr>
        <p:blipFill>
          <a:blip r:embed="rId5">
            <a:extLst>
              <a:ext uri="{28A0092B-C50C-407E-A947-70E740481C1C}">
                <a14:useLocalDpi xmlns:a14="http://schemas.microsoft.com/office/drawing/2010/main" val="0"/>
              </a:ext>
            </a:extLst>
          </a:blip>
          <a:stretch>
            <a:fillRect/>
          </a:stretch>
        </p:blipFill>
        <p:spPr bwMode="auto">
          <a:xfrm>
            <a:off x="8910544" y="5805021"/>
            <a:ext cx="2108200" cy="2921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p:timing/>
  <p:txStyles>
    <p:titleStyle>
      <a:defPPr/>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a:ea typeface="等线 Light" panose="02010600030101010101" charset="-122"/>
        </a:defRPr>
      </a:lvl2pPr>
      <a:lvl3pPr algn="l" rtl="0" fontAlgn="base">
        <a:lnSpc>
          <a:spcPct val="90000"/>
        </a:lnSpc>
        <a:spcBef>
          <a:spcPct val="0"/>
        </a:spcBef>
        <a:spcAft>
          <a:spcPct val="0"/>
        </a:spcAft>
        <a:defRPr sz="4400">
          <a:solidFill>
            <a:schemeClr val="tx1"/>
          </a:solidFill>
          <a:latin typeface="等线 Light"/>
          <a:ea typeface="等线 Light" panose="02010600030101010101" charset="-122"/>
        </a:defRPr>
      </a:lvl3pPr>
      <a:lvl4pPr algn="l" rtl="0" fontAlgn="base">
        <a:lnSpc>
          <a:spcPct val="90000"/>
        </a:lnSpc>
        <a:spcBef>
          <a:spcPct val="0"/>
        </a:spcBef>
        <a:spcAft>
          <a:spcPct val="0"/>
        </a:spcAft>
        <a:defRPr sz="4400">
          <a:solidFill>
            <a:schemeClr val="tx1"/>
          </a:solidFill>
          <a:latin typeface="等线 Light"/>
          <a:ea typeface="等线 Light" panose="02010600030101010101" charset="-122"/>
        </a:defRPr>
      </a:lvl4pPr>
      <a:lvl5pPr algn="l" rtl="0" fontAlgn="base">
        <a:lnSpc>
          <a:spcPct val="90000"/>
        </a:lnSpc>
        <a:spcBef>
          <a:spcPct val="0"/>
        </a:spcBef>
        <a:spcAft>
          <a:spcPct val="0"/>
        </a:spcAft>
        <a:defRPr sz="4400">
          <a:solidFill>
            <a:schemeClr val="tx1"/>
          </a:solidFill>
          <a:latin typeface="等线 Light"/>
          <a:ea typeface="等线 Light" panose="02010600030101010101" charset="-122"/>
        </a:defRPr>
      </a:lvl5pPr>
      <a:lvl6pPr marL="457200" algn="l" rtl="0" fontAlgn="base">
        <a:lnSpc>
          <a:spcPct val="90000"/>
        </a:lnSpc>
        <a:spcBef>
          <a:spcPct val="0"/>
        </a:spcBef>
        <a:spcAft>
          <a:spcPct val="0"/>
        </a:spcAft>
        <a:defRPr sz="4400">
          <a:solidFill>
            <a:schemeClr val="tx1"/>
          </a:solidFill>
          <a:latin typeface="等线 Light"/>
          <a:ea typeface="等线 Light" panose="02010600030101010101" charset="-122"/>
        </a:defRPr>
      </a:lvl6pPr>
      <a:lvl7pPr marL="914400" algn="l" rtl="0" fontAlgn="base">
        <a:lnSpc>
          <a:spcPct val="90000"/>
        </a:lnSpc>
        <a:spcBef>
          <a:spcPct val="0"/>
        </a:spcBef>
        <a:spcAft>
          <a:spcPct val="0"/>
        </a:spcAft>
        <a:defRPr sz="4400">
          <a:solidFill>
            <a:schemeClr val="tx1"/>
          </a:solidFill>
          <a:latin typeface="等线 Light"/>
          <a:ea typeface="等线 Light" panose="02010600030101010101" charset="-122"/>
        </a:defRPr>
      </a:lvl7pPr>
      <a:lvl8pPr marL="1371600" algn="l" rtl="0" fontAlgn="base">
        <a:lnSpc>
          <a:spcPct val="90000"/>
        </a:lnSpc>
        <a:spcBef>
          <a:spcPct val="0"/>
        </a:spcBef>
        <a:spcAft>
          <a:spcPct val="0"/>
        </a:spcAft>
        <a:defRPr sz="4400">
          <a:solidFill>
            <a:schemeClr val="tx1"/>
          </a:solidFill>
          <a:latin typeface="等线 Light"/>
          <a:ea typeface="等线 Light" panose="02010600030101010101" charset="-122"/>
        </a:defRPr>
      </a:lvl8pPr>
      <a:lvl9pPr marL="1828800" algn="l" rtl="0" fontAlgn="base">
        <a:lnSpc>
          <a:spcPct val="90000"/>
        </a:lnSpc>
        <a:spcBef>
          <a:spcPct val="0"/>
        </a:spcBef>
        <a:spcAft>
          <a:spcPct val="0"/>
        </a:spcAft>
        <a:defRPr sz="4400">
          <a:solidFill>
            <a:schemeClr val="tx1"/>
          </a:solidFill>
          <a:latin typeface="等线 Light"/>
          <a:ea typeface="等线 Light" panose="02010600030101010101" charset="-122"/>
        </a:defRPr>
      </a:lvl9pPr>
    </p:titleStyle>
    <p:bodyStyle>
      <a:defPPr/>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defP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defPPr/>
            <a:lvl1pPr algn="l">
              <a:defRPr sz="1200">
                <a:solidFill>
                  <a:schemeClr val="tx1">
                    <a:tint val="75000"/>
                  </a:schemeClr>
                </a:solidFill>
              </a:defRPr>
            </a:lvl1pPr>
          </a:lstStyle>
          <a:p>
            <a:pPr/>
            <a:fld id="{530820CF-B880-4189-942D-D702A7CBA730}" type="datetimeFigureOut">
              <a:rPr lang="zh-CN" altLang="en-US" smtClean="0"/>
              <a:pPr/>
              <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defPPr/>
            <a:lvl1pPr algn="ctr">
              <a:defRPr sz="1200">
                <a:solidFill>
                  <a:schemeClr val="tx1">
                    <a:tint val="75000"/>
                  </a:schemeClr>
                </a:solidFill>
              </a:defRPr>
            </a:lvl1pPr>
          </a:lstStyle>
          <a:p>
            <a:pPr/>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defPPr/>
            <a:lvl1pPr algn="r">
              <a:defRPr sz="1200">
                <a:solidFill>
                  <a:schemeClr val="tx1">
                    <a:tint val="75000"/>
                  </a:schemeClr>
                </a:solidFill>
              </a:defRPr>
            </a:lvl1pPr>
          </a:lstStyle>
          <a:p>
            <a:pPr/>
            <a:fld id="{0C913308-F349-4B6D-A68A-DD1791B4A57B}" type="slidenum">
              <a:rPr lang="zh-CN" altLang="en-US" smtClean="0"/>
              <a:pPr/>
              <a:t/>
            </a:fld>
            <a:endParaRPr lang="zh-CN" altLang="en-US"/>
          </a:p>
        </p:txBody>
      </p:sp>
      <p:pic>
        <p:nvPicPr>
          <p:cNvPr id="7" name="图片 6"/>
          <p:cNvPicPr>
            <a:picLocks noChangeAspect="1"/>
          </p:cNvPicPr>
          <p:nvPr userDrawn="1"/>
        </p:nvPicPr>
        <p:blipFill>
          <a:blip r:embed="rId12">
            <a:lum bright="-1000"/>
          </a:blip>
          <a:stretch>
            <a:fillRect/>
          </a:stretch>
        </p:blipFill>
        <p:spPr>
          <a:xfrm>
            <a:off x="0" y="1"/>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3.png" /><Relationship Id="rId4" Type="http://schemas.openxmlformats.org/officeDocument/2006/relationships/image" Target="../media/image4.gif"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5.png" /><Relationship Id="rId4" Type="http://schemas.openxmlformats.org/officeDocument/2006/relationships/tags" Target="../tags/tag1.xml" /><Relationship Id="rId5" Type="http://schemas.openxmlformats.org/officeDocument/2006/relationships/image" Target="../media/image6.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3.xml" /><Relationship Id="rId3" Type="http://schemas.openxmlformats.org/officeDocument/2006/relationships/tags" Target="../tags/tag2.xml" /><Relationship Id="rId4" Type="http://schemas.openxmlformats.org/officeDocument/2006/relationships/image" Target="../media/image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xml" /><Relationship Id="rId3"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4.xml" /><Relationship Id="rId3" Type="http://schemas.openxmlformats.org/officeDocument/2006/relationships/tags" Target="../tags/tag4.xml" /><Relationship Id="rId4" Type="http://schemas.openxmlformats.org/officeDocument/2006/relationships/image" Target="../media/image8.png" /><Relationship Id="rId5" Type="http://schemas.openxmlformats.org/officeDocument/2006/relationships/image" Target="../media/image5.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 Id="rId3"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6.xml" /><Relationship Id="rId3"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 Id="rId3" Type="http://schemas.openxmlformats.org/officeDocument/2006/relationships/image" Target="../media/image11.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8.xml" /><Relationship Id="rId3" Type="http://schemas.openxmlformats.org/officeDocument/2006/relationships/image" Target="../media/image1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9.xml" /><Relationship Id="rId3" Type="http://schemas.openxmlformats.org/officeDocument/2006/relationships/image" Target="../media/image1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0.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1.xml" /><Relationship Id="rId3" Type="http://schemas.openxmlformats.org/officeDocument/2006/relationships/image" Target="../media/image14.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3.xml" /><Relationship Id="rId3" Type="http://schemas.openxmlformats.org/officeDocument/2006/relationships/image" Target="../media/image15.png" /><Relationship Id="rId4" Type="http://schemas.openxmlformats.org/officeDocument/2006/relationships/image" Target="../media/image16.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4.xml" /><Relationship Id="rId3" Type="http://schemas.openxmlformats.org/officeDocument/2006/relationships/image" Target="../media/image17.png" /><Relationship Id="rId4" Type="http://schemas.openxmlformats.org/officeDocument/2006/relationships/image" Target="../media/image18.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9.png" /><Relationship Id="rId3" Type="http://schemas.openxmlformats.org/officeDocument/2006/relationships/image" Target="../media/image20.jpeg" /><Relationship Id="rId4" Type="http://schemas.openxmlformats.org/officeDocument/2006/relationships/image" Target="../media/image21.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5.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notesSlide" Target="../notesSlides/notesSlide1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notesSlide" Target="../notesSlides/notesSlide17.xml" /><Relationship Id="rId3" Type="http://schemas.openxmlformats.org/officeDocument/2006/relationships/tags" Target="../tags/tag5.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2.jpeg" /><Relationship Id="rId3" Type="http://schemas.openxmlformats.org/officeDocument/2006/relationships/tags" Target="../tags/tag6.xml" /><Relationship Id="rId4" Type="http://schemas.openxmlformats.org/officeDocument/2006/relationships/image" Target="../media/image23.png" /><Relationship Id="rId5" Type="http://schemas.openxmlformats.org/officeDocument/2006/relationships/image" Target="../media/image24.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notesSlide" Target="../notesSlides/notesSlide18.xml" /><Relationship Id="rId3" Type="http://schemas.openxmlformats.org/officeDocument/2006/relationships/tags" Target="../tags/tag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tags" Target="../tags/tag8.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5.png" /><Relationship Id="rId3" Type="http://schemas.openxmlformats.org/officeDocument/2006/relationships/image" Target="../media/image26.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9.xml" /><Relationship Id="rId3" Type="http://schemas.openxmlformats.org/officeDocument/2006/relationships/image" Target="../media/image2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4" name="图片 3"/>
          <p:cNvPicPr>
            <a:picLocks noChangeAspect="1"/>
          </p:cNvPicPr>
          <p:nvPr/>
        </p:nvPicPr>
        <p:blipFill>
          <a:blip r:embed="rId3"/>
          <a:srcRect b="16380"/>
          <a:stretch>
            <a:fillRect/>
          </a:stretch>
        </p:blipFill>
        <p:spPr>
          <a:xfrm>
            <a:off x="-284480" y="-50165"/>
            <a:ext cx="12705080" cy="7066280"/>
          </a:xfrm>
          <a:prstGeom prst="rect">
            <a:avLst/>
          </a:prstGeom>
        </p:spPr>
      </p:pic>
      <p:grpSp>
        <p:nvGrpSpPr>
          <p:cNvPr id="5123" name="组合 20"/>
          <p:cNvGrpSpPr/>
          <p:nvPr/>
        </p:nvGrpSpPr>
        <p:grpSpPr>
          <a:xfrm>
            <a:off x="2633980" y="4715193"/>
            <a:ext cx="2092325" cy="68262"/>
            <a:chOff x="3634740" y="4389120"/>
            <a:chExt cx="2092325" cy="68580"/>
          </a:xfrm>
        </p:grpSpPr>
        <p:cxnSp>
          <p:nvCxnSpPr>
            <p:cNvPr id="13" name="直接连接符 12"/>
            <p:cNvCxnSpPr/>
            <p:nvPr/>
          </p:nvCxnSpPr>
          <p:spPr>
            <a:xfrm>
              <a:off x="3634740" y="4457700"/>
              <a:ext cx="209232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634740" y="4389120"/>
              <a:ext cx="209232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1026" name="Picture 2" descr="C:\Users\HHH\Desktop\网站标志.gif"/>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148388" y="885826"/>
            <a:ext cx="41624" cy="41529"/>
          </a:xfrm>
          <a:prstGeom prst="rect">
            <a:avLst/>
          </a:prstGeom>
          <a:noFill/>
          <a:extLst>
            <a:ext uri="{909E8E84-426E-40DD-AFC4-6F175D3DCCD1}">
              <a14:hiddenFill xmlns:a14="http://schemas.microsoft.com/office/drawing/2010/main">
                <a:solidFill>
                  <a:srgbClr val="FFFFFF"/>
                </a:solidFill>
              </a14:hiddenFill>
            </a:ext>
          </a:extLst>
        </p:spPr>
      </p:pic>
      <p:sp>
        <p:nvSpPr>
          <p:cNvPr id="3" name="文本框 2"/>
          <p:cNvSpPr txBox="1"/>
          <p:nvPr/>
        </p:nvSpPr>
        <p:spPr>
          <a:xfrm>
            <a:off x="1790065" y="-52705"/>
            <a:ext cx="3750310" cy="4797425"/>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defPPr/>
          </a:lstStyle>
          <a:p>
            <a:pPr algn="ctr">
              <a:lnSpc>
                <a:spcPct val="170000"/>
              </a:lnSpc>
            </a:pPr>
            <a:r>
              <a:rPr lang="zh-CN" altLang="en-US" sz="3600" b="1">
                <a:solidFill>
                  <a:schemeClr val="accent4"/>
                </a:solidFill>
                <a:effectLst/>
                <a:latin typeface="黑体" panose="02010609060101010101" pitchFamily="2" charset="-122"/>
                <a:ea typeface="黑体" panose="02010609060101010101" pitchFamily="2" charset="-122"/>
                <a:sym typeface="+mn-ea"/>
              </a:rPr>
              <a:t>第</a:t>
            </a:r>
            <a:r>
              <a:rPr lang="en-US" altLang="zh-CN" sz="3600" b="1">
                <a:solidFill>
                  <a:schemeClr val="accent4"/>
                </a:solidFill>
                <a:effectLst/>
                <a:latin typeface="黑体" panose="02010609060101010101" pitchFamily="2" charset="-122"/>
                <a:ea typeface="黑体" panose="02010609060101010101" pitchFamily="2" charset="-122"/>
                <a:sym typeface="+mn-ea"/>
              </a:rPr>
              <a:t>2</a:t>
            </a:r>
            <a:r>
              <a:rPr lang="zh-CN" altLang="en-US" sz="3600" b="1">
                <a:solidFill>
                  <a:schemeClr val="accent4"/>
                </a:solidFill>
                <a:effectLst/>
                <a:latin typeface="黑体" panose="02010609060101010101" pitchFamily="2" charset="-122"/>
                <a:ea typeface="黑体" panose="02010609060101010101" pitchFamily="2" charset="-122"/>
                <a:sym typeface="+mn-ea"/>
              </a:rPr>
              <a:t>课</a:t>
            </a:r>
            <a:endParaRPr lang="zh-CN" altLang="en-US" sz="3600" b="1">
              <a:solidFill>
                <a:schemeClr val="accent4"/>
              </a:solidFill>
              <a:effectLst/>
              <a:latin typeface="黑体" panose="02010609060101010101" pitchFamily="2" charset="-122"/>
              <a:ea typeface="黑体" panose="02010609060101010101" pitchFamily="2" charset="-122"/>
              <a:sym typeface="+mn-ea"/>
            </a:endParaRPr>
          </a:p>
          <a:p>
            <a:pPr algn="ctr">
              <a:lnSpc>
                <a:spcPct val="170000"/>
              </a:lnSpc>
            </a:pPr>
            <a:r>
              <a:rPr lang="zh-CN" altLang="en-US" sz="3600" b="1">
                <a:solidFill>
                  <a:schemeClr val="accent4"/>
                </a:solidFill>
                <a:effectLst/>
                <a:latin typeface="黑体" panose="02010609060101010101" pitchFamily="2" charset="-122"/>
                <a:ea typeface="黑体" panose="02010609060101010101" pitchFamily="2" charset="-122"/>
                <a:sym typeface="+mn-ea"/>
              </a:rPr>
              <a:t>西方国家</a:t>
            </a:r>
            <a:endParaRPr lang="zh-CN" altLang="en-US" sz="3600" b="1">
              <a:solidFill>
                <a:schemeClr val="accent4"/>
              </a:solidFill>
              <a:effectLst/>
              <a:latin typeface="黑体" panose="02010609060101010101" pitchFamily="2" charset="-122"/>
              <a:ea typeface="黑体" panose="02010609060101010101" pitchFamily="2" charset="-122"/>
              <a:sym typeface="+mn-ea"/>
            </a:endParaRPr>
          </a:p>
          <a:p>
            <a:pPr algn="ctr">
              <a:lnSpc>
                <a:spcPct val="170000"/>
              </a:lnSpc>
            </a:pPr>
            <a:r>
              <a:rPr lang="zh-CN" altLang="en-US" sz="3600" b="1">
                <a:solidFill>
                  <a:schemeClr val="accent4"/>
                </a:solidFill>
                <a:effectLst/>
                <a:latin typeface="黑体" panose="02010609060101010101" pitchFamily="2" charset="-122"/>
                <a:ea typeface="黑体" panose="02010609060101010101" pitchFamily="2" charset="-122"/>
                <a:sym typeface="+mn-ea"/>
              </a:rPr>
              <a:t>古代和近代</a:t>
            </a:r>
            <a:endParaRPr lang="zh-CN" altLang="en-US" sz="3600" b="1">
              <a:solidFill>
                <a:schemeClr val="accent4"/>
              </a:solidFill>
              <a:effectLst/>
              <a:latin typeface="黑体" panose="02010609060101010101" pitchFamily="2" charset="-122"/>
              <a:ea typeface="黑体" panose="02010609060101010101" pitchFamily="2" charset="-122"/>
              <a:sym typeface="+mn-ea"/>
            </a:endParaRPr>
          </a:p>
          <a:p>
            <a:pPr algn="ctr">
              <a:lnSpc>
                <a:spcPct val="170000"/>
              </a:lnSpc>
            </a:pPr>
            <a:r>
              <a:rPr lang="zh-CN" altLang="en-US" sz="3600" b="1">
                <a:solidFill>
                  <a:schemeClr val="accent4"/>
                </a:solidFill>
                <a:effectLst/>
                <a:latin typeface="黑体" panose="02010609060101010101" pitchFamily="2" charset="-122"/>
                <a:ea typeface="黑体" panose="02010609060101010101" pitchFamily="2" charset="-122"/>
                <a:sym typeface="+mn-ea"/>
              </a:rPr>
              <a:t>政治制度</a:t>
            </a:r>
            <a:endParaRPr lang="zh-CN" altLang="en-US" sz="3600" b="1">
              <a:solidFill>
                <a:schemeClr val="accent4"/>
              </a:solidFill>
              <a:effectLst/>
              <a:latin typeface="黑体" panose="02010609060101010101" pitchFamily="2" charset="-122"/>
              <a:ea typeface="黑体" panose="02010609060101010101" pitchFamily="2" charset="-122"/>
              <a:sym typeface="+mn-ea"/>
            </a:endParaRPr>
          </a:p>
          <a:p>
            <a:pPr algn="ctr">
              <a:lnSpc>
                <a:spcPct val="170000"/>
              </a:lnSpc>
            </a:pPr>
            <a:r>
              <a:rPr lang="zh-CN" altLang="en-US" sz="3600" b="1">
                <a:solidFill>
                  <a:schemeClr val="accent4"/>
                </a:solidFill>
                <a:effectLst/>
                <a:latin typeface="黑体" panose="02010609060101010101" pitchFamily="2" charset="-122"/>
                <a:ea typeface="黑体" panose="02010609060101010101" pitchFamily="2" charset="-122"/>
                <a:sym typeface="+mn-ea"/>
              </a:rPr>
              <a:t>的演变</a:t>
            </a:r>
            <a:endParaRPr lang="zh-CN" altLang="en-US" sz="3600" b="1">
              <a:solidFill>
                <a:schemeClr val="accent4"/>
              </a:solidFill>
              <a:effectLst/>
              <a:latin typeface="黑体" panose="02010609060101010101" pitchFamily="2" charset="-122"/>
              <a:ea typeface="黑体" panose="02010609060101010101" pitchFamily="2" charset="-122"/>
              <a:sym typeface="+mn-ea"/>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pSp>
        <p:nvGrpSpPr>
          <p:cNvPr id="8197" name="组合 64"/>
          <p:cNvGrpSpPr/>
          <p:nvPr/>
        </p:nvGrpSpPr>
        <p:grpSpPr>
          <a:xfrm>
            <a:off x="0" y="146050"/>
            <a:ext cx="4403725" cy="1000125"/>
            <a:chOff x="1898" y="6199"/>
            <a:chExt cx="6934" cy="1575"/>
          </a:xfrm>
        </p:grpSpPr>
        <p:sp>
          <p:nvSpPr>
            <p:cNvPr id="8219"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古代希腊政治制度</a:t>
              </a:r>
              <a:endParaRPr kumimoji="1" lang="zh-CN" altLang="en-US" sz="3600" b="1">
                <a:solidFill>
                  <a:srgbClr val="7E3411"/>
                </a:solidFill>
                <a:latin typeface="方正清楷 简" panose="02000500000000000000" charset="-122"/>
                <a:ea typeface="方正清楷 简" panose="02000500000000000000" charset="-122"/>
              </a:endParaRP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56" name=" 203"/>
            <p:cNvSpPr/>
            <p:nvPr/>
          </p:nvSpPr>
          <p:spPr>
            <a:xfrm rot="10800000">
              <a:off x="7785" y="6647"/>
              <a:ext cx="1047"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grpSp>
        <p:nvGrpSpPr>
          <p:cNvPr id="8198" name="组合 76"/>
          <p:cNvGrpSpPr/>
          <p:nvPr/>
        </p:nvGrpSpPr>
        <p:grpSpPr>
          <a:xfrm>
            <a:off x="4883150" y="223838"/>
            <a:ext cx="4159250" cy="787400"/>
            <a:chOff x="6325" y="4780"/>
            <a:chExt cx="6550" cy="1240"/>
          </a:xfrm>
        </p:grpSpPr>
        <p:pic>
          <p:nvPicPr>
            <p:cNvPr id="8216" name="图片 74" descr="图片2"/>
            <p:cNvPicPr>
              <a:picLocks noChangeAspect="1"/>
            </p:cNvPicPr>
            <p:nvPr/>
          </p:nvPicPr>
          <p:blipFill>
            <a:blip r:embed="rId3"/>
            <a:stretch>
              <a:fillRect/>
            </a:stretch>
          </p:blipFill>
          <p:spPr bwMode="auto">
            <a:xfrm>
              <a:off x="6325" y="4780"/>
              <a:ext cx="6550" cy="1240"/>
            </a:xfrm>
            <a:prstGeom prst="rect">
              <a:avLst/>
            </a:prstGeom>
            <a:noFill/>
            <a:ln w="9525">
              <a:noFill/>
              <a:miter lim="800000"/>
            </a:ln>
          </p:spPr>
        </p:pic>
        <p:sp>
          <p:nvSpPr>
            <p:cNvPr id="8217" name="文本框 70"/>
            <p:cNvSpPr txBox="1">
              <a:spLocks noChangeArrowheads="1"/>
            </p:cNvSpPr>
            <p:nvPr/>
          </p:nvSpPr>
          <p:spPr bwMode="auto">
            <a:xfrm>
              <a:off x="7879" y="4929"/>
              <a:ext cx="4996" cy="1016"/>
            </a:xfrm>
            <a:prstGeom prst="rect">
              <a:avLst/>
            </a:prstGeom>
            <a:noFill/>
            <a:ln w="9525">
              <a:noFill/>
              <a:miter lim="800000"/>
            </a:ln>
          </p:spPr>
          <p:txBody>
            <a:bodyPr>
              <a:spAutoFit/>
            </a:bodyPr>
            <a:lstStyle>
              <a:defPPr/>
            </a:lstStyle>
            <a:p>
              <a:pPr/>
              <a:r>
                <a:rPr lang="zh-CN" altLang="en-US" sz="3600" b="1">
                  <a:solidFill>
                    <a:schemeClr val="bg1"/>
                  </a:solidFill>
                  <a:latin typeface="方正早安晚安体" panose="02010600010101010101" charset="-122"/>
                  <a:ea typeface="方正早安晚安体" panose="02010600010101010101" charset="-122"/>
                </a:rPr>
                <a:t>雅典民主政治</a:t>
              </a:r>
              <a:endParaRPr lang="zh-CN" altLang="en-US" sz="3600" b="1">
                <a:solidFill>
                  <a:schemeClr val="bg1"/>
                </a:solidFill>
                <a:latin typeface="方正早安晚安体" panose="02010600010101010101" charset="-122"/>
                <a:ea typeface="方正早安晚安体" panose="02010600010101010101" charset="-122"/>
              </a:endParaRPr>
            </a:p>
          </p:txBody>
        </p:sp>
        <p:sp>
          <p:nvSpPr>
            <p:cNvPr id="8218" name="文本框 75"/>
            <p:cNvSpPr txBox="1">
              <a:spLocks noChangeArrowheads="1"/>
            </p:cNvSpPr>
            <p:nvPr/>
          </p:nvSpPr>
          <p:spPr bwMode="auto">
            <a:xfrm>
              <a:off x="6626" y="4928"/>
              <a:ext cx="800" cy="1016"/>
            </a:xfrm>
            <a:prstGeom prst="rect">
              <a:avLst/>
            </a:prstGeom>
            <a:noFill/>
            <a:ln w="9525">
              <a:noFill/>
              <a:miter lim="800000"/>
            </a:ln>
          </p:spPr>
          <p:txBody>
            <a:bodyPr>
              <a:spAutoFit/>
            </a:bodyPr>
            <a:lstStyle>
              <a:defPPr/>
            </a:lstStyle>
            <a:p>
              <a:pPr/>
              <a:r>
                <a:rPr lang="en-US" altLang="zh-CN" sz="3600" b="1">
                  <a:latin typeface="方正胖娃_GBK" panose="03000509000000000000" charset="-122"/>
                  <a:ea typeface="方正胖娃_GBK" panose="03000509000000000000" charset="-122"/>
                </a:rPr>
                <a:t>1</a:t>
              </a:r>
              <a:endParaRPr lang="en-US" altLang="zh-CN" sz="3600" b="1">
                <a:latin typeface="方正胖娃_GBK" panose="03000509000000000000" charset="-122"/>
                <a:ea typeface="方正胖娃_GBK" panose="03000509000000000000" charset="-122"/>
              </a:endParaRPr>
            </a:p>
          </p:txBody>
        </p:sp>
      </p:grpSp>
      <p:graphicFrame>
        <p:nvGraphicFramePr>
          <p:cNvPr id="216481" name="表格 216480"/>
          <p:cNvGraphicFramePr>
            <a:graphicFrameLocks noGrp="1"/>
          </p:cNvGraphicFramePr>
          <p:nvPr>
            <p:custDataLst>
              <p:tags r:id="rId4"/>
            </p:custDataLst>
          </p:nvPr>
        </p:nvGraphicFramePr>
        <p:xfrm>
          <a:off x="279400" y="1172210"/>
          <a:ext cx="11282680" cy="4892088"/>
        </p:xfrm>
        <a:graphic>
          <a:graphicData uri="http://schemas.openxmlformats.org/drawingml/2006/table">
            <a:tbl>
              <a:tblPr/>
              <a:tblGrid>
                <a:gridCol w="1377950"/>
                <a:gridCol w="2399665"/>
                <a:gridCol w="4871720"/>
                <a:gridCol w="2633345"/>
              </a:tblGrid>
              <a:tr h="75374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机构</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产生方式或资格</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主要职责</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性质或地位</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7185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公民</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大会</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u="sng">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defTabSz="914400" eaLnBrk="0" hangingPunct="0">
                        <a:lnSpc>
                          <a:spcPct val="110000"/>
                        </a:lnSpc>
                        <a:spcBef>
                          <a:spcPct val="0"/>
                        </a:spcBef>
                        <a:buNone/>
                      </a:pPr>
                      <a:endParaRPr lang="zh-CN" altLang="en-US" sz="2400" b="1" u="sng">
                        <a:latin typeface="黑体" panose="02010609060101010101" pitchFamily="2" charset="-122"/>
                        <a:ea typeface="黑体" panose="02010609060101010101" pitchFamily="2" charset="-122"/>
                        <a:cs typeface="黑体" panose="02010609060101010101" pitchFamily="2"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23190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sym typeface="+mn-ea"/>
                        </a:rPr>
                        <a:t>议事会</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77595">
                <a:tc>
                  <a:txBody>
                    <a:bodyPr vert="horz" wrap="square"/>
                    <a:lstStyle>
                      <a:def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官员</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defTabSz="914400" eaLnBrk="0" hangingPunct="0">
                        <a:lnSpc>
                          <a:spcPct val="110000"/>
                        </a:lnSpc>
                        <a:spcBef>
                          <a:spcPct val="0"/>
                        </a:spcBef>
                        <a:buNone/>
                      </a:pPr>
                      <a:endParaRPr lang="zh-CN" altLang="en-US" sz="2400" b="1">
                        <a:solidFill>
                          <a:srgbClr val="FF0000"/>
                        </a:solidFill>
                        <a:latin typeface="黑体" panose="02010609060101010101" pitchFamily="2" charset="-122"/>
                        <a:ea typeface="黑体" panose="02010609060101010101" pitchFamily="2"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7185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陪审</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a:endParaRPr>
                    </a:p>
                    <a:p>
                      <a:pPr marL="0" lvl="0" indent="0" algn="ctr" defTabSz="914400" eaLnBrk="0" hangingPunct="0">
                        <a:lnSpc>
                          <a:spcPct val="110000"/>
                        </a:lnSpc>
                        <a:spcBef>
                          <a:spcPct val="0"/>
                        </a:spcBef>
                        <a:buNone/>
                      </a:pPr>
                      <a:r>
                        <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rPr>
                        <a:t>法庭</a:t>
                      </a:r>
                      <a:endParaRPr lang="zh-CN" altLang="en-US" sz="2400" b="1">
                        <a:solidFill>
                          <a:schemeClr val="tx1"/>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400" b="1">
                        <a:latin typeface="黑体" panose="02010609060101010101" pitchFamily="2" charset="-122"/>
                        <a:ea typeface="黑体" panose="02010609060101010101" pitchFamily="2" charset="-122"/>
                        <a:cs typeface="黑体" panose="02010609060101010101" pitchFamily="2"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defTabSz="914400" eaLnBrk="0" hangingPunct="0">
                        <a:lnSpc>
                          <a:spcPct val="110000"/>
                        </a:lnSpc>
                        <a:spcBef>
                          <a:spcPct val="0"/>
                        </a:spcBef>
                        <a:buNone/>
                      </a:pPr>
                      <a:endParaRPr lang="zh-CN" altLang="en-US" sz="2400" b="1" u="sng">
                        <a:solidFill>
                          <a:srgbClr val="FF0000"/>
                        </a:solidFill>
                        <a:latin typeface="黑体" panose="02010609060101010101" pitchFamily="2" charset="-122"/>
                        <a:ea typeface="黑体" panose="02010609060101010101" pitchFamily="2" charset="-122"/>
                        <a:cs typeface="黑体" panose="02010609060101010101" pitchFamily="2"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13" name="文本框 12"/>
          <p:cNvSpPr txBox="1"/>
          <p:nvPr/>
        </p:nvSpPr>
        <p:spPr>
          <a:xfrm>
            <a:off x="1614170" y="1972945"/>
            <a:ext cx="2329180" cy="953135"/>
          </a:xfrm>
          <a:prstGeom prst="rect">
            <a:avLst/>
          </a:prstGeom>
          <a:noFill/>
        </p:spPr>
        <p:txBody>
          <a:bodyPr wrap="square" rtlCol="0">
            <a:spAutoFit/>
          </a:bodyPr>
          <a:lstStyle>
            <a:defPPr/>
          </a:lstStyle>
          <a:p>
            <a:pPr/>
            <a:r>
              <a:rPr lang="zh-CN" altLang="en-US" sz="2800" b="1" u="sng">
                <a:latin typeface="黑体" panose="02010609060101010101" pitchFamily="2" charset="-122"/>
                <a:ea typeface="黑体" panose="02010609060101010101" pitchFamily="2" charset="-122"/>
                <a:cs typeface="黑体" panose="02010609060101010101" pitchFamily="2" charset="-122"/>
                <a:sym typeface="+mn-ea"/>
              </a:rPr>
              <a:t>全体成年男性公民组成</a:t>
            </a:r>
            <a:endParaRPr lang="zh-CN" altLang="en-US" sz="2800" b="1" u="sng">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4" name="文本框 13"/>
          <p:cNvSpPr txBox="1"/>
          <p:nvPr/>
        </p:nvSpPr>
        <p:spPr>
          <a:xfrm>
            <a:off x="1776095" y="2926080"/>
            <a:ext cx="1875155" cy="103886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800" b="1">
                <a:latin typeface="黑体" panose="02010609060101010101" pitchFamily="2" charset="-122"/>
                <a:ea typeface="黑体" panose="02010609060101010101" pitchFamily="2" charset="-122"/>
                <a:cs typeface="黑体" panose="02010609060101010101" pitchFamily="2" charset="-122"/>
                <a:sym typeface="+mn-ea"/>
              </a:rPr>
              <a:t>从公民中抽签产生</a:t>
            </a:r>
            <a:endParaRPr lang="zh-CN" altLang="en-US" sz="28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5" name="文本框 14"/>
          <p:cNvSpPr txBox="1"/>
          <p:nvPr/>
        </p:nvSpPr>
        <p:spPr>
          <a:xfrm>
            <a:off x="1776095" y="4170680"/>
            <a:ext cx="2167890" cy="9029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Times New Roman" panose="02020603050405020304" charset="0"/>
                <a:sym typeface="+mn-ea"/>
              </a:rPr>
              <a:t>由选举产生，大多一年一任</a:t>
            </a:r>
            <a:endParaRPr lang="zh-CN" altLang="en-US" sz="2400" b="1">
              <a:latin typeface="黑体" panose="02010609060101010101" pitchFamily="2" charset="-122"/>
              <a:ea typeface="黑体" panose="02010609060101010101" pitchFamily="2" charset="-122"/>
              <a:cs typeface="Times New Roman" panose="02020603050405020304"/>
              <a:sym typeface="+mn-ea"/>
            </a:endParaRPr>
          </a:p>
        </p:txBody>
      </p:sp>
      <p:sp>
        <p:nvSpPr>
          <p:cNvPr id="16" name="文本框 15"/>
          <p:cNvSpPr txBox="1"/>
          <p:nvPr/>
        </p:nvSpPr>
        <p:spPr>
          <a:xfrm>
            <a:off x="1870075" y="5299075"/>
            <a:ext cx="1818005" cy="56515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800" b="1">
                <a:solidFill>
                  <a:srgbClr val="FF0000"/>
                </a:solidFill>
                <a:latin typeface="黑体" panose="02010609060101010101" pitchFamily="2" charset="-122"/>
                <a:ea typeface="黑体" panose="02010609060101010101" pitchFamily="2" charset="-122"/>
                <a:cs typeface="Times New Roman" panose="02020603050405020304" charset="0"/>
                <a:sym typeface="+mn-ea"/>
              </a:rPr>
              <a:t>抽签</a:t>
            </a:r>
            <a:r>
              <a:rPr lang="zh-CN" altLang="en-US" sz="2800" b="1">
                <a:latin typeface="黑体" panose="02010609060101010101" pitchFamily="2" charset="-122"/>
                <a:ea typeface="黑体" panose="02010609060101010101" pitchFamily="2" charset="-122"/>
                <a:cs typeface="Times New Roman" panose="02020603050405020304" charset="0"/>
                <a:sym typeface="+mn-ea"/>
              </a:rPr>
              <a:t>产生</a:t>
            </a:r>
            <a:endParaRPr lang="zh-CN" altLang="en-US" sz="2800" b="1">
              <a:latin typeface="黑体" panose="02010609060101010101" pitchFamily="2" charset="-122"/>
              <a:ea typeface="黑体" panose="02010609060101010101" pitchFamily="2" charset="-122"/>
              <a:cs typeface="Times New Roman" panose="02020603050405020304"/>
              <a:sym typeface="+mn-ea"/>
            </a:endParaRPr>
          </a:p>
        </p:txBody>
      </p:sp>
      <p:sp>
        <p:nvSpPr>
          <p:cNvPr id="17" name="文本框 16"/>
          <p:cNvSpPr txBox="1"/>
          <p:nvPr/>
        </p:nvSpPr>
        <p:spPr>
          <a:xfrm>
            <a:off x="4469130" y="2166620"/>
            <a:ext cx="4176395" cy="56515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800" b="1">
                <a:latin typeface="黑体" panose="02010609060101010101" pitchFamily="2" charset="-122"/>
                <a:ea typeface="黑体" panose="02010609060101010101" pitchFamily="2" charset="-122"/>
                <a:cs typeface="黑体" panose="02010609060101010101" pitchFamily="2" charset="-122"/>
                <a:sym typeface="+mn-ea"/>
              </a:rPr>
              <a:t>决定国家法律和政策</a:t>
            </a:r>
            <a:endParaRPr lang="zh-CN" altLang="en-US" sz="28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8" name="文本框 17"/>
          <p:cNvSpPr txBox="1"/>
          <p:nvPr/>
        </p:nvSpPr>
        <p:spPr>
          <a:xfrm>
            <a:off x="9021445" y="1998345"/>
            <a:ext cx="2444750" cy="902970"/>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国家的</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最高权力机关</a:t>
            </a:r>
            <a:r>
              <a:rPr lang="zh-CN" altLang="en-US" sz="2400" b="1" u="sng">
                <a:latin typeface="黑体" panose="02010609060101010101" pitchFamily="2" charset="-122"/>
                <a:ea typeface="黑体" panose="02010609060101010101" pitchFamily="2" charset="-122"/>
                <a:cs typeface="黑体" panose="02010609060101010101" pitchFamily="2" charset="-122"/>
                <a:sym typeface="+mn-ea"/>
              </a:rPr>
              <a:t> </a:t>
            </a:r>
            <a:endParaRPr lang="zh-CN" altLang="en-US" sz="2400" b="1" u="sng">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9" name="文本框 18"/>
          <p:cNvSpPr txBox="1"/>
          <p:nvPr/>
        </p:nvSpPr>
        <p:spPr>
          <a:xfrm>
            <a:off x="4066540" y="2962910"/>
            <a:ext cx="4887595" cy="103886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800" b="1">
                <a:latin typeface="黑体" panose="02010609060101010101" pitchFamily="2" charset="-122"/>
                <a:ea typeface="黑体" panose="02010609060101010101" pitchFamily="2" charset="-122"/>
                <a:cs typeface="黑体" panose="02010609060101010101" pitchFamily="2" charset="-122"/>
                <a:sym typeface="+mn-ea"/>
              </a:rPr>
              <a:t>主要负责为公民大会准备决议草案，并参与国家日常管理</a:t>
            </a:r>
            <a:endParaRPr lang="zh-CN" altLang="en-US" sz="28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20" name="文本框 19"/>
          <p:cNvSpPr txBox="1"/>
          <p:nvPr/>
        </p:nvSpPr>
        <p:spPr>
          <a:xfrm>
            <a:off x="9239885" y="2994025"/>
            <a:ext cx="2007235" cy="9029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Times New Roman" panose="02020603050405020304" charset="0"/>
                <a:sym typeface="+mn-ea"/>
              </a:rPr>
              <a:t>公民大会的附属机构</a:t>
            </a:r>
            <a:endParaRPr lang="zh-CN" altLang="en-US" sz="2400" b="1">
              <a:latin typeface="黑体" panose="02010609060101010101" pitchFamily="2" charset="-122"/>
              <a:ea typeface="黑体" panose="02010609060101010101" pitchFamily="2" charset="-122"/>
              <a:cs typeface="Times New Roman" panose="02020603050405020304" charset="0"/>
              <a:sym typeface="+mn-ea"/>
            </a:endParaRPr>
          </a:p>
        </p:txBody>
      </p:sp>
      <p:sp>
        <p:nvSpPr>
          <p:cNvPr id="21" name="文本框 20"/>
          <p:cNvSpPr txBox="1"/>
          <p:nvPr/>
        </p:nvSpPr>
        <p:spPr>
          <a:xfrm>
            <a:off x="4066540" y="4170680"/>
            <a:ext cx="4887595" cy="103886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800" b="1">
                <a:latin typeface="黑体" panose="02010609060101010101" pitchFamily="2" charset="-122"/>
                <a:ea typeface="黑体" panose="02010609060101010101" pitchFamily="2" charset="-122"/>
                <a:cs typeface="Times New Roman" panose="02020603050405020304" charset="0"/>
                <a:sym typeface="+mn-ea"/>
              </a:rPr>
              <a:t>在任职时需要接受监督，随时可以被罢免和审判</a:t>
            </a:r>
            <a:endParaRPr lang="zh-CN" altLang="en-US" sz="2800" b="1">
              <a:latin typeface="黑体" panose="02010609060101010101" pitchFamily="2" charset="-122"/>
              <a:ea typeface="黑体" panose="02010609060101010101" pitchFamily="2" charset="-122"/>
              <a:cs typeface="Times New Roman" panose="02020603050405020304" charset="0"/>
              <a:sym typeface="+mn-ea"/>
            </a:endParaRPr>
          </a:p>
        </p:txBody>
      </p:sp>
      <p:sp>
        <p:nvSpPr>
          <p:cNvPr id="22" name="文本框 21"/>
          <p:cNvSpPr txBox="1"/>
          <p:nvPr/>
        </p:nvSpPr>
        <p:spPr>
          <a:xfrm>
            <a:off x="4066540" y="5387340"/>
            <a:ext cx="4954905" cy="49720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审理大小案件（陪审员达6000人）</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23" name="文本框 22"/>
          <p:cNvSpPr txBox="1"/>
          <p:nvPr/>
        </p:nvSpPr>
        <p:spPr>
          <a:xfrm>
            <a:off x="9117330" y="4238625"/>
            <a:ext cx="2444115" cy="565150"/>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800" b="1">
                <a:solidFill>
                  <a:srgbClr val="FF0000"/>
                </a:solidFill>
                <a:latin typeface="黑体" panose="02010609060101010101" pitchFamily="2" charset="-122"/>
                <a:ea typeface="黑体" panose="02010609060101010101" pitchFamily="2" charset="-122"/>
                <a:cs typeface="Times New Roman" panose="02020603050405020304" charset="0"/>
                <a:sym typeface="+mn-ea"/>
              </a:rPr>
              <a:t>各机构的成员</a:t>
            </a:r>
            <a:endParaRPr lang="zh-CN" altLang="en-US" sz="2800" b="1">
              <a:solidFill>
                <a:srgbClr val="FF0000"/>
              </a:solidFill>
              <a:latin typeface="黑体" panose="02010609060101010101" pitchFamily="2" charset="-122"/>
              <a:ea typeface="黑体" panose="02010609060101010101" pitchFamily="2" charset="-122"/>
              <a:cs typeface="Times New Roman" panose="02020603050405020304"/>
              <a:sym typeface="+mn-ea"/>
            </a:endParaRPr>
          </a:p>
        </p:txBody>
      </p:sp>
      <p:sp>
        <p:nvSpPr>
          <p:cNvPr id="24" name="文本框 23"/>
          <p:cNvSpPr txBox="1"/>
          <p:nvPr/>
        </p:nvSpPr>
        <p:spPr>
          <a:xfrm>
            <a:off x="9021445" y="5306060"/>
            <a:ext cx="2539365" cy="565150"/>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800" b="1">
                <a:latin typeface="黑体" panose="02010609060101010101" pitchFamily="2" charset="-122"/>
                <a:ea typeface="黑体" panose="02010609060101010101" pitchFamily="2" charset="-122"/>
                <a:cs typeface="黑体" panose="02010609060101010101" pitchFamily="2" charset="-122"/>
                <a:sym typeface="+mn-ea"/>
              </a:rPr>
              <a:t>日常</a:t>
            </a: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司法机关</a:t>
            </a:r>
            <a:endParaRPr lang="zh-CN" altLang="en-US" sz="2800" b="1" u="sng">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26" name="文本框 25"/>
          <p:cNvSpPr txBox="1">
            <a:spLocks noChangeArrowheads="1"/>
          </p:cNvSpPr>
          <p:nvPr/>
        </p:nvSpPr>
        <p:spPr bwMode="auto">
          <a:xfrm>
            <a:off x="1764665" y="6201410"/>
            <a:ext cx="2027555" cy="583565"/>
          </a:xfrm>
          <a:prstGeom prst="rect">
            <a:avLst/>
          </a:prstGeom>
          <a:noFill/>
          <a:ln w="9525">
            <a:noFill/>
            <a:miter lim="800000"/>
          </a:ln>
        </p:spPr>
        <p:txBody>
          <a:bodyPr wrap="square">
            <a:spAutoFit/>
          </a:bodyPr>
          <a:lstStyle>
            <a:defPPr/>
          </a:lstStyle>
          <a:p>
            <a:pPr algn="ctr"/>
            <a:r>
              <a:rPr lang="zh-CN" altLang="en-US" sz="3200">
                <a:solidFill>
                  <a:srgbClr val="923B1A"/>
                </a:solidFill>
                <a:latin typeface="方正姚体" panose="02010601030101010101" pitchFamily="2" charset="-122"/>
                <a:ea typeface="方正姚体" panose="02010601030101010101" pitchFamily="2" charset="-122"/>
              </a:rPr>
              <a:t>人民主权</a:t>
            </a:r>
            <a:endParaRPr lang="zh-CN" altLang="en-US" sz="3200">
              <a:solidFill>
                <a:srgbClr val="923B1A"/>
              </a:solidFill>
              <a:latin typeface="方正姚体" panose="02010601030101010101" pitchFamily="2" charset="-122"/>
              <a:ea typeface="方正姚体" panose="02010601030101010101" pitchFamily="2" charset="-122"/>
            </a:endParaRPr>
          </a:p>
        </p:txBody>
      </p:sp>
      <p:sp>
        <p:nvSpPr>
          <p:cNvPr id="27" name="文本框 26"/>
          <p:cNvSpPr txBox="1">
            <a:spLocks noChangeArrowheads="1"/>
          </p:cNvSpPr>
          <p:nvPr/>
        </p:nvSpPr>
        <p:spPr bwMode="auto">
          <a:xfrm>
            <a:off x="4066540" y="6186805"/>
            <a:ext cx="2027555" cy="583565"/>
          </a:xfrm>
          <a:prstGeom prst="rect">
            <a:avLst/>
          </a:prstGeom>
          <a:noFill/>
          <a:ln w="9525">
            <a:noFill/>
            <a:miter lim="800000"/>
          </a:ln>
        </p:spPr>
        <p:txBody>
          <a:bodyPr wrap="square">
            <a:spAutoFit/>
          </a:bodyPr>
          <a:lstStyle>
            <a:defPPr/>
          </a:lstStyle>
          <a:p>
            <a:pPr algn="ctr"/>
            <a:r>
              <a:rPr lang="zh-CN" altLang="en-US" sz="3200">
                <a:solidFill>
                  <a:srgbClr val="923B1A"/>
                </a:solidFill>
                <a:latin typeface="方正姚体" panose="02010601030101010101" pitchFamily="2" charset="-122"/>
                <a:ea typeface="方正姚体" panose="02010601030101010101" pitchFamily="2" charset="-122"/>
              </a:rPr>
              <a:t>轮番而治</a:t>
            </a:r>
            <a:endParaRPr lang="zh-CN" altLang="en-US" sz="3200">
              <a:solidFill>
                <a:srgbClr val="923B1A"/>
              </a:solidFill>
              <a:latin typeface="方正姚体" panose="02010601030101010101" pitchFamily="2" charset="-122"/>
              <a:ea typeface="方正姚体" panose="02010601030101010101" pitchFamily="2" charset="-122"/>
            </a:endParaRPr>
          </a:p>
        </p:txBody>
      </p:sp>
      <p:sp>
        <p:nvSpPr>
          <p:cNvPr id="28" name="文本框 27"/>
          <p:cNvSpPr txBox="1">
            <a:spLocks noChangeArrowheads="1"/>
          </p:cNvSpPr>
          <p:nvPr/>
        </p:nvSpPr>
        <p:spPr bwMode="auto">
          <a:xfrm>
            <a:off x="6544945" y="6201410"/>
            <a:ext cx="2027555" cy="583565"/>
          </a:xfrm>
          <a:prstGeom prst="rect">
            <a:avLst/>
          </a:prstGeom>
          <a:noFill/>
          <a:ln w="9525">
            <a:noFill/>
            <a:miter lim="800000"/>
          </a:ln>
        </p:spPr>
        <p:txBody>
          <a:bodyPr wrap="square">
            <a:spAutoFit/>
          </a:bodyPr>
          <a:lstStyle>
            <a:defPPr/>
          </a:lstStyle>
          <a:p>
            <a:pPr algn="ctr"/>
            <a:r>
              <a:rPr lang="zh-CN" altLang="en-US" sz="3200">
                <a:solidFill>
                  <a:srgbClr val="923B1A"/>
                </a:solidFill>
                <a:latin typeface="方正姚体" panose="02010601030101010101" pitchFamily="2" charset="-122"/>
                <a:ea typeface="方正姚体" panose="02010601030101010101" pitchFamily="2" charset="-122"/>
              </a:rPr>
              <a:t>直接民主</a:t>
            </a:r>
            <a:endParaRPr lang="zh-CN" altLang="en-US" sz="3200">
              <a:solidFill>
                <a:srgbClr val="923B1A"/>
              </a:solidFill>
              <a:latin typeface="方正姚体" panose="02010601030101010101" pitchFamily="2" charset="-122"/>
              <a:ea typeface="方正姚体" panose="02010601030101010101" pitchFamily="2" charset="-122"/>
            </a:endParaRPr>
          </a:p>
        </p:txBody>
      </p:sp>
      <p:sp>
        <p:nvSpPr>
          <p:cNvPr id="29" name="文本框 28"/>
          <p:cNvSpPr txBox="1"/>
          <p:nvPr/>
        </p:nvSpPr>
        <p:spPr>
          <a:xfrm>
            <a:off x="279400" y="6263005"/>
            <a:ext cx="1611630" cy="521970"/>
          </a:xfrm>
          <a:prstGeom prst="rect">
            <a:avLst/>
          </a:prstGeom>
          <a:noFill/>
        </p:spPr>
        <p:txBody>
          <a:bodyPr wrap="square" rtlCol="0">
            <a:spAutoFit/>
          </a:bodyPr>
          <a:lstStyle>
            <a:defPPr/>
          </a:lstStyle>
          <a:p>
            <a:pPr/>
            <a:r>
              <a:rPr lang="zh-CN" altLang="en-US" sz="2800" b="1">
                <a:gradFill>
                  <a:gsLst>
                    <a:gs pos="0">
                      <a:srgbClr val="E30000"/>
                    </a:gs>
                    <a:gs pos="100000">
                      <a:srgbClr val="760303"/>
                    </a:gs>
                  </a:gsLst>
                  <a:lin scaled="0"/>
                </a:gradFill>
              </a:rPr>
              <a:t>特点</a:t>
            </a:r>
            <a:endParaRPr lang="zh-CN" altLang="en-US" sz="2800" b="1">
              <a:gradFill>
                <a:gsLst>
                  <a:gs pos="0">
                    <a:srgbClr val="E30000"/>
                  </a:gs>
                  <a:gs pos="100000">
                    <a:srgbClr val="760303"/>
                  </a:gs>
                </a:gsLst>
                <a:lin scaled="0"/>
              </a:gradFill>
            </a:endParaRPr>
          </a:p>
        </p:txBody>
      </p:sp>
      <p:pic>
        <p:nvPicPr>
          <p:cNvPr id="216482" name="New picture"/>
          <p:cNvPicPr/>
          <p:nvPr/>
        </p:nvPicPr>
        <p:blipFill>
          <a:blip r:embed="rId5"/>
          <a:stretch>
            <a:fillRect/>
          </a:stretch>
        </p:blipFill>
        <p:spPr>
          <a:xfrm>
            <a:off x="10960100" y="12026900"/>
            <a:ext cx="3302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6"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7"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8" nodeType="click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9"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10" nodeType="click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ppt_x"/>
                                          </p:val>
                                        </p:tav>
                                        <p:tav tm="100000">
                                          <p:val>
                                            <p:strVal val="#ppt_x"/>
                                          </p:val>
                                        </p:tav>
                                      </p:tavLst>
                                    </p:anim>
                                    <p:anim calcmode="lin" valueType="num">
                                      <p:cBhvr additive="base">
                                        <p:cTn id="6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11" nodeType="click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ppt_x"/>
                                          </p:val>
                                        </p:tav>
                                        <p:tav tm="100000">
                                          <p:val>
                                            <p:strVal val="#ppt_x"/>
                                          </p:val>
                                        </p:tav>
                                      </p:tavLst>
                                    </p:anim>
                                    <p:anim calcmode="lin" valueType="num">
                                      <p:cBhvr additive="base">
                                        <p:cTn id="7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10" presetClass="entr" presetSubtype="0" fill="hold" grpId="12" nodeType="click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10" presetClass="entr" presetSubtype="0" fill="hold" grpId="13" nodeType="click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childTnLst>
                          </p:cTn>
                        </p:par>
                      </p:childTnLst>
                    </p:cTn>
                  </p:par>
                  <p:par>
                    <p:cTn id="85" fill="hold" nodeType="clickPar">
                      <p:stCondLst>
                        <p:cond delay="indefinite"/>
                      </p:stCondLst>
                      <p:childTnLst>
                        <p:par>
                          <p:cTn id="86" fill="hold" nodeType="afterGroup">
                            <p:stCondLst>
                              <p:cond delay="0"/>
                            </p:stCondLst>
                            <p:childTnLst>
                              <p:par>
                                <p:cTn id="87" presetID="10" presetClass="entr" presetSubtype="0" fill="hold" grpId="14" nodeType="click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1"/>
      <p:bldP spid="18" grpId="2"/>
      <p:bldP spid="14" grpId="3"/>
      <p:bldP spid="19" grpId="4"/>
      <p:bldP spid="20" grpId="5"/>
      <p:bldP spid="15" grpId="6"/>
      <p:bldP spid="21" grpId="7"/>
      <p:bldP spid="23" grpId="8"/>
      <p:bldP spid="16" grpId="9"/>
      <p:bldP spid="22" grpId="10"/>
      <p:bldP spid="24" grpId="11"/>
      <p:bldP spid="26" grpId="12"/>
      <p:bldP spid="27" grpId="13"/>
      <p:bldP spid="28" grpId="14"/>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5" name="文本框 4"/>
          <p:cNvSpPr txBox="1"/>
          <p:nvPr/>
        </p:nvSpPr>
        <p:spPr>
          <a:xfrm>
            <a:off x="211455" y="1029335"/>
            <a:ext cx="8465185" cy="650875"/>
          </a:xfrm>
          <a:prstGeom prst="rect">
            <a:avLst/>
          </a:prstGeom>
          <a:noFill/>
        </p:spPr>
        <p:txBody>
          <a:bodyPr wrap="square" rtlCol="0" anchor="t">
            <a:spAutoFit/>
          </a:bodyPr>
          <a:lstStyle>
            <a:defPPr/>
          </a:lstStyle>
          <a:p>
            <a:pPr>
              <a:lnSpc>
                <a:spcPct val="130000"/>
              </a:lnSpc>
            </a:pPr>
            <a:r>
              <a:rPr lang="zh-CN" altLang="en-US" sz="2800">
                <a:solidFill>
                  <a:srgbClr val="FF0000"/>
                </a:solidFill>
                <a:latin typeface="黑体" panose="02010609060101010101" pitchFamily="2" charset="-122"/>
                <a:ea typeface="黑体" panose="02010609060101010101" pitchFamily="2" charset="-122"/>
              </a:rPr>
              <a:t>机构构成：</a:t>
            </a:r>
            <a:r>
              <a:rPr lang="zh-CN" altLang="en-US" sz="2800">
                <a:solidFill>
                  <a:schemeClr val="tx1"/>
                </a:solidFill>
                <a:latin typeface="黑体" panose="02010609060101010101" pitchFamily="2" charset="-122"/>
                <a:ea typeface="黑体" panose="02010609060101010101" pitchFamily="2" charset="-122"/>
              </a:rPr>
              <a:t>国王、公民大会、长老会议和监察官</a:t>
            </a:r>
            <a:endParaRPr lang="zh-CN" altLang="en-US" sz="2800">
              <a:solidFill>
                <a:schemeClr val="tx1"/>
              </a:solidFill>
              <a:latin typeface="黑体" panose="02010609060101010101" pitchFamily="2" charset="-122"/>
              <a:ea typeface="黑体" panose="02010609060101010101" pitchFamily="2" charset="-122"/>
            </a:endParaRPr>
          </a:p>
        </p:txBody>
      </p:sp>
      <p:graphicFrame>
        <p:nvGraphicFramePr>
          <p:cNvPr id="216481" name="表格 216480"/>
          <p:cNvGraphicFramePr>
            <a:graphicFrameLocks noGrp="1"/>
          </p:cNvGraphicFramePr>
          <p:nvPr>
            <p:custDataLst>
              <p:tags r:id="rId3"/>
            </p:custDataLst>
          </p:nvPr>
        </p:nvGraphicFramePr>
        <p:xfrm>
          <a:off x="71755" y="1641475"/>
          <a:ext cx="7084060" cy="5100011"/>
        </p:xfrm>
        <a:graphic>
          <a:graphicData uri="http://schemas.openxmlformats.org/drawingml/2006/table">
            <a:tbl>
              <a:tblPr/>
              <a:tblGrid>
                <a:gridCol w="968375"/>
                <a:gridCol w="1804670"/>
                <a:gridCol w="2395220"/>
                <a:gridCol w="1915795"/>
              </a:tblGrid>
              <a:tr h="69215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rPr>
                        <a:t>机构</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rPr>
                        <a:t>产生方式</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endParaRPr>
                    </a:p>
                    <a:p>
                      <a:pPr marL="0" lvl="0" indent="0" algn="ctr" defTabSz="914400" eaLnBrk="0" hangingPunct="0">
                        <a:lnSpc>
                          <a:spcPct val="110000"/>
                        </a:lnSpc>
                        <a:spcBef>
                          <a:spcPct val="0"/>
                        </a:spcBef>
                        <a:buNone/>
                      </a:pPr>
                      <a:r>
                        <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rPr>
                        <a:t>或资格</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rPr>
                        <a:t>主要职责</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rPr>
                        <a:t>性质或地位</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8585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rPr>
                        <a:t>公民</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a:endParaRPr>
                    </a:p>
                    <a:p>
                      <a:pPr marL="0" lvl="0" indent="0" algn="ctr" defTabSz="914400" eaLnBrk="0" hangingPunct="0">
                        <a:lnSpc>
                          <a:spcPct val="110000"/>
                        </a:lnSpc>
                        <a:spcBef>
                          <a:spcPct val="0"/>
                        </a:spcBef>
                        <a:buNone/>
                      </a:pPr>
                      <a:r>
                        <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rPr>
                        <a:t>大会</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u="sng">
                          <a:latin typeface="黑体" panose="02010609060101010101" pitchFamily="2" charset="-122"/>
                          <a:ea typeface="黑体" panose="02010609060101010101" pitchFamily="2" charset="-122"/>
                          <a:cs typeface="黑体" panose="02010609060101010101" pitchFamily="2" charset="-122"/>
                        </a:rPr>
                        <a:t> </a:t>
                      </a:r>
                      <a:endParaRPr lang="zh-CN" altLang="en-US" sz="2000" b="1" u="sng">
                        <a:latin typeface="黑体" panose="02010609060101010101" pitchFamily="2" charset="-122"/>
                        <a:ea typeface="黑体" panose="02010609060101010101" pitchFamily="2" charset="-122"/>
                        <a:cs typeface="黑体" panose="02010609060101010101" pitchFamily="2"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u="sng">
                          <a:latin typeface="黑体" panose="02010609060101010101" pitchFamily="2" charset="-122"/>
                          <a:ea typeface="黑体" panose="02010609060101010101" pitchFamily="2" charset="-122"/>
                          <a:cs typeface="黑体" panose="02010609060101010101" pitchFamily="2" charset="-122"/>
                        </a:rPr>
                        <a:t> </a:t>
                      </a:r>
                      <a:endParaRPr lang="zh-CN" altLang="en-US" sz="2000" b="1" u="sng">
                        <a:latin typeface="黑体" panose="02010609060101010101" pitchFamily="2" charset="-122"/>
                        <a:ea typeface="黑体" panose="02010609060101010101" pitchFamily="2" charset="-122"/>
                        <a:cs typeface="黑体" panose="02010609060101010101" pitchFamily="2"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2989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sz="2000" b="1">
                          <a:latin typeface="黑体" panose="02010609060101010101" pitchFamily="2" charset="-122"/>
                          <a:ea typeface="黑体" panose="02010609060101010101" pitchFamily="2" charset="-122"/>
                          <a:cs typeface="黑体" panose="02010609060101010101" pitchFamily="2" charset="-122"/>
                          <a:sym typeface="+mn-ea"/>
                        </a:rPr>
                        <a:t>国王</a:t>
                      </a:r>
                      <a:endParaRPr lang="zh-CN" altLang="en-US" sz="2000" b="1">
                        <a:solidFill>
                          <a:srgbClr val="1D41D5"/>
                        </a:solidFill>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41680">
                <a:tc>
                  <a:txBody>
                    <a:bodyPr vert="horz" wrap="square"/>
                    <a:lstStyle>
                      <a:defPPr/>
                    </a:lstStyle>
                    <a:p>
                      <a:pPr marL="0" lvl="0" indent="0" algn="ctr" defTabSz="914400" eaLnBrk="0" hangingPunct="0">
                        <a:lnSpc>
                          <a:spcPct val="110000"/>
                        </a:lnSpc>
                        <a:spcBef>
                          <a:spcPct val="0"/>
                        </a:spcBef>
                        <a:buNone/>
                      </a:pPr>
                      <a:r>
                        <a:rPr lang="zh-CN" altLang="en-US" sz="2000" b="1">
                          <a:solidFill>
                            <a:schemeClr val="tx1">
                              <a:lumMod val="95000"/>
                              <a:lumOff val="5000"/>
                            </a:schemeClr>
                          </a:solidFill>
                          <a:latin typeface="黑体" panose="02010609060101010101" pitchFamily="2" charset="-122"/>
                          <a:ea typeface="黑体" panose="02010609060101010101" pitchFamily="2" charset="-122"/>
                          <a:sym typeface="+mn-ea"/>
                        </a:rPr>
                        <a:t>长老会议</a:t>
                      </a:r>
                      <a:endParaRPr lang="zh-CN" altLang="en-US" sz="2000" b="1">
                        <a:solidFill>
                          <a:schemeClr val="tx1">
                            <a:lumMod val="95000"/>
                            <a:lumOff val="5000"/>
                          </a:schemeClr>
                        </a:solidFill>
                        <a:latin typeface="黑体" panose="02010609060101010101" pitchFamily="2" charset="-122"/>
                        <a:ea typeface="黑体" panose="02010609060101010101" pitchFamily="2" charset="-122"/>
                        <a:cs typeface="Times New Roman" panose="02020603050405020304"/>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000" b="1">
                        <a:solidFill>
                          <a:srgbClr val="FF0000"/>
                        </a:solidFill>
                        <a:latin typeface="黑体" panose="02010609060101010101" pitchFamily="2" charset="-122"/>
                        <a:ea typeface="黑体" panose="02010609060101010101" pitchFamily="2"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00850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r>
                        <a:rPr lang="zh-CN" altLang="en-US" sz="2000" b="1">
                          <a:latin typeface="黑体" panose="02010609060101010101" pitchFamily="2" charset="-122"/>
                          <a:ea typeface="黑体" panose="02010609060101010101" pitchFamily="2" charset="-122"/>
                          <a:sym typeface="+mn-ea"/>
                        </a:rPr>
                        <a:t>监察官</a:t>
                      </a:r>
                      <a:endParaRPr lang="zh-CN" altLang="en-US" sz="2000" b="1">
                        <a:solidFill>
                          <a:srgbClr val="1D41D5"/>
                        </a:solidFill>
                        <a:latin typeface="黑体" panose="02010609060101010101" pitchFamily="2" charset="-122"/>
                        <a:ea typeface="黑体" panose="02010609060101010101" pitchFamily="2" charset="-122"/>
                        <a:cs typeface="Times New Roman" panose="02020603050405020304"/>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anose="020b0604020202020204" pitchFamily="34" charset="0"/>
                          <a:ea typeface="宋体" panose="02010600030101010101"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anose="020b0604020202020204" pitchFamily="34" charset="0"/>
                          <a:ea typeface="宋体" panose="02010600030101010101"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914400" eaLnBrk="0" hangingPunct="0">
                        <a:lnSpc>
                          <a:spcPct val="110000"/>
                        </a:lnSpc>
                        <a:spcBef>
                          <a:spcPct val="0"/>
                        </a:spcBef>
                        <a:buNone/>
                      </a:pPr>
                      <a:endParaRPr lang="zh-CN" altLang="en-US" sz="2000" b="1" u="sng">
                        <a:solidFill>
                          <a:srgbClr val="FF0000"/>
                        </a:solidFill>
                        <a:latin typeface="黑体" panose="02010609060101010101" pitchFamily="2" charset="-122"/>
                        <a:ea typeface="黑体" panose="02010609060101010101" pitchFamily="2"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7450455" y="2277745"/>
            <a:ext cx="4568190" cy="3020060"/>
          </a:xfrm>
          <a:prstGeom prst="rect">
            <a:avLst/>
          </a:prstGeom>
          <a:solidFill>
            <a:schemeClr val="accent6">
              <a:lumMod val="40000"/>
              <a:lumOff val="60000"/>
            </a:schemeClr>
          </a:solidFill>
        </p:spPr>
        <p:txBody>
          <a:bodyPr wrap="square" rtlCol="0" anchor="t">
            <a:spAutoFit/>
          </a:bodyPr>
          <a:lstStyle>
            <a:defPPr/>
          </a:lstStyle>
          <a:p>
            <a:pPr>
              <a:lnSpc>
                <a:spcPct val="170000"/>
              </a:lnSpc>
            </a:pPr>
            <a:r>
              <a:rPr lang="zh-CN" altLang="en-US" sz="2800" b="1">
                <a:solidFill>
                  <a:srgbClr val="FF0000"/>
                </a:solidFill>
              </a:rPr>
              <a:t>寡头政治（</a:t>
            </a:r>
            <a:r>
              <a:rPr lang="zh-CN" altLang="en-US" sz="2800" b="1"/>
              <a:t>oligarchy）是一种政制形式，其中大部分甚至全部权利有效地掌握在一小撮特权阶级手上。</a:t>
            </a:r>
            <a:endParaRPr lang="zh-CN" altLang="en-US" sz="2800" b="1"/>
          </a:p>
        </p:txBody>
      </p:sp>
      <p:grpSp>
        <p:nvGrpSpPr>
          <p:cNvPr id="15368" name="组合 16"/>
          <p:cNvGrpSpPr/>
          <p:nvPr/>
        </p:nvGrpSpPr>
        <p:grpSpPr>
          <a:xfrm>
            <a:off x="6668770" y="171450"/>
            <a:ext cx="5414010" cy="787400"/>
            <a:chOff x="6325" y="4780"/>
            <a:chExt cx="7049" cy="1240"/>
          </a:xfrm>
        </p:grpSpPr>
        <p:pic>
          <p:nvPicPr>
            <p:cNvPr id="15369" name="图片 17" descr="图片2"/>
            <p:cNvPicPr>
              <a:picLocks noChangeAspect="1"/>
            </p:cNvPicPr>
            <p:nvPr/>
          </p:nvPicPr>
          <p:blipFill>
            <a:blip r:embed="rId4"/>
            <a:stretch>
              <a:fillRect/>
            </a:stretch>
          </p:blipFill>
          <p:spPr bwMode="auto">
            <a:xfrm>
              <a:off x="6325" y="4780"/>
              <a:ext cx="7049" cy="1240"/>
            </a:xfrm>
            <a:prstGeom prst="rect">
              <a:avLst/>
            </a:prstGeom>
            <a:noFill/>
            <a:ln w="9525">
              <a:noFill/>
              <a:miter lim="800000"/>
            </a:ln>
          </p:spPr>
        </p:pic>
        <p:sp>
          <p:nvSpPr>
            <p:cNvPr id="15370" name="文本框 18"/>
            <p:cNvSpPr txBox="1">
              <a:spLocks noChangeArrowheads="1"/>
            </p:cNvSpPr>
            <p:nvPr/>
          </p:nvSpPr>
          <p:spPr bwMode="auto">
            <a:xfrm>
              <a:off x="8422" y="4892"/>
              <a:ext cx="4869" cy="1016"/>
            </a:xfrm>
            <a:prstGeom prst="rect">
              <a:avLst/>
            </a:prstGeom>
            <a:noFill/>
            <a:ln w="9525">
              <a:noFill/>
              <a:miter lim="800000"/>
            </a:ln>
          </p:spPr>
          <p:txBody>
            <a:bodyPr>
              <a:spAutoFit/>
            </a:bodyPr>
            <a:lstStyle>
              <a:defPPr/>
            </a:lstStyle>
            <a:p>
              <a:pPr/>
              <a:r>
                <a:rPr lang="zh-CN" altLang="en-US" sz="3600" b="1">
                  <a:solidFill>
                    <a:schemeClr val="bg1"/>
                  </a:solidFill>
                  <a:latin typeface="宋体" panose="02010600030101010101" pitchFamily="2" charset="-122"/>
                </a:rPr>
                <a:t>斯巴达寡头政治</a:t>
              </a:r>
              <a:endParaRPr lang="zh-CN" altLang="en-US" sz="3600" b="1">
                <a:solidFill>
                  <a:schemeClr val="bg1"/>
                </a:solidFill>
                <a:latin typeface="宋体" pitchFamily="2" charset="-122"/>
              </a:endParaRPr>
            </a:p>
          </p:txBody>
        </p:sp>
        <p:sp>
          <p:nvSpPr>
            <p:cNvPr id="15371" name="文本框 19"/>
            <p:cNvSpPr txBox="1">
              <a:spLocks noChangeArrowheads="1"/>
            </p:cNvSpPr>
            <p:nvPr/>
          </p:nvSpPr>
          <p:spPr bwMode="auto">
            <a:xfrm>
              <a:off x="6674" y="4880"/>
              <a:ext cx="800" cy="1016"/>
            </a:xfrm>
            <a:prstGeom prst="rect">
              <a:avLst/>
            </a:prstGeom>
            <a:noFill/>
            <a:ln w="9525">
              <a:noFill/>
              <a:miter lim="800000"/>
            </a:ln>
          </p:spPr>
          <p:txBody>
            <a:bodyPr>
              <a:spAutoFit/>
            </a:bodyPr>
            <a:lstStyle>
              <a:defPPr/>
            </a:lstStyle>
            <a:p>
              <a:pPr/>
              <a:r>
                <a:rPr lang="en-US" altLang="zh-CN" sz="3600" b="1">
                  <a:latin typeface="方正胖娃_GBK" panose="03000509000000000000" charset="-122"/>
                  <a:ea typeface="方正胖娃_GBK" panose="03000509000000000000" charset="-122"/>
                </a:rPr>
                <a:t>2</a:t>
              </a:r>
              <a:endParaRPr lang="en-US" altLang="zh-CN" sz="3600" b="1">
                <a:latin typeface="方正胖娃_GBK" panose="03000509000000000000" charset="-122"/>
                <a:ea typeface="方正胖娃_GBK" panose="03000509000000000000" charset="-122"/>
              </a:endParaRPr>
            </a:p>
          </p:txBody>
        </p:sp>
      </p:grpSp>
      <p:grpSp>
        <p:nvGrpSpPr>
          <p:cNvPr id="8197" name="组合 64"/>
          <p:cNvGrpSpPr/>
          <p:nvPr/>
        </p:nvGrpSpPr>
        <p:grpSpPr>
          <a:xfrm>
            <a:off x="0" y="146050"/>
            <a:ext cx="4403725" cy="1000125"/>
            <a:chOff x="1898" y="6199"/>
            <a:chExt cx="6934" cy="1575"/>
          </a:xfrm>
        </p:grpSpPr>
        <p:sp>
          <p:nvSpPr>
            <p:cNvPr id="8219"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古代希腊政治制度</a:t>
              </a:r>
              <a:endParaRPr kumimoji="1" lang="zh-CN" altLang="en-US" sz="3600" b="1">
                <a:solidFill>
                  <a:srgbClr val="7E3411"/>
                </a:solidFill>
                <a:latin typeface="方正清楷 简" panose="02000500000000000000" charset="-122"/>
                <a:ea typeface="方正清楷 简" panose="02000500000000000000" charset="-122"/>
              </a:endParaRP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8" name=" 203"/>
            <p:cNvSpPr/>
            <p:nvPr/>
          </p:nvSpPr>
          <p:spPr>
            <a:xfrm rot="10800000">
              <a:off x="7785" y="6647"/>
              <a:ext cx="1047"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sp>
        <p:nvSpPr>
          <p:cNvPr id="7" name="文本框 6"/>
          <p:cNvSpPr txBox="1"/>
          <p:nvPr/>
        </p:nvSpPr>
        <p:spPr>
          <a:xfrm>
            <a:off x="1127760" y="2549525"/>
            <a:ext cx="1685290" cy="829945"/>
          </a:xfrm>
          <a:prstGeom prst="rect">
            <a:avLst/>
          </a:prstGeom>
          <a:noFill/>
        </p:spPr>
        <p:txBody>
          <a:bodyPr wrap="square" rtlCol="0">
            <a:spAutoFit/>
          </a:bodyPr>
          <a:lstStyle>
            <a:defPPr/>
          </a:lstStyle>
          <a:p>
            <a:pPr/>
            <a:r>
              <a:rPr lang="zh-CN" altLang="en-US" sz="2400" b="1" u="sng">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全体公民</a:t>
            </a:r>
            <a:r>
              <a:rPr lang="zh-CN" altLang="en-US" sz="2400" b="1" u="sng">
                <a:latin typeface="黑体" panose="02010609060101010101" pitchFamily="2" charset="-122"/>
                <a:ea typeface="黑体" panose="02010609060101010101" pitchFamily="2" charset="-122"/>
                <a:cs typeface="黑体" panose="02010609060101010101" pitchFamily="2" charset="-122"/>
                <a:sym typeface="+mn-ea"/>
              </a:rPr>
              <a:t>参加</a:t>
            </a:r>
            <a:endParaRPr lang="zh-CN" altLang="en-US" sz="2400" b="1" u="sng">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2" name="文本框 1"/>
          <p:cNvSpPr txBox="1"/>
          <p:nvPr/>
        </p:nvSpPr>
        <p:spPr>
          <a:xfrm>
            <a:off x="5303520" y="2413000"/>
            <a:ext cx="1852295" cy="1198880"/>
          </a:xfrm>
          <a:prstGeom prst="rect">
            <a:avLst/>
          </a:prstGeom>
          <a:noFill/>
        </p:spPr>
        <p:txBody>
          <a:bodyPr wrap="square" rtlCol="0">
            <a:spAutoFit/>
          </a:bodyPr>
          <a:lstStyle>
            <a:defPPr/>
          </a:lstStyle>
          <a:p>
            <a:pPr/>
            <a:r>
              <a:rPr sz="2400" b="1">
                <a:latin typeface="黑体" panose="02010609060101010101" pitchFamily="2" charset="-122"/>
                <a:ea typeface="黑体" panose="02010609060101010101" pitchFamily="2" charset="-122"/>
                <a:cs typeface="黑体" panose="02010609060101010101" pitchFamily="2" charset="-122"/>
                <a:sym typeface="+mn-ea"/>
              </a:rPr>
              <a:t>名义上是</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国家的</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最高权力机关</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3" name="文本框 2"/>
          <p:cNvSpPr txBox="1"/>
          <p:nvPr/>
        </p:nvSpPr>
        <p:spPr>
          <a:xfrm>
            <a:off x="1156970" y="3538855"/>
            <a:ext cx="1026160" cy="49720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anose="02010609060101010101" pitchFamily="2" charset="-122"/>
                <a:ea typeface="黑体" panose="02010609060101010101" pitchFamily="2" charset="-122"/>
                <a:cs typeface="Times New Roman" panose="02020603050405020304" charset="0"/>
                <a:sym typeface="+mn-ea"/>
              </a:rPr>
              <a:t>世袭</a:t>
            </a:r>
            <a:endParaRPr lang="zh-CN" altLang="en-US" sz="2400" b="1">
              <a:latin typeface="黑体" panose="02010609060101010101" pitchFamily="2" charset="-122"/>
              <a:ea typeface="黑体" panose="02010609060101010101" pitchFamily="2" charset="-122"/>
              <a:cs typeface="Times New Roman" panose="02020603050405020304" charset="0"/>
              <a:sym typeface="+mn-ea"/>
            </a:endParaRPr>
          </a:p>
        </p:txBody>
      </p:sp>
      <p:sp>
        <p:nvSpPr>
          <p:cNvPr id="9" name="文本框 8"/>
          <p:cNvSpPr txBox="1"/>
          <p:nvPr/>
        </p:nvSpPr>
        <p:spPr>
          <a:xfrm>
            <a:off x="2871470" y="3529965"/>
            <a:ext cx="2261870" cy="398780"/>
          </a:xfrm>
          <a:prstGeom prst="rect">
            <a:avLst/>
          </a:prstGeom>
          <a:noFill/>
        </p:spPr>
        <p:txBody>
          <a:bodyPr wrap="square" rtlCol="0">
            <a:spAutoFit/>
          </a:bodyPr>
          <a:lstStyle>
            <a:defPPr/>
          </a:lstStyle>
          <a:p>
            <a:pPr/>
            <a:r>
              <a:rPr sz="2000" b="1">
                <a:latin typeface="黑体" panose="02010609060101010101" pitchFamily="2" charset="-122"/>
                <a:ea typeface="黑体" panose="02010609060101010101" pitchFamily="2" charset="-122"/>
                <a:cs typeface="黑体" panose="02010609060101010101" pitchFamily="2" charset="-122"/>
                <a:sym typeface="+mn-ea"/>
              </a:rPr>
              <a:t>垄断军事统帅权力</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0" name="文本框 9"/>
          <p:cNvSpPr txBox="1"/>
          <p:nvPr/>
        </p:nvSpPr>
        <p:spPr>
          <a:xfrm>
            <a:off x="1141730" y="4000500"/>
            <a:ext cx="1729740" cy="76835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000" b="1">
                <a:latin typeface="黑体" panose="02010609060101010101" pitchFamily="2" charset="-122"/>
                <a:ea typeface="黑体" panose="02010609060101010101" pitchFamily="2" charset="-122"/>
                <a:cs typeface="黑体" panose="02010609060101010101" pitchFamily="2" charset="-122"/>
                <a:sym typeface="+mn-ea"/>
              </a:rPr>
              <a:t>议员仅30人，且终身任职</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1" name="文本框 10"/>
          <p:cNvSpPr txBox="1"/>
          <p:nvPr/>
        </p:nvSpPr>
        <p:spPr>
          <a:xfrm>
            <a:off x="1141730" y="5128260"/>
            <a:ext cx="1553210" cy="130873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400" b="1">
                <a:latin typeface="黑体" panose="02010609060101010101" pitchFamily="2" charset="-122"/>
                <a:ea typeface="黑体" panose="02010609060101010101" pitchFamily="2" charset="-122"/>
                <a:cs typeface="黑体" panose="02010609060101010101" pitchFamily="2" charset="-122"/>
                <a:sym typeface="+mn-ea"/>
              </a:rPr>
              <a:t>从全体公民中选举产生</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2" name="文本框 11"/>
          <p:cNvSpPr txBox="1"/>
          <p:nvPr/>
        </p:nvSpPr>
        <p:spPr>
          <a:xfrm>
            <a:off x="2808605" y="4841875"/>
            <a:ext cx="2392680" cy="16141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1800" b="1">
                <a:latin typeface="黑体" panose="02010609060101010101" pitchFamily="2" charset="-122"/>
                <a:ea typeface="黑体" panose="02010609060101010101" pitchFamily="2" charset="-122"/>
                <a:cs typeface="黑体" panose="02010609060101010101" pitchFamily="2" charset="-122"/>
                <a:sym typeface="+mn-ea"/>
              </a:rPr>
              <a:t>拥有主持公民大会、审判国王等权力，但他们一年一任，一般不能连任，因而不利于他们充分发挥作用</a:t>
            </a:r>
            <a:endParaRPr lang="zh-CN" altLang="en-US" sz="1800" b="1">
              <a:latin typeface="黑体" panose="02010609060101010101" pitchFamily="2" charset="-122"/>
              <a:ea typeface="黑体" panose="02010609060101010101" pitchFamily="2" charset="-122"/>
              <a:cs typeface="黑体" panose="0201060906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6"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1"/>
      <p:bldP spid="3" grpId="2"/>
      <p:bldP spid="9" grpId="3"/>
      <p:bldP spid="10" grpId="4"/>
      <p:bldP spid="11" grpId="5"/>
      <p:bldP spid="12" grpId="6"/>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6626" name="Text Box 3"/>
          <p:cNvSpPr/>
          <p:nvPr/>
        </p:nvSpPr>
        <p:spPr>
          <a:xfrm>
            <a:off x="5630545" y="1563370"/>
            <a:ext cx="6561455" cy="2061210"/>
          </a:xfrm>
          <a:prstGeom prst="rect">
            <a:avLst/>
          </a:prstGeom>
          <a:noFill/>
          <a:ln w="9525">
            <a:noFill/>
          </a:ln>
        </p:spPr>
        <p:txBody>
          <a:bodyPr wrap="square" anchor="ctr">
            <a:spAutoFit/>
          </a:bodyPr>
          <a:lstStyle>
            <a:defPPr/>
          </a:lstStyle>
          <a:p>
            <a:pPr>
              <a:spcBef>
                <a:spcPct val="50000"/>
              </a:spcBef>
            </a:pPr>
            <a:r>
              <a:rPr lang="zh-CN" altLang="en-US"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材料二 公元前</a:t>
            </a:r>
            <a:r>
              <a:rPr lang="en-US" altLang="zh-CN"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399</a:t>
            </a:r>
            <a:r>
              <a:rPr lang="zh-CN" altLang="en-US"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年，一个由</a:t>
            </a:r>
            <a:r>
              <a:rPr lang="en-US" altLang="zh-CN"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501</a:t>
            </a:r>
            <a:r>
              <a:rPr lang="zh-CN" altLang="en-US"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名雅典公民组成的陪审团，以</a:t>
            </a:r>
            <a:r>
              <a:rPr lang="en-US" altLang="zh-CN"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281</a:t>
            </a:r>
            <a:r>
              <a:rPr lang="zh-CN" altLang="en-US"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票赞成，</a:t>
            </a:r>
            <a:r>
              <a:rPr lang="en-US" altLang="zh-CN"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220</a:t>
            </a:r>
            <a:r>
              <a:rPr lang="zh-CN" altLang="en-US"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票反对的结果判苏格拉底有罪，而处以死刑。</a:t>
            </a:r>
            <a:endParaRPr lang="zh-CN" altLang="en-US" sz="3200">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endParaRPr>
          </a:p>
        </p:txBody>
      </p:sp>
      <p:pic>
        <p:nvPicPr>
          <p:cNvPr id="26627" name="Picture 11" descr="苏格拉底之死"/>
          <p:cNvPicPr>
            <a:picLocks noChangeAspect="1"/>
          </p:cNvPicPr>
          <p:nvPr/>
        </p:nvPicPr>
        <p:blipFill>
          <a:blip r:embed="rId2"/>
          <a:stretch>
            <a:fillRect/>
          </a:stretch>
        </p:blipFill>
        <p:spPr>
          <a:xfrm>
            <a:off x="0" y="0"/>
            <a:ext cx="5629910" cy="3672840"/>
          </a:xfrm>
          <a:prstGeom prst="rect">
            <a:avLst/>
          </a:prstGeom>
          <a:noFill/>
          <a:ln w="9525">
            <a:noFill/>
          </a:ln>
        </p:spPr>
      </p:pic>
      <p:sp>
        <p:nvSpPr>
          <p:cNvPr id="27651" name="Text Box 8"/>
          <p:cNvSpPr/>
          <p:nvPr/>
        </p:nvSpPr>
        <p:spPr>
          <a:xfrm>
            <a:off x="5629910" y="234315"/>
            <a:ext cx="6562090" cy="1076325"/>
          </a:xfrm>
          <a:prstGeom prst="rect">
            <a:avLst/>
          </a:prstGeom>
          <a:noFill/>
          <a:ln w="9525" cap="flat" cmpd="sng">
            <a:solidFill>
              <a:schemeClr val="tx1"/>
            </a:solidFill>
            <a:prstDash val="solid"/>
            <a:miter/>
            <a:headEnd type="none" w="med" len="med"/>
            <a:tailEnd type="none" w="med" len="med"/>
          </a:ln>
        </p:spPr>
        <p:txBody>
          <a:bodyPr wrap="square">
            <a:spAutoFit/>
          </a:bodyPr>
          <a:lstStyle>
            <a:defPPr/>
          </a:lstStyle>
          <a:p>
            <a:pPr/>
            <a:r>
              <a:rPr lang="zh-CN" altLang="en-US" sz="3200">
                <a:solidFill>
                  <a:srgbClr val="000000"/>
                </a:solidFill>
                <a:latin typeface="黑体" panose="02010609060101010101" pitchFamily="2" charset="-122"/>
                <a:ea typeface="黑体" panose="02010609060101010101" pitchFamily="2" charset="-122"/>
                <a:cs typeface="黑体" panose="02010609060101010101" pitchFamily="2" charset="-122"/>
                <a:sym typeface="楷体" panose="02010609060101010101" charset="-122"/>
              </a:rPr>
              <a:t>材料一</a:t>
            </a:r>
            <a:r>
              <a:rPr lang="en-US" altLang="zh-CN" sz="3200">
                <a:solidFill>
                  <a:srgbClr val="000000"/>
                </a:solidFill>
                <a:latin typeface="黑体" panose="02010609060101010101" pitchFamily="2" charset="-122"/>
                <a:ea typeface="黑体" panose="02010609060101010101" pitchFamily="2" charset="-122"/>
                <a:cs typeface="黑体" panose="02010609060101010101" pitchFamily="2" charset="-122"/>
                <a:sym typeface="楷体" panose="02010609060101010101" charset="-122"/>
              </a:rPr>
              <a:t> </a:t>
            </a:r>
            <a:r>
              <a:rPr lang="zh-CN" altLang="en-US" sz="3200">
                <a:solidFill>
                  <a:srgbClr val="000000"/>
                </a:solidFill>
                <a:latin typeface="黑体" panose="02010609060101010101" pitchFamily="2" charset="-122"/>
                <a:ea typeface="黑体" panose="02010609060101010101" pitchFamily="2" charset="-122"/>
                <a:cs typeface="黑体" panose="02010609060101010101" pitchFamily="2" charset="-122"/>
                <a:sym typeface="楷体" panose="02010609060101010101" charset="-122"/>
              </a:rPr>
              <a:t>妇女、奴隶、外邦人被排除在公民之外 ，公民内部轮流执政。</a:t>
            </a:r>
            <a:endParaRPr lang="zh-CN" altLang="en-US" sz="3200">
              <a:solidFill>
                <a:srgbClr val="000000"/>
              </a:solidFill>
              <a:latin typeface="黑体" panose="02010609060101010101" pitchFamily="2" charset="-122"/>
              <a:ea typeface="黑体" panose="02010609060101010101" pitchFamily="2" charset="-122"/>
              <a:cs typeface="黑体" panose="02010609060101010101" pitchFamily="2" charset="-122"/>
              <a:sym typeface="楷体" panose="02010609060101010101" charset="-122"/>
            </a:endParaRPr>
          </a:p>
        </p:txBody>
      </p:sp>
      <p:sp>
        <p:nvSpPr>
          <p:cNvPr id="27652" name="Text Box 9"/>
          <p:cNvSpPr/>
          <p:nvPr/>
        </p:nvSpPr>
        <p:spPr>
          <a:xfrm>
            <a:off x="1139825" y="3672840"/>
            <a:ext cx="8458200" cy="521970"/>
          </a:xfrm>
          <a:prstGeom prst="rect">
            <a:avLst/>
          </a:prstGeom>
          <a:noFill/>
          <a:ln w="9525">
            <a:noFill/>
          </a:ln>
        </p:spPr>
        <p:txBody>
          <a:bodyPr>
            <a:spAutoFit/>
          </a:bodyPr>
          <a:lstStyle>
            <a:defPPr/>
          </a:lstStyle>
          <a:p>
            <a:pPr>
              <a:spcBef>
                <a:spcPct val="50000"/>
              </a:spcBef>
            </a:pPr>
            <a:r>
              <a:rPr lang="zh-CN" altLang="en-US" sz="2800" b="1">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rPr>
              <a:t>根据两则材料分析雅典民主政治的局限性。</a:t>
            </a:r>
            <a:endParaRPr lang="zh-CN" altLang="en-US" sz="2800" b="1">
              <a:solidFill>
                <a:schemeClr val="tx1">
                  <a:lumMod val="95000"/>
                  <a:lumOff val="5000"/>
                </a:schemeClr>
              </a:solidFill>
              <a:latin typeface="黑体" panose="02010609060101010101" pitchFamily="2" charset="-122"/>
              <a:ea typeface="黑体" panose="02010609060101010101" pitchFamily="2" charset="-122"/>
              <a:sym typeface="黑体" panose="02010609060101010101" pitchFamily="2" charset="-122"/>
            </a:endParaRPr>
          </a:p>
        </p:txBody>
      </p:sp>
      <p:sp>
        <p:nvSpPr>
          <p:cNvPr id="27650" name="Rectangle 5"/>
          <p:cNvSpPr/>
          <p:nvPr/>
        </p:nvSpPr>
        <p:spPr>
          <a:xfrm>
            <a:off x="960120" y="4356100"/>
            <a:ext cx="10895965" cy="953135"/>
          </a:xfrm>
          <a:prstGeom prst="rect">
            <a:avLst/>
          </a:prstGeom>
          <a:noFill/>
          <a:ln w="9525">
            <a:noFill/>
          </a:ln>
        </p:spPr>
        <p:txBody>
          <a:bodyPr wrap="square">
            <a:spAutoFit/>
          </a:bodyPr>
          <a:lstStyle>
            <a:defPPr/>
          </a:lstStyle>
          <a:p>
            <a:pPr/>
            <a:r>
              <a:rPr lang="zh-CN" altLang="en-US" sz="2800" b="1">
                <a:solidFill>
                  <a:srgbClr val="000000"/>
                </a:solidFill>
                <a:ea typeface="黑体" panose="02010609060101010101" pitchFamily="2" charset="-122"/>
              </a:rPr>
              <a:t>（</a:t>
            </a:r>
            <a:r>
              <a:rPr lang="en-US" altLang="zh-CN" sz="2800" b="1">
                <a:solidFill>
                  <a:srgbClr val="000000"/>
                </a:solidFill>
                <a:ea typeface="黑体" panose="02010609060101010101" pitchFamily="2" charset="-122"/>
              </a:rPr>
              <a:t>1</a:t>
            </a:r>
            <a:r>
              <a:rPr lang="zh-CN" altLang="en-US" sz="2800" b="1">
                <a:solidFill>
                  <a:srgbClr val="000000"/>
                </a:solidFill>
                <a:ea typeface="黑体" panose="02010609060101010101" pitchFamily="2" charset="-122"/>
              </a:rPr>
              <a:t>）只是男性公民的民主，民主范围十分有限。</a:t>
            </a:r>
            <a:endParaRPr lang="zh-CN" altLang="en-US" sz="2800" b="1">
              <a:solidFill>
                <a:srgbClr val="000000"/>
              </a:solidFill>
              <a:ea typeface="黑体" panose="02010609060101010101" pitchFamily="2" charset="-122"/>
            </a:endParaRPr>
          </a:p>
          <a:p>
            <a:pPr/>
            <a:r>
              <a:rPr lang="zh-CN" altLang="en-US" sz="2800" b="1">
                <a:solidFill>
                  <a:srgbClr val="000000"/>
                </a:solidFill>
                <a:ea typeface="黑体" panose="02010609060101010101" pitchFamily="2" charset="-122"/>
              </a:rPr>
              <a:t>（</a:t>
            </a:r>
            <a:r>
              <a:rPr lang="en-US" altLang="zh-CN" sz="2800" b="1">
                <a:solidFill>
                  <a:srgbClr val="000000"/>
                </a:solidFill>
                <a:ea typeface="黑体" panose="02010609060101010101" pitchFamily="2" charset="-122"/>
              </a:rPr>
              <a:t>2</a:t>
            </a:r>
            <a:r>
              <a:rPr lang="zh-CN" altLang="en-US" sz="2800" b="1">
                <a:solidFill>
                  <a:srgbClr val="000000"/>
                </a:solidFill>
                <a:ea typeface="黑体" panose="02010609060101010101" pitchFamily="2" charset="-122"/>
              </a:rPr>
              <a:t>）抽签选举、轮番而治，可能导致国家权力的滥用和误用。</a:t>
            </a:r>
            <a:endParaRPr lang="zh-CN" altLang="en-US">
              <a:ea typeface="宋体" panose="02010600030101010101" pitchFamily="2" charset="-122"/>
            </a:endParaRPr>
          </a:p>
        </p:txBody>
      </p:sp>
      <p:sp>
        <p:nvSpPr>
          <p:cNvPr id="27654" name="Text Box 20"/>
          <p:cNvSpPr/>
          <p:nvPr/>
        </p:nvSpPr>
        <p:spPr>
          <a:xfrm>
            <a:off x="445770" y="5798185"/>
            <a:ext cx="11571605" cy="583565"/>
          </a:xfrm>
          <a:prstGeom prst="rect">
            <a:avLst/>
          </a:prstGeom>
          <a:solidFill>
            <a:srgbClr val="7030A0"/>
          </a:solidFill>
          <a:ln w="9525" cap="flat" cmpd="sng">
            <a:solidFill>
              <a:srgbClr val="000000"/>
            </a:solidFill>
            <a:prstDash val="solid"/>
            <a:miter/>
            <a:headEnd type="none" w="med" len="med"/>
            <a:tailEnd type="none" w="med" len="med"/>
          </a:ln>
        </p:spPr>
        <p:txBody>
          <a:bodyPr wrap="square">
            <a:spAutoFit/>
          </a:bodyPr>
          <a:lstStyle>
            <a:defPPr/>
          </a:lstStyle>
          <a:p>
            <a:pPr/>
            <a:r>
              <a:rPr lang="zh-CN" altLang="en-US" sz="3200" b="1">
                <a:solidFill>
                  <a:schemeClr val="bg1"/>
                </a:solidFill>
                <a:ea typeface="黑体" panose="02010609060101010101" pitchFamily="2" charset="-122"/>
              </a:rPr>
              <a:t>实质：维护奴隶主阶级的利益，是少数人（男性公民）的民主。</a:t>
            </a:r>
            <a:endParaRPr lang="zh-CN" altLang="en-US">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 calcmode="lin" valueType="num">
                                      <p:cBhvr additive="base">
                                        <p:cTn id="7" dur="500" fill="hold"/>
                                        <p:tgtEl>
                                          <p:spTgt spid="276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7650">
                                            <p:txEl>
                                              <p:pRg st="1" end="1"/>
                                            </p:txEl>
                                          </p:spTgt>
                                        </p:tgtEl>
                                        <p:attrNameLst>
                                          <p:attrName>style.visibility</p:attrName>
                                        </p:attrNameLst>
                                      </p:cBhvr>
                                      <p:to>
                                        <p:strVal val="visible"/>
                                      </p:to>
                                    </p:set>
                                    <p:anim calcmode="lin" valueType="num">
                                      <p:cBhvr additive="base">
                                        <p:cTn id="13" dur="500" fill="hold"/>
                                        <p:tgtEl>
                                          <p:spTgt spid="2765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5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654"/>
                                        </p:tgtEl>
                                        <p:attrNameLst>
                                          <p:attrName>style.visibility</p:attrName>
                                        </p:attrNameLst>
                                      </p:cBhvr>
                                      <p:to>
                                        <p:strVal val="visible"/>
                                      </p:to>
                                    </p:set>
                                    <p:anim calcmode="lin" valueType="num">
                                      <p:cBhvr>
                                        <p:cTn id="19" dur="500" fill="hold"/>
                                        <p:tgtEl>
                                          <p:spTgt spid="27654"/>
                                        </p:tgtEl>
                                        <p:attrNameLst>
                                          <p:attrName>ppt_x</p:attrName>
                                        </p:attrNameLst>
                                      </p:cBhvr>
                                      <p:tavLst>
                                        <p:tav tm="0">
                                          <p:val>
                                            <p:strVal val="#ppt_x"/>
                                          </p:val>
                                        </p:tav>
                                        <p:tav tm="100000">
                                          <p:val>
                                            <p:strVal val="#ppt_x"/>
                                          </p:val>
                                        </p:tav>
                                      </p:tavLst>
                                    </p:anim>
                                    <p:anim calcmode="lin" valueType="num">
                                      <p:cBhvr>
                                        <p:cTn id="20"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aphicFrame>
        <p:nvGraphicFramePr>
          <p:cNvPr id="14" name="表格 13"/>
          <p:cNvGraphicFramePr>
            <a:graphicFrameLocks noGrp="1"/>
          </p:cNvGraphicFramePr>
          <p:nvPr>
            <p:custDataLst>
              <p:tags r:id="rId2"/>
            </p:custDataLst>
          </p:nvPr>
        </p:nvGraphicFramePr>
        <p:xfrm>
          <a:off x="81280" y="1146175"/>
          <a:ext cx="11998960" cy="5465953"/>
        </p:xfrm>
        <a:graphic>
          <a:graphicData uri="http://schemas.openxmlformats.org/drawingml/2006/table">
            <a:tbl>
              <a:tblPr firstRow="1" bandRow="1">
                <a:tableStyleId>{5940675A-B579-460E-94D1-54222C63F5DA}</a:tableStyleId>
              </a:tblPr>
              <a:tblGrid>
                <a:gridCol w="1732280"/>
                <a:gridCol w="10266680"/>
              </a:tblGrid>
              <a:tr h="345440">
                <a:tc>
                  <a:txBody>
                    <a:bodyPr vert="horz" wrap="square"/>
                    <a:lstStyle>
                      <a:defPPr/>
                    </a:lstStyle>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角度</a:t>
                      </a:r>
                      <a:endParaRPr lang="en-US" altLang="en-US" sz="2400" b="0">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罗马共和国</a:t>
                      </a:r>
                      <a:endParaRPr lang="en-US" altLang="en-US" sz="2400" b="0">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28015">
                <a:tc>
                  <a:txBody>
                    <a:bodyPr vert="horz" wrap="square"/>
                    <a:lstStyle>
                      <a:defPPr/>
                    </a:lstStyle>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国家机构</a:t>
                      </a:r>
                      <a:endParaRPr lang="en-US" altLang="en-US" sz="2400" b="0">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0">
                        <a:latin typeface="黑体" panose="02010609060101010101" pitchFamily="2" charset="-122"/>
                        <a:ea typeface="黑体" panose="02010609060101010101" pitchFamily="2"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111500">
                <a:tc>
                  <a:txBody>
                    <a:bodyPr vert="horz" wrap="square"/>
                    <a:lstStyle>
                      <a:defPPr/>
                    </a:lstStyle>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主要</a:t>
                      </a:r>
                      <a:endParaRPr lang="en-US" sz="2400" b="0">
                        <a:latin typeface="黑体" panose="02010609060101010101" pitchFamily="2" charset="-122"/>
                        <a:ea typeface="黑体" panose="02010609060101010101" pitchFamily="2" charset="-122"/>
                        <a:cs typeface="宋体" panose="02010600030101010101" pitchFamily="2" charset="-122"/>
                      </a:endParaRPr>
                    </a:p>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机构</a:t>
                      </a:r>
                      <a:endParaRPr lang="en-US" sz="2400" b="0">
                        <a:latin typeface="黑体" panose="02010609060101010101" pitchFamily="2" charset="-122"/>
                        <a:ea typeface="黑体" panose="02010609060101010101" pitchFamily="2" charset="-122"/>
                        <a:cs typeface="宋体" panose="02010600030101010101" pitchFamily="2" charset="-122"/>
                      </a:endParaRPr>
                    </a:p>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权力</a:t>
                      </a:r>
                      <a:endParaRPr lang="en-US" altLang="en-US" sz="2400" b="0">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0">
                        <a:latin typeface="黑体" panose="02010609060101010101" pitchFamily="2" charset="-122"/>
                        <a:ea typeface="黑体" panose="02010609060101010101" pitchFamily="2" charset="-122"/>
                        <a:cs typeface="黑体" panose="02010609060101010101" pitchFamily="2" charset="-122"/>
                        <a:sym typeface="+mn-ea"/>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19430">
                <a:tc>
                  <a:txBody>
                    <a:bodyPr vert="horz" wrap="square"/>
                    <a:lstStyle>
                      <a:defPPr/>
                    </a:lstStyle>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政治体制</a:t>
                      </a:r>
                      <a:endParaRPr lang="en-US" altLang="en-US" sz="2400" b="0">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zh-CN" altLang="en-US" sz="2400" b="0">
                        <a:latin typeface="黑体" panose="02010609060101010101" pitchFamily="2" charset="-122"/>
                        <a:ea typeface="黑体" panose="02010609060101010101" pitchFamily="2"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91515">
                <a:tc>
                  <a:txBody>
                    <a:bodyPr vert="horz" wrap="square"/>
                    <a:lstStyle>
                      <a:defPPr/>
                    </a:lstStyle>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政治制度</a:t>
                      </a:r>
                      <a:endParaRPr lang="en-US" sz="2400" b="0">
                        <a:latin typeface="黑体" panose="02010609060101010101" pitchFamily="2" charset="-122"/>
                        <a:ea typeface="黑体" panose="02010609060101010101" pitchFamily="2" charset="-122"/>
                        <a:cs typeface="宋体" panose="02010600030101010101" pitchFamily="2" charset="-122"/>
                      </a:endParaRPr>
                    </a:p>
                    <a:p>
                      <a:pPr indent="0" algn="ctr">
                        <a:lnSpc>
                          <a:spcPct val="110000"/>
                        </a:lnSpc>
                        <a:buNone/>
                      </a:pPr>
                      <a:r>
                        <a:rPr lang="en-US" sz="2400" b="0">
                          <a:latin typeface="黑体" panose="02010609060101010101" pitchFamily="2" charset="-122"/>
                          <a:ea typeface="黑体" panose="02010609060101010101" pitchFamily="2" charset="-122"/>
                          <a:cs typeface="宋体" panose="02010600030101010101" pitchFamily="2" charset="-122"/>
                        </a:rPr>
                        <a:t>特征</a:t>
                      </a:r>
                      <a:endParaRPr lang="en-US" altLang="en-US" sz="2400" b="0">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en-US" sz="2400" b="0">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pSp>
        <p:nvGrpSpPr>
          <p:cNvPr id="14342" name="组合 64"/>
          <p:cNvGrpSpPr/>
          <p:nvPr/>
        </p:nvGrpSpPr>
        <p:grpSpPr>
          <a:xfrm>
            <a:off x="0" y="146050"/>
            <a:ext cx="4403725" cy="1000125"/>
            <a:chOff x="1898" y="6199"/>
            <a:chExt cx="6935" cy="1575"/>
          </a:xfrm>
        </p:grpSpPr>
        <p:sp>
          <p:nvSpPr>
            <p:cNvPr id="14364"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古代罗马政治制度</a:t>
              </a:r>
              <a:endParaRPr kumimoji="1" lang="zh-CN" altLang="en-US" sz="3600" b="1">
                <a:solidFill>
                  <a:srgbClr val="7E3411"/>
                </a:solidFill>
                <a:latin typeface="方正清楷 简" panose="02000500000000000000" charset="-122"/>
                <a:ea typeface="方正清楷 简" panose="02000500000000000000" charset="-122"/>
              </a:endParaRP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56" name=" 203"/>
            <p:cNvSpPr/>
            <p:nvPr/>
          </p:nvSpPr>
          <p:spPr>
            <a:xfrm rot="10800000">
              <a:off x="7783" y="6647"/>
              <a:ext cx="1050"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grpSp>
        <p:nvGrpSpPr>
          <p:cNvPr id="15368" name="组合 16"/>
          <p:cNvGrpSpPr/>
          <p:nvPr/>
        </p:nvGrpSpPr>
        <p:grpSpPr>
          <a:xfrm>
            <a:off x="4950460" y="185738"/>
            <a:ext cx="4476750" cy="787400"/>
            <a:chOff x="6325" y="4780"/>
            <a:chExt cx="7049" cy="1240"/>
          </a:xfrm>
        </p:grpSpPr>
        <p:pic>
          <p:nvPicPr>
            <p:cNvPr id="15369" name="图片 17" descr="图片2"/>
            <p:cNvPicPr>
              <a:picLocks noChangeAspect="1"/>
            </p:cNvPicPr>
            <p:nvPr/>
          </p:nvPicPr>
          <p:blipFill>
            <a:blip r:embed="rId3"/>
            <a:stretch>
              <a:fillRect/>
            </a:stretch>
          </p:blipFill>
          <p:spPr bwMode="auto">
            <a:xfrm>
              <a:off x="6325" y="4780"/>
              <a:ext cx="7049" cy="1240"/>
            </a:xfrm>
            <a:prstGeom prst="rect">
              <a:avLst/>
            </a:prstGeom>
            <a:noFill/>
            <a:ln w="9525">
              <a:noFill/>
              <a:miter lim="800000"/>
            </a:ln>
          </p:spPr>
        </p:pic>
        <p:sp>
          <p:nvSpPr>
            <p:cNvPr id="15370" name="文本框 18"/>
            <p:cNvSpPr txBox="1">
              <a:spLocks noChangeArrowheads="1"/>
            </p:cNvSpPr>
            <p:nvPr/>
          </p:nvSpPr>
          <p:spPr bwMode="auto">
            <a:xfrm>
              <a:off x="8422" y="4892"/>
              <a:ext cx="4869" cy="1016"/>
            </a:xfrm>
            <a:prstGeom prst="rect">
              <a:avLst/>
            </a:prstGeom>
            <a:noFill/>
            <a:ln w="9525">
              <a:noFill/>
              <a:miter lim="800000"/>
            </a:ln>
          </p:spPr>
          <p:txBody>
            <a:bodyPr>
              <a:spAutoFit/>
            </a:bodyPr>
            <a:lstStyle>
              <a:defPPr/>
            </a:lstStyle>
            <a:p>
              <a:pPr/>
              <a:r>
                <a:rPr lang="zh-CN" altLang="en-US" sz="3600" b="1">
                  <a:solidFill>
                    <a:schemeClr val="bg1"/>
                  </a:solidFill>
                  <a:latin typeface="宋体" panose="02010600030101010101" pitchFamily="2" charset="-122"/>
                </a:rPr>
                <a:t>罗马共和国</a:t>
              </a:r>
              <a:endParaRPr lang="zh-CN" altLang="en-US" sz="3600" b="1">
                <a:solidFill>
                  <a:schemeClr val="bg1"/>
                </a:solidFill>
                <a:latin typeface="宋体" panose="02010600030101010101" pitchFamily="2" charset="-122"/>
              </a:endParaRPr>
            </a:p>
          </p:txBody>
        </p:sp>
        <p:sp>
          <p:nvSpPr>
            <p:cNvPr id="15371" name="文本框 19"/>
            <p:cNvSpPr txBox="1">
              <a:spLocks noChangeArrowheads="1"/>
            </p:cNvSpPr>
            <p:nvPr/>
          </p:nvSpPr>
          <p:spPr bwMode="auto">
            <a:xfrm>
              <a:off x="6674" y="4880"/>
              <a:ext cx="800" cy="1016"/>
            </a:xfrm>
            <a:prstGeom prst="rect">
              <a:avLst/>
            </a:prstGeom>
            <a:noFill/>
            <a:ln w="9525">
              <a:noFill/>
              <a:miter lim="800000"/>
            </a:ln>
          </p:spPr>
          <p:txBody>
            <a:bodyPr>
              <a:spAutoFit/>
            </a:bodyPr>
            <a:lstStyle>
              <a:defPPr/>
            </a:lstStyle>
            <a:p>
              <a:pPr/>
              <a:r>
                <a:rPr lang="en-US" altLang="zh-CN" sz="3600" b="1">
                  <a:latin typeface="方正胖娃_GBK" panose="03000509000000000000" charset="-122"/>
                  <a:ea typeface="方正胖娃_GBK" panose="03000509000000000000" charset="-122"/>
                </a:rPr>
                <a:t>3</a:t>
              </a:r>
              <a:endParaRPr lang="en-US" altLang="zh-CN" sz="3600" b="1">
                <a:latin typeface="方正胖娃_GBK" panose="03000509000000000000" charset="-122"/>
                <a:ea typeface="方正胖娃_GBK" panose="03000509000000000000" charset="-122"/>
              </a:endParaRPr>
            </a:p>
          </p:txBody>
        </p:sp>
      </p:grpSp>
      <p:sp>
        <p:nvSpPr>
          <p:cNvPr id="4" name="文本框 3"/>
          <p:cNvSpPr txBox="1"/>
          <p:nvPr/>
        </p:nvSpPr>
        <p:spPr>
          <a:xfrm>
            <a:off x="2241550" y="1685290"/>
            <a:ext cx="6871970" cy="497205"/>
          </a:xfrm>
          <a:prstGeom prst="rect">
            <a:avLst/>
          </a:prstGeom>
          <a:noFill/>
        </p:spPr>
        <p:txBody>
          <a:bodyPr wrap="square" rtlCol="0">
            <a:spAutoFit/>
          </a:bodyPr>
          <a:lstStyle>
            <a:defPPr/>
          </a:lstStyle>
          <a:p>
            <a:pPr indent="0">
              <a:lnSpc>
                <a:spcPct val="110000"/>
              </a:lnSpc>
              <a:buNone/>
            </a:pPr>
            <a:r>
              <a:rPr lang="en-US" sz="2400" b="1">
                <a:latin typeface="黑体" panose="02010609060101010101" pitchFamily="2" charset="-122"/>
                <a:ea typeface="黑体" panose="02010609060101010101" pitchFamily="2" charset="-122"/>
                <a:cs typeface="楷体" panose="02010609060101010101" charset="-122"/>
                <a:sym typeface="+mn-ea"/>
              </a:rPr>
              <a:t>执政官</a:t>
            </a:r>
            <a:r>
              <a:rPr lang="en-US" sz="2400" b="1">
                <a:latin typeface="黑体" panose="02010609060101010101" pitchFamily="2" charset="-122"/>
                <a:ea typeface="黑体" panose="02010609060101010101" pitchFamily="2" charset="-122"/>
                <a:cs typeface="宋体" panose="02010600030101010101" pitchFamily="2" charset="-122"/>
                <a:sym typeface="+mn-ea"/>
              </a:rPr>
              <a:t>等高级官员、</a:t>
            </a:r>
            <a:r>
              <a:rPr lang="en-US" sz="2400" b="1">
                <a:latin typeface="黑体" panose="02010609060101010101" pitchFamily="2" charset="-122"/>
                <a:ea typeface="黑体" panose="02010609060101010101" pitchFamily="2" charset="-122"/>
                <a:cs typeface="楷体" panose="02010609060101010101" charset="-122"/>
                <a:sym typeface="+mn-ea"/>
              </a:rPr>
              <a:t>元老院</a:t>
            </a:r>
            <a:r>
              <a:rPr lang="en-US" sz="2400" b="1">
                <a:latin typeface="黑体" panose="02010609060101010101" pitchFamily="2" charset="-122"/>
                <a:ea typeface="黑体" panose="02010609060101010101" pitchFamily="2" charset="-122"/>
                <a:cs typeface="宋体" panose="02010600030101010101" pitchFamily="2" charset="-122"/>
                <a:sym typeface="+mn-ea"/>
              </a:rPr>
              <a:t>和</a:t>
            </a:r>
            <a:r>
              <a:rPr lang="en-US" sz="2400" b="1">
                <a:latin typeface="黑体" panose="02010609060101010101" pitchFamily="2" charset="-122"/>
                <a:ea typeface="黑体" panose="02010609060101010101" pitchFamily="2" charset="-122"/>
                <a:cs typeface="楷体" panose="02010609060101010101" charset="-122"/>
                <a:sym typeface="+mn-ea"/>
              </a:rPr>
              <a:t>公民大会</a:t>
            </a:r>
            <a:endParaRPr lang="en-US" altLang="en-US" sz="2400" b="1">
              <a:latin typeface="黑体" panose="02010609060101010101" pitchFamily="2" charset="-122"/>
              <a:ea typeface="黑体" panose="02010609060101010101" pitchFamily="2" charset="-122"/>
              <a:cs typeface="楷体" panose="02010609060101010101" charset="-122"/>
              <a:sym typeface="+mn-ea"/>
            </a:endParaRPr>
          </a:p>
        </p:txBody>
      </p:sp>
      <p:sp>
        <p:nvSpPr>
          <p:cNvPr id="5" name="文本框 4"/>
          <p:cNvSpPr txBox="1"/>
          <p:nvPr/>
        </p:nvSpPr>
        <p:spPr>
          <a:xfrm>
            <a:off x="1971040" y="2353310"/>
            <a:ext cx="10050780" cy="2932430"/>
          </a:xfrm>
          <a:prstGeom prst="rect">
            <a:avLst/>
          </a:prstGeom>
          <a:noFill/>
        </p:spPr>
        <p:txBody>
          <a:bodyPr wrap="square" rtlCol="0">
            <a:spAutoFit/>
          </a:bodyPr>
          <a:lstStyle>
            <a:defPPr/>
          </a:lstStyle>
          <a:p>
            <a:pPr indent="0">
              <a:lnSpc>
                <a:spcPct val="110000"/>
              </a:lnSpc>
              <a:buNone/>
            </a:pPr>
            <a:r>
              <a:rPr sz="2400">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①执政官</a:t>
            </a:r>
            <a:r>
              <a:rPr sz="2400">
                <a:latin typeface="黑体" panose="02010609060101010101" pitchFamily="2" charset="-122"/>
                <a:ea typeface="黑体" panose="02010609060101010101" pitchFamily="2" charset="-122"/>
                <a:cs typeface="黑体" panose="02010609060101010101" pitchFamily="2" charset="-122"/>
                <a:sym typeface="+mn-ea"/>
              </a:rPr>
              <a:t>有两人，一年一任，由全体公民选举产生，他们的主要职责是担任军事统帅，主持公民大会和元老院，并执行相关决议。</a:t>
            </a:r>
            <a:endParaRPr sz="2400" b="0">
              <a:latin typeface="黑体" panose="02010609060101010101" pitchFamily="2" charset="-122"/>
              <a:ea typeface="黑体" panose="02010609060101010101" pitchFamily="2" charset="-122"/>
              <a:cs typeface="黑体" panose="02010609060101010101" pitchFamily="2" charset="-122"/>
              <a:sym typeface="+mn-ea"/>
            </a:endParaRPr>
          </a:p>
          <a:p>
            <a:pPr indent="0">
              <a:lnSpc>
                <a:spcPct val="110000"/>
              </a:lnSpc>
              <a:buNone/>
            </a:pPr>
            <a:r>
              <a:rPr sz="2400">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②元老院</a:t>
            </a:r>
            <a:r>
              <a:rPr sz="2400">
                <a:latin typeface="黑体" panose="02010609060101010101" pitchFamily="2" charset="-122"/>
                <a:ea typeface="黑体" panose="02010609060101010101" pitchFamily="2" charset="-122"/>
                <a:cs typeface="黑体" panose="02010609060101010101" pitchFamily="2" charset="-122"/>
                <a:sym typeface="+mn-ea"/>
              </a:rPr>
              <a:t>由卸任高级官员组成，终身任职，负责向官员提出建议，协调他们的行动。</a:t>
            </a:r>
            <a:endParaRPr sz="2400" b="0">
              <a:latin typeface="黑体" panose="02010609060101010101" pitchFamily="2" charset="-122"/>
              <a:ea typeface="黑体" panose="02010609060101010101" pitchFamily="2" charset="-122"/>
              <a:cs typeface="黑体" panose="02010609060101010101" pitchFamily="2" charset="-122"/>
              <a:sym typeface="+mn-ea"/>
            </a:endParaRPr>
          </a:p>
          <a:p>
            <a:pPr indent="0">
              <a:lnSpc>
                <a:spcPct val="110000"/>
              </a:lnSpc>
              <a:buNone/>
            </a:pPr>
            <a:r>
              <a:rPr sz="2400">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③公民大会</a:t>
            </a:r>
            <a:r>
              <a:rPr sz="2400">
                <a:latin typeface="黑体" panose="02010609060101010101" pitchFamily="2" charset="-122"/>
                <a:ea typeface="黑体" panose="02010609060101010101" pitchFamily="2" charset="-122"/>
                <a:cs typeface="黑体" panose="02010609060101010101" pitchFamily="2" charset="-122"/>
                <a:sym typeface="+mn-ea"/>
              </a:rPr>
              <a:t>有权立法、宣战、媾和和谈判，是罗马最高权力机关，但公民大会的召开和表决都受到高级官员和元老院的限制，难以有效发挥作用。</a:t>
            </a:r>
            <a:endParaRPr sz="2400" b="0">
              <a:latin typeface="黑体" panose="02010609060101010101" pitchFamily="2" charset="-122"/>
              <a:ea typeface="黑体" panose="02010609060101010101" pitchFamily="2" charset="-122"/>
              <a:cs typeface="黑体" panose="02010609060101010101" pitchFamily="2" charset="-122"/>
              <a:sym typeface="+mn-ea"/>
            </a:endParaRPr>
          </a:p>
          <a:p>
            <a:pPr indent="0">
              <a:lnSpc>
                <a:spcPct val="110000"/>
              </a:lnSpc>
              <a:buNone/>
            </a:pPr>
            <a:r>
              <a:rPr sz="2400">
                <a:solidFill>
                  <a:srgbClr val="C00000"/>
                </a:solidFill>
                <a:latin typeface="黑体" panose="02010609060101010101" pitchFamily="2" charset="-122"/>
                <a:ea typeface="黑体" panose="02010609060101010101" pitchFamily="2" charset="-122"/>
                <a:cs typeface="黑体" panose="02010609060101010101" pitchFamily="2" charset="-122"/>
                <a:sym typeface="+mn-ea"/>
              </a:rPr>
              <a:t>④所有官职均无薪金</a:t>
            </a:r>
            <a:r>
              <a:rPr sz="2400">
                <a:latin typeface="黑体" panose="02010609060101010101" pitchFamily="2" charset="-122"/>
                <a:ea typeface="黑体" panose="02010609060101010101" pitchFamily="2" charset="-122"/>
                <a:cs typeface="黑体" panose="02010609060101010101" pitchFamily="2" charset="-122"/>
                <a:sym typeface="+mn-ea"/>
              </a:rPr>
              <a:t>，穷人实际上无法当选。</a:t>
            </a:r>
            <a:endParaRPr lang="zh-CN" altLang="en-US" sz="2400">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6" name="文本框 5"/>
          <p:cNvSpPr txBox="1"/>
          <p:nvPr/>
        </p:nvSpPr>
        <p:spPr>
          <a:xfrm>
            <a:off x="3378200" y="5285740"/>
            <a:ext cx="5435600" cy="497205"/>
          </a:xfrm>
          <a:prstGeom prst="rect">
            <a:avLst/>
          </a:prstGeom>
          <a:noFill/>
        </p:spPr>
        <p:txBody>
          <a:bodyPr wrap="square" rtlCol="0">
            <a:spAutoFit/>
          </a:bodyPr>
          <a:lstStyle>
            <a:defPPr/>
          </a:lstStyle>
          <a:p>
            <a:pPr indent="0" algn="ctr">
              <a:lnSpc>
                <a:spcPct val="110000"/>
              </a:lnSpc>
              <a:buNone/>
            </a:pPr>
            <a:r>
              <a:rPr lang="en-US" sz="2400">
                <a:latin typeface="黑体" panose="02010609060101010101" pitchFamily="2" charset="-122"/>
                <a:ea typeface="黑体" panose="02010609060101010101" pitchFamily="2" charset="-122"/>
                <a:cs typeface="楷体" panose="02010609060101010101" charset="-122"/>
                <a:sym typeface="+mn-ea"/>
              </a:rPr>
              <a:t>共和政体</a:t>
            </a:r>
            <a:endParaRPr lang="zh-CN" altLang="en-US" sz="2400">
              <a:latin typeface="黑体" panose="02010609060101010101" pitchFamily="2" charset="-122"/>
              <a:ea typeface="黑体" panose="02010609060101010101" pitchFamily="2" charset="-122"/>
              <a:cs typeface="楷体" panose="02010609060101010101" charset="-122"/>
              <a:sym typeface="+mn-ea"/>
            </a:endParaRPr>
          </a:p>
        </p:txBody>
      </p:sp>
      <p:sp>
        <p:nvSpPr>
          <p:cNvPr id="7" name="文本框 6"/>
          <p:cNvSpPr txBox="1"/>
          <p:nvPr/>
        </p:nvSpPr>
        <p:spPr>
          <a:xfrm>
            <a:off x="3296920" y="6022340"/>
            <a:ext cx="5597525" cy="497205"/>
          </a:xfrm>
          <a:prstGeom prst="rect">
            <a:avLst/>
          </a:prstGeom>
          <a:noFill/>
        </p:spPr>
        <p:txBody>
          <a:bodyPr wrap="square" rtlCol="0">
            <a:spAutoFit/>
          </a:bodyPr>
          <a:lstStyle>
            <a:defPPr/>
          </a:lstStyle>
          <a:p>
            <a:pPr indent="0" algn="ctr">
              <a:lnSpc>
                <a:spcPct val="110000"/>
              </a:lnSpc>
              <a:buNone/>
            </a:pPr>
            <a:r>
              <a:rPr lang="en-US" sz="2400">
                <a:latin typeface="黑体" panose="02010609060101010101" pitchFamily="2" charset="-122"/>
                <a:ea typeface="黑体" panose="02010609060101010101" pitchFamily="2" charset="-122"/>
                <a:cs typeface="宋体" panose="02010600030101010101" pitchFamily="2" charset="-122"/>
                <a:sym typeface="+mn-ea"/>
              </a:rPr>
              <a:t>具有浓厚的</a:t>
            </a:r>
            <a:r>
              <a:rPr lang="en-US" sz="2400">
                <a:latin typeface="黑体" panose="02010609060101010101" pitchFamily="2" charset="-122"/>
                <a:ea typeface="黑体" panose="02010609060101010101" pitchFamily="2" charset="-122"/>
                <a:cs typeface="楷体" panose="02010609060101010101" charset="-122"/>
                <a:sym typeface="+mn-ea"/>
              </a:rPr>
              <a:t>寡头政治</a:t>
            </a:r>
            <a:r>
              <a:rPr lang="en-US" sz="2400">
                <a:latin typeface="黑体" panose="02010609060101010101" pitchFamily="2" charset="-122"/>
                <a:ea typeface="黑体" panose="02010609060101010101" pitchFamily="2" charset="-122"/>
                <a:cs typeface="宋体" panose="02010600030101010101" pitchFamily="2" charset="-122"/>
                <a:sym typeface="+mn-ea"/>
              </a:rPr>
              <a:t>特征</a:t>
            </a:r>
            <a:endParaRPr lang="en-US" altLang="en-US" sz="2400">
              <a:latin typeface="黑体" panose="02010609060101010101" pitchFamily="2" charset="-122"/>
              <a:ea typeface="黑体" panose="0201060906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additive="base">
                                        <p:cTn id="1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additive="base">
                                        <p:cTn id="2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additive="base">
                                        <p:cTn id="3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1"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2"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1"/>
      <p:bldP spid="7" grpId="2"/>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aphicFrame>
        <p:nvGraphicFramePr>
          <p:cNvPr id="2" name="表格 1"/>
          <p:cNvGraphicFramePr>
            <a:graphicFrameLocks noGrp="1"/>
          </p:cNvGraphicFramePr>
          <p:nvPr>
            <p:custDataLst>
              <p:tags r:id="rId3"/>
            </p:custDataLst>
          </p:nvPr>
        </p:nvGraphicFramePr>
        <p:xfrm>
          <a:off x="0" y="930910"/>
          <a:ext cx="7445375" cy="3853688"/>
        </p:xfrm>
        <a:graphic>
          <a:graphicData uri="http://schemas.openxmlformats.org/drawingml/2006/table">
            <a:tbl>
              <a:tblPr firstRow="1" bandRow="1">
                <a:tableStyleId>{5940675A-B579-460E-94D1-54222C63F5DA}</a:tableStyleId>
              </a:tblPr>
              <a:tblGrid>
                <a:gridCol w="1426210"/>
                <a:gridCol w="6019165"/>
              </a:tblGrid>
              <a:tr h="401955">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角度</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r>
                        <a:rPr lang="en-US" sz="2400" b="1">
                          <a:latin typeface="黑体" panose="02010609060101010101" pitchFamily="2" charset="-122"/>
                          <a:ea typeface="黑体" panose="02010609060101010101" pitchFamily="2" charset="-122"/>
                          <a:cs typeface="宋体" panose="02010600030101010101" pitchFamily="2" charset="-122"/>
                        </a:rPr>
                        <a:t>罗马帝国</a:t>
                      </a:r>
                      <a:endParaRPr lang="en-US" altLang="en-US" sz="2400" b="1">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0885">
                <a:tc>
                  <a:txBody>
                    <a:bodyPr vert="horz" wrap="square"/>
                    <a:lstStyle>
                      <a:defPPr/>
                    </a:lstStyle>
                    <a:p>
                      <a:pPr indent="0" algn="ctr">
                        <a:lnSpc>
                          <a:spcPct val="110000"/>
                        </a:lnSpc>
                        <a:buNone/>
                      </a:pPr>
                      <a:r>
                        <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rPr>
                        <a:t>政体建立</a:t>
                      </a:r>
                      <a:endParaRPr lang="zh-CN"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en-US" altLang="en-US" sz="2400" b="1">
                        <a:latin typeface="黑体" panose="02010609060101010101" pitchFamily="2" charset="-122"/>
                        <a:ea typeface="黑体" panose="02010609060101010101" pitchFamily="2" charset="-122"/>
                        <a:cs typeface="黑体" panose="02010609060101010101" pitchFamily="2" charset="-122"/>
                        <a:sym typeface="+mn-ea"/>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67155">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主要机构权力</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48640">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政治体制</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黑体" panose="0201060906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0885">
                <a:tc>
                  <a:txBody>
                    <a:bodyPr vert="horz" wrap="square"/>
                    <a:lstStyle>
                      <a:defPPr/>
                    </a:lstStyle>
                    <a:p>
                      <a:pPr indent="0" algn="ctr">
                        <a:lnSpc>
                          <a:spcPct val="110000"/>
                        </a:lnSpc>
                        <a:buNone/>
                      </a:pPr>
                      <a:r>
                        <a:rPr lang="en-US" sz="2400" b="1">
                          <a:solidFill>
                            <a:schemeClr val="tx1"/>
                          </a:solidFill>
                          <a:latin typeface="黑体" panose="02010609060101010101" pitchFamily="2" charset="-122"/>
                          <a:ea typeface="黑体" panose="02010609060101010101" pitchFamily="2" charset="-122"/>
                          <a:cs typeface="宋体" panose="02010600030101010101" pitchFamily="2" charset="-122"/>
                        </a:rPr>
                        <a:t>政治制度特征</a:t>
                      </a:r>
                      <a:endParaRPr lang="en-US" altLang="en-US" sz="2400" b="1">
                        <a:solidFill>
                          <a:schemeClr val="tx1"/>
                        </a:solidFill>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anose="02010609060101010101" pitchFamily="2" charset="-122"/>
                        <a:ea typeface="黑体" panose="0201060906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7771130" y="967105"/>
            <a:ext cx="4432935" cy="2676525"/>
          </a:xfrm>
          <a:prstGeom prst="rect">
            <a:avLst/>
          </a:prstGeom>
          <a:solidFill>
            <a:schemeClr val="accent6">
              <a:lumMod val="20000"/>
              <a:lumOff val="80000"/>
            </a:schemeClr>
          </a:solidFill>
          <a:ln w="28575" cmpd="sng">
            <a:solidFill>
              <a:schemeClr val="accent1">
                <a:shade val="50000"/>
              </a:schemeClr>
            </a:solidFill>
            <a:prstDash val="sysDot"/>
          </a:ln>
        </p:spPr>
        <p:txBody>
          <a:bodyPr wrap="square" rtlCol="0" anchor="t">
            <a:spAutoFit/>
          </a:bodyPr>
          <a:lstStyle>
            <a:defPPr/>
          </a:lstStyle>
          <a:p>
            <a:pPr>
              <a:lnSpc>
                <a:spcPct val="140000"/>
              </a:lnSpc>
            </a:pPr>
            <a:r>
              <a:rPr lang="zh-CN" altLang="en-US" sz="2000">
                <a:latin typeface="黑体" panose="02010609060101010101" pitchFamily="2" charset="-122"/>
                <a:ea typeface="黑体" panose="02010609060101010101" pitchFamily="2" charset="-122"/>
                <a:cs typeface="黑体" panose="02010609060101010101" pitchFamily="2" charset="-122"/>
              </a:rPr>
              <a:t>古罗马的元首制，Principate源自于Princeps--直译为第一公民。由这位第一公民来领导国家的制度，就称为元首制。在罗马史的划分上，罗马的"元首制"</a:t>
            </a:r>
            <a:r>
              <a:rPr lang="zh-CN" altLang="en-US" sz="2000">
                <a:solidFill>
                  <a:srgbClr val="FF0000"/>
                </a:solidFill>
                <a:latin typeface="黑体" panose="02010609060101010101" pitchFamily="2" charset="-122"/>
                <a:ea typeface="黑体" panose="02010609060101010101" pitchFamily="2" charset="-122"/>
                <a:cs typeface="黑体" panose="02010609060101010101" pitchFamily="2" charset="-122"/>
              </a:rPr>
              <a:t>始于公元前27年，终止于公元287年</a:t>
            </a:r>
            <a:r>
              <a:rPr lang="zh-CN" altLang="en-US" sz="2000">
                <a:latin typeface="黑体" panose="02010609060101010101" pitchFamily="2" charset="-122"/>
                <a:ea typeface="黑体" panose="02010609060101010101" pitchFamily="2" charset="-122"/>
                <a:cs typeface="黑体" panose="02010609060101010101" pitchFamily="2" charset="-122"/>
              </a:rPr>
              <a:t>。</a:t>
            </a:r>
            <a:endParaRPr lang="zh-CN" altLang="en-US" sz="2000">
              <a:latin typeface="黑体" panose="02010609060101010101" pitchFamily="2" charset="-122"/>
              <a:ea typeface="黑体" panose="02010609060101010101" pitchFamily="2" charset="-122"/>
              <a:cs typeface="黑体" panose="02010609060101010101" pitchFamily="2" charset="-122"/>
            </a:endParaRPr>
          </a:p>
        </p:txBody>
      </p:sp>
      <p:pic>
        <p:nvPicPr>
          <p:cNvPr id="13" name="图片 12"/>
          <p:cNvPicPr>
            <a:picLocks noChangeAspect="1"/>
          </p:cNvPicPr>
          <p:nvPr/>
        </p:nvPicPr>
        <p:blipFill>
          <a:blip r:embed="rId4"/>
          <a:stretch>
            <a:fillRect/>
          </a:stretch>
        </p:blipFill>
        <p:spPr>
          <a:xfrm>
            <a:off x="7628255" y="3643630"/>
            <a:ext cx="4718685" cy="3185160"/>
          </a:xfrm>
          <a:prstGeom prst="rect">
            <a:avLst/>
          </a:prstGeom>
          <a:effectLst>
            <a:softEdge rad="317500"/>
          </a:effectLst>
        </p:spPr>
      </p:pic>
      <p:grpSp>
        <p:nvGrpSpPr>
          <p:cNvPr id="14342" name="组合 64"/>
          <p:cNvGrpSpPr/>
          <p:nvPr/>
        </p:nvGrpSpPr>
        <p:grpSpPr>
          <a:xfrm>
            <a:off x="-26035" y="31115"/>
            <a:ext cx="4403725" cy="1000125"/>
            <a:chOff x="1898" y="6199"/>
            <a:chExt cx="6935" cy="1575"/>
          </a:xfrm>
        </p:grpSpPr>
        <p:sp>
          <p:nvSpPr>
            <p:cNvPr id="14364"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古代罗马政治制度</a:t>
              </a:r>
              <a:endParaRPr kumimoji="1" lang="zh-CN" altLang="en-US" sz="3600" b="1">
                <a:solidFill>
                  <a:srgbClr val="7E3411"/>
                </a:solidFill>
                <a:latin typeface="方正清楷 简" panose="02000500000000000000" charset="-122"/>
                <a:ea typeface="方正清楷 简" panose="02000500000000000000" charset="-122"/>
              </a:endParaRP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56" name=" 203"/>
            <p:cNvSpPr/>
            <p:nvPr/>
          </p:nvSpPr>
          <p:spPr>
            <a:xfrm rot="10800000">
              <a:off x="7783" y="6647"/>
              <a:ext cx="1050"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grpSp>
        <p:nvGrpSpPr>
          <p:cNvPr id="15368" name="组合 16"/>
          <p:cNvGrpSpPr/>
          <p:nvPr/>
        </p:nvGrpSpPr>
        <p:grpSpPr>
          <a:xfrm>
            <a:off x="4897748" y="30798"/>
            <a:ext cx="4476750" cy="787400"/>
            <a:chOff x="6242" y="4668"/>
            <a:chExt cx="7049" cy="1240"/>
          </a:xfrm>
        </p:grpSpPr>
        <p:pic>
          <p:nvPicPr>
            <p:cNvPr id="15369" name="图片 17" descr="图片2"/>
            <p:cNvPicPr>
              <a:picLocks noChangeAspect="1"/>
            </p:cNvPicPr>
            <p:nvPr/>
          </p:nvPicPr>
          <p:blipFill>
            <a:blip r:embed="rId5"/>
            <a:stretch>
              <a:fillRect/>
            </a:stretch>
          </p:blipFill>
          <p:spPr bwMode="auto">
            <a:xfrm>
              <a:off x="6242" y="4668"/>
              <a:ext cx="7049" cy="1240"/>
            </a:xfrm>
            <a:prstGeom prst="rect">
              <a:avLst/>
            </a:prstGeom>
            <a:noFill/>
            <a:ln w="9525">
              <a:noFill/>
              <a:miter lim="800000"/>
            </a:ln>
          </p:spPr>
        </p:pic>
        <p:sp>
          <p:nvSpPr>
            <p:cNvPr id="15370" name="文本框 18"/>
            <p:cNvSpPr txBox="1">
              <a:spLocks noChangeArrowheads="1"/>
            </p:cNvSpPr>
            <p:nvPr/>
          </p:nvSpPr>
          <p:spPr bwMode="auto">
            <a:xfrm>
              <a:off x="8422" y="4780"/>
              <a:ext cx="4869" cy="1016"/>
            </a:xfrm>
            <a:prstGeom prst="rect">
              <a:avLst/>
            </a:prstGeom>
            <a:noFill/>
            <a:ln w="9525">
              <a:noFill/>
              <a:miter lim="800000"/>
            </a:ln>
          </p:spPr>
          <p:txBody>
            <a:bodyPr>
              <a:spAutoFit/>
            </a:bodyPr>
            <a:lstStyle>
              <a:defPPr/>
            </a:lstStyle>
            <a:p>
              <a:pPr/>
              <a:r>
                <a:rPr lang="zh-CN" altLang="en-US" sz="3600" b="1">
                  <a:solidFill>
                    <a:schemeClr val="bg1"/>
                  </a:solidFill>
                  <a:latin typeface="宋体" panose="02010600030101010101" pitchFamily="2" charset="-122"/>
                </a:rPr>
                <a:t>罗马帝国</a:t>
              </a:r>
              <a:endParaRPr lang="zh-CN" altLang="en-US" sz="3600" b="1">
                <a:solidFill>
                  <a:schemeClr val="bg1"/>
                </a:solidFill>
                <a:latin typeface="宋体" panose="02010600030101010101" pitchFamily="2" charset="-122"/>
              </a:endParaRPr>
            </a:p>
          </p:txBody>
        </p:sp>
        <p:sp>
          <p:nvSpPr>
            <p:cNvPr id="15371" name="文本框 19"/>
            <p:cNvSpPr txBox="1">
              <a:spLocks noChangeArrowheads="1"/>
            </p:cNvSpPr>
            <p:nvPr/>
          </p:nvSpPr>
          <p:spPr bwMode="auto">
            <a:xfrm>
              <a:off x="6674" y="4880"/>
              <a:ext cx="800" cy="1016"/>
            </a:xfrm>
            <a:prstGeom prst="rect">
              <a:avLst/>
            </a:prstGeom>
            <a:noFill/>
            <a:ln w="9525">
              <a:noFill/>
              <a:miter lim="800000"/>
            </a:ln>
          </p:spPr>
          <p:txBody>
            <a:bodyPr>
              <a:spAutoFit/>
            </a:bodyPr>
            <a:lstStyle>
              <a:defPPr/>
            </a:lstStyle>
            <a:p>
              <a:pPr/>
              <a:r>
                <a:rPr lang="en-US" altLang="zh-CN" sz="3600" b="1">
                  <a:latin typeface="宋体" panose="02010600030101010101" pitchFamily="2" charset="-122"/>
                </a:rPr>
                <a:t>4</a:t>
              </a:r>
              <a:endParaRPr lang="en-US" altLang="zh-CN" sz="3600" b="1">
                <a:latin typeface="宋体" pitchFamily="2" charset="-122"/>
              </a:endParaRPr>
            </a:p>
          </p:txBody>
        </p:sp>
      </p:grpSp>
      <p:sp>
        <p:nvSpPr>
          <p:cNvPr id="14" name="文本框 13"/>
          <p:cNvSpPr txBox="1"/>
          <p:nvPr/>
        </p:nvSpPr>
        <p:spPr>
          <a:xfrm>
            <a:off x="1977390" y="1538605"/>
            <a:ext cx="5347335" cy="497205"/>
          </a:xfrm>
          <a:prstGeom prst="rect">
            <a:avLst/>
          </a:prstGeom>
          <a:noFill/>
        </p:spPr>
        <p:txBody>
          <a:bodyPr wrap="square" rtlCol="0">
            <a:spAutoFit/>
          </a:bodyPr>
          <a:lstStyle>
            <a:defPPr/>
          </a:lstStyle>
          <a:p>
            <a:pPr indent="0" algn="ctr">
              <a:lnSpc>
                <a:spcPct val="110000"/>
              </a:lnSpc>
              <a:buNone/>
            </a:pPr>
            <a:r>
              <a:rPr lang="zh-CN" sz="2400" b="1">
                <a:latin typeface="黑体" panose="02010609060101010101" pitchFamily="2" charset="-122"/>
                <a:ea typeface="黑体" panose="02010609060101010101" pitchFamily="2" charset="-122"/>
                <a:cs typeface="黑体" panose="02010609060101010101" pitchFamily="2" charset="-122"/>
                <a:sym typeface="+mn-ea"/>
              </a:rPr>
              <a:t>公元</a:t>
            </a:r>
            <a:r>
              <a:rPr sz="2400" b="1">
                <a:latin typeface="黑体" panose="02010609060101010101" pitchFamily="2" charset="-122"/>
                <a:ea typeface="黑体" panose="02010609060101010101" pitchFamily="2" charset="-122"/>
                <a:cs typeface="黑体" panose="02010609060101010101" pitchFamily="2" charset="-122"/>
                <a:sym typeface="+mn-ea"/>
              </a:rPr>
              <a:t>前1世纪末，屋大维建立元首制</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5" name="文本框 14"/>
          <p:cNvSpPr txBox="1"/>
          <p:nvPr/>
        </p:nvSpPr>
        <p:spPr>
          <a:xfrm>
            <a:off x="1566545" y="2202815"/>
            <a:ext cx="5758180" cy="1308735"/>
          </a:xfrm>
          <a:prstGeom prst="rect">
            <a:avLst/>
          </a:prstGeom>
          <a:noFill/>
        </p:spPr>
        <p:txBody>
          <a:bodyPr wrap="square" rtlCol="0">
            <a:spAutoFit/>
          </a:bodyPr>
          <a:lstStyle>
            <a:defPPr/>
          </a:lstStyle>
          <a:p>
            <a:pPr indent="0">
              <a:lnSpc>
                <a:spcPct val="110000"/>
              </a:lnSpc>
              <a:buNone/>
            </a:pPr>
            <a:r>
              <a:rPr lang="en-US" sz="2400" b="1">
                <a:solidFill>
                  <a:srgbClr val="FF0000"/>
                </a:solidFill>
                <a:latin typeface="黑体" panose="02010609060101010101" pitchFamily="2" charset="-122"/>
                <a:ea typeface="黑体" panose="02010609060101010101" pitchFamily="2" charset="-122"/>
                <a:cs typeface="宋体" panose="02010600030101010101" pitchFamily="2" charset="-122"/>
                <a:sym typeface="+mn-ea"/>
              </a:rPr>
              <a:t>皇帝</a:t>
            </a:r>
            <a:r>
              <a:rPr lang="en-US" sz="2400" b="1">
                <a:latin typeface="黑体" panose="02010609060101010101" pitchFamily="2" charset="-122"/>
                <a:ea typeface="黑体" panose="02010609060101010101" pitchFamily="2" charset="-122"/>
                <a:cs typeface="宋体" panose="02010600030101010101" pitchFamily="2" charset="-122"/>
                <a:sym typeface="+mn-ea"/>
              </a:rPr>
              <a:t>（元首）掌控罗马国家的权力，既是最高</a:t>
            </a:r>
            <a:r>
              <a:rPr lang="en-US" sz="2400" b="1">
                <a:latin typeface="黑体" panose="02010609060101010101" pitchFamily="2" charset="-122"/>
                <a:ea typeface="黑体" panose="02010609060101010101" pitchFamily="2" charset="-122"/>
                <a:cs typeface="楷体" panose="02010609060101010101" charset="-122"/>
                <a:sym typeface="+mn-ea"/>
              </a:rPr>
              <a:t>立法者</a:t>
            </a:r>
            <a:r>
              <a:rPr lang="en-US" sz="2400" b="1">
                <a:latin typeface="黑体" panose="02010609060101010101" pitchFamily="2" charset="-122"/>
                <a:ea typeface="黑体" panose="02010609060101010101" pitchFamily="2" charset="-122"/>
                <a:cs typeface="宋体" panose="02010600030101010101" pitchFamily="2" charset="-122"/>
                <a:sym typeface="+mn-ea"/>
              </a:rPr>
              <a:t>，又是最高</a:t>
            </a:r>
            <a:r>
              <a:rPr lang="en-US" sz="2400" b="1">
                <a:latin typeface="黑体" panose="02010609060101010101" pitchFamily="2" charset="-122"/>
                <a:ea typeface="黑体" panose="02010609060101010101" pitchFamily="2" charset="-122"/>
                <a:cs typeface="楷体" panose="02010609060101010101" charset="-122"/>
                <a:sym typeface="+mn-ea"/>
              </a:rPr>
              <a:t>法官</a:t>
            </a:r>
            <a:r>
              <a:rPr lang="en-US" sz="2400" b="1">
                <a:latin typeface="黑体" panose="02010609060101010101" pitchFamily="2" charset="-122"/>
                <a:ea typeface="黑体" panose="02010609060101010101" pitchFamily="2" charset="-122"/>
                <a:cs typeface="宋体" panose="02010600030101010101" pitchFamily="2" charset="-122"/>
                <a:sym typeface="+mn-ea"/>
              </a:rPr>
              <a:t>。军队听命于皇帝，是实行</a:t>
            </a:r>
            <a:r>
              <a:rPr lang="en-US" sz="2400" b="1">
                <a:latin typeface="黑体" panose="02010609060101010101" pitchFamily="2" charset="-122"/>
                <a:ea typeface="黑体" panose="02010609060101010101" pitchFamily="2" charset="-122"/>
                <a:cs typeface="楷体" panose="02010609060101010101" charset="-122"/>
                <a:sym typeface="+mn-ea"/>
              </a:rPr>
              <a:t>独裁统治</a:t>
            </a:r>
            <a:r>
              <a:rPr lang="en-US" sz="2400" b="1">
                <a:latin typeface="黑体" panose="02010609060101010101" pitchFamily="2" charset="-122"/>
                <a:ea typeface="黑体" panose="02010609060101010101" pitchFamily="2" charset="-122"/>
                <a:cs typeface="宋体" panose="02010600030101010101" pitchFamily="2" charset="-122"/>
                <a:sym typeface="+mn-ea"/>
              </a:rPr>
              <a:t>的重要工具</a:t>
            </a:r>
            <a:endParaRPr lang="en-US" altLang="en-US" sz="2400" b="1">
              <a:latin typeface="黑体" panose="02010609060101010101" pitchFamily="2" charset="-122"/>
              <a:ea typeface="黑体" panose="02010609060101010101" pitchFamily="2" charset="-122"/>
              <a:cs typeface="宋体" panose="02010600030101010101" pitchFamily="2" charset="-122"/>
              <a:sym typeface="+mn-ea"/>
            </a:endParaRPr>
          </a:p>
        </p:txBody>
      </p:sp>
      <p:sp>
        <p:nvSpPr>
          <p:cNvPr id="16" name="文本框 15"/>
          <p:cNvSpPr txBox="1"/>
          <p:nvPr/>
        </p:nvSpPr>
        <p:spPr>
          <a:xfrm>
            <a:off x="1729740" y="3555365"/>
            <a:ext cx="3281680" cy="497205"/>
          </a:xfrm>
          <a:prstGeom prst="rect">
            <a:avLst/>
          </a:prstGeom>
          <a:noFill/>
        </p:spPr>
        <p:txBody>
          <a:bodyPr wrap="square" rtlCol="0">
            <a:spAutoFit/>
          </a:bodyPr>
          <a:lstStyle>
            <a:defPPr/>
          </a:lstStyle>
          <a:p>
            <a:pPr indent="0">
              <a:lnSpc>
                <a:spcPct val="110000"/>
              </a:lnSpc>
              <a:buNone/>
            </a:pPr>
            <a:r>
              <a:rPr lang="en-US" sz="2400" b="1">
                <a:latin typeface="黑体" panose="02010609060101010101" pitchFamily="2" charset="-122"/>
                <a:ea typeface="黑体" panose="02010609060101010101" pitchFamily="2" charset="-122"/>
                <a:cs typeface="黑体" panose="02010609060101010101" pitchFamily="2" charset="-122"/>
                <a:sym typeface="+mn-ea"/>
              </a:rPr>
              <a:t>君主</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政治</a:t>
            </a:r>
            <a:r>
              <a:rPr lang="en-US" sz="2400" b="1">
                <a:latin typeface="黑体" panose="02010609060101010101" pitchFamily="2" charset="-122"/>
                <a:ea typeface="黑体" panose="02010609060101010101" pitchFamily="2" charset="-122"/>
                <a:cs typeface="黑体" panose="02010609060101010101" pitchFamily="2" charset="-122"/>
                <a:sym typeface="+mn-ea"/>
              </a:rPr>
              <a:t>——元首制</a:t>
            </a:r>
            <a:endParaRPr lang="en-US"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7" name="文本框 16"/>
          <p:cNvSpPr txBox="1"/>
          <p:nvPr/>
        </p:nvSpPr>
        <p:spPr>
          <a:xfrm>
            <a:off x="1718310" y="4234815"/>
            <a:ext cx="4279265" cy="497205"/>
          </a:xfrm>
          <a:prstGeom prst="rect">
            <a:avLst/>
          </a:prstGeom>
          <a:noFill/>
        </p:spPr>
        <p:txBody>
          <a:bodyPr wrap="square" rtlCol="0">
            <a:spAutoFit/>
          </a:bodyPr>
          <a:lstStyle>
            <a:defPPr/>
          </a:lstStyle>
          <a:p>
            <a:pPr indent="0">
              <a:lnSpc>
                <a:spcPct val="110000"/>
              </a:lnSpc>
              <a:buNone/>
            </a:pPr>
            <a:r>
              <a:rPr lang="en-US" sz="2400" b="1">
                <a:latin typeface="黑体" panose="02010609060101010101" pitchFamily="2" charset="-122"/>
                <a:ea typeface="黑体" panose="02010609060101010101" pitchFamily="2" charset="-122"/>
                <a:cs typeface="宋体" panose="02010600030101010101" pitchFamily="2" charset="-122"/>
                <a:sym typeface="+mn-ea"/>
              </a:rPr>
              <a:t>君主集权，实行独裁统治</a:t>
            </a:r>
            <a:endParaRPr lang="en-US" altLang="en-US" sz="2400" b="1">
              <a:latin typeface="黑体" panose="02010609060101010101" pitchFamily="2" charset="-122"/>
              <a:ea typeface="黑体" panose="02010609060101010101" pitchFamily="2" charset="-122"/>
              <a:cs typeface="宋体" panose="02010600030101010101" pitchFamily="2" charset="-122"/>
              <a:sym typeface="+mn-ea"/>
            </a:endParaRPr>
          </a:p>
        </p:txBody>
      </p:sp>
      <p:sp>
        <p:nvSpPr>
          <p:cNvPr id="4" name="文本框 3"/>
          <p:cNvSpPr txBox="1"/>
          <p:nvPr/>
        </p:nvSpPr>
        <p:spPr>
          <a:xfrm>
            <a:off x="-26035" y="5255895"/>
            <a:ext cx="7797165" cy="1308735"/>
          </a:xfrm>
          <a:prstGeom prst="rect">
            <a:avLst/>
          </a:prstGeom>
          <a:noFill/>
        </p:spPr>
        <p:txBody>
          <a:bodyPr wrap="square" rtlCol="0" anchor="t">
            <a:spAutoFit/>
          </a:bodyPr>
          <a:lstStyle>
            <a:defPPr/>
          </a:lstStyle>
          <a:p>
            <a:pPr indent="0">
              <a:lnSpc>
                <a:spcPct val="110000"/>
              </a:lnSpc>
              <a:buNone/>
            </a:pPr>
            <a:r>
              <a:rPr lang="zh-CN" altLang="en-US" sz="2400" b="1">
                <a:solidFill>
                  <a:srgbClr val="FF0000"/>
                </a:solidFill>
                <a:latin typeface="黑体" panose="02010609060101010101" pitchFamily="2" charset="-122"/>
                <a:ea typeface="黑体" panose="02010609060101010101" pitchFamily="2" charset="-122"/>
                <a:cs typeface="宋体" panose="02010600030101010101" pitchFamily="2" charset="-122"/>
                <a:sym typeface="+mn-ea"/>
              </a:rPr>
              <a:t>制度局限</a:t>
            </a:r>
            <a:r>
              <a:rPr lang="zh-CN" altLang="en-US" sz="2400" b="1">
                <a:latin typeface="黑体" panose="02010609060101010101" pitchFamily="2" charset="-122"/>
                <a:ea typeface="黑体" panose="02010609060101010101" pitchFamily="2" charset="-122"/>
                <a:cs typeface="宋体" panose="02010600030101010101" pitchFamily="2" charset="-122"/>
                <a:sym typeface="+mn-ea"/>
              </a:rPr>
              <a:t>：</a:t>
            </a:r>
            <a:r>
              <a:rPr lang="en-US" sz="2400" b="1">
                <a:latin typeface="黑体" panose="02010609060101010101" pitchFamily="2" charset="-122"/>
                <a:ea typeface="黑体" panose="02010609060101010101" pitchFamily="2" charset="-122"/>
                <a:cs typeface="宋体" panose="02010600030101010101" pitchFamily="2" charset="-122"/>
                <a:sym typeface="+mn-ea"/>
              </a:rPr>
              <a:t>在古代希腊和罗马，</a:t>
            </a:r>
            <a:r>
              <a:rPr lang="en-US" sz="2400" b="1">
                <a:latin typeface="黑体" panose="02010609060101010101" pitchFamily="2" charset="-122"/>
                <a:ea typeface="黑体" panose="02010609060101010101" pitchFamily="2" charset="-122"/>
                <a:cs typeface="楷体" panose="02010609060101010101" charset="-122"/>
                <a:sym typeface="+mn-ea"/>
              </a:rPr>
              <a:t>公民</a:t>
            </a:r>
            <a:r>
              <a:rPr lang="en-US" sz="2400" b="1">
                <a:latin typeface="黑体" panose="02010609060101010101" pitchFamily="2" charset="-122"/>
                <a:ea typeface="黑体" panose="02010609060101010101" pitchFamily="2" charset="-122"/>
                <a:cs typeface="宋体" panose="02010600030101010101" pitchFamily="2" charset="-122"/>
                <a:sym typeface="+mn-ea"/>
              </a:rPr>
              <a:t>仅是少数，</a:t>
            </a:r>
            <a:r>
              <a:rPr lang="en-US" sz="2400" b="1">
                <a:latin typeface="黑体" panose="02010609060101010101" pitchFamily="2" charset="-122"/>
                <a:ea typeface="黑体" panose="02010609060101010101" pitchFamily="2" charset="-122"/>
                <a:cs typeface="楷体" panose="02010609060101010101" charset="-122"/>
                <a:sym typeface="+mn-ea"/>
              </a:rPr>
              <a:t>妇女</a:t>
            </a:r>
            <a:r>
              <a:rPr lang="en-US" sz="2400" b="1">
                <a:latin typeface="黑体" panose="02010609060101010101" pitchFamily="2" charset="-122"/>
                <a:ea typeface="黑体" panose="02010609060101010101" pitchFamily="2" charset="-122"/>
                <a:cs typeface="宋体" panose="02010600030101010101" pitchFamily="2" charset="-122"/>
                <a:sym typeface="+mn-ea"/>
              </a:rPr>
              <a:t>、外侨和</a:t>
            </a:r>
            <a:r>
              <a:rPr lang="en-US" sz="2400" b="1">
                <a:latin typeface="黑体" panose="02010609060101010101" pitchFamily="2" charset="-122"/>
                <a:ea typeface="黑体" panose="02010609060101010101" pitchFamily="2" charset="-122"/>
                <a:cs typeface="楷体" panose="02010609060101010101" charset="-122"/>
                <a:sym typeface="+mn-ea"/>
              </a:rPr>
              <a:t>奴隶</a:t>
            </a:r>
            <a:r>
              <a:rPr lang="en-US" sz="2400" b="1">
                <a:latin typeface="黑体" panose="02010609060101010101" pitchFamily="2" charset="-122"/>
                <a:ea typeface="黑体" panose="02010609060101010101" pitchFamily="2" charset="-122"/>
                <a:cs typeface="宋体" panose="02010600030101010101" pitchFamily="2" charset="-122"/>
                <a:sym typeface="+mn-ea"/>
              </a:rPr>
              <a:t>不仅没有资格参与政治，还受到剥削和多种压迫</a:t>
            </a:r>
            <a:r>
              <a:rPr lang="zh-CN" altLang="en-US" sz="2400" b="1">
                <a:latin typeface="黑体" panose="02010609060101010101" pitchFamily="2" charset="-122"/>
                <a:ea typeface="黑体" panose="02010609060101010101" pitchFamily="2" charset="-122"/>
                <a:cs typeface="宋体" panose="02010600030101010101" pitchFamily="2" charset="-122"/>
                <a:sym typeface="+mn-ea"/>
              </a:rPr>
              <a:t>，</a:t>
            </a:r>
            <a:r>
              <a:rPr lang="zh-CN" altLang="en-US" sz="2400" b="1">
                <a:solidFill>
                  <a:srgbClr val="C00000"/>
                </a:solidFill>
                <a:latin typeface="黑体" panose="02010609060101010101" pitchFamily="2" charset="-122"/>
                <a:ea typeface="黑体" panose="02010609060101010101" pitchFamily="2" charset="-122"/>
                <a:cs typeface="宋体" panose="02010600030101010101" pitchFamily="2" charset="-122"/>
                <a:sym typeface="+mn-ea"/>
              </a:rPr>
              <a:t>实质是奴隶主专制</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1"/>
      <p:bldP spid="16" grpId="2"/>
      <p:bldP spid="17" grpId="3"/>
      <p:bldP spid="4" grpId="4"/>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文本框 1"/>
          <p:cNvSpPr txBox="1"/>
          <p:nvPr/>
        </p:nvSpPr>
        <p:spPr>
          <a:xfrm>
            <a:off x="112395" y="1252220"/>
            <a:ext cx="4870450" cy="5504815"/>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60000"/>
              </a:lnSpc>
            </a:pPr>
            <a:r>
              <a:rPr lang="zh-CN" altLang="en-US" sz="2800" b="1">
                <a:latin typeface="黑体" panose="02010609060101010101" pitchFamily="2" charset="-122"/>
                <a:ea typeface="黑体" panose="02010609060101010101" pitchFamily="2" charset="-122"/>
                <a:cs typeface="黑体" panose="02010609060101010101" pitchFamily="2" charset="-122"/>
              </a:rPr>
              <a:t>1. 封君封臣制度</a:t>
            </a:r>
            <a:endParaRPr lang="zh-CN" altLang="en-US" sz="2800" b="1">
              <a:latin typeface="黑体" panose="02010609060101010101" pitchFamily="2" charset="-122"/>
              <a:ea typeface="黑体" panose="02010609060101010101" pitchFamily="2" charset="-122"/>
              <a:cs typeface="黑体" panose="02010609060101010101" pitchFamily="2" charset="-122"/>
            </a:endParaRPr>
          </a:p>
          <a:p>
            <a:pPr>
              <a:lnSpc>
                <a:spcPct val="160000"/>
              </a:lnSpc>
            </a:pPr>
            <a:r>
              <a:rPr lang="zh-CN" altLang="en-US" sz="2400" b="1">
                <a:solidFill>
                  <a:srgbClr val="00B050"/>
                </a:solidFill>
                <a:latin typeface="楷体" panose="02010609060101010101" charset="-122"/>
                <a:ea typeface="楷体" panose="02010609060101010101" charset="-122"/>
                <a:cs typeface="楷体" panose="02010609060101010101" charset="-122"/>
              </a:rPr>
              <a:t>(1)背景：</a:t>
            </a:r>
            <a:r>
              <a:rPr lang="zh-CN" altLang="en-US" sz="2400" b="1">
                <a:latin typeface="楷体" panose="02010609060101010101" charset="-122"/>
                <a:ea typeface="楷体" panose="02010609060101010101" charset="-122"/>
                <a:cs typeface="楷体" panose="02010609060101010101" charset="-122"/>
              </a:rPr>
              <a:t>西罗马帝国灭亡，日耳曼人建立了王国。</a:t>
            </a:r>
            <a:endParaRPr lang="zh-CN" altLang="en-US" sz="2400" b="1">
              <a:latin typeface="楷体" panose="02010609060101010101" charset="-122"/>
              <a:ea typeface="楷体" panose="02010609060101010101" charset="-122"/>
              <a:cs typeface="楷体" panose="02010609060101010101" charset="-122"/>
            </a:endParaRPr>
          </a:p>
          <a:p>
            <a:pPr>
              <a:lnSpc>
                <a:spcPct val="160000"/>
              </a:lnSpc>
            </a:pPr>
            <a:r>
              <a:rPr lang="en-US" altLang="zh-CN" sz="2400" b="1">
                <a:solidFill>
                  <a:srgbClr val="00B050"/>
                </a:solidFill>
                <a:latin typeface="楷体" panose="02010609060101010101" charset="-122"/>
                <a:ea typeface="楷体" panose="02010609060101010101" charset="-122"/>
                <a:cs typeface="楷体" panose="02010609060101010101" charset="-122"/>
              </a:rPr>
              <a:t>(2)</a:t>
            </a:r>
            <a:r>
              <a:rPr lang="zh-CN" altLang="en-US" sz="2400" b="1">
                <a:solidFill>
                  <a:srgbClr val="00B050"/>
                </a:solidFill>
                <a:latin typeface="楷体" panose="02010609060101010101" charset="-122"/>
                <a:ea typeface="楷体" panose="02010609060101010101" charset="-122"/>
                <a:cs typeface="楷体" panose="02010609060101010101" charset="-122"/>
              </a:rPr>
              <a:t>实质：</a:t>
            </a:r>
            <a:r>
              <a:rPr lang="zh-CN" altLang="en-US" sz="2400" b="1">
                <a:latin typeface="楷体" panose="02010609060101010101" charset="-122"/>
                <a:ea typeface="楷体" panose="02010609060101010101" charset="-122"/>
                <a:cs typeface="楷体" panose="02010609060101010101" charset="-122"/>
              </a:rPr>
              <a:t>是封建贵族等级制度</a:t>
            </a:r>
            <a:endParaRPr lang="zh-CN" altLang="en-US" sz="2400" b="1">
              <a:latin typeface="楷体" panose="02010609060101010101" charset="-122"/>
              <a:ea typeface="楷体" panose="02010609060101010101" charset="-122"/>
              <a:cs typeface="楷体" panose="02010609060101010101" charset="-122"/>
            </a:endParaRPr>
          </a:p>
          <a:p>
            <a:pPr>
              <a:lnSpc>
                <a:spcPct val="160000"/>
              </a:lnSpc>
            </a:pPr>
            <a:r>
              <a:rPr lang="zh-CN" altLang="en-US" sz="2400" b="1">
                <a:solidFill>
                  <a:srgbClr val="00B050"/>
                </a:solidFill>
                <a:latin typeface="楷体" panose="02010609060101010101" charset="-122"/>
                <a:ea typeface="楷体" panose="02010609060101010101" charset="-122"/>
                <a:cs typeface="楷体" panose="02010609060101010101" charset="-122"/>
              </a:rPr>
              <a:t>(</a:t>
            </a:r>
            <a:r>
              <a:rPr lang="en-US" altLang="zh-CN" sz="2400" b="1">
                <a:solidFill>
                  <a:srgbClr val="00B050"/>
                </a:solidFill>
                <a:latin typeface="楷体" panose="02010609060101010101" charset="-122"/>
                <a:ea typeface="楷体" panose="02010609060101010101" charset="-122"/>
                <a:cs typeface="楷体" panose="02010609060101010101" charset="-122"/>
              </a:rPr>
              <a:t>3</a:t>
            </a:r>
            <a:r>
              <a:rPr lang="zh-CN" altLang="en-US" sz="2400" b="1">
                <a:solidFill>
                  <a:srgbClr val="00B050"/>
                </a:solidFill>
                <a:latin typeface="楷体" panose="02010609060101010101" charset="-122"/>
                <a:ea typeface="楷体" panose="02010609060101010101" charset="-122"/>
                <a:cs typeface="楷体" panose="02010609060101010101" charset="-122"/>
              </a:rPr>
              <a:t>)特征</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君臣之间互为权利和义务关系</a:t>
            </a:r>
            <a:endParaRPr lang="zh-CN" altLang="en-US" sz="2400" b="1">
              <a:latin typeface="楷体" panose="02010609060101010101" charset="-122"/>
              <a:ea typeface="楷体" panose="02010609060101010101" charset="-122"/>
              <a:cs typeface="楷体" panose="02010609060101010101" charset="-122"/>
            </a:endParaRPr>
          </a:p>
          <a:p>
            <a:pPr>
              <a:lnSpc>
                <a:spcPct val="160000"/>
              </a:lnSpc>
            </a:pPr>
            <a:r>
              <a:rPr lang="en-US" altLang="zh-CN" sz="2400" b="1">
                <a:solidFill>
                  <a:srgbClr val="00B050"/>
                </a:solidFill>
                <a:latin typeface="楷体" panose="02010609060101010101" charset="-122"/>
                <a:ea typeface="楷体" panose="02010609060101010101" charset="-122"/>
                <a:cs typeface="楷体" panose="02010609060101010101" charset="-122"/>
              </a:rPr>
              <a:t>(4)</a:t>
            </a:r>
            <a:r>
              <a:rPr lang="zh-CN" altLang="en-US" sz="2400" b="1">
                <a:solidFill>
                  <a:srgbClr val="00B050"/>
                </a:solidFill>
                <a:latin typeface="楷体" panose="02010609060101010101" charset="-122"/>
                <a:ea typeface="楷体" panose="02010609060101010101" charset="-122"/>
                <a:cs typeface="楷体" panose="02010609060101010101" charset="-122"/>
              </a:rPr>
              <a:t>结果：</a:t>
            </a:r>
            <a:r>
              <a:rPr lang="zh-CN" altLang="en-US" sz="2400" b="1">
                <a:latin typeface="楷体" panose="02010609060101010101" charset="-122"/>
                <a:ea typeface="楷体" panose="02010609060101010101" charset="-122"/>
                <a:cs typeface="楷体" panose="02010609060101010101" charset="-122"/>
              </a:rPr>
              <a:t>查理大帝时期，达到鼎盛；后一分为三，形成法、德、意三国的雏形。</a:t>
            </a:r>
            <a:endParaRPr lang="zh-CN" altLang="en-US" sz="2400" b="1">
              <a:latin typeface="楷体" panose="02010609060101010101" charset="-122"/>
              <a:ea typeface="楷体" panose="02010609060101010101" charset="-122"/>
              <a:cs typeface="楷体" panose="02010609060101010101" charset="-122"/>
            </a:endParaRPr>
          </a:p>
        </p:txBody>
      </p:sp>
      <p:pic>
        <p:nvPicPr>
          <p:cNvPr id="3" name="图片 2"/>
          <p:cNvPicPr>
            <a:picLocks noChangeAspect="1"/>
          </p:cNvPicPr>
          <p:nvPr/>
        </p:nvPicPr>
        <p:blipFill>
          <a:blip r:embed="rId3"/>
          <a:stretch>
            <a:fillRect/>
          </a:stretch>
        </p:blipFill>
        <p:spPr>
          <a:xfrm>
            <a:off x="5100320" y="1252220"/>
            <a:ext cx="3263265" cy="5415915"/>
          </a:xfrm>
          <a:prstGeom prst="rect">
            <a:avLst/>
          </a:prstGeom>
        </p:spPr>
      </p:pic>
      <p:sp>
        <p:nvSpPr>
          <p:cNvPr id="14" name="文本框 13"/>
          <p:cNvSpPr txBox="1"/>
          <p:nvPr/>
        </p:nvSpPr>
        <p:spPr>
          <a:xfrm>
            <a:off x="203200" y="0"/>
            <a:ext cx="5233035" cy="645160"/>
          </a:xfrm>
          <a:prstGeom prst="rect">
            <a:avLst/>
          </a:prstGeom>
          <a:noFill/>
        </p:spPr>
        <p:txBody>
          <a:bodyPr wrap="none" rtlCol="0" anchor="t">
            <a:spAutoFit/>
          </a:bodyPr>
          <a:lstStyle>
            <a:defPPr/>
          </a:lstStyle>
          <a:p>
            <a:pPr/>
            <a:r>
              <a:rPr lang="zh-CN" altLang="en-US" sz="3600" b="1">
                <a:solidFill>
                  <a:schemeClr val="tx1"/>
                </a:solidFill>
                <a:latin typeface="黑体" panose="02010609060101010101" pitchFamily="2" charset="-122"/>
                <a:ea typeface="黑体" panose="02010609060101010101" pitchFamily="2" charset="-122"/>
                <a:sym typeface="+mn-ea"/>
              </a:rPr>
              <a:t>二、中古欧洲的封建制度</a:t>
            </a:r>
            <a:endParaRPr lang="zh-CN" altLang="en-US" sz="3600" b="1">
              <a:solidFill>
                <a:schemeClr val="tx1"/>
              </a:solidFill>
              <a:latin typeface="黑体" panose="02010609060101010101" pitchFamily="2" charset="-122"/>
              <a:ea typeface="黑体" panose="02010609060101010101" pitchFamily="2" charset="-122"/>
              <a:sym typeface="+mn-ea"/>
            </a:endParaRPr>
          </a:p>
        </p:txBody>
      </p:sp>
      <p:sp>
        <p:nvSpPr>
          <p:cNvPr id="15" name="文本框 14"/>
          <p:cNvSpPr txBox="1"/>
          <p:nvPr/>
        </p:nvSpPr>
        <p:spPr>
          <a:xfrm>
            <a:off x="0" y="471805"/>
            <a:ext cx="5902960" cy="780415"/>
          </a:xfrm>
          <a:prstGeom prst="rect">
            <a:avLst/>
          </a:prstGeom>
          <a:noFill/>
        </p:spPr>
        <p:txBody>
          <a:bodyPr wrap="none" rtlCol="0" anchor="t">
            <a:spAutoFit/>
          </a:bodyPr>
          <a:lstStyle>
            <a:defPPr/>
          </a:lstStyle>
          <a:p>
            <a:pPr>
              <a:lnSpc>
                <a:spcPct val="160000"/>
              </a:lnSpc>
            </a:pPr>
            <a:r>
              <a:rPr lang="zh-CN" altLang="en-US" sz="2800" b="1">
                <a:solidFill>
                  <a:srgbClr val="FF0000"/>
                </a:solidFill>
                <a:latin typeface="黑体" panose="02010609060101010101" pitchFamily="2" charset="-122"/>
                <a:ea typeface="黑体" panose="02010609060101010101" pitchFamily="2" charset="-122"/>
                <a:sym typeface="+mn-ea"/>
              </a:rPr>
              <a:t>（一）、中古欧洲的封建制度及特征</a:t>
            </a:r>
            <a:endParaRPr lang="zh-CN" altLang="en-US" sz="2800" b="1">
              <a:solidFill>
                <a:srgbClr val="FF0000"/>
              </a:solidFill>
              <a:latin typeface="黑体" panose="02010609060101010101" pitchFamily="2" charset="-122"/>
              <a:ea typeface="黑体" panose="02010609060101010101" pitchFamily="2" charset="-122"/>
              <a:sym typeface="+mn-ea"/>
            </a:endParaRPr>
          </a:p>
        </p:txBody>
      </p:sp>
      <p:sp>
        <p:nvSpPr>
          <p:cNvPr id="16" name="文本框 15"/>
          <p:cNvSpPr txBox="1"/>
          <p:nvPr/>
        </p:nvSpPr>
        <p:spPr>
          <a:xfrm>
            <a:off x="8188325" y="330200"/>
            <a:ext cx="3902075" cy="1899285"/>
          </a:xfrm>
          <a:prstGeom prst="rect">
            <a:avLst/>
          </a:prstGeom>
          <a:noFill/>
        </p:spPr>
        <p:txBody>
          <a:bodyPr wrap="square" rtlCol="0" anchor="t">
            <a:spAutoFit/>
          </a:bodyPr>
          <a:lstStyle>
            <a:defPPr/>
          </a:lstStyle>
          <a:p>
            <a:pPr>
              <a:lnSpc>
                <a:spcPct val="140000"/>
              </a:lnSpc>
            </a:pP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2. 重要特征：</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40000"/>
              </a:lnSpc>
            </a:pPr>
            <a:r>
              <a:rPr lang="zh-CN" altLang="en-US" sz="2800" b="1">
                <a:solidFill>
                  <a:schemeClr val="tx1"/>
                </a:solidFill>
                <a:latin typeface="楷体" panose="02010609060101010101" charset="-122"/>
                <a:ea typeface="楷体" panose="02010609060101010101" charset="-122"/>
                <a:cs typeface="黑体" panose="02010609060101010101" pitchFamily="2" charset="-122"/>
                <a:sym typeface="+mn-ea"/>
              </a:rPr>
              <a:t>世俗王权和基督教会长期并立。</a:t>
            </a:r>
            <a:endParaRPr lang="zh-CN" altLang="en-US" sz="2800" b="1">
              <a:solidFill>
                <a:schemeClr val="tx1"/>
              </a:solidFill>
              <a:latin typeface="楷体" panose="02010609060101010101" charset="-122"/>
              <a:ea typeface="楷体" panose="02010609060101010101" charset="-122"/>
              <a:cs typeface="黑体" panose="02010609060101010101" pitchFamily="2" charset="-122"/>
              <a:sym typeface="+mn-ea"/>
            </a:endParaRPr>
          </a:p>
        </p:txBody>
      </p:sp>
      <p:sp>
        <p:nvSpPr>
          <p:cNvPr id="17" name="文本框 16"/>
          <p:cNvSpPr txBox="1"/>
          <p:nvPr/>
        </p:nvSpPr>
        <p:spPr>
          <a:xfrm>
            <a:off x="8474710" y="2244725"/>
            <a:ext cx="3272155" cy="2675255"/>
          </a:xfrm>
          <a:prstGeom prst="rect">
            <a:avLst/>
          </a:prstGeom>
          <a:noFill/>
        </p:spPr>
        <p:txBody>
          <a:bodyPr wrap="square" rtlCol="0" anchor="t">
            <a:spAutoFit/>
          </a:bodyPr>
          <a:lstStyle>
            <a:defPPr/>
          </a:lstStyle>
          <a:p>
            <a:pPr>
              <a:lnSpc>
                <a:spcPct val="140000"/>
              </a:lnSpc>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1</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）关系：</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40000"/>
              </a:lnSpc>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国王依靠教会支持获得政权的合法性；教会依靠王权扩展基督教，维护教会权威。</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8" name="文本框 17"/>
          <p:cNvSpPr txBox="1"/>
          <p:nvPr/>
        </p:nvSpPr>
        <p:spPr>
          <a:xfrm>
            <a:off x="8709660" y="4919980"/>
            <a:ext cx="3037205" cy="1568450"/>
          </a:xfrm>
          <a:prstGeom prst="rect">
            <a:avLst/>
          </a:prstGeom>
          <a:noFill/>
        </p:spPr>
        <p:txBody>
          <a:bodyPr wrap="square" rtlCol="0" anchor="t">
            <a:spAutoFit/>
          </a:bodyPr>
          <a:lstStyle>
            <a:defPPr/>
          </a:lstStyle>
          <a:p>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）冲突：</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在走向统一国家的过程中，王权与教会多次发生冲突。</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1" end="1"/>
                                            </p:txEl>
                                          </p:spTgt>
                                        </p:tgtEl>
                                        <p:attrNameLst>
                                          <p:attrName>style.visibility</p:attrName>
                                        </p:attrNameLst>
                                      </p:cBhvr>
                                      <p:to>
                                        <p:strVal val="visible"/>
                                      </p:to>
                                    </p:set>
                                    <p:anim calcmode="lin" valueType="num">
                                      <p:cBhvr additive="base">
                                        <p:cTn id="31"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7">
                                            <p:txEl>
                                              <p:pRg st="1" end="1"/>
                                            </p:txEl>
                                          </p:spTgt>
                                        </p:tgtEl>
                                        <p:attrNameLst>
                                          <p:attrName>style.visibility</p:attrName>
                                        </p:attrNameLst>
                                      </p:cBhvr>
                                      <p:to>
                                        <p:strVal val="visible"/>
                                      </p:to>
                                    </p:set>
                                    <p:anim calcmode="lin" valueType="num">
                                      <p:cBhvr additive="base">
                                        <p:cTn id="37"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8">
                                            <p:txEl>
                                              <p:pRg st="1" end="1"/>
                                            </p:txEl>
                                          </p:spTgt>
                                        </p:tgtEl>
                                        <p:attrNameLst>
                                          <p:attrName>style.visibility</p:attrName>
                                        </p:attrNameLst>
                                      </p:cBhvr>
                                      <p:to>
                                        <p:strVal val="visible"/>
                                      </p:to>
                                    </p:set>
                                    <p:anim calcmode="lin" valueType="num">
                                      <p:cBhvr additive="base">
                                        <p:cTn id="43"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 name="文本框 2"/>
          <p:cNvSpPr txBox="1"/>
          <p:nvPr/>
        </p:nvSpPr>
        <p:spPr>
          <a:xfrm>
            <a:off x="5233035" y="2648585"/>
            <a:ext cx="6945630" cy="4154170"/>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eaLnBrk="1" latinLnBrk="0" hangingPunct="1">
              <a:lnSpc>
                <a:spcPct val="100000"/>
              </a:lnSpc>
            </a:pPr>
            <a:r>
              <a:rPr lang="zh-CN" altLang="en-US" sz="2400" b="1">
                <a:latin typeface="楷体" panose="02010609060101010101" charset="-122"/>
                <a:ea typeface="楷体" panose="02010609060101010101" charset="-122"/>
                <a:cs typeface="楷体" panose="02010609060101010101" charset="-122"/>
              </a:rPr>
              <a:t>在法国旧制度中，三级会议指的是法国全国人民的代表应国王的召集而举行的会议。参加者有教士、贵族以及其他民众(称为第三等级)这三个等级的代表。会议通常是在国家遇到困难时，国王为寻求援助而召开，因此是不定期的。</a:t>
            </a:r>
            <a:r>
              <a:rPr lang="zh-CN" altLang="en-US" sz="2400" b="1">
                <a:solidFill>
                  <a:srgbClr val="FF0000"/>
                </a:solidFill>
                <a:latin typeface="楷体" panose="02010609060101010101" charset="-122"/>
                <a:ea typeface="楷体" panose="02010609060101010101" charset="-122"/>
                <a:cs typeface="楷体" panose="02010609060101010101" charset="-122"/>
              </a:rPr>
              <a:t>三级会议是作为君主制度的一个补充而出现的。当时它对君主的制约作用是有限的。</a:t>
            </a:r>
            <a:r>
              <a:rPr lang="zh-CN" altLang="en-US" sz="2400" b="1">
                <a:latin typeface="楷体" panose="02010609060101010101" charset="-122"/>
                <a:ea typeface="楷体" panose="02010609060101010101" charset="-122"/>
                <a:cs typeface="楷体" panose="02010609060101010101" charset="-122"/>
              </a:rPr>
              <a:t>16世纪以后，君权达到顶峰，三级会议已经形同虚设，几乎被人遗忘。然而，三级会议</a:t>
            </a:r>
            <a:r>
              <a:rPr lang="zh-CN" altLang="en-US" sz="2400" b="1">
                <a:solidFill>
                  <a:srgbClr val="FF0000"/>
                </a:solidFill>
                <a:latin typeface="楷体" panose="02010609060101010101" charset="-122"/>
                <a:ea typeface="楷体" panose="02010609060101010101" charset="-122"/>
                <a:cs typeface="楷体" panose="02010609060101010101" charset="-122"/>
              </a:rPr>
              <a:t>所代表的原则后来证明比君主制更有生命力</a:t>
            </a:r>
            <a:r>
              <a:rPr lang="zh-CN" altLang="en-US" sz="2400" b="1">
                <a:latin typeface="楷体" panose="02010609060101010101" charset="-122"/>
                <a:ea typeface="楷体" panose="02010609060101010101" charset="-122"/>
                <a:cs typeface="楷体" panose="02010609060101010101" charset="-122"/>
              </a:rPr>
              <a:t>，更有前途。它在中世纪短暂断续的存在，</a:t>
            </a:r>
            <a:r>
              <a:rPr lang="zh-CN" altLang="en-US" sz="2400" b="1">
                <a:solidFill>
                  <a:srgbClr val="FF0000"/>
                </a:solidFill>
                <a:latin typeface="楷体" panose="02010609060101010101" charset="-122"/>
                <a:ea typeface="楷体" panose="02010609060101010101" charset="-122"/>
                <a:cs typeface="楷体" panose="02010609060101010101" charset="-122"/>
              </a:rPr>
              <a:t>为近代议会民主埋下了伏笔</a:t>
            </a:r>
            <a:endParaRPr lang="zh-CN" altLang="en-US" sz="2400" b="1">
              <a:solidFill>
                <a:srgbClr val="FF0000"/>
              </a:solidFill>
              <a:latin typeface="楷体" panose="02010609060101010101" charset="-122"/>
              <a:ea typeface="楷体" panose="02010609060101010101" charset="-122"/>
              <a:cs typeface="楷体" panose="02010609060101010101" charset="-122"/>
            </a:endParaRPr>
          </a:p>
        </p:txBody>
      </p:sp>
      <p:pic>
        <p:nvPicPr>
          <p:cNvPr id="12" name="图片 11"/>
          <p:cNvPicPr>
            <a:picLocks noChangeAspect="1"/>
          </p:cNvPicPr>
          <p:nvPr/>
        </p:nvPicPr>
        <p:blipFill>
          <a:blip r:embed="rId3"/>
          <a:stretch>
            <a:fillRect/>
          </a:stretch>
        </p:blipFill>
        <p:spPr>
          <a:xfrm>
            <a:off x="6894195" y="0"/>
            <a:ext cx="5297805" cy="2518410"/>
          </a:xfrm>
          <a:prstGeom prst="rect">
            <a:avLst/>
          </a:prstGeom>
        </p:spPr>
      </p:pic>
      <p:sp>
        <p:nvSpPr>
          <p:cNvPr id="14" name="文本框 13"/>
          <p:cNvSpPr txBox="1"/>
          <p:nvPr/>
        </p:nvSpPr>
        <p:spPr>
          <a:xfrm>
            <a:off x="0" y="-635"/>
            <a:ext cx="5233035" cy="645160"/>
          </a:xfrm>
          <a:prstGeom prst="rect">
            <a:avLst/>
          </a:prstGeom>
          <a:noFill/>
        </p:spPr>
        <p:txBody>
          <a:bodyPr wrap="none" rtlCol="0" anchor="t">
            <a:spAutoFit/>
          </a:bodyPr>
          <a:lstStyle>
            <a:defPPr/>
          </a:lstStyle>
          <a:p>
            <a:pPr/>
            <a:r>
              <a:rPr lang="zh-CN" altLang="en-US" sz="3600" b="1">
                <a:solidFill>
                  <a:schemeClr val="tx1"/>
                </a:solidFill>
                <a:latin typeface="黑体" panose="02010609060101010101" pitchFamily="2" charset="-122"/>
                <a:ea typeface="黑体" panose="02010609060101010101" pitchFamily="2" charset="-122"/>
                <a:sym typeface="+mn-ea"/>
              </a:rPr>
              <a:t>二、中古欧洲的封建制度</a:t>
            </a:r>
            <a:endParaRPr lang="zh-CN" altLang="en-US" sz="3600" b="1">
              <a:solidFill>
                <a:schemeClr val="tx1"/>
              </a:solidFill>
              <a:latin typeface="黑体" panose="02010609060101010101" pitchFamily="2" charset="-122"/>
              <a:ea typeface="黑体" panose="02010609060101010101" pitchFamily="2" charset="-122"/>
              <a:sym typeface="+mn-ea"/>
            </a:endParaRPr>
          </a:p>
        </p:txBody>
      </p:sp>
      <p:sp>
        <p:nvSpPr>
          <p:cNvPr id="15" name="文本框 14"/>
          <p:cNvSpPr txBox="1"/>
          <p:nvPr/>
        </p:nvSpPr>
        <p:spPr>
          <a:xfrm>
            <a:off x="-131445" y="644525"/>
            <a:ext cx="5902960" cy="607695"/>
          </a:xfrm>
          <a:prstGeom prst="rect">
            <a:avLst/>
          </a:prstGeom>
          <a:noFill/>
        </p:spPr>
        <p:txBody>
          <a:bodyPr wrap="none" rtlCol="0" anchor="t">
            <a:spAutoFit/>
          </a:bodyPr>
          <a:lstStyle>
            <a:defPPr/>
          </a:lstStyle>
          <a:p>
            <a:pPr>
              <a:lnSpc>
                <a:spcPct val="120000"/>
              </a:lnSpc>
            </a:pPr>
            <a:r>
              <a:rPr lang="zh-CN" altLang="en-US" sz="2800" b="1">
                <a:solidFill>
                  <a:srgbClr val="FF0000"/>
                </a:solidFill>
                <a:latin typeface="黑体" panose="02010609060101010101" pitchFamily="2" charset="-122"/>
                <a:ea typeface="黑体" panose="02010609060101010101" pitchFamily="2" charset="-122"/>
                <a:sym typeface="+mn-ea"/>
              </a:rPr>
              <a:t>（二）中古欧洲的封建制度典型国家</a:t>
            </a:r>
            <a:endParaRPr lang="zh-CN" altLang="en-US" sz="2800" b="1">
              <a:solidFill>
                <a:srgbClr val="FF0000"/>
              </a:solidFill>
              <a:latin typeface="黑体" panose="02010609060101010101" pitchFamily="2" charset="-122"/>
              <a:ea typeface="黑体" panose="02010609060101010101" pitchFamily="2" charset="-122"/>
              <a:sym typeface="+mn-ea"/>
            </a:endParaRPr>
          </a:p>
        </p:txBody>
      </p:sp>
      <p:sp>
        <p:nvSpPr>
          <p:cNvPr id="16" name="文本框 15"/>
          <p:cNvSpPr txBox="1"/>
          <p:nvPr/>
        </p:nvSpPr>
        <p:spPr>
          <a:xfrm>
            <a:off x="439420" y="1252220"/>
            <a:ext cx="2631440" cy="460375"/>
          </a:xfrm>
          <a:prstGeom prst="rect">
            <a:avLst/>
          </a:prstGeom>
          <a:noFill/>
        </p:spPr>
        <p:txBody>
          <a:bodyPr wrap="none" rtlCol="0" anchor="t">
            <a:spAutoFit/>
          </a:bodyPr>
          <a:lstStyle>
            <a:defPPr/>
          </a:lstStyle>
          <a:p>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法国</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：等级君主制</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7" name="文本框 16"/>
          <p:cNvSpPr txBox="1"/>
          <p:nvPr/>
        </p:nvSpPr>
        <p:spPr>
          <a:xfrm>
            <a:off x="79375" y="1712595"/>
            <a:ext cx="4608195" cy="3192780"/>
          </a:xfrm>
          <a:prstGeom prst="rect">
            <a:avLst/>
          </a:prstGeom>
          <a:noFill/>
        </p:spPr>
        <p:txBody>
          <a:bodyPr wrap="square" rtlCol="0" anchor="t">
            <a:spAutoFit/>
          </a:bodyPr>
          <a:lstStyle>
            <a:defPPr/>
          </a:lstStyle>
          <a:p>
            <a:pPr>
              <a:lnSpc>
                <a:spcPct val="120000"/>
              </a:lnSpc>
            </a:pP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1</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、背景</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2400" b="1">
              <a:latin typeface="黑体" panose="02010609060101010101" pitchFamily="2" charset="-122"/>
              <a:ea typeface="黑体" panose="02010609060101010101" pitchFamily="2" charset="-122"/>
              <a:cs typeface="黑体" panose="02010609060101010101" pitchFamily="2" charset="-122"/>
            </a:endParaRPr>
          </a:p>
          <a:p>
            <a:pPr>
              <a:lnSpc>
                <a:spcPct val="120000"/>
              </a:lnSpc>
            </a:pPr>
            <a:endPar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20000"/>
              </a:lnSpc>
            </a:pP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、标志：</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20000"/>
              </a:lnSpc>
            </a:pP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20000"/>
              </a:lnSpc>
            </a:pP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20000"/>
              </a:lnSpc>
            </a:pP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20000"/>
              </a:lnSpc>
            </a:pP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3</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、影响：</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8" name="文本框 17"/>
          <p:cNvSpPr txBox="1"/>
          <p:nvPr/>
        </p:nvSpPr>
        <p:spPr>
          <a:xfrm>
            <a:off x="1527175" y="1800860"/>
            <a:ext cx="2937510" cy="460375"/>
          </a:xfrm>
          <a:prstGeom prst="rect">
            <a:avLst/>
          </a:prstGeom>
          <a:noFill/>
        </p:spPr>
        <p:txBody>
          <a:bodyPr wrap="none" rtlCol="0" anchor="t">
            <a:spAutoFit/>
          </a:bodyPr>
          <a:lstStyle>
            <a:defPPr/>
          </a:lstStyle>
          <a:p>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腓力四世与教皇对抗</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9" name="文本框 18"/>
          <p:cNvSpPr txBox="1"/>
          <p:nvPr/>
        </p:nvSpPr>
        <p:spPr>
          <a:xfrm>
            <a:off x="158115" y="3453765"/>
            <a:ext cx="4529455" cy="829945"/>
          </a:xfrm>
          <a:prstGeom prst="rect">
            <a:avLst/>
          </a:prstGeom>
          <a:noFill/>
        </p:spPr>
        <p:txBody>
          <a:bodyPr wrap="square" rtlCol="0" anchor="t">
            <a:spAutoFit/>
          </a:bodyPr>
          <a:lstStyle>
            <a:defPPr/>
          </a:lstStyle>
          <a:p>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三级会议的召开，标志着法国进入等级君主制阶段。</a:t>
            </a:r>
            <a:endParaRPr lang="zh-CN" altLang="en-US" sz="2400"/>
          </a:p>
        </p:txBody>
      </p:sp>
      <p:sp>
        <p:nvSpPr>
          <p:cNvPr id="20" name="文本框 19"/>
          <p:cNvSpPr txBox="1"/>
          <p:nvPr/>
        </p:nvSpPr>
        <p:spPr>
          <a:xfrm>
            <a:off x="158115" y="5051425"/>
            <a:ext cx="4529455" cy="1420495"/>
          </a:xfrm>
          <a:prstGeom prst="rect">
            <a:avLst/>
          </a:prstGeom>
          <a:noFill/>
        </p:spPr>
        <p:txBody>
          <a:bodyPr wrap="square" rtlCol="0" anchor="t">
            <a:spAutoFit/>
          </a:bodyPr>
          <a:lstStyle>
            <a:defPPr/>
          </a:lstStyle>
          <a:p>
            <a:pPr>
              <a:lnSpc>
                <a:spcPct val="120000"/>
              </a:lnSpc>
            </a:pP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国王与贵族、教会、市民通过三级会议相互合作,有利于进一步强化王权。</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20" grpId="2"/>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 name="文本框 2"/>
          <p:cNvSpPr txBox="1"/>
          <p:nvPr/>
        </p:nvSpPr>
        <p:spPr>
          <a:xfrm>
            <a:off x="6535420" y="2244725"/>
            <a:ext cx="5656580" cy="4399915"/>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fontAlgn="auto"/>
            <a:r>
              <a:rPr lang="zh-CN" altLang="en-US" sz="2000" b="1">
                <a:latin typeface="楷体" panose="02010609060101010101" charset="-122"/>
                <a:ea typeface="楷体" panose="02010609060101010101" charset="-122"/>
                <a:cs typeface="楷体" panose="02010609060101010101" charset="-122"/>
              </a:rPr>
              <a:t>（14）为了得到王国议会对协助金或免服兵役数量的共识……在所定的日期，按照在场者之建议进行议事。（39）任何自由人，如未经其同级贵族之依法裁判，或经国法判决，皆不得被逮捕、监禁、没收财产、剥夺法律保护权、流放，或加以任何其他损害。……</a:t>
            </a:r>
            <a:endParaRPr lang="zh-CN" altLang="en-US" sz="2000" b="1">
              <a:latin typeface="楷体" panose="02010609060101010101" charset="-122"/>
              <a:ea typeface="楷体" panose="02010609060101010101" charset="-122"/>
              <a:cs typeface="楷体" panose="02010609060101010101" charset="-122"/>
            </a:endParaRPr>
          </a:p>
          <a:p>
            <a:pPr fontAlgn="auto"/>
            <a:r>
              <a:rPr lang="zh-CN" altLang="en-US" sz="2000" b="1">
                <a:latin typeface="楷体" panose="02010609060101010101" charset="-122"/>
                <a:ea typeface="楷体" panose="02010609060101010101" charset="-122"/>
                <a:cs typeface="楷体" panose="02010609060101010101" charset="-122"/>
              </a:rPr>
              <a:t>（41）除战时与予敌对之国家之人民外，一切商人，倘能遵照旧时之公正习惯，皆可免除苛捐杂税，安全经由水路与陆路，出入英格兰……</a:t>
            </a:r>
            <a:endParaRPr lang="zh-CN" altLang="en-US" sz="2000" b="1">
              <a:latin typeface="楷体" panose="02010609060101010101" charset="-122"/>
              <a:ea typeface="楷体" panose="02010609060101010101" charset="-122"/>
              <a:cs typeface="楷体" panose="02010609060101010101" charset="-122"/>
            </a:endParaRPr>
          </a:p>
          <a:p>
            <a:pPr fontAlgn="auto"/>
            <a:r>
              <a:rPr lang="zh-CN" altLang="en-US" sz="2000" b="1">
                <a:latin typeface="楷体" panose="02010609060101010101" charset="-122"/>
                <a:ea typeface="楷体" panose="02010609060101010101" charset="-122"/>
                <a:cs typeface="楷体" panose="02010609060101010101" charset="-122"/>
              </a:rPr>
              <a:t>——周一良、吴于廣总主编，郭守田主编《世界通史资料选辑・中古部分》</a:t>
            </a:r>
            <a:endParaRPr lang="zh-CN" altLang="en-US" sz="2000" b="1">
              <a:latin typeface="楷体" panose="02010609060101010101" charset="-122"/>
              <a:ea typeface="楷体" panose="02010609060101010101" charset="-122"/>
              <a:cs typeface="楷体" panose="02010609060101010101" charset="-122"/>
            </a:endParaRPr>
          </a:p>
          <a:p>
            <a:pPr fontAlgn="auto"/>
            <a:r>
              <a:rPr lang="zh-CN" altLang="en-US" sz="2000" b="1">
                <a:solidFill>
                  <a:srgbClr val="FF0000"/>
                </a:solidFill>
                <a:latin typeface="楷体" panose="02010609060101010101" charset="-122"/>
                <a:ea typeface="楷体" panose="02010609060101010101" charset="-122"/>
                <a:cs typeface="楷体" panose="02010609060101010101" charset="-122"/>
              </a:rPr>
              <a:t>体现：限制国王的军事权、司法权和随意征税的权利。</a:t>
            </a:r>
            <a:endParaRPr lang="zh-CN" altLang="en-US" sz="2000" b="1">
              <a:solidFill>
                <a:srgbClr val="FF0000"/>
              </a:solidFill>
              <a:latin typeface="楷体" panose="02010609060101010101" charset="-122"/>
              <a:ea typeface="楷体" panose="02010609060101010101" charset="-122"/>
              <a:cs typeface="楷体" panose="02010609060101010101" charset="-122"/>
            </a:endParaRPr>
          </a:p>
          <a:p>
            <a:pPr fontAlgn="auto"/>
            <a:r>
              <a:rPr lang="zh-CN" altLang="en-US" sz="2000" b="1">
                <a:solidFill>
                  <a:srgbClr val="FF0000"/>
                </a:solidFill>
                <a:latin typeface="楷体" panose="02010609060101010101" charset="-122"/>
                <a:ea typeface="楷体" panose="02010609060101010101" charset="-122"/>
                <a:cs typeface="楷体" panose="02010609060101010101" charset="-122"/>
              </a:rPr>
              <a:t>目的：限制王权，维护封建贵族利益。</a:t>
            </a:r>
            <a:endParaRPr lang="zh-CN" altLang="en-US" sz="2000" b="1">
              <a:solidFill>
                <a:srgbClr val="FF0000"/>
              </a:solidFill>
              <a:latin typeface="楷体" panose="02010609060101010101" charset="-122"/>
              <a:ea typeface="楷体" panose="02010609060101010101" charset="-122"/>
              <a:cs typeface="楷体" panose="02010609060101010101" charset="-122"/>
            </a:endParaRPr>
          </a:p>
        </p:txBody>
      </p:sp>
      <p:pic>
        <p:nvPicPr>
          <p:cNvPr id="12" name="图片 11"/>
          <p:cNvPicPr>
            <a:picLocks noChangeAspect="1"/>
          </p:cNvPicPr>
          <p:nvPr/>
        </p:nvPicPr>
        <p:blipFill>
          <a:blip r:embed="rId3"/>
          <a:stretch>
            <a:fillRect/>
          </a:stretch>
        </p:blipFill>
        <p:spPr>
          <a:xfrm>
            <a:off x="6369050" y="0"/>
            <a:ext cx="5628640" cy="2244725"/>
          </a:xfrm>
          <a:prstGeom prst="rect">
            <a:avLst/>
          </a:prstGeom>
          <a:effectLst>
            <a:softEdge rad="127000"/>
          </a:effectLst>
        </p:spPr>
      </p:pic>
      <p:sp>
        <p:nvSpPr>
          <p:cNvPr id="13" name="文本框 12"/>
          <p:cNvSpPr txBox="1"/>
          <p:nvPr/>
        </p:nvSpPr>
        <p:spPr>
          <a:xfrm>
            <a:off x="7865745" y="1731010"/>
            <a:ext cx="2871470" cy="368300"/>
          </a:xfrm>
          <a:prstGeom prst="rect">
            <a:avLst/>
          </a:prstGeom>
          <a:solidFill>
            <a:schemeClr val="bg1"/>
          </a:solidFill>
        </p:spPr>
        <p:txBody>
          <a:bodyPr wrap="square" rtlCol="0" anchor="t">
            <a:spAutoFit/>
          </a:bodyPr>
          <a:lstStyle>
            <a:defPPr/>
          </a:lstStyle>
          <a:p>
            <a:pPr/>
            <a:r>
              <a:rPr lang="zh-CN" altLang="en-US"/>
              <a:t>无地王约翰签署《大宪章》</a:t>
            </a:r>
            <a:endParaRPr lang="zh-CN" altLang="en-US"/>
          </a:p>
        </p:txBody>
      </p:sp>
      <p:sp>
        <p:nvSpPr>
          <p:cNvPr id="14" name="文本框 13"/>
          <p:cNvSpPr txBox="1"/>
          <p:nvPr/>
        </p:nvSpPr>
        <p:spPr>
          <a:xfrm>
            <a:off x="586105" y="1028700"/>
            <a:ext cx="2631440" cy="570865"/>
          </a:xfrm>
          <a:prstGeom prst="rect">
            <a:avLst/>
          </a:prstGeom>
          <a:noFill/>
        </p:spPr>
        <p:txBody>
          <a:bodyPr wrap="none" rtlCol="0" anchor="t">
            <a:spAutoFit/>
          </a:bodyPr>
          <a:lstStyle>
            <a:defPPr/>
          </a:lstStyle>
          <a:p>
            <a:pPr>
              <a:lnSpc>
                <a:spcPct val="130000"/>
              </a:lnSpc>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英国</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：议会君主制</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5" name="文本框 14"/>
          <p:cNvSpPr txBox="1"/>
          <p:nvPr/>
        </p:nvSpPr>
        <p:spPr>
          <a:xfrm>
            <a:off x="0" y="-635"/>
            <a:ext cx="5233035" cy="645160"/>
          </a:xfrm>
          <a:prstGeom prst="rect">
            <a:avLst/>
          </a:prstGeom>
          <a:noFill/>
        </p:spPr>
        <p:txBody>
          <a:bodyPr wrap="none" rtlCol="0" anchor="t">
            <a:spAutoFit/>
          </a:bodyPr>
          <a:lstStyle>
            <a:defPPr/>
          </a:lstStyle>
          <a:p>
            <a:pPr/>
            <a:r>
              <a:rPr lang="zh-CN" altLang="en-US" sz="3600" b="1">
                <a:solidFill>
                  <a:schemeClr val="tx1"/>
                </a:solidFill>
                <a:latin typeface="黑体" panose="02010609060101010101" pitchFamily="2" charset="-122"/>
                <a:ea typeface="黑体" panose="02010609060101010101" pitchFamily="2" charset="-122"/>
                <a:sym typeface="+mn-ea"/>
              </a:rPr>
              <a:t>二、中古欧洲的封建制度</a:t>
            </a:r>
            <a:endParaRPr lang="zh-CN" altLang="en-US" sz="3600" b="1">
              <a:solidFill>
                <a:schemeClr val="tx1"/>
              </a:solidFill>
              <a:latin typeface="黑体" panose="02010609060101010101" pitchFamily="2" charset="-122"/>
              <a:ea typeface="黑体" panose="02010609060101010101" pitchFamily="2" charset="-122"/>
              <a:sym typeface="+mn-ea"/>
            </a:endParaRPr>
          </a:p>
        </p:txBody>
      </p:sp>
      <p:sp>
        <p:nvSpPr>
          <p:cNvPr id="16" name="文本框 15"/>
          <p:cNvSpPr txBox="1"/>
          <p:nvPr/>
        </p:nvSpPr>
        <p:spPr>
          <a:xfrm>
            <a:off x="-224790" y="506730"/>
            <a:ext cx="5902960" cy="607695"/>
          </a:xfrm>
          <a:prstGeom prst="rect">
            <a:avLst/>
          </a:prstGeom>
          <a:noFill/>
        </p:spPr>
        <p:txBody>
          <a:bodyPr wrap="none" rtlCol="0" anchor="t">
            <a:spAutoFit/>
          </a:bodyPr>
          <a:lstStyle>
            <a:defPPr/>
          </a:lstStyle>
          <a:p>
            <a:pPr>
              <a:lnSpc>
                <a:spcPct val="120000"/>
              </a:lnSpc>
            </a:pPr>
            <a:r>
              <a:rPr lang="zh-CN" altLang="en-US" sz="2800" b="1">
                <a:solidFill>
                  <a:srgbClr val="FF0000"/>
                </a:solidFill>
                <a:latin typeface="黑体" panose="02010609060101010101" pitchFamily="2" charset="-122"/>
                <a:ea typeface="黑体" panose="02010609060101010101" pitchFamily="2" charset="-122"/>
                <a:sym typeface="+mn-ea"/>
              </a:rPr>
              <a:t>（二）中古欧洲的封建制度典型国家</a:t>
            </a:r>
            <a:endParaRPr lang="zh-CN" altLang="en-US" sz="2800" b="1">
              <a:solidFill>
                <a:srgbClr val="FF0000"/>
              </a:solidFill>
              <a:latin typeface="黑体" panose="02010609060101010101" pitchFamily="2" charset="-122"/>
              <a:ea typeface="黑体" panose="02010609060101010101" pitchFamily="2" charset="-122"/>
              <a:sym typeface="+mn-ea"/>
            </a:endParaRPr>
          </a:p>
        </p:txBody>
      </p:sp>
      <p:sp>
        <p:nvSpPr>
          <p:cNvPr id="17" name="文本框 16"/>
          <p:cNvSpPr txBox="1"/>
          <p:nvPr/>
        </p:nvSpPr>
        <p:spPr>
          <a:xfrm>
            <a:off x="-45085" y="1599565"/>
            <a:ext cx="6414135" cy="3371850"/>
          </a:xfrm>
          <a:prstGeom prst="rect">
            <a:avLst/>
          </a:prstGeom>
          <a:noFill/>
        </p:spPr>
        <p:txBody>
          <a:bodyPr wrap="square" rtlCol="0" anchor="t">
            <a:spAutoFit/>
          </a:bodyPr>
          <a:lstStyle>
            <a:defPPr/>
          </a:lstStyle>
          <a:p>
            <a:pPr>
              <a:lnSpc>
                <a:spcPct val="130000"/>
              </a:lnSpc>
            </a:pPr>
            <a:r>
              <a:rPr 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1</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a:t>
            </a:r>
            <a:r>
              <a:rPr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《大宪章》</a:t>
            </a:r>
            <a:r>
              <a:rPr 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——1215</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年</a:t>
            </a:r>
            <a:endParaRPr 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1</a:t>
            </a:r>
            <a:r>
              <a:rPr lang="zh-CN" altLang="en-US"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）背景</a:t>
            </a:r>
            <a:r>
              <a:rPr lang="zh-CN" altLang="en-US" sz="2000" b="1">
                <a:latin typeface="黑体" panose="02010609060101010101" pitchFamily="2" charset="-122"/>
                <a:ea typeface="黑体" panose="02010609060101010101" pitchFamily="2" charset="-122"/>
                <a:cs typeface="黑体" panose="02010609060101010101" pitchFamily="2" charset="-122"/>
                <a:sym typeface="+mn-ea"/>
              </a:rPr>
              <a:t>：</a:t>
            </a:r>
            <a:endParaRPr 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endParaRPr 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）内容</a:t>
            </a:r>
            <a:r>
              <a:rPr lang="zh-CN" altLang="en-US" sz="2000" b="1">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endParaRPr lang="zh-CN" altLang="en-US"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endParaRPr lang="zh-CN" altLang="en-US"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lang="zh-CN" altLang="en-US"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3</a:t>
            </a:r>
            <a:r>
              <a:rPr lang="zh-CN" altLang="en-US" sz="20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）评价</a:t>
            </a:r>
            <a:r>
              <a:rPr lang="zh-CN" altLang="en-US" sz="2000" b="1">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endParaRPr lang="zh-CN" altLang="en-US" sz="2000">
              <a:latin typeface="黑体" panose="02010609060101010101" pitchFamily="2" charset="-122"/>
              <a:ea typeface="黑体" panose="02010609060101010101" pitchFamily="2" charset="-122"/>
              <a:cs typeface="黑体" panose="02010609060101010101" pitchFamily="2" charset="-122"/>
            </a:endParaRPr>
          </a:p>
        </p:txBody>
      </p:sp>
      <p:sp>
        <p:nvSpPr>
          <p:cNvPr id="18" name="文本框 17"/>
          <p:cNvSpPr txBox="1"/>
          <p:nvPr/>
        </p:nvSpPr>
        <p:spPr>
          <a:xfrm>
            <a:off x="1336040" y="2099310"/>
            <a:ext cx="4779010" cy="706755"/>
          </a:xfrm>
          <a:prstGeom prst="rect">
            <a:avLst/>
          </a:prstGeom>
          <a:noFill/>
        </p:spPr>
        <p:txBody>
          <a:bodyPr wrap="none" rtlCol="0" anchor="t">
            <a:spAutoFit/>
          </a:bodyPr>
          <a:lstStyle>
            <a:defPPr/>
          </a:lstStyle>
          <a:p>
            <a:pPr/>
            <a:r>
              <a:rPr sz="2000" b="1">
                <a:latin typeface="黑体" panose="02010609060101010101" pitchFamily="2" charset="-122"/>
                <a:ea typeface="黑体" panose="02010609060101010101" pitchFamily="2" charset="-122"/>
                <a:cs typeface="黑体" panose="02010609060101010101" pitchFamily="2" charset="-122"/>
                <a:sym typeface="+mn-ea"/>
              </a:rPr>
              <a:t>13世纪初，英王约翰内外政策失败，遭到</a:t>
            </a:r>
            <a:endParaRPr sz="2000" b="1">
              <a:latin typeface="黑体" panose="02010609060101010101" pitchFamily="2" charset="-122"/>
              <a:ea typeface="黑体" panose="02010609060101010101" pitchFamily="2" charset="-122"/>
              <a:cs typeface="黑体" panose="02010609060101010101" pitchFamily="2" charset="-122"/>
              <a:sym typeface="+mn-ea"/>
            </a:endParaRPr>
          </a:p>
          <a:p>
            <a:pPr/>
            <a:r>
              <a:rPr sz="2000" b="1">
                <a:latin typeface="黑体" panose="02010609060101010101" pitchFamily="2" charset="-122"/>
                <a:ea typeface="黑体" panose="02010609060101010101" pitchFamily="2" charset="-122"/>
                <a:cs typeface="黑体" panose="02010609060101010101" pitchFamily="2" charset="-122"/>
                <a:sym typeface="+mn-ea"/>
              </a:rPr>
              <a:t>贵族、骑士和市民反对</a:t>
            </a:r>
            <a:r>
              <a:rPr lang="zh-CN" sz="2000" b="1">
                <a:latin typeface="黑体" panose="02010609060101010101" pitchFamily="2" charset="-122"/>
                <a:ea typeface="黑体" panose="02010609060101010101" pitchFamily="2" charset="-122"/>
                <a:cs typeface="黑体" panose="02010609060101010101" pitchFamily="2" charset="-122"/>
                <a:sym typeface="+mn-ea"/>
              </a:rPr>
              <a:t>。</a:t>
            </a:r>
            <a:endParaRPr lang="zh-CN" sz="20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9" name="文本框 18"/>
          <p:cNvSpPr txBox="1"/>
          <p:nvPr/>
        </p:nvSpPr>
        <p:spPr>
          <a:xfrm>
            <a:off x="0" y="3261995"/>
            <a:ext cx="6564630" cy="891540"/>
          </a:xfrm>
          <a:prstGeom prst="rect">
            <a:avLst/>
          </a:prstGeom>
          <a:noFill/>
        </p:spPr>
        <p:txBody>
          <a:bodyPr wrap="none" rtlCol="0" anchor="t">
            <a:spAutoFit/>
          </a:bodyPr>
          <a:lstStyle>
            <a:defPPr/>
          </a:lstStyle>
          <a:p>
            <a:pPr>
              <a:lnSpc>
                <a:spcPct val="130000"/>
              </a:lnSpc>
            </a:pPr>
            <a:r>
              <a:rPr sz="2000" b="1">
                <a:latin typeface="黑体" panose="02010609060101010101" pitchFamily="2" charset="-122"/>
                <a:ea typeface="黑体" panose="02010609060101010101" pitchFamily="2" charset="-122"/>
                <a:cs typeface="黑体" panose="02010609060101010101" pitchFamily="2" charset="-122"/>
                <a:sym typeface="+mn-ea"/>
              </a:rPr>
              <a:t>肯定了国王的合法地位与人身的神圣不可侵犯，同时保障</a:t>
            </a:r>
            <a:endParaRPr sz="2000" b="1">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sz="2000" b="1">
                <a:latin typeface="黑体" panose="02010609060101010101" pitchFamily="2" charset="-122"/>
                <a:ea typeface="黑体" panose="02010609060101010101" pitchFamily="2" charset="-122"/>
                <a:cs typeface="黑体" panose="02010609060101010101" pitchFamily="2" charset="-122"/>
                <a:sym typeface="+mn-ea"/>
              </a:rPr>
              <a:t>教俗封建主的特权，并适当照顾骑士和市民的利益。</a:t>
            </a:r>
            <a:endParaRPr lang="zh-CN" altLang="en-US" sz="2000"/>
          </a:p>
        </p:txBody>
      </p:sp>
      <p:sp>
        <p:nvSpPr>
          <p:cNvPr id="20" name="文本框 19"/>
          <p:cNvSpPr txBox="1"/>
          <p:nvPr/>
        </p:nvSpPr>
        <p:spPr>
          <a:xfrm>
            <a:off x="28575" y="4552950"/>
            <a:ext cx="6507480" cy="2091690"/>
          </a:xfrm>
          <a:prstGeom prst="rect">
            <a:avLst/>
          </a:prstGeom>
          <a:noFill/>
        </p:spPr>
        <p:txBody>
          <a:bodyPr wrap="square" rtlCol="0" anchor="t">
            <a:spAutoFit/>
          </a:bodyPr>
          <a:lstStyle>
            <a:defPPr/>
          </a:lstStyle>
          <a:p>
            <a:pPr>
              <a:lnSpc>
                <a:spcPct val="130000"/>
              </a:lnSpc>
            </a:pPr>
            <a:r>
              <a:rPr lang="zh-CN" altLang="en-US" sz="2000" b="1">
                <a:latin typeface="黑体" panose="02010609060101010101" pitchFamily="2" charset="-122"/>
                <a:ea typeface="黑体" panose="02010609060101010101" pitchFamily="2" charset="-122"/>
                <a:cs typeface="黑体" panose="02010609060101010101" pitchFamily="2" charset="-122"/>
                <a:sym typeface="+mn-ea"/>
              </a:rPr>
              <a:t>宪章主要是封建阶级内部权力再分配的文件，并未改变广大农民的地位，而且不久即被约翰王撕毁，失去效力。</a:t>
            </a:r>
            <a:endParaRPr lang="zh-CN" altLang="en-US" sz="2000" b="1">
              <a:latin typeface="黑体" panose="02010609060101010101" pitchFamily="2" charset="-122"/>
              <a:ea typeface="黑体" panose="02010609060101010101" pitchFamily="2" charset="-122"/>
              <a:cs typeface="黑体" panose="02010609060101010101" pitchFamily="2" charset="-122"/>
              <a:sym typeface="+mn-ea"/>
            </a:endParaRPr>
          </a:p>
          <a:p>
            <a:pPr>
              <a:lnSpc>
                <a:spcPct val="130000"/>
              </a:lnSpc>
            </a:pPr>
            <a:r>
              <a:rPr lang="zh-CN" altLang="en-US" sz="2000" b="1">
                <a:latin typeface="黑体" panose="02010609060101010101" pitchFamily="2" charset="-122"/>
                <a:ea typeface="黑体" panose="02010609060101010101" pitchFamily="2" charset="-122"/>
                <a:cs typeface="黑体" panose="02010609060101010101" pitchFamily="2" charset="-122"/>
                <a:sym typeface="+mn-ea"/>
              </a:rPr>
              <a:t>因为它有着限制王权的作用，英国资产阶级革命时期，大宪章被利用作为争取权利的法律依据，并被确定为英国宪法性文件之一。</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1"/>
      <p:bldP spid="19" grpId="2"/>
      <p:bldP spid="20" grpId="3"/>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3" name="图片 2"/>
          <p:cNvPicPr>
            <a:picLocks noChangeAspect="1"/>
          </p:cNvPicPr>
          <p:nvPr/>
        </p:nvPicPr>
        <p:blipFill>
          <a:blip r:embed="rId3"/>
          <a:stretch>
            <a:fillRect/>
          </a:stretch>
        </p:blipFill>
        <p:spPr>
          <a:xfrm>
            <a:off x="9102090" y="0"/>
            <a:ext cx="3089910" cy="5954395"/>
          </a:xfrm>
          <a:prstGeom prst="rect">
            <a:avLst/>
          </a:prstGeom>
          <a:effectLst>
            <a:softEdge rad="317500"/>
          </a:effectLst>
        </p:spPr>
      </p:pic>
      <p:sp>
        <p:nvSpPr>
          <p:cNvPr id="12" name="文本框 11"/>
          <p:cNvSpPr txBox="1"/>
          <p:nvPr/>
        </p:nvSpPr>
        <p:spPr>
          <a:xfrm>
            <a:off x="9330690" y="6058535"/>
            <a:ext cx="2540000" cy="460375"/>
          </a:xfrm>
          <a:prstGeom prst="rect">
            <a:avLst/>
          </a:prstGeom>
          <a:solidFill>
            <a:schemeClr val="bg1"/>
          </a:solidFill>
        </p:spPr>
        <p:txBody>
          <a:bodyPr wrap="square" rtlCol="0" anchor="t">
            <a:spAutoFit/>
          </a:bodyPr>
          <a:lstStyle>
            <a:defPPr/>
          </a:lstStyle>
          <a:p>
            <a:pPr algn="ctr"/>
            <a:r>
              <a:rPr lang="zh-CN" altLang="en-US" sz="2400" b="1">
                <a:solidFill>
                  <a:schemeClr val="tx1"/>
                </a:solidFill>
                <a:effectLst/>
              </a:rPr>
              <a:t>上院开会场景</a:t>
            </a:r>
            <a:endParaRPr lang="zh-CN" altLang="en-US" sz="2400" b="1">
              <a:solidFill>
                <a:schemeClr val="tx1"/>
              </a:solidFill>
              <a:effectLst/>
            </a:endParaRPr>
          </a:p>
        </p:txBody>
      </p:sp>
      <p:sp>
        <p:nvSpPr>
          <p:cNvPr id="15" name="文本框 14"/>
          <p:cNvSpPr txBox="1"/>
          <p:nvPr/>
        </p:nvSpPr>
        <p:spPr>
          <a:xfrm>
            <a:off x="109855" y="0"/>
            <a:ext cx="5233035" cy="645160"/>
          </a:xfrm>
          <a:prstGeom prst="rect">
            <a:avLst/>
          </a:prstGeom>
          <a:noFill/>
        </p:spPr>
        <p:txBody>
          <a:bodyPr wrap="none" rtlCol="0" anchor="t">
            <a:spAutoFit/>
          </a:bodyPr>
          <a:lstStyle>
            <a:defPPr/>
          </a:lstStyle>
          <a:p>
            <a:pPr/>
            <a:r>
              <a:rPr lang="zh-CN" altLang="en-US" sz="3600" b="1">
                <a:solidFill>
                  <a:schemeClr val="tx1"/>
                </a:solidFill>
                <a:latin typeface="黑体" panose="02010609060101010101" pitchFamily="2" charset="-122"/>
                <a:ea typeface="黑体" panose="02010609060101010101" pitchFamily="2" charset="-122"/>
                <a:sym typeface="+mn-ea"/>
              </a:rPr>
              <a:t>二、中古欧洲的封建制度</a:t>
            </a:r>
            <a:endParaRPr lang="zh-CN" altLang="en-US" sz="3600" b="1">
              <a:solidFill>
                <a:schemeClr val="tx1"/>
              </a:solidFill>
              <a:latin typeface="黑体" panose="02010609060101010101" pitchFamily="2" charset="-122"/>
              <a:ea typeface="黑体" panose="02010609060101010101" pitchFamily="2" charset="-122"/>
              <a:sym typeface="+mn-ea"/>
            </a:endParaRPr>
          </a:p>
        </p:txBody>
      </p:sp>
      <p:sp>
        <p:nvSpPr>
          <p:cNvPr id="13" name="文本框 12"/>
          <p:cNvSpPr txBox="1"/>
          <p:nvPr/>
        </p:nvSpPr>
        <p:spPr>
          <a:xfrm>
            <a:off x="-106680" y="1383665"/>
            <a:ext cx="9223375" cy="3634740"/>
          </a:xfrm>
          <a:prstGeom prst="rect">
            <a:avLst/>
          </a:prstGeom>
          <a:noFill/>
        </p:spPr>
        <p:txBody>
          <a:bodyPr wrap="square" rtlCol="0" anchor="t">
            <a:spAutoFit/>
          </a:bodyPr>
          <a:lstStyle>
            <a:defPPr/>
          </a:lstStyle>
          <a:p>
            <a:pPr>
              <a:lnSpc>
                <a:spcPct val="160000"/>
              </a:lnSpc>
            </a:pPr>
            <a:r>
              <a:rPr lang="zh-CN" sz="24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1</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）开始形成：</a:t>
            </a:r>
            <a:endParaRPr lang="zh-CN" altLang="en-US" sz="2400" b="1">
              <a:latin typeface="黑体" panose="02010609060101010101" pitchFamily="2" charset="-122"/>
              <a:ea typeface="黑体" panose="02010609060101010101" pitchFamily="2" charset="-122"/>
              <a:cs typeface="黑体" panose="02010609060101010101" pitchFamily="2" charset="-122"/>
              <a:sym typeface="+mn-ea"/>
            </a:endParaRPr>
          </a:p>
          <a:p>
            <a:pPr>
              <a:lnSpc>
                <a:spcPct val="160000"/>
              </a:lnSpc>
            </a:pPr>
            <a:endParaRPr lang="zh-CN" sz="2400" b="1">
              <a:latin typeface="黑体" panose="02010609060101010101" pitchFamily="2" charset="-122"/>
              <a:ea typeface="黑体" panose="02010609060101010101" pitchFamily="2" charset="-122"/>
              <a:cs typeface="黑体" panose="02010609060101010101" pitchFamily="2" charset="-122"/>
              <a:sym typeface="+mn-ea"/>
            </a:endParaRPr>
          </a:p>
          <a:p>
            <a:pPr>
              <a:lnSpc>
                <a:spcPct val="160000"/>
              </a:lnSpc>
            </a:pPr>
            <a:endParaRPr lang="zh-CN" sz="2400" b="1">
              <a:latin typeface="黑体" panose="02010609060101010101" pitchFamily="2" charset="-122"/>
              <a:ea typeface="黑体" panose="02010609060101010101" pitchFamily="2" charset="-122"/>
              <a:cs typeface="黑体" panose="02010609060101010101" pitchFamily="2" charset="-122"/>
              <a:sym typeface="+mn-ea"/>
            </a:endParaRPr>
          </a:p>
          <a:p>
            <a:pPr>
              <a:lnSpc>
                <a:spcPct val="160000"/>
              </a:lnSpc>
            </a:pPr>
            <a:r>
              <a:rPr lang="zh-CN" sz="24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）逐渐加强：</a:t>
            </a:r>
            <a:endParaRPr lang="zh-CN" sz="2400" b="1">
              <a:latin typeface="黑体" panose="02010609060101010101" pitchFamily="2" charset="-122"/>
              <a:ea typeface="黑体" panose="02010609060101010101" pitchFamily="2" charset="-122"/>
              <a:cs typeface="黑体" panose="02010609060101010101" pitchFamily="2" charset="-122"/>
              <a:sym typeface="+mn-ea"/>
            </a:endParaRPr>
          </a:p>
          <a:p>
            <a:pPr>
              <a:lnSpc>
                <a:spcPct val="160000"/>
              </a:lnSpc>
            </a:pPr>
            <a:endParaRPr lang="zh-CN" sz="2400" b="1">
              <a:latin typeface="黑体" panose="02010609060101010101" pitchFamily="2" charset="-122"/>
              <a:ea typeface="黑体" panose="02010609060101010101" pitchFamily="2" charset="-122"/>
              <a:cs typeface="黑体" panose="02010609060101010101" pitchFamily="2" charset="-122"/>
              <a:sym typeface="+mn-ea"/>
            </a:endParaRPr>
          </a:p>
          <a:p>
            <a:pPr>
              <a:lnSpc>
                <a:spcPct val="160000"/>
              </a:lnSpc>
            </a:pPr>
            <a:r>
              <a:rPr lang="zh-CN" sz="24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3</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）新的时期：</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4" name="文本框 13"/>
          <p:cNvSpPr txBox="1"/>
          <p:nvPr/>
        </p:nvSpPr>
        <p:spPr>
          <a:xfrm>
            <a:off x="109855" y="890270"/>
            <a:ext cx="3856990" cy="681990"/>
          </a:xfrm>
          <a:prstGeom prst="rect">
            <a:avLst/>
          </a:prstGeom>
          <a:noFill/>
        </p:spPr>
        <p:txBody>
          <a:bodyPr wrap="none" rtlCol="0" anchor="t">
            <a:spAutoFit/>
          </a:bodyPr>
          <a:lstStyle>
            <a:defPPr/>
          </a:lstStyle>
          <a:p>
            <a:pPr>
              <a:lnSpc>
                <a:spcPct val="160000"/>
              </a:lnSpc>
            </a:pPr>
            <a:r>
              <a:rPr lang="en-US" alt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英国议会制的形成和发展</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6" name="文本框 15"/>
          <p:cNvSpPr txBox="1"/>
          <p:nvPr/>
        </p:nvSpPr>
        <p:spPr>
          <a:xfrm>
            <a:off x="-224790" y="506730"/>
            <a:ext cx="5902960" cy="607695"/>
          </a:xfrm>
          <a:prstGeom prst="rect">
            <a:avLst/>
          </a:prstGeom>
          <a:noFill/>
        </p:spPr>
        <p:txBody>
          <a:bodyPr wrap="none" rtlCol="0" anchor="t">
            <a:spAutoFit/>
          </a:bodyPr>
          <a:lstStyle>
            <a:defPPr/>
          </a:lstStyle>
          <a:p>
            <a:pPr>
              <a:lnSpc>
                <a:spcPct val="120000"/>
              </a:lnSpc>
            </a:pPr>
            <a:r>
              <a:rPr lang="zh-CN" altLang="en-US" sz="2800" b="1">
                <a:solidFill>
                  <a:srgbClr val="FF0000"/>
                </a:solidFill>
                <a:latin typeface="黑体" panose="02010609060101010101" pitchFamily="2" charset="-122"/>
                <a:ea typeface="黑体" panose="02010609060101010101" pitchFamily="2" charset="-122"/>
                <a:sym typeface="+mn-ea"/>
              </a:rPr>
              <a:t>（二）中古欧洲的封建制度典型国家</a:t>
            </a:r>
            <a:endParaRPr lang="zh-CN" altLang="en-US" sz="2800" b="1">
              <a:solidFill>
                <a:srgbClr val="FF0000"/>
              </a:solidFill>
              <a:latin typeface="黑体" panose="02010609060101010101" pitchFamily="2" charset="-122"/>
              <a:ea typeface="黑体" panose="02010609060101010101" pitchFamily="2" charset="-122"/>
              <a:sym typeface="+mn-ea"/>
            </a:endParaRPr>
          </a:p>
        </p:txBody>
      </p:sp>
      <p:sp>
        <p:nvSpPr>
          <p:cNvPr id="17" name="文本框 16"/>
          <p:cNvSpPr txBox="1"/>
          <p:nvPr/>
        </p:nvSpPr>
        <p:spPr>
          <a:xfrm>
            <a:off x="2084705" y="1397000"/>
            <a:ext cx="7046595" cy="1863090"/>
          </a:xfrm>
          <a:prstGeom prst="rect">
            <a:avLst/>
          </a:prstGeom>
          <a:noFill/>
        </p:spPr>
        <p:txBody>
          <a:bodyPr wrap="square" rtlCol="0" anchor="t">
            <a:spAutoFit/>
          </a:bodyPr>
          <a:lstStyle>
            <a:defPPr/>
          </a:lstStyle>
          <a:p>
            <a:pPr>
              <a:lnSpc>
                <a:spcPct val="160000"/>
              </a:lnSpc>
            </a:pPr>
            <a:r>
              <a:rPr sz="2400">
                <a:latin typeface="黑体" panose="02010609060101010101" pitchFamily="2" charset="-122"/>
                <a:ea typeface="黑体" panose="02010609060101010101" pitchFamily="2" charset="-122"/>
                <a:cs typeface="黑体" panose="02010609060101010101" pitchFamily="2" charset="-122"/>
                <a:sym typeface="+mn-ea"/>
              </a:rPr>
              <a:t>1265年,在贵族与国王的冲突中，英国召开了国会。除大贵族外，每郡另有两名骑士代表、每个大城市有两名市民代表参加会议。</a:t>
            </a:r>
            <a:endParaRPr lang="zh-CN" altLang="en-US" sz="2400">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8" name="文本框 17"/>
          <p:cNvSpPr txBox="1"/>
          <p:nvPr/>
        </p:nvSpPr>
        <p:spPr>
          <a:xfrm>
            <a:off x="109855" y="3742690"/>
            <a:ext cx="7802880" cy="681990"/>
          </a:xfrm>
          <a:prstGeom prst="rect">
            <a:avLst/>
          </a:prstGeom>
          <a:noFill/>
        </p:spPr>
        <p:txBody>
          <a:bodyPr wrap="none" rtlCol="0" anchor="t">
            <a:spAutoFit/>
          </a:bodyPr>
          <a:lstStyle>
            <a:defPPr/>
          </a:lstStyle>
          <a:p>
            <a:pPr>
              <a:lnSpc>
                <a:spcPct val="160000"/>
              </a:lnSpc>
            </a:pPr>
            <a:r>
              <a:rPr lang="en-US" sz="2400">
                <a:latin typeface="黑体" panose="02010609060101010101" pitchFamily="2" charset="-122"/>
                <a:ea typeface="黑体" panose="02010609060101010101" pitchFamily="2" charset="-122"/>
                <a:cs typeface="黑体" panose="02010609060101010101" pitchFamily="2" charset="-122"/>
                <a:sym typeface="+mn-ea"/>
              </a:rPr>
              <a:t>13</a:t>
            </a:r>
            <a:r>
              <a:rPr lang="zh-CN" altLang="en-US" sz="2400">
                <a:latin typeface="黑体" panose="02010609060101010101" pitchFamily="2" charset="-122"/>
                <a:ea typeface="黑体" panose="02010609060101010101" pitchFamily="2" charset="-122"/>
                <a:cs typeface="黑体" panose="02010609060101010101" pitchFamily="2" charset="-122"/>
                <a:sym typeface="+mn-ea"/>
              </a:rPr>
              <a:t>世纪中后期</a:t>
            </a:r>
            <a:r>
              <a:rPr sz="2400">
                <a:latin typeface="黑体" panose="02010609060101010101" pitchFamily="2" charset="-122"/>
                <a:ea typeface="黑体" panose="02010609060101010101" pitchFamily="2" charset="-122"/>
                <a:cs typeface="黑体" panose="02010609060101010101" pitchFamily="2" charset="-122"/>
                <a:sym typeface="+mn-ea"/>
              </a:rPr>
              <a:t>，国王不断召开议会，议会权力逐渐加强。</a:t>
            </a:r>
            <a:endParaRPr lang="zh-CN" altLang="en-US" sz="2400">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9" name="文本框 18"/>
          <p:cNvSpPr txBox="1"/>
          <p:nvPr/>
        </p:nvSpPr>
        <p:spPr>
          <a:xfrm>
            <a:off x="153670" y="5033010"/>
            <a:ext cx="8948420" cy="1568450"/>
          </a:xfrm>
          <a:prstGeom prst="rect">
            <a:avLst/>
          </a:prstGeom>
          <a:noFill/>
        </p:spPr>
        <p:txBody>
          <a:bodyPr wrap="square" rtlCol="0" anchor="t">
            <a:spAutoFit/>
          </a:bodyPr>
          <a:lstStyle>
            <a:defPPr/>
          </a:lstStyle>
          <a:p>
            <a:pPr eaLnBrk="1" latinLnBrk="0" hangingPunct="1">
              <a:lnSpc>
                <a:spcPct val="100000"/>
              </a:lnSpc>
            </a:pPr>
            <a:r>
              <a:rPr sz="2400">
                <a:latin typeface="黑体" panose="02010609060101010101" pitchFamily="2" charset="-122"/>
                <a:ea typeface="黑体" panose="02010609060101010101" pitchFamily="2" charset="-122"/>
                <a:cs typeface="黑体" panose="02010609060101010101" pitchFamily="2" charset="-122"/>
                <a:sym typeface="+mn-ea"/>
              </a:rPr>
              <a:t>14世纪中期，议会分成下两院。上院由贵族组成，下院由骑士和市民组成，英国进入</a:t>
            </a:r>
            <a:r>
              <a:rPr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议会君主制时期</a:t>
            </a:r>
            <a:r>
              <a:rPr sz="2400">
                <a:latin typeface="黑体" panose="02010609060101010101" pitchFamily="2" charset="-122"/>
                <a:ea typeface="黑体" panose="02010609060101010101" pitchFamily="2" charset="-122"/>
                <a:cs typeface="黑体" panose="02010609060101010101" pitchFamily="2" charset="-122"/>
                <a:sym typeface="+mn-ea"/>
              </a:rPr>
              <a:t>，议会成为国王与贵族、骑士、市民共商国是的平台。国王通过议会为自己的政策寻求支持；议会则以向国王请愿的形式，要求国王改善统治。</a:t>
            </a:r>
            <a:endParaRPr lang="zh-CN" altLang="en-US" sz="2400">
              <a:latin typeface="黑体" panose="02010609060101010101" pitchFamily="2" charset="-122"/>
              <a:ea typeface="黑体" panose="02010609060101010101" pitchFamily="2" charset="-122"/>
              <a:cs typeface="黑体" panose="0201060906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2"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17" grpId="2"/>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3" name="文本框 12"/>
          <p:cNvSpPr txBox="1"/>
          <p:nvPr/>
        </p:nvSpPr>
        <p:spPr>
          <a:xfrm>
            <a:off x="0" y="922020"/>
            <a:ext cx="12191365" cy="2306955"/>
          </a:xfrm>
          <a:prstGeom prst="rect">
            <a:avLst/>
          </a:prstGeom>
          <a:noFill/>
          <a:ln w="12700" cmpd="sng">
            <a:noFill/>
            <a:prstDash val="solid"/>
          </a:ln>
        </p:spPr>
        <p:txBody>
          <a:bodyPr wrap="square" rtlCol="0" anchor="t">
            <a:spAutoFit/>
          </a:bodyPr>
          <a:lstStyle>
            <a:defPPr/>
          </a:lstStyle>
          <a:p>
            <a:pPr>
              <a:lnSpc>
                <a:spcPct val="150000"/>
              </a:lnSpc>
            </a:pP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典型</a:t>
            </a:r>
            <a:r>
              <a:rPr lang="zh-CN" altLang="en-US" sz="3200" b="1">
                <a:latin typeface="宋体" panose="02010600030101010101" pitchFamily="2" charset="-122"/>
                <a:ea typeface="宋体" panose="02010600030101010101" pitchFamily="2" charset="-122"/>
                <a:cs typeface="宋体" panose="02010600030101010101" pitchFamily="2" charset="-122"/>
              </a:rPr>
              <a:t>：英国君主立宪制；</a:t>
            </a:r>
            <a:endParaRPr lang="zh-CN" altLang="en-US" sz="3200" b="1">
              <a:latin typeface="宋体" pitchFamily="2" charset="-122"/>
              <a:ea typeface="宋体" panose="02010600030101010101" pitchFamily="2" charset="-122"/>
              <a:cs typeface="宋体" panose="02010600030101010101" pitchFamily="2" charset="-122"/>
            </a:endParaRPr>
          </a:p>
          <a:p>
            <a:pPr>
              <a:lnSpc>
                <a:spcPct val="150000"/>
              </a:lnSpc>
            </a:pPr>
            <a:r>
              <a:rPr lang="zh-CN" altLang="en-US" sz="3200" b="1">
                <a:latin typeface="宋体" panose="02010600030101010101" pitchFamily="2" charset="-122"/>
                <a:ea typeface="宋体" panose="02010600030101010101" pitchFamily="2" charset="-122"/>
                <a:cs typeface="宋体" panose="02010600030101010101" pitchFamily="2" charset="-122"/>
              </a:rPr>
              <a:t>      美国联邦制；</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3200" b="1">
                <a:latin typeface="宋体" panose="02010600030101010101" pitchFamily="2" charset="-122"/>
                <a:ea typeface="宋体" panose="02010600030101010101" pitchFamily="2" charset="-122"/>
                <a:cs typeface="宋体" panose="02010600030101010101" pitchFamily="2" charset="-122"/>
              </a:rPr>
              <a:t>      法国共和制</a:t>
            </a: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3"/>
          <a:stretch>
            <a:fillRect/>
          </a:stretch>
        </p:blipFill>
        <p:spPr>
          <a:xfrm>
            <a:off x="1081405" y="4059555"/>
            <a:ext cx="10027920" cy="1782445"/>
          </a:xfrm>
          <a:prstGeom prst="rect">
            <a:avLst/>
          </a:prstGeom>
          <a:solidFill>
            <a:schemeClr val="accent6">
              <a:lumMod val="20000"/>
              <a:lumOff val="80000"/>
            </a:schemeClr>
          </a:solidFill>
        </p:spPr>
      </p:pic>
      <p:sp>
        <p:nvSpPr>
          <p:cNvPr id="3" name="文本框 2"/>
          <p:cNvSpPr txBox="1"/>
          <p:nvPr/>
        </p:nvSpPr>
        <p:spPr>
          <a:xfrm>
            <a:off x="-259715" y="12763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文本框 3"/>
          <p:cNvSpPr txBox="1"/>
          <p:nvPr/>
        </p:nvSpPr>
        <p:spPr>
          <a:xfrm>
            <a:off x="339725" y="760095"/>
            <a:ext cx="4766310" cy="583565"/>
          </a:xfrm>
          <a:prstGeom prst="rect">
            <a:avLst/>
          </a:prstGeom>
          <a:noFill/>
        </p:spPr>
        <p:txBody>
          <a:bodyPr wrap="square" rtlCol="0" anchor="t">
            <a:spAutoFit/>
          </a:bodyPr>
          <a:lstStyle>
            <a:defPPr/>
          </a:lstStyle>
          <a:p>
            <a:pPr/>
            <a:r>
              <a:rPr lang="zh-CN" altLang="en-US" sz="3200" b="1">
                <a:solidFill>
                  <a:schemeClr val="tx1"/>
                </a:solidFill>
                <a:latin typeface="黑体" panose="02010609060101010101" pitchFamily="2" charset="-122"/>
                <a:ea typeface="黑体" panose="02010609060101010101" pitchFamily="2" charset="-122"/>
              </a:rPr>
              <a:t>（一）英国君主立宪制</a:t>
            </a:r>
            <a:endParaRPr lang="zh-CN" altLang="en-US" sz="3200" b="1">
              <a:solidFill>
                <a:schemeClr val="tx1"/>
              </a:solidFill>
              <a:latin typeface="黑体" panose="02010609060101010101" pitchFamily="2" charset="-122"/>
              <a:ea typeface="黑体" panose="02010609060101010101" pitchFamily="2" charset="-122"/>
            </a:endParaRPr>
          </a:p>
        </p:txBody>
      </p:sp>
      <p:grpSp>
        <p:nvGrpSpPr>
          <p:cNvPr id="15" name="组合 14"/>
          <p:cNvGrpSpPr/>
          <p:nvPr/>
        </p:nvGrpSpPr>
        <p:grpSpPr>
          <a:xfrm>
            <a:off x="568325" y="1550670"/>
            <a:ext cx="11141710" cy="1058545"/>
            <a:chOff x="5730" y="2060"/>
            <a:chExt cx="12974" cy="1667"/>
          </a:xfrm>
        </p:grpSpPr>
        <p:sp>
          <p:nvSpPr>
            <p:cNvPr id="14" name="圆角矩形标注 13"/>
            <p:cNvSpPr/>
            <p:nvPr/>
          </p:nvSpPr>
          <p:spPr>
            <a:xfrm>
              <a:off x="5730" y="2060"/>
              <a:ext cx="12974" cy="1667"/>
            </a:xfrm>
            <a:prstGeom prst="wedgeRoundRectCallout">
              <a:avLst>
                <a:gd name="adj1" fmla="val -29744"/>
                <a:gd name="adj2" fmla="val -6727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3" name="文本框 1"/>
            <p:cNvSpPr txBox="1">
              <a:spLocks noChangeArrowheads="1"/>
            </p:cNvSpPr>
            <p:nvPr/>
          </p:nvSpPr>
          <p:spPr bwMode="auto">
            <a:xfrm>
              <a:off x="5870" y="2244"/>
              <a:ext cx="12594" cy="130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defPPr/>
            </a:lstStyle>
            <a:p>
              <a:pPr algn="just">
                <a:spcBef>
                  <a:spcPct val="20000"/>
                </a:spcBef>
                <a:spcAft>
                  <a:spcPct val="10000"/>
                </a:spcAft>
              </a:pPr>
              <a:r>
                <a:rPr lang="zh-CN" altLang="en-US" sz="2400" b="1" smtClean="0">
                  <a:solidFill>
                    <a:srgbClr val="FF0000"/>
                  </a:solidFill>
                  <a:latin typeface="黑体" panose="02010609060101010101" pitchFamily="2" charset="-122"/>
                  <a:ea typeface="黑体" panose="02010609060101010101" pitchFamily="2" charset="-122"/>
                </a:rPr>
                <a:t>君主立宪制</a:t>
              </a:r>
              <a:r>
                <a:rPr lang="zh-CN" altLang="en-US" sz="2400" b="1" smtClean="0">
                  <a:solidFill>
                    <a:srgbClr val="000000"/>
                  </a:solidFill>
                </a:rPr>
                <a:t>：</a:t>
              </a:r>
              <a:r>
                <a:rPr lang="zh-CN" altLang="en-US" sz="2400" b="1" smtClean="0"/>
                <a:t>资本主义</a:t>
              </a:r>
              <a:r>
                <a:rPr lang="zh-CN" altLang="en-US" sz="2400" b="1"/>
                <a:t>国家以君主为国家元首，君主权</a:t>
              </a:r>
              <a:r>
                <a:rPr lang="zh-CN" altLang="en-US" sz="2400" b="1">
                  <a:latin typeface="黑体" panose="02010609060101010101" pitchFamily="2" charset="-122"/>
                  <a:ea typeface="黑体" panose="02010609060101010101" pitchFamily="2" charset="-122"/>
                </a:rPr>
                <a:t>力受</a:t>
              </a:r>
              <a:r>
                <a:rPr lang="zh-CN" altLang="en-US" sz="2400" b="1"/>
                <a:t>到宪法限制的政权组</a:t>
              </a:r>
              <a:r>
                <a:rPr lang="zh-CN" altLang="en-US" sz="2400" b="1">
                  <a:latin typeface="黑体" panose="02010609060101010101" pitchFamily="2" charset="-122"/>
                  <a:ea typeface="黑体" panose="02010609060101010101" pitchFamily="2" charset="-122"/>
                </a:rPr>
                <a:t>织形式</a:t>
              </a:r>
              <a:r>
                <a:rPr lang="zh-CN" altLang="en-US" sz="2400" b="1"/>
                <a:t>。</a:t>
              </a:r>
              <a:endParaRPr lang="zh-CN" altLang="en-US" sz="2400" b="1"/>
            </a:p>
          </p:txBody>
        </p:sp>
      </p:grpSp>
      <p:sp>
        <p:nvSpPr>
          <p:cNvPr id="16" name="文本框 15"/>
          <p:cNvSpPr txBox="1"/>
          <p:nvPr/>
        </p:nvSpPr>
        <p:spPr>
          <a:xfrm>
            <a:off x="133985" y="2746375"/>
            <a:ext cx="12058015" cy="3794760"/>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40000"/>
              </a:lnSpc>
            </a:pPr>
            <a:r>
              <a:rPr lang="en-US" altLang="zh-CN" sz="2800" b="1">
                <a:solidFill>
                  <a:srgbClr val="FF0000"/>
                </a:solidFill>
                <a:latin typeface="黑体" panose="02010609060101010101" pitchFamily="2" charset="-122"/>
                <a:ea typeface="黑体" panose="02010609060101010101" pitchFamily="2" charset="-122"/>
                <a:cs typeface="黑体" panose="02010609060101010101" pitchFamily="2" charset="-122"/>
              </a:rPr>
              <a:t>1</a:t>
            </a: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rPr>
              <a:t>、原因：</a:t>
            </a:r>
            <a:endPar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endParaRPr>
          </a:p>
          <a:p>
            <a:pPr>
              <a:lnSpc>
                <a:spcPct val="140000"/>
              </a:lnSpc>
            </a:pPr>
            <a:r>
              <a:rPr lang="zh-CN" altLang="en-US" sz="2400" b="1">
                <a:latin typeface="宋体" panose="02010600030101010101" pitchFamily="2" charset="-122"/>
                <a:ea typeface="宋体" panose="02010600030101010101" pitchFamily="2" charset="-122"/>
                <a:cs typeface="宋体" panose="02010600030101010101" pitchFamily="2" charset="-122"/>
              </a:rPr>
              <a:t>①经济基础：</a:t>
            </a:r>
            <a:endParaRPr lang="zh-CN" altLang="en-US" sz="2400" b="1">
              <a:latin typeface="宋体" pitchFamily="2" charset="-122"/>
              <a:ea typeface="宋体" panose="02010600030101010101" pitchFamily="2" charset="-122"/>
              <a:cs typeface="宋体" panose="02010600030101010101" pitchFamily="2" charset="-122"/>
            </a:endParaRPr>
          </a:p>
          <a:p>
            <a:pPr>
              <a:lnSpc>
                <a:spcPct val="140000"/>
              </a:lnSpc>
            </a:pPr>
            <a:r>
              <a:rPr lang="zh-CN" altLang="en-US" sz="2400" b="1">
                <a:latin typeface="宋体" panose="02010600030101010101" pitchFamily="2" charset="-122"/>
                <a:ea typeface="宋体" panose="02010600030101010101" pitchFamily="2" charset="-122"/>
                <a:cs typeface="宋体" panose="02010600030101010101" pitchFamily="2" charset="-122"/>
              </a:rPr>
              <a:t>②阶级基础：     </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a:lnSpc>
                <a:spcPct val="140000"/>
              </a:lnSpc>
            </a:pPr>
            <a:r>
              <a:rPr lang="zh-CN" altLang="en-US" sz="2400" b="1">
                <a:latin typeface="宋体" panose="02010600030101010101" pitchFamily="2" charset="-122"/>
                <a:ea typeface="宋体" panose="02010600030101010101" pitchFamily="2" charset="-122"/>
                <a:cs typeface="宋体" panose="02010600030101010101" pitchFamily="2" charset="-122"/>
              </a:rPr>
              <a:t>③思想基础：</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a:lnSpc>
                <a:spcPct val="140000"/>
              </a:lnSpc>
            </a:pPr>
            <a:r>
              <a:rPr lang="zh-CN" altLang="en-US" sz="2400" b="1">
                <a:latin typeface="宋体" panose="02010600030101010101" pitchFamily="2" charset="-122"/>
                <a:ea typeface="宋体" panose="02010600030101010101" pitchFamily="2" charset="-122"/>
                <a:cs typeface="宋体" panose="02010600030101010101" pitchFamily="2" charset="-122"/>
              </a:rPr>
              <a:t>④历史传统：</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a:lnSpc>
                <a:spcPct val="140000"/>
              </a:lnSpc>
            </a:pPr>
            <a:r>
              <a:rPr lang="zh-CN" altLang="en-US" sz="2400" b="1">
                <a:latin typeface="宋体" panose="02010600030101010101" pitchFamily="2" charset="-122"/>
                <a:ea typeface="宋体" panose="02010600030101010101" pitchFamily="2" charset="-122"/>
                <a:cs typeface="宋体" panose="02010600030101010101" pitchFamily="2" charset="-122"/>
              </a:rPr>
              <a:t>⑤前提条件：</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pPr>
              <a:lnSpc>
                <a:spcPct val="140000"/>
              </a:lnSpc>
            </a:pPr>
            <a:r>
              <a:rPr lang="zh-CN" altLang="en-US" sz="2400" b="1">
                <a:latin typeface="宋体" panose="02010600030101010101" pitchFamily="2" charset="-122"/>
                <a:ea typeface="宋体" panose="02010600030101010101" pitchFamily="2" charset="-122"/>
                <a:cs typeface="宋体" panose="02010600030101010101" pitchFamily="2" charset="-122"/>
              </a:rPr>
              <a:t>⑥制度保障：</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nvSpPr>
        <p:spPr>
          <a:xfrm>
            <a:off x="-9144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2" name="文本框 1"/>
          <p:cNvSpPr txBox="1"/>
          <p:nvPr/>
        </p:nvSpPr>
        <p:spPr>
          <a:xfrm>
            <a:off x="2047875" y="3451860"/>
            <a:ext cx="6610350" cy="460375"/>
          </a:xfrm>
          <a:prstGeom prst="rect">
            <a:avLst/>
          </a:prstGeom>
          <a:noFill/>
        </p:spPr>
        <p:txBody>
          <a:bodyPr wrap="none" rtlCol="0" anchor="t">
            <a:spAutoFit/>
          </a:bodyPr>
          <a:lstStyle>
            <a:defPPr/>
          </a:lstStyle>
          <a:p>
            <a:pPr/>
            <a:r>
              <a:rPr lang="zh-CN" altLang="en-US" sz="2400" b="1">
                <a:latin typeface="宋体" panose="02010600030101010101" pitchFamily="2" charset="-122"/>
                <a:cs typeface="宋体" panose="02010600030101010101" pitchFamily="2" charset="-122"/>
                <a:sym typeface="+mn-ea"/>
              </a:rPr>
              <a:t>英国资本主义有了较大发展、工业革命的进行。</a:t>
            </a:r>
            <a:endParaRPr lang="zh-CN" altLang="en-US" sz="2400" b="1">
              <a:latin typeface="宋体" pitchFamily="2" charset="-122"/>
              <a:cs typeface="宋体" panose="02010600030101010101" pitchFamily="2" charset="-122"/>
              <a:sym typeface="+mn-ea"/>
            </a:endParaRPr>
          </a:p>
        </p:txBody>
      </p:sp>
      <p:sp>
        <p:nvSpPr>
          <p:cNvPr id="17" name="文本框 16"/>
          <p:cNvSpPr txBox="1"/>
          <p:nvPr/>
        </p:nvSpPr>
        <p:spPr>
          <a:xfrm>
            <a:off x="2047875" y="3912235"/>
            <a:ext cx="4161790" cy="460375"/>
          </a:xfrm>
          <a:prstGeom prst="rect">
            <a:avLst/>
          </a:prstGeom>
          <a:noFill/>
        </p:spPr>
        <p:txBody>
          <a:bodyPr wrap="none" rtlCol="0" anchor="t">
            <a:spAutoFit/>
          </a:bodyPr>
          <a:lstStyle>
            <a:defPPr/>
          </a:lstStyle>
          <a:p>
            <a:pPr/>
            <a:r>
              <a:rPr lang="zh-CN" altLang="en-US" sz="2400" b="1">
                <a:latin typeface="宋体" panose="02010600030101010101" pitchFamily="2" charset="-122"/>
                <a:cs typeface="宋体" panose="02010600030101010101" pitchFamily="2" charset="-122"/>
                <a:sym typeface="+mn-ea"/>
              </a:rPr>
              <a:t>新兴资产阶级和新贵族壮大。</a:t>
            </a:r>
            <a:endParaRPr lang="zh-CN" altLang="en-US" sz="2400" b="1">
              <a:latin typeface="宋体" panose="02010600030101010101" pitchFamily="2" charset="-122"/>
              <a:cs typeface="宋体" panose="02010600030101010101" pitchFamily="2" charset="-122"/>
              <a:sym typeface="+mn-ea"/>
            </a:endParaRPr>
          </a:p>
        </p:txBody>
      </p:sp>
      <p:sp>
        <p:nvSpPr>
          <p:cNvPr id="18" name="文本框 17"/>
          <p:cNvSpPr txBox="1"/>
          <p:nvPr/>
        </p:nvSpPr>
        <p:spPr>
          <a:xfrm>
            <a:off x="2047875" y="4340225"/>
            <a:ext cx="2325370" cy="607695"/>
          </a:xfrm>
          <a:prstGeom prst="rect">
            <a:avLst/>
          </a:prstGeom>
          <a:noFill/>
        </p:spPr>
        <p:txBody>
          <a:bodyPr wrap="none" rtlCol="0" anchor="t">
            <a:spAutoFit/>
          </a:bodyPr>
          <a:lstStyle>
            <a:defPPr/>
          </a:lstStyle>
          <a:p>
            <a:pPr>
              <a:lnSpc>
                <a:spcPct val="140000"/>
              </a:lnSpc>
            </a:pPr>
            <a:r>
              <a:rPr lang="zh-CN" altLang="en-US" sz="2400" b="1">
                <a:latin typeface="宋体" panose="02010600030101010101" pitchFamily="2" charset="-122"/>
                <a:cs typeface="宋体" panose="02010600030101010101" pitchFamily="2" charset="-122"/>
                <a:sym typeface="+mn-ea"/>
              </a:rPr>
              <a:t>文艺复兴的影响</a:t>
            </a:r>
            <a:endParaRPr lang="zh-CN" altLang="en-US" sz="2400" b="1">
              <a:latin typeface="宋体" panose="02010600030101010101" pitchFamily="2" charset="-122"/>
              <a:cs typeface="宋体" panose="02010600030101010101" pitchFamily="2" charset="-122"/>
              <a:sym typeface="+mn-ea"/>
            </a:endParaRPr>
          </a:p>
        </p:txBody>
      </p:sp>
      <p:sp>
        <p:nvSpPr>
          <p:cNvPr id="19" name="文本框 18"/>
          <p:cNvSpPr txBox="1"/>
          <p:nvPr/>
        </p:nvSpPr>
        <p:spPr>
          <a:xfrm>
            <a:off x="2047875" y="4947920"/>
            <a:ext cx="9977120" cy="460375"/>
          </a:xfrm>
          <a:prstGeom prst="rect">
            <a:avLst/>
          </a:prstGeom>
          <a:noFill/>
        </p:spPr>
        <p:txBody>
          <a:bodyPr wrap="none" rtlCol="0" anchor="t">
            <a:spAutoFit/>
          </a:bodyPr>
          <a:lstStyle>
            <a:defPPr/>
          </a:lstStyle>
          <a:p>
            <a:pPr/>
            <a:r>
              <a:rPr lang="zh-CN" altLang="en-US" sz="2400" b="1">
                <a:latin typeface="宋体" panose="02010600030101010101" pitchFamily="2" charset="-122"/>
                <a:cs typeface="宋体" panose="02010600030101010101" pitchFamily="2" charset="-122"/>
                <a:sym typeface="+mn-ea"/>
              </a:rPr>
              <a:t>大宪章开创法律至上、王权有限的精神；英国具有议会政治的民主传统；</a:t>
            </a:r>
            <a:endParaRPr lang="zh-CN" altLang="en-US" sz="2400" b="1">
              <a:latin typeface="宋体" panose="02010600030101010101" pitchFamily="2" charset="-122"/>
              <a:cs typeface="宋体" panose="02010600030101010101" pitchFamily="2" charset="-122"/>
              <a:sym typeface="+mn-ea"/>
            </a:endParaRPr>
          </a:p>
        </p:txBody>
      </p:sp>
      <p:sp>
        <p:nvSpPr>
          <p:cNvPr id="20" name="文本框 19"/>
          <p:cNvSpPr txBox="1"/>
          <p:nvPr/>
        </p:nvSpPr>
        <p:spPr>
          <a:xfrm>
            <a:off x="2047875" y="5408295"/>
            <a:ext cx="5998210" cy="607695"/>
          </a:xfrm>
          <a:prstGeom prst="rect">
            <a:avLst/>
          </a:prstGeom>
          <a:noFill/>
        </p:spPr>
        <p:txBody>
          <a:bodyPr wrap="none" rtlCol="0" anchor="t">
            <a:spAutoFit/>
          </a:bodyPr>
          <a:lstStyle>
            <a:defPPr/>
          </a:lstStyle>
          <a:p>
            <a:pPr>
              <a:lnSpc>
                <a:spcPct val="140000"/>
              </a:lnSpc>
            </a:pPr>
            <a:r>
              <a:rPr lang="zh-CN" altLang="en-US" sz="2400" b="1">
                <a:latin typeface="宋体" panose="02010600030101010101" pitchFamily="2" charset="-122"/>
                <a:cs typeface="宋体" panose="02010600030101010101" pitchFamily="2" charset="-122"/>
                <a:sym typeface="+mn-ea"/>
              </a:rPr>
              <a:t>资产阶级革命的胜利（光荣革命）奠定基础</a:t>
            </a:r>
            <a:endParaRPr lang="zh-CN" altLang="en-US" sz="2400" b="1">
              <a:latin typeface="宋体" panose="02010600030101010101" pitchFamily="2" charset="-122"/>
              <a:cs typeface="宋体" panose="02010600030101010101" pitchFamily="2" charset="-122"/>
              <a:sym typeface="+mn-ea"/>
            </a:endParaRPr>
          </a:p>
        </p:txBody>
      </p:sp>
      <p:sp>
        <p:nvSpPr>
          <p:cNvPr id="21" name="文本框 20"/>
          <p:cNvSpPr txBox="1"/>
          <p:nvPr/>
        </p:nvSpPr>
        <p:spPr>
          <a:xfrm>
            <a:off x="2047875" y="5933440"/>
            <a:ext cx="2019300" cy="607695"/>
          </a:xfrm>
          <a:prstGeom prst="rect">
            <a:avLst/>
          </a:prstGeom>
          <a:noFill/>
        </p:spPr>
        <p:txBody>
          <a:bodyPr wrap="none" rtlCol="0" anchor="t">
            <a:spAutoFit/>
          </a:bodyPr>
          <a:lstStyle>
            <a:defPPr/>
          </a:lstStyle>
          <a:p>
            <a:pPr>
              <a:lnSpc>
                <a:spcPct val="140000"/>
              </a:lnSpc>
            </a:pPr>
            <a:r>
              <a:rPr lang="zh-CN" altLang="en-US" sz="2400" b="1">
                <a:latin typeface="宋体" panose="02010600030101010101" pitchFamily="2" charset="-122"/>
                <a:cs typeface="宋体" panose="02010600030101010101" pitchFamily="2" charset="-122"/>
                <a:sym typeface="+mn-ea"/>
              </a:rPr>
              <a:t>议会制的创立</a:t>
            </a:r>
            <a:endParaRPr lang="zh-CN" altLang="en-US" sz="2400" b="1">
              <a:latin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with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 calcmode="lin" valueType="num">
                                      <p:cBhvr additive="base">
                                        <p:cTn id="7"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anim calcmode="lin" valueType="num">
                                      <p:cBhvr additive="base">
                                        <p:cTn id="11"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xEl>
                                              <p:pRg st="3" end="3"/>
                                            </p:txEl>
                                          </p:spTgt>
                                        </p:tgtEl>
                                        <p:attrNameLst>
                                          <p:attrName>style.visibility</p:attrName>
                                        </p:attrNameLst>
                                      </p:cBhvr>
                                      <p:to>
                                        <p:strVal val="visible"/>
                                      </p:to>
                                    </p:set>
                                    <p:anim calcmode="lin" valueType="num">
                                      <p:cBhvr additive="base">
                                        <p:cTn id="1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6">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6">
                                            <p:txEl>
                                              <p:pRg st="4" end="4"/>
                                            </p:txEl>
                                          </p:spTgt>
                                        </p:tgtEl>
                                        <p:attrNameLst>
                                          <p:attrName>style.visibility</p:attrName>
                                        </p:attrNameLst>
                                      </p:cBhvr>
                                      <p:to>
                                        <p:strVal val="visible"/>
                                      </p:to>
                                    </p:set>
                                    <p:anim calcmode="lin" valueType="num">
                                      <p:cBhvr additive="base">
                                        <p:cTn id="19"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6">
                                            <p:txEl>
                                              <p:pRg st="5" end="5"/>
                                            </p:txEl>
                                          </p:spTgt>
                                        </p:tgtEl>
                                        <p:attrNameLst>
                                          <p:attrName>style.visibility</p:attrName>
                                        </p:attrNameLst>
                                      </p:cBhvr>
                                      <p:to>
                                        <p:strVal val="visible"/>
                                      </p:to>
                                    </p:set>
                                    <p:anim calcmode="lin" valueType="num">
                                      <p:cBhvr additive="base">
                                        <p:cTn id="23"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xEl>
                                              <p:pRg st="6" end="6"/>
                                            </p:txEl>
                                          </p:spTgt>
                                        </p:tgtEl>
                                        <p:attrNameLst>
                                          <p:attrName>style.visibility</p:attrName>
                                        </p:attrNameLst>
                                      </p:cBhvr>
                                      <p:to>
                                        <p:strVal val="visible"/>
                                      </p:to>
                                    </p:set>
                                    <p:anim calcmode="lin" valueType="num">
                                      <p:cBhvr additive="base">
                                        <p:cTn id="27" dur="500" fill="hold"/>
                                        <p:tgtEl>
                                          <p:spTgt spid="16">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cond evt="onBegin" delay="0">
                          <p:tn val="34"/>
                        </p:cond>
                      </p:stCondLst>
                      <p:childTnLst>
                        <p:par>
                          <p:cTn id="36" fill="hold" nodeType="afterGroup">
                            <p:stCondLst>
                              <p:cond delay="0"/>
                            </p:stCondLst>
                            <p:childTnLst>
                              <p:par>
                                <p:cTn id="37" presetID="2" presetClass="entr" presetSubtype="4" fill="hold" grpId="1"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cond evt="onBegin" delay="0">
                          <p:tn val="40"/>
                        </p:cond>
                      </p:stCondLst>
                      <p:childTnLst>
                        <p:par>
                          <p:cTn id="42" fill="hold" nodeType="afterGroup">
                            <p:stCondLst>
                              <p:cond delay="0"/>
                            </p:stCondLst>
                            <p:childTnLst>
                              <p:par>
                                <p:cTn id="43" presetID="2" presetClass="entr" presetSubtype="4" fill="hold" grpId="2" nodeType="click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cond evt="onBegin" delay="0">
                          <p:tn val="46"/>
                        </p:cond>
                      </p:stCondLst>
                      <p:childTnLst>
                        <p:par>
                          <p:cTn id="48" fill="hold" nodeType="afterGroup">
                            <p:stCondLst>
                              <p:cond delay="0"/>
                            </p:stCondLst>
                            <p:childTnLst>
                              <p:par>
                                <p:cTn id="49" presetID="2" presetClass="entr" presetSubtype="4" fill="hold" grpId="3" nodeType="click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cond evt="onBegin" delay="0">
                          <p:tn val="52"/>
                        </p:cond>
                      </p:stCondLst>
                      <p:childTnLst>
                        <p:par>
                          <p:cTn id="54" fill="hold" nodeType="afterGroup">
                            <p:stCondLst>
                              <p:cond delay="0"/>
                            </p:stCondLst>
                            <p:childTnLst>
                              <p:par>
                                <p:cTn id="55" presetID="2" presetClass="entr" presetSubtype="4" fill="hold" grpId="4"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fill="hold"/>
                                        <p:tgtEl>
                                          <p:spTgt spid="20"/>
                                        </p:tgtEl>
                                        <p:attrNameLst>
                                          <p:attrName>ppt_x</p:attrName>
                                        </p:attrNameLst>
                                      </p:cBhvr>
                                      <p:tavLst>
                                        <p:tav tm="0">
                                          <p:val>
                                            <p:strVal val="#ppt_x"/>
                                          </p:val>
                                        </p:tav>
                                        <p:tav tm="100000">
                                          <p:val>
                                            <p:strVal val="#ppt_x"/>
                                          </p:val>
                                        </p:tav>
                                      </p:tavLst>
                                    </p:anim>
                                    <p:anim calcmode="lin" valueType="num">
                                      <p:cBhvr additive="base">
                                        <p:cTn id="5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cond evt="onBegin" delay="0">
                          <p:tn val="58"/>
                        </p:cond>
                      </p:stCondLst>
                      <p:childTnLst>
                        <p:par>
                          <p:cTn id="60" fill="hold" nodeType="afterGroup">
                            <p:stCondLst>
                              <p:cond delay="0"/>
                            </p:stCondLst>
                            <p:childTnLst>
                              <p:par>
                                <p:cTn id="61" presetID="2" presetClass="entr" presetSubtype="4" fill="hold" grpId="5" nodeType="click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1"/>
      <p:bldP spid="18" grpId="2"/>
      <p:bldP spid="19" grpId="3"/>
      <p:bldP spid="20" grpId="4"/>
      <p:bldP spid="21" grpId="5"/>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文本框 1"/>
          <p:cNvSpPr txBox="1"/>
          <p:nvPr/>
        </p:nvSpPr>
        <p:spPr>
          <a:xfrm>
            <a:off x="0" y="590550"/>
            <a:ext cx="1769745" cy="521970"/>
          </a:xfrm>
          <a:prstGeom prst="rect">
            <a:avLst/>
          </a:prstGeom>
          <a:noFill/>
        </p:spPr>
        <p:txBody>
          <a:bodyPr wrap="square" rtlCol="0" anchor="t">
            <a:spAutoFit/>
          </a:bodyPr>
          <a:lstStyle>
            <a:defPPr/>
          </a:lstStyle>
          <a:p>
            <a:pPr/>
            <a:r>
              <a:rPr lang="en-US" altLang="zh-CN" sz="2800" b="1">
                <a:solidFill>
                  <a:srgbClr val="FF0000"/>
                </a:solidFill>
                <a:latin typeface="黑体" panose="02010609060101010101" pitchFamily="2" charset="-122"/>
                <a:ea typeface="黑体" panose="02010609060101010101" pitchFamily="2" charset="-122"/>
                <a:cs typeface="黑体" panose="02010609060101010101" pitchFamily="2" charset="-122"/>
              </a:rPr>
              <a:t>2</a:t>
            </a: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rPr>
              <a:t>、过程：</a:t>
            </a:r>
            <a:endPar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4" name="文本框 3"/>
          <p:cNvSpPr txBox="1"/>
          <p:nvPr/>
        </p:nvSpPr>
        <p:spPr>
          <a:xfrm>
            <a:off x="184150" y="1112520"/>
            <a:ext cx="6626860" cy="460375"/>
          </a:xfrm>
          <a:prstGeom prst="rect">
            <a:avLst/>
          </a:prstGeom>
          <a:noFill/>
        </p:spPr>
        <p:txBody>
          <a:bodyPr wrap="square" rtlCol="0" anchor="t">
            <a:spAutoFit/>
          </a:bodyPr>
          <a:lstStyle>
            <a:defPPr/>
          </a:lstStyle>
          <a:p>
            <a:pP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⑴确立：1689年，议会通过《权利法案》</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pic>
        <p:nvPicPr>
          <p:cNvPr id="13" name="图片 12"/>
          <p:cNvPicPr>
            <a:picLocks noChangeAspect="1"/>
          </p:cNvPicPr>
          <p:nvPr/>
        </p:nvPicPr>
        <p:blipFill>
          <a:blip r:embed="rId3"/>
          <a:stretch>
            <a:fillRect/>
          </a:stretch>
        </p:blipFill>
        <p:spPr>
          <a:xfrm>
            <a:off x="184150" y="1852930"/>
            <a:ext cx="6109335" cy="4852035"/>
          </a:xfrm>
          <a:prstGeom prst="rect">
            <a:avLst/>
          </a:prstGeom>
        </p:spPr>
      </p:pic>
      <p:sp>
        <p:nvSpPr>
          <p:cNvPr id="14" name="文本框 13"/>
          <p:cNvSpPr txBox="1"/>
          <p:nvPr/>
        </p:nvSpPr>
        <p:spPr>
          <a:xfrm>
            <a:off x="6565900" y="1022985"/>
            <a:ext cx="5268595" cy="829945"/>
          </a:xfrm>
          <a:prstGeom prst="rect">
            <a:avLst/>
          </a:prstGeom>
          <a:noFill/>
        </p:spPr>
        <p:txBody>
          <a:bodyPr wrap="square" rtlCol="0" anchor="t">
            <a:spAutoFit/>
          </a:bodyPr>
          <a:lstStyle>
            <a:defPPr/>
          </a:lstStyle>
          <a:p>
            <a:pP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⑵形成：18世纪中期，英国逐渐形成责任内阁制度。</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6" name="文本框 15"/>
          <p:cNvSpPr txBox="1"/>
          <p:nvPr/>
        </p:nvSpPr>
        <p:spPr>
          <a:xfrm>
            <a:off x="-22479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7" name="文本框 6"/>
          <p:cNvSpPr txBox="1"/>
          <p:nvPr/>
        </p:nvSpPr>
        <p:spPr>
          <a:xfrm>
            <a:off x="6420485" y="1950085"/>
            <a:ext cx="5771515" cy="1198880"/>
          </a:xfrm>
          <a:prstGeom prst="rect">
            <a:avLst/>
          </a:prstGeom>
          <a:noFill/>
        </p:spPr>
        <p:txBody>
          <a:bodyPr wrap="square" rtlCol="0">
            <a:spAutoFit/>
          </a:bodyPr>
          <a:lstStyle>
            <a:defPPr/>
          </a:lstStyle>
          <a:p>
            <a:pPr/>
            <a:r>
              <a:rPr lang="zh-CN" altLang="zh-CN" sz="2400" b="1" noProof="1">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①</a:t>
            </a:r>
            <a:r>
              <a:rPr lang="zh-CN" altLang="zh-CN" sz="2400" b="1" noProof="1">
                <a:effectLst/>
                <a:latin typeface="宋体" panose="02010600030101010101" pitchFamily="2" charset="-122"/>
                <a:ea typeface="宋体" panose="02010600030101010101" pitchFamily="2" charset="-122"/>
                <a:cs typeface="宋体" panose="02010600030101010101" pitchFamily="2" charset="-122"/>
              </a:rPr>
              <a:t>“光荣革命”前，英国国王经常召集少数重要人物在自己的密室开会，商讨政事，由此形成了内阁制的萌芽。</a:t>
            </a:r>
            <a:endParaRPr lang="zh-CN" altLang="en-US" noProof="1">
              <a:effectLst/>
            </a:endParaRPr>
          </a:p>
        </p:txBody>
      </p:sp>
      <p:sp>
        <p:nvSpPr>
          <p:cNvPr id="6" name="文本框 5"/>
          <p:cNvSpPr txBox="1"/>
          <p:nvPr/>
        </p:nvSpPr>
        <p:spPr>
          <a:xfrm>
            <a:off x="6450965" y="3148965"/>
            <a:ext cx="5383530" cy="1198880"/>
          </a:xfrm>
          <a:prstGeom prst="rect">
            <a:avLst/>
          </a:prstGeom>
          <a:noFill/>
        </p:spPr>
        <p:txBody>
          <a:bodyPr wrap="square" rtlCol="0" anchor="t">
            <a:spAutoFit/>
          </a:bodyPr>
          <a:lstStyle>
            <a:defPPr/>
          </a:lstStyle>
          <a:p>
            <a:pPr/>
            <a:r>
              <a:rPr lang="zh-CN" altLang="zh-CN" sz="2400" b="1" noProof="1">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②“</a:t>
            </a:r>
            <a:r>
              <a:rPr lang="zh-CN" altLang="zh-CN" sz="2400" b="1" noProof="1">
                <a:effectLst/>
                <a:latin typeface="宋体" panose="02010600030101010101" pitchFamily="2" charset="-122"/>
                <a:ea typeface="宋体" panose="02010600030101010101" pitchFamily="2" charset="-122"/>
                <a:cs typeface="宋体" panose="02010600030101010101" pitchFamily="2" charset="-122"/>
                <a:sym typeface="+mn-ea"/>
              </a:rPr>
              <a:t>光荣革命”后，内阁会议在少数大臣的参与下召开，权力受到限制的国王逐渐不再出席。 </a:t>
            </a:r>
            <a:endParaRPr lang="zh-CN" altLang="zh-CN" sz="2400" b="1" noProof="1">
              <a:effectLst/>
              <a:latin typeface="宋体" pitchFamily="2" charset="-122"/>
              <a:cs typeface="宋体" panose="02010600030101010101" pitchFamily="2" charset="-122"/>
            </a:endParaRPr>
          </a:p>
        </p:txBody>
      </p:sp>
      <p:sp>
        <p:nvSpPr>
          <p:cNvPr id="8" name="文本框 7"/>
          <p:cNvSpPr txBox="1"/>
          <p:nvPr/>
        </p:nvSpPr>
        <p:spPr>
          <a:xfrm>
            <a:off x="6414770" y="4575810"/>
            <a:ext cx="5777230" cy="1198880"/>
          </a:xfrm>
          <a:prstGeom prst="rect">
            <a:avLst/>
          </a:prstGeom>
          <a:noFill/>
        </p:spPr>
        <p:txBody>
          <a:bodyPr wrap="square" rtlCol="0">
            <a:spAutoFit/>
          </a:bodyPr>
          <a:lstStyle>
            <a:defPPr/>
          </a:lstStyle>
          <a:p>
            <a:pPr/>
            <a:r>
              <a:rPr lang="zh-CN" altLang="zh-CN" sz="2400" b="1" noProof="1">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③18世纪20年代，在当时的多数党领袖、财政大臣</a:t>
            </a:r>
            <a:r>
              <a:rPr lang="zh-CN" altLang="zh-CN" sz="2400" b="1" noProof="1">
                <a:solidFill>
                  <a:srgbClr val="FF0000"/>
                </a:solidFill>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沃波尔</a:t>
            </a:r>
            <a:r>
              <a:rPr lang="zh-CN" altLang="zh-CN" sz="2400" b="1" noProof="1">
                <a:effectLst/>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主持下，责任内阁制开始形成，沃波尔被认为是第一任首相。</a:t>
            </a:r>
            <a:endParaRPr lang="zh-CN" altLang="zh-CN" sz="2400" b="1" noProof="1">
              <a:effectLst/>
              <a:latin typeface="宋体" pitchFamily="2" charset="-122"/>
              <a:ea typeface="宋体" panose="02010600030101010101" pitchFamily="2" charset="-122"/>
              <a:cs typeface="宋体" panose="02010600030101010101" pitchFamily="2" charset="-122"/>
              <a:sym typeface="宋体" pitchFamily="2" charset="-122"/>
            </a:endParaRPr>
          </a:p>
        </p:txBody>
      </p:sp>
      <p:sp>
        <p:nvSpPr>
          <p:cNvPr id="3" name="矩形 2"/>
          <p:cNvSpPr/>
          <p:nvPr/>
        </p:nvSpPr>
        <p:spPr>
          <a:xfrm>
            <a:off x="183515" y="1703705"/>
            <a:ext cx="6109335" cy="10261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3"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1"/>
      <p:bldP spid="8" grpId="2"/>
      <p:bldP spid="14" grpId="3"/>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 name="文本框 2"/>
          <p:cNvSpPr txBox="1"/>
          <p:nvPr/>
        </p:nvSpPr>
        <p:spPr>
          <a:xfrm>
            <a:off x="135890" y="1644650"/>
            <a:ext cx="11920220" cy="5169535"/>
          </a:xfrm>
          <a:prstGeom prst="rect">
            <a:avLst/>
          </a:prstGeom>
          <a:noFill/>
          <a:ln w="12700" cmpd="sng">
            <a:solidFill>
              <a:schemeClr val="accent1">
                <a:shade val="50000"/>
              </a:schemeClr>
            </a:solidFill>
            <a:prstDash val="solid"/>
          </a:ln>
        </p:spPr>
        <p:txBody>
          <a:bodyPr wrap="square" rtlCol="0" anchor="t">
            <a:spAutoFit/>
          </a:bodyPr>
          <a:lstStyle>
            <a:defPPr/>
          </a:lstStyle>
          <a:p>
            <a:pPr eaLnBrk="1" latinLnBrk="0" hangingPunct="1">
              <a:lnSpc>
                <a:spcPct val="150000"/>
              </a:lnSpc>
            </a:pPr>
            <a:r>
              <a:rPr lang="zh-CN" altLang="en-US" sz="2000">
                <a:solidFill>
                  <a:schemeClr val="tx1"/>
                </a:solidFill>
                <a:latin typeface="微软雅黑" panose="020b0503020204020204" charset="-122"/>
                <a:ea typeface="微软雅黑" panose="020b0503020204020204" charset="-122"/>
                <a:cs typeface="微软雅黑" panose="020b0503020204020204" charset="-122"/>
              </a:rPr>
              <a:t>材料：（英国）开始了产业革命，这一革命把经济力量的重心完全转移了。……1830年的资产阶级，同前一世纪的</a:t>
            </a:r>
            <a:r>
              <a:rPr lang="zh-CN" altLang="en-US" sz="2000">
                <a:solidFill>
                  <a:srgbClr val="FF0000"/>
                </a:solidFill>
                <a:latin typeface="微软雅黑" panose="020b0503020204020204" charset="-122"/>
                <a:ea typeface="微软雅黑" panose="020b0503020204020204" charset="-122"/>
                <a:cs typeface="微软雅黑" panose="020b0503020204020204" charset="-122"/>
              </a:rPr>
              <a:t>资产阶级是大不相同的</a:t>
            </a:r>
            <a:r>
              <a:rPr lang="zh-CN" altLang="en-US" sz="2000">
                <a:solidFill>
                  <a:schemeClr val="tx1"/>
                </a:solidFill>
                <a:latin typeface="微软雅黑" panose="020b0503020204020204" charset="-122"/>
                <a:ea typeface="微软雅黑" panose="020b0503020204020204" charset="-122"/>
                <a:cs typeface="微软雅黑" panose="020b0503020204020204" charset="-122"/>
              </a:rPr>
              <a:t>。仍然留在贵族手中并且被贵族用来抵制新工业资产阶级的野心的</a:t>
            </a:r>
            <a:r>
              <a:rPr lang="zh-CN" altLang="en-US" sz="2000">
                <a:solidFill>
                  <a:srgbClr val="FF0000"/>
                </a:solidFill>
                <a:latin typeface="微软雅黑" panose="020b0503020204020204" charset="-122"/>
                <a:ea typeface="微软雅黑" panose="020b0503020204020204" charset="-122"/>
                <a:cs typeface="微软雅黑" panose="020b0503020204020204" charset="-122"/>
              </a:rPr>
              <a:t>政治权力，</a:t>
            </a:r>
            <a:r>
              <a:rPr lang="zh-CN" altLang="en-US" sz="2000">
                <a:solidFill>
                  <a:schemeClr val="tx1"/>
                </a:solidFill>
                <a:latin typeface="微软雅黑" panose="020b0503020204020204" charset="-122"/>
                <a:ea typeface="微软雅黑" panose="020b0503020204020204" charset="-122"/>
                <a:cs typeface="微软雅黑" panose="020b0503020204020204" charset="-122"/>
              </a:rPr>
              <a:t>已经同新的经济利益不能相容了。于是必须同贵族进行一次新的斗争。</a:t>
            </a:r>
            <a:endParaRPr lang="zh-CN" altLang="en-US" sz="2000">
              <a:solidFill>
                <a:schemeClr val="tx1"/>
              </a:solidFill>
              <a:latin typeface="微软雅黑" panose="020b0503020204020204" charset="-122"/>
              <a:ea typeface="微软雅黑" panose="020b0503020204020204" charset="-122"/>
              <a:cs typeface="微软雅黑" panose="020b0503020204020204" charset="-122"/>
            </a:endParaRPr>
          </a:p>
          <a:p>
            <a:pPr algn="r" eaLnBrk="1" latinLnBrk="0" hangingPunct="1">
              <a:lnSpc>
                <a:spcPct val="150000"/>
              </a:lnSpc>
            </a:pPr>
            <a:r>
              <a:rPr lang="zh-CN" altLang="en-US" sz="2000">
                <a:solidFill>
                  <a:schemeClr val="tx1"/>
                </a:solidFill>
                <a:latin typeface="微软雅黑" panose="020b0503020204020204" charset="-122"/>
                <a:ea typeface="微软雅黑" panose="020b0503020204020204" charset="-122"/>
                <a:cs typeface="微软雅黑" panose="020b0503020204020204" charset="-122"/>
              </a:rPr>
              <a:t>——[德]恩格斯《社会主义从空想到科学的发展》英文版导言</a:t>
            </a:r>
            <a:endParaRPr lang="zh-CN" altLang="en-US" sz="2000">
              <a:solidFill>
                <a:schemeClr val="tx1"/>
              </a:solidFill>
              <a:latin typeface="微软雅黑" panose="020b0503020204020204" charset="-122"/>
              <a:ea typeface="微软雅黑" panose="020b0503020204020204" charset="-122"/>
              <a:cs typeface="微软雅黑" panose="020b0503020204020204" charset="-122"/>
            </a:endParaRPr>
          </a:p>
          <a:p>
            <a:pPr algn="l" eaLnBrk="1" latinLnBrk="0" hangingPunct="1">
              <a:lnSpc>
                <a:spcPct val="150000"/>
              </a:lnSpc>
            </a:pPr>
            <a:r>
              <a:rPr lang="zh-CN" altLang="en-US" sz="2000">
                <a:solidFill>
                  <a:schemeClr val="tx1"/>
                </a:solidFill>
                <a:latin typeface="微软雅黑" panose="020b0503020204020204" charset="-122"/>
                <a:ea typeface="微软雅黑" panose="020b0503020204020204" charset="-122"/>
                <a:cs typeface="微软雅黑" panose="020b0503020204020204" charset="-122"/>
              </a:rPr>
              <a:t>材料中“一次新的斗争”指什么？分析这次斗争的原因及影响。（6分）</a:t>
            </a:r>
            <a:endParaRPr lang="zh-CN" altLang="en-US" sz="2000">
              <a:solidFill>
                <a:schemeClr val="tx1"/>
              </a:solidFill>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000">
                <a:solidFill>
                  <a:srgbClr val="FF0000"/>
                </a:solidFill>
                <a:latin typeface="微软雅黑" panose="020b0503020204020204" charset="-122"/>
                <a:ea typeface="微软雅黑" panose="020b0503020204020204" charset="-122"/>
                <a:cs typeface="微软雅黑" panose="020b0503020204020204" charset="-122"/>
              </a:rPr>
              <a:t>“新的斗争”指1832年议会改革运动。</a:t>
            </a:r>
            <a:endParaRPr lang="zh-CN" altLang="en-US" sz="2000">
              <a:solidFill>
                <a:srgbClr val="FF0000"/>
              </a:solidFill>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000">
                <a:solidFill>
                  <a:srgbClr val="C00000"/>
                </a:solidFill>
                <a:latin typeface="微软雅黑" panose="020b0503020204020204" charset="-122"/>
                <a:ea typeface="微软雅黑" panose="020b0503020204020204" charset="-122"/>
                <a:cs typeface="微软雅黑" panose="020b0503020204020204" charset="-122"/>
              </a:rPr>
              <a:t>原因：</a:t>
            </a:r>
            <a:endParaRPr lang="zh-CN" altLang="en-US" sz="2000">
              <a:solidFill>
                <a:srgbClr val="C00000"/>
              </a:solidFill>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000">
                <a:solidFill>
                  <a:schemeClr val="tx1"/>
                </a:solidFill>
                <a:latin typeface="微软雅黑" panose="020b0503020204020204" charset="-122"/>
                <a:ea typeface="微软雅黑" panose="020b0503020204020204" charset="-122"/>
                <a:cs typeface="微软雅黑" panose="020b0503020204020204" charset="-122"/>
              </a:rPr>
              <a:t>经济发展与政治制度之间出现了矛盾；工业资产阶级经济地位提高；工业资产阶级参政愿望增强。</a:t>
            </a:r>
            <a:endParaRPr lang="zh-CN" altLang="en-US" sz="2000">
              <a:solidFill>
                <a:schemeClr val="tx1"/>
              </a:solidFill>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000">
                <a:solidFill>
                  <a:srgbClr val="C00000"/>
                </a:solidFill>
                <a:latin typeface="微软雅黑" panose="020b0503020204020204" charset="-122"/>
                <a:ea typeface="微软雅黑" panose="020b0503020204020204" charset="-122"/>
                <a:cs typeface="微软雅黑" panose="020b0503020204020204" charset="-122"/>
              </a:rPr>
              <a:t>评价</a:t>
            </a:r>
            <a:r>
              <a:rPr lang="zh-CN" altLang="en-US" sz="2000">
                <a:solidFill>
                  <a:schemeClr val="tx1"/>
                </a:solidFill>
                <a:latin typeface="微软雅黑" panose="020b0503020204020204" charset="-122"/>
                <a:ea typeface="微软雅黑" panose="020b0503020204020204" charset="-122"/>
                <a:cs typeface="微软雅黑" panose="020b0503020204020204" charset="-122"/>
              </a:rPr>
              <a:t>：</a:t>
            </a:r>
            <a:endParaRPr lang="zh-CN" altLang="en-US" sz="2000">
              <a:solidFill>
                <a:schemeClr val="tx1"/>
              </a:solidFill>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000">
                <a:solidFill>
                  <a:schemeClr val="tx1"/>
                </a:solidFill>
                <a:latin typeface="微软雅黑" panose="020b0503020204020204" charset="-122"/>
                <a:ea typeface="微软雅黑" panose="020b0503020204020204" charset="-122"/>
                <a:cs typeface="微软雅黑" panose="020b0503020204020204" charset="-122"/>
              </a:rPr>
              <a:t>①积极：工业资产阶级获得更多的参政权和选举权；幵启了英国议会改革的先例；促进民主政治的完善。</a:t>
            </a:r>
            <a:endParaRPr lang="zh-CN" altLang="en-US" sz="2000">
              <a:solidFill>
                <a:schemeClr val="tx1"/>
              </a:solidFill>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000">
                <a:solidFill>
                  <a:schemeClr val="tx1"/>
                </a:solidFill>
                <a:latin typeface="微软雅黑" panose="020b0503020204020204" charset="-122"/>
                <a:ea typeface="微软雅黑" panose="020b0503020204020204" charset="-122"/>
                <a:cs typeface="微软雅黑" panose="020b0503020204020204" charset="-122"/>
              </a:rPr>
              <a:t>②局限：工人、贫民的政治权利受到限制</a:t>
            </a:r>
            <a:endParaRPr lang="zh-CN" altLang="en-US" sz="200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21336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13" name="文本框 12"/>
          <p:cNvSpPr txBox="1"/>
          <p:nvPr/>
        </p:nvSpPr>
        <p:spPr>
          <a:xfrm>
            <a:off x="118110" y="1049655"/>
            <a:ext cx="11624945" cy="607695"/>
          </a:xfrm>
          <a:prstGeom prst="rect">
            <a:avLst/>
          </a:prstGeom>
          <a:noFill/>
        </p:spPr>
        <p:txBody>
          <a:bodyPr wrap="none" rtlCol="0" anchor="t">
            <a:spAutoFit/>
          </a:bodyPr>
          <a:lstStyle>
            <a:defPPr/>
          </a:lstStyle>
          <a:p>
            <a:pPr algn="l">
              <a:lnSpc>
                <a:spcPct val="120000"/>
              </a:lnSpc>
            </a:pPr>
            <a:r>
              <a:rPr lang="zh-CN" altLang="en-US" sz="2800" b="1">
                <a:solidFill>
                  <a:schemeClr val="tx1"/>
                </a:solidFill>
                <a:effectLst/>
                <a:latin typeface="黑体" panose="02010609060101010101" pitchFamily="2" charset="-122"/>
                <a:ea typeface="黑体" panose="02010609060101010101" pitchFamily="2" charset="-122"/>
                <a:cs typeface="黑体" panose="02010609060101010101" pitchFamily="2" charset="-122"/>
                <a:sym typeface="+mn-ea"/>
              </a:rPr>
              <a:t>⑶完善：</a:t>
            </a:r>
            <a:r>
              <a:rPr lang="zh-CN" altLang="en-US" sz="2800" b="1">
                <a:effectLst/>
                <a:latin typeface="黑体" panose="02010609060101010101" pitchFamily="2" charset="-122"/>
                <a:ea typeface="黑体" panose="02010609060101010101" pitchFamily="2" charset="-122"/>
                <a:cs typeface="黑体" panose="02010609060101010101" pitchFamily="2" charset="-122"/>
                <a:sym typeface="+mn-ea"/>
              </a:rPr>
              <a:t>19世纪中后期，英国先后进行三次议会改革，民主制度基本形成</a:t>
            </a:r>
            <a:endParaRPr lang="zh-CN" altLang="en-US" sz="2800" b="1">
              <a:effectLst/>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4" name="文本框 13"/>
          <p:cNvSpPr txBox="1"/>
          <p:nvPr/>
        </p:nvSpPr>
        <p:spPr>
          <a:xfrm>
            <a:off x="0" y="590550"/>
            <a:ext cx="4766310" cy="583565"/>
          </a:xfrm>
          <a:prstGeom prst="rect">
            <a:avLst/>
          </a:prstGeom>
          <a:noFill/>
        </p:spPr>
        <p:txBody>
          <a:bodyPr wrap="square" rtlCol="0" anchor="t">
            <a:spAutoFit/>
          </a:bodyPr>
          <a:lstStyle>
            <a:defPPr/>
          </a:lstStyle>
          <a:p>
            <a:pPr/>
            <a:r>
              <a:rPr lang="zh-CN" altLang="en-US" sz="3200" b="1">
                <a:solidFill>
                  <a:schemeClr val="tx1"/>
                </a:solidFill>
                <a:latin typeface="黑体" panose="02010609060101010101" pitchFamily="2" charset="-122"/>
                <a:ea typeface="黑体" panose="02010609060101010101" pitchFamily="2" charset="-122"/>
              </a:rPr>
              <a:t>（一）英国君主立宪制</a:t>
            </a:r>
            <a:endParaRPr lang="zh-CN" altLang="en-US" sz="3200" b="1">
              <a:solidFill>
                <a:schemeClr val="tx1"/>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 calcmode="lin" valueType="num">
                                      <p:cBhvr additive="base">
                                        <p:cTn id="2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22882" name="矩形 122881"/>
          <p:cNvSpPr/>
          <p:nvPr/>
        </p:nvSpPr>
        <p:spPr>
          <a:xfrm>
            <a:off x="1524000" y="829787"/>
            <a:ext cx="9144000" cy="3753485"/>
          </a:xfrm>
          <a:prstGeom prst="rect">
            <a:avLst/>
          </a:prstGeom>
          <a:noFill/>
          <a:ln w="57150" cap="flat" cmpd="sng">
            <a:solidFill>
              <a:srgbClr val="008000"/>
            </a:solidFill>
            <a:prstDash val="sysDot"/>
            <a:miter/>
            <a:headEnd type="none" w="med" len="med"/>
            <a:tailEnd type="none" w="med" len="med"/>
          </a:ln>
        </p:spPr>
        <p:txBody>
          <a:bodyPr anchor="ctr">
            <a:spAutoFit/>
          </a:bodyPr>
          <a:lstStyle>
            <a:defPPr/>
          </a:lstStyle>
          <a:p>
            <a:pPr>
              <a:spcBef>
                <a:spcPct val="50000"/>
              </a:spcBef>
            </a:pPr>
            <a:r>
              <a:rPr lang="en-US" altLang="zh-CN" sz="2800">
                <a:solidFill>
                  <a:srgbClr val="000000"/>
                </a:solidFill>
                <a:latin typeface="黑体" panose="02010609060101010101" pitchFamily="2" charset="-122"/>
                <a:ea typeface="黑体" panose="02010609060101010101" pitchFamily="2" charset="-122"/>
              </a:rPr>
              <a:t>1832</a:t>
            </a:r>
            <a:r>
              <a:rPr lang="zh-CN" altLang="en-US" sz="2800">
                <a:solidFill>
                  <a:srgbClr val="000000"/>
                </a:solidFill>
                <a:latin typeface="黑体" panose="02010609060101010101" pitchFamily="2" charset="-122"/>
                <a:ea typeface="黑体" panose="02010609060101010101" pitchFamily="2" charset="-122"/>
              </a:rPr>
              <a:t>年，第一次议会改革，</a:t>
            </a:r>
            <a:r>
              <a:rPr lang="zh-CN" altLang="en-US" sz="2800">
                <a:solidFill>
                  <a:srgbClr val="FF0000"/>
                </a:solidFill>
                <a:latin typeface="黑体" panose="02010609060101010101" pitchFamily="2" charset="-122"/>
                <a:ea typeface="黑体" panose="02010609060101010101" pitchFamily="2" charset="-122"/>
              </a:rPr>
              <a:t>工业资产阶级；</a:t>
            </a:r>
            <a:endParaRPr lang="zh-CN" altLang="en-US" sz="2800">
              <a:solidFill>
                <a:srgbClr val="FF0000"/>
              </a:solidFill>
              <a:latin typeface="黑体" panose="02010609060101010101" pitchFamily="2" charset="-122"/>
              <a:ea typeface="黑体" panose="02010609060101010101" pitchFamily="2" charset="-122"/>
            </a:endParaRPr>
          </a:p>
          <a:p>
            <a:pPr>
              <a:spcBef>
                <a:spcPct val="50000"/>
              </a:spcBef>
            </a:pPr>
            <a:r>
              <a:rPr lang="en-US" altLang="zh-CN" sz="2800">
                <a:solidFill>
                  <a:srgbClr val="000000"/>
                </a:solidFill>
                <a:latin typeface="黑体" panose="02010609060101010101" pitchFamily="2" charset="-122"/>
                <a:ea typeface="黑体" panose="02010609060101010101" pitchFamily="2" charset="-122"/>
              </a:rPr>
              <a:t>1867</a:t>
            </a:r>
            <a:r>
              <a:rPr lang="zh-CN" altLang="en-US" sz="2800">
                <a:solidFill>
                  <a:srgbClr val="000000"/>
                </a:solidFill>
                <a:latin typeface="黑体" panose="02010609060101010101" pitchFamily="2" charset="-122"/>
                <a:ea typeface="黑体" panose="02010609060101010101" pitchFamily="2" charset="-122"/>
              </a:rPr>
              <a:t>年，第二次议会改革，</a:t>
            </a:r>
            <a:r>
              <a:rPr lang="zh-CN" altLang="en-US" sz="2800">
                <a:solidFill>
                  <a:srgbClr val="FF0000"/>
                </a:solidFill>
                <a:latin typeface="黑体" panose="02010609060101010101" pitchFamily="2" charset="-122"/>
                <a:ea typeface="黑体" panose="02010609060101010101" pitchFamily="2" charset="-122"/>
              </a:rPr>
              <a:t>城市小资产阶级和城市工人</a:t>
            </a:r>
            <a:r>
              <a:rPr lang="zh-CN" altLang="en-US" sz="2800">
                <a:solidFill>
                  <a:srgbClr val="000000"/>
                </a:solidFill>
                <a:latin typeface="黑体" panose="02010609060101010101" pitchFamily="2" charset="-122"/>
                <a:ea typeface="黑体" panose="02010609060101010101" pitchFamily="2" charset="-122"/>
              </a:rPr>
              <a:t>；</a:t>
            </a:r>
            <a:endParaRPr lang="zh-CN" altLang="en-US" sz="2800">
              <a:solidFill>
                <a:srgbClr val="000000"/>
              </a:solidFill>
              <a:latin typeface="黑体" panose="02010609060101010101" pitchFamily="2" charset="-122"/>
              <a:ea typeface="黑体" panose="02010609060101010101" pitchFamily="2" charset="-122"/>
            </a:endParaRPr>
          </a:p>
          <a:p>
            <a:pPr>
              <a:spcBef>
                <a:spcPct val="50000"/>
              </a:spcBef>
            </a:pPr>
            <a:r>
              <a:rPr lang="en-US" altLang="zh-CN" sz="2800">
                <a:solidFill>
                  <a:srgbClr val="000000"/>
                </a:solidFill>
                <a:latin typeface="黑体" panose="02010609060101010101" pitchFamily="2" charset="-122"/>
                <a:ea typeface="黑体" panose="02010609060101010101" pitchFamily="2" charset="-122"/>
              </a:rPr>
              <a:t>1884</a:t>
            </a:r>
            <a:r>
              <a:rPr lang="zh-CN" altLang="en-US" sz="2800">
                <a:solidFill>
                  <a:srgbClr val="000000"/>
                </a:solidFill>
                <a:latin typeface="黑体" panose="02010609060101010101" pitchFamily="2" charset="-122"/>
                <a:ea typeface="黑体" panose="02010609060101010101" pitchFamily="2" charset="-122"/>
              </a:rPr>
              <a:t>年，第三次议会改革，</a:t>
            </a:r>
            <a:r>
              <a:rPr lang="zh-CN" altLang="en-US" sz="2800">
                <a:solidFill>
                  <a:srgbClr val="FF0000"/>
                </a:solidFill>
                <a:latin typeface="黑体" panose="02010609060101010101" pitchFamily="2" charset="-122"/>
                <a:ea typeface="黑体" panose="02010609060101010101" pitchFamily="2" charset="-122"/>
              </a:rPr>
              <a:t>农业工人</a:t>
            </a:r>
            <a:r>
              <a:rPr lang="zh-CN" altLang="en-US" sz="2800">
                <a:solidFill>
                  <a:srgbClr val="000000"/>
                </a:solidFill>
                <a:latin typeface="黑体" panose="02010609060101010101" pitchFamily="2" charset="-122"/>
                <a:ea typeface="黑体" panose="02010609060101010101" pitchFamily="2" charset="-122"/>
              </a:rPr>
              <a:t>；</a:t>
            </a:r>
            <a:endParaRPr lang="zh-CN" altLang="en-US" sz="2800">
              <a:solidFill>
                <a:srgbClr val="000000"/>
              </a:solidFill>
              <a:latin typeface="黑体" panose="02010609060101010101" pitchFamily="2" charset="-122"/>
              <a:ea typeface="黑体" panose="02010609060101010101" pitchFamily="2" charset="-122"/>
            </a:endParaRPr>
          </a:p>
          <a:p>
            <a:pPr>
              <a:spcBef>
                <a:spcPct val="50000"/>
              </a:spcBef>
            </a:pPr>
            <a:r>
              <a:rPr lang="en-US" altLang="zh-CN" sz="2800">
                <a:solidFill>
                  <a:srgbClr val="000000"/>
                </a:solidFill>
                <a:latin typeface="黑体" panose="02010609060101010101" pitchFamily="2" charset="-122"/>
                <a:ea typeface="黑体" panose="02010609060101010101" pitchFamily="2" charset="-122"/>
              </a:rPr>
              <a:t>1918</a:t>
            </a:r>
            <a:r>
              <a:rPr lang="zh-CN" altLang="en-US" sz="2800">
                <a:solidFill>
                  <a:srgbClr val="000000"/>
                </a:solidFill>
                <a:latin typeface="黑体" panose="02010609060101010101" pitchFamily="2" charset="-122"/>
                <a:ea typeface="黑体" panose="02010609060101010101" pitchFamily="2" charset="-122"/>
              </a:rPr>
              <a:t>年，</a:t>
            </a:r>
            <a:r>
              <a:rPr lang="en-US" altLang="zh-CN" sz="2800">
                <a:solidFill>
                  <a:srgbClr val="FF0000"/>
                </a:solidFill>
                <a:latin typeface="黑体" panose="02010609060101010101" pitchFamily="2" charset="-122"/>
                <a:ea typeface="黑体" panose="02010609060101010101" pitchFamily="2" charset="-122"/>
              </a:rPr>
              <a:t>30</a:t>
            </a:r>
            <a:r>
              <a:rPr lang="zh-CN" altLang="en-US" sz="2800">
                <a:solidFill>
                  <a:srgbClr val="FF0000"/>
                </a:solidFill>
                <a:latin typeface="黑体" panose="02010609060101010101" pitchFamily="2" charset="-122"/>
                <a:ea typeface="黑体" panose="02010609060101010101" pitchFamily="2" charset="-122"/>
              </a:rPr>
              <a:t>岁</a:t>
            </a:r>
            <a:r>
              <a:rPr lang="zh-CN" altLang="en-US" sz="2800">
                <a:solidFill>
                  <a:srgbClr val="000000"/>
                </a:solidFill>
                <a:latin typeface="黑体" panose="02010609060101010101" pitchFamily="2" charset="-122"/>
                <a:ea typeface="黑体" panose="02010609060101010101" pitchFamily="2" charset="-122"/>
              </a:rPr>
              <a:t>以上有一定财产的</a:t>
            </a:r>
            <a:r>
              <a:rPr lang="zh-CN" altLang="en-US" sz="2800">
                <a:solidFill>
                  <a:srgbClr val="FF0000"/>
                </a:solidFill>
                <a:latin typeface="黑体" panose="02010609060101010101" pitchFamily="2" charset="-122"/>
                <a:ea typeface="黑体" panose="02010609060101010101" pitchFamily="2" charset="-122"/>
              </a:rPr>
              <a:t>妇女；</a:t>
            </a:r>
            <a:endParaRPr lang="zh-CN" altLang="en-US" sz="2800">
              <a:solidFill>
                <a:srgbClr val="FF0000"/>
              </a:solidFill>
              <a:latin typeface="黑体" panose="02010609060101010101" pitchFamily="2" charset="-122"/>
              <a:ea typeface="黑体" panose="02010609060101010101" pitchFamily="2" charset="-122"/>
            </a:endParaRPr>
          </a:p>
          <a:p>
            <a:pPr>
              <a:spcBef>
                <a:spcPct val="50000"/>
              </a:spcBef>
            </a:pPr>
            <a:r>
              <a:rPr lang="en-US" altLang="zh-CN" sz="2800">
                <a:solidFill>
                  <a:srgbClr val="000000"/>
                </a:solidFill>
                <a:latin typeface="黑体" panose="02010609060101010101" pitchFamily="2" charset="-122"/>
                <a:ea typeface="黑体" panose="02010609060101010101" pitchFamily="2" charset="-122"/>
              </a:rPr>
              <a:t>1928</a:t>
            </a:r>
            <a:r>
              <a:rPr lang="zh-CN" altLang="en-US" sz="2800">
                <a:solidFill>
                  <a:srgbClr val="000000"/>
                </a:solidFill>
                <a:latin typeface="黑体" panose="02010609060101010101" pitchFamily="2" charset="-122"/>
                <a:ea typeface="黑体" panose="02010609060101010101" pitchFamily="2" charset="-122"/>
              </a:rPr>
              <a:t>年，妇女的年龄降到</a:t>
            </a:r>
            <a:r>
              <a:rPr lang="en-US" altLang="zh-CN" sz="2800">
                <a:solidFill>
                  <a:srgbClr val="FF0000"/>
                </a:solidFill>
                <a:latin typeface="黑体" panose="02010609060101010101" pitchFamily="2" charset="-122"/>
                <a:ea typeface="黑体" panose="02010609060101010101" pitchFamily="2" charset="-122"/>
              </a:rPr>
              <a:t>21</a:t>
            </a:r>
            <a:r>
              <a:rPr lang="zh-CN" altLang="en-US" sz="2800">
                <a:solidFill>
                  <a:srgbClr val="FF0000"/>
                </a:solidFill>
                <a:latin typeface="黑体" panose="02010609060101010101" pitchFamily="2" charset="-122"/>
                <a:ea typeface="黑体" panose="02010609060101010101" pitchFamily="2" charset="-122"/>
              </a:rPr>
              <a:t>岁；</a:t>
            </a:r>
            <a:endParaRPr lang="zh-CN" altLang="en-US" sz="2800">
              <a:solidFill>
                <a:srgbClr val="FF0000"/>
              </a:solidFill>
              <a:latin typeface="黑体" panose="02010609060101010101" pitchFamily="2" charset="-122"/>
              <a:ea typeface="黑体" panose="02010609060101010101" pitchFamily="2" charset="-122"/>
            </a:endParaRPr>
          </a:p>
          <a:p>
            <a:pPr>
              <a:spcBef>
                <a:spcPct val="50000"/>
              </a:spcBef>
            </a:pPr>
            <a:r>
              <a:rPr lang="en-US" altLang="zh-CN" sz="2800">
                <a:solidFill>
                  <a:srgbClr val="000000"/>
                </a:solidFill>
                <a:latin typeface="黑体" panose="02010609060101010101" pitchFamily="2" charset="-122"/>
                <a:ea typeface="黑体" panose="02010609060101010101" pitchFamily="2" charset="-122"/>
              </a:rPr>
              <a:t>1969</a:t>
            </a:r>
            <a:r>
              <a:rPr lang="zh-CN" altLang="en-US" sz="2800">
                <a:solidFill>
                  <a:srgbClr val="000000"/>
                </a:solidFill>
                <a:latin typeface="黑体" panose="02010609060101010101" pitchFamily="2" charset="-122"/>
                <a:ea typeface="黑体" panose="02010609060101010101" pitchFamily="2" charset="-122"/>
              </a:rPr>
              <a:t>年，凡满</a:t>
            </a:r>
            <a:r>
              <a:rPr lang="en-US" altLang="zh-CN" sz="2800">
                <a:solidFill>
                  <a:srgbClr val="FF0000"/>
                </a:solidFill>
                <a:latin typeface="黑体" panose="02010609060101010101" pitchFamily="2" charset="-122"/>
                <a:ea typeface="黑体" panose="02010609060101010101" pitchFamily="2" charset="-122"/>
              </a:rPr>
              <a:t>18</a:t>
            </a:r>
            <a:r>
              <a:rPr lang="zh-CN" altLang="en-US" sz="2800">
                <a:solidFill>
                  <a:srgbClr val="FF0000"/>
                </a:solidFill>
                <a:latin typeface="黑体" panose="02010609060101010101" pitchFamily="2" charset="-122"/>
                <a:ea typeface="黑体" panose="02010609060101010101" pitchFamily="2" charset="-122"/>
              </a:rPr>
              <a:t>岁</a:t>
            </a:r>
            <a:r>
              <a:rPr lang="zh-CN" altLang="en-US" sz="2800">
                <a:solidFill>
                  <a:srgbClr val="000000"/>
                </a:solidFill>
                <a:latin typeface="黑体" panose="02010609060101010101" pitchFamily="2" charset="-122"/>
                <a:ea typeface="黑体" panose="02010609060101010101" pitchFamily="2" charset="-122"/>
              </a:rPr>
              <a:t>的男女都获普选权；</a:t>
            </a:r>
            <a:r>
              <a:rPr lang="zh-CN" altLang="en-US" sz="2800" b="0">
                <a:solidFill>
                  <a:srgbClr val="000000"/>
                </a:solidFill>
                <a:latin typeface="黑体" panose="02010609060101010101" pitchFamily="2" charset="-122"/>
                <a:ea typeface="黑体" panose="02010609060101010101" pitchFamily="2" charset="-122"/>
              </a:rPr>
              <a:t> </a:t>
            </a:r>
            <a:endParaRPr lang="zh-CN" altLang="en-US" sz="2800" b="0">
              <a:solidFill>
                <a:srgbClr val="000000"/>
              </a:solidFill>
              <a:latin typeface="黑体" panose="02010609060101010101" pitchFamily="2" charset="-122"/>
              <a:ea typeface="黑体" panose="02010609060101010101" pitchFamily="2" charset="-122"/>
            </a:endParaRPr>
          </a:p>
        </p:txBody>
      </p:sp>
      <p:sp>
        <p:nvSpPr>
          <p:cNvPr id="122883" name="矩形 122882"/>
          <p:cNvSpPr/>
          <p:nvPr/>
        </p:nvSpPr>
        <p:spPr>
          <a:xfrm>
            <a:off x="2640013" y="0"/>
            <a:ext cx="7885112" cy="829945"/>
          </a:xfrm>
          <a:prstGeom prst="rect">
            <a:avLst/>
          </a:prstGeom>
          <a:noFill/>
          <a:ln w="9525">
            <a:noFill/>
          </a:ln>
        </p:spPr>
        <p:txBody>
          <a:bodyPr>
            <a:spAutoFit/>
          </a:bodyPr>
          <a:lstStyle>
            <a:defPPr/>
          </a:lstStyle>
          <a:p>
            <a:pPr>
              <a:spcBef>
                <a:spcPct val="50000"/>
              </a:spcBef>
            </a:pPr>
            <a:r>
              <a:rPr lang="en-US" altLang="zh-CN" sz="4800">
                <a:solidFill>
                  <a:srgbClr val="009900"/>
                </a:solidFill>
                <a:latin typeface="黑体" panose="02010609060101010101" pitchFamily="2" charset="-122"/>
                <a:ea typeface="黑体" panose="02010609060101010101" pitchFamily="2" charset="-122"/>
              </a:rPr>
              <a:t> </a:t>
            </a:r>
            <a:r>
              <a:rPr lang="zh-CN" altLang="en-US" sz="4800">
                <a:solidFill>
                  <a:srgbClr val="009900"/>
                </a:solidFill>
                <a:latin typeface="黑体" panose="02010609060101010101" pitchFamily="2" charset="-122"/>
                <a:ea typeface="黑体" panose="02010609060101010101" pitchFamily="2" charset="-122"/>
              </a:rPr>
              <a:t>英国选举权逐渐扩大</a:t>
            </a:r>
            <a:endParaRPr lang="zh-CN" altLang="en-US" sz="4800">
              <a:solidFill>
                <a:srgbClr val="009900"/>
              </a:solidFill>
              <a:latin typeface="黑体" panose="02010609060101010101" pitchFamily="2" charset="-122"/>
              <a:ea typeface="黑体" panose="02010609060101010101" pitchFamily="2" charset="-122"/>
              <a:sym typeface="Wingdings" pitchFamily="2" charset="2"/>
            </a:endParaRPr>
          </a:p>
        </p:txBody>
      </p:sp>
      <p:sp>
        <p:nvSpPr>
          <p:cNvPr id="122885" name="文本框 122884"/>
          <p:cNvSpPr txBox="1"/>
          <p:nvPr/>
        </p:nvSpPr>
        <p:spPr>
          <a:xfrm>
            <a:off x="2068195" y="5958205"/>
            <a:ext cx="7848600" cy="706755"/>
          </a:xfrm>
          <a:prstGeom prst="rect">
            <a:avLst/>
          </a:prstGeom>
          <a:solidFill>
            <a:srgbClr val="000000"/>
          </a:solidFill>
          <a:ln w="9525">
            <a:noFill/>
          </a:ln>
        </p:spPr>
        <p:txBody>
          <a:bodyPr>
            <a:spAutoFit/>
          </a:bodyPr>
          <a:lstStyle>
            <a:defPPr/>
          </a:lstStyle>
          <a:p>
            <a:pPr>
              <a:spcBef>
                <a:spcPct val="50000"/>
              </a:spcBef>
            </a:pPr>
            <a:r>
              <a:rPr lang="zh-CN" altLang="en-US" sz="4000">
                <a:solidFill>
                  <a:schemeClr val="bg1"/>
                </a:solidFill>
                <a:latin typeface="Arial" panose="020b0604020202020204" pitchFamily="34" charset="0"/>
                <a:ea typeface="楷体" panose="02010609060101010101" charset="-122"/>
              </a:rPr>
              <a:t>说明：体现民主范围的逐渐扩大。</a:t>
            </a:r>
            <a:endParaRPr lang="zh-CN" altLang="en-US" sz="4000">
              <a:solidFill>
                <a:schemeClr val="bg1"/>
              </a:solidFill>
              <a:latin typeface="Arial" panose="020b0604020202020204" pitchFamily="34" charset="0"/>
              <a:ea typeface="楷体" panose="02010609060101010101" charset="-122"/>
            </a:endParaRPr>
          </a:p>
        </p:txBody>
      </p:sp>
      <p:sp>
        <p:nvSpPr>
          <p:cNvPr id="122886" name="矩形 122885"/>
          <p:cNvSpPr/>
          <p:nvPr/>
        </p:nvSpPr>
        <p:spPr>
          <a:xfrm>
            <a:off x="1819275" y="4269105"/>
            <a:ext cx="8423910" cy="1546225"/>
          </a:xfrm>
          <a:prstGeom prst="rect">
            <a:avLst/>
          </a:prstGeom>
        </p:spPr>
        <p:txBody>
          <a:bodyPr wrap="none" fromWordArt="1">
            <a:prstTxWarp prst="textCurveUp">
              <a:avLst>
                <a:gd name="adj" fmla="val 40356"/>
              </a:avLst>
            </a:prstTxWarp>
            <a:normAutofit/>
          </a:bodyPr>
          <a:lstStyle>
            <a:defPPr/>
          </a:lstStyle>
          <a:p>
            <a:pPr algn="ctr"/>
            <a:r>
              <a:rPr lang="zh-CN" altLang="en-US" sz="7200" b="1">
                <a:ln w="12700" cap="flat" cmpd="sng">
                  <a:solidFill>
                    <a:srgbClr val="000000"/>
                  </a:solidFill>
                  <a:prstDash val="solid"/>
                  <a:headEnd type="none" w="med" len="med"/>
                  <a:tailEnd type="none" w="med" len="med"/>
                </a:ln>
                <a:solidFill>
                  <a:srgbClr val="FF0000"/>
                </a:solidFill>
                <a:effectLst>
                  <a:outerShdw dist="45791" dir="2021404" algn="ctr" rotWithShape="0">
                    <a:srgbClr val="808080">
                      <a:alpha val="80000"/>
                    </a:srgbClr>
                  </a:outerShdw>
                </a:effectLst>
                <a:latin typeface="黑体" panose="02010609060101010101" pitchFamily="2" charset="-122"/>
                <a:ea typeface="黑体" panose="02010609060101010101" pitchFamily="2" charset="-122"/>
              </a:rPr>
              <a:t>贵族  工业资产阶级  公民</a:t>
            </a:r>
            <a:endParaRPr lang="zh-CN" altLang="en-US" sz="7200" b="1">
              <a:ln w="12700" cap="flat" cmpd="sng">
                <a:solidFill>
                  <a:srgbClr val="000000"/>
                </a:solidFill>
                <a:prstDash val="solid"/>
                <a:headEnd type="none" w="med" len="med"/>
                <a:tailEnd type="none" w="med" len="med"/>
              </a:ln>
              <a:solidFill>
                <a:srgbClr val="FF0000"/>
              </a:solidFill>
              <a:effectLst>
                <a:outerShdw dist="45791" dir="2021404" algn="ctr" rotWithShape="0">
                  <a:srgbClr val="808080">
                    <a:alpha val="80000"/>
                  </a:srgbClr>
                </a:outerShdw>
              </a:effectLst>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2882">
                                            <p:txEl>
                                              <p:pRg st="1" end="1"/>
                                            </p:txEl>
                                          </p:spTgt>
                                        </p:tgtEl>
                                        <p:attrNameLst>
                                          <p:attrName>style.visibility</p:attrName>
                                        </p:attrNameLst>
                                      </p:cBhvr>
                                      <p:to>
                                        <p:strVal val="visible"/>
                                      </p:to>
                                    </p:set>
                                    <p:animEffect transition="in" filter="box(in)">
                                      <p:cBhvr>
                                        <p:cTn id="7" dur="500"/>
                                        <p:tgtEl>
                                          <p:spTgt spid="122882">
                                            <p:txEl>
                                              <p:pRg st="1" end="1"/>
                                            </p:txEl>
                                          </p:spTgt>
                                        </p:tgtEl>
                                      </p:cBhvr>
                                    </p:animEffect>
                                  </p:childTnLst>
                                </p:cTn>
                              </p:par>
                            </p:childTnLst>
                          </p:cTn>
                        </p:par>
                        <p:par>
                          <p:cTn id="8" fill="hold" nodeType="afterGroup">
                            <p:stCondLst>
                              <p:cond delay="500"/>
                            </p:stCondLst>
                            <p:childTnLst>
                              <p:par>
                                <p:cTn id="9" presetID="4" presetClass="entr" presetSubtype="16" fill="hold" nodeType="afterEffect">
                                  <p:stCondLst>
                                    <p:cond delay="500"/>
                                  </p:stCondLst>
                                  <p:childTnLst>
                                    <p:set>
                                      <p:cBhvr>
                                        <p:cTn id="10" dur="1" fill="hold">
                                          <p:stCondLst>
                                            <p:cond delay="0"/>
                                          </p:stCondLst>
                                        </p:cTn>
                                        <p:tgtEl>
                                          <p:spTgt spid="122882">
                                            <p:txEl>
                                              <p:pRg st="2" end="2"/>
                                            </p:txEl>
                                          </p:spTgt>
                                        </p:tgtEl>
                                        <p:attrNameLst>
                                          <p:attrName>style.visibility</p:attrName>
                                        </p:attrNameLst>
                                      </p:cBhvr>
                                      <p:to>
                                        <p:strVal val="visible"/>
                                      </p:to>
                                    </p:set>
                                    <p:animEffect transition="in" filter="box(in)">
                                      <p:cBhvr>
                                        <p:cTn id="11" dur="500"/>
                                        <p:tgtEl>
                                          <p:spTgt spid="122882">
                                            <p:txEl>
                                              <p:pRg st="2" end="2"/>
                                            </p:txEl>
                                          </p:spTgt>
                                        </p:tgtEl>
                                      </p:cBhvr>
                                    </p:animEffect>
                                  </p:childTnLst>
                                </p:cTn>
                              </p:par>
                            </p:childTnLst>
                          </p:cTn>
                        </p:par>
                        <p:par>
                          <p:cTn id="12" fill="hold" nodeType="afterGroup">
                            <p:stCondLst>
                              <p:cond delay="1500"/>
                            </p:stCondLst>
                            <p:childTnLst>
                              <p:par>
                                <p:cTn id="13" presetID="4" presetClass="entr" presetSubtype="16" fill="hold" nodeType="afterEffect">
                                  <p:stCondLst>
                                    <p:cond delay="1000"/>
                                  </p:stCondLst>
                                  <p:childTnLst>
                                    <p:set>
                                      <p:cBhvr>
                                        <p:cTn id="14" dur="1" fill="hold">
                                          <p:stCondLst>
                                            <p:cond delay="0"/>
                                          </p:stCondLst>
                                        </p:cTn>
                                        <p:tgtEl>
                                          <p:spTgt spid="122882">
                                            <p:txEl>
                                              <p:pRg st="3" end="3"/>
                                            </p:txEl>
                                          </p:spTgt>
                                        </p:tgtEl>
                                        <p:attrNameLst>
                                          <p:attrName>style.visibility</p:attrName>
                                        </p:attrNameLst>
                                      </p:cBhvr>
                                      <p:to>
                                        <p:strVal val="visible"/>
                                      </p:to>
                                    </p:set>
                                    <p:animEffect transition="in" filter="box(in)">
                                      <p:cBhvr>
                                        <p:cTn id="15" dur="500"/>
                                        <p:tgtEl>
                                          <p:spTgt spid="122882">
                                            <p:txEl>
                                              <p:pRg st="3" end="3"/>
                                            </p:txEl>
                                          </p:spTgt>
                                        </p:tgtEl>
                                      </p:cBhvr>
                                    </p:animEffect>
                                  </p:childTnLst>
                                </p:cTn>
                              </p:par>
                            </p:childTnLst>
                          </p:cTn>
                        </p:par>
                        <p:par>
                          <p:cTn id="16" fill="hold" nodeType="afterGroup">
                            <p:stCondLst>
                              <p:cond delay="3000"/>
                            </p:stCondLst>
                            <p:childTnLst>
                              <p:par>
                                <p:cTn id="17" presetID="4" presetClass="entr" presetSubtype="16" fill="hold" nodeType="afterEffect">
                                  <p:stCondLst>
                                    <p:cond delay="1500"/>
                                  </p:stCondLst>
                                  <p:childTnLst>
                                    <p:set>
                                      <p:cBhvr>
                                        <p:cTn id="18" dur="1" fill="hold">
                                          <p:stCondLst>
                                            <p:cond delay="0"/>
                                          </p:stCondLst>
                                        </p:cTn>
                                        <p:tgtEl>
                                          <p:spTgt spid="122882">
                                            <p:txEl>
                                              <p:pRg st="4" end="4"/>
                                            </p:txEl>
                                          </p:spTgt>
                                        </p:tgtEl>
                                        <p:attrNameLst>
                                          <p:attrName>style.visibility</p:attrName>
                                        </p:attrNameLst>
                                      </p:cBhvr>
                                      <p:to>
                                        <p:strVal val="visible"/>
                                      </p:to>
                                    </p:set>
                                    <p:animEffect transition="in" filter="box(in)">
                                      <p:cBhvr>
                                        <p:cTn id="19" dur="500"/>
                                        <p:tgtEl>
                                          <p:spTgt spid="122882">
                                            <p:txEl>
                                              <p:pRg st="4" end="4"/>
                                            </p:txEl>
                                          </p:spTgt>
                                        </p:tgtEl>
                                      </p:cBhvr>
                                    </p:animEffect>
                                  </p:childTnLst>
                                </p:cTn>
                              </p:par>
                            </p:childTnLst>
                          </p:cTn>
                        </p:par>
                        <p:par>
                          <p:cTn id="20" fill="hold" nodeType="afterGroup">
                            <p:stCondLst>
                              <p:cond delay="5000"/>
                            </p:stCondLst>
                            <p:childTnLst>
                              <p:par>
                                <p:cTn id="21" presetID="4" presetClass="entr" presetSubtype="16" fill="hold" nodeType="afterEffect">
                                  <p:stCondLst>
                                    <p:cond delay="2000"/>
                                  </p:stCondLst>
                                  <p:childTnLst>
                                    <p:set>
                                      <p:cBhvr>
                                        <p:cTn id="22" dur="1" fill="hold">
                                          <p:stCondLst>
                                            <p:cond delay="0"/>
                                          </p:stCondLst>
                                        </p:cTn>
                                        <p:tgtEl>
                                          <p:spTgt spid="122882">
                                            <p:txEl>
                                              <p:pRg st="5" end="5"/>
                                            </p:txEl>
                                          </p:spTgt>
                                        </p:tgtEl>
                                        <p:attrNameLst>
                                          <p:attrName>style.visibility</p:attrName>
                                        </p:attrNameLst>
                                      </p:cBhvr>
                                      <p:to>
                                        <p:strVal val="visible"/>
                                      </p:to>
                                    </p:set>
                                    <p:animEffect transition="in" filter="box(in)">
                                      <p:cBhvr>
                                        <p:cTn id="23" dur="500"/>
                                        <p:tgtEl>
                                          <p:spTgt spid="122882">
                                            <p:txEl>
                                              <p:pRg st="5" end="5"/>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122886"/>
                                        </p:tgtEl>
                                        <p:attrNameLst>
                                          <p:attrName>style.visibility</p:attrName>
                                        </p:attrNameLst>
                                      </p:cBhvr>
                                      <p:to>
                                        <p:strVal val="visible"/>
                                      </p:to>
                                    </p:set>
                                    <p:animEffect transition="in" filter="blinds(horizontal)">
                                      <p:cBhvr>
                                        <p:cTn id="28" dur="500"/>
                                        <p:tgtEl>
                                          <p:spTgt spid="122886"/>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22885"/>
                                        </p:tgtEl>
                                        <p:attrNameLst>
                                          <p:attrName>style.visibility</p:attrName>
                                        </p:attrNameLst>
                                      </p:cBhvr>
                                      <p:to>
                                        <p:strVal val="visible"/>
                                      </p:to>
                                    </p:set>
                                    <p:animEffect transition="in" filter="box(in)">
                                      <p:cBhvr>
                                        <p:cTn id="33" dur="500"/>
                                        <p:tgtEl>
                                          <p:spTgt spid="122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4583" name="Rectangle 7"/>
          <p:cNvSpPr>
            <a:spLocks noChangeArrowheads="1"/>
          </p:cNvSpPr>
          <p:nvPr/>
        </p:nvSpPr>
        <p:spPr bwMode="auto">
          <a:xfrm>
            <a:off x="7913370" y="1754505"/>
            <a:ext cx="4021455" cy="4831080"/>
          </a:xfrm>
          <a:prstGeom prst="rect">
            <a:avLst/>
          </a:prstGeom>
          <a:noFill/>
          <a:ln w="12700" cmpd="sng">
            <a:solidFill>
              <a:schemeClr val="accent1">
                <a:shade val="50000"/>
              </a:schemeClr>
            </a:solidFill>
            <a:prstDash val="solid"/>
            <a:miter lim="800000"/>
          </a:ln>
        </p:spPr>
        <p:txBody>
          <a:bodyPr wrap="square" anchor="ctr">
            <a:spAutoFit/>
          </a:bodyPr>
          <a:lstStyle>
            <a:defPPr/>
          </a:lstStyle>
          <a:p>
            <a:pPr indent="0" algn="l">
              <a:lnSpc>
                <a:spcPct val="100000"/>
              </a:lnSpc>
              <a:buFontTx/>
              <a:buNone/>
            </a:pPr>
            <a:r>
              <a:rPr lang="en-US" sz="2800" b="1">
                <a:solidFill>
                  <a:schemeClr val="tx1"/>
                </a:solidFill>
                <a:latin typeface="黑体" panose="02010609060101010101" pitchFamily="2" charset="-122"/>
                <a:ea typeface="黑体" panose="02010609060101010101" pitchFamily="2" charset="-122"/>
                <a:cs typeface="黑体" panose="02010609060101010101" pitchFamily="2" charset="-122"/>
              </a:rPr>
              <a:t>4</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、影响</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a:p>
            <a:pPr indent="0" algn="l">
              <a:lnSpc>
                <a:spcPct val="100000"/>
              </a:lnSpc>
              <a:buFontTx/>
              <a:buNone/>
            </a:pP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rPr>
              <a:t>国内</a:t>
            </a:r>
            <a:endPar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endParaRPr>
          </a:p>
          <a:p>
            <a:pPr indent="0" algn="l">
              <a:lnSpc>
                <a:spcPct val="100000"/>
              </a:lnSpc>
              <a:buFontTx/>
              <a:buNone/>
            </a:pP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 (1)</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为英国资本主义发展提供了有力保障。</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a:p>
            <a:pPr marL="342900" indent="-342900" algn="l">
              <a:lnSpc>
                <a:spcPct val="100000"/>
              </a:lnSpc>
              <a:buNone/>
            </a:pP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 (2) </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权力互相制约与平衡有利于科学决策。</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a:p>
            <a:pPr marL="342900" indent="-342900" algn="l">
              <a:lnSpc>
                <a:spcPct val="100000"/>
              </a:lnSpc>
              <a:buNone/>
            </a:pP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3</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英国选民长期仅占人口的很少比例</a:t>
            </a:r>
            <a:endPar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endParaRPr>
          </a:p>
          <a:p>
            <a:pPr marL="342900" indent="-342900" algn="l">
              <a:lnSpc>
                <a:spcPct val="100000"/>
              </a:lnSpc>
              <a:buNone/>
            </a:pP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rPr>
              <a:t>国际</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a:p>
            <a:pPr marL="0" indent="0" algn="l" eaLnBrk="1" latinLnBrk="0" hangingPunct="1">
              <a:lnSpc>
                <a:spcPct val="100000"/>
              </a:lnSpc>
              <a:buNone/>
            </a:pP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对其他国家建立资本主义制度产生巨大影响</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pic>
        <p:nvPicPr>
          <p:cNvPr id="4" name="图片 3"/>
          <p:cNvPicPr>
            <a:picLocks noChangeAspect="1"/>
          </p:cNvPicPr>
          <p:nvPr/>
        </p:nvPicPr>
        <p:blipFill>
          <a:blip r:embed="rId3"/>
          <a:stretch>
            <a:fillRect/>
          </a:stretch>
        </p:blipFill>
        <p:spPr>
          <a:xfrm>
            <a:off x="113665" y="1860550"/>
            <a:ext cx="7503160" cy="4751705"/>
          </a:xfrm>
          <a:prstGeom prst="rect">
            <a:avLst/>
          </a:prstGeom>
        </p:spPr>
      </p:pic>
      <p:sp>
        <p:nvSpPr>
          <p:cNvPr id="51" name="文本框 50"/>
          <p:cNvSpPr txBox="1">
            <a:spLocks noChangeArrowheads="1"/>
          </p:cNvSpPr>
          <p:nvPr/>
        </p:nvSpPr>
        <p:spPr bwMode="auto">
          <a:xfrm>
            <a:off x="113665" y="2212340"/>
            <a:ext cx="2024380" cy="1938020"/>
          </a:xfrm>
          <a:prstGeom prst="rect">
            <a:avLst/>
          </a:prstGeom>
          <a:solidFill>
            <a:schemeClr val="bg1">
              <a:alpha val="45000"/>
            </a:schemeClr>
          </a:solidFill>
          <a:ln w="9525">
            <a:solidFill>
              <a:srgbClr val="CF8380"/>
            </a:solidFill>
            <a:miter lim="800000"/>
          </a:ln>
        </p:spPr>
        <p:txBody>
          <a:bodyPr wrap="square">
            <a:spAutoFit/>
          </a:bodyPr>
          <a:lstStyle>
            <a:defPPr/>
          </a:lstStyle>
          <a:p>
            <a:pPr eaLnBrk="1" latinLnBrk="0" hangingPunct="1">
              <a:lnSpc>
                <a:spcPct val="100000"/>
              </a:lnSpc>
            </a:pPr>
            <a:r>
              <a:rPr lang="zh-CN" altLang="en-US" sz="2000" b="1">
                <a:solidFill>
                  <a:schemeClr val="tx1">
                    <a:lumMod val="95000"/>
                    <a:lumOff val="5000"/>
                  </a:schemeClr>
                </a:solidFill>
                <a:latin typeface="黑体" panose="02010609060101010101" pitchFamily="2" charset="-122"/>
                <a:ea typeface="黑体" panose="02010609060101010101" pitchFamily="2" charset="-122"/>
              </a:rPr>
              <a:t>由多数党领袖担任，实际最高行政首长，成为国家政治生活的最高决策者和领导者</a:t>
            </a:r>
            <a:endParaRPr lang="zh-CN" altLang="en-US" sz="2000" b="1">
              <a:solidFill>
                <a:schemeClr val="tx1">
                  <a:lumMod val="95000"/>
                  <a:lumOff val="5000"/>
                </a:schemeClr>
              </a:solidFill>
              <a:latin typeface="黑体" panose="02010609060101010101" pitchFamily="2" charset="-122"/>
              <a:ea typeface="黑体" panose="02010609060101010101" pitchFamily="2" charset="-122"/>
            </a:endParaRPr>
          </a:p>
        </p:txBody>
      </p:sp>
      <p:sp>
        <p:nvSpPr>
          <p:cNvPr id="52" name="文本框 51"/>
          <p:cNvSpPr txBox="1">
            <a:spLocks noChangeArrowheads="1"/>
          </p:cNvSpPr>
          <p:nvPr/>
        </p:nvSpPr>
        <p:spPr bwMode="auto">
          <a:xfrm>
            <a:off x="5694680" y="2226945"/>
            <a:ext cx="1596390" cy="1630045"/>
          </a:xfrm>
          <a:prstGeom prst="rect">
            <a:avLst/>
          </a:prstGeom>
          <a:solidFill>
            <a:schemeClr val="bg1">
              <a:alpha val="45000"/>
            </a:schemeClr>
          </a:solidFill>
          <a:ln w="9525">
            <a:solidFill>
              <a:srgbClr val="CF8380"/>
            </a:solidFill>
            <a:miter lim="800000"/>
          </a:ln>
        </p:spPr>
        <p:txBody>
          <a:bodyPr wrap="square">
            <a:spAutoFit/>
          </a:bodyPr>
          <a:lstStyle>
            <a:defPPr/>
          </a:lstStyle>
          <a:p>
            <a:pPr eaLnBrk="1" latinLnBrk="0" hangingPunct="1">
              <a:lnSpc>
                <a:spcPct val="100000"/>
              </a:lnSpc>
            </a:pPr>
            <a:r>
              <a:rPr lang="zh-CN" altLang="en-US" sz="2000" b="1">
                <a:solidFill>
                  <a:schemeClr val="tx1">
                    <a:lumMod val="95000"/>
                    <a:lumOff val="5000"/>
                  </a:schemeClr>
                </a:solidFill>
                <a:latin typeface="黑体" panose="02010609060101010101" pitchFamily="2" charset="-122"/>
                <a:ea typeface="黑体" panose="02010609060101010101" pitchFamily="2" charset="-122"/>
              </a:rPr>
              <a:t>国家元首，仅扮演仪式性的角色，处于统而不治的地位</a:t>
            </a:r>
            <a:endParaRPr lang="zh-CN" altLang="en-US" sz="2000" b="1">
              <a:solidFill>
                <a:schemeClr val="tx1">
                  <a:lumMod val="95000"/>
                  <a:lumOff val="5000"/>
                </a:schemeClr>
              </a:solidFill>
              <a:latin typeface="黑体" panose="02010609060101010101" pitchFamily="2" charset="-122"/>
              <a:ea typeface="黑体" panose="02010609060101010101" pitchFamily="2" charset="-122"/>
            </a:endParaRPr>
          </a:p>
        </p:txBody>
      </p:sp>
      <p:pic>
        <p:nvPicPr>
          <p:cNvPr id="13" name="图片 12"/>
          <p:cNvPicPr>
            <a:picLocks noChangeAspect="1"/>
          </p:cNvPicPr>
          <p:nvPr/>
        </p:nvPicPr>
        <p:blipFill>
          <a:blip r:embed="rId4"/>
          <a:stretch>
            <a:fillRect/>
          </a:stretch>
        </p:blipFill>
        <p:spPr>
          <a:xfrm>
            <a:off x="3074670" y="4254500"/>
            <a:ext cx="1931035" cy="1028700"/>
          </a:xfrm>
          <a:prstGeom prst="rect">
            <a:avLst/>
          </a:prstGeom>
        </p:spPr>
      </p:pic>
      <p:sp>
        <p:nvSpPr>
          <p:cNvPr id="16" name="文本框 15"/>
          <p:cNvSpPr txBox="1"/>
          <p:nvPr/>
        </p:nvSpPr>
        <p:spPr>
          <a:xfrm>
            <a:off x="-271145" y="87630"/>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3" name="文本框 2"/>
          <p:cNvSpPr txBox="1"/>
          <p:nvPr/>
        </p:nvSpPr>
        <p:spPr>
          <a:xfrm>
            <a:off x="0" y="459105"/>
            <a:ext cx="12454890" cy="1845310"/>
          </a:xfrm>
          <a:prstGeom prst="rect">
            <a:avLst/>
          </a:prstGeom>
          <a:noFill/>
        </p:spPr>
        <p:txBody>
          <a:bodyPr wrap="square" rtlCol="0" anchor="t">
            <a:spAutoFit/>
          </a:bodyPr>
          <a:lstStyle>
            <a:defPPr/>
          </a:lstStyle>
          <a:p>
            <a:pPr>
              <a:lnSpc>
                <a:spcPct val="150000"/>
              </a:lnSpc>
            </a:pPr>
            <a:r>
              <a:rPr lang="en-US" sz="2800" b="1">
                <a:solidFill>
                  <a:schemeClr val="tx1">
                    <a:lumMod val="95000"/>
                    <a:lumOff val="5000"/>
                  </a:schemeClr>
                </a:solidFill>
                <a:latin typeface="黑体" panose="02010609060101010101" pitchFamily="2" charset="-122"/>
                <a:ea typeface="黑体" panose="02010609060101010101" pitchFamily="2" charset="-122"/>
                <a:cs typeface="黑体" panose="02010609060101010101" pitchFamily="2" charset="-122"/>
                <a:sym typeface="+mn-ea"/>
              </a:rPr>
              <a:t>3</a:t>
            </a:r>
            <a:r>
              <a:rPr lang="zh-CN" altLang="en-US" sz="2800" b="1">
                <a:solidFill>
                  <a:schemeClr val="tx1">
                    <a:lumMod val="95000"/>
                    <a:lumOff val="5000"/>
                  </a:schemeClr>
                </a:solidFill>
                <a:latin typeface="黑体" panose="02010609060101010101" pitchFamily="2" charset="-122"/>
                <a:ea typeface="黑体" panose="02010609060101010101" pitchFamily="2" charset="-122"/>
                <a:cs typeface="黑体" panose="02010609060101010101" pitchFamily="2" charset="-122"/>
                <a:sym typeface="+mn-ea"/>
              </a:rPr>
              <a:t>、主要特征</a:t>
            </a:r>
            <a:r>
              <a:rPr lang="zh-CN" altLang="en-US" sz="2400" b="1">
                <a:solidFill>
                  <a:schemeClr val="tx1">
                    <a:lumMod val="95000"/>
                    <a:lumOff val="5000"/>
                  </a:schemeClr>
                </a:solidFill>
                <a:latin typeface="宋体" panose="02010600030101010101" pitchFamily="2" charset="-122"/>
                <a:cs typeface="宋体" panose="02010600030101010101" pitchFamily="2" charset="-122"/>
                <a:sym typeface="+mn-ea"/>
              </a:rPr>
              <a:t> （</a:t>
            </a:r>
            <a:r>
              <a:rPr lang="en-US" altLang="zh-CN" sz="2400" b="1">
                <a:solidFill>
                  <a:schemeClr val="tx1">
                    <a:lumMod val="95000"/>
                    <a:lumOff val="5000"/>
                  </a:schemeClr>
                </a:solidFill>
                <a:latin typeface="宋体" panose="02010600030101010101" pitchFamily="2" charset="-122"/>
                <a:cs typeface="宋体" panose="02010600030101010101" pitchFamily="2" charset="-122"/>
                <a:sym typeface="+mn-ea"/>
              </a:rPr>
              <a:t>1</a:t>
            </a:r>
            <a:r>
              <a:rPr lang="zh-CN" altLang="en-US" sz="2400" b="1">
                <a:solidFill>
                  <a:schemeClr val="tx1">
                    <a:lumMod val="95000"/>
                    <a:lumOff val="5000"/>
                  </a:schemeClr>
                </a:solidFill>
                <a:latin typeface="宋体" panose="02010600030101010101" pitchFamily="2" charset="-122"/>
                <a:cs typeface="宋体" panose="02010600030101010101" pitchFamily="2" charset="-122"/>
                <a:sym typeface="+mn-ea"/>
              </a:rPr>
              <a:t>）议会权力至上，君主统而不治；（</a:t>
            </a:r>
            <a:r>
              <a:rPr lang="en-US" altLang="zh-CN" sz="2400" b="1">
                <a:solidFill>
                  <a:schemeClr val="tx1">
                    <a:lumMod val="95000"/>
                    <a:lumOff val="5000"/>
                  </a:schemeClr>
                </a:solidFill>
                <a:latin typeface="宋体" panose="02010600030101010101" pitchFamily="2" charset="-122"/>
                <a:cs typeface="宋体" panose="02010600030101010101" pitchFamily="2" charset="-122"/>
                <a:sym typeface="+mn-ea"/>
              </a:rPr>
              <a:t>2</a:t>
            </a:r>
            <a:r>
              <a:rPr lang="zh-CN" altLang="en-US" sz="2400" b="1">
                <a:solidFill>
                  <a:schemeClr val="tx1">
                    <a:lumMod val="95000"/>
                    <a:lumOff val="5000"/>
                  </a:schemeClr>
                </a:solidFill>
                <a:latin typeface="宋体" panose="02010600030101010101" pitchFamily="2" charset="-122"/>
                <a:cs typeface="宋体" panose="02010600030101010101" pitchFamily="2" charset="-122"/>
                <a:sym typeface="+mn-ea"/>
              </a:rPr>
              <a:t>）议会与内阁分权制衡</a:t>
            </a:r>
            <a:endParaRPr lang="zh-CN" altLang="en-US" sz="2400" b="1">
              <a:solidFill>
                <a:schemeClr val="tx1">
                  <a:lumMod val="95000"/>
                  <a:lumOff val="5000"/>
                </a:schemeClr>
              </a:solidFill>
              <a:latin typeface="宋体" pitchFamily="2" charset="-122"/>
              <a:cs typeface="宋体" panose="02010600030101010101" pitchFamily="2" charset="-122"/>
              <a:sym typeface="+mn-ea"/>
            </a:endParaRPr>
          </a:p>
          <a:p>
            <a:pPr>
              <a:lnSpc>
                <a:spcPct val="150000"/>
              </a:lnSpc>
            </a:pPr>
            <a:r>
              <a:rPr lang="zh-CN" altLang="en-US" sz="2400" b="1">
                <a:solidFill>
                  <a:schemeClr val="tx1">
                    <a:lumMod val="95000"/>
                    <a:lumOff val="5000"/>
                  </a:schemeClr>
                </a:solidFill>
                <a:latin typeface="宋体" panose="02010600030101010101" pitchFamily="2" charset="-122"/>
                <a:cs typeface="宋体" panose="02010600030101010101" pitchFamily="2" charset="-122"/>
                <a:sym typeface="+mn-ea"/>
              </a:rPr>
              <a:t>              （</a:t>
            </a:r>
            <a:r>
              <a:rPr lang="en-US" altLang="zh-CN" sz="2400" b="1">
                <a:solidFill>
                  <a:schemeClr val="tx1">
                    <a:lumMod val="95000"/>
                    <a:lumOff val="5000"/>
                  </a:schemeClr>
                </a:solidFill>
                <a:latin typeface="宋体" panose="02010600030101010101" pitchFamily="2" charset="-122"/>
                <a:cs typeface="宋体" panose="02010600030101010101" pitchFamily="2" charset="-122"/>
                <a:sym typeface="+mn-ea"/>
              </a:rPr>
              <a:t>3</a:t>
            </a:r>
            <a:r>
              <a:rPr lang="zh-CN" altLang="en-US" sz="2400" b="1">
                <a:solidFill>
                  <a:schemeClr val="tx1">
                    <a:lumMod val="95000"/>
                    <a:lumOff val="5000"/>
                  </a:schemeClr>
                </a:solidFill>
                <a:latin typeface="宋体" panose="02010600030101010101" pitchFamily="2" charset="-122"/>
                <a:cs typeface="宋体" panose="02010600030101010101" pitchFamily="2" charset="-122"/>
                <a:sym typeface="+mn-ea"/>
              </a:rPr>
              <a:t>）两党制；（</a:t>
            </a:r>
            <a:r>
              <a:rPr lang="en-US" altLang="zh-CN" sz="2400" b="1">
                <a:solidFill>
                  <a:schemeClr val="tx1">
                    <a:lumMod val="95000"/>
                    <a:lumOff val="5000"/>
                  </a:schemeClr>
                </a:solidFill>
                <a:latin typeface="宋体" panose="02010600030101010101" pitchFamily="2" charset="-122"/>
                <a:cs typeface="宋体" panose="02010600030101010101" pitchFamily="2" charset="-122"/>
                <a:sym typeface="+mn-ea"/>
              </a:rPr>
              <a:t>4</a:t>
            </a:r>
            <a:r>
              <a:rPr lang="zh-CN" altLang="en-US" sz="2400" b="1">
                <a:solidFill>
                  <a:schemeClr val="tx1">
                    <a:lumMod val="95000"/>
                    <a:lumOff val="5000"/>
                  </a:schemeClr>
                </a:solidFill>
                <a:latin typeface="宋体" panose="02010600030101010101" pitchFamily="2" charset="-122"/>
                <a:cs typeface="宋体" panose="02010600030101010101" pitchFamily="2" charset="-122"/>
                <a:sym typeface="+mn-ea"/>
              </a:rPr>
              <a:t>）责任内阁制</a:t>
            </a:r>
            <a:endParaRPr lang="zh-CN" altLang="en-US" sz="2400" b="1">
              <a:solidFill>
                <a:schemeClr val="tx1">
                  <a:lumMod val="95000"/>
                  <a:lumOff val="5000"/>
                </a:schemeClr>
              </a:solidFill>
              <a:latin typeface="宋体" pitchFamily="2" charset="-122"/>
              <a:ea typeface="宋体" panose="02010600030101010101" pitchFamily="2" charset="-122"/>
              <a:cs typeface="宋体" panose="02010600030101010101" pitchFamily="2" charset="-122"/>
            </a:endParaRPr>
          </a:p>
          <a:p>
            <a:pPr>
              <a:lnSpc>
                <a:spcPct val="150000"/>
              </a:lnSpc>
            </a:pP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1000"/>
                                        <p:tgtEl>
                                          <p:spTgt spid="51"/>
                                        </p:tgtEl>
                                      </p:cBhvr>
                                    </p:animEffect>
                                    <p:anim calcmode="lin" valueType="num">
                                      <p:cBhvr>
                                        <p:cTn id="8" dur="1000" fill="hold"/>
                                        <p:tgtEl>
                                          <p:spTgt spid="51"/>
                                        </p:tgtEl>
                                        <p:attrNameLst>
                                          <p:attrName>ppt_x</p:attrName>
                                        </p:attrNameLst>
                                      </p:cBhvr>
                                      <p:tavLst>
                                        <p:tav tm="0">
                                          <p:val>
                                            <p:strVal val="#ppt_x"/>
                                          </p:val>
                                        </p:tav>
                                        <p:tav tm="100000">
                                          <p:val>
                                            <p:strVal val="#ppt_x"/>
                                          </p:val>
                                        </p:tav>
                                      </p:tavLst>
                                    </p:anim>
                                    <p:anim calcmode="lin" valueType="num">
                                      <p:cBhvr>
                                        <p:cTn id="9" dur="1000" fill="hold"/>
                                        <p:tgtEl>
                                          <p:spTgt spid="51"/>
                                        </p:tgtEl>
                                        <p:attrNameLst>
                                          <p:attrName>ppt_y</p:attrName>
                                        </p:attrNameLst>
                                      </p:cBhvr>
                                      <p:tavLst>
                                        <p:tav tm="0">
                                          <p:val>
                                            <p:strVal val="#ppt_y+.1"/>
                                          </p:val>
                                        </p:tav>
                                        <p:tav tm="100000">
                                          <p:val>
                                            <p:strVal val="#ppt_y"/>
                                          </p:val>
                                        </p:tav>
                                      </p:tavLst>
                                    </p:anim>
                                  </p:childTnLst>
                                </p:cTn>
                              </p:par>
                              <p:par>
                                <p:cTn id="10" presetID="42" presetClass="entr" presetSubtype="0" fill="hold" grpId="1"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2" presetClass="entr" presetSubtype="4" fill="hold" nodeType="afterEffect">
                                  <p:stCondLst>
                                    <p:cond delay="100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24583">
                                            <p:txEl>
                                              <p:pRg st="0" end="0"/>
                                            </p:txEl>
                                          </p:spTgt>
                                        </p:tgtEl>
                                        <p:attrNameLst>
                                          <p:attrName>style.visibility</p:attrName>
                                        </p:attrNameLst>
                                      </p:cBhvr>
                                      <p:to>
                                        <p:strVal val="visible"/>
                                      </p:to>
                                    </p:set>
                                    <p:anim calcmode="lin" valueType="num">
                                      <p:cBhvr additive="base">
                                        <p:cTn id="24" dur="500" fill="hold"/>
                                        <p:tgtEl>
                                          <p:spTgt spid="24583">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45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nodeType="clickEffect">
                                  <p:stCondLst>
                                    <p:cond delay="0"/>
                                  </p:stCondLst>
                                  <p:childTnLst>
                                    <p:set>
                                      <p:cBhvr>
                                        <p:cTn id="29" dur="1" fill="hold">
                                          <p:stCondLst>
                                            <p:cond delay="0"/>
                                          </p:stCondLst>
                                        </p:cTn>
                                        <p:tgtEl>
                                          <p:spTgt spid="24583">
                                            <p:txEl>
                                              <p:pRg st="1" end="1"/>
                                            </p:txEl>
                                          </p:spTgt>
                                        </p:tgtEl>
                                        <p:attrNameLst>
                                          <p:attrName>style.visibility</p:attrName>
                                        </p:attrNameLst>
                                      </p:cBhvr>
                                      <p:to>
                                        <p:strVal val="visible"/>
                                      </p:to>
                                    </p:set>
                                    <p:anim calcmode="lin" valueType="num">
                                      <p:cBhvr additive="base">
                                        <p:cTn id="30" dur="500" fill="hold"/>
                                        <p:tgtEl>
                                          <p:spTgt spid="24583">
                                            <p:txEl>
                                              <p:pRg st="1" end="1"/>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458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nodeType="clickEffect">
                                  <p:stCondLst>
                                    <p:cond delay="0"/>
                                  </p:stCondLst>
                                  <p:childTnLst>
                                    <p:set>
                                      <p:cBhvr>
                                        <p:cTn id="35" dur="1" fill="hold">
                                          <p:stCondLst>
                                            <p:cond delay="0"/>
                                          </p:stCondLst>
                                        </p:cTn>
                                        <p:tgtEl>
                                          <p:spTgt spid="24583">
                                            <p:txEl>
                                              <p:pRg st="2" end="2"/>
                                            </p:txEl>
                                          </p:spTgt>
                                        </p:tgtEl>
                                        <p:attrNameLst>
                                          <p:attrName>style.visibility</p:attrName>
                                        </p:attrNameLst>
                                      </p:cBhvr>
                                      <p:to>
                                        <p:strVal val="visible"/>
                                      </p:to>
                                    </p:set>
                                    <p:anim calcmode="lin" valueType="num">
                                      <p:cBhvr additive="base">
                                        <p:cTn id="36" dur="500" fill="hold"/>
                                        <p:tgtEl>
                                          <p:spTgt spid="24583">
                                            <p:txEl>
                                              <p:pRg st="2" end="2"/>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458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nodeType="clickEffect">
                                  <p:stCondLst>
                                    <p:cond delay="0"/>
                                  </p:stCondLst>
                                  <p:childTnLst>
                                    <p:set>
                                      <p:cBhvr>
                                        <p:cTn id="41" dur="1" fill="hold">
                                          <p:stCondLst>
                                            <p:cond delay="0"/>
                                          </p:stCondLst>
                                        </p:cTn>
                                        <p:tgtEl>
                                          <p:spTgt spid="24583">
                                            <p:txEl>
                                              <p:pRg st="3" end="3"/>
                                            </p:txEl>
                                          </p:spTgt>
                                        </p:tgtEl>
                                        <p:attrNameLst>
                                          <p:attrName>style.visibility</p:attrName>
                                        </p:attrNameLst>
                                      </p:cBhvr>
                                      <p:to>
                                        <p:strVal val="visible"/>
                                      </p:to>
                                    </p:set>
                                    <p:anim calcmode="lin" valueType="num">
                                      <p:cBhvr additive="base">
                                        <p:cTn id="42" dur="500" fill="hold"/>
                                        <p:tgtEl>
                                          <p:spTgt spid="24583">
                                            <p:txEl>
                                              <p:pRg st="3" end="3"/>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458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nodeType="clickEffect">
                                  <p:stCondLst>
                                    <p:cond delay="0"/>
                                  </p:stCondLst>
                                  <p:childTnLst>
                                    <p:set>
                                      <p:cBhvr>
                                        <p:cTn id="47" dur="1" fill="hold">
                                          <p:stCondLst>
                                            <p:cond delay="0"/>
                                          </p:stCondLst>
                                        </p:cTn>
                                        <p:tgtEl>
                                          <p:spTgt spid="24583">
                                            <p:txEl>
                                              <p:pRg st="4" end="4"/>
                                            </p:txEl>
                                          </p:spTgt>
                                        </p:tgtEl>
                                        <p:attrNameLst>
                                          <p:attrName>style.visibility</p:attrName>
                                        </p:attrNameLst>
                                      </p:cBhvr>
                                      <p:to>
                                        <p:strVal val="visible"/>
                                      </p:to>
                                    </p:set>
                                    <p:anim calcmode="lin" valueType="num">
                                      <p:cBhvr additive="base">
                                        <p:cTn id="48" dur="500" fill="hold"/>
                                        <p:tgtEl>
                                          <p:spTgt spid="24583">
                                            <p:txEl>
                                              <p:pRg st="4" end="4"/>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2458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4" fill="hold" nodeType="clickEffect">
                                  <p:stCondLst>
                                    <p:cond delay="0"/>
                                  </p:stCondLst>
                                  <p:childTnLst>
                                    <p:set>
                                      <p:cBhvr>
                                        <p:cTn id="53" dur="1" fill="hold">
                                          <p:stCondLst>
                                            <p:cond delay="0"/>
                                          </p:stCondLst>
                                        </p:cTn>
                                        <p:tgtEl>
                                          <p:spTgt spid="24583">
                                            <p:txEl>
                                              <p:pRg st="5" end="5"/>
                                            </p:txEl>
                                          </p:spTgt>
                                        </p:tgtEl>
                                        <p:attrNameLst>
                                          <p:attrName>style.visibility</p:attrName>
                                        </p:attrNameLst>
                                      </p:cBhvr>
                                      <p:to>
                                        <p:strVal val="visible"/>
                                      </p:to>
                                    </p:set>
                                    <p:anim calcmode="lin" valueType="num">
                                      <p:cBhvr additive="base">
                                        <p:cTn id="54" dur="500" fill="hold"/>
                                        <p:tgtEl>
                                          <p:spTgt spid="24583">
                                            <p:txEl>
                                              <p:pRg st="5" end="5"/>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2458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afterGroup">
                            <p:stCondLst>
                              <p:cond delay="0"/>
                            </p:stCondLst>
                            <p:childTnLst>
                              <p:par>
                                <p:cTn id="58" presetID="2" presetClass="entr" presetSubtype="4" fill="hold" nodeType="clickEffect">
                                  <p:stCondLst>
                                    <p:cond delay="0"/>
                                  </p:stCondLst>
                                  <p:childTnLst>
                                    <p:set>
                                      <p:cBhvr>
                                        <p:cTn id="59" dur="1" fill="hold">
                                          <p:stCondLst>
                                            <p:cond delay="0"/>
                                          </p:stCondLst>
                                        </p:cTn>
                                        <p:tgtEl>
                                          <p:spTgt spid="24583">
                                            <p:txEl>
                                              <p:pRg st="6" end="6"/>
                                            </p:txEl>
                                          </p:spTgt>
                                        </p:tgtEl>
                                        <p:attrNameLst>
                                          <p:attrName>style.visibility</p:attrName>
                                        </p:attrNameLst>
                                      </p:cBhvr>
                                      <p:to>
                                        <p:strVal val="visible"/>
                                      </p:to>
                                    </p:set>
                                    <p:anim calcmode="lin" valueType="num">
                                      <p:cBhvr additive="base">
                                        <p:cTn id="60" dur="500" fill="hold"/>
                                        <p:tgtEl>
                                          <p:spTgt spid="24583">
                                            <p:txEl>
                                              <p:pRg st="6" end="6"/>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2458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1"/>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文本框 3"/>
          <p:cNvSpPr txBox="1"/>
          <p:nvPr/>
        </p:nvSpPr>
        <p:spPr>
          <a:xfrm>
            <a:off x="219075" y="754380"/>
            <a:ext cx="4950460" cy="583565"/>
          </a:xfrm>
          <a:prstGeom prst="rect">
            <a:avLst/>
          </a:prstGeom>
          <a:noFill/>
        </p:spPr>
        <p:txBody>
          <a:bodyPr wrap="square" rtlCol="0" anchor="t">
            <a:spAutoFit/>
          </a:bodyPr>
          <a:lstStyle>
            <a:defPPr/>
          </a:lstStyle>
          <a:p>
            <a:pPr/>
            <a:r>
              <a:rPr lang="zh-CN" altLang="en-US" sz="3200" b="1">
                <a:solidFill>
                  <a:schemeClr val="tx1"/>
                </a:solidFill>
                <a:latin typeface="黑体" panose="02010609060101010101" pitchFamily="2" charset="-122"/>
                <a:ea typeface="黑体" panose="02010609060101010101" pitchFamily="2" charset="-122"/>
                <a:sym typeface="+mn-ea"/>
              </a:rPr>
              <a:t>（二）美国联邦制</a:t>
            </a:r>
            <a:endParaRPr lang="zh-CN" altLang="en-US" sz="3200" b="1">
              <a:solidFill>
                <a:schemeClr val="tx1"/>
              </a:solidFill>
              <a:latin typeface="黑体" panose="02010609060101010101" pitchFamily="2" charset="-122"/>
              <a:ea typeface="黑体" panose="02010609060101010101" pitchFamily="2" charset="-122"/>
              <a:sym typeface="+mn-ea"/>
            </a:endParaRPr>
          </a:p>
        </p:txBody>
      </p:sp>
      <p:sp>
        <p:nvSpPr>
          <p:cNvPr id="13" name="文本框 1"/>
          <p:cNvSpPr txBox="1">
            <a:spLocks noChangeArrowheads="1"/>
          </p:cNvSpPr>
          <p:nvPr/>
        </p:nvSpPr>
        <p:spPr bwMode="auto">
          <a:xfrm>
            <a:off x="339090" y="1530350"/>
            <a:ext cx="10878185" cy="1513840"/>
          </a:xfrm>
          <a:prstGeom prst="rect">
            <a:avLst/>
          </a:prstGeom>
          <a:solidFill>
            <a:sysClr val="window" lastClr="FFFFFF"/>
          </a:solidFill>
          <a:ln w="25400" cap="flat" cmpd="sng" algn="ctr">
            <a:solidFill>
              <a:srgbClr val="F79646"/>
            </a:solidFill>
            <a:prstDash val="solid"/>
          </a:ln>
          <a:effectLst/>
        </p:spPr>
        <p:style>
          <a:lnRef idx="2">
            <a:schemeClr val="accent6"/>
          </a:lnRef>
          <a:fillRef idx="1">
            <a:schemeClr val="lt1"/>
          </a:fillRef>
          <a:effectRef idx="0">
            <a:schemeClr val="accent6"/>
          </a:effectRef>
          <a:fontRef idx="minor">
            <a:schemeClr val="dk1"/>
          </a:fontRef>
        </p:style>
        <p:txBody>
          <a:bodyPr wrap="square">
            <a:spAutoFit/>
          </a:bodyPr>
          <a:lstStyle>
            <a:defPPr/>
          </a:lstStyle>
          <a:p>
            <a:pPr algn="just">
              <a:spcBef>
                <a:spcPct val="20000"/>
              </a:spcBef>
              <a:spcAft>
                <a:spcPct val="10000"/>
              </a:spcAft>
            </a:pPr>
            <a:r>
              <a:rPr lang="zh-CN" altLang="en-US" sz="2800" b="1" smtClean="0">
                <a:solidFill>
                  <a:srgbClr val="FF0000"/>
                </a:solidFill>
                <a:latin typeface="黑体" panose="02010609060101010101" pitchFamily="2" charset="-122"/>
                <a:ea typeface="黑体" panose="02010609060101010101" pitchFamily="2" charset="-122"/>
                <a:sym typeface="+mn-ea"/>
              </a:rPr>
              <a:t>民主共和制</a:t>
            </a:r>
            <a:r>
              <a:rPr lang="zh-CN" altLang="en-US" sz="2800" b="1" smtClean="0">
                <a:solidFill>
                  <a:srgbClr val="000000"/>
                </a:solidFill>
                <a:latin typeface="宋体" panose="02010600030101010101" pitchFamily="2" charset="-122"/>
                <a:sym typeface="+mn-ea"/>
              </a:rPr>
              <a:t>：</a:t>
            </a:r>
            <a:r>
              <a:rPr lang="zh-CN" altLang="en-US" sz="2800" b="1" smtClean="0">
                <a:latin typeface="黑体" panose="02010609060101010101" pitchFamily="2" charset="-122"/>
                <a:ea typeface="黑体" panose="02010609060101010101" pitchFamily="2" charset="-122"/>
                <a:sym typeface="+mn-ea"/>
              </a:rPr>
              <a:t>是</a:t>
            </a:r>
            <a:r>
              <a:rPr lang="zh-CN" altLang="en-US" sz="2800" b="1">
                <a:latin typeface="黑体" panose="02010609060101010101" pitchFamily="2" charset="-122"/>
                <a:ea typeface="黑体" panose="02010609060101010101" pitchFamily="2" charset="-122"/>
                <a:sym typeface="+mn-ea"/>
              </a:rPr>
              <a:t>指国家的权力机关和国家元首由选举产生并有一定任期的政权组织形式（政体）。</a:t>
            </a:r>
            <a:endParaRPr lang="zh-CN" altLang="en-US" sz="2800" b="1">
              <a:latin typeface="黑体" panose="02010609060101010101" pitchFamily="2" charset="-122"/>
              <a:ea typeface="黑体" panose="02010609060101010101" pitchFamily="2" charset="-122"/>
              <a:sym typeface="+mn-ea"/>
            </a:endParaRPr>
          </a:p>
          <a:p>
            <a:pPr algn="just">
              <a:spcBef>
                <a:spcPct val="20000"/>
              </a:spcBef>
              <a:spcAft>
                <a:spcPct val="10000"/>
              </a:spcAft>
            </a:pPr>
            <a:r>
              <a:rPr lang="zh-CN" altLang="en-US" sz="2800" b="1">
                <a:solidFill>
                  <a:srgbClr val="FF0000"/>
                </a:solidFill>
                <a:latin typeface="黑体" panose="02010609060101010101" pitchFamily="2" charset="-122"/>
                <a:ea typeface="黑体" panose="02010609060101010101" pitchFamily="2" charset="-122"/>
                <a:sym typeface="+mn-ea"/>
              </a:rPr>
              <a:t>联邦制：</a:t>
            </a:r>
            <a:r>
              <a:rPr lang="zh-CN" altLang="en-US" sz="2800" b="1">
                <a:latin typeface="黑体" panose="02010609060101010101" pitchFamily="2" charset="-122"/>
                <a:ea typeface="黑体" panose="02010609060101010101" pitchFamily="2" charset="-122"/>
                <a:sym typeface="+mn-ea"/>
              </a:rPr>
              <a:t>中央集权，地方保留一部分自治权力（国家结构）</a:t>
            </a:r>
            <a:endParaRPr lang="zh-CN" altLang="en-US" sz="2800" b="1">
              <a:latin typeface="黑体" panose="02010609060101010101" pitchFamily="2" charset="-122"/>
              <a:ea typeface="黑体" panose="02010609060101010101" pitchFamily="2" charset="-122"/>
            </a:endParaRPr>
          </a:p>
        </p:txBody>
      </p:sp>
      <p:sp>
        <p:nvSpPr>
          <p:cNvPr id="16" name="文本框 15"/>
          <p:cNvSpPr txBox="1"/>
          <p:nvPr/>
        </p:nvSpPr>
        <p:spPr>
          <a:xfrm>
            <a:off x="-21336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17" name="文本框 16"/>
          <p:cNvSpPr txBox="1"/>
          <p:nvPr/>
        </p:nvSpPr>
        <p:spPr>
          <a:xfrm>
            <a:off x="219075" y="3948430"/>
            <a:ext cx="6794500" cy="2030095"/>
          </a:xfrm>
          <a:prstGeom prst="rect">
            <a:avLst/>
          </a:prstGeom>
          <a:noFill/>
          <a:ln w="12700" cmpd="sng">
            <a:solidFill>
              <a:schemeClr val="bg1"/>
            </a:solidFill>
            <a:prstDash val="solid"/>
          </a:ln>
        </p:spPr>
        <p:txBody>
          <a:bodyPr wrap="square" rtlCol="0" anchor="t">
            <a:spAutoFit/>
          </a:bodyPr>
          <a:lstStyle>
            <a:defPPr/>
          </a:lstStyle>
          <a:p>
            <a:pPr eaLnBrk="1" latinLnBrk="0" hangingPunct="1">
              <a:lnSpc>
                <a:spcPct val="150000"/>
              </a:lnSpc>
            </a:pP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1</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1775</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年，北美</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13</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个英国殖民地发起独立战争，</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1776</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年，美利坚合众国建立</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a:p>
            <a:pPr eaLnBrk="1" latinLnBrk="0" hangingPunct="1">
              <a:lnSpc>
                <a:spcPct val="150000"/>
              </a:lnSpc>
            </a:pP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2</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）1787年，美国制定宪法。</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8" name="文本框 17"/>
          <p:cNvSpPr txBox="1"/>
          <p:nvPr/>
        </p:nvSpPr>
        <p:spPr>
          <a:xfrm>
            <a:off x="219075" y="3106420"/>
            <a:ext cx="1790700" cy="645160"/>
          </a:xfrm>
          <a:prstGeom prst="rect">
            <a:avLst/>
          </a:prstGeom>
          <a:noFill/>
        </p:spPr>
        <p:txBody>
          <a:bodyPr wrap="none" rtlCol="0">
            <a:spAutoFit/>
          </a:bodyPr>
          <a:lstStyle>
            <a:defPPr/>
          </a:lstStyle>
          <a:p>
            <a:pPr/>
            <a:r>
              <a:rPr lang="en-US" altLang="zh-CN" sz="3600" b="1">
                <a:solidFill>
                  <a:srgbClr val="FF0000"/>
                </a:solidFill>
                <a:latin typeface="黑体" panose="02010609060101010101" pitchFamily="2" charset="-122"/>
                <a:ea typeface="黑体" panose="02010609060101010101" pitchFamily="2" charset="-122"/>
                <a:cs typeface="黑体" panose="02010609060101010101" pitchFamily="2" charset="-122"/>
              </a:rPr>
              <a:t>1</a:t>
            </a:r>
            <a:r>
              <a:rPr lang="zh-CN" altLang="en-US" sz="3600" b="1">
                <a:solidFill>
                  <a:srgbClr val="FF0000"/>
                </a:solidFill>
                <a:latin typeface="黑体" panose="02010609060101010101" pitchFamily="2" charset="-122"/>
                <a:ea typeface="黑体" panose="02010609060101010101" pitchFamily="2" charset="-122"/>
                <a:cs typeface="黑体" panose="02010609060101010101" pitchFamily="2" charset="-122"/>
              </a:rPr>
              <a:t>、过程</a:t>
            </a:r>
            <a:endParaRPr lang="zh-CN" altLang="en-US" sz="3600" b="1">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pic>
        <p:nvPicPr>
          <p:cNvPr id="7209" name="图片 4"/>
          <p:cNvPicPr>
            <a:picLocks noChangeAspect="1"/>
          </p:cNvPicPr>
          <p:nvPr/>
        </p:nvPicPr>
        <p:blipFill>
          <a:blip r:embed="rId3"/>
          <a:stretch>
            <a:fillRect/>
          </a:stretch>
        </p:blipFill>
        <p:spPr>
          <a:xfrm>
            <a:off x="9565005" y="3484880"/>
            <a:ext cx="2174240" cy="3122930"/>
          </a:xfrm>
          <a:prstGeom prst="rect">
            <a:avLst/>
          </a:prstGeom>
          <a:noFill/>
          <a:ln w="9525">
            <a:noFill/>
          </a:ln>
        </p:spPr>
      </p:pic>
      <p:pic>
        <p:nvPicPr>
          <p:cNvPr id="42" name="图片 41"/>
          <p:cNvPicPr>
            <a:picLocks noChangeAspect="1"/>
          </p:cNvPicPr>
          <p:nvPr/>
        </p:nvPicPr>
        <p:blipFill>
          <a:blip r:embed="rId4"/>
          <a:stretch>
            <a:fillRect/>
          </a:stretch>
        </p:blipFill>
        <p:spPr>
          <a:xfrm>
            <a:off x="7267575" y="3351530"/>
            <a:ext cx="1993900" cy="3256280"/>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additive="base">
                                        <p:cTn id="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
                                            <p:txEl>
                                              <p:pRg st="1" end="1"/>
                                            </p:txEl>
                                          </p:spTgt>
                                        </p:tgtEl>
                                        <p:attrNameLst>
                                          <p:attrName>style.visibility</p:attrName>
                                        </p:attrNameLst>
                                      </p:cBhvr>
                                      <p:to>
                                        <p:strVal val="visible"/>
                                      </p:to>
                                    </p:set>
                                    <p:anim calcmode="lin" valueType="num">
                                      <p:cBhvr additive="base">
                                        <p:cTn id="13"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pSp>
        <p:nvGrpSpPr>
          <p:cNvPr id="18" name="组合 17"/>
          <p:cNvGrpSpPr/>
          <p:nvPr/>
        </p:nvGrpSpPr>
        <p:grpSpPr>
          <a:xfrm>
            <a:off x="5028565" y="605790"/>
            <a:ext cx="2303145" cy="1892300"/>
            <a:chOff x="6473" y="1025"/>
            <a:chExt cx="1919" cy="2746"/>
          </a:xfrm>
        </p:grpSpPr>
        <p:pic>
          <p:nvPicPr>
            <p:cNvPr id="88076" name="Picture 19"/>
            <p:cNvPicPr>
              <a:picLocks noChangeAspect="1"/>
            </p:cNvPicPr>
            <p:nvPr/>
          </p:nvPicPr>
          <p:blipFill>
            <a:blip r:embed="rId2"/>
            <a:stretch>
              <a:fillRect/>
            </a:stretch>
          </p:blipFill>
          <p:spPr>
            <a:xfrm>
              <a:off x="6473" y="1025"/>
              <a:ext cx="1919" cy="2167"/>
            </a:xfrm>
            <a:prstGeom prst="rect">
              <a:avLst/>
            </a:prstGeom>
            <a:noFill/>
            <a:ln w="9525">
              <a:noFill/>
            </a:ln>
          </p:spPr>
        </p:pic>
        <p:sp>
          <p:nvSpPr>
            <p:cNvPr id="12305" name="矩形 6"/>
            <p:cNvSpPr>
              <a:spLocks noChangeArrowheads="1"/>
            </p:cNvSpPr>
            <p:nvPr/>
          </p:nvSpPr>
          <p:spPr bwMode="auto">
            <a:xfrm>
              <a:off x="6740" y="2514"/>
              <a:ext cx="1387" cy="568"/>
            </a:xfrm>
            <a:prstGeom prst="rect">
              <a:avLst/>
            </a:prstGeom>
            <a:noFill/>
            <a:ln w="9525">
              <a:noFill/>
              <a:miter lim="800000"/>
            </a:ln>
            <a:effectLst/>
          </p:spPr>
          <p:txBody>
            <a:bodyPr wrap="square">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950" b="1" i="0" u="none" strike="noStrike" kern="1200" cap="none" spc="0" normalizeH="0" baseline="0" noProof="0">
                  <a:ln>
                    <a:noFill/>
                  </a:ln>
                  <a:solidFill>
                    <a:srgbClr val="FFFF00"/>
                  </a:solidFill>
                  <a:effectLst>
                    <a:outerShdw blurRad="38100" dist="38100" dir="2700000" algn="tl">
                      <a:srgbClr val="C0C0C0"/>
                    </a:outerShdw>
                  </a:effectLst>
                  <a:uLnTx/>
                  <a:uFillTx/>
                  <a:latin typeface="Arial" panose="020b0604020202020204" pitchFamily="34" charset="0"/>
                  <a:ea typeface="微软雅黑" panose="020b0503020204020204" charset="-122"/>
                  <a:cs typeface="+mn-cs"/>
                </a:rPr>
                <a:t>总统</a:t>
              </a:r>
              <a:endParaRPr kumimoji="0" lang="zh-CN" altLang="en-US" sz="1950" b="1" i="0" u="none" strike="noStrike" kern="1200" cap="none" spc="0" normalizeH="0" baseline="0" noProof="0">
                <a:ln>
                  <a:noFill/>
                </a:ln>
                <a:solidFill>
                  <a:srgbClr val="FFFF00"/>
                </a:solidFill>
                <a:effectLst>
                  <a:outerShdw blurRad="38100" dist="38100" dir="2700000" algn="tl">
                    <a:srgbClr val="C0C0C0"/>
                  </a:outerShdw>
                </a:effectLst>
                <a:uLnTx/>
                <a:uFillTx/>
                <a:latin typeface="Arial" panose="020b0604020202020204" pitchFamily="34" charset="0"/>
                <a:ea typeface="微软雅黑" panose="020b0503020204020204" charset="-122"/>
                <a:cs typeface="+mn-cs"/>
              </a:endParaRPr>
            </a:p>
          </p:txBody>
        </p:sp>
        <p:sp>
          <p:nvSpPr>
            <p:cNvPr id="88078" name="文本框 16"/>
            <p:cNvSpPr txBox="1"/>
            <p:nvPr/>
          </p:nvSpPr>
          <p:spPr>
            <a:xfrm>
              <a:off x="6726" y="3192"/>
              <a:ext cx="1374" cy="579"/>
            </a:xfrm>
            <a:prstGeom prst="rect">
              <a:avLst/>
            </a:prstGeom>
            <a:noFill/>
            <a:ln w="9525">
              <a:noFill/>
            </a:ln>
          </p:spPr>
          <p:txBody>
            <a:bodyPr wrap="square" anchor="t">
              <a:spAutoFit/>
            </a:bodyPr>
            <a:lstStyle>
              <a:defPPr/>
            </a:lstStyle>
            <a:p>
              <a:pPr/>
              <a:r>
                <a:rPr lang="zh-CN" altLang="en-US" sz="2000" b="1">
                  <a:solidFill>
                    <a:srgbClr val="FF0000"/>
                  </a:solidFill>
                  <a:latin typeface="楷体_GB2312" pitchFamily="1" charset="-122"/>
                  <a:ea typeface="楷体_GB2312" pitchFamily="1" charset="-122"/>
                  <a:sym typeface="宋体" panose="02010600030101010101" pitchFamily="2" charset="-122"/>
                </a:rPr>
                <a:t>行政权</a:t>
              </a:r>
              <a:endParaRPr lang="zh-CN" altLang="en-US" sz="2000" b="1">
                <a:solidFill>
                  <a:srgbClr val="FF0000"/>
                </a:solidFill>
                <a:latin typeface="楷体_GB2312" pitchFamily="1" charset="-122"/>
                <a:ea typeface="楷体_GB2312" pitchFamily="1" charset="-122"/>
              </a:endParaRPr>
            </a:p>
          </p:txBody>
        </p:sp>
      </p:grpSp>
      <p:grpSp>
        <p:nvGrpSpPr>
          <p:cNvPr id="16" name="组合 15"/>
          <p:cNvGrpSpPr/>
          <p:nvPr/>
        </p:nvGrpSpPr>
        <p:grpSpPr>
          <a:xfrm>
            <a:off x="9474200" y="4825365"/>
            <a:ext cx="2572385" cy="2143125"/>
            <a:chOff x="10361" y="6817"/>
            <a:chExt cx="2460" cy="3374"/>
          </a:xfrm>
        </p:grpSpPr>
        <p:sp>
          <p:nvSpPr>
            <p:cNvPr id="88080" name="Text Box 13"/>
            <p:cNvSpPr txBox="1"/>
            <p:nvPr/>
          </p:nvSpPr>
          <p:spPr>
            <a:xfrm>
              <a:off x="10361" y="9078"/>
              <a:ext cx="2460" cy="1113"/>
            </a:xfrm>
            <a:prstGeom prst="rect">
              <a:avLst/>
            </a:prstGeom>
            <a:noFill/>
            <a:ln w="9525">
              <a:noFill/>
            </a:ln>
          </p:spPr>
          <p:txBody>
            <a:bodyPr wrap="square" anchor="t">
              <a:spAutoFit/>
            </a:bodyPr>
            <a:lstStyle>
              <a:defPPr/>
            </a:lstStyle>
            <a:p>
              <a:pPr algn="ctr">
                <a:buSzTx/>
              </a:pPr>
              <a:r>
                <a:rPr lang="zh-CN" altLang="en-US" sz="2000" b="1">
                  <a:solidFill>
                    <a:srgbClr val="FF0000"/>
                  </a:solidFill>
                  <a:latin typeface="楷体_GB2312" pitchFamily="1" charset="-122"/>
                  <a:ea typeface="楷体_GB2312" pitchFamily="1" charset="-122"/>
                </a:rPr>
                <a:t>联邦法院</a:t>
              </a:r>
              <a:endParaRPr lang="zh-CN" altLang="en-US" sz="2000" b="1">
                <a:solidFill>
                  <a:srgbClr val="FF0000"/>
                </a:solidFill>
                <a:latin typeface="楷体_GB2312" pitchFamily="1" charset="-122"/>
                <a:ea typeface="楷体_GB2312" pitchFamily="1" charset="-122"/>
              </a:endParaRPr>
            </a:p>
            <a:p>
              <a:pPr algn="ctr">
                <a:buSzTx/>
              </a:pPr>
              <a:r>
                <a:rPr lang="zh-CN" altLang="en-US" sz="2000" b="1">
                  <a:solidFill>
                    <a:srgbClr val="FF0000"/>
                  </a:solidFill>
                  <a:latin typeface="楷体_GB2312" pitchFamily="1" charset="-122"/>
                  <a:ea typeface="楷体_GB2312" pitchFamily="1" charset="-122"/>
                </a:rPr>
                <a:t>司法权</a:t>
              </a:r>
              <a:endParaRPr lang="zh-CN" altLang="en-US" sz="2700" b="1">
                <a:solidFill>
                  <a:srgbClr val="FF0000"/>
                </a:solidFill>
                <a:latin typeface="黑体" panose="02010609060101010101" pitchFamily="2" charset="-122"/>
                <a:ea typeface="黑体" panose="02010609060101010101" pitchFamily="2" charset="-122"/>
              </a:endParaRPr>
            </a:p>
          </p:txBody>
        </p:sp>
        <p:grpSp>
          <p:nvGrpSpPr>
            <p:cNvPr id="88081" name="组合 14"/>
            <p:cNvGrpSpPr/>
            <p:nvPr/>
          </p:nvGrpSpPr>
          <p:grpSpPr>
            <a:xfrm>
              <a:off x="10474" y="6817"/>
              <a:ext cx="2182" cy="2292"/>
              <a:chOff x="6230" y="6801"/>
              <a:chExt cx="2184" cy="2609"/>
            </a:xfrm>
          </p:grpSpPr>
          <p:pic>
            <p:nvPicPr>
              <p:cNvPr id="88082" name="图片 2" descr="2006052915502756"/>
              <p:cNvPicPr>
                <a:picLocks noChangeAspect="1"/>
              </p:cNvPicPr>
              <p:nvPr/>
            </p:nvPicPr>
            <p:blipFill>
              <a:blip r:embed="rId3"/>
              <a:srcRect b="11789"/>
              <a:stretch>
                <a:fillRect/>
              </a:stretch>
            </p:blipFill>
            <p:spPr>
              <a:xfrm>
                <a:off x="6230" y="6801"/>
                <a:ext cx="2184" cy="2574"/>
              </a:xfrm>
              <a:prstGeom prst="rect">
                <a:avLst/>
              </a:prstGeom>
              <a:noFill/>
              <a:ln w="9525">
                <a:noFill/>
              </a:ln>
            </p:spPr>
          </p:pic>
          <p:sp>
            <p:nvSpPr>
              <p:cNvPr id="12298" name="矩形 6"/>
              <p:cNvSpPr>
                <a:spLocks noChangeArrowheads="1"/>
              </p:cNvSpPr>
              <p:nvPr/>
            </p:nvSpPr>
            <p:spPr bwMode="auto">
              <a:xfrm>
                <a:off x="6289" y="8709"/>
                <a:ext cx="1958" cy="701"/>
              </a:xfrm>
              <a:prstGeom prst="rect">
                <a:avLst/>
              </a:prstGeom>
              <a:noFill/>
              <a:ln w="9525">
                <a:noFill/>
                <a:miter lim="800000"/>
              </a:ln>
              <a:effectLst/>
            </p:spPr>
            <p:txBody>
              <a:bodyPr>
                <a:spAutoFit/>
              </a:bodyPr>
              <a:lstStyle>
                <a:defPPr/>
              </a:lstStyle>
              <a:p>
                <a:pPr marL="0" marR="0" lvl="0" algn="l" defTabSz="914400" rtl="0" eaLnBrk="1" fontAlgn="base" latinLnBrk="0" hangingPunct="1">
                  <a:lnSpc>
                    <a:spcPct val="100000"/>
                  </a:lnSpc>
                  <a:spcBef>
                    <a:spcPct val="0"/>
                  </a:spcBef>
                  <a:spcAft>
                    <a:spcPct val="0"/>
                  </a:spcAft>
                  <a:buClrTx/>
                  <a:buSzTx/>
                  <a:buFontTx/>
                  <a:buNone/>
                  <a:defRPr/>
                </a:pPr>
                <a:r>
                  <a:rPr kumimoji="0" lang="zh-CN" altLang="en-US" sz="1950" b="1" i="0" u="none" strike="noStrike" kern="1200" cap="none" spc="0" normalizeH="0" baseline="0" noProof="0">
                    <a:ln>
                      <a:noFill/>
                    </a:ln>
                    <a:solidFill>
                      <a:srgbClr val="FFFF00"/>
                    </a:solidFill>
                    <a:effectLst>
                      <a:outerShdw blurRad="38100" dist="38100" dir="2700000" algn="tl">
                        <a:srgbClr val="C0C0C0"/>
                      </a:outerShdw>
                    </a:effectLst>
                    <a:uLnTx/>
                    <a:uFillTx/>
                    <a:latin typeface="Arial" panose="020b0604020202020204" pitchFamily="34" charset="0"/>
                    <a:ea typeface="微软雅黑" panose="020b0503020204020204" charset="-122"/>
                    <a:cs typeface="+mn-cs"/>
                  </a:rPr>
                  <a:t>最高法院</a:t>
                </a:r>
                <a:endParaRPr kumimoji="0" lang="zh-CN" altLang="en-US" sz="1950" b="1" i="0" u="none" strike="noStrike" kern="1200" cap="none" spc="0" normalizeH="0" baseline="0" noProof="0">
                  <a:ln>
                    <a:noFill/>
                  </a:ln>
                  <a:solidFill>
                    <a:srgbClr val="FFFF00"/>
                  </a:solidFill>
                  <a:effectLst>
                    <a:outerShdw blurRad="38100" dist="38100" dir="2700000" algn="tl">
                      <a:srgbClr val="C0C0C0"/>
                    </a:outerShdw>
                  </a:effectLst>
                  <a:uLnTx/>
                  <a:uFillTx/>
                  <a:latin typeface="Arial" panose="020b0604020202020204" pitchFamily="34" charset="0"/>
                  <a:ea typeface="微软雅黑" panose="020b0503020204020204" charset="-122"/>
                  <a:cs typeface="+mn-cs"/>
                </a:endParaRPr>
              </a:p>
            </p:txBody>
          </p:sp>
        </p:grpSp>
      </p:grpSp>
      <p:grpSp>
        <p:nvGrpSpPr>
          <p:cNvPr id="9" name="组合 8"/>
          <p:cNvGrpSpPr/>
          <p:nvPr/>
        </p:nvGrpSpPr>
        <p:grpSpPr>
          <a:xfrm>
            <a:off x="569595" y="4625975"/>
            <a:ext cx="2489200" cy="2197100"/>
            <a:chOff x="2393" y="6816"/>
            <a:chExt cx="2160" cy="3174"/>
          </a:xfrm>
        </p:grpSpPr>
        <p:grpSp>
          <p:nvGrpSpPr>
            <p:cNvPr id="88085" name="Group 2"/>
            <p:cNvGrpSpPr/>
            <p:nvPr/>
          </p:nvGrpSpPr>
          <p:grpSpPr>
            <a:xfrm>
              <a:off x="2393" y="6816"/>
              <a:ext cx="2160" cy="3174"/>
              <a:chOff x="768" y="2304"/>
              <a:chExt cx="1152" cy="1609"/>
            </a:xfrm>
          </p:grpSpPr>
          <p:sp>
            <p:nvSpPr>
              <p:cNvPr id="88086" name="Text Box 3"/>
              <p:cNvSpPr txBox="1"/>
              <p:nvPr/>
            </p:nvSpPr>
            <p:spPr>
              <a:xfrm>
                <a:off x="779" y="3395"/>
                <a:ext cx="1093" cy="518"/>
              </a:xfrm>
              <a:prstGeom prst="rect">
                <a:avLst/>
              </a:prstGeom>
              <a:noFill/>
              <a:ln w="9525">
                <a:noFill/>
              </a:ln>
            </p:spPr>
            <p:txBody>
              <a:bodyPr wrap="square" anchor="t">
                <a:spAutoFit/>
              </a:bodyPr>
              <a:lstStyle>
                <a:defPPr/>
              </a:lstStyle>
              <a:p>
                <a:pPr algn="ctr"/>
                <a:r>
                  <a:rPr lang="zh-CN" altLang="en-US" sz="2000" b="1">
                    <a:solidFill>
                      <a:srgbClr val="FF0000"/>
                    </a:solidFill>
                    <a:latin typeface="楷体_GB2312" pitchFamily="1" charset="-122"/>
                    <a:ea typeface="楷体_GB2312" pitchFamily="1" charset="-122"/>
                  </a:rPr>
                  <a:t>参众两院</a:t>
                </a:r>
                <a:endParaRPr lang="zh-CN" altLang="en-US" sz="2000" b="1">
                  <a:solidFill>
                    <a:srgbClr val="FF0000"/>
                  </a:solidFill>
                  <a:latin typeface="楷体_GB2312" pitchFamily="1" charset="-122"/>
                  <a:ea typeface="楷体_GB2312" pitchFamily="1" charset="-122"/>
                </a:endParaRPr>
              </a:p>
              <a:p>
                <a:pPr algn="ctr"/>
                <a:r>
                  <a:rPr lang="zh-CN" altLang="en-US" sz="2000" b="1">
                    <a:solidFill>
                      <a:srgbClr val="FF0000"/>
                    </a:solidFill>
                    <a:latin typeface="楷体_GB2312" pitchFamily="1" charset="-122"/>
                    <a:ea typeface="楷体_GB2312" pitchFamily="1" charset="-122"/>
                  </a:rPr>
                  <a:t>立法权</a:t>
                </a:r>
                <a:endParaRPr lang="zh-CN" altLang="en-US" sz="2000" b="1">
                  <a:solidFill>
                    <a:srgbClr val="FF0000"/>
                  </a:solidFill>
                  <a:latin typeface="楷体_GB2312" pitchFamily="1" charset="-122"/>
                  <a:ea typeface="楷体_GB2312" pitchFamily="1" charset="-122"/>
                </a:endParaRPr>
              </a:p>
            </p:txBody>
          </p:sp>
          <p:sp>
            <p:nvSpPr>
              <p:cNvPr id="61445" name="Rectangle 5"/>
              <p:cNvSpPr/>
              <p:nvPr/>
            </p:nvSpPr>
            <p:spPr>
              <a:xfrm>
                <a:off x="768" y="2304"/>
                <a:ext cx="1152" cy="1344"/>
              </a:xfrm>
              <a:prstGeom prst="rect">
                <a:avLst/>
              </a:prstGeom>
              <a:noFill/>
              <a:ln w="28575" cap="flat" cmpd="sng">
                <a:solidFill>
                  <a:schemeClr val="bg1"/>
                </a:solidFill>
                <a:prstDash val="solid"/>
                <a:miter/>
                <a:headEnd type="none" w="med" len="med"/>
                <a:tailEnd type="none" w="med" len="med"/>
              </a:ln>
            </p:spPr>
            <p:txBody>
              <a:bodyPr wrap="none" anchor="ctr"/>
              <a:lstStyle>
                <a:defPPr/>
              </a:lstStyle>
              <a:p>
                <a:pPr fontAlgn="auto">
                  <a:spcBef>
                    <a:spcPct val="0"/>
                  </a:spcBef>
                  <a:spcAft>
                    <a:spcPct val="0"/>
                  </a:spcAft>
                  <a:defRPr/>
                </a:pPr>
                <a:endParaRPr sz="1350" b="1" strike="noStrike" noProof="1">
                  <a:solidFill>
                    <a:srgbClr val="FF0000"/>
                  </a:solidFill>
                  <a:latin typeface="黑体" panose="02010609060101010101" pitchFamily="2" charset="-122"/>
                  <a:ea typeface="黑体" panose="02010609060101010101" pitchFamily="2" charset="-122"/>
                </a:endParaRPr>
              </a:p>
            </p:txBody>
          </p:sp>
          <p:pic>
            <p:nvPicPr>
              <p:cNvPr id="88088" name="Picture 6" descr="美国白宫"/>
              <p:cNvPicPr>
                <a:picLocks noChangeAspect="1"/>
              </p:cNvPicPr>
              <p:nvPr/>
            </p:nvPicPr>
            <p:blipFill>
              <a:blip r:embed="rId4"/>
              <a:stretch>
                <a:fillRect/>
              </a:stretch>
            </p:blipFill>
            <p:spPr>
              <a:xfrm>
                <a:off x="768" y="2304"/>
                <a:ext cx="1152" cy="1049"/>
              </a:xfrm>
              <a:prstGeom prst="rect">
                <a:avLst/>
              </a:prstGeom>
              <a:noFill/>
              <a:ln w="9525">
                <a:noFill/>
              </a:ln>
            </p:spPr>
          </p:pic>
        </p:grpSp>
        <p:sp>
          <p:nvSpPr>
            <p:cNvPr id="12297" name="矩形 5"/>
            <p:cNvSpPr>
              <a:spLocks noChangeArrowheads="1"/>
            </p:cNvSpPr>
            <p:nvPr/>
          </p:nvSpPr>
          <p:spPr bwMode="auto">
            <a:xfrm>
              <a:off x="2494" y="8273"/>
              <a:ext cx="1956" cy="565"/>
            </a:xfrm>
            <a:prstGeom prst="rect">
              <a:avLst/>
            </a:prstGeom>
            <a:noFill/>
            <a:ln w="9525">
              <a:noFill/>
              <a:miter lim="800000"/>
            </a:ln>
            <a:effectLst/>
          </p:spPr>
          <p:txBody>
            <a:bodyPr>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950" b="1" i="0" u="none" strike="noStrike" kern="1200" cap="none" spc="0" normalizeH="0" baseline="0" noProof="0">
                  <a:ln>
                    <a:noFill/>
                  </a:ln>
                  <a:solidFill>
                    <a:srgbClr val="FFFF00"/>
                  </a:solidFill>
                  <a:effectLst>
                    <a:outerShdw blurRad="38100" dist="38100" dir="2700000" algn="tl">
                      <a:srgbClr val="C0C0C0"/>
                    </a:outerShdw>
                  </a:effectLst>
                  <a:uLnTx/>
                  <a:uFillTx/>
                  <a:latin typeface="Arial" panose="020b0604020202020204" pitchFamily="34" charset="0"/>
                  <a:ea typeface="微软雅黑" panose="020b0503020204020204" charset="-122"/>
                  <a:cs typeface="+mn-cs"/>
                </a:rPr>
                <a:t>国会大厦</a:t>
              </a:r>
              <a:endParaRPr kumimoji="0" lang="zh-CN" altLang="en-US" sz="1950" b="1" i="0" u="none" strike="noStrike" kern="1200" cap="none" spc="0" normalizeH="0" baseline="0" noProof="0">
                <a:ln>
                  <a:noFill/>
                </a:ln>
                <a:solidFill>
                  <a:srgbClr val="FFFF00"/>
                </a:solidFill>
                <a:effectLst>
                  <a:outerShdw blurRad="38100" dist="38100" dir="2700000" algn="tl">
                    <a:srgbClr val="C0C0C0"/>
                  </a:outerShdw>
                </a:effectLst>
                <a:uLnTx/>
                <a:uFillTx/>
                <a:ea typeface="微软雅黑" panose="020b0503020204020204" charset="-122"/>
                <a:cs typeface="+mn-cs"/>
              </a:endParaRPr>
            </a:p>
          </p:txBody>
        </p:sp>
      </p:grpSp>
      <p:grpSp>
        <p:nvGrpSpPr>
          <p:cNvPr id="11" name="Group 17"/>
          <p:cNvGrpSpPr/>
          <p:nvPr/>
        </p:nvGrpSpPr>
        <p:grpSpPr>
          <a:xfrm>
            <a:off x="372352" y="1330763"/>
            <a:ext cx="4059741" cy="3295212"/>
            <a:chOff x="168" y="240"/>
            <a:chExt cx="2207" cy="2544"/>
          </a:xfrm>
        </p:grpSpPr>
        <p:sp>
          <p:nvSpPr>
            <p:cNvPr id="88091" name="Line 18"/>
            <p:cNvSpPr/>
            <p:nvPr/>
          </p:nvSpPr>
          <p:spPr>
            <a:xfrm flipH="1">
              <a:off x="288" y="240"/>
              <a:ext cx="2016" cy="2544"/>
            </a:xfrm>
            <a:prstGeom prst="line">
              <a:avLst/>
            </a:prstGeom>
            <a:ln w="76200" cap="flat" cmpd="sng">
              <a:solidFill>
                <a:srgbClr val="FF0000"/>
              </a:solidFill>
              <a:prstDash val="solid"/>
              <a:round/>
              <a:headEnd type="none" w="med" len="med"/>
              <a:tailEnd type="triangle" w="sm" len="lg"/>
            </a:ln>
          </p:spPr>
          <p:txBody>
            <a:bodyPr anchor="t"/>
            <a:lstStyle>
              <a:defPPr/>
            </a:lstStyle>
            <a:p>
              <a:pPr/>
              <a:endParaRPr lang="zh-CN" altLang="en-US">
                <a:latin typeface="Calibri"/>
                <a:ea typeface="宋体" panose="02010600030101010101" pitchFamily="2" charset="-122"/>
              </a:endParaRPr>
            </a:p>
          </p:txBody>
        </p:sp>
        <p:sp>
          <p:nvSpPr>
            <p:cNvPr id="88092" name="Text Box 19"/>
            <p:cNvSpPr txBox="1"/>
            <p:nvPr/>
          </p:nvSpPr>
          <p:spPr>
            <a:xfrm rot="19074268">
              <a:off x="168" y="945"/>
              <a:ext cx="2207" cy="355"/>
            </a:xfrm>
            <a:prstGeom prst="rect">
              <a:avLst/>
            </a:prstGeom>
            <a:noFill/>
            <a:ln w="76200">
              <a:noFill/>
            </a:ln>
          </p:spPr>
          <p:txBody>
            <a:bodyPr wrap="square" anchor="t">
              <a:spAutoFit/>
            </a:bodyPr>
            <a:lstStyle>
              <a:defPPr/>
            </a:lstStyle>
            <a:p>
              <a:pPr/>
              <a:r>
                <a:rPr lang="zh-CN" altLang="en-US" sz="2400" b="1">
                  <a:solidFill>
                    <a:srgbClr val="000000"/>
                  </a:solidFill>
                  <a:latin typeface="Times New Roman" panose="02020603050405020304"/>
                  <a:ea typeface="华文新魏" panose="02010800040101010101" charset="-122"/>
                </a:rPr>
                <a:t>总统可否决国会通过的法律</a:t>
              </a:r>
              <a:endParaRPr lang="zh-CN" altLang="en-US" sz="2400" b="1">
                <a:solidFill>
                  <a:srgbClr val="000000"/>
                </a:solidFill>
                <a:latin typeface="Times New Roman" panose="02020603050405020304" charset="0"/>
                <a:ea typeface="华文新魏" panose="02010800040101010101" charset="-122"/>
              </a:endParaRPr>
            </a:p>
          </p:txBody>
        </p:sp>
      </p:grpSp>
      <p:grpSp>
        <p:nvGrpSpPr>
          <p:cNvPr id="12" name="Group 20"/>
          <p:cNvGrpSpPr/>
          <p:nvPr/>
        </p:nvGrpSpPr>
        <p:grpSpPr>
          <a:xfrm>
            <a:off x="1664970" y="1384300"/>
            <a:ext cx="4128770" cy="2904490"/>
            <a:chOff x="907" y="960"/>
            <a:chExt cx="1830" cy="1824"/>
          </a:xfrm>
        </p:grpSpPr>
        <p:sp>
          <p:nvSpPr>
            <p:cNvPr id="88094" name="Line 21"/>
            <p:cNvSpPr/>
            <p:nvPr/>
          </p:nvSpPr>
          <p:spPr>
            <a:xfrm flipV="1">
              <a:off x="912" y="960"/>
              <a:ext cx="1392" cy="1824"/>
            </a:xfrm>
            <a:prstGeom prst="line">
              <a:avLst/>
            </a:prstGeom>
            <a:ln w="76200" cap="flat" cmpd="sng">
              <a:solidFill>
                <a:srgbClr val="FF0000"/>
              </a:solidFill>
              <a:prstDash val="solid"/>
              <a:round/>
              <a:headEnd type="none" w="med" len="med"/>
              <a:tailEnd type="triangle" w="sm" len="lg"/>
            </a:ln>
          </p:spPr>
          <p:txBody>
            <a:bodyPr anchor="t"/>
            <a:lstStyle>
              <a:defPPr/>
            </a:lstStyle>
            <a:p>
              <a:pPr/>
              <a:endParaRPr lang="zh-CN" altLang="en-US">
                <a:latin typeface="Calibri"/>
                <a:ea typeface="宋体" panose="02010600030101010101" pitchFamily="2" charset="-122"/>
              </a:endParaRPr>
            </a:p>
          </p:txBody>
        </p:sp>
        <p:sp>
          <p:nvSpPr>
            <p:cNvPr id="88095" name="Text Box 22"/>
            <p:cNvSpPr txBox="1"/>
            <p:nvPr/>
          </p:nvSpPr>
          <p:spPr>
            <a:xfrm rot="19193588">
              <a:off x="907" y="1809"/>
              <a:ext cx="1830" cy="521"/>
            </a:xfrm>
            <a:prstGeom prst="rect">
              <a:avLst/>
            </a:prstGeom>
            <a:noFill/>
            <a:ln w="9525">
              <a:noFill/>
            </a:ln>
          </p:spPr>
          <p:txBody>
            <a:bodyPr wrap="square" anchor="t">
              <a:spAutoFit/>
            </a:bodyPr>
            <a:lstStyle>
              <a:defPPr/>
            </a:lstStyle>
            <a:p>
              <a:pPr algn="ctr"/>
              <a:r>
                <a:rPr lang="zh-CN" altLang="en-US" sz="2400" b="1">
                  <a:solidFill>
                    <a:srgbClr val="000000"/>
                  </a:solidFill>
                  <a:latin typeface="Times New Roman" panose="02020603050405020304"/>
                  <a:ea typeface="华文新魏" panose="02010800040101010101" charset="-122"/>
                </a:rPr>
                <a:t>国会可以三分之二多数通过</a:t>
              </a:r>
              <a:endParaRPr lang="zh-CN" altLang="en-US" sz="2400" b="1">
                <a:solidFill>
                  <a:srgbClr val="000000"/>
                </a:solidFill>
                <a:latin typeface="Times New Roman" panose="02020603050405020304"/>
                <a:ea typeface="华文新魏" panose="02010800040101010101" charset="-122"/>
              </a:endParaRPr>
            </a:p>
            <a:p>
              <a:pPr algn="ctr"/>
              <a:r>
                <a:rPr lang="zh-CN" altLang="en-US" sz="2400" b="1">
                  <a:solidFill>
                    <a:srgbClr val="000000"/>
                  </a:solidFill>
                  <a:latin typeface="Times New Roman" panose="02020603050405020304"/>
                  <a:ea typeface="华文新魏" panose="02010800040101010101" charset="-122"/>
                </a:rPr>
                <a:t>总统所否决的法律</a:t>
              </a:r>
              <a:endParaRPr lang="zh-CN" altLang="en-US" sz="2400" b="1">
                <a:solidFill>
                  <a:srgbClr val="000000"/>
                </a:solidFill>
                <a:latin typeface="Times New Roman" panose="02020603050405020304"/>
                <a:ea typeface="华文新魏" panose="02010800040101010101" charset="-122"/>
              </a:endParaRPr>
            </a:p>
          </p:txBody>
        </p:sp>
      </p:grpSp>
      <p:sp>
        <p:nvSpPr>
          <p:cNvPr id="61476" name="Text Box 37"/>
          <p:cNvSpPr txBox="1"/>
          <p:nvPr/>
        </p:nvSpPr>
        <p:spPr>
          <a:xfrm rot="18871168">
            <a:off x="3061653" y="3594735"/>
            <a:ext cx="1187450" cy="368300"/>
          </a:xfrm>
          <a:prstGeom prst="rect">
            <a:avLst/>
          </a:prstGeom>
          <a:noFill/>
          <a:ln w="9525">
            <a:noFill/>
          </a:ln>
        </p:spPr>
        <p:txBody>
          <a:bodyPr wrap="square" anchor="t">
            <a:spAutoFit/>
          </a:bodyPr>
          <a:lstStyle>
            <a:defPPr/>
          </a:lstStyle>
          <a:p>
            <a:pPr algn="ctr">
              <a:spcBef>
                <a:spcPct val="50000"/>
              </a:spcBef>
            </a:pPr>
            <a:r>
              <a:rPr lang="zh-CN" altLang="en-US" b="1">
                <a:solidFill>
                  <a:srgbClr val="000000"/>
                </a:solidFill>
                <a:latin typeface="Calibri"/>
                <a:ea typeface="微软雅黑" panose="020b0503020204020204" charset="-122"/>
              </a:rPr>
              <a:t>弹劾权</a:t>
            </a:r>
            <a:endParaRPr lang="zh-CN" altLang="en-US" b="1">
              <a:solidFill>
                <a:srgbClr val="000000"/>
              </a:solidFill>
              <a:latin typeface="Calibri"/>
              <a:ea typeface="微软雅黑" panose="020b0503020204020204" charset="-122"/>
            </a:endParaRPr>
          </a:p>
        </p:txBody>
      </p:sp>
      <p:grpSp>
        <p:nvGrpSpPr>
          <p:cNvPr id="14" name="Group 23"/>
          <p:cNvGrpSpPr/>
          <p:nvPr/>
        </p:nvGrpSpPr>
        <p:grpSpPr>
          <a:xfrm>
            <a:off x="8189595" y="929005"/>
            <a:ext cx="3509010" cy="3402330"/>
            <a:chOff x="3908" y="-187"/>
            <a:chExt cx="1961" cy="2880"/>
          </a:xfrm>
        </p:grpSpPr>
        <p:sp>
          <p:nvSpPr>
            <p:cNvPr id="88098" name="Line 24"/>
            <p:cNvSpPr/>
            <p:nvPr/>
          </p:nvSpPr>
          <p:spPr>
            <a:xfrm flipH="1" flipV="1">
              <a:off x="3908" y="-187"/>
              <a:ext cx="1841" cy="2880"/>
            </a:xfrm>
            <a:prstGeom prst="line">
              <a:avLst/>
            </a:prstGeom>
            <a:ln w="76200" cap="flat" cmpd="sng">
              <a:solidFill>
                <a:srgbClr val="FF0000"/>
              </a:solidFill>
              <a:prstDash val="solid"/>
              <a:round/>
              <a:headEnd type="none" w="med" len="med"/>
              <a:tailEnd type="triangle" w="sm" len="lg"/>
            </a:ln>
          </p:spPr>
          <p:txBody>
            <a:bodyPr anchor="t"/>
            <a:lstStyle>
              <a:defPPr/>
            </a:lstStyle>
            <a:p>
              <a:pPr/>
              <a:endParaRPr lang="zh-CN" altLang="en-US">
                <a:latin typeface="Calibri"/>
                <a:ea typeface="宋体" panose="02010600030101010101" pitchFamily="2" charset="-122"/>
              </a:endParaRPr>
            </a:p>
          </p:txBody>
        </p:sp>
        <p:sp>
          <p:nvSpPr>
            <p:cNvPr id="88099" name="Text Box 25"/>
            <p:cNvSpPr txBox="1"/>
            <p:nvPr/>
          </p:nvSpPr>
          <p:spPr>
            <a:xfrm rot="2686026">
              <a:off x="4191" y="955"/>
              <a:ext cx="1678" cy="338"/>
            </a:xfrm>
            <a:prstGeom prst="rect">
              <a:avLst/>
            </a:prstGeom>
            <a:noFill/>
            <a:ln w="76200">
              <a:noFill/>
            </a:ln>
          </p:spPr>
          <p:txBody>
            <a:bodyPr wrap="square" anchor="t">
              <a:spAutoFit/>
            </a:bodyPr>
            <a:lstStyle>
              <a:defPPr/>
            </a:lstStyle>
            <a:p>
              <a:pPr algn="ctr"/>
              <a:r>
                <a:rPr lang="zh-CN" altLang="en-US" sz="2000" b="1">
                  <a:solidFill>
                    <a:srgbClr val="000000"/>
                  </a:solidFill>
                  <a:latin typeface="Times New Roman" panose="02020603050405020304"/>
                  <a:ea typeface="华文新魏" panose="02010800040101010101" charset="-122"/>
                </a:rPr>
                <a:t>最高法院可宣布总统违宪</a:t>
              </a:r>
              <a:endParaRPr lang="zh-CN" altLang="en-US" sz="2000" b="1">
                <a:solidFill>
                  <a:srgbClr val="000000"/>
                </a:solidFill>
                <a:latin typeface="Times New Roman" panose="02020603050405020304" charset="0"/>
                <a:ea typeface="华文新魏" panose="02010800040101010101" charset="-122"/>
              </a:endParaRPr>
            </a:p>
          </p:txBody>
        </p:sp>
      </p:grpSp>
      <p:grpSp>
        <p:nvGrpSpPr>
          <p:cNvPr id="19" name="Group 26"/>
          <p:cNvGrpSpPr/>
          <p:nvPr/>
        </p:nvGrpSpPr>
        <p:grpSpPr>
          <a:xfrm>
            <a:off x="7784585" y="1120775"/>
            <a:ext cx="3424435" cy="3505200"/>
            <a:chOff x="3578" y="846"/>
            <a:chExt cx="1344" cy="1872"/>
          </a:xfrm>
        </p:grpSpPr>
        <p:sp>
          <p:nvSpPr>
            <p:cNvPr id="88101" name="Line 27"/>
            <p:cNvSpPr/>
            <p:nvPr/>
          </p:nvSpPr>
          <p:spPr>
            <a:xfrm>
              <a:off x="3578" y="846"/>
              <a:ext cx="1344" cy="1872"/>
            </a:xfrm>
            <a:prstGeom prst="line">
              <a:avLst/>
            </a:prstGeom>
            <a:ln w="76200" cap="flat" cmpd="sng">
              <a:solidFill>
                <a:srgbClr val="FF0000"/>
              </a:solidFill>
              <a:prstDash val="solid"/>
              <a:round/>
              <a:headEnd type="none" w="med" len="med"/>
              <a:tailEnd type="triangle" w="sm" len="lg"/>
            </a:ln>
          </p:spPr>
          <p:txBody>
            <a:bodyPr anchor="t"/>
            <a:lstStyle>
              <a:defPPr/>
            </a:lstStyle>
            <a:p>
              <a:pPr/>
              <a:endParaRPr lang="zh-CN" altLang="en-US">
                <a:latin typeface="Calibri"/>
                <a:ea typeface="宋体" panose="02010600030101010101" pitchFamily="2" charset="-122"/>
              </a:endParaRPr>
            </a:p>
          </p:txBody>
        </p:sp>
        <p:sp>
          <p:nvSpPr>
            <p:cNvPr id="88102" name="Text Box 28"/>
            <p:cNvSpPr txBox="1"/>
            <p:nvPr/>
          </p:nvSpPr>
          <p:spPr>
            <a:xfrm rot="2867530">
              <a:off x="3310" y="1773"/>
              <a:ext cx="1534" cy="181"/>
            </a:xfrm>
            <a:prstGeom prst="rect">
              <a:avLst/>
            </a:prstGeom>
            <a:noFill/>
            <a:ln w="76200">
              <a:noFill/>
            </a:ln>
          </p:spPr>
          <p:txBody>
            <a:bodyPr wrap="square" anchor="t">
              <a:spAutoFit/>
            </a:bodyPr>
            <a:lstStyle>
              <a:defPPr/>
            </a:lstStyle>
            <a:p>
              <a:pPr/>
              <a:r>
                <a:rPr lang="zh-CN" altLang="en-US" sz="2400" b="1">
                  <a:solidFill>
                    <a:srgbClr val="000000"/>
                  </a:solidFill>
                  <a:latin typeface="Times New Roman" panose="02020603050405020304"/>
                  <a:ea typeface="华文新魏" panose="02010800040101010101" charset="-122"/>
                </a:rPr>
                <a:t>总统任命联邦法官</a:t>
              </a:r>
              <a:endParaRPr lang="zh-CN" altLang="en-US" sz="2400" b="1">
                <a:solidFill>
                  <a:srgbClr val="000000"/>
                </a:solidFill>
                <a:latin typeface="Times New Roman" panose="02020603050405020304"/>
                <a:ea typeface="华文新魏" panose="02010800040101010101" charset="-122"/>
              </a:endParaRPr>
            </a:p>
          </p:txBody>
        </p:sp>
      </p:grpSp>
      <p:grpSp>
        <p:nvGrpSpPr>
          <p:cNvPr id="20" name="Group 29"/>
          <p:cNvGrpSpPr/>
          <p:nvPr/>
        </p:nvGrpSpPr>
        <p:grpSpPr>
          <a:xfrm>
            <a:off x="3073400" y="4869180"/>
            <a:ext cx="6342380" cy="473075"/>
            <a:chOff x="1296" y="2770"/>
            <a:chExt cx="3234" cy="398"/>
          </a:xfrm>
        </p:grpSpPr>
        <p:sp>
          <p:nvSpPr>
            <p:cNvPr id="88104" name="Line 30"/>
            <p:cNvSpPr/>
            <p:nvPr/>
          </p:nvSpPr>
          <p:spPr>
            <a:xfrm>
              <a:off x="1344" y="3168"/>
              <a:ext cx="3072" cy="0"/>
            </a:xfrm>
            <a:prstGeom prst="line">
              <a:avLst/>
            </a:prstGeom>
            <a:ln w="76200" cap="flat" cmpd="sng">
              <a:solidFill>
                <a:srgbClr val="FF0000"/>
              </a:solidFill>
              <a:prstDash val="solid"/>
              <a:round/>
              <a:headEnd type="none" w="med" len="med"/>
              <a:tailEnd type="triangle" w="sm" len="lg"/>
            </a:ln>
          </p:spPr>
          <p:txBody>
            <a:bodyPr anchor="t"/>
            <a:lstStyle>
              <a:defPPr/>
            </a:lstStyle>
            <a:p>
              <a:pPr/>
              <a:endParaRPr lang="zh-CN" altLang="en-US">
                <a:latin typeface="Calibri"/>
                <a:ea typeface="宋体" panose="02010600030101010101" pitchFamily="2" charset="-122"/>
              </a:endParaRPr>
            </a:p>
          </p:txBody>
        </p:sp>
        <p:sp>
          <p:nvSpPr>
            <p:cNvPr id="88105" name="Text Box 31"/>
            <p:cNvSpPr txBox="1"/>
            <p:nvPr/>
          </p:nvSpPr>
          <p:spPr>
            <a:xfrm>
              <a:off x="1296" y="2770"/>
              <a:ext cx="3234" cy="387"/>
            </a:xfrm>
            <a:prstGeom prst="rect">
              <a:avLst/>
            </a:prstGeom>
            <a:noFill/>
            <a:ln w="76200">
              <a:noFill/>
            </a:ln>
          </p:spPr>
          <p:txBody>
            <a:bodyPr wrap="square" anchor="t">
              <a:spAutoFit/>
            </a:bodyPr>
            <a:lstStyle>
              <a:defPPr/>
            </a:lstStyle>
            <a:p>
              <a:pPr/>
              <a:r>
                <a:rPr lang="zh-CN" altLang="en-US" sz="2400" b="1">
                  <a:solidFill>
                    <a:srgbClr val="000000"/>
                  </a:solidFill>
                  <a:latin typeface="Times New Roman" panose="02020603050405020304"/>
                  <a:ea typeface="华文新魏" panose="02010800040101010101" charset="-122"/>
                </a:rPr>
                <a:t>总统任命的司法官员必须经参院确认</a:t>
              </a:r>
              <a:endParaRPr lang="zh-CN" altLang="en-US" sz="2400" b="1">
                <a:solidFill>
                  <a:srgbClr val="000000"/>
                </a:solidFill>
                <a:latin typeface="Times New Roman" panose="02020603050405020304"/>
                <a:ea typeface="华文新魏" panose="02010800040101010101" charset="-122"/>
              </a:endParaRPr>
            </a:p>
          </p:txBody>
        </p:sp>
      </p:grpSp>
      <p:grpSp>
        <p:nvGrpSpPr>
          <p:cNvPr id="21" name="Group 32"/>
          <p:cNvGrpSpPr/>
          <p:nvPr/>
        </p:nvGrpSpPr>
        <p:grpSpPr>
          <a:xfrm>
            <a:off x="3232150" y="5801360"/>
            <a:ext cx="6024245" cy="557353"/>
            <a:chOff x="1344" y="3600"/>
            <a:chExt cx="3072" cy="467"/>
          </a:xfrm>
        </p:grpSpPr>
        <p:sp>
          <p:nvSpPr>
            <p:cNvPr id="88107" name="Line 33"/>
            <p:cNvSpPr/>
            <p:nvPr/>
          </p:nvSpPr>
          <p:spPr>
            <a:xfrm flipH="1" flipV="1">
              <a:off x="1344" y="3600"/>
              <a:ext cx="3072" cy="0"/>
            </a:xfrm>
            <a:prstGeom prst="line">
              <a:avLst/>
            </a:prstGeom>
            <a:ln w="76200" cap="flat" cmpd="sng">
              <a:solidFill>
                <a:srgbClr val="FF0000"/>
              </a:solidFill>
              <a:prstDash val="solid"/>
              <a:round/>
              <a:headEnd type="none" w="med" len="med"/>
              <a:tailEnd type="triangle" w="sm" len="lg"/>
            </a:ln>
          </p:spPr>
          <p:txBody>
            <a:bodyPr anchor="t"/>
            <a:lstStyle>
              <a:defPPr/>
            </a:lstStyle>
            <a:p>
              <a:pPr/>
              <a:endParaRPr lang="zh-CN" altLang="en-US">
                <a:latin typeface="Calibri"/>
                <a:ea typeface="宋体" panose="02010600030101010101" pitchFamily="2" charset="-122"/>
              </a:endParaRPr>
            </a:p>
          </p:txBody>
        </p:sp>
        <p:sp>
          <p:nvSpPr>
            <p:cNvPr id="88108" name="Rectangle 34"/>
            <p:cNvSpPr/>
            <p:nvPr/>
          </p:nvSpPr>
          <p:spPr>
            <a:xfrm>
              <a:off x="1648" y="3681"/>
              <a:ext cx="2657" cy="386"/>
            </a:xfrm>
            <a:prstGeom prst="rect">
              <a:avLst/>
            </a:prstGeom>
            <a:noFill/>
            <a:ln w="76200">
              <a:noFill/>
            </a:ln>
          </p:spPr>
          <p:txBody>
            <a:bodyPr wrap="square" anchor="t">
              <a:spAutoFit/>
            </a:bodyPr>
            <a:lstStyle>
              <a:defPPr/>
            </a:lstStyle>
            <a:p>
              <a:pPr/>
              <a:r>
                <a:rPr lang="zh-CN" altLang="en-US" sz="2400" b="1">
                  <a:solidFill>
                    <a:srgbClr val="000000"/>
                  </a:solidFill>
                  <a:latin typeface="Times New Roman" panose="02020603050405020304"/>
                  <a:ea typeface="华文新魏" panose="02010800040101010101" charset="-122"/>
                </a:rPr>
                <a:t>最高法院可宣布法律不合宪法</a:t>
              </a:r>
              <a:endParaRPr lang="zh-CN" altLang="en-US" sz="2400" b="1">
                <a:solidFill>
                  <a:srgbClr val="000000"/>
                </a:solidFill>
                <a:latin typeface="Times New Roman" panose="02020603050405020304"/>
                <a:ea typeface="华文新魏" panose="02010800040101010101" charset="-122"/>
              </a:endParaRPr>
            </a:p>
          </p:txBody>
        </p:sp>
      </p:grpSp>
      <p:sp>
        <p:nvSpPr>
          <p:cNvPr id="13319" name="艺术字 9"/>
          <p:cNvSpPr>
            <a:spLocks noTextEdit="1"/>
          </p:cNvSpPr>
          <p:nvPr/>
        </p:nvSpPr>
        <p:spPr>
          <a:xfrm>
            <a:off x="4203065" y="3358515"/>
            <a:ext cx="2623185" cy="897255"/>
          </a:xfrm>
          <a:prstGeom prst="rect">
            <a:avLst/>
          </a:prstGeom>
        </p:spPr>
        <p:txBody>
          <a:bodyPr wrap="none" fromWordArt="1">
            <a:prstTxWarp prst="textPlain">
              <a:avLst>
                <a:gd name="adj" fmla="val 50000"/>
              </a:avLst>
            </a:prstTxWarp>
            <a:normAutofit/>
            <a:scene3d>
              <a:camera prst="legacyPerspectiveFront">
                <a:rot lat="20520000" lon="1080000" rev="0"/>
              </a:camera>
              <a:lightRig rig="legacyFlat3" dir="r"/>
            </a:scene3d>
            <a:sp3d extrusionH="430200" prstMaterial="legacyMatte">
              <a:extrusionClr>
                <a:srgbClr val="FF6600"/>
              </a:extrusionClr>
            </a:sp3d>
          </a:bodyPr>
          <a:lstStyle>
            <a:defPPr/>
          </a:lstStyle>
          <a:p>
            <a:pPr algn="l"/>
            <a:r>
              <a:rPr lang="zh-CN" altLang="en-US" sz="1900">
                <a:solidFill>
                  <a:schemeClr val="tx1"/>
                </a:solidFill>
                <a:latin typeface="微软雅黑" panose="020b0503020204020204" charset="-122"/>
                <a:ea typeface="微软雅黑" panose="020b0503020204020204" charset="-122"/>
              </a:rPr>
              <a:t>分权制衡</a:t>
            </a:r>
            <a:endParaRPr lang="zh-CN" altLang="en-US" sz="1900">
              <a:solidFill>
                <a:schemeClr val="tx1"/>
              </a:solidFill>
              <a:latin typeface="微软雅黑" panose="020b0503020204020204" charset="-122"/>
              <a:ea typeface="微软雅黑" panose="020b0503020204020204" charset="-122"/>
            </a:endParaRPr>
          </a:p>
        </p:txBody>
      </p:sp>
      <p:sp>
        <p:nvSpPr>
          <p:cNvPr id="3" name="文本框 2"/>
          <p:cNvSpPr txBox="1"/>
          <p:nvPr/>
        </p:nvSpPr>
        <p:spPr>
          <a:xfrm>
            <a:off x="0" y="12763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5" name="文本框 4"/>
          <p:cNvSpPr txBox="1"/>
          <p:nvPr/>
        </p:nvSpPr>
        <p:spPr>
          <a:xfrm>
            <a:off x="0" y="676910"/>
            <a:ext cx="4782820" cy="706755"/>
          </a:xfrm>
          <a:prstGeom prst="rect">
            <a:avLst/>
          </a:prstGeom>
          <a:noFill/>
        </p:spPr>
        <p:txBody>
          <a:bodyPr wrap="none" rtlCol="0" anchor="t">
            <a:spAutoFit/>
          </a:bodyPr>
          <a:lstStyle>
            <a:defPPr/>
          </a:lstStyle>
          <a:p>
            <a:pPr algn="l"/>
            <a:r>
              <a:rPr lang="zh-CN" altLang="zh-CN" sz="4000" b="1">
                <a:solidFill>
                  <a:srgbClr val="FF0000"/>
                </a:solidFill>
                <a:effectLst>
                  <a:outerShdw blurRad="38100" dist="38100" dir="2700000" algn="tl">
                    <a:srgbClr val="000000">
                      <a:alpha val="43137"/>
                    </a:srgbClr>
                  </a:outerShdw>
                </a:effectLst>
                <a:latin typeface="宋体" panose="02010600030101010101" pitchFamily="2" charset="-122"/>
                <a:cs typeface="宋体" panose="02010600030101010101" pitchFamily="2" charset="-122"/>
                <a:sym typeface="+mn-ea"/>
              </a:rPr>
              <a:t>美国《1787年宪法》</a:t>
            </a:r>
            <a:endParaRPr lang="zh-CN" altLang="zh-CN" sz="4000" b="1">
              <a:solidFill>
                <a:srgbClr val="FF0000"/>
              </a:solidFill>
              <a:effectLst>
                <a:outerShdw blurRad="38100" dist="38100" dir="2700000" algn="tl">
                  <a:srgbClr val="000000">
                    <a:alpha val="43137"/>
                  </a:srgbClr>
                </a:outerShdw>
              </a:effectLst>
              <a:latin typeface="宋体" pitchFamily="2" charset="-122"/>
              <a:cs typeface="宋体" panose="02010600030101010101" pitchFamily="2" charset="-122"/>
              <a:sym typeface="+mn-ea"/>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1476"/>
                                        </p:tgtEl>
                                        <p:attrNameLst>
                                          <p:attrName>style.visibility</p:attrName>
                                        </p:attrNameLst>
                                      </p:cBhvr>
                                      <p:to>
                                        <p:strVal val="visible"/>
                                      </p:to>
                                    </p:set>
                                    <p:anim calcmode="lin" valueType="num">
                                      <p:cBhvr additive="base">
                                        <p:cTn id="37" dur="500" fill="hold"/>
                                        <p:tgtEl>
                                          <p:spTgt spid="61476"/>
                                        </p:tgtEl>
                                        <p:attrNameLst>
                                          <p:attrName>ppt_x</p:attrName>
                                        </p:attrNameLst>
                                      </p:cBhvr>
                                      <p:tavLst>
                                        <p:tav tm="0">
                                          <p:val>
                                            <p:strVal val="#ppt_x"/>
                                          </p:val>
                                        </p:tav>
                                        <p:tav tm="100000">
                                          <p:val>
                                            <p:strVal val="#ppt_x"/>
                                          </p:val>
                                        </p:tav>
                                      </p:tavLst>
                                    </p:anim>
                                    <p:anim calcmode="lin" valueType="num">
                                      <p:cBhvr additive="base">
                                        <p:cTn id="38" dur="500" fill="hold"/>
                                        <p:tgtEl>
                                          <p:spTgt spid="6147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8" fill="hold" nodeType="clickEffect">
                                  <p:stCondLst>
                                    <p:cond delay="0"/>
                                  </p:stCondLst>
                                  <p:childTnLst>
                                    <p:set>
                                      <p:cBhvr>
                                        <p:cTn id="66" dur="1" fill="hold">
                                          <p:stCondLst>
                                            <p:cond delay="0"/>
                                          </p:stCondLst>
                                        </p:cTn>
                                        <p:tgtEl>
                                          <p:spTgt spid="13319"/>
                                        </p:tgtEl>
                                        <p:attrNameLst>
                                          <p:attrName>style.visibility</p:attrName>
                                        </p:attrNameLst>
                                      </p:cBhvr>
                                      <p:to>
                                        <p:strVal val="visible"/>
                                      </p:to>
                                    </p:set>
                                    <p:anim calcmode="lin" valueType="num">
                                      <p:cBhvr>
                                        <p:cTn id="67" dur="500" fill="hold"/>
                                        <p:tgtEl>
                                          <p:spTgt spid="13319"/>
                                        </p:tgtEl>
                                        <p:attrNameLst>
                                          <p:attrName>ppt_x</p:attrName>
                                        </p:attrNameLst>
                                      </p:cBhvr>
                                      <p:tavLst>
                                        <p:tav tm="0">
                                          <p:val>
                                            <p:strVal val="0-#ppt_w/2"/>
                                          </p:val>
                                        </p:tav>
                                        <p:tav tm="100000">
                                          <p:val>
                                            <p:strVal val="#ppt_x"/>
                                          </p:val>
                                        </p:tav>
                                      </p:tavLst>
                                    </p:anim>
                                    <p:anim calcmode="lin" valueType="num">
                                      <p:cBhvr>
                                        <p:cTn id="68" dur="500" fill="hold"/>
                                        <p:tgtEl>
                                          <p:spTgt spid="133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6"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文本框 3"/>
          <p:cNvSpPr txBox="1"/>
          <p:nvPr/>
        </p:nvSpPr>
        <p:spPr>
          <a:xfrm>
            <a:off x="219075" y="590550"/>
            <a:ext cx="4553585" cy="583565"/>
          </a:xfrm>
          <a:prstGeom prst="rect">
            <a:avLst/>
          </a:prstGeom>
          <a:noFill/>
        </p:spPr>
        <p:txBody>
          <a:bodyPr wrap="square" rtlCol="0" anchor="t">
            <a:spAutoFit/>
          </a:bodyPr>
          <a:lstStyle>
            <a:defPPr/>
          </a:lstStyle>
          <a:p>
            <a:pPr/>
            <a:r>
              <a:rPr lang="zh-CN" altLang="en-US" sz="3200" b="1">
                <a:solidFill>
                  <a:schemeClr val="tx1"/>
                </a:solidFill>
                <a:latin typeface="黑体" panose="02010609060101010101" pitchFamily="2" charset="-122"/>
                <a:ea typeface="黑体" panose="02010609060101010101" pitchFamily="2" charset="-122"/>
                <a:sym typeface="+mn-ea"/>
              </a:rPr>
              <a:t>（二）美国联邦制</a:t>
            </a:r>
            <a:endParaRPr lang="zh-CN" altLang="en-US" sz="3200" b="1">
              <a:solidFill>
                <a:schemeClr val="tx1"/>
              </a:solidFill>
              <a:latin typeface="黑体" panose="02010609060101010101" pitchFamily="2" charset="-122"/>
              <a:ea typeface="黑体" panose="02010609060101010101" pitchFamily="2" charset="-122"/>
              <a:sym typeface="+mn-ea"/>
            </a:endParaRPr>
          </a:p>
        </p:txBody>
      </p:sp>
      <p:sp>
        <p:nvSpPr>
          <p:cNvPr id="16" name="文本框 15"/>
          <p:cNvSpPr txBox="1"/>
          <p:nvPr/>
        </p:nvSpPr>
        <p:spPr>
          <a:xfrm>
            <a:off x="-21336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17" name="文本框 16"/>
          <p:cNvSpPr txBox="1"/>
          <p:nvPr/>
        </p:nvSpPr>
        <p:spPr>
          <a:xfrm>
            <a:off x="395605" y="2068195"/>
            <a:ext cx="11226165" cy="1420495"/>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90000"/>
              </a:lnSpc>
            </a:pP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1775</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年，北美</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13</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个英国殖民地发起独立战争，</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1776</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年，美利坚合众国建立</a:t>
            </a:r>
            <a:endParaRPr lang="zh-CN" altLang="en-US" sz="3200" b="1">
              <a:solidFill>
                <a:schemeClr val="tx1"/>
              </a:solidFill>
              <a:latin typeface="宋体" pitchFamily="2" charset="-122"/>
              <a:ea typeface="宋体" panose="02010600030101010101" pitchFamily="2" charset="-122"/>
              <a:cs typeface="宋体" panose="02010600030101010101" pitchFamily="2" charset="-122"/>
            </a:endParaRPr>
          </a:p>
          <a:p>
            <a:pPr>
              <a:lnSpc>
                <a:spcPct val="90000"/>
              </a:lnSpc>
            </a:pP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3200" b="1">
                <a:solidFill>
                  <a:schemeClr val="tx1"/>
                </a:solidFill>
                <a:latin typeface="宋体" panose="02010600030101010101" pitchFamily="2" charset="-122"/>
                <a:ea typeface="宋体" panose="02010600030101010101" pitchFamily="2" charset="-122"/>
                <a:cs typeface="宋体" panose="02010600030101010101" pitchFamily="2" charset="-122"/>
              </a:rPr>
              <a:t>2</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）1787年，美国制定宪法。</a:t>
            </a:r>
            <a:endPar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2" name="文本框 1"/>
          <p:cNvSpPr txBox="1"/>
          <p:nvPr/>
        </p:nvSpPr>
        <p:spPr>
          <a:xfrm>
            <a:off x="395605" y="4084320"/>
            <a:ext cx="11225530" cy="2061210"/>
          </a:xfrm>
          <a:prstGeom prst="rect">
            <a:avLst/>
          </a:prstGeom>
          <a:noFill/>
          <a:ln w="12700" cmpd="sng">
            <a:solidFill>
              <a:schemeClr val="accent1">
                <a:shade val="50000"/>
              </a:schemeClr>
            </a:solidFill>
            <a:prstDash val="solid"/>
          </a:ln>
        </p:spPr>
        <p:txBody>
          <a:bodyPr wrap="square" rtlCol="0" anchor="t">
            <a:spAutoFit/>
          </a:bodyPr>
          <a:lstStyle>
            <a:defPPr/>
          </a:lstStyle>
          <a:p>
            <a:pPr/>
            <a:r>
              <a:rPr lang="zh-CN" altLang="en-US" sz="3200" b="1">
                <a:solidFill>
                  <a:schemeClr val="tx1"/>
                </a:solidFill>
                <a:latin typeface="宋体" panose="02010600030101010101" pitchFamily="2" charset="-122"/>
                <a:cs typeface="宋体" panose="02010600030101010101" pitchFamily="2" charset="-122"/>
              </a:rPr>
              <a:t>（</a:t>
            </a:r>
            <a:r>
              <a:rPr lang="en-US" altLang="zh-CN" sz="3200" b="1">
                <a:solidFill>
                  <a:schemeClr val="tx1"/>
                </a:solidFill>
                <a:latin typeface="宋体" panose="02010600030101010101" pitchFamily="2" charset="-122"/>
                <a:cs typeface="宋体" panose="02010600030101010101" pitchFamily="2" charset="-122"/>
              </a:rPr>
              <a:t>3</a:t>
            </a:r>
            <a:r>
              <a:rPr lang="zh-CN" altLang="en-US" sz="3200" b="1">
                <a:solidFill>
                  <a:schemeClr val="tx1"/>
                </a:solidFill>
                <a:latin typeface="宋体" panose="02010600030101010101" pitchFamily="2" charset="-122"/>
                <a:cs typeface="宋体" panose="02010600030101010101" pitchFamily="2" charset="-122"/>
              </a:rPr>
              <a:t>）此后，美国国会陆续以宪法修正案的形式，不断完善1787年宪法；</a:t>
            </a:r>
            <a:endParaRPr lang="zh-CN" altLang="en-US" sz="3200" b="1">
              <a:solidFill>
                <a:schemeClr val="tx1"/>
              </a:solidFill>
              <a:latin typeface="宋体" pitchFamily="2" charset="-122"/>
              <a:cs typeface="宋体" panose="02010600030101010101" pitchFamily="2" charset="-122"/>
            </a:endParaRPr>
          </a:p>
          <a:p>
            <a:pPr/>
            <a:r>
              <a:rPr lang="zh-CN" altLang="en-US" sz="3200" b="1">
                <a:solidFill>
                  <a:schemeClr val="tx1"/>
                </a:solidFill>
                <a:latin typeface="宋体" panose="02010600030101010101" pitchFamily="2" charset="-122"/>
                <a:cs typeface="宋体" panose="02010600030101010101" pitchFamily="2" charset="-122"/>
              </a:rPr>
              <a:t>（</a:t>
            </a:r>
            <a:r>
              <a:rPr lang="en-US" altLang="zh-CN" sz="3200" b="1">
                <a:solidFill>
                  <a:schemeClr val="tx1"/>
                </a:solidFill>
                <a:latin typeface="宋体" panose="02010600030101010101" pitchFamily="2" charset="-122"/>
                <a:cs typeface="宋体" panose="02010600030101010101" pitchFamily="2" charset="-122"/>
              </a:rPr>
              <a:t>4</a:t>
            </a:r>
            <a:r>
              <a:rPr lang="zh-CN" altLang="en-US" sz="3200" b="1">
                <a:solidFill>
                  <a:schemeClr val="tx1"/>
                </a:solidFill>
                <a:latin typeface="宋体" panose="02010600030101010101" pitchFamily="2" charset="-122"/>
                <a:cs typeface="宋体" panose="02010600030101010101" pitchFamily="2" charset="-122"/>
              </a:rPr>
              <a:t>）1865年，美国废除奴隶制；</a:t>
            </a:r>
            <a:endParaRPr lang="zh-CN" altLang="en-US" sz="3200" b="1">
              <a:solidFill>
                <a:schemeClr val="tx1"/>
              </a:solidFill>
              <a:latin typeface="宋体" panose="02010600030101010101" pitchFamily="2" charset="-122"/>
              <a:cs typeface="宋体" panose="02010600030101010101" pitchFamily="2" charset="-122"/>
            </a:endParaRPr>
          </a:p>
          <a:p>
            <a:pPr/>
            <a:r>
              <a:rPr lang="zh-CN" altLang="en-US" sz="3200" b="1">
                <a:solidFill>
                  <a:schemeClr val="tx1"/>
                </a:solidFill>
                <a:latin typeface="宋体" panose="02010600030101010101" pitchFamily="2" charset="-122"/>
                <a:cs typeface="宋体" panose="02010600030101010101" pitchFamily="2" charset="-122"/>
              </a:rPr>
              <a:t>（</a:t>
            </a:r>
            <a:r>
              <a:rPr lang="en-US" altLang="zh-CN" sz="3200" b="1">
                <a:solidFill>
                  <a:schemeClr val="tx1"/>
                </a:solidFill>
                <a:latin typeface="宋体" panose="02010600030101010101" pitchFamily="2" charset="-122"/>
                <a:cs typeface="宋体" panose="02010600030101010101" pitchFamily="2" charset="-122"/>
              </a:rPr>
              <a:t>5</a:t>
            </a:r>
            <a:r>
              <a:rPr lang="zh-CN" altLang="en-US" sz="3200" b="1">
                <a:solidFill>
                  <a:schemeClr val="tx1"/>
                </a:solidFill>
                <a:latin typeface="宋体" panose="02010600030101010101" pitchFamily="2" charset="-122"/>
                <a:cs typeface="宋体" panose="02010600030101010101" pitchFamily="2" charset="-122"/>
              </a:rPr>
              <a:t>）历经200余年的变革，美国民主制度逐渐完善起来</a:t>
            </a:r>
            <a:endParaRPr lang="zh-CN" altLang="en-US" sz="3200" b="1">
              <a:solidFill>
                <a:schemeClr val="tx1"/>
              </a:solidFill>
              <a:latin typeface="宋体" panose="02010600030101010101" pitchFamily="2" charset="-122"/>
              <a:cs typeface="宋体" panose="02010600030101010101" pitchFamily="2" charset="-122"/>
            </a:endParaRPr>
          </a:p>
        </p:txBody>
      </p:sp>
      <p:sp>
        <p:nvSpPr>
          <p:cNvPr id="18" name="文本框 17"/>
          <p:cNvSpPr txBox="1"/>
          <p:nvPr/>
        </p:nvSpPr>
        <p:spPr>
          <a:xfrm>
            <a:off x="219075" y="1285875"/>
            <a:ext cx="1790700" cy="645160"/>
          </a:xfrm>
          <a:prstGeom prst="rect">
            <a:avLst/>
          </a:prstGeom>
          <a:noFill/>
        </p:spPr>
        <p:txBody>
          <a:bodyPr wrap="none" rtlCol="0">
            <a:spAutoFit/>
          </a:bodyPr>
          <a:lstStyle>
            <a:defPPr/>
          </a:lstStyle>
          <a:p>
            <a:pPr/>
            <a:r>
              <a:rPr lang="en-US" altLang="zh-CN" sz="3600" b="1">
                <a:solidFill>
                  <a:srgbClr val="FF0000"/>
                </a:solidFill>
                <a:latin typeface="黑体" panose="02010609060101010101" pitchFamily="2" charset="-122"/>
                <a:ea typeface="黑体" panose="02010609060101010101" pitchFamily="2" charset="-122"/>
                <a:cs typeface="黑体" panose="02010609060101010101" pitchFamily="2" charset="-122"/>
              </a:rPr>
              <a:t>1</a:t>
            </a:r>
            <a:r>
              <a:rPr lang="zh-CN" altLang="en-US" sz="3600" b="1">
                <a:solidFill>
                  <a:srgbClr val="FF0000"/>
                </a:solidFill>
                <a:latin typeface="黑体" panose="02010609060101010101" pitchFamily="2" charset="-122"/>
                <a:ea typeface="黑体" panose="02010609060101010101" pitchFamily="2" charset="-122"/>
                <a:cs typeface="黑体" panose="02010609060101010101" pitchFamily="2" charset="-122"/>
              </a:rPr>
              <a:t>、过程</a:t>
            </a:r>
            <a:endParaRPr lang="zh-CN" altLang="en-US" sz="3600" b="1">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6" name="文本框 15"/>
          <p:cNvSpPr txBox="1"/>
          <p:nvPr/>
        </p:nvSpPr>
        <p:spPr>
          <a:xfrm>
            <a:off x="-21336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4" name="文本框 3"/>
          <p:cNvSpPr txBox="1"/>
          <p:nvPr/>
        </p:nvSpPr>
        <p:spPr>
          <a:xfrm>
            <a:off x="127635" y="590550"/>
            <a:ext cx="5316220" cy="583565"/>
          </a:xfrm>
          <a:prstGeom prst="rect">
            <a:avLst/>
          </a:prstGeom>
          <a:noFill/>
        </p:spPr>
        <p:txBody>
          <a:bodyPr wrap="square" rtlCol="0" anchor="t">
            <a:spAutoFit/>
          </a:bodyPr>
          <a:lstStyle>
            <a:defPPr/>
          </a:lstStyle>
          <a:p>
            <a:pPr/>
            <a:r>
              <a:rPr lang="zh-CN" altLang="en-US" sz="3200" b="1">
                <a:solidFill>
                  <a:schemeClr val="tx1"/>
                </a:solidFill>
                <a:latin typeface="黑体" panose="02010609060101010101" pitchFamily="2" charset="-122"/>
                <a:ea typeface="黑体" panose="02010609060101010101" pitchFamily="2" charset="-122"/>
                <a:sym typeface="+mn-ea"/>
              </a:rPr>
              <a:t>（二）美国联邦制</a:t>
            </a:r>
            <a:endParaRPr lang="zh-CN" altLang="en-US" sz="3200" b="1">
              <a:solidFill>
                <a:schemeClr val="tx1"/>
              </a:solidFill>
              <a:latin typeface="黑体" panose="02010609060101010101" pitchFamily="2" charset="-122"/>
              <a:ea typeface="黑体" panose="02010609060101010101" pitchFamily="2" charset="-122"/>
              <a:sym typeface="+mn-ea"/>
            </a:endParaRPr>
          </a:p>
        </p:txBody>
      </p:sp>
      <p:sp>
        <p:nvSpPr>
          <p:cNvPr id="2" name="文本框 1"/>
          <p:cNvSpPr txBox="1"/>
          <p:nvPr/>
        </p:nvSpPr>
        <p:spPr>
          <a:xfrm>
            <a:off x="288925" y="1936750"/>
            <a:ext cx="11614785" cy="2799715"/>
          </a:xfrm>
          <a:prstGeom prst="rect">
            <a:avLst/>
          </a:prstGeom>
          <a:noFill/>
        </p:spPr>
        <p:txBody>
          <a:bodyPr wrap="square" rtlCol="0" anchor="t">
            <a:spAutoFit/>
          </a:bodyPr>
          <a:lstStyle>
            <a:defPPr/>
          </a:lstStyle>
          <a:p>
            <a:pPr indent="0" algn="l">
              <a:buNone/>
            </a:pPr>
            <a:r>
              <a:rPr lang="en-US" altLang="zh-CN"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2</a:t>
            </a:r>
            <a:r>
              <a:rPr lang="zh-CN" altLang="en-US"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主要特征</a:t>
            </a:r>
            <a:r>
              <a:rPr lang="zh-CN" altLang="en-US"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endParaRPr lang="en-US" altLang="zh-CN" sz="3200">
              <a:latin typeface="黑体" panose="02010609060101010101" pitchFamily="2" charset="-122"/>
              <a:ea typeface="黑体" panose="02010609060101010101" pitchFamily="2" charset="-122"/>
              <a:cs typeface="黑体" panose="02010609060101010101" pitchFamily="2" charset="-122"/>
            </a:endParaRPr>
          </a:p>
          <a:p>
            <a:pPr indent="0" eaLnBrk="1" latinLnBrk="0" hangingPunct="1">
              <a:buNone/>
            </a:pPr>
            <a:r>
              <a:rPr lang="zh-CN" altLang="en-US" sz="2800" b="1">
                <a:latin typeface="宋体" panose="02010600030101010101" pitchFamily="2" charset="-122"/>
                <a:sym typeface="+mn-ea"/>
              </a:rPr>
              <a:t>（</a:t>
            </a:r>
            <a:r>
              <a:rPr lang="en-US" altLang="zh-CN" sz="2800" b="1">
                <a:latin typeface="宋体" panose="02010600030101010101" pitchFamily="2" charset="-122"/>
                <a:sym typeface="+mn-ea"/>
              </a:rPr>
              <a:t>1</a:t>
            </a:r>
            <a:r>
              <a:rPr lang="zh-CN" altLang="en-US" sz="2800" b="1">
                <a:latin typeface="宋体" panose="02010600030101010101" pitchFamily="2" charset="-122"/>
                <a:sym typeface="+mn-ea"/>
              </a:rPr>
              <a:t>）</a:t>
            </a:r>
            <a:r>
              <a:rPr lang="en-US" altLang="zh-CN" sz="2800" b="1">
                <a:latin typeface="宋体" panose="02010600030101010101" pitchFamily="2" charset="-122"/>
                <a:sym typeface="+mn-ea"/>
              </a:rPr>
              <a:t>体现“分权与制衡”原则（最大特点）；</a:t>
            </a:r>
            <a:endParaRPr lang="en-US" altLang="zh-CN" sz="2800" b="1">
              <a:latin typeface="宋体" pitchFamily="2" charset="-122"/>
              <a:ea typeface="宋体" panose="02010600030101010101" pitchFamily="2" charset="-122"/>
            </a:endParaRPr>
          </a:p>
          <a:p>
            <a:pPr indent="0" eaLnBrk="1" latinLnBrk="0" hangingPunct="1">
              <a:buNone/>
            </a:pPr>
            <a:r>
              <a:rPr lang="zh-CN" altLang="en-US" sz="2800" b="1">
                <a:latin typeface="宋体" panose="02010600030101010101" pitchFamily="2" charset="-122"/>
                <a:sym typeface="+mn-ea"/>
              </a:rPr>
              <a:t>（</a:t>
            </a:r>
            <a:r>
              <a:rPr lang="en-US" altLang="zh-CN" sz="2800" b="1">
                <a:latin typeface="宋体" panose="02010600030101010101" pitchFamily="2" charset="-122"/>
                <a:sym typeface="+mn-ea"/>
              </a:rPr>
              <a:t>2</a:t>
            </a:r>
            <a:r>
              <a:rPr lang="zh-CN" altLang="en-US" sz="2800" b="1">
                <a:latin typeface="宋体" panose="02010600030101010101" pitchFamily="2" charset="-122"/>
                <a:sym typeface="+mn-ea"/>
              </a:rPr>
              <a:t>）</a:t>
            </a:r>
            <a:r>
              <a:rPr lang="en-US" altLang="zh-CN" sz="2800" b="1">
                <a:latin typeface="宋体" panose="02010600030101010101" pitchFamily="2" charset="-122"/>
                <a:sym typeface="+mn-ea"/>
              </a:rPr>
              <a:t>实行联邦制、总统制和民主共和制；</a:t>
            </a:r>
            <a:endParaRPr lang="en-US" altLang="zh-CN" sz="2800" b="1">
              <a:latin typeface="宋体" pitchFamily="2" charset="-122"/>
              <a:sym typeface="+mn-ea"/>
            </a:endParaRPr>
          </a:p>
          <a:p>
            <a:pPr indent="0" eaLnBrk="1" latinLnBrk="0" hangingPunct="1">
              <a:buNone/>
            </a:pPr>
            <a:r>
              <a:rPr lang="zh-CN" altLang="en-US" sz="2800" b="1">
                <a:latin typeface="宋体" panose="02010600030101010101" pitchFamily="2" charset="-122"/>
                <a:sym typeface="+mn-ea"/>
              </a:rPr>
              <a:t>（</a:t>
            </a:r>
            <a:r>
              <a:rPr lang="en-US" altLang="zh-CN" sz="2800" b="1">
                <a:latin typeface="宋体" panose="02010600030101010101" pitchFamily="2" charset="-122"/>
                <a:sym typeface="+mn-ea"/>
              </a:rPr>
              <a:t>3</a:t>
            </a:r>
            <a:r>
              <a:rPr lang="zh-CN" altLang="en-US" sz="2800" b="1">
                <a:latin typeface="宋体" panose="02010600030101010101" pitchFamily="2" charset="-122"/>
                <a:sym typeface="+mn-ea"/>
              </a:rPr>
              <a:t>）</a:t>
            </a:r>
            <a:r>
              <a:rPr lang="en-US" altLang="zh-CN" sz="2800" b="1">
                <a:latin typeface="宋体" panose="02010600030101010101" pitchFamily="2" charset="-122"/>
                <a:sym typeface="+mn-ea"/>
              </a:rPr>
              <a:t>两党交替执政</a:t>
            </a:r>
            <a:endParaRPr lang="en-US" altLang="zh-CN" sz="2800" b="1">
              <a:latin typeface="宋体" panose="02010600030101010101" pitchFamily="2" charset="-122"/>
              <a:ea typeface="宋体" panose="02010600030101010101" pitchFamily="2" charset="-122"/>
            </a:endParaRPr>
          </a:p>
          <a:p>
            <a:pPr indent="0" algn="l" eaLnBrk="1" latinLnBrk="0" hangingPunct="1">
              <a:buNone/>
            </a:pPr>
            <a:r>
              <a:rPr lang="en-US" altLang="zh-CN"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3</a:t>
            </a:r>
            <a:r>
              <a:rPr lang="zh-CN" altLang="en-US"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r>
              <a:rPr lang="en-US" altLang="zh-CN"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历史局限</a:t>
            </a:r>
            <a:r>
              <a:rPr lang="zh-CN" altLang="en-US" sz="32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3200">
              <a:solidFill>
                <a:srgbClr val="FF0000"/>
              </a:solidFill>
              <a:latin typeface="黑体" panose="02010609060101010101" pitchFamily="2" charset="-122"/>
              <a:ea typeface="黑体" panose="02010609060101010101" pitchFamily="2" charset="-122"/>
              <a:cs typeface="黑体" panose="02010609060101010101" pitchFamily="2" charset="-122"/>
            </a:endParaRPr>
          </a:p>
          <a:p>
            <a:pPr indent="0" algn="l">
              <a:buNone/>
            </a:pPr>
            <a:r>
              <a:rPr lang="en-US" altLang="zh-CN" sz="2800" b="1">
                <a:latin typeface="宋体" panose="02010600030101010101" pitchFamily="2" charset="-122"/>
                <a:sym typeface="+mn-ea"/>
              </a:rPr>
              <a:t>美国宪法一度承认了黑人奴隶制的合法地位</a:t>
            </a:r>
            <a:endParaRPr lang="zh-CN" altLang="en-US" sz="2800"/>
          </a:p>
        </p:txBody>
      </p:sp>
      <p:sp>
        <p:nvSpPr>
          <p:cNvPr id="18" name="文本框 17"/>
          <p:cNvSpPr txBox="1"/>
          <p:nvPr/>
        </p:nvSpPr>
        <p:spPr>
          <a:xfrm>
            <a:off x="219075" y="1174115"/>
            <a:ext cx="1783080" cy="645160"/>
          </a:xfrm>
          <a:prstGeom prst="rect">
            <a:avLst/>
          </a:prstGeom>
          <a:noFill/>
        </p:spPr>
        <p:txBody>
          <a:bodyPr wrap="none" rtlCol="0">
            <a:spAutoFit/>
          </a:bodyPr>
          <a:lstStyle>
            <a:defPPr/>
          </a:lstStyle>
          <a:p>
            <a:pPr/>
            <a:r>
              <a:rPr lang="en-US" altLang="zh-CN" sz="3600">
                <a:solidFill>
                  <a:srgbClr val="FF0000"/>
                </a:solidFill>
                <a:latin typeface="黑体" panose="02010609060101010101" pitchFamily="2" charset="-122"/>
                <a:ea typeface="黑体" panose="02010609060101010101" pitchFamily="2" charset="-122"/>
                <a:cs typeface="黑体" panose="02010609060101010101" pitchFamily="2" charset="-122"/>
              </a:rPr>
              <a:t>1</a:t>
            </a:r>
            <a:r>
              <a:rPr lang="zh-CN" altLang="en-US" sz="3600">
                <a:solidFill>
                  <a:srgbClr val="FF0000"/>
                </a:solidFill>
                <a:latin typeface="黑体" panose="02010609060101010101" pitchFamily="2" charset="-122"/>
                <a:ea typeface="黑体" panose="02010609060101010101" pitchFamily="2" charset="-122"/>
                <a:cs typeface="黑体" panose="02010609060101010101" pitchFamily="2" charset="-122"/>
              </a:rPr>
              <a:t>、过程</a:t>
            </a:r>
            <a:endParaRPr lang="zh-CN" altLang="en-US" sz="360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 calcmode="lin" valueType="num">
                                      <p:cBhvr additive="base">
                                        <p:cTn id="1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 calcmode="lin" valueType="num">
                                      <p:cBhvr additive="base">
                                        <p:cTn id="1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文本框 3"/>
          <p:cNvSpPr txBox="1"/>
          <p:nvPr/>
        </p:nvSpPr>
        <p:spPr>
          <a:xfrm>
            <a:off x="138430" y="585470"/>
            <a:ext cx="4232275" cy="583565"/>
          </a:xfrm>
          <a:prstGeom prst="rect">
            <a:avLst/>
          </a:prstGeom>
          <a:noFill/>
        </p:spPr>
        <p:txBody>
          <a:bodyPr wrap="square" rtlCol="0" anchor="t">
            <a:spAutoFit/>
          </a:bodyPr>
          <a:lstStyle>
            <a:defPPr/>
          </a:lstStyle>
          <a:p>
            <a:pPr/>
            <a:r>
              <a:rPr lang="zh-CN" sz="3200" b="1">
                <a:solidFill>
                  <a:srgbClr val="FF0000"/>
                </a:solidFill>
                <a:effectLst/>
                <a:latin typeface="黑体" panose="02010609060101010101" pitchFamily="2" charset="-122"/>
                <a:ea typeface="黑体" panose="02010609060101010101" pitchFamily="2" charset="-122"/>
                <a:cs typeface="黑体" panose="02010609060101010101" pitchFamily="2" charset="-122"/>
                <a:sym typeface="+mn-ea"/>
              </a:rPr>
              <a:t>（三）</a:t>
            </a:r>
            <a:r>
              <a:rPr sz="3200" b="1">
                <a:solidFill>
                  <a:srgbClr val="FF0000"/>
                </a:solidFill>
                <a:effectLst/>
                <a:latin typeface="黑体" panose="02010609060101010101" pitchFamily="2" charset="-122"/>
                <a:ea typeface="黑体" panose="02010609060101010101" pitchFamily="2" charset="-122"/>
                <a:cs typeface="黑体" panose="02010609060101010101" pitchFamily="2" charset="-122"/>
                <a:sym typeface="+mn-ea"/>
              </a:rPr>
              <a:t>法国共和制</a:t>
            </a:r>
            <a:endParaRPr lang="zh-CN" altLang="en-US" sz="3200" b="1">
              <a:solidFill>
                <a:srgbClr val="FF0000"/>
              </a:solidFill>
              <a:effectLst/>
              <a:latin typeface="黑体" panose="02010609060101010101" pitchFamily="2" charset="-122"/>
              <a:ea typeface="黑体" panose="02010609060101010101" pitchFamily="2" charset="-122"/>
              <a:cs typeface="黑体" panose="02010609060101010101" pitchFamily="2" charset="-122"/>
              <a:sym typeface="+mn-ea"/>
            </a:endParaRPr>
          </a:p>
        </p:txBody>
      </p:sp>
      <p:graphicFrame>
        <p:nvGraphicFramePr>
          <p:cNvPr id="17" name="表格 16"/>
          <p:cNvGraphicFramePr>
            <a:graphicFrameLocks noGrp="1"/>
          </p:cNvGraphicFramePr>
          <p:nvPr>
            <p:custDataLst>
              <p:tags r:id="rId3"/>
            </p:custDataLst>
          </p:nvPr>
        </p:nvGraphicFramePr>
        <p:xfrm>
          <a:off x="138430" y="1169035"/>
          <a:ext cx="11853545" cy="4477385"/>
        </p:xfrm>
        <a:graphic>
          <a:graphicData uri="http://schemas.openxmlformats.org/drawingml/2006/table">
            <a:tbl>
              <a:tblPr firstRow="1" bandRow="1">
                <a:tableStyleId>{5940675A-B579-460E-94D1-54222C63F5DA}</a:tableStyleId>
              </a:tblPr>
              <a:tblGrid>
                <a:gridCol w="2141855"/>
                <a:gridCol w="9711690"/>
              </a:tblGrid>
              <a:tr h="2386965">
                <a:tc>
                  <a:txBody>
                    <a:bodyPr vert="horz" wrap="square"/>
                    <a:lstStyle>
                      <a:defPPr/>
                    </a:lstStyle>
                    <a:p>
                      <a:pPr indent="0" algn="ctr" fontAlgn="auto">
                        <a:lnSpc>
                          <a:spcPct val="100000"/>
                        </a:lnSpc>
                        <a:spcBef>
                          <a:spcPct val="0"/>
                        </a:spcBef>
                        <a:spcAft>
                          <a:spcPct val="0"/>
                        </a:spcAft>
                        <a:buNone/>
                      </a:pPr>
                      <a:r>
                        <a:rPr lang="en-US" sz="2800" b="1" spc="120">
                          <a:solidFill>
                            <a:schemeClr val="tx1"/>
                          </a:solidFill>
                          <a:latin typeface="黑体" panose="02010609060101010101" pitchFamily="2" charset="-122"/>
                          <a:ea typeface="黑体" panose="02010609060101010101" pitchFamily="2" charset="-122"/>
                        </a:rPr>
                        <a:t>建立历程</a:t>
                      </a: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defPPr/>
                    </a:lstStyle>
                    <a:p>
                      <a:pPr indent="0" algn="l" fontAlgn="auto">
                        <a:lnSpc>
                          <a:spcPct val="100000"/>
                        </a:lnSpc>
                        <a:spcBef>
                          <a:spcPct val="0"/>
                        </a:spcBef>
                        <a:spcAft>
                          <a:spcPct val="0"/>
                        </a:spcAft>
                        <a:buNone/>
                      </a:pPr>
                      <a:endParaRPr lang="en-US" sz="2800" b="1" spc="12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r>
              <a:tr h="1264920">
                <a:tc>
                  <a:txBody>
                    <a:bodyPr vert="horz" wrap="square"/>
                    <a:lstStyle>
                      <a:defPPr/>
                    </a:lstStyle>
                    <a:p>
                      <a:pPr indent="0" algn="ctr" fontAlgn="auto">
                        <a:lnSpc>
                          <a:spcPct val="100000"/>
                        </a:lnSpc>
                        <a:spcBef>
                          <a:spcPct val="0"/>
                        </a:spcBef>
                        <a:spcAft>
                          <a:spcPct val="0"/>
                        </a:spcAft>
                        <a:buNone/>
                      </a:pPr>
                      <a:r>
                        <a:rPr lang="en-US" sz="2800" b="1" spc="120">
                          <a:solidFill>
                            <a:schemeClr val="tx1"/>
                          </a:solidFill>
                          <a:latin typeface="黑体" panose="02010609060101010101" pitchFamily="2" charset="-122"/>
                          <a:ea typeface="黑体" panose="02010609060101010101" pitchFamily="2" charset="-122"/>
                        </a:rPr>
                        <a:t>主要特征</a:t>
                      </a: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defPPr/>
                    </a:lstStyle>
                    <a:p>
                      <a:pPr indent="0" algn="l" fontAlgn="auto">
                        <a:lnSpc>
                          <a:spcPct val="100000"/>
                        </a:lnSpc>
                        <a:spcBef>
                          <a:spcPct val="0"/>
                        </a:spcBef>
                        <a:spcAft>
                          <a:spcPct val="0"/>
                        </a:spcAft>
                        <a:buNone/>
                      </a:pP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r>
              <a:tr h="825500">
                <a:tc>
                  <a:txBody>
                    <a:bodyPr vert="horz" wrap="square"/>
                    <a:lstStyle>
                      <a:defPPr/>
                    </a:lstStyle>
                    <a:p>
                      <a:pPr indent="0" algn="ctr" fontAlgn="auto">
                        <a:lnSpc>
                          <a:spcPct val="100000"/>
                        </a:lnSpc>
                        <a:spcBef>
                          <a:spcPct val="0"/>
                        </a:spcBef>
                        <a:spcAft>
                          <a:spcPct val="0"/>
                        </a:spcAft>
                        <a:buNone/>
                      </a:pPr>
                      <a:r>
                        <a:rPr lang="en-US" sz="2800" b="1" spc="120">
                          <a:solidFill>
                            <a:schemeClr val="tx1"/>
                          </a:solidFill>
                          <a:latin typeface="黑体" panose="02010609060101010101" pitchFamily="2" charset="-122"/>
                          <a:ea typeface="黑体" panose="02010609060101010101" pitchFamily="2" charset="-122"/>
                        </a:rPr>
                        <a:t>历史局限</a:t>
                      </a: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vert="horz" wrap="square"/>
                    <a:lstStyle>
                      <a:defPPr/>
                    </a:lstStyle>
                    <a:p>
                      <a:pPr indent="0" algn="l" fontAlgn="auto">
                        <a:lnSpc>
                          <a:spcPct val="100000"/>
                        </a:lnSpc>
                        <a:spcBef>
                          <a:spcPct val="0"/>
                        </a:spcBef>
                        <a:spcAft>
                          <a:spcPct val="0"/>
                        </a:spcAft>
                        <a:buNone/>
                      </a:pP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r>
            </a:tbl>
          </a:graphicData>
        </a:graphic>
      </p:graphicFrame>
      <p:sp>
        <p:nvSpPr>
          <p:cNvPr id="16" name="文本框 15"/>
          <p:cNvSpPr txBox="1"/>
          <p:nvPr/>
        </p:nvSpPr>
        <p:spPr>
          <a:xfrm>
            <a:off x="-381635" y="10731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2" name="文本框 1"/>
          <p:cNvSpPr txBox="1"/>
          <p:nvPr/>
        </p:nvSpPr>
        <p:spPr>
          <a:xfrm>
            <a:off x="2423160" y="1329690"/>
            <a:ext cx="8884920" cy="2030095"/>
          </a:xfrm>
          <a:prstGeom prst="rect">
            <a:avLst/>
          </a:prstGeom>
          <a:noFill/>
        </p:spPr>
        <p:txBody>
          <a:bodyPr wrap="square" rtlCol="0">
            <a:spAutoFit/>
          </a:bodyPr>
          <a:lstStyle>
            <a:defPPr/>
          </a:lstStyle>
          <a:p>
            <a:pPr indent="0" algn="l" eaLnBrk="1" fontAlgn="auto" latinLnBrk="0" hangingPunct="1">
              <a:lnSpc>
                <a:spcPct val="150000"/>
              </a:lnSpc>
              <a:spcBef>
                <a:spcPct val="0"/>
              </a:spcBef>
              <a:spcAft>
                <a:spcPct val="0"/>
              </a:spcAft>
              <a:buNone/>
            </a:pPr>
            <a:r>
              <a:rPr lang="en-US" sz="2800" b="1" spc="120">
                <a:latin typeface="黑体" panose="02010609060101010101" pitchFamily="2" charset="-122"/>
                <a:ea typeface="黑体" panose="02010609060101010101" pitchFamily="2" charset="-122"/>
                <a:cs typeface="黑体" panose="02010609060101010101" pitchFamily="2" charset="-122"/>
                <a:sym typeface="+mn-ea"/>
              </a:rPr>
              <a:t>⑴1792年，法国首次建立共和国，但并不巩固；</a:t>
            </a:r>
            <a:endParaRPr lang="zh-CN" altLang="en-US" sz="2800" b="1" spc="120">
              <a:solidFill>
                <a:schemeClr val="tx1"/>
              </a:solidFill>
              <a:latin typeface="黑体" panose="02010609060101010101" pitchFamily="2" charset="-122"/>
              <a:ea typeface="黑体" panose="02010609060101010101" pitchFamily="2" charset="-122"/>
              <a:cs typeface="黑体" panose="02010609060101010101" pitchFamily="2" charset="-122"/>
            </a:endParaRPr>
          </a:p>
          <a:p>
            <a:pPr indent="0" algn="l" eaLnBrk="1" fontAlgn="auto" latinLnBrk="0" hangingPunct="1">
              <a:lnSpc>
                <a:spcPct val="150000"/>
              </a:lnSpc>
              <a:spcBef>
                <a:spcPct val="0"/>
              </a:spcBef>
              <a:spcAft>
                <a:spcPct val="0"/>
              </a:spcAft>
              <a:buNone/>
            </a:pPr>
            <a:r>
              <a:rPr lang="en-US" sz="2800" b="1" spc="120">
                <a:latin typeface="黑体" panose="02010609060101010101" pitchFamily="2" charset="-122"/>
                <a:ea typeface="黑体" panose="02010609060101010101" pitchFamily="2" charset="-122"/>
                <a:cs typeface="黑体" panose="02010609060101010101" pitchFamily="2" charset="-122"/>
                <a:sym typeface="+mn-ea"/>
              </a:rPr>
              <a:t>⑵1870年，法国建立第三共和国，1875年通过新宪法；</a:t>
            </a:r>
            <a:endParaRPr lang="en-US" sz="2800" b="1" spc="120">
              <a:solidFill>
                <a:schemeClr val="tx1"/>
              </a:solidFill>
              <a:latin typeface="黑体" panose="02010609060101010101" pitchFamily="2" charset="-122"/>
              <a:ea typeface="黑体" panose="02010609060101010101" pitchFamily="2" charset="-122"/>
              <a:cs typeface="黑体" panose="02010609060101010101" pitchFamily="2" charset="-122"/>
            </a:endParaRPr>
          </a:p>
          <a:p>
            <a:pPr indent="0" algn="l" eaLnBrk="1" fontAlgn="auto" latinLnBrk="0" hangingPunct="1">
              <a:lnSpc>
                <a:spcPct val="150000"/>
              </a:lnSpc>
              <a:spcBef>
                <a:spcPct val="0"/>
              </a:spcBef>
              <a:spcAft>
                <a:spcPct val="0"/>
              </a:spcAft>
              <a:buNone/>
            </a:pPr>
            <a:r>
              <a:rPr lang="en-US" sz="2800" b="1" spc="120">
                <a:latin typeface="黑体" panose="02010609060101010101" pitchFamily="2" charset="-122"/>
                <a:ea typeface="黑体" panose="02010609060101010101" pitchFamily="2" charset="-122"/>
                <a:cs typeface="黑体" panose="02010609060101010101" pitchFamily="2" charset="-122"/>
                <a:sym typeface="+mn-ea"/>
              </a:rPr>
              <a:t>⑶</a:t>
            </a:r>
            <a:r>
              <a:rPr lang="zh-CN" altLang="en-US" sz="2800" b="1" spc="120">
                <a:latin typeface="黑体" panose="02010609060101010101" pitchFamily="2" charset="-122"/>
                <a:ea typeface="黑体" panose="02010609060101010101" pitchFamily="2" charset="-122"/>
                <a:cs typeface="黑体" panose="02010609060101010101" pitchFamily="2" charset="-122"/>
                <a:sym typeface="+mn-ea"/>
              </a:rPr>
              <a:t>经过数年动荡，法国确立了共和制。</a:t>
            </a:r>
            <a:endParaRPr lang="zh-CN" altLang="en-US" sz="2800" b="1" spc="120">
              <a:latin typeface="黑体" panose="02010609060101010101" pitchFamily="2" charset="-122"/>
              <a:ea typeface="黑体" panose="02010609060101010101" pitchFamily="2" charset="-122"/>
              <a:cs typeface="黑体" panose="0201060906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3" name="图片 2" descr="t01f3353f8629ab70ac"/>
          <p:cNvPicPr>
            <a:picLocks noChangeAspect="1"/>
          </p:cNvPicPr>
          <p:nvPr>
            <p:custDataLst>
              <p:tags r:id="rId3"/>
            </p:custDataLst>
          </p:nvPr>
        </p:nvPicPr>
        <p:blipFill>
          <a:blip r:embed="rId2"/>
          <a:stretch>
            <a:fillRect/>
          </a:stretch>
        </p:blipFill>
        <p:spPr>
          <a:xfrm>
            <a:off x="2131060" y="1952625"/>
            <a:ext cx="8565515" cy="5267325"/>
          </a:xfrm>
          <a:prstGeom prst="rect">
            <a:avLst/>
          </a:prstGeom>
          <a:effectLst>
            <a:softEdge rad="342900"/>
          </a:effectLst>
        </p:spPr>
      </p:pic>
      <p:sp>
        <p:nvSpPr>
          <p:cNvPr id="4" name="矩形 3"/>
          <p:cNvSpPr/>
          <p:nvPr/>
        </p:nvSpPr>
        <p:spPr>
          <a:xfrm>
            <a:off x="0" y="0"/>
            <a:ext cx="12192000" cy="6866255"/>
          </a:xfrm>
          <a:prstGeom prst="rect">
            <a:avLst/>
          </a:prstGeom>
          <a:gradFill flip="none" rotWithShape="1">
            <a:gsLst>
              <a:gs pos="10000">
                <a:srgbClr val="F2E8DC">
                  <a:alpha val="46000"/>
                </a:srgbClr>
              </a:gs>
              <a:gs pos="30000">
                <a:srgbClr val="F2E8DC">
                  <a:alpha val="72000"/>
                </a:srgbClr>
              </a:gs>
              <a:gs pos="74000">
                <a:srgbClr val="F2E8DC">
                  <a:alpha val="10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endParaRPr lang="zh-CN" altLang="en-US"/>
          </a:p>
        </p:txBody>
      </p:sp>
      <p:grpSp>
        <p:nvGrpSpPr>
          <p:cNvPr id="21519" name="组合 28"/>
          <p:cNvGrpSpPr/>
          <p:nvPr/>
        </p:nvGrpSpPr>
        <p:grpSpPr>
          <a:xfrm>
            <a:off x="19685" y="146050"/>
            <a:ext cx="4470172" cy="1023938"/>
            <a:chOff x="1898" y="6199"/>
            <a:chExt cx="7040" cy="1611"/>
          </a:xfrm>
        </p:grpSpPr>
        <p:sp>
          <p:nvSpPr>
            <p:cNvPr id="21520" name="Text Box 13"/>
            <p:cNvSpPr txBox="1">
              <a:spLocks noChangeArrowheads="1"/>
            </p:cNvSpPr>
            <p:nvPr/>
          </p:nvSpPr>
          <p:spPr bwMode="auto">
            <a:xfrm>
              <a:off x="2113" y="6501"/>
              <a:ext cx="6757" cy="1015"/>
            </a:xfrm>
            <a:prstGeom prst="rect">
              <a:avLst/>
            </a:prstGeom>
            <a:noFill/>
            <a:ln w="9525">
              <a:noFill/>
              <a:miter lim="800000"/>
            </a:ln>
          </p:spPr>
          <p:txBody>
            <a:bodyPr wrap="square">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近代西方政体演变</a:t>
              </a:r>
              <a:endParaRPr kumimoji="1" lang="zh-CN" altLang="en-US" sz="3600" b="1">
                <a:solidFill>
                  <a:srgbClr val="7E3411"/>
                </a:solidFill>
                <a:latin typeface="方正清楷 简" panose="02000500000000000000" charset="-122"/>
                <a:ea typeface="方正清楷 简" panose="02000500000000000000" charset="-122"/>
              </a:endParaRPr>
            </a:p>
          </p:txBody>
        </p:sp>
        <p:sp>
          <p:nvSpPr>
            <p:cNvPr id="31" name=" 203"/>
            <p:cNvSpPr/>
            <p:nvPr/>
          </p:nvSpPr>
          <p:spPr>
            <a:xfrm>
              <a:off x="1898" y="6199"/>
              <a:ext cx="1050" cy="1064"/>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32" name=" 203"/>
            <p:cNvSpPr/>
            <p:nvPr/>
          </p:nvSpPr>
          <p:spPr>
            <a:xfrm rot="10800000">
              <a:off x="7888" y="6681"/>
              <a:ext cx="1050" cy="1129"/>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pic>
        <p:nvPicPr>
          <p:cNvPr id="6" name="图片 5"/>
          <p:cNvPicPr>
            <a:picLocks noChangeAspect="1"/>
          </p:cNvPicPr>
          <p:nvPr/>
        </p:nvPicPr>
        <p:blipFill>
          <a:blip r:embed="rId4"/>
          <a:stretch>
            <a:fillRect/>
          </a:stretch>
        </p:blipFill>
        <p:spPr>
          <a:xfrm>
            <a:off x="6212205" y="1169670"/>
            <a:ext cx="5879465" cy="5688965"/>
          </a:xfrm>
          <a:prstGeom prst="rect">
            <a:avLst/>
          </a:prstGeom>
        </p:spPr>
      </p:pic>
      <p:pic>
        <p:nvPicPr>
          <p:cNvPr id="7" name="图片 6" descr="NUSBTE(5X)S9@}M718`HQ0M"/>
          <p:cNvPicPr>
            <a:picLocks noChangeAspect="1"/>
          </p:cNvPicPr>
          <p:nvPr/>
        </p:nvPicPr>
        <p:blipFill>
          <a:blip r:embed="rId5"/>
          <a:stretch>
            <a:fillRect/>
          </a:stretch>
        </p:blipFill>
        <p:spPr>
          <a:xfrm>
            <a:off x="-43815" y="982980"/>
            <a:ext cx="6256020" cy="5994400"/>
          </a:xfrm>
          <a:prstGeom prst="rect">
            <a:avLst/>
          </a:prstGeom>
        </p:spPr>
      </p:pic>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文本框 3"/>
          <p:cNvSpPr txBox="1"/>
          <p:nvPr/>
        </p:nvSpPr>
        <p:spPr>
          <a:xfrm>
            <a:off x="138430" y="585470"/>
            <a:ext cx="4232275" cy="583565"/>
          </a:xfrm>
          <a:prstGeom prst="rect">
            <a:avLst/>
          </a:prstGeom>
          <a:noFill/>
        </p:spPr>
        <p:txBody>
          <a:bodyPr wrap="square" rtlCol="0" anchor="t">
            <a:spAutoFit/>
          </a:bodyPr>
          <a:lstStyle>
            <a:defPPr/>
          </a:lstStyle>
          <a:p>
            <a:pPr/>
            <a:r>
              <a:rPr lang="zh-CN" sz="3200" b="1">
                <a:solidFill>
                  <a:srgbClr val="FF0000"/>
                </a:solidFill>
                <a:effectLst/>
                <a:latin typeface="黑体" panose="02010609060101010101" pitchFamily="2" charset="-122"/>
                <a:ea typeface="黑体" panose="02010609060101010101" pitchFamily="2" charset="-122"/>
                <a:cs typeface="黑体" panose="02010609060101010101" pitchFamily="2" charset="-122"/>
                <a:sym typeface="+mn-ea"/>
              </a:rPr>
              <a:t>（三）</a:t>
            </a:r>
            <a:r>
              <a:rPr sz="3200" b="1">
                <a:solidFill>
                  <a:srgbClr val="FF0000"/>
                </a:solidFill>
                <a:effectLst/>
                <a:latin typeface="黑体" panose="02010609060101010101" pitchFamily="2" charset="-122"/>
                <a:ea typeface="黑体" panose="02010609060101010101" pitchFamily="2" charset="-122"/>
                <a:cs typeface="黑体" panose="02010609060101010101" pitchFamily="2" charset="-122"/>
                <a:sym typeface="+mn-ea"/>
              </a:rPr>
              <a:t>法国共和制</a:t>
            </a:r>
            <a:endParaRPr lang="zh-CN" altLang="en-US" sz="3200" b="1">
              <a:solidFill>
                <a:srgbClr val="FF0000"/>
              </a:solidFill>
              <a:effectLst/>
              <a:latin typeface="黑体" panose="02010609060101010101" pitchFamily="2" charset="-122"/>
              <a:ea typeface="黑体" panose="02010609060101010101" pitchFamily="2" charset="-122"/>
              <a:cs typeface="黑体" panose="02010609060101010101" pitchFamily="2" charset="-122"/>
              <a:sym typeface="+mn-ea"/>
            </a:endParaRPr>
          </a:p>
        </p:txBody>
      </p:sp>
      <p:graphicFrame>
        <p:nvGraphicFramePr>
          <p:cNvPr id="17" name="表格 16"/>
          <p:cNvGraphicFramePr>
            <a:graphicFrameLocks noGrp="1"/>
          </p:cNvGraphicFramePr>
          <p:nvPr>
            <p:custDataLst>
              <p:tags r:id="rId3"/>
            </p:custDataLst>
          </p:nvPr>
        </p:nvGraphicFramePr>
        <p:xfrm>
          <a:off x="138430" y="1169035"/>
          <a:ext cx="11853545" cy="4477385"/>
        </p:xfrm>
        <a:graphic>
          <a:graphicData uri="http://schemas.openxmlformats.org/drawingml/2006/table">
            <a:tbl>
              <a:tblPr firstRow="1" bandRow="1">
                <a:tableStyleId>{5940675A-B579-460E-94D1-54222C63F5DA}</a:tableStyleId>
              </a:tblPr>
              <a:tblGrid>
                <a:gridCol w="2141855"/>
                <a:gridCol w="9711690"/>
              </a:tblGrid>
              <a:tr h="2386965">
                <a:tc>
                  <a:txBody>
                    <a:bodyPr vert="horz" wrap="square"/>
                    <a:lstStyle>
                      <a:defPPr/>
                    </a:lstStyle>
                    <a:p>
                      <a:pPr indent="0" algn="ctr" fontAlgn="auto">
                        <a:lnSpc>
                          <a:spcPct val="100000"/>
                        </a:lnSpc>
                        <a:spcBef>
                          <a:spcPct val="0"/>
                        </a:spcBef>
                        <a:spcAft>
                          <a:spcPct val="0"/>
                        </a:spcAft>
                        <a:buNone/>
                      </a:pPr>
                      <a:r>
                        <a:rPr lang="en-US" sz="2800" b="1" spc="120">
                          <a:solidFill>
                            <a:schemeClr val="tx1"/>
                          </a:solidFill>
                          <a:latin typeface="黑体" panose="02010609060101010101" pitchFamily="2" charset="-122"/>
                          <a:ea typeface="黑体" panose="02010609060101010101" pitchFamily="2" charset="-122"/>
                        </a:rPr>
                        <a:t>建立历程</a:t>
                      </a: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defPPr/>
                    </a:lstStyle>
                    <a:p>
                      <a:pPr indent="0" algn="l" fontAlgn="auto">
                        <a:lnSpc>
                          <a:spcPct val="100000"/>
                        </a:lnSpc>
                        <a:spcBef>
                          <a:spcPct val="0"/>
                        </a:spcBef>
                        <a:spcAft>
                          <a:spcPct val="0"/>
                        </a:spcAft>
                        <a:buNone/>
                      </a:pPr>
                      <a:endParaRPr lang="en-US" sz="2800" b="1" spc="120">
                        <a:solidFill>
                          <a:schemeClr val="tx1"/>
                        </a:solidFill>
                        <a:latin typeface="黑体" panose="02010609060101010101" pitchFamily="2" charset="-122"/>
                        <a:ea typeface="黑体" panose="02010609060101010101" pitchFamily="2" charset="-122"/>
                        <a:cs typeface="黑体" panose="02010609060101010101" pitchFamily="2"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r>
              <a:tr h="1264920">
                <a:tc>
                  <a:txBody>
                    <a:bodyPr vert="horz" wrap="square"/>
                    <a:lstStyle>
                      <a:defPPr/>
                    </a:lstStyle>
                    <a:p>
                      <a:pPr indent="0" algn="ctr" fontAlgn="auto">
                        <a:lnSpc>
                          <a:spcPct val="100000"/>
                        </a:lnSpc>
                        <a:spcBef>
                          <a:spcPct val="0"/>
                        </a:spcBef>
                        <a:spcAft>
                          <a:spcPct val="0"/>
                        </a:spcAft>
                        <a:buNone/>
                      </a:pPr>
                      <a:r>
                        <a:rPr lang="en-US" sz="2800" b="1" spc="120">
                          <a:solidFill>
                            <a:schemeClr val="tx1"/>
                          </a:solidFill>
                          <a:latin typeface="黑体" panose="02010609060101010101" pitchFamily="2" charset="-122"/>
                          <a:ea typeface="黑体" panose="02010609060101010101" pitchFamily="2" charset="-122"/>
                        </a:rPr>
                        <a:t>主要特征</a:t>
                      </a: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defPPr/>
                    </a:lstStyle>
                    <a:p>
                      <a:pPr indent="0" algn="l" fontAlgn="auto">
                        <a:lnSpc>
                          <a:spcPct val="100000"/>
                        </a:lnSpc>
                        <a:spcBef>
                          <a:spcPct val="0"/>
                        </a:spcBef>
                        <a:spcAft>
                          <a:spcPct val="0"/>
                        </a:spcAft>
                        <a:buNone/>
                      </a:pP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r>
              <a:tr h="825500">
                <a:tc>
                  <a:txBody>
                    <a:bodyPr vert="horz" wrap="square"/>
                    <a:lstStyle>
                      <a:defPPr/>
                    </a:lstStyle>
                    <a:p>
                      <a:pPr indent="0" algn="ctr" fontAlgn="auto">
                        <a:lnSpc>
                          <a:spcPct val="100000"/>
                        </a:lnSpc>
                        <a:spcBef>
                          <a:spcPct val="0"/>
                        </a:spcBef>
                        <a:spcAft>
                          <a:spcPct val="0"/>
                        </a:spcAft>
                        <a:buNone/>
                      </a:pPr>
                      <a:r>
                        <a:rPr lang="en-US" sz="2800" b="1" spc="120">
                          <a:solidFill>
                            <a:schemeClr val="tx1"/>
                          </a:solidFill>
                          <a:latin typeface="黑体" panose="02010609060101010101" pitchFamily="2" charset="-122"/>
                          <a:ea typeface="黑体" panose="02010609060101010101" pitchFamily="2" charset="-122"/>
                        </a:rPr>
                        <a:t>历史局限</a:t>
                      </a: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vert="horz" wrap="square"/>
                    <a:lstStyle>
                      <a:defPPr/>
                    </a:lstStyle>
                    <a:p>
                      <a:pPr indent="0" algn="l" fontAlgn="auto">
                        <a:lnSpc>
                          <a:spcPct val="100000"/>
                        </a:lnSpc>
                        <a:spcBef>
                          <a:spcPct val="0"/>
                        </a:spcBef>
                        <a:spcAft>
                          <a:spcPct val="0"/>
                        </a:spcAft>
                        <a:buNone/>
                      </a:pPr>
                      <a:endParaRPr lang="en-US" sz="2800" b="1" spc="120">
                        <a:solidFill>
                          <a:schemeClr val="tx1"/>
                        </a:solidFill>
                        <a:latin typeface="黑体" panose="02010609060101010101" pitchFamily="2" charset="-122"/>
                        <a:ea typeface="黑体" panose="02010609060101010101" pitchFamily="2"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r>
            </a:tbl>
          </a:graphicData>
        </a:graphic>
      </p:graphicFrame>
      <p:sp>
        <p:nvSpPr>
          <p:cNvPr id="16" name="文本框 15"/>
          <p:cNvSpPr txBox="1"/>
          <p:nvPr/>
        </p:nvSpPr>
        <p:spPr>
          <a:xfrm>
            <a:off x="-381635" y="10731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anose="02010609060101010101" pitchFamily="2" charset="-122"/>
                <a:ea typeface="黑体" panose="02010609060101010101" pitchFamily="2" charset="-122"/>
                <a:sym typeface="+mn-ea"/>
              </a:rPr>
              <a:t>三、西方资本主义政治制度的产生与发展</a:t>
            </a:r>
            <a:endParaRPr lang="zh-CN" altLang="en-US" sz="3600" b="1">
              <a:solidFill>
                <a:schemeClr val="tx1"/>
              </a:solidFill>
              <a:effectLst/>
              <a:latin typeface="黑体" panose="02010609060101010101" pitchFamily="2" charset="-122"/>
              <a:ea typeface="黑体" panose="02010609060101010101" pitchFamily="2" charset="-122"/>
              <a:sym typeface="+mn-ea"/>
            </a:endParaRPr>
          </a:p>
        </p:txBody>
      </p:sp>
      <p:sp>
        <p:nvSpPr>
          <p:cNvPr id="2" name="文本框 1"/>
          <p:cNvSpPr txBox="1"/>
          <p:nvPr/>
        </p:nvSpPr>
        <p:spPr>
          <a:xfrm>
            <a:off x="2423160" y="1329690"/>
            <a:ext cx="8884920" cy="2030095"/>
          </a:xfrm>
          <a:prstGeom prst="rect">
            <a:avLst/>
          </a:prstGeom>
          <a:noFill/>
        </p:spPr>
        <p:txBody>
          <a:bodyPr wrap="square" rtlCol="0">
            <a:spAutoFit/>
          </a:bodyPr>
          <a:lstStyle>
            <a:defPPr/>
          </a:lstStyle>
          <a:p>
            <a:pPr indent="0" algn="l" eaLnBrk="1" fontAlgn="auto" latinLnBrk="0" hangingPunct="1">
              <a:lnSpc>
                <a:spcPct val="150000"/>
              </a:lnSpc>
              <a:spcBef>
                <a:spcPct val="0"/>
              </a:spcBef>
              <a:spcAft>
                <a:spcPct val="0"/>
              </a:spcAft>
              <a:buNone/>
            </a:pPr>
            <a:r>
              <a:rPr lang="en-US" sz="2800" b="1" spc="120">
                <a:latin typeface="黑体" panose="02010609060101010101" pitchFamily="2" charset="-122"/>
                <a:ea typeface="黑体" panose="02010609060101010101" pitchFamily="2" charset="-122"/>
                <a:cs typeface="黑体" panose="02010609060101010101" pitchFamily="2" charset="-122"/>
                <a:sym typeface="+mn-ea"/>
              </a:rPr>
              <a:t>⑴1792年，法国首次建立共和国，但并不巩固；</a:t>
            </a:r>
            <a:endParaRPr lang="zh-CN" altLang="en-US" sz="2800" b="1" spc="120">
              <a:solidFill>
                <a:schemeClr val="tx1"/>
              </a:solidFill>
              <a:latin typeface="黑体" panose="02010609060101010101" pitchFamily="2" charset="-122"/>
              <a:ea typeface="黑体" panose="02010609060101010101" pitchFamily="2" charset="-122"/>
              <a:cs typeface="黑体" panose="02010609060101010101" pitchFamily="2" charset="-122"/>
            </a:endParaRPr>
          </a:p>
          <a:p>
            <a:pPr indent="0" algn="l" eaLnBrk="1" fontAlgn="auto" latinLnBrk="0" hangingPunct="1">
              <a:lnSpc>
                <a:spcPct val="150000"/>
              </a:lnSpc>
              <a:spcBef>
                <a:spcPct val="0"/>
              </a:spcBef>
              <a:spcAft>
                <a:spcPct val="0"/>
              </a:spcAft>
              <a:buNone/>
            </a:pPr>
            <a:r>
              <a:rPr lang="en-US" sz="2800" b="1" spc="120">
                <a:latin typeface="黑体" panose="02010609060101010101" pitchFamily="2" charset="-122"/>
                <a:ea typeface="黑体" panose="02010609060101010101" pitchFamily="2" charset="-122"/>
                <a:cs typeface="黑体" panose="02010609060101010101" pitchFamily="2" charset="-122"/>
                <a:sym typeface="+mn-ea"/>
              </a:rPr>
              <a:t>⑵1870年，法国建立第三共和国，1875年通过新宪法；</a:t>
            </a:r>
            <a:endParaRPr lang="en-US" sz="2800" b="1" spc="120">
              <a:solidFill>
                <a:schemeClr val="tx1"/>
              </a:solidFill>
              <a:latin typeface="黑体" panose="02010609060101010101" pitchFamily="2" charset="-122"/>
              <a:ea typeface="黑体" panose="02010609060101010101" pitchFamily="2" charset="-122"/>
              <a:cs typeface="黑体" panose="02010609060101010101" pitchFamily="2" charset="-122"/>
            </a:endParaRPr>
          </a:p>
          <a:p>
            <a:pPr indent="0" algn="l" eaLnBrk="1" fontAlgn="auto" latinLnBrk="0" hangingPunct="1">
              <a:lnSpc>
                <a:spcPct val="150000"/>
              </a:lnSpc>
              <a:spcBef>
                <a:spcPct val="0"/>
              </a:spcBef>
              <a:spcAft>
                <a:spcPct val="0"/>
              </a:spcAft>
              <a:buNone/>
            </a:pPr>
            <a:r>
              <a:rPr lang="en-US" sz="2800" b="1" spc="120">
                <a:latin typeface="黑体" panose="02010609060101010101" pitchFamily="2" charset="-122"/>
                <a:ea typeface="黑体" panose="02010609060101010101" pitchFamily="2" charset="-122"/>
                <a:cs typeface="黑体" panose="02010609060101010101" pitchFamily="2" charset="-122"/>
                <a:sym typeface="+mn-ea"/>
              </a:rPr>
              <a:t>⑶</a:t>
            </a:r>
            <a:r>
              <a:rPr lang="zh-CN" altLang="en-US" sz="2800" b="1" spc="120">
                <a:latin typeface="黑体" panose="02010609060101010101" pitchFamily="2" charset="-122"/>
                <a:ea typeface="黑体" panose="02010609060101010101" pitchFamily="2" charset="-122"/>
                <a:cs typeface="黑体" panose="02010609060101010101" pitchFamily="2" charset="-122"/>
                <a:sym typeface="+mn-ea"/>
              </a:rPr>
              <a:t>经过数年动荡，法国确立了共和制。</a:t>
            </a:r>
            <a:endParaRPr lang="zh-CN" altLang="en-US" sz="2800" b="1" spc="120">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3" name="文本框 2"/>
          <p:cNvSpPr txBox="1"/>
          <p:nvPr/>
        </p:nvSpPr>
        <p:spPr>
          <a:xfrm>
            <a:off x="2423160" y="3845560"/>
            <a:ext cx="9597390" cy="737235"/>
          </a:xfrm>
          <a:prstGeom prst="rect">
            <a:avLst/>
          </a:prstGeom>
          <a:noFill/>
        </p:spPr>
        <p:txBody>
          <a:bodyPr wrap="square" rtlCol="0">
            <a:spAutoFit/>
          </a:bodyPr>
          <a:lstStyle>
            <a:defPPr/>
          </a:lstStyle>
          <a:p>
            <a:pPr indent="0" algn="l" eaLnBrk="1" fontAlgn="auto" latinLnBrk="0" hangingPunct="1">
              <a:lnSpc>
                <a:spcPct val="150000"/>
              </a:lnSpc>
              <a:spcBef>
                <a:spcPct val="0"/>
              </a:spcBef>
              <a:spcAft>
                <a:spcPct val="0"/>
              </a:spcAft>
              <a:buNone/>
            </a:pPr>
            <a:r>
              <a:rPr lang="en-US" sz="2800" b="1" spc="120">
                <a:latin typeface="黑体" panose="02010609060101010101" pitchFamily="2" charset="-122"/>
                <a:ea typeface="黑体" panose="02010609060101010101" pitchFamily="2" charset="-122"/>
                <a:sym typeface="+mn-ea"/>
              </a:rPr>
              <a:t>两大权力中心，总统和参议院有很大权力，又相互制约</a:t>
            </a:r>
            <a:endParaRPr lang="en-US" altLang="en-US" sz="2800" b="1" spc="120">
              <a:latin typeface="黑体" panose="02010609060101010101" pitchFamily="2" charset="-122"/>
              <a:ea typeface="黑体" panose="02010609060101010101" pitchFamily="2" charset="-122"/>
              <a:sym typeface="+mn-ea"/>
            </a:endParaRPr>
          </a:p>
        </p:txBody>
      </p:sp>
      <p:sp>
        <p:nvSpPr>
          <p:cNvPr id="5" name="文本框 4"/>
          <p:cNvSpPr txBox="1"/>
          <p:nvPr/>
        </p:nvSpPr>
        <p:spPr>
          <a:xfrm>
            <a:off x="2556510" y="4915535"/>
            <a:ext cx="8028940" cy="521970"/>
          </a:xfrm>
          <a:prstGeom prst="rect">
            <a:avLst/>
          </a:prstGeom>
          <a:noFill/>
        </p:spPr>
        <p:txBody>
          <a:bodyPr wrap="square" rtlCol="0">
            <a:spAutoFit/>
          </a:bodyPr>
          <a:lstStyle>
            <a:defPPr/>
          </a:lstStyle>
          <a:p>
            <a:pPr indent="0" algn="l" fontAlgn="auto">
              <a:lnSpc>
                <a:spcPct val="100000"/>
              </a:lnSpc>
              <a:spcBef>
                <a:spcPct val="0"/>
              </a:spcBef>
              <a:spcAft>
                <a:spcPct val="0"/>
              </a:spcAft>
              <a:buNone/>
            </a:pPr>
            <a:r>
              <a:rPr lang="en-US" sz="2800" b="1" spc="120">
                <a:latin typeface="黑体" panose="02010609060101010101" pitchFamily="2" charset="-122"/>
                <a:ea typeface="黑体" panose="02010609060101010101" pitchFamily="2" charset="-122"/>
                <a:sym typeface="+mn-ea"/>
              </a:rPr>
              <a:t>法国中央政府形成两大权力中心，导致政局不稳</a:t>
            </a:r>
            <a:endParaRPr lang="en-US" altLang="en-US" sz="2800" b="1" spc="120">
              <a:latin typeface="黑体" panose="02010609060101010101" pitchFamily="2" charset="-122"/>
              <a:ea typeface="黑体" panose="0201060906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pSp>
        <p:nvGrpSpPr>
          <p:cNvPr id="21519" name="组合 28"/>
          <p:cNvGrpSpPr/>
          <p:nvPr/>
        </p:nvGrpSpPr>
        <p:grpSpPr>
          <a:xfrm>
            <a:off x="19685" y="146050"/>
            <a:ext cx="4470172" cy="1023938"/>
            <a:chOff x="1898" y="6199"/>
            <a:chExt cx="7040" cy="1611"/>
          </a:xfrm>
        </p:grpSpPr>
        <p:sp>
          <p:nvSpPr>
            <p:cNvPr id="21520" name="Text Box 13"/>
            <p:cNvSpPr txBox="1">
              <a:spLocks noChangeArrowheads="1"/>
            </p:cNvSpPr>
            <p:nvPr/>
          </p:nvSpPr>
          <p:spPr bwMode="auto">
            <a:xfrm>
              <a:off x="2113" y="6501"/>
              <a:ext cx="6757" cy="1015"/>
            </a:xfrm>
            <a:prstGeom prst="rect">
              <a:avLst/>
            </a:prstGeom>
            <a:noFill/>
            <a:ln w="9525">
              <a:noFill/>
              <a:miter lim="800000"/>
            </a:ln>
          </p:spPr>
          <p:txBody>
            <a:bodyPr wrap="square">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近代西方政体演变</a:t>
              </a:r>
              <a:endParaRPr kumimoji="1" lang="zh-CN" altLang="en-US" sz="3600" b="1">
                <a:solidFill>
                  <a:srgbClr val="7E3411"/>
                </a:solidFill>
                <a:latin typeface="方正清楷 简" panose="02000500000000000000" charset="-122"/>
                <a:ea typeface="方正清楷 简" panose="02000500000000000000" charset="-122"/>
              </a:endParaRPr>
            </a:p>
          </p:txBody>
        </p:sp>
        <p:sp>
          <p:nvSpPr>
            <p:cNvPr id="31" name=" 203"/>
            <p:cNvSpPr/>
            <p:nvPr/>
          </p:nvSpPr>
          <p:spPr>
            <a:xfrm>
              <a:off x="1898" y="6199"/>
              <a:ext cx="1050" cy="1064"/>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32" name=" 203"/>
            <p:cNvSpPr/>
            <p:nvPr/>
          </p:nvSpPr>
          <p:spPr>
            <a:xfrm rot="10800000">
              <a:off x="7888" y="6681"/>
              <a:ext cx="1050" cy="1129"/>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sp>
        <p:nvSpPr>
          <p:cNvPr id="4" name="文本框 3"/>
          <p:cNvSpPr txBox="1"/>
          <p:nvPr/>
        </p:nvSpPr>
        <p:spPr>
          <a:xfrm>
            <a:off x="236855" y="814070"/>
            <a:ext cx="11717655" cy="5908040"/>
          </a:xfrm>
          <a:prstGeom prst="rect">
            <a:avLst/>
          </a:prstGeom>
          <a:noFill/>
        </p:spPr>
        <p:txBody>
          <a:bodyPr wrap="square" rtlCol="0">
            <a:spAutoFit/>
          </a:bodyPr>
          <a:lstStyle>
            <a:defPPr/>
          </a:lstStyle>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（四）近代西方政治制度的</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评价</a:t>
            </a:r>
            <a:endParaRPr lang="zh-CN" altLang="en-US" sz="2800">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进步性：</a:t>
            </a:r>
            <a:endParaRPr lang="zh-CN" altLang="en-US" sz="2800">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适应了</a:t>
            </a:r>
            <a:r>
              <a:rPr lang="en-US" altLang="zh-CN" sz="2800">
                <a:latin typeface="微软雅黑" panose="020b0503020204020204" charset="-122"/>
                <a:ea typeface="微软雅黑" panose="020b0503020204020204" charset="-122"/>
                <a:cs typeface="微软雅黑" panose="020b0503020204020204" charset="-122"/>
              </a:rPr>
              <a:t>--------------</a:t>
            </a:r>
            <a:r>
              <a:rPr lang="zh-CN" altLang="en-US" sz="2800">
                <a:latin typeface="微软雅黑" panose="020b0503020204020204" charset="-122"/>
                <a:ea typeface="微软雅黑" panose="020b0503020204020204" charset="-122"/>
                <a:cs typeface="微软雅黑" panose="020b0503020204020204" charset="-122"/>
              </a:rPr>
              <a:t>的需要，部分实现了</a:t>
            </a:r>
            <a:r>
              <a:rPr lang="en-US" altLang="zh-CN" sz="2800">
                <a:latin typeface="微软雅黑" panose="020b0503020204020204" charset="-122"/>
                <a:ea typeface="微软雅黑" panose="020b0503020204020204" charset="-122"/>
                <a:cs typeface="微软雅黑" panose="020b0503020204020204" charset="-122"/>
              </a:rPr>
              <a:t>--------</a:t>
            </a:r>
            <a:r>
              <a:rPr lang="zh-CN" altLang="en-US" sz="2800">
                <a:latin typeface="微软雅黑" panose="020b0503020204020204" charset="-122"/>
                <a:ea typeface="微软雅黑" panose="020b0503020204020204" charset="-122"/>
                <a:cs typeface="微软雅黑" panose="020b0503020204020204" charset="-122"/>
              </a:rPr>
              <a:t>和</a:t>
            </a:r>
            <a:r>
              <a:rPr lang="en-US" altLang="zh-CN" sz="2800">
                <a:latin typeface="微软雅黑" panose="020b0503020204020204" charset="-122"/>
                <a:ea typeface="微软雅黑" panose="020b0503020204020204" charset="-122"/>
                <a:cs typeface="微软雅黑" panose="020b0503020204020204" charset="-122"/>
              </a:rPr>
              <a:t>--------</a:t>
            </a:r>
            <a:r>
              <a:rPr lang="zh-CN" altLang="en-US" sz="2800">
                <a:latin typeface="微软雅黑" panose="020b0503020204020204" charset="-122"/>
                <a:ea typeface="微软雅黑" panose="020b0503020204020204" charset="-122"/>
                <a:cs typeface="微软雅黑" panose="020b0503020204020204" charset="-122"/>
              </a:rPr>
              <a:t>的理想</a:t>
            </a:r>
            <a:endParaRPr lang="zh-CN" altLang="en-US" sz="2800">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经过</a:t>
            </a:r>
            <a:r>
              <a:rPr lang="en-US" altLang="zh-CN" sz="2800">
                <a:latin typeface="微软雅黑" panose="020b0503020204020204" charset="-122"/>
                <a:ea typeface="微软雅黑" panose="020b0503020204020204" charset="-122"/>
                <a:cs typeface="微软雅黑" panose="020b0503020204020204" charset="-122"/>
              </a:rPr>
              <a:t>19-20</a:t>
            </a:r>
            <a:r>
              <a:rPr lang="zh-CN" altLang="en-US" sz="2800">
                <a:latin typeface="微软雅黑" panose="020b0503020204020204" charset="-122"/>
                <a:ea typeface="微软雅黑" panose="020b0503020204020204" charset="-122"/>
                <a:cs typeface="微软雅黑" panose="020b0503020204020204" charset="-122"/>
              </a:rPr>
              <a:t>实际的多次</a:t>
            </a:r>
            <a:r>
              <a:rPr lang="en-US" altLang="zh-CN" sz="2800">
                <a:latin typeface="微软雅黑" panose="020b0503020204020204" charset="-122"/>
                <a:ea typeface="微软雅黑" panose="020b0503020204020204" charset="-122"/>
                <a:cs typeface="微软雅黑" panose="020b0503020204020204" charset="-122"/>
              </a:rPr>
              <a:t>---------</a:t>
            </a:r>
            <a:r>
              <a:rPr lang="zh-CN" altLang="en-US" sz="2800">
                <a:latin typeface="微软雅黑" panose="020b0503020204020204" charset="-122"/>
                <a:ea typeface="微软雅黑" panose="020b0503020204020204" charset="-122"/>
                <a:cs typeface="微软雅黑" panose="020b0503020204020204" charset="-122"/>
              </a:rPr>
              <a:t>和</a:t>
            </a:r>
            <a:r>
              <a:rPr lang="en-US" altLang="zh-CN" sz="2800">
                <a:latin typeface="微软雅黑" panose="020b0503020204020204" charset="-122"/>
                <a:ea typeface="微软雅黑" panose="020b0503020204020204" charset="-122"/>
                <a:cs typeface="微软雅黑" panose="020b0503020204020204" charset="-122"/>
              </a:rPr>
              <a:t>-------</a:t>
            </a:r>
            <a:r>
              <a:rPr lang="zh-CN" altLang="en-US" sz="2800">
                <a:latin typeface="微软雅黑" panose="020b0503020204020204" charset="-122"/>
                <a:ea typeface="微软雅黑" panose="020b0503020204020204" charset="-122"/>
                <a:cs typeface="微软雅黑" panose="020b0503020204020204" charset="-122"/>
              </a:rPr>
              <a:t>，西方政治制度逐渐走向</a:t>
            </a:r>
            <a:r>
              <a:rPr lang="en-US" altLang="zh-CN" sz="2800">
                <a:latin typeface="微软雅黑" panose="020b0503020204020204" charset="-122"/>
                <a:ea typeface="微软雅黑" panose="020b0503020204020204" charset="-122"/>
                <a:cs typeface="微软雅黑" panose="020b0503020204020204" charset="-122"/>
              </a:rPr>
              <a:t>-------</a:t>
            </a:r>
            <a:r>
              <a:rPr lang="zh-CN" altLang="en-US" sz="2800">
                <a:latin typeface="微软雅黑" panose="020b0503020204020204" charset="-122"/>
                <a:ea typeface="微软雅黑" panose="020b0503020204020204" charset="-122"/>
                <a:cs typeface="微软雅黑" panose="020b0503020204020204" charset="-122"/>
              </a:rPr>
              <a:t>和</a:t>
            </a:r>
            <a:r>
              <a:rPr lang="en-US" altLang="zh-CN" sz="2800">
                <a:latin typeface="微软雅黑" panose="020b0503020204020204" charset="-122"/>
                <a:ea typeface="微软雅黑" panose="020b0503020204020204" charset="-122"/>
                <a:cs typeface="微软雅黑" panose="020b0503020204020204" charset="-122"/>
              </a:rPr>
              <a:t>-------</a:t>
            </a:r>
            <a:endParaRPr lang="en-US" altLang="zh-CN" sz="2800">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局限性：</a:t>
            </a:r>
            <a:endParaRPr lang="zh-CN" altLang="en-US" sz="2800">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英国：</a:t>
            </a:r>
            <a:r>
              <a:rPr lang="en-US" altLang="zh-CN" sz="2800">
                <a:latin typeface="微软雅黑" panose="020b0503020204020204" charset="-122"/>
                <a:ea typeface="微软雅黑" panose="020b0503020204020204" charset="-122"/>
                <a:cs typeface="微软雅黑" panose="020b0503020204020204" charset="-122"/>
                <a:sym typeface="+mn-ea"/>
              </a:rPr>
              <a:t>英国选民长期仅占人口的很少比例</a:t>
            </a:r>
            <a:endParaRPr lang="zh-CN" altLang="en-US" sz="2800">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美国：</a:t>
            </a:r>
            <a:r>
              <a:rPr lang="en-US" altLang="zh-CN" sz="2800">
                <a:latin typeface="微软雅黑" panose="020b0503020204020204" charset="-122"/>
                <a:ea typeface="微软雅黑" panose="020b0503020204020204" charset="-122"/>
                <a:cs typeface="微软雅黑" panose="020b0503020204020204" charset="-122"/>
                <a:sym typeface="+mn-ea"/>
              </a:rPr>
              <a:t>美国宪法一度承认了黑人奴隶制的合法地位</a:t>
            </a:r>
            <a:endParaRPr lang="zh-CN" altLang="en-US" sz="2800">
              <a:latin typeface="微软雅黑" panose="020b0503020204020204" charset="-122"/>
              <a:ea typeface="微软雅黑" panose="020b0503020204020204" charset="-122"/>
              <a:cs typeface="微软雅黑" panose="020b0503020204020204" charset="-122"/>
            </a:endParaRPr>
          </a:p>
          <a:p>
            <a:pPr eaLnBrk="1" latinLnBrk="0" hangingPunct="1">
              <a:lnSpc>
                <a:spcPct val="150000"/>
              </a:lnSpc>
            </a:pPr>
            <a:r>
              <a:rPr lang="zh-CN" altLang="en-US" sz="2800">
                <a:latin typeface="微软雅黑" panose="020b0503020204020204" charset="-122"/>
                <a:ea typeface="微软雅黑" panose="020b0503020204020204" charset="-122"/>
                <a:cs typeface="微软雅黑" panose="020b0503020204020204" charset="-122"/>
              </a:rPr>
              <a:t>法国：法国</a:t>
            </a:r>
            <a:r>
              <a:rPr lang="en-US" sz="2800" spc="120">
                <a:latin typeface="微软雅黑" panose="020b0503020204020204" charset="-122"/>
                <a:ea typeface="微软雅黑" panose="020b0503020204020204" charset="-122"/>
                <a:cs typeface="微软雅黑" panose="020b0503020204020204" charset="-122"/>
                <a:sym typeface="+mn-ea"/>
              </a:rPr>
              <a:t>中央政府形成两大权力中心，导致政局不稳</a:t>
            </a:r>
            <a:endParaRPr lang="en-US" altLang="en-US" sz="2800" spc="120">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 calcmode="lin" valueType="num">
                                      <p:cBhvr additive="base">
                                        <p:cTn id="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anim calcmode="lin" valueType="num">
                                      <p:cBhvr additive="base">
                                        <p:cTn id="1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anim calcmode="lin" valueType="num">
                                      <p:cBhvr additive="base">
                                        <p:cTn id="1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aphicFrame>
        <p:nvGraphicFramePr>
          <p:cNvPr id="89090" name="表格 89089"/>
          <p:cNvGraphicFramePr>
            <a:graphicFrameLocks noGrp="1"/>
          </p:cNvGraphicFramePr>
          <p:nvPr>
            <p:custDataLst>
              <p:tags r:id="rId2"/>
            </p:custDataLst>
          </p:nvPr>
        </p:nvGraphicFramePr>
        <p:xfrm>
          <a:off x="965200" y="524193"/>
          <a:ext cx="10884535" cy="6179185"/>
        </p:xfrm>
        <a:graphic>
          <a:graphicData uri="http://schemas.openxmlformats.org/drawingml/2006/table">
            <a:tbl>
              <a:tblPr/>
              <a:tblGrid>
                <a:gridCol w="1441450"/>
                <a:gridCol w="3054985"/>
                <a:gridCol w="2699385"/>
                <a:gridCol w="3688715"/>
              </a:tblGrid>
              <a:tr h="51816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b="1">
                          <a:cs typeface="Times New Roman" panose="02020603050405020304" charset="0"/>
                        </a:rPr>
                        <a:t>比较点</a:t>
                      </a:r>
                      <a:endParaRPr lang="zh-CN" altLang="en-US"/>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b="1">
                          <a:cs typeface="Times New Roman" panose="02020603050405020304" charset="0"/>
                        </a:rPr>
                        <a:t>英国</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b="1">
                          <a:cs typeface="Times New Roman" panose="02020603050405020304" charset="0"/>
                        </a:rPr>
                        <a:t>美国</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b="1">
                          <a:cs typeface="Times New Roman" panose="02020603050405020304" charset="0"/>
                        </a:rPr>
                        <a:t>法国</a:t>
                      </a:r>
                      <a:endParaRPr lang="zh-CN" altLang="en-US" b="1"/>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61468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1">
                          <a:cs typeface="Times New Roman" panose="02020603050405020304" charset="0"/>
                        </a:rPr>
                        <a:t>政体</a:t>
                      </a:r>
                      <a:endParaRPr lang="zh-CN" altLang="en-US" sz="2400"/>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gridSpan="2">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hMerge="1">
                  <a:txBody>
                    <a:bodyPr vert="horz" wrap="square"/>
                    <a:lstStyle>
                      <a:defPPr/>
                    </a:lstStyle>
                    <a:p>
                      <a:pPr/>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r h="82296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1">
                          <a:cs typeface="Times New Roman" panose="02020603050405020304" charset="0"/>
                        </a:rPr>
                        <a:t>国家元首及其产生</a:t>
                      </a:r>
                      <a:endParaRPr lang="zh-CN" altLang="en-US" sz="2400"/>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2296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1">
                          <a:cs typeface="Times New Roman" panose="02020603050405020304" charset="0"/>
                        </a:rPr>
                        <a:t>政府首脑及其产生</a:t>
                      </a:r>
                      <a:endParaRPr lang="zh-CN" altLang="en-US" sz="2400"/>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2296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1">
                          <a:cs typeface="Times New Roman" panose="02020603050405020304" charset="0"/>
                        </a:rPr>
                        <a:t>行政权归属于</a:t>
                      </a:r>
                      <a:endParaRPr lang="zh-CN" altLang="en-US" sz="2400"/>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2296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1">
                          <a:cs typeface="Times New Roman" panose="02020603050405020304" charset="0"/>
                        </a:rPr>
                        <a:t>立法权归属于</a:t>
                      </a:r>
                      <a:endParaRPr lang="zh-CN" altLang="en-US" sz="2400"/>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901700">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1">
                          <a:cs typeface="Times New Roman" panose="02020603050405020304" charset="0"/>
                        </a:rPr>
                        <a:t>特点</a:t>
                      </a:r>
                      <a:endParaRPr lang="zh-CN" altLang="en-US" sz="2400"/>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r>
              <a:tr h="852805">
                <a:tc>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1">
                          <a:cs typeface="Times New Roman" panose="02020603050405020304" charset="0"/>
                        </a:rPr>
                        <a:t>相同点</a:t>
                      </a:r>
                      <a:endParaRPr lang="zh-CN" altLang="en-US" sz="2400"/>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gridSpan="3">
                  <a:txBody>
                    <a:bodyPr vert="horz" wrap="square"/>
                    <a:lstStyle>
                      <a:defPPr/>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bg1"/>
                    </a:solidFill>
                  </a:tcPr>
                </a:tc>
                <a:tc hMerge="1">
                  <a:txBody>
                    <a:bodyPr vert="horz" wrap="square"/>
                    <a:lstStyle>
                      <a:defPPr/>
                    </a:lstStyle>
                    <a:p>
                      <a:pPr/>
                    </a:p>
                  </a:txBody>
                  <a:tcP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hMerge="1">
                  <a:txBody>
                    <a:bodyPr vert="horz" wrap="square"/>
                    <a:lstStyle>
                      <a:defPPr/>
                    </a:lstStyle>
                    <a:p>
                      <a:pPr/>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p:sp>
        <p:nvSpPr>
          <p:cNvPr id="89143" name="文本框 89142"/>
          <p:cNvSpPr txBox="1"/>
          <p:nvPr/>
        </p:nvSpPr>
        <p:spPr>
          <a:xfrm>
            <a:off x="3505200" y="0"/>
            <a:ext cx="4857750" cy="521970"/>
          </a:xfrm>
          <a:prstGeom prst="rect">
            <a:avLst/>
          </a:prstGeom>
          <a:solidFill>
            <a:schemeClr val="bg1"/>
          </a:solidFill>
          <a:ln w="9525">
            <a:noFill/>
          </a:ln>
        </p:spPr>
        <p:txBody>
          <a:bodyPr>
            <a:spAutoFit/>
          </a:bodyPr>
          <a:lstStyle>
            <a:defPPr/>
          </a:lstStyle>
          <a:p>
            <a:pPr algn="l">
              <a:spcBef>
                <a:spcPct val="50000"/>
              </a:spcBef>
            </a:pPr>
            <a:r>
              <a:rPr lang="zh-CN" altLang="en-US" sz="2800" b="1">
                <a:effectLst>
                  <a:outerShdw blurRad="38100" dist="38100" dir="2700000">
                    <a:srgbClr val="C0C0C0"/>
                  </a:outerShdw>
                </a:effectLst>
                <a:latin typeface="黑体" panose="02010609060101010101" pitchFamily="2" charset="-122"/>
                <a:ea typeface="黑体" panose="02010609060101010101" pitchFamily="2" charset="-122"/>
              </a:rPr>
              <a:t>比较英、美、法代议制</a:t>
            </a:r>
            <a:endParaRPr lang="zh-CN" altLang="en-US" sz="2800" b="1">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44" name="矩形 89143"/>
          <p:cNvSpPr/>
          <p:nvPr/>
        </p:nvSpPr>
        <p:spPr>
          <a:xfrm>
            <a:off x="2701608" y="1107758"/>
            <a:ext cx="1970405" cy="521970"/>
          </a:xfrm>
          <a:prstGeom prst="rect">
            <a:avLst/>
          </a:prstGeom>
          <a:noFill/>
          <a:ln w="9525">
            <a:noFill/>
          </a:ln>
        </p:spPr>
        <p:txBody>
          <a:bodyPr wrap="none" anchor="t">
            <a:spAutoFit/>
          </a:bodyPr>
          <a:lstStyle>
            <a:defPPr/>
          </a:lstStyle>
          <a:p>
            <a:pPr algn="l">
              <a:spcBef>
                <a:spcPct val="20000"/>
              </a:spcBef>
              <a:buClr>
                <a:schemeClr val="accent1"/>
              </a:buClr>
              <a:buFont typeface="Wingdings" panose="05000000000000000000" pitchFamily="2" charset="2"/>
            </a:pPr>
            <a:r>
              <a:rPr lang="zh-CN" altLang="en-US" sz="28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君主立宪制</a:t>
            </a:r>
            <a:endParaRPr lang="zh-CN" altLang="en-US" sz="28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46" name="矩形 89145"/>
          <p:cNvSpPr/>
          <p:nvPr/>
        </p:nvSpPr>
        <p:spPr>
          <a:xfrm>
            <a:off x="7319963" y="1108075"/>
            <a:ext cx="2971800" cy="521970"/>
          </a:xfrm>
          <a:prstGeom prst="rect">
            <a:avLst/>
          </a:prstGeom>
          <a:noFill/>
          <a:ln w="9525">
            <a:noFill/>
          </a:ln>
        </p:spPr>
        <p:txBody>
          <a:bodyPr>
            <a:spAutoFit/>
          </a:bodyPr>
          <a:lstStyle>
            <a:defPPr/>
          </a:lstStyle>
          <a:p>
            <a:pPr algn="l"/>
            <a:r>
              <a:rPr lang="zh-CN" altLang="en-US" sz="28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民主共和制</a:t>
            </a:r>
            <a:endParaRPr lang="zh-CN" altLang="en-US" sz="28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47" name="矩形 89146"/>
          <p:cNvSpPr/>
          <p:nvPr/>
        </p:nvSpPr>
        <p:spPr>
          <a:xfrm>
            <a:off x="6013450" y="1755775"/>
            <a:ext cx="1870075" cy="460375"/>
          </a:xfrm>
          <a:prstGeom prst="rect">
            <a:avLst/>
          </a:prstGeom>
          <a:noFill/>
          <a:ln w="9525">
            <a:noFill/>
          </a:ln>
        </p:spPr>
        <p:txBody>
          <a:bodyPr>
            <a:spAutoFit/>
          </a:bodyPr>
          <a:lstStyle>
            <a:defPPr/>
          </a:lstStyle>
          <a:p>
            <a:pPr algn="l">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总统、选举</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48" name="矩形 89147"/>
          <p:cNvSpPr/>
          <p:nvPr/>
        </p:nvSpPr>
        <p:spPr>
          <a:xfrm>
            <a:off x="8688388" y="1755775"/>
            <a:ext cx="1979612" cy="460375"/>
          </a:xfrm>
          <a:prstGeom prst="rect">
            <a:avLst/>
          </a:prstGeom>
          <a:noFill/>
          <a:ln w="9525">
            <a:noFill/>
          </a:ln>
        </p:spPr>
        <p:txBody>
          <a:bodyPr>
            <a:spAutoFit/>
          </a:bodyPr>
          <a:lstStyle>
            <a:defPPr/>
          </a:lstStyle>
          <a:p>
            <a:pPr algn="l"/>
            <a:r>
              <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总统、选举</a:t>
            </a:r>
            <a:endPar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49" name="矩形 89148"/>
          <p:cNvSpPr/>
          <p:nvPr/>
        </p:nvSpPr>
        <p:spPr>
          <a:xfrm>
            <a:off x="3071813" y="2405063"/>
            <a:ext cx="1600200" cy="903605"/>
          </a:xfrm>
          <a:prstGeom prst="rect">
            <a:avLst/>
          </a:prstGeom>
          <a:noFill/>
          <a:ln w="9525">
            <a:noFill/>
          </a:ln>
        </p:spPr>
        <p:txBody>
          <a:bodyPr>
            <a:spAutoFit/>
          </a:bodyPr>
          <a:lstStyle>
            <a:defPPr/>
          </a:lstStyle>
          <a:p>
            <a:pPr>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首相 </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议会产生</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1" name="矩形 89150"/>
          <p:cNvSpPr/>
          <p:nvPr/>
        </p:nvSpPr>
        <p:spPr>
          <a:xfrm>
            <a:off x="6013450" y="2405063"/>
            <a:ext cx="1600200" cy="903605"/>
          </a:xfrm>
          <a:prstGeom prst="rect">
            <a:avLst/>
          </a:prstGeom>
          <a:noFill/>
          <a:ln w="9525">
            <a:noFill/>
          </a:ln>
        </p:spPr>
        <p:txBody>
          <a:bodyPr>
            <a:spAutoFit/>
          </a:bodyPr>
          <a:lstStyle>
            <a:defPPr/>
          </a:lstStyle>
          <a:p>
            <a:pPr>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总统 </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选民选举</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2" name="矩形 89151"/>
          <p:cNvSpPr/>
          <p:nvPr/>
        </p:nvSpPr>
        <p:spPr>
          <a:xfrm>
            <a:off x="8616950" y="2405063"/>
            <a:ext cx="1600200" cy="903605"/>
          </a:xfrm>
          <a:prstGeom prst="rect">
            <a:avLst/>
          </a:prstGeom>
          <a:noFill/>
          <a:ln w="9525">
            <a:noFill/>
          </a:ln>
        </p:spPr>
        <p:txBody>
          <a:bodyPr>
            <a:spAutoFit/>
          </a:bodyPr>
          <a:lstStyle>
            <a:defPPr/>
          </a:lstStyle>
          <a:p>
            <a:pPr>
              <a:spcBef>
                <a:spcPct val="20000"/>
              </a:spcBef>
              <a:buClr>
                <a:schemeClr val="accent1"/>
              </a:buClr>
              <a:buFont typeface="Wingdings" panose="05000000000000000000" pitchFamily="2" charset="2"/>
            </a:pPr>
            <a:r>
              <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总统 </a:t>
            </a:r>
            <a:endPar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endParaRPr>
          </a:p>
          <a:p>
            <a:pPr>
              <a:spcBef>
                <a:spcPct val="20000"/>
              </a:spcBef>
              <a:buClr>
                <a:schemeClr val="accent1"/>
              </a:buClr>
              <a:buFont typeface="Wingdings" panose="05000000000000000000" pitchFamily="2" charset="2"/>
            </a:pPr>
            <a:r>
              <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议会选举</a:t>
            </a:r>
            <a:endPar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3" name="矩形 89152"/>
          <p:cNvSpPr/>
          <p:nvPr/>
        </p:nvSpPr>
        <p:spPr>
          <a:xfrm>
            <a:off x="2927350" y="1900238"/>
            <a:ext cx="1800225" cy="460375"/>
          </a:xfrm>
          <a:prstGeom prst="rect">
            <a:avLst/>
          </a:prstGeom>
          <a:noFill/>
          <a:ln w="9525">
            <a:noFill/>
          </a:ln>
        </p:spPr>
        <p:txBody>
          <a:bodyPr>
            <a:spAutoFit/>
          </a:bodyPr>
          <a:lstStyle>
            <a:defPPr/>
          </a:lstStyle>
          <a:p>
            <a:pPr algn="l"/>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国王、世袭</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4" name="矩形 89153"/>
          <p:cNvSpPr/>
          <p:nvPr/>
        </p:nvSpPr>
        <p:spPr>
          <a:xfrm>
            <a:off x="2927350" y="3484563"/>
            <a:ext cx="2016125" cy="460375"/>
          </a:xfrm>
          <a:prstGeom prst="rect">
            <a:avLst/>
          </a:prstGeom>
          <a:noFill/>
          <a:ln w="9525">
            <a:noFill/>
          </a:ln>
        </p:spPr>
        <p:txBody>
          <a:bodyPr>
            <a:spAutoFit/>
          </a:bodyPr>
          <a:lstStyle>
            <a:defPPr/>
          </a:lstStyle>
          <a:p>
            <a:pPr algn="l"/>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首相、内阁</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6" name="矩形 89155"/>
          <p:cNvSpPr/>
          <p:nvPr/>
        </p:nvSpPr>
        <p:spPr>
          <a:xfrm>
            <a:off x="6255385" y="3413125"/>
            <a:ext cx="981075" cy="460375"/>
          </a:xfrm>
          <a:prstGeom prst="rect">
            <a:avLst/>
          </a:prstGeom>
          <a:noFill/>
          <a:ln w="9525">
            <a:noFill/>
          </a:ln>
        </p:spPr>
        <p:txBody>
          <a:bodyPr>
            <a:spAutoFit/>
          </a:bodyPr>
          <a:lstStyle>
            <a:defPPr/>
          </a:lstStyle>
          <a:p>
            <a:pPr algn="l">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总统</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7" name="矩形 89156"/>
          <p:cNvSpPr/>
          <p:nvPr/>
        </p:nvSpPr>
        <p:spPr>
          <a:xfrm>
            <a:off x="8616950" y="3340100"/>
            <a:ext cx="1727200" cy="460375"/>
          </a:xfrm>
          <a:prstGeom prst="rect">
            <a:avLst/>
          </a:prstGeom>
          <a:noFill/>
          <a:ln w="9525">
            <a:noFill/>
          </a:ln>
        </p:spPr>
        <p:txBody>
          <a:bodyPr>
            <a:spAutoFit/>
          </a:bodyPr>
          <a:lstStyle>
            <a:defPPr/>
          </a:lstStyle>
          <a:p>
            <a:pPr algn="l"/>
            <a:r>
              <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总统、内阁</a:t>
            </a:r>
            <a:endPar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8" name="矩形 89157"/>
          <p:cNvSpPr/>
          <p:nvPr/>
        </p:nvSpPr>
        <p:spPr>
          <a:xfrm>
            <a:off x="8566150" y="4060825"/>
            <a:ext cx="1708150" cy="903605"/>
          </a:xfrm>
          <a:prstGeom prst="rect">
            <a:avLst/>
          </a:prstGeom>
          <a:noFill/>
          <a:ln w="9525">
            <a:noFill/>
          </a:ln>
        </p:spPr>
        <p:txBody>
          <a:bodyPr>
            <a:spAutoFit/>
          </a:bodyPr>
          <a:lstStyle>
            <a:defPPr/>
          </a:lstStyle>
          <a:p>
            <a:pPr algn="ctr">
              <a:spcBef>
                <a:spcPct val="20000"/>
              </a:spcBef>
              <a:buClr>
                <a:schemeClr val="accent1"/>
              </a:buClr>
              <a:buFont typeface="Wingdings" panose="05000000000000000000" pitchFamily="2" charset="2"/>
            </a:pPr>
            <a:r>
              <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国会</a:t>
            </a:r>
            <a:endPar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endParaRPr>
          </a:p>
          <a:p>
            <a:pPr algn="ctr">
              <a:spcBef>
                <a:spcPct val="20000"/>
              </a:spcBef>
              <a:buClr>
                <a:schemeClr val="accent1"/>
              </a:buClr>
              <a:buFont typeface="Wingdings" panose="05000000000000000000" pitchFamily="2" charset="2"/>
            </a:pPr>
            <a:r>
              <a:rPr lang="en-US" altLang="zh-CN"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参众两院</a:t>
            </a:r>
            <a:r>
              <a:rPr lang="en-US" altLang="zh-CN"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a:t>
            </a:r>
            <a:endParaRPr lang="en-US" altLang="zh-CN"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59" name="矩形 89158"/>
          <p:cNvSpPr/>
          <p:nvPr/>
        </p:nvSpPr>
        <p:spPr>
          <a:xfrm>
            <a:off x="5925820" y="4104640"/>
            <a:ext cx="1800225" cy="829945"/>
          </a:xfrm>
          <a:prstGeom prst="rect">
            <a:avLst/>
          </a:prstGeom>
          <a:noFill/>
          <a:ln w="9525">
            <a:noFill/>
          </a:ln>
        </p:spPr>
        <p:txBody>
          <a:bodyPr>
            <a:spAutoFit/>
          </a:bodyPr>
          <a:lstStyle>
            <a:defPPr/>
          </a:lstStyle>
          <a:p>
            <a:pPr algn="ct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国会</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lgn="ctr"/>
            <a:r>
              <a:rPr lang="en-US" altLang="zh-CN"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参众两院</a:t>
            </a:r>
            <a:r>
              <a:rPr lang="en-US" altLang="zh-CN"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a:t>
            </a:r>
            <a:endParaRPr lang="en-US" altLang="zh-CN"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60" name="矩形 89159"/>
          <p:cNvSpPr/>
          <p:nvPr/>
        </p:nvSpPr>
        <p:spPr>
          <a:xfrm>
            <a:off x="3124200" y="4114800"/>
            <a:ext cx="1800225" cy="829945"/>
          </a:xfrm>
          <a:prstGeom prst="rect">
            <a:avLst/>
          </a:prstGeom>
          <a:noFill/>
          <a:ln w="9525">
            <a:noFill/>
          </a:ln>
        </p:spPr>
        <p:txBody>
          <a:bodyPr>
            <a:spAutoFit/>
          </a:bodyPr>
          <a:lstStyle>
            <a:defPPr/>
          </a:lstStyle>
          <a:p>
            <a:pPr algn="ct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议会</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lgn="ctr"/>
            <a:r>
              <a:rPr lang="en-US" altLang="zh-CN"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上下两院</a:t>
            </a:r>
            <a:r>
              <a:rPr lang="en-US" altLang="zh-CN"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a:t>
            </a:r>
            <a:endParaRPr lang="en-US" altLang="zh-CN"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62" name="矩形 89161"/>
          <p:cNvSpPr/>
          <p:nvPr/>
        </p:nvSpPr>
        <p:spPr>
          <a:xfrm>
            <a:off x="2895600" y="5029200"/>
            <a:ext cx="2209800" cy="829945"/>
          </a:xfrm>
          <a:prstGeom prst="rect">
            <a:avLst/>
          </a:prstGeom>
          <a:noFill/>
          <a:ln w="9525">
            <a:noFill/>
          </a:ln>
        </p:spPr>
        <p:txBody>
          <a:bodyPr>
            <a:spAutoFit/>
          </a:bodyPr>
          <a:lstStyle>
            <a:defPPr/>
          </a:lstStyle>
          <a:p>
            <a:pPr algn="l">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责任内阁制为核心</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64" name="矩形 89163"/>
          <p:cNvSpPr/>
          <p:nvPr/>
        </p:nvSpPr>
        <p:spPr>
          <a:xfrm>
            <a:off x="6036945" y="5029200"/>
            <a:ext cx="1511300" cy="829945"/>
          </a:xfrm>
          <a:prstGeom prst="rect">
            <a:avLst/>
          </a:prstGeom>
          <a:noFill/>
          <a:ln w="9525">
            <a:noFill/>
          </a:ln>
        </p:spPr>
        <p:txBody>
          <a:bodyPr>
            <a:spAutoFit/>
          </a:bodyPr>
          <a:lstStyle>
            <a:defPPr/>
          </a:lstStyle>
          <a:p>
            <a:pPr algn="l">
              <a:spcBef>
                <a:spcPct val="20000"/>
              </a:spcBef>
              <a:buClr>
                <a:schemeClr val="accent1"/>
              </a:buClr>
              <a:buFont typeface="Wingdings" panose="05000000000000000000" pitchFamily="2" charset="2"/>
            </a:pP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三权分立互相制衡</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65" name="矩形 89164"/>
          <p:cNvSpPr/>
          <p:nvPr/>
        </p:nvSpPr>
        <p:spPr>
          <a:xfrm>
            <a:off x="8534400" y="5029200"/>
            <a:ext cx="1871663" cy="829945"/>
          </a:xfrm>
          <a:prstGeom prst="rect">
            <a:avLst/>
          </a:prstGeom>
          <a:noFill/>
          <a:ln w="9525">
            <a:noFill/>
          </a:ln>
        </p:spPr>
        <p:txBody>
          <a:bodyPr>
            <a:spAutoFit/>
          </a:bodyPr>
          <a:lstStyle>
            <a:defPPr/>
          </a:lstStyle>
          <a:p>
            <a:pPr algn="l"/>
            <a:r>
              <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rPr>
              <a:t>总统制与议会制的混合</a:t>
            </a:r>
            <a:endParaRPr lang="zh-CN" altLang="en-US" sz="2400" b="1">
              <a:solidFill>
                <a:schemeClr val="hlink"/>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89166" name="矩形 89165"/>
          <p:cNvSpPr/>
          <p:nvPr/>
        </p:nvSpPr>
        <p:spPr>
          <a:xfrm>
            <a:off x="3071813" y="5875338"/>
            <a:ext cx="7596187" cy="829945"/>
          </a:xfrm>
          <a:prstGeom prst="rect">
            <a:avLst/>
          </a:prstGeom>
          <a:noFill/>
          <a:ln w="9525">
            <a:noFill/>
          </a:ln>
        </p:spPr>
        <p:txBody>
          <a:bodyPr>
            <a:spAutoFit/>
          </a:bodyPr>
          <a:lstStyle>
            <a:defPPr/>
          </a:lstStyle>
          <a:p>
            <a:pPr algn="l"/>
            <a:r>
              <a:rPr lang="en-US" altLang="zh-CN"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1.</a:t>
            </a: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实行不同程度的</a:t>
            </a:r>
            <a:r>
              <a:rPr lang="zh-CN" altLang="en-US" sz="2400" b="1">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rPr>
              <a:t>代议制；  </a:t>
            </a:r>
            <a:r>
              <a:rPr lang="en-US" altLang="zh-CN" sz="2400" b="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2.</a:t>
            </a: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实行</a:t>
            </a:r>
            <a:r>
              <a:rPr lang="zh-CN" altLang="en-US" sz="2400" b="1">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rPr>
              <a:t>分权制衡原则；</a:t>
            </a:r>
            <a:endParaRPr lang="zh-CN" altLang="en-US" sz="2400" b="1">
              <a:solidFill>
                <a:srgbClr val="FF0000"/>
              </a:solidFill>
              <a:effectLst>
                <a:outerShdw blurRad="38100" dist="38100" dir="2700000">
                  <a:srgbClr val="C0C0C0"/>
                </a:outerShdw>
              </a:effectLst>
              <a:latin typeface="黑体" panose="02010609060101010101" pitchFamily="2" charset="-122"/>
              <a:ea typeface="黑体" panose="02010609060101010101" pitchFamily="2" charset="-122"/>
            </a:endParaRPr>
          </a:p>
          <a:p>
            <a:pPr algn="l"/>
            <a:r>
              <a:rPr lang="en-US" altLang="zh-CN" sz="2400" b="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3.</a:t>
            </a:r>
            <a:r>
              <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rPr>
              <a:t>实行政党政治；</a:t>
            </a:r>
            <a:endParaRPr lang="zh-CN" altLang="en-US" sz="2400" b="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9144"/>
                                        </p:tgtEl>
                                        <p:attrNameLst>
                                          <p:attrName>style.visibility</p:attrName>
                                        </p:attrNameLst>
                                      </p:cBhvr>
                                      <p:to>
                                        <p:strVal val="visible"/>
                                      </p:to>
                                    </p:set>
                                    <p:animEffect transition="in" filter="dissolve">
                                      <p:cBhvr>
                                        <p:cTn id="7" dur="500"/>
                                        <p:tgtEl>
                                          <p:spTgt spid="8914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8" fill="hold" grpId="1" nodeType="clickEffect">
                                  <p:stCondLst>
                                    <p:cond delay="0"/>
                                  </p:stCondLst>
                                  <p:childTnLst>
                                    <p:set>
                                      <p:cBhvr>
                                        <p:cTn id="11" dur="1" fill="hold">
                                          <p:stCondLst>
                                            <p:cond delay="0"/>
                                          </p:stCondLst>
                                        </p:cTn>
                                        <p:tgtEl>
                                          <p:spTgt spid="89146"/>
                                        </p:tgtEl>
                                        <p:attrNameLst>
                                          <p:attrName>style.visibility</p:attrName>
                                        </p:attrNameLst>
                                      </p:cBhvr>
                                      <p:to>
                                        <p:strVal val="visible"/>
                                      </p:to>
                                    </p:set>
                                    <p:anim calcmode="lin" valueType="num">
                                      <p:cBhvr additive="base">
                                        <p:cTn id="12" dur="500" fill="hold"/>
                                        <p:tgtEl>
                                          <p:spTgt spid="89146"/>
                                        </p:tgtEl>
                                        <p:attrNameLst>
                                          <p:attrName>ppt_x</p:attrName>
                                        </p:attrNameLst>
                                      </p:cBhvr>
                                      <p:tavLst>
                                        <p:tav tm="0">
                                          <p:val>
                                            <p:strVal val="0-#ppt_w/2"/>
                                          </p:val>
                                        </p:tav>
                                        <p:tav tm="100000">
                                          <p:val>
                                            <p:strVal val="#ppt_x"/>
                                          </p:val>
                                        </p:tav>
                                      </p:tavLst>
                                    </p:anim>
                                    <p:anim calcmode="lin" valueType="num">
                                      <p:cBhvr additive="base">
                                        <p:cTn id="13" dur="500" fill="hold"/>
                                        <p:tgtEl>
                                          <p:spTgt spid="89146"/>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8" fill="hold" grpId="7" nodeType="clickEffect">
                                  <p:stCondLst>
                                    <p:cond delay="0"/>
                                  </p:stCondLst>
                                  <p:childTnLst>
                                    <p:set>
                                      <p:cBhvr>
                                        <p:cTn id="17" dur="1" fill="hold">
                                          <p:stCondLst>
                                            <p:cond delay="0"/>
                                          </p:stCondLst>
                                        </p:cTn>
                                        <p:tgtEl>
                                          <p:spTgt spid="89153"/>
                                        </p:tgtEl>
                                        <p:attrNameLst>
                                          <p:attrName>style.visibility</p:attrName>
                                        </p:attrNameLst>
                                      </p:cBhvr>
                                      <p:to>
                                        <p:strVal val="visible"/>
                                      </p:to>
                                    </p:set>
                                    <p:anim calcmode="lin" valueType="num">
                                      <p:cBhvr additive="base">
                                        <p:cTn id="18" dur="500" fill="hold"/>
                                        <p:tgtEl>
                                          <p:spTgt spid="89153"/>
                                        </p:tgtEl>
                                        <p:attrNameLst>
                                          <p:attrName>ppt_x</p:attrName>
                                        </p:attrNameLst>
                                      </p:cBhvr>
                                      <p:tavLst>
                                        <p:tav tm="0">
                                          <p:val>
                                            <p:strVal val="0-#ppt_w/2"/>
                                          </p:val>
                                        </p:tav>
                                        <p:tav tm="100000">
                                          <p:val>
                                            <p:strVal val="#ppt_x"/>
                                          </p:val>
                                        </p:tav>
                                      </p:tavLst>
                                    </p:anim>
                                    <p:anim calcmode="lin" valueType="num">
                                      <p:cBhvr additive="base">
                                        <p:cTn id="19" dur="500" fill="hold"/>
                                        <p:tgtEl>
                                          <p:spTgt spid="89153"/>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8" fill="hold" grpId="4" nodeType="clickEffect">
                                  <p:stCondLst>
                                    <p:cond delay="0"/>
                                  </p:stCondLst>
                                  <p:childTnLst>
                                    <p:set>
                                      <p:cBhvr>
                                        <p:cTn id="23" dur="1" fill="hold">
                                          <p:stCondLst>
                                            <p:cond delay="0"/>
                                          </p:stCondLst>
                                        </p:cTn>
                                        <p:tgtEl>
                                          <p:spTgt spid="89149"/>
                                        </p:tgtEl>
                                        <p:attrNameLst>
                                          <p:attrName>style.visibility</p:attrName>
                                        </p:attrNameLst>
                                      </p:cBhvr>
                                      <p:to>
                                        <p:strVal val="visible"/>
                                      </p:to>
                                    </p:set>
                                    <p:anim calcmode="lin" valueType="num">
                                      <p:cBhvr additive="base">
                                        <p:cTn id="24" dur="500" fill="hold"/>
                                        <p:tgtEl>
                                          <p:spTgt spid="89149"/>
                                        </p:tgtEl>
                                        <p:attrNameLst>
                                          <p:attrName>ppt_x</p:attrName>
                                        </p:attrNameLst>
                                      </p:cBhvr>
                                      <p:tavLst>
                                        <p:tav tm="0">
                                          <p:val>
                                            <p:strVal val="0-#ppt_w/2"/>
                                          </p:val>
                                        </p:tav>
                                        <p:tav tm="100000">
                                          <p:val>
                                            <p:strVal val="#ppt_x"/>
                                          </p:val>
                                        </p:tav>
                                      </p:tavLst>
                                    </p:anim>
                                    <p:anim calcmode="lin" valueType="num">
                                      <p:cBhvr additive="base">
                                        <p:cTn id="25" dur="500" fill="hold"/>
                                        <p:tgtEl>
                                          <p:spTgt spid="89149"/>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8" fill="hold" grpId="8" nodeType="clickEffect">
                                  <p:stCondLst>
                                    <p:cond delay="0"/>
                                  </p:stCondLst>
                                  <p:childTnLst>
                                    <p:set>
                                      <p:cBhvr>
                                        <p:cTn id="29" dur="1" fill="hold">
                                          <p:stCondLst>
                                            <p:cond delay="0"/>
                                          </p:stCondLst>
                                        </p:cTn>
                                        <p:tgtEl>
                                          <p:spTgt spid="89154"/>
                                        </p:tgtEl>
                                        <p:attrNameLst>
                                          <p:attrName>style.visibility</p:attrName>
                                        </p:attrNameLst>
                                      </p:cBhvr>
                                      <p:to>
                                        <p:strVal val="visible"/>
                                      </p:to>
                                    </p:set>
                                    <p:anim calcmode="lin" valueType="num">
                                      <p:cBhvr additive="base">
                                        <p:cTn id="30" dur="500" fill="hold"/>
                                        <p:tgtEl>
                                          <p:spTgt spid="89154"/>
                                        </p:tgtEl>
                                        <p:attrNameLst>
                                          <p:attrName>ppt_x</p:attrName>
                                        </p:attrNameLst>
                                      </p:cBhvr>
                                      <p:tavLst>
                                        <p:tav tm="0">
                                          <p:val>
                                            <p:strVal val="0-#ppt_w/2"/>
                                          </p:val>
                                        </p:tav>
                                        <p:tav tm="100000">
                                          <p:val>
                                            <p:strVal val="#ppt_x"/>
                                          </p:val>
                                        </p:tav>
                                      </p:tavLst>
                                    </p:anim>
                                    <p:anim calcmode="lin" valueType="num">
                                      <p:cBhvr additive="base">
                                        <p:cTn id="31" dur="500" fill="hold"/>
                                        <p:tgtEl>
                                          <p:spTgt spid="89154"/>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8" fill="hold" grpId="13" nodeType="clickEffect">
                                  <p:stCondLst>
                                    <p:cond delay="0"/>
                                  </p:stCondLst>
                                  <p:childTnLst>
                                    <p:set>
                                      <p:cBhvr>
                                        <p:cTn id="35" dur="1" fill="hold">
                                          <p:stCondLst>
                                            <p:cond delay="0"/>
                                          </p:stCondLst>
                                        </p:cTn>
                                        <p:tgtEl>
                                          <p:spTgt spid="89160"/>
                                        </p:tgtEl>
                                        <p:attrNameLst>
                                          <p:attrName>style.visibility</p:attrName>
                                        </p:attrNameLst>
                                      </p:cBhvr>
                                      <p:to>
                                        <p:strVal val="visible"/>
                                      </p:to>
                                    </p:set>
                                    <p:anim calcmode="lin" valueType="num">
                                      <p:cBhvr additive="base">
                                        <p:cTn id="36" dur="500" fill="hold"/>
                                        <p:tgtEl>
                                          <p:spTgt spid="89160"/>
                                        </p:tgtEl>
                                        <p:attrNameLst>
                                          <p:attrName>ppt_x</p:attrName>
                                        </p:attrNameLst>
                                      </p:cBhvr>
                                      <p:tavLst>
                                        <p:tav tm="0">
                                          <p:val>
                                            <p:strVal val="0-#ppt_w/2"/>
                                          </p:val>
                                        </p:tav>
                                        <p:tav tm="100000">
                                          <p:val>
                                            <p:strVal val="#ppt_x"/>
                                          </p:val>
                                        </p:tav>
                                      </p:tavLst>
                                    </p:anim>
                                    <p:anim calcmode="lin" valueType="num">
                                      <p:cBhvr additive="base">
                                        <p:cTn id="37" dur="500" fill="hold"/>
                                        <p:tgtEl>
                                          <p:spTgt spid="89160"/>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8" fill="hold" grpId="14" nodeType="clickEffect">
                                  <p:stCondLst>
                                    <p:cond delay="0"/>
                                  </p:stCondLst>
                                  <p:childTnLst>
                                    <p:set>
                                      <p:cBhvr>
                                        <p:cTn id="41" dur="1" fill="hold">
                                          <p:stCondLst>
                                            <p:cond delay="0"/>
                                          </p:stCondLst>
                                        </p:cTn>
                                        <p:tgtEl>
                                          <p:spTgt spid="89162"/>
                                        </p:tgtEl>
                                        <p:attrNameLst>
                                          <p:attrName>style.visibility</p:attrName>
                                        </p:attrNameLst>
                                      </p:cBhvr>
                                      <p:to>
                                        <p:strVal val="visible"/>
                                      </p:to>
                                    </p:set>
                                    <p:anim calcmode="lin" valueType="num">
                                      <p:cBhvr additive="base">
                                        <p:cTn id="42" dur="500" fill="hold"/>
                                        <p:tgtEl>
                                          <p:spTgt spid="89162"/>
                                        </p:tgtEl>
                                        <p:attrNameLst>
                                          <p:attrName>ppt_x</p:attrName>
                                        </p:attrNameLst>
                                      </p:cBhvr>
                                      <p:tavLst>
                                        <p:tav tm="0">
                                          <p:val>
                                            <p:strVal val="0-#ppt_w/2"/>
                                          </p:val>
                                        </p:tav>
                                        <p:tav tm="100000">
                                          <p:val>
                                            <p:strVal val="#ppt_x"/>
                                          </p:val>
                                        </p:tav>
                                      </p:tavLst>
                                    </p:anim>
                                    <p:anim calcmode="lin" valueType="num">
                                      <p:cBhvr additive="base">
                                        <p:cTn id="43" dur="500" fill="hold"/>
                                        <p:tgtEl>
                                          <p:spTgt spid="89162"/>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8" fill="hold" grpId="2" nodeType="clickEffect">
                                  <p:stCondLst>
                                    <p:cond delay="0"/>
                                  </p:stCondLst>
                                  <p:childTnLst>
                                    <p:set>
                                      <p:cBhvr>
                                        <p:cTn id="47" dur="1" fill="hold">
                                          <p:stCondLst>
                                            <p:cond delay="0"/>
                                          </p:stCondLst>
                                        </p:cTn>
                                        <p:tgtEl>
                                          <p:spTgt spid="89147"/>
                                        </p:tgtEl>
                                        <p:attrNameLst>
                                          <p:attrName>style.visibility</p:attrName>
                                        </p:attrNameLst>
                                      </p:cBhvr>
                                      <p:to>
                                        <p:strVal val="visible"/>
                                      </p:to>
                                    </p:set>
                                    <p:anim calcmode="lin" valueType="num">
                                      <p:cBhvr additive="base">
                                        <p:cTn id="48" dur="500" fill="hold"/>
                                        <p:tgtEl>
                                          <p:spTgt spid="89147"/>
                                        </p:tgtEl>
                                        <p:attrNameLst>
                                          <p:attrName>ppt_x</p:attrName>
                                        </p:attrNameLst>
                                      </p:cBhvr>
                                      <p:tavLst>
                                        <p:tav tm="0">
                                          <p:val>
                                            <p:strVal val="0-#ppt_w/2"/>
                                          </p:val>
                                        </p:tav>
                                        <p:tav tm="100000">
                                          <p:val>
                                            <p:strVal val="#ppt_x"/>
                                          </p:val>
                                        </p:tav>
                                      </p:tavLst>
                                    </p:anim>
                                    <p:anim calcmode="lin" valueType="num">
                                      <p:cBhvr additive="base">
                                        <p:cTn id="49" dur="500" fill="hold"/>
                                        <p:tgtEl>
                                          <p:spTgt spid="89147"/>
                                        </p:tgtEl>
                                        <p:attrNameLst>
                                          <p:attrName>ppt_y</p:attrName>
                                        </p:attrNameLst>
                                      </p:cBhvr>
                                      <p:tavLst>
                                        <p:tav tm="0">
                                          <p:val>
                                            <p:strVal val="#ppt_y"/>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8" fill="hold" grpId="5" nodeType="clickEffect">
                                  <p:stCondLst>
                                    <p:cond delay="0"/>
                                  </p:stCondLst>
                                  <p:childTnLst>
                                    <p:set>
                                      <p:cBhvr>
                                        <p:cTn id="53" dur="1" fill="hold">
                                          <p:stCondLst>
                                            <p:cond delay="0"/>
                                          </p:stCondLst>
                                        </p:cTn>
                                        <p:tgtEl>
                                          <p:spTgt spid="89151"/>
                                        </p:tgtEl>
                                        <p:attrNameLst>
                                          <p:attrName>style.visibility</p:attrName>
                                        </p:attrNameLst>
                                      </p:cBhvr>
                                      <p:to>
                                        <p:strVal val="visible"/>
                                      </p:to>
                                    </p:set>
                                    <p:anim calcmode="lin" valueType="num">
                                      <p:cBhvr additive="base">
                                        <p:cTn id="54" dur="500" fill="hold"/>
                                        <p:tgtEl>
                                          <p:spTgt spid="89151"/>
                                        </p:tgtEl>
                                        <p:attrNameLst>
                                          <p:attrName>ppt_x</p:attrName>
                                        </p:attrNameLst>
                                      </p:cBhvr>
                                      <p:tavLst>
                                        <p:tav tm="0">
                                          <p:val>
                                            <p:strVal val="0-#ppt_w/2"/>
                                          </p:val>
                                        </p:tav>
                                        <p:tav tm="100000">
                                          <p:val>
                                            <p:strVal val="#ppt_x"/>
                                          </p:val>
                                        </p:tav>
                                      </p:tavLst>
                                    </p:anim>
                                    <p:anim calcmode="lin" valueType="num">
                                      <p:cBhvr additive="base">
                                        <p:cTn id="55" dur="500" fill="hold"/>
                                        <p:tgtEl>
                                          <p:spTgt spid="89151"/>
                                        </p:tgtEl>
                                        <p:attrNameLst>
                                          <p:attrName>ppt_y</p:attrName>
                                        </p:attrNameLst>
                                      </p:cBhvr>
                                      <p:tavLst>
                                        <p:tav tm="0">
                                          <p:val>
                                            <p:strVal val="#ppt_y"/>
                                          </p:val>
                                        </p:tav>
                                        <p:tav tm="100000">
                                          <p:val>
                                            <p:strVal val="#ppt_y"/>
                                          </p:val>
                                        </p:tav>
                                      </p:tavLst>
                                    </p:anim>
                                  </p:childTnLst>
                                </p:cTn>
                              </p:par>
                            </p:childTnLst>
                          </p:cTn>
                        </p:par>
                      </p:childTnLst>
                    </p:cTn>
                  </p:par>
                  <p:par>
                    <p:cTn id="56" fill="hold" nodeType="clickPar">
                      <p:stCondLst>
                        <p:cond delay="indefinite"/>
                      </p:stCondLst>
                      <p:childTnLst>
                        <p:par>
                          <p:cTn id="57" fill="hold" nodeType="afterGroup">
                            <p:stCondLst>
                              <p:cond delay="0"/>
                            </p:stCondLst>
                            <p:childTnLst>
                              <p:par>
                                <p:cTn id="58" presetID="2" presetClass="entr" presetSubtype="8" fill="hold" grpId="9" nodeType="clickEffect">
                                  <p:stCondLst>
                                    <p:cond delay="0"/>
                                  </p:stCondLst>
                                  <p:childTnLst>
                                    <p:set>
                                      <p:cBhvr>
                                        <p:cTn id="59" dur="1" fill="hold">
                                          <p:stCondLst>
                                            <p:cond delay="0"/>
                                          </p:stCondLst>
                                        </p:cTn>
                                        <p:tgtEl>
                                          <p:spTgt spid="89156"/>
                                        </p:tgtEl>
                                        <p:attrNameLst>
                                          <p:attrName>style.visibility</p:attrName>
                                        </p:attrNameLst>
                                      </p:cBhvr>
                                      <p:to>
                                        <p:strVal val="visible"/>
                                      </p:to>
                                    </p:set>
                                    <p:anim calcmode="lin" valueType="num">
                                      <p:cBhvr additive="base">
                                        <p:cTn id="60" dur="500" fill="hold"/>
                                        <p:tgtEl>
                                          <p:spTgt spid="89156"/>
                                        </p:tgtEl>
                                        <p:attrNameLst>
                                          <p:attrName>ppt_x</p:attrName>
                                        </p:attrNameLst>
                                      </p:cBhvr>
                                      <p:tavLst>
                                        <p:tav tm="0">
                                          <p:val>
                                            <p:strVal val="0-#ppt_w/2"/>
                                          </p:val>
                                        </p:tav>
                                        <p:tav tm="100000">
                                          <p:val>
                                            <p:strVal val="#ppt_x"/>
                                          </p:val>
                                        </p:tav>
                                      </p:tavLst>
                                    </p:anim>
                                    <p:anim calcmode="lin" valueType="num">
                                      <p:cBhvr additive="base">
                                        <p:cTn id="61" dur="500" fill="hold"/>
                                        <p:tgtEl>
                                          <p:spTgt spid="89156"/>
                                        </p:tgtEl>
                                        <p:attrNameLst>
                                          <p:attrName>ppt_y</p:attrName>
                                        </p:attrNameLst>
                                      </p:cBhvr>
                                      <p:tavLst>
                                        <p:tav tm="0">
                                          <p:val>
                                            <p:strVal val="#ppt_y"/>
                                          </p:val>
                                        </p:tav>
                                        <p:tav tm="100000">
                                          <p:val>
                                            <p:strVal val="#ppt_y"/>
                                          </p:val>
                                        </p:tav>
                                      </p:tavLst>
                                    </p:anim>
                                  </p:childTnLst>
                                </p:cTn>
                              </p:par>
                            </p:childTnLst>
                          </p:cTn>
                        </p:par>
                      </p:childTnLst>
                    </p:cTn>
                  </p:par>
                  <p:par>
                    <p:cTn id="62" fill="hold" nodeType="clickPar">
                      <p:stCondLst>
                        <p:cond delay="indefinite"/>
                      </p:stCondLst>
                      <p:childTnLst>
                        <p:par>
                          <p:cTn id="63" fill="hold" nodeType="afterGroup">
                            <p:stCondLst>
                              <p:cond delay="0"/>
                            </p:stCondLst>
                            <p:childTnLst>
                              <p:par>
                                <p:cTn id="64" presetID="2" presetClass="entr" presetSubtype="8" fill="hold" grpId="12" nodeType="clickEffect">
                                  <p:stCondLst>
                                    <p:cond delay="0"/>
                                  </p:stCondLst>
                                  <p:childTnLst>
                                    <p:set>
                                      <p:cBhvr>
                                        <p:cTn id="65" dur="1" fill="hold">
                                          <p:stCondLst>
                                            <p:cond delay="0"/>
                                          </p:stCondLst>
                                        </p:cTn>
                                        <p:tgtEl>
                                          <p:spTgt spid="89159"/>
                                        </p:tgtEl>
                                        <p:attrNameLst>
                                          <p:attrName>style.visibility</p:attrName>
                                        </p:attrNameLst>
                                      </p:cBhvr>
                                      <p:to>
                                        <p:strVal val="visible"/>
                                      </p:to>
                                    </p:set>
                                    <p:anim calcmode="lin" valueType="num">
                                      <p:cBhvr additive="base">
                                        <p:cTn id="66" dur="500" fill="hold"/>
                                        <p:tgtEl>
                                          <p:spTgt spid="89159"/>
                                        </p:tgtEl>
                                        <p:attrNameLst>
                                          <p:attrName>ppt_x</p:attrName>
                                        </p:attrNameLst>
                                      </p:cBhvr>
                                      <p:tavLst>
                                        <p:tav tm="0">
                                          <p:val>
                                            <p:strVal val="0-#ppt_w/2"/>
                                          </p:val>
                                        </p:tav>
                                        <p:tav tm="100000">
                                          <p:val>
                                            <p:strVal val="#ppt_x"/>
                                          </p:val>
                                        </p:tav>
                                      </p:tavLst>
                                    </p:anim>
                                    <p:anim calcmode="lin" valueType="num">
                                      <p:cBhvr additive="base">
                                        <p:cTn id="67" dur="500" fill="hold"/>
                                        <p:tgtEl>
                                          <p:spTgt spid="89159"/>
                                        </p:tgtEl>
                                        <p:attrNameLst>
                                          <p:attrName>ppt_y</p:attrName>
                                        </p:attrNameLst>
                                      </p:cBhvr>
                                      <p:tavLst>
                                        <p:tav tm="0">
                                          <p:val>
                                            <p:strVal val="#ppt_y"/>
                                          </p:val>
                                        </p:tav>
                                        <p:tav tm="100000">
                                          <p:val>
                                            <p:strVal val="#ppt_y"/>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2" presetClass="entr" presetSubtype="8" fill="hold" grpId="15" nodeType="clickEffect">
                                  <p:stCondLst>
                                    <p:cond delay="0"/>
                                  </p:stCondLst>
                                  <p:childTnLst>
                                    <p:set>
                                      <p:cBhvr>
                                        <p:cTn id="71" dur="1" fill="hold">
                                          <p:stCondLst>
                                            <p:cond delay="0"/>
                                          </p:stCondLst>
                                        </p:cTn>
                                        <p:tgtEl>
                                          <p:spTgt spid="89164"/>
                                        </p:tgtEl>
                                        <p:attrNameLst>
                                          <p:attrName>style.visibility</p:attrName>
                                        </p:attrNameLst>
                                      </p:cBhvr>
                                      <p:to>
                                        <p:strVal val="visible"/>
                                      </p:to>
                                    </p:set>
                                    <p:anim calcmode="lin" valueType="num">
                                      <p:cBhvr additive="base">
                                        <p:cTn id="72" dur="500" fill="hold"/>
                                        <p:tgtEl>
                                          <p:spTgt spid="89164"/>
                                        </p:tgtEl>
                                        <p:attrNameLst>
                                          <p:attrName>ppt_x</p:attrName>
                                        </p:attrNameLst>
                                      </p:cBhvr>
                                      <p:tavLst>
                                        <p:tav tm="0">
                                          <p:val>
                                            <p:strVal val="0-#ppt_w/2"/>
                                          </p:val>
                                        </p:tav>
                                        <p:tav tm="100000">
                                          <p:val>
                                            <p:strVal val="#ppt_x"/>
                                          </p:val>
                                        </p:tav>
                                      </p:tavLst>
                                    </p:anim>
                                    <p:anim calcmode="lin" valueType="num">
                                      <p:cBhvr additive="base">
                                        <p:cTn id="73" dur="500" fill="hold"/>
                                        <p:tgtEl>
                                          <p:spTgt spid="89164"/>
                                        </p:tgtEl>
                                        <p:attrNameLst>
                                          <p:attrName>ppt_y</p:attrName>
                                        </p:attrNameLst>
                                      </p:cBhvr>
                                      <p:tavLst>
                                        <p:tav tm="0">
                                          <p:val>
                                            <p:strVal val="#ppt_y"/>
                                          </p:val>
                                        </p:tav>
                                        <p:tav tm="100000">
                                          <p:val>
                                            <p:strVal val="#ppt_y"/>
                                          </p:val>
                                        </p:tav>
                                      </p:tavLst>
                                    </p:anim>
                                  </p:childTnLst>
                                </p:cTn>
                              </p:par>
                            </p:childTnLst>
                          </p:cTn>
                        </p:par>
                      </p:childTnLst>
                    </p:cTn>
                  </p:par>
                  <p:par>
                    <p:cTn id="74" fill="hold" nodeType="clickPar">
                      <p:stCondLst>
                        <p:cond delay="indefinite"/>
                      </p:stCondLst>
                      <p:childTnLst>
                        <p:par>
                          <p:cTn id="75" fill="hold" nodeType="afterGroup">
                            <p:stCondLst>
                              <p:cond delay="0"/>
                            </p:stCondLst>
                            <p:childTnLst>
                              <p:par>
                                <p:cTn id="76" presetID="2" presetClass="entr" presetSubtype="8" fill="hold" grpId="3" nodeType="clickEffect">
                                  <p:stCondLst>
                                    <p:cond delay="0"/>
                                  </p:stCondLst>
                                  <p:childTnLst>
                                    <p:set>
                                      <p:cBhvr>
                                        <p:cTn id="77" dur="1" fill="hold">
                                          <p:stCondLst>
                                            <p:cond delay="0"/>
                                          </p:stCondLst>
                                        </p:cTn>
                                        <p:tgtEl>
                                          <p:spTgt spid="89148"/>
                                        </p:tgtEl>
                                        <p:attrNameLst>
                                          <p:attrName>style.visibility</p:attrName>
                                        </p:attrNameLst>
                                      </p:cBhvr>
                                      <p:to>
                                        <p:strVal val="visible"/>
                                      </p:to>
                                    </p:set>
                                    <p:anim calcmode="lin" valueType="num">
                                      <p:cBhvr additive="base">
                                        <p:cTn id="78" dur="500" fill="hold"/>
                                        <p:tgtEl>
                                          <p:spTgt spid="89148"/>
                                        </p:tgtEl>
                                        <p:attrNameLst>
                                          <p:attrName>ppt_x</p:attrName>
                                        </p:attrNameLst>
                                      </p:cBhvr>
                                      <p:tavLst>
                                        <p:tav tm="0">
                                          <p:val>
                                            <p:strVal val="0-#ppt_w/2"/>
                                          </p:val>
                                        </p:tav>
                                        <p:tav tm="100000">
                                          <p:val>
                                            <p:strVal val="#ppt_x"/>
                                          </p:val>
                                        </p:tav>
                                      </p:tavLst>
                                    </p:anim>
                                    <p:anim calcmode="lin" valueType="num">
                                      <p:cBhvr additive="base">
                                        <p:cTn id="79" dur="500" fill="hold"/>
                                        <p:tgtEl>
                                          <p:spTgt spid="89148"/>
                                        </p:tgtEl>
                                        <p:attrNameLst>
                                          <p:attrName>ppt_y</p:attrName>
                                        </p:attrNameLst>
                                      </p:cBhvr>
                                      <p:tavLst>
                                        <p:tav tm="0">
                                          <p:val>
                                            <p:strVal val="#ppt_y"/>
                                          </p:val>
                                        </p:tav>
                                        <p:tav tm="100000">
                                          <p:val>
                                            <p:strVal val="#ppt_y"/>
                                          </p:val>
                                        </p:tav>
                                      </p:tavLst>
                                    </p:anim>
                                  </p:childTnLst>
                                </p:cTn>
                              </p:par>
                            </p:childTnLst>
                          </p:cTn>
                        </p:par>
                      </p:childTnLst>
                    </p:cTn>
                  </p:par>
                  <p:par>
                    <p:cTn id="80" fill="hold" nodeType="clickPar">
                      <p:stCondLst>
                        <p:cond delay="indefinite"/>
                      </p:stCondLst>
                      <p:childTnLst>
                        <p:par>
                          <p:cTn id="81" fill="hold" nodeType="afterGroup">
                            <p:stCondLst>
                              <p:cond delay="0"/>
                            </p:stCondLst>
                            <p:childTnLst>
                              <p:par>
                                <p:cTn id="82" presetID="2" presetClass="entr" presetSubtype="8" fill="hold" grpId="6" nodeType="clickEffect">
                                  <p:stCondLst>
                                    <p:cond delay="0"/>
                                  </p:stCondLst>
                                  <p:childTnLst>
                                    <p:set>
                                      <p:cBhvr>
                                        <p:cTn id="83" dur="1" fill="hold">
                                          <p:stCondLst>
                                            <p:cond delay="0"/>
                                          </p:stCondLst>
                                        </p:cTn>
                                        <p:tgtEl>
                                          <p:spTgt spid="89152"/>
                                        </p:tgtEl>
                                        <p:attrNameLst>
                                          <p:attrName>style.visibility</p:attrName>
                                        </p:attrNameLst>
                                      </p:cBhvr>
                                      <p:to>
                                        <p:strVal val="visible"/>
                                      </p:to>
                                    </p:set>
                                    <p:anim calcmode="lin" valueType="num">
                                      <p:cBhvr additive="base">
                                        <p:cTn id="84" dur="500" fill="hold"/>
                                        <p:tgtEl>
                                          <p:spTgt spid="89152"/>
                                        </p:tgtEl>
                                        <p:attrNameLst>
                                          <p:attrName>ppt_x</p:attrName>
                                        </p:attrNameLst>
                                      </p:cBhvr>
                                      <p:tavLst>
                                        <p:tav tm="0">
                                          <p:val>
                                            <p:strVal val="0-#ppt_w/2"/>
                                          </p:val>
                                        </p:tav>
                                        <p:tav tm="100000">
                                          <p:val>
                                            <p:strVal val="#ppt_x"/>
                                          </p:val>
                                        </p:tav>
                                      </p:tavLst>
                                    </p:anim>
                                    <p:anim calcmode="lin" valueType="num">
                                      <p:cBhvr additive="base">
                                        <p:cTn id="85" dur="500" fill="hold"/>
                                        <p:tgtEl>
                                          <p:spTgt spid="89152"/>
                                        </p:tgtEl>
                                        <p:attrNameLst>
                                          <p:attrName>ppt_y</p:attrName>
                                        </p:attrNameLst>
                                      </p:cBhvr>
                                      <p:tavLst>
                                        <p:tav tm="0">
                                          <p:val>
                                            <p:strVal val="#ppt_y"/>
                                          </p:val>
                                        </p:tav>
                                        <p:tav tm="100000">
                                          <p:val>
                                            <p:strVal val="#ppt_y"/>
                                          </p:val>
                                        </p:tav>
                                      </p:tavLst>
                                    </p:anim>
                                  </p:childTnLst>
                                </p:cTn>
                              </p:par>
                            </p:childTnLst>
                          </p:cTn>
                        </p:par>
                      </p:childTnLst>
                    </p:cTn>
                  </p:par>
                  <p:par>
                    <p:cTn id="86" fill="hold" nodeType="clickPar">
                      <p:stCondLst>
                        <p:cond delay="indefinite"/>
                      </p:stCondLst>
                      <p:childTnLst>
                        <p:par>
                          <p:cTn id="87" fill="hold" nodeType="afterGroup">
                            <p:stCondLst>
                              <p:cond delay="0"/>
                            </p:stCondLst>
                            <p:childTnLst>
                              <p:par>
                                <p:cTn id="88" presetID="2" presetClass="entr" presetSubtype="8" fill="hold" grpId="10" nodeType="clickEffect">
                                  <p:stCondLst>
                                    <p:cond delay="0"/>
                                  </p:stCondLst>
                                  <p:childTnLst>
                                    <p:set>
                                      <p:cBhvr>
                                        <p:cTn id="89" dur="1" fill="hold">
                                          <p:stCondLst>
                                            <p:cond delay="0"/>
                                          </p:stCondLst>
                                        </p:cTn>
                                        <p:tgtEl>
                                          <p:spTgt spid="89157"/>
                                        </p:tgtEl>
                                        <p:attrNameLst>
                                          <p:attrName>style.visibility</p:attrName>
                                        </p:attrNameLst>
                                      </p:cBhvr>
                                      <p:to>
                                        <p:strVal val="visible"/>
                                      </p:to>
                                    </p:set>
                                    <p:anim calcmode="lin" valueType="num">
                                      <p:cBhvr additive="base">
                                        <p:cTn id="90" dur="500" fill="hold"/>
                                        <p:tgtEl>
                                          <p:spTgt spid="89157"/>
                                        </p:tgtEl>
                                        <p:attrNameLst>
                                          <p:attrName>ppt_x</p:attrName>
                                        </p:attrNameLst>
                                      </p:cBhvr>
                                      <p:tavLst>
                                        <p:tav tm="0">
                                          <p:val>
                                            <p:strVal val="0-#ppt_w/2"/>
                                          </p:val>
                                        </p:tav>
                                        <p:tav tm="100000">
                                          <p:val>
                                            <p:strVal val="#ppt_x"/>
                                          </p:val>
                                        </p:tav>
                                      </p:tavLst>
                                    </p:anim>
                                    <p:anim calcmode="lin" valueType="num">
                                      <p:cBhvr additive="base">
                                        <p:cTn id="91" dur="500" fill="hold"/>
                                        <p:tgtEl>
                                          <p:spTgt spid="89157"/>
                                        </p:tgtEl>
                                        <p:attrNameLst>
                                          <p:attrName>ppt_y</p:attrName>
                                        </p:attrNameLst>
                                      </p:cBhvr>
                                      <p:tavLst>
                                        <p:tav tm="0">
                                          <p:val>
                                            <p:strVal val="#ppt_y"/>
                                          </p:val>
                                        </p:tav>
                                        <p:tav tm="100000">
                                          <p:val>
                                            <p:strVal val="#ppt_y"/>
                                          </p:val>
                                        </p:tav>
                                      </p:tavLst>
                                    </p:anim>
                                  </p:childTnLst>
                                </p:cTn>
                              </p:par>
                            </p:childTnLst>
                          </p:cTn>
                        </p:par>
                      </p:childTnLst>
                    </p:cTn>
                  </p:par>
                  <p:par>
                    <p:cTn id="92" fill="hold" nodeType="clickPar">
                      <p:stCondLst>
                        <p:cond delay="indefinite"/>
                      </p:stCondLst>
                      <p:childTnLst>
                        <p:par>
                          <p:cTn id="93" fill="hold" nodeType="afterGroup">
                            <p:stCondLst>
                              <p:cond delay="0"/>
                            </p:stCondLst>
                            <p:childTnLst>
                              <p:par>
                                <p:cTn id="94" presetID="2" presetClass="entr" presetSubtype="8" fill="hold" grpId="11" nodeType="clickEffect">
                                  <p:stCondLst>
                                    <p:cond delay="0"/>
                                  </p:stCondLst>
                                  <p:childTnLst>
                                    <p:set>
                                      <p:cBhvr>
                                        <p:cTn id="95" dur="1" fill="hold">
                                          <p:stCondLst>
                                            <p:cond delay="0"/>
                                          </p:stCondLst>
                                        </p:cTn>
                                        <p:tgtEl>
                                          <p:spTgt spid="89158"/>
                                        </p:tgtEl>
                                        <p:attrNameLst>
                                          <p:attrName>style.visibility</p:attrName>
                                        </p:attrNameLst>
                                      </p:cBhvr>
                                      <p:to>
                                        <p:strVal val="visible"/>
                                      </p:to>
                                    </p:set>
                                    <p:anim calcmode="lin" valueType="num">
                                      <p:cBhvr additive="base">
                                        <p:cTn id="96" dur="500" fill="hold"/>
                                        <p:tgtEl>
                                          <p:spTgt spid="89158"/>
                                        </p:tgtEl>
                                        <p:attrNameLst>
                                          <p:attrName>ppt_x</p:attrName>
                                        </p:attrNameLst>
                                      </p:cBhvr>
                                      <p:tavLst>
                                        <p:tav tm="0">
                                          <p:val>
                                            <p:strVal val="0-#ppt_w/2"/>
                                          </p:val>
                                        </p:tav>
                                        <p:tav tm="100000">
                                          <p:val>
                                            <p:strVal val="#ppt_x"/>
                                          </p:val>
                                        </p:tav>
                                      </p:tavLst>
                                    </p:anim>
                                    <p:anim calcmode="lin" valueType="num">
                                      <p:cBhvr additive="base">
                                        <p:cTn id="97" dur="500" fill="hold"/>
                                        <p:tgtEl>
                                          <p:spTgt spid="89158"/>
                                        </p:tgtEl>
                                        <p:attrNameLst>
                                          <p:attrName>ppt_y</p:attrName>
                                        </p:attrNameLst>
                                      </p:cBhvr>
                                      <p:tavLst>
                                        <p:tav tm="0">
                                          <p:val>
                                            <p:strVal val="#ppt_y"/>
                                          </p:val>
                                        </p:tav>
                                        <p:tav tm="100000">
                                          <p:val>
                                            <p:strVal val="#ppt_y"/>
                                          </p:val>
                                        </p:tav>
                                      </p:tavLst>
                                    </p:anim>
                                  </p:childTnLst>
                                </p:cTn>
                              </p:par>
                            </p:childTnLst>
                          </p:cTn>
                        </p:par>
                      </p:childTnLst>
                    </p:cTn>
                  </p:par>
                  <p:par>
                    <p:cTn id="98" fill="hold" nodeType="clickPar">
                      <p:stCondLst>
                        <p:cond delay="indefinite"/>
                      </p:stCondLst>
                      <p:childTnLst>
                        <p:par>
                          <p:cTn id="99" fill="hold" nodeType="afterGroup">
                            <p:stCondLst>
                              <p:cond delay="0"/>
                            </p:stCondLst>
                            <p:childTnLst>
                              <p:par>
                                <p:cTn id="100" presetID="2" presetClass="entr" presetSubtype="8" fill="hold" grpId="16" nodeType="clickEffect">
                                  <p:stCondLst>
                                    <p:cond delay="0"/>
                                  </p:stCondLst>
                                  <p:childTnLst>
                                    <p:set>
                                      <p:cBhvr>
                                        <p:cTn id="101" dur="1" fill="hold">
                                          <p:stCondLst>
                                            <p:cond delay="0"/>
                                          </p:stCondLst>
                                        </p:cTn>
                                        <p:tgtEl>
                                          <p:spTgt spid="89165"/>
                                        </p:tgtEl>
                                        <p:attrNameLst>
                                          <p:attrName>style.visibility</p:attrName>
                                        </p:attrNameLst>
                                      </p:cBhvr>
                                      <p:to>
                                        <p:strVal val="visible"/>
                                      </p:to>
                                    </p:set>
                                    <p:anim calcmode="lin" valueType="num">
                                      <p:cBhvr additive="base">
                                        <p:cTn id="102" dur="500" fill="hold"/>
                                        <p:tgtEl>
                                          <p:spTgt spid="89165"/>
                                        </p:tgtEl>
                                        <p:attrNameLst>
                                          <p:attrName>ppt_x</p:attrName>
                                        </p:attrNameLst>
                                      </p:cBhvr>
                                      <p:tavLst>
                                        <p:tav tm="0">
                                          <p:val>
                                            <p:strVal val="0-#ppt_w/2"/>
                                          </p:val>
                                        </p:tav>
                                        <p:tav tm="100000">
                                          <p:val>
                                            <p:strVal val="#ppt_x"/>
                                          </p:val>
                                        </p:tav>
                                      </p:tavLst>
                                    </p:anim>
                                    <p:anim calcmode="lin" valueType="num">
                                      <p:cBhvr additive="base">
                                        <p:cTn id="103" dur="500" fill="hold"/>
                                        <p:tgtEl>
                                          <p:spTgt spid="89165"/>
                                        </p:tgtEl>
                                        <p:attrNameLst>
                                          <p:attrName>ppt_y</p:attrName>
                                        </p:attrNameLst>
                                      </p:cBhvr>
                                      <p:tavLst>
                                        <p:tav tm="0">
                                          <p:val>
                                            <p:strVal val="#ppt_y"/>
                                          </p:val>
                                        </p:tav>
                                        <p:tav tm="100000">
                                          <p:val>
                                            <p:strVal val="#ppt_y"/>
                                          </p:val>
                                        </p:tav>
                                      </p:tavLst>
                                    </p:anim>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2" presetClass="entr" presetSubtype="8" fill="hold" grpId="17" nodeType="clickEffect">
                                  <p:stCondLst>
                                    <p:cond delay="0"/>
                                  </p:stCondLst>
                                  <p:childTnLst>
                                    <p:set>
                                      <p:cBhvr>
                                        <p:cTn id="107" dur="1" fill="hold">
                                          <p:stCondLst>
                                            <p:cond delay="0"/>
                                          </p:stCondLst>
                                        </p:cTn>
                                        <p:tgtEl>
                                          <p:spTgt spid="89166"/>
                                        </p:tgtEl>
                                        <p:attrNameLst>
                                          <p:attrName>style.visibility</p:attrName>
                                        </p:attrNameLst>
                                      </p:cBhvr>
                                      <p:to>
                                        <p:strVal val="visible"/>
                                      </p:to>
                                    </p:set>
                                    <p:anim calcmode="lin" valueType="num">
                                      <p:cBhvr additive="base">
                                        <p:cTn id="108" dur="500" fill="hold"/>
                                        <p:tgtEl>
                                          <p:spTgt spid="89166"/>
                                        </p:tgtEl>
                                        <p:attrNameLst>
                                          <p:attrName>ppt_x</p:attrName>
                                        </p:attrNameLst>
                                      </p:cBhvr>
                                      <p:tavLst>
                                        <p:tav tm="0">
                                          <p:val>
                                            <p:strVal val="0-#ppt_w/2"/>
                                          </p:val>
                                        </p:tav>
                                        <p:tav tm="100000">
                                          <p:val>
                                            <p:strVal val="#ppt_x"/>
                                          </p:val>
                                        </p:tav>
                                      </p:tavLst>
                                    </p:anim>
                                    <p:anim calcmode="lin" valueType="num">
                                      <p:cBhvr additive="base">
                                        <p:cTn id="109" dur="500" fill="hold"/>
                                        <p:tgtEl>
                                          <p:spTgt spid="891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144" grpId="0"/>
      <p:bldP spid="89146" grpId="1"/>
      <p:bldP spid="89147" grpId="2"/>
      <p:bldP spid="89148" grpId="3"/>
      <p:bldP spid="89149" grpId="4"/>
      <p:bldP spid="89151" grpId="5"/>
      <p:bldP spid="89152" grpId="6"/>
      <p:bldP spid="89153" grpId="7"/>
      <p:bldP spid="89154" grpId="8"/>
      <p:bldP spid="89156" grpId="9"/>
      <p:bldP spid="89157" grpId="10"/>
      <p:bldP spid="89158" grpId="11"/>
      <p:bldP spid="89159" grpId="12"/>
      <p:bldP spid="89160" grpId="13"/>
      <p:bldP spid="89162" grpId="14"/>
      <p:bldP spid="89164" grpId="15"/>
      <p:bldP spid="89165" grpId="16"/>
      <p:bldP spid="89166" grpId="17"/>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cxnSp>
        <p:nvCxnSpPr>
          <p:cNvPr id="2" name="直接连接符 1"/>
          <p:cNvCxnSpPr/>
          <p:nvPr/>
        </p:nvCxnSpPr>
        <p:spPr>
          <a:xfrm>
            <a:off x="847090" y="1075690"/>
            <a:ext cx="10297160" cy="6985"/>
          </a:xfrm>
          <a:prstGeom prst="line">
            <a:avLst/>
          </a:prstGeom>
          <a:ln w="190500" cmpd="thinThick">
            <a:solidFill>
              <a:srgbClr val="C46163"/>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988060" y="346710"/>
            <a:ext cx="10692130" cy="768350"/>
          </a:xfrm>
          <a:prstGeom prst="rect">
            <a:avLst/>
          </a:prstGeom>
          <a:noFill/>
        </p:spPr>
        <p:txBody>
          <a:bodyPr wrap="square" rtlCol="0">
            <a:spAutoFit/>
          </a:bodyPr>
          <a:lstStyle>
            <a:defPPr/>
          </a:lstStyle>
          <a:p>
            <a:pPr/>
            <a:r>
              <a:rPr lang="zh-CN" altLang="en-US" sz="4400" b="1">
                <a:solidFill>
                  <a:srgbClr val="C51514"/>
                </a:solidFill>
                <a:latin typeface="方正清楷 简" panose="02000500000000000000" charset="-122"/>
                <a:ea typeface="方正清楷 简" panose="02000500000000000000" charset="-122"/>
              </a:rPr>
              <a:t>近代民主政治呈现的特点及其发展趋势</a:t>
            </a:r>
            <a:endParaRPr lang="zh-CN" altLang="en-US" sz="4400" b="1">
              <a:solidFill>
                <a:srgbClr val="C51514"/>
              </a:solidFill>
              <a:latin typeface="方正清楷 简" panose="02000500000000000000" charset="-122"/>
              <a:ea typeface="方正清楷 简" panose="02000500000000000000" charset="-122"/>
            </a:endParaRPr>
          </a:p>
        </p:txBody>
      </p:sp>
      <p:sp>
        <p:nvSpPr>
          <p:cNvPr id="5" name="矩形 4"/>
          <p:cNvSpPr/>
          <p:nvPr/>
        </p:nvSpPr>
        <p:spPr>
          <a:xfrm>
            <a:off x="671830" y="1410335"/>
            <a:ext cx="10648315" cy="5109210"/>
          </a:xfrm>
          <a:prstGeom prst="rect">
            <a:avLst/>
          </a:prstGeom>
          <a:solidFill>
            <a:schemeClr val="bg1">
              <a:alpha val="40000"/>
            </a:schemeClr>
          </a:solidFill>
          <a:ln>
            <a:solidFill>
              <a:schemeClr val="bg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6" name="文本框 5"/>
          <p:cNvSpPr txBox="1"/>
          <p:nvPr/>
        </p:nvSpPr>
        <p:spPr>
          <a:xfrm>
            <a:off x="987425" y="1870075"/>
            <a:ext cx="9701530" cy="3169285"/>
          </a:xfrm>
          <a:prstGeom prst="rect">
            <a:avLst/>
          </a:prstGeom>
          <a:noFill/>
        </p:spPr>
        <p:txBody>
          <a:bodyPr wrap="square" rtlCol="0">
            <a:spAutoFit/>
          </a:bodyPr>
          <a:lstStyle>
            <a:defPPr/>
          </a:lstStyle>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1</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、继承古代政治的优良传统。</a:t>
            </a:r>
            <a:endParaRPr lang="en-US" altLang="zh-CN" sz="4000">
              <a:latin typeface="方正苏新诗柳楷简体" panose="02000000000000000000" charset="-122"/>
              <a:ea typeface="方正苏新诗柳楷简体" panose="02000000000000000000" charset="-122"/>
              <a:cs typeface="方正苏新诗柳楷简体" panose="02000000000000000000" charset="-122"/>
            </a:endParaRP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2</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sym typeface="+mn-ea"/>
              </a:rPr>
              <a:t>实行分权制衡原则。</a:t>
            </a:r>
            <a:endParaRPr lang="zh-CN" altLang="en-US" sz="4000">
              <a:latin typeface="方正苏新诗柳楷简体" panose="02000000000000000000" charset="-122"/>
              <a:ea typeface="方正苏新诗柳楷简体" panose="02000000000000000000" charset="-122"/>
              <a:cs typeface="方正苏新诗柳楷简体" panose="02000000000000000000" charset="-122"/>
            </a:endParaRP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3</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、代议制。以议会作为参政的一个窗口。</a:t>
            </a:r>
            <a:endParaRPr lang="zh-CN" altLang="en-US" sz="4000">
              <a:latin typeface="方正苏新诗柳楷简体" panose="02000000000000000000" charset="-122"/>
              <a:ea typeface="方正苏新诗柳楷简体" panose="02000000000000000000" charset="-122"/>
              <a:cs typeface="方正苏新诗柳楷简体" panose="02000000000000000000" charset="-122"/>
            </a:endParaRP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4</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、完善法律，强调法治。</a:t>
            </a:r>
            <a:endParaRPr lang="zh-CN" altLang="en-US" sz="4000">
              <a:latin typeface="方正苏新诗柳楷简体" panose="02000000000000000000" charset="-122"/>
              <a:ea typeface="方正苏新诗柳楷简体" panose="02000000000000000000" charset="-122"/>
              <a:cs typeface="方正苏新诗柳楷简体" panose="02000000000000000000" charset="-122"/>
            </a:endParaRP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5</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、民主范围逐渐扩大，民主制度逐步完善。</a:t>
            </a:r>
            <a:endParaRPr lang="zh-CN" altLang="en-US" sz="4000">
              <a:latin typeface="方正苏新诗柳楷简体" panose="02000000000000000000" charset="-122"/>
              <a:ea typeface="方正苏新诗柳楷简体" panose="02000000000000000000" charset="-122"/>
              <a:cs typeface="方正苏新诗柳楷简体" panose="02000000000000000000" charset="-122"/>
            </a:endParaRPr>
          </a:p>
        </p:txBody>
      </p:sp>
      <p:pic>
        <p:nvPicPr>
          <p:cNvPr id="9" name="图片 8"/>
          <p:cNvPicPr>
            <a:picLocks noChangeAspect="1"/>
          </p:cNvPicPr>
          <p:nvPr/>
        </p:nvPicPr>
        <p:blipFill>
          <a:blip r:embed="rId2"/>
          <a:stretch>
            <a:fillRect/>
          </a:stretch>
        </p:blipFill>
        <p:spPr>
          <a:xfrm>
            <a:off x="3474720" y="5039360"/>
            <a:ext cx="4800600" cy="711200"/>
          </a:xfrm>
          <a:prstGeom prst="rect">
            <a:avLst/>
          </a:prstGeom>
        </p:spPr>
      </p:pic>
      <p:pic>
        <p:nvPicPr>
          <p:cNvPr id="10" name="图片 9"/>
          <p:cNvPicPr>
            <a:picLocks noChangeAspect="1"/>
          </p:cNvPicPr>
          <p:nvPr/>
        </p:nvPicPr>
        <p:blipFill>
          <a:blip r:embed="rId3"/>
          <a:stretch>
            <a:fillRect/>
          </a:stretch>
        </p:blipFill>
        <p:spPr>
          <a:xfrm>
            <a:off x="3030220" y="5808345"/>
            <a:ext cx="5689600" cy="7112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p:tgtEl>
                                          <p:spTgt spid="9"/>
                                        </p:tgtEl>
                                        <p:attrNameLst>
                                          <p:attrName>ppt_y</p:attrName>
                                        </p:attrNameLst>
                                      </p:cBhvr>
                                      <p:tavLst>
                                        <p:tav tm="0">
                                          <p:val>
                                            <p:strVal val="#ppt_y+#ppt_h*1.125000"/>
                                          </p:val>
                                        </p:tav>
                                        <p:tav tm="100000">
                                          <p:val>
                                            <p:strVal val="#ppt_y"/>
                                          </p:val>
                                        </p:tav>
                                      </p:tavLst>
                                    </p:anim>
                                    <p:animEffect transition="in" filter="wipe(up)">
                                      <p:cBhvr>
                                        <p:cTn id="13" dur="500"/>
                                        <p:tgtEl>
                                          <p:spTgt spid="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pSp>
        <p:nvGrpSpPr>
          <p:cNvPr id="2" name="组合 1"/>
          <p:cNvGrpSpPr/>
          <p:nvPr/>
        </p:nvGrpSpPr>
        <p:grpSpPr>
          <a:xfrm>
            <a:off x="2863215" y="186690"/>
            <a:ext cx="6893560" cy="829945"/>
            <a:chOff x="6278" y="1318"/>
            <a:chExt cx="6644" cy="1307"/>
          </a:xfrm>
        </p:grpSpPr>
        <p:sp>
          <p:nvSpPr>
            <p:cNvPr id="52" name="文本框 51"/>
            <p:cNvSpPr txBox="1"/>
            <p:nvPr/>
          </p:nvSpPr>
          <p:spPr>
            <a:xfrm>
              <a:off x="8239" y="1318"/>
              <a:ext cx="2722" cy="1307"/>
            </a:xfrm>
            <a:prstGeom prst="rect">
              <a:avLst/>
            </a:prstGeom>
            <a:noFill/>
          </p:spPr>
          <p:txBody>
            <a:bodyPr wrap="square" rtlCol="0">
              <a:spAutoFit/>
            </a:bodyPr>
            <a:lstStyle>
              <a:defPPr/>
            </a:lstStyle>
            <a:p>
              <a:pPr algn="ctr"/>
              <a:r>
                <a:rPr lang="zh-CN" altLang="en-US" sz="4800">
                  <a:solidFill>
                    <a:srgbClr val="004DA1"/>
                  </a:solidFill>
                  <a:effectLst>
                    <a:outerShdw blurRad="38100" dist="38100" dir="2700000" algn="tl">
                      <a:srgbClr val="000000">
                        <a:alpha val="43137"/>
                      </a:srgbClr>
                    </a:outerShdw>
                  </a:effectLst>
                  <a:latin typeface="华文行楷" panose="02010800040101010101" charset="-122"/>
                  <a:ea typeface="华文行楷" panose="02010800040101010101" charset="-122"/>
                </a:rPr>
                <a:t>知识结构</a:t>
              </a:r>
              <a:endParaRPr lang="zh-CN" altLang="en-US" sz="4800">
                <a:solidFill>
                  <a:srgbClr val="004DA1"/>
                </a:solidFill>
                <a:effectLst>
                  <a:outerShdw blurRad="38100" dist="38100" dir="2700000" algn="tl">
                    <a:srgbClr val="000000">
                      <a:alpha val="43137"/>
                    </a:srgbClr>
                  </a:outerShdw>
                </a:effectLst>
                <a:latin typeface="华文行楷" panose="02010800040101010101" charset="-122"/>
                <a:ea typeface="华文行楷" panose="02010800040101010101" charset="-122"/>
              </a:endParaRPr>
            </a:p>
          </p:txBody>
        </p:sp>
        <p:grpSp>
          <p:nvGrpSpPr>
            <p:cNvPr id="53" name="组合 52"/>
            <p:cNvGrpSpPr/>
            <p:nvPr/>
          </p:nvGrpSpPr>
          <p:grpSpPr>
            <a:xfrm>
              <a:off x="6278" y="1628"/>
              <a:ext cx="1801" cy="828"/>
              <a:chOff x="4829105" y="817220"/>
              <a:chExt cx="1143772" cy="435035"/>
            </a:xfrm>
          </p:grpSpPr>
          <p:sp>
            <p:nvSpPr>
              <p:cNvPr id="54" name="Freeform 32"/>
              <p:cNvSpPr/>
              <p:nvPr/>
            </p:nvSpPr>
            <p:spPr bwMode="auto">
              <a:xfrm rot="20700000">
                <a:off x="4829105" y="817220"/>
                <a:ext cx="764541" cy="435035"/>
              </a:xfrm>
              <a:custGeom>
                <a:gdLst>
                  <a:gd name="T0" fmla="*/ 0 w 149"/>
                  <a:gd name="T1" fmla="*/ 12 h 82"/>
                  <a:gd name="T2" fmla="*/ 48 w 149"/>
                  <a:gd name="T3" fmla="*/ 37 h 82"/>
                  <a:gd name="T4" fmla="*/ 71 w 149"/>
                  <a:gd name="T5" fmla="*/ 18 h 82"/>
                  <a:gd name="T6" fmla="*/ 103 w 149"/>
                  <a:gd name="T7" fmla="*/ 45 h 82"/>
                  <a:gd name="T8" fmla="*/ 114 w 149"/>
                  <a:gd name="T9" fmla="*/ 65 h 82"/>
                  <a:gd name="T10" fmla="*/ 149 w 149"/>
                  <a:gd name="T11" fmla="*/ 70 h 82"/>
                  <a:gd name="T12" fmla="*/ 110 w 149"/>
                  <a:gd name="T13" fmla="*/ 68 h 82"/>
                  <a:gd name="T14" fmla="*/ 100 w 149"/>
                  <a:gd name="T15" fmla="*/ 55 h 82"/>
                  <a:gd name="T16" fmla="*/ 75 w 149"/>
                  <a:gd name="T17" fmla="*/ 25 h 82"/>
                  <a:gd name="T18" fmla="*/ 54 w 149"/>
                  <a:gd name="T19" fmla="*/ 35 h 82"/>
                  <a:gd name="T20" fmla="*/ 61 w 149"/>
                  <a:gd name="T21" fmla="*/ 52 h 82"/>
                  <a:gd name="T22" fmla="*/ 74 w 149"/>
                  <a:gd name="T23" fmla="*/ 49 h 82"/>
                  <a:gd name="T24" fmla="*/ 73 w 149"/>
                  <a:gd name="T25" fmla="*/ 43 h 82"/>
                  <a:gd name="T26" fmla="*/ 65 w 149"/>
                  <a:gd name="T27" fmla="*/ 46 h 82"/>
                  <a:gd name="T28" fmla="*/ 70 w 149"/>
                  <a:gd name="T29" fmla="*/ 36 h 82"/>
                  <a:gd name="T30" fmla="*/ 81 w 149"/>
                  <a:gd name="T31" fmla="*/ 48 h 82"/>
                  <a:gd name="T32" fmla="*/ 67 w 149"/>
                  <a:gd name="T33" fmla="*/ 59 h 82"/>
                  <a:gd name="T34" fmla="*/ 48 w 149"/>
                  <a:gd name="T35" fmla="*/ 46 h 82"/>
                  <a:gd name="T36" fmla="*/ 0 w 149"/>
                  <a:gd name="T37" fmla="*/ 12 h 8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9" h="82">
                    <a:moveTo>
                      <a:pt x="0" y="12"/>
                    </a:moveTo>
                    <a:cubicBezTo>
                      <a:pt x="0" y="12"/>
                      <a:pt x="36" y="0"/>
                      <a:pt x="48" y="37"/>
                    </a:cubicBezTo>
                    <a:cubicBezTo>
                      <a:pt x="48" y="37"/>
                      <a:pt x="47" y="15"/>
                      <a:pt x="71" y="18"/>
                    </a:cubicBezTo>
                    <a:cubicBezTo>
                      <a:pt x="92" y="20"/>
                      <a:pt x="103" y="45"/>
                      <a:pt x="103" y="45"/>
                    </a:cubicBezTo>
                    <a:cubicBezTo>
                      <a:pt x="103" y="45"/>
                      <a:pt x="109" y="59"/>
                      <a:pt x="114" y="65"/>
                    </a:cubicBezTo>
                    <a:cubicBezTo>
                      <a:pt x="116" y="67"/>
                      <a:pt x="123" y="75"/>
                      <a:pt x="149" y="70"/>
                    </a:cubicBezTo>
                    <a:cubicBezTo>
                      <a:pt x="149" y="70"/>
                      <a:pt x="125" y="82"/>
                      <a:pt x="110" y="68"/>
                    </a:cubicBezTo>
                    <a:cubicBezTo>
                      <a:pt x="110" y="68"/>
                      <a:pt x="103" y="60"/>
                      <a:pt x="100" y="55"/>
                    </a:cubicBezTo>
                    <a:cubicBezTo>
                      <a:pt x="98" y="51"/>
                      <a:pt x="92" y="31"/>
                      <a:pt x="75" y="25"/>
                    </a:cubicBezTo>
                    <a:cubicBezTo>
                      <a:pt x="65" y="22"/>
                      <a:pt x="56" y="25"/>
                      <a:pt x="54" y="35"/>
                    </a:cubicBezTo>
                    <a:cubicBezTo>
                      <a:pt x="51" y="45"/>
                      <a:pt x="61" y="52"/>
                      <a:pt x="61" y="52"/>
                    </a:cubicBezTo>
                    <a:cubicBezTo>
                      <a:pt x="61" y="52"/>
                      <a:pt x="71" y="56"/>
                      <a:pt x="74" y="49"/>
                    </a:cubicBezTo>
                    <a:cubicBezTo>
                      <a:pt x="74" y="49"/>
                      <a:pt x="76" y="44"/>
                      <a:pt x="73" y="43"/>
                    </a:cubicBezTo>
                    <a:cubicBezTo>
                      <a:pt x="73" y="43"/>
                      <a:pt x="70" y="49"/>
                      <a:pt x="65" y="46"/>
                    </a:cubicBezTo>
                    <a:cubicBezTo>
                      <a:pt x="61" y="43"/>
                      <a:pt x="65" y="36"/>
                      <a:pt x="70" y="36"/>
                    </a:cubicBezTo>
                    <a:cubicBezTo>
                      <a:pt x="76" y="36"/>
                      <a:pt x="82" y="39"/>
                      <a:pt x="81" y="48"/>
                    </a:cubicBezTo>
                    <a:cubicBezTo>
                      <a:pt x="79" y="57"/>
                      <a:pt x="73" y="60"/>
                      <a:pt x="67" y="59"/>
                    </a:cubicBezTo>
                    <a:cubicBezTo>
                      <a:pt x="56" y="58"/>
                      <a:pt x="53" y="54"/>
                      <a:pt x="48" y="46"/>
                    </a:cubicBezTo>
                    <a:cubicBezTo>
                      <a:pt x="38" y="27"/>
                      <a:pt x="34" y="12"/>
                      <a:pt x="0" y="12"/>
                    </a:cubicBezTo>
                    <a:close/>
                  </a:path>
                </a:pathLst>
              </a:custGeom>
              <a:solidFill>
                <a:srgbClr val="004D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lstStyle>
              <a:p>
                <a:pPr/>
                <a:endParaRPr lang="zh-CN" altLang="en-US"/>
              </a:p>
            </p:txBody>
          </p:sp>
          <p:sp>
            <p:nvSpPr>
              <p:cNvPr id="55" name="Freeform 33"/>
              <p:cNvSpPr/>
              <p:nvPr/>
            </p:nvSpPr>
            <p:spPr bwMode="auto">
              <a:xfrm rot="20700000">
                <a:off x="5460312" y="989131"/>
                <a:ext cx="512565" cy="159369"/>
              </a:xfrm>
              <a:custGeom>
                <a:gdLst>
                  <a:gd name="T0" fmla="*/ 0 w 100"/>
                  <a:gd name="T1" fmla="*/ 18 h 30"/>
                  <a:gd name="T2" fmla="*/ 39 w 100"/>
                  <a:gd name="T3" fmla="*/ 13 h 30"/>
                  <a:gd name="T4" fmla="*/ 49 w 100"/>
                  <a:gd name="T5" fmla="*/ 27 h 30"/>
                  <a:gd name="T6" fmla="*/ 71 w 100"/>
                  <a:gd name="T7" fmla="*/ 17 h 30"/>
                  <a:gd name="T8" fmla="*/ 80 w 100"/>
                  <a:gd name="T9" fmla="*/ 8 h 30"/>
                  <a:gd name="T10" fmla="*/ 100 w 100"/>
                  <a:gd name="T11" fmla="*/ 10 h 30"/>
                  <a:gd name="T12" fmla="*/ 78 w 100"/>
                  <a:gd name="T13" fmla="*/ 5 h 30"/>
                  <a:gd name="T14" fmla="*/ 71 w 100"/>
                  <a:gd name="T15" fmla="*/ 11 h 30"/>
                  <a:gd name="T16" fmla="*/ 52 w 100"/>
                  <a:gd name="T17" fmla="*/ 24 h 30"/>
                  <a:gd name="T18" fmla="*/ 42 w 100"/>
                  <a:gd name="T19" fmla="*/ 15 h 30"/>
                  <a:gd name="T20" fmla="*/ 49 w 100"/>
                  <a:gd name="T21" fmla="*/ 7 h 30"/>
                  <a:gd name="T22" fmla="*/ 56 w 100"/>
                  <a:gd name="T23" fmla="*/ 10 h 30"/>
                  <a:gd name="T24" fmla="*/ 54 w 100"/>
                  <a:gd name="T25" fmla="*/ 13 h 30"/>
                  <a:gd name="T26" fmla="*/ 50 w 100"/>
                  <a:gd name="T27" fmla="*/ 11 h 30"/>
                  <a:gd name="T28" fmla="*/ 51 w 100"/>
                  <a:gd name="T29" fmla="*/ 17 h 30"/>
                  <a:gd name="T30" fmla="*/ 59 w 100"/>
                  <a:gd name="T31" fmla="*/ 12 h 30"/>
                  <a:gd name="T32" fmla="*/ 54 w 100"/>
                  <a:gd name="T33" fmla="*/ 4 h 30"/>
                  <a:gd name="T34" fmla="*/ 41 w 100"/>
                  <a:gd name="T35" fmla="*/ 8 h 30"/>
                  <a:gd name="T36" fmla="*/ 0 w 100"/>
                  <a:gd name="T37" fmla="*/ 18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 h="30">
                    <a:moveTo>
                      <a:pt x="0" y="18"/>
                    </a:moveTo>
                    <a:cubicBezTo>
                      <a:pt x="0" y="18"/>
                      <a:pt x="21" y="30"/>
                      <a:pt x="39" y="13"/>
                    </a:cubicBezTo>
                    <a:cubicBezTo>
                      <a:pt x="39" y="13"/>
                      <a:pt x="36" y="25"/>
                      <a:pt x="49" y="27"/>
                    </a:cubicBezTo>
                    <a:cubicBezTo>
                      <a:pt x="62" y="29"/>
                      <a:pt x="71" y="17"/>
                      <a:pt x="71" y="17"/>
                    </a:cubicBezTo>
                    <a:cubicBezTo>
                      <a:pt x="71" y="17"/>
                      <a:pt x="76" y="10"/>
                      <a:pt x="80" y="8"/>
                    </a:cubicBezTo>
                    <a:cubicBezTo>
                      <a:pt x="81" y="7"/>
                      <a:pt x="86" y="3"/>
                      <a:pt x="100" y="10"/>
                    </a:cubicBezTo>
                    <a:cubicBezTo>
                      <a:pt x="100" y="10"/>
                      <a:pt x="89" y="0"/>
                      <a:pt x="78" y="5"/>
                    </a:cubicBezTo>
                    <a:cubicBezTo>
                      <a:pt x="78" y="5"/>
                      <a:pt x="73" y="8"/>
                      <a:pt x="71" y="11"/>
                    </a:cubicBezTo>
                    <a:cubicBezTo>
                      <a:pt x="69" y="13"/>
                      <a:pt x="63" y="23"/>
                      <a:pt x="52" y="24"/>
                    </a:cubicBezTo>
                    <a:cubicBezTo>
                      <a:pt x="47" y="24"/>
                      <a:pt x="42" y="21"/>
                      <a:pt x="42" y="15"/>
                    </a:cubicBezTo>
                    <a:cubicBezTo>
                      <a:pt x="42" y="9"/>
                      <a:pt x="49" y="7"/>
                      <a:pt x="49" y="7"/>
                    </a:cubicBezTo>
                    <a:cubicBezTo>
                      <a:pt x="49" y="7"/>
                      <a:pt x="55" y="6"/>
                      <a:pt x="56" y="10"/>
                    </a:cubicBezTo>
                    <a:cubicBezTo>
                      <a:pt x="56" y="10"/>
                      <a:pt x="56" y="13"/>
                      <a:pt x="54" y="13"/>
                    </a:cubicBezTo>
                    <a:cubicBezTo>
                      <a:pt x="54" y="13"/>
                      <a:pt x="53" y="9"/>
                      <a:pt x="50" y="11"/>
                    </a:cubicBezTo>
                    <a:cubicBezTo>
                      <a:pt x="48" y="12"/>
                      <a:pt x="48" y="16"/>
                      <a:pt x="51" y="17"/>
                    </a:cubicBezTo>
                    <a:cubicBezTo>
                      <a:pt x="54" y="18"/>
                      <a:pt x="58" y="17"/>
                      <a:pt x="59" y="12"/>
                    </a:cubicBezTo>
                    <a:cubicBezTo>
                      <a:pt x="60" y="7"/>
                      <a:pt x="56" y="4"/>
                      <a:pt x="54" y="4"/>
                    </a:cubicBezTo>
                    <a:cubicBezTo>
                      <a:pt x="47" y="3"/>
                      <a:pt x="45" y="4"/>
                      <a:pt x="41" y="8"/>
                    </a:cubicBezTo>
                    <a:cubicBezTo>
                      <a:pt x="33" y="16"/>
                      <a:pt x="19" y="24"/>
                      <a:pt x="0" y="18"/>
                    </a:cubicBezTo>
                    <a:close/>
                  </a:path>
                </a:pathLst>
              </a:custGeom>
              <a:solidFill>
                <a:srgbClr val="004D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lstStyle>
              <a:p>
                <a:pPr/>
                <a:endParaRPr lang="zh-CN" altLang="en-US"/>
              </a:p>
            </p:txBody>
          </p:sp>
        </p:grpSp>
        <p:grpSp>
          <p:nvGrpSpPr>
            <p:cNvPr id="56" name="组合 55"/>
            <p:cNvGrpSpPr/>
            <p:nvPr/>
          </p:nvGrpSpPr>
          <p:grpSpPr>
            <a:xfrm>
              <a:off x="11124" y="1487"/>
              <a:ext cx="1798" cy="969"/>
              <a:chOff x="6221314" y="817220"/>
              <a:chExt cx="1141581" cy="435035"/>
            </a:xfrm>
          </p:grpSpPr>
          <p:sp>
            <p:nvSpPr>
              <p:cNvPr id="57" name="Freeform 34"/>
              <p:cNvSpPr/>
              <p:nvPr/>
            </p:nvSpPr>
            <p:spPr bwMode="auto">
              <a:xfrm rot="900000">
                <a:off x="6600508" y="817220"/>
                <a:ext cx="762387" cy="435035"/>
              </a:xfrm>
              <a:custGeom>
                <a:gdLst>
                  <a:gd name="T0" fmla="*/ 149 w 149"/>
                  <a:gd name="T1" fmla="*/ 12 h 82"/>
                  <a:gd name="T2" fmla="*/ 101 w 149"/>
                  <a:gd name="T3" fmla="*/ 37 h 82"/>
                  <a:gd name="T4" fmla="*/ 78 w 149"/>
                  <a:gd name="T5" fmla="*/ 18 h 82"/>
                  <a:gd name="T6" fmla="*/ 46 w 149"/>
                  <a:gd name="T7" fmla="*/ 45 h 82"/>
                  <a:gd name="T8" fmla="*/ 35 w 149"/>
                  <a:gd name="T9" fmla="*/ 65 h 82"/>
                  <a:gd name="T10" fmla="*/ 0 w 149"/>
                  <a:gd name="T11" fmla="*/ 70 h 82"/>
                  <a:gd name="T12" fmla="*/ 39 w 149"/>
                  <a:gd name="T13" fmla="*/ 68 h 82"/>
                  <a:gd name="T14" fmla="*/ 48 w 149"/>
                  <a:gd name="T15" fmla="*/ 55 h 82"/>
                  <a:gd name="T16" fmla="*/ 74 w 149"/>
                  <a:gd name="T17" fmla="*/ 25 h 82"/>
                  <a:gd name="T18" fmla="*/ 95 w 149"/>
                  <a:gd name="T19" fmla="*/ 35 h 82"/>
                  <a:gd name="T20" fmla="*/ 88 w 149"/>
                  <a:gd name="T21" fmla="*/ 52 h 82"/>
                  <a:gd name="T22" fmla="*/ 75 w 149"/>
                  <a:gd name="T23" fmla="*/ 49 h 82"/>
                  <a:gd name="T24" fmla="*/ 76 w 149"/>
                  <a:gd name="T25" fmla="*/ 43 h 82"/>
                  <a:gd name="T26" fmla="*/ 83 w 149"/>
                  <a:gd name="T27" fmla="*/ 46 h 82"/>
                  <a:gd name="T28" fmla="*/ 79 w 149"/>
                  <a:gd name="T29" fmla="*/ 36 h 82"/>
                  <a:gd name="T30" fmla="*/ 68 w 149"/>
                  <a:gd name="T31" fmla="*/ 48 h 82"/>
                  <a:gd name="T32" fmla="*/ 81 w 149"/>
                  <a:gd name="T33" fmla="*/ 59 h 82"/>
                  <a:gd name="T34" fmla="*/ 101 w 149"/>
                  <a:gd name="T35" fmla="*/ 46 h 82"/>
                  <a:gd name="T36" fmla="*/ 149 w 149"/>
                  <a:gd name="T37" fmla="*/ 12 h 8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9" h="82">
                    <a:moveTo>
                      <a:pt x="149" y="12"/>
                    </a:moveTo>
                    <a:cubicBezTo>
                      <a:pt x="149" y="12"/>
                      <a:pt x="113" y="0"/>
                      <a:pt x="101" y="37"/>
                    </a:cubicBezTo>
                    <a:cubicBezTo>
                      <a:pt x="101" y="37"/>
                      <a:pt x="102" y="15"/>
                      <a:pt x="78" y="18"/>
                    </a:cubicBezTo>
                    <a:cubicBezTo>
                      <a:pt x="56" y="20"/>
                      <a:pt x="46" y="45"/>
                      <a:pt x="46" y="45"/>
                    </a:cubicBezTo>
                    <a:cubicBezTo>
                      <a:pt x="46" y="45"/>
                      <a:pt x="40" y="59"/>
                      <a:pt x="35" y="65"/>
                    </a:cubicBezTo>
                    <a:cubicBezTo>
                      <a:pt x="33" y="67"/>
                      <a:pt x="26" y="75"/>
                      <a:pt x="0" y="70"/>
                    </a:cubicBezTo>
                    <a:cubicBezTo>
                      <a:pt x="0" y="70"/>
                      <a:pt x="24" y="82"/>
                      <a:pt x="39" y="68"/>
                    </a:cubicBezTo>
                    <a:cubicBezTo>
                      <a:pt x="39" y="68"/>
                      <a:pt x="46" y="60"/>
                      <a:pt x="48" y="55"/>
                    </a:cubicBezTo>
                    <a:cubicBezTo>
                      <a:pt x="51" y="51"/>
                      <a:pt x="57" y="31"/>
                      <a:pt x="74" y="25"/>
                    </a:cubicBezTo>
                    <a:cubicBezTo>
                      <a:pt x="83" y="22"/>
                      <a:pt x="92" y="25"/>
                      <a:pt x="95" y="35"/>
                    </a:cubicBezTo>
                    <a:cubicBezTo>
                      <a:pt x="98" y="45"/>
                      <a:pt x="88" y="52"/>
                      <a:pt x="88" y="52"/>
                    </a:cubicBezTo>
                    <a:cubicBezTo>
                      <a:pt x="88" y="52"/>
                      <a:pt x="78" y="56"/>
                      <a:pt x="75" y="49"/>
                    </a:cubicBezTo>
                    <a:cubicBezTo>
                      <a:pt x="75" y="49"/>
                      <a:pt x="73" y="44"/>
                      <a:pt x="76" y="43"/>
                    </a:cubicBezTo>
                    <a:cubicBezTo>
                      <a:pt x="76" y="43"/>
                      <a:pt x="79" y="49"/>
                      <a:pt x="83" y="46"/>
                    </a:cubicBezTo>
                    <a:cubicBezTo>
                      <a:pt x="88" y="43"/>
                      <a:pt x="84" y="36"/>
                      <a:pt x="79" y="36"/>
                    </a:cubicBezTo>
                    <a:cubicBezTo>
                      <a:pt x="73" y="36"/>
                      <a:pt x="67" y="39"/>
                      <a:pt x="68" y="48"/>
                    </a:cubicBezTo>
                    <a:cubicBezTo>
                      <a:pt x="69" y="57"/>
                      <a:pt x="76" y="60"/>
                      <a:pt x="81" y="59"/>
                    </a:cubicBezTo>
                    <a:cubicBezTo>
                      <a:pt x="92" y="58"/>
                      <a:pt x="96" y="54"/>
                      <a:pt x="101" y="46"/>
                    </a:cubicBezTo>
                    <a:cubicBezTo>
                      <a:pt x="111" y="27"/>
                      <a:pt x="115" y="12"/>
                      <a:pt x="149" y="12"/>
                    </a:cubicBezTo>
                    <a:close/>
                  </a:path>
                </a:pathLst>
              </a:custGeom>
              <a:solidFill>
                <a:srgbClr val="004D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lstStyle>
              <a:p>
                <a:pPr/>
                <a:endParaRPr lang="zh-CN" altLang="en-US"/>
              </a:p>
            </p:txBody>
          </p:sp>
          <p:sp>
            <p:nvSpPr>
              <p:cNvPr id="58" name="Freeform 35"/>
              <p:cNvSpPr/>
              <p:nvPr/>
            </p:nvSpPr>
            <p:spPr bwMode="auto">
              <a:xfrm rot="900000">
                <a:off x="6221314" y="988852"/>
                <a:ext cx="508258" cy="159369"/>
              </a:xfrm>
              <a:custGeom>
                <a:gdLst>
                  <a:gd name="T0" fmla="*/ 99 w 99"/>
                  <a:gd name="T1" fmla="*/ 18 h 30"/>
                  <a:gd name="T2" fmla="*/ 61 w 99"/>
                  <a:gd name="T3" fmla="*/ 13 h 30"/>
                  <a:gd name="T4" fmla="*/ 51 w 99"/>
                  <a:gd name="T5" fmla="*/ 27 h 30"/>
                  <a:gd name="T6" fmla="*/ 29 w 99"/>
                  <a:gd name="T7" fmla="*/ 17 h 30"/>
                  <a:gd name="T8" fmla="*/ 20 w 99"/>
                  <a:gd name="T9" fmla="*/ 8 h 30"/>
                  <a:gd name="T10" fmla="*/ 0 w 99"/>
                  <a:gd name="T11" fmla="*/ 10 h 30"/>
                  <a:gd name="T12" fmla="*/ 22 w 99"/>
                  <a:gd name="T13" fmla="*/ 5 h 30"/>
                  <a:gd name="T14" fmla="*/ 29 w 99"/>
                  <a:gd name="T15" fmla="*/ 11 h 30"/>
                  <a:gd name="T16" fmla="*/ 47 w 99"/>
                  <a:gd name="T17" fmla="*/ 24 h 30"/>
                  <a:gd name="T18" fmla="*/ 58 w 99"/>
                  <a:gd name="T19" fmla="*/ 15 h 30"/>
                  <a:gd name="T20" fmla="*/ 51 w 99"/>
                  <a:gd name="T21" fmla="*/ 7 h 30"/>
                  <a:gd name="T22" fmla="*/ 44 w 99"/>
                  <a:gd name="T23" fmla="*/ 10 h 30"/>
                  <a:gd name="T24" fmla="*/ 46 w 99"/>
                  <a:gd name="T25" fmla="*/ 13 h 30"/>
                  <a:gd name="T26" fmla="*/ 50 w 99"/>
                  <a:gd name="T27" fmla="*/ 11 h 30"/>
                  <a:gd name="T28" fmla="*/ 49 w 99"/>
                  <a:gd name="T29" fmla="*/ 17 h 30"/>
                  <a:gd name="T30" fmla="*/ 41 w 99"/>
                  <a:gd name="T31" fmla="*/ 12 h 30"/>
                  <a:gd name="T32" fmla="*/ 47 w 99"/>
                  <a:gd name="T33" fmla="*/ 4 h 30"/>
                  <a:gd name="T34" fmla="*/ 59 w 99"/>
                  <a:gd name="T35" fmla="*/ 8 h 30"/>
                  <a:gd name="T36" fmla="*/ 99 w 99"/>
                  <a:gd name="T37" fmla="*/ 18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30">
                    <a:moveTo>
                      <a:pt x="99" y="18"/>
                    </a:moveTo>
                    <a:cubicBezTo>
                      <a:pt x="99" y="18"/>
                      <a:pt x="79" y="30"/>
                      <a:pt x="61" y="13"/>
                    </a:cubicBezTo>
                    <a:cubicBezTo>
                      <a:pt x="61" y="13"/>
                      <a:pt x="64" y="25"/>
                      <a:pt x="51" y="27"/>
                    </a:cubicBezTo>
                    <a:cubicBezTo>
                      <a:pt x="39" y="29"/>
                      <a:pt x="29" y="17"/>
                      <a:pt x="29" y="17"/>
                    </a:cubicBezTo>
                    <a:cubicBezTo>
                      <a:pt x="29" y="17"/>
                      <a:pt x="24" y="10"/>
                      <a:pt x="20" y="8"/>
                    </a:cubicBezTo>
                    <a:cubicBezTo>
                      <a:pt x="19" y="7"/>
                      <a:pt x="14" y="3"/>
                      <a:pt x="0" y="10"/>
                    </a:cubicBezTo>
                    <a:cubicBezTo>
                      <a:pt x="0" y="10"/>
                      <a:pt x="11" y="0"/>
                      <a:pt x="22" y="5"/>
                    </a:cubicBezTo>
                    <a:cubicBezTo>
                      <a:pt x="22" y="5"/>
                      <a:pt x="26" y="8"/>
                      <a:pt x="29" y="11"/>
                    </a:cubicBezTo>
                    <a:cubicBezTo>
                      <a:pt x="31" y="13"/>
                      <a:pt x="37" y="23"/>
                      <a:pt x="47" y="24"/>
                    </a:cubicBezTo>
                    <a:cubicBezTo>
                      <a:pt x="53" y="24"/>
                      <a:pt x="58" y="21"/>
                      <a:pt x="58" y="15"/>
                    </a:cubicBezTo>
                    <a:cubicBezTo>
                      <a:pt x="58" y="9"/>
                      <a:pt x="51" y="7"/>
                      <a:pt x="51" y="7"/>
                    </a:cubicBezTo>
                    <a:cubicBezTo>
                      <a:pt x="51" y="7"/>
                      <a:pt x="45" y="6"/>
                      <a:pt x="44" y="10"/>
                    </a:cubicBezTo>
                    <a:cubicBezTo>
                      <a:pt x="44" y="10"/>
                      <a:pt x="44" y="13"/>
                      <a:pt x="46" y="13"/>
                    </a:cubicBezTo>
                    <a:cubicBezTo>
                      <a:pt x="46" y="13"/>
                      <a:pt x="47" y="9"/>
                      <a:pt x="50" y="11"/>
                    </a:cubicBezTo>
                    <a:cubicBezTo>
                      <a:pt x="52" y="12"/>
                      <a:pt x="51" y="16"/>
                      <a:pt x="49" y="17"/>
                    </a:cubicBezTo>
                    <a:cubicBezTo>
                      <a:pt x="45" y="18"/>
                      <a:pt x="42" y="17"/>
                      <a:pt x="41" y="12"/>
                    </a:cubicBezTo>
                    <a:cubicBezTo>
                      <a:pt x="40" y="7"/>
                      <a:pt x="44" y="4"/>
                      <a:pt x="47" y="4"/>
                    </a:cubicBezTo>
                    <a:cubicBezTo>
                      <a:pt x="52" y="3"/>
                      <a:pt x="55" y="4"/>
                      <a:pt x="59" y="8"/>
                    </a:cubicBezTo>
                    <a:cubicBezTo>
                      <a:pt x="67" y="16"/>
                      <a:pt x="81" y="24"/>
                      <a:pt x="99" y="18"/>
                    </a:cubicBezTo>
                    <a:close/>
                  </a:path>
                </a:pathLst>
              </a:custGeom>
              <a:solidFill>
                <a:srgbClr val="004D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lstStyle>
              <a:p>
                <a:pPr/>
                <a:endParaRPr lang="zh-CN" altLang="en-US"/>
              </a:p>
            </p:txBody>
          </p:sp>
        </p:grpSp>
      </p:grpSp>
      <p:pic>
        <p:nvPicPr>
          <p:cNvPr id="29" name="图片 28"/>
          <p:cNvPicPr>
            <a:picLocks noChangeAspect="1"/>
          </p:cNvPicPr>
          <p:nvPr/>
        </p:nvPicPr>
        <p:blipFill>
          <a:blip r:embed="rId3"/>
          <a:stretch>
            <a:fillRect/>
          </a:stretch>
        </p:blipFill>
        <p:spPr>
          <a:xfrm>
            <a:off x="658495" y="1238250"/>
            <a:ext cx="11218545" cy="5099050"/>
          </a:xfrm>
          <a:prstGeom prst="rect">
            <a:avLst/>
          </a:prstGeom>
          <a:ln w="12700" cmpd="sng">
            <a:solidFill>
              <a:schemeClr val="accent1">
                <a:shade val="50000"/>
              </a:schemeClr>
            </a:solidFill>
            <a:prstDash val="solid"/>
          </a:ln>
        </p:spPr>
      </p:pic>
    </p:spTree>
  </p:cSld>
  <p:clrMapOvr>
    <a:masterClrMapping/>
  </p:clrMapOvr>
  <p:transition/>
  <p:timing/>
</p:sld>
</file>

<file path=ppt/tags/tag1.xml><?xml version="1.0" encoding="utf-8"?>
<p:tagLst xmlns:p="http://schemas.openxmlformats.org/presentationml/2006/main">
  <p:tag name="KSO_WM_UNIT_TABLE_BEAUTIFY" val="smartTable{eddf28f5-8db3-4b59-a756-ef30017bd99d}"/>
</p:tagLst>
</file>

<file path=ppt/tags/tag2.xml><?xml version="1.0" encoding="utf-8"?>
<p:tagLst xmlns:p="http://schemas.openxmlformats.org/presentationml/2006/main">
  <p:tag name="KSO_WM_UNIT_TABLE_BEAUTIFY" val="smartTable{eddf28f5-8db3-4b59-a756-ef30017bd99d}"/>
</p:tagLst>
</file>

<file path=ppt/tags/tag3.xml><?xml version="1.0" encoding="utf-8"?>
<p:tagLst xmlns:p="http://schemas.openxmlformats.org/presentationml/2006/main">
  <p:tag name="KSO_WM_UNIT_TABLE_BEAUTIFY" val="smartTable{0702d34f-228c-4d0d-a8dc-a1b3bf636147}"/>
</p:tagLst>
</file>

<file path=ppt/tags/tag4.xml><?xml version="1.0" encoding="utf-8"?>
<p:tagLst xmlns:p="http://schemas.openxmlformats.org/presentationml/2006/main">
  <p:tag name="KSO_WM_UNIT_TABLE_BEAUTIFY" val="smartTable{d06d518f-bfbe-4dce-9357-3a6aa5256a7c}"/>
  <p:tag name="REFSHAPE" val="693528124"/>
</p:tagLst>
</file>

<file path=ppt/tags/tag5.xml><?xml version="1.0" encoding="utf-8"?>
<p:tagLst xmlns:p="http://schemas.openxmlformats.org/presentationml/2006/main">
  <p:tag name="KSO_WM_UNIT_TABLE_BEAUTIFY" val="smartTable{49189cc7-2137-4306-bb28-03e47f750baa}"/>
</p:tagLst>
</file>

<file path=ppt/tags/tag6.xml><?xml version="1.0" encoding="utf-8"?>
<p:tagLst xmlns:p="http://schemas.openxmlformats.org/presentationml/2006/main">
  <p:tag name="KSO_WM_UNIT_PLACING_PICTURE_USER_VIEWPORT" val="{&quot;height&quot;:8295,&quot;width&quot;:13489}"/>
</p:tagLst>
</file>

<file path=ppt/tags/tag7.xml><?xml version="1.0" encoding="utf-8"?>
<p:tagLst xmlns:p="http://schemas.openxmlformats.org/presentationml/2006/main">
  <p:tag name="KSO_WM_UNIT_TABLE_BEAUTIFY" val="smartTable{49189cc7-2137-4306-bb28-03e47f750baa}"/>
</p:tagLst>
</file>

<file path=ppt/tags/tag8.xml><?xml version="1.0" encoding="utf-8"?>
<p:tagLst xmlns:p="http://schemas.openxmlformats.org/presentationml/2006/main">
  <p:tag name="KSO_WM_UNIT_TABLE_BEAUTIFY" val="smartTable{061cf7cc-e9f7-4649-89d1-d6c7a0b7efae}"/>
</p:tagLst>
</file>

<file path=ppt/tags/tag9.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271</Paragraphs>
  <Slides>27</Slides>
  <Notes>19</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27</vt:i4>
      </vt:variant>
    </vt:vector>
  </HeadingPairs>
  <TitlesOfParts>
    <vt:vector baseType="lpstr" size="46">
      <vt:lpstr>Arial</vt:lpstr>
      <vt:lpstr>等线 Light</vt:lpstr>
      <vt:lpstr>等线</vt:lpstr>
      <vt:lpstr>方正清楷 简</vt:lpstr>
      <vt:lpstr>宋体</vt:lpstr>
      <vt:lpstr>Calibri</vt:lpstr>
      <vt:lpstr>黑体</vt:lpstr>
      <vt:lpstr>方正早安晚安体</vt:lpstr>
      <vt:lpstr>方正胖娃_GBK</vt:lpstr>
      <vt:lpstr>Times New Roman</vt:lpstr>
      <vt:lpstr>方正姚体</vt:lpstr>
      <vt:lpstr>楷体</vt:lpstr>
      <vt:lpstr>微软雅黑</vt:lpstr>
      <vt:lpstr>Wingdings</vt:lpstr>
      <vt:lpstr>楷体_GB2312</vt:lpstr>
      <vt:lpstr>华文新魏</vt:lpstr>
      <vt:lpstr>方正苏新诗柳楷简体</vt:lpstr>
      <vt:lpstr>华文行楷</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2020-12-21T11:04:48.881</cp:lastPrinted>
  <dcterms:created xsi:type="dcterms:W3CDTF">2020-12-21T11:04:48Z</dcterms:created>
  <dcterms:modified xsi:type="dcterms:W3CDTF">2020-12-21T03:04:49Z</dcterms:modified>
</cp:coreProperties>
</file>