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wdp" ContentType="image/vnd.ms-photo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4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sldIdLst>
    <p:sldId id="257" r:id="rId4"/>
    <p:sldId id="278" r:id="rId5"/>
    <p:sldId id="260" r:id="rId6"/>
    <p:sldId id="261" r:id="rId7"/>
    <p:sldId id="262" r:id="rId8"/>
    <p:sldId id="263" r:id="rId9"/>
    <p:sldId id="264" r:id="rId10"/>
    <p:sldId id="298" r:id="rId11"/>
    <p:sldId id="299" r:id="rId12"/>
    <p:sldId id="265" r:id="rId13"/>
    <p:sldId id="266" r:id="rId14"/>
    <p:sldId id="267" r:id="rId15"/>
    <p:sldId id="268" r:id="rId16"/>
    <p:sldId id="269" r:id="rId17"/>
    <p:sldId id="270" r:id="rId18"/>
    <p:sldId id="272" r:id="rId19"/>
    <p:sldId id="271" r:id="rId20"/>
    <p:sldId id="274" r:id="rId21"/>
    <p:sldId id="273" r:id="rId22"/>
    <p:sldId id="275" r:id="rId23"/>
    <p:sldId id="276" r:id="rId24"/>
    <p:sldId id="277" r:id="rId25"/>
    <p:sldId id="259" r:id="rId26"/>
  </p:sldIdLst>
  <p:sldSz cx="12192000" cy="6858000"/>
  <p:notesSz cx="7103745" cy="10234295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p="http://schemas.openxmlformats.org/presentationml/2006/main">
  <p:cmAuthor id="1" name="wkkk" initials="w" lastIdx="0" clrIdx="0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tags" Target="tags/tag1.xml" /><Relationship Id="rId28" Type="http://schemas.openxmlformats.org/officeDocument/2006/relationships/presProps" Target="presProps.xml" /><Relationship Id="rId29" Type="http://schemas.openxmlformats.org/officeDocument/2006/relationships/viewProps" Target="viewProps.xml" /><Relationship Id="rId3" Type="http://schemas.openxmlformats.org/officeDocument/2006/relationships/notesMaster" Target="notesMasters/notesMaster1.xml" /><Relationship Id="rId30" Type="http://schemas.openxmlformats.org/officeDocument/2006/relationships/theme" Target="theme/theme1.xml" /><Relationship Id="rId31" Type="http://schemas.openxmlformats.org/officeDocument/2006/relationships/tableStyles" Target="tableStyles.xml" /><Relationship Id="rId4" Type="http://schemas.openxmlformats.org/officeDocument/2006/relationships/slide" Target="slides/slide1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B03927-46A2-4637-8EEE-EFB1B5B167E9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image" Target="../media/image2.png" /><Relationship Id="rId3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2" name="图片 7" descr="底纹-01.png"/>
          <p:cNvPicPr>
            <a:picLocks noChangeAspect="1" noChangeArrowheads="1"/>
          </p:cNvPicPr>
          <p:nvPr/>
        </p:nvPicPr>
        <p:blipFill>
          <a:blip r:embed="rId1"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944533" y="2293879"/>
            <a:ext cx="6790267" cy="1082615"/>
          </a:xfrm>
        </p:spPr>
        <p:txBody>
          <a:bodyPr/>
          <a:lstStyle>
            <a:lvl1pPr algn="ctr">
              <a:lnSpc>
                <a:spcPct val="110000"/>
              </a:lnSpc>
              <a:defRPr sz="3600" b="0"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 noProof="0"/>
              <a:t>单击此处编辑母版标题样式</a:t>
            </a:r>
            <a:endParaRPr lang="zh-CN" altLang="en-US" noProof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944533" y="3568700"/>
            <a:ext cx="6790267" cy="431800"/>
          </a:xfrm>
        </p:spPr>
        <p:txBody>
          <a:bodyPr/>
          <a:lstStyle>
            <a:lvl1pPr marL="0" indent="0" algn="ctr">
              <a:buFontTx/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zh-CN" altLang="en-US" noProof="0"/>
              <a:t>单击此处编辑母版副标题样式</a:t>
            </a:r>
            <a:endParaRPr lang="zh-CN" altLang="en-US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/>
            </a:fld>
            <a:endParaRPr lang="zh-CN" altLang="en-US"/>
          </a:p>
        </p:txBody>
      </p:sp>
      <p:pic>
        <p:nvPicPr>
          <p:cNvPr id="11" name="图片 5" descr="车马mulu-01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02207" y="2622255"/>
            <a:ext cx="5697912" cy="3622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4418" y="1412876"/>
            <a:ext cx="5681133" cy="47418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508752" y="1412876"/>
            <a:ext cx="5683249" cy="47418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444567" y="476250"/>
            <a:ext cx="2937933" cy="56784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4418" y="476250"/>
            <a:ext cx="8616949" cy="56784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3B8A14-0A16-471D-BF7B-AD4F43CCCB8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CD235-CF7D-4B13-AA5A-336B30329B6A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png" /><Relationship Id="rId13" Type="http://schemas.openxmlformats.org/officeDocument/2006/relationships/image" Target="../media/image3.png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1" name="图片 2" descr="底纹-01.png"/>
          <p:cNvPicPr>
            <a:picLocks noChangeAspect="1" noChangeArrowheads="1"/>
          </p:cNvPicPr>
          <p:nvPr/>
        </p:nvPicPr>
        <p:blipFill>
          <a:blip r:embed="rId12"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24420" y="539750"/>
            <a:ext cx="10957981" cy="71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24418" y="1260476"/>
            <a:ext cx="10957983" cy="4741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/>
            </a:lvl1pPr>
          </a:lstStyle>
          <a:p>
            <a:fld id="{5C3B8A14-0A16-471D-BF7B-AD4F43CCCB82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/>
            </a:lvl1pPr>
          </a:lstStyle>
          <a:p>
            <a:endParaRPr lang="zh-CN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defRPr sz="1400"/>
            </a:lvl1pPr>
          </a:lstStyle>
          <a:p>
            <a:fld id="{BD0CD235-CF7D-4B13-AA5A-336B30329B6A}" type="slidenum">
              <a:rPr lang="zh-CN" altLang="en-US" smtClean="0"/>
              <a:t/>
            </a:fld>
            <a:endParaRPr lang="zh-CN" altLang="en-US"/>
          </a:p>
        </p:txBody>
      </p:sp>
      <p:pic>
        <p:nvPicPr>
          <p:cNvPr id="10" name="图片 4" descr="车马-01.png"/>
          <p:cNvPicPr>
            <a:picLocks noChangeAspect="1" noChangeArrowheads="1"/>
          </p:cNvPicPr>
          <p:nvPr/>
        </p:nvPicPr>
        <p:blipFill>
          <a:blip r:embed="rId13"/>
          <a:stretch>
            <a:fillRect/>
          </a:stretch>
        </p:blipFill>
        <p:spPr bwMode="auto">
          <a:xfrm>
            <a:off x="0" y="5335308"/>
            <a:ext cx="1600200" cy="1140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rtl="0" eaLnBrk="1" fontAlgn="base" hangingPunct="1">
        <a:spcBef>
          <a:spcPct val="0"/>
        </a:spcBef>
        <a:spcAft>
          <a:spcPct val="0"/>
        </a:spcAft>
        <a:defRPr sz="28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accent1"/>
          </a:solidFill>
          <a:latin typeface="Arial" panose="020b0604020202020204" pitchFamily="34" charset="0"/>
          <a:ea typeface="华文中宋" panose="02010600040101010101" pitchFamily="2" charset="-122"/>
          <a:cs typeface="宋体" panose="02010600030101010101" pitchFamily="2" charset="-122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accent1"/>
          </a:solidFill>
          <a:latin typeface="Arial" panose="020b0604020202020204" pitchFamily="34" charset="0"/>
          <a:ea typeface="华文中宋" panose="02010600040101010101" pitchFamily="2" charset="-122"/>
          <a:cs typeface="宋体" panose="02010600030101010101" pitchFamily="2" charset="-122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accent1"/>
          </a:solidFill>
          <a:latin typeface="Arial" panose="020b0604020202020204" pitchFamily="34" charset="0"/>
          <a:ea typeface="华文中宋" panose="02010600040101010101" pitchFamily="2" charset="-122"/>
          <a:cs typeface="宋体" panose="02010600030101010101" pitchFamily="2" charset="-122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800">
          <a:solidFill>
            <a:schemeClr val="accent1"/>
          </a:solidFill>
          <a:latin typeface="Arial" panose="020b0604020202020204" pitchFamily="34" charset="0"/>
          <a:ea typeface="华文中宋" panose="02010600040101010101" pitchFamily="2" charset="-122"/>
          <a:cs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华文中宋" panose="02010600040101010101" pitchFamily="2" charset="-122"/>
          <a:cs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华文中宋" panose="02010600040101010101" pitchFamily="2" charset="-122"/>
          <a:cs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华文中宋" panose="02010600040101010101" pitchFamily="2" charset="-122"/>
          <a:cs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800">
          <a:solidFill>
            <a:srgbClr val="FF3300"/>
          </a:solidFill>
          <a:latin typeface="Arial" panose="020b0604020202020204" pitchFamily="34" charset="0"/>
          <a:ea typeface="华文中宋" panose="02010600040101010101" pitchFamily="2" charset="-122"/>
          <a:cs typeface="宋体" panose="02010600030101010101" pitchFamily="2" charset="-122"/>
        </a:defRPr>
      </a:lvl9pPr>
    </p:titleStyle>
    <p:bodyStyle>
      <a:lvl1pPr marL="444500" indent="-358775" algn="l" rtl="0" eaLnBrk="1" fontAlgn="base" hangingPunct="1">
        <a:spcBef>
          <a:spcPts val="1800"/>
        </a:spcBef>
        <a:spcAft>
          <a:spcPct val="0"/>
        </a:spcAft>
        <a:buClr>
          <a:schemeClr val="accent1"/>
        </a:buClr>
        <a:buSzPct val="80000"/>
        <a:buFont typeface="Wingdings" panose="05000000000000000000" pitchFamily="2" charset="2"/>
        <a:buChar char=""/>
        <a:defRPr sz="24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44500" indent="0" algn="l" rtl="0" eaLnBrk="1" fontAlgn="base" hangingPunct="1">
        <a:lnSpc>
          <a:spcPct val="120000"/>
        </a:lnSpc>
        <a:spcBef>
          <a:spcPct val="20000"/>
        </a:spcBef>
        <a:spcAft>
          <a:spcPct val="0"/>
        </a:spcAft>
        <a:defRPr sz="2000" kern="1200">
          <a:solidFill>
            <a:srgbClr val="4D4D4D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400" kern="1200">
          <a:solidFill>
            <a:srgbClr val="4D4D4D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200" kern="1200">
          <a:solidFill>
            <a:srgbClr val="4D4D4D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 kern="1200">
          <a:solidFill>
            <a:srgbClr val="4D4D4D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gif" /><Relationship Id="rId3" Type="http://schemas.openxmlformats.org/officeDocument/2006/relationships/image" Target="../media/image6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jpeg" /><Relationship Id="rId3" Type="http://schemas.openxmlformats.org/officeDocument/2006/relationships/image" Target="../media/image8.jpeg" /><Relationship Id="rId4" Type="http://schemas.openxmlformats.org/officeDocument/2006/relationships/image" Target="../media/image9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Relationship Id="rId3" Type="http://schemas.microsoft.com/office/2007/relationships/hdphoto" Target="../media/image12.wdp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Relationship Id="rId3" Type="http://schemas.microsoft.com/office/2007/relationships/hdphoto" Target="../media/image14.wdp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Relationship Id="rId3" Type="http://schemas.microsoft.com/office/2007/relationships/hdphoto" Target="../media/image16.wdp" /><Relationship Id="rId4" Type="http://schemas.openxmlformats.org/officeDocument/2006/relationships/image" Target="../media/image17.png" /><Relationship Id="rId5" Type="http://schemas.microsoft.com/office/2007/relationships/hdphoto" Target="../media/image18.wdp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jpeg" /><Relationship Id="rId3" Type="http://schemas.openxmlformats.org/officeDocument/2006/relationships/image" Target="../media/image23.jpeg" /><Relationship Id="rId4" Type="http://schemas.openxmlformats.org/officeDocument/2006/relationships/image" Target="../media/image24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jpeg" /><Relationship Id="rId3" Type="http://schemas.openxmlformats.org/officeDocument/2006/relationships/image" Target="../media/image28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5288280" y="1700530"/>
            <a:ext cx="7124065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4800">
                <a:solidFill>
                  <a:srgbClr val="005897"/>
                </a:solidFill>
                <a:latin typeface="微软雅黑" panose="020b0503020204020204" charset="-122"/>
                <a:ea typeface="微软简行楷" pitchFamily="2" charset="-122"/>
              </a:rPr>
              <a:t>            </a:t>
            </a:r>
            <a:r>
              <a:rPr lang="zh-CN" altLang="en-US" sz="4800" b="1">
                <a:solidFill>
                  <a:srgbClr val="005897"/>
                </a:solidFill>
                <a:latin typeface="微软雅黑" panose="020b0503020204020204" charset="-122"/>
                <a:ea typeface="微软简行楷" pitchFamily="2" charset="-122"/>
              </a:rPr>
              <a:t>第7课 </a:t>
            </a:r>
            <a:endParaRPr lang="zh-CN" altLang="en-US" sz="4800" b="1">
              <a:solidFill>
                <a:srgbClr val="005897"/>
              </a:solidFill>
              <a:latin typeface="微软雅黑" panose="020b0503020204020204" charset="-122"/>
              <a:ea typeface="微软简行楷" pitchFamily="2" charset="-122"/>
            </a:endParaRPr>
          </a:p>
          <a:p>
            <a:r>
              <a:rPr lang="zh-CN" altLang="en-US" sz="4800" b="1">
                <a:solidFill>
                  <a:srgbClr val="005897"/>
                </a:solidFill>
                <a:latin typeface="微软雅黑" panose="020b0503020204020204" charset="-122"/>
                <a:ea typeface="微软简行楷" pitchFamily="2" charset="-122"/>
              </a:rPr>
              <a:t>中国古代的法治与礼教</a:t>
            </a:r>
            <a:endParaRPr lang="zh-CN" altLang="en-US" sz="4800">
              <a:solidFill>
                <a:srgbClr val="005897"/>
              </a:solidFill>
              <a:latin typeface="微软雅黑" panose="020b0503020204020204" charset="-122"/>
              <a:ea typeface="微软简行楷" pitchFamily="2" charset="-122"/>
            </a:endParaRPr>
          </a:p>
          <a:p>
            <a:endParaRPr lang="zh-CN" altLang="en-US" sz="4800">
              <a:solidFill>
                <a:srgbClr val="005897"/>
              </a:solidFill>
              <a:latin typeface="微软雅黑" panose="020b0503020204020204" charset="-122"/>
              <a:ea typeface="微软简行楷" pitchFamily="2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5508588" y="3237214"/>
            <a:ext cx="5581373" cy="0"/>
          </a:xfrm>
          <a:prstGeom prst="line">
            <a:avLst/>
          </a:prstGeom>
          <a:ln>
            <a:solidFill>
              <a:srgbClr val="0058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本框 2"/>
          <p:cNvSpPr txBox="1"/>
          <p:nvPr/>
        </p:nvSpPr>
        <p:spPr>
          <a:xfrm>
            <a:off x="300355" y="494030"/>
            <a:ext cx="3388995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28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选择性必修</a:t>
            </a:r>
            <a:r>
              <a:rPr lang="en-US" altLang="zh-CN" sz="28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1</a:t>
            </a:r>
            <a:endParaRPr lang="en-US" altLang="zh-CN" sz="2800" b="1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  <a:p>
            <a:r>
              <a:rPr lang="zh-CN" altLang="en-US" sz="28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国家制度与社会治理</a:t>
            </a:r>
            <a:endParaRPr lang="zh-CN" altLang="en-US" sz="2800" b="1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Click="0" p14:dur="1500">
        <p:random/>
      </p:transition>
    </mc:Choice>
    <mc:Fallback>
      <p:transition spd="slow" advClick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37" repeatCount="indefinite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o_1cuo6g1jj1p94184a1jf915pm105pa"/>
          <p:cNvPicPr>
            <a:picLocks noChangeAspect="1"/>
          </p:cNvPicPr>
          <p:nvPr/>
        </p:nvPicPr>
        <p:blipFill>
          <a:blip r:embed="rId2"/>
          <a:srcRect l="4389" t="3039"/>
          <a:stretch>
            <a:fillRect/>
          </a:stretch>
        </p:blipFill>
        <p:spPr>
          <a:xfrm>
            <a:off x="735330" y="410210"/>
            <a:ext cx="4094480" cy="5814060"/>
          </a:xfrm>
          <a:prstGeom prst="roundRect">
            <a:avLst/>
          </a:prstGeom>
          <a:ln w="63500" cmpd="sng">
            <a:solidFill>
              <a:schemeClr val="accent1"/>
            </a:solidFill>
            <a:prstDash val="sysDot"/>
          </a:ln>
        </p:spPr>
      </p:pic>
      <p:sp>
        <p:nvSpPr>
          <p:cNvPr id="10" name="圆角矩形 9"/>
          <p:cNvSpPr/>
          <p:nvPr/>
        </p:nvSpPr>
        <p:spPr>
          <a:xfrm>
            <a:off x="5211445" y="1027430"/>
            <a:ext cx="6620510" cy="480377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800" b="1">
                <a:solidFill>
                  <a:schemeClr val="tx1"/>
                </a:solidFill>
                <a:latin typeface="+mj-ea"/>
                <a:ea typeface="+mj-ea"/>
                <a:cs typeface="+mj-ea"/>
                <a:sym typeface="+mn-ea"/>
              </a:rPr>
              <a:t>    </a:t>
            </a:r>
            <a:r>
              <a:rPr lang="zh-CN" altLang="en-US" sz="2800" b="1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  <a:cs typeface="+mj-ea"/>
                <a:sym typeface="+mn-ea"/>
              </a:rPr>
              <a:t>电影描述了困顿的中年男性保健品商贩程勇，为了获取暴利，两次铤而走险，走私违禁药品，成为印度仿制药“格列宁”的独家代理商，后被病友冠以</a:t>
            </a:r>
            <a:r>
              <a:rPr lang="zh-CN" altLang="en-US" sz="2800" b="1">
                <a:solidFill>
                  <a:srgbClr val="FF0000"/>
                </a:solidFill>
                <a:latin typeface="+mj-ea"/>
                <a:ea typeface="+mj-ea"/>
                <a:cs typeface="+mj-ea"/>
                <a:sym typeface="+mn-ea"/>
              </a:rPr>
              <a:t>“药神”</a:t>
            </a:r>
            <a:r>
              <a:rPr lang="zh-CN" altLang="en-US" sz="2800" b="1">
                <a:solidFill>
                  <a:schemeClr val="tx2">
                    <a:lumMod val="50000"/>
                  </a:schemeClr>
                </a:solidFill>
                <a:latin typeface="+mj-ea"/>
                <a:ea typeface="+mj-ea"/>
                <a:cs typeface="+mj-ea"/>
                <a:sym typeface="+mn-ea"/>
              </a:rPr>
              <a:t>称号。于是人们痛骂那位公安局长的冷血，也有人说，人命关天，救死扶伤是天命，法律就不能多讲讲人性？当然程勇最终还是判了5年。</a:t>
            </a:r>
            <a:endParaRPr lang="zh-CN" altLang="en-US" sz="2800" b="1">
              <a:solidFill>
                <a:schemeClr val="tx2">
                  <a:lumMod val="50000"/>
                </a:schemeClr>
              </a:solidFill>
              <a:latin typeface="+mj-ea"/>
              <a:ea typeface="+mj-ea"/>
              <a:cs typeface="+mj-ea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文本框 8"/>
          <p:cNvSpPr txBox="1"/>
          <p:nvPr/>
        </p:nvSpPr>
        <p:spPr>
          <a:xfrm>
            <a:off x="305435" y="523240"/>
            <a:ext cx="2590165" cy="1014730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>
                <a:lumMod val="50000"/>
                <a:alpha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r>
              <a:rPr lang="zh-CN" altLang="en-US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夏商周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同心圆 9"/>
          <p:cNvSpPr/>
          <p:nvPr/>
        </p:nvSpPr>
        <p:spPr>
          <a:xfrm>
            <a:off x="3002013" y="475798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礼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8" name="Rectangle 5"/>
          <p:cNvSpPr/>
          <p:nvPr/>
        </p:nvSpPr>
        <p:spPr bwMode="auto">
          <a:xfrm>
            <a:off x="1770470" y="4358694"/>
            <a:ext cx="9702800" cy="999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r>
              <a:rPr lang="zh-CN" altLang="zh-CN" sz="2400" b="1">
                <a:solidFill>
                  <a:schemeClr val="bg1"/>
                </a:solidFill>
              </a:rPr>
              <a:t>西周：“以德配天，明德慎罚”</a:t>
            </a:r>
            <a:r>
              <a:rPr lang="zh-CN" altLang="en-US" sz="2400" b="1">
                <a:solidFill>
                  <a:schemeClr val="bg1"/>
                </a:solidFill>
              </a:rPr>
              <a:t>；</a:t>
            </a:r>
            <a:r>
              <a:rPr lang="zh-CN" altLang="zh-CN" sz="2400" b="1">
                <a:solidFill>
                  <a:schemeClr val="bg1"/>
                </a:solidFill>
              </a:rPr>
              <a:t>敬天、敬祖、保民。</a:t>
            </a:r>
            <a:endParaRPr lang="zh-CN" altLang="zh-CN" sz="2400">
              <a:solidFill>
                <a:schemeClr val="bg1"/>
              </a:solidFill>
            </a:endParaRPr>
          </a:p>
          <a:p>
            <a:r>
              <a:rPr lang="en-US" altLang="zh-CN" sz="2400" b="1">
                <a:solidFill>
                  <a:schemeClr val="bg1"/>
                </a:solidFill>
              </a:rPr>
              <a:t>     </a:t>
            </a:r>
            <a:r>
              <a:rPr lang="zh-CN" altLang="zh-CN" sz="2400">
                <a:solidFill>
                  <a:schemeClr val="bg1"/>
                </a:solidFill>
              </a:rPr>
              <a:t>《</a:t>
            </a:r>
            <a:r>
              <a:rPr lang="zh-CN" altLang="zh-CN" sz="2400" b="1">
                <a:solidFill>
                  <a:schemeClr val="bg1"/>
                </a:solidFill>
              </a:rPr>
              <a:t>周礼</a:t>
            </a:r>
            <a:r>
              <a:rPr lang="zh-CN" altLang="zh-CN" sz="2400">
                <a:solidFill>
                  <a:schemeClr val="bg1"/>
                </a:solidFill>
              </a:rPr>
              <a:t>》所涉及之内容极为丰富。大至天下九州，天文历象；小至沟洫道路，草木虫鱼。凡建国、外交、政治</a:t>
            </a:r>
            <a:r>
              <a:rPr lang="zh-CN" altLang="en-US" sz="2400">
                <a:solidFill>
                  <a:schemeClr val="bg1"/>
                </a:solidFill>
              </a:rPr>
              <a:t>体制</a:t>
            </a:r>
            <a:r>
              <a:rPr lang="zh-CN" altLang="zh-CN" sz="2400">
                <a:solidFill>
                  <a:schemeClr val="bg1"/>
                </a:solidFill>
              </a:rPr>
              <a:t>、文化教育、礼乐、军队、刑罚、赋税、农业、商业、医疗、占卜、工艺等等等无所不包。</a:t>
            </a:r>
            <a:endParaRPr lang="zh-CN" altLang="zh-CN" sz="2400">
              <a:solidFill>
                <a:schemeClr val="bg1"/>
              </a:solidFill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1465968" y="4537298"/>
            <a:ext cx="10310327" cy="17429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ym typeface="+mn-ea"/>
              </a:rPr>
              <a:t>“刑期于无刑”</a:t>
            </a:r>
            <a:r>
              <a:rPr lang="en-US" altLang="zh-CN" sz="2800" b="1">
                <a:sym typeface="+mn-ea"/>
              </a:rPr>
              <a:t>——</a:t>
            </a:r>
            <a:r>
              <a:rPr lang="zh-CN" altLang="en-US" sz="2800" b="1"/>
              <a:t>《尚书.大禹》</a:t>
            </a:r>
            <a:endParaRPr lang="zh-CN" altLang="en-US" sz="2800" b="1"/>
          </a:p>
          <a:p>
            <a:pPr algn="ctr"/>
            <a:r>
              <a:rPr lang="zh-CN" altLang="en-US" sz="2800" b="1">
                <a:sym typeface="+mn-ea"/>
              </a:rPr>
              <a:t>   “君子以折狱致刑”</a:t>
            </a:r>
            <a:r>
              <a:rPr lang="en-US" altLang="zh-CN" sz="2800" b="1">
                <a:sym typeface="+mn-ea"/>
              </a:rPr>
              <a:t>——</a:t>
            </a:r>
            <a:r>
              <a:rPr lang="zh-CN" altLang="en-US" sz="2800" b="1"/>
              <a:t>《易.丰卦》</a:t>
            </a:r>
            <a:endParaRPr lang="zh-CN" altLang="en-US" sz="2800" b="1"/>
          </a:p>
          <a:p>
            <a:pPr algn="ctr"/>
            <a:r>
              <a:rPr lang="zh-CN" altLang="en-US" sz="2800" b="1">
                <a:sym typeface="+mn-ea"/>
              </a:rPr>
              <a:t>                “刑三百，罪莫终于不孝”</a:t>
            </a:r>
            <a:r>
              <a:rPr lang="en-US" altLang="zh-CN" sz="2800" b="1">
                <a:sym typeface="+mn-ea"/>
              </a:rPr>
              <a:t>——</a:t>
            </a:r>
            <a:r>
              <a:rPr lang="zh-CN" altLang="en-US" sz="2800" b="1"/>
              <a:t>《吕氏春秋》</a:t>
            </a:r>
            <a:endParaRPr lang="zh-CN" altLang="en-US" sz="2800" b="1"/>
          </a:p>
        </p:txBody>
      </p:sp>
      <p:grpSp>
        <p:nvGrpSpPr>
          <p:cNvPr id="12" name="组合 11"/>
          <p:cNvGrpSpPr/>
          <p:nvPr/>
        </p:nvGrpSpPr>
        <p:grpSpPr>
          <a:xfrm>
            <a:off x="2754630" y="1953260"/>
            <a:ext cx="5243195" cy="1390650"/>
            <a:chOff x="4338" y="3076"/>
            <a:chExt cx="8257" cy="2190"/>
          </a:xfrm>
        </p:grpSpPr>
        <p:pic>
          <p:nvPicPr>
            <p:cNvPr id="4" name="图片 3" descr="刑字1"/>
            <p:cNvPicPr>
              <a:picLocks noChangeAspect="1"/>
            </p:cNvPicPr>
            <p:nvPr/>
          </p:nvPicPr>
          <p:blipFill>
            <a:blip r:embed="rId2"/>
            <a:srcRect l="10647" r="68078"/>
            <a:stretch>
              <a:fillRect/>
            </a:stretch>
          </p:blipFill>
          <p:spPr>
            <a:xfrm>
              <a:off x="4338" y="3076"/>
              <a:ext cx="3079" cy="2190"/>
            </a:xfrm>
            <a:prstGeom prst="ellipse">
              <a:avLst/>
            </a:prstGeom>
          </p:spPr>
        </p:pic>
        <p:sp>
          <p:nvSpPr>
            <p:cNvPr id="5" name="右箭头 4"/>
            <p:cNvSpPr/>
            <p:nvPr/>
          </p:nvSpPr>
          <p:spPr>
            <a:xfrm>
              <a:off x="7611" y="3857"/>
              <a:ext cx="3036" cy="963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6" name="图片 5" descr="刑字1"/>
            <p:cNvPicPr>
              <a:picLocks noChangeAspect="1"/>
            </p:cNvPicPr>
            <p:nvPr/>
          </p:nvPicPr>
          <p:blipFill>
            <a:blip r:embed="rId2"/>
            <a:srcRect l="88883"/>
            <a:stretch>
              <a:fillRect/>
            </a:stretch>
          </p:blipFill>
          <p:spPr>
            <a:xfrm>
              <a:off x="10987" y="3076"/>
              <a:ext cx="1609" cy="2190"/>
            </a:xfrm>
            <a:prstGeom prst="ellipse">
              <a:avLst/>
            </a:prstGeom>
          </p:spPr>
        </p:pic>
      </p:grp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3925" y="475615"/>
            <a:ext cx="3669030" cy="2121535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142875" y="2449195"/>
            <a:ext cx="12070080" cy="18764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endParaRPr lang="zh-CN" altLang="en-US" sz="4000"/>
          </a:p>
          <a:p>
            <a:pPr algn="l"/>
            <a:r>
              <a:rPr lang="zh-CN" altLang="en-US" sz="4000"/>
              <a:t>                                </a:t>
            </a:r>
            <a:r>
              <a:rPr lang="zh-CN" altLang="en-US" sz="3600"/>
              <a:t>五大刑罚</a:t>
            </a:r>
            <a:endParaRPr lang="zh-CN" altLang="en-US" sz="3600"/>
          </a:p>
          <a:p>
            <a:pPr algn="l"/>
            <a:r>
              <a:rPr lang="zh-CN" altLang="en-US" sz="3600"/>
              <a:t>大辟（</a:t>
            </a:r>
            <a:r>
              <a:rPr lang="en-US" altLang="zh-CN" sz="3600"/>
              <a:t>pi</a:t>
            </a:r>
            <a:r>
              <a:rPr lang="zh-CN" altLang="en-US" sz="3600"/>
              <a:t>死刑）、宫、墨（</a:t>
            </a:r>
            <a:r>
              <a:rPr lang="en-US" altLang="zh-CN" sz="3600"/>
              <a:t>qing</a:t>
            </a:r>
            <a:r>
              <a:rPr lang="zh-CN" altLang="en-US" sz="3600"/>
              <a:t>黥）、刖（</a:t>
            </a:r>
            <a:r>
              <a:rPr lang="en-US" altLang="zh-CN" sz="3600"/>
              <a:t>yue</a:t>
            </a:r>
            <a:r>
              <a:rPr lang="zh-CN" altLang="en-US" sz="3600"/>
              <a:t>）、劓（</a:t>
            </a:r>
            <a:r>
              <a:rPr lang="en-US" altLang="zh-CN" sz="3600"/>
              <a:t>yi</a:t>
            </a:r>
            <a:r>
              <a:rPr lang="zh-CN" altLang="en-US" sz="3600"/>
              <a:t>）</a:t>
            </a:r>
            <a:endParaRPr lang="en-US" altLang="zh-CN" sz="3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  <p:cond evt="onBegin" delay="0">
                          <p:tn val="17"/>
                        </p:cond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  <p:cond evt="onBegin" delay="0">
                          <p:tn val="22"/>
                        </p:cond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  <p:cond evt="onBegin" delay="0">
                          <p:tn val="26"/>
                        </p:cond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248108" y="489102"/>
            <a:ext cx="3262432" cy="1015663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40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zh-CN" altLang="zh-CN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春秋战国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同心圆 7"/>
          <p:cNvSpPr/>
          <p:nvPr/>
        </p:nvSpPr>
        <p:spPr>
          <a:xfrm>
            <a:off x="3651510" y="489102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书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83631" y="1636703"/>
            <a:ext cx="4078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616D8"/>
                </a:solidFill>
              </a:rPr>
              <a:t>“</a:t>
            </a:r>
            <a:r>
              <a:rPr lang="zh-CN" altLang="zh-CN" sz="2400">
                <a:solidFill>
                  <a:srgbClr val="1616D8"/>
                </a:solidFill>
              </a:rPr>
              <a:t>刑不可知，则威不可测”</a:t>
            </a:r>
            <a:endParaRPr lang="zh-CN" altLang="en-US" sz="2400">
              <a:solidFill>
                <a:srgbClr val="1616D8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800" y="2307233"/>
            <a:ext cx="3289059" cy="2875091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3833336" y="2916957"/>
            <a:ext cx="738664" cy="267101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>
                <a:solidFill>
                  <a:schemeClr val="tx1">
                    <a:lumMod val="50000"/>
                  </a:schemeClr>
                </a:solidFill>
              </a:rPr>
              <a:t>郑国    子产</a:t>
            </a:r>
            <a:endParaRPr lang="en-US" altLang="zh-CN">
              <a:solidFill>
                <a:schemeClr val="tx1">
                  <a:lumMod val="50000"/>
                </a:schemeClr>
              </a:solidFill>
            </a:endParaRPr>
          </a:p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258" y="2259686"/>
            <a:ext cx="1954388" cy="2901282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2519213" y="5387913"/>
            <a:ext cx="13141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chemeClr val="tx1">
                    <a:lumMod val="50000"/>
                  </a:schemeClr>
                </a:solidFill>
              </a:rPr>
              <a:t>铸刑书</a:t>
            </a:r>
            <a:endParaRPr lang="zh-CN" altLang="en-US" sz="200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147" y="2259686"/>
            <a:ext cx="1524000" cy="297180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10102061" y="2987475"/>
            <a:ext cx="461665" cy="178067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>
                <a:solidFill>
                  <a:schemeClr val="tx1">
                    <a:lumMod val="50000"/>
                  </a:schemeClr>
                </a:solidFill>
              </a:rPr>
              <a:t>晋国    赵鞅</a:t>
            </a:r>
            <a:endParaRPr lang="zh-CN" altLang="en-US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758535" y="5458431"/>
            <a:ext cx="1427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tx1">
                    <a:lumMod val="50000"/>
                  </a:schemeClr>
                </a:solidFill>
              </a:rPr>
              <a:t>铸刑鼎</a:t>
            </a:r>
            <a:endParaRPr lang="zh-CN" altLang="en-US">
              <a:solidFill>
                <a:schemeClr val="tx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0" grpId="0"/>
      <p:bldP spid="12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248108" y="489102"/>
            <a:ext cx="3262432" cy="1015663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40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zh-CN" altLang="zh-CN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春秋战国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同心圆 7"/>
          <p:cNvSpPr/>
          <p:nvPr/>
        </p:nvSpPr>
        <p:spPr>
          <a:xfrm>
            <a:off x="3651510" y="489102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书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1301750" y="1598295"/>
            <a:ext cx="10748645" cy="48088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800" b="1">
                <a:latin typeface="黑体" panose="02010609060101010101" charset="-122"/>
                <a:ea typeface="黑体"/>
                <a:cs typeface="黑体" panose="02010609060101010101" charset="-122"/>
              </a:rPr>
              <a:t>    </a:t>
            </a:r>
            <a:r>
              <a:rPr lang="zh-CN" altLang="en-US" sz="2800" b="1">
                <a:latin typeface="黑体" panose="02010609060101010101" charset="-122"/>
                <a:ea typeface="黑体"/>
                <a:cs typeface="黑体" panose="02010609060101010101" charset="-122"/>
              </a:rPr>
              <a:t>法</a:t>
            </a:r>
            <a:r>
              <a:rPr lang="en-US" altLang="zh-CN" sz="2800" b="1">
                <a:latin typeface="黑体" panose="02010609060101010101" charset="-122"/>
                <a:ea typeface="黑体"/>
                <a:cs typeface="黑体" panose="02010609060101010101" charset="-122"/>
              </a:rPr>
              <a:t>家认为君主应该用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/>
                <a:cs typeface="黑体" panose="02010609060101010101" charset="-122"/>
              </a:rPr>
              <a:t>法和刑</a:t>
            </a:r>
            <a:r>
              <a:rPr lang="en-US" altLang="zh-CN" sz="2800" b="1">
                <a:latin typeface="黑体" panose="02010609060101010101" charset="-122"/>
                <a:ea typeface="黑体"/>
                <a:cs typeface="黑体" panose="02010609060101010101" charset="-122"/>
              </a:rPr>
              <a:t>来管理国家：</a:t>
            </a:r>
            <a:endParaRPr lang="en-US" altLang="zh-CN" sz="2800" b="1">
              <a:latin typeface="黑体" panose="02010609060101010101" charset="-122"/>
              <a:ea typeface="黑体"/>
              <a:cs typeface="黑体" panose="02010609060101010101" charset="-122"/>
            </a:endParaRPr>
          </a:p>
          <a:p>
            <a:pPr algn="l"/>
            <a:r>
              <a:rPr lang="en-US" altLang="zh-CN" sz="2800" b="1">
                <a:latin typeface="黑体" panose="02010609060101010101" charset="-122"/>
                <a:ea typeface="黑体"/>
                <a:cs typeface="黑体" panose="02010609060101010101" charset="-122"/>
              </a:rPr>
              <a:t>明主使其群臣不游意于法之外，不为惠于法之内，动无非法。······以法治国，举措而已矣。法不阿贵，绳不绕曲。······刑过不避大臣，赏善不遗匹夫。</a:t>
            </a:r>
            <a:endParaRPr lang="en-US" altLang="zh-CN" sz="2800" b="1">
              <a:latin typeface="黑体" panose="02010609060101010101" charset="-122"/>
              <a:ea typeface="黑体"/>
              <a:cs typeface="黑体" panose="02010609060101010101" charset="-122"/>
            </a:endParaRPr>
          </a:p>
          <a:p>
            <a:pPr algn="ctr"/>
            <a:r>
              <a:rPr lang="en-US" altLang="zh-CN" sz="2800" b="1">
                <a:latin typeface="黑体" panose="02010609060101010101" charset="-122"/>
                <a:ea typeface="黑体"/>
                <a:cs typeface="黑体" panose="02010609060101010101" charset="-122"/>
              </a:rPr>
              <a:t>                                  ——《韩非子.法度》</a:t>
            </a:r>
            <a:endParaRPr lang="en-US" altLang="zh-CN" sz="2800" b="1">
              <a:latin typeface="黑体" panose="02010609060101010101" charset="-122"/>
              <a:ea typeface="黑体"/>
              <a:cs typeface="黑体" panose="02010609060101010101" charset="-122"/>
            </a:endParaRPr>
          </a:p>
          <a:p>
            <a:pPr algn="l"/>
            <a:r>
              <a:rPr lang="en-US" altLang="zh-CN" sz="2800" b="1">
                <a:latin typeface="黑体" panose="02010609060101010101" charset="-122"/>
                <a:ea typeface="黑体"/>
                <a:cs typeface="黑体" panose="02010609060101010101" charset="-122"/>
              </a:rPr>
              <a:t>     儒家却认为</a:t>
            </a:r>
            <a:r>
              <a:rPr lang="en-US" altLang="zh-CN" sz="2800" b="1">
                <a:solidFill>
                  <a:srgbClr val="FF0000"/>
                </a:solidFill>
                <a:latin typeface="黑体" panose="02010609060101010101" charset="-122"/>
                <a:ea typeface="黑体"/>
                <a:cs typeface="黑体" panose="02010609060101010101" charset="-122"/>
              </a:rPr>
              <a:t>礼</a:t>
            </a:r>
            <a:r>
              <a:rPr lang="en-US" altLang="zh-CN" sz="2800" b="1">
                <a:latin typeface="黑体" panose="02010609060101010101" charset="-122"/>
                <a:ea typeface="黑体"/>
                <a:cs typeface="黑体" panose="02010609060101010101" charset="-122"/>
              </a:rPr>
              <a:t>可以治理社会：</a:t>
            </a:r>
            <a:endParaRPr lang="en-US" altLang="zh-CN" sz="2800" b="1">
              <a:latin typeface="黑体" panose="02010609060101010101" charset="-122"/>
              <a:ea typeface="黑体"/>
              <a:cs typeface="黑体" panose="02010609060101010101" charset="-122"/>
            </a:endParaRPr>
          </a:p>
          <a:p>
            <a:pPr algn="ctr"/>
            <a:r>
              <a:rPr lang="en-US" altLang="zh-CN" sz="2800" b="1">
                <a:latin typeface="黑体" panose="02010609060101010101" charset="-122"/>
                <a:ea typeface="黑体"/>
                <a:cs typeface="黑体" panose="02010609060101010101" charset="-122"/>
              </a:rPr>
              <a:t>    道德仁义，非礼不成。教训正俗，非礼不备。分争辨讼，非礼不决。君臣上下，父子兄弟，非礼不定。宦学事师，非礼不亲。</a:t>
            </a:r>
            <a:endParaRPr lang="en-US" altLang="zh-CN" sz="2800" b="1">
              <a:latin typeface="黑体" panose="02010609060101010101" charset="-122"/>
              <a:ea typeface="黑体"/>
              <a:cs typeface="黑体" panose="02010609060101010101" charset="-122"/>
            </a:endParaRPr>
          </a:p>
          <a:p>
            <a:pPr algn="ctr"/>
            <a:r>
              <a:rPr lang="en-US" altLang="zh-CN" sz="2800" b="1">
                <a:latin typeface="黑体" panose="02010609060101010101" charset="-122"/>
                <a:ea typeface="黑体"/>
                <a:cs typeface="黑体" panose="02010609060101010101" charset="-122"/>
              </a:rPr>
              <a:t>班朝治军，莅官行法，非礼威严不行。祷祠祭祀，供给鬼神，非礼不诚不庄。是以君子恭敬撙节退让以明礼。</a:t>
            </a:r>
            <a:endParaRPr lang="en-US" altLang="zh-CN" sz="2800" b="1">
              <a:latin typeface="黑体" panose="02010609060101010101" charset="-122"/>
              <a:ea typeface="黑体"/>
              <a:cs typeface="黑体" panose="02010609060101010101" charset="-122"/>
            </a:endParaRPr>
          </a:p>
          <a:p>
            <a:pPr algn="ctr"/>
            <a:r>
              <a:rPr lang="en-US" altLang="zh-CN" sz="2800" b="1">
                <a:latin typeface="黑体" panose="02010609060101010101" charset="-122"/>
                <a:ea typeface="黑体"/>
                <a:cs typeface="黑体" panose="02010609060101010101" charset="-122"/>
              </a:rPr>
              <a:t>                                    ——《礼记.曲礼》</a:t>
            </a:r>
            <a:endParaRPr lang="zh-CN" altLang="en-US" sz="2800" b="1">
              <a:latin typeface="黑体" panose="02010609060101010101" charset="-122"/>
              <a:ea typeface="黑体"/>
              <a:cs typeface="黑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圆角矩形 3"/>
          <p:cNvSpPr/>
          <p:nvPr/>
        </p:nvSpPr>
        <p:spPr>
          <a:xfrm>
            <a:off x="1593850" y="1718310"/>
            <a:ext cx="9884410" cy="448437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/>
              <a:t>      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《尚书.大传》曰”夏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刑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三千条“。《周礼》</a:t>
            </a:r>
            <a:r>
              <a:rPr lang="en-US" altLang="zh-CN" sz="4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司刑掌五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刑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，其属二千五百”。穆王度时制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法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，······战国异制，魏文侯师于李悝，集诸国刑典，造《</a:t>
            </a:r>
            <a:r>
              <a:rPr lang="zh-CN" altLang="en-US" sz="4000" b="1">
                <a:solidFill>
                  <a:schemeClr val="bg2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法经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》六篇，······商鞅传授，改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法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为</a:t>
            </a:r>
            <a:r>
              <a:rPr lang="zh-CN" altLang="en-US" sz="40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律</a:t>
            </a:r>
            <a:r>
              <a:rPr lang="zh-CN" altLang="en-US" sz="4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altLang="en-US" sz="4000" b="1"/>
          </a:p>
          <a:p>
            <a:pPr algn="ctr"/>
            <a:r>
              <a:rPr lang="zh-CN" altLang="en-US" sz="4000"/>
              <a:t>                                  </a:t>
            </a:r>
            <a:r>
              <a:rPr lang="zh-CN" altLang="en-US" sz="2000"/>
              <a:t> ——《唐律疏议》法律出版社，1992</a:t>
            </a:r>
            <a:endParaRPr lang="zh-CN" altLang="en-US" sz="2000"/>
          </a:p>
        </p:txBody>
      </p:sp>
      <p:sp>
        <p:nvSpPr>
          <p:cNvPr id="8" name="同心圆 7"/>
          <p:cNvSpPr/>
          <p:nvPr/>
        </p:nvSpPr>
        <p:spPr>
          <a:xfrm>
            <a:off x="3541655" y="389407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书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07138" y="389407"/>
            <a:ext cx="3262432" cy="1015663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40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zh-CN" altLang="zh-CN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春秋战国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248108" y="489102"/>
            <a:ext cx="944880" cy="1014730"/>
          </a:xfrm>
          <a:prstGeom prst="rect">
            <a:avLst/>
          </a:prstGeom>
          <a:effectLst>
            <a:outerShdw blurRad="50800" dist="38100" dir="5400000" algn="b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汉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同心圆 10"/>
          <p:cNvSpPr/>
          <p:nvPr/>
        </p:nvSpPr>
        <p:spPr>
          <a:xfrm>
            <a:off x="2818925" y="488949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仁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6" name="流程图: 可选过程 15"/>
          <p:cNvSpPr/>
          <p:nvPr/>
        </p:nvSpPr>
        <p:spPr>
          <a:xfrm>
            <a:off x="6643370" y="795655"/>
            <a:ext cx="4183380" cy="70802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877050" y="920115"/>
            <a:ext cx="34340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小案件难住汉武朝</a:t>
            </a:r>
            <a:endParaRPr lang="zh-CN" altLang="en-US" sz="32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3349625" y="2207895"/>
            <a:ext cx="8646795" cy="36537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/>
              <a:t>       </a:t>
            </a:r>
            <a:r>
              <a:rPr lang="en-US" altLang="zh-CN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材料1：董仲舒《决狱》曰：甲父乙与丙争言相斗，丙以佩刀刺乙，甲即以杖击丙，误伤乙。甲当合论？或曰，“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殴父也，当枭首</a:t>
            </a:r>
            <a:r>
              <a:rPr lang="en-US" altLang="zh-CN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”。</a:t>
            </a:r>
            <a:endParaRPr lang="en-US" altLang="zh-CN" sz="36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r>
              <a:rPr lang="en-US" altLang="zh-CN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 </a:t>
            </a:r>
            <a:r>
              <a:rPr lang="en-US" altLang="zh-CN" sz="20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——（宋）李昉编纂：《太平御览》第六卷，任明等校点，42页，石家庄：河北教育出版社，1994</a:t>
            </a:r>
            <a:endParaRPr lang="zh-CN" altLang="en-US" sz="20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87" y="1753321"/>
            <a:ext cx="2769784" cy="369086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248108" y="489102"/>
            <a:ext cx="944880" cy="1014730"/>
          </a:xfrm>
          <a:prstGeom prst="rect">
            <a:avLst/>
          </a:prstGeom>
          <a:effectLst>
            <a:outerShdw blurRad="50800" dist="38100" dir="5400000" algn="b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汉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同心圆 10"/>
          <p:cNvSpPr/>
          <p:nvPr/>
        </p:nvSpPr>
        <p:spPr>
          <a:xfrm>
            <a:off x="2254410" y="441959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仁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6" name="流程图: 可选过程 15"/>
          <p:cNvSpPr/>
          <p:nvPr/>
        </p:nvSpPr>
        <p:spPr>
          <a:xfrm>
            <a:off x="6643370" y="795655"/>
            <a:ext cx="4183380" cy="70802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877050" y="920115"/>
            <a:ext cx="34340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小案件难住汉武朝</a:t>
            </a:r>
            <a:endParaRPr lang="zh-CN" altLang="en-US" sz="32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3997960" y="1752600"/>
            <a:ext cx="7933690" cy="84074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难道案情有悬疑之处吗？</a:t>
            </a:r>
            <a:endParaRPr lang="zh-CN" altLang="en-US" sz="3600">
              <a:solidFill>
                <a:schemeClr val="tx1">
                  <a:lumMod val="50000"/>
                </a:schemeClr>
              </a:solidFill>
              <a:latin typeface="+mj-ea"/>
              <a:ea typeface="+mj-ea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225165" y="1875155"/>
            <a:ext cx="772795" cy="1104265"/>
            <a:chOff x="1554" y="2931"/>
            <a:chExt cx="1217" cy="1739"/>
          </a:xfrm>
        </p:grpSpPr>
        <p:grpSp>
          <p:nvGrpSpPr>
            <p:cNvPr id="6" name="组合 5"/>
            <p:cNvGrpSpPr/>
            <p:nvPr/>
          </p:nvGrpSpPr>
          <p:grpSpPr>
            <a:xfrm>
              <a:off x="1554" y="2931"/>
              <a:ext cx="1217" cy="1739"/>
              <a:chOff x="0" y="1912401"/>
              <a:chExt cx="772802" cy="1104001"/>
            </a:xfrm>
          </p:grpSpPr>
          <p:sp>
            <p:nvSpPr>
              <p:cNvPr id="8" name="燕尾形 7"/>
              <p:cNvSpPr/>
              <p:nvPr/>
            </p:nvSpPr>
            <p:spPr>
              <a:xfrm rot="5400000">
                <a:off x="-165600" y="2078001"/>
                <a:ext cx="1104001" cy="772801"/>
              </a:xfrm>
              <a:prstGeom prst="chevron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/>
            </p:txBody>
          </p:sp>
          <p:sp>
            <p:nvSpPr>
              <p:cNvPr id="12" name="燕尾形 4"/>
              <p:cNvSpPr txBox="1"/>
              <p:nvPr/>
            </p:nvSpPr>
            <p:spPr>
              <a:xfrm>
                <a:off x="1" y="2298802"/>
                <a:ext cx="772801" cy="33120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5240" tIns="15240" rIns="15240" bIns="1524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2400" kern="1200"/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1863" y="354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>
                  <a:solidFill>
                    <a:schemeClr val="bg1"/>
                  </a:solidFill>
                </a:rPr>
                <a:t>1</a:t>
              </a:r>
              <a:endParaRPr lang="en-US" altLang="zh-CN" sz="28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225165" y="2781300"/>
            <a:ext cx="772795" cy="1104265"/>
            <a:chOff x="1554" y="2931"/>
            <a:chExt cx="1217" cy="1739"/>
          </a:xfrm>
        </p:grpSpPr>
        <p:grpSp>
          <p:nvGrpSpPr>
            <p:cNvPr id="10" name="组合 9"/>
            <p:cNvGrpSpPr/>
            <p:nvPr/>
          </p:nvGrpSpPr>
          <p:grpSpPr>
            <a:xfrm>
              <a:off x="1554" y="2931"/>
              <a:ext cx="1217" cy="1739"/>
              <a:chOff x="0" y="1912401"/>
              <a:chExt cx="772802" cy="1104001"/>
            </a:xfrm>
          </p:grpSpPr>
          <p:sp>
            <p:nvSpPr>
              <p:cNvPr id="13" name="燕尾形 12"/>
              <p:cNvSpPr/>
              <p:nvPr/>
            </p:nvSpPr>
            <p:spPr>
              <a:xfrm rot="5400000">
                <a:off x="-165600" y="2078001"/>
                <a:ext cx="1104001" cy="772801"/>
              </a:xfrm>
              <a:prstGeom prst="chevron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/>
            </p:txBody>
          </p:sp>
          <p:sp>
            <p:nvSpPr>
              <p:cNvPr id="14" name="燕尾形 4"/>
              <p:cNvSpPr txBox="1"/>
              <p:nvPr/>
            </p:nvSpPr>
            <p:spPr>
              <a:xfrm>
                <a:off x="1" y="2298802"/>
                <a:ext cx="772801" cy="33120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5240" tIns="15240" rIns="15240" bIns="1524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2400" kern="1200"/>
              </a:p>
            </p:txBody>
          </p:sp>
        </p:grpSp>
        <p:sp>
          <p:nvSpPr>
            <p:cNvPr id="17" name="文本框 16"/>
            <p:cNvSpPr txBox="1"/>
            <p:nvPr/>
          </p:nvSpPr>
          <p:spPr>
            <a:xfrm>
              <a:off x="1863" y="354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>
                  <a:solidFill>
                    <a:schemeClr val="bg1"/>
                  </a:solidFill>
                </a:rPr>
                <a:t>2</a:t>
              </a:r>
              <a:endParaRPr lang="en-US" altLang="zh-CN" sz="28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225165" y="3879850"/>
            <a:ext cx="772795" cy="1104265"/>
            <a:chOff x="1554" y="2931"/>
            <a:chExt cx="1217" cy="1739"/>
          </a:xfrm>
        </p:grpSpPr>
        <p:grpSp>
          <p:nvGrpSpPr>
            <p:cNvPr id="19" name="组合 18"/>
            <p:cNvGrpSpPr/>
            <p:nvPr/>
          </p:nvGrpSpPr>
          <p:grpSpPr>
            <a:xfrm>
              <a:off x="1554" y="2931"/>
              <a:ext cx="1217" cy="1739"/>
              <a:chOff x="0" y="1912401"/>
              <a:chExt cx="772802" cy="1104001"/>
            </a:xfrm>
          </p:grpSpPr>
          <p:sp>
            <p:nvSpPr>
              <p:cNvPr id="20" name="燕尾形 19"/>
              <p:cNvSpPr/>
              <p:nvPr/>
            </p:nvSpPr>
            <p:spPr>
              <a:xfrm rot="5400000">
                <a:off x="-165600" y="2078001"/>
                <a:ext cx="1104001" cy="772801"/>
              </a:xfrm>
              <a:prstGeom prst="chevron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/>
            </p:txBody>
          </p:sp>
          <p:sp>
            <p:nvSpPr>
              <p:cNvPr id="21" name="燕尾形 4"/>
              <p:cNvSpPr txBox="1"/>
              <p:nvPr/>
            </p:nvSpPr>
            <p:spPr>
              <a:xfrm>
                <a:off x="1" y="2298802"/>
                <a:ext cx="772801" cy="33120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5240" tIns="15240" rIns="15240" bIns="1524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2400" kern="1200"/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1863" y="354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>
                  <a:solidFill>
                    <a:schemeClr val="bg1"/>
                  </a:solidFill>
                </a:rPr>
                <a:t>3</a:t>
              </a:r>
              <a:endParaRPr lang="en-US" altLang="zh-CN" sz="28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225165" y="4900295"/>
            <a:ext cx="772795" cy="1104265"/>
            <a:chOff x="1554" y="2931"/>
            <a:chExt cx="1217" cy="1739"/>
          </a:xfrm>
        </p:grpSpPr>
        <p:grpSp>
          <p:nvGrpSpPr>
            <p:cNvPr id="25" name="组合 24"/>
            <p:cNvGrpSpPr/>
            <p:nvPr/>
          </p:nvGrpSpPr>
          <p:grpSpPr>
            <a:xfrm>
              <a:off x="1554" y="2931"/>
              <a:ext cx="1217" cy="1739"/>
              <a:chOff x="0" y="1912401"/>
              <a:chExt cx="772802" cy="1104001"/>
            </a:xfrm>
          </p:grpSpPr>
          <p:sp>
            <p:nvSpPr>
              <p:cNvPr id="27" name="燕尾形 26"/>
              <p:cNvSpPr/>
              <p:nvPr/>
            </p:nvSpPr>
            <p:spPr>
              <a:xfrm rot="5400000">
                <a:off x="-165600" y="2078001"/>
                <a:ext cx="1104001" cy="772801"/>
              </a:xfrm>
              <a:prstGeom prst="chevron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/>
            </p:txBody>
          </p:sp>
          <p:sp>
            <p:nvSpPr>
              <p:cNvPr id="28" name="燕尾形 4"/>
              <p:cNvSpPr txBox="1"/>
              <p:nvPr/>
            </p:nvSpPr>
            <p:spPr>
              <a:xfrm>
                <a:off x="1" y="2298802"/>
                <a:ext cx="772801" cy="33120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5240" tIns="15240" rIns="15240" bIns="1524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2400" kern="1200"/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1863" y="3540"/>
              <a:ext cx="599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>
                  <a:solidFill>
                    <a:schemeClr val="bg1"/>
                  </a:solidFill>
                </a:rPr>
                <a:t>4</a:t>
              </a:r>
              <a:endParaRPr lang="en-US" altLang="zh-CN" sz="2800" b="1">
                <a:solidFill>
                  <a:schemeClr val="bg1"/>
                </a:solidFill>
              </a:endParaRPr>
            </a:p>
          </p:txBody>
        </p:sp>
      </p:grpSp>
      <p:sp>
        <p:nvSpPr>
          <p:cNvPr id="30" name="圆角矩形 29"/>
          <p:cNvSpPr/>
          <p:nvPr/>
        </p:nvSpPr>
        <p:spPr>
          <a:xfrm>
            <a:off x="3997960" y="2781300"/>
            <a:ext cx="7933690" cy="84074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难道涉案者有特殊背景吗？</a:t>
            </a:r>
            <a:endParaRPr lang="zh-CN" altLang="en-US" sz="3600">
              <a:solidFill>
                <a:schemeClr val="tx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1" name="圆角矩形 30"/>
          <p:cNvSpPr/>
          <p:nvPr/>
        </p:nvSpPr>
        <p:spPr>
          <a:xfrm>
            <a:off x="3997960" y="3879850"/>
            <a:ext cx="7933690" cy="84074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难道</a:t>
            </a:r>
            <a:r>
              <a:rPr lang="en-US" altLang="zh-CN" sz="320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“</a:t>
            </a:r>
            <a:r>
              <a:rPr lang="zh-CN" altLang="en-US" sz="320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殴父者，当枭首</a:t>
            </a:r>
            <a:r>
              <a:rPr lang="en-US" altLang="zh-CN" sz="320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”</a:t>
            </a:r>
            <a:r>
              <a:rPr lang="zh-CN" altLang="en-US" sz="320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的判决</a:t>
            </a:r>
            <a:endParaRPr lang="zh-CN" altLang="en-US" sz="3200">
              <a:solidFill>
                <a:schemeClr val="tx1">
                  <a:lumMod val="50000"/>
                </a:schemeClr>
              </a:solidFill>
              <a:latin typeface="+mj-ea"/>
              <a:ea typeface="+mj-ea"/>
            </a:endParaRPr>
          </a:p>
          <a:p>
            <a:pPr algn="ctr"/>
            <a:r>
              <a:rPr lang="zh-CN" altLang="en-US" sz="320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意见缺乏法律依据吗？</a:t>
            </a:r>
            <a:endParaRPr lang="zh-CN" altLang="en-US" sz="3200">
              <a:solidFill>
                <a:schemeClr val="tx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2" name="圆角矩形 31"/>
          <p:cNvSpPr/>
          <p:nvPr/>
        </p:nvSpPr>
        <p:spPr>
          <a:xfrm>
            <a:off x="3997960" y="4900295"/>
            <a:ext cx="7933690" cy="84074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难道</a:t>
            </a:r>
            <a:r>
              <a:rPr lang="en-US" altLang="zh-CN" sz="320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  <a:sym typeface="+mn-ea"/>
              </a:rPr>
              <a:t>“</a:t>
            </a:r>
            <a:r>
              <a:rPr lang="zh-CN" altLang="en-US" sz="320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  <a:sym typeface="+mn-ea"/>
              </a:rPr>
              <a:t>殴父者，当枭首</a:t>
            </a:r>
            <a:r>
              <a:rPr lang="en-US" altLang="zh-CN" sz="320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  <a:sym typeface="+mn-ea"/>
              </a:rPr>
              <a:t>”</a:t>
            </a:r>
            <a:r>
              <a:rPr lang="zh-CN" altLang="en-US" sz="320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  <a:sym typeface="+mn-ea"/>
              </a:rPr>
              <a:t>的判决意见</a:t>
            </a:r>
            <a:endParaRPr lang="zh-CN" altLang="en-US" sz="3200">
              <a:solidFill>
                <a:schemeClr val="tx1">
                  <a:lumMod val="50000"/>
                </a:schemeClr>
              </a:solidFill>
              <a:latin typeface="+mj-ea"/>
              <a:ea typeface="+mj-ea"/>
              <a:sym typeface="+mn-ea"/>
            </a:endParaRPr>
          </a:p>
          <a:p>
            <a:pPr algn="ctr"/>
            <a:r>
              <a:rPr lang="zh-CN" altLang="en-US" sz="320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  <a:sym typeface="+mn-ea"/>
              </a:rPr>
              <a:t>背离了当时的司法实践惯例？</a:t>
            </a:r>
            <a:endParaRPr lang="zh-CN" altLang="en-US" sz="3200">
              <a:solidFill>
                <a:schemeClr val="tx1">
                  <a:lumMod val="50000"/>
                </a:schemeClr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248108" y="489102"/>
            <a:ext cx="944880" cy="1014730"/>
          </a:xfrm>
          <a:prstGeom prst="rect">
            <a:avLst/>
          </a:prstGeom>
          <a:effectLst>
            <a:outerShdw blurRad="50800" dist="38100" dir="5400000" algn="b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汉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同心圆 10"/>
          <p:cNvSpPr/>
          <p:nvPr/>
        </p:nvSpPr>
        <p:spPr>
          <a:xfrm>
            <a:off x="2254410" y="441959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仁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6" name="流程图: 可选过程 15"/>
          <p:cNvSpPr/>
          <p:nvPr/>
        </p:nvSpPr>
        <p:spPr>
          <a:xfrm>
            <a:off x="6643370" y="795655"/>
            <a:ext cx="4183380" cy="70802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877050" y="920115"/>
            <a:ext cx="34340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小案件难住汉武朝</a:t>
            </a:r>
            <a:endParaRPr lang="zh-CN" altLang="en-US" sz="32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3192780" y="1717675"/>
            <a:ext cx="9057640" cy="475869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3200"/>
              <a:t>       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材料2：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秦末战乱，刘邦初入关中，约法三章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杀人者死，伤人及盗抵罪。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西汉建立后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·····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于是相国萧何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拾取秦法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，作律九章。当孝惠、高后时，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萧、曹为相，镇以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无为，刑罚以稀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。汉武帝重用张汤赵禹之流的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酷吏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连造新法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······</a:t>
            </a:r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此后酷吏玩法舞弊，以律文案例辗转比附，</a:t>
            </a:r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法网峻密。</a:t>
            </a:r>
            <a:endParaRPr lang="zh-CN" altLang="en-US" sz="32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solidFill>
                  <a:schemeClr val="bg2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根据材料，概括西汉前期法治指导思想的演变。</a:t>
            </a:r>
            <a:endParaRPr lang="zh-CN" altLang="en-US" sz="3200" b="1">
              <a:solidFill>
                <a:srgbClr val="00206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en-US" altLang="zh-CN" sz="3200" b="1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</a:t>
            </a:r>
            <a:r>
              <a:rPr lang="en-US" altLang="zh-CN" sz="3200">
                <a:solidFill>
                  <a:srgbClr val="00206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</a:t>
            </a:r>
            <a:endParaRPr lang="en-US" altLang="zh-CN" sz="3200">
              <a:solidFill>
                <a:srgbClr val="00206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33" name="图片 32" descr="W020140126337081294857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/>
                </a14:imgProps>
              </a:ext>
            </a:extLst>
          </a:blip>
          <a:stretch>
            <a:fillRect/>
          </a:stretch>
        </p:blipFill>
        <p:spPr>
          <a:xfrm>
            <a:off x="438150" y="1986280"/>
            <a:ext cx="2617470" cy="3121025"/>
          </a:xfrm>
          <a:prstGeom prst="rect">
            <a:avLst/>
          </a:prstGeom>
        </p:spPr>
      </p:pic>
      <p:sp>
        <p:nvSpPr>
          <p:cNvPr id="34" name="圆角矩形 33"/>
          <p:cNvSpPr/>
          <p:nvPr/>
        </p:nvSpPr>
        <p:spPr>
          <a:xfrm>
            <a:off x="342900" y="5107305"/>
            <a:ext cx="2656840" cy="10960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罢黜百家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独尊儒术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248108" y="489102"/>
            <a:ext cx="944880" cy="1014730"/>
          </a:xfrm>
          <a:prstGeom prst="rect">
            <a:avLst/>
          </a:prstGeom>
          <a:effectLst>
            <a:outerShdw blurRad="50800" dist="38100" dir="5400000" algn="b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汉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同心圆 10"/>
          <p:cNvSpPr/>
          <p:nvPr/>
        </p:nvSpPr>
        <p:spPr>
          <a:xfrm>
            <a:off x="2818925" y="488949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仁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6" name="流程图: 可选过程 15"/>
          <p:cNvSpPr/>
          <p:nvPr/>
        </p:nvSpPr>
        <p:spPr>
          <a:xfrm>
            <a:off x="6628130" y="795655"/>
            <a:ext cx="4183380" cy="70802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877050" y="920115"/>
            <a:ext cx="34340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老干部开出新道路</a:t>
            </a:r>
            <a:endParaRPr lang="zh-CN" altLang="en-US" sz="32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3130550" y="1978660"/>
            <a:ext cx="8997950" cy="44773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/>
              <a:t>      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材料3：董仲舒论曰：“臣愚以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父子至亲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也，闻其斗，莫不有怵场之心，扶杖而救之，非所以欲诟父也。《春秋》之义，·······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君子原心，赦而不诛，甲非律所谓殴父，不当坐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”。</a:t>
            </a:r>
            <a:r>
              <a:rPr lang="en-US" altLang="zh-CN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 </a:t>
            </a:r>
            <a:endParaRPr lang="en-US" altLang="zh-CN" sz="36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r>
              <a:rPr lang="en-US" altLang="zh-CN" sz="36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    </a:t>
            </a:r>
            <a:r>
              <a:rPr lang="en-US" altLang="zh-CN" sz="20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——（宋）李昉编纂：《太平御览》第六卷，任明等校点，42页，石家庄：河北教育出版社，1994</a:t>
            </a:r>
            <a:endParaRPr lang="en-US" altLang="zh-CN" sz="20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solidFill>
                  <a:srgbClr val="FFFF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董仲舒建议如何判决此案？他的历史贡献何在？</a:t>
            </a:r>
            <a:endParaRPr lang="zh-CN" altLang="en-US" sz="3200" b="1">
              <a:solidFill>
                <a:srgbClr val="FFFF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pic>
        <p:nvPicPr>
          <p:cNvPr id="7" name="图片 6" descr="201007142051085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/>
                </a14:imgProps>
              </a:ext>
            </a:extLst>
          </a:blip>
          <a:stretch>
            <a:fillRect/>
          </a:stretch>
        </p:blipFill>
        <p:spPr>
          <a:xfrm>
            <a:off x="521335" y="1978660"/>
            <a:ext cx="2510155" cy="3375025"/>
          </a:xfrm>
          <a:prstGeom prst="rect">
            <a:avLst/>
          </a:prstGeom>
        </p:spPr>
      </p:pic>
      <p:sp>
        <p:nvSpPr>
          <p:cNvPr id="34" name="圆角矩形 33"/>
          <p:cNvSpPr/>
          <p:nvPr/>
        </p:nvSpPr>
        <p:spPr>
          <a:xfrm>
            <a:off x="342900" y="5107305"/>
            <a:ext cx="2656840" cy="10960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春秋决狱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原心定罪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3130550" y="2047875"/>
            <a:ext cx="8646795" cy="41554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4000"/>
              <a:t>     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所谓“春秋决狱 ”是指遇到义关伦常现行法律无明文规定 、或虽有明文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规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定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但却有碍伦常的案件 ，便用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儒家经典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《春秋 》所载有关事例及其体现的道德原则 ，作为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司法审判的依据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。这种量刑原则称为“原心定罪”。</a:t>
            </a:r>
            <a:r>
              <a:rPr lang="en-US" altLang="zh-CN" sz="4000">
                <a:sym typeface="+mn-ea"/>
              </a:rPr>
              <a:t> </a:t>
            </a:r>
            <a:endParaRPr lang="zh-CN" altLang="en-US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4" grpId="0"/>
      <p:bldP spid="6" grpId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248108" y="489102"/>
            <a:ext cx="944880" cy="1014730"/>
          </a:xfrm>
          <a:prstGeom prst="rect">
            <a:avLst/>
          </a:prstGeom>
          <a:effectLst>
            <a:outerShdw blurRad="50800" dist="38100" dir="5400000" algn="b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汉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1" name="同心圆 10"/>
          <p:cNvSpPr/>
          <p:nvPr/>
        </p:nvSpPr>
        <p:spPr>
          <a:xfrm>
            <a:off x="2818925" y="488949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仁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6" name="流程图: 可选过程 15"/>
          <p:cNvSpPr/>
          <p:nvPr/>
        </p:nvSpPr>
        <p:spPr>
          <a:xfrm>
            <a:off x="5592445" y="641985"/>
            <a:ext cx="4183380" cy="70802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5592445" y="704215"/>
            <a:ext cx="42468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盐铁大会</a:t>
            </a:r>
            <a:r>
              <a:rPr lang="en-US" altLang="zh-CN" sz="32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32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礼法之争</a:t>
            </a:r>
            <a:r>
              <a:rPr lang="en-US" altLang="zh-CN" sz="32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endParaRPr lang="en-US" altLang="zh-CN" sz="32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6" name="图片 5" descr="01000000000000119080746193314_s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/>
                </a14:imgProps>
              </a:ext>
            </a:extLst>
          </a:blip>
          <a:stretch>
            <a:fillRect/>
          </a:stretch>
        </p:blipFill>
        <p:spPr>
          <a:xfrm>
            <a:off x="953135" y="2312035"/>
            <a:ext cx="1865630" cy="2807970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</p:pic>
      <p:pic>
        <p:nvPicPr>
          <p:cNvPr id="7" name="图片 6" descr="00219b756b6d0ffa46d13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/>
                </a14:imgProps>
              </a:ext>
            </a:extLst>
          </a:blip>
          <a:stretch>
            <a:fillRect/>
          </a:stretch>
        </p:blipFill>
        <p:spPr>
          <a:xfrm>
            <a:off x="9455785" y="2312035"/>
            <a:ext cx="1802130" cy="2807970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</p:pic>
      <p:grpSp>
        <p:nvGrpSpPr>
          <p:cNvPr id="26" name="组合 25"/>
          <p:cNvGrpSpPr/>
          <p:nvPr/>
        </p:nvGrpSpPr>
        <p:grpSpPr>
          <a:xfrm>
            <a:off x="4347845" y="2192655"/>
            <a:ext cx="3703320" cy="2883535"/>
            <a:chOff x="6847" y="3453"/>
            <a:chExt cx="5832" cy="4541"/>
          </a:xfrm>
        </p:grpSpPr>
        <p:sp>
          <p:nvSpPr>
            <p:cNvPr id="10" name="圆角矩形 9"/>
            <p:cNvSpPr/>
            <p:nvPr/>
          </p:nvSpPr>
          <p:spPr>
            <a:xfrm>
              <a:off x="6847" y="3453"/>
              <a:ext cx="5833" cy="124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200"/>
                <a:t>德刑之争</a:t>
              </a:r>
              <a:endParaRPr lang="zh-CN" altLang="en-US" sz="3200"/>
            </a:p>
          </p:txBody>
        </p:sp>
        <p:sp>
          <p:nvSpPr>
            <p:cNvPr id="12" name="圆角矩形 11"/>
            <p:cNvSpPr/>
            <p:nvPr/>
          </p:nvSpPr>
          <p:spPr>
            <a:xfrm>
              <a:off x="6847" y="5099"/>
              <a:ext cx="5833" cy="124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/>
                <a:t>关于立法、司法原则</a:t>
              </a:r>
              <a:endParaRPr lang="zh-CN" altLang="en-US" sz="2800"/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6847" y="6746"/>
              <a:ext cx="5833" cy="124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/>
                <a:t>关于灾异与司法</a:t>
              </a:r>
              <a:endParaRPr lang="zh-CN" altLang="en-US" sz="2800"/>
            </a:p>
          </p:txBody>
        </p:sp>
      </p:grpSp>
      <p:sp>
        <p:nvSpPr>
          <p:cNvPr id="14" name="圆角矩形 13"/>
          <p:cNvSpPr/>
          <p:nvPr/>
        </p:nvSpPr>
        <p:spPr>
          <a:xfrm>
            <a:off x="4348062" y="5260805"/>
            <a:ext cx="3704253" cy="7931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/>
              <a:t>关于统治方式的争论</a:t>
            </a:r>
            <a:endParaRPr lang="zh-CN" altLang="en-US" sz="2800"/>
          </a:p>
        </p:txBody>
      </p:sp>
      <p:sp>
        <p:nvSpPr>
          <p:cNvPr id="15" name="圆角矩形标注 14"/>
          <p:cNvSpPr/>
          <p:nvPr/>
        </p:nvSpPr>
        <p:spPr>
          <a:xfrm>
            <a:off x="4009390" y="2087880"/>
            <a:ext cx="3761105" cy="1818005"/>
          </a:xfrm>
          <a:prstGeom prst="wedgeRoundRectCallout">
            <a:avLst>
              <a:gd name="adj1" fmla="val -53748"/>
              <a:gd name="adj2" fmla="val 7113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人性“好利恶害 ”,“礼不足以禁邪而刑法可以止暴 ”。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7" name="圆角矩形标注 16"/>
          <p:cNvSpPr/>
          <p:nvPr/>
        </p:nvSpPr>
        <p:spPr>
          <a:xfrm>
            <a:off x="5592445" y="1884045"/>
            <a:ext cx="3761105" cy="1818005"/>
          </a:xfrm>
          <a:prstGeom prst="wedgeRoundRectCallout">
            <a:avLst>
              <a:gd name="adj1" fmla="val 39160"/>
              <a:gd name="adj2" fmla="val 7892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主张广施仁政、隆行教化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8" name="圆角矩形标注 17"/>
          <p:cNvSpPr/>
          <p:nvPr/>
        </p:nvSpPr>
        <p:spPr>
          <a:xfrm>
            <a:off x="3963035" y="2087880"/>
            <a:ext cx="3761105" cy="1818005"/>
          </a:xfrm>
          <a:prstGeom prst="wedgeRoundRectCallout">
            <a:avLst>
              <a:gd name="adj1" fmla="val -53748"/>
              <a:gd name="adj2" fmla="val 7113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法网严密和执法严厉、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主张株连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9" name="圆角矩形标注 18"/>
          <p:cNvSpPr/>
          <p:nvPr/>
        </p:nvSpPr>
        <p:spPr>
          <a:xfrm>
            <a:off x="2851150" y="2520315"/>
            <a:ext cx="6502400" cy="1818005"/>
          </a:xfrm>
          <a:prstGeom prst="wedgeRoundRectCallout">
            <a:avLst>
              <a:gd name="adj1" fmla="val -53748"/>
              <a:gd name="adj2" fmla="val 7113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“水旱 ,天之所为 ,饥穰 ,阴阳之运也 ,非人力故 ……天道然 ,殆非独有司之罪也 !人性“好利恶害 ”,“礼不足以禁邪而刑法可以止暴 ”。</a:t>
            </a:r>
            <a:endParaRPr lang="zh-CN" altLang="en-US" sz="24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0" name="圆角矩形标注 19"/>
          <p:cNvSpPr/>
          <p:nvPr/>
        </p:nvSpPr>
        <p:spPr>
          <a:xfrm>
            <a:off x="3235325" y="2465705"/>
            <a:ext cx="3761105" cy="1818005"/>
          </a:xfrm>
          <a:prstGeom prst="wedgeRoundRectCallout">
            <a:avLst>
              <a:gd name="adj1" fmla="val -53748"/>
              <a:gd name="adj2" fmla="val 71131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主张以法为本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2" name="圆角矩形标注 21"/>
          <p:cNvSpPr/>
          <p:nvPr/>
        </p:nvSpPr>
        <p:spPr>
          <a:xfrm>
            <a:off x="5592445" y="1884045"/>
            <a:ext cx="3761105" cy="1818005"/>
          </a:xfrm>
          <a:prstGeom prst="wedgeRoundRectCallout">
            <a:avLst>
              <a:gd name="adj1" fmla="val 39160"/>
              <a:gd name="adj2" fmla="val 7892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宽法简约、亲属相隐、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量刑要“原心定罪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3" name="圆角矩形标注 22"/>
          <p:cNvSpPr/>
          <p:nvPr/>
        </p:nvSpPr>
        <p:spPr>
          <a:xfrm>
            <a:off x="5592445" y="1884045"/>
            <a:ext cx="3761105" cy="1818005"/>
          </a:xfrm>
          <a:prstGeom prst="wedgeRoundRectCallout">
            <a:avLst>
              <a:gd name="adj1" fmla="val 39160"/>
              <a:gd name="adj2" fmla="val 7892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推崇“天人感应 ”说 ,重刑 ,出现灾异 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24" name="圆角矩形标注 23"/>
          <p:cNvSpPr/>
          <p:nvPr/>
        </p:nvSpPr>
        <p:spPr>
          <a:xfrm>
            <a:off x="5592445" y="1884045"/>
            <a:ext cx="3761105" cy="1818005"/>
          </a:xfrm>
          <a:prstGeom prst="wedgeRoundRectCallout">
            <a:avLst>
              <a:gd name="adj1" fmla="val 39160"/>
              <a:gd name="adj2" fmla="val 78920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主张以人为本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5" grpId="0"/>
      <p:bldP spid="17" grpId="1"/>
      <p:bldP spid="15" grpId="1"/>
      <p:bldP spid="22" grpId="0"/>
      <p:bldP spid="22" grpId="1"/>
      <p:bldP spid="18" grpId="0"/>
      <p:bldP spid="18" grpId="1"/>
      <p:bldP spid="23" grpId="0"/>
      <p:bldP spid="23" grpId="1"/>
      <p:bldP spid="19" grpId="0"/>
      <p:bldP spid="19" grpId="1"/>
      <p:bldP spid="24" grpId="0"/>
      <p:bldP spid="24" grpId="1"/>
      <p:bldP spid="20" grpId="0"/>
      <p:bldP spid="20" grpId="1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248108" y="489102"/>
            <a:ext cx="944880" cy="1014730"/>
          </a:xfrm>
          <a:prstGeom prst="rect">
            <a:avLst/>
          </a:prstGeom>
          <a:effectLst>
            <a:outerShdw blurRad="50800" dist="38100" dir="5400000" algn="b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唐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579870" y="857885"/>
            <a:ext cx="424688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盐铁大会</a:t>
            </a:r>
            <a:r>
              <a:rPr lang="en-US" altLang="zh-CN" sz="32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32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礼法之争</a:t>
            </a:r>
            <a:r>
              <a:rPr lang="en-US" altLang="zh-CN" sz="3200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endParaRPr lang="en-US" altLang="zh-CN" sz="32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6" name="流程图: 可选过程 15"/>
          <p:cNvSpPr/>
          <p:nvPr/>
        </p:nvSpPr>
        <p:spPr>
          <a:xfrm>
            <a:off x="6643370" y="488950"/>
            <a:ext cx="4183380" cy="70802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>
                <a:latin typeface="楷体" panose="02010609060101010101" charset="-122"/>
                <a:ea typeface="楷体" panose="02010609060101010101" charset="-122"/>
              </a:rPr>
              <a:t>不解佩而误入阁案</a:t>
            </a:r>
            <a:endParaRPr lang="zh-CN" altLang="en-US" sz="320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2362200" y="1503680"/>
            <a:ext cx="9713595" cy="49180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endParaRPr lang="en-US" altLang="zh-CN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长孙无忌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与唐太宗李世民是布衣之交，在玄武门之变中起到关键作用，加之其妹又是皇后，故地位尤为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尊崇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。一次，长孙无忌奉召入宫议事，由于事出急迫，竟然忘记把随身携带的佩刀解下来，而是直接进入东上阁门。等办完事出门，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监门校尉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才发觉。这件事引起不小的轰动，于是唐太宗只好按程序把案件交给臣僚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议罪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。尚书右仆射封德彝认为：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校尉失察，罪当死；长孙无忌误带刀入殿，应徒二年，罚铜二十斤以折罪 。</a:t>
            </a:r>
            <a:endParaRPr lang="en-US" altLang="zh-CN" sz="28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en-US" altLang="zh-CN" sz="3200" b="1">
                <a:solidFill>
                  <a:srgbClr val="FFFF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1.</a:t>
            </a:r>
            <a:r>
              <a:rPr lang="zh-CN" altLang="en-US" sz="3200" b="1">
                <a:solidFill>
                  <a:srgbClr val="FFFF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如果你是监门校尉，你是否会提起上诉呢？</a:t>
            </a:r>
            <a:endParaRPr lang="zh-CN" altLang="en-US" sz="3200" b="1">
              <a:solidFill>
                <a:srgbClr val="FFFF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3200" b="1">
                <a:solidFill>
                  <a:srgbClr val="FFFF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en-US" altLang="zh-CN" sz="3200" b="1">
                <a:solidFill>
                  <a:srgbClr val="FFFF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2.</a:t>
            </a:r>
            <a:r>
              <a:rPr lang="zh-CN" altLang="en-US" sz="3200" b="1">
                <a:solidFill>
                  <a:srgbClr val="FFFF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该案件反映了《唐律疏议》的什么特点？</a:t>
            </a:r>
            <a:endParaRPr lang="en-US" altLang="zh-CN" sz="3200" b="1">
              <a:solidFill>
                <a:srgbClr val="FFFF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endParaRPr lang="en-US" altLang="zh-CN" sz="3200" b="1">
              <a:solidFill>
                <a:srgbClr val="FFFF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7" name="同心圆 6"/>
          <p:cNvSpPr/>
          <p:nvPr/>
        </p:nvSpPr>
        <p:spPr>
          <a:xfrm>
            <a:off x="1217802" y="489002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高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248108" y="489102"/>
            <a:ext cx="944880" cy="1014730"/>
          </a:xfrm>
          <a:prstGeom prst="rect">
            <a:avLst/>
          </a:prstGeom>
          <a:effectLst>
            <a:outerShdw blurRad="50800" dist="38100" dir="5400000" algn="b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唐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同心圆 6"/>
          <p:cNvSpPr/>
          <p:nvPr/>
        </p:nvSpPr>
        <p:spPr>
          <a:xfrm>
            <a:off x="1902967" y="485192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高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80" y="1831340"/>
            <a:ext cx="2558415" cy="3194685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754380" y="5142865"/>
            <a:ext cx="2656840" cy="109601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最高水平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</a:rPr>
              <a:t>礼法合一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3505835" y="638175"/>
            <a:ext cx="8442960" cy="56013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/>
              <a:t>       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谋反第一: “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为子为臣，惟忠惟孝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，乃敢包藏凶慝，将起逆心，规反天常，悖逆人理”，·····</a:t>
            </a:r>
            <a:endParaRPr lang="en-US" altLang="zh-CN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恶逆第四，即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以下犯上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，“殴及谋杀祖父母、父母，杀伯叔父母、姑、兄姊、外祖父母、夫、夫之祖父母、父母”。犯此条者，穷恶尽逆，绝弃人理，为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伦理纲常所不容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。······</a:t>
            </a:r>
            <a:endParaRPr lang="en-US" altLang="zh-CN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3505835" y="628015"/>
            <a:ext cx="8442960" cy="56013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000"/>
              <a:t>       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26条规定：“诸犯死罪非十恶，而祖父母、父母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老疾应侍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，家无期亲成丁者，上请。反流罪者，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权留养亲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endParaRPr lang="en-US" altLang="zh-CN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46条规定：“诸同居，偌大功以上亲及外祖父母、外孙，若孙之妇、夫之兄弟及兄弟妻，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有罪相为隐。”</a:t>
            </a:r>
            <a:endParaRPr lang="en-US" altLang="zh-CN" sz="3600" b="1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153785" y="2423160"/>
            <a:ext cx="2108835" cy="5835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>
                <a:solidFill>
                  <a:schemeClr val="tx2"/>
                </a:solidFill>
              </a:rPr>
              <a:t>存留养亲</a:t>
            </a:r>
            <a:endParaRPr lang="zh-CN" altLang="en-US" sz="3200" b="1">
              <a:solidFill>
                <a:schemeClr val="tx2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64630" y="4095750"/>
            <a:ext cx="1816100" cy="5835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chemeClr val="tx2"/>
                </a:solidFill>
              </a:rPr>
              <a:t>亲亲相隐</a:t>
            </a:r>
            <a:endParaRPr lang="zh-CN" altLang="en-US" sz="3200" b="1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9" grpId="1"/>
      <p:bldP spid="10" grpId="0"/>
      <p:bldP spid="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264043" y="426137"/>
            <a:ext cx="3230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宋元明清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同心圆 5"/>
          <p:cNvSpPr/>
          <p:nvPr/>
        </p:nvSpPr>
        <p:spPr>
          <a:xfrm>
            <a:off x="3674617" y="426137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全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5" name="图片 4" descr="zhuxi"/>
          <p:cNvPicPr>
            <a:picLocks noChangeAspect="1"/>
          </p:cNvPicPr>
          <p:nvPr/>
        </p:nvPicPr>
        <p:blipFill>
          <a:blip r:embed="rId2"/>
          <a:srcRect l="7665" t="2542" r="4037" b="11023"/>
          <a:stretch>
            <a:fillRect/>
          </a:stretch>
        </p:blipFill>
        <p:spPr>
          <a:xfrm>
            <a:off x="1238885" y="1916430"/>
            <a:ext cx="2811780" cy="3522345"/>
          </a:xfrm>
          <a:prstGeom prst="round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</p:pic>
      <p:sp>
        <p:nvSpPr>
          <p:cNvPr id="10" name="圆角矩形 9"/>
          <p:cNvSpPr/>
          <p:nvPr/>
        </p:nvSpPr>
        <p:spPr>
          <a:xfrm>
            <a:off x="4819015" y="1597660"/>
            <a:ext cx="6738620" cy="41605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宇宙之间, 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一理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而已。天得之而为天, 地得之而为地。······其张之为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三纲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,其纪之为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五常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 </a:t>
            </a:r>
            <a:endParaRPr lang="en-US" altLang="zh-CN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4819015" y="1535430"/>
            <a:ext cx="6738620" cy="41605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凡有狱讼,必先论其</a:t>
            </a:r>
            <a:r>
              <a:rPr lang="en-US" altLang="zh-CN" sz="36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尊卑上下、长幼亲疏之分</a:t>
            </a:r>
            <a:r>
              <a:rPr lang="en-US" altLang="zh-CN" sz="36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 而后听其曲直之辞。凡以下犯上, 以卑凌尊者,虽直不右,其不直者罪加凡人之坐 。</a:t>
            </a:r>
            <a:endParaRPr lang="en-US" altLang="zh-CN" sz="36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264043" y="426137"/>
            <a:ext cx="3230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宋元明清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同心圆 5"/>
          <p:cNvSpPr/>
          <p:nvPr/>
        </p:nvSpPr>
        <p:spPr>
          <a:xfrm>
            <a:off x="3674617" y="426137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全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3349625" y="1978660"/>
            <a:ext cx="8646795" cy="41554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r>
              <a:rPr lang="en-US" alt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本来是阿张与其丈夫蒋九因其父蒋八不轨而“出外别居”,但被蒋八诉以不孝之罪。由于阿张在公堂上陈述理由时揭露了蒋八的一些隐私,</a:t>
            </a:r>
            <a:r>
              <a:rPr lang="en-US" altLang="zh-CN" sz="28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在没有弄清事情的虚实之前,就遭到“名公”胡颖的训斥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。他说“然妇之于舅姑, 犹子之事父母, 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孝子扬父母之美, 不扬父母之恶 … …彰彰然以告之于人, 则非为尊长讳之义矣。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 而后又引《礼经 》“ </a:t>
            </a:r>
            <a:r>
              <a:rPr lang="en-US" altLang="zh-CN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子甚宜其妻, 父母不悦, 则出之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”之条。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l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阿张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决十五，押下，射充军妻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endParaRPr lang="en-US" altLang="zh-CN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6" name="流程图: 可选过程 15"/>
          <p:cNvSpPr/>
          <p:nvPr/>
        </p:nvSpPr>
        <p:spPr>
          <a:xfrm>
            <a:off x="6643370" y="795655"/>
            <a:ext cx="4183380" cy="70802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阿张离婚案</a:t>
            </a:r>
            <a:endParaRPr lang="zh-CN" altLang="en-US" sz="3200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7" name="图片 6" descr="1_201104091741591oR8o"/>
          <p:cNvPicPr>
            <a:picLocks noChangeAspect="1"/>
          </p:cNvPicPr>
          <p:nvPr/>
        </p:nvPicPr>
        <p:blipFill>
          <a:blip r:embed="rId2"/>
          <a:srcRect b="7384"/>
          <a:stretch>
            <a:fillRect/>
          </a:stretch>
        </p:blipFill>
        <p:spPr>
          <a:xfrm>
            <a:off x="264160" y="1978660"/>
            <a:ext cx="2951480" cy="3934460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264043" y="426137"/>
            <a:ext cx="3230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宋元明清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同心圆 5"/>
          <p:cNvSpPr/>
          <p:nvPr/>
        </p:nvSpPr>
        <p:spPr>
          <a:xfrm>
            <a:off x="3674617" y="426137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全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3349625" y="1978660"/>
            <a:ext cx="8646795" cy="41554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按照法律,子盗父牛当判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答刑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,不孝之罪应判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编管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,但审理此案的蔡杭站在“当有以教化之” 的立场上, 仅对儿子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罚枷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 “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仍令日设拜其父, 候父慈子孝, 即与疏放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6" name="流程图: 可选过程 15"/>
          <p:cNvSpPr/>
          <p:nvPr/>
        </p:nvSpPr>
        <p:spPr>
          <a:xfrm>
            <a:off x="6643370" y="795655"/>
            <a:ext cx="4183380" cy="708025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子盗父牛</a:t>
            </a:r>
            <a:r>
              <a:rPr lang="en-US" altLang="zh-CN" sz="32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案</a:t>
            </a:r>
            <a:endParaRPr lang="zh-CN" altLang="en-US" sz="3200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7" name="图片 6" descr="1_201104091741591oR8o"/>
          <p:cNvPicPr>
            <a:picLocks noChangeAspect="1"/>
          </p:cNvPicPr>
          <p:nvPr/>
        </p:nvPicPr>
        <p:blipFill>
          <a:blip r:embed="rId2"/>
          <a:srcRect b="7384"/>
          <a:stretch>
            <a:fillRect/>
          </a:stretch>
        </p:blipFill>
        <p:spPr>
          <a:xfrm>
            <a:off x="264160" y="1978660"/>
            <a:ext cx="2951480" cy="3934460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264043" y="426137"/>
            <a:ext cx="3230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宋元明清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同心圆 5"/>
          <p:cNvSpPr/>
          <p:nvPr/>
        </p:nvSpPr>
        <p:spPr>
          <a:xfrm>
            <a:off x="3674617" y="426137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全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230" y="1723390"/>
            <a:ext cx="3681730" cy="3410585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1537724" y="5339001"/>
            <a:ext cx="2136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schemeClr val="tx1">
                    <a:lumMod val="50000"/>
                  </a:schemeClr>
                </a:solidFill>
              </a:rPr>
              <a:t>明太祖   朱元璋</a:t>
            </a:r>
            <a:endParaRPr lang="zh-CN" altLang="en-US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5" name="图片 4" descr="86bb3a5de63140b795467e484222e102_720_0_max_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8870" y="2947670"/>
            <a:ext cx="3810635" cy="3220085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</p:pic>
      <p:pic>
        <p:nvPicPr>
          <p:cNvPr id="7" name="图片 6" descr="t012e3a26c4dff6167b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9505" y="685165"/>
            <a:ext cx="3230880" cy="2165350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264043" y="426137"/>
            <a:ext cx="3230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宋元明清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同心圆 5"/>
          <p:cNvSpPr/>
          <p:nvPr/>
        </p:nvSpPr>
        <p:spPr>
          <a:xfrm>
            <a:off x="3674617" y="426137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全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5" name="图片 4" descr="bW595fKkxZvNjFhKPXrQg3drniWCJtSSrDW9jcNAXy=o41488599265655compressfla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4840" y="1786255"/>
            <a:ext cx="5023485" cy="3943350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</p:pic>
      <p:sp>
        <p:nvSpPr>
          <p:cNvPr id="7" name="圆角矩形 6"/>
          <p:cNvSpPr/>
          <p:nvPr/>
        </p:nvSpPr>
        <p:spPr>
          <a:xfrm>
            <a:off x="6231890" y="1680210"/>
            <a:ext cx="5263515" cy="41554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《郑氏家范》共168条，涉及到治家、教子、修身、处事。郑氏历经宋元明三代，最多的时候有三千人。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231890" y="1574165"/>
            <a:ext cx="5404485" cy="44532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第86条、第87条讲到，“……</a:t>
            </a:r>
            <a:r>
              <a:rPr lang="en-US" altLang="zh-CN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即仕，需奉公勤政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，毋踏贪黩以忝家法，……”“……当早夜切切以报国为务，抚恤下民，实如慈母之保赤子。有审理者，哀矜恳恻，务得其情，毋行苛虐，有不可一毫妄取于民。”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264043" y="426137"/>
            <a:ext cx="32308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>
                <a:solidFill>
                  <a:srgbClr val="005897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宋元明清</a:t>
            </a:r>
            <a:endParaRPr lang="zh-CN" altLang="en-US" sz="6000">
              <a:solidFill>
                <a:srgbClr val="005897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同心圆 5"/>
          <p:cNvSpPr/>
          <p:nvPr/>
        </p:nvSpPr>
        <p:spPr>
          <a:xfrm>
            <a:off x="3674617" y="426137"/>
            <a:ext cx="1143953" cy="1109434"/>
          </a:xfrm>
          <a:prstGeom prst="don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全</a:t>
            </a:r>
            <a:endParaRPr lang="zh-CN" altLang="en-US" sz="2400" b="1"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5" name="图片 4" descr="t01591cb807236da32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8140" y="1708150"/>
            <a:ext cx="6914515" cy="4730750"/>
          </a:xfrm>
          <a:prstGeom prst="rect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</p:pic>
      <p:sp>
        <p:nvSpPr>
          <p:cNvPr id="9" name="圆角矩形 8"/>
          <p:cNvSpPr/>
          <p:nvPr/>
        </p:nvSpPr>
        <p:spPr>
          <a:xfrm>
            <a:off x="8909050" y="1574165"/>
            <a:ext cx="2989580" cy="44532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一、德业相劝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二、过失相规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三、礼俗相交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四、患难相恤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endParaRPr lang="zh-CN" altLang="en-US" sz="32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r>
              <a:rPr lang="en-US" altLang="zh-CN" sz="2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</a:t>
            </a:r>
            <a:r>
              <a:rPr lang="zh-CN" altLang="en-US" sz="20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《吕氏乡约》</a:t>
            </a:r>
            <a:endParaRPr lang="zh-CN" altLang="en-US" sz="20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圆角矩形 9"/>
          <p:cNvSpPr/>
          <p:nvPr/>
        </p:nvSpPr>
        <p:spPr>
          <a:xfrm>
            <a:off x="814070" y="820420"/>
            <a:ext cx="10487660" cy="510667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5400" b="1">
                <a:solidFill>
                  <a:schemeClr val="tx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5400" b="1">
                <a:solidFill>
                  <a:schemeClr val="tx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封建社会中，“天子治官，官治家长，家长治家，以此求家庭之统一，即以谋社会之安宁”。</a:t>
            </a:r>
            <a:endParaRPr lang="zh-CN" altLang="en-US" sz="5400" b="1">
              <a:solidFill>
                <a:schemeClr val="tx1">
                  <a:lumMod val="5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ctr"/>
            <a:r>
              <a:rPr lang="zh-CN" altLang="en-US" sz="5400" b="1">
                <a:solidFill>
                  <a:schemeClr val="tx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       </a:t>
            </a:r>
            <a:r>
              <a:rPr lang="zh-CN" altLang="en-US" sz="2800" b="1">
                <a:solidFill>
                  <a:schemeClr val="tx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——《法政浅说报》宣统三年第19期第23页</a:t>
            </a:r>
            <a:endParaRPr lang="zh-CN" altLang="en-US" sz="2800" b="1">
              <a:solidFill>
                <a:schemeClr val="tx1">
                  <a:lumMod val="5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圆角矩形 3"/>
          <p:cNvSpPr/>
          <p:nvPr/>
        </p:nvSpPr>
        <p:spPr>
          <a:xfrm>
            <a:off x="210185" y="542925"/>
            <a:ext cx="11571605" cy="8305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我国古代为何形成以儒家思想构建的“礼”“法”结合的法律体系?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795151" y="1861037"/>
            <a:ext cx="9714230" cy="717550"/>
            <a:chOff x="808361" y="1947325"/>
            <a:chExt cx="9714230" cy="717550"/>
          </a:xfrm>
        </p:grpSpPr>
        <p:sp>
          <p:nvSpPr>
            <p:cNvPr id="15" name="同侧圆角矩形 14"/>
            <p:cNvSpPr/>
            <p:nvPr/>
          </p:nvSpPr>
          <p:spPr>
            <a:xfrm rot="5400000">
              <a:off x="5306701" y="-2551015"/>
              <a:ext cx="717550" cy="9714230"/>
            </a:xfrm>
            <a:prstGeom prst="round2Same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/>
          </p:txBody>
        </p:sp>
        <p:sp>
          <p:nvSpPr>
            <p:cNvPr id="16" name="同侧圆角矩形 6"/>
            <p:cNvSpPr txBox="1"/>
            <p:nvPr/>
          </p:nvSpPr>
          <p:spPr>
            <a:xfrm>
              <a:off x="808361" y="2017175"/>
              <a:ext cx="9714230" cy="6477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0688" tIns="15240" rIns="15240" bIns="15240" numCol="1" spcCol="1270" anchor="ctr" anchorCtr="0">
              <a:noAutofit/>
            </a:bodyPr>
            <a:lstStyle/>
            <a:p>
              <a:pPr marL="0" lvl="1" indent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None/>
              </a:pPr>
              <a:r>
                <a:rPr lang="zh-CN" altLang="en-US" sz="2800" b="1" kern="1200">
                  <a:solidFill>
                    <a:schemeClr val="tx1">
                      <a:lumMod val="50000"/>
                    </a:schemeClr>
                  </a:solidFill>
                  <a:latin typeface="楷体" panose="02010609060101010101" charset="-122"/>
                  <a:ea typeface="楷体" panose="02010609060101010101" charset="-122"/>
                </a:rPr>
                <a:t>中国建立了专制主义中央集权制度，官僚制度的等级结构是礼法融合的基础；</a:t>
              </a:r>
              <a:endParaRPr lang="zh-CN" altLang="en-US" sz="2800" b="1" kern="1200">
                <a:solidFill>
                  <a:schemeClr val="tx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795145" y="4587875"/>
            <a:ext cx="9714230" cy="717550"/>
            <a:chOff x="772801" y="1912400"/>
            <a:chExt cx="4339337" cy="717601"/>
          </a:xfrm>
        </p:grpSpPr>
        <p:sp>
          <p:nvSpPr>
            <p:cNvPr id="21" name="同侧圆角矩形 20"/>
            <p:cNvSpPr/>
            <p:nvPr/>
          </p:nvSpPr>
          <p:spPr>
            <a:xfrm rot="5400000">
              <a:off x="2583669" y="101532"/>
              <a:ext cx="717601" cy="4339337"/>
            </a:xfrm>
            <a:prstGeom prst="round2Same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/>
          </p:txBody>
        </p:sp>
        <p:sp>
          <p:nvSpPr>
            <p:cNvPr id="22" name="同侧圆角矩形 6"/>
            <p:cNvSpPr txBox="1"/>
            <p:nvPr/>
          </p:nvSpPr>
          <p:spPr>
            <a:xfrm>
              <a:off x="772801" y="1947430"/>
              <a:ext cx="4304307" cy="6475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0688" tIns="15240" rIns="15240" bIns="15240" numCol="1" spcCol="1270" anchor="ctr" anchorCtr="0">
              <a:noAutofit/>
            </a:bodyPr>
            <a:lstStyle/>
            <a:p>
              <a:pPr marL="0" lvl="1" indent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None/>
              </a:pPr>
              <a:r>
                <a:rPr lang="zh-CN" altLang="en-US" sz="2800" b="1" kern="1200">
                  <a:solidFill>
                    <a:schemeClr val="tx1">
                      <a:lumMod val="50000"/>
                    </a:schemeClr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rPr>
                <a:t>中国古代由自然经济孕育“天人合一”观，是人们作为社会规范礼和国家规范法结合的思想条件；</a:t>
              </a:r>
              <a:endParaRPr lang="zh-CN" altLang="en-US" sz="2800" b="1" kern="1200">
                <a:solidFill>
                  <a:schemeClr val="tx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97255" y="1861185"/>
            <a:ext cx="897890" cy="1103630"/>
            <a:chOff x="1413" y="2931"/>
            <a:chExt cx="1414" cy="1738"/>
          </a:xfrm>
        </p:grpSpPr>
        <p:grpSp>
          <p:nvGrpSpPr>
            <p:cNvPr id="7" name="组合 6"/>
            <p:cNvGrpSpPr/>
            <p:nvPr/>
          </p:nvGrpSpPr>
          <p:grpSpPr>
            <a:xfrm>
              <a:off x="1554" y="2931"/>
              <a:ext cx="1217" cy="1739"/>
              <a:chOff x="0" y="1912401"/>
              <a:chExt cx="772802" cy="1104001"/>
            </a:xfrm>
          </p:grpSpPr>
          <p:sp>
            <p:nvSpPr>
              <p:cNvPr id="11" name="燕尾形 10"/>
              <p:cNvSpPr/>
              <p:nvPr/>
            </p:nvSpPr>
            <p:spPr>
              <a:xfrm rot="5400000">
                <a:off x="-165600" y="2078001"/>
                <a:ext cx="1104001" cy="772801"/>
              </a:xfrm>
              <a:prstGeom prst="chevron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/>
            </p:txBody>
          </p:sp>
          <p:sp>
            <p:nvSpPr>
              <p:cNvPr id="12" name="燕尾形 4"/>
              <p:cNvSpPr txBox="1"/>
              <p:nvPr/>
            </p:nvSpPr>
            <p:spPr>
              <a:xfrm>
                <a:off x="1" y="2298802"/>
                <a:ext cx="772801" cy="33120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5240" tIns="15240" rIns="15240" bIns="1524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2400" kern="1200"/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1413" y="3390"/>
              <a:ext cx="1414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</a:rPr>
                <a:t>政治</a:t>
              </a:r>
              <a:endParaRPr lang="zh-CN" altLang="en-US" sz="28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97255" y="4622800"/>
            <a:ext cx="897890" cy="1103630"/>
            <a:chOff x="1413" y="7280"/>
            <a:chExt cx="1414" cy="1738"/>
          </a:xfrm>
        </p:grpSpPr>
        <p:grpSp>
          <p:nvGrpSpPr>
            <p:cNvPr id="9" name="组合 8"/>
            <p:cNvGrpSpPr/>
            <p:nvPr/>
          </p:nvGrpSpPr>
          <p:grpSpPr>
            <a:xfrm>
              <a:off x="1554" y="7280"/>
              <a:ext cx="1217" cy="1739"/>
              <a:chOff x="0" y="1912401"/>
              <a:chExt cx="772802" cy="1104001"/>
            </a:xfrm>
          </p:grpSpPr>
          <p:sp>
            <p:nvSpPr>
              <p:cNvPr id="10" name="燕尾形 9"/>
              <p:cNvSpPr/>
              <p:nvPr/>
            </p:nvSpPr>
            <p:spPr>
              <a:xfrm rot="5400000">
                <a:off x="-165600" y="2078001"/>
                <a:ext cx="1104001" cy="772801"/>
              </a:xfrm>
              <a:prstGeom prst="chevron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/>
            </p:txBody>
          </p:sp>
          <p:sp>
            <p:nvSpPr>
              <p:cNvPr id="13" name="燕尾形 4"/>
              <p:cNvSpPr txBox="1"/>
              <p:nvPr/>
            </p:nvSpPr>
            <p:spPr>
              <a:xfrm>
                <a:off x="1" y="2298802"/>
                <a:ext cx="772801" cy="33120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5240" tIns="15240" rIns="15240" bIns="1524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2400" kern="1200"/>
              </a:p>
            </p:txBody>
          </p:sp>
        </p:grpSp>
        <p:sp>
          <p:nvSpPr>
            <p:cNvPr id="25" name="文本框 24"/>
            <p:cNvSpPr txBox="1"/>
            <p:nvPr/>
          </p:nvSpPr>
          <p:spPr>
            <a:xfrm>
              <a:off x="1413" y="7739"/>
              <a:ext cx="1414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</a:rPr>
                <a:t>思想</a:t>
              </a:r>
              <a:endParaRPr lang="zh-CN" altLang="en-US" sz="28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795145" y="3278979"/>
            <a:ext cx="9714230" cy="759915"/>
            <a:chOff x="966820" y="3207767"/>
            <a:chExt cx="4339337" cy="717878"/>
          </a:xfrm>
        </p:grpSpPr>
        <p:sp>
          <p:nvSpPr>
            <p:cNvPr id="31" name="同侧圆角矩形 30"/>
            <p:cNvSpPr/>
            <p:nvPr/>
          </p:nvSpPr>
          <p:spPr>
            <a:xfrm rot="5400000">
              <a:off x="2777688" y="1396899"/>
              <a:ext cx="717601" cy="4339337"/>
            </a:xfrm>
            <a:prstGeom prst="round2Same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/>
          </p:txBody>
        </p:sp>
        <p:sp>
          <p:nvSpPr>
            <p:cNvPr id="32" name="同侧圆角矩形 6"/>
            <p:cNvSpPr txBox="1"/>
            <p:nvPr/>
          </p:nvSpPr>
          <p:spPr>
            <a:xfrm>
              <a:off x="966820" y="3278104"/>
              <a:ext cx="4304307" cy="6475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0688" tIns="15240" rIns="15240" bIns="15240" numCol="1" spcCol="1270" anchor="ctr" anchorCtr="0">
              <a:noAutofit/>
            </a:bodyPr>
            <a:lstStyle/>
            <a:p>
              <a:pPr marL="0" lvl="1" indent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None/>
              </a:pPr>
              <a:r>
                <a:rPr lang="zh-CN" altLang="en-US" sz="2800" b="1" kern="1200">
                  <a:solidFill>
                    <a:schemeClr val="tx1">
                      <a:lumMod val="50000"/>
                    </a:schemeClr>
                  </a:solidFill>
                  <a:latin typeface="楷体" panose="02010609060101010101" charset="-122"/>
                  <a:ea typeface="楷体" panose="02010609060101010101" charset="-122"/>
                </a:rPr>
                <a:t>小农经济是封建社会的根基，构建了以家庭为单位的体系，亲亲尊尊为核心的礼适合社会的需要；</a:t>
              </a:r>
              <a:endParaRPr lang="zh-CN" altLang="en-US" sz="2800" b="1" kern="1200">
                <a:solidFill>
                  <a:schemeClr val="tx1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97255" y="3225165"/>
            <a:ext cx="897890" cy="1103630"/>
            <a:chOff x="1455" y="5274"/>
            <a:chExt cx="1414" cy="1738"/>
          </a:xfrm>
        </p:grpSpPr>
        <p:grpSp>
          <p:nvGrpSpPr>
            <p:cNvPr id="27" name="组合 26"/>
            <p:cNvGrpSpPr/>
            <p:nvPr/>
          </p:nvGrpSpPr>
          <p:grpSpPr>
            <a:xfrm>
              <a:off x="1554" y="5274"/>
              <a:ext cx="1217" cy="1739"/>
              <a:chOff x="0" y="1912401"/>
              <a:chExt cx="772802" cy="1104001"/>
            </a:xfrm>
          </p:grpSpPr>
          <p:sp>
            <p:nvSpPr>
              <p:cNvPr id="28" name="燕尾形 27"/>
              <p:cNvSpPr/>
              <p:nvPr/>
            </p:nvSpPr>
            <p:spPr>
              <a:xfrm rot="5400000">
                <a:off x="-165600" y="2078001"/>
                <a:ext cx="1104001" cy="772801"/>
              </a:xfrm>
              <a:prstGeom prst="chevron">
                <a:avLst/>
              </a:prstGeom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/>
              <a:lstStyle/>
              <a:p/>
            </p:txBody>
          </p:sp>
          <p:sp>
            <p:nvSpPr>
              <p:cNvPr id="29" name="燕尾形 4"/>
              <p:cNvSpPr txBox="1"/>
              <p:nvPr/>
            </p:nvSpPr>
            <p:spPr>
              <a:xfrm>
                <a:off x="1" y="2298802"/>
                <a:ext cx="772801" cy="331200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5240" tIns="15240" rIns="15240" bIns="15240" numCol="1" spcCol="1270" anchor="ctr" anchorCtr="0">
                <a:noAutofit/>
              </a:bodyPr>
              <a:lstStyle/>
              <a:p>
                <a:pPr marL="0" lvl="0" indent="0" algn="ctr" defTabSz="10668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2400" kern="1200"/>
              </a:p>
            </p:txBody>
          </p:sp>
        </p:grpSp>
        <p:sp>
          <p:nvSpPr>
            <p:cNvPr id="33" name="文本框 32"/>
            <p:cNvSpPr txBox="1"/>
            <p:nvPr/>
          </p:nvSpPr>
          <p:spPr>
            <a:xfrm>
              <a:off x="1455" y="5733"/>
              <a:ext cx="1414" cy="82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>
                  <a:solidFill>
                    <a:schemeClr val="bg1"/>
                  </a:solidFill>
                </a:rPr>
                <a:t>经济</a:t>
              </a:r>
              <a:endParaRPr lang="zh-CN" altLang="en-US" sz="2800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-117" y="696647"/>
            <a:ext cx="120396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晚清</a:t>
            </a:r>
            <a:endParaRPr lang="zh-CN" altLang="en-US" sz="4000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0" y="380365"/>
            <a:ext cx="1203960" cy="1573530"/>
            <a:chOff x="0" y="1912401"/>
            <a:chExt cx="772802" cy="1104001"/>
          </a:xfrm>
        </p:grpSpPr>
        <p:sp>
          <p:nvSpPr>
            <p:cNvPr id="11" name="燕尾形 10"/>
            <p:cNvSpPr/>
            <p:nvPr/>
          </p:nvSpPr>
          <p:spPr>
            <a:xfrm rot="5400000">
              <a:off x="-165600" y="2078001"/>
              <a:ext cx="1104001" cy="772801"/>
            </a:xfrm>
            <a:prstGeom prst="chevron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/>
          </p:txBody>
        </p:sp>
        <p:sp>
          <p:nvSpPr>
            <p:cNvPr id="12" name="燕尾形 4"/>
            <p:cNvSpPr txBox="1"/>
            <p:nvPr/>
          </p:nvSpPr>
          <p:spPr>
            <a:xfrm>
              <a:off x="1" y="2298802"/>
              <a:ext cx="772801" cy="331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" tIns="15240" rIns="15240" bIns="15240" numCol="1" spcCol="1270" anchor="ctr" anchorCtr="0">
              <a:noAutofit/>
            </a:bodyPr>
            <a:lstStyle/>
            <a:p>
              <a:pPr marL="0" lvl="0" indent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zh-CN" altLang="en-US" sz="2400" kern="1200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0" y="814070"/>
            <a:ext cx="120396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>
                <a:solidFill>
                  <a:schemeClr val="bg2"/>
                </a:solidFill>
              </a:rPr>
              <a:t>后记</a:t>
            </a:r>
            <a:endParaRPr lang="zh-CN" altLang="en-US" sz="4000" b="1">
              <a:solidFill>
                <a:schemeClr val="bg2"/>
              </a:solidFill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203960" y="380365"/>
            <a:ext cx="5420995" cy="998855"/>
            <a:chOff x="772801" y="1912400"/>
            <a:chExt cx="4339337" cy="717601"/>
          </a:xfrm>
        </p:grpSpPr>
        <p:sp>
          <p:nvSpPr>
            <p:cNvPr id="9" name="同侧圆角矩形 8"/>
            <p:cNvSpPr/>
            <p:nvPr/>
          </p:nvSpPr>
          <p:spPr>
            <a:xfrm rot="5400000">
              <a:off x="2583669" y="101532"/>
              <a:ext cx="717601" cy="4339337"/>
            </a:xfrm>
            <a:prstGeom prst="round2Same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/>
          </p:txBody>
        </p:sp>
        <p:sp>
          <p:nvSpPr>
            <p:cNvPr id="10" name="同侧圆角矩形 6"/>
            <p:cNvSpPr txBox="1"/>
            <p:nvPr/>
          </p:nvSpPr>
          <p:spPr>
            <a:xfrm>
              <a:off x="772801" y="1947430"/>
              <a:ext cx="4304307" cy="64754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0688" tIns="15240" rIns="15240" bIns="15240" numCol="1" spcCol="1270" anchor="ctr" anchorCtr="0">
              <a:noAutofit/>
            </a:bodyPr>
            <a:lstStyle/>
            <a:p>
              <a:pPr marL="0" lvl="1" indent="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None/>
              </a:pPr>
              <a:r>
                <a:rPr lang="en-US" altLang="zh-CN" sz="4000" b="1" kern="1200">
                  <a:solidFill>
                    <a:schemeClr val="tx1">
                      <a:lumMod val="50000"/>
                    </a:schemeClr>
                  </a:solidFill>
                </a:rPr>
                <a:t>    </a:t>
              </a:r>
              <a:r>
                <a:rPr lang="zh-CN" altLang="en-US" sz="4000" b="1" kern="1200">
                  <a:solidFill>
                    <a:schemeClr val="tx1">
                      <a:lumMod val="50000"/>
                    </a:schemeClr>
                  </a:solidFill>
                </a:rPr>
                <a:t>传统与现代的相遇</a:t>
              </a:r>
              <a:endParaRPr lang="zh-CN" altLang="en-US" sz="4000" b="1" kern="1200">
                <a:solidFill>
                  <a:schemeClr val="tx1">
                    <a:lumMod val="50000"/>
                  </a:schemeClr>
                </a:solidFill>
              </a:endParaRPr>
            </a:p>
          </p:txBody>
        </p:sp>
      </p:grpSp>
      <p:pic>
        <p:nvPicPr>
          <p:cNvPr id="13" name="图片 12" descr="2010071421190591"/>
          <p:cNvPicPr>
            <a:picLocks noChangeAspect="1"/>
          </p:cNvPicPr>
          <p:nvPr/>
        </p:nvPicPr>
        <p:blipFill>
          <a:blip r:embed="rId2"/>
          <a:srcRect t="600" r="2616"/>
          <a:stretch>
            <a:fillRect/>
          </a:stretch>
        </p:blipFill>
        <p:spPr>
          <a:xfrm>
            <a:off x="1480185" y="2284095"/>
            <a:ext cx="1725295" cy="2839720"/>
          </a:xfrm>
          <a:prstGeom prst="ellipse">
            <a:avLst/>
          </a:prstGeom>
        </p:spPr>
      </p:pic>
      <p:pic>
        <p:nvPicPr>
          <p:cNvPr id="14" name="图片 13" descr="b5f605364ef74ac488682cfc9dc3fe2c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7155" y="1556385"/>
            <a:ext cx="4278630" cy="4278630"/>
          </a:xfrm>
          <a:prstGeom prst="rect">
            <a:avLst/>
          </a:prstGeom>
        </p:spPr>
      </p:pic>
      <p:sp>
        <p:nvSpPr>
          <p:cNvPr id="15" name="圆角矩形 14"/>
          <p:cNvSpPr/>
          <p:nvPr/>
        </p:nvSpPr>
        <p:spPr>
          <a:xfrm>
            <a:off x="3562985" y="2910840"/>
            <a:ext cx="4956175" cy="134747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礼教存废和礼法关系</a:t>
            </a:r>
            <a:endParaRPr lang="zh-CN" altLang="en-US" sz="4000">
              <a:solidFill>
                <a:schemeClr val="tx1">
                  <a:lumMod val="50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1338167" y="5123825"/>
            <a:ext cx="2379306" cy="12689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>
                <a:latin typeface="+mj-ea"/>
                <a:ea typeface="+mj-ea"/>
              </a:rPr>
              <a:t>法理派</a:t>
            </a:r>
            <a:endParaRPr lang="zh-CN" altLang="en-US" sz="3600">
              <a:latin typeface="+mj-ea"/>
              <a:ea typeface="+mj-ea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8667115" y="5219065"/>
            <a:ext cx="2379345" cy="11747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>
                <a:latin typeface="+mj-ea"/>
                <a:ea typeface="+mj-ea"/>
              </a:rPr>
              <a:t>礼教派</a:t>
            </a:r>
            <a:endParaRPr lang="zh-CN" altLang="en-US" sz="3600">
              <a:latin typeface="+mj-ea"/>
              <a:ea typeface="+mj-ea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7969250" y="634365"/>
            <a:ext cx="3439160" cy="8305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>
                <a:latin typeface="黑体" panose="02010609060101010101" charset="-122"/>
                <a:ea typeface="黑体"/>
              </a:rPr>
              <a:t>清末修律</a:t>
            </a:r>
            <a:endParaRPr lang="zh-CN" altLang="en-US" sz="4000" b="1">
              <a:latin typeface="黑体" panose="02010609060101010101" charset="-122"/>
              <a:ea typeface="黑体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/>
          <p:cNvSpPr txBox="1"/>
          <p:nvPr/>
        </p:nvSpPr>
        <p:spPr>
          <a:xfrm>
            <a:off x="5800725" y="29146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635444" y="1833860"/>
            <a:ext cx="5241856" cy="2646878"/>
          </a:xfrm>
          <a:prstGeom prst="rect">
            <a:avLst/>
          </a:prstGeom>
          <a:noFill/>
          <a:effectLst>
            <a:outerShdw blurRad="50800" dist="76200" dir="21540000" algn="ctr" rotWithShape="0">
              <a:srgbClr val="000000"/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16600" b="1" cap="none" spc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谢谢！</a:t>
            </a:r>
            <a:endParaRPr lang="zh-CN" altLang="en-US" sz="16600" b="1" cap="none" spc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239500" y="11988800"/>
            <a:ext cx="444500" cy="355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accel="52000" decel="47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4.14"/>
  <p:tag name="AS_TITLE" val="Aspose.Slides for .NET 4.0 Client Profile"/>
  <p:tag name="AS_VERSION" val="20.4"/>
</p:tagLst>
</file>

<file path=ppt/theme/theme1.xml><?xml version="1.0" encoding="utf-8"?>
<a:theme xmlns:r="http://schemas.openxmlformats.org/officeDocument/2006/relationships" xmlns:a="http://schemas.openxmlformats.org/drawingml/2006/main" name="第一PPT，www.1ppt.com">
  <a:themeElements>
    <a:clrScheme name="自定义 174">
      <a:dk1>
        <a:srgbClr val="5F5F5F"/>
      </a:dk1>
      <a:lt1>
        <a:srgbClr val="FFFFFF"/>
      </a:lt1>
      <a:dk2>
        <a:srgbClr val="4D4D4D"/>
      </a:dk2>
      <a:lt2>
        <a:srgbClr val="FFFFFF"/>
      </a:lt2>
      <a:accent1>
        <a:srgbClr val="005897"/>
      </a:accent1>
      <a:accent2>
        <a:srgbClr val="0010A8"/>
      </a:accent2>
      <a:accent3>
        <a:srgbClr val="4A00AC"/>
      </a:accent3>
      <a:accent4>
        <a:srgbClr val="990059"/>
      </a:accent4>
      <a:accent5>
        <a:srgbClr val="9A34BE"/>
      </a:accent5>
      <a:accent6>
        <a:srgbClr val="A49400"/>
      </a:accent6>
      <a:hlink>
        <a:srgbClr val="994000"/>
      </a:hlink>
      <a:folHlink>
        <a:srgbClr val="D65900"/>
      </a:folHlink>
    </a:clrScheme>
    <a:fontScheme name="自定义 17">
      <a:majorFont>
        <a:latin typeface="Arial"/>
        <a:ea typeface="黑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aragraphs>148</Paragraphs>
  <Slides>23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baseType="lpstr" size="38">
      <vt:lpstr>Arial</vt:lpstr>
      <vt:lpstr>黑体</vt:lpstr>
      <vt:lpstr>宋体</vt:lpstr>
      <vt:lpstr>华文中宋</vt:lpstr>
      <vt:lpstr>Wingdings</vt:lpstr>
      <vt:lpstr>Calibri Light</vt:lpstr>
      <vt:lpstr>Calibri</vt:lpstr>
      <vt:lpstr>微软雅黑</vt:lpstr>
      <vt:lpstr>微软简行楷</vt:lpstr>
      <vt:lpstr>华文新魏</vt:lpstr>
      <vt:lpstr>隶书</vt:lpstr>
      <vt:lpstr>华文行楷</vt:lpstr>
      <vt:lpstr>Times New Roman</vt:lpstr>
      <vt:lpstr>楷体</vt:lpstr>
      <vt:lpstr>第一PPT，www.1ppt.com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20.0400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2021-01-06T09:54:32.845</cp:lastPrinted>
  <dcterms:created xsi:type="dcterms:W3CDTF">2021-01-06T09:54:32Z</dcterms:created>
  <dcterms:modified xsi:type="dcterms:W3CDTF">2021-01-06T01:54:33Z</dcterms:modified>
</cp:coreProperties>
</file>