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5" r:id="rId8"/>
    <p:sldId id="268" r:id="rId9"/>
    <p:sldId id="264" r:id="rId10"/>
    <p:sldId id="269" r:id="rId11"/>
    <p:sldId id="270" r:id="rId12"/>
    <p:sldId id="271" r:id="rId13"/>
    <p:sldId id="280" r:id="rId14"/>
    <p:sldId id="281" r:id="rId15"/>
    <p:sldId id="277" r:id="rId16"/>
    <p:sldId id="262" r:id="rId17"/>
    <p:sldId id="283" r:id="rId18"/>
    <p:sldId id="282" r:id="rId19"/>
    <p:sldId id="284" r:id="rId20"/>
    <p:sldId id="285" r:id="rId2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31F2BC42-9B5E-4B41-8600-BDB122B91BC4}">
          <p14:sldIdLst>
            <p14:sldId id="256"/>
            <p14:sldId id="257"/>
            <p14:sldId id="259"/>
            <p14:sldId id="258"/>
            <p14:sldId id="260"/>
            <p14:sldId id="261"/>
            <p14:sldId id="265"/>
            <p14:sldId id="268"/>
            <p14:sldId id="264"/>
            <p14:sldId id="269"/>
            <p14:sldId id="270"/>
          </p14:sldIdLst>
        </p14:section>
        <p14:section name="无标题节" id="{B24CF7C1-908B-49BC-8F81-1D90BF943F88}">
          <p14:sldIdLst>
            <p14:sldId id="271"/>
            <p14:sldId id="280"/>
            <p14:sldId id="281"/>
            <p14:sldId id="277"/>
            <p14:sldId id="262"/>
            <p14:sldId id="283"/>
            <p14:sldId id="282"/>
            <p14:sldId id="284"/>
            <p14:sldId id="28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4FE42-6700-446C-B341-D22BE8052366}" type="datetimeFigureOut">
              <a:rPr lang="zh-CN" altLang="en-US" smtClean="0"/>
              <a:t>2018/10/24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789A7-3BD5-43C5-BE07-02C3802F968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4FE42-6700-446C-B341-D22BE8052366}" type="datetimeFigureOut">
              <a:rPr lang="zh-CN" altLang="en-US" smtClean="0"/>
              <a:t>2018/10/24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789A7-3BD5-43C5-BE07-02C3802F968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4FE42-6700-446C-B341-D22BE8052366}" type="datetimeFigureOut">
              <a:rPr lang="zh-CN" altLang="en-US" smtClean="0"/>
              <a:t>2018/10/24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789A7-3BD5-43C5-BE07-02C3802F968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4FE42-6700-446C-B341-D22BE8052366}" type="datetimeFigureOut">
              <a:rPr lang="zh-CN" altLang="en-US" smtClean="0"/>
              <a:t>2018/10/24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789A7-3BD5-43C5-BE07-02C3802F968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4FE42-6700-446C-B341-D22BE8052366}" type="datetimeFigureOut">
              <a:rPr lang="zh-CN" altLang="en-US" smtClean="0"/>
              <a:t>2018/10/24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789A7-3BD5-43C5-BE07-02C3802F968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4FE42-6700-446C-B341-D22BE8052366}" type="datetimeFigureOut">
              <a:rPr lang="zh-CN" altLang="en-US" smtClean="0"/>
              <a:t>2018/10/24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789A7-3BD5-43C5-BE07-02C3802F968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4FE42-6700-446C-B341-D22BE8052366}" type="datetimeFigureOut">
              <a:rPr lang="zh-CN" altLang="en-US" smtClean="0"/>
              <a:t>2018/10/24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789A7-3BD5-43C5-BE07-02C3802F968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4FE42-6700-446C-B341-D22BE8052366}" type="datetimeFigureOut">
              <a:rPr lang="zh-CN" altLang="en-US" smtClean="0"/>
              <a:t>2018/10/24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789A7-3BD5-43C5-BE07-02C3802F968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4FE42-6700-446C-B341-D22BE8052366}" type="datetimeFigureOut">
              <a:rPr lang="zh-CN" altLang="en-US" smtClean="0"/>
              <a:t>2018/10/24</a:t>
            </a:fld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C2789A7-3BD5-43C5-BE07-02C3802F968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4FE42-6700-446C-B341-D22BE8052366}" type="datetimeFigureOut">
              <a:rPr lang="zh-CN" altLang="en-US" smtClean="0"/>
              <a:t>2018/10/24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789A7-3BD5-43C5-BE07-02C3802F968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4FE42-6700-446C-B341-D22BE8052366}" type="datetimeFigureOut">
              <a:rPr lang="zh-CN" altLang="en-US" smtClean="0"/>
              <a:t>2018/10/24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789A7-3BD5-43C5-BE07-02C3802F968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3C2789A7-3BD5-43C5-BE07-02C3802F968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5654FE42-6700-446C-B341-D22BE8052366}" type="datetimeFigureOut">
              <a:rPr lang="zh-CN" altLang="en-US" smtClean="0"/>
              <a:t>2018/10/24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png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95536" y="188641"/>
            <a:ext cx="7543800" cy="2592288"/>
          </a:xfrm>
        </p:spPr>
        <p:txBody>
          <a:bodyPr anchor="t"/>
          <a:lstStyle/>
          <a:p>
            <a:pPr algn="ctr"/>
            <a:r>
              <a:rPr lang="zh-CN" altLang="en-US" sz="54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第一单元 </a:t>
            </a:r>
            <a:r>
              <a:rPr lang="en-US" altLang="zh-CN" sz="54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/>
            </a:r>
            <a:br>
              <a:rPr lang="en-US" altLang="zh-CN" sz="54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</a:br>
            <a:r>
              <a:rPr lang="zh-CN" altLang="en-US" sz="54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殖民地人民的反抗与资本主义制度的扩展</a:t>
            </a:r>
            <a:endParaRPr lang="zh-CN" altLang="en-US" sz="5400" b="1" dirty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5800" y="2996952"/>
            <a:ext cx="7414592" cy="3456384"/>
          </a:xfrm>
        </p:spPr>
        <p:txBody>
          <a:bodyPr>
            <a:noAutofit/>
          </a:bodyPr>
          <a:lstStyle/>
          <a:p>
            <a:r>
              <a:rPr lang="en-US" altLang="zh-CN" sz="2800" b="1" dirty="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19</a:t>
            </a:r>
            <a:r>
              <a:rPr lang="zh-CN" altLang="en-US" sz="2800" b="1" dirty="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世纪，随着资本主义的进一步发展，世界形势变得更加纷繁复杂。一方面，欧洲国家的殖民扩张激起了殖民地人民的普遍反抗，拉丁美洲、印度相继爆发了争取民族独立的武装起义；另一方面，</a:t>
            </a:r>
            <a:r>
              <a:rPr lang="en-US" altLang="zh-CN" sz="2800" b="1" dirty="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19</a:t>
            </a:r>
            <a:r>
              <a:rPr lang="zh-CN" altLang="en-US" sz="2800" b="1" dirty="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世纪中期资本主义力量得到进一步增强，俄国、美国和日本也走上了迅速发展资本主义的道路。</a:t>
            </a:r>
            <a:endParaRPr lang="zh-CN" altLang="en-US" sz="2800" b="1" dirty="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6354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404664"/>
            <a:ext cx="7620000" cy="5996136"/>
          </a:xfrm>
        </p:spPr>
        <p:txBody>
          <a:bodyPr>
            <a:normAutofit/>
          </a:bodyPr>
          <a:lstStyle/>
          <a:p>
            <a:r>
              <a:rPr lang="zh-CN" altLang="en-US" sz="40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    随着资本主义的发展，西方列强加紧了对外扩张与殖民活动，激起了亚非拉殖民地人民的普遍抗争。</a:t>
            </a:r>
            <a:r>
              <a:rPr lang="en-US" altLang="zh-CN" sz="40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19</a:t>
            </a:r>
            <a:r>
              <a:rPr lang="zh-CN" altLang="en-US" sz="40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世纪，在拉丁美洲和印度，相继爆发了波澜壮阔的反抗殖民统治、争取民族独立的武装起义。这两地起义的代表人物是谁？产生了哪些影响？</a:t>
            </a:r>
            <a:endParaRPr lang="zh-CN" altLang="en-US" sz="4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982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</a:t>
            </a:r>
            <a:r>
              <a:rPr lang="en-US" altLang="zh-CN" sz="44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44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课 殖民地人民的反抗斗争</a:t>
            </a:r>
            <a:endParaRPr lang="zh-CN" altLang="en-US" sz="4400" b="1" dirty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64" y="1831669"/>
            <a:ext cx="2844316" cy="3044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42882" y="4943219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玻利瓦尔</a:t>
            </a:r>
            <a:endParaRPr lang="zh-CN" altLang="en-US" sz="32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635" y="1844824"/>
            <a:ext cx="2689225" cy="3031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783127" y="4943218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章西女王</a:t>
            </a:r>
            <a:endParaRPr lang="zh-CN" altLang="en-US" sz="32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1361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107840"/>
            <a:ext cx="7620000" cy="1143000"/>
          </a:xfrm>
        </p:spPr>
        <p:txBody>
          <a:bodyPr/>
          <a:lstStyle/>
          <a:p>
            <a:r>
              <a:rPr lang="zh-CN" altLang="en-US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一、拉丁美洲独立运动</a:t>
            </a:r>
            <a:endParaRPr lang="zh-CN" altLang="en-US" b="1" dirty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1306488" cy="4800600"/>
          </a:xfrm>
        </p:spPr>
        <p:txBody>
          <a:bodyPr>
            <a:normAutofit lnSpcReduction="10000"/>
          </a:bodyPr>
          <a:lstStyle/>
          <a:p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拉丁美洲的地理位置</a:t>
            </a:r>
            <a:endParaRPr lang="zh-CN" altLang="en-US" sz="36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4" name="Picture 8" descr="awamericas_map"/>
          <p:cNvPicPr>
            <a:picLocks noChangeAspect="1"/>
          </p:cNvPicPr>
          <p:nvPr/>
        </p:nvPicPr>
        <p:blipFill>
          <a:blip r:embed="rId2"/>
          <a:srcRect r="9875"/>
          <a:stretch>
            <a:fillRect/>
          </a:stretch>
        </p:blipFill>
        <p:spPr>
          <a:xfrm>
            <a:off x="2411760" y="1250840"/>
            <a:ext cx="6732240" cy="556253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AutoShape 9"/>
          <p:cNvSpPr/>
          <p:nvPr/>
        </p:nvSpPr>
        <p:spPr>
          <a:xfrm>
            <a:off x="7812360" y="1628800"/>
            <a:ext cx="1076325" cy="690563"/>
          </a:xfrm>
          <a:prstGeom prst="borderCallout1">
            <a:avLst>
              <a:gd name="adj1" fmla="val 16551"/>
              <a:gd name="adj2" fmla="val -7079"/>
              <a:gd name="adj3" fmla="val 193792"/>
              <a:gd name="adj4" fmla="val -146056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北美</a:t>
            </a:r>
          </a:p>
        </p:txBody>
      </p:sp>
      <p:sp>
        <p:nvSpPr>
          <p:cNvPr id="6" name="AutoShape 10"/>
          <p:cNvSpPr/>
          <p:nvPr/>
        </p:nvSpPr>
        <p:spPr>
          <a:xfrm>
            <a:off x="4788024" y="4725144"/>
            <a:ext cx="1147763" cy="763587"/>
          </a:xfrm>
          <a:prstGeom prst="borderCallout2">
            <a:avLst>
              <a:gd name="adj1" fmla="val 24823"/>
              <a:gd name="adj2" fmla="val 100915"/>
              <a:gd name="adj3" fmla="val 24906"/>
              <a:gd name="adj4" fmla="val 139311"/>
              <a:gd name="adj5" fmla="val 92349"/>
              <a:gd name="adj6" fmla="val 262962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南美</a:t>
            </a:r>
          </a:p>
        </p:txBody>
      </p:sp>
      <p:grpSp>
        <p:nvGrpSpPr>
          <p:cNvPr id="7" name="Group 23"/>
          <p:cNvGrpSpPr/>
          <p:nvPr/>
        </p:nvGrpSpPr>
        <p:grpSpPr>
          <a:xfrm>
            <a:off x="3580096" y="3553189"/>
            <a:ext cx="5184775" cy="3097095"/>
            <a:chOff x="0" y="0"/>
            <a:chExt cx="3266" cy="2450"/>
          </a:xfrm>
        </p:grpSpPr>
        <p:grpSp>
          <p:nvGrpSpPr>
            <p:cNvPr id="8" name="Group 20"/>
            <p:cNvGrpSpPr/>
            <p:nvPr/>
          </p:nvGrpSpPr>
          <p:grpSpPr>
            <a:xfrm>
              <a:off x="0" y="0"/>
              <a:ext cx="2358" cy="2450"/>
              <a:chOff x="0" y="0"/>
              <a:chExt cx="2358" cy="2268"/>
            </a:xfrm>
          </p:grpSpPr>
          <p:grpSp>
            <p:nvGrpSpPr>
              <p:cNvPr id="10" name="Group 18"/>
              <p:cNvGrpSpPr/>
              <p:nvPr/>
            </p:nvGrpSpPr>
            <p:grpSpPr>
              <a:xfrm>
                <a:off x="0" y="0"/>
                <a:ext cx="499" cy="2268"/>
                <a:chOff x="0" y="0"/>
                <a:chExt cx="499" cy="2268"/>
              </a:xfrm>
            </p:grpSpPr>
            <p:sp>
              <p:nvSpPr>
                <p:cNvPr id="12" name="Rectangle 16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499" cy="2268"/>
                </a:xfrm>
                <a:prstGeom prst="rect">
                  <a:avLst/>
                </a:prstGeom>
                <a:solidFill>
                  <a:srgbClr val="FFFF00"/>
                </a:solidFill>
                <a:ln w="9525">
                  <a:solidFill>
                    <a:schemeClr val="tx1"/>
                  </a:solidFill>
                  <a:miter lim="800000"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defRPr/>
                  </a:pPr>
                  <a:endParaRPr kumimoji="0" lang="zh-CN" altLang="en-US" sz="32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隶书" panose="02010509060101010101" pitchFamily="49" charset="-122"/>
                    <a:cs typeface="+mn-cs"/>
                  </a:endParaRPr>
                </a:p>
              </p:txBody>
            </p:sp>
            <p:sp>
              <p:nvSpPr>
                <p:cNvPr id="13" name="Text Box 17"/>
                <p:cNvSpPr txBox="1"/>
                <p:nvPr/>
              </p:nvSpPr>
              <p:spPr>
                <a:xfrm>
                  <a:off x="45" y="317"/>
                  <a:ext cx="408" cy="1871"/>
                </a:xfrm>
                <a:prstGeom prst="rect">
                  <a:avLst/>
                </a:prstGeom>
                <a:solidFill>
                  <a:srgbClr val="FFFF00"/>
                </a:solidFill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 algn="ctr"/>
                  <a:r>
                    <a:rPr lang="zh-CN" altLang="en-US" sz="4000" b="1" dirty="0">
                      <a:solidFill>
                        <a:srgbClr val="FF0000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拉丁美洲</a:t>
                  </a:r>
                  <a:endParaRPr lang="zh-CN" altLang="en-US" sz="40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</p:grpSp>
          <p:sp>
            <p:nvSpPr>
              <p:cNvPr id="11" name="Line 19"/>
              <p:cNvSpPr/>
              <p:nvPr/>
            </p:nvSpPr>
            <p:spPr>
              <a:xfrm>
                <a:off x="0" y="0"/>
                <a:ext cx="2358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9" name="Line 22"/>
            <p:cNvSpPr/>
            <p:nvPr/>
          </p:nvSpPr>
          <p:spPr>
            <a:xfrm>
              <a:off x="45" y="2450"/>
              <a:ext cx="322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899830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496944" cy="1143000"/>
          </a:xfrm>
        </p:spPr>
        <p:txBody>
          <a:bodyPr/>
          <a:lstStyle/>
          <a:p>
            <a:r>
              <a:rPr lang="zh-CN" altLang="en-US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（一）拉丁美洲独立运动的</a:t>
            </a:r>
            <a:r>
              <a:rPr lang="zh-CN" altLang="en-US" b="1" dirty="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背景</a:t>
            </a:r>
            <a:endParaRPr lang="zh-CN" altLang="en-US" b="1" dirty="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340768"/>
            <a:ext cx="7992888" cy="4800600"/>
          </a:xfrm>
        </p:spPr>
        <p:txBody>
          <a:bodyPr>
            <a:normAutofit/>
          </a:bodyPr>
          <a:lstStyle/>
          <a:p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美洲盛产金银，西班牙殖民者在美洲殖民地大肆屠杀、奴役印第安人，掠夺了大量金银财富。据统计，仅</a:t>
            </a:r>
            <a:r>
              <a:rPr lang="en-US" altLang="zh-CN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1500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1650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年的</a:t>
            </a:r>
            <a:r>
              <a:rPr lang="en-US" altLang="zh-CN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150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年间，西班牙就在美洲搜刮了</a:t>
            </a:r>
            <a:r>
              <a:rPr lang="en-US" altLang="zh-CN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1.6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万吨白银和</a:t>
            </a:r>
            <a:r>
              <a:rPr lang="en-US" altLang="zh-CN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180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吨黄金。</a:t>
            </a:r>
            <a:endParaRPr lang="zh-CN" altLang="en-US" sz="2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4" name="Picture 12" descr="pic_300166"/>
          <p:cNvPicPr>
            <a:picLocks noChangeAspect="1"/>
          </p:cNvPicPr>
          <p:nvPr/>
        </p:nvPicPr>
        <p:blipFill>
          <a:blip r:embed="rId2"/>
          <a:srcRect l="35231" t="16585" r="4462" b="58064"/>
          <a:stretch>
            <a:fillRect/>
          </a:stretch>
        </p:blipFill>
        <p:spPr>
          <a:xfrm>
            <a:off x="611560" y="3068960"/>
            <a:ext cx="6927215" cy="32054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 Box 13"/>
          <p:cNvSpPr txBox="1"/>
          <p:nvPr/>
        </p:nvSpPr>
        <p:spPr>
          <a:xfrm>
            <a:off x="1259632" y="5661248"/>
            <a:ext cx="6100926" cy="525401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0000" tIns="46800" rIns="90000" bIns="46800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印第安人、黑人被迫在银矿里劳动</a:t>
            </a:r>
          </a:p>
        </p:txBody>
      </p:sp>
      <p:sp>
        <p:nvSpPr>
          <p:cNvPr id="6" name="Text Box 3"/>
          <p:cNvSpPr txBox="1"/>
          <p:nvPr/>
        </p:nvSpPr>
        <p:spPr>
          <a:xfrm>
            <a:off x="781703" y="3356992"/>
            <a:ext cx="7056784" cy="707886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1.</a:t>
            </a:r>
            <a:r>
              <a:rPr lang="zh-CN" altLang="en-US" sz="40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残酷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的殖民统治和经济掠夺</a:t>
            </a:r>
          </a:p>
        </p:txBody>
      </p:sp>
    </p:spTree>
    <p:extLst>
      <p:ext uri="{BB962C8B-B14F-4D97-AF65-F5344CB8AC3E}">
        <p14:creationId xmlns:p14="http://schemas.microsoft.com/office/powerpoint/2010/main" val="3181384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西属拉美殖民地社会阶层示意图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5576" y="1196752"/>
            <a:ext cx="7045860" cy="403244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 Box 5">
            <a:hlinkClick r:id="rId3" action="ppaction://hlinksldjump"/>
          </p:cNvPr>
          <p:cNvSpPr txBox="1">
            <a:spLocks noGrp="1"/>
          </p:cNvSpPr>
          <p:nvPr>
            <p:ph type="title"/>
          </p:nvPr>
        </p:nvSpPr>
        <p:spPr>
          <a:xfrm>
            <a:off x="395536" y="476672"/>
            <a:ext cx="7620000" cy="707886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40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2.</a:t>
            </a:r>
            <a:r>
              <a:rPr lang="zh-CN" altLang="en-US" sz="40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土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生白人对殖民统治的不满</a:t>
            </a:r>
          </a:p>
        </p:txBody>
      </p:sp>
      <p:sp>
        <p:nvSpPr>
          <p:cNvPr id="7" name="Text Box 5">
            <a:hlinkClick r:id="rId3" action="ppaction://hlinksldjump"/>
          </p:cNvPr>
          <p:cNvSpPr txBox="1">
            <a:spLocks/>
          </p:cNvSpPr>
          <p:nvPr/>
        </p:nvSpPr>
        <p:spPr>
          <a:xfrm>
            <a:off x="179512" y="5589240"/>
            <a:ext cx="7620000" cy="707886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vert="horz" wrap="square" lIns="91440" tIns="45720" rIns="91440" bIns="45720" rtlCol="0" anchor="t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40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3.</a:t>
            </a:r>
            <a:r>
              <a:rPr lang="zh-CN" altLang="en-US" sz="40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美国独立和法国大革命的影响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09921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3" descr="W02010082547743006888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1663"/>
            <a:ext cx="3896916" cy="6858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" name="组合 5"/>
          <p:cNvGrpSpPr/>
          <p:nvPr/>
        </p:nvGrpSpPr>
        <p:grpSpPr>
          <a:xfrm>
            <a:off x="7451831" y="2708920"/>
            <a:ext cx="1692169" cy="2827476"/>
            <a:chOff x="7451831" y="2708920"/>
            <a:chExt cx="1692169" cy="2827476"/>
          </a:xfrm>
        </p:grpSpPr>
        <p:sp>
          <p:nvSpPr>
            <p:cNvPr id="37893" name="Text Box 5"/>
            <p:cNvSpPr txBox="1"/>
            <p:nvPr/>
          </p:nvSpPr>
          <p:spPr>
            <a:xfrm>
              <a:off x="7461153" y="5013176"/>
              <a:ext cx="1682847" cy="523220"/>
            </a:xfrm>
            <a:prstGeom prst="rect">
              <a:avLst/>
            </a:prstGeom>
            <a:solidFill>
              <a:srgbClr val="FFFF00"/>
            </a:solidFill>
            <a:ln w="9525">
              <a:noFill/>
            </a:ln>
          </p:spPr>
          <p:txBody>
            <a:bodyPr wrap="squar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28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玻利瓦尔</a:t>
              </a:r>
            </a:p>
          </p:txBody>
        </p:sp>
        <p:graphicFrame>
          <p:nvGraphicFramePr>
            <p:cNvPr id="37914" name="Object 26"/>
            <p:cNvGraphicFramePr/>
            <p:nvPr>
              <p:extLst>
                <p:ext uri="{D42A27DB-BD31-4B8C-83A1-F6EECF244321}">
                  <p14:modId xmlns:p14="http://schemas.microsoft.com/office/powerpoint/2010/main" val="1724052741"/>
                </p:ext>
              </p:extLst>
            </p:nvPr>
          </p:nvGraphicFramePr>
          <p:xfrm>
            <a:off x="7451831" y="2708920"/>
            <a:ext cx="1620203" cy="22567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8" r:id="rId4" imgW="2936875" imgH="3021965" progId="PBrush">
                    <p:embed/>
                  </p:oleObj>
                </mc:Choice>
                <mc:Fallback>
                  <p:oleObj r:id="rId4" imgW="2936875" imgH="3021965" progId="PBrush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7451831" y="2708920"/>
                          <a:ext cx="1620203" cy="225675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" name="文本框 1"/>
          <p:cNvSpPr txBox="1"/>
          <p:nvPr/>
        </p:nvSpPr>
        <p:spPr>
          <a:xfrm>
            <a:off x="4076428" y="764704"/>
            <a:ext cx="4190178" cy="15696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方式：</a:t>
            </a:r>
            <a:endParaRPr lang="en-US" altLang="zh-CN" sz="32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解放黑人奴隶；</a:t>
            </a:r>
            <a:endParaRPr lang="en-US" altLang="zh-CN" sz="32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分给起义士兵土地。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62" name="AutoShape 5"/>
          <p:cNvSpPr/>
          <p:nvPr/>
        </p:nvSpPr>
        <p:spPr>
          <a:xfrm>
            <a:off x="4157476" y="2871"/>
            <a:ext cx="4951027" cy="749484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800" b="1" dirty="0" smtClean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“南美的解放者”之玻利瓦尔</a:t>
            </a:r>
            <a:endParaRPr lang="zh-CN" altLang="en-US" sz="2800" b="1" dirty="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文本框 1"/>
          <p:cNvSpPr txBox="1"/>
          <p:nvPr/>
        </p:nvSpPr>
        <p:spPr>
          <a:xfrm>
            <a:off x="4157477" y="2341697"/>
            <a:ext cx="3366850" cy="35394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结果：</a:t>
            </a:r>
            <a:endParaRPr lang="en-US" altLang="zh-CN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玻利瓦尔先后解放了哥伦比亚、委内瑞拉和厄瓜多尔等地，成立了“大哥伦比亚共和国”。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1618690"/>
      </p:ext>
    </p:extLst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3" descr="W02010082547743006888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896916" cy="6858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0" name="组合 9"/>
          <p:cNvGrpSpPr/>
          <p:nvPr/>
        </p:nvGrpSpPr>
        <p:grpSpPr>
          <a:xfrm>
            <a:off x="6092693" y="2318405"/>
            <a:ext cx="1748790" cy="2937073"/>
            <a:chOff x="6444208" y="2318405"/>
            <a:chExt cx="1748790" cy="2937073"/>
          </a:xfrm>
        </p:grpSpPr>
        <p:sp>
          <p:nvSpPr>
            <p:cNvPr id="2" name="Text Box 6"/>
            <p:cNvSpPr txBox="1"/>
            <p:nvPr/>
          </p:nvSpPr>
          <p:spPr>
            <a:xfrm>
              <a:off x="6537832" y="4670703"/>
              <a:ext cx="1655166" cy="584775"/>
            </a:xfrm>
            <a:prstGeom prst="rect">
              <a:avLst/>
            </a:prstGeom>
            <a:solidFill>
              <a:srgbClr val="FFFF00"/>
            </a:solidFill>
            <a:ln w="9525">
              <a:noFill/>
            </a:ln>
          </p:spPr>
          <p:txBody>
            <a:bodyPr wrap="squar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圣马丁</a:t>
              </a:r>
            </a:p>
          </p:txBody>
        </p:sp>
        <p:pic>
          <p:nvPicPr>
            <p:cNvPr id="3" name="Picture 28" descr="539447a40e4fc3c68"/>
            <p:cNvPicPr>
              <a:picLocks noChangeAspect="1"/>
            </p:cNvPicPr>
            <p:nvPr/>
          </p:nvPicPr>
          <p:blipFill>
            <a:blip r:embed="rId3"/>
            <a:srcRect b="5395"/>
            <a:stretch>
              <a:fillRect/>
            </a:stretch>
          </p:blipFill>
          <p:spPr>
            <a:xfrm>
              <a:off x="6444208" y="2318405"/>
              <a:ext cx="1748790" cy="2334731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7" name="文本框 2"/>
          <p:cNvSpPr txBox="1"/>
          <p:nvPr/>
        </p:nvSpPr>
        <p:spPr>
          <a:xfrm>
            <a:off x="4067944" y="1078179"/>
            <a:ext cx="4031461" cy="175432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先后领导了阿根廷、智利、秘鲁的独立战争。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AutoShape 5"/>
          <p:cNvSpPr/>
          <p:nvPr/>
        </p:nvSpPr>
        <p:spPr>
          <a:xfrm>
            <a:off x="3896917" y="2871"/>
            <a:ext cx="4635523" cy="749484"/>
          </a:xfrm>
          <a:prstGeom prst="horizontalScroll">
            <a:avLst>
              <a:gd name="adj" fmla="val 12500"/>
            </a:avLst>
          </a:prstGeom>
          <a:solidFill>
            <a:srgbClr val="FFFF99"/>
          </a:solidFill>
          <a:ln w="952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800" b="1" dirty="0" smtClean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“南美的解放者”之圣马丁</a:t>
            </a:r>
            <a:endParaRPr lang="zh-CN" altLang="en-US" sz="2800" b="1" dirty="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067944" y="5391800"/>
            <a:ext cx="43588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祖国之父”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reflection blurRad="12700" stA="28000" endPos="45000" dist="1000" dir="5400000" sy="-100000" algn="bl" rotWithShape="0"/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0266" y="1141657"/>
            <a:ext cx="3456384" cy="286232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特点：</a:t>
            </a:r>
            <a:endParaRPr lang="en-US" altLang="zh-CN" sz="36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时间长；</a:t>
            </a:r>
            <a:endParaRPr lang="en-US" altLang="zh-CN" sz="36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范围广；</a:t>
            </a:r>
            <a:endParaRPr lang="en-US" altLang="zh-CN" sz="36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南北国家联合作战</a:t>
            </a:r>
            <a:endParaRPr lang="zh-CN" altLang="en-US" sz="36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50432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512" y="0"/>
            <a:ext cx="7620000" cy="795536"/>
          </a:xfrm>
        </p:spPr>
        <p:txBody>
          <a:bodyPr/>
          <a:lstStyle/>
          <a:p>
            <a:r>
              <a:rPr lang="zh-CN" altLang="en-US" sz="40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（三）拉丁美洲独立运动的</a:t>
            </a:r>
            <a:r>
              <a:rPr lang="zh-CN" altLang="en-US" sz="4000" b="1" dirty="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结果</a:t>
            </a:r>
            <a:endParaRPr lang="zh-CN" altLang="en-US" sz="4000" b="1" dirty="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Text Box 11">
            <a:hlinkClick r:id="rId2" action="ppaction://hlinksldjump"/>
          </p:cNvPr>
          <p:cNvSpPr txBox="1">
            <a:spLocks noGrp="1"/>
          </p:cNvSpPr>
          <p:nvPr>
            <p:ph idx="1"/>
          </p:nvPr>
        </p:nvSpPr>
        <p:spPr>
          <a:xfrm>
            <a:off x="323528" y="808396"/>
            <a:ext cx="7620000" cy="1756508"/>
          </a:xfrm>
          <a:prstGeom prst="rect">
            <a:avLst/>
          </a:prstGeom>
          <a:noFill/>
          <a:ln w="76200">
            <a:noFill/>
          </a:ln>
        </p:spPr>
        <p:txBody>
          <a:bodyPr wrap="square" lIns="90000" tIns="46800" rIns="90000" bIns="46800" anchor="t">
            <a:spAutoFit/>
          </a:bodyPr>
          <a:lstStyle/>
          <a:p>
            <a:pPr marL="114300" indent="0">
              <a:spcBef>
                <a:spcPct val="50000"/>
              </a:spcBef>
              <a:buNone/>
            </a:pPr>
            <a:r>
              <a:rPr lang="zh-CN" altLang="en-US" sz="3600" b="1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    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玻利瓦尔</a:t>
            </a:r>
            <a:r>
              <a:rPr lang="zh-CN" altLang="en-US" sz="3600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解放了西班牙在南美洲的殖民地。葡萄牙统治下的巴西也获得了独立。</a:t>
            </a:r>
          </a:p>
        </p:txBody>
      </p:sp>
      <p:sp>
        <p:nvSpPr>
          <p:cNvPr id="5" name="Text Box 5"/>
          <p:cNvSpPr txBox="1"/>
          <p:nvPr/>
        </p:nvSpPr>
        <p:spPr>
          <a:xfrm>
            <a:off x="107504" y="2492896"/>
            <a:ext cx="8208912" cy="3970318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 spc="-100" dirty="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（四）影响：</a:t>
            </a:r>
            <a:endParaRPr lang="en-US" altLang="zh-CN" sz="3600" b="1" spc="-100" dirty="0">
              <a:latin typeface="隶书" panose="02010509060101010101" pitchFamily="49" charset="-122"/>
              <a:ea typeface="隶书" panose="02010509060101010101" pitchFamily="49" charset="-122"/>
              <a:cs typeface="+mj-cs"/>
            </a:endParaRPr>
          </a:p>
          <a:p>
            <a:r>
              <a:rPr lang="en-US" altLang="zh-CN" sz="3600" b="1" spc="-100" dirty="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1.</a:t>
            </a:r>
            <a:r>
              <a:rPr lang="zh-CN" altLang="en-US" sz="3600" b="1" spc="-100" dirty="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彻底</a:t>
            </a:r>
            <a:r>
              <a:rPr lang="zh-CN" altLang="en-US" sz="3600" b="1" spc="-100" dirty="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摧毁了西班牙和葡萄牙的殖民</a:t>
            </a:r>
            <a:r>
              <a:rPr lang="zh-CN" altLang="en-US" sz="3600" b="1" spc="-100" dirty="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统治；</a:t>
            </a:r>
            <a:endParaRPr lang="en-US" altLang="zh-CN" sz="3600" b="1" spc="-100" dirty="0">
              <a:latin typeface="隶书" panose="02010509060101010101" pitchFamily="49" charset="-122"/>
              <a:ea typeface="隶书" panose="02010509060101010101" pitchFamily="49" charset="-122"/>
              <a:cs typeface="+mj-cs"/>
            </a:endParaRPr>
          </a:p>
          <a:p>
            <a:r>
              <a:rPr lang="en-US" altLang="zh-CN" sz="3600" b="1" spc="-100" dirty="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2.</a:t>
            </a:r>
            <a:r>
              <a:rPr lang="zh-CN" altLang="en-US" sz="3600" b="1" spc="-100" dirty="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出现</a:t>
            </a:r>
            <a:r>
              <a:rPr lang="zh-CN" altLang="en-US" sz="3600" b="1" spc="-100" dirty="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新兴独立</a:t>
            </a:r>
            <a:r>
              <a:rPr lang="zh-CN" altLang="en-US" sz="3600" b="1" spc="-100" dirty="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国家；</a:t>
            </a:r>
            <a:endParaRPr lang="en-US" altLang="zh-CN" sz="3600" b="1" spc="-100" dirty="0">
              <a:latin typeface="隶书" panose="02010509060101010101" pitchFamily="49" charset="-122"/>
              <a:ea typeface="隶书" panose="02010509060101010101" pitchFamily="49" charset="-122"/>
              <a:cs typeface="+mj-cs"/>
            </a:endParaRPr>
          </a:p>
          <a:p>
            <a:r>
              <a:rPr lang="en-US" altLang="zh-CN" sz="3600" b="1" spc="-100" dirty="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3.</a:t>
            </a:r>
            <a:r>
              <a:rPr lang="zh-CN" altLang="en-US" sz="3600" b="1" spc="-100" dirty="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鼓舞</a:t>
            </a:r>
            <a:r>
              <a:rPr lang="zh-CN" altLang="en-US" sz="3600" b="1" spc="-100" dirty="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了世界殖民地人民的</a:t>
            </a:r>
            <a:r>
              <a:rPr lang="zh-CN" altLang="en-US" sz="3600" b="1" spc="-100" dirty="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斗争；</a:t>
            </a:r>
            <a:endParaRPr lang="en-US" altLang="zh-CN" sz="3600" b="1" spc="-100" dirty="0">
              <a:latin typeface="隶书" panose="02010509060101010101" pitchFamily="49" charset="-122"/>
              <a:ea typeface="隶书" panose="02010509060101010101" pitchFamily="49" charset="-122"/>
              <a:cs typeface="+mj-cs"/>
            </a:endParaRPr>
          </a:p>
          <a:p>
            <a:r>
              <a:rPr lang="en-US" altLang="zh-CN" sz="3600" b="1" spc="-100" dirty="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4.</a:t>
            </a:r>
            <a:r>
              <a:rPr lang="zh-CN" altLang="en-US" sz="3600" b="1" spc="-100" dirty="0"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拉美地区的革命具有不彻底性，保留了大量封建残余，为日后的进一步革命埋下了伏笔。</a:t>
            </a:r>
          </a:p>
        </p:txBody>
      </p:sp>
    </p:spTree>
    <p:extLst>
      <p:ext uri="{BB962C8B-B14F-4D97-AF65-F5344CB8AC3E}">
        <p14:creationId xmlns:p14="http://schemas.microsoft.com/office/powerpoint/2010/main" val="3787950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504" y="-171400"/>
            <a:ext cx="7620000" cy="1143000"/>
          </a:xfrm>
        </p:spPr>
        <p:txBody>
          <a:bodyPr/>
          <a:lstStyle/>
          <a:p>
            <a:r>
              <a:rPr lang="zh-CN" altLang="en-US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二、印度民族大起义</a:t>
            </a:r>
            <a:endParaRPr lang="zh-CN" altLang="en-US" b="1" dirty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486" y="836712"/>
            <a:ext cx="8064896" cy="3384376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（一）</a:t>
            </a:r>
            <a:r>
              <a:rPr lang="zh-CN" altLang="en-US" sz="3600" b="1" dirty="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背景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endParaRPr lang="en-US" altLang="zh-CN" sz="36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114300" indent="0">
              <a:buNone/>
            </a:pPr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1.19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世纪中期，印度已沦为英国的殖民地；</a:t>
            </a:r>
            <a:endParaRPr lang="en-US" altLang="zh-CN" sz="36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114300" indent="0">
              <a:buNone/>
            </a:pPr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英国完成了工业革命，进一步加强了对印度的经济掠夺和政治压迫。</a:t>
            </a:r>
            <a:endParaRPr lang="zh-CN" altLang="en-US" sz="36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79512" y="3933056"/>
            <a:ext cx="806489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（二）英国</a:t>
            </a:r>
            <a:r>
              <a:rPr lang="zh-CN" altLang="en-US" sz="3600" b="1" dirty="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殖民统治的方式</a:t>
            </a:r>
            <a:endParaRPr lang="en-US" altLang="zh-CN" sz="3600" b="1" dirty="0" smtClean="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倾销商品；</a:t>
            </a:r>
            <a:endParaRPr lang="en-US" altLang="zh-CN" sz="36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兼并土地；</a:t>
            </a:r>
            <a:endParaRPr lang="en-US" altLang="zh-CN" sz="36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取消印度士兵的优厚待遇，不尊重他们的宗教信仰。</a:t>
            </a:r>
            <a:endParaRPr lang="zh-CN" altLang="en-US" sz="36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54287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（三）概况</a:t>
            </a:r>
            <a:endParaRPr lang="zh-CN" altLang="en-US" b="1" dirty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340768"/>
            <a:ext cx="7620000" cy="48006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时间：</a:t>
            </a:r>
            <a:r>
              <a:rPr lang="en-US" altLang="zh-CN" sz="3600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1857</a:t>
            </a:r>
            <a:r>
              <a:rPr lang="zh-CN" altLang="en-US" sz="3600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3600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1859</a:t>
            </a:r>
            <a:r>
              <a:rPr lang="zh-CN" altLang="en-US" sz="3600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年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endParaRPr lang="en-US" altLang="zh-CN" sz="36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zh-CN" altLang="en-US" sz="3600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根本原因：</a:t>
            </a:r>
            <a:r>
              <a:rPr lang="zh-CN" altLang="en-US" sz="36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英国殖民者残酷的殖民统治和经济掠夺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导火线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“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涂油子弹事件”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领导者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封建王公 </a:t>
            </a:r>
            <a:endParaRPr lang="en-US" altLang="zh-CN" sz="36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主力：土兵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英雄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人物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r>
              <a:rPr lang="zh-CN" altLang="en-US" sz="36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章西女王 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6336813" y="2636912"/>
            <a:ext cx="2689860" cy="3753127"/>
            <a:chOff x="6336813" y="2636912"/>
            <a:chExt cx="2689860" cy="3753127"/>
          </a:xfrm>
        </p:grpSpPr>
        <p:pic>
          <p:nvPicPr>
            <p:cNvPr id="4" name="Picture 3" descr="占西女王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336813" y="2636912"/>
              <a:ext cx="2689860" cy="310769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" name="矩形 4"/>
            <p:cNvSpPr/>
            <p:nvPr/>
          </p:nvSpPr>
          <p:spPr>
            <a:xfrm>
              <a:off x="6660232" y="5805264"/>
              <a:ext cx="2039341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章西女王 </a:t>
              </a:r>
              <a:endPara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3663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512" y="0"/>
            <a:ext cx="7620000" cy="1143000"/>
          </a:xfrm>
        </p:spPr>
        <p:txBody>
          <a:bodyPr/>
          <a:lstStyle/>
          <a:p>
            <a:r>
              <a:rPr lang="zh-CN" altLang="en-US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（四）影响 </a:t>
            </a:r>
            <a:endParaRPr lang="zh-CN" altLang="en-US" b="1" dirty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268760"/>
            <a:ext cx="7620000" cy="4800600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zh-CN" altLang="en-US" sz="3600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印度民族大起义沉重打击了英国殖民者，反映了印度民族意识的觉醒。这次起义也是</a:t>
            </a:r>
            <a:r>
              <a:rPr lang="en-US" altLang="zh-CN" sz="3600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19</a:t>
            </a:r>
            <a:r>
              <a:rPr lang="zh-CN" altLang="en-US" sz="3600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世纪中期亚洲民族解放运动的一个重要组成部分。</a:t>
            </a:r>
            <a:endParaRPr lang="zh-CN" altLang="en-US" sz="36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73088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354162"/>
          </a:xfrm>
        </p:spPr>
        <p:txBody>
          <a:bodyPr/>
          <a:lstStyle/>
          <a:p>
            <a:r>
              <a:rPr lang="zh-CN" altLang="en-US" sz="40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拉美独立运动和印度民族大起义有</a:t>
            </a:r>
            <a:r>
              <a:rPr lang="zh-CN" altLang="en-US" sz="40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什么异同</a:t>
            </a:r>
            <a:r>
              <a:rPr lang="zh-CN" altLang="en-US" sz="40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点</a:t>
            </a:r>
            <a:r>
              <a:rPr lang="zh-CN" altLang="en-US" sz="40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？</a:t>
            </a:r>
            <a:endParaRPr lang="zh-CN" altLang="en-US" sz="4000" dirty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069160"/>
          </a:xfrm>
        </p:spPr>
        <p:txBody>
          <a:bodyPr>
            <a:normAutofit lnSpcReduction="10000"/>
          </a:bodyPr>
          <a:lstStyle/>
          <a:p>
            <a:pPr marL="114300" indent="0">
              <a:buNone/>
            </a:pPr>
            <a:r>
              <a:rPr lang="zh-CN" altLang="en-US" sz="3600" b="1" dirty="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相同点：</a:t>
            </a:r>
            <a:endParaRPr lang="en-US" altLang="zh-CN" sz="3600" b="1" dirty="0" smtClean="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114300" indent="0">
              <a:buNone/>
            </a:pPr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背景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相同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r>
              <a:rPr lang="zh-CN" altLang="en-US" sz="36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残酷的殖民统治和经济掠夺</a:t>
            </a:r>
          </a:p>
          <a:p>
            <a:pPr marL="114300" indent="0">
              <a:buNone/>
            </a:pPr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性质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相同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r>
              <a:rPr lang="zh-CN" altLang="en-US" sz="36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反抗殖民统治的</a:t>
            </a:r>
            <a:r>
              <a:rPr lang="zh-CN" altLang="en-US" sz="3600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民族解放运动</a:t>
            </a:r>
            <a:endParaRPr lang="en-US" altLang="zh-CN" sz="3600" b="1" dirty="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114300" indent="0">
              <a:buNone/>
            </a:pPr>
            <a:r>
              <a:rPr lang="zh-CN" altLang="en-US" sz="36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不同点：</a:t>
            </a:r>
            <a:endParaRPr lang="en-US" altLang="zh-CN" sz="3600" b="1" dirty="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114300" indent="0">
              <a:buNone/>
            </a:pPr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反抗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对象不同；</a:t>
            </a:r>
            <a:b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</a:br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结果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不同。</a:t>
            </a:r>
            <a:b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</a:br>
            <a:endParaRPr lang="zh-CN" altLang="en-US" sz="36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zh-CN" altLang="en-US" sz="2400" b="1" dirty="0">
              <a:latin typeface="Tahoma" panose="020B0604030504040204" pitchFamily="34" charset="0"/>
              <a:ea typeface="黑体" panose="02010609060101010101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04548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7620000" cy="922114"/>
          </a:xfrm>
        </p:spPr>
        <p:txBody>
          <a:bodyPr/>
          <a:lstStyle/>
          <a:p>
            <a:r>
              <a:rPr lang="zh-CN" altLang="en-US" sz="32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同是民族解放运动，为什么拉美独立运动取得胜利，而印度民族大起义却失败了</a:t>
            </a:r>
            <a:r>
              <a:rPr lang="zh-CN" altLang="en-US" sz="32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？</a:t>
            </a:r>
            <a:endParaRPr lang="zh-CN" altLang="en-US" sz="3200" dirty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052736"/>
            <a:ext cx="8208912" cy="5616624"/>
          </a:xfrm>
        </p:spPr>
        <p:txBody>
          <a:bodyPr>
            <a:normAutofit fontScale="92500" lnSpcReduction="20000"/>
          </a:bodyPr>
          <a:lstStyle/>
          <a:p>
            <a:pPr marL="114300" indent="0"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拉美胜利的原因</a:t>
            </a:r>
            <a:r>
              <a:rPr lang="zh-CN" altLang="en-US" sz="2800" b="1" dirty="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endParaRPr lang="en-US" altLang="zh-CN" sz="2800" b="1" dirty="0" smtClean="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114300" indent="0">
              <a:buNone/>
            </a:pPr>
            <a:r>
              <a:rPr lang="en-US" altLang="zh-CN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拉美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各国人民能联合起来，协同作战，南北夹击，共同打击殖民者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en-US" altLang="zh-CN" sz="28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114300" indent="0">
              <a:buNone/>
            </a:pPr>
            <a:r>
              <a:rPr lang="en-US" altLang="zh-CN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广大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人民觉醒，为民族独立英勇斗争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en-US" altLang="zh-CN" sz="28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114300" indent="0">
              <a:buNone/>
            </a:pPr>
            <a:r>
              <a:rPr lang="en-US" altLang="zh-CN" sz="2800" b="1" noProof="1" smtClean="0"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en-US" sz="2800" b="1" noProof="1" smtClean="0">
                <a:latin typeface="隶书" panose="02010509060101010101" pitchFamily="49" charset="-122"/>
                <a:ea typeface="隶书" panose="02010509060101010101" pitchFamily="49" charset="-122"/>
              </a:rPr>
              <a:t>有</a:t>
            </a:r>
            <a:r>
              <a:rPr lang="zh-CN" altLang="en-US" sz="2800" b="1" noProof="1">
                <a:latin typeface="隶书" panose="02010509060101010101" pitchFamily="49" charset="-122"/>
                <a:ea typeface="隶书" panose="02010509060101010101" pitchFamily="49" charset="-122"/>
              </a:rPr>
              <a:t>统一的指挥</a:t>
            </a:r>
            <a:r>
              <a:rPr lang="zh-CN" altLang="en-US" sz="2800" b="1" noProof="1">
                <a:latin typeface="隶书" panose="02010509060101010101" pitchFamily="49" charset="-122"/>
                <a:ea typeface="隶书" panose="02010509060101010101" pitchFamily="49" charset="-122"/>
              </a:rPr>
              <a:t>。 </a:t>
            </a:r>
            <a:endParaRPr lang="en-US" altLang="zh-CN" sz="2800" b="1" noProof="1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114300" indent="0">
              <a:buNone/>
            </a:pPr>
            <a:r>
              <a:rPr lang="en-US" altLang="zh-CN" sz="2800" b="1" noProof="1" smtClean="0">
                <a:latin typeface="隶书" panose="02010509060101010101" pitchFamily="49" charset="-122"/>
                <a:ea typeface="隶书" panose="02010509060101010101" pitchFamily="49" charset="-122"/>
              </a:rPr>
              <a:t>4.</a:t>
            </a:r>
            <a:r>
              <a:rPr lang="zh-CN" altLang="en-US" sz="2800" b="1" noProof="1" smtClean="0">
                <a:latin typeface="隶书" panose="02010509060101010101" pitchFamily="49" charset="-122"/>
                <a:ea typeface="隶书" panose="02010509060101010101" pitchFamily="49" charset="-122"/>
              </a:rPr>
              <a:t>玻</a:t>
            </a:r>
            <a:r>
              <a:rPr lang="zh-CN" altLang="en-US" sz="2800" b="1" noProof="1">
                <a:latin typeface="隶书" panose="02010509060101010101" pitchFamily="49" charset="-122"/>
                <a:ea typeface="隶书" panose="02010509060101010101" pitchFamily="49" charset="-122"/>
              </a:rPr>
              <a:t>利瓦尔等领导人的卓越</a:t>
            </a:r>
            <a:r>
              <a:rPr lang="zh-CN" altLang="en-US" sz="2800" b="1" noProof="1">
                <a:latin typeface="隶书" panose="02010509060101010101" pitchFamily="49" charset="-122"/>
                <a:ea typeface="隶书" panose="02010509060101010101" pitchFamily="49" charset="-122"/>
              </a:rPr>
              <a:t>领导</a:t>
            </a:r>
            <a:r>
              <a:rPr lang="zh-CN" altLang="en-US" sz="2800" b="1" noProof="1" smtClean="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en-US" altLang="zh-CN" sz="2800" b="1" noProof="1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114300" indent="0">
              <a:buNone/>
            </a:pPr>
            <a:r>
              <a:rPr lang="en-US" altLang="zh-CN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5.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西班牙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和葡萄牙在殖民地争夺中力量日益衰落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en-US" altLang="zh-CN" sz="28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114300" indent="0">
              <a:buNone/>
            </a:pPr>
            <a:r>
              <a:rPr lang="zh-CN" altLang="en-US" sz="3500" b="1" spc="-1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印度起义失败的原因</a:t>
            </a:r>
            <a:r>
              <a:rPr lang="zh-CN" altLang="en-US" sz="3500" b="1" spc="-100" dirty="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：</a:t>
            </a:r>
            <a:endParaRPr lang="en-US" altLang="zh-CN" sz="3500" b="1" spc="-100" dirty="0" smtClean="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  <a:cs typeface="+mj-cs"/>
            </a:endParaRPr>
          </a:p>
          <a:p>
            <a:pPr marL="114300" indent="0">
              <a:buNone/>
            </a:pPr>
            <a:r>
              <a:rPr lang="en-US" altLang="zh-CN" sz="29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9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印度</a:t>
            </a:r>
            <a:r>
              <a:rPr lang="zh-CN" altLang="en-US" sz="2900" b="1" dirty="0">
                <a:latin typeface="隶书" panose="02010509060101010101" pitchFamily="49" charset="-122"/>
                <a:ea typeface="隶书" panose="02010509060101010101" pitchFamily="49" charset="-122"/>
              </a:rPr>
              <a:t>单靠一国力量</a:t>
            </a:r>
            <a:r>
              <a:rPr lang="zh-CN" altLang="en-US" sz="2900" b="1" dirty="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en-US" altLang="zh-CN" sz="29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114300" indent="0">
              <a:buNone/>
            </a:pPr>
            <a:r>
              <a:rPr lang="en-US" altLang="zh-CN" sz="2900" b="1" noProof="1" smtClean="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900" b="1" noProof="1" smtClean="0">
                <a:latin typeface="隶书" panose="02010509060101010101" pitchFamily="49" charset="-122"/>
                <a:ea typeface="隶书" panose="02010509060101010101" pitchFamily="49" charset="-122"/>
              </a:rPr>
              <a:t>起义</a:t>
            </a:r>
            <a:r>
              <a:rPr lang="zh-CN" altLang="en-US" sz="2900" b="1" noProof="1">
                <a:latin typeface="隶书" panose="02010509060101010101" pitchFamily="49" charset="-122"/>
                <a:ea typeface="隶书" panose="02010509060101010101" pitchFamily="49" charset="-122"/>
              </a:rPr>
              <a:t>过程中没有形成统一的领导，被英军各个击破</a:t>
            </a:r>
            <a:r>
              <a:rPr lang="zh-CN" altLang="en-US" sz="2900" b="1" noProof="1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en-US" altLang="zh-CN" sz="2900" b="1" noProof="1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114300" indent="0">
              <a:buNone/>
            </a:pPr>
            <a:r>
              <a:rPr lang="en-US" altLang="zh-CN" sz="29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en-US" sz="29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工业革命</a:t>
            </a:r>
            <a:r>
              <a:rPr lang="zh-CN" altLang="en-US" sz="2900" b="1" dirty="0">
                <a:latin typeface="隶书" panose="02010509060101010101" pitchFamily="49" charset="-122"/>
                <a:ea typeface="隶书" panose="02010509060101010101" pitchFamily="49" charset="-122"/>
              </a:rPr>
              <a:t>后，英国经济军事实力强大，实力远超西班牙和葡萄牙</a:t>
            </a:r>
            <a:r>
              <a:rPr lang="zh-CN" altLang="en-US" sz="2900" b="1" dirty="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zh-CN" altLang="en-US" sz="2900" b="1" noProof="1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114300" indent="0">
              <a:buNone/>
            </a:pPr>
            <a:endParaRPr lang="zh-CN" altLang="en-US" sz="32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114300" indent="0">
              <a:buNone/>
            </a:pPr>
            <a:endParaRPr lang="zh-CN" altLang="en-US" sz="3500" b="1" spc="-100" dirty="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  <a:cs typeface="+mj-cs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58780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985" name="Group 54"/>
          <p:cNvGrpSpPr/>
          <p:nvPr/>
        </p:nvGrpSpPr>
        <p:grpSpPr>
          <a:xfrm>
            <a:off x="1486350" y="5638800"/>
            <a:ext cx="6400800" cy="914400"/>
            <a:chOff x="288" y="3993"/>
            <a:chExt cx="5280" cy="327"/>
          </a:xfrm>
        </p:grpSpPr>
        <p:sp>
          <p:nvSpPr>
            <p:cNvPr id="41986" name="Rectangle 39"/>
            <p:cNvSpPr/>
            <p:nvPr/>
          </p:nvSpPr>
          <p:spPr>
            <a:xfrm>
              <a:off x="2926" y="3993"/>
              <a:ext cx="2642" cy="327"/>
            </a:xfrm>
            <a:prstGeom prst="rect">
              <a:avLst/>
            </a:prstGeom>
            <a:noFill/>
            <a:ln w="57150" cap="flat" cmpd="sng">
              <a:solidFill>
                <a:schemeClr val="tx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0000" tIns="46800" rIns="90000" bIns="46800" anchor="t"/>
            <a:lstStyle/>
            <a:p>
              <a:pPr>
                <a:spcBef>
                  <a:spcPct val="20000"/>
                </a:spcBef>
              </a:pPr>
              <a:endParaRPr lang="zh-CN" altLang="zh-CN" sz="2800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1987" name="Rectangle 38"/>
            <p:cNvSpPr/>
            <p:nvPr/>
          </p:nvSpPr>
          <p:spPr>
            <a:xfrm>
              <a:off x="816" y="3993"/>
              <a:ext cx="2110" cy="327"/>
            </a:xfrm>
            <a:prstGeom prst="rect">
              <a:avLst/>
            </a:prstGeom>
            <a:noFill/>
            <a:ln w="57150" cap="flat" cmpd="sng">
              <a:solidFill>
                <a:schemeClr val="tx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0000" tIns="226800" rIns="90000" bIns="226800" anchor="t"/>
            <a:lstStyle/>
            <a:p>
              <a:pPr>
                <a:spcBef>
                  <a:spcPct val="20000"/>
                </a:spcBef>
              </a:pPr>
              <a:endParaRPr lang="zh-CN" altLang="zh-CN" sz="2800" dirty="0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1988" name="Rectangle 37"/>
            <p:cNvSpPr/>
            <p:nvPr/>
          </p:nvSpPr>
          <p:spPr>
            <a:xfrm>
              <a:off x="288" y="3993"/>
              <a:ext cx="528" cy="327"/>
            </a:xfrm>
            <a:prstGeom prst="rect">
              <a:avLst/>
            </a:prstGeom>
            <a:noFill/>
            <a:ln w="57150" cap="flat" cmpd="sng">
              <a:solidFill>
                <a:schemeClr val="tx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0000" tIns="46800" rIns="90000" bIns="46800" anchor="t"/>
            <a:lstStyle/>
            <a:p>
              <a:pPr>
                <a:spcBef>
                  <a:spcPct val="20000"/>
                </a:spcBef>
              </a:pPr>
              <a:r>
                <a:rPr lang="zh-CN" altLang="en-US" sz="20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失败原因不同</a:t>
              </a:r>
            </a:p>
          </p:txBody>
        </p:sp>
        <p:sp>
          <p:nvSpPr>
            <p:cNvPr id="41989" name="Line 40"/>
            <p:cNvSpPr/>
            <p:nvPr/>
          </p:nvSpPr>
          <p:spPr>
            <a:xfrm>
              <a:off x="288" y="3993"/>
              <a:ext cx="5280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1990" name="Line 41"/>
            <p:cNvSpPr/>
            <p:nvPr/>
          </p:nvSpPr>
          <p:spPr>
            <a:xfrm>
              <a:off x="288" y="4320"/>
              <a:ext cx="5280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1991" name="Line 42"/>
            <p:cNvSpPr/>
            <p:nvPr/>
          </p:nvSpPr>
          <p:spPr>
            <a:xfrm>
              <a:off x="288" y="3993"/>
              <a:ext cx="0" cy="327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1992" name="Line 43"/>
            <p:cNvSpPr/>
            <p:nvPr/>
          </p:nvSpPr>
          <p:spPr>
            <a:xfrm>
              <a:off x="816" y="3993"/>
              <a:ext cx="0" cy="327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1993" name="Line 44"/>
            <p:cNvSpPr/>
            <p:nvPr/>
          </p:nvSpPr>
          <p:spPr>
            <a:xfrm>
              <a:off x="2926" y="3993"/>
              <a:ext cx="0" cy="327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1994" name="Line 45"/>
            <p:cNvSpPr/>
            <p:nvPr/>
          </p:nvSpPr>
          <p:spPr>
            <a:xfrm>
              <a:off x="5568" y="3993"/>
              <a:ext cx="0" cy="327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1995" name="Text Box 3"/>
          <p:cNvSpPr txBox="1"/>
          <p:nvPr/>
        </p:nvSpPr>
        <p:spPr>
          <a:xfrm>
            <a:off x="2743650" y="1"/>
            <a:ext cx="5257800" cy="1200329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联系</a:t>
            </a:r>
            <a:r>
              <a:rPr lang="en-US" altLang="zh-CN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1851—1864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年中国太平天国运动、</a:t>
            </a:r>
            <a:r>
              <a:rPr lang="en-US" altLang="zh-CN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1857—1859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年印度民族大起义，比较它们的异同？</a:t>
            </a:r>
          </a:p>
        </p:txBody>
      </p:sp>
      <p:sp>
        <p:nvSpPr>
          <p:cNvPr id="41996" name="Text Box 4"/>
          <p:cNvSpPr txBox="1"/>
          <p:nvPr/>
        </p:nvSpPr>
        <p:spPr>
          <a:xfrm>
            <a:off x="1143450" y="914401"/>
            <a:ext cx="685800" cy="40011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97" name="Rectangle 6"/>
          <p:cNvSpPr/>
          <p:nvPr/>
        </p:nvSpPr>
        <p:spPr>
          <a:xfrm>
            <a:off x="1374698" y="2133600"/>
            <a:ext cx="6400800" cy="3733800"/>
          </a:xfrm>
          <a:prstGeom prst="rect">
            <a:avLst/>
          </a:prstGeom>
          <a:solidFill>
            <a:srgbClr val="FFFFFF"/>
          </a:solidFill>
          <a:ln w="571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1998" name="Line 7"/>
          <p:cNvSpPr/>
          <p:nvPr/>
        </p:nvSpPr>
        <p:spPr>
          <a:xfrm flipV="1">
            <a:off x="1486350" y="2667001"/>
            <a:ext cx="6400800" cy="36513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1999" name="Line 8"/>
          <p:cNvSpPr/>
          <p:nvPr/>
        </p:nvSpPr>
        <p:spPr>
          <a:xfrm flipH="1">
            <a:off x="2115000" y="1905000"/>
            <a:ext cx="0" cy="37338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2000" name="Line 9"/>
          <p:cNvSpPr/>
          <p:nvPr/>
        </p:nvSpPr>
        <p:spPr>
          <a:xfrm>
            <a:off x="4686750" y="1905000"/>
            <a:ext cx="0" cy="37338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2001" name="Line 10"/>
          <p:cNvSpPr/>
          <p:nvPr/>
        </p:nvSpPr>
        <p:spPr>
          <a:xfrm>
            <a:off x="1486350" y="4038600"/>
            <a:ext cx="6400800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2002" name="Line 11"/>
          <p:cNvSpPr/>
          <p:nvPr/>
        </p:nvSpPr>
        <p:spPr>
          <a:xfrm>
            <a:off x="1486350" y="4953000"/>
            <a:ext cx="6400800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2003" name="Text Box 12"/>
          <p:cNvSpPr txBox="1"/>
          <p:nvPr/>
        </p:nvSpPr>
        <p:spPr>
          <a:xfrm>
            <a:off x="2348102" y="1974157"/>
            <a:ext cx="2114550" cy="954107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印度民族起义</a:t>
            </a:r>
          </a:p>
        </p:txBody>
      </p:sp>
      <p:sp>
        <p:nvSpPr>
          <p:cNvPr id="42004" name="Text Box 13"/>
          <p:cNvSpPr txBox="1"/>
          <p:nvPr/>
        </p:nvSpPr>
        <p:spPr>
          <a:xfrm>
            <a:off x="5258250" y="1842285"/>
            <a:ext cx="2286000" cy="954107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太平天国运动</a:t>
            </a:r>
          </a:p>
        </p:txBody>
      </p:sp>
      <p:sp>
        <p:nvSpPr>
          <p:cNvPr id="42005" name="Text Box 14"/>
          <p:cNvSpPr txBox="1"/>
          <p:nvPr/>
        </p:nvSpPr>
        <p:spPr>
          <a:xfrm>
            <a:off x="518716" y="3488344"/>
            <a:ext cx="613172" cy="1569660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领导不同</a:t>
            </a:r>
          </a:p>
        </p:txBody>
      </p:sp>
      <p:sp>
        <p:nvSpPr>
          <p:cNvPr id="42006" name="Text Box 15"/>
          <p:cNvSpPr txBox="1"/>
          <p:nvPr/>
        </p:nvSpPr>
        <p:spPr>
          <a:xfrm>
            <a:off x="1429200" y="4799182"/>
            <a:ext cx="800100" cy="1015663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参加者不同</a:t>
            </a:r>
          </a:p>
        </p:txBody>
      </p:sp>
      <p:sp>
        <p:nvSpPr>
          <p:cNvPr id="42007" name="Text Box 16"/>
          <p:cNvSpPr txBox="1"/>
          <p:nvPr/>
        </p:nvSpPr>
        <p:spPr>
          <a:xfrm>
            <a:off x="1429200" y="2189113"/>
            <a:ext cx="742950" cy="2308324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斗争目标不同</a:t>
            </a:r>
          </a:p>
        </p:txBody>
      </p:sp>
      <p:sp>
        <p:nvSpPr>
          <p:cNvPr id="63" name="Text Box 17"/>
          <p:cNvSpPr txBox="1"/>
          <p:nvPr/>
        </p:nvSpPr>
        <p:spPr>
          <a:xfrm>
            <a:off x="2172151" y="4191953"/>
            <a:ext cx="2099072" cy="52197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封建王公</a:t>
            </a:r>
          </a:p>
        </p:txBody>
      </p:sp>
      <p:sp>
        <p:nvSpPr>
          <p:cNvPr id="64" name="Text Box 18"/>
          <p:cNvSpPr txBox="1"/>
          <p:nvPr/>
        </p:nvSpPr>
        <p:spPr>
          <a:xfrm>
            <a:off x="5086800" y="5030153"/>
            <a:ext cx="2207419" cy="52197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农民阶级</a:t>
            </a:r>
          </a:p>
        </p:txBody>
      </p:sp>
      <p:sp>
        <p:nvSpPr>
          <p:cNvPr id="65" name="Text Box 19"/>
          <p:cNvSpPr txBox="1"/>
          <p:nvPr/>
        </p:nvSpPr>
        <p:spPr>
          <a:xfrm>
            <a:off x="2115000" y="5030153"/>
            <a:ext cx="2214563" cy="52197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主要是土兵</a:t>
            </a:r>
          </a:p>
        </p:txBody>
      </p:sp>
      <p:sp>
        <p:nvSpPr>
          <p:cNvPr id="66" name="Text Box 20"/>
          <p:cNvSpPr txBox="1"/>
          <p:nvPr/>
        </p:nvSpPr>
        <p:spPr>
          <a:xfrm>
            <a:off x="5143950" y="4268153"/>
            <a:ext cx="2106216" cy="52197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农民阶级</a:t>
            </a:r>
          </a:p>
        </p:txBody>
      </p:sp>
      <p:sp>
        <p:nvSpPr>
          <p:cNvPr id="67" name="Text Box 21"/>
          <p:cNvSpPr txBox="1"/>
          <p:nvPr/>
        </p:nvSpPr>
        <p:spPr>
          <a:xfrm>
            <a:off x="2172150" y="2680148"/>
            <a:ext cx="2457450" cy="138499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为反抗英国的殖民统治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侧重于反侵略</a:t>
            </a:r>
          </a:p>
        </p:txBody>
      </p:sp>
      <p:sp>
        <p:nvSpPr>
          <p:cNvPr id="68" name="Text Box 22"/>
          <p:cNvSpPr txBox="1"/>
          <p:nvPr/>
        </p:nvSpPr>
        <p:spPr>
          <a:xfrm>
            <a:off x="4743900" y="2451211"/>
            <a:ext cx="3257550" cy="181588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要推翻清政府的统治，侧重于反封建，也包括外国侵略势力</a:t>
            </a:r>
          </a:p>
        </p:txBody>
      </p:sp>
      <p:sp>
        <p:nvSpPr>
          <p:cNvPr id="42014" name="Text Box 23"/>
          <p:cNvSpPr txBox="1"/>
          <p:nvPr/>
        </p:nvSpPr>
        <p:spPr>
          <a:xfrm>
            <a:off x="539552" y="1918684"/>
            <a:ext cx="285750" cy="156966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不同点：</a:t>
            </a:r>
          </a:p>
        </p:txBody>
      </p:sp>
      <p:sp>
        <p:nvSpPr>
          <p:cNvPr id="70" name="Rectangle 55"/>
          <p:cNvSpPr/>
          <p:nvPr/>
        </p:nvSpPr>
        <p:spPr>
          <a:xfrm>
            <a:off x="2115000" y="5867400"/>
            <a:ext cx="2571750" cy="956288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被英国军队残酷镇压</a:t>
            </a:r>
          </a:p>
        </p:txBody>
      </p:sp>
      <p:sp>
        <p:nvSpPr>
          <p:cNvPr id="71" name="Rectangle 56"/>
          <p:cNvSpPr/>
          <p:nvPr/>
        </p:nvSpPr>
        <p:spPr>
          <a:xfrm>
            <a:off x="4743901" y="5867400"/>
            <a:ext cx="4131557" cy="525401"/>
          </a:xfrm>
          <a:prstGeom prst="rect">
            <a:avLst/>
          </a:prstGeom>
          <a:noFill/>
          <a:ln w="76200">
            <a:noFill/>
          </a:ln>
        </p:spPr>
        <p:txBody>
          <a:bodyPr wrap="none" lIns="90000" tIns="46800" rIns="90000" bIns="468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被中外反动势力联合绞杀</a:t>
            </a:r>
          </a:p>
        </p:txBody>
      </p:sp>
      <p:grpSp>
        <p:nvGrpSpPr>
          <p:cNvPr id="42017" name="Group 60"/>
          <p:cNvGrpSpPr/>
          <p:nvPr/>
        </p:nvGrpSpPr>
        <p:grpSpPr>
          <a:xfrm>
            <a:off x="1143450" y="0"/>
            <a:ext cx="1543050" cy="838200"/>
            <a:chOff x="1247" y="1253"/>
            <a:chExt cx="2495" cy="1406"/>
          </a:xfrm>
        </p:grpSpPr>
        <p:sp>
          <p:nvSpPr>
            <p:cNvPr id="42018" name="WordArt 61"/>
            <p:cNvSpPr>
              <a:spLocks noTextEdit="1"/>
            </p:cNvSpPr>
            <p:nvPr/>
          </p:nvSpPr>
          <p:spPr>
            <a:xfrm>
              <a:off x="1565" y="1661"/>
              <a:ext cx="1859" cy="59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 fontScale="55000" lnSpcReduction="20000"/>
            </a:bodyPr>
            <a:lstStyle/>
            <a:p>
              <a:pPr algn="ctr"/>
              <a:r>
                <a:rPr lang="zh-CN" altLang="en-US" sz="3600" b="1">
                  <a:ln w="12700" cap="flat" cmpd="sng">
                    <a:solidFill>
                      <a:schemeClr val="accent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333399"/>
                  </a:solidFill>
                  <a:effectLst>
                    <a:outerShdw dist="35921" dir="2699999" sy="50000" kx="2115830" algn="bl" rotWithShape="0">
                      <a:srgbClr val="C0C0C0">
                        <a:alpha val="79999"/>
                      </a:srgbClr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议一议</a:t>
              </a:r>
            </a:p>
          </p:txBody>
        </p:sp>
        <p:sp>
          <p:nvSpPr>
            <p:cNvPr id="74" name="AutoShape 62"/>
            <p:cNvSpPr>
              <a:spLocks noChangeArrowheads="1"/>
            </p:cNvSpPr>
            <p:nvPr/>
          </p:nvSpPr>
          <p:spPr bwMode="auto">
            <a:xfrm>
              <a:off x="1247" y="1253"/>
              <a:ext cx="2495" cy="1406"/>
            </a:xfrm>
            <a:prstGeom prst="cloudCallout">
              <a:avLst>
                <a:gd name="adj1" fmla="val -28108"/>
                <a:gd name="adj2" fmla="val 55352"/>
              </a:avLst>
            </a:prstGeom>
            <a:noFill/>
            <a:ln w="76200">
              <a:solidFill>
                <a:srgbClr val="FF0000"/>
              </a:solidFill>
              <a:rou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zh-CN" sz="54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Garamond" panose="02020404030301010803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80205515"/>
      </p:ext>
    </p:extLst>
  </p:cSld>
  <p:clrMapOvr>
    <a:masterClrMapping/>
  </p:clrMapOvr>
  <p:transition>
    <p:checker dir="vert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  <p:bldP spid="67" grpId="0"/>
      <p:bldP spid="68" grpId="0"/>
      <p:bldP spid="70" grpId="0"/>
      <p:bldP spid="7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8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联系</a:t>
            </a:r>
            <a:r>
              <a:rPr lang="en-US" altLang="zh-CN" sz="28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1851—1864</a:t>
            </a:r>
            <a:r>
              <a:rPr lang="zh-CN" altLang="en-US" sz="28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年中国太平天国运动、</a:t>
            </a:r>
            <a:r>
              <a:rPr lang="en-US" altLang="zh-CN" sz="28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1857—1859</a:t>
            </a:r>
            <a:r>
              <a:rPr lang="zh-CN" altLang="en-US" sz="28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年印度民族大起义，比较它们的异同</a:t>
            </a:r>
            <a:r>
              <a:rPr lang="zh-CN" altLang="en-US" sz="28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？</a:t>
            </a:r>
            <a:endParaRPr lang="zh-CN" altLang="en-US" sz="2800" dirty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395536" y="1340768"/>
            <a:ext cx="7620000" cy="1656184"/>
          </a:xfrm>
        </p:spPr>
        <p:txBody>
          <a:bodyPr/>
          <a:lstStyle/>
          <a:p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相同点</a:t>
            </a:r>
            <a:r>
              <a:rPr lang="zh-CN" altLang="en-US" sz="24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r>
              <a:rPr lang="en-US" altLang="zh-CN" sz="24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400" b="1" dirty="0" smtClean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都</a:t>
            </a:r>
            <a:r>
              <a:rPr lang="zh-CN" altLang="en-US" sz="24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沉重打击了英国殖民者的统治</a:t>
            </a:r>
            <a:r>
              <a:rPr lang="zh-CN" altLang="en-US" sz="2400" b="1" dirty="0" smtClean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r>
              <a:rPr lang="en-US" altLang="zh-CN" sz="24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400" b="1" dirty="0" smtClean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都</a:t>
            </a:r>
            <a:r>
              <a:rPr lang="zh-CN" altLang="en-US" sz="24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以失败告终，没有先进阶级的领导</a:t>
            </a:r>
            <a:r>
              <a:rPr lang="en-US" altLang="zh-CN" sz="2400" b="1" dirty="0" smtClean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;</a:t>
            </a:r>
            <a:r>
              <a:rPr lang="en-US" altLang="zh-CN" sz="24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en-US" sz="2400" b="1" dirty="0" smtClean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都</a:t>
            </a:r>
            <a:r>
              <a:rPr lang="zh-CN" altLang="en-US" sz="24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显示了殖民地半殖民地人民抗争的英勇精神等。</a:t>
            </a:r>
          </a:p>
          <a:p>
            <a:r>
              <a:rPr lang="zh-CN" altLang="en-US" sz="2400" b="1" dirty="0">
                <a:latin typeface="隶书" panose="02010509060101010101" pitchFamily="49" charset="-122"/>
                <a:ea typeface="隶书" panose="02010509060101010101" pitchFamily="49" charset="-122"/>
              </a:rPr>
              <a:t>不同点：</a:t>
            </a:r>
          </a:p>
          <a:p>
            <a:endParaRPr lang="zh-CN" altLang="en-US" sz="24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zh-CN" altLang="en-US" dirty="0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4723349"/>
              </p:ext>
            </p:extLst>
          </p:nvPr>
        </p:nvGraphicFramePr>
        <p:xfrm>
          <a:off x="323528" y="3068960"/>
          <a:ext cx="7416823" cy="3444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/>
                <a:gridCol w="3288365"/>
                <a:gridCol w="2472274"/>
              </a:tblGrid>
              <a:tr h="370840">
                <a:tc>
                  <a:txBody>
                    <a:bodyPr/>
                    <a:lstStyle/>
                    <a:p>
                      <a:endParaRPr lang="zh-CN" altLang="en-US" sz="2800" b="1" dirty="0">
                        <a:solidFill>
                          <a:schemeClr val="tx1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solidFill>
                            <a:schemeClr val="tx1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印度民族大起义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solidFill>
                            <a:schemeClr val="tx1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太平天国运动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solidFill>
                            <a:schemeClr val="tx1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斗争目标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kern="1200" dirty="0" smtClean="0">
                          <a:solidFill>
                            <a:srgbClr val="0000FF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  <a:cs typeface="+mn-cs"/>
                        </a:rPr>
                        <a:t>为反抗英国的殖民统治</a:t>
                      </a:r>
                      <a:r>
                        <a:rPr lang="en-US" altLang="zh-CN" sz="2800" b="1" kern="1200" dirty="0" smtClean="0">
                          <a:solidFill>
                            <a:srgbClr val="0000FF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  <a:cs typeface="+mn-cs"/>
                        </a:rPr>
                        <a:t>,</a:t>
                      </a:r>
                      <a:r>
                        <a:rPr lang="zh-CN" altLang="en-US" sz="2800" b="1" kern="1200" dirty="0" smtClean="0">
                          <a:solidFill>
                            <a:srgbClr val="0000FF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  <a:cs typeface="+mn-cs"/>
                        </a:rPr>
                        <a:t>侧重于反侵略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kern="1200" dirty="0" smtClean="0">
                          <a:solidFill>
                            <a:srgbClr val="0000FF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  <a:cs typeface="+mn-cs"/>
                        </a:rPr>
                        <a:t>既反封建又反侵略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solidFill>
                            <a:schemeClr val="tx1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领导者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solidFill>
                            <a:schemeClr val="tx1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封建王公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solidFill>
                            <a:schemeClr val="tx1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农民阶级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solidFill>
                            <a:schemeClr val="tx1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参加者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solidFill>
                            <a:schemeClr val="tx1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士兵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solidFill>
                            <a:schemeClr val="tx1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农民阶级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solidFill>
                            <a:schemeClr val="tx1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失败原因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solidFill>
                            <a:schemeClr val="tx1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被英国残酷镇压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solidFill>
                            <a:schemeClr val="tx1"/>
                          </a:solidFill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被中外反动势力联合绞杀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隶书" panose="02010509060101010101" pitchFamily="49" charset="-122"/>
                        <a:ea typeface="隶书" panose="02010509060101010101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094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ext Box 4"/>
          <p:cNvSpPr txBox="1"/>
          <p:nvPr/>
        </p:nvSpPr>
        <p:spPr>
          <a:xfrm>
            <a:off x="1781625" y="1373029"/>
            <a:ext cx="1387079" cy="769441"/>
          </a:xfrm>
          <a:prstGeom prst="rect">
            <a:avLst/>
          </a:prstGeom>
          <a:noFill/>
          <a:ln w="38100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拉美</a:t>
            </a:r>
          </a:p>
        </p:txBody>
      </p:sp>
      <p:sp>
        <p:nvSpPr>
          <p:cNvPr id="123907" name="Text Box 7"/>
          <p:cNvSpPr txBox="1"/>
          <p:nvPr/>
        </p:nvSpPr>
        <p:spPr>
          <a:xfrm>
            <a:off x="3123768" y="4229101"/>
            <a:ext cx="1847850" cy="645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algn="ctr"/>
            <a:r>
              <a:rPr lang="zh-CN" altLang="en-US" sz="36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t>反抗</a:t>
            </a:r>
            <a:endParaRPr lang="zh-CN" altLang="en-US" sz="3600" b="1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23908" name="Text Box 8"/>
          <p:cNvSpPr txBox="1"/>
          <p:nvPr/>
        </p:nvSpPr>
        <p:spPr>
          <a:xfrm>
            <a:off x="4727594" y="1325344"/>
            <a:ext cx="1626394" cy="646331"/>
          </a:xfrm>
          <a:prstGeom prst="rect">
            <a:avLst/>
          </a:prstGeom>
          <a:noFill/>
          <a:ln w="38100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西、葡</a:t>
            </a:r>
          </a:p>
        </p:txBody>
      </p:sp>
      <p:sp>
        <p:nvSpPr>
          <p:cNvPr id="123909" name="Text Box 9"/>
          <p:cNvSpPr txBox="1"/>
          <p:nvPr/>
        </p:nvSpPr>
        <p:spPr>
          <a:xfrm>
            <a:off x="1714553" y="2005817"/>
            <a:ext cx="5035876" cy="646331"/>
          </a:xfrm>
          <a:prstGeom prst="rect">
            <a:avLst/>
          </a:prstGeom>
          <a:noFill/>
          <a:ln w="38100">
            <a:noFill/>
            <a:miter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36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t>玻利瓦尔、圣马丁</a:t>
            </a:r>
            <a:endParaRPr lang="zh-CN" altLang="en-US" sz="3600" b="1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23910" name="Text Box 10"/>
          <p:cNvSpPr txBox="1"/>
          <p:nvPr/>
        </p:nvSpPr>
        <p:spPr>
          <a:xfrm>
            <a:off x="1781625" y="4635500"/>
            <a:ext cx="1332310" cy="768350"/>
          </a:xfrm>
          <a:prstGeom prst="rect">
            <a:avLst/>
          </a:prstGeom>
          <a:noFill/>
          <a:ln w="38100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印度</a:t>
            </a:r>
          </a:p>
        </p:txBody>
      </p:sp>
      <p:sp>
        <p:nvSpPr>
          <p:cNvPr id="17420" name="Text Box 12"/>
          <p:cNvSpPr txBox="1"/>
          <p:nvPr/>
        </p:nvSpPr>
        <p:spPr>
          <a:xfrm>
            <a:off x="5027631" y="4296400"/>
            <a:ext cx="1026319" cy="1446550"/>
          </a:xfrm>
          <a:prstGeom prst="rect">
            <a:avLst/>
          </a:prstGeom>
          <a:noFill/>
          <a:ln w="38100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英国</a:t>
            </a:r>
          </a:p>
        </p:txBody>
      </p:sp>
      <p:sp>
        <p:nvSpPr>
          <p:cNvPr id="43015" name="Text Box 14"/>
          <p:cNvSpPr txBox="1"/>
          <p:nvPr/>
        </p:nvSpPr>
        <p:spPr>
          <a:xfrm>
            <a:off x="-18147" y="1971675"/>
            <a:ext cx="1292662" cy="2663825"/>
          </a:xfrm>
          <a:prstGeom prst="rect">
            <a:avLst/>
          </a:prstGeom>
          <a:noFill/>
          <a:ln w="38100">
            <a:noFill/>
          </a:ln>
        </p:spPr>
        <p:txBody>
          <a:bodyPr vert="eaVert" anchor="t">
            <a:spAutoFit/>
          </a:bodyPr>
          <a:lstStyle/>
          <a:p>
            <a:pPr algn="ctr"/>
            <a:r>
              <a:rPr lang="zh-CN" altLang="en-US" sz="3600" b="1" dirty="0" smtClean="0">
                <a:latin typeface="Arial" panose="020B0604020202020204" pitchFamily="34" charset="0"/>
                <a:ea typeface="黑体" panose="02010609060101010101" pitchFamily="49" charset="-122"/>
              </a:rPr>
              <a:t>殖民地人民的反抗斗争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23914" name="Text Box 17"/>
          <p:cNvSpPr txBox="1"/>
          <p:nvPr/>
        </p:nvSpPr>
        <p:spPr>
          <a:xfrm>
            <a:off x="2987824" y="4940301"/>
            <a:ext cx="2194536" cy="646331"/>
          </a:xfrm>
          <a:prstGeom prst="rect">
            <a:avLst/>
          </a:prstGeom>
          <a:noFill/>
          <a:ln w="38100">
            <a:noFill/>
            <a:miter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36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t>章西女王</a:t>
            </a:r>
            <a:endParaRPr lang="zh-CN" altLang="en-US" sz="3600" b="1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23950" name="Line 46"/>
          <p:cNvSpPr/>
          <p:nvPr/>
        </p:nvSpPr>
        <p:spPr>
          <a:xfrm flipV="1">
            <a:off x="3129722" y="4949826"/>
            <a:ext cx="1890713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stealth" w="med" len="lg"/>
          </a:ln>
        </p:spPr>
        <p:txBody>
          <a:bodyPr anchor="t"/>
          <a:lstStyle/>
          <a:p>
            <a:endParaRPr lang="zh-CN" altLang="en-US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3916" name="Text Box 19"/>
          <p:cNvSpPr txBox="1"/>
          <p:nvPr/>
        </p:nvSpPr>
        <p:spPr>
          <a:xfrm>
            <a:off x="2987824" y="985267"/>
            <a:ext cx="1541860" cy="76835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algn="ctr"/>
            <a:r>
              <a:rPr lang="zh-CN" altLang="en-US" sz="44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t>反抗</a:t>
            </a:r>
            <a:endParaRPr lang="zh-CN" altLang="en-US" sz="4400" b="1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" name="Line 46"/>
          <p:cNvSpPr/>
          <p:nvPr/>
        </p:nvSpPr>
        <p:spPr>
          <a:xfrm flipV="1">
            <a:off x="3212469" y="1781948"/>
            <a:ext cx="1503547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stealth" w="med" len="lg"/>
          </a:ln>
        </p:spPr>
        <p:txBody>
          <a:bodyPr anchor="t"/>
          <a:lstStyle/>
          <a:p>
            <a:endParaRPr lang="zh-CN" altLang="en-US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左大括号 2"/>
          <p:cNvSpPr/>
          <p:nvPr/>
        </p:nvSpPr>
        <p:spPr>
          <a:xfrm>
            <a:off x="1331640" y="1880394"/>
            <a:ext cx="504056" cy="3059907"/>
          </a:xfrm>
          <a:prstGeom prst="lef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Line 46"/>
          <p:cNvSpPr/>
          <p:nvPr/>
        </p:nvSpPr>
        <p:spPr>
          <a:xfrm flipV="1">
            <a:off x="6208680" y="1731412"/>
            <a:ext cx="737252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stealth" w="med" len="lg"/>
          </a:ln>
        </p:spPr>
        <p:txBody>
          <a:bodyPr anchor="t"/>
          <a:lstStyle/>
          <a:p>
            <a:endParaRPr lang="zh-CN" altLang="en-US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945932" y="1312088"/>
            <a:ext cx="1296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成功</a:t>
            </a:r>
            <a:endParaRPr lang="zh-CN" altLang="en-US" sz="40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3" name="Line 46"/>
          <p:cNvSpPr/>
          <p:nvPr/>
        </p:nvSpPr>
        <p:spPr>
          <a:xfrm flipV="1">
            <a:off x="6053950" y="5019675"/>
            <a:ext cx="737252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stealth" w="med" len="lg"/>
          </a:ln>
        </p:spPr>
        <p:txBody>
          <a:bodyPr anchor="t"/>
          <a:lstStyle/>
          <a:p>
            <a:endParaRPr lang="zh-CN" altLang="en-US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791202" y="4586358"/>
            <a:ext cx="1296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失败</a:t>
            </a:r>
            <a:endParaRPr lang="zh-CN" altLang="en-US" sz="40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-53961" y="92641"/>
            <a:ext cx="327525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课堂小结</a:t>
            </a:r>
            <a:endParaRPr lang="zh-CN" altLang="en-US" sz="6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7891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3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3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3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3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3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3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3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3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6" grpId="0"/>
      <p:bldP spid="123907" grpId="0"/>
      <p:bldP spid="123908" grpId="0"/>
      <p:bldP spid="123909" grpId="0"/>
      <p:bldP spid="123910" grpId="0"/>
      <p:bldP spid="17420" grpId="0"/>
      <p:bldP spid="123914" grpId="0"/>
      <p:bldP spid="1239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504" y="44624"/>
            <a:ext cx="7620000" cy="1143000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链接中招考场</a:t>
            </a:r>
            <a:endParaRPr lang="zh-CN" altLang="en-US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340768"/>
            <a:ext cx="8352928" cy="4800600"/>
          </a:xfrm>
        </p:spPr>
        <p:txBody>
          <a:bodyPr>
            <a:normAutofit/>
          </a:bodyPr>
          <a:lstStyle/>
          <a:p>
            <a:r>
              <a:rPr lang="en-US" altLang="zh-CN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学会抓关键词是学习历史的重要方法之一，下列与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“</a:t>
            </a:r>
            <a:r>
              <a:rPr lang="zh-CN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印度民族英雄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”</a:t>
            </a:r>
            <a:r>
              <a:rPr lang="zh-CN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这一关键词相吻合的是（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    </a:t>
            </a:r>
            <a:r>
              <a:rPr lang="zh-CN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            </a:t>
            </a:r>
            <a:endParaRPr lang="zh-CN" altLang="zh-CN" sz="2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A.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华盛顿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     </a:t>
            </a:r>
            <a:r>
              <a:rPr lang="en-US" altLang="zh-CN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B.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章西女王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   </a:t>
            </a:r>
            <a:endParaRPr lang="en-US" altLang="zh-CN" sz="28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114300" indent="0">
              <a:buNone/>
            </a:pPr>
            <a:r>
              <a:rPr lang="en-US" altLang="zh-CN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. </a:t>
            </a:r>
            <a:r>
              <a:rPr lang="zh-CN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玻利瓦尔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     </a:t>
            </a:r>
            <a:r>
              <a:rPr lang="en-US" altLang="zh-CN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D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. </a:t>
            </a:r>
            <a:r>
              <a:rPr lang="zh-CN" altLang="zh-CN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拿破仑</a:t>
            </a:r>
            <a:endParaRPr lang="en-US" altLang="zh-CN" sz="28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fontAlgn="ctr"/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(2016·</a:t>
            </a:r>
            <a:r>
              <a:rPr lang="zh-CN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南京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)19</a:t>
            </a:r>
            <a:r>
              <a:rPr lang="zh-CN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世纪中期，遭受殖民主义侵略的亚洲人民掀起的解放运动是</a:t>
            </a:r>
            <a:r>
              <a:rPr lang="zh-CN" altLang="zh-CN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r>
              <a:rPr lang="zh-CN" altLang="zh-CN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endParaRPr lang="zh-CN" altLang="zh-CN" sz="2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fontAlgn="ctr"/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．攻占巴士底监狱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．拉丁美洲独立</a:t>
            </a:r>
            <a:r>
              <a:rPr lang="zh-CN" altLang="zh-CN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运动</a:t>
            </a:r>
            <a:endParaRPr lang="en-US" altLang="zh-CN" sz="28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fontAlgn="ctr"/>
            <a:r>
              <a:rPr lang="en-US" altLang="zh-CN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zh-CN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．印度民族大起义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D</a:t>
            </a:r>
            <a:r>
              <a:rPr lang="zh-CN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．中国的辛亥革命</a:t>
            </a:r>
          </a:p>
          <a:p>
            <a:endParaRPr lang="zh-CN" altLang="zh-CN" sz="2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5940152" y="2348880"/>
            <a:ext cx="5341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25491" y="4005064"/>
            <a:ext cx="5341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822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548680"/>
            <a:ext cx="7620000" cy="5616624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(2017</a:t>
            </a:r>
            <a:r>
              <a:rPr lang="zh-CN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年山东临沂卷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) </a:t>
            </a:r>
            <a:r>
              <a:rPr lang="zh-CN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如图反映的历史事件是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19</a:t>
            </a:r>
            <a:r>
              <a:rPr lang="zh-CN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世纪中期的一场声势浩大的民族大起义。这场起义发生于（　　）</a:t>
            </a:r>
          </a:p>
          <a:p>
            <a:endParaRPr lang="zh-CN" altLang="en-US" sz="36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624" y="2708920"/>
            <a:ext cx="1781175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1009884" y="4581128"/>
            <a:ext cx="65527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．印度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	</a:t>
            </a:r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    B</a:t>
            </a:r>
            <a:r>
              <a:rPr lang="zh-CN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．中国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	</a:t>
            </a:r>
            <a:endParaRPr lang="en-US" altLang="zh-CN" sz="36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fontAlgn="ctr"/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zh-CN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．委内瑞拉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	D</a:t>
            </a:r>
            <a:r>
              <a:rPr lang="zh-CN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．巴西</a:t>
            </a:r>
          </a:p>
        </p:txBody>
      </p:sp>
      <p:sp>
        <p:nvSpPr>
          <p:cNvPr id="6" name="矩形 5"/>
          <p:cNvSpPr/>
          <p:nvPr/>
        </p:nvSpPr>
        <p:spPr>
          <a:xfrm>
            <a:off x="2339752" y="2492896"/>
            <a:ext cx="5341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0763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620688"/>
            <a:ext cx="7620000" cy="4800600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4. 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(2016·</a:t>
            </a:r>
            <a:r>
              <a:rPr lang="zh-CN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广安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人们如此歌颂一位民族解放运动中的英雄：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“</a:t>
            </a:r>
            <a:r>
              <a:rPr lang="zh-CN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女王，印度人民感恩戴德，绝不会把你遗忘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……”</a:t>
            </a:r>
            <a:r>
              <a:rPr lang="zh-CN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这位英雄是</a:t>
            </a:r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(          )</a:t>
            </a:r>
            <a:endParaRPr lang="zh-CN" altLang="zh-CN" sz="36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A.</a:t>
            </a:r>
            <a:r>
              <a:rPr lang="zh-CN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圣马丁</a:t>
            </a:r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   B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章西</a:t>
            </a:r>
            <a:r>
              <a:rPr lang="zh-CN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女王</a:t>
            </a:r>
            <a:endParaRPr lang="en-US" altLang="zh-CN" sz="36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尼赫</a:t>
            </a:r>
            <a:r>
              <a:rPr lang="zh-CN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鲁</a:t>
            </a:r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   D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克伦威尔</a:t>
            </a:r>
            <a:endParaRPr lang="zh-CN" altLang="zh-CN" sz="36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zh-CN" altLang="en-US" sz="36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359612" y="2420888"/>
            <a:ext cx="5341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8531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相邻">
  <a:themeElements>
    <a:clrScheme name="相邻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相邻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302</TotalTime>
  <Words>1098</Words>
  <PresentationFormat>全屏显示(4:3)</PresentationFormat>
  <Paragraphs>138</Paragraphs>
  <Slides>20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相邻</vt:lpstr>
      <vt:lpstr>第一单元  殖民地人民的反抗与资本主义制度的扩展</vt:lpstr>
      <vt:lpstr>PowerPoint 演示文稿</vt:lpstr>
      <vt:lpstr>第1课 殖民地人民的反抗斗争</vt:lpstr>
      <vt:lpstr>一、拉丁美洲独立运动</vt:lpstr>
      <vt:lpstr>（一）拉丁美洲独立运动的背景</vt:lpstr>
      <vt:lpstr>2.土生白人对殖民统治的不满</vt:lpstr>
      <vt:lpstr>PowerPoint 演示文稿</vt:lpstr>
      <vt:lpstr>PowerPoint 演示文稿</vt:lpstr>
      <vt:lpstr>（三）拉丁美洲独立运动的结果</vt:lpstr>
      <vt:lpstr>二、印度民族大起义</vt:lpstr>
      <vt:lpstr>（三）概况</vt:lpstr>
      <vt:lpstr>（四）影响 </vt:lpstr>
      <vt:lpstr>拉美独立运动和印度民族大起义有什么异同点？</vt:lpstr>
      <vt:lpstr>同是民族解放运动，为什么拉美独立运动取得胜利，而印度民族大起义却失败了？</vt:lpstr>
      <vt:lpstr>PowerPoint 演示文稿</vt:lpstr>
      <vt:lpstr>联系1851—1864年中国太平天国运动、1857—1859年印度民族大起义，比较它们的异同？</vt:lpstr>
      <vt:lpstr>PowerPoint 演示文稿</vt:lpstr>
      <vt:lpstr>链接中招考场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2018-10-24T06:24:21Z</dcterms:created>
  <dcterms:modified xsi:type="dcterms:W3CDTF">2018-10-24T11:26:32Z</dcterms:modified>
</cp:coreProperties>
</file>