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55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57DC6E-1386-4AAE-AECB-AA6913E29DE2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A1A92A53-3447-44F7-81BA-F4B9338C3EB8}">
      <dgm:prSet phldrT="[文本]" custT="1"/>
      <dgm:spPr/>
      <dgm:t>
        <a:bodyPr/>
        <a:lstStyle/>
        <a:p>
          <a:r>
            <a:rPr lang="zh-CN" altLang="en-US" sz="2800" b="1" dirty="0" smtClean="0">
              <a:solidFill>
                <a:srgbClr val="FFFF00"/>
              </a:solidFill>
            </a:rPr>
            <a:t>学习目标</a:t>
          </a:r>
          <a:endParaRPr lang="zh-CN" altLang="en-US" sz="2800" b="1" dirty="0">
            <a:solidFill>
              <a:srgbClr val="FFFF00"/>
            </a:solidFill>
          </a:endParaRPr>
        </a:p>
      </dgm:t>
    </dgm:pt>
    <dgm:pt modelId="{12EDD343-C7C5-4F66-85E4-8934185C80FC}" type="parTrans" cxnId="{646F0370-AFAE-4474-B85C-DA8C0A2C3236}">
      <dgm:prSet/>
      <dgm:spPr/>
      <dgm:t>
        <a:bodyPr/>
        <a:lstStyle/>
        <a:p>
          <a:endParaRPr lang="zh-CN" altLang="en-US"/>
        </a:p>
      </dgm:t>
    </dgm:pt>
    <dgm:pt modelId="{33346A5E-CDCF-4C4F-A338-A07241719AFF}" type="sibTrans" cxnId="{646F0370-AFAE-4474-B85C-DA8C0A2C3236}">
      <dgm:prSet/>
      <dgm:spPr/>
      <dgm:t>
        <a:bodyPr/>
        <a:lstStyle/>
        <a:p>
          <a:endParaRPr lang="zh-CN" altLang="en-US"/>
        </a:p>
      </dgm:t>
    </dgm:pt>
    <dgm:pt modelId="{D72E58FE-2B36-4338-9F04-2BC11D4E14D3}">
      <dgm:prSet phldrT="[文本]"/>
      <dgm:spPr/>
      <dgm:t>
        <a:bodyPr/>
        <a:lstStyle/>
        <a:p>
          <a:r>
            <a:rPr lang="en-US" b="1" dirty="0" smtClean="0">
              <a:solidFill>
                <a:srgbClr val="92D050"/>
              </a:solidFill>
            </a:rPr>
            <a:t>1.</a:t>
          </a:r>
          <a:r>
            <a:rPr lang="zh-CN" dirty="0" smtClean="0">
              <a:solidFill>
                <a:srgbClr val="92D050"/>
              </a:solidFill>
            </a:rPr>
            <a:t>了解明治维新前夕日本幕府统治与锁国政策。</a:t>
          </a:r>
          <a:endParaRPr lang="zh-CN" altLang="en-US" dirty="0">
            <a:solidFill>
              <a:srgbClr val="92D050"/>
            </a:solidFill>
          </a:endParaRPr>
        </a:p>
      </dgm:t>
    </dgm:pt>
    <dgm:pt modelId="{0A19D0E5-8488-445C-93EA-B07B488411D2}" type="parTrans" cxnId="{0085F6F7-EA4A-4236-9CE1-4F5471A01C93}">
      <dgm:prSet/>
      <dgm:spPr/>
      <dgm:t>
        <a:bodyPr/>
        <a:lstStyle/>
        <a:p>
          <a:endParaRPr lang="zh-CN" altLang="en-US"/>
        </a:p>
      </dgm:t>
    </dgm:pt>
    <dgm:pt modelId="{8EF0D853-AEDF-4CFC-972C-B5951D24D9C3}" type="sibTrans" cxnId="{0085F6F7-EA4A-4236-9CE1-4F5471A01C93}">
      <dgm:prSet/>
      <dgm:spPr/>
      <dgm:t>
        <a:bodyPr/>
        <a:lstStyle/>
        <a:p>
          <a:endParaRPr lang="zh-CN" altLang="en-US"/>
        </a:p>
      </dgm:t>
    </dgm:pt>
    <dgm:pt modelId="{1329D323-D1AE-4D20-8426-6EA14DA7A539}">
      <dgm:prSet phldrT="[文本]"/>
      <dgm:spPr/>
      <dgm:t>
        <a:bodyPr/>
        <a:lstStyle/>
        <a:p>
          <a:r>
            <a:rPr lang="en-US" b="1" dirty="0" smtClean="0">
              <a:solidFill>
                <a:srgbClr val="FFC000"/>
              </a:solidFill>
            </a:rPr>
            <a:t>2</a:t>
          </a:r>
          <a:r>
            <a:rPr lang="zh-CN" dirty="0" smtClean="0">
              <a:solidFill>
                <a:srgbClr val="FFC000"/>
              </a:solidFill>
            </a:rPr>
            <a:t>．知道倒幕运动。</a:t>
          </a:r>
          <a:endParaRPr lang="zh-CN" altLang="en-US" dirty="0">
            <a:solidFill>
              <a:srgbClr val="FFC000"/>
            </a:solidFill>
          </a:endParaRPr>
        </a:p>
      </dgm:t>
    </dgm:pt>
    <dgm:pt modelId="{56B5B7C5-F391-4FE0-BA0E-21AB248B4E8D}" type="parTrans" cxnId="{E637848C-35FC-428E-9095-33C658BFECC7}">
      <dgm:prSet/>
      <dgm:spPr/>
      <dgm:t>
        <a:bodyPr/>
        <a:lstStyle/>
        <a:p>
          <a:endParaRPr lang="zh-CN" altLang="en-US"/>
        </a:p>
      </dgm:t>
    </dgm:pt>
    <dgm:pt modelId="{7BED1194-6F74-4199-9DE0-B98EAFEC6511}" type="sibTrans" cxnId="{E637848C-35FC-428E-9095-33C658BFECC7}">
      <dgm:prSet/>
      <dgm:spPr/>
      <dgm:t>
        <a:bodyPr/>
        <a:lstStyle/>
        <a:p>
          <a:endParaRPr lang="zh-CN" altLang="en-US"/>
        </a:p>
      </dgm:t>
    </dgm:pt>
    <dgm:pt modelId="{9042C031-34EE-4BFD-8BBD-07CCBA0805BF}">
      <dgm:prSet phldrT="[文本]"/>
      <dgm:spPr/>
      <dgm:t>
        <a:bodyPr/>
        <a:lstStyle/>
        <a:p>
          <a:r>
            <a:rPr lang="en-US" b="1" dirty="0" smtClean="0">
              <a:solidFill>
                <a:srgbClr val="00B0F0"/>
              </a:solidFill>
            </a:rPr>
            <a:t>3</a:t>
          </a:r>
          <a:r>
            <a:rPr lang="zh-CN" dirty="0" smtClean="0">
              <a:solidFill>
                <a:srgbClr val="00B0F0"/>
              </a:solidFill>
            </a:rPr>
            <a:t>．识记日本明治维新的主要内容及影响。</a:t>
          </a:r>
          <a:endParaRPr lang="zh-CN" altLang="en-US" dirty="0">
            <a:solidFill>
              <a:srgbClr val="00B0F0"/>
            </a:solidFill>
          </a:endParaRPr>
        </a:p>
      </dgm:t>
    </dgm:pt>
    <dgm:pt modelId="{2F117A81-1C42-4A53-84F3-76F192BDC88D}" type="parTrans" cxnId="{C735A37F-DC22-4BC7-B1DA-7D934E941485}">
      <dgm:prSet/>
      <dgm:spPr/>
      <dgm:t>
        <a:bodyPr/>
        <a:lstStyle/>
        <a:p>
          <a:endParaRPr lang="zh-CN" altLang="en-US"/>
        </a:p>
      </dgm:t>
    </dgm:pt>
    <dgm:pt modelId="{D6193201-D815-4567-A04F-5E9EEC21F3FC}" type="sibTrans" cxnId="{C735A37F-DC22-4BC7-B1DA-7D934E941485}">
      <dgm:prSet/>
      <dgm:spPr/>
      <dgm:t>
        <a:bodyPr/>
        <a:lstStyle/>
        <a:p>
          <a:endParaRPr lang="zh-CN" altLang="en-US"/>
        </a:p>
      </dgm:t>
    </dgm:pt>
    <dgm:pt modelId="{69BA0C91-0B26-4559-A0B6-B29CD3285D50}">
      <dgm:prSet phldrT="[文本]"/>
      <dgm:spPr/>
      <dgm:t>
        <a:bodyPr/>
        <a:lstStyle/>
        <a:p>
          <a:r>
            <a:rPr lang="en-US" b="1" dirty="0" smtClean="0">
              <a:solidFill>
                <a:srgbClr val="7030A0"/>
              </a:solidFill>
            </a:rPr>
            <a:t>4</a:t>
          </a:r>
          <a:r>
            <a:rPr lang="zh-CN" dirty="0" smtClean="0">
              <a:solidFill>
                <a:srgbClr val="7030A0"/>
              </a:solidFill>
            </a:rPr>
            <a:t>．正确评价日本明治维新。</a:t>
          </a:r>
          <a:endParaRPr lang="zh-CN" altLang="en-US" dirty="0">
            <a:solidFill>
              <a:srgbClr val="7030A0"/>
            </a:solidFill>
          </a:endParaRPr>
        </a:p>
      </dgm:t>
    </dgm:pt>
    <dgm:pt modelId="{34B77522-FAA5-4D90-9FCA-A7965E111EC9}" type="parTrans" cxnId="{CEAD5035-8E84-40C4-8844-5877AAFF45DB}">
      <dgm:prSet/>
      <dgm:spPr/>
      <dgm:t>
        <a:bodyPr/>
        <a:lstStyle/>
        <a:p>
          <a:endParaRPr lang="zh-CN" altLang="en-US"/>
        </a:p>
      </dgm:t>
    </dgm:pt>
    <dgm:pt modelId="{C850CBEF-5317-4BEA-AEE1-894EF74ED5B9}" type="sibTrans" cxnId="{CEAD5035-8E84-40C4-8844-5877AAFF45DB}">
      <dgm:prSet/>
      <dgm:spPr/>
      <dgm:t>
        <a:bodyPr/>
        <a:lstStyle/>
        <a:p>
          <a:endParaRPr lang="zh-CN" altLang="en-US"/>
        </a:p>
      </dgm:t>
    </dgm:pt>
    <dgm:pt modelId="{F17893E3-4088-4A3F-AF0D-1CE442F3B6CC}">
      <dgm:prSet/>
      <dgm:spPr/>
    </dgm:pt>
    <dgm:pt modelId="{53480907-C696-4EA0-A003-78D66A78285C}" type="parTrans" cxnId="{97A595CB-0B25-4E75-B590-74EAB9C7F6EE}">
      <dgm:prSet/>
      <dgm:spPr/>
      <dgm:t>
        <a:bodyPr/>
        <a:lstStyle/>
        <a:p>
          <a:endParaRPr lang="zh-CN" altLang="en-US"/>
        </a:p>
      </dgm:t>
    </dgm:pt>
    <dgm:pt modelId="{55C0450E-4823-48B5-AE29-E56C45AB8AE8}" type="sibTrans" cxnId="{97A595CB-0B25-4E75-B590-74EAB9C7F6EE}">
      <dgm:prSet/>
      <dgm:spPr/>
      <dgm:t>
        <a:bodyPr/>
        <a:lstStyle/>
        <a:p>
          <a:endParaRPr lang="zh-CN" altLang="en-US"/>
        </a:p>
      </dgm:t>
    </dgm:pt>
    <dgm:pt modelId="{0158E443-A023-4D16-9FAF-59CF15B59EC8}" type="pres">
      <dgm:prSet presAssocID="{2D57DC6E-1386-4AAE-AECB-AA6913E29DE2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5CFEAB9-3230-486D-87F1-09A81D8B253D}" type="pres">
      <dgm:prSet presAssocID="{2D57DC6E-1386-4AAE-AECB-AA6913E29DE2}" presName="matrix" presStyleCnt="0"/>
      <dgm:spPr/>
    </dgm:pt>
    <dgm:pt modelId="{6D5BD680-E472-4E7A-B940-F924C85FBD66}" type="pres">
      <dgm:prSet presAssocID="{2D57DC6E-1386-4AAE-AECB-AA6913E29DE2}" presName="tile1" presStyleLbl="node1" presStyleIdx="0" presStyleCnt="4"/>
      <dgm:spPr/>
      <dgm:t>
        <a:bodyPr/>
        <a:lstStyle/>
        <a:p>
          <a:endParaRPr lang="zh-CN" altLang="en-US"/>
        </a:p>
      </dgm:t>
    </dgm:pt>
    <dgm:pt modelId="{F0D4BBB9-368C-4207-91D6-948579E8EFA4}" type="pres">
      <dgm:prSet presAssocID="{2D57DC6E-1386-4AAE-AECB-AA6913E29DE2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9E6B641-70DC-42FB-86E3-FA6EBCF8326F}" type="pres">
      <dgm:prSet presAssocID="{2D57DC6E-1386-4AAE-AECB-AA6913E29DE2}" presName="tile2" presStyleLbl="node1" presStyleIdx="1" presStyleCnt="4"/>
      <dgm:spPr/>
      <dgm:t>
        <a:bodyPr/>
        <a:lstStyle/>
        <a:p>
          <a:endParaRPr lang="zh-CN" altLang="en-US"/>
        </a:p>
      </dgm:t>
    </dgm:pt>
    <dgm:pt modelId="{C6775BA1-6E6F-40C8-8E6B-5B001B41AAD3}" type="pres">
      <dgm:prSet presAssocID="{2D57DC6E-1386-4AAE-AECB-AA6913E29DE2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70D09A8-7518-4AD1-899C-AF94822BDDC1}" type="pres">
      <dgm:prSet presAssocID="{2D57DC6E-1386-4AAE-AECB-AA6913E29DE2}" presName="tile3" presStyleLbl="node1" presStyleIdx="2" presStyleCnt="4"/>
      <dgm:spPr/>
      <dgm:t>
        <a:bodyPr/>
        <a:lstStyle/>
        <a:p>
          <a:endParaRPr lang="zh-CN" altLang="en-US"/>
        </a:p>
      </dgm:t>
    </dgm:pt>
    <dgm:pt modelId="{12E74813-3B04-4640-B4D7-881D9396CE12}" type="pres">
      <dgm:prSet presAssocID="{2D57DC6E-1386-4AAE-AECB-AA6913E29DE2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E5767EF-353F-4B07-ABF5-C9DAADA08FE0}" type="pres">
      <dgm:prSet presAssocID="{2D57DC6E-1386-4AAE-AECB-AA6913E29DE2}" presName="tile4" presStyleLbl="node1" presStyleIdx="3" presStyleCnt="4"/>
      <dgm:spPr/>
      <dgm:t>
        <a:bodyPr/>
        <a:lstStyle/>
        <a:p>
          <a:endParaRPr lang="zh-CN" altLang="en-US"/>
        </a:p>
      </dgm:t>
    </dgm:pt>
    <dgm:pt modelId="{C0A8848A-FE47-4004-A8E1-4A22724417EC}" type="pres">
      <dgm:prSet presAssocID="{2D57DC6E-1386-4AAE-AECB-AA6913E29DE2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5EFB8EE-4280-43CA-B739-C04C969A73C5}" type="pres">
      <dgm:prSet presAssocID="{2D57DC6E-1386-4AAE-AECB-AA6913E29DE2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251E570C-136E-4B78-ABE9-79FCEC8FEA0A}" type="presOf" srcId="{2D57DC6E-1386-4AAE-AECB-AA6913E29DE2}" destId="{0158E443-A023-4D16-9FAF-59CF15B59EC8}" srcOrd="0" destOrd="0" presId="urn:microsoft.com/office/officeart/2005/8/layout/matrix1"/>
    <dgm:cxn modelId="{646F0370-AFAE-4474-B85C-DA8C0A2C3236}" srcId="{2D57DC6E-1386-4AAE-AECB-AA6913E29DE2}" destId="{A1A92A53-3447-44F7-81BA-F4B9338C3EB8}" srcOrd="0" destOrd="0" parTransId="{12EDD343-C7C5-4F66-85E4-8934185C80FC}" sibTransId="{33346A5E-CDCF-4C4F-A338-A07241719AFF}"/>
    <dgm:cxn modelId="{97A595CB-0B25-4E75-B590-74EAB9C7F6EE}" srcId="{2D57DC6E-1386-4AAE-AECB-AA6913E29DE2}" destId="{F17893E3-4088-4A3F-AF0D-1CE442F3B6CC}" srcOrd="1" destOrd="0" parTransId="{53480907-C696-4EA0-A003-78D66A78285C}" sibTransId="{55C0450E-4823-48B5-AE29-E56C45AB8AE8}"/>
    <dgm:cxn modelId="{4F307E31-EFAD-4CDE-9067-0E4FF943368E}" type="presOf" srcId="{69BA0C91-0B26-4559-A0B6-B29CD3285D50}" destId="{9E5767EF-353F-4B07-ABF5-C9DAADA08FE0}" srcOrd="0" destOrd="0" presId="urn:microsoft.com/office/officeart/2005/8/layout/matrix1"/>
    <dgm:cxn modelId="{C735A37F-DC22-4BC7-B1DA-7D934E941485}" srcId="{A1A92A53-3447-44F7-81BA-F4B9338C3EB8}" destId="{9042C031-34EE-4BFD-8BBD-07CCBA0805BF}" srcOrd="2" destOrd="0" parTransId="{2F117A81-1C42-4A53-84F3-76F192BDC88D}" sibTransId="{D6193201-D815-4567-A04F-5E9EEC21F3FC}"/>
    <dgm:cxn modelId="{22763CEC-4DEC-428B-B903-F4C278EE752F}" type="presOf" srcId="{D72E58FE-2B36-4338-9F04-2BC11D4E14D3}" destId="{F0D4BBB9-368C-4207-91D6-948579E8EFA4}" srcOrd="1" destOrd="0" presId="urn:microsoft.com/office/officeart/2005/8/layout/matrix1"/>
    <dgm:cxn modelId="{CEAD5035-8E84-40C4-8844-5877AAFF45DB}" srcId="{A1A92A53-3447-44F7-81BA-F4B9338C3EB8}" destId="{69BA0C91-0B26-4559-A0B6-B29CD3285D50}" srcOrd="3" destOrd="0" parTransId="{34B77522-FAA5-4D90-9FCA-A7965E111EC9}" sibTransId="{C850CBEF-5317-4BEA-AEE1-894EF74ED5B9}"/>
    <dgm:cxn modelId="{D22C65C3-FBAA-47C2-B683-BA92C325F66D}" type="presOf" srcId="{D72E58FE-2B36-4338-9F04-2BC11D4E14D3}" destId="{6D5BD680-E472-4E7A-B940-F924C85FBD66}" srcOrd="0" destOrd="0" presId="urn:microsoft.com/office/officeart/2005/8/layout/matrix1"/>
    <dgm:cxn modelId="{0AF14074-3DB7-45A0-A47A-B7224C501380}" type="presOf" srcId="{69BA0C91-0B26-4559-A0B6-B29CD3285D50}" destId="{C0A8848A-FE47-4004-A8E1-4A22724417EC}" srcOrd="1" destOrd="0" presId="urn:microsoft.com/office/officeart/2005/8/layout/matrix1"/>
    <dgm:cxn modelId="{11B10E4F-ECCD-43D7-858A-6E989D7C0B3F}" type="presOf" srcId="{9042C031-34EE-4BFD-8BBD-07CCBA0805BF}" destId="{A70D09A8-7518-4AD1-899C-AF94822BDDC1}" srcOrd="0" destOrd="0" presId="urn:microsoft.com/office/officeart/2005/8/layout/matrix1"/>
    <dgm:cxn modelId="{9B41CC0C-A831-4542-9EFC-4FB996DD584F}" type="presOf" srcId="{1329D323-D1AE-4D20-8426-6EA14DA7A539}" destId="{69E6B641-70DC-42FB-86E3-FA6EBCF8326F}" srcOrd="0" destOrd="0" presId="urn:microsoft.com/office/officeart/2005/8/layout/matrix1"/>
    <dgm:cxn modelId="{65EBF854-C172-44C5-AB1C-D5EDB41D7CA5}" type="presOf" srcId="{A1A92A53-3447-44F7-81BA-F4B9338C3EB8}" destId="{45EFB8EE-4280-43CA-B739-C04C969A73C5}" srcOrd="0" destOrd="0" presId="urn:microsoft.com/office/officeart/2005/8/layout/matrix1"/>
    <dgm:cxn modelId="{8CD196B9-255C-4EBD-9CF1-7FE8174A3694}" type="presOf" srcId="{9042C031-34EE-4BFD-8BBD-07CCBA0805BF}" destId="{12E74813-3B04-4640-B4D7-881D9396CE12}" srcOrd="1" destOrd="0" presId="urn:microsoft.com/office/officeart/2005/8/layout/matrix1"/>
    <dgm:cxn modelId="{E637848C-35FC-428E-9095-33C658BFECC7}" srcId="{A1A92A53-3447-44F7-81BA-F4B9338C3EB8}" destId="{1329D323-D1AE-4D20-8426-6EA14DA7A539}" srcOrd="1" destOrd="0" parTransId="{56B5B7C5-F391-4FE0-BA0E-21AB248B4E8D}" sibTransId="{7BED1194-6F74-4199-9DE0-B98EAFEC6511}"/>
    <dgm:cxn modelId="{0085F6F7-EA4A-4236-9CE1-4F5471A01C93}" srcId="{A1A92A53-3447-44F7-81BA-F4B9338C3EB8}" destId="{D72E58FE-2B36-4338-9F04-2BC11D4E14D3}" srcOrd="0" destOrd="0" parTransId="{0A19D0E5-8488-445C-93EA-B07B488411D2}" sibTransId="{8EF0D853-AEDF-4CFC-972C-B5951D24D9C3}"/>
    <dgm:cxn modelId="{0827EE05-B113-4AD7-8180-166ACF61B500}" type="presOf" srcId="{1329D323-D1AE-4D20-8426-6EA14DA7A539}" destId="{C6775BA1-6E6F-40C8-8E6B-5B001B41AAD3}" srcOrd="1" destOrd="0" presId="urn:microsoft.com/office/officeart/2005/8/layout/matrix1"/>
    <dgm:cxn modelId="{1E279C23-0020-4A34-852B-10D2C97294AF}" type="presParOf" srcId="{0158E443-A023-4D16-9FAF-59CF15B59EC8}" destId="{D5CFEAB9-3230-486D-87F1-09A81D8B253D}" srcOrd="0" destOrd="0" presId="urn:microsoft.com/office/officeart/2005/8/layout/matrix1"/>
    <dgm:cxn modelId="{82C65347-F65F-492A-8C8A-E450475A5534}" type="presParOf" srcId="{D5CFEAB9-3230-486D-87F1-09A81D8B253D}" destId="{6D5BD680-E472-4E7A-B940-F924C85FBD66}" srcOrd="0" destOrd="0" presId="urn:microsoft.com/office/officeart/2005/8/layout/matrix1"/>
    <dgm:cxn modelId="{E467E934-4F3A-4B96-BC5E-34786F57C00F}" type="presParOf" srcId="{D5CFEAB9-3230-486D-87F1-09A81D8B253D}" destId="{F0D4BBB9-368C-4207-91D6-948579E8EFA4}" srcOrd="1" destOrd="0" presId="urn:microsoft.com/office/officeart/2005/8/layout/matrix1"/>
    <dgm:cxn modelId="{37280D87-8E33-4E36-AD27-D2AC09DC5066}" type="presParOf" srcId="{D5CFEAB9-3230-486D-87F1-09A81D8B253D}" destId="{69E6B641-70DC-42FB-86E3-FA6EBCF8326F}" srcOrd="2" destOrd="0" presId="urn:microsoft.com/office/officeart/2005/8/layout/matrix1"/>
    <dgm:cxn modelId="{AF9626A8-BDB5-4839-9C2E-39A4EC501174}" type="presParOf" srcId="{D5CFEAB9-3230-486D-87F1-09A81D8B253D}" destId="{C6775BA1-6E6F-40C8-8E6B-5B001B41AAD3}" srcOrd="3" destOrd="0" presId="urn:microsoft.com/office/officeart/2005/8/layout/matrix1"/>
    <dgm:cxn modelId="{B9D4702F-66E0-429B-BC9E-6F5CA7AEFB56}" type="presParOf" srcId="{D5CFEAB9-3230-486D-87F1-09A81D8B253D}" destId="{A70D09A8-7518-4AD1-899C-AF94822BDDC1}" srcOrd="4" destOrd="0" presId="urn:microsoft.com/office/officeart/2005/8/layout/matrix1"/>
    <dgm:cxn modelId="{27D4CE2E-0DC8-4385-A039-AD271D1E58B9}" type="presParOf" srcId="{D5CFEAB9-3230-486D-87F1-09A81D8B253D}" destId="{12E74813-3B04-4640-B4D7-881D9396CE12}" srcOrd="5" destOrd="0" presId="urn:microsoft.com/office/officeart/2005/8/layout/matrix1"/>
    <dgm:cxn modelId="{059ECD24-7BC4-4912-8751-60357744AD76}" type="presParOf" srcId="{D5CFEAB9-3230-486D-87F1-09A81D8B253D}" destId="{9E5767EF-353F-4B07-ABF5-C9DAADA08FE0}" srcOrd="6" destOrd="0" presId="urn:microsoft.com/office/officeart/2005/8/layout/matrix1"/>
    <dgm:cxn modelId="{53AD16E9-8587-47F9-9DEB-33D8B4F146C6}" type="presParOf" srcId="{D5CFEAB9-3230-486D-87F1-09A81D8B253D}" destId="{C0A8848A-FE47-4004-A8E1-4A22724417EC}" srcOrd="7" destOrd="0" presId="urn:microsoft.com/office/officeart/2005/8/layout/matrix1"/>
    <dgm:cxn modelId="{8B517457-889C-4D05-A4D3-56DCB6E5421B}" type="presParOf" srcId="{0158E443-A023-4D16-9FAF-59CF15B59EC8}" destId="{45EFB8EE-4280-43CA-B739-C04C969A73C5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A00B12-7DF5-48CC-9782-D792B871371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4613F0B0-4E05-49C9-987F-EFFB03A0C7DF}">
      <dgm:prSet phldrT="[文本]"/>
      <dgm:spPr/>
      <dgm:t>
        <a:bodyPr/>
        <a:lstStyle/>
        <a:p>
          <a:r>
            <a:rPr lang="zh-CN" b="1" dirty="0" smtClean="0">
              <a:solidFill>
                <a:srgbClr val="00B050"/>
              </a:solidFill>
            </a:rPr>
            <a:t>【学习重点】</a:t>
          </a:r>
          <a:r>
            <a:rPr lang="zh-CN" dirty="0" smtClean="0">
              <a:solidFill>
                <a:srgbClr val="00B050"/>
              </a:solidFill>
            </a:rPr>
            <a:t>日本明治维新的内容及作用。</a:t>
          </a:r>
          <a:endParaRPr lang="zh-CN" altLang="en-US" dirty="0">
            <a:solidFill>
              <a:srgbClr val="00B050"/>
            </a:solidFill>
          </a:endParaRPr>
        </a:p>
      </dgm:t>
    </dgm:pt>
    <dgm:pt modelId="{6A1FE6C4-45C7-4609-A3FA-8E9BEFE25044}" type="parTrans" cxnId="{93FA63C4-CFA5-4C26-B6E4-6DC3C6076F56}">
      <dgm:prSet/>
      <dgm:spPr/>
      <dgm:t>
        <a:bodyPr/>
        <a:lstStyle/>
        <a:p>
          <a:endParaRPr lang="zh-CN" altLang="en-US"/>
        </a:p>
      </dgm:t>
    </dgm:pt>
    <dgm:pt modelId="{874CC630-DAAB-4F7F-8923-4F1268597EF6}" type="sibTrans" cxnId="{93FA63C4-CFA5-4C26-B6E4-6DC3C6076F56}">
      <dgm:prSet/>
      <dgm:spPr/>
      <dgm:t>
        <a:bodyPr/>
        <a:lstStyle/>
        <a:p>
          <a:endParaRPr lang="zh-CN" altLang="en-US"/>
        </a:p>
      </dgm:t>
    </dgm:pt>
    <dgm:pt modelId="{9F0EC90E-65D5-401D-AC6F-B6F00DCB9830}">
      <dgm:prSet phldrT="[文本]" phldr="1"/>
      <dgm:spPr/>
      <dgm:t>
        <a:bodyPr/>
        <a:lstStyle/>
        <a:p>
          <a:endParaRPr lang="zh-CN" altLang="en-US"/>
        </a:p>
      </dgm:t>
    </dgm:pt>
    <dgm:pt modelId="{9F4ECB41-29BE-4A65-9686-88067D2C6FB8}" type="parTrans" cxnId="{5BEB2DE3-A686-44A3-8B69-F122519BDC39}">
      <dgm:prSet/>
      <dgm:spPr/>
      <dgm:t>
        <a:bodyPr/>
        <a:lstStyle/>
        <a:p>
          <a:endParaRPr lang="zh-CN" altLang="en-US"/>
        </a:p>
      </dgm:t>
    </dgm:pt>
    <dgm:pt modelId="{CE6F45B8-5912-4C83-81CA-58E9DB181BCA}" type="sibTrans" cxnId="{5BEB2DE3-A686-44A3-8B69-F122519BDC39}">
      <dgm:prSet/>
      <dgm:spPr/>
      <dgm:t>
        <a:bodyPr/>
        <a:lstStyle/>
        <a:p>
          <a:endParaRPr lang="zh-CN" altLang="en-US"/>
        </a:p>
      </dgm:t>
    </dgm:pt>
    <dgm:pt modelId="{6BA36184-FD68-444E-A680-77F0F7EF15A2}">
      <dgm:prSet phldrT="[文本]"/>
      <dgm:spPr/>
      <dgm:t>
        <a:bodyPr/>
        <a:lstStyle/>
        <a:p>
          <a:r>
            <a:rPr lang="zh-CN" b="1" dirty="0" smtClean="0">
              <a:solidFill>
                <a:srgbClr val="002060"/>
              </a:solidFill>
            </a:rPr>
            <a:t>【学习难点】</a:t>
          </a:r>
          <a:r>
            <a:rPr lang="zh-CN" dirty="0" smtClean="0">
              <a:solidFill>
                <a:srgbClr val="002060"/>
              </a:solidFill>
            </a:rPr>
            <a:t>理解倒幕运动的原因</a:t>
          </a:r>
          <a:endParaRPr lang="zh-CN" altLang="en-US" dirty="0">
            <a:solidFill>
              <a:srgbClr val="002060"/>
            </a:solidFill>
          </a:endParaRPr>
        </a:p>
      </dgm:t>
    </dgm:pt>
    <dgm:pt modelId="{8814B238-EE7E-4A72-93F8-426E07102B31}" type="parTrans" cxnId="{A68B6D6D-B942-406C-ADA1-ADA55A5AEEA1}">
      <dgm:prSet/>
      <dgm:spPr/>
      <dgm:t>
        <a:bodyPr/>
        <a:lstStyle/>
        <a:p>
          <a:endParaRPr lang="zh-CN" altLang="en-US"/>
        </a:p>
      </dgm:t>
    </dgm:pt>
    <dgm:pt modelId="{AC18CA25-05B0-4A08-B906-E10067A93D00}" type="sibTrans" cxnId="{A68B6D6D-B942-406C-ADA1-ADA55A5AEEA1}">
      <dgm:prSet/>
      <dgm:spPr/>
      <dgm:t>
        <a:bodyPr/>
        <a:lstStyle/>
        <a:p>
          <a:endParaRPr lang="zh-CN" altLang="en-US"/>
        </a:p>
      </dgm:t>
    </dgm:pt>
    <dgm:pt modelId="{D7F95936-EC42-45DA-A68A-B56CB9F96373}">
      <dgm:prSet phldrT="[文本]" phldr="1"/>
      <dgm:spPr/>
      <dgm:t>
        <a:bodyPr/>
        <a:lstStyle/>
        <a:p>
          <a:endParaRPr lang="zh-CN" altLang="en-US" dirty="0"/>
        </a:p>
      </dgm:t>
    </dgm:pt>
    <dgm:pt modelId="{1E03D762-8056-4B6D-A81B-84C368D9CDCB}" type="parTrans" cxnId="{10967708-DBC7-45FC-B54B-5C91DB934334}">
      <dgm:prSet/>
      <dgm:spPr/>
      <dgm:t>
        <a:bodyPr/>
        <a:lstStyle/>
        <a:p>
          <a:endParaRPr lang="zh-CN" altLang="en-US"/>
        </a:p>
      </dgm:t>
    </dgm:pt>
    <dgm:pt modelId="{83C5BE2A-D2C9-45C5-B274-4A92BE3BF315}" type="sibTrans" cxnId="{10967708-DBC7-45FC-B54B-5C91DB934334}">
      <dgm:prSet/>
      <dgm:spPr/>
      <dgm:t>
        <a:bodyPr/>
        <a:lstStyle/>
        <a:p>
          <a:endParaRPr lang="zh-CN" altLang="en-US"/>
        </a:p>
      </dgm:t>
    </dgm:pt>
    <dgm:pt modelId="{6F6C493F-1801-4EE3-8BDF-094181F579F1}" type="pres">
      <dgm:prSet presAssocID="{7CA00B12-7DF5-48CC-9782-D792B8713718}" presName="linear" presStyleCnt="0">
        <dgm:presLayoutVars>
          <dgm:animLvl val="lvl"/>
          <dgm:resizeHandles val="exact"/>
        </dgm:presLayoutVars>
      </dgm:prSet>
      <dgm:spPr/>
    </dgm:pt>
    <dgm:pt modelId="{72B49184-B418-497F-8EB3-40B0276464FC}" type="pres">
      <dgm:prSet presAssocID="{4613F0B0-4E05-49C9-987F-EFFB03A0C7DF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AF79665-5305-443D-9AAF-D50D826F9F9F}" type="pres">
      <dgm:prSet presAssocID="{4613F0B0-4E05-49C9-987F-EFFB03A0C7DF}" presName="childText" presStyleLbl="revTx" presStyleIdx="0" presStyleCnt="2">
        <dgm:presLayoutVars>
          <dgm:bulletEnabled val="1"/>
        </dgm:presLayoutVars>
      </dgm:prSet>
      <dgm:spPr/>
    </dgm:pt>
    <dgm:pt modelId="{8BAF97F1-77BD-4FC6-AA7D-89DA99D62E41}" type="pres">
      <dgm:prSet presAssocID="{6BA36184-FD68-444E-A680-77F0F7EF15A2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C7EBB04-ABA1-4C1A-8285-491A311B3E49}" type="pres">
      <dgm:prSet presAssocID="{6BA36184-FD68-444E-A680-77F0F7EF15A2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A68B6D6D-B942-406C-ADA1-ADA55A5AEEA1}" srcId="{7CA00B12-7DF5-48CC-9782-D792B8713718}" destId="{6BA36184-FD68-444E-A680-77F0F7EF15A2}" srcOrd="1" destOrd="0" parTransId="{8814B238-EE7E-4A72-93F8-426E07102B31}" sibTransId="{AC18CA25-05B0-4A08-B906-E10067A93D00}"/>
    <dgm:cxn modelId="{4192892D-2B89-46E7-BC61-273F174DB6C0}" type="presOf" srcId="{4613F0B0-4E05-49C9-987F-EFFB03A0C7DF}" destId="{72B49184-B418-497F-8EB3-40B0276464FC}" srcOrd="0" destOrd="0" presId="urn:microsoft.com/office/officeart/2005/8/layout/vList2"/>
    <dgm:cxn modelId="{10967708-DBC7-45FC-B54B-5C91DB934334}" srcId="{6BA36184-FD68-444E-A680-77F0F7EF15A2}" destId="{D7F95936-EC42-45DA-A68A-B56CB9F96373}" srcOrd="0" destOrd="0" parTransId="{1E03D762-8056-4B6D-A81B-84C368D9CDCB}" sibTransId="{83C5BE2A-D2C9-45C5-B274-4A92BE3BF315}"/>
    <dgm:cxn modelId="{629C7C31-A407-44DC-8615-A00E2BE6117E}" type="presOf" srcId="{D7F95936-EC42-45DA-A68A-B56CB9F96373}" destId="{8C7EBB04-ABA1-4C1A-8285-491A311B3E49}" srcOrd="0" destOrd="0" presId="urn:microsoft.com/office/officeart/2005/8/layout/vList2"/>
    <dgm:cxn modelId="{F354C1BB-1DA2-4EC3-8A41-531265E76262}" type="presOf" srcId="{9F0EC90E-65D5-401D-AC6F-B6F00DCB9830}" destId="{EAF79665-5305-443D-9AAF-D50D826F9F9F}" srcOrd="0" destOrd="0" presId="urn:microsoft.com/office/officeart/2005/8/layout/vList2"/>
    <dgm:cxn modelId="{D651D5F7-0893-4DAA-82B4-704DED2AAE09}" type="presOf" srcId="{7CA00B12-7DF5-48CC-9782-D792B8713718}" destId="{6F6C493F-1801-4EE3-8BDF-094181F579F1}" srcOrd="0" destOrd="0" presId="urn:microsoft.com/office/officeart/2005/8/layout/vList2"/>
    <dgm:cxn modelId="{5BEB2DE3-A686-44A3-8B69-F122519BDC39}" srcId="{4613F0B0-4E05-49C9-987F-EFFB03A0C7DF}" destId="{9F0EC90E-65D5-401D-AC6F-B6F00DCB9830}" srcOrd="0" destOrd="0" parTransId="{9F4ECB41-29BE-4A65-9686-88067D2C6FB8}" sibTransId="{CE6F45B8-5912-4C83-81CA-58E9DB181BCA}"/>
    <dgm:cxn modelId="{93FA63C4-CFA5-4C26-B6E4-6DC3C6076F56}" srcId="{7CA00B12-7DF5-48CC-9782-D792B8713718}" destId="{4613F0B0-4E05-49C9-987F-EFFB03A0C7DF}" srcOrd="0" destOrd="0" parTransId="{6A1FE6C4-45C7-4609-A3FA-8E9BEFE25044}" sibTransId="{874CC630-DAAB-4F7F-8923-4F1268597EF6}"/>
    <dgm:cxn modelId="{1825FC35-2B2A-4BAA-ACDF-A78EBC32F6BA}" type="presOf" srcId="{6BA36184-FD68-444E-A680-77F0F7EF15A2}" destId="{8BAF97F1-77BD-4FC6-AA7D-89DA99D62E41}" srcOrd="0" destOrd="0" presId="urn:microsoft.com/office/officeart/2005/8/layout/vList2"/>
    <dgm:cxn modelId="{F04F9058-AAFB-45E4-B221-6F83630A5442}" type="presParOf" srcId="{6F6C493F-1801-4EE3-8BDF-094181F579F1}" destId="{72B49184-B418-497F-8EB3-40B0276464FC}" srcOrd="0" destOrd="0" presId="urn:microsoft.com/office/officeart/2005/8/layout/vList2"/>
    <dgm:cxn modelId="{B0852CB0-C9E9-4359-AE0D-720AB1BE8762}" type="presParOf" srcId="{6F6C493F-1801-4EE3-8BDF-094181F579F1}" destId="{EAF79665-5305-443D-9AAF-D50D826F9F9F}" srcOrd="1" destOrd="0" presId="urn:microsoft.com/office/officeart/2005/8/layout/vList2"/>
    <dgm:cxn modelId="{0D2E34DE-01D1-4253-B15C-311CC80C8087}" type="presParOf" srcId="{6F6C493F-1801-4EE3-8BDF-094181F579F1}" destId="{8BAF97F1-77BD-4FC6-AA7D-89DA99D62E41}" srcOrd="2" destOrd="0" presId="urn:microsoft.com/office/officeart/2005/8/layout/vList2"/>
    <dgm:cxn modelId="{757AB00D-DBFD-483C-A6A0-76A151AB676B}" type="presParOf" srcId="{6F6C493F-1801-4EE3-8BDF-094181F579F1}" destId="{8C7EBB04-ABA1-4C1A-8285-491A311B3E49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D5BD680-E472-4E7A-B940-F924C85FBD66}">
      <dsp:nvSpPr>
        <dsp:cNvPr id="0" name=""/>
        <dsp:cNvSpPr/>
      </dsp:nvSpPr>
      <dsp:spPr>
        <a:xfrm rot="16200000">
          <a:off x="508000" y="-508000"/>
          <a:ext cx="2031999" cy="3048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92D050"/>
              </a:solidFill>
            </a:rPr>
            <a:t>1.</a:t>
          </a:r>
          <a:r>
            <a:rPr lang="zh-CN" sz="2500" kern="1200" dirty="0" smtClean="0">
              <a:solidFill>
                <a:srgbClr val="92D050"/>
              </a:solidFill>
            </a:rPr>
            <a:t>了解明治维新前夕日本幕府统治与锁国政策。</a:t>
          </a:r>
          <a:endParaRPr lang="zh-CN" altLang="en-US" sz="2500" kern="1200" dirty="0">
            <a:solidFill>
              <a:srgbClr val="92D050"/>
            </a:solidFill>
          </a:endParaRPr>
        </a:p>
      </dsp:txBody>
      <dsp:txXfrm rot="16200000">
        <a:off x="762000" y="-762000"/>
        <a:ext cx="1524000" cy="3048000"/>
      </dsp:txXfrm>
    </dsp:sp>
    <dsp:sp modelId="{69E6B641-70DC-42FB-86E3-FA6EBCF8326F}">
      <dsp:nvSpPr>
        <dsp:cNvPr id="0" name=""/>
        <dsp:cNvSpPr/>
      </dsp:nvSpPr>
      <dsp:spPr>
        <a:xfrm>
          <a:off x="3048000" y="0"/>
          <a:ext cx="3048000" cy="2031999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FFC000"/>
              </a:solidFill>
            </a:rPr>
            <a:t>2</a:t>
          </a:r>
          <a:r>
            <a:rPr lang="zh-CN" sz="2500" kern="1200" dirty="0" smtClean="0">
              <a:solidFill>
                <a:srgbClr val="FFC000"/>
              </a:solidFill>
            </a:rPr>
            <a:t>．知道倒幕运动。</a:t>
          </a:r>
          <a:endParaRPr lang="zh-CN" altLang="en-US" sz="2500" kern="1200" dirty="0">
            <a:solidFill>
              <a:srgbClr val="FFC000"/>
            </a:solidFill>
          </a:endParaRPr>
        </a:p>
      </dsp:txBody>
      <dsp:txXfrm>
        <a:off x="3048000" y="0"/>
        <a:ext cx="3048000" cy="1524000"/>
      </dsp:txXfrm>
    </dsp:sp>
    <dsp:sp modelId="{A70D09A8-7518-4AD1-899C-AF94822BDDC1}">
      <dsp:nvSpPr>
        <dsp:cNvPr id="0" name=""/>
        <dsp:cNvSpPr/>
      </dsp:nvSpPr>
      <dsp:spPr>
        <a:xfrm rot="10800000">
          <a:off x="0" y="2031999"/>
          <a:ext cx="3048000" cy="2031999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00B0F0"/>
              </a:solidFill>
            </a:rPr>
            <a:t>3</a:t>
          </a:r>
          <a:r>
            <a:rPr lang="zh-CN" sz="2500" kern="1200" dirty="0" smtClean="0">
              <a:solidFill>
                <a:srgbClr val="00B0F0"/>
              </a:solidFill>
            </a:rPr>
            <a:t>．识记日本明治维新的主要内容及影响。</a:t>
          </a:r>
          <a:endParaRPr lang="zh-CN" altLang="en-US" sz="2500" kern="1200" dirty="0">
            <a:solidFill>
              <a:srgbClr val="00B0F0"/>
            </a:solidFill>
          </a:endParaRPr>
        </a:p>
      </dsp:txBody>
      <dsp:txXfrm rot="10800000">
        <a:off x="0" y="2539999"/>
        <a:ext cx="3048000" cy="1524000"/>
      </dsp:txXfrm>
    </dsp:sp>
    <dsp:sp modelId="{9E5767EF-353F-4B07-ABF5-C9DAADA08FE0}">
      <dsp:nvSpPr>
        <dsp:cNvPr id="0" name=""/>
        <dsp:cNvSpPr/>
      </dsp:nvSpPr>
      <dsp:spPr>
        <a:xfrm rot="5400000">
          <a:off x="3556000" y="1523999"/>
          <a:ext cx="2031999" cy="304800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7030A0"/>
              </a:solidFill>
            </a:rPr>
            <a:t>4</a:t>
          </a:r>
          <a:r>
            <a:rPr lang="zh-CN" sz="2500" kern="1200" dirty="0" smtClean="0">
              <a:solidFill>
                <a:srgbClr val="7030A0"/>
              </a:solidFill>
            </a:rPr>
            <a:t>．正确评价日本明治维新。</a:t>
          </a:r>
          <a:endParaRPr lang="zh-CN" altLang="en-US" sz="2500" kern="1200" dirty="0">
            <a:solidFill>
              <a:srgbClr val="7030A0"/>
            </a:solidFill>
          </a:endParaRPr>
        </a:p>
      </dsp:txBody>
      <dsp:txXfrm rot="5400000">
        <a:off x="3810000" y="1777999"/>
        <a:ext cx="1524000" cy="3048000"/>
      </dsp:txXfrm>
    </dsp:sp>
    <dsp:sp modelId="{45EFB8EE-4280-43CA-B739-C04C969A73C5}">
      <dsp:nvSpPr>
        <dsp:cNvPr id="0" name=""/>
        <dsp:cNvSpPr/>
      </dsp:nvSpPr>
      <dsp:spPr>
        <a:xfrm>
          <a:off x="2133599" y="1523999"/>
          <a:ext cx="1828800" cy="1015999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 smtClean="0">
              <a:solidFill>
                <a:srgbClr val="FFFF00"/>
              </a:solidFill>
            </a:rPr>
            <a:t>学习目标</a:t>
          </a:r>
          <a:endParaRPr lang="zh-CN" altLang="en-US" sz="2800" b="1" kern="1200" dirty="0">
            <a:solidFill>
              <a:srgbClr val="FFFF00"/>
            </a:solidFill>
          </a:endParaRPr>
        </a:p>
      </dsp:txBody>
      <dsp:txXfrm>
        <a:off x="2133599" y="1523999"/>
        <a:ext cx="1828800" cy="101599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2B49184-B418-497F-8EB3-40B0276464FC}">
      <dsp:nvSpPr>
        <dsp:cNvPr id="0" name=""/>
        <dsp:cNvSpPr/>
      </dsp:nvSpPr>
      <dsp:spPr>
        <a:xfrm>
          <a:off x="0" y="36879"/>
          <a:ext cx="6096000" cy="1432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sz="3400" b="1" kern="1200" dirty="0" smtClean="0">
              <a:solidFill>
                <a:srgbClr val="00B050"/>
              </a:solidFill>
            </a:rPr>
            <a:t>【学习重点】</a:t>
          </a:r>
          <a:r>
            <a:rPr lang="zh-CN" sz="3400" kern="1200" dirty="0" smtClean="0">
              <a:solidFill>
                <a:srgbClr val="00B050"/>
              </a:solidFill>
            </a:rPr>
            <a:t>日本明治维新的内容及作用。</a:t>
          </a:r>
          <a:endParaRPr lang="zh-CN" altLang="en-US" sz="3400" kern="1200" dirty="0">
            <a:solidFill>
              <a:srgbClr val="00B050"/>
            </a:solidFill>
          </a:endParaRPr>
        </a:p>
      </dsp:txBody>
      <dsp:txXfrm>
        <a:off x="0" y="36879"/>
        <a:ext cx="6096000" cy="1432080"/>
      </dsp:txXfrm>
    </dsp:sp>
    <dsp:sp modelId="{EAF79665-5305-443D-9AAF-D50D826F9F9F}">
      <dsp:nvSpPr>
        <dsp:cNvPr id="0" name=""/>
        <dsp:cNvSpPr/>
      </dsp:nvSpPr>
      <dsp:spPr>
        <a:xfrm>
          <a:off x="0" y="1468959"/>
          <a:ext cx="6096000" cy="5630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43180" rIns="241808" bIns="4318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zh-CN" altLang="en-US" sz="2700" kern="1200"/>
        </a:p>
      </dsp:txBody>
      <dsp:txXfrm>
        <a:off x="0" y="1468959"/>
        <a:ext cx="6096000" cy="563040"/>
      </dsp:txXfrm>
    </dsp:sp>
    <dsp:sp modelId="{8BAF97F1-77BD-4FC6-AA7D-89DA99D62E41}">
      <dsp:nvSpPr>
        <dsp:cNvPr id="0" name=""/>
        <dsp:cNvSpPr/>
      </dsp:nvSpPr>
      <dsp:spPr>
        <a:xfrm>
          <a:off x="0" y="2031999"/>
          <a:ext cx="6096000" cy="1432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sz="3400" b="1" kern="1200" dirty="0" smtClean="0">
              <a:solidFill>
                <a:srgbClr val="002060"/>
              </a:solidFill>
            </a:rPr>
            <a:t>【学习难点】</a:t>
          </a:r>
          <a:r>
            <a:rPr lang="zh-CN" sz="3400" kern="1200" dirty="0" smtClean="0">
              <a:solidFill>
                <a:srgbClr val="002060"/>
              </a:solidFill>
            </a:rPr>
            <a:t>理解倒幕运动的原因</a:t>
          </a:r>
          <a:endParaRPr lang="zh-CN" altLang="en-US" sz="3400" kern="1200" dirty="0">
            <a:solidFill>
              <a:srgbClr val="002060"/>
            </a:solidFill>
          </a:endParaRPr>
        </a:p>
      </dsp:txBody>
      <dsp:txXfrm>
        <a:off x="0" y="2031999"/>
        <a:ext cx="6096000" cy="1432080"/>
      </dsp:txXfrm>
    </dsp:sp>
    <dsp:sp modelId="{8C7EBB04-ABA1-4C1A-8285-491A311B3E49}">
      <dsp:nvSpPr>
        <dsp:cNvPr id="0" name=""/>
        <dsp:cNvSpPr/>
      </dsp:nvSpPr>
      <dsp:spPr>
        <a:xfrm>
          <a:off x="0" y="3464079"/>
          <a:ext cx="6096000" cy="5630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43180" rIns="241808" bIns="4318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zh-CN" altLang="en-US" sz="2700" kern="1200" dirty="0"/>
        </a:p>
      </dsp:txBody>
      <dsp:txXfrm>
        <a:off x="0" y="3464079"/>
        <a:ext cx="6096000" cy="5630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36237E-1A3C-435E-9916-D038BDE8116D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86B44B-B449-4E76-A97F-F1292B20DE2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>
                <a:solidFill>
                  <a:srgbClr val="0000FF"/>
                </a:solidFill>
              </a:rPr>
              <a:t>由中央派遣官员进行管理，统一的中央集权国家开始建立起来。统一市场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981200"/>
            <a:ext cx="7772400" cy="1876428"/>
          </a:xfrm>
        </p:spPr>
        <p:txBody>
          <a:bodyPr anchor="b"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ctr">
              <a:defRPr sz="44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57628"/>
            <a:ext cx="6400800" cy="17532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DE615-E841-4E40-9E4C-333E736A94CA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8AEB7-00F0-4F79-B7D1-626CA8CAE8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DE615-E841-4E40-9E4C-333E736A94CA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8AEB7-00F0-4F79-B7D1-626CA8CAE8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3854150"/>
            <a:ext cx="7772400" cy="1860850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2356428"/>
            <a:ext cx="7772400" cy="1501200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l">
              <a:buNone/>
              <a:defRPr sz="1800">
                <a:solidFill>
                  <a:schemeClr val="tx2"/>
                </a:solidFill>
              </a:defRPr>
            </a:lvl2pPr>
            <a:lvl3pPr marL="914400" indent="0" algn="l">
              <a:buNone/>
              <a:defRPr sz="1600">
                <a:solidFill>
                  <a:schemeClr val="tx2"/>
                </a:solidFill>
              </a:defRPr>
            </a:lvl3pPr>
            <a:lvl4pPr marL="1371600" indent="0" algn="l">
              <a:buNone/>
              <a:defRPr sz="1400">
                <a:solidFill>
                  <a:schemeClr val="tx2"/>
                </a:solidFill>
              </a:defRPr>
            </a:lvl4pPr>
            <a:lvl5pPr marL="1828800" indent="0" algn="l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DE615-E841-4E40-9E4C-333E736A94CA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8AEB7-00F0-4F79-B7D1-626CA8CAE8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DE615-E841-4E40-9E4C-333E736A94CA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8AEB7-00F0-4F79-B7D1-626CA8CAE8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DE615-E841-4E40-9E4C-333E736A94CA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8AEB7-00F0-4F79-B7D1-626CA8CAE83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DE615-E841-4E40-9E4C-333E736A94CA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8AEB7-00F0-4F79-B7D1-626CA8CAE8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DE615-E841-4E40-9E4C-333E736A94CA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8AEB7-00F0-4F79-B7D1-626CA8CAE8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6258" y="381000"/>
            <a:ext cx="2667000" cy="1833554"/>
          </a:xfrm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l">
              <a:defRPr sz="3200" b="1" kern="1200" cap="all" spc="50">
                <a:ln w="1587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52800" y="380999"/>
            <a:ext cx="5410200" cy="57451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26258" y="2214554"/>
            <a:ext cx="2667000" cy="39121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DE615-E841-4E40-9E4C-333E736A94CA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8AEB7-00F0-4F79-B7D1-626CA8CAE8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580474" y="553734"/>
            <a:ext cx="7349244" cy="4741531"/>
            <a:chOff x="428596" y="553734"/>
            <a:chExt cx="7349244" cy="4741531"/>
          </a:xfrm>
        </p:grpSpPr>
        <p:sp>
          <p:nvSpPr>
            <p:cNvPr id="16" name="矩形 15"/>
            <p:cNvSpPr/>
            <p:nvPr userDrawn="1"/>
          </p:nvSpPr>
          <p:spPr>
            <a:xfrm rot="21480000">
              <a:off x="428596" y="580356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7" name="矩形 16"/>
            <p:cNvSpPr/>
            <p:nvPr userDrawn="1"/>
          </p:nvSpPr>
          <p:spPr>
            <a:xfrm rot="21540000">
              <a:off x="437473" y="571479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8" name="矩形 17"/>
            <p:cNvSpPr/>
            <p:nvPr userDrawn="1"/>
          </p:nvSpPr>
          <p:spPr>
            <a:xfrm>
              <a:off x="437481" y="553734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651912" y="612776"/>
            <a:ext cx="7215238" cy="4602175"/>
          </a:xfrm>
          <a:solidFill>
            <a:schemeClr val="bg2">
              <a:tint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 useBgFill="1"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595295"/>
            <a:ext cx="1357290" cy="5691227"/>
          </a:xfrm>
          <a:noFill/>
        </p:spPr>
        <p:txBody>
          <a:bodyPr vert="eaVert" anchor="ctr">
            <a:noAutofit/>
          </a:bodyPr>
          <a:lstStyle>
            <a:lvl1pPr algn="l">
              <a:defRPr lang="zh-CN" altLang="en-US" sz="32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14480" y="5481658"/>
            <a:ext cx="7215238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DE615-E841-4E40-9E4C-333E736A94CA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8AEB7-00F0-4F79-B7D1-626CA8CAE8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DE615-E841-4E40-9E4C-333E736A94CA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8AEB7-00F0-4F79-B7D1-626CA8CAE8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86644" y="274640"/>
            <a:ext cx="1400156" cy="5851525"/>
          </a:xfrm>
        </p:spPr>
        <p:txBody>
          <a:bodyPr vert="eaVert"/>
          <a:lstStyle>
            <a:lvl1pPr>
              <a:defRPr lang="zh-CN" altLang="en-US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829444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DE615-E841-4E40-9E4C-333E736A94CA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8AEB7-00F0-4F79-B7D1-626CA8CAE8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1620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6576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0421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A99320A1-9F46-4367-B052-352CF936858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78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DE615-E841-4E40-9E4C-333E736A94CA}" type="datetimeFigureOut">
              <a:rPr lang="zh-CN" altLang="en-US" smtClean="0"/>
              <a:t>2018/11/1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483997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992644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8AEB7-00F0-4F79-B7D1-626CA8CAE8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1" latinLnBrk="0" hangingPunct="1">
        <a:spcBef>
          <a:spcPct val="0"/>
        </a:spcBef>
        <a:buNone/>
        <a:defRPr kumimoji="0" sz="4000" b="1" kern="1200" cap="all" spc="50" dirty="0">
          <a:ln w="1587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31750" dir="3600000" algn="tl" rotWithShape="0">
              <a:srgbClr val="000000">
                <a:alpha val="6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90000"/>
        <a:buFont typeface="Cambria"/>
        <a:buChar char="+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–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Ï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90000"/>
        <a:buFont typeface="Calibri"/>
        <a:buChar char="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=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http://www.geocities.jp/nagaura2/heysyu01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 smtClean="0">
                <a:solidFill>
                  <a:srgbClr val="0070C0"/>
                </a:solidFill>
                <a:latin typeface="Gungsuh" pitchFamily="18" charset="-127"/>
                <a:ea typeface="Gungsuh" pitchFamily="18" charset="-127"/>
              </a:rPr>
              <a:t>日本明治维新</a:t>
            </a:r>
            <a:endParaRPr lang="zh-CN" altLang="en-US" sz="5400" b="1" dirty="0">
              <a:solidFill>
                <a:srgbClr val="0070C0"/>
              </a:solidFill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ctrTitle"/>
          </p:nvPr>
        </p:nvSpPr>
        <p:spPr>
          <a:xfrm>
            <a:off x="571472" y="214290"/>
            <a:ext cx="8001056" cy="164307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第一单元 殖民地人民的反抗与资本主义制度的扩展</a:t>
            </a:r>
            <a:endParaRPr lang="zh-CN" altLang="en-US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流程图: 磁盘 4"/>
          <p:cNvSpPr/>
          <p:nvPr/>
        </p:nvSpPr>
        <p:spPr>
          <a:xfrm>
            <a:off x="3071802" y="2143116"/>
            <a:ext cx="4143404" cy="1143008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rgbClr val="00B0F0"/>
                </a:solidFill>
              </a:rPr>
              <a:t>第四课</a:t>
            </a:r>
            <a:endParaRPr lang="zh-CN" altLang="en-US" sz="36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示 2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468313" y="1928802"/>
            <a:ext cx="8207375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4400" b="1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19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世纪中期，日本和大多数亚洲国家一样，面临着沦为殖民地的危险。面对民族危机 ，日本采取了什么对策？为什么日本不但没有沦为殖民地，反而走上了发展资本主义的道路？今天让我们学习第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课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日本明治维新。</a:t>
            </a:r>
          </a:p>
        </p:txBody>
      </p:sp>
      <p:sp>
        <p:nvSpPr>
          <p:cNvPr id="3" name="双波形 2"/>
          <p:cNvSpPr/>
          <p:nvPr/>
        </p:nvSpPr>
        <p:spPr>
          <a:xfrm>
            <a:off x="285720" y="1071546"/>
            <a:ext cx="3143272" cy="914400"/>
          </a:xfrm>
          <a:prstGeom prst="double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</a:rPr>
              <a:t>情景导入：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流程图: 直接访问存储器 2"/>
          <p:cNvSpPr/>
          <p:nvPr/>
        </p:nvSpPr>
        <p:spPr>
          <a:xfrm>
            <a:off x="285720" y="2571744"/>
            <a:ext cx="8286808" cy="1357322"/>
          </a:xfrm>
          <a:prstGeom prst="flowChartMagneticDru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 smtClean="0">
                <a:ea typeface="黑体" pitchFamily="49" charset="-122"/>
              </a:rPr>
              <a:t>一、德川幕府与锁国时代</a:t>
            </a:r>
            <a:endParaRPr lang="zh-CN" altLang="en-US" sz="2800" b="1" dirty="0">
              <a:ea typeface="黑体" pitchFamily="49" charset="-122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258888" y="2060575"/>
            <a:ext cx="66262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 sz="4400" b="1" dirty="0">
              <a:ea typeface="黑体" pitchFamily="49" charset="-122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411288" y="2212975"/>
            <a:ext cx="66262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 sz="4400" b="1" dirty="0"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54013" y="-1466850"/>
            <a:ext cx="8789987" cy="9737725"/>
            <a:chOff x="0" y="3866"/>
            <a:chExt cx="5508" cy="3866"/>
          </a:xfrm>
        </p:grpSpPr>
        <p:sp>
          <p:nvSpPr>
            <p:cNvPr id="63491" name="Rectangle 3"/>
            <p:cNvSpPr>
              <a:spLocks noChangeArrowheads="1"/>
            </p:cNvSpPr>
            <p:nvPr/>
          </p:nvSpPr>
          <p:spPr bwMode="auto">
            <a:xfrm>
              <a:off x="0" y="3866"/>
              <a:ext cx="5508" cy="3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63492" name="Rectangle 4"/>
            <p:cNvSpPr>
              <a:spLocks noChangeArrowheads="1"/>
            </p:cNvSpPr>
            <p:nvPr/>
          </p:nvSpPr>
          <p:spPr bwMode="auto">
            <a:xfrm>
              <a:off x="0" y="4507"/>
              <a:ext cx="5472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0" y="2060575"/>
            <a:ext cx="2916238" cy="5794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None/>
            </a:pPr>
            <a:r>
              <a:rPr kumimoji="1" lang="en-US" altLang="zh-CN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rPr>
              <a:t>1.</a:t>
            </a:r>
            <a:r>
              <a:rPr kumimoji="1" lang="zh-CN" altLang="en-U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rPr>
              <a:t>德</a:t>
            </a:r>
            <a:r>
              <a:rPr kumimoji="1" lang="zh-CN" alt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itchFamily="49" charset="-122"/>
                <a:ea typeface="隶书" pitchFamily="49" charset="-122"/>
              </a:rPr>
              <a:t>川幕府</a:t>
            </a:r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0" y="2406650"/>
            <a:ext cx="6516688" cy="4451350"/>
            <a:chOff x="144" y="500"/>
            <a:chExt cx="4850" cy="2785"/>
          </a:xfrm>
        </p:grpSpPr>
        <p:sp>
          <p:nvSpPr>
            <p:cNvPr id="63495" name="Text Box 7"/>
            <p:cNvSpPr txBox="1">
              <a:spLocks noChangeArrowheads="1"/>
            </p:cNvSpPr>
            <p:nvPr/>
          </p:nvSpPr>
          <p:spPr bwMode="auto">
            <a:xfrm>
              <a:off x="2351" y="500"/>
              <a:ext cx="2643" cy="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fontAlgn="b">
                <a:buFontTx/>
                <a:buNone/>
              </a:pPr>
              <a:endParaRPr kumimoji="1" lang="zh-CN" altLang="en-US" sz="2000">
                <a:solidFill>
                  <a:srgbClr val="00565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endParaRPr>
            </a:p>
          </p:txBody>
        </p:sp>
        <p:pic>
          <p:nvPicPr>
            <p:cNvPr id="63496" name="Picture 8" descr="http://www.geocities.jp/nagaura2/heysyu01.JPG"/>
            <p:cNvPicPr>
              <a:picLocks noChangeAspect="1" noChangeArrowheads="1"/>
            </p:cNvPicPr>
            <p:nvPr/>
          </p:nvPicPr>
          <p:blipFill>
            <a:blip r:embed="rId2" r:link="rId3" cstate="print">
              <a:lum bright="-34000" contrast="36000"/>
            </a:blip>
            <a:srcRect/>
            <a:stretch>
              <a:fillRect/>
            </a:stretch>
          </p:blipFill>
          <p:spPr bwMode="auto">
            <a:xfrm>
              <a:off x="144" y="672"/>
              <a:ext cx="2112" cy="2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3497" name="Text Box 9"/>
            <p:cNvSpPr txBox="1">
              <a:spLocks noChangeArrowheads="1"/>
            </p:cNvSpPr>
            <p:nvPr/>
          </p:nvSpPr>
          <p:spPr bwMode="auto">
            <a:xfrm>
              <a:off x="674" y="3037"/>
              <a:ext cx="894" cy="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buFontTx/>
                <a:buNone/>
              </a:pPr>
              <a:r>
                <a:rPr kumimoji="1" lang="zh-CN" altLang="en-US" sz="2000" b="1">
                  <a:solidFill>
                    <a:srgbClr val="E82C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华文新魏" pitchFamily="2" charset="-122"/>
                </a:rPr>
                <a:t>德川将军</a:t>
              </a:r>
            </a:p>
          </p:txBody>
        </p:sp>
      </p:grp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3348038" y="2133600"/>
            <a:ext cx="5545137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buFontTx/>
              <a:buNone/>
            </a:pPr>
            <a:r>
              <a:rPr lang="zh-CN" altLang="en-US" sz="1800">
                <a:latin typeface="Arial" pitchFamily="34" charset="0"/>
              </a:rPr>
              <a:t>        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幕  府</a:t>
            </a:r>
          </a:p>
          <a:p>
            <a:pPr>
              <a:buFontTx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幕府：原指出征时将军的军营，后来日本武士的首领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---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将军控制了中央政府，就把以将军为首的统治称为幕府统治。将军幕府实际上是朝廷之外的政府，在首都的中央政府名存实亡。从一开始幕府就被一些实力强大的家族控制。最后一个幕府是德川幕府。</a:t>
            </a:r>
          </a:p>
          <a:p>
            <a:pPr>
              <a:buFontTx/>
              <a:buNone/>
            </a:pP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3500" name="Text Box 12"/>
          <p:cNvSpPr txBox="1">
            <a:spLocks noChangeArrowheads="1"/>
          </p:cNvSpPr>
          <p:nvPr/>
        </p:nvSpPr>
        <p:spPr bwMode="auto">
          <a:xfrm>
            <a:off x="107950" y="1125538"/>
            <a:ext cx="252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b="1">
                <a:solidFill>
                  <a:srgbClr val="FF0000"/>
                </a:solidFill>
                <a:latin typeface="Arial" pitchFamily="34" charset="0"/>
              </a:rPr>
              <a:t>封建制度的代表</a:t>
            </a:r>
          </a:p>
        </p:txBody>
      </p:sp>
      <p:sp>
        <p:nvSpPr>
          <p:cNvPr id="63501" name="AutoShape 13"/>
          <p:cNvSpPr>
            <a:spLocks noChangeArrowheads="1"/>
          </p:cNvSpPr>
          <p:nvPr/>
        </p:nvSpPr>
        <p:spPr bwMode="auto">
          <a:xfrm>
            <a:off x="1187450" y="1628775"/>
            <a:ext cx="485775" cy="431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63507" name="Rectangle 19"/>
          <p:cNvSpPr>
            <a:spLocks noChangeArrowheads="1"/>
          </p:cNvSpPr>
          <p:nvPr/>
        </p:nvSpPr>
        <p:spPr bwMode="auto">
          <a:xfrm>
            <a:off x="0" y="0"/>
            <a:ext cx="86217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4400" b="1">
                <a:solidFill>
                  <a:srgbClr val="0602A2"/>
                </a:solidFill>
                <a:latin typeface="黑体" pitchFamily="49" charset="-122"/>
                <a:ea typeface="黑体" pitchFamily="49" charset="-122"/>
              </a:rPr>
              <a:t>背景：</a:t>
            </a:r>
            <a:r>
              <a:rPr lang="en-US" sz="4000" b="1">
                <a:solidFill>
                  <a:srgbClr val="800000"/>
                </a:solidFill>
                <a:latin typeface="隶书" pitchFamily="49" charset="-122"/>
                <a:ea typeface="隶书" pitchFamily="49" charset="-122"/>
              </a:rPr>
              <a:t>19</a:t>
            </a:r>
            <a:r>
              <a:rPr lang="zh-CN" altLang="en-US" sz="4000" b="1">
                <a:solidFill>
                  <a:srgbClr val="800000"/>
                </a:solidFill>
                <a:latin typeface="隶书" pitchFamily="49" charset="-122"/>
                <a:ea typeface="隶书" pitchFamily="49" charset="-122"/>
              </a:rPr>
              <a:t>世纪中期的日本社会状况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63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8" grpId="0"/>
      <p:bldP spid="6350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11188" y="1844675"/>
            <a:ext cx="3155950" cy="4438650"/>
            <a:chOff x="0" y="0"/>
            <a:chExt cx="1829" cy="2667"/>
          </a:xfrm>
        </p:grpSpPr>
        <p:pic>
          <p:nvPicPr>
            <p:cNvPr id="55299" name="Picture 3" descr="17"/>
            <p:cNvPicPr>
              <a:picLocks noChangeAspect="1" noChangeArrowheads="1"/>
            </p:cNvPicPr>
            <p:nvPr/>
          </p:nvPicPr>
          <p:blipFill>
            <a:blip r:embed="rId2" cstate="print"/>
            <a:srcRect b="5263"/>
            <a:stretch>
              <a:fillRect/>
            </a:stretch>
          </p:blipFill>
          <p:spPr bwMode="auto">
            <a:xfrm>
              <a:off x="0" y="0"/>
              <a:ext cx="1769" cy="2631"/>
            </a:xfrm>
            <a:prstGeom prst="rect">
              <a:avLst/>
            </a:prstGeom>
            <a:noFill/>
            <a:ln w="76200">
              <a:solidFill>
                <a:srgbClr val="660066"/>
              </a:solidFill>
              <a:miter lim="800000"/>
              <a:headEnd/>
              <a:tailEnd/>
            </a:ln>
          </p:spPr>
        </p:pic>
        <p:sp>
          <p:nvSpPr>
            <p:cNvPr id="55300" name="Text Box 4"/>
            <p:cNvSpPr txBox="1">
              <a:spLocks noChangeArrowheads="1"/>
            </p:cNvSpPr>
            <p:nvPr/>
          </p:nvSpPr>
          <p:spPr bwMode="auto">
            <a:xfrm>
              <a:off x="705" y="91"/>
              <a:ext cx="883" cy="38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zh-CN" altLang="en-US" sz="3600" b="1">
                  <a:latin typeface="黑体" pitchFamily="49" charset="-122"/>
                  <a:ea typeface="黑体" pitchFamily="49" charset="-122"/>
                </a:rPr>
                <a:t>天皇</a:t>
              </a:r>
            </a:p>
          </p:txBody>
        </p:sp>
        <p:sp>
          <p:nvSpPr>
            <p:cNvPr id="55301" name="Text Box 5"/>
            <p:cNvSpPr txBox="1">
              <a:spLocks noChangeArrowheads="1"/>
            </p:cNvSpPr>
            <p:nvPr/>
          </p:nvSpPr>
          <p:spPr bwMode="auto">
            <a:xfrm>
              <a:off x="833" y="560"/>
              <a:ext cx="519" cy="31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将军</a:t>
              </a:r>
            </a:p>
          </p:txBody>
        </p:sp>
        <p:sp>
          <p:nvSpPr>
            <p:cNvPr id="55302" name="Text Box 6"/>
            <p:cNvSpPr txBox="1">
              <a:spLocks noChangeArrowheads="1"/>
            </p:cNvSpPr>
            <p:nvPr/>
          </p:nvSpPr>
          <p:spPr bwMode="auto">
            <a:xfrm>
              <a:off x="880" y="1043"/>
              <a:ext cx="519" cy="31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大名</a:t>
              </a:r>
            </a:p>
          </p:txBody>
        </p:sp>
        <p:sp>
          <p:nvSpPr>
            <p:cNvPr id="55303" name="Text Box 7"/>
            <p:cNvSpPr txBox="1">
              <a:spLocks noChangeArrowheads="1"/>
            </p:cNvSpPr>
            <p:nvPr/>
          </p:nvSpPr>
          <p:spPr bwMode="auto">
            <a:xfrm>
              <a:off x="880" y="1493"/>
              <a:ext cx="519" cy="31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武士</a:t>
              </a:r>
            </a:p>
          </p:txBody>
        </p:sp>
        <p:sp>
          <p:nvSpPr>
            <p:cNvPr id="55304" name="Text Box 8"/>
            <p:cNvSpPr txBox="1">
              <a:spLocks noChangeArrowheads="1"/>
            </p:cNvSpPr>
            <p:nvPr/>
          </p:nvSpPr>
          <p:spPr bwMode="auto">
            <a:xfrm>
              <a:off x="1511" y="998"/>
              <a:ext cx="318" cy="317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士</a:t>
              </a:r>
            </a:p>
          </p:txBody>
        </p:sp>
        <p:sp>
          <p:nvSpPr>
            <p:cNvPr id="55305" name="Text Box 9"/>
            <p:cNvSpPr txBox="1">
              <a:spLocks noChangeArrowheads="1"/>
            </p:cNvSpPr>
            <p:nvPr/>
          </p:nvSpPr>
          <p:spPr bwMode="auto">
            <a:xfrm>
              <a:off x="1033" y="1850"/>
              <a:ext cx="313" cy="31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农</a:t>
              </a:r>
            </a:p>
          </p:txBody>
        </p:sp>
        <p:sp>
          <p:nvSpPr>
            <p:cNvPr id="55306" name="Text Box 10"/>
            <p:cNvSpPr txBox="1">
              <a:spLocks noChangeArrowheads="1"/>
            </p:cNvSpPr>
            <p:nvPr/>
          </p:nvSpPr>
          <p:spPr bwMode="auto">
            <a:xfrm>
              <a:off x="987" y="2077"/>
              <a:ext cx="404" cy="31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工</a:t>
              </a:r>
            </a:p>
          </p:txBody>
        </p:sp>
        <p:sp>
          <p:nvSpPr>
            <p:cNvPr id="55307" name="Text Box 11"/>
            <p:cNvSpPr txBox="1">
              <a:spLocks noChangeArrowheads="1"/>
            </p:cNvSpPr>
            <p:nvPr/>
          </p:nvSpPr>
          <p:spPr bwMode="auto">
            <a:xfrm>
              <a:off x="1021" y="2349"/>
              <a:ext cx="319" cy="318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商</a:t>
              </a:r>
            </a:p>
          </p:txBody>
        </p:sp>
      </p:grpSp>
      <p:sp>
        <p:nvSpPr>
          <p:cNvPr id="55308" name="Text Box 12"/>
          <p:cNvSpPr txBox="1">
            <a:spLocks noChangeArrowheads="1"/>
          </p:cNvSpPr>
          <p:nvPr/>
        </p:nvSpPr>
        <p:spPr bwMode="auto">
          <a:xfrm>
            <a:off x="611188" y="6278563"/>
            <a:ext cx="3240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日本封建等级</a:t>
            </a:r>
          </a:p>
        </p:txBody>
      </p:sp>
      <p:sp>
        <p:nvSpPr>
          <p:cNvPr id="55310" name="Text Box 14"/>
          <p:cNvSpPr txBox="1">
            <a:spLocks noChangeArrowheads="1"/>
          </p:cNvSpPr>
          <p:nvPr/>
        </p:nvSpPr>
        <p:spPr bwMode="auto">
          <a:xfrm>
            <a:off x="4211638" y="2224088"/>
            <a:ext cx="4465637" cy="339725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幕府禁令：除特许船外，严禁其他船只驶往国外。不得派遣日本人至国外。禁止官吏在长崎码头直接购买外国船只货物。</a:t>
            </a:r>
          </a:p>
        </p:txBody>
      </p:sp>
      <p:sp>
        <p:nvSpPr>
          <p:cNvPr id="55311" name="Text Box 15"/>
          <p:cNvSpPr txBox="1">
            <a:spLocks noChangeArrowheads="1"/>
          </p:cNvSpPr>
          <p:nvPr/>
        </p:nvSpPr>
        <p:spPr bwMode="auto">
          <a:xfrm>
            <a:off x="5148263" y="5751513"/>
            <a:ext cx="29368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闭关锁国</a:t>
            </a:r>
          </a:p>
        </p:txBody>
      </p:sp>
      <p:sp>
        <p:nvSpPr>
          <p:cNvPr id="55312" name="Text Box 16"/>
          <p:cNvSpPr txBox="1">
            <a:spLocks noChangeArrowheads="1"/>
          </p:cNvSpPr>
          <p:nvPr/>
        </p:nvSpPr>
        <p:spPr bwMode="auto">
          <a:xfrm>
            <a:off x="250825" y="0"/>
            <a:ext cx="8516938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、锁国时代：</a:t>
            </a:r>
          </a:p>
          <a:p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）德川幕府推行锁国政策，造成日本与外界隔绝，也阻碍了社会经济的发展。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5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5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0" grpId="0" bldLvl="0" animBg="1" autoUpdateAnimBg="0"/>
      <p:bldP spid="55311" grpId="0" autoUpdateAnimBg="0"/>
      <p:bldP spid="553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549275"/>
            <a:ext cx="8486775" cy="3733800"/>
          </a:xfrm>
        </p:spPr>
        <p:txBody>
          <a:bodyPr/>
          <a:lstStyle/>
          <a:p>
            <a:r>
              <a:rPr lang="zh-CN" altLang="en-US" sz="3600" b="1" dirty="0">
                <a:solidFill>
                  <a:srgbClr val="FF0000"/>
                </a:solidFill>
                <a:latin typeface="宋体" pitchFamily="2" charset="-122"/>
              </a:rPr>
              <a:t>幕府禁令：</a:t>
            </a:r>
            <a:r>
              <a:rPr lang="zh-CN" altLang="en-US" sz="3600" b="1" dirty="0">
                <a:latin typeface="宋体" pitchFamily="2" charset="-122"/>
              </a:rPr>
              <a:t/>
            </a:r>
            <a:br>
              <a:rPr lang="zh-CN" altLang="en-US" sz="3600" b="1" dirty="0">
                <a:latin typeface="宋体" pitchFamily="2" charset="-122"/>
              </a:rPr>
            </a:br>
            <a:r>
              <a:rPr lang="zh-CN" altLang="en-US" sz="3600" b="1" dirty="0">
                <a:latin typeface="宋体" pitchFamily="2" charset="-122"/>
              </a:rPr>
              <a:t>除特许船外，严禁其他船只驶往国外。</a:t>
            </a:r>
            <a:br>
              <a:rPr lang="zh-CN" altLang="en-US" sz="3600" b="1" dirty="0">
                <a:latin typeface="宋体" pitchFamily="2" charset="-122"/>
              </a:rPr>
            </a:br>
            <a:r>
              <a:rPr lang="zh-CN" altLang="en-US" sz="3600" b="1" dirty="0">
                <a:latin typeface="宋体" pitchFamily="2" charset="-122"/>
              </a:rPr>
              <a:t>除特许船外，不得派遣日本人至国外。</a:t>
            </a:r>
            <a:br>
              <a:rPr lang="zh-CN" altLang="en-US" sz="3600" b="1" dirty="0">
                <a:latin typeface="宋体" pitchFamily="2" charset="-122"/>
              </a:rPr>
            </a:br>
            <a:r>
              <a:rPr lang="zh-CN" altLang="en-US" sz="3600" b="1" dirty="0">
                <a:latin typeface="宋体" pitchFamily="2" charset="-122"/>
              </a:rPr>
              <a:t>禁止官吏在长崎码头直接购买外国</a:t>
            </a:r>
            <a:r>
              <a:rPr lang="zh-CN" altLang="en-US" sz="3600" b="1" dirty="0" smtClean="0">
                <a:latin typeface="宋体" pitchFamily="2" charset="-122"/>
              </a:rPr>
              <a:t>船只货</a:t>
            </a:r>
            <a:r>
              <a:rPr lang="zh-CN" altLang="en-US" sz="3600" b="1" dirty="0">
                <a:latin typeface="宋体" pitchFamily="2" charset="-122"/>
              </a:rPr>
              <a:t>物。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5"/>
          <p:cNvSpPr txBox="1">
            <a:spLocks noChangeArrowheads="1"/>
          </p:cNvSpPr>
          <p:nvPr/>
        </p:nvSpPr>
        <p:spPr bwMode="auto">
          <a:xfrm>
            <a:off x="0" y="260350"/>
            <a:ext cx="3733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400" b="1" dirty="0" smtClean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二：倒</a:t>
            </a:r>
            <a:r>
              <a:rPr lang="zh-CN" altLang="en-US" sz="4400" b="1" dirty="0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幕运动</a:t>
            </a:r>
          </a:p>
        </p:txBody>
      </p:sp>
      <p:sp>
        <p:nvSpPr>
          <p:cNvPr id="61443" name="Rectangle 6"/>
          <p:cNvSpPr>
            <a:spLocks noChangeArrowheads="1"/>
          </p:cNvSpPr>
          <p:nvPr/>
        </p:nvSpPr>
        <p:spPr bwMode="auto">
          <a:xfrm>
            <a:off x="179388" y="1700213"/>
            <a:ext cx="48768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时间：</a:t>
            </a:r>
            <a:r>
              <a:rPr lang="en-US" sz="36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1868</a:t>
            </a:r>
            <a:r>
              <a:rPr lang="zh-CN" altLang="en-US" sz="36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年</a:t>
            </a:r>
          </a:p>
          <a:p>
            <a:r>
              <a:rPr lang="zh-CN" altLang="en-US" sz="36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主力：中下级武士</a:t>
            </a:r>
          </a:p>
          <a:p>
            <a:r>
              <a:rPr lang="zh-CN" altLang="en-US" sz="3600" b="1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方式：武力</a:t>
            </a:r>
          </a:p>
        </p:txBody>
      </p:sp>
      <p:sp>
        <p:nvSpPr>
          <p:cNvPr id="61444" name="Text Box 7"/>
          <p:cNvSpPr txBox="1">
            <a:spLocks noChangeArrowheads="1"/>
          </p:cNvSpPr>
          <p:nvPr/>
        </p:nvSpPr>
        <p:spPr bwMode="auto">
          <a:xfrm>
            <a:off x="4800600" y="5638800"/>
            <a:ext cx="2590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800">
              <a:latin typeface="Arial" pitchFamily="34" charset="0"/>
            </a:endParaRPr>
          </a:p>
        </p:txBody>
      </p:sp>
      <p:sp>
        <p:nvSpPr>
          <p:cNvPr id="61445" name="AutoShape 8"/>
          <p:cNvSpPr>
            <a:spLocks noChangeArrowheads="1"/>
          </p:cNvSpPr>
          <p:nvPr/>
        </p:nvSpPr>
        <p:spPr bwMode="auto">
          <a:xfrm>
            <a:off x="4427538" y="1268413"/>
            <a:ext cx="3960812" cy="1371600"/>
          </a:xfrm>
          <a:prstGeom prst="wedgeRoundRectCallout">
            <a:avLst>
              <a:gd name="adj1" fmla="val -70199"/>
              <a:gd name="adj2" fmla="val 48958"/>
              <a:gd name="adj3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zh-CN" altLang="en-US" sz="3600" b="1">
                <a:solidFill>
                  <a:srgbClr val="0000CC"/>
                </a:solidFill>
                <a:latin typeface="Arial" pitchFamily="34" charset="0"/>
                <a:ea typeface="华文行楷" pitchFamily="2" charset="-122"/>
              </a:rPr>
              <a:t>代表了新兴资产阶级改革力量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5" grpId="0" bldLvl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5" y="188913"/>
            <a:ext cx="3643338" cy="2239955"/>
          </a:xfrm>
        </p:spPr>
        <p:txBody>
          <a:bodyPr/>
          <a:lstStyle/>
          <a:p>
            <a:r>
              <a:rPr lang="zh-CN" altLang="en-US" sz="4800" b="1" dirty="0" smtClean="0">
                <a:solidFill>
                  <a:schemeClr val="tx1"/>
                </a:solidFill>
                <a:ea typeface="黑体" pitchFamily="49" charset="-122"/>
              </a:rPr>
              <a:t>倒</a:t>
            </a:r>
            <a:r>
              <a:rPr lang="zh-CN" altLang="en-US" sz="4800" b="1" dirty="0">
                <a:solidFill>
                  <a:schemeClr val="tx1"/>
                </a:solidFill>
                <a:ea typeface="黑体" pitchFamily="49" charset="-122"/>
              </a:rPr>
              <a:t>幕运动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420938"/>
            <a:ext cx="8064500" cy="3887787"/>
          </a:xfrm>
        </p:spPr>
        <p:txBody>
          <a:bodyPr/>
          <a:lstStyle/>
          <a:p>
            <a:pPr>
              <a:buNone/>
            </a:pPr>
            <a:r>
              <a:rPr lang="en-US" altLang="zh-CN" sz="4000" b="1" dirty="0" smtClean="0">
                <a:ea typeface="黑体" pitchFamily="49" charset="-122"/>
              </a:rPr>
              <a:t>1</a:t>
            </a:r>
            <a:r>
              <a:rPr lang="zh-CN" altLang="en-US" sz="4000" b="1" dirty="0" smtClean="0">
                <a:ea typeface="黑体" pitchFamily="49" charset="-122"/>
              </a:rPr>
              <a:t>、原因：</a:t>
            </a:r>
          </a:p>
          <a:p>
            <a:pPr>
              <a:buNone/>
            </a:pPr>
            <a:r>
              <a:rPr lang="zh-CN" altLang="en-US" sz="4000" b="1" dirty="0" smtClean="0">
                <a:ea typeface="黑体" pitchFamily="49" charset="-122"/>
              </a:rPr>
              <a:t>（</a:t>
            </a:r>
            <a:r>
              <a:rPr lang="en-US" altLang="zh-CN" sz="4000" b="1" dirty="0">
                <a:ea typeface="黑体" pitchFamily="49" charset="-122"/>
              </a:rPr>
              <a:t>1</a:t>
            </a:r>
            <a:r>
              <a:rPr lang="zh-CN" altLang="en-US" sz="4000" b="1" dirty="0">
                <a:ea typeface="黑体" pitchFamily="49" charset="-122"/>
              </a:rPr>
              <a:t>）农民、城市贫民和下级武士的处境不断恶化。</a:t>
            </a:r>
          </a:p>
          <a:p>
            <a:pPr>
              <a:buNone/>
            </a:pPr>
            <a:r>
              <a:rPr lang="zh-CN" altLang="en-US" sz="4000" b="1" dirty="0" smtClean="0">
                <a:ea typeface="黑体" pitchFamily="49" charset="-122"/>
              </a:rPr>
              <a:t>（</a:t>
            </a:r>
            <a:r>
              <a:rPr lang="en-US" altLang="zh-CN" sz="4000" b="1" dirty="0" smtClean="0">
                <a:ea typeface="黑体" pitchFamily="49" charset="-122"/>
              </a:rPr>
              <a:t>2</a:t>
            </a:r>
            <a:r>
              <a:rPr lang="zh-CN" altLang="en-US" sz="4000" b="1" dirty="0" smtClean="0">
                <a:ea typeface="黑体" pitchFamily="49" charset="-122"/>
              </a:rPr>
              <a:t>）面对民族危机和社会危机，德川幕府束手无策。</a:t>
            </a:r>
            <a:endParaRPr lang="zh-CN" altLang="en-US" sz="4000" b="1" dirty="0"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620713"/>
            <a:ext cx="8343900" cy="5511800"/>
          </a:xfrm>
        </p:spPr>
        <p:txBody>
          <a:bodyPr/>
          <a:lstStyle/>
          <a:p>
            <a:pPr>
              <a:buNone/>
            </a:pPr>
            <a:r>
              <a:rPr lang="en-US" altLang="zh-CN" sz="3600" b="1" dirty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、人员：</a:t>
            </a:r>
          </a:p>
          <a:p>
            <a:pPr>
              <a:buNone/>
            </a:pPr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    中下级武士联合西南强藩和朝廷卿。</a:t>
            </a:r>
          </a:p>
          <a:p>
            <a:endParaRPr lang="en-US" altLang="zh-CN" dirty="0"/>
          </a:p>
        </p:txBody>
      </p:sp>
      <p:pic>
        <p:nvPicPr>
          <p:cNvPr id="73732" name="Picture 4" descr="8b527d270e665c28908f9d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2205038"/>
            <a:ext cx="619442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3" name="WordArt 5"/>
          <p:cNvSpPr>
            <a:spLocks noChangeArrowheads="1" noChangeShapeType="1"/>
          </p:cNvSpPr>
          <p:nvPr/>
        </p:nvSpPr>
        <p:spPr bwMode="auto">
          <a:xfrm>
            <a:off x="7524750" y="3068638"/>
            <a:ext cx="715963" cy="2447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99"/>
                </a:solidFill>
                <a:latin typeface="隶书"/>
              </a:rPr>
              <a:t>武</a:t>
            </a:r>
          </a:p>
          <a:p>
            <a:pPr algn="ctr"/>
            <a:r>
              <a:rPr lang="zh-CN" altLang="en-US" sz="3600" b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99"/>
                </a:solidFill>
                <a:latin typeface="隶书"/>
              </a:rPr>
              <a:t>装</a:t>
            </a:r>
          </a:p>
          <a:p>
            <a:pPr algn="ctr"/>
            <a:r>
              <a:rPr lang="zh-CN" altLang="en-US" sz="3600" b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99"/>
                </a:solidFill>
                <a:latin typeface="隶书"/>
              </a:rPr>
              <a:t>倒</a:t>
            </a:r>
          </a:p>
          <a:p>
            <a:pPr algn="ctr"/>
            <a:r>
              <a:rPr lang="zh-CN" altLang="en-US" sz="3600" b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99"/>
                </a:solidFill>
                <a:latin typeface="隶书"/>
              </a:rPr>
              <a:t>幕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3357563"/>
            <a:ext cx="8785225" cy="3213100"/>
          </a:xfrm>
          <a:noFill/>
          <a:ln>
            <a:solidFill>
              <a:schemeClr val="tx2"/>
            </a:solidFill>
          </a:ln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altLang="zh-CN" b="1" dirty="0">
                <a:latin typeface="黑体" pitchFamily="49" charset="-122"/>
                <a:ea typeface="黑体" pitchFamily="49" charset="-122"/>
              </a:rPr>
              <a:t>1867</a:t>
            </a: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年，以一部分中下级武士为首的改革派，从年幼的天皇手中得到了讨伐幕府的密诏。幕府将军德川庆喜迫于形势，假意把政权还给天皇，却不肯交出兵权和领地。第二年，讨伐幕府的武装有京都附近的战斗中，战胜幕府军队，取得决定性胜利，幕府统治被推翻。</a:t>
            </a:r>
            <a:r>
              <a:rPr lang="en-US" altLang="zh-CN" b="1" dirty="0">
                <a:latin typeface="黑体" pitchFamily="49" charset="-122"/>
                <a:ea typeface="黑体" pitchFamily="49" charset="-122"/>
              </a:rPr>
              <a:t>1869</a:t>
            </a: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年明治天皇从政府从京都迁到东京。</a:t>
            </a: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323850" y="188913"/>
            <a:ext cx="8351838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、过程：</a:t>
            </a:r>
          </a:p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）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1868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月，倒幕派在京都发动“王政复古”政变，支持睦仁天皇亲政。</a:t>
            </a:r>
          </a:p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）同年，结束了幕府统治，改年号为“明治”。</a:t>
            </a:r>
          </a:p>
          <a:p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）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1869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年，日本首都迁到东京。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83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3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83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83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381000" y="914400"/>
            <a:ext cx="4648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en-US" altLang="zh-CN" sz="3600" b="1">
                <a:solidFill>
                  <a:srgbClr val="FF3300"/>
                </a:solidFill>
                <a:latin typeface="Arial" pitchFamily="34" charset="0"/>
              </a:rPr>
              <a:t>1.</a:t>
            </a:r>
            <a:r>
              <a:rPr lang="zh-CN" altLang="en-US" sz="3600" b="1">
                <a:solidFill>
                  <a:srgbClr val="FF3300"/>
                </a:solidFill>
                <a:latin typeface="Arial" pitchFamily="34" charset="0"/>
              </a:rPr>
              <a:t>背景：</a:t>
            </a:r>
            <a:r>
              <a:rPr lang="en-US" altLang="zh-CN" sz="3600" b="1">
                <a:solidFill>
                  <a:srgbClr val="FF3300"/>
                </a:solidFill>
                <a:latin typeface="Arial" pitchFamily="34" charset="0"/>
              </a:rPr>
              <a:t>(</a:t>
            </a:r>
            <a:r>
              <a:rPr lang="zh-CN" altLang="en-US" sz="3600" b="1">
                <a:solidFill>
                  <a:srgbClr val="FF3300"/>
                </a:solidFill>
                <a:latin typeface="Arial" pitchFamily="34" charset="0"/>
              </a:rPr>
              <a:t>内忧外患）</a:t>
            </a:r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0" y="0"/>
            <a:ext cx="52419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4400" b="1" dirty="0" smtClean="0">
                <a:solidFill>
                  <a:srgbClr val="000000"/>
                </a:solidFill>
                <a:latin typeface="Arial" pitchFamily="34" charset="0"/>
                <a:ea typeface="黑体" pitchFamily="49" charset="-122"/>
              </a:rPr>
              <a:t>三：明</a:t>
            </a:r>
            <a:r>
              <a:rPr lang="zh-CN" altLang="en-US" sz="4400" b="1" dirty="0">
                <a:solidFill>
                  <a:srgbClr val="000000"/>
                </a:solidFill>
                <a:latin typeface="Arial" pitchFamily="34" charset="0"/>
                <a:ea typeface="黑体" pitchFamily="49" charset="-122"/>
              </a:rPr>
              <a:t>治维新</a:t>
            </a:r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457200" y="4267200"/>
            <a:ext cx="76962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US" altLang="zh-CN" sz="4000" b="1">
                <a:solidFill>
                  <a:srgbClr val="FF3300"/>
                </a:solidFill>
                <a:latin typeface="Arial" pitchFamily="34" charset="0"/>
              </a:rPr>
              <a:t>2</a:t>
            </a:r>
            <a:r>
              <a:rPr lang="zh-CN" altLang="en-US" sz="4000" b="1">
                <a:solidFill>
                  <a:srgbClr val="FF3300"/>
                </a:solidFill>
                <a:latin typeface="Arial" pitchFamily="34" charset="0"/>
              </a:rPr>
              <a:t>、前提条件：</a:t>
            </a:r>
          </a:p>
          <a:p>
            <a:pPr>
              <a:buFontTx/>
              <a:buNone/>
            </a:pPr>
            <a:r>
              <a:rPr lang="zh-CN" altLang="en-US" sz="3600" b="1">
                <a:solidFill>
                  <a:srgbClr val="0602A2"/>
                </a:solidFill>
                <a:ea typeface="黑体" pitchFamily="49" charset="-122"/>
              </a:rPr>
              <a:t>中下级武士倒幕运动成功</a:t>
            </a:r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457200" y="1524000"/>
            <a:ext cx="868680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kumimoji="1" lang="en-US" altLang="zh-CN" sz="36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(1).</a:t>
            </a:r>
            <a:r>
              <a:rPr kumimoji="1" lang="zh-CN" altLang="en-US" sz="36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幕府的封建专制统治严重阻碍了日本 资本主义的发展     </a:t>
            </a:r>
            <a:r>
              <a:rPr kumimoji="1" lang="en-US" altLang="zh-CN" sz="3600" b="1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---</a:t>
            </a:r>
            <a:r>
              <a:rPr kumimoji="1" lang="zh-CN" altLang="en-US" sz="3600" b="1">
                <a:solidFill>
                  <a:srgbClr val="FF3300"/>
                </a:solidFill>
                <a:latin typeface="仿宋_GB2312" pitchFamily="49" charset="-122"/>
                <a:ea typeface="仿宋_GB2312" pitchFamily="49" charset="-122"/>
              </a:rPr>
              <a:t>根本原因</a:t>
            </a:r>
          </a:p>
          <a:p>
            <a:pPr>
              <a:buFontTx/>
              <a:buNone/>
            </a:pPr>
            <a:r>
              <a:rPr lang="en-US" altLang="zh-CN" sz="36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(2).</a:t>
            </a:r>
            <a:r>
              <a:rPr lang="zh-CN" altLang="en-US" sz="36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面临沦为西方国家殖民地的危机</a:t>
            </a:r>
          </a:p>
          <a:p>
            <a:pPr>
              <a:buFontTx/>
              <a:buNone/>
            </a:pPr>
            <a:endParaRPr lang="zh-CN" altLang="en-US" sz="3600" b="1">
              <a:solidFill>
                <a:srgbClr val="0000FF"/>
              </a:solidFill>
              <a:latin typeface="仿宋_GB2312" pitchFamily="49" charset="-122"/>
              <a:ea typeface="仿宋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20070414_ef8b790d205557e77ed0YKlECm6uRKcR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t="5650" b="4446"/>
          <a:stretch>
            <a:fillRect/>
          </a:stretch>
        </p:blipFill>
        <p:spPr bwMode="auto">
          <a:xfrm>
            <a:off x="611188" y="3141663"/>
            <a:ext cx="7993062" cy="3360737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61443" name="AutoShape 3"/>
          <p:cNvSpPr>
            <a:spLocks noChangeArrowheads="1"/>
          </p:cNvSpPr>
          <p:nvPr/>
        </p:nvSpPr>
        <p:spPr bwMode="auto">
          <a:xfrm>
            <a:off x="5295900" y="4959350"/>
            <a:ext cx="998538" cy="414338"/>
          </a:xfrm>
          <a:prstGeom prst="hexagon">
            <a:avLst>
              <a:gd name="adj" fmla="val 60249"/>
              <a:gd name="vf" fmla="val 115470"/>
            </a:avLst>
          </a:prstGeom>
          <a:gradFill rotWithShape="0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rgbClr val="6600FF"/>
            </a:outerShdw>
          </a:effectLst>
        </p:spPr>
        <p:txBody>
          <a:bodyPr wrap="none" anchor="ctr"/>
          <a:lstStyle/>
          <a:p>
            <a:pPr algn="ctr"/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黑体" pitchFamily="49" charset="-122"/>
              </a:rPr>
              <a:t>东</a:t>
            </a:r>
          </a:p>
          <a:p>
            <a:pPr algn="ctr"/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黑体" pitchFamily="49" charset="-122"/>
              </a:rPr>
              <a:t>京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61444" name="AutoShape 4"/>
          <p:cNvSpPr>
            <a:spLocks noChangeArrowheads="1"/>
          </p:cNvSpPr>
          <p:nvPr/>
        </p:nvSpPr>
        <p:spPr bwMode="auto">
          <a:xfrm>
            <a:off x="3852863" y="4602163"/>
            <a:ext cx="768350" cy="338137"/>
          </a:xfrm>
          <a:prstGeom prst="octagon">
            <a:avLst>
              <a:gd name="adj" fmla="val 29287"/>
            </a:avLst>
          </a:prstGeom>
          <a:gradFill rotWithShape="0">
            <a:gsLst>
              <a:gs pos="0">
                <a:srgbClr val="99FF99">
                  <a:gamma/>
                  <a:shade val="46275"/>
                  <a:invGamma/>
                </a:srgbClr>
              </a:gs>
              <a:gs pos="100000">
                <a:srgbClr val="99FF99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63500" dir="3187806" algn="ctr" rotWithShape="0">
              <a:srgbClr val="6600FF"/>
            </a:outerShdw>
          </a:effectLst>
        </p:spPr>
        <p:txBody>
          <a:bodyPr wrap="none" anchor="ctr"/>
          <a:lstStyle/>
          <a:p>
            <a:pPr algn="ctr"/>
            <a:r>
              <a:rPr lang="zh-TW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黑体" pitchFamily="49" charset="-122"/>
              </a:rPr>
              <a:t>京</a:t>
            </a:r>
          </a:p>
          <a:p>
            <a:pPr algn="ctr"/>
            <a:r>
              <a:rPr lang="zh-TW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黑体" pitchFamily="49" charset="-122"/>
              </a:rPr>
              <a:t>都</a:t>
            </a:r>
            <a:endParaRPr lang="zh-TW" altLang="en-US" sz="24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61445" name="AutoShape 5"/>
          <p:cNvSpPr>
            <a:spLocks noChangeArrowheads="1"/>
          </p:cNvSpPr>
          <p:nvPr/>
        </p:nvSpPr>
        <p:spPr bwMode="auto">
          <a:xfrm>
            <a:off x="3351213" y="5416550"/>
            <a:ext cx="735012" cy="388938"/>
          </a:xfrm>
          <a:prstGeom prst="octagon">
            <a:avLst>
              <a:gd name="adj" fmla="val 29287"/>
            </a:avLst>
          </a:prstGeom>
          <a:gradFill rotWithShape="0">
            <a:gsLst>
              <a:gs pos="0">
                <a:srgbClr val="FF99FF">
                  <a:gamma/>
                  <a:shade val="46275"/>
                  <a:invGamma/>
                </a:srgbClr>
              </a:gs>
              <a:gs pos="100000">
                <a:srgbClr val="FF99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zh-TW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黑体" pitchFamily="49" charset="-122"/>
              </a:rPr>
              <a:t>大</a:t>
            </a:r>
          </a:p>
          <a:p>
            <a:pPr algn="ctr"/>
            <a:r>
              <a:rPr lang="zh-TW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黑体" pitchFamily="49" charset="-122"/>
              </a:rPr>
              <a:t>阪</a:t>
            </a:r>
            <a:endParaRPr lang="zh-TW" altLang="en-US" sz="24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61446" name="Rectangle 6"/>
          <p:cNvSpPr>
            <a:spLocks noChangeArrowheads="1"/>
          </p:cNvSpPr>
          <p:nvPr/>
        </p:nvSpPr>
        <p:spPr bwMode="auto">
          <a:xfrm>
            <a:off x="1187450" y="3290888"/>
            <a:ext cx="2808288" cy="49847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TW" altLang="en-US" sz="3200" b="1">
                <a:latin typeface="黑体" pitchFamily="49" charset="-122"/>
                <a:ea typeface="黑体" pitchFamily="49" charset="-122"/>
              </a:rPr>
              <a:t>三府七十二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县</a:t>
            </a:r>
          </a:p>
        </p:txBody>
      </p:sp>
      <p:sp>
        <p:nvSpPr>
          <p:cNvPr id="61448" name="Text Box 8"/>
          <p:cNvSpPr txBox="1">
            <a:spLocks noChangeArrowheads="1"/>
          </p:cNvSpPr>
          <p:nvPr/>
        </p:nvSpPr>
        <p:spPr bwMode="auto">
          <a:xfrm>
            <a:off x="250825" y="0"/>
            <a:ext cx="8785225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、时间：</a:t>
            </a: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1868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年起</a:t>
            </a:r>
          </a:p>
          <a:p>
            <a:pPr>
              <a:lnSpc>
                <a:spcPct val="120000"/>
              </a:lnSpc>
            </a:pP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、措施：</a:t>
            </a:r>
          </a:p>
          <a:p>
            <a:pPr>
              <a:lnSpc>
                <a:spcPct val="120000"/>
              </a:lnSpc>
            </a:pP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）政治上，</a:t>
            </a:r>
            <a:r>
              <a:rPr lang="zh-CN" altLang="en-US" sz="4000" b="1">
                <a:latin typeface="Arial"/>
                <a:ea typeface="黑体" pitchFamily="49" charset="-122"/>
              </a:rPr>
              <a:t>“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废藩置县</a:t>
            </a:r>
            <a:r>
              <a:rPr lang="zh-CN" altLang="en-US" sz="4000" b="1">
                <a:latin typeface="Arial"/>
                <a:ea typeface="黑体" pitchFamily="49" charset="-122"/>
              </a:rPr>
              <a:t>”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，实现</a:t>
            </a:r>
            <a:r>
              <a:rPr lang="zh-CN" sz="4000" b="1">
                <a:latin typeface="黑体" pitchFamily="49" charset="-122"/>
                <a:ea typeface="黑体" pitchFamily="49" charset="-122"/>
              </a:rPr>
              <a:t>中央集权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320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4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4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bldLvl="0" animBg="1" autoUpdateAnimBg="0"/>
      <p:bldP spid="61444" grpId="0" bldLvl="0" animBg="1" autoUpdateAnimBg="0"/>
      <p:bldP spid="61445" grpId="0" bldLvl="0" animBg="1" autoUpdateAnimBg="0"/>
      <p:bldP spid="61446" grpId="0" bldLvl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88913"/>
            <a:ext cx="8207375" cy="1368425"/>
          </a:xfrm>
        </p:spPr>
        <p:txBody>
          <a:bodyPr/>
          <a:lstStyle/>
          <a:p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）军事上，实行征兵制，建立新式军队；</a:t>
            </a:r>
          </a:p>
        </p:txBody>
      </p:sp>
      <p:pic>
        <p:nvPicPr>
          <p:cNvPr id="76804" name="Picture 4" descr="323863_34"/>
          <p:cNvPicPr>
            <a:picLocks noChangeAspect="1" noChangeArrowheads="1"/>
          </p:cNvPicPr>
          <p:nvPr/>
        </p:nvPicPr>
        <p:blipFill>
          <a:blip r:embed="rId2" cstate="print"/>
          <a:srcRect t="10971" b="10672"/>
          <a:stretch>
            <a:fillRect/>
          </a:stretch>
        </p:blipFill>
        <p:spPr bwMode="auto">
          <a:xfrm>
            <a:off x="539750" y="1773238"/>
            <a:ext cx="8064500" cy="4740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9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2276475"/>
            <a:ext cx="6605587" cy="3678238"/>
          </a:xfrm>
          <a:prstGeom prst="rect">
            <a:avLst/>
          </a:prstGeom>
          <a:noFill/>
          <a:ln w="57150" cmpd="thickThin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1403350" y="6021388"/>
            <a:ext cx="62642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明治政府召开劝业博览会</a:t>
            </a: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84963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）经济上，推行地税改革，以</a:t>
            </a:r>
            <a:r>
              <a:rPr lang="zh-CN" altLang="en-US" sz="4000" b="1">
                <a:latin typeface="Arial"/>
                <a:ea typeface="黑体" pitchFamily="49" charset="-122"/>
              </a:rPr>
              <a:t>“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殖产兴业</a:t>
            </a:r>
            <a:r>
              <a:rPr lang="zh-CN" altLang="en-US" sz="4000" b="1">
                <a:latin typeface="Arial"/>
                <a:ea typeface="黑体" pitchFamily="49" charset="-122"/>
              </a:rPr>
              <a:t>”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为口号，大力发展近代经济。     </a:t>
            </a: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424862" cy="2303463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zh-CN" altLang="en-US" sz="40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40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40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）社会生活上，提倡</a:t>
            </a:r>
            <a:r>
              <a:rPr lang="zh-CN" altLang="en-US" sz="4000" b="1">
                <a:solidFill>
                  <a:schemeClr val="tx1"/>
                </a:solidFill>
                <a:latin typeface="宋体"/>
                <a:ea typeface="黑体" pitchFamily="49" charset="-122"/>
              </a:rPr>
              <a:t>“</a:t>
            </a:r>
            <a:r>
              <a:rPr lang="zh-CN" altLang="en-US" sz="40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文明开化</a:t>
            </a:r>
            <a:r>
              <a:rPr lang="zh-CN" altLang="en-US" sz="4000" b="1">
                <a:solidFill>
                  <a:schemeClr val="tx1"/>
                </a:solidFill>
                <a:latin typeface="宋体"/>
                <a:ea typeface="黑体" pitchFamily="49" charset="-122"/>
              </a:rPr>
              <a:t>”</a:t>
            </a:r>
            <a:r>
              <a:rPr lang="zh-CN" altLang="en-US" sz="40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，向西方</a:t>
            </a:r>
            <a:r>
              <a:rPr lang="en-US" sz="40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学习，</a:t>
            </a:r>
            <a:r>
              <a:rPr lang="zh-CN" altLang="en-US" sz="4000" b="1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改造日本的教育、文化和生活方式。</a:t>
            </a:r>
          </a:p>
        </p:txBody>
      </p:sp>
      <p:pic>
        <p:nvPicPr>
          <p:cNvPr id="64515" name="Picture 3" descr="9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 t="21645"/>
          <a:stretch>
            <a:fillRect/>
          </a:stretch>
        </p:blipFill>
        <p:spPr>
          <a:xfrm>
            <a:off x="539750" y="2349500"/>
            <a:ext cx="8027988" cy="4508500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 bldLvl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54" name="Group 2"/>
          <p:cNvGraphicFramePr>
            <a:graphicFrameLocks noGrp="1"/>
          </p:cNvGraphicFramePr>
          <p:nvPr/>
        </p:nvGraphicFramePr>
        <p:xfrm>
          <a:off x="1676400" y="1014413"/>
          <a:ext cx="6172200" cy="4319588"/>
        </p:xfrm>
        <a:graphic>
          <a:graphicData uri="http://schemas.openxmlformats.org/drawingml/2006/table">
            <a:tbl>
              <a:tblPr/>
              <a:tblGrid>
                <a:gridCol w="914400"/>
                <a:gridCol w="2438400"/>
                <a:gridCol w="2819400"/>
              </a:tblGrid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国家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时间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年平均增长速度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日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1868-1873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32.2%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英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1851-1873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3.3%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8651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美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1861-1873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德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1861-1873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3.8%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</a:tbl>
          </a:graphicData>
        </a:graphic>
      </p:graphicFrame>
      <p:sp>
        <p:nvSpPr>
          <p:cNvPr id="49180" name="Text Box 28"/>
          <p:cNvSpPr txBox="1">
            <a:spLocks noChangeArrowheads="1"/>
          </p:cNvSpPr>
          <p:nvPr/>
        </p:nvSpPr>
        <p:spPr bwMode="auto">
          <a:xfrm>
            <a:off x="990600" y="5699125"/>
            <a:ext cx="7848600" cy="703263"/>
          </a:xfrm>
          <a:prstGeom prst="rect">
            <a:avLst/>
          </a:prstGeom>
          <a:solidFill>
            <a:schemeClr val="bg1">
              <a:alpha val="28999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0170" tIns="46990" rIns="90170" bIns="4699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 b="1">
                <a:solidFill>
                  <a:srgbClr val="000066"/>
                </a:solidFill>
                <a:ea typeface="隶书" pitchFamily="49" charset="-122"/>
              </a:rPr>
              <a:t>日本资本主义经济迅速发展</a:t>
            </a:r>
          </a:p>
        </p:txBody>
      </p:sp>
      <p:sp>
        <p:nvSpPr>
          <p:cNvPr id="49181" name="Text Box 29"/>
          <p:cNvSpPr txBox="1">
            <a:spLocks noChangeArrowheads="1"/>
          </p:cNvSpPr>
          <p:nvPr/>
        </p:nvSpPr>
        <p:spPr bwMode="auto">
          <a:xfrm>
            <a:off x="0" y="838200"/>
            <a:ext cx="1447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/>
              <a:t>材料一</a:t>
            </a:r>
            <a:r>
              <a:rPr lang="zh-CN" altLang="en-US" b="1"/>
              <a:t>：</a:t>
            </a:r>
          </a:p>
        </p:txBody>
      </p:sp>
      <p:sp>
        <p:nvSpPr>
          <p:cNvPr id="49182" name="Rectangle 30"/>
          <p:cNvSpPr>
            <a:spLocks noChangeArrowheads="1"/>
          </p:cNvSpPr>
          <p:nvPr/>
        </p:nvSpPr>
        <p:spPr bwMode="auto">
          <a:xfrm>
            <a:off x="0" y="0"/>
            <a:ext cx="29642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600" b="1" dirty="0" smtClean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评</a:t>
            </a:r>
            <a:r>
              <a:rPr lang="zh-CN" altLang="en-US" sz="3600" b="1" dirty="0">
                <a:solidFill>
                  <a:srgbClr val="000066"/>
                </a:solidFill>
                <a:latin typeface="黑体" pitchFamily="49" charset="-122"/>
                <a:ea typeface="黑体" pitchFamily="49" charset="-122"/>
              </a:rPr>
              <a:t>价明治维新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80" grpId="0" bldLvl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1872年东京街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066800"/>
            <a:ext cx="3581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Picture 3" descr="1905年有轨电车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066800"/>
            <a:ext cx="39909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762000" y="5867400"/>
            <a:ext cx="3048000" cy="609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b="1">
                <a:latin typeface="Tahoma" pitchFamily="34" charset="0"/>
              </a:rPr>
              <a:t>1872 </a:t>
            </a:r>
            <a:r>
              <a:rPr lang="zh-CN" altLang="en-US" b="1">
                <a:latin typeface="Tahoma" pitchFamily="34" charset="0"/>
              </a:rPr>
              <a:t>年的东京街头</a:t>
            </a:r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4800600" y="5867400"/>
            <a:ext cx="3657600" cy="609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b="1">
                <a:latin typeface="Tahoma" pitchFamily="34" charset="0"/>
              </a:rPr>
              <a:t>1905 </a:t>
            </a:r>
            <a:r>
              <a:rPr lang="zh-CN" altLang="en-US" b="1">
                <a:latin typeface="Tahoma" pitchFamily="34" charset="0"/>
              </a:rPr>
              <a:t>年日本的有轨电车</a:t>
            </a:r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3886200" y="59436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/>
              <a:t>比较</a:t>
            </a:r>
          </a:p>
        </p:txBody>
      </p: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1295400" y="76200"/>
            <a:ext cx="2743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0066"/>
                </a:solidFill>
              </a:rPr>
              <a:t>材料二：</a:t>
            </a: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0" y="1143000"/>
            <a:ext cx="8915400" cy="31400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4000" b="1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早在 </a:t>
            </a:r>
            <a:r>
              <a:rPr lang="en-US" sz="4000" b="1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1876 </a:t>
            </a:r>
            <a:r>
              <a:rPr lang="zh-CN" altLang="en-US" sz="4000" b="1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年，刚刚走上资本主义道路的日本，就以武力强迫朝鲜签定</a:t>
            </a:r>
            <a:r>
              <a:rPr lang="en-US" sz="4000" b="1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《</a:t>
            </a:r>
            <a:r>
              <a:rPr lang="zh-CN" altLang="en-US" sz="4000" b="1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江华条约</a:t>
            </a:r>
            <a:r>
              <a:rPr lang="en-US" sz="4000" b="1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》</a:t>
            </a:r>
            <a:r>
              <a:rPr lang="en-US" sz="4000" b="1">
                <a:solidFill>
                  <a:srgbClr val="000000"/>
                </a:solidFill>
                <a:latin typeface="Times New Roman"/>
                <a:ea typeface="隶书" pitchFamily="49" charset="-122"/>
              </a:rPr>
              <a:t>……</a:t>
            </a:r>
            <a:r>
              <a:rPr lang="en-US" sz="4000" b="1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 1894 </a:t>
            </a:r>
            <a:r>
              <a:rPr lang="zh-CN" altLang="en-US" sz="4000" b="1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年，日本挑起甲午中日战争，加紧控制朝鲜</a:t>
            </a:r>
            <a:r>
              <a:rPr lang="en-US" sz="4000" b="1">
                <a:solidFill>
                  <a:srgbClr val="000000"/>
                </a:solidFill>
                <a:latin typeface="Times New Roman"/>
                <a:ea typeface="隶书" pitchFamily="49" charset="-122"/>
              </a:rPr>
              <a:t>……</a:t>
            </a:r>
            <a:r>
              <a:rPr lang="en-US" sz="4000" b="1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 1910 </a:t>
            </a:r>
            <a:r>
              <a:rPr lang="zh-CN" altLang="en-US" sz="4000" b="1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年，正式吞并朝鲜。</a:t>
            </a:r>
            <a:endParaRPr lang="zh-CN" altLang="en-US" b="1">
              <a:solidFill>
                <a:srgbClr val="660066"/>
              </a:solidFill>
            </a:endParaRP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1371600" y="0"/>
            <a:ext cx="2514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0066"/>
                </a:solidFill>
              </a:rPr>
              <a:t>材料三：</a:t>
            </a:r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533400" y="4876800"/>
            <a:ext cx="83375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4000" b="1">
                <a:solidFill>
                  <a:srgbClr val="000066"/>
                </a:solidFill>
                <a:sym typeface="Wingdings" pitchFamily="2" charset="2"/>
              </a:rPr>
              <a:t>走上了对外侵略扩张的军国主义道路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0" y="-76200"/>
            <a:ext cx="157447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kumimoji="1" lang="zh-CN" altLang="en-US" sz="3600" b="1" dirty="0" smtClean="0">
                <a:latin typeface="黑体" pitchFamily="49" charset="-122"/>
                <a:ea typeface="黑体" pitchFamily="49" charset="-122"/>
              </a:rPr>
              <a:t>评价：</a:t>
            </a:r>
            <a:endParaRPr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685800" y="685800"/>
            <a:ext cx="768191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200" b="1">
                <a:solidFill>
                  <a:srgbClr val="FF3300"/>
                </a:solidFill>
                <a:latin typeface="Arial" pitchFamily="34" charset="0"/>
              </a:rPr>
              <a:t>①性质：</a:t>
            </a:r>
            <a:r>
              <a:rPr lang="zh-CN" altLang="en-US" sz="3200" b="1">
                <a:solidFill>
                  <a:srgbClr val="0000FF"/>
                </a:solidFill>
                <a:latin typeface="Arial" pitchFamily="34" charset="0"/>
              </a:rPr>
              <a:t>明治维新是一次自上而下的资产阶级性质改革；</a:t>
            </a:r>
          </a:p>
        </p:txBody>
      </p:sp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685800" y="1752600"/>
            <a:ext cx="84582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3200" b="1">
                <a:solidFill>
                  <a:srgbClr val="FF3300"/>
                </a:solidFill>
                <a:latin typeface="Arial" pitchFamily="34" charset="0"/>
              </a:rPr>
              <a:t>②作用：</a:t>
            </a:r>
            <a:r>
              <a:rPr kumimoji="1" lang="zh-CN" altLang="en-US" sz="3200" b="1">
                <a:solidFill>
                  <a:srgbClr val="0000FF"/>
                </a:solidFill>
                <a:latin typeface="Arial" pitchFamily="34" charset="0"/>
                <a:sym typeface="Wingdings" pitchFamily="2" charset="2"/>
              </a:rPr>
              <a:t>明治维新成为日本历史上的重大转折点，通过明治维新，日本迅速走上资本主义到了，实现了“富国强兵”</a:t>
            </a:r>
            <a:r>
              <a:rPr kumimoji="1" lang="en-US" altLang="zh-CN" sz="3200" b="1">
                <a:solidFill>
                  <a:srgbClr val="0000FF"/>
                </a:solidFill>
                <a:latin typeface="Arial" pitchFamily="34" charset="0"/>
                <a:sym typeface="Wingdings" pitchFamily="2" charset="2"/>
              </a:rPr>
              <a:t>,</a:t>
            </a:r>
            <a:r>
              <a:rPr kumimoji="1" lang="zh-CN" altLang="en-US" sz="3200" b="1">
                <a:solidFill>
                  <a:srgbClr val="0000FF"/>
                </a:solidFill>
                <a:latin typeface="Arial" pitchFamily="34" charset="0"/>
                <a:sym typeface="Wingdings" pitchFamily="2" charset="2"/>
              </a:rPr>
              <a:t>开始跻身于资本主义强国之列</a:t>
            </a:r>
            <a:r>
              <a:rPr lang="zh-CN" altLang="en-US" sz="3200" b="1">
                <a:solidFill>
                  <a:srgbClr val="0000FF"/>
                </a:solidFill>
                <a:latin typeface="Arial" pitchFamily="34" charset="0"/>
              </a:rPr>
              <a:t>。</a:t>
            </a:r>
          </a:p>
          <a:p>
            <a:pPr>
              <a:buFontTx/>
              <a:buNone/>
            </a:pPr>
            <a:endParaRPr kumimoji="1" lang="zh-CN" altLang="en-US" sz="3200" b="1">
              <a:solidFill>
                <a:srgbClr val="0000FF"/>
              </a:solidFill>
              <a:latin typeface="Arial" pitchFamily="34" charset="0"/>
              <a:sym typeface="Wingdings" pitchFamily="2" charset="2"/>
            </a:endParaRPr>
          </a:p>
        </p:txBody>
      </p:sp>
      <p:sp>
        <p:nvSpPr>
          <p:cNvPr id="81925" name="Rectangl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62000" y="4149725"/>
            <a:ext cx="78486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zh-CN" altLang="en-US" sz="3200" b="1">
                <a:solidFill>
                  <a:srgbClr val="FF3300"/>
                </a:solidFill>
                <a:latin typeface="Arial" pitchFamily="34" charset="0"/>
              </a:rPr>
              <a:t>③局限：但是改革保留了旧制度残余，军国主义色彩浓厚。很快走上了对外侵略扩张的道路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/>
      <p:bldP spid="81924" grpId="0"/>
      <p:bldP spid="819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57158" y="1357298"/>
            <a:ext cx="8964612" cy="1544638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n-US" altLang="zh-CN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1</a:t>
            </a:r>
            <a:r>
              <a:rPr lang="en-US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.</a:t>
            </a:r>
            <a:r>
              <a:rPr lang="zh-CN" altLang="en-US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近</a:t>
            </a:r>
            <a:r>
              <a:rPr lang="zh-CN" altLang="en-US" b="1">
                <a:solidFill>
                  <a:srgbClr val="000000"/>
                </a:solidFill>
                <a:ea typeface="楷体_GB2312" pitchFamily="1" charset="-122"/>
              </a:rPr>
              <a:t>代首先敲开日本大门的西方列强是</a:t>
            </a:r>
            <a:endParaRPr lang="zh-CN" altLang="en-US" sz="4000" b="1">
              <a:solidFill>
                <a:srgbClr val="000000"/>
              </a:solidFill>
            </a:endParaRP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82688" y="3071809"/>
            <a:ext cx="2463800" cy="306070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4000" b="1" dirty="0">
                <a:latin typeface="楷体_GB2312" pitchFamily="1" charset="-122"/>
                <a:ea typeface="楷体_GB2312" pitchFamily="1" charset="-122"/>
              </a:rPr>
              <a:t>A </a:t>
            </a:r>
            <a:r>
              <a:rPr lang="zh-CN" altLang="en-US" sz="4000" b="1" dirty="0">
                <a:latin typeface="楷体_GB2312" pitchFamily="1" charset="-122"/>
                <a:ea typeface="楷体_GB2312" pitchFamily="1" charset="-122"/>
              </a:rPr>
              <a:t>法国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4000" b="1" dirty="0">
                <a:latin typeface="楷体_GB2312" pitchFamily="1" charset="-122"/>
                <a:ea typeface="楷体_GB2312" pitchFamily="1" charset="-122"/>
              </a:rPr>
              <a:t>B </a:t>
            </a:r>
            <a:r>
              <a:rPr lang="zh-CN" altLang="en-US" sz="4000" b="1" dirty="0">
                <a:latin typeface="楷体_GB2312" pitchFamily="1" charset="-122"/>
                <a:ea typeface="楷体_GB2312" pitchFamily="1" charset="-122"/>
              </a:rPr>
              <a:t>英国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4000" b="1" dirty="0">
                <a:latin typeface="楷体_GB2312" pitchFamily="1" charset="-122"/>
                <a:ea typeface="楷体_GB2312" pitchFamily="1" charset="-122"/>
              </a:rPr>
              <a:t>C </a:t>
            </a:r>
            <a:r>
              <a:rPr lang="zh-CN" altLang="en-US" sz="4000" b="1" dirty="0">
                <a:latin typeface="楷体_GB2312" pitchFamily="1" charset="-122"/>
                <a:ea typeface="楷体_GB2312" pitchFamily="1" charset="-122"/>
              </a:rPr>
              <a:t>美国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4000" b="1" dirty="0">
                <a:latin typeface="楷体_GB2312" pitchFamily="1" charset="-122"/>
                <a:ea typeface="楷体_GB2312" pitchFamily="1" charset="-122"/>
              </a:rPr>
              <a:t>D </a:t>
            </a:r>
            <a:r>
              <a:rPr lang="zh-CN" altLang="en-US" sz="4000" b="1" dirty="0">
                <a:latin typeface="楷体_GB2312" pitchFamily="1" charset="-122"/>
                <a:ea typeface="楷体_GB2312" pitchFamily="1" charset="-122"/>
              </a:rPr>
              <a:t>德国</a:t>
            </a: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5638800" y="2438400"/>
            <a:ext cx="1600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6000" b="1">
                <a:solidFill>
                  <a:srgbClr val="FF0000"/>
                </a:solidFill>
                <a:latin typeface="Arial" pitchFamily="34" charset="0"/>
              </a:rPr>
              <a:t>C</a:t>
            </a:r>
          </a:p>
        </p:txBody>
      </p:sp>
      <p:sp>
        <p:nvSpPr>
          <p:cNvPr id="5" name="流程图: 文档 4"/>
          <p:cNvSpPr/>
          <p:nvPr/>
        </p:nvSpPr>
        <p:spPr>
          <a:xfrm>
            <a:off x="714348" y="571480"/>
            <a:ext cx="2128846" cy="612648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rgbClr val="FF0000"/>
                </a:solidFill>
              </a:rPr>
              <a:t>课堂巩固：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533400"/>
            <a:ext cx="8839200" cy="1371600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n-US" altLang="zh-CN" dirty="0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2</a:t>
            </a:r>
            <a:r>
              <a:rPr lang="en-US" dirty="0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.</a:t>
            </a:r>
            <a:r>
              <a:rPr lang="zh-CN" altLang="en-US" dirty="0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最能体现明治维新性质的改革措施是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4000" b="1" dirty="0">
                <a:latin typeface="楷体_GB2312" pitchFamily="1" charset="-122"/>
                <a:ea typeface="楷体_GB2312" pitchFamily="1" charset="-122"/>
              </a:rPr>
              <a:t>A </a:t>
            </a:r>
            <a:r>
              <a:rPr lang="zh-CN" altLang="en-US" sz="4000" b="1" dirty="0">
                <a:latin typeface="楷体_GB2312" pitchFamily="1" charset="-122"/>
                <a:ea typeface="楷体_GB2312" pitchFamily="1" charset="-122"/>
              </a:rPr>
              <a:t>发展近代工业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4000" b="1" dirty="0">
                <a:latin typeface="楷体_GB2312" pitchFamily="1" charset="-122"/>
                <a:ea typeface="楷体_GB2312" pitchFamily="1" charset="-122"/>
              </a:rPr>
              <a:t>B </a:t>
            </a:r>
            <a:r>
              <a:rPr lang="zh-CN" altLang="en-US" sz="4000" b="1" dirty="0">
                <a:latin typeface="楷体_GB2312" pitchFamily="1" charset="-122"/>
                <a:ea typeface="楷体_GB2312" pitchFamily="1" charset="-122"/>
              </a:rPr>
              <a:t>努力发展教育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4000" b="1" dirty="0">
                <a:latin typeface="楷体_GB2312" pitchFamily="1" charset="-122"/>
                <a:ea typeface="楷体_GB2312" pitchFamily="1" charset="-122"/>
              </a:rPr>
              <a:t>C </a:t>
            </a:r>
            <a:r>
              <a:rPr lang="zh-CN" altLang="en-US" sz="4000" b="1" dirty="0">
                <a:latin typeface="楷体_GB2312" pitchFamily="1" charset="-122"/>
                <a:ea typeface="楷体_GB2312" pitchFamily="1" charset="-122"/>
              </a:rPr>
              <a:t>文明开化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4000" b="1" dirty="0">
                <a:latin typeface="楷体_GB2312" pitchFamily="1" charset="-122"/>
                <a:ea typeface="楷体_GB2312" pitchFamily="1" charset="-122"/>
              </a:rPr>
              <a:t>D </a:t>
            </a:r>
            <a:r>
              <a:rPr lang="zh-CN" altLang="en-US" sz="4000" b="1" dirty="0">
                <a:latin typeface="楷体_GB2312" pitchFamily="1" charset="-122"/>
                <a:ea typeface="楷体_GB2312" pitchFamily="1" charset="-122"/>
              </a:rPr>
              <a:t>废藩置县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5562600" y="2438400"/>
            <a:ext cx="6858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6000" b="1">
                <a:solidFill>
                  <a:srgbClr val="FF0000"/>
                </a:solidFill>
                <a:latin typeface="Arial" pitchFamily="34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9388" y="188913"/>
            <a:ext cx="8964612" cy="2754312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n-US" altLang="zh-CN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3</a:t>
            </a:r>
            <a:r>
              <a:rPr lang="en-US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.</a:t>
            </a:r>
            <a:r>
              <a:rPr lang="zh-CN" altLang="en-US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男士穿西服，女士打洋伞，这是</a:t>
            </a:r>
            <a:r>
              <a:rPr lang="en-US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19</a:t>
            </a:r>
            <a:r>
              <a:rPr lang="zh-CN" altLang="en-US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世纪中期日本上层人物崇尚的行头，这里所反映的情景最符合下列哪一句口号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258888" y="2997200"/>
            <a:ext cx="5927725" cy="36210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4400" b="1">
                <a:latin typeface="楷体_GB2312" pitchFamily="1" charset="-122"/>
                <a:ea typeface="楷体_GB2312" pitchFamily="1" charset="-122"/>
              </a:rPr>
              <a:t>A </a:t>
            </a:r>
            <a:r>
              <a:rPr lang="zh-CN" altLang="en-US" sz="4400" b="1">
                <a:latin typeface="楷体_GB2312" pitchFamily="1" charset="-122"/>
                <a:ea typeface="楷体_GB2312" pitchFamily="1" charset="-122"/>
              </a:rPr>
              <a:t>废藩置县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4400" b="1">
                <a:latin typeface="楷体_GB2312" pitchFamily="1" charset="-122"/>
                <a:ea typeface="楷体_GB2312" pitchFamily="1" charset="-122"/>
              </a:rPr>
              <a:t>B </a:t>
            </a:r>
            <a:r>
              <a:rPr lang="zh-CN" altLang="en-US" sz="4400" b="1">
                <a:latin typeface="楷体_GB2312" pitchFamily="1" charset="-122"/>
                <a:ea typeface="楷体_GB2312" pitchFamily="1" charset="-122"/>
              </a:rPr>
              <a:t>文明开化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4400" b="1">
                <a:latin typeface="楷体_GB2312" pitchFamily="1" charset="-122"/>
                <a:ea typeface="楷体_GB2312" pitchFamily="1" charset="-122"/>
              </a:rPr>
              <a:t>C </a:t>
            </a:r>
            <a:r>
              <a:rPr lang="zh-CN" altLang="en-US" sz="4400" b="1">
                <a:latin typeface="楷体_GB2312" pitchFamily="1" charset="-122"/>
                <a:ea typeface="楷体_GB2312" pitchFamily="1" charset="-122"/>
              </a:rPr>
              <a:t>求知识于世界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4400" b="1">
                <a:latin typeface="楷体_GB2312" pitchFamily="1" charset="-122"/>
                <a:ea typeface="楷体_GB2312" pitchFamily="1" charset="-122"/>
              </a:rPr>
              <a:t>D </a:t>
            </a:r>
            <a:r>
              <a:rPr lang="zh-CN" altLang="en-US" sz="4400" b="1">
                <a:latin typeface="楷体_GB2312" pitchFamily="1" charset="-122"/>
                <a:ea typeface="楷体_GB2312" pitchFamily="1" charset="-122"/>
              </a:rPr>
              <a:t>置产兴业</a:t>
            </a: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6705600" y="2514600"/>
            <a:ext cx="10668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6000" b="1">
                <a:solidFill>
                  <a:srgbClr val="FF0000"/>
                </a:solidFill>
                <a:latin typeface="Arial" pitchFamily="34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38" name="Rectangle 30"/>
          <p:cNvSpPr>
            <a:spLocks noGrp="1" noChangeArrowheads="1"/>
          </p:cNvSpPr>
          <p:nvPr>
            <p:ph type="title"/>
          </p:nvPr>
        </p:nvSpPr>
        <p:spPr>
          <a:xfrm>
            <a:off x="-252413" y="0"/>
            <a:ext cx="4357688" cy="839788"/>
          </a:xfrm>
        </p:spPr>
        <p:txBody>
          <a:bodyPr/>
          <a:lstStyle/>
          <a:p>
            <a:pPr algn="ctr"/>
            <a:r>
              <a:rPr lang="zh-CN" altLang="en-US" sz="4000" b="1">
                <a:solidFill>
                  <a:schemeClr val="hlink"/>
                </a:solidFill>
                <a:latin typeface="黑体" pitchFamily="49" charset="-122"/>
                <a:ea typeface="黑体" pitchFamily="49" charset="-122"/>
              </a:rPr>
              <a:t>分析材料</a:t>
            </a:r>
          </a:p>
        </p:txBody>
      </p:sp>
      <p:graphicFrame>
        <p:nvGraphicFramePr>
          <p:cNvPr id="43049" name="Group 41"/>
          <p:cNvGraphicFramePr>
            <a:graphicFrameLocks noGrp="1"/>
          </p:cNvGraphicFramePr>
          <p:nvPr>
            <p:ph idx="1"/>
          </p:nvPr>
        </p:nvGraphicFramePr>
        <p:xfrm>
          <a:off x="1187450" y="1628775"/>
          <a:ext cx="6985000" cy="2720340"/>
        </p:xfrm>
        <a:graphic>
          <a:graphicData uri="http://schemas.openxmlformats.org/drawingml/2006/table">
            <a:tbl>
              <a:tblPr/>
              <a:tblGrid>
                <a:gridCol w="1246188"/>
                <a:gridCol w="2544762"/>
                <a:gridCol w="31940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国家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时间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年平均增长速度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日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1868-1873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32.2%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81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英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1851-1873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3.3%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美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1861-1873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81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德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1861-1873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3.8%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3040" name="Rectangle 32"/>
          <p:cNvSpPr>
            <a:spLocks noChangeArrowheads="1"/>
          </p:cNvSpPr>
          <p:nvPr/>
        </p:nvSpPr>
        <p:spPr bwMode="auto">
          <a:xfrm>
            <a:off x="323850" y="4724400"/>
            <a:ext cx="8569325" cy="1944688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en-US" sz="32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材料二：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早在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1867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年，刚刚走上资本主义道路的日本，就以武力强迫朝鲜签订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江华条约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》</a:t>
            </a:r>
            <a:r>
              <a:rPr lang="en-US" altLang="zh-CN" sz="3200" b="1">
                <a:latin typeface="Arial"/>
                <a:ea typeface="黑体" pitchFamily="49" charset="-122"/>
              </a:rPr>
              <a:t>……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1894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年，日本挑起甲午中日战争，加紧控制朝鲜</a:t>
            </a:r>
            <a:r>
              <a:rPr lang="en-US" altLang="zh-CN" sz="3200" b="1">
                <a:latin typeface="Arial"/>
                <a:ea typeface="黑体" pitchFamily="49" charset="-122"/>
              </a:rPr>
              <a:t>……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1910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年正式吞并朝鲜。</a:t>
            </a:r>
          </a:p>
        </p:txBody>
      </p:sp>
      <p:sp>
        <p:nvSpPr>
          <p:cNvPr id="43042" name="Text Box 34"/>
          <p:cNvSpPr txBox="1">
            <a:spLocks noChangeArrowheads="1"/>
          </p:cNvSpPr>
          <p:nvPr/>
        </p:nvSpPr>
        <p:spPr bwMode="auto">
          <a:xfrm>
            <a:off x="755650" y="981075"/>
            <a:ext cx="172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材料一：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88913"/>
            <a:ext cx="8497887" cy="4824412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 smtClean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明治维</a:t>
            </a:r>
            <a:r>
              <a:rPr lang="zh-CN" altLang="en-US" sz="4000" b="1" dirty="0" smtClean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新的影</a:t>
            </a:r>
            <a:r>
              <a:rPr lang="zh-CN" altLang="en-US" sz="40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响（意义）：</a:t>
            </a:r>
            <a:r>
              <a:rPr lang="zh-CN" altLang="en-US" sz="3600" b="1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  <a:p>
            <a:pPr>
              <a:buNone/>
            </a:pP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）明治维新成为日本历史的重大转折点。日本迅速走上了发展资本主义的道路，实现了</a:t>
            </a:r>
            <a:r>
              <a:rPr lang="zh-CN" altLang="en-US" sz="4000" b="1" dirty="0">
                <a:latin typeface="宋体"/>
                <a:ea typeface="黑体" pitchFamily="49" charset="-122"/>
              </a:rPr>
              <a:t>“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富国强兵</a:t>
            </a:r>
            <a:r>
              <a:rPr lang="zh-CN" altLang="en-US" sz="4000" b="1" dirty="0">
                <a:latin typeface="宋体"/>
                <a:ea typeface="黑体" pitchFamily="49" charset="-122"/>
              </a:rPr>
              <a:t>”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，开始跻身资本主义强国之列。</a:t>
            </a:r>
          </a:p>
          <a:p>
            <a:pPr>
              <a:buNone/>
            </a:pP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4000" b="1" dirty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4000" b="1" dirty="0">
                <a:latin typeface="黑体" pitchFamily="49" charset="-122"/>
                <a:ea typeface="黑体" pitchFamily="49" charset="-122"/>
              </a:rPr>
              <a:t>）日本强大起来以后，很快走上了对外侵略扩张的道路。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云形标注 1"/>
          <p:cNvSpPr/>
          <p:nvPr/>
        </p:nvSpPr>
        <p:spPr>
          <a:xfrm>
            <a:off x="1857356" y="2786058"/>
            <a:ext cx="5715040" cy="192882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dirty="0" smtClean="0">
                <a:solidFill>
                  <a:schemeClr val="accent3">
                    <a:lumMod val="75000"/>
                  </a:schemeClr>
                </a:solidFill>
              </a:rPr>
              <a:t>谢 谢！</a:t>
            </a:r>
            <a:endParaRPr lang="zh-CN" altLang="en-US" sz="54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行云流水">
  <a:themeElements>
    <a:clrScheme name="行云流水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行云流水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华文行楷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libri"/>
        <a:ea typeface=""/>
        <a:cs typeface=""/>
        <a:font script="Jpan" typeface="ＭＳ Ｐ明朝"/>
        <a:font script="Hang" typeface="HY견명조"/>
        <a:font script="Hans" typeface="华文行楷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行云流水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30000"/>
              </a:schemeClr>
            </a:gs>
            <a:gs pos="50000">
              <a:schemeClr val="phClr">
                <a:tint val="45000"/>
                <a:satMod val="220000"/>
              </a:schemeClr>
            </a:gs>
            <a:gs pos="100000">
              <a:schemeClr val="phClr">
                <a:tint val="90000"/>
                <a:satMod val="13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200000"/>
              </a:schemeClr>
            </a:gs>
            <a:gs pos="50000">
              <a:schemeClr val="phClr">
                <a:tint val="100000"/>
                <a:shade val="60000"/>
                <a:hueMod val="100000"/>
                <a:satMod val="180000"/>
              </a:schemeClr>
            </a:gs>
            <a:gs pos="100000">
              <a:schemeClr val="phClr">
                <a:tint val="100000"/>
                <a:shade val="90000"/>
                <a:hueMod val="100000"/>
                <a:satMod val="2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50600">
              <a:schemeClr val="phClr">
                <a:alpha val="40000"/>
              </a:schemeClr>
            </a:glow>
          </a:effectLst>
        </a:effectStyle>
        <a:effectStyle>
          <a:effectLst>
            <a:glow rad="101600">
              <a:schemeClr val="phClr">
                <a:alpha val="60000"/>
              </a:schemeClr>
            </a:glow>
          </a:effectLst>
          <a:scene3d>
            <a:camera prst="isometricLeftDown" fov="0">
              <a:rot lat="0" lon="0" rev="0"/>
            </a:camera>
            <a:lightRig rig="harsh" dir="tl">
              <a:rot lat="0" lon="0" rev="14280000"/>
            </a:lightRig>
          </a:scene3d>
          <a:sp3d prstMaterial="flat">
            <a:bevelT w="38100" h="50800" prst="softRound"/>
          </a:sp3d>
        </a:effectStyle>
        <a:effectStyle>
          <a:effectLst>
            <a:glow>
              <a:schemeClr val="phClr"/>
            </a:glow>
          </a:effectLst>
          <a:scene3d>
            <a:camera prst="isometricLeftDown">
              <a:rot lat="0" lon="0" rev="0"/>
            </a:camera>
            <a:lightRig rig="harsh" dir="tl">
              <a:rot lat="0" lon="0" rev="1428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300000"/>
              </a:schemeClr>
            </a:gs>
            <a:gs pos="72000">
              <a:schemeClr val="phClr">
                <a:tint val="100000"/>
                <a:shade val="100000"/>
                <a:hueMod val="100000"/>
                <a:satMod val="100000"/>
              </a:schemeClr>
            </a:gs>
            <a:gs pos="81000">
              <a:schemeClr val="phClr">
                <a:tint val="98000"/>
                <a:shade val="100000"/>
                <a:hueMod val="100000"/>
                <a:satMod val="15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39000"/>
                <a:hueMod val="100000"/>
                <a:satMod val="150000"/>
              </a:schemeClr>
              <a:schemeClr val="phClr">
                <a:tint val="90000"/>
                <a:shade val="100000"/>
                <a:hueMod val="100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Calligraphy</Template>
  <TotalTime>33</TotalTime>
  <Words>1760</Words>
  <PresentationFormat>全屏显示(4:3)</PresentationFormat>
  <Paragraphs>145</Paragraphs>
  <Slides>27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28" baseType="lpstr">
      <vt:lpstr>行云流水</vt:lpstr>
      <vt:lpstr>第一单元 殖民地人民的反抗与资本主义制度的扩展</vt:lpstr>
      <vt:lpstr>幻灯片 2</vt:lpstr>
      <vt:lpstr>幻灯片 3</vt:lpstr>
      <vt:lpstr>幻灯片 4</vt:lpstr>
      <vt:lpstr>幻灯片 5</vt:lpstr>
      <vt:lpstr>幻灯片 6</vt:lpstr>
      <vt:lpstr>幻灯片 7</vt:lpstr>
      <vt:lpstr>幕府禁令： 除特许船外，严禁其他船只驶往国外。 除特许船外，不得派遣日本人至国外。 禁止官吏在长崎码头直接购买外国船只货物。 </vt:lpstr>
      <vt:lpstr>幻灯片 9</vt:lpstr>
      <vt:lpstr>倒幕运动</vt:lpstr>
      <vt:lpstr>幻灯片 11</vt:lpstr>
      <vt:lpstr>幻灯片 12</vt:lpstr>
      <vt:lpstr>幻灯片 13</vt:lpstr>
      <vt:lpstr>幻灯片 14</vt:lpstr>
      <vt:lpstr>幻灯片 15</vt:lpstr>
      <vt:lpstr>幻灯片 16</vt:lpstr>
      <vt:lpstr>（4）社会生活上，提倡“文明开化”，向西方学习，改造日本的教育、文化和生活方式。</vt:lpstr>
      <vt:lpstr>幻灯片 18</vt:lpstr>
      <vt:lpstr>幻灯片 19</vt:lpstr>
      <vt:lpstr>幻灯片 20</vt:lpstr>
      <vt:lpstr>幻灯片 21</vt:lpstr>
      <vt:lpstr>1.近代首先敲开日本大门的西方列强是</vt:lpstr>
      <vt:lpstr>2.最能体现明治维新性质的改革措施是</vt:lpstr>
      <vt:lpstr>3.男士穿西服，女士打洋伞，这是19世纪中期日本上层人物崇尚的行头，这里所反映的情景最符合下列哪一句口号</vt:lpstr>
      <vt:lpstr>分析材料</vt:lpstr>
      <vt:lpstr>幻灯片 26</vt:lpstr>
      <vt:lpstr>幻灯片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2018-11-01T14:36:12Z</dcterms:created>
  <dcterms:modified xsi:type="dcterms:W3CDTF">2018-11-01T15:09:48Z</dcterms:modified>
</cp:coreProperties>
</file>