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366" y="54"/>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tags" Target="tags/tag2.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0CF534-6B15-4AA2-8398-E40410215468}" type="datetimeFigureOut">
              <a:rPr lang="zh-CN" altLang="en-US" smtClean="0"/>
              <a:t>2020/12/19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A9E02F-793B-4662-8CD5-EC1D7816F7C3}" type="slidenum">
              <a:rPr lang="zh-CN" altLang="en-US" smtClean="0"/>
              <a:t>‹#›</a:t>
            </a:fld>
            <a:endParaRPr lang="zh-CN" altLang="en-US"/>
          </a:p>
        </p:txBody>
      </p:sp>
    </p:spTree>
    <p:extLst>
      <p:ext uri="{BB962C8B-B14F-4D97-AF65-F5344CB8AC3E}">
        <p14:creationId xmlns:p14="http://schemas.microsoft.com/office/powerpoint/2010/main" val="36129059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0950759-8D3C-4C29-9864-BC3EEA9D8702}" type="slidenum">
              <a:rPr lang="zh-CN" altLang="en-US" smtClean="0"/>
              <a:t>1</a:t>
            </a:fld>
            <a:endParaRPr lang="zh-CN" altLang="en-US"/>
          </a:p>
        </p:txBody>
      </p:sp>
    </p:spTree>
    <p:extLst>
      <p:ext uri="{BB962C8B-B14F-4D97-AF65-F5344CB8AC3E}">
        <p14:creationId xmlns:p14="http://schemas.microsoft.com/office/powerpoint/2010/main" val="17173431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板式</a:t>
            </a:r>
            <a:r>
              <a:rPr lang="en-US" altLang="zh-CN"/>
              <a:t>2</a:t>
            </a:r>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360A7710-3D46-464B-821F-87DFD488B5F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3943120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0950759-8D3C-4C29-9864-BC3EEA9D8702}" type="slidenum">
              <a:rPr lang="zh-CN" altLang="en-US" smtClean="0"/>
              <a:t>3</a:t>
            </a:fld>
            <a:endParaRPr lang="zh-CN" altLang="en-US"/>
          </a:p>
        </p:txBody>
      </p:sp>
    </p:spTree>
    <p:extLst>
      <p:ext uri="{BB962C8B-B14F-4D97-AF65-F5344CB8AC3E}">
        <p14:creationId xmlns:p14="http://schemas.microsoft.com/office/powerpoint/2010/main" val="29701942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0950759-8D3C-4C29-9864-BC3EEA9D8702}" type="slidenum">
              <a:rPr lang="zh-CN" altLang="en-US" smtClean="0"/>
              <a:t>4</a:t>
            </a:fld>
            <a:endParaRPr lang="zh-CN" altLang="en-US"/>
          </a:p>
        </p:txBody>
      </p:sp>
    </p:spTree>
    <p:extLst>
      <p:ext uri="{BB962C8B-B14F-4D97-AF65-F5344CB8AC3E}">
        <p14:creationId xmlns:p14="http://schemas.microsoft.com/office/powerpoint/2010/main" val="568388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654855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0950759-8D3C-4C29-9864-BC3EEA9D8702}" type="slidenum">
              <a:rPr lang="zh-CN" altLang="en-US" smtClean="0"/>
              <a:t>6</a:t>
            </a:fld>
            <a:endParaRPr lang="zh-CN" altLang="en-US"/>
          </a:p>
        </p:txBody>
      </p:sp>
    </p:spTree>
    <p:extLst>
      <p:ext uri="{BB962C8B-B14F-4D97-AF65-F5344CB8AC3E}">
        <p14:creationId xmlns:p14="http://schemas.microsoft.com/office/powerpoint/2010/main" val="2764587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20586075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16273133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3678439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10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869977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28193330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3817825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13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18728077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40921476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15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4929937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3749462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39656022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18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38801964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13739478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20</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2061975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21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40850710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1445377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20605487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6684241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0950759-8D3C-4C29-9864-BC3EEA9D8702}"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charset="-122"/>
                <a:cs typeface="+mn-cs"/>
              </a:rPr>
              <a:t>25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Tree>
    <p:extLst>
      <p:ext uri="{BB962C8B-B14F-4D97-AF65-F5344CB8AC3E}">
        <p14:creationId xmlns:p14="http://schemas.microsoft.com/office/powerpoint/2010/main" val="36942501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0950759-8D3C-4C29-9864-BC3EEA9D8702}" type="slidenum">
              <a:rPr lang="zh-CN" altLang="en-US" smtClean="0"/>
              <a:t>26</a:t>
            </a:fld>
            <a:endParaRPr lang="zh-CN" altLang="en-US"/>
          </a:p>
        </p:txBody>
      </p:sp>
    </p:spTree>
    <p:extLst>
      <p:ext uri="{BB962C8B-B14F-4D97-AF65-F5344CB8AC3E}">
        <p14:creationId xmlns:p14="http://schemas.microsoft.com/office/powerpoint/2010/main" val="22470880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0950759-8D3C-4C29-9864-BC3EEA9D8702}" type="slidenum">
              <a:rPr lang="zh-CN" altLang="en-US" smtClean="0"/>
              <a:t>27</a:t>
            </a:fld>
            <a:endParaRPr lang="zh-CN" altLang="en-US"/>
          </a:p>
        </p:txBody>
      </p:sp>
    </p:spTree>
    <p:extLst>
      <p:ext uri="{BB962C8B-B14F-4D97-AF65-F5344CB8AC3E}">
        <p14:creationId xmlns:p14="http://schemas.microsoft.com/office/powerpoint/2010/main" val="2848289694"/>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974645349"/>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2276634066"/>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3294294787"/>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1496724513"/>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3690883973"/>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3945330406"/>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2628635097"/>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1856380908"/>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2153696726"/>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1386259504"/>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B96AAEC-BD1E-4E9A-B063-0986800A5536}" type="datetimeFigureOut">
              <a:rPr lang="zh-CN" altLang="en-US" smtClean="0"/>
              <a:t>2020/12/19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81019348"/>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96AAEC-BD1E-4E9A-B063-0986800A5536}" type="datetimeFigureOut">
              <a:rPr lang="zh-CN" altLang="en-US" smtClean="0"/>
              <a:t>2020/12/19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64C404-DC6C-4A46-8685-7C07DB21F9A0}" type="slidenum">
              <a:rPr lang="zh-CN" altLang="en-US" smtClean="0"/>
              <a:t>‹#›</a:t>
            </a:fld>
            <a:endParaRPr lang="zh-CN" altLang="en-US"/>
          </a:p>
        </p:txBody>
      </p:sp>
    </p:spTree>
    <p:extLst>
      <p:ext uri="{BB962C8B-B14F-4D97-AF65-F5344CB8AC3E}">
        <p14:creationId xmlns:p14="http://schemas.microsoft.com/office/powerpoint/2010/main" val="14733284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1.png" /><Relationship Id="rId4" Type="http://schemas.openxmlformats.org/officeDocument/2006/relationships/image" Target="../media/image2.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3.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image" Target="../media/image4.png" /><Relationship Id="rId4" Type="http://schemas.openxmlformats.org/officeDocument/2006/relationships/image" Target="../media/image5.png" /><Relationship Id="rId5" Type="http://schemas.microsoft.com/office/2007/relationships/hdphoto" Target="../media/image6.wdp" /><Relationship Id="rId6" Type="http://schemas.openxmlformats.org/officeDocument/2006/relationships/image" Target="../media/image6.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image" Target="../media/image7.jpeg" /><Relationship Id="rId4" Type="http://schemas.openxmlformats.org/officeDocument/2006/relationships/image" Target="../media/image8.jpeg" /><Relationship Id="rId5" Type="http://schemas.openxmlformats.org/officeDocument/2006/relationships/image" Target="../media/image9.jpeg" /><Relationship Id="rId6" Type="http://schemas.openxmlformats.org/officeDocument/2006/relationships/image" Target="../media/image10.jpeg" /><Relationship Id="rId7" Type="http://schemas.openxmlformats.org/officeDocument/2006/relationships/image" Target="../media/image11.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image" Target="../media/image12.jpeg" /><Relationship Id="rId4" Type="http://schemas.openxmlformats.org/officeDocument/2006/relationships/image" Target="../media/image1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6.xml" /><Relationship Id="rId3" Type="http://schemas.openxmlformats.org/officeDocument/2006/relationships/image" Target="../media/image4.png" /><Relationship Id="rId4" Type="http://schemas.openxmlformats.org/officeDocument/2006/relationships/image" Target="../media/image14.jpeg" /><Relationship Id="rId5" Type="http://schemas.openxmlformats.org/officeDocument/2006/relationships/image" Target="../media/image15.png" /><Relationship Id="rId6" Type="http://schemas.microsoft.com/office/2007/relationships/hdphoto" Target="../media/image17.wdp" /><Relationship Id="rId7" Type="http://schemas.openxmlformats.org/officeDocument/2006/relationships/image" Target="../media/image16.jpeg" /><Relationship Id="rId8" Type="http://schemas.openxmlformats.org/officeDocument/2006/relationships/image" Target="../media/image17.png" /><Relationship Id="rId9" Type="http://schemas.microsoft.com/office/2007/relationships/hdphoto" Target="../media/image20.wdp"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7.xml" /><Relationship Id="rId3" Type="http://schemas.openxmlformats.org/officeDocument/2006/relationships/image" Target="../media/image18.jpeg" /><Relationship Id="rId4" Type="http://schemas.openxmlformats.org/officeDocument/2006/relationships/image" Target="../media/image19.png" /><Relationship Id="rId5" Type="http://schemas.microsoft.com/office/2007/relationships/hdphoto" Target="../media/image23.wdp" /><Relationship Id="rId6" Type="http://schemas.openxmlformats.org/officeDocument/2006/relationships/image" Target="../media/image20.jpeg" /><Relationship Id="rId7" Type="http://schemas.openxmlformats.org/officeDocument/2006/relationships/image" Target="../media/image21.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8.xml" /><Relationship Id="rId3" Type="http://schemas.openxmlformats.org/officeDocument/2006/relationships/image" Target="../media/image13.png" /><Relationship Id="rId4" Type="http://schemas.openxmlformats.org/officeDocument/2006/relationships/image" Target="../media/image22.jpeg" /><Relationship Id="rId5" Type="http://schemas.openxmlformats.org/officeDocument/2006/relationships/image" Target="../media/image23.png" /><Relationship Id="rId6" Type="http://schemas.microsoft.com/office/2007/relationships/hdphoto" Target="../media/image28.wdp"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9.xml" /><Relationship Id="rId3" Type="http://schemas.openxmlformats.org/officeDocument/2006/relationships/image" Target="../media/image24.png" /><Relationship Id="rId4" Type="http://schemas.openxmlformats.org/officeDocument/2006/relationships/image" Target="../media/image25.png" /><Relationship Id="rId5" Type="http://schemas.openxmlformats.org/officeDocument/2006/relationships/tags" Target="../tags/tag1.xml" /><Relationship Id="rId6" Type="http://schemas.openxmlformats.org/officeDocument/2006/relationships/image" Target="../media/image26.png" /><Relationship Id="rId7" Type="http://schemas.microsoft.com/office/2007/relationships/hdphoto" Target="../media/image32.wdp"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0.xml" /><Relationship Id="rId3" Type="http://schemas.openxmlformats.org/officeDocument/2006/relationships/image" Target="../media/image13.png" /><Relationship Id="rId4" Type="http://schemas.openxmlformats.org/officeDocument/2006/relationships/image" Target="../media/image27.png" /><Relationship Id="rId5" Type="http://schemas.microsoft.com/office/2007/relationships/hdphoto" Target="../media/image34.wdp" /><Relationship Id="rId6" Type="http://schemas.microsoft.com/office/2007/relationships/hdphoto" Target="../media/image35.wdp" /><Relationship Id="rId7" Type="http://schemas.microsoft.com/office/2007/relationships/hdphoto" Target="../media/image36.wdp" /><Relationship Id="rId8" Type="http://schemas.microsoft.com/office/2007/relationships/hdphoto" Target="../media/image37.wdp" /><Relationship Id="rId9" Type="http://schemas.openxmlformats.org/officeDocument/2006/relationships/image" Target="../media/image28.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1.xml" /><Relationship Id="rId3" Type="http://schemas.openxmlformats.org/officeDocument/2006/relationships/image" Target="../media/image29.png" /><Relationship Id="rId4" Type="http://schemas.openxmlformats.org/officeDocument/2006/relationships/image" Target="../media/image30.png" /><Relationship Id="rId5" Type="http://schemas.microsoft.com/office/2007/relationships/hdphoto" Target="../media/image41.wdp" /><Relationship Id="rId6" Type="http://schemas.openxmlformats.org/officeDocument/2006/relationships/image" Target="../media/image28.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2.xml" /><Relationship Id="rId3" Type="http://schemas.openxmlformats.org/officeDocument/2006/relationships/image" Target="../media/image31.png" /><Relationship Id="rId4" Type="http://schemas.openxmlformats.org/officeDocument/2006/relationships/image" Target="../media/image32.png" /><Relationship Id="rId5" Type="http://schemas.microsoft.com/office/2007/relationships/hdphoto" Target="../media/image44.wdp" /><Relationship Id="rId6" Type="http://schemas.openxmlformats.org/officeDocument/2006/relationships/image" Target="../media/image33.png" /><Relationship Id="rId7" Type="http://schemas.openxmlformats.org/officeDocument/2006/relationships/image" Target="../media/image34.png" /><Relationship Id="rId8" Type="http://schemas.openxmlformats.org/officeDocument/2006/relationships/image" Target="../media/image28.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3.xml" /><Relationship Id="rId3" Type="http://schemas.openxmlformats.org/officeDocument/2006/relationships/image" Target="../media/image28.png" /><Relationship Id="rId4" Type="http://schemas.openxmlformats.org/officeDocument/2006/relationships/image" Target="../media/image35.png" /><Relationship Id="rId5" Type="http://schemas.microsoft.com/office/2007/relationships/hdphoto" Target="../media/image48.wdp"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4.xml" /><Relationship Id="rId3" Type="http://schemas.openxmlformats.org/officeDocument/2006/relationships/image" Target="../media/image36.png" /><Relationship Id="rId4" Type="http://schemas.openxmlformats.org/officeDocument/2006/relationships/image" Target="../media/image28.png" /><Relationship Id="rId5" Type="http://schemas.openxmlformats.org/officeDocument/2006/relationships/image" Target="../media/image35.png" /><Relationship Id="rId6" Type="http://schemas.microsoft.com/office/2007/relationships/hdphoto" Target="../media/image50.wdp"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5.xml" /><Relationship Id="rId3" Type="http://schemas.openxmlformats.org/officeDocument/2006/relationships/image" Target="../media/image13.png" /><Relationship Id="rId4" Type="http://schemas.openxmlformats.org/officeDocument/2006/relationships/image" Target="../media/image37.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6.xml" /><Relationship Id="rId3" Type="http://schemas.openxmlformats.org/officeDocument/2006/relationships/image" Target="../media/image13.png" /><Relationship Id="rId4" Type="http://schemas.openxmlformats.org/officeDocument/2006/relationships/image" Target="../media/image37.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7.xml" /><Relationship Id="rId3" Type="http://schemas.openxmlformats.org/officeDocument/2006/relationships/image" Target="../media/image13.png" /><Relationship Id="rId4" Type="http://schemas.openxmlformats.org/officeDocument/2006/relationships/image" Target="../media/image38.png" /><Relationship Id="rId5" Type="http://schemas.microsoft.com/office/2007/relationships/hdphoto" Target="../media/image53.wdp"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8.xml" /><Relationship Id="rId3" Type="http://schemas.openxmlformats.org/officeDocument/2006/relationships/image" Target="../media/image13.png" /><Relationship Id="rId4" Type="http://schemas.openxmlformats.org/officeDocument/2006/relationships/image" Target="../media/image39.png" /><Relationship Id="rId5" Type="http://schemas.openxmlformats.org/officeDocument/2006/relationships/image" Target="../media/image38.png" /><Relationship Id="rId6" Type="http://schemas.microsoft.com/office/2007/relationships/hdphoto" Target="../media/image55.wdp" /><Relationship Id="rId7" Type="http://schemas.openxmlformats.org/officeDocument/2006/relationships/image" Target="../media/image37.png" /><Relationship Id="rId8" Type="http://schemas.microsoft.com/office/2007/relationships/hdphoto" Target="../media/image56.wdp"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9.xml" /><Relationship Id="rId3" Type="http://schemas.openxmlformats.org/officeDocument/2006/relationships/image" Target="../media/image13.png" /><Relationship Id="rId4" Type="http://schemas.openxmlformats.org/officeDocument/2006/relationships/image" Target="../media/image39.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0.xml" /><Relationship Id="rId3" Type="http://schemas.openxmlformats.org/officeDocument/2006/relationships/image" Target="../media/image13.png" /><Relationship Id="rId4" Type="http://schemas.openxmlformats.org/officeDocument/2006/relationships/image" Target="../media/image40.jpeg" /><Relationship Id="rId5" Type="http://schemas.openxmlformats.org/officeDocument/2006/relationships/image" Target="../media/image39.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1.xml" /><Relationship Id="rId3" Type="http://schemas.openxmlformats.org/officeDocument/2006/relationships/image" Target="../media/image13.png" /><Relationship Id="rId4" Type="http://schemas.openxmlformats.org/officeDocument/2006/relationships/image" Target="../media/image41.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2.xml" /><Relationship Id="rId3" Type="http://schemas.openxmlformats.org/officeDocument/2006/relationships/image" Target="../media/image13.png" /><Relationship Id="rId4" Type="http://schemas.openxmlformats.org/officeDocument/2006/relationships/image" Target="../media/image42.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3.xml" /><Relationship Id="rId3" Type="http://schemas.openxmlformats.org/officeDocument/2006/relationships/image" Target="../media/image13.png" /><Relationship Id="rId4" Type="http://schemas.openxmlformats.org/officeDocument/2006/relationships/image" Target="../media/image43.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4.xml" /><Relationship Id="rId3" Type="http://schemas.openxmlformats.org/officeDocument/2006/relationships/image" Target="../media/image13.png" /><Relationship Id="rId4" Type="http://schemas.openxmlformats.org/officeDocument/2006/relationships/image" Target="../media/image44.jpeg" /><Relationship Id="rId5" Type="http://schemas.openxmlformats.org/officeDocument/2006/relationships/image" Target="../media/image45.jpeg" /><Relationship Id="rId6" Type="http://schemas.openxmlformats.org/officeDocument/2006/relationships/image" Target="../media/image46.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5.xml" /><Relationship Id="rId3" Type="http://schemas.openxmlformats.org/officeDocument/2006/relationships/image" Target="../media/image13.png" /><Relationship Id="rId4" Type="http://schemas.openxmlformats.org/officeDocument/2006/relationships/image" Target="../media/image47.jpeg" /><Relationship Id="rId5" Type="http://schemas.openxmlformats.org/officeDocument/2006/relationships/image" Target="../media/image48.png" /><Relationship Id="rId6" Type="http://schemas.microsoft.com/office/2007/relationships/hdphoto" Target="../media/image66.wdp"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6.xml" /><Relationship Id="rId3" Type="http://schemas.openxmlformats.org/officeDocument/2006/relationships/image" Target="../media/image49.jpeg" /><Relationship Id="rId4" Type="http://schemas.openxmlformats.org/officeDocument/2006/relationships/image" Target="../media/image50.jpeg" /><Relationship Id="rId5" Type="http://schemas.openxmlformats.org/officeDocument/2006/relationships/image" Target="../media/image51.png" /><Relationship Id="rId6" Type="http://schemas.microsoft.com/office/2007/relationships/hdphoto" Target="../media/image70.wdp"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7.xml" /><Relationship Id="rId3" Type="http://schemas.openxmlformats.org/officeDocument/2006/relationships/image" Target="../media/image52.jpeg" /><Relationship Id="rId4" Type="http://schemas.openxmlformats.org/officeDocument/2006/relationships/image" Target="../media/image53.jpeg" /><Relationship Id="rId5" Type="http://schemas.openxmlformats.org/officeDocument/2006/relationships/image" Target="../media/image54.png" /><Relationship Id="rId6" Type="http://schemas.microsoft.com/office/2007/relationships/hdphoto" Target="../media/image74.wdp" /><Relationship Id="rId7" Type="http://schemas.openxmlformats.org/officeDocument/2006/relationships/image" Target="../media/image55.png" /><Relationship Id="rId8" Type="http://schemas.openxmlformats.org/officeDocument/2006/relationships/image" Target="../media/image56.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5" name="文本框 4"/>
          <p:cNvSpPr txBox="1"/>
          <p:nvPr/>
        </p:nvSpPr>
        <p:spPr>
          <a:xfrm>
            <a:off x="1" y="508989"/>
            <a:ext cx="4481194" cy="645160"/>
          </a:xfrm>
          <a:prstGeom prst="rect">
            <a:avLst/>
          </a:prstGeom>
          <a:solidFill>
            <a:srgbClr val="C00000"/>
          </a:solidFill>
          <a:ln>
            <a:noFill/>
          </a:ln>
        </p:spPr>
        <p:txBody>
          <a:bodyPr wrap="square" rtlCol="0">
            <a:spAutoFit/>
          </a:bodyPr>
          <a:lstStyle/>
          <a:p>
            <a:pPr algn="ctr"/>
            <a:r>
              <a:rPr lang="zh-CN" altLang="en-US" sz="3600">
                <a:solidFill>
                  <a:schemeClr val="bg1"/>
                </a:solidFill>
                <a:latin typeface="华文隶书" panose="02010800040101010101" pitchFamily="2" charset="-122"/>
                <a:ea typeface="华文隶书" panose="02010800040101010101" pitchFamily="2" charset="-122"/>
              </a:rPr>
              <a:t>消失的“伊甸园”</a:t>
            </a:r>
          </a:p>
        </p:txBody>
      </p:sp>
      <p:pic>
        <p:nvPicPr>
          <p:cNvPr id="33" name="图片 32"/>
          <p:cNvPicPr>
            <a:picLocks noChangeAspect="1"/>
          </p:cNvPicPr>
          <p:nvPr/>
        </p:nvPicPr>
        <p:blipFill>
          <a:blip r:embed="rId3"/>
          <a:stretch>
            <a:fillRect/>
          </a:stretch>
        </p:blipFill>
        <p:spPr>
          <a:xfrm>
            <a:off x="7343142" y="982345"/>
            <a:ext cx="4481193" cy="54216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图片 6" descr="图片1&amp;pfm8320326992&amp;"/>
          <p:cNvPicPr>
            <a:picLocks noChangeAspect="1"/>
          </p:cNvPicPr>
          <p:nvPr/>
        </p:nvPicPr>
        <p:blipFill>
          <a:blip r:embed="rId4"/>
          <a:stretch>
            <a:fillRect/>
          </a:stretch>
        </p:blipFill>
        <p:spPr>
          <a:xfrm>
            <a:off x="599089" y="1560501"/>
            <a:ext cx="6155246" cy="3845002"/>
          </a:xfrm>
          <a:prstGeom prst="rect">
            <a:avLst/>
          </a:prstGeom>
        </p:spPr>
      </p:pic>
      <p:sp>
        <p:nvSpPr>
          <p:cNvPr id="8" name="文本框 7"/>
          <p:cNvSpPr txBox="1"/>
          <p:nvPr/>
        </p:nvSpPr>
        <p:spPr>
          <a:xfrm>
            <a:off x="7430815" y="1431290"/>
            <a:ext cx="4288418" cy="4524315"/>
          </a:xfrm>
          <a:prstGeom prst="rect">
            <a:avLst/>
          </a:prstGeom>
          <a:noFill/>
        </p:spPr>
        <p:txBody>
          <a:bodyPr wrap="square" rtlCol="0">
            <a:spAutoFit/>
          </a:bodyPr>
          <a:lstStyle/>
          <a:p>
            <a:r>
              <a:rPr lang="zh-CN" altLang="en-US" sz="3200">
                <a:latin typeface="华文楷体" panose="02010600040101010101" pitchFamily="2" charset="-122"/>
                <a:ea typeface="华文楷体" panose="02010600040101010101" pitchFamily="2" charset="-122"/>
                <a:cs typeface="楷体" panose="02010609060101010101" charset="-122"/>
              </a:rPr>
              <a:t>      “有河从伊甸流出滋润那园子，从那里分为四道。”这四条支流分别是</a:t>
            </a:r>
            <a:r>
              <a:rPr lang="zh-CN" altLang="en-US" sz="3200">
                <a:solidFill>
                  <a:srgbClr val="C00000"/>
                </a:solidFill>
                <a:latin typeface="华文楷体" panose="02010600040101010101" pitchFamily="2" charset="-122"/>
                <a:ea typeface="华文楷体" panose="02010600040101010101" pitchFamily="2" charset="-122"/>
                <a:cs typeface="楷体" panose="02010609060101010101" charset="-122"/>
              </a:rPr>
              <a:t>幼发拉底河</a:t>
            </a:r>
            <a:r>
              <a:rPr lang="zh-CN" altLang="en-US" sz="3200">
                <a:latin typeface="华文楷体" panose="02010600040101010101" pitchFamily="2" charset="-122"/>
                <a:ea typeface="华文楷体" panose="02010600040101010101" pitchFamily="2" charset="-122"/>
                <a:cs typeface="楷体" panose="02010609060101010101" charset="-122"/>
              </a:rPr>
              <a:t>、</a:t>
            </a:r>
            <a:r>
              <a:rPr lang="zh-CN" altLang="en-US" sz="3200">
                <a:solidFill>
                  <a:srgbClr val="C00000"/>
                </a:solidFill>
                <a:latin typeface="华文楷体" panose="02010600040101010101" pitchFamily="2" charset="-122"/>
                <a:ea typeface="华文楷体" panose="02010600040101010101" pitchFamily="2" charset="-122"/>
                <a:cs typeface="楷体" panose="02010609060101010101" charset="-122"/>
              </a:rPr>
              <a:t>底格里斯河</a:t>
            </a:r>
            <a:r>
              <a:rPr lang="zh-CN" altLang="en-US" sz="3200">
                <a:latin typeface="华文楷体" panose="02010600040101010101" pitchFamily="2" charset="-122"/>
                <a:ea typeface="华文楷体" panose="02010600040101010101" pitchFamily="2" charset="-122"/>
                <a:cs typeface="楷体" panose="02010609060101010101" charset="-122"/>
              </a:rPr>
              <a:t>、基训河，还有一条“比逊河，那里有金子，又有珍珠和红玛瑙”。</a:t>
            </a:r>
            <a:endParaRPr lang="en-US" altLang="zh-CN" sz="3200">
              <a:latin typeface="华文楷体" panose="02010600040101010101" pitchFamily="2" charset="-122"/>
              <a:ea typeface="华文楷体" panose="02010600040101010101" pitchFamily="2" charset="-122"/>
              <a:cs typeface="楷体" panose="02010609060101010101" charset="-122"/>
            </a:endParaRPr>
          </a:p>
          <a:p>
            <a:pPr algn="r"/>
            <a:r>
              <a:rPr lang="en-US" altLang="zh-CN" sz="2800">
                <a:latin typeface="华文隶书" panose="02010800040101010101" pitchFamily="2" charset="-122"/>
                <a:ea typeface="华文隶书" panose="02010800040101010101" pitchFamily="2" charset="-122"/>
                <a:cs typeface="楷体" panose="02010609060101010101" charset="-122"/>
              </a:rPr>
              <a:t>——</a:t>
            </a:r>
            <a:r>
              <a:rPr lang="zh-CN" altLang="en-US" sz="2800">
                <a:latin typeface="华文隶书" panose="02010800040101010101" pitchFamily="2" charset="-122"/>
                <a:ea typeface="华文隶书" panose="02010800040101010101" pitchFamily="2" charset="-122"/>
                <a:cs typeface="楷体" panose="02010609060101010101" charset="-122"/>
              </a:rPr>
              <a:t>《圣经·创世纪》</a:t>
            </a:r>
          </a:p>
        </p:txBody>
      </p:sp>
      <p:sp>
        <p:nvSpPr>
          <p:cNvPr id="2" name="文本框 1"/>
          <p:cNvSpPr txBox="1"/>
          <p:nvPr/>
        </p:nvSpPr>
        <p:spPr>
          <a:xfrm>
            <a:off x="714703" y="5632439"/>
            <a:ext cx="6039632" cy="646331"/>
          </a:xfrm>
          <a:prstGeom prst="rect">
            <a:avLst/>
          </a:prstGeom>
          <a:noFill/>
        </p:spPr>
        <p:txBody>
          <a:bodyPr wrap="square" rtlCol="0">
            <a:spAutoFit/>
          </a:bodyPr>
          <a:lstStyle/>
          <a:p>
            <a:pPr algn="ctr"/>
            <a:r>
              <a:rPr lang="zh-CN" altLang="en-US" sz="3600">
                <a:latin typeface="华文隶书" panose="02010800040101010101" pitchFamily="2" charset="-122"/>
                <a:ea typeface="华文隶书" panose="02010800040101010101" pitchFamily="2" charset="-122"/>
              </a:rPr>
              <a:t>传说中的“伊甸园”在哪？</a:t>
            </a:r>
          </a:p>
        </p:txBody>
      </p:sp>
    </p:spTree>
    <p:extLst>
      <p:ext uri="{BB962C8B-B14F-4D97-AF65-F5344CB8AC3E}">
        <p14:creationId xmlns:p14="http://schemas.microsoft.com/office/powerpoint/2010/main" val="2455837738"/>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6" name="图片 35"/>
          <p:cNvPicPr>
            <a:picLocks noChangeAspect="1"/>
          </p:cNvPicPr>
          <p:nvPr/>
        </p:nvPicPr>
        <p:blipFill>
          <a:blip r:embed="rId3"/>
          <a:stretch>
            <a:fillRect/>
          </a:stretch>
        </p:blipFill>
        <p:spPr>
          <a:xfrm>
            <a:off x="1" y="1"/>
            <a:ext cx="12213084" cy="6858000"/>
          </a:xfrm>
          <a:prstGeom prst="rect">
            <a:avLst/>
          </a:prstGeom>
        </p:spPr>
      </p:pic>
      <p:sp>
        <p:nvSpPr>
          <p:cNvPr id="10" name="矩形 9"/>
          <p:cNvSpPr/>
          <p:nvPr/>
        </p:nvSpPr>
        <p:spPr>
          <a:xfrm>
            <a:off x="-1" y="743384"/>
            <a:ext cx="12192000" cy="6865426"/>
          </a:xfrm>
          <a:prstGeom prst="rect">
            <a:avLst/>
          </a:prstGeom>
          <a:solidFill>
            <a:schemeClr val="accent4">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0" b="0" i="0" u="none" strike="noStrike" kern="1200" cap="none" spc="0" normalizeH="0" baseline="0" noProof="0">
              <a:ln>
                <a:noFill/>
              </a:ln>
              <a:solidFill>
                <a:prstClr val="white"/>
              </a:solidFill>
              <a:effectLst/>
              <a:uLnTx/>
              <a:uFillTx/>
              <a:latin typeface="微软雅黑 Light" panose="020b0502040204020203" charset="-122"/>
              <a:ea typeface="仿宋" panose="02010609060101010101" charset="-122"/>
              <a:cs typeface="+mn-ea"/>
              <a:sym typeface="+mn-lt"/>
            </a:endParaRPr>
          </a:p>
        </p:txBody>
      </p:sp>
      <p:sp>
        <p:nvSpPr>
          <p:cNvPr id="18" name="矩形 17"/>
          <p:cNvSpPr/>
          <p:nvPr/>
        </p:nvSpPr>
        <p:spPr>
          <a:xfrm>
            <a:off x="0" y="1516098"/>
            <a:ext cx="12213085" cy="3825804"/>
          </a:xfrm>
          <a:prstGeom prst="rect">
            <a:avLst/>
          </a:prstGeom>
          <a:solidFill>
            <a:schemeClr val="bg2">
              <a:lumMod val="2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000" b="0" i="0" u="none" strike="noStrike" kern="1200" cap="none" spc="0" normalizeH="0" baseline="0" noProof="0">
              <a:ln>
                <a:noFill/>
              </a:ln>
              <a:solidFill>
                <a:prstClr val="white"/>
              </a:solidFill>
              <a:effectLst/>
              <a:uLnTx/>
              <a:uFillTx/>
              <a:latin typeface="微软雅黑 Light" panose="020b0502040204020203" charset="-122"/>
              <a:ea typeface="仿宋" panose="02010609060101010101" charset="-122"/>
              <a:cs typeface="+mn-ea"/>
              <a:sym typeface="+mn-lt"/>
            </a:endParaRPr>
          </a:p>
        </p:txBody>
      </p:sp>
      <p:sp>
        <p:nvSpPr>
          <p:cNvPr id="58" name="文本框 57"/>
          <p:cNvSpPr txBox="1"/>
          <p:nvPr/>
        </p:nvSpPr>
        <p:spPr>
          <a:xfrm>
            <a:off x="1860510" y="2567716"/>
            <a:ext cx="8450317" cy="1015663"/>
          </a:xfrm>
          <a:prstGeom prst="rect">
            <a:avLst/>
          </a:prstGeom>
          <a:noFill/>
        </p:spPr>
        <p:txBody>
          <a:bodyPr wrap="square" rtlCol="0">
            <a:spAutoFit/>
          </a:bodyPr>
          <a:lstStyle/>
          <a:p>
            <a:pPr algn="ctr"/>
            <a:r>
              <a:rPr lang="zh-CN" altLang="en-US" sz="6000">
                <a:solidFill>
                  <a:schemeClr val="bg1"/>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第</a:t>
            </a:r>
            <a:r>
              <a:rPr lang="en-US" altLang="zh-CN" sz="6000">
                <a:solidFill>
                  <a:schemeClr val="bg1"/>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2</a:t>
            </a:r>
            <a:r>
              <a:rPr lang="zh-CN" altLang="en-US" sz="6000">
                <a:solidFill>
                  <a:schemeClr val="bg1"/>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课 古代两河流域</a:t>
            </a:r>
          </a:p>
        </p:txBody>
      </p:sp>
      <p:sp>
        <p:nvSpPr>
          <p:cNvPr id="59" name="星形: 四角 58"/>
          <p:cNvSpPr/>
          <p:nvPr/>
        </p:nvSpPr>
        <p:spPr>
          <a:xfrm>
            <a:off x="5079189" y="4064301"/>
            <a:ext cx="2012961" cy="111796"/>
          </a:xfrm>
          <a:prstGeom prst="star4">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04816631"/>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lum bright="-6000"/>
          </a:blip>
          <a:stretch>
            <a:fillRect/>
          </a:stretch>
        </p:blipFill>
        <p:spPr>
          <a:xfrm>
            <a:off x="189865" y="1369695"/>
            <a:ext cx="5661660" cy="45459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13943" y="112162"/>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p:nvPicPr>
        <p:blipFill>
          <a:blip r:embed="rId4">
            <a:extLst>
              <a:ext uri="{BEBA8EAE-BF5A-486C-A8C5-ECC9F3942E4B}">
                <a14:imgProps xmlns:a14="http://schemas.microsoft.com/office/drawing/2010/main">
                  <a14:imgLayer r:embed="rId5">
                    <a14:imgEffect>
                      <a14:backgroundRemoval t="4091" b="99091" l="3704" r="96970">
                        <a14:foregroundMark x1="28283" y1="14091" x2="30640" y2="14091"/>
                        <a14:foregroundMark x1="37374" y1="11818" x2="37374" y2="11818"/>
                        <a14:foregroundMark x1="34680" y1="10909" x2="34680" y2="10909"/>
                        <a14:foregroundMark x1="23569" y1="27727" x2="23569" y2="27727"/>
                        <a14:foregroundMark x1="24579" y1="21818" x2="24579" y2="21818"/>
                        <a14:foregroundMark x1="47138" y1="6818" x2="47138" y2="6818"/>
                        <a14:foregroundMark x1="43098" y1="11364" x2="43098" y2="11364"/>
                        <a14:foregroundMark x1="94276" y1="75455" x2="94276" y2="75455"/>
                        <a14:foregroundMark x1="96633" y1="85909" x2="96633" y2="85909"/>
                        <a14:foregroundMark x1="96970" y1="91364" x2="8081" y2="90000"/>
                        <a14:foregroundMark x1="96970" y1="98636" x2="20875" y2="97727"/>
                        <a14:foregroundMark x1="20875" y1="97727" x2="3704" y2="89091"/>
                        <a14:foregroundMark x1="3704" y1="89091" x2="3704" y2="79545"/>
                        <a14:foregroundMark x1="3367" y1="97273" x2="41414" y2="94545"/>
                        <a14:foregroundMark x1="41414" y1="94545" x2="85522" y2="99091"/>
                        <a14:foregroundMark x1="41077" y1="13636" x2="58249" y2="4091"/>
                        <a14:foregroundMark x1="58249" y1="4091" x2="58923" y2="4091"/>
                        <a14:foregroundMark x1="67003" y1="10000" x2="67003" y2="10000"/>
                        <a14:foregroundMark x1="71044" y1="10000" x2="71044" y2="10000"/>
                        <a14:foregroundMark x1="71044" y1="9091" x2="71044" y2="9091"/>
                        <a14:foregroundMark x1="71380" y1="8636" x2="71380" y2="8636"/>
                      </a14:backgroundRemoval>
                    </a14:imgEffect>
                  </a14:imgLayer>
                </a14:imgProps>
              </a:ext>
            </a:extLst>
          </a:blip>
          <a:stretch>
            <a:fillRect/>
          </a:stretch>
        </p:blipFill>
        <p:spPr>
          <a:xfrm>
            <a:off x="0" y="5840093"/>
            <a:ext cx="1618670" cy="1006750"/>
          </a:xfrm>
          <a:prstGeom prst="rect">
            <a:avLst/>
          </a:prstGeom>
          <a:ln>
            <a:noFill/>
          </a:ln>
          <a:effectLst>
            <a:outerShdw blurRad="292100" dist="139700" dir="2700000" algn="tl" rotWithShape="0">
              <a:srgbClr val="333333">
                <a:alpha val="65000"/>
              </a:srgbClr>
            </a:outerShdw>
          </a:effectLst>
        </p:spPr>
      </p:pic>
      <p:sp>
        <p:nvSpPr>
          <p:cNvPr id="34" name="文本框 33"/>
          <p:cNvSpPr txBox="1"/>
          <p:nvPr/>
        </p:nvSpPr>
        <p:spPr>
          <a:xfrm>
            <a:off x="693683" y="1881352"/>
            <a:ext cx="1198179" cy="584775"/>
          </a:xfrm>
          <a:prstGeom prst="rect">
            <a:avLst/>
          </a:prstGeom>
          <a:solidFill>
            <a:srgbClr val="C00000"/>
          </a:solid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两河：</a:t>
            </a:r>
          </a:p>
        </p:txBody>
      </p:sp>
      <p:sp>
        <p:nvSpPr>
          <p:cNvPr id="35" name="文本框 34"/>
          <p:cNvSpPr txBox="1"/>
          <p:nvPr/>
        </p:nvSpPr>
        <p:spPr>
          <a:xfrm>
            <a:off x="238799" y="2623853"/>
            <a:ext cx="5688260" cy="521970"/>
          </a:xfrm>
          <a:prstGeom prst="rect">
            <a:avLst/>
          </a:prstGeom>
          <a:noFill/>
        </p:spPr>
        <p:txBody>
          <a:bodyPr wrap="square" rtlCol="0">
            <a:spAutoFit/>
          </a:bodyPr>
          <a:lstStyle/>
          <a:p>
            <a:r>
              <a:rPr lang="zh-CN" altLang="en-US" sz="2800">
                <a:latin typeface="华文楷体" panose="02010600040101010101" pitchFamily="2" charset="-122"/>
                <a:ea typeface="华文楷体" panose="02010600040101010101" pitchFamily="2" charset="-122"/>
              </a:rPr>
              <a:t>指西亚的</a:t>
            </a:r>
            <a:r>
              <a:rPr lang="zh-CN" altLang="en-US" sz="2800">
                <a:solidFill>
                  <a:srgbClr val="C00000"/>
                </a:solidFill>
                <a:latin typeface="华文楷体" panose="02010600040101010101" pitchFamily="2" charset="-122"/>
                <a:ea typeface="华文楷体" panose="02010600040101010101" pitchFamily="2" charset="-122"/>
              </a:rPr>
              <a:t>幼发拉底河</a:t>
            </a:r>
            <a:r>
              <a:rPr lang="zh-CN" altLang="en-US" sz="2800">
                <a:latin typeface="华文楷体" panose="02010600040101010101" pitchFamily="2" charset="-122"/>
                <a:ea typeface="华文楷体" panose="02010600040101010101" pitchFamily="2" charset="-122"/>
              </a:rPr>
              <a:t>和</a:t>
            </a:r>
            <a:r>
              <a:rPr lang="zh-CN" altLang="en-US" sz="2800">
                <a:solidFill>
                  <a:srgbClr val="C00000"/>
                </a:solidFill>
                <a:latin typeface="华文楷体" panose="02010600040101010101" pitchFamily="2" charset="-122"/>
                <a:ea typeface="华文楷体" panose="02010600040101010101" pitchFamily="2" charset="-122"/>
              </a:rPr>
              <a:t>底格里斯河</a:t>
            </a:r>
            <a:endParaRPr lang="zh-CN" altLang="en-US" sz="2800">
              <a:latin typeface="华文楷体" panose="02010600040101010101" pitchFamily="2" charset="-122"/>
              <a:ea typeface="华文楷体" panose="02010600040101010101" pitchFamily="2" charset="-122"/>
            </a:endParaRPr>
          </a:p>
        </p:txBody>
      </p:sp>
      <p:sp>
        <p:nvSpPr>
          <p:cNvPr id="36" name="文本框 35"/>
          <p:cNvSpPr txBox="1"/>
          <p:nvPr/>
        </p:nvSpPr>
        <p:spPr>
          <a:xfrm>
            <a:off x="693683" y="3523914"/>
            <a:ext cx="2039686" cy="584775"/>
          </a:xfrm>
          <a:prstGeom prst="rect">
            <a:avLst/>
          </a:prstGeom>
          <a:solidFill>
            <a:srgbClr val="C00000"/>
          </a:solid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两河流域：</a:t>
            </a:r>
          </a:p>
        </p:txBody>
      </p:sp>
      <p:sp>
        <p:nvSpPr>
          <p:cNvPr id="37" name="文本框 36"/>
          <p:cNvSpPr txBox="1"/>
          <p:nvPr/>
        </p:nvSpPr>
        <p:spPr>
          <a:xfrm>
            <a:off x="368935" y="4423410"/>
            <a:ext cx="5482590" cy="1383665"/>
          </a:xfrm>
          <a:prstGeom prst="rect">
            <a:avLst/>
          </a:prstGeom>
          <a:noFill/>
        </p:spPr>
        <p:txBody>
          <a:bodyPr wrap="square" rtlCol="0">
            <a:spAutoFit/>
          </a:bodyPr>
          <a:lstStyle/>
          <a:p>
            <a:r>
              <a:rPr lang="zh-CN" altLang="en-US" sz="2800">
                <a:latin typeface="华文楷体" panose="02010600040101010101" pitchFamily="2" charset="-122"/>
                <a:ea typeface="华文楷体" panose="02010600040101010101" pitchFamily="2" charset="-122"/>
              </a:rPr>
              <a:t> 又称“美索不达米亚”，意为“两河之间的地方”。（今伊拉克境内）</a:t>
            </a:r>
          </a:p>
        </p:txBody>
      </p:sp>
      <p:grpSp>
        <p:nvGrpSpPr>
          <p:cNvPr id="5" name="组合 4"/>
          <p:cNvGrpSpPr/>
          <p:nvPr/>
        </p:nvGrpSpPr>
        <p:grpSpPr>
          <a:xfrm>
            <a:off x="6658344" y="431281"/>
            <a:ext cx="3246334" cy="650627"/>
            <a:chOff x="6078519" y="454982"/>
            <a:chExt cx="3246334" cy="650627"/>
          </a:xfrm>
        </p:grpSpPr>
        <p:grpSp>
          <p:nvGrpSpPr>
            <p:cNvPr id="41" name="组合 40"/>
            <p:cNvGrpSpPr/>
            <p:nvPr/>
          </p:nvGrpSpPr>
          <p:grpSpPr>
            <a:xfrm>
              <a:off x="6078519" y="454982"/>
              <a:ext cx="3246334" cy="650627"/>
              <a:chOff x="6078519" y="454982"/>
              <a:chExt cx="3246334" cy="650627"/>
            </a:xfrm>
          </p:grpSpPr>
          <p:sp>
            <p:nvSpPr>
              <p:cNvPr id="39" name="箭头: V 形 38"/>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箭头: 五边形 39"/>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文本框 41"/>
            <p:cNvSpPr txBox="1"/>
            <p:nvPr/>
          </p:nvSpPr>
          <p:spPr>
            <a:xfrm>
              <a:off x="6350677" y="485953"/>
              <a:ext cx="2846046" cy="523220"/>
            </a:xfrm>
            <a:prstGeom prst="rect">
              <a:avLst/>
            </a:prstGeom>
            <a:noFill/>
          </p:spPr>
          <p:txBody>
            <a:bodyPr wrap="square" rtlCol="0">
              <a:spAutoFit/>
            </a:bodyPr>
            <a:lstStyle/>
            <a:p>
              <a:r>
                <a:rPr lang="en-US" altLang="zh-CN" sz="2800">
                  <a:solidFill>
                    <a:schemeClr val="bg1"/>
                  </a:solidFill>
                  <a:latin typeface="华文楷体" panose="02010600040101010101" pitchFamily="2" charset="-122"/>
                  <a:ea typeface="华文楷体" panose="02010600040101010101" pitchFamily="2" charset="-122"/>
                </a:rPr>
                <a:t>1.</a:t>
              </a:r>
              <a:r>
                <a:rPr lang="zh-CN" altLang="en-US" sz="2800">
                  <a:solidFill>
                    <a:schemeClr val="bg1"/>
                  </a:solidFill>
                  <a:latin typeface="华文楷体" panose="02010600040101010101" pitchFamily="2" charset="-122"/>
                  <a:ea typeface="华文楷体" panose="02010600040101010101" pitchFamily="2" charset="-122"/>
                </a:rPr>
                <a:t>文明诞生之地</a:t>
              </a:r>
            </a:p>
          </p:txBody>
        </p:sp>
      </p:grpSp>
      <p:grpSp>
        <p:nvGrpSpPr>
          <p:cNvPr id="4" name="组合 3"/>
          <p:cNvGrpSpPr/>
          <p:nvPr/>
        </p:nvGrpSpPr>
        <p:grpSpPr>
          <a:xfrm>
            <a:off x="0" y="443598"/>
            <a:ext cx="7388772" cy="650627"/>
            <a:chOff x="0" y="465276"/>
            <a:chExt cx="6507838" cy="650627"/>
          </a:xfrm>
        </p:grpSpPr>
        <p:sp>
          <p:nvSpPr>
            <p:cNvPr id="38" name="箭头: 五边形 37"/>
            <p:cNvSpPr/>
            <p:nvPr/>
          </p:nvSpPr>
          <p:spPr>
            <a:xfrm>
              <a:off x="0" y="465276"/>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2444" y="508322"/>
              <a:ext cx="6495394" cy="584775"/>
            </a:xfrm>
            <a:prstGeom prst="rect">
              <a:avLst/>
            </a:prstGeom>
            <a:no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一、新月沃土</a:t>
              </a:r>
              <a:r>
                <a:rPr lang="en-US" altLang="zh-CN" sz="3200">
                  <a:solidFill>
                    <a:schemeClr val="bg1"/>
                  </a:solidFill>
                  <a:latin typeface="华文隶书" panose="02010800040101010101" pitchFamily="2" charset="-122"/>
                  <a:ea typeface="华文隶书" panose="02010800040101010101" pitchFamily="2" charset="-122"/>
                </a:rPr>
                <a:t>——</a:t>
              </a:r>
              <a:r>
                <a:rPr lang="zh-CN" altLang="en-US" sz="3200">
                  <a:solidFill>
                    <a:schemeClr val="bg1"/>
                  </a:solidFill>
                  <a:latin typeface="华文隶书" panose="02010800040101010101" pitchFamily="2" charset="-122"/>
                  <a:ea typeface="华文隶书" panose="02010800040101010101" pitchFamily="2" charset="-122"/>
                </a:rPr>
                <a:t>两河文明的孕育</a:t>
              </a:r>
            </a:p>
          </p:txBody>
        </p:sp>
      </p:grpSp>
      <p:pic>
        <p:nvPicPr>
          <p:cNvPr id="9" name="Picture 2" descr="2-d"/>
          <p:cNvPicPr>
            <a:picLocks noChangeAspect="1" noChangeArrowheads="1"/>
          </p:cNvPicPr>
          <p:nvPr/>
        </p:nvPicPr>
        <p:blipFill>
          <a:blip r:embed="rId6"/>
          <a:stretch>
            <a:fillRect/>
          </a:stretch>
        </p:blipFill>
        <p:spPr bwMode="auto">
          <a:xfrm>
            <a:off x="2854325" y="1151255"/>
            <a:ext cx="9020175" cy="5329555"/>
          </a:xfrm>
          <a:prstGeom prst="rect">
            <a:avLst/>
          </a:prstGeom>
          <a:noFill/>
          <a:ln w="9525">
            <a:noFill/>
            <a:miter lim="800000"/>
          </a:ln>
        </p:spPr>
      </p:pic>
      <p:sp>
        <p:nvSpPr>
          <p:cNvPr id="13" name="AutoShape 11" descr="之字形"/>
          <p:cNvSpPr>
            <a:spLocks noChangeArrowheads="1"/>
          </p:cNvSpPr>
          <p:nvPr/>
        </p:nvSpPr>
        <p:spPr bwMode="auto">
          <a:xfrm>
            <a:off x="5416550" y="3876675"/>
            <a:ext cx="3383915" cy="745490"/>
          </a:xfrm>
          <a:prstGeom prst="wedgeEllipseCallout">
            <a:avLst>
              <a:gd name="adj1" fmla="val -53384"/>
              <a:gd name="adj2" fmla="val -87111"/>
            </a:avLst>
          </a:prstGeom>
          <a:solidFill>
            <a:schemeClr val="accent4">
              <a:lumMod val="40000"/>
              <a:lumOff val="60000"/>
            </a:schemeClr>
          </a:solidFill>
          <a:ln w="38100">
            <a:solidFill>
              <a:schemeClr val="folHlink"/>
            </a:solidFill>
            <a:miter lim="800000"/>
          </a:ln>
        </p:spPr>
        <p:txBody>
          <a:bodyPr lIns="81626" tIns="40813" rIns="81626" bIns="40813"/>
          <a:lstStyle/>
          <a:p>
            <a:pPr defTabSz="612775" eaLnBrk="0" hangingPunct="0"/>
            <a:r>
              <a:rPr lang="zh-CN" altLang="zh-CN" sz="2800" b="1" smtClean="0">
                <a:solidFill>
                  <a:srgbClr val="800000"/>
                </a:solidFill>
                <a:latin typeface="Arial" panose="020b0604020202020204" pitchFamily="34" charset="0"/>
                <a:ea typeface="幼圆" panose="02010509060101010101" pitchFamily="49" charset="-122"/>
              </a:rPr>
              <a:t>古代两河流域</a:t>
            </a:r>
          </a:p>
        </p:txBody>
      </p:sp>
    </p:spTree>
    <p:extLst>
      <p:ext uri="{BB962C8B-B14F-4D97-AF65-F5344CB8AC3E}">
        <p14:creationId xmlns:p14="http://schemas.microsoft.com/office/powerpoint/2010/main" val="1118222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pSp>
        <p:nvGrpSpPr>
          <p:cNvPr id="52" name="组合 51"/>
          <p:cNvGrpSpPr/>
          <p:nvPr/>
        </p:nvGrpSpPr>
        <p:grpSpPr>
          <a:xfrm>
            <a:off x="609858" y="4334405"/>
            <a:ext cx="859092" cy="1391170"/>
            <a:chOff x="10555874" y="2223978"/>
            <a:chExt cx="859092" cy="1391170"/>
          </a:xfrm>
        </p:grpSpPr>
        <p:sp>
          <p:nvSpPr>
            <p:cNvPr id="53" name="矩形 52"/>
            <p:cNvSpPr/>
            <p:nvPr/>
          </p:nvSpPr>
          <p:spPr>
            <a:xfrm>
              <a:off x="10555874" y="2223978"/>
              <a:ext cx="859092" cy="139117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文本框 53"/>
            <p:cNvSpPr txBox="1"/>
            <p:nvPr/>
          </p:nvSpPr>
          <p:spPr>
            <a:xfrm>
              <a:off x="10566383" y="2435987"/>
              <a:ext cx="724908" cy="1077218"/>
            </a:xfrm>
            <a:prstGeom prst="rect">
              <a:avLst/>
            </a:prstGeom>
            <a:noFill/>
          </p:spPr>
          <p:txBody>
            <a:bodyPr wrap="square" rtlCol="0">
              <a:spAutoFit/>
            </a:bodyPr>
            <a:lstStyle/>
            <a:p>
              <a:pPr algn="ctr"/>
              <a:r>
                <a:rPr lang="zh-CN" altLang="en-US" sz="3200">
                  <a:solidFill>
                    <a:schemeClr val="bg1"/>
                  </a:solidFill>
                  <a:latin typeface="华文楷体" panose="02010600040101010101" pitchFamily="2" charset="-122"/>
                  <a:ea typeface="华文楷体" panose="02010600040101010101" pitchFamily="2" charset="-122"/>
                </a:rPr>
                <a:t>黄河</a:t>
              </a:r>
            </a:p>
          </p:txBody>
        </p:sp>
      </p:grpSp>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1" y="454982"/>
            <a:ext cx="7525407" cy="650627"/>
            <a:chOff x="220294" y="454982"/>
            <a:chExt cx="6606278" cy="650627"/>
          </a:xfrm>
        </p:grpSpPr>
        <p:sp>
          <p:nvSpPr>
            <p:cNvPr id="38" name="箭头: 五边形 37"/>
            <p:cNvSpPr/>
            <p:nvPr/>
          </p:nvSpPr>
          <p:spPr>
            <a:xfrm>
              <a:off x="22029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31178" y="486512"/>
              <a:ext cx="6495394" cy="584775"/>
            </a:xfrm>
            <a:prstGeom prst="rect">
              <a:avLst/>
            </a:prstGeom>
            <a:no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一、新月沃土</a:t>
              </a:r>
              <a:r>
                <a:rPr lang="en-US" altLang="zh-CN" sz="3200">
                  <a:solidFill>
                    <a:schemeClr val="bg1"/>
                  </a:solidFill>
                  <a:latin typeface="华文隶书" panose="02010800040101010101" pitchFamily="2" charset="-122"/>
                  <a:ea typeface="华文隶书" panose="02010800040101010101" pitchFamily="2" charset="-122"/>
                </a:rPr>
                <a:t>——</a:t>
              </a:r>
              <a:r>
                <a:rPr lang="zh-CN" altLang="en-US" sz="3200">
                  <a:solidFill>
                    <a:schemeClr val="bg1"/>
                  </a:solidFill>
                  <a:latin typeface="华文隶书" panose="02010800040101010101" pitchFamily="2" charset="-122"/>
                  <a:ea typeface="华文隶书" panose="02010800040101010101" pitchFamily="2" charset="-122"/>
                </a:rPr>
                <a:t>两河文明的孕育</a:t>
              </a:r>
            </a:p>
          </p:txBody>
        </p:sp>
      </p:grpSp>
      <p:grpSp>
        <p:nvGrpSpPr>
          <p:cNvPr id="32" name="组合 31"/>
          <p:cNvGrpSpPr/>
          <p:nvPr/>
        </p:nvGrpSpPr>
        <p:grpSpPr>
          <a:xfrm>
            <a:off x="6715687" y="455721"/>
            <a:ext cx="3246334" cy="650627"/>
            <a:chOff x="6078519" y="454982"/>
            <a:chExt cx="3246334" cy="650627"/>
          </a:xfrm>
        </p:grpSpPr>
        <p:grpSp>
          <p:nvGrpSpPr>
            <p:cNvPr id="41" name="组合 40"/>
            <p:cNvGrpSpPr/>
            <p:nvPr/>
          </p:nvGrpSpPr>
          <p:grpSpPr>
            <a:xfrm>
              <a:off x="6078519" y="454982"/>
              <a:ext cx="3246334" cy="650627"/>
              <a:chOff x="6078519" y="454982"/>
              <a:chExt cx="3246334" cy="650627"/>
            </a:xfrm>
          </p:grpSpPr>
          <p:sp>
            <p:nvSpPr>
              <p:cNvPr id="39" name="箭头: V 形 38"/>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箭头: 五边形 39"/>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文本框 41"/>
            <p:cNvSpPr txBox="1"/>
            <p:nvPr/>
          </p:nvSpPr>
          <p:spPr>
            <a:xfrm>
              <a:off x="6348680" y="486512"/>
              <a:ext cx="2846046" cy="523220"/>
            </a:xfrm>
            <a:prstGeom prst="rect">
              <a:avLst/>
            </a:prstGeom>
            <a:noFill/>
          </p:spPr>
          <p:txBody>
            <a:bodyPr wrap="square" rtlCol="0">
              <a:spAutoFit/>
            </a:bodyPr>
            <a:lstStyle/>
            <a:p>
              <a:r>
                <a:rPr lang="en-US" altLang="zh-CN" sz="2800">
                  <a:solidFill>
                    <a:schemeClr val="bg1"/>
                  </a:solidFill>
                  <a:latin typeface="华文楷体" panose="02010600040101010101" pitchFamily="2" charset="-122"/>
                  <a:ea typeface="华文楷体" panose="02010600040101010101" pitchFamily="2" charset="-122"/>
                </a:rPr>
                <a:t>2.</a:t>
              </a:r>
              <a:r>
                <a:rPr lang="zh-CN" altLang="en-US" sz="2800">
                  <a:solidFill>
                    <a:schemeClr val="bg1"/>
                  </a:solidFill>
                  <a:latin typeface="华文楷体" panose="02010600040101010101" pitchFamily="2" charset="-122"/>
                  <a:ea typeface="华文楷体" panose="02010600040101010101" pitchFamily="2" charset="-122"/>
                </a:rPr>
                <a:t>文明孕育之源</a:t>
              </a:r>
            </a:p>
          </p:txBody>
        </p:sp>
      </p:grpSp>
      <p:grpSp>
        <p:nvGrpSpPr>
          <p:cNvPr id="10" name="组合 9"/>
          <p:cNvGrpSpPr/>
          <p:nvPr/>
        </p:nvGrpSpPr>
        <p:grpSpPr>
          <a:xfrm>
            <a:off x="10940870" y="1415876"/>
            <a:ext cx="828201" cy="2677656"/>
            <a:chOff x="9630383" y="1732209"/>
            <a:chExt cx="828201" cy="2677656"/>
          </a:xfrm>
        </p:grpSpPr>
        <p:sp>
          <p:nvSpPr>
            <p:cNvPr id="7" name="矩形 6"/>
            <p:cNvSpPr/>
            <p:nvPr/>
          </p:nvSpPr>
          <p:spPr>
            <a:xfrm>
              <a:off x="9630383" y="1736693"/>
              <a:ext cx="828201" cy="222457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9768152" y="1732209"/>
              <a:ext cx="690432" cy="2677656"/>
            </a:xfrm>
            <a:prstGeom prst="rect">
              <a:avLst/>
            </a:prstGeom>
            <a:noFill/>
          </p:spPr>
          <p:txBody>
            <a:bodyPr wrap="square" rtlCol="0">
              <a:spAutoFit/>
            </a:bodyPr>
            <a:lstStyle/>
            <a:p>
              <a:pPr algn="ctr"/>
              <a:r>
                <a:rPr lang="zh-CN" altLang="en-US" sz="2800">
                  <a:solidFill>
                    <a:schemeClr val="bg1"/>
                  </a:solidFill>
                  <a:latin typeface="华文楷体" panose="02010600040101010101" pitchFamily="2" charset="-122"/>
                  <a:ea typeface="华文楷体" panose="02010600040101010101" pitchFamily="2" charset="-122"/>
                </a:rPr>
                <a:t>幼</a:t>
              </a:r>
              <a:endParaRPr lang="en-US" altLang="zh-CN" sz="2800">
                <a:solidFill>
                  <a:schemeClr val="bg1"/>
                </a:solidFill>
                <a:latin typeface="华文楷体" panose="02010600040101010101" pitchFamily="2" charset="-122"/>
                <a:ea typeface="华文楷体" panose="02010600040101010101" pitchFamily="2" charset="-122"/>
              </a:endParaRPr>
            </a:p>
            <a:p>
              <a:pPr algn="ctr"/>
              <a:r>
                <a:rPr lang="zh-CN" altLang="en-US" sz="2800">
                  <a:solidFill>
                    <a:schemeClr val="bg1"/>
                  </a:solidFill>
                  <a:latin typeface="华文楷体" panose="02010600040101010101" pitchFamily="2" charset="-122"/>
                  <a:ea typeface="华文楷体" panose="02010600040101010101" pitchFamily="2" charset="-122"/>
                </a:rPr>
                <a:t>发</a:t>
              </a:r>
              <a:endParaRPr lang="en-US" altLang="zh-CN" sz="2800">
                <a:solidFill>
                  <a:schemeClr val="bg1"/>
                </a:solidFill>
                <a:latin typeface="华文楷体" panose="02010600040101010101" pitchFamily="2" charset="-122"/>
                <a:ea typeface="华文楷体" panose="02010600040101010101" pitchFamily="2" charset="-122"/>
              </a:endParaRPr>
            </a:p>
            <a:p>
              <a:pPr algn="ctr"/>
              <a:r>
                <a:rPr lang="zh-CN" altLang="en-US" sz="2800">
                  <a:solidFill>
                    <a:schemeClr val="bg1"/>
                  </a:solidFill>
                  <a:latin typeface="华文楷体" panose="02010600040101010101" pitchFamily="2" charset="-122"/>
                  <a:ea typeface="华文楷体" panose="02010600040101010101" pitchFamily="2" charset="-122"/>
                </a:rPr>
                <a:t>拉</a:t>
              </a:r>
              <a:endParaRPr lang="en-US" altLang="zh-CN" sz="2800">
                <a:solidFill>
                  <a:schemeClr val="bg1"/>
                </a:solidFill>
                <a:latin typeface="华文楷体" panose="02010600040101010101" pitchFamily="2" charset="-122"/>
                <a:ea typeface="华文楷体" panose="02010600040101010101" pitchFamily="2" charset="-122"/>
              </a:endParaRPr>
            </a:p>
            <a:p>
              <a:pPr algn="ctr"/>
              <a:r>
                <a:rPr lang="zh-CN" altLang="en-US" sz="2800">
                  <a:solidFill>
                    <a:schemeClr val="bg1"/>
                  </a:solidFill>
                  <a:latin typeface="华文楷体" panose="02010600040101010101" pitchFamily="2" charset="-122"/>
                  <a:ea typeface="华文楷体" panose="02010600040101010101" pitchFamily="2" charset="-122"/>
                </a:rPr>
                <a:t>底河</a:t>
              </a:r>
              <a:endParaRPr lang="en-US" altLang="zh-CN" sz="2800">
                <a:solidFill>
                  <a:schemeClr val="bg1"/>
                </a:solidFill>
                <a:latin typeface="华文楷体" panose="02010600040101010101" pitchFamily="2" charset="-122"/>
                <a:ea typeface="华文楷体" panose="02010600040101010101" pitchFamily="2" charset="-122"/>
              </a:endParaRPr>
            </a:p>
            <a:p>
              <a:pPr algn="ctr"/>
              <a:endParaRPr lang="zh-CN" altLang="en-US" sz="2800">
                <a:solidFill>
                  <a:schemeClr val="bg1"/>
                </a:solidFill>
                <a:latin typeface="华文楷体" panose="02010600040101010101" pitchFamily="2" charset="-122"/>
                <a:ea typeface="华文楷体" panose="02010600040101010101" pitchFamily="2" charset="-122"/>
              </a:endParaRPr>
            </a:p>
          </p:txBody>
        </p:sp>
      </p:grpSp>
      <p:pic>
        <p:nvPicPr>
          <p:cNvPr id="5" name="图片 4"/>
          <p:cNvPicPr>
            <a:picLocks noChangeAspect="1"/>
          </p:cNvPicPr>
          <p:nvPr/>
        </p:nvPicPr>
        <p:blipFill>
          <a:blip r:embed="rId3"/>
          <a:stretch>
            <a:fillRect/>
          </a:stretch>
        </p:blipFill>
        <p:spPr>
          <a:xfrm>
            <a:off x="8298320" y="1415876"/>
            <a:ext cx="2733327" cy="2224579"/>
          </a:xfrm>
          <a:prstGeom prst="rect">
            <a:avLst/>
          </a:prstGeom>
          <a:ln>
            <a:noFill/>
          </a:ln>
          <a:effectLst>
            <a:outerShdw blurRad="292100" dist="139700" dir="2700000" algn="tl" rotWithShape="0">
              <a:srgbClr val="333333">
                <a:alpha val="65000"/>
              </a:srgbClr>
            </a:outerShdw>
          </a:effectLst>
        </p:spPr>
      </p:pic>
      <p:grpSp>
        <p:nvGrpSpPr>
          <p:cNvPr id="47" name="组合 46"/>
          <p:cNvGrpSpPr/>
          <p:nvPr/>
        </p:nvGrpSpPr>
        <p:grpSpPr>
          <a:xfrm>
            <a:off x="613891" y="1890845"/>
            <a:ext cx="859092" cy="1391170"/>
            <a:chOff x="10555874" y="2223978"/>
            <a:chExt cx="859092" cy="1391170"/>
          </a:xfrm>
        </p:grpSpPr>
        <p:sp>
          <p:nvSpPr>
            <p:cNvPr id="49" name="矩形 48"/>
            <p:cNvSpPr/>
            <p:nvPr/>
          </p:nvSpPr>
          <p:spPr>
            <a:xfrm>
              <a:off x="10555874" y="2223978"/>
              <a:ext cx="859092" cy="139117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10566383" y="2435987"/>
              <a:ext cx="724908" cy="1077218"/>
            </a:xfrm>
            <a:prstGeom prst="rect">
              <a:avLst/>
            </a:prstGeom>
            <a:noFill/>
          </p:spPr>
          <p:txBody>
            <a:bodyPr wrap="square" rtlCol="0">
              <a:spAutoFit/>
            </a:bodyPr>
            <a:lstStyle/>
            <a:p>
              <a:pPr algn="ctr"/>
              <a:r>
                <a:rPr lang="zh-CN" altLang="en-US" sz="3200">
                  <a:solidFill>
                    <a:schemeClr val="bg1"/>
                  </a:solidFill>
                  <a:latin typeface="华文楷体" panose="02010600040101010101" pitchFamily="2" charset="-122"/>
                  <a:ea typeface="华文楷体" panose="02010600040101010101" pitchFamily="2" charset="-122"/>
                </a:rPr>
                <a:t>长</a:t>
              </a:r>
              <a:endParaRPr lang="en-US" altLang="zh-CN" sz="3200">
                <a:solidFill>
                  <a:schemeClr val="bg1"/>
                </a:solidFill>
                <a:latin typeface="华文楷体" panose="02010600040101010101" pitchFamily="2" charset="-122"/>
                <a:ea typeface="华文楷体" panose="02010600040101010101" pitchFamily="2" charset="-122"/>
              </a:endParaRPr>
            </a:p>
            <a:p>
              <a:pPr algn="ctr"/>
              <a:r>
                <a:rPr lang="zh-CN" altLang="en-US" sz="3200">
                  <a:solidFill>
                    <a:schemeClr val="bg1"/>
                  </a:solidFill>
                  <a:latin typeface="华文楷体" panose="02010600040101010101" pitchFamily="2" charset="-122"/>
                  <a:ea typeface="华文楷体" panose="02010600040101010101" pitchFamily="2" charset="-122"/>
                </a:rPr>
                <a:t>江</a:t>
              </a:r>
            </a:p>
          </p:txBody>
        </p:sp>
      </p:grpSp>
      <p:pic>
        <p:nvPicPr>
          <p:cNvPr id="48" name="图片 47"/>
          <p:cNvPicPr>
            <a:picLocks noChangeAspect="1"/>
          </p:cNvPicPr>
          <p:nvPr/>
        </p:nvPicPr>
        <p:blipFill>
          <a:blip r:embed="rId4"/>
          <a:stretch>
            <a:fillRect/>
          </a:stretch>
        </p:blipFill>
        <p:spPr>
          <a:xfrm>
            <a:off x="1443291" y="1468426"/>
            <a:ext cx="2686337" cy="2121941"/>
          </a:xfrm>
          <a:prstGeom prst="rect">
            <a:avLst/>
          </a:prstGeom>
          <a:ln>
            <a:noFill/>
          </a:ln>
          <a:effectLst>
            <a:outerShdw blurRad="292100" dist="139700" dir="2700000" algn="tl" rotWithShape="0">
              <a:srgbClr val="333333">
                <a:alpha val="65000"/>
              </a:srgbClr>
            </a:outerShdw>
          </a:effectLst>
        </p:spPr>
      </p:pic>
      <p:pic>
        <p:nvPicPr>
          <p:cNvPr id="51" name="图片 50"/>
          <p:cNvPicPr>
            <a:picLocks noChangeAspect="1"/>
          </p:cNvPicPr>
          <p:nvPr/>
        </p:nvPicPr>
        <p:blipFill>
          <a:blip r:embed="rId5"/>
          <a:stretch>
            <a:fillRect/>
          </a:stretch>
        </p:blipFill>
        <p:spPr>
          <a:xfrm>
            <a:off x="1443290" y="3849950"/>
            <a:ext cx="2686337" cy="2208182"/>
          </a:xfrm>
          <a:prstGeom prst="rect">
            <a:avLst/>
          </a:prstGeom>
          <a:ln>
            <a:noFill/>
          </a:ln>
          <a:effectLst>
            <a:outerShdw blurRad="292100" dist="139700" dir="2700000" algn="tl" rotWithShape="0">
              <a:srgbClr val="333333">
                <a:alpha val="65000"/>
              </a:srgbClr>
            </a:outerShdw>
          </a:effectLst>
        </p:spPr>
      </p:pic>
      <p:grpSp>
        <p:nvGrpSpPr>
          <p:cNvPr id="55" name="组合 54"/>
          <p:cNvGrpSpPr/>
          <p:nvPr/>
        </p:nvGrpSpPr>
        <p:grpSpPr>
          <a:xfrm>
            <a:off x="10958766" y="3949983"/>
            <a:ext cx="810306" cy="2246769"/>
            <a:chOff x="9630383" y="1732209"/>
            <a:chExt cx="828201" cy="2246769"/>
          </a:xfrm>
        </p:grpSpPr>
        <p:sp>
          <p:nvSpPr>
            <p:cNvPr id="56" name="矩形 55"/>
            <p:cNvSpPr/>
            <p:nvPr/>
          </p:nvSpPr>
          <p:spPr>
            <a:xfrm>
              <a:off x="9630383" y="1736693"/>
              <a:ext cx="828201" cy="222457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9768152" y="1732209"/>
              <a:ext cx="690432" cy="2246769"/>
            </a:xfrm>
            <a:prstGeom prst="rect">
              <a:avLst/>
            </a:prstGeom>
            <a:noFill/>
          </p:spPr>
          <p:txBody>
            <a:bodyPr wrap="square" rtlCol="0">
              <a:spAutoFit/>
            </a:bodyPr>
            <a:lstStyle/>
            <a:p>
              <a:pPr algn="ctr"/>
              <a:r>
                <a:rPr lang="zh-CN" altLang="en-US" sz="2800">
                  <a:solidFill>
                    <a:schemeClr val="bg1"/>
                  </a:solidFill>
                  <a:latin typeface="华文楷体" panose="02010600040101010101" pitchFamily="2" charset="-122"/>
                  <a:ea typeface="华文楷体" panose="02010600040101010101" pitchFamily="2" charset="-122"/>
                </a:rPr>
                <a:t>底格里斯河</a:t>
              </a:r>
            </a:p>
          </p:txBody>
        </p:sp>
      </p:grpSp>
      <p:pic>
        <p:nvPicPr>
          <p:cNvPr id="43" name="图片 42"/>
          <p:cNvPicPr>
            <a:picLocks noChangeAspect="1"/>
          </p:cNvPicPr>
          <p:nvPr/>
        </p:nvPicPr>
        <p:blipFill>
          <a:blip r:embed="rId6"/>
          <a:stretch>
            <a:fillRect/>
          </a:stretch>
        </p:blipFill>
        <p:spPr>
          <a:xfrm>
            <a:off x="8321781" y="3997032"/>
            <a:ext cx="2733362" cy="2139447"/>
          </a:xfrm>
          <a:prstGeom prst="rect">
            <a:avLst/>
          </a:prstGeom>
          <a:ln>
            <a:noFill/>
          </a:ln>
          <a:effectLst>
            <a:outerShdw blurRad="292100" dist="139700" dir="2700000" algn="tl" rotWithShape="0">
              <a:srgbClr val="333333">
                <a:alpha val="65000"/>
              </a:srgbClr>
            </a:outerShdw>
          </a:effectLst>
        </p:spPr>
      </p:pic>
      <p:sp>
        <p:nvSpPr>
          <p:cNvPr id="4" name="文本框 3"/>
          <p:cNvSpPr txBox="1"/>
          <p:nvPr/>
        </p:nvSpPr>
        <p:spPr>
          <a:xfrm>
            <a:off x="4215308" y="2799904"/>
            <a:ext cx="738664" cy="2208181"/>
          </a:xfrm>
          <a:prstGeom prst="rect">
            <a:avLst/>
          </a:prstGeom>
          <a:noFill/>
        </p:spPr>
        <p:txBody>
          <a:bodyPr vert="eaVert" wrap="square" rtlCol="0">
            <a:spAutoFit/>
          </a:bodyPr>
          <a:lstStyle/>
          <a:p>
            <a:r>
              <a:rPr lang="zh-CN" altLang="en-US" sz="3600">
                <a:latin typeface="华文隶书" panose="02010800040101010101" pitchFamily="2" charset="-122"/>
                <a:ea typeface="华文隶书" panose="02010800040101010101" pitchFamily="2" charset="-122"/>
              </a:rPr>
              <a:t>华夏文明</a:t>
            </a:r>
          </a:p>
        </p:txBody>
      </p:sp>
      <p:sp>
        <p:nvSpPr>
          <p:cNvPr id="58" name="文本框 57"/>
          <p:cNvSpPr txBox="1"/>
          <p:nvPr/>
        </p:nvSpPr>
        <p:spPr>
          <a:xfrm>
            <a:off x="7452874" y="2793537"/>
            <a:ext cx="738664" cy="2208181"/>
          </a:xfrm>
          <a:prstGeom prst="rect">
            <a:avLst/>
          </a:prstGeom>
          <a:noFill/>
        </p:spPr>
        <p:txBody>
          <a:bodyPr vert="eaVert" wrap="square" rtlCol="0">
            <a:spAutoFit/>
          </a:bodyPr>
          <a:lstStyle/>
          <a:p>
            <a:r>
              <a:rPr lang="zh-CN" altLang="en-US" sz="3600">
                <a:latin typeface="华文隶书" panose="02010800040101010101" pitchFamily="2" charset="-122"/>
                <a:ea typeface="华文隶书" panose="02010800040101010101" pitchFamily="2" charset="-122"/>
              </a:rPr>
              <a:t>两河文明</a:t>
            </a:r>
          </a:p>
        </p:txBody>
      </p:sp>
      <p:grpSp>
        <p:nvGrpSpPr>
          <p:cNvPr id="19" name="组合 18"/>
          <p:cNvGrpSpPr/>
          <p:nvPr/>
        </p:nvGrpSpPr>
        <p:grpSpPr>
          <a:xfrm>
            <a:off x="5016258" y="1890845"/>
            <a:ext cx="2383225" cy="3533293"/>
            <a:chOff x="4975026" y="1468425"/>
            <a:chExt cx="2383225" cy="3533293"/>
          </a:xfrm>
        </p:grpSpPr>
        <p:pic>
          <p:nvPicPr>
            <p:cNvPr id="59" name="图片 58"/>
            <p:cNvPicPr>
              <a:picLocks noChangeAspect="1"/>
            </p:cNvPicPr>
            <p:nvPr/>
          </p:nvPicPr>
          <p:blipFill>
            <a:blip r:embed="rId7">
              <a:lum bright="-6000"/>
            </a:blip>
            <a:stretch>
              <a:fillRect/>
            </a:stretch>
          </p:blipFill>
          <p:spPr>
            <a:xfrm>
              <a:off x="4975026" y="1468425"/>
              <a:ext cx="2383225" cy="353329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文本框 16"/>
            <p:cNvSpPr txBox="1"/>
            <p:nvPr/>
          </p:nvSpPr>
          <p:spPr>
            <a:xfrm>
              <a:off x="5353222" y="1724786"/>
              <a:ext cx="1603901" cy="646331"/>
            </a:xfrm>
            <a:prstGeom prst="rect">
              <a:avLst/>
            </a:prstGeom>
            <a:solidFill>
              <a:srgbClr val="C00000"/>
            </a:solidFill>
          </p:spPr>
          <p:txBody>
            <a:bodyPr wrap="square" rtlCol="0">
              <a:spAutoFit/>
            </a:bodyPr>
            <a:lstStyle/>
            <a:p>
              <a:pPr algn="ctr"/>
              <a:r>
                <a:rPr lang="zh-CN" altLang="en-US" sz="3600">
                  <a:solidFill>
                    <a:schemeClr val="bg1"/>
                  </a:solidFill>
                  <a:latin typeface="华文隶书" panose="02010800040101010101" pitchFamily="2" charset="-122"/>
                  <a:ea typeface="华文隶书" panose="02010800040101010101" pitchFamily="2" charset="-122"/>
                </a:rPr>
                <a:t>思考</a:t>
              </a:r>
            </a:p>
          </p:txBody>
        </p:sp>
        <p:sp>
          <p:nvSpPr>
            <p:cNvPr id="18" name="文本框 17"/>
            <p:cNvSpPr txBox="1"/>
            <p:nvPr/>
          </p:nvSpPr>
          <p:spPr>
            <a:xfrm>
              <a:off x="5031078" y="2857214"/>
              <a:ext cx="2243687" cy="1569660"/>
            </a:xfrm>
            <a:prstGeom prst="rect">
              <a:avLst/>
            </a:prstGeom>
            <a:noFill/>
          </p:spPr>
          <p:txBody>
            <a:bodyPr wrap="square" rtlCol="0">
              <a:spAutoFit/>
            </a:bodyPr>
            <a:lstStyle/>
            <a:p>
              <a:r>
                <a:rPr lang="zh-CN" altLang="en-US" sz="3200">
                  <a:latin typeface="华文楷体" panose="02010600040101010101" pitchFamily="2" charset="-122"/>
                  <a:ea typeface="华文楷体" panose="02010600040101010101" pitchFamily="2" charset="-122"/>
                </a:rPr>
                <a:t>古代文明为什么多产生在大河流域？</a:t>
              </a:r>
            </a:p>
          </p:txBody>
        </p:sp>
      </p:grpSp>
    </p:spTree>
    <p:extLst>
      <p:ext uri="{BB962C8B-B14F-4D97-AF65-F5344CB8AC3E}">
        <p14:creationId xmlns:p14="http://schemas.microsoft.com/office/powerpoint/2010/main" val="2690701373"/>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nvGrpSpPr>
          <p:cNvPr id="31" name="组合 30"/>
          <p:cNvGrpSpPr/>
          <p:nvPr/>
        </p:nvGrpSpPr>
        <p:grpSpPr>
          <a:xfrm>
            <a:off x="-1" y="454982"/>
            <a:ext cx="7525407" cy="650627"/>
            <a:chOff x="220294" y="454982"/>
            <a:chExt cx="6606278" cy="650627"/>
          </a:xfrm>
        </p:grpSpPr>
        <p:sp>
          <p:nvSpPr>
            <p:cNvPr id="38" name="箭头: 五边形 37"/>
            <p:cNvSpPr/>
            <p:nvPr/>
          </p:nvSpPr>
          <p:spPr>
            <a:xfrm>
              <a:off x="22029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8" name="文本框 7"/>
            <p:cNvSpPr txBox="1"/>
            <p:nvPr/>
          </p:nvSpPr>
          <p:spPr>
            <a:xfrm>
              <a:off x="331178" y="486512"/>
              <a:ext cx="6495394"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一、新月沃土</a:t>
              </a:r>
              <a:r>
                <a:rPr kumimoji="0" lang="en-US" altLang="zh-CN" sz="3200" b="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两河文明的孕育</a:t>
              </a:r>
            </a:p>
          </p:txBody>
        </p:sp>
      </p:grpSp>
      <p:grpSp>
        <p:nvGrpSpPr>
          <p:cNvPr id="32" name="组合 31"/>
          <p:cNvGrpSpPr/>
          <p:nvPr/>
        </p:nvGrpSpPr>
        <p:grpSpPr>
          <a:xfrm>
            <a:off x="6715687" y="455721"/>
            <a:ext cx="3246334" cy="650627"/>
            <a:chOff x="6078519" y="454982"/>
            <a:chExt cx="3246334" cy="650627"/>
          </a:xfrm>
        </p:grpSpPr>
        <p:grpSp>
          <p:nvGrpSpPr>
            <p:cNvPr id="41" name="组合 40"/>
            <p:cNvGrpSpPr/>
            <p:nvPr/>
          </p:nvGrpSpPr>
          <p:grpSpPr>
            <a:xfrm>
              <a:off x="6078519" y="454982"/>
              <a:ext cx="3246334" cy="650627"/>
              <a:chOff x="6078519" y="454982"/>
              <a:chExt cx="3246334" cy="650627"/>
            </a:xfrm>
          </p:grpSpPr>
          <p:sp>
            <p:nvSpPr>
              <p:cNvPr id="39" name="箭头: V 形 38"/>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0" name="箭头: 五边形 39"/>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42" name="文本框 41"/>
            <p:cNvSpPr txBox="1"/>
            <p:nvPr/>
          </p:nvSpPr>
          <p:spPr>
            <a:xfrm>
              <a:off x="6348680" y="486512"/>
              <a:ext cx="28460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8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2.</a:t>
              </a:r>
              <a:r>
                <a:rPr kumimoji="0" lang="zh-CN" altLang="en-US" sz="28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文明孕育之源</a:t>
              </a:r>
            </a:p>
          </p:txBody>
        </p:sp>
      </p:grpSp>
      <p:sp>
        <p:nvSpPr>
          <p:cNvPr id="11" name="文本框 10"/>
          <p:cNvSpPr txBox="1"/>
          <p:nvPr/>
        </p:nvSpPr>
        <p:spPr>
          <a:xfrm>
            <a:off x="5316340" y="1631455"/>
            <a:ext cx="5822308" cy="954107"/>
          </a:xfrm>
          <a:prstGeom prst="rect">
            <a:avLst/>
          </a:prstGeom>
          <a:noFill/>
        </p:spPr>
        <p:txBody>
          <a:bodyPr wrap="square" rtlCol="0">
            <a:spAutoFit/>
          </a:bodyPr>
          <a:lstStyle/>
          <a:p>
            <a:r>
              <a:rPr lang="zh-CN" altLang="en-US" sz="2800">
                <a:latin typeface="华文隶书" panose="02010800040101010101" pitchFamily="2" charset="-122"/>
                <a:ea typeface="华文隶书" panose="02010800040101010101" pitchFamily="2" charset="-122"/>
              </a:rPr>
              <a:t>（</a:t>
            </a:r>
            <a:r>
              <a:rPr lang="en-US" altLang="zh-CN" sz="2800">
                <a:latin typeface="华文隶书" panose="02010800040101010101" pitchFamily="2" charset="-122"/>
                <a:ea typeface="华文隶书" panose="02010800040101010101" pitchFamily="2" charset="-122"/>
              </a:rPr>
              <a:t>1</a:t>
            </a:r>
            <a:r>
              <a:rPr lang="zh-CN" altLang="en-US" sz="2800">
                <a:latin typeface="华文隶书" panose="02010800040101010101" pitchFamily="2" charset="-122"/>
                <a:ea typeface="华文隶书" panose="02010800040101010101" pitchFamily="2" charset="-122"/>
              </a:rPr>
              <a:t>）</a:t>
            </a:r>
            <a:r>
              <a:rPr lang="zh-CN" altLang="en-US" sz="2800">
                <a:latin typeface="华文楷体" panose="02010600040101010101" pitchFamily="2" charset="-122"/>
                <a:ea typeface="华文楷体" panose="02010600040101010101" pitchFamily="2" charset="-122"/>
              </a:rPr>
              <a:t>大河流域一般气候适宜，光热充足，地势平坦，适合人类生存；</a:t>
            </a:r>
          </a:p>
        </p:txBody>
      </p:sp>
      <p:sp>
        <p:nvSpPr>
          <p:cNvPr id="37" name="文本框 36"/>
          <p:cNvSpPr txBox="1"/>
          <p:nvPr/>
        </p:nvSpPr>
        <p:spPr>
          <a:xfrm>
            <a:off x="5316339" y="2688199"/>
            <a:ext cx="6439693" cy="1384995"/>
          </a:xfrm>
          <a:prstGeom prst="rect">
            <a:avLst/>
          </a:prstGeom>
          <a:noFill/>
        </p:spPr>
        <p:txBody>
          <a:bodyPr wrap="square" rtlCol="0">
            <a:spAutoFit/>
          </a:bodyPr>
          <a:lstStyle/>
          <a:p>
            <a:r>
              <a:rPr lang="zh-CN" altLang="en-US" sz="2800">
                <a:latin typeface="华文隶书" panose="02010800040101010101" pitchFamily="2" charset="-122"/>
                <a:ea typeface="华文隶书" panose="02010800040101010101" pitchFamily="2" charset="-122"/>
              </a:rPr>
              <a:t>（</a:t>
            </a:r>
            <a:r>
              <a:rPr lang="en-US" altLang="zh-CN" sz="2800">
                <a:latin typeface="华文隶书" panose="02010800040101010101" pitchFamily="2" charset="-122"/>
                <a:ea typeface="华文隶书" panose="02010800040101010101" pitchFamily="2" charset="-122"/>
              </a:rPr>
              <a:t>2</a:t>
            </a:r>
            <a:r>
              <a:rPr lang="zh-CN" altLang="en-US" sz="2800">
                <a:latin typeface="华文隶书" panose="02010800040101010101" pitchFamily="2" charset="-122"/>
                <a:ea typeface="华文隶书" panose="02010800040101010101" pitchFamily="2" charset="-122"/>
              </a:rPr>
              <a:t>）</a:t>
            </a:r>
            <a:r>
              <a:rPr lang="zh-CN" altLang="en-US" sz="2800">
                <a:latin typeface="华文楷体" panose="02010600040101010101" pitchFamily="2" charset="-122"/>
                <a:ea typeface="华文楷体" panose="02010600040101010101" pitchFamily="2" charset="-122"/>
              </a:rPr>
              <a:t>河水定期泛滥提供了充沛的水源和肥沃的土壤，有利于农业生产的发展，进而促进了手工业、商业的发展。</a:t>
            </a:r>
          </a:p>
        </p:txBody>
      </p:sp>
      <p:pic>
        <p:nvPicPr>
          <p:cNvPr id="13" name="图片 12"/>
          <p:cNvPicPr>
            <a:picLocks noChangeAspect="1"/>
          </p:cNvPicPr>
          <p:nvPr/>
        </p:nvPicPr>
        <p:blipFill>
          <a:blip r:embed="rId3"/>
          <a:stretch>
            <a:fillRect/>
          </a:stretch>
        </p:blipFill>
        <p:spPr>
          <a:xfrm>
            <a:off x="1053352" y="1631455"/>
            <a:ext cx="3651453" cy="2434301"/>
          </a:xfrm>
          <a:prstGeom prst="rect">
            <a:avLst/>
          </a:prstGeom>
        </p:spPr>
      </p:pic>
      <p:grpSp>
        <p:nvGrpSpPr>
          <p:cNvPr id="14" name="组合 13"/>
          <p:cNvGrpSpPr/>
          <p:nvPr/>
        </p:nvGrpSpPr>
        <p:grpSpPr>
          <a:xfrm>
            <a:off x="435966" y="4254923"/>
            <a:ext cx="11320066" cy="2331547"/>
            <a:chOff x="577645" y="4272439"/>
            <a:chExt cx="11320066" cy="2331547"/>
          </a:xfrm>
        </p:grpSpPr>
        <p:pic>
          <p:nvPicPr>
            <p:cNvPr id="46" name="图片 45"/>
            <p:cNvPicPr>
              <a:picLocks noChangeAspect="1"/>
            </p:cNvPicPr>
            <p:nvPr/>
          </p:nvPicPr>
          <p:blipFill>
            <a:blip r:embed="rId4">
              <a:lum bright="-6000"/>
            </a:blip>
            <a:stretch>
              <a:fillRect/>
            </a:stretch>
          </p:blipFill>
          <p:spPr>
            <a:xfrm>
              <a:off x="577645" y="4272439"/>
              <a:ext cx="11320066" cy="23315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0" name="矩形 59"/>
            <p:cNvSpPr/>
            <p:nvPr/>
          </p:nvSpPr>
          <p:spPr>
            <a:xfrm>
              <a:off x="662152" y="4357217"/>
              <a:ext cx="11187864" cy="2246769"/>
            </a:xfrm>
            <a:prstGeom prst="rect">
              <a:avLst/>
            </a:prstGeom>
          </p:spPr>
          <p:txBody>
            <a:bodyPr wrap="square">
              <a:spAutoFit/>
            </a:bodyPr>
            <a:lstStyle/>
            <a:p>
              <a:pPr lvl="0">
                <a:defRPr/>
              </a:pPr>
              <a:r>
                <a:rPr lang="zh-CN" altLang="en-US" sz="2800" noProof="1">
                  <a:solidFill>
                    <a:prstClr val="black"/>
                  </a:solidFill>
                  <a:latin typeface="华文楷体" panose="02010600040101010101" pitchFamily="2" charset="-122"/>
                  <a:ea typeface="华文楷体" panose="02010600040101010101" pitchFamily="2" charset="-122"/>
                </a:rPr>
                <a:t>        希罗多德说，在美索不达米亚，</a:t>
              </a:r>
              <a:r>
                <a:rPr lang="zh-CN" altLang="en-US" sz="2800" noProof="1">
                  <a:solidFill>
                    <a:srgbClr val="FF0000"/>
                  </a:solidFill>
                  <a:latin typeface="华文楷体" panose="02010600040101010101" pitchFamily="2" charset="-122"/>
                  <a:ea typeface="华文楷体" panose="02010600040101010101" pitchFamily="2" charset="-122"/>
                </a:rPr>
                <a:t>小麦</a:t>
              </a:r>
              <a:r>
                <a:rPr lang="zh-CN" altLang="en-US" sz="2800" noProof="1">
                  <a:solidFill>
                    <a:prstClr val="black"/>
                  </a:solidFill>
                  <a:latin typeface="华文楷体" panose="02010600040101010101" pitchFamily="2" charset="-122"/>
                  <a:ea typeface="华文楷体" panose="02010600040101010101" pitchFamily="2" charset="-122"/>
                </a:rPr>
                <a:t>的收成是播下种子的</a:t>
              </a:r>
              <a:r>
                <a:rPr lang="en-US" altLang="zh-CN" sz="2800" noProof="1">
                  <a:solidFill>
                    <a:prstClr val="black"/>
                  </a:solidFill>
                  <a:latin typeface="华文楷体" panose="02010600040101010101" pitchFamily="2" charset="-122"/>
                  <a:ea typeface="华文楷体" panose="02010600040101010101" pitchFamily="2" charset="-122"/>
                </a:rPr>
                <a:t>200</a:t>
              </a:r>
              <a:r>
                <a:rPr lang="zh-CN" altLang="en-US" sz="2800" noProof="1">
                  <a:solidFill>
                    <a:prstClr val="black"/>
                  </a:solidFill>
                  <a:latin typeface="华文楷体" panose="02010600040101010101" pitchFamily="2" charset="-122"/>
                  <a:ea typeface="华文楷体" panose="02010600040101010101" pitchFamily="2" charset="-122"/>
                </a:rPr>
                <a:t>倍。普林尼说，一年可收获两次小麦，此后还可以长出</a:t>
              </a:r>
              <a:r>
                <a:rPr lang="zh-CN" altLang="en-US" sz="2800" noProof="1">
                  <a:solidFill>
                    <a:srgbClr val="FF0000"/>
                  </a:solidFill>
                  <a:latin typeface="华文楷体" panose="02010600040101010101" pitchFamily="2" charset="-122"/>
                  <a:ea typeface="华文楷体" panose="02010600040101010101" pitchFamily="2" charset="-122"/>
                </a:rPr>
                <a:t>优质的饲料</a:t>
              </a:r>
              <a:r>
                <a:rPr lang="zh-CN" altLang="en-US" sz="2800" noProof="1">
                  <a:solidFill>
                    <a:prstClr val="black"/>
                  </a:solidFill>
                  <a:latin typeface="华文楷体" panose="02010600040101010101" pitchFamily="2" charset="-122"/>
                  <a:ea typeface="华文楷体" panose="02010600040101010101" pitchFamily="2" charset="-122"/>
                </a:rPr>
                <a:t>，</a:t>
              </a:r>
              <a:r>
                <a:rPr lang="zh-CN" altLang="en-US" sz="2800" noProof="1">
                  <a:solidFill>
                    <a:srgbClr val="FF0000"/>
                  </a:solidFill>
                  <a:latin typeface="华文楷体" panose="02010600040101010101" pitchFamily="2" charset="-122"/>
                  <a:ea typeface="华文楷体" panose="02010600040101010101" pitchFamily="2" charset="-122"/>
                </a:rPr>
                <a:t>棕榈树繁茂</a:t>
              </a:r>
              <a:r>
                <a:rPr lang="zh-CN" altLang="en-US" sz="2800" noProof="1">
                  <a:solidFill>
                    <a:prstClr val="black"/>
                  </a:solidFill>
                  <a:latin typeface="华文楷体" panose="02010600040101010101" pitchFamily="2" charset="-122"/>
                  <a:ea typeface="华文楷体" panose="02010600040101010101" pitchFamily="2" charset="-122"/>
                </a:rPr>
                <a:t>，水果种类众多；至于</a:t>
              </a:r>
              <a:r>
                <a:rPr lang="zh-CN" altLang="en-US" sz="2800" noProof="1">
                  <a:solidFill>
                    <a:srgbClr val="FF0000"/>
                  </a:solidFill>
                  <a:latin typeface="华文楷体" panose="02010600040101010101" pitchFamily="2" charset="-122"/>
                  <a:ea typeface="华文楷体" panose="02010600040101010101" pitchFamily="2" charset="-122"/>
                </a:rPr>
                <a:t>建筑材料</a:t>
              </a:r>
              <a:r>
                <a:rPr lang="zh-CN" altLang="en-US" sz="2800" noProof="1">
                  <a:solidFill>
                    <a:prstClr val="black"/>
                  </a:solidFill>
                  <a:latin typeface="华文楷体" panose="02010600040101010101" pitchFamily="2" charset="-122"/>
                  <a:ea typeface="华文楷体" panose="02010600040101010101" pitchFamily="2" charset="-122"/>
                </a:rPr>
                <a:t>，美索不达米亚有一种可以制成砖的粘土。</a:t>
              </a:r>
            </a:p>
            <a:p>
              <a:pPr lvl="0">
                <a:defRPr/>
              </a:pPr>
              <a:r>
                <a:rPr lang="zh-CN" altLang="en-US" sz="2800" noProof="1">
                  <a:solidFill>
                    <a:prstClr val="black"/>
                  </a:solidFill>
                  <a:latin typeface="华文楷体" panose="02010600040101010101" pitchFamily="2" charset="-122"/>
                  <a:ea typeface="华文楷体" panose="02010600040101010101" pitchFamily="2" charset="-122"/>
                </a:rPr>
                <a:t>                                                              </a:t>
              </a:r>
              <a:r>
                <a:rPr lang="en-US" altLang="zh-CN" sz="2800" noProof="1">
                  <a:solidFill>
                    <a:prstClr val="black"/>
                  </a:solidFill>
                  <a:latin typeface="华文楷体" panose="02010600040101010101" pitchFamily="2" charset="-122"/>
                  <a:ea typeface="华文楷体" panose="02010600040101010101" pitchFamily="2" charset="-122"/>
                </a:rPr>
                <a:t>——H·G·</a:t>
              </a:r>
              <a:r>
                <a:rPr lang="zh-CN" altLang="en-US" sz="2800" noProof="1">
                  <a:solidFill>
                    <a:prstClr val="black"/>
                  </a:solidFill>
                  <a:latin typeface="华文楷体" panose="02010600040101010101" pitchFamily="2" charset="-122"/>
                  <a:ea typeface="华文楷体" panose="02010600040101010101" pitchFamily="2" charset="-122"/>
                </a:rPr>
                <a:t>韦尔斯</a:t>
              </a:r>
              <a:r>
                <a:rPr lang="en-US" altLang="zh-CN" sz="2800" noProof="1">
                  <a:solidFill>
                    <a:prstClr val="black"/>
                  </a:solidFill>
                  <a:latin typeface="华文楷体" panose="02010600040101010101" pitchFamily="2" charset="-122"/>
                  <a:ea typeface="华文楷体" panose="02010600040101010101" pitchFamily="2" charset="-122"/>
                </a:rPr>
                <a:t>《</a:t>
              </a:r>
              <a:r>
                <a:rPr lang="zh-CN" altLang="en-US" sz="2800" noProof="1">
                  <a:solidFill>
                    <a:prstClr val="black"/>
                  </a:solidFill>
                  <a:latin typeface="华文楷体" panose="02010600040101010101" pitchFamily="2" charset="-122"/>
                  <a:ea typeface="华文楷体" panose="02010600040101010101" pitchFamily="2" charset="-122"/>
                </a:rPr>
                <a:t>世界史纲</a:t>
              </a:r>
              <a:r>
                <a:rPr lang="en-US" altLang="zh-CN" sz="2800" noProof="1">
                  <a:solidFill>
                    <a:prstClr val="black"/>
                  </a:solidFill>
                  <a:latin typeface="华文楷体" panose="02010600040101010101" pitchFamily="2" charset="-122"/>
                  <a:ea typeface="华文楷体" panose="02010600040101010101" pitchFamily="2" charset="-122"/>
                </a:rPr>
                <a:t>》</a:t>
              </a:r>
            </a:p>
          </p:txBody>
        </p:sp>
      </p:grpSp>
    </p:spTree>
    <p:extLst>
      <p:ext uri="{BB962C8B-B14F-4D97-AF65-F5344CB8AC3E}">
        <p14:creationId xmlns:p14="http://schemas.microsoft.com/office/powerpoint/2010/main" val="25730366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1"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down)">
                                      <p:cBhvr>
                                        <p:cTn id="10" dur="500"/>
                                        <p:tgtEl>
                                          <p:spTgt spid="37"/>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42" presetClass="entr" presetSubtype="0"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1000"/>
                                        <p:tgtEl>
                                          <p:spTgt spid="14"/>
                                        </p:tgtEl>
                                      </p:cBhvr>
                                    </p:animEffect>
                                    <p:anim calcmode="lin" valueType="num">
                                      <p:cBhvr>
                                        <p:cTn id="17" dur="1000" fill="hold"/>
                                        <p:tgtEl>
                                          <p:spTgt spid="14"/>
                                        </p:tgtEl>
                                        <p:attrNameLst>
                                          <p:attrName>ppt_x</p:attrName>
                                        </p:attrNameLst>
                                      </p:cBhvr>
                                      <p:tavLst>
                                        <p:tav tm="0">
                                          <p:val>
                                            <p:strVal val="#ppt_x"/>
                                          </p:val>
                                        </p:tav>
                                        <p:tav tm="100000">
                                          <p:val>
                                            <p:strVal val="#ppt_x"/>
                                          </p:val>
                                        </p:tav>
                                      </p:tavLst>
                                    </p:anim>
                                    <p:anim calcmode="lin" valueType="num">
                                      <p:cBhvr>
                                        <p:cTn id="1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7" grpId="1"/>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stretch>
            <a:fillRect/>
          </a:stretch>
        </p:blipFill>
        <p:spPr>
          <a:xfrm>
            <a:off x="499798" y="1474637"/>
            <a:ext cx="5352752" cy="47812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6600769" y="454982"/>
            <a:ext cx="3275688" cy="650627"/>
            <a:chOff x="6078519" y="454982"/>
            <a:chExt cx="3275688" cy="650627"/>
          </a:xfrm>
        </p:grpSpPr>
        <p:grpSp>
          <p:nvGrpSpPr>
            <p:cNvPr id="41" name="组合 40"/>
            <p:cNvGrpSpPr/>
            <p:nvPr/>
          </p:nvGrpSpPr>
          <p:grpSpPr>
            <a:xfrm>
              <a:off x="6078519" y="454982"/>
              <a:ext cx="3275688" cy="650627"/>
              <a:chOff x="6078519" y="454982"/>
              <a:chExt cx="3246334" cy="650627"/>
            </a:xfrm>
          </p:grpSpPr>
          <p:sp>
            <p:nvSpPr>
              <p:cNvPr id="39" name="箭头: V 形 38"/>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箭头: 五边形 39"/>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文本框 41"/>
            <p:cNvSpPr txBox="1"/>
            <p:nvPr/>
          </p:nvSpPr>
          <p:spPr>
            <a:xfrm>
              <a:off x="6348680" y="486512"/>
              <a:ext cx="2846046" cy="523220"/>
            </a:xfrm>
            <a:prstGeom prst="rect">
              <a:avLst/>
            </a:prstGeom>
            <a:noFill/>
          </p:spPr>
          <p:txBody>
            <a:bodyPr wrap="square" rtlCol="0">
              <a:spAutoFit/>
            </a:bodyPr>
            <a:lstStyle/>
            <a:p>
              <a:r>
                <a:rPr lang="en-US" altLang="zh-CN" sz="2800">
                  <a:solidFill>
                    <a:schemeClr val="bg1"/>
                  </a:solidFill>
                  <a:latin typeface="华文楷体" panose="02010600040101010101" pitchFamily="2" charset="-122"/>
                  <a:ea typeface="华文楷体" panose="02010600040101010101" pitchFamily="2" charset="-122"/>
                </a:rPr>
                <a:t>3.</a:t>
              </a:r>
              <a:r>
                <a:rPr lang="zh-CN" altLang="en-US" sz="2800">
                  <a:solidFill>
                    <a:schemeClr val="bg1"/>
                  </a:solidFill>
                  <a:latin typeface="华文楷体" panose="02010600040101010101" pitchFamily="2" charset="-122"/>
                  <a:ea typeface="华文楷体" panose="02010600040101010101" pitchFamily="2" charset="-122"/>
                </a:rPr>
                <a:t>文明形成之初</a:t>
              </a:r>
            </a:p>
          </p:txBody>
        </p:sp>
      </p:grpSp>
      <p:sp>
        <p:nvSpPr>
          <p:cNvPr id="13" name="文本框 12"/>
          <p:cNvSpPr txBox="1"/>
          <p:nvPr/>
        </p:nvSpPr>
        <p:spPr>
          <a:xfrm>
            <a:off x="695732" y="1636578"/>
            <a:ext cx="4960883" cy="2246769"/>
          </a:xfrm>
          <a:prstGeom prst="rect">
            <a:avLst/>
          </a:prstGeom>
          <a:noFill/>
        </p:spPr>
        <p:txBody>
          <a:bodyPr wrap="square" rtlCol="0">
            <a:spAutoFit/>
          </a:bodyPr>
          <a:lstStyle/>
          <a:p>
            <a:r>
              <a:rPr lang="zh-CN" altLang="en-US" sz="2800">
                <a:latin typeface="华文隶书" panose="02010800040101010101" pitchFamily="2" charset="-122"/>
                <a:ea typeface="华文隶书" panose="02010800040101010101" pitchFamily="2" charset="-122"/>
              </a:rPr>
              <a:t>（</a:t>
            </a:r>
            <a:r>
              <a:rPr lang="en-US" altLang="zh-CN" sz="2800">
                <a:latin typeface="华文隶书" panose="02010800040101010101" pitchFamily="2" charset="-122"/>
                <a:ea typeface="华文隶书" panose="02010800040101010101" pitchFamily="2" charset="-122"/>
              </a:rPr>
              <a:t>1</a:t>
            </a:r>
            <a:r>
              <a:rPr lang="zh-CN" altLang="en-US" sz="2800">
                <a:latin typeface="华文隶书" panose="02010800040101010101" pitchFamily="2" charset="-122"/>
                <a:ea typeface="华文隶书" panose="02010800040101010101" pitchFamily="2" charset="-122"/>
              </a:rPr>
              <a:t>）</a:t>
            </a:r>
            <a:r>
              <a:rPr lang="zh-CN" altLang="en-US" sz="2800">
                <a:latin typeface="华文楷体" panose="02010600040101010101" pitchFamily="2" charset="-122"/>
                <a:ea typeface="华文楷体" panose="02010600040101010101" pitchFamily="2" charset="-122"/>
              </a:rPr>
              <a:t>约从公元前</a:t>
            </a:r>
            <a:r>
              <a:rPr lang="en-US" altLang="zh-CN" sz="2800">
                <a:latin typeface="华文楷体" panose="02010600040101010101" pitchFamily="2" charset="-122"/>
                <a:ea typeface="华文楷体" panose="02010600040101010101" pitchFamily="2" charset="-122"/>
              </a:rPr>
              <a:t>3500</a:t>
            </a:r>
            <a:r>
              <a:rPr lang="zh-CN" altLang="en-US" sz="2800">
                <a:latin typeface="华文楷体" panose="02010600040101010101" pitchFamily="2" charset="-122"/>
                <a:ea typeface="华文楷体" panose="02010600040101010101" pitchFamily="2" charset="-122"/>
              </a:rPr>
              <a:t>年起，两河流域南部形成一些以</a:t>
            </a:r>
            <a:r>
              <a:rPr lang="zh-CN" altLang="en-US" sz="2800">
                <a:solidFill>
                  <a:srgbClr val="C00000"/>
                </a:solidFill>
                <a:latin typeface="华文楷体" panose="02010600040101010101" pitchFamily="2" charset="-122"/>
                <a:ea typeface="华文楷体" panose="02010600040101010101" pitchFamily="2" charset="-122"/>
              </a:rPr>
              <a:t>城市</a:t>
            </a:r>
            <a:r>
              <a:rPr lang="zh-CN" altLang="en-US" sz="2800">
                <a:latin typeface="华文楷体" panose="02010600040101010101" pitchFamily="2" charset="-122"/>
                <a:ea typeface="华文楷体" panose="02010600040101010101" pitchFamily="2" charset="-122"/>
              </a:rPr>
              <a:t>为中心的</a:t>
            </a:r>
            <a:r>
              <a:rPr lang="zh-CN" altLang="en-US" sz="2800">
                <a:solidFill>
                  <a:srgbClr val="C00000"/>
                </a:solidFill>
                <a:latin typeface="华文楷体" panose="02010600040101010101" pitchFamily="2" charset="-122"/>
                <a:ea typeface="华文楷体" panose="02010600040101010101" pitchFamily="2" charset="-122"/>
              </a:rPr>
              <a:t>小国</a:t>
            </a:r>
            <a:r>
              <a:rPr lang="zh-CN" altLang="en-US" sz="2800">
                <a:latin typeface="华文楷体" panose="02010600040101010101" pitchFamily="2" charset="-122"/>
                <a:ea typeface="华文楷体" panose="02010600040101010101" pitchFamily="2" charset="-122"/>
              </a:rPr>
              <a:t>，这些小国创造了</a:t>
            </a:r>
            <a:r>
              <a:rPr lang="zh-CN" altLang="en-US" sz="2800">
                <a:solidFill>
                  <a:srgbClr val="C00000"/>
                </a:solidFill>
                <a:latin typeface="华文楷体" panose="02010600040101010101" pitchFamily="2" charset="-122"/>
                <a:ea typeface="华文楷体" panose="02010600040101010101" pitchFamily="2" charset="-122"/>
              </a:rPr>
              <a:t>两河流域</a:t>
            </a:r>
            <a:r>
              <a:rPr lang="zh-CN" altLang="en-US" sz="2800">
                <a:latin typeface="华文楷体" panose="02010600040101010101" pitchFamily="2" charset="-122"/>
                <a:ea typeface="华文楷体" panose="02010600040101010101" pitchFamily="2" charset="-122"/>
              </a:rPr>
              <a:t>的早期文明，其中具有代表性的当属</a:t>
            </a:r>
            <a:r>
              <a:rPr lang="zh-CN" altLang="en-US" sz="2800">
                <a:solidFill>
                  <a:srgbClr val="C00000"/>
                </a:solidFill>
                <a:latin typeface="华文楷体" panose="02010600040101010101" pitchFamily="2" charset="-122"/>
                <a:ea typeface="华文楷体" panose="02010600040101010101" pitchFamily="2" charset="-122"/>
              </a:rPr>
              <a:t>苏美尔文明</a:t>
            </a:r>
            <a:r>
              <a:rPr lang="zh-CN" altLang="en-US" sz="2800">
                <a:latin typeface="华文楷体" panose="02010600040101010101" pitchFamily="2" charset="-122"/>
                <a:ea typeface="华文楷体" panose="02010600040101010101" pitchFamily="2" charset="-122"/>
              </a:rPr>
              <a:t>；</a:t>
            </a:r>
          </a:p>
        </p:txBody>
      </p:sp>
      <p:pic>
        <p:nvPicPr>
          <p:cNvPr id="29" name="Picture 7" descr="新月沃地"/>
          <p:cNvPicPr>
            <a:picLocks noChangeAspect="1" noChangeArrowheads="1"/>
          </p:cNvPicPr>
          <p:nvPr/>
        </p:nvPicPr>
        <p:blipFill>
          <a:blip r:embed="rId4"/>
          <a:stretch>
            <a:fillRect/>
          </a:stretch>
        </p:blipFill>
        <p:spPr bwMode="auto">
          <a:xfrm>
            <a:off x="6024629" y="1611272"/>
            <a:ext cx="5667573" cy="45457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1" name="椭圆 50"/>
          <p:cNvSpPr/>
          <p:nvPr/>
        </p:nvSpPr>
        <p:spPr>
          <a:xfrm rot="5400000">
            <a:off x="10335972" y="4892082"/>
            <a:ext cx="368553" cy="1159132"/>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2" name="图片 51"/>
          <p:cNvPicPr>
            <a:picLocks noChangeAspect="1"/>
          </p:cNvPicPr>
          <p:nvPr/>
        </p:nvPicPr>
        <p:blipFill>
          <a:blip r:embed="rId5">
            <a:extLst>
              <a:ext uri="{BEBA8EAE-BF5A-486C-A8C5-ECC9F3942E4B}">
                <a14:imgProps xmlns:a14="http://schemas.microsoft.com/office/drawing/2010/main">
                  <a14:imgLayer r:embed="rId6">
                    <a14:imgEffect>
                      <a14:backgroundRemoval t="2909" b="99723" l="10000" r="95600">
                        <a14:foregroundMark x1="30400" y1="95706" x2="32800" y2="53740"/>
                        <a14:foregroundMark x1="21400" y1="93767" x2="23400" y2="82687"/>
                        <a14:foregroundMark x1="18800" y1="99723" x2="18800" y2="87119"/>
                        <a14:foregroundMark x1="18800" y1="87119" x2="21000" y2="81856"/>
                        <a14:foregroundMark x1="57000" y1="96260" x2="52000" y2="83102"/>
                        <a14:foregroundMark x1="52000" y1="83102" x2="56800" y2="53186"/>
                        <a14:foregroundMark x1="56800" y1="53186" x2="70400" y2="29224"/>
                        <a14:foregroundMark x1="70400" y1="29224" x2="88800" y2="33657"/>
                        <a14:foregroundMark x1="88800" y1="33657" x2="95600" y2="93352"/>
                        <a14:foregroundMark x1="41400" y1="6925" x2="41400" y2="6925"/>
                        <a14:foregroundMark x1="50400" y1="8310" x2="22200" y2="7202"/>
                        <a14:foregroundMark x1="40600" y1="2909" x2="40600" y2="2909"/>
                        <a14:foregroundMark x1="34800" y1="2909" x2="34800" y2="2909"/>
                        <a14:foregroundMark x1="22200" y1="57064" x2="22200" y2="57064"/>
                        <a14:foregroundMark x1="21000" y1="65097" x2="21000" y2="65097"/>
                        <a14:foregroundMark x1="21800" y1="58587" x2="21800" y2="58587"/>
                        <a14:foregroundMark x1="21000" y1="60249" x2="21000" y2="60249"/>
                        <a14:foregroundMark x1="21800" y1="78393" x2="21800" y2="78393"/>
                        <a14:foregroundMark x1="22600" y1="76454" x2="22600" y2="76454"/>
                        <a14:foregroundMark x1="23800" y1="76731" x2="23800" y2="76731"/>
                        <a14:foregroundMark x1="22600" y1="76039" x2="22600" y2="76039"/>
                      </a14:backgroundRemoval>
                    </a14:imgEffect>
                  </a14:imgLayer>
                </a14:imgProps>
              </a:ext>
            </a:extLst>
          </a:blip>
          <a:stretch>
            <a:fillRect/>
          </a:stretch>
        </p:blipFill>
        <p:spPr>
          <a:xfrm>
            <a:off x="10594674" y="3900127"/>
            <a:ext cx="1010282" cy="1458848"/>
          </a:xfrm>
          <a:prstGeom prst="rect">
            <a:avLst/>
          </a:prstGeom>
        </p:spPr>
      </p:pic>
      <p:pic>
        <p:nvPicPr>
          <p:cNvPr id="17" name="图片 16"/>
          <p:cNvPicPr>
            <a:picLocks noChangeAspect="1"/>
          </p:cNvPicPr>
          <p:nvPr/>
        </p:nvPicPr>
        <p:blipFill>
          <a:blip r:embed="rId7"/>
          <a:stretch>
            <a:fillRect/>
          </a:stretch>
        </p:blipFill>
        <p:spPr>
          <a:xfrm>
            <a:off x="1849073" y="3907977"/>
            <a:ext cx="2584857" cy="2176934"/>
          </a:xfrm>
          <a:prstGeom prst="rect">
            <a:avLst/>
          </a:prstGeom>
          <a:ln>
            <a:noFill/>
          </a:ln>
          <a:effectLst>
            <a:outerShdw blurRad="292100" dist="139700" dir="2700000" algn="tl" rotWithShape="0">
              <a:srgbClr val="333333">
                <a:alpha val="65000"/>
              </a:srgbClr>
            </a:outerShdw>
          </a:effectLst>
        </p:spPr>
      </p:pic>
      <p:grpSp>
        <p:nvGrpSpPr>
          <p:cNvPr id="22" name="组合 21"/>
          <p:cNvGrpSpPr/>
          <p:nvPr/>
        </p:nvGrpSpPr>
        <p:grpSpPr>
          <a:xfrm>
            <a:off x="-1" y="454982"/>
            <a:ext cx="7525407" cy="650627"/>
            <a:chOff x="220294" y="454982"/>
            <a:chExt cx="6606278" cy="650627"/>
          </a:xfrm>
        </p:grpSpPr>
        <p:sp>
          <p:nvSpPr>
            <p:cNvPr id="23" name="箭头: 五边形 22"/>
            <p:cNvSpPr/>
            <p:nvPr/>
          </p:nvSpPr>
          <p:spPr>
            <a:xfrm>
              <a:off x="22029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331178" y="486512"/>
              <a:ext cx="6495394" cy="584775"/>
            </a:xfrm>
            <a:prstGeom prst="rect">
              <a:avLst/>
            </a:prstGeom>
            <a:no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一、新月沃土</a:t>
              </a:r>
              <a:r>
                <a:rPr lang="en-US" altLang="zh-CN" sz="3200">
                  <a:solidFill>
                    <a:schemeClr val="bg1"/>
                  </a:solidFill>
                  <a:latin typeface="华文隶书" panose="02010800040101010101" pitchFamily="2" charset="-122"/>
                  <a:ea typeface="华文隶书" panose="02010800040101010101" pitchFamily="2" charset="-122"/>
                </a:rPr>
                <a:t>——</a:t>
              </a:r>
              <a:r>
                <a:rPr lang="zh-CN" altLang="en-US" sz="3200">
                  <a:solidFill>
                    <a:schemeClr val="bg1"/>
                  </a:solidFill>
                  <a:latin typeface="华文隶书" panose="02010800040101010101" pitchFamily="2" charset="-122"/>
                  <a:ea typeface="华文隶书" panose="02010800040101010101" pitchFamily="2" charset="-122"/>
                </a:rPr>
                <a:t>两河文明的孕育</a:t>
              </a:r>
            </a:p>
          </p:txBody>
        </p:sp>
      </p:grpSp>
      <p:pic>
        <p:nvPicPr>
          <p:cNvPr id="15" name="图片 14"/>
          <p:cNvPicPr>
            <a:picLocks noChangeAspect="1"/>
          </p:cNvPicPr>
          <p:nvPr/>
        </p:nvPicPr>
        <p:blipFill>
          <a:blip r:embed="rId8">
            <a:extLst>
              <a:ext uri="{BEBA8EAE-BF5A-486C-A8C5-ECC9F3942E4B}">
                <a14:imgProps xmlns:a14="http://schemas.microsoft.com/office/drawing/2010/main">
                  <a14:imgLayer r:embed="rId9">
                    <a14:imgEffect>
                      <a14:backgroundRemoval t="7585" b="98833" l="10000" r="90000">
                        <a14:foregroundMark x1="57813" y1="7585" x2="57813" y2="7585"/>
                        <a14:foregroundMark x1="63594" y1="61960" x2="63594" y2="61960"/>
                        <a14:foregroundMark x1="61719" y1="90315" x2="49531" y2="76779"/>
                        <a14:foregroundMark x1="49531" y1="76779" x2="49375" y2="59393"/>
                        <a14:foregroundMark x1="49375" y1="59393" x2="51094" y2="56943"/>
                        <a14:foregroundMark x1="69375" y1="97433" x2="48281" y2="97433"/>
                        <a14:foregroundMark x1="56875" y1="45508" x2="55781" y2="28238"/>
                        <a14:foregroundMark x1="55781" y1="28238" x2="57813" y2="26954"/>
                        <a14:foregroundMark x1="59219" y1="52625" x2="40156" y2="44341"/>
                        <a14:foregroundMark x1="40156" y1="44341" x2="33906" y2="37340"/>
                        <a14:foregroundMark x1="41094" y1="49825" x2="41094" y2="49825"/>
                        <a14:foregroundMark x1="65000" y1="48075" x2="52500" y2="47608"/>
                        <a14:foregroundMark x1="42500" y1="50525" x2="42500" y2="50525"/>
                        <a14:foregroundMark x1="39688" y1="59160" x2="39063" y2="44807"/>
                        <a14:foregroundMark x1="71719" y1="60210" x2="71719" y2="43291"/>
                        <a14:foregroundMark x1="71719" y1="43291" x2="69375" y2="38040"/>
                        <a14:foregroundMark x1="68906" y1="43057" x2="68906" y2="43057"/>
                        <a14:foregroundMark x1="33438" y1="98833" x2="33438" y2="98833"/>
                        <a14:foregroundMark x1="75156" y1="77713" x2="70781" y2="49825"/>
                      </a14:backgroundRemoval>
                    </a14:imgEffect>
                  </a14:imgLayer>
                </a14:imgProps>
              </a:ext>
            </a:extLst>
          </a:blip>
          <a:stretch>
            <a:fillRect/>
          </a:stretch>
        </p:blipFill>
        <p:spPr>
          <a:xfrm>
            <a:off x="-464879" y="4785588"/>
            <a:ext cx="1547658" cy="207241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62483851"/>
      </p:ext>
    </p:ext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pic>
        <p:nvPicPr>
          <p:cNvPr id="15" name="图片 14"/>
          <p:cNvPicPr>
            <a:picLocks noChangeAspect="1"/>
          </p:cNvPicPr>
          <p:nvPr/>
        </p:nvPicPr>
        <p:blipFill>
          <a:blip r:embed="rId3"/>
          <a:stretch>
            <a:fillRect/>
          </a:stretch>
        </p:blipFill>
        <p:spPr>
          <a:xfrm>
            <a:off x="12444" y="5583878"/>
            <a:ext cx="1885292" cy="1255461"/>
          </a:xfrm>
          <a:prstGeom prst="roundRect">
            <a:avLst/>
          </a:prstGeom>
          <a:ln>
            <a:noFill/>
          </a:ln>
          <a:effectLst>
            <a:outerShdw blurRad="292100" dist="139700" dir="2700000" algn="tl" rotWithShape="0">
              <a:srgbClr val="333333">
                <a:alpha val="65000"/>
              </a:srgbClr>
            </a:outerShdw>
          </a:effectLst>
        </p:spPr>
      </p:pic>
      <p:pic>
        <p:nvPicPr>
          <p:cNvPr id="7" name="图片 6"/>
          <p:cNvPicPr>
            <a:picLocks noChangeAspect="1"/>
          </p:cNvPicPr>
          <p:nvPr/>
        </p:nvPicPr>
        <p:blipFill>
          <a:blip r:embed="rId4">
            <a:extLst>
              <a:ext uri="{BEBA8EAE-BF5A-486C-A8C5-ECC9F3942E4B}">
                <a14:imgProps xmlns:a14="http://schemas.microsoft.com/office/drawing/2010/main">
                  <a14:imgLayer r:embed="rId5">
                    <a14:imgEffect>
                      <a14:backgroundRemoval t="2969" b="91875" l="4375" r="96979">
                        <a14:foregroundMark x1="55104" y1="73125" x2="54583" y2="73281"/>
                        <a14:foregroundMark x1="58021" y1="79844" x2="46771" y2="78594"/>
                        <a14:foregroundMark x1="46771" y1="78594" x2="34896" y2="66719"/>
                        <a14:foregroundMark x1="34896" y1="66719" x2="31354" y2="60781"/>
                        <a14:foregroundMark x1="31354" y1="60781" x2="29063" y2="53750"/>
                        <a14:foregroundMark x1="29063" y1="53750" x2="28229" y2="46406"/>
                        <a14:foregroundMark x1="28229" y1="46406" x2="29479" y2="39219"/>
                        <a14:foregroundMark x1="29479" y1="39219" x2="33021" y2="32969"/>
                        <a14:foregroundMark x1="33021" y1="32969" x2="37813" y2="29688"/>
                        <a14:foregroundMark x1="37813" y1="29688" x2="44167" y2="28906"/>
                        <a14:foregroundMark x1="44167" y1="28906" x2="64271" y2="30312"/>
                        <a14:foregroundMark x1="83646" y1="86563" x2="21563" y2="86719"/>
                        <a14:foregroundMark x1="21563" y1="86719" x2="16875" y2="84531"/>
                        <a14:foregroundMark x1="16875" y1="84531" x2="12812" y2="79844"/>
                        <a14:foregroundMark x1="12812" y1="79844" x2="8438" y2="65781"/>
                        <a14:foregroundMark x1="8438" y1="65781" x2="7292" y2="58906"/>
                        <a14:foregroundMark x1="7292" y1="58906" x2="7396" y2="50313"/>
                        <a14:foregroundMark x1="7396" y1="50313" x2="14479" y2="27031"/>
                        <a14:foregroundMark x1="14479" y1="27031" x2="20833" y2="15469"/>
                        <a14:foregroundMark x1="20833" y1="15469" x2="40938" y2="6719"/>
                        <a14:foregroundMark x1="40938" y1="6719" x2="53333" y2="5625"/>
                        <a14:foregroundMark x1="53333" y1="5625" x2="86146" y2="12969"/>
                        <a14:foregroundMark x1="86146" y1="12969" x2="93229" y2="22813"/>
                        <a14:foregroundMark x1="93229" y1="22813" x2="97135" y2="36142"/>
                        <a14:foregroundMark x1="98054" y1="58201" x2="97708" y2="60313"/>
                        <a14:foregroundMark x1="97708" y1="60313" x2="79167" y2="85313"/>
                        <a14:foregroundMark x1="79167" y1="85313" x2="66563" y2="91719"/>
                        <a14:foregroundMark x1="66563" y1="91719" x2="60417" y2="92031"/>
                        <a14:foregroundMark x1="79896" y1="57344" x2="79167" y2="42500"/>
                        <a14:foregroundMark x1="79167" y1="42500" x2="80833" y2="34375"/>
                        <a14:foregroundMark x1="80833" y1="34375" x2="83646" y2="27969"/>
                        <a14:foregroundMark x1="83646" y1="27969" x2="88750" y2="30156"/>
                        <a14:foregroundMark x1="88750" y1="30156" x2="94063" y2="43750"/>
                        <a14:foregroundMark x1="94063" y1="43750" x2="96563" y2="68594"/>
                        <a14:foregroundMark x1="96563" y1="68594" x2="94375" y2="75156"/>
                        <a14:foregroundMark x1="94375" y1="75156" x2="84479" y2="85313"/>
                        <a14:foregroundMark x1="21563" y1="9063" x2="16875" y2="11719"/>
                        <a14:foregroundMark x1="16875" y1="11719" x2="9896" y2="22031"/>
                        <a14:foregroundMark x1="9896" y1="22031" x2="8438" y2="28906"/>
                        <a14:foregroundMark x1="8438" y1="28906" x2="6042" y2="71875"/>
                        <a14:foregroundMark x1="17396" y1="6406" x2="38750" y2="3125"/>
                        <a14:foregroundMark x1="38750" y1="3125" x2="48646" y2="3906"/>
                        <a14:foregroundMark x1="48646" y1="3906" x2="53646" y2="3750"/>
                        <a14:foregroundMark x1="53646" y1="3750" x2="63542" y2="4219"/>
                        <a14:foregroundMark x1="63542" y1="4219" x2="73438" y2="3906"/>
                        <a14:foregroundMark x1="73438" y1="3906" x2="83229" y2="4063"/>
                        <a14:foregroundMark x1="83229" y1="4063" x2="84896" y2="4844"/>
                        <a14:foregroundMark x1="21354" y1="3281" x2="21354" y2="3281"/>
                        <a14:foregroundMark x1="11042" y1="10469" x2="11042" y2="10469"/>
                        <a14:foregroundMark x1="8958" y1="12656" x2="8958" y2="12656"/>
                        <a14:foregroundMark x1="11458" y1="6406" x2="11458" y2="6406"/>
                        <a14:foregroundMark x1="11667" y1="7344" x2="11667" y2="7344"/>
                        <a14:foregroundMark x1="11563" y1="7344" x2="11563" y2="7344"/>
                        <a14:foregroundMark x1="89583" y1="84063" x2="89583" y2="84063"/>
                        <a14:foregroundMark x1="86042" y1="91719" x2="94896" y2="74063"/>
                        <a14:foregroundMark x1="94896" y1="74063" x2="95521" y2="71719"/>
                        <a14:foregroundMark x1="95833" y1="30469" x2="95000" y2="18594"/>
                        <a14:foregroundMark x1="75313" y1="2969" x2="69792" y2="3281"/>
                        <a14:foregroundMark x1="66146" y1="94375" x2="16979" y2="91094"/>
                        <a14:foregroundMark x1="16979" y1="91094" x2="15417" y2="92031"/>
                        <a14:foregroundMark x1="6979" y1="83594" x2="4479" y2="69531"/>
                        <a14:foregroundMark x1="4479" y1="69531" x2="4479" y2="69531"/>
                        <a14:foregroundMark x1="86875" y1="89531" x2="94375" y2="76719"/>
                        <a14:foregroundMark x1="98367" y1="58262" x2="96771" y2="64844"/>
                        <a14:foregroundMark x1="96771" y1="64844" x2="96979" y2="72031"/>
                        <a14:foregroundMark x1="96979" y1="72031" x2="86979" y2="90469"/>
                        <a14:backgroundMark x1="97813" y1="35938" x2="99896" y2="51250"/>
                        <a14:backgroundMark x1="99896" y1="51250" x2="99271" y2="58438"/>
                        <a14:backgroundMark x1="99271" y1="58438" x2="97500" y2="35781"/>
                        <a14:backgroundMark x1="98646" y1="40000" x2="96771" y2="33281"/>
                        <a14:backgroundMark x1="96771" y1="33281" x2="96771" y2="33125"/>
                      </a14:backgroundRemoval>
                    </a14:imgEffect>
                  </a14:imgLayer>
                </a14:imgProps>
              </a:ext>
            </a:extLst>
          </a:blip>
          <a:stretch>
            <a:fillRect/>
          </a:stretch>
        </p:blipFill>
        <p:spPr>
          <a:xfrm>
            <a:off x="7525406" y="3925608"/>
            <a:ext cx="3271520" cy="2286000"/>
          </a:xfrm>
          <a:prstGeom prst="rect">
            <a:avLst/>
          </a:prstGeom>
        </p:spPr>
      </p:pic>
      <p:pic>
        <p:nvPicPr>
          <p:cNvPr id="8" name="图片 7"/>
          <p:cNvPicPr>
            <a:picLocks noChangeAspect="1"/>
          </p:cNvPicPr>
          <p:nvPr/>
        </p:nvPicPr>
        <p:blipFill>
          <a:blip r:embed="rId6"/>
          <a:stretch>
            <a:fillRect/>
          </a:stretch>
        </p:blipFill>
        <p:spPr>
          <a:xfrm>
            <a:off x="927100" y="2098675"/>
            <a:ext cx="5253990" cy="3312160"/>
          </a:xfrm>
          <a:prstGeom prst="rect">
            <a:avLst/>
          </a:prstGeom>
        </p:spPr>
      </p:pic>
      <p:grpSp>
        <p:nvGrpSpPr>
          <p:cNvPr id="23" name="组合 22"/>
          <p:cNvGrpSpPr/>
          <p:nvPr/>
        </p:nvGrpSpPr>
        <p:grpSpPr>
          <a:xfrm>
            <a:off x="6600769" y="454982"/>
            <a:ext cx="3275688" cy="650627"/>
            <a:chOff x="6078519" y="454982"/>
            <a:chExt cx="3275688" cy="650627"/>
          </a:xfrm>
        </p:grpSpPr>
        <p:grpSp>
          <p:nvGrpSpPr>
            <p:cNvPr id="24" name="组合 23"/>
            <p:cNvGrpSpPr/>
            <p:nvPr/>
          </p:nvGrpSpPr>
          <p:grpSpPr>
            <a:xfrm>
              <a:off x="6078519" y="454982"/>
              <a:ext cx="3275688" cy="650627"/>
              <a:chOff x="6078519" y="454982"/>
              <a:chExt cx="3246334" cy="650627"/>
            </a:xfrm>
          </p:grpSpPr>
          <p:sp>
            <p:nvSpPr>
              <p:cNvPr id="26" name="箭头: V 形 25"/>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箭头: 五边形 26"/>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24"/>
            <p:cNvSpPr txBox="1"/>
            <p:nvPr/>
          </p:nvSpPr>
          <p:spPr>
            <a:xfrm>
              <a:off x="6348680" y="486512"/>
              <a:ext cx="2846046" cy="523220"/>
            </a:xfrm>
            <a:prstGeom prst="rect">
              <a:avLst/>
            </a:prstGeom>
            <a:noFill/>
          </p:spPr>
          <p:txBody>
            <a:bodyPr wrap="square" rtlCol="0">
              <a:spAutoFit/>
            </a:bodyPr>
            <a:lstStyle/>
            <a:p>
              <a:r>
                <a:rPr lang="en-US" altLang="zh-CN" sz="2800">
                  <a:solidFill>
                    <a:schemeClr val="bg1"/>
                  </a:solidFill>
                  <a:latin typeface="华文楷体" panose="02010600040101010101" pitchFamily="2" charset="-122"/>
                  <a:ea typeface="华文楷体" panose="02010600040101010101" pitchFamily="2" charset="-122"/>
                </a:rPr>
                <a:t>3.</a:t>
              </a:r>
              <a:r>
                <a:rPr lang="zh-CN" altLang="en-US" sz="2800">
                  <a:solidFill>
                    <a:schemeClr val="bg1"/>
                  </a:solidFill>
                  <a:latin typeface="华文楷体" panose="02010600040101010101" pitchFamily="2" charset="-122"/>
                  <a:ea typeface="华文楷体" panose="02010600040101010101" pitchFamily="2" charset="-122"/>
                </a:rPr>
                <a:t>文明形成之初</a:t>
              </a:r>
            </a:p>
          </p:txBody>
        </p:sp>
      </p:grpSp>
      <p:grpSp>
        <p:nvGrpSpPr>
          <p:cNvPr id="28" name="组合 27"/>
          <p:cNvGrpSpPr/>
          <p:nvPr/>
        </p:nvGrpSpPr>
        <p:grpSpPr>
          <a:xfrm>
            <a:off x="-1" y="454982"/>
            <a:ext cx="7525407" cy="650627"/>
            <a:chOff x="220294" y="454982"/>
            <a:chExt cx="6606278" cy="650627"/>
          </a:xfrm>
        </p:grpSpPr>
        <p:sp>
          <p:nvSpPr>
            <p:cNvPr id="29" name="箭头: 五边形 28"/>
            <p:cNvSpPr/>
            <p:nvPr/>
          </p:nvSpPr>
          <p:spPr>
            <a:xfrm>
              <a:off x="22029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331178" y="486512"/>
              <a:ext cx="6495394" cy="584775"/>
            </a:xfrm>
            <a:prstGeom prst="rect">
              <a:avLst/>
            </a:prstGeom>
            <a:no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一、新月沃土</a:t>
              </a:r>
              <a:r>
                <a:rPr lang="en-US" altLang="zh-CN" sz="3200">
                  <a:solidFill>
                    <a:schemeClr val="bg1"/>
                  </a:solidFill>
                  <a:latin typeface="华文隶书" panose="02010800040101010101" pitchFamily="2" charset="-122"/>
                  <a:ea typeface="华文隶书" panose="02010800040101010101" pitchFamily="2" charset="-122"/>
                </a:rPr>
                <a:t>——</a:t>
              </a:r>
              <a:r>
                <a:rPr lang="zh-CN" altLang="en-US" sz="3200">
                  <a:solidFill>
                    <a:schemeClr val="bg1"/>
                  </a:solidFill>
                  <a:latin typeface="华文隶书" panose="02010800040101010101" pitchFamily="2" charset="-122"/>
                  <a:ea typeface="华文隶书" panose="02010800040101010101" pitchFamily="2" charset="-122"/>
                </a:rPr>
                <a:t>两河文明的孕育</a:t>
              </a:r>
            </a:p>
          </p:txBody>
        </p:sp>
      </p:grpSp>
      <p:sp>
        <p:nvSpPr>
          <p:cNvPr id="33" name="文本框 32"/>
          <p:cNvSpPr txBox="1"/>
          <p:nvPr/>
        </p:nvSpPr>
        <p:spPr>
          <a:xfrm>
            <a:off x="641852" y="1304233"/>
            <a:ext cx="1058186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a:ln>
                  <a:noFill/>
                </a:ln>
                <a:solidFill>
                  <a:prstClr val="black"/>
                </a:solidFill>
                <a:effectLst/>
                <a:uLnTx/>
                <a:uFillTx/>
                <a:latin typeface="华文隶书" panose="02010800040101010101" pitchFamily="2" charset="-122"/>
                <a:ea typeface="华文隶书" panose="02010800040101010101" pitchFamily="2" charset="-122"/>
                <a:cs typeface="+mn-cs"/>
              </a:rPr>
              <a:t>（</a:t>
            </a:r>
            <a:r>
              <a:rPr kumimoji="0" lang="en-US" altLang="zh-CN" sz="2800" b="0" i="0" u="none" strike="noStrike" kern="1200" cap="none" spc="0" normalizeH="0" baseline="0" noProof="0">
                <a:ln>
                  <a:noFill/>
                </a:ln>
                <a:solidFill>
                  <a:prstClr val="black"/>
                </a:solidFill>
                <a:effectLst/>
                <a:uLnTx/>
                <a:uFillTx/>
                <a:latin typeface="华文隶书" panose="02010800040101010101" pitchFamily="2" charset="-122"/>
                <a:ea typeface="华文隶书" panose="02010800040101010101" pitchFamily="2" charset="-122"/>
                <a:cs typeface="+mn-cs"/>
              </a:rPr>
              <a:t>2</a:t>
            </a:r>
            <a:r>
              <a:rPr kumimoji="0" lang="zh-CN" altLang="en-US" sz="2800" b="0" i="0" u="none" strike="noStrike" kern="1200" cap="none" spc="0" normalizeH="0" baseline="0" noProof="0">
                <a:ln>
                  <a:noFill/>
                </a:ln>
                <a:solidFill>
                  <a:prstClr val="black"/>
                </a:solidFill>
                <a:effectLst/>
                <a:uLnTx/>
                <a:uFillTx/>
                <a:latin typeface="华文隶书" panose="02010800040101010101" pitchFamily="2" charset="-122"/>
                <a:ea typeface="华文隶书" panose="02010800040101010101" pitchFamily="2" charset="-122"/>
                <a:cs typeface="+mn-cs"/>
              </a:rPr>
              <a:t>）</a:t>
            </a:r>
            <a:r>
              <a:rPr kumimoji="0" lang="zh-CN" altLang="en-US" sz="2800" b="0" i="0" u="none" strike="noStrike" kern="1200" cap="none" spc="0" normalizeH="0" baseline="0" noProof="0">
                <a:ln>
                  <a:noFill/>
                </a:ln>
                <a:solidFill>
                  <a:prstClr val="black"/>
                </a:solidFill>
                <a:effectLst/>
                <a:uLnTx/>
                <a:uFillTx/>
                <a:latin typeface="华文楷体" panose="02010600040101010101" pitchFamily="2" charset="-122"/>
                <a:ea typeface="华文楷体" panose="02010600040101010101" pitchFamily="2" charset="-122"/>
                <a:cs typeface="+mn-cs"/>
              </a:rPr>
              <a:t>苏美尔人很早就发明了文字</a:t>
            </a:r>
            <a:r>
              <a:rPr kumimoji="0" lang="en-US" altLang="zh-CN" sz="2800" b="0" i="0" u="none" strike="noStrike" kern="1200" cap="none" spc="0" normalizeH="0" baseline="0" noProof="0">
                <a:ln>
                  <a:noFill/>
                </a:ln>
                <a:solidFill>
                  <a:prstClr val="black"/>
                </a:solidFill>
                <a:effectLst/>
                <a:uLnTx/>
                <a:uFillTx/>
                <a:latin typeface="华文楷体" panose="02010600040101010101" pitchFamily="2" charset="-122"/>
                <a:ea typeface="华文楷体" panose="02010600040101010101" pitchFamily="2" charset="-122"/>
                <a:cs typeface="+mn-cs"/>
              </a:rPr>
              <a:t>——</a:t>
            </a:r>
            <a:r>
              <a:rPr kumimoji="0" lang="zh-CN" altLang="en-US" sz="2800" b="0" i="0" u="none" strike="noStrike" kern="1200" cap="none" spc="0" normalizeH="0" baseline="0" noProof="0">
                <a:ln>
                  <a:noFill/>
                </a:ln>
                <a:solidFill>
                  <a:prstClr val="black"/>
                </a:solidFill>
                <a:effectLst/>
                <a:uLnTx/>
                <a:uFillTx/>
                <a:latin typeface="华文楷体" panose="02010600040101010101" pitchFamily="2" charset="-122"/>
                <a:ea typeface="华文楷体" panose="02010600040101010101" pitchFamily="2" charset="-122"/>
                <a:cs typeface="+mn-cs"/>
              </a:rPr>
              <a:t>楔形文字</a:t>
            </a:r>
            <a:r>
              <a:rPr kumimoji="0" lang="zh-CN" altLang="en-US" sz="2800" b="0" i="0" u="none" strike="noStrike" kern="1200" cap="none" spc="0" normalizeH="0" baseline="0" noProof="0">
                <a:ln>
                  <a:noFill/>
                </a:ln>
                <a:solidFill>
                  <a:prstClr val="black"/>
                </a:solidFill>
                <a:effectLst/>
                <a:uLnTx/>
                <a:uFillTx/>
                <a:latin typeface="华文楷体" panose="02010600040101010101" pitchFamily="2" charset="-122"/>
                <a:ea typeface="华文楷体" panose="02010600040101010101" pitchFamily="2" charset="-122"/>
              </a:rPr>
              <a:t>；</a:t>
            </a:r>
          </a:p>
        </p:txBody>
      </p:sp>
      <p:pic>
        <p:nvPicPr>
          <p:cNvPr id="18" name="图片 17"/>
          <p:cNvPicPr>
            <a:picLocks noChangeAspect="1"/>
          </p:cNvPicPr>
          <p:nvPr/>
        </p:nvPicPr>
        <p:blipFill>
          <a:blip r:embed="rId7"/>
          <a:stretch>
            <a:fillRect/>
          </a:stretch>
        </p:blipFill>
        <p:spPr>
          <a:xfrm>
            <a:off x="6096000" y="2327850"/>
            <a:ext cx="5665076" cy="1414704"/>
          </a:xfrm>
          <a:prstGeom prst="rect">
            <a:avLst/>
          </a:prstGeom>
          <a:noFill/>
        </p:spPr>
      </p:pic>
    </p:spTree>
    <p:extLst>
      <p:ext uri="{BB962C8B-B14F-4D97-AF65-F5344CB8AC3E}">
        <p14:creationId xmlns:p14="http://schemas.microsoft.com/office/powerpoint/2010/main" val="3546713404"/>
      </p:ext>
    </p:ext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stretch>
            <a:fillRect/>
          </a:stretch>
        </p:blipFill>
        <p:spPr>
          <a:xfrm>
            <a:off x="581025" y="1519555"/>
            <a:ext cx="10915650" cy="45459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nvGrpSpPr>
          <p:cNvPr id="5" name="组合 4"/>
          <p:cNvGrpSpPr/>
          <p:nvPr/>
        </p:nvGrpSpPr>
        <p:grpSpPr>
          <a:xfrm>
            <a:off x="6635567" y="454982"/>
            <a:ext cx="3275688" cy="650627"/>
            <a:chOff x="6078519" y="454982"/>
            <a:chExt cx="3275688" cy="650627"/>
          </a:xfrm>
        </p:grpSpPr>
        <p:grpSp>
          <p:nvGrpSpPr>
            <p:cNvPr id="41" name="组合 40"/>
            <p:cNvGrpSpPr/>
            <p:nvPr/>
          </p:nvGrpSpPr>
          <p:grpSpPr>
            <a:xfrm>
              <a:off x="6078519" y="454982"/>
              <a:ext cx="3275688" cy="650627"/>
              <a:chOff x="6078519" y="454982"/>
              <a:chExt cx="3246334" cy="650627"/>
            </a:xfrm>
          </p:grpSpPr>
          <p:sp>
            <p:nvSpPr>
              <p:cNvPr id="39" name="箭头: V 形 38"/>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0" name="箭头: 五边形 39"/>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42" name="文本框 41"/>
            <p:cNvSpPr txBox="1"/>
            <p:nvPr/>
          </p:nvSpPr>
          <p:spPr>
            <a:xfrm>
              <a:off x="6348680" y="486512"/>
              <a:ext cx="28460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8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28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文明形成之初</a:t>
              </a:r>
            </a:p>
          </p:txBody>
        </p:sp>
      </p:grpSp>
      <p:sp>
        <p:nvSpPr>
          <p:cNvPr id="9" name="文本框 8"/>
          <p:cNvSpPr txBox="1"/>
          <p:nvPr/>
        </p:nvSpPr>
        <p:spPr>
          <a:xfrm>
            <a:off x="6288805" y="2445379"/>
            <a:ext cx="4668739" cy="2554545"/>
          </a:xfrm>
          <a:prstGeom prst="rect">
            <a:avLst/>
          </a:prstGeom>
          <a:solidFill>
            <a:srgbClr val="C00000"/>
          </a:solid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        楔形文字的发明，促进了社会文化的发展，便利了地区间的文化交流，是两河流域文明产生的重要标志。</a:t>
            </a:r>
          </a:p>
        </p:txBody>
      </p:sp>
      <p:pic>
        <p:nvPicPr>
          <p:cNvPr id="26" name="Picture 3" descr="楔形文字"/>
          <p:cNvPicPr>
            <a:picLocks noChangeAspect="1" noChangeArrowheads="1"/>
          </p:cNvPicPr>
          <p:nvPr/>
        </p:nvPicPr>
        <p:blipFill>
          <a:blip r:embed="rId4"/>
          <a:stretch>
            <a:fillRect/>
          </a:stretch>
        </p:blipFill>
        <p:spPr bwMode="auto">
          <a:xfrm>
            <a:off x="1748519" y="1896465"/>
            <a:ext cx="4154678" cy="36523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20" name="组合 19"/>
          <p:cNvGrpSpPr/>
          <p:nvPr/>
        </p:nvGrpSpPr>
        <p:grpSpPr>
          <a:xfrm>
            <a:off x="-1" y="454982"/>
            <a:ext cx="7525407" cy="650627"/>
            <a:chOff x="220294" y="454982"/>
            <a:chExt cx="6606278" cy="650627"/>
          </a:xfrm>
        </p:grpSpPr>
        <p:sp>
          <p:nvSpPr>
            <p:cNvPr id="21" name="箭头: 五边形 20"/>
            <p:cNvSpPr/>
            <p:nvPr/>
          </p:nvSpPr>
          <p:spPr>
            <a:xfrm>
              <a:off x="22029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331178" y="486512"/>
              <a:ext cx="6495394" cy="584775"/>
            </a:xfrm>
            <a:prstGeom prst="rect">
              <a:avLst/>
            </a:prstGeom>
            <a:no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一、新月沃土</a:t>
              </a:r>
              <a:r>
                <a:rPr lang="en-US" altLang="zh-CN" sz="3200">
                  <a:solidFill>
                    <a:schemeClr val="bg1"/>
                  </a:solidFill>
                  <a:latin typeface="华文隶书" panose="02010800040101010101" pitchFamily="2" charset="-122"/>
                  <a:ea typeface="华文隶书" panose="02010800040101010101" pitchFamily="2" charset="-122"/>
                </a:rPr>
                <a:t>——</a:t>
              </a:r>
              <a:r>
                <a:rPr lang="zh-CN" altLang="en-US" sz="3200">
                  <a:solidFill>
                    <a:schemeClr val="bg1"/>
                  </a:solidFill>
                  <a:latin typeface="华文隶书" panose="02010800040101010101" pitchFamily="2" charset="-122"/>
                  <a:ea typeface="华文隶书" panose="02010800040101010101" pitchFamily="2" charset="-122"/>
                </a:rPr>
                <a:t>两河文明的孕育</a:t>
              </a:r>
            </a:p>
          </p:txBody>
        </p:sp>
      </p:grpSp>
      <p:pic>
        <p:nvPicPr>
          <p:cNvPr id="23" name="图片 22"/>
          <p:cNvPicPr>
            <a:picLocks noChangeAspect="1"/>
          </p:cNvPicPr>
          <p:nvPr/>
        </p:nvPicPr>
        <p:blipFill>
          <a:blip r:embed="rId5">
            <a:extLst>
              <a:ext uri="{BEBA8EAE-BF5A-486C-A8C5-ECC9F3942E4B}">
                <a14:imgProps xmlns:a14="http://schemas.microsoft.com/office/drawing/2010/main">
                  <a14:imgLayer r:embed="rId6">
                    <a14:imgEffect>
                      <a14:backgroundRemoval t="2969" b="91875" l="4375" r="96979">
                        <a14:foregroundMark x1="55104" y1="73125" x2="54583" y2="73281"/>
                        <a14:foregroundMark x1="58021" y1="79844" x2="46771" y2="78594"/>
                        <a14:foregroundMark x1="46771" y1="78594" x2="34896" y2="66719"/>
                        <a14:foregroundMark x1="34896" y1="66719" x2="31354" y2="60781"/>
                        <a14:foregroundMark x1="31354" y1="60781" x2="29063" y2="53750"/>
                        <a14:foregroundMark x1="29063" y1="53750" x2="28229" y2="46406"/>
                        <a14:foregroundMark x1="28229" y1="46406" x2="29479" y2="39219"/>
                        <a14:foregroundMark x1="29479" y1="39219" x2="33021" y2="32969"/>
                        <a14:foregroundMark x1="33021" y1="32969" x2="37813" y2="29688"/>
                        <a14:foregroundMark x1="37813" y1="29688" x2="44167" y2="28906"/>
                        <a14:foregroundMark x1="44167" y1="28906" x2="64271" y2="30312"/>
                        <a14:foregroundMark x1="32152" y1="86692" x2="21563" y2="86719"/>
                        <a14:foregroundMark x1="83646" y1="86563" x2="62423" y2="86616"/>
                        <a14:foregroundMark x1="21563" y1="86719" x2="16875" y2="84531"/>
                        <a14:foregroundMark x1="16875" y1="84531" x2="12812" y2="79844"/>
                        <a14:foregroundMark x1="12812" y1="79844" x2="8438" y2="65781"/>
                        <a14:foregroundMark x1="8438" y1="65781" x2="7292" y2="58906"/>
                        <a14:foregroundMark x1="7292" y1="58906" x2="7396" y2="50313"/>
                        <a14:foregroundMark x1="7396" y1="50313" x2="14479" y2="27031"/>
                        <a14:foregroundMark x1="14479" y1="27031" x2="20833" y2="15469"/>
                        <a14:foregroundMark x1="20833" y1="15469" x2="22361" y2="14804"/>
                        <a14:foregroundMark x1="64504" y1="8125" x2="86146" y2="12969"/>
                        <a14:foregroundMark x1="56593" y1="6355" x2="56762" y2="6393"/>
                        <a14:foregroundMark x1="86146" y1="12969" x2="93229" y2="22813"/>
                        <a14:foregroundMark x1="93229" y1="22813" x2="97135" y2="36142"/>
                        <a14:foregroundMark x1="98054" y1="58201" x2="97708" y2="60313"/>
                        <a14:foregroundMark x1="97708" y1="60313" x2="79167" y2="85313"/>
                        <a14:foregroundMark x1="79167" y1="85313" x2="66563" y2="91719"/>
                        <a14:foregroundMark x1="66563" y1="91719" x2="64658" y2="91816"/>
                        <a14:foregroundMark x1="79896" y1="57344" x2="79167" y2="42500"/>
                        <a14:foregroundMark x1="79167" y1="42500" x2="80833" y2="34375"/>
                        <a14:foregroundMark x1="80833" y1="34375" x2="83646" y2="27969"/>
                        <a14:foregroundMark x1="83646" y1="27969" x2="88750" y2="30156"/>
                        <a14:foregroundMark x1="88750" y1="30156" x2="94063" y2="43750"/>
                        <a14:foregroundMark x1="94063" y1="43750" x2="96563" y2="68594"/>
                        <a14:foregroundMark x1="96563" y1="68594" x2="94375" y2="75156"/>
                        <a14:foregroundMark x1="94375" y1="75156" x2="84479" y2="85313"/>
                        <a14:foregroundMark x1="21563" y1="9063" x2="16875" y2="11719"/>
                        <a14:foregroundMark x1="16875" y1="11719" x2="9896" y2="22031"/>
                        <a14:foregroundMark x1="9896" y1="22031" x2="8438" y2="28906"/>
                        <a14:foregroundMark x1="8438" y1="28906" x2="6042" y2="71875"/>
                        <a14:foregroundMark x1="17396" y1="6406" x2="26842" y2="4955"/>
                        <a14:foregroundMark x1="66014" y1="4141" x2="73438" y2="3906"/>
                        <a14:foregroundMark x1="73438" y1="3906" x2="83229" y2="4063"/>
                        <a14:foregroundMark x1="83229" y1="4063" x2="84896" y2="4844"/>
                        <a14:foregroundMark x1="21354" y1="3281" x2="21354" y2="3281"/>
                        <a14:foregroundMark x1="11042" y1="10469" x2="11042" y2="10469"/>
                        <a14:foregroundMark x1="8958" y1="12656" x2="8958" y2="12656"/>
                        <a14:foregroundMark x1="11458" y1="6406" x2="11458" y2="6406"/>
                        <a14:foregroundMark x1="11667" y1="7344" x2="11667" y2="7344"/>
                        <a14:foregroundMark x1="11563" y1="7344" x2="11563" y2="7344"/>
                        <a14:foregroundMark x1="89583" y1="84063" x2="89583" y2="84063"/>
                        <a14:foregroundMark x1="86042" y1="91719" x2="94896" y2="74063"/>
                        <a14:foregroundMark x1="94896" y1="74063" x2="95521" y2="71719"/>
                        <a14:foregroundMark x1="95833" y1="30469" x2="95000" y2="18594"/>
                        <a14:foregroundMark x1="75313" y1="2969" x2="69792" y2="3281"/>
                        <a14:foregroundMark x1="34548" y1="92266" x2="16979" y2="91094"/>
                        <a14:foregroundMark x1="66146" y1="94375" x2="65746" y2="94348"/>
                        <a14:foregroundMark x1="16979" y1="91094" x2="15417" y2="92031"/>
                        <a14:foregroundMark x1="6979" y1="83594" x2="4479" y2="69531"/>
                        <a14:foregroundMark x1="4479" y1="69531" x2="4479" y2="69531"/>
                        <a14:foregroundMark x1="86875" y1="89531" x2="94375" y2="76719"/>
                        <a14:foregroundMark x1="98367" y1="58262" x2="96771" y2="64844"/>
                        <a14:foregroundMark x1="96771" y1="64844" x2="96979" y2="72031"/>
                        <a14:foregroundMark x1="96979" y1="72031" x2="86979" y2="90469"/>
                        <a14:backgroundMark x1="97813" y1="35938" x2="99896" y2="51250"/>
                        <a14:backgroundMark x1="99896" y1="51250" x2="99271" y2="58438"/>
                        <a14:backgroundMark x1="99271" y1="58438" x2="97500" y2="35781"/>
                        <a14:backgroundMark x1="98646" y1="40000" x2="96771" y2="33281"/>
                        <a14:backgroundMark x1="96771" y1="33281" x2="96771" y2="33125"/>
                        <a14:backgroundMark x1="52747" y1="2362" x2="52747" y2="2362"/>
                        <a14:backgroundMark x1="28022" y1="2362" x2="57692" y2="3937"/>
                        <a14:backgroundMark x1="57692" y1="3937" x2="67582" y2="0"/>
                        <a14:backgroundMark x1="66484" y1="96063" x2="35165" y2="93701"/>
                      </a14:backgroundRemoval>
                    </a14:imgEffect>
                  </a14:imgLayer>
                </a14:imgProps>
              </a:ext>
            </a:extLst>
          </a:blip>
          <a:stretch>
            <a:fillRect/>
          </a:stretch>
        </p:blipFill>
        <p:spPr>
          <a:xfrm>
            <a:off x="-1" y="5642627"/>
            <a:ext cx="1737009" cy="12137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7009081"/>
      </p:ext>
    </p:ext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1" name="图片 20"/>
          <p:cNvPicPr>
            <a:picLocks noChangeAspect="1"/>
          </p:cNvPicPr>
          <p:nvPr/>
        </p:nvPicPr>
        <p:blipFill>
          <a:blip r:embed="rId3"/>
          <a:stretch>
            <a:fillRect/>
          </a:stretch>
        </p:blipFill>
        <p:spPr>
          <a:xfrm>
            <a:off x="5292939" y="1285476"/>
            <a:ext cx="6510178" cy="536274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3" name="图片 32"/>
          <p:cNvPicPr>
            <a:picLocks noChangeAspect="1"/>
          </p:cNvPicPr>
          <p:nvPr/>
        </p:nvPicPr>
        <p:blipFill>
          <a:blip r:embed="rId4"/>
          <a:stretch>
            <a:fillRect/>
          </a:stretch>
        </p:blipFill>
        <p:spPr>
          <a:xfrm>
            <a:off x="581713" y="1379847"/>
            <a:ext cx="4513636" cy="45457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nvGrpSpPr>
          <p:cNvPr id="4" name="组合 3"/>
          <p:cNvGrpSpPr/>
          <p:nvPr/>
        </p:nvGrpSpPr>
        <p:grpSpPr>
          <a:xfrm>
            <a:off x="1933" y="423452"/>
            <a:ext cx="6695945" cy="650627"/>
            <a:chOff x="12444" y="454982"/>
            <a:chExt cx="5892707" cy="650627"/>
          </a:xfrm>
        </p:grpSpPr>
        <p:sp>
          <p:nvSpPr>
            <p:cNvPr id="38" name="箭头: 五边形 37"/>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8" name="文本框 7"/>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二、太阳王国</a:t>
              </a:r>
              <a:r>
                <a:rPr kumimoji="0" lang="en-US" altLang="zh-CN"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a:t>
              </a:r>
              <a:r>
                <a:rPr kumimoji="0" lang="zh-CN" altLang="en-US"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巴比伦的辉煌</a:t>
              </a:r>
            </a:p>
          </p:txBody>
        </p:sp>
      </p:grpSp>
      <p:grpSp>
        <p:nvGrpSpPr>
          <p:cNvPr id="7" name="组合 6"/>
          <p:cNvGrpSpPr/>
          <p:nvPr/>
        </p:nvGrpSpPr>
        <p:grpSpPr>
          <a:xfrm>
            <a:off x="6635567" y="422808"/>
            <a:ext cx="3275688" cy="650627"/>
            <a:chOff x="6078519" y="454982"/>
            <a:chExt cx="3275688" cy="650627"/>
          </a:xfrm>
        </p:grpSpPr>
        <p:grpSp>
          <p:nvGrpSpPr>
            <p:cNvPr id="41" name="组合 40"/>
            <p:cNvGrpSpPr/>
            <p:nvPr/>
          </p:nvGrpSpPr>
          <p:grpSpPr>
            <a:xfrm>
              <a:off x="6078519" y="454982"/>
              <a:ext cx="3275688" cy="650627"/>
              <a:chOff x="6078519" y="454982"/>
              <a:chExt cx="3246334" cy="650627"/>
            </a:xfrm>
          </p:grpSpPr>
          <p:sp>
            <p:nvSpPr>
              <p:cNvPr id="39" name="箭头: V 形 38"/>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0" name="箭头: 五边形 39"/>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42" name="文本框 41"/>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1.</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王国诞生</a:t>
              </a:r>
            </a:p>
          </p:txBody>
        </p:sp>
      </p:grpSp>
      <p:sp>
        <p:nvSpPr>
          <p:cNvPr id="13" name="文本框 12"/>
          <p:cNvSpPr txBox="1"/>
          <p:nvPr/>
        </p:nvSpPr>
        <p:spPr>
          <a:xfrm>
            <a:off x="758044" y="1495213"/>
            <a:ext cx="4160175" cy="2246769"/>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2800" b="0" i="0" u="none" strike="noStrike" kern="1200" cap="none" spc="0" normalizeH="0" baseline="0" noProof="0">
                <a:ln>
                  <a:noFill/>
                </a:ln>
                <a:solidFill>
                  <a:prstClr val="black"/>
                </a:solidFill>
                <a:effectLst/>
                <a:uLnTx/>
                <a:uFillTx/>
                <a:latin typeface="华文隶书" panose="02010800040101010101" pitchFamily="2" charset="-122"/>
                <a:ea typeface="华文隶书" panose="02010800040101010101" pitchFamily="2" charset="-122"/>
                <a:cs typeface="+mn-cs"/>
              </a:rPr>
              <a:t>        </a:t>
            </a:r>
            <a:r>
              <a:rPr lang="zh-CN" altLang="en-US" sz="2800">
                <a:solidFill>
                  <a:srgbClr val="C00000"/>
                </a:solidFill>
                <a:latin typeface="华文楷体" panose="02010600040101010101" pitchFamily="2" charset="-122"/>
                <a:ea typeface="华文楷体" panose="02010600040101010101" pitchFamily="2" charset="-122"/>
              </a:rPr>
              <a:t>古巴比伦文明</a:t>
            </a:r>
            <a:r>
              <a:rPr lang="zh-CN" altLang="en-US" sz="2800">
                <a:solidFill>
                  <a:prstClr val="black"/>
                </a:solidFill>
                <a:latin typeface="华文楷体" panose="02010600040101010101" pitchFamily="2" charset="-122"/>
                <a:ea typeface="华文楷体" panose="02010600040101010101" pitchFamily="2" charset="-122"/>
              </a:rPr>
              <a:t>时期，第六代国王</a:t>
            </a:r>
            <a:r>
              <a:rPr lang="zh-CN" altLang="en-US" sz="2800">
                <a:solidFill>
                  <a:srgbClr val="C00000"/>
                </a:solidFill>
                <a:latin typeface="华文楷体" panose="02010600040101010101" pitchFamily="2" charset="-122"/>
                <a:ea typeface="华文楷体" panose="02010600040101010101" pitchFamily="2" charset="-122"/>
              </a:rPr>
              <a:t>汉谟拉比</a:t>
            </a:r>
            <a:r>
              <a:rPr lang="zh-CN" altLang="en-US" sz="2800">
                <a:solidFill>
                  <a:prstClr val="black"/>
                </a:solidFill>
                <a:latin typeface="华文楷体" panose="02010600040101010101" pitchFamily="2" charset="-122"/>
                <a:ea typeface="华文楷体" panose="02010600040101010101" pitchFamily="2" charset="-122"/>
              </a:rPr>
              <a:t>完成了对两河流域南部的统一，建立了庞大的古巴比伦王国。</a:t>
            </a:r>
            <a:endParaRPr kumimoji="0" lang="zh-CN" altLang="en-US" sz="2800" b="0" i="0" u="none" strike="noStrike" kern="1200" cap="none" spc="0" normalizeH="0" baseline="0" noProof="0">
              <a:ln>
                <a:noFill/>
              </a:ln>
              <a:solidFill>
                <a:prstClr val="black"/>
              </a:solidFill>
              <a:effectLst/>
              <a:uLnTx/>
              <a:uFillTx/>
              <a:latin typeface="华文楷体" panose="02010600040101010101" pitchFamily="2" charset="-122"/>
              <a:ea typeface="华文楷体" panose="02010600040101010101" pitchFamily="2" charset="-122"/>
              <a:cs typeface="+mn-cs"/>
            </a:endParaRPr>
          </a:p>
        </p:txBody>
      </p:sp>
      <p:graphicFrame>
        <p:nvGraphicFramePr>
          <p:cNvPr id="5" name="表格 6"/>
          <p:cNvGraphicFramePr>
            <a:graphicFrameLocks noGrp="1"/>
          </p:cNvGraphicFramePr>
          <p:nvPr>
            <p:custDataLst>
              <p:tags r:id="rId5"/>
            </p:custDataLst>
          </p:nvPr>
        </p:nvGraphicFramePr>
        <p:xfrm>
          <a:off x="5460837" y="1379748"/>
          <a:ext cx="6174382" cy="5208935"/>
        </p:xfrm>
        <a:graphic>
          <a:graphicData uri="http://schemas.openxmlformats.org/drawingml/2006/table">
            <a:tbl>
              <a:tblPr firstRow="1" bandRow="1">
                <a:tableStyleId>{5940675A-B579-460E-94D1-54222C63F5DA}</a:tableStyleId>
              </a:tblPr>
              <a:tblGrid>
                <a:gridCol w="667834">
                  <a:extLst>
                    <a:ext uri="{9D8B030D-6E8A-4147-A177-3AD203B41FA5}">
                      <a16:colId xmlns:a16="http://schemas.microsoft.com/office/drawing/2014/main" val="20000"/>
                    </a:ext>
                  </a:extLst>
                </a:gridCol>
                <a:gridCol w="1194099">
                  <a:extLst>
                    <a:ext uri="{9D8B030D-6E8A-4147-A177-3AD203B41FA5}">
                      <a16:colId xmlns:a16="http://schemas.microsoft.com/office/drawing/2014/main" val="20001"/>
                    </a:ext>
                  </a:extLst>
                </a:gridCol>
                <a:gridCol w="2768854">
                  <a:extLst>
                    <a:ext uri="{9D8B030D-6E8A-4147-A177-3AD203B41FA5}">
                      <a16:colId xmlns:a16="http://schemas.microsoft.com/office/drawing/2014/main" val="20002"/>
                    </a:ext>
                  </a:extLst>
                </a:gridCol>
                <a:gridCol w="1543595">
                  <a:extLst>
                    <a:ext uri="{9D8B030D-6E8A-4147-A177-3AD203B41FA5}">
                      <a16:colId xmlns:a16="http://schemas.microsoft.com/office/drawing/2014/main" val="20003"/>
                    </a:ext>
                  </a:extLst>
                </a:gridCol>
              </a:tblGrid>
              <a:tr h="547434">
                <a:tc>
                  <a:txBody>
                    <a:bodyPr vert="horz" wrap="square"/>
                    <a:lstStyle/>
                    <a:p>
                      <a:pPr algn="ctr"/>
                      <a:r>
                        <a:rPr lang="zh-CN" altLang="en-US" sz="1600"/>
                        <a:t>阶段</a:t>
                      </a:r>
                    </a:p>
                  </a:txBody>
                  <a:tcPr anchor="ctr"/>
                </a:tc>
                <a:tc>
                  <a:txBody>
                    <a:bodyPr vert="horz" wrap="square"/>
                    <a:lstStyle/>
                    <a:p>
                      <a:pPr algn="ctr"/>
                      <a:r>
                        <a:rPr lang="zh-CN" altLang="en-US" sz="1600"/>
                        <a:t>文明</a:t>
                      </a:r>
                    </a:p>
                  </a:txBody>
                  <a:tcPr anchor="ctr"/>
                </a:tc>
                <a:tc>
                  <a:txBody>
                    <a:bodyPr vert="horz" wrap="square"/>
                    <a:lstStyle/>
                    <a:p>
                      <a:pPr algn="ctr"/>
                      <a:r>
                        <a:rPr lang="zh-CN" altLang="en-US" sz="1600"/>
                        <a:t>政权</a:t>
                      </a:r>
                    </a:p>
                  </a:txBody>
                  <a:tcPr anchor="ctr"/>
                </a:tc>
                <a:tc>
                  <a:txBody>
                    <a:bodyPr vert="horz" wrap="square"/>
                    <a:lstStyle/>
                    <a:p>
                      <a:pPr algn="ctr"/>
                      <a:r>
                        <a:rPr lang="zh-CN" altLang="en-US" sz="1600"/>
                        <a:t>时间</a:t>
                      </a:r>
                      <a:endParaRPr lang="en-US" altLang="zh-CN" sz="1600"/>
                    </a:p>
                    <a:p>
                      <a:pPr algn="ctr"/>
                      <a:r>
                        <a:rPr lang="zh-CN" altLang="en-US" sz="1600"/>
                        <a:t>（公元前）</a:t>
                      </a:r>
                    </a:p>
                  </a:txBody>
                  <a:tcPr anchor="ctr"/>
                </a:tc>
                <a:extLst>
                  <a:ext uri="{0D108BD9-81ED-4DB2-BD59-A6C34878D82A}">
                    <a16:rowId xmlns:a16="http://schemas.microsoft.com/office/drawing/2014/main" val="10000"/>
                  </a:ext>
                </a:extLst>
              </a:tr>
              <a:tr h="394690">
                <a:tc rowSpan="4">
                  <a:txBody>
                    <a:bodyPr vert="horz" wrap="square"/>
                    <a:lstStyle/>
                    <a:p>
                      <a:pPr algn="ctr"/>
                      <a:r>
                        <a:rPr lang="zh-CN" altLang="en-US" sz="1600"/>
                        <a:t>第一阶段</a:t>
                      </a:r>
                    </a:p>
                  </a:txBody>
                  <a:tcPr anchor="ctr"/>
                </a:tc>
                <a:tc rowSpan="4">
                  <a:txBody>
                    <a:bodyPr vert="horz" wrap="square"/>
                    <a:lstStyle/>
                    <a:p>
                      <a:pPr algn="ctr"/>
                      <a:r>
                        <a:rPr lang="zh-CN" altLang="en-US"/>
                        <a:t>苏美尔</a:t>
                      </a:r>
                      <a:endParaRPr lang="en-US" altLang="zh-CN"/>
                    </a:p>
                    <a:p>
                      <a:pPr algn="ctr"/>
                      <a:r>
                        <a:rPr lang="zh-CN" altLang="en-US"/>
                        <a:t>文明</a:t>
                      </a:r>
                      <a:endParaRPr lang="en-US" altLang="zh-CN"/>
                    </a:p>
                    <a:p>
                      <a:pPr algn="ctr"/>
                      <a:r>
                        <a:rPr lang="zh-CN" altLang="en-US"/>
                        <a:t>（公元前</a:t>
                      </a:r>
                      <a:r>
                        <a:rPr lang="en-US" altLang="zh-CN"/>
                        <a:t>4000-2006</a:t>
                      </a:r>
                      <a:r>
                        <a:rPr lang="zh-CN" altLang="en-US"/>
                        <a:t>年）</a:t>
                      </a:r>
                    </a:p>
                  </a:txBody>
                  <a:tcPr anchor="ctr"/>
                </a:tc>
                <a:tc>
                  <a:txBody>
                    <a:bodyPr vert="horz" wrap="square"/>
                    <a:lstStyle/>
                    <a:p>
                      <a:pPr algn="ctr"/>
                      <a:r>
                        <a:rPr lang="zh-CN" altLang="en-US" sz="1600"/>
                        <a:t>苏美尔早期王朝</a:t>
                      </a:r>
                    </a:p>
                  </a:txBody>
                  <a:tcPr anchor="ctr"/>
                </a:tc>
                <a:tc>
                  <a:txBody>
                    <a:bodyPr vert="horz" wrap="square"/>
                    <a:lstStyle/>
                    <a:p>
                      <a:pPr algn="ctr"/>
                      <a:r>
                        <a:rPr lang="en-US" altLang="zh-CN" sz="1600"/>
                        <a:t>2900-2334</a:t>
                      </a:r>
                      <a:endParaRPr lang="zh-CN" altLang="en-US" sz="1600"/>
                    </a:p>
                  </a:txBody>
                  <a:tcPr anchor="ctr"/>
                </a:tc>
                <a:extLst>
                  <a:ext uri="{0D108BD9-81ED-4DB2-BD59-A6C34878D82A}">
                    <a16:rowId xmlns:a16="http://schemas.microsoft.com/office/drawing/2014/main" val="10001"/>
                  </a:ext>
                </a:extLst>
              </a:tr>
              <a:tr h="403867">
                <a:tc vMerge="1">
                  <a:txBody>
                    <a:bodyPr vert="horz" wrap="square"/>
                    <a:lstStyle/>
                    <a:p>
                      <a:endParaRPr lang="zh-CN"/>
                    </a:p>
                  </a:txBody>
                  <a:tcPr anchor="ctr"/>
                </a:tc>
                <a:tc vMerge="1">
                  <a:txBody>
                    <a:bodyPr vert="horz" wrap="square"/>
                    <a:lstStyle/>
                    <a:p>
                      <a:endParaRPr lang="zh-CN"/>
                    </a:p>
                  </a:txBody>
                  <a:tcPr anchor="ctr"/>
                </a:tc>
                <a:tc>
                  <a:txBody>
                    <a:bodyPr vert="horz" wrap="square"/>
                    <a:lstStyle/>
                    <a:p>
                      <a:pPr algn="ctr"/>
                      <a:r>
                        <a:rPr lang="zh-CN" altLang="en-US" sz="1600"/>
                        <a:t>阿卡德帝国</a:t>
                      </a:r>
                    </a:p>
                  </a:txBody>
                  <a:tcPr anchor="ctr"/>
                </a:tc>
                <a:tc>
                  <a:txBody>
                    <a:bodyPr vert="horz" wrap="square"/>
                    <a:lstStyle/>
                    <a:p>
                      <a:pPr algn="ctr"/>
                      <a:r>
                        <a:rPr lang="en-US" altLang="zh-CN" sz="1600"/>
                        <a:t>2334-3193</a:t>
                      </a:r>
                      <a:endParaRPr lang="zh-CN" altLang="en-US" sz="1600"/>
                    </a:p>
                  </a:txBody>
                  <a:tcPr anchor="ctr"/>
                </a:tc>
                <a:extLst>
                  <a:ext uri="{0D108BD9-81ED-4DB2-BD59-A6C34878D82A}">
                    <a16:rowId xmlns:a16="http://schemas.microsoft.com/office/drawing/2014/main" val="10002"/>
                  </a:ext>
                </a:extLst>
              </a:tr>
              <a:tr h="547434">
                <a:tc vMerge="1">
                  <a:txBody>
                    <a:bodyPr vert="horz" wrap="square"/>
                    <a:lstStyle/>
                    <a:p>
                      <a:endParaRPr lang="zh-CN"/>
                    </a:p>
                  </a:txBody>
                  <a:tcPr anchor="ctr"/>
                </a:tc>
                <a:tc vMerge="1">
                  <a:txBody>
                    <a:bodyPr vert="horz" wrap="square"/>
                    <a:lstStyle/>
                    <a:p>
                      <a:endParaRPr lang="zh-CN"/>
                    </a:p>
                  </a:txBody>
                  <a:tcPr anchor="ctr"/>
                </a:tc>
                <a:tc>
                  <a:txBody>
                    <a:bodyPr vert="horz" wrap="square"/>
                    <a:lstStyle/>
                    <a:p>
                      <a:pPr algn="ctr"/>
                      <a:r>
                        <a:rPr lang="zh-CN" altLang="en-US" sz="1600"/>
                        <a:t>古提王国与拉格什第二王朝</a:t>
                      </a:r>
                    </a:p>
                  </a:txBody>
                  <a:tcPr anchor="ctr"/>
                </a:tc>
                <a:tc>
                  <a:txBody>
                    <a:bodyPr vert="horz" wrap="square"/>
                    <a:lstStyle/>
                    <a:p>
                      <a:pPr algn="ctr"/>
                      <a:r>
                        <a:rPr lang="en-US" altLang="zh-CN" sz="1600"/>
                        <a:t>2193-2120</a:t>
                      </a:r>
                      <a:endParaRPr lang="zh-CN" altLang="en-US" sz="1600"/>
                    </a:p>
                  </a:txBody>
                  <a:tcPr anchor="ctr"/>
                </a:tc>
                <a:extLst>
                  <a:ext uri="{0D108BD9-81ED-4DB2-BD59-A6C34878D82A}">
                    <a16:rowId xmlns:a16="http://schemas.microsoft.com/office/drawing/2014/main" val="10003"/>
                  </a:ext>
                </a:extLst>
              </a:tr>
              <a:tr h="376331">
                <a:tc vMerge="1">
                  <a:txBody>
                    <a:bodyPr vert="horz" wrap="square"/>
                    <a:lstStyle/>
                    <a:p>
                      <a:endParaRPr lang="zh-CN"/>
                    </a:p>
                  </a:txBody>
                  <a:tcPr anchor="ctr"/>
                </a:tc>
                <a:tc vMerge="1">
                  <a:txBody>
                    <a:bodyPr vert="horz" wrap="square"/>
                    <a:lstStyle/>
                    <a:p>
                      <a:endParaRPr lang="zh-CN"/>
                    </a:p>
                  </a:txBody>
                  <a:tcPr anchor="ctr"/>
                </a:tc>
                <a:tc>
                  <a:txBody>
                    <a:bodyPr vert="horz" wrap="square"/>
                    <a:lstStyle/>
                    <a:p>
                      <a:pPr algn="ctr"/>
                      <a:r>
                        <a:rPr lang="zh-CN" altLang="en-US" sz="1600"/>
                        <a:t>乌尔第三王朝</a:t>
                      </a:r>
                    </a:p>
                  </a:txBody>
                  <a:tcPr anchor="ctr"/>
                </a:tc>
                <a:tc>
                  <a:txBody>
                    <a:bodyPr vert="horz" wrap="square"/>
                    <a:lstStyle/>
                    <a:p>
                      <a:pPr algn="ctr"/>
                      <a:r>
                        <a:rPr lang="en-US" altLang="zh-CN" sz="1600"/>
                        <a:t>2112-2006</a:t>
                      </a:r>
                      <a:endParaRPr lang="zh-CN" altLang="en-US" sz="1600"/>
                    </a:p>
                  </a:txBody>
                  <a:tcPr anchor="ctr"/>
                </a:tc>
                <a:extLst>
                  <a:ext uri="{0D108BD9-81ED-4DB2-BD59-A6C34878D82A}">
                    <a16:rowId xmlns:a16="http://schemas.microsoft.com/office/drawing/2014/main" val="10004"/>
                  </a:ext>
                </a:extLst>
              </a:tr>
              <a:tr h="403867">
                <a:tc rowSpan="7">
                  <a:txBody>
                    <a:bodyPr vert="horz" wrap="square"/>
                    <a:lstStyle/>
                    <a:p>
                      <a:pPr algn="ctr"/>
                      <a:r>
                        <a:rPr lang="zh-CN" altLang="en-US" sz="1600"/>
                        <a:t>第二阶段</a:t>
                      </a:r>
                    </a:p>
                  </a:txBody>
                  <a:tcPr anchor="ctr"/>
                </a:tc>
                <a:tc rowSpan="7">
                  <a:txBody>
                    <a:bodyPr vert="horz" wrap="square"/>
                    <a:lstStyle/>
                    <a:p>
                      <a:pPr algn="ctr"/>
                      <a:r>
                        <a:rPr lang="zh-CN" altLang="en-US" sz="1600"/>
                        <a:t>巴比伦</a:t>
                      </a:r>
                      <a:endParaRPr lang="en-US" altLang="zh-CN" sz="1600"/>
                    </a:p>
                    <a:p>
                      <a:pPr algn="ctr"/>
                      <a:r>
                        <a:rPr lang="zh-CN" altLang="en-US" sz="1600"/>
                        <a:t>文明</a:t>
                      </a:r>
                      <a:endParaRPr lang="en-US" altLang="zh-CN" sz="1600"/>
                    </a:p>
                    <a:p>
                      <a:pPr algn="ctr"/>
                      <a:r>
                        <a:rPr lang="zh-CN" altLang="en-US" sz="1600"/>
                        <a:t>（公元前</a:t>
                      </a:r>
                      <a:r>
                        <a:rPr lang="en-US" altLang="zh-CN" sz="1600"/>
                        <a:t>2006-539</a:t>
                      </a:r>
                      <a:r>
                        <a:rPr lang="zh-CN" altLang="en-US" sz="1600"/>
                        <a:t>年）</a:t>
                      </a:r>
                    </a:p>
                  </a:txBody>
                  <a:tcPr anchor="ctr"/>
                </a:tc>
                <a:tc>
                  <a:txBody>
                    <a:bodyPr vert="horz" wrap="square"/>
                    <a:lstStyle/>
                    <a:p>
                      <a:pPr algn="ctr"/>
                      <a:r>
                        <a:rPr lang="zh-CN" altLang="en-US" sz="1600"/>
                        <a:t>伊辛</a:t>
                      </a:r>
                      <a:r>
                        <a:rPr lang="en-US" altLang="zh-CN" sz="1600"/>
                        <a:t>-</a:t>
                      </a:r>
                      <a:r>
                        <a:rPr lang="zh-CN" altLang="en-US" sz="1600"/>
                        <a:t>拉尔萨</a:t>
                      </a:r>
                    </a:p>
                  </a:txBody>
                  <a:tcPr anchor="ctr"/>
                </a:tc>
                <a:tc>
                  <a:txBody>
                    <a:bodyPr vert="horz" wrap="square"/>
                    <a:lstStyle/>
                    <a:p>
                      <a:pPr algn="ctr"/>
                      <a:r>
                        <a:rPr lang="en-US" altLang="zh-CN" sz="1600"/>
                        <a:t>2006-1763</a:t>
                      </a:r>
                      <a:endParaRPr lang="zh-CN" altLang="en-US" sz="1600"/>
                    </a:p>
                  </a:txBody>
                  <a:tcPr anchor="ctr"/>
                </a:tc>
                <a:extLst>
                  <a:ext uri="{0D108BD9-81ED-4DB2-BD59-A6C34878D82A}">
                    <a16:rowId xmlns:a16="http://schemas.microsoft.com/office/drawing/2014/main" val="10005"/>
                  </a:ext>
                </a:extLst>
              </a:tr>
              <a:tr h="362943">
                <a:tc vMerge="1">
                  <a:txBody>
                    <a:bodyPr vert="horz" wrap="square"/>
                    <a:lstStyle/>
                    <a:p>
                      <a:endParaRPr lang="zh-CN"/>
                    </a:p>
                  </a:txBody>
                  <a:tcPr anchor="ctr"/>
                </a:tc>
                <a:tc vMerge="1">
                  <a:txBody>
                    <a:bodyPr vert="horz" wrap="square"/>
                    <a:lstStyle/>
                    <a:p>
                      <a:endParaRPr lang="zh-CN"/>
                    </a:p>
                  </a:txBody>
                  <a:tcPr anchor="ctr"/>
                </a:tc>
                <a:tc>
                  <a:txBody>
                    <a:bodyPr vert="horz" wrap="square"/>
                    <a:lstStyle/>
                    <a:p>
                      <a:pPr algn="ctr"/>
                      <a:r>
                        <a:rPr lang="zh-CN" altLang="en-US" sz="1600">
                          <a:solidFill>
                            <a:srgbClr val="C00000"/>
                          </a:solidFill>
                        </a:rPr>
                        <a:t>古巴比伦王国</a:t>
                      </a:r>
                    </a:p>
                  </a:txBody>
                  <a:tcPr anchor="ctr"/>
                </a:tc>
                <a:tc>
                  <a:txBody>
                    <a:bodyPr vert="horz" wrap="square"/>
                    <a:lstStyle/>
                    <a:p>
                      <a:pPr algn="ctr"/>
                      <a:r>
                        <a:rPr lang="en-US" altLang="zh-CN" sz="1600"/>
                        <a:t>1894-1595</a:t>
                      </a:r>
                      <a:endParaRPr lang="zh-CN" altLang="en-US" sz="1600"/>
                    </a:p>
                  </a:txBody>
                  <a:tcPr anchor="ctr"/>
                </a:tc>
                <a:extLst>
                  <a:ext uri="{0D108BD9-81ED-4DB2-BD59-A6C34878D82A}">
                    <a16:rowId xmlns:a16="http://schemas.microsoft.com/office/drawing/2014/main" val="10006"/>
                  </a:ext>
                </a:extLst>
              </a:tr>
              <a:tr h="403203">
                <a:tc vMerge="1">
                  <a:txBody>
                    <a:bodyPr vert="horz" wrap="square"/>
                    <a:lstStyle/>
                    <a:p>
                      <a:endParaRPr lang="zh-CN"/>
                    </a:p>
                  </a:txBody>
                  <a:tcPr anchor="ctr"/>
                </a:tc>
                <a:tc vMerge="1">
                  <a:txBody>
                    <a:bodyPr vert="horz" wrap="square"/>
                    <a:lstStyle/>
                    <a:p>
                      <a:endParaRPr lang="zh-CN"/>
                    </a:p>
                  </a:txBody>
                  <a:tcPr anchor="ctr"/>
                </a:tc>
                <a:tc>
                  <a:txBody>
                    <a:bodyPr vert="horz" wrap="square"/>
                    <a:lstStyle/>
                    <a:p>
                      <a:pPr algn="ctr"/>
                      <a:r>
                        <a:rPr lang="zh-CN" altLang="en-US" sz="1600"/>
                        <a:t>加喜特王朝</a:t>
                      </a:r>
                    </a:p>
                  </a:txBody>
                  <a:tcPr anchor="ctr"/>
                </a:tc>
                <a:tc>
                  <a:txBody>
                    <a:bodyPr vert="horz" wrap="square"/>
                    <a:lstStyle/>
                    <a:p>
                      <a:pPr algn="ctr"/>
                      <a:r>
                        <a:rPr lang="en-US" altLang="zh-CN" sz="1600"/>
                        <a:t>1595-1157</a:t>
                      </a:r>
                      <a:endParaRPr lang="zh-CN" altLang="en-US" sz="1600"/>
                    </a:p>
                  </a:txBody>
                  <a:tcPr anchor="ctr"/>
                </a:tc>
                <a:extLst>
                  <a:ext uri="{0D108BD9-81ED-4DB2-BD59-A6C34878D82A}">
                    <a16:rowId xmlns:a16="http://schemas.microsoft.com/office/drawing/2014/main" val="10007"/>
                  </a:ext>
                </a:extLst>
              </a:tr>
              <a:tr h="363867">
                <a:tc vMerge="1">
                  <a:txBody>
                    <a:bodyPr vert="horz" wrap="square"/>
                    <a:lstStyle/>
                    <a:p>
                      <a:endParaRPr lang="zh-CN"/>
                    </a:p>
                  </a:txBody>
                  <a:tcPr anchor="ctr"/>
                </a:tc>
                <a:tc vMerge="1">
                  <a:txBody>
                    <a:bodyPr vert="horz" wrap="square"/>
                    <a:lstStyle/>
                    <a:p>
                      <a:endParaRPr lang="zh-CN"/>
                    </a:p>
                  </a:txBody>
                  <a:tcPr anchor="ctr"/>
                </a:tc>
                <a:tc>
                  <a:txBody>
                    <a:bodyPr vert="horz" wrap="square"/>
                    <a:lstStyle/>
                    <a:p>
                      <a:pPr algn="ctr"/>
                      <a:r>
                        <a:rPr lang="zh-CN" altLang="en-US" sz="1600"/>
                        <a:t>伊辛第二王朝</a:t>
                      </a:r>
                    </a:p>
                  </a:txBody>
                  <a:tcPr anchor="ctr"/>
                </a:tc>
                <a:tc>
                  <a:txBody>
                    <a:bodyPr vert="horz" wrap="square"/>
                    <a:lstStyle/>
                    <a:p>
                      <a:pPr algn="ctr"/>
                      <a:r>
                        <a:rPr lang="en-US" altLang="zh-CN" sz="1600"/>
                        <a:t>1157-1025</a:t>
                      </a:r>
                      <a:endParaRPr lang="zh-CN" altLang="en-US" sz="1600"/>
                    </a:p>
                  </a:txBody>
                  <a:tcPr anchor="ctr"/>
                </a:tc>
                <a:extLst>
                  <a:ext uri="{0D108BD9-81ED-4DB2-BD59-A6C34878D82A}">
                    <a16:rowId xmlns:a16="http://schemas.microsoft.com/office/drawing/2014/main" val="10008"/>
                  </a:ext>
                </a:extLst>
              </a:tr>
              <a:tr h="393369">
                <a:tc vMerge="1">
                  <a:txBody>
                    <a:bodyPr vert="horz" wrap="square"/>
                    <a:lstStyle/>
                    <a:p>
                      <a:endParaRPr lang="zh-CN"/>
                    </a:p>
                  </a:txBody>
                  <a:tcPr anchor="ctr"/>
                </a:tc>
                <a:tc vMerge="1">
                  <a:txBody>
                    <a:bodyPr vert="horz" wrap="square"/>
                    <a:lstStyle/>
                    <a:p>
                      <a:endParaRPr lang="zh-CN"/>
                    </a:p>
                  </a:txBody>
                  <a:tcPr anchor="ctr"/>
                </a:tc>
                <a:tc>
                  <a:txBody>
                    <a:bodyPr vert="horz" wrap="square"/>
                    <a:lstStyle/>
                    <a:p>
                      <a:pPr algn="ctr"/>
                      <a:r>
                        <a:rPr lang="zh-CN" altLang="en-US" sz="1600"/>
                        <a:t>巴比伦第五王朝</a:t>
                      </a:r>
                    </a:p>
                  </a:txBody>
                  <a:tcPr anchor="ctr"/>
                </a:tc>
                <a:tc>
                  <a:txBody>
                    <a:bodyPr vert="horz" wrap="square"/>
                    <a:lstStyle/>
                    <a:p>
                      <a:pPr algn="ctr"/>
                      <a:r>
                        <a:rPr lang="en-US" altLang="zh-CN" sz="1600"/>
                        <a:t>1025-732</a:t>
                      </a:r>
                      <a:endParaRPr lang="zh-CN" altLang="en-US" sz="1600"/>
                    </a:p>
                  </a:txBody>
                  <a:tcPr anchor="ctr"/>
                </a:tc>
                <a:extLst>
                  <a:ext uri="{0D108BD9-81ED-4DB2-BD59-A6C34878D82A}">
                    <a16:rowId xmlns:a16="http://schemas.microsoft.com/office/drawing/2014/main" val="10009"/>
                  </a:ext>
                </a:extLst>
              </a:tr>
              <a:tr h="461747">
                <a:tc vMerge="1">
                  <a:txBody>
                    <a:bodyPr vert="horz" wrap="square"/>
                    <a:lstStyle/>
                    <a:p>
                      <a:endParaRPr lang="zh-CN"/>
                    </a:p>
                  </a:txBody>
                  <a:tcPr anchor="ctr"/>
                </a:tc>
                <a:tc vMerge="1">
                  <a:txBody>
                    <a:bodyPr vert="horz" wrap="square"/>
                    <a:lstStyle/>
                    <a:p>
                      <a:endParaRPr lang="zh-CN"/>
                    </a:p>
                  </a:txBody>
                  <a:tcPr anchor="ctr"/>
                </a:tc>
                <a:tc>
                  <a:txBody>
                    <a:bodyPr vert="horz" wrap="square"/>
                    <a:lstStyle/>
                    <a:p>
                      <a:pPr algn="ctr"/>
                      <a:r>
                        <a:rPr lang="zh-CN" altLang="en-US" sz="1600">
                          <a:solidFill>
                            <a:srgbClr val="C00000"/>
                          </a:solidFill>
                        </a:rPr>
                        <a:t>亚述帝国</a:t>
                      </a:r>
                    </a:p>
                  </a:txBody>
                  <a:tcPr anchor="ctr"/>
                </a:tc>
                <a:tc>
                  <a:txBody>
                    <a:bodyPr vert="horz" wrap="square"/>
                    <a:lstStyle/>
                    <a:p>
                      <a:pPr algn="ctr"/>
                      <a:r>
                        <a:rPr lang="en-US" altLang="zh-CN" sz="1600"/>
                        <a:t>732-627</a:t>
                      </a:r>
                      <a:endParaRPr lang="zh-CN" altLang="en-US" sz="1600"/>
                    </a:p>
                  </a:txBody>
                  <a:tcPr anchor="ctr"/>
                </a:tc>
                <a:extLst>
                  <a:ext uri="{0D108BD9-81ED-4DB2-BD59-A6C34878D82A}">
                    <a16:rowId xmlns:a16="http://schemas.microsoft.com/office/drawing/2014/main" val="10010"/>
                  </a:ext>
                </a:extLst>
              </a:tr>
              <a:tr h="518497">
                <a:tc vMerge="1">
                  <a:txBody>
                    <a:bodyPr vert="horz" wrap="square"/>
                    <a:lstStyle/>
                    <a:p>
                      <a:endParaRPr lang="zh-CN"/>
                    </a:p>
                  </a:txBody>
                  <a:tcPr anchor="ctr"/>
                </a:tc>
                <a:tc vMerge="1">
                  <a:txBody>
                    <a:bodyPr vert="horz" wrap="square"/>
                    <a:lstStyle/>
                    <a:p>
                      <a:endParaRPr lang="zh-CN"/>
                    </a:p>
                  </a:txBody>
                  <a:tcPr anchor="ctr"/>
                </a:tc>
                <a:tc>
                  <a:txBody>
                    <a:bodyPr vert="horz" wrap="square"/>
                    <a:lstStyle/>
                    <a:p>
                      <a:pPr algn="ctr"/>
                      <a:r>
                        <a:rPr lang="zh-CN" altLang="en-US" sz="1600">
                          <a:solidFill>
                            <a:srgbClr val="C00000"/>
                          </a:solidFill>
                        </a:rPr>
                        <a:t>新巴比伦王国</a:t>
                      </a:r>
                    </a:p>
                  </a:txBody>
                  <a:tcPr anchor="ctr"/>
                </a:tc>
                <a:tc>
                  <a:txBody>
                    <a:bodyPr vert="horz" wrap="square"/>
                    <a:lstStyle/>
                    <a:p>
                      <a:pPr algn="ctr"/>
                      <a:r>
                        <a:rPr lang="en-US" altLang="zh-CN" sz="1600"/>
                        <a:t>612-539</a:t>
                      </a:r>
                      <a:endParaRPr lang="zh-CN" altLang="en-US" sz="1600"/>
                    </a:p>
                  </a:txBody>
                  <a:tcPr anchor="ctr"/>
                </a:tc>
                <a:extLst>
                  <a:ext uri="{0D108BD9-81ED-4DB2-BD59-A6C34878D82A}">
                    <a16:rowId xmlns:a16="http://schemas.microsoft.com/office/drawing/2014/main" val="10011"/>
                  </a:ext>
                </a:extLst>
              </a:tr>
            </a:tbl>
          </a:graphicData>
        </a:graphic>
      </p:graphicFrame>
      <p:pic>
        <p:nvPicPr>
          <p:cNvPr id="19" name="Picture 2" descr="http://i6.hexunimg.cn/2014-01-20/161563559.jpg"/>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667" b="98167" l="9769" r="88689">
                        <a14:foregroundMark x1="48586" y1="7167" x2="48586" y2="7167"/>
                        <a14:foregroundMark x1="46015" y1="6000" x2="55527" y2="14333"/>
                        <a14:foregroundMark x1="55527" y1="14333" x2="57069" y2="21500"/>
                        <a14:foregroundMark x1="49357" y1="4000" x2="49357" y2="4000"/>
                        <a14:foregroundMark x1="50900" y1="1833" x2="50900" y2="1833"/>
                        <a14:foregroundMark x1="59640" y1="6833" x2="59640" y2="6833"/>
                        <a14:foregroundMark x1="59640" y1="6000" x2="59640" y2="6000"/>
                        <a14:foregroundMark x1="58355" y1="5333" x2="58355" y2="5333"/>
                        <a14:foregroundMark x1="59383" y1="7833" x2="59383" y2="7833"/>
                        <a14:foregroundMark x1="38046" y1="5500" x2="38046" y2="5500"/>
                        <a14:foregroundMark x1="44730" y1="2667" x2="44730" y2="2667"/>
                        <a14:foregroundMark x1="43445" y1="21833" x2="37532" y2="22500"/>
                        <a14:foregroundMark x1="33162" y1="20000" x2="33162" y2="20000"/>
                        <a14:foregroundMark x1="62982" y1="35000" x2="62982" y2="35000"/>
                        <a14:foregroundMark x1="69666" y1="44167" x2="69666" y2="44167"/>
                        <a14:foregroundMark x1="60411" y1="40833" x2="72494" y2="47000"/>
                        <a14:foregroundMark x1="72494" y1="47000" x2="72751" y2="46667"/>
                        <a14:foregroundMark x1="73779" y1="45167" x2="73779" y2="45167"/>
                        <a14:foregroundMark x1="73008" y1="43667" x2="73008" y2="43667"/>
                        <a14:foregroundMark x1="75321" y1="46667" x2="75321" y2="46667"/>
                        <a14:foregroundMark x1="75064" y1="45833" x2="75064" y2="45833"/>
                        <a14:foregroundMark x1="68380" y1="32667" x2="68380" y2="32667"/>
                        <a14:foregroundMark x1="60411" y1="20833" x2="68380" y2="26833"/>
                        <a14:foregroundMark x1="68123" y1="26167" x2="60668" y2="20167"/>
                        <a14:foregroundMark x1="66838" y1="83500" x2="66838" y2="83500"/>
                        <a14:foregroundMark x1="69409" y1="75500" x2="69409" y2="75500"/>
                        <a14:foregroundMark x1="67352" y1="71000" x2="67352" y2="71000"/>
                        <a14:foregroundMark x1="62725" y1="70333" x2="62725" y2="70333"/>
                        <a14:foregroundMark x1="61183" y1="70333" x2="74036" y2="76667"/>
                        <a14:foregroundMark x1="74036" y1="76667" x2="82005" y2="77000"/>
                        <a14:foregroundMark x1="88689" y1="76667" x2="88689" y2="76667"/>
                        <a14:foregroundMark x1="57841" y1="70833" x2="57841" y2="70833"/>
                        <a14:foregroundMark x1="25450" y1="61167" x2="25450" y2="61167"/>
                        <a14:foregroundMark x1="22622" y1="60833" x2="22622" y2="60833"/>
                        <a14:foregroundMark x1="28278" y1="62000" x2="28278" y2="62000"/>
                        <a14:foregroundMark x1="30077" y1="61833" x2="30077" y2="61833"/>
                        <a14:foregroundMark x1="65810" y1="95000" x2="65810" y2="95000"/>
                        <a14:foregroundMark x1="64524" y1="98167" x2="64524" y2="98167"/>
                        <a14:foregroundMark x1="53728" y1="84667" x2="53728" y2="84667"/>
                      </a14:backgroundRemoval>
                    </a14:imgEffect>
                  </a14:imgLayer>
                </a14:imgProps>
              </a:ext>
            </a:extLst>
          </a:blip>
          <a:stretch>
            <a:fillRect/>
          </a:stretch>
        </p:blipFill>
        <p:spPr bwMode="auto">
          <a:xfrm>
            <a:off x="2005963" y="3286876"/>
            <a:ext cx="1664335" cy="2568575"/>
          </a:xfrm>
          <a:prstGeom prst="rect">
            <a:avLst/>
          </a:prstGeom>
          <a:noFill/>
        </p:spPr>
      </p:pic>
      <p:sp>
        <p:nvSpPr>
          <p:cNvPr id="15" name="文本框 14"/>
          <p:cNvSpPr txBox="1"/>
          <p:nvPr/>
        </p:nvSpPr>
        <p:spPr>
          <a:xfrm>
            <a:off x="611505" y="5906770"/>
            <a:ext cx="4483735" cy="830997"/>
          </a:xfrm>
          <a:prstGeom prst="rect">
            <a:avLst/>
          </a:prstGeom>
          <a:noFill/>
        </p:spPr>
        <p:txBody>
          <a:bodyPr wrap="square" rtlCol="0">
            <a:spAutoFit/>
          </a:bodyPr>
          <a:lstStyle/>
          <a:p>
            <a:pPr algn="ctr"/>
            <a:r>
              <a:rPr lang="en-US" altLang="zh-CN" sz="2400">
                <a:solidFill>
                  <a:schemeClr val="tx1"/>
                </a:solidFill>
                <a:latin typeface="华文隶书" panose="02010800040101010101" pitchFamily="2" charset="-122"/>
                <a:ea typeface="华文隶书" panose="02010800040101010101" pitchFamily="2" charset="-122"/>
                <a:cs typeface="华文隶书" panose="02010800040101010101" pitchFamily="2" charset="-122"/>
              </a:rPr>
              <a:t> </a:t>
            </a:r>
            <a:r>
              <a:rPr lang="en-US" altLang="zh-CN" sz="2800">
                <a:solidFill>
                  <a:schemeClr val="tx1"/>
                </a:solidFill>
                <a:latin typeface="华文隶书" panose="02010800040101010101" pitchFamily="2" charset="-122"/>
                <a:ea typeface="华文隶书" panose="02010800040101010101" pitchFamily="2" charset="-122"/>
                <a:cs typeface="华文隶书" panose="02010800040101010101" pitchFamily="2" charset="-122"/>
              </a:rPr>
              <a:t> </a:t>
            </a:r>
            <a:r>
              <a:rPr lang="zh-CN" altLang="en-US" sz="2000" b="1">
                <a:solidFill>
                  <a:schemeClr val="tx1"/>
                </a:solidFill>
                <a:latin typeface="华文楷体" panose="02010600040101010101" pitchFamily="2" charset="-122"/>
                <a:ea typeface="华文楷体" panose="02010600040101010101" pitchFamily="2" charset="-122"/>
                <a:cs typeface="华文隶书" panose="02010800040101010101" pitchFamily="2" charset="-122"/>
                <a:sym typeface="+mn-ea"/>
              </a:rPr>
              <a:t>汉谟拉比青铜像</a:t>
            </a:r>
            <a:endParaRPr lang="zh-CN" altLang="en-US" sz="2000" b="1">
              <a:solidFill>
                <a:schemeClr val="tx1"/>
              </a:solidFill>
              <a:latin typeface="华文楷体" panose="02010600040101010101" pitchFamily="2" charset="-122"/>
              <a:ea typeface="华文楷体" panose="02010600040101010101" pitchFamily="2" charset="-122"/>
              <a:cs typeface="华文隶书" panose="02010800040101010101" pitchFamily="2" charset="-122"/>
            </a:endParaRPr>
          </a:p>
          <a:p>
            <a:pPr algn="ctr"/>
            <a:r>
              <a:rPr lang="zh-CN" altLang="en-US" sz="2000">
                <a:solidFill>
                  <a:schemeClr val="tx1"/>
                </a:solidFill>
                <a:latin typeface="华文楷体" panose="02010600040101010101" pitchFamily="2" charset="-122"/>
                <a:ea typeface="华文楷体" panose="02010600040101010101" pitchFamily="2" charset="-122"/>
                <a:cs typeface="华文隶书" panose="02010800040101010101" pitchFamily="2" charset="-122"/>
                <a:sym typeface="+mn-ea"/>
              </a:rPr>
              <a:t>现存于巴黎卢浮宫博物馆</a:t>
            </a:r>
            <a:endParaRPr lang="zh-CN" altLang="en-US" sz="2000" b="1">
              <a:solidFill>
                <a:schemeClr val="tx1"/>
              </a:solidFill>
              <a:latin typeface="华文楷体" panose="02010600040101010101" pitchFamily="2" charset="-122"/>
              <a:ea typeface="华文楷体" panose="02010600040101010101" pitchFamily="2" charset="-122"/>
              <a:cs typeface="华文隶书" panose="02010800040101010101" pitchFamily="2" charset="-122"/>
              <a:sym typeface="+mn-ea"/>
            </a:endParaRPr>
          </a:p>
        </p:txBody>
      </p:sp>
    </p:spTree>
    <p:extLst>
      <p:ext uri="{BB962C8B-B14F-4D97-AF65-F5344CB8AC3E}">
        <p14:creationId xmlns:p14="http://schemas.microsoft.com/office/powerpoint/2010/main" val="2381176536"/>
      </p:ext>
    </p:ext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stretch>
            <a:fillRect/>
          </a:stretch>
        </p:blipFill>
        <p:spPr>
          <a:xfrm>
            <a:off x="499798" y="1621782"/>
            <a:ext cx="11080680" cy="45457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nvGrpSpPr>
          <p:cNvPr id="4" name="组合 3"/>
          <p:cNvGrpSpPr/>
          <p:nvPr/>
        </p:nvGrpSpPr>
        <p:grpSpPr>
          <a:xfrm>
            <a:off x="1934" y="454982"/>
            <a:ext cx="6665164" cy="650627"/>
            <a:chOff x="12444" y="454982"/>
            <a:chExt cx="5892707" cy="650627"/>
          </a:xfrm>
        </p:grpSpPr>
        <p:sp>
          <p:nvSpPr>
            <p:cNvPr id="38" name="箭头: 五边形 37"/>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8" name="文本框 7"/>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grpSp>
        <p:nvGrpSpPr>
          <p:cNvPr id="41" name="组合 40"/>
          <p:cNvGrpSpPr/>
          <p:nvPr/>
        </p:nvGrpSpPr>
        <p:grpSpPr>
          <a:xfrm>
            <a:off x="6667098" y="449700"/>
            <a:ext cx="3275688" cy="650627"/>
            <a:chOff x="6078519" y="454982"/>
            <a:chExt cx="3246334" cy="650627"/>
          </a:xfrm>
        </p:grpSpPr>
        <p:sp>
          <p:nvSpPr>
            <p:cNvPr id="39" name="箭头: V 形 38"/>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0" name="箭头: 五边形 39"/>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42" name="文本框 41"/>
          <p:cNvSpPr txBox="1"/>
          <p:nvPr/>
        </p:nvSpPr>
        <p:spPr>
          <a:xfrm>
            <a:off x="7000337" y="513340"/>
            <a:ext cx="284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28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rPr>
              <a:t>2.</a:t>
            </a:r>
            <a:r>
              <a:rPr kumimoji="0" lang="zh-CN" altLang="en-US" sz="28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rPr>
              <a:t>“众神之王”</a:t>
            </a:r>
          </a:p>
        </p:txBody>
      </p:sp>
      <p:sp>
        <p:nvSpPr>
          <p:cNvPr id="11" name="文本框 10"/>
          <p:cNvSpPr txBox="1"/>
          <p:nvPr/>
        </p:nvSpPr>
        <p:spPr>
          <a:xfrm>
            <a:off x="945859" y="1821028"/>
            <a:ext cx="3638058" cy="584775"/>
          </a:xfrm>
          <a:prstGeom prst="rect">
            <a:avLst/>
          </a:prstGeom>
          <a:solidFill>
            <a:srgbClr val="C00000"/>
          </a:solidFill>
        </p:spPr>
        <p:txBody>
          <a:bodyPr wrap="square" rtlCol="0">
            <a:spAutoFit/>
          </a:bodyPr>
          <a:lstStyle/>
          <a:p>
            <a:pPr algn="ctr"/>
            <a:r>
              <a:rPr lang="zh-CN" altLang="en-US" sz="3200">
                <a:solidFill>
                  <a:schemeClr val="bg1"/>
                </a:solidFill>
                <a:latin typeface="华文隶书" panose="02010800040101010101" pitchFamily="2" charset="-122"/>
                <a:ea typeface="华文隶书" panose="02010800040101010101" pitchFamily="2" charset="-122"/>
              </a:rPr>
              <a:t>汉谟拉比的统治：</a:t>
            </a:r>
          </a:p>
        </p:txBody>
      </p:sp>
      <p:pic>
        <p:nvPicPr>
          <p:cNvPr id="22" name="图片 21"/>
          <p:cNvPicPr>
            <a:picLocks noChangeAspect="1"/>
          </p:cNvPicPr>
          <p:nvPr/>
        </p:nvPicPr>
        <p:blipFill>
          <a:blip r:embed="rId4">
            <a:extLst>
              <a:ext uri="{BEBA8EAE-BF5A-486C-A8C5-ECC9F3942E4B}">
                <a14:imgProps xmlns:a14="http://schemas.microsoft.com/office/drawing/2010/main">
                  <a14:imgLayer r:embed="rId5">
                    <a14:imgEffect>
                      <a14:backgroundRemoval t="2273" b="94091" l="9143" r="89143">
                        <a14:foregroundMark x1="56571" y1="5455" x2="56571" y2="5455"/>
                        <a14:foregroundMark x1="52000" y1="2273" x2="52000" y2="2273"/>
                        <a14:foregroundMark x1="50286" y1="94091" x2="50286" y2="94091"/>
                      </a14:backgroundRemoval>
                    </a14:imgEffect>
                  </a14:imgLayer>
                </a14:imgProps>
              </a:ext>
            </a:extLst>
          </a:blip>
          <a:stretch>
            <a:fillRect/>
          </a:stretch>
        </p:blipFill>
        <p:spPr>
          <a:xfrm>
            <a:off x="945860" y="2633062"/>
            <a:ext cx="586911" cy="737831"/>
          </a:xfrm>
          <a:prstGeom prst="rect">
            <a:avLst/>
          </a:prstGeom>
        </p:spPr>
      </p:pic>
      <p:sp>
        <p:nvSpPr>
          <p:cNvPr id="12" name="文本框 11"/>
          <p:cNvSpPr txBox="1"/>
          <p:nvPr/>
        </p:nvSpPr>
        <p:spPr>
          <a:xfrm>
            <a:off x="1569443" y="2777432"/>
            <a:ext cx="9603053" cy="523220"/>
          </a:xfrm>
          <a:prstGeom prst="rect">
            <a:avLst/>
          </a:prstGeom>
          <a:noFill/>
        </p:spPr>
        <p:txBody>
          <a:bodyPr wrap="square" rtlCol="0">
            <a:spAutoFit/>
          </a:bodyPr>
          <a:lstStyle/>
          <a:p>
            <a:r>
              <a:rPr lang="zh-CN" altLang="en-US" sz="2800">
                <a:latin typeface="华文隶书" panose="02010800040101010101" pitchFamily="2" charset="-122"/>
                <a:ea typeface="华文隶书" panose="02010800040101010101" pitchFamily="2" charset="-122"/>
              </a:rPr>
              <a:t>（</a:t>
            </a:r>
            <a:r>
              <a:rPr lang="en-US" altLang="zh-CN" sz="2800">
                <a:latin typeface="华文隶书" panose="02010800040101010101" pitchFamily="2" charset="-122"/>
                <a:ea typeface="华文隶书" panose="02010800040101010101" pitchFamily="2" charset="-122"/>
              </a:rPr>
              <a:t>1</a:t>
            </a:r>
            <a:r>
              <a:rPr lang="zh-CN" altLang="en-US" sz="2800">
                <a:latin typeface="华文隶书" panose="02010800040101010101" pitchFamily="2" charset="-122"/>
                <a:ea typeface="华文隶书" panose="02010800040101010101" pitchFamily="2" charset="-122"/>
              </a:rPr>
              <a:t>）政治上：</a:t>
            </a:r>
            <a:r>
              <a:rPr lang="zh-CN" altLang="en-US" sz="2800">
                <a:latin typeface="华文楷体" panose="02010600040101010101" pitchFamily="2" charset="-122"/>
                <a:ea typeface="华文楷体" panose="02010600040101010101" pitchFamily="2" charset="-122"/>
              </a:rPr>
              <a:t>建立君主专制制度，设立官僚机构；</a:t>
            </a:r>
          </a:p>
        </p:txBody>
      </p:sp>
      <p:pic>
        <p:nvPicPr>
          <p:cNvPr id="24" name="图片 23"/>
          <p:cNvPicPr>
            <a:picLocks noChangeAspect="1"/>
          </p:cNvPicPr>
          <p:nvPr/>
        </p:nvPicPr>
        <p:blipFill>
          <a:blip r:embed="rId4">
            <a:extLst>
              <a:ext uri="{BEBA8EAE-BF5A-486C-A8C5-ECC9F3942E4B}">
                <a14:imgProps xmlns:a14="http://schemas.microsoft.com/office/drawing/2010/main">
                  <a14:imgLayer r:embed="rId6">
                    <a14:imgEffect>
                      <a14:backgroundRemoval t="2273" b="94091" l="9143" r="89143">
                        <a14:foregroundMark x1="56571" y1="5455" x2="56571" y2="5455"/>
                        <a14:foregroundMark x1="52000" y1="2273" x2="52000" y2="2273"/>
                        <a14:foregroundMark x1="50286" y1="94091" x2="50286" y2="94091"/>
                      </a14:backgroundRemoval>
                    </a14:imgEffect>
                  </a14:imgLayer>
                </a14:imgProps>
              </a:ext>
            </a:extLst>
          </a:blip>
          <a:stretch>
            <a:fillRect/>
          </a:stretch>
        </p:blipFill>
        <p:spPr>
          <a:xfrm>
            <a:off x="937499" y="3553603"/>
            <a:ext cx="586911" cy="737831"/>
          </a:xfrm>
          <a:prstGeom prst="rect">
            <a:avLst/>
          </a:prstGeom>
        </p:spPr>
      </p:pic>
      <p:sp>
        <p:nvSpPr>
          <p:cNvPr id="25" name="文本框 24"/>
          <p:cNvSpPr txBox="1"/>
          <p:nvPr/>
        </p:nvSpPr>
        <p:spPr>
          <a:xfrm>
            <a:off x="1569443" y="3659246"/>
            <a:ext cx="9603053" cy="523220"/>
          </a:xfrm>
          <a:prstGeom prst="rect">
            <a:avLst/>
          </a:prstGeom>
          <a:noFill/>
        </p:spPr>
        <p:txBody>
          <a:bodyPr wrap="square" rtlCol="0">
            <a:spAutoFit/>
          </a:bodyPr>
          <a:lstStyle/>
          <a:p>
            <a:r>
              <a:rPr lang="zh-CN" altLang="en-US" sz="2800">
                <a:latin typeface="华文隶书" panose="02010800040101010101" pitchFamily="2" charset="-122"/>
                <a:ea typeface="华文隶书" panose="02010800040101010101" pitchFamily="2" charset="-122"/>
              </a:rPr>
              <a:t>（</a:t>
            </a:r>
            <a:r>
              <a:rPr lang="en-US" altLang="zh-CN" sz="2800">
                <a:latin typeface="华文隶书" panose="02010800040101010101" pitchFamily="2" charset="-122"/>
                <a:ea typeface="华文隶书" panose="02010800040101010101" pitchFamily="2" charset="-122"/>
              </a:rPr>
              <a:t>2</a:t>
            </a:r>
            <a:r>
              <a:rPr lang="zh-CN" altLang="en-US" sz="2800">
                <a:latin typeface="华文隶书" panose="02010800040101010101" pitchFamily="2" charset="-122"/>
                <a:ea typeface="华文隶书" panose="02010800040101010101" pitchFamily="2" charset="-122"/>
              </a:rPr>
              <a:t>）经济上：</a:t>
            </a:r>
            <a:r>
              <a:rPr lang="zh-CN" altLang="en-US" sz="2800">
                <a:solidFill>
                  <a:prstClr val="black"/>
                </a:solidFill>
                <a:latin typeface="华文楷体" panose="02010600040101010101" pitchFamily="2" charset="-122"/>
                <a:ea typeface="华文楷体" panose="02010600040101010101" pitchFamily="2" charset="-122"/>
              </a:rPr>
              <a:t>大力兴修水利，控制地方经济</a:t>
            </a:r>
            <a:r>
              <a:rPr lang="zh-CN" altLang="en-US" sz="2800">
                <a:latin typeface="华文楷体" panose="02010600040101010101" pitchFamily="2" charset="-122"/>
                <a:ea typeface="华文楷体" panose="02010600040101010101" pitchFamily="2" charset="-122"/>
              </a:rPr>
              <a:t>；</a:t>
            </a:r>
          </a:p>
        </p:txBody>
      </p:sp>
      <p:pic>
        <p:nvPicPr>
          <p:cNvPr id="26" name="图片 25"/>
          <p:cNvPicPr>
            <a:picLocks noChangeAspect="1"/>
          </p:cNvPicPr>
          <p:nvPr/>
        </p:nvPicPr>
        <p:blipFill>
          <a:blip r:embed="rId4">
            <a:extLst>
              <a:ext uri="{BEBA8EAE-BF5A-486C-A8C5-ECC9F3942E4B}">
                <a14:imgProps xmlns:a14="http://schemas.microsoft.com/office/drawing/2010/main">
                  <a14:imgLayer r:embed="rId7">
                    <a14:imgEffect>
                      <a14:backgroundRemoval t="2273" b="94091" l="9143" r="89143">
                        <a14:foregroundMark x1="56571" y1="5455" x2="56571" y2="5455"/>
                        <a14:foregroundMark x1="52000" y1="2273" x2="52000" y2="2273"/>
                        <a14:foregroundMark x1="50286" y1="94091" x2="50286" y2="94091"/>
                      </a14:backgroundRemoval>
                    </a14:imgEffect>
                  </a14:imgLayer>
                </a14:imgProps>
              </a:ext>
            </a:extLst>
          </a:blip>
          <a:stretch>
            <a:fillRect/>
          </a:stretch>
        </p:blipFill>
        <p:spPr>
          <a:xfrm>
            <a:off x="937498" y="4427383"/>
            <a:ext cx="586911" cy="737831"/>
          </a:xfrm>
          <a:prstGeom prst="rect">
            <a:avLst/>
          </a:prstGeom>
        </p:spPr>
      </p:pic>
      <p:sp>
        <p:nvSpPr>
          <p:cNvPr id="27" name="文本框 26"/>
          <p:cNvSpPr txBox="1"/>
          <p:nvPr/>
        </p:nvSpPr>
        <p:spPr>
          <a:xfrm>
            <a:off x="1532770" y="4541337"/>
            <a:ext cx="9376967" cy="523220"/>
          </a:xfrm>
          <a:prstGeom prst="rect">
            <a:avLst/>
          </a:prstGeom>
          <a:noFill/>
        </p:spPr>
        <p:txBody>
          <a:bodyPr wrap="square" rtlCol="0">
            <a:spAutoFit/>
          </a:bodyPr>
          <a:lstStyle/>
          <a:p>
            <a:r>
              <a:rPr lang="zh-CN" altLang="en-US" sz="2800">
                <a:latin typeface="华文隶书" panose="02010800040101010101" pitchFamily="2" charset="-122"/>
                <a:ea typeface="华文隶书" panose="02010800040101010101" pitchFamily="2" charset="-122"/>
              </a:rPr>
              <a:t>（</a:t>
            </a:r>
            <a:r>
              <a:rPr lang="en-US" altLang="zh-CN" sz="2800">
                <a:latin typeface="华文隶书" panose="02010800040101010101" pitchFamily="2" charset="-122"/>
                <a:ea typeface="华文隶书" panose="02010800040101010101" pitchFamily="2" charset="-122"/>
              </a:rPr>
              <a:t>3</a:t>
            </a:r>
            <a:r>
              <a:rPr lang="zh-CN" altLang="en-US" sz="2800">
                <a:latin typeface="华文隶书" panose="02010800040101010101" pitchFamily="2" charset="-122"/>
                <a:ea typeface="华文隶书" panose="02010800040101010101" pitchFamily="2" charset="-122"/>
              </a:rPr>
              <a:t>）军事上：</a:t>
            </a:r>
            <a:r>
              <a:rPr lang="zh-CN" altLang="en-US" sz="2800">
                <a:latin typeface="华文楷体" panose="02010600040101010101" pitchFamily="2" charset="-122"/>
                <a:ea typeface="华文楷体" panose="02010600040101010101" pitchFamily="2" charset="-122"/>
              </a:rPr>
              <a:t>集中军权，直接掌握军队；</a:t>
            </a:r>
          </a:p>
        </p:txBody>
      </p:sp>
      <p:pic>
        <p:nvPicPr>
          <p:cNvPr id="29" name="图片 28"/>
          <p:cNvPicPr>
            <a:picLocks noChangeAspect="1"/>
          </p:cNvPicPr>
          <p:nvPr/>
        </p:nvPicPr>
        <p:blipFill>
          <a:blip r:embed="rId4">
            <a:extLst>
              <a:ext uri="{BEBA8EAE-BF5A-486C-A8C5-ECC9F3942E4B}">
                <a14:imgProps xmlns:a14="http://schemas.microsoft.com/office/drawing/2010/main">
                  <a14:imgLayer r:embed="rId8">
                    <a14:imgEffect>
                      <a14:backgroundRemoval t="2273" b="94091" l="9143" r="89143">
                        <a14:foregroundMark x1="56571" y1="5455" x2="56571" y2="5455"/>
                        <a14:foregroundMark x1="52000" y1="2273" x2="52000" y2="2273"/>
                        <a14:foregroundMark x1="50286" y1="94091" x2="50286" y2="94091"/>
                      </a14:backgroundRemoval>
                    </a14:imgEffect>
                  </a14:imgLayer>
                </a14:imgProps>
              </a:ext>
            </a:extLst>
          </a:blip>
          <a:stretch>
            <a:fillRect/>
          </a:stretch>
        </p:blipFill>
        <p:spPr>
          <a:xfrm>
            <a:off x="945859" y="5296484"/>
            <a:ext cx="586911" cy="737831"/>
          </a:xfrm>
          <a:prstGeom prst="rect">
            <a:avLst/>
          </a:prstGeom>
        </p:spPr>
      </p:pic>
      <p:sp>
        <p:nvSpPr>
          <p:cNvPr id="31" name="文本框 30"/>
          <p:cNvSpPr txBox="1"/>
          <p:nvPr/>
        </p:nvSpPr>
        <p:spPr>
          <a:xfrm>
            <a:off x="1524408" y="5386507"/>
            <a:ext cx="9648087" cy="523220"/>
          </a:xfrm>
          <a:prstGeom prst="rect">
            <a:avLst/>
          </a:prstGeom>
          <a:noFill/>
        </p:spPr>
        <p:txBody>
          <a:bodyPr wrap="square" rtlCol="0">
            <a:spAutoFit/>
          </a:bodyPr>
          <a:lstStyle/>
          <a:p>
            <a:r>
              <a:rPr lang="zh-CN" altLang="en-US" sz="2800">
                <a:latin typeface="华文隶书" panose="02010800040101010101" pitchFamily="2" charset="-122"/>
                <a:ea typeface="华文隶书" panose="02010800040101010101" pitchFamily="2" charset="-122"/>
              </a:rPr>
              <a:t>（</a:t>
            </a:r>
            <a:r>
              <a:rPr lang="en-US" altLang="zh-CN" sz="2800">
                <a:latin typeface="华文隶书" panose="02010800040101010101" pitchFamily="2" charset="-122"/>
                <a:ea typeface="华文隶书" panose="02010800040101010101" pitchFamily="2" charset="-122"/>
              </a:rPr>
              <a:t>4</a:t>
            </a:r>
            <a:r>
              <a:rPr lang="zh-CN" altLang="en-US" sz="2800">
                <a:latin typeface="华文隶书" panose="02010800040101010101" pitchFamily="2" charset="-122"/>
                <a:ea typeface="华文隶书" panose="02010800040101010101" pitchFamily="2" charset="-122"/>
              </a:rPr>
              <a:t>）法律上：</a:t>
            </a:r>
            <a:r>
              <a:rPr lang="zh-CN" altLang="en-US" sz="2800">
                <a:latin typeface="华文楷体" panose="02010600040101010101" pitchFamily="2" charset="-122"/>
                <a:ea typeface="华文楷体" panose="02010600040101010101" pitchFamily="2" charset="-122"/>
              </a:rPr>
              <a:t>加强法制建设，颁布</a:t>
            </a:r>
            <a:r>
              <a:rPr lang="en-US" altLang="zh-CN" sz="2800">
                <a:latin typeface="华文楷体" panose="02010600040101010101" pitchFamily="2" charset="-122"/>
                <a:ea typeface="华文楷体" panose="02010600040101010101" pitchFamily="2" charset="-122"/>
              </a:rPr>
              <a:t>《</a:t>
            </a:r>
            <a:r>
              <a:rPr lang="zh-CN" altLang="en-US" sz="2800">
                <a:latin typeface="华文楷体" panose="02010600040101010101" pitchFamily="2" charset="-122"/>
                <a:ea typeface="华文楷体" panose="02010600040101010101" pitchFamily="2" charset="-122"/>
              </a:rPr>
              <a:t>汉谟拉比法典</a:t>
            </a:r>
            <a:r>
              <a:rPr lang="en-US" altLang="zh-CN" sz="2800">
                <a:latin typeface="华文楷体" panose="02010600040101010101" pitchFamily="2" charset="-122"/>
                <a:ea typeface="华文楷体" panose="02010600040101010101" pitchFamily="2" charset="-122"/>
              </a:rPr>
              <a:t>》</a:t>
            </a:r>
            <a:r>
              <a:rPr lang="zh-CN" altLang="en-US" sz="2800">
                <a:latin typeface="华文楷体" panose="02010600040101010101" pitchFamily="2" charset="-122"/>
                <a:ea typeface="华文楷体" panose="02010600040101010101" pitchFamily="2" charset="-122"/>
              </a:rPr>
              <a:t>。</a:t>
            </a:r>
          </a:p>
        </p:txBody>
      </p:sp>
      <p:pic>
        <p:nvPicPr>
          <p:cNvPr id="23" name="图片 22" descr="C:/Users/lenovo/AppData/Local/Temp/kaimatting/20200519191940/output_aiMatting_20200519191943.pngoutput_aiMatting_20200519191943"/>
          <p:cNvPicPr>
            <a:picLocks noChangeAspect="1"/>
          </p:cNvPicPr>
          <p:nvPr/>
        </p:nvPicPr>
        <p:blipFill>
          <a:blip r:embed="rId9"/>
          <a:stretch>
            <a:fillRect/>
          </a:stretch>
        </p:blipFill>
        <p:spPr>
          <a:xfrm>
            <a:off x="9950706" y="2489831"/>
            <a:ext cx="1440149" cy="2485737"/>
          </a:xfrm>
          <a:prstGeom prst="rect">
            <a:avLst/>
          </a:prstGeom>
        </p:spPr>
      </p:pic>
    </p:spTree>
    <p:extLst>
      <p:ext uri="{BB962C8B-B14F-4D97-AF65-F5344CB8AC3E}">
        <p14:creationId xmlns:p14="http://schemas.microsoft.com/office/powerpoint/2010/main" val="3615233365"/>
      </p:ext>
    </p:extLst>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stretch>
            <a:fillRect/>
          </a:stretch>
        </p:blipFill>
        <p:spPr>
          <a:xfrm>
            <a:off x="4649470" y="1598295"/>
            <a:ext cx="6762115" cy="45485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pic>
        <p:nvPicPr>
          <p:cNvPr id="14" name="图片 13"/>
          <p:cNvPicPr>
            <a:picLocks noChangeAspect="1"/>
          </p:cNvPicPr>
          <p:nvPr/>
        </p:nvPicPr>
        <p:blipFill>
          <a:blip r:embed="rId4">
            <a:extLst>
              <a:ext uri="{BEBA8EAE-BF5A-486C-A8C5-ECC9F3942E4B}">
                <a14:imgProps xmlns:a14="http://schemas.microsoft.com/office/drawing/2010/main">
                  <a14:imgLayer r:embed="rId5">
                    <a14:imgEffect>
                      <a14:backgroundRemoval t="5781" b="100000" l="10000" r="90000">
                        <a14:foregroundMark x1="45467" y1="10750" x2="58933" y2="10208"/>
                        <a14:foregroundMark x1="58933" y1="10208" x2="65600" y2="17615"/>
                        <a14:foregroundMark x1="65600" y1="17615" x2="55733" y2="23397"/>
                        <a14:foregroundMark x1="55733" y1="23397" x2="48533" y2="30985"/>
                        <a14:foregroundMark x1="48533" y1="30985" x2="54933" y2="38753"/>
                        <a14:foregroundMark x1="54933" y1="38753" x2="53067" y2="38934"/>
                        <a14:foregroundMark x1="50800" y1="5781" x2="50800" y2="5781"/>
                      </a14:backgroundRemoval>
                    </a14:imgEffect>
                  </a14:imgLayer>
                </a14:imgProps>
              </a:ext>
            </a:extLst>
          </a:blip>
          <a:stretch>
            <a:fillRect/>
          </a:stretch>
        </p:blipFill>
        <p:spPr>
          <a:xfrm>
            <a:off x="238840" y="1341740"/>
            <a:ext cx="4085510" cy="5061278"/>
          </a:xfrm>
          <a:prstGeom prst="rect">
            <a:avLst/>
          </a:prstGeom>
        </p:spPr>
      </p:pic>
      <p:sp>
        <p:nvSpPr>
          <p:cNvPr id="32" name="文本框 31"/>
          <p:cNvSpPr txBox="1"/>
          <p:nvPr/>
        </p:nvSpPr>
        <p:spPr>
          <a:xfrm>
            <a:off x="4965700" y="1598466"/>
            <a:ext cx="2546645" cy="584775"/>
          </a:xfrm>
          <a:prstGeom prst="rect">
            <a:avLst/>
          </a:prstGeom>
          <a:solidFill>
            <a:srgbClr val="C00000"/>
          </a:solidFill>
        </p:spPr>
        <p:txBody>
          <a:bodyPr wrap="square" rtlCol="0">
            <a:spAutoFit/>
          </a:bodyPr>
          <a:lstStyle/>
          <a:p>
            <a:pPr algn="ctr"/>
            <a:r>
              <a:rPr lang="zh-CN" altLang="en-US" sz="3200">
                <a:solidFill>
                  <a:schemeClr val="bg1"/>
                </a:solidFill>
                <a:latin typeface="华文隶书" panose="02010800040101010101" pitchFamily="2" charset="-122"/>
                <a:ea typeface="华文隶书" panose="02010800040101010101" pitchFamily="2" charset="-122"/>
              </a:rPr>
              <a:t>（</a:t>
            </a:r>
            <a:r>
              <a:rPr lang="en-US" altLang="zh-CN" sz="3200">
                <a:solidFill>
                  <a:schemeClr val="bg1"/>
                </a:solidFill>
                <a:latin typeface="华文隶书" panose="02010800040101010101" pitchFamily="2" charset="-122"/>
                <a:ea typeface="华文隶书" panose="02010800040101010101" pitchFamily="2" charset="-122"/>
              </a:rPr>
              <a:t>1</a:t>
            </a:r>
            <a:r>
              <a:rPr lang="zh-CN" altLang="en-US" sz="3200">
                <a:solidFill>
                  <a:schemeClr val="bg1"/>
                </a:solidFill>
                <a:latin typeface="华文隶书" panose="02010800040101010101" pitchFamily="2" charset="-122"/>
                <a:ea typeface="华文隶书" panose="02010800040101010101" pitchFamily="2" charset="-122"/>
              </a:rPr>
              <a:t>）发现：</a:t>
            </a:r>
          </a:p>
        </p:txBody>
      </p:sp>
      <p:sp>
        <p:nvSpPr>
          <p:cNvPr id="15" name="文本框 14"/>
          <p:cNvSpPr txBox="1"/>
          <p:nvPr/>
        </p:nvSpPr>
        <p:spPr>
          <a:xfrm>
            <a:off x="4965700" y="2183130"/>
            <a:ext cx="6165215" cy="4030980"/>
          </a:xfrm>
          <a:prstGeom prst="rect">
            <a:avLst/>
          </a:prstGeom>
          <a:noFill/>
        </p:spPr>
        <p:txBody>
          <a:bodyPr wrap="square" rtlCol="0">
            <a:spAutoFit/>
          </a:bodyPr>
          <a:lstStyle/>
          <a:p>
            <a:r>
              <a:rPr lang="en-US" altLang="zh-CN" sz="3200">
                <a:latin typeface="华文楷体" panose="02010600040101010101" pitchFamily="2" charset="-122"/>
                <a:ea typeface="华文楷体" panose="02010600040101010101" pitchFamily="2" charset="-122"/>
              </a:rPr>
              <a:t>        1902</a:t>
            </a:r>
            <a:r>
              <a:rPr lang="zh-CN" altLang="en-US" sz="3200">
                <a:latin typeface="华文楷体" panose="02010600040101010101" pitchFamily="2" charset="-122"/>
                <a:ea typeface="华文楷体" panose="02010600040101010101" pitchFamily="2" charset="-122"/>
              </a:rPr>
              <a:t>年法国考古学家在伊朗西南部的苏撒古城旧址上发现一块黑色玄武岩石，几天后又发现了两块，拼合起来后，恰好是一个椭圆柱形的石柱。该石柱高</a:t>
            </a:r>
            <a:r>
              <a:rPr lang="en-US" altLang="zh-CN" sz="3200">
                <a:latin typeface="华文楷体" panose="02010600040101010101" pitchFamily="2" charset="-122"/>
                <a:ea typeface="华文楷体" panose="02010600040101010101" pitchFamily="2" charset="-122"/>
              </a:rPr>
              <a:t>2.25</a:t>
            </a:r>
            <a:r>
              <a:rPr lang="zh-CN" altLang="en-US" sz="3200">
                <a:latin typeface="华文楷体" panose="02010600040101010101" pitchFamily="2" charset="-122"/>
                <a:ea typeface="华文楷体" panose="02010600040101010101" pitchFamily="2" charset="-122"/>
              </a:rPr>
              <a:t>米，上部周长</a:t>
            </a:r>
            <a:r>
              <a:rPr lang="en-US" altLang="zh-CN" sz="3200">
                <a:latin typeface="华文楷体" panose="02010600040101010101" pitchFamily="2" charset="-122"/>
                <a:ea typeface="华文楷体" panose="02010600040101010101" pitchFamily="2" charset="-122"/>
              </a:rPr>
              <a:t>1.65</a:t>
            </a:r>
            <a:r>
              <a:rPr lang="zh-CN" altLang="en-US" sz="3200">
                <a:latin typeface="华文楷体" panose="02010600040101010101" pitchFamily="2" charset="-122"/>
                <a:ea typeface="华文楷体" panose="02010600040101010101" pitchFamily="2" charset="-122"/>
              </a:rPr>
              <a:t>米，底部周长</a:t>
            </a:r>
            <a:r>
              <a:rPr lang="en-US" altLang="zh-CN" sz="3200">
                <a:latin typeface="华文楷体" panose="02010600040101010101" pitchFamily="2" charset="-122"/>
                <a:ea typeface="华文楷体" panose="02010600040101010101" pitchFamily="2" charset="-122"/>
              </a:rPr>
              <a:t>1.90</a:t>
            </a:r>
            <a:r>
              <a:rPr lang="zh-CN" altLang="en-US" sz="3200">
                <a:latin typeface="华文楷体" panose="02010600040101010101" pitchFamily="2" charset="-122"/>
                <a:ea typeface="华文楷体" panose="02010600040101010101" pitchFamily="2" charset="-122"/>
              </a:rPr>
              <a:t>米。这就是</a:t>
            </a:r>
            <a:r>
              <a:rPr lang="en-US" altLang="zh-CN" sz="3200">
                <a:latin typeface="华文楷体" panose="02010600040101010101" pitchFamily="2" charset="-122"/>
                <a:ea typeface="华文楷体" panose="02010600040101010101" pitchFamily="2" charset="-122"/>
              </a:rPr>
              <a:t>《</a:t>
            </a:r>
            <a:r>
              <a:rPr lang="zh-CN" altLang="en-US" sz="3200">
                <a:latin typeface="华文楷体" panose="02010600040101010101" pitchFamily="2" charset="-122"/>
                <a:ea typeface="华文楷体" panose="02010600040101010101" pitchFamily="2" charset="-122"/>
              </a:rPr>
              <a:t>汉谟拉比法典</a:t>
            </a:r>
            <a:r>
              <a:rPr lang="en-US" altLang="zh-CN" sz="3200">
                <a:latin typeface="华文楷体" panose="02010600040101010101" pitchFamily="2" charset="-122"/>
                <a:ea typeface="华文楷体" panose="02010600040101010101" pitchFamily="2" charset="-122"/>
              </a:rPr>
              <a:t>》</a:t>
            </a:r>
            <a:r>
              <a:rPr lang="zh-CN" altLang="en-US" sz="3200">
                <a:latin typeface="华文楷体" panose="02010600040101010101" pitchFamily="2" charset="-122"/>
                <a:ea typeface="华文楷体" panose="02010600040101010101" pitchFamily="2" charset="-122"/>
              </a:rPr>
              <a:t>石柱。</a:t>
            </a:r>
          </a:p>
        </p:txBody>
      </p:sp>
      <p:grpSp>
        <p:nvGrpSpPr>
          <p:cNvPr id="23" name="组合 22"/>
          <p:cNvGrpSpPr/>
          <p:nvPr/>
        </p:nvGrpSpPr>
        <p:grpSpPr>
          <a:xfrm>
            <a:off x="6572559" y="454982"/>
            <a:ext cx="3275688" cy="650627"/>
            <a:chOff x="6078519" y="454982"/>
            <a:chExt cx="3275688" cy="650627"/>
          </a:xfrm>
        </p:grpSpPr>
        <p:grpSp>
          <p:nvGrpSpPr>
            <p:cNvPr id="24" name="组合 23"/>
            <p:cNvGrpSpPr/>
            <p:nvPr/>
          </p:nvGrpSpPr>
          <p:grpSpPr>
            <a:xfrm>
              <a:off x="6078519" y="454982"/>
              <a:ext cx="3275688" cy="650627"/>
              <a:chOff x="6078519" y="454982"/>
              <a:chExt cx="3246334" cy="650627"/>
            </a:xfrm>
          </p:grpSpPr>
          <p:sp>
            <p:nvSpPr>
              <p:cNvPr id="26" name="箭头: V 形 25"/>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27" name="箭头: 五边形 26"/>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25" name="文本框 24"/>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28" name="组合 27"/>
          <p:cNvGrpSpPr/>
          <p:nvPr/>
        </p:nvGrpSpPr>
        <p:grpSpPr>
          <a:xfrm>
            <a:off x="1934" y="454982"/>
            <a:ext cx="6637983" cy="650627"/>
            <a:chOff x="12444" y="454982"/>
            <a:chExt cx="5892707" cy="650627"/>
          </a:xfrm>
        </p:grpSpPr>
        <p:sp>
          <p:nvSpPr>
            <p:cNvPr id="29" name="箭头: 五边形 28"/>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31" name="文本框 30"/>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pic>
        <p:nvPicPr>
          <p:cNvPr id="19" name="图片 18" descr="C:/Users/lenovo/AppData/Local/Temp/kaimatting/20200519191940/output_aiMatting_20200519191943.pngoutput_aiMatting_20200519191943"/>
          <p:cNvPicPr>
            <a:picLocks noChangeAspect="1"/>
          </p:cNvPicPr>
          <p:nvPr/>
        </p:nvPicPr>
        <p:blipFill>
          <a:blip r:embed="rId6"/>
          <a:stretch>
            <a:fillRect/>
          </a:stretch>
        </p:blipFill>
        <p:spPr>
          <a:xfrm>
            <a:off x="-11475" y="5132488"/>
            <a:ext cx="988890" cy="1706851"/>
          </a:xfrm>
          <a:prstGeom prst="rect">
            <a:avLst/>
          </a:prstGeom>
        </p:spPr>
      </p:pic>
    </p:spTree>
    <p:extLst>
      <p:ext uri="{BB962C8B-B14F-4D97-AF65-F5344CB8AC3E}">
        <p14:creationId xmlns:p14="http://schemas.microsoft.com/office/powerpoint/2010/main" val="3955558149"/>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stretch>
            <a:fillRect/>
          </a:stretch>
        </p:blipFill>
        <p:spPr>
          <a:xfrm>
            <a:off x="6432556" y="1346526"/>
            <a:ext cx="5423601" cy="51492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pic>
        <p:nvPicPr>
          <p:cNvPr id="14" name="图片 13"/>
          <p:cNvPicPr>
            <a:picLocks noChangeAspect="1"/>
          </p:cNvPicPr>
          <p:nvPr/>
        </p:nvPicPr>
        <p:blipFill>
          <a:blip r:embed="rId4">
            <a:extLst>
              <a:ext uri="{BEBA8EAE-BF5A-486C-A8C5-ECC9F3942E4B}">
                <a14:imgProps xmlns:a14="http://schemas.microsoft.com/office/drawing/2010/main">
                  <a14:imgLayer r:embed="rId5">
                    <a14:imgEffect>
                      <a14:backgroundRemoval t="6315" b="100000" l="0" r="100000">
                        <a14:foregroundMark x1="43850" y1="12008" x2="61854" y2="11387"/>
                        <a14:foregroundMark x1="61854" y1="11387" x2="70766" y2="19876"/>
                        <a14:foregroundMark x1="70766" y1="19876" x2="57576" y2="26501"/>
                        <a14:foregroundMark x1="57576" y1="26501" x2="47950" y2="35197"/>
                        <a14:foregroundMark x1="47950" y1="35197" x2="56506" y2="44099"/>
                        <a14:foregroundMark x1="56506" y1="44099" x2="54011" y2="44306"/>
                        <a14:foregroundMark x1="50980" y1="6315" x2="50980" y2="6315"/>
                      </a14:backgroundRemoval>
                    </a14:imgEffect>
                  </a14:imgLayer>
                </a14:imgProps>
              </a:ext>
            </a:extLst>
          </a:blip>
          <a:stretch>
            <a:fillRect/>
          </a:stretch>
        </p:blipFill>
        <p:spPr>
          <a:xfrm>
            <a:off x="1055092" y="1131041"/>
            <a:ext cx="3719896" cy="5566364"/>
          </a:xfrm>
          <a:prstGeom prst="rect">
            <a:avLst/>
          </a:prstGeom>
        </p:spPr>
      </p:pic>
      <p:sp>
        <p:nvSpPr>
          <p:cNvPr id="7" name="文本框 6"/>
          <p:cNvSpPr txBox="1"/>
          <p:nvPr/>
        </p:nvSpPr>
        <p:spPr>
          <a:xfrm>
            <a:off x="6639917" y="1609466"/>
            <a:ext cx="2447925" cy="583565"/>
          </a:xfrm>
          <a:prstGeom prst="rect">
            <a:avLst/>
          </a:prstGeom>
          <a:solidFill>
            <a:srgbClr val="C00000"/>
          </a:solidFill>
        </p:spPr>
        <p:txBody>
          <a:bodyPr wrap="square" rtlCol="0">
            <a:spAutoFit/>
          </a:bodyPr>
          <a:lstStyle/>
          <a:p>
            <a:pPr algn="ctr"/>
            <a:r>
              <a:rPr lang="zh-CN" altLang="en-US" sz="3200">
                <a:solidFill>
                  <a:schemeClr val="bg1"/>
                </a:solidFill>
                <a:latin typeface="华文隶书" panose="02010800040101010101" pitchFamily="2" charset="-122"/>
                <a:ea typeface="华文隶书" panose="02010800040101010101" pitchFamily="2" charset="-122"/>
              </a:rPr>
              <a:t>（</a:t>
            </a:r>
            <a:r>
              <a:rPr lang="en-US" altLang="zh-CN" sz="3200">
                <a:solidFill>
                  <a:schemeClr val="bg1"/>
                </a:solidFill>
                <a:latin typeface="华文隶书" panose="02010800040101010101" pitchFamily="2" charset="-122"/>
                <a:ea typeface="华文隶书" panose="02010800040101010101" pitchFamily="2" charset="-122"/>
              </a:rPr>
              <a:t>2</a:t>
            </a:r>
            <a:r>
              <a:rPr lang="zh-CN" altLang="en-US" sz="3200">
                <a:solidFill>
                  <a:schemeClr val="bg1"/>
                </a:solidFill>
                <a:latin typeface="华文隶书" panose="02010800040101010101" pitchFamily="2" charset="-122"/>
                <a:ea typeface="华文隶书" panose="02010800040101010101" pitchFamily="2" charset="-122"/>
              </a:rPr>
              <a:t>）组成：</a:t>
            </a:r>
          </a:p>
        </p:txBody>
      </p:sp>
      <p:sp>
        <p:nvSpPr>
          <p:cNvPr id="11" name="文本框 10"/>
          <p:cNvSpPr txBox="1"/>
          <p:nvPr/>
        </p:nvSpPr>
        <p:spPr>
          <a:xfrm>
            <a:off x="6472052" y="2295668"/>
            <a:ext cx="5412776" cy="3900363"/>
          </a:xfrm>
          <a:prstGeom prst="rect">
            <a:avLst/>
          </a:prstGeom>
          <a:noFill/>
        </p:spPr>
        <p:txBody>
          <a:bodyPr wrap="square" rtlCol="0">
            <a:spAutoFit/>
          </a:bodyPr>
          <a:lstStyle/>
          <a:p>
            <a:pPr>
              <a:lnSpc>
                <a:spcPct val="150000"/>
              </a:lnSpc>
            </a:pPr>
            <a:r>
              <a:rPr lang="zh-CN" altLang="en-US" sz="2800" b="1">
                <a:latin typeface="仿宋" panose="02010609060101010101" charset="-122"/>
                <a:ea typeface="仿宋" panose="02010609060101010101" charset="-122"/>
                <a:sym typeface="+mn-ea"/>
              </a:rPr>
              <a:t>石柱分为上下两部分。上方刻着两个人的浮雕像：</a:t>
            </a:r>
            <a:r>
              <a:rPr lang="zh-CN" altLang="en-US" sz="2800" b="1">
                <a:solidFill>
                  <a:srgbClr val="C00000"/>
                </a:solidFill>
                <a:latin typeface="仿宋" panose="02010609060101010101" charset="-122"/>
                <a:ea typeface="仿宋" panose="02010609060101010101" charset="-122"/>
                <a:sym typeface="+mn-ea"/>
              </a:rPr>
              <a:t>坐着的人像（图右）是太阳神沙马什，站着的人像（图左）是国王汉谟拉比。</a:t>
            </a:r>
            <a:r>
              <a:rPr lang="zh-CN" altLang="en-US" sz="2800" b="1">
                <a:latin typeface="仿宋" panose="02010609060101010101" charset="-122"/>
                <a:ea typeface="仿宋" panose="02010609060101010101" charset="-122"/>
                <a:sym typeface="+mn-ea"/>
              </a:rPr>
              <a:t>石柱下方下方</a:t>
            </a:r>
            <a:r>
              <a:rPr lang="zh-CN" altLang="en-US" sz="2800" b="1">
                <a:solidFill>
                  <a:prstClr val="black"/>
                </a:solidFill>
                <a:latin typeface="仿宋" panose="02010609060101010101" charset="-122"/>
                <a:ea typeface="仿宋" panose="02010609060101010101" charset="-122"/>
                <a:sym typeface="+mn-ea"/>
              </a:rPr>
              <a:t>用</a:t>
            </a:r>
            <a:r>
              <a:rPr lang="zh-CN" altLang="en-US" sz="2800" b="1">
                <a:latin typeface="仿宋" panose="02010609060101010101" charset="-122"/>
                <a:ea typeface="仿宋" panose="02010609060101010101" charset="-122"/>
                <a:sym typeface="+mn-ea"/>
              </a:rPr>
              <a:t>楔形文字</a:t>
            </a:r>
            <a:r>
              <a:rPr lang="zh-CN" altLang="en-US" sz="2800" b="1">
                <a:solidFill>
                  <a:prstClr val="black"/>
                </a:solidFill>
                <a:latin typeface="仿宋" panose="02010609060101010101" charset="-122"/>
                <a:ea typeface="仿宋" panose="02010609060101010101" charset="-122"/>
                <a:sym typeface="+mn-ea"/>
              </a:rPr>
              <a:t>垂直书写记录的法律条文。</a:t>
            </a:r>
            <a:endParaRPr lang="zh-CN" altLang="en-US" sz="2800" b="1">
              <a:latin typeface="仿宋" panose="02010609060101010101" charset="-122"/>
              <a:ea typeface="仿宋" panose="02010609060101010101" charset="-122"/>
              <a:sym typeface="+mn-ea"/>
            </a:endParaRPr>
          </a:p>
        </p:txBody>
      </p:sp>
      <p:pic>
        <p:nvPicPr>
          <p:cNvPr id="10" name="图片 9"/>
          <p:cNvPicPr>
            <a:picLocks noChangeAspect="1"/>
          </p:cNvPicPr>
          <p:nvPr/>
        </p:nvPicPr>
        <p:blipFill>
          <a:blip r:embed="rId6"/>
          <a:stretch>
            <a:fillRect/>
          </a:stretch>
        </p:blipFill>
        <p:spPr>
          <a:xfrm>
            <a:off x="4211185" y="2041710"/>
            <a:ext cx="1877731" cy="963251"/>
          </a:xfrm>
          <a:prstGeom prst="rect">
            <a:avLst/>
          </a:prstGeom>
        </p:spPr>
      </p:pic>
      <p:pic>
        <p:nvPicPr>
          <p:cNvPr id="13" name="图片 12"/>
          <p:cNvPicPr>
            <a:picLocks noChangeAspect="1"/>
          </p:cNvPicPr>
          <p:nvPr/>
        </p:nvPicPr>
        <p:blipFill>
          <a:blip r:embed="rId7"/>
          <a:stretch>
            <a:fillRect/>
          </a:stretch>
        </p:blipFill>
        <p:spPr>
          <a:xfrm>
            <a:off x="4235571" y="4462408"/>
            <a:ext cx="1853345" cy="963251"/>
          </a:xfrm>
          <a:prstGeom prst="rect">
            <a:avLst/>
          </a:prstGeom>
        </p:spPr>
      </p:pic>
      <p:grpSp>
        <p:nvGrpSpPr>
          <p:cNvPr id="31" name="组合 30"/>
          <p:cNvGrpSpPr/>
          <p:nvPr/>
        </p:nvGrpSpPr>
        <p:grpSpPr>
          <a:xfrm>
            <a:off x="6572559" y="454982"/>
            <a:ext cx="3275688" cy="650627"/>
            <a:chOff x="6078519" y="454982"/>
            <a:chExt cx="3275688" cy="650627"/>
          </a:xfrm>
        </p:grpSpPr>
        <p:grpSp>
          <p:nvGrpSpPr>
            <p:cNvPr id="32" name="组合 31"/>
            <p:cNvGrpSpPr/>
            <p:nvPr/>
          </p:nvGrpSpPr>
          <p:grpSpPr>
            <a:xfrm>
              <a:off x="6078519" y="454982"/>
              <a:ext cx="3275688" cy="650627"/>
              <a:chOff x="6078519" y="454982"/>
              <a:chExt cx="3246334" cy="650627"/>
            </a:xfrm>
          </p:grpSpPr>
          <p:sp>
            <p:nvSpPr>
              <p:cNvPr id="35" name="箭头: V 形 34"/>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36" name="箭头: 五边形 35"/>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34" name="文本框 33"/>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37" name="组合 36"/>
          <p:cNvGrpSpPr/>
          <p:nvPr/>
        </p:nvGrpSpPr>
        <p:grpSpPr>
          <a:xfrm>
            <a:off x="1934" y="454982"/>
            <a:ext cx="6637983" cy="650627"/>
            <a:chOff x="12444" y="454982"/>
            <a:chExt cx="5892707" cy="650627"/>
          </a:xfrm>
        </p:grpSpPr>
        <p:sp>
          <p:nvSpPr>
            <p:cNvPr id="38" name="箭头: 五边形 37"/>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39" name="文本框 38"/>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pic>
        <p:nvPicPr>
          <p:cNvPr id="22" name="图片 21" descr="C:/Users/lenovo/AppData/Local/Temp/kaimatting/20200519191940/output_aiMatting_20200519191943.pngoutput_aiMatting_20200519191943"/>
          <p:cNvPicPr>
            <a:picLocks noChangeAspect="1"/>
          </p:cNvPicPr>
          <p:nvPr/>
        </p:nvPicPr>
        <p:blipFill>
          <a:blip r:embed="rId8"/>
          <a:stretch>
            <a:fillRect/>
          </a:stretch>
        </p:blipFill>
        <p:spPr>
          <a:xfrm>
            <a:off x="-81579" y="5151149"/>
            <a:ext cx="988890" cy="1706851"/>
          </a:xfrm>
          <a:prstGeom prst="rect">
            <a:avLst/>
          </a:prstGeom>
        </p:spPr>
      </p:pic>
    </p:spTree>
    <p:extLst>
      <p:ext uri="{BB962C8B-B14F-4D97-AF65-F5344CB8AC3E}">
        <p14:creationId xmlns:p14="http://schemas.microsoft.com/office/powerpoint/2010/main" val="3519375841"/>
      </p:ext>
    </p:extLst>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8" name="矩形 17"/>
          <p:cNvSpPr/>
          <p:nvPr/>
        </p:nvSpPr>
        <p:spPr>
          <a:xfrm>
            <a:off x="226886" y="11196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7" name="文本框 6"/>
          <p:cNvSpPr txBox="1"/>
          <p:nvPr/>
        </p:nvSpPr>
        <p:spPr>
          <a:xfrm>
            <a:off x="7233451" y="1800393"/>
            <a:ext cx="6679258" cy="669927"/>
          </a:xfrm>
          <a:prstGeom prst="rect">
            <a:avLst/>
          </a:prstGeom>
          <a:noFill/>
        </p:spPr>
        <p:txBody>
          <a:bodyPr wrap="square" rtlCol="0">
            <a:spAutoFit/>
          </a:bodyPr>
          <a:lstStyle/>
          <a:p>
            <a:pPr>
              <a:lnSpc>
                <a:spcPct val="130000"/>
              </a:lnSpc>
              <a:spcBef>
                <a:spcPct val="0"/>
              </a:spcBef>
              <a:spcAft>
                <a:spcPct val="0"/>
              </a:spcAft>
            </a:pPr>
            <a:r>
              <a:rPr lang="zh-CN" altLang="en-US" sz="3200" b="1">
                <a:solidFill>
                  <a:schemeClr val="tx1"/>
                </a:solidFill>
                <a:latin typeface="华文中宋" panose="02010600040101010101" pitchFamily="2" charset="-122"/>
                <a:ea typeface="华文中宋" panose="02010600040101010101" pitchFamily="2" charset="-122"/>
                <a:cs typeface="楷体" panose="02010609060101010101" charset="-122"/>
                <a:sym typeface="+mn-ea"/>
              </a:rPr>
              <a:t>猜一猜：他们在做什么？</a:t>
            </a:r>
          </a:p>
        </p:txBody>
      </p:sp>
      <p:grpSp>
        <p:nvGrpSpPr>
          <p:cNvPr id="37" name="组合 36"/>
          <p:cNvGrpSpPr/>
          <p:nvPr/>
        </p:nvGrpSpPr>
        <p:grpSpPr>
          <a:xfrm>
            <a:off x="6572559" y="454982"/>
            <a:ext cx="3275688" cy="650627"/>
            <a:chOff x="6078519" y="454982"/>
            <a:chExt cx="3275688" cy="650627"/>
          </a:xfrm>
        </p:grpSpPr>
        <p:grpSp>
          <p:nvGrpSpPr>
            <p:cNvPr id="38" name="组合 37"/>
            <p:cNvGrpSpPr/>
            <p:nvPr/>
          </p:nvGrpSpPr>
          <p:grpSpPr>
            <a:xfrm>
              <a:off x="6078519" y="454982"/>
              <a:ext cx="3275688" cy="650627"/>
              <a:chOff x="6078519" y="454982"/>
              <a:chExt cx="3246334" cy="650627"/>
            </a:xfrm>
          </p:grpSpPr>
          <p:sp>
            <p:nvSpPr>
              <p:cNvPr id="40" name="箭头: V 形 39"/>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1" name="箭头: 五边形 40"/>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39" name="文本框 38"/>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43" name="组合 42"/>
          <p:cNvGrpSpPr/>
          <p:nvPr/>
        </p:nvGrpSpPr>
        <p:grpSpPr>
          <a:xfrm>
            <a:off x="1934" y="454982"/>
            <a:ext cx="6637983" cy="650627"/>
            <a:chOff x="12444" y="454982"/>
            <a:chExt cx="5892707" cy="650627"/>
          </a:xfrm>
        </p:grpSpPr>
        <p:sp>
          <p:nvSpPr>
            <p:cNvPr id="44" name="箭头: 五边形 43"/>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45" name="文本框 44"/>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pic>
        <p:nvPicPr>
          <p:cNvPr id="21" name="图片 20" descr="C:/Users/lenovo/AppData/Local/Temp/kaimatting/20200519191940/output_aiMatting_20200519191943.pngoutput_aiMatting_20200519191943"/>
          <p:cNvPicPr>
            <a:picLocks noChangeAspect="1"/>
          </p:cNvPicPr>
          <p:nvPr/>
        </p:nvPicPr>
        <p:blipFill>
          <a:blip r:embed="rId3"/>
          <a:stretch>
            <a:fillRect/>
          </a:stretch>
        </p:blipFill>
        <p:spPr>
          <a:xfrm>
            <a:off x="-11475" y="5132488"/>
            <a:ext cx="988890" cy="1706851"/>
          </a:xfrm>
          <a:prstGeom prst="rect">
            <a:avLst/>
          </a:prstGeom>
        </p:spPr>
      </p:pic>
      <p:pic>
        <p:nvPicPr>
          <p:cNvPr id="19" name="图片 18" descr="C:/Users/lenovo/AppData/Local/Temp/kaimatting/20200520143120/output_aiMatting_20200520143122.pngoutput_aiMatting_20200520143122"/>
          <p:cNvPicPr>
            <a:picLocks noChangeAspect="1"/>
          </p:cNvPicPr>
          <p:nvPr/>
        </p:nvPicPr>
        <p:blipFill>
          <a:blip r:embed="rId4">
            <a:lum bright="12000"/>
            <a:extLst>
              <a:ext uri="{BEBA8EAE-BF5A-486C-A8C5-ECC9F3942E4B}">
                <a14:imgProps xmlns:a14="http://schemas.microsoft.com/office/drawing/2010/main">
                  <a14:imgLayer r:embed="rId5">
                    <a14:imgEffect>
                      <a14:backgroundRemoval t="655" b="92904" l="4198" r="91454">
                        <a14:foregroundMark x1="76162" y1="85153" x2="27286" y2="77402"/>
                        <a14:foregroundMark x1="27286" y1="77402" x2="17991" y2="71725"/>
                        <a14:foregroundMark x1="17991" y1="71725" x2="9745" y2="46288"/>
                        <a14:foregroundMark x1="9745" y1="46288" x2="10045" y2="36572"/>
                        <a14:foregroundMark x1="10045" y1="36572" x2="19790" y2="19432"/>
                        <a14:foregroundMark x1="19790" y1="19432" x2="28336" y2="13755"/>
                        <a14:foregroundMark x1="28336" y1="13755" x2="41379" y2="11572"/>
                        <a14:foregroundMark x1="41379" y1="11572" x2="65667" y2="14301"/>
                        <a14:foregroundMark x1="65667" y1="14301" x2="74213" y2="21070"/>
                        <a14:foregroundMark x1="74213" y1="21070" x2="83208" y2="46943"/>
                        <a14:foregroundMark x1="83208" y1="46943" x2="82459" y2="66594"/>
                        <a14:foregroundMark x1="82459" y1="66594" x2="79160" y2="74236"/>
                        <a14:foregroundMark x1="14393" y1="85153" x2="79610" y2="87445"/>
                        <a14:foregroundMark x1="79610" y1="87445" x2="87706" y2="87009"/>
                        <a14:foregroundMark x1="10195" y1="91376" x2="23088" y2="91048"/>
                        <a14:foregroundMark x1="23088" y1="91048" x2="62669" y2="91812"/>
                        <a14:foregroundMark x1="62669" y1="91812" x2="87106" y2="90066"/>
                        <a14:foregroundMark x1="87106" y1="90066" x2="91454" y2="90066"/>
                        <a14:foregroundMark x1="91904" y1="92467" x2="13643" y2="92904"/>
                        <a14:foregroundMark x1="5697" y1="40393" x2="4198" y2="26965"/>
                        <a14:foregroundMark x1="26987" y1="5349" x2="51124" y2="1528"/>
                        <a14:foregroundMark x1="51124" y1="1528" x2="75112" y2="6004"/>
                        <a14:foregroundMark x1="75112" y1="6004" x2="85907" y2="12445"/>
                        <a14:foregroundMark x1="62519" y1="3603" x2="51124" y2="2729"/>
                        <a14:foregroundMark x1="51124" y1="2729" x2="47076" y2="655"/>
                      </a14:backgroundRemoval>
                    </a14:imgEffect>
                  </a14:imgLayer>
                </a14:imgProps>
              </a:ext>
            </a:extLst>
          </a:blip>
          <a:srcRect b="6575"/>
          <a:stretch>
            <a:fillRect/>
          </a:stretch>
        </p:blipFill>
        <p:spPr>
          <a:xfrm>
            <a:off x="1463495" y="1219794"/>
            <a:ext cx="4168292" cy="518322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2" name="椭圆 1"/>
          <p:cNvSpPr/>
          <p:nvPr/>
        </p:nvSpPr>
        <p:spPr>
          <a:xfrm>
            <a:off x="2997030" y="2794776"/>
            <a:ext cx="1180155" cy="1573686"/>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3821819" y="4550420"/>
            <a:ext cx="3411632" cy="461665"/>
          </a:xfrm>
          <a:prstGeom prst="rect">
            <a:avLst/>
          </a:prstGeom>
          <a:solidFill>
            <a:schemeClr val="accent4">
              <a:lumMod val="60000"/>
              <a:lumOff val="40000"/>
            </a:schemeClr>
          </a:solidFill>
        </p:spPr>
        <p:txBody>
          <a:bodyPr wrap="square" rtlCol="0">
            <a:spAutoFit/>
          </a:bodyPr>
          <a:lstStyle/>
          <a:p>
            <a:r>
              <a:rPr lang="zh-CN" altLang="en-US" sz="2400" b="1">
                <a:latin typeface="华文中宋" panose="02010600040101010101" pitchFamily="2" charset="-122"/>
                <a:ea typeface="华文中宋" panose="02010600040101010101" pitchFamily="2" charset="-122"/>
              </a:rPr>
              <a:t>象征权力与正义的权杖</a:t>
            </a:r>
          </a:p>
        </p:txBody>
      </p:sp>
      <p:sp>
        <p:nvSpPr>
          <p:cNvPr id="22" name="椭圆 21"/>
          <p:cNvSpPr/>
          <p:nvPr/>
        </p:nvSpPr>
        <p:spPr>
          <a:xfrm>
            <a:off x="1977363" y="2227693"/>
            <a:ext cx="1152047" cy="2212253"/>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1430228" y="5132488"/>
            <a:ext cx="4201559" cy="461665"/>
          </a:xfrm>
          <a:prstGeom prst="rect">
            <a:avLst/>
          </a:prstGeom>
          <a:solidFill>
            <a:schemeClr val="accent4">
              <a:lumMod val="60000"/>
              <a:lumOff val="40000"/>
            </a:schemeClr>
          </a:solidFill>
        </p:spPr>
        <p:txBody>
          <a:bodyPr wrap="square" rtlCol="0">
            <a:spAutoFit/>
          </a:bodyPr>
          <a:lstStyle/>
          <a:p>
            <a:r>
              <a:rPr lang="zh-CN" altLang="en-US" sz="2400" b="1">
                <a:latin typeface="华文中宋" panose="02010600040101010101" pitchFamily="2" charset="-122"/>
                <a:ea typeface="华文中宋" panose="02010600040101010101" pitchFamily="2" charset="-122"/>
              </a:rPr>
              <a:t>国王从太阳神手中接过权杖</a:t>
            </a:r>
          </a:p>
        </p:txBody>
      </p:sp>
      <p:sp>
        <p:nvSpPr>
          <p:cNvPr id="24" name="椭圆 23"/>
          <p:cNvSpPr/>
          <p:nvPr/>
        </p:nvSpPr>
        <p:spPr>
          <a:xfrm>
            <a:off x="2826979" y="1274597"/>
            <a:ext cx="1350206" cy="1314622"/>
          </a:xfrm>
          <a:prstGeom prst="ellipse">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277622" y="1631798"/>
            <a:ext cx="1898593" cy="461665"/>
          </a:xfrm>
          <a:prstGeom prst="rect">
            <a:avLst/>
          </a:prstGeom>
          <a:solidFill>
            <a:schemeClr val="accent4">
              <a:lumMod val="60000"/>
              <a:lumOff val="40000"/>
            </a:schemeClr>
          </a:solidFill>
        </p:spPr>
        <p:txBody>
          <a:bodyPr wrap="square" rtlCol="0">
            <a:spAutoFit/>
          </a:bodyPr>
          <a:lstStyle/>
          <a:p>
            <a:r>
              <a:rPr lang="zh-CN" altLang="en-US" sz="2400" b="1">
                <a:latin typeface="华文中宋" panose="02010600040101010101" pitchFamily="2" charset="-122"/>
                <a:ea typeface="华文中宋" panose="02010600040101010101" pitchFamily="2" charset="-122"/>
              </a:rPr>
              <a:t>太阳的标志</a:t>
            </a:r>
          </a:p>
        </p:txBody>
      </p:sp>
    </p:spTree>
    <p:extLst>
      <p:ext uri="{BB962C8B-B14F-4D97-AF65-F5344CB8AC3E}">
        <p14:creationId xmlns:p14="http://schemas.microsoft.com/office/powerpoint/2010/main" val="181682227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4"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5"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down)">
                                      <p:cBhvr>
                                        <p:cTn id="10" dur="500"/>
                                        <p:tgtEl>
                                          <p:spTgt spid="25"/>
                                        </p:tgtEl>
                                      </p:cBhvr>
                                    </p:animEffec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arn(inVertical)">
                                      <p:cBhvr>
                                        <p:cTn id="16" dur="500"/>
                                        <p:tgtEl>
                                          <p:spTgt spid="2"/>
                                        </p:tgtEl>
                                      </p:cBhvr>
                                    </p:animEffect>
                                  </p:childTnLst>
                                </p:cTn>
                              </p:par>
                              <p:par>
                                <p:cTn id="17" presetID="16" presetClass="entr" presetSubtype="21" fill="hold" grpId="1"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4" fill="hold" grpId="2"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down)">
                                      <p:cBhvr>
                                        <p:cTn id="25" dur="500"/>
                                        <p:tgtEl>
                                          <p:spTgt spid="22"/>
                                        </p:tgtEl>
                                      </p:cBhvr>
                                    </p:animEffect>
                                  </p:childTnLst>
                                </p:cTn>
                              </p:par>
                              <p:par>
                                <p:cTn id="26" presetID="22" presetClass="entr" presetSubtype="4" fill="hold" grpId="3"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down)">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1"/>
      <p:bldP spid="22" grpId="2"/>
      <p:bldP spid="23" grpId="3"/>
      <p:bldP spid="24" grpId="4"/>
      <p:bldP spid="25" grpId="5"/>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8" name="矩形 17"/>
          <p:cNvSpPr/>
          <p:nvPr/>
        </p:nvSpPr>
        <p:spPr>
          <a:xfrm>
            <a:off x="226886" y="11196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pic>
        <p:nvPicPr>
          <p:cNvPr id="33" name="图片 32"/>
          <p:cNvPicPr>
            <a:picLocks noChangeAspect="1"/>
          </p:cNvPicPr>
          <p:nvPr/>
        </p:nvPicPr>
        <p:blipFill>
          <a:blip r:embed="rId3"/>
          <a:stretch>
            <a:fillRect/>
          </a:stretch>
        </p:blipFill>
        <p:spPr>
          <a:xfrm>
            <a:off x="4283444" y="2202773"/>
            <a:ext cx="7425252" cy="37901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文本框 6"/>
          <p:cNvSpPr txBox="1"/>
          <p:nvPr/>
        </p:nvSpPr>
        <p:spPr>
          <a:xfrm>
            <a:off x="4543523" y="2480385"/>
            <a:ext cx="6679258" cy="3413242"/>
          </a:xfrm>
          <a:prstGeom prst="rect">
            <a:avLst/>
          </a:prstGeom>
          <a:noFill/>
        </p:spPr>
        <p:txBody>
          <a:bodyPr wrap="square" rtlCol="0">
            <a:spAutoFit/>
          </a:bodyPr>
          <a:lstStyle/>
          <a:p>
            <a:pPr>
              <a:lnSpc>
                <a:spcPct val="130000"/>
              </a:lnSpc>
              <a:spcBef>
                <a:spcPct val="0"/>
              </a:spcBef>
              <a:spcAft>
                <a:spcPct val="0"/>
              </a:spcAft>
            </a:pPr>
            <a:r>
              <a:rPr lang="zh-CN" altLang="en-US" sz="2800">
                <a:solidFill>
                  <a:schemeClr val="tx1"/>
                </a:solidFill>
                <a:latin typeface="华文楷体" panose="02010600040101010101" pitchFamily="2" charset="-122"/>
                <a:ea typeface="华文楷体" panose="02010600040101010101" pitchFamily="2" charset="-122"/>
                <a:cs typeface="楷体" panose="02010609060101010101" charset="-122"/>
                <a:sym typeface="+mn-ea"/>
              </a:rPr>
              <a:t>“安努与恩里尔（古巴比伦的神）为人类造福，命令我，荣耀而敬神的国王，汉谟拉比，发扬正义，消灭邪恶不法的人，恃强而不凌弱，</a:t>
            </a:r>
            <a:r>
              <a:rPr lang="zh-CN" altLang="en-US" sz="2800">
                <a:solidFill>
                  <a:srgbClr val="C00000"/>
                </a:solidFill>
                <a:latin typeface="华文楷体" panose="02010600040101010101" pitchFamily="2" charset="-122"/>
                <a:ea typeface="华文楷体" panose="02010600040101010101" pitchFamily="2" charset="-122"/>
                <a:cs typeface="楷体" panose="02010609060101010101" charset="-122"/>
                <a:sym typeface="+mn-ea"/>
              </a:rPr>
              <a:t>使我如同沙马什一样，统治百姓，光耀大地。</a:t>
            </a:r>
            <a:r>
              <a:rPr lang="zh-CN" altLang="en-US" sz="2800">
                <a:solidFill>
                  <a:schemeClr val="tx1"/>
                </a:solidFill>
                <a:latin typeface="华文楷体" panose="02010600040101010101" pitchFamily="2" charset="-122"/>
                <a:ea typeface="华文楷体" panose="02010600040101010101" pitchFamily="2" charset="-122"/>
                <a:cs typeface="楷体" panose="02010609060101010101" charset="-122"/>
                <a:sym typeface="+mn-ea"/>
              </a:rPr>
              <a:t>”</a:t>
            </a:r>
            <a:endParaRPr lang="en-US" altLang="zh-CN" sz="2800">
              <a:solidFill>
                <a:schemeClr val="tx1"/>
              </a:solidFill>
              <a:latin typeface="华文楷体" panose="02010600040101010101" pitchFamily="2" charset="-122"/>
              <a:ea typeface="华文楷体" panose="02010600040101010101" pitchFamily="2" charset="-122"/>
              <a:cs typeface="楷体" panose="02010609060101010101" charset="-122"/>
              <a:sym typeface="+mn-ea"/>
            </a:endParaRPr>
          </a:p>
          <a:p>
            <a:pPr algn="r">
              <a:lnSpc>
                <a:spcPct val="130000"/>
              </a:lnSpc>
              <a:spcBef>
                <a:spcPct val="0"/>
              </a:spcBef>
              <a:spcAft>
                <a:spcPct val="0"/>
              </a:spcAft>
            </a:pPr>
            <a:r>
              <a:rPr lang="en-US" altLang="zh-CN" sz="2800">
                <a:latin typeface="华文楷体" panose="02010600040101010101" pitchFamily="2" charset="-122"/>
                <a:ea typeface="华文楷体" panose="02010600040101010101" pitchFamily="2" charset="-122"/>
                <a:cs typeface="楷体" panose="02010609060101010101" charset="-122"/>
                <a:sym typeface="+mn-ea"/>
              </a:rPr>
              <a:t>——</a:t>
            </a:r>
            <a:r>
              <a:rPr lang="zh-CN" altLang="en-US" sz="2800">
                <a:latin typeface="华文楷体" panose="02010600040101010101" pitchFamily="2" charset="-122"/>
                <a:ea typeface="华文楷体" panose="02010600040101010101" pitchFamily="2" charset="-122"/>
                <a:cs typeface="楷体" panose="02010609060101010101" charset="-122"/>
                <a:sym typeface="+mn-ea"/>
              </a:rPr>
              <a:t>《汉谟拉比法典》序言</a:t>
            </a:r>
            <a:endParaRPr lang="zh-CN" altLang="en-US" sz="2800">
              <a:solidFill>
                <a:schemeClr val="tx1"/>
              </a:solidFill>
              <a:latin typeface="华文楷体" panose="02010600040101010101" pitchFamily="2" charset="-122"/>
              <a:ea typeface="华文楷体" panose="02010600040101010101" pitchFamily="2" charset="-122"/>
              <a:cs typeface="楷体" panose="02010609060101010101" charset="-122"/>
              <a:sym typeface="+mn-ea"/>
            </a:endParaRPr>
          </a:p>
        </p:txBody>
      </p:sp>
      <p:sp>
        <p:nvSpPr>
          <p:cNvPr id="12" name="文本框 11"/>
          <p:cNvSpPr txBox="1"/>
          <p:nvPr/>
        </p:nvSpPr>
        <p:spPr>
          <a:xfrm rot="10800000" flipV="1">
            <a:off x="7244940" y="6048908"/>
            <a:ext cx="2216150" cy="645160"/>
          </a:xfrm>
          <a:prstGeom prst="rect">
            <a:avLst/>
          </a:prstGeom>
          <a:solidFill>
            <a:srgbClr val="C00000"/>
          </a:solidFill>
          <a:ln w="9525">
            <a:noFill/>
          </a:ln>
        </p:spPr>
        <p:txBody>
          <a:bodyPr wrap="square">
            <a:spAutoFit/>
          </a:bodyPr>
          <a:lstStyle/>
          <a:p>
            <a:pPr indent="0"/>
            <a:r>
              <a:rPr lang="en-US" altLang="zh-CN" sz="3600" b="1">
                <a:solidFill>
                  <a:srgbClr val="C00000"/>
                </a:solidFill>
                <a:latin typeface="华文楷体" panose="02010600040101010101" pitchFamily="2" charset="-122"/>
                <a:ea typeface="华文楷体" panose="02010600040101010101" pitchFamily="2" charset="-122"/>
              </a:rPr>
              <a:t>  </a:t>
            </a:r>
            <a:r>
              <a:rPr lang="zh-CN" altLang="en-US" sz="3200">
                <a:solidFill>
                  <a:schemeClr val="bg1"/>
                </a:solidFill>
                <a:latin typeface="华文隶书" panose="02010800040101010101" pitchFamily="2" charset="-122"/>
                <a:ea typeface="华文隶书" panose="02010800040101010101" pitchFamily="2" charset="-122"/>
              </a:rPr>
              <a:t>君权神授</a:t>
            </a:r>
            <a:endParaRPr lang="zh-CN" altLang="en-US" sz="3600" b="1">
              <a:solidFill>
                <a:schemeClr val="bg1"/>
              </a:solidFill>
              <a:latin typeface="华文楷体" panose="02010600040101010101" pitchFamily="2" charset="-122"/>
              <a:ea typeface="华文楷体" panose="02010600040101010101" pitchFamily="2" charset="-122"/>
            </a:endParaRPr>
          </a:p>
        </p:txBody>
      </p:sp>
      <p:grpSp>
        <p:nvGrpSpPr>
          <p:cNvPr id="37" name="组合 36"/>
          <p:cNvGrpSpPr/>
          <p:nvPr/>
        </p:nvGrpSpPr>
        <p:grpSpPr>
          <a:xfrm>
            <a:off x="6572559" y="454982"/>
            <a:ext cx="3275688" cy="650627"/>
            <a:chOff x="6078519" y="454982"/>
            <a:chExt cx="3275688" cy="650627"/>
          </a:xfrm>
        </p:grpSpPr>
        <p:grpSp>
          <p:nvGrpSpPr>
            <p:cNvPr id="38" name="组合 37"/>
            <p:cNvGrpSpPr/>
            <p:nvPr/>
          </p:nvGrpSpPr>
          <p:grpSpPr>
            <a:xfrm>
              <a:off x="6078519" y="454982"/>
              <a:ext cx="3275688" cy="650627"/>
              <a:chOff x="6078519" y="454982"/>
              <a:chExt cx="3246334" cy="650627"/>
            </a:xfrm>
          </p:grpSpPr>
          <p:sp>
            <p:nvSpPr>
              <p:cNvPr id="40" name="箭头: V 形 39"/>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1" name="箭头: 五边形 40"/>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39" name="文本框 38"/>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43" name="组合 42"/>
          <p:cNvGrpSpPr/>
          <p:nvPr/>
        </p:nvGrpSpPr>
        <p:grpSpPr>
          <a:xfrm>
            <a:off x="1934" y="454982"/>
            <a:ext cx="6637983" cy="650627"/>
            <a:chOff x="12444" y="454982"/>
            <a:chExt cx="5892707" cy="650627"/>
          </a:xfrm>
        </p:grpSpPr>
        <p:sp>
          <p:nvSpPr>
            <p:cNvPr id="44" name="箭头: 五边形 43"/>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45" name="文本框 44"/>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pic>
        <p:nvPicPr>
          <p:cNvPr id="21" name="图片 20" descr="C:/Users/lenovo/AppData/Local/Temp/kaimatting/20200519191940/output_aiMatting_20200519191943.pngoutput_aiMatting_20200519191943"/>
          <p:cNvPicPr>
            <a:picLocks noChangeAspect="1"/>
          </p:cNvPicPr>
          <p:nvPr/>
        </p:nvPicPr>
        <p:blipFill>
          <a:blip r:embed="rId4"/>
          <a:stretch>
            <a:fillRect/>
          </a:stretch>
        </p:blipFill>
        <p:spPr>
          <a:xfrm>
            <a:off x="-11475" y="5132488"/>
            <a:ext cx="988890" cy="1706851"/>
          </a:xfrm>
          <a:prstGeom prst="rect">
            <a:avLst/>
          </a:prstGeom>
        </p:spPr>
      </p:pic>
      <p:pic>
        <p:nvPicPr>
          <p:cNvPr id="19" name="图片 18" descr="C:/Users/lenovo/AppData/Local/Temp/kaimatting/20200520143120/output_aiMatting_20200520143122.pngoutput_aiMatting_20200520143122"/>
          <p:cNvPicPr>
            <a:picLocks noChangeAspect="1"/>
          </p:cNvPicPr>
          <p:nvPr/>
        </p:nvPicPr>
        <p:blipFill>
          <a:blip r:embed="rId5">
            <a:lum bright="12000"/>
            <a:extLst>
              <a:ext uri="{BEBA8EAE-BF5A-486C-A8C5-ECC9F3942E4B}">
                <a14:imgProps xmlns:a14="http://schemas.microsoft.com/office/drawing/2010/main">
                  <a14:imgLayer r:embed="rId6">
                    <a14:imgEffect>
                      <a14:backgroundRemoval t="655" b="92904" l="4198" r="91454">
                        <a14:foregroundMark x1="76162" y1="85153" x2="27286" y2="77402"/>
                        <a14:foregroundMark x1="27286" y1="77402" x2="17991" y2="71725"/>
                        <a14:foregroundMark x1="17991" y1="71725" x2="9745" y2="46288"/>
                        <a14:foregroundMark x1="9745" y1="46288" x2="10045" y2="36572"/>
                        <a14:foregroundMark x1="10045" y1="36572" x2="19790" y2="19432"/>
                        <a14:foregroundMark x1="19790" y1="19432" x2="28336" y2="13755"/>
                        <a14:foregroundMark x1="28336" y1="13755" x2="41379" y2="11572"/>
                        <a14:foregroundMark x1="41379" y1="11572" x2="65667" y2="14301"/>
                        <a14:foregroundMark x1="65667" y1="14301" x2="74213" y2="21070"/>
                        <a14:foregroundMark x1="74213" y1="21070" x2="83208" y2="46943"/>
                        <a14:foregroundMark x1="83208" y1="46943" x2="82459" y2="66594"/>
                        <a14:foregroundMark x1="82459" y1="66594" x2="79160" y2="74236"/>
                        <a14:foregroundMark x1="14393" y1="85153" x2="79610" y2="87445"/>
                        <a14:foregroundMark x1="79610" y1="87445" x2="87706" y2="87009"/>
                        <a14:foregroundMark x1="10195" y1="91376" x2="23088" y2="91048"/>
                        <a14:foregroundMark x1="23088" y1="91048" x2="62669" y2="91812"/>
                        <a14:foregroundMark x1="62669" y1="91812" x2="87106" y2="90066"/>
                        <a14:foregroundMark x1="87106" y1="90066" x2="91454" y2="90066"/>
                        <a14:foregroundMark x1="91904" y1="92467" x2="13643" y2="92904"/>
                        <a14:foregroundMark x1="5697" y1="40393" x2="4198" y2="26965"/>
                        <a14:foregroundMark x1="26987" y1="5349" x2="51124" y2="1528"/>
                        <a14:foregroundMark x1="51124" y1="1528" x2="75112" y2="6004"/>
                        <a14:foregroundMark x1="75112" y1="6004" x2="85907" y2="12445"/>
                        <a14:foregroundMark x1="62519" y1="3603" x2="51124" y2="2729"/>
                        <a14:foregroundMark x1="51124" y1="2729" x2="47076" y2="655"/>
                      </a14:backgroundRemoval>
                    </a14:imgEffect>
                  </a14:imgLayer>
                </a14:imgProps>
              </a:ext>
            </a:extLst>
          </a:blip>
          <a:srcRect b="6575"/>
          <a:stretch>
            <a:fillRect/>
          </a:stretch>
        </p:blipFill>
        <p:spPr>
          <a:xfrm>
            <a:off x="1251132" y="2324200"/>
            <a:ext cx="2826928" cy="351525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20" name="文本框 19"/>
          <p:cNvSpPr txBox="1"/>
          <p:nvPr/>
        </p:nvSpPr>
        <p:spPr>
          <a:xfrm>
            <a:off x="457900" y="1382744"/>
            <a:ext cx="6679258" cy="597728"/>
          </a:xfrm>
          <a:prstGeom prst="rect">
            <a:avLst/>
          </a:prstGeom>
          <a:noFill/>
        </p:spPr>
        <p:txBody>
          <a:bodyPr wrap="square" rtlCol="0">
            <a:spAutoFit/>
          </a:bodyPr>
          <a:lstStyle/>
          <a:p>
            <a:pPr>
              <a:lnSpc>
                <a:spcPct val="130000"/>
              </a:lnSpc>
              <a:spcBef>
                <a:spcPct val="0"/>
              </a:spcBef>
              <a:spcAft>
                <a:spcPct val="0"/>
              </a:spcAft>
            </a:pPr>
            <a:r>
              <a:rPr lang="zh-CN" altLang="en-US" sz="2800" b="1">
                <a:solidFill>
                  <a:schemeClr val="tx1"/>
                </a:solidFill>
                <a:latin typeface="华文中宋" panose="02010600040101010101" pitchFamily="2" charset="-122"/>
                <a:ea typeface="华文中宋" panose="02010600040101010101" pitchFamily="2" charset="-122"/>
                <a:cs typeface="楷体" panose="02010609060101010101" charset="-122"/>
                <a:sym typeface="+mn-ea"/>
              </a:rPr>
              <a:t>结合材料分析这一举动</a:t>
            </a:r>
            <a:r>
              <a:rPr lang="zh-CN" altLang="en-US" sz="2800" b="1">
                <a:latin typeface="华文中宋" panose="02010600040101010101" pitchFamily="2" charset="-122"/>
                <a:ea typeface="华文中宋" panose="02010600040101010101" pitchFamily="2" charset="-122"/>
                <a:cs typeface="楷体" panose="02010609060101010101" charset="-122"/>
                <a:sym typeface="+mn-ea"/>
              </a:rPr>
              <a:t>有什么含义</a:t>
            </a:r>
            <a:r>
              <a:rPr lang="zh-CN" altLang="en-US" sz="2800" b="1">
                <a:solidFill>
                  <a:schemeClr val="tx1"/>
                </a:solidFill>
                <a:latin typeface="华文中宋" panose="02010600040101010101" pitchFamily="2" charset="-122"/>
                <a:ea typeface="华文中宋" panose="02010600040101010101" pitchFamily="2" charset="-122"/>
                <a:cs typeface="楷体" panose="02010609060101010101" charset="-122"/>
                <a:sym typeface="+mn-ea"/>
              </a:rPr>
              <a:t>？</a:t>
            </a:r>
          </a:p>
        </p:txBody>
      </p:sp>
    </p:spTree>
    <p:extLst>
      <p:ext uri="{BB962C8B-B14F-4D97-AF65-F5344CB8AC3E}">
        <p14:creationId xmlns:p14="http://schemas.microsoft.com/office/powerpoint/2010/main" val="25269247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8" name="矩形 17"/>
          <p:cNvSpPr/>
          <p:nvPr/>
        </p:nvSpPr>
        <p:spPr>
          <a:xfrm>
            <a:off x="226886" y="11196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pic>
        <p:nvPicPr>
          <p:cNvPr id="33" name="图片 32"/>
          <p:cNvPicPr>
            <a:picLocks noChangeAspect="1"/>
          </p:cNvPicPr>
          <p:nvPr/>
        </p:nvPicPr>
        <p:blipFill>
          <a:blip r:embed="rId3"/>
          <a:stretch>
            <a:fillRect/>
          </a:stretch>
        </p:blipFill>
        <p:spPr>
          <a:xfrm>
            <a:off x="586740" y="1206500"/>
            <a:ext cx="11043920" cy="50742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文本框 6"/>
          <p:cNvSpPr txBox="1"/>
          <p:nvPr/>
        </p:nvSpPr>
        <p:spPr>
          <a:xfrm>
            <a:off x="1065530" y="3105150"/>
            <a:ext cx="10316845" cy="2853089"/>
          </a:xfrm>
          <a:prstGeom prst="rect">
            <a:avLst/>
          </a:prstGeom>
          <a:noFill/>
          <a:ln>
            <a:solidFill>
              <a:schemeClr val="tx1"/>
            </a:solidFill>
            <a:prstDash val="sysDash"/>
          </a:ln>
        </p:spPr>
        <p:txBody>
          <a:bodyPr wrap="square" rtlCol="0">
            <a:spAutoFit/>
          </a:bodyPr>
          <a:lstStyle/>
          <a:p>
            <a:pPr>
              <a:lnSpc>
                <a:spcPct val="130000"/>
              </a:lnSpc>
              <a:spcBef>
                <a:spcPct val="0"/>
              </a:spcBef>
              <a:spcAft>
                <a:spcPct val="0"/>
              </a:spcAft>
            </a:pPr>
            <a:r>
              <a:rPr lang="zh-CN" altLang="en-US" sz="2800">
                <a:latin typeface="华文隶书" panose="02010800040101010101" pitchFamily="2" charset="-122"/>
                <a:ea typeface="华文隶书" panose="02010800040101010101" pitchFamily="2" charset="-122"/>
                <a:cs typeface="楷体" panose="02010609060101010101" charset="-122"/>
                <a:sym typeface="+mn-ea"/>
              </a:rPr>
              <a:t>事件一：</a:t>
            </a:r>
            <a:r>
              <a:rPr lang="zh-CN" altLang="en-US" sz="2800">
                <a:latin typeface="华文楷体" panose="02010600040101010101" pitchFamily="2" charset="-122"/>
                <a:ea typeface="华文楷体" panose="02010600040101010101" pitchFamily="2" charset="-122"/>
                <a:cs typeface="楷体" panose="02010609060101010101" charset="-122"/>
                <a:sym typeface="+mn-ea"/>
              </a:rPr>
              <a:t>阿某与维某合开了一家船舶货运公司，雇佣了穆某为船工，帮助其运输货物，有一次</a:t>
            </a:r>
            <a:r>
              <a:rPr lang="zh-CN" altLang="en-US" sz="28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穆某因自己疏忽导致沉船且船上物资全部损失</a:t>
            </a:r>
            <a:r>
              <a:rPr lang="zh-CN" altLang="en-US" sz="2800">
                <a:latin typeface="华文楷体" panose="02010600040101010101" pitchFamily="2" charset="-122"/>
                <a:ea typeface="华文楷体" panose="02010600040101010101" pitchFamily="2" charset="-122"/>
                <a:cs typeface="楷体" panose="02010609060101010101" charset="-122"/>
                <a:sym typeface="+mn-ea"/>
              </a:rPr>
              <a:t>。阿某得知此事之后非常生气，阿某与穆某发生冲突，维某儿子前来劝架，但因争执激烈，不慎导致</a:t>
            </a:r>
            <a:r>
              <a:rPr lang="zh-CN" altLang="en-US" sz="28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维某儿子眼睛受伤</a:t>
            </a:r>
            <a:r>
              <a:rPr lang="zh-CN" altLang="en-US" sz="2800">
                <a:latin typeface="华文楷体" panose="02010600040101010101" pitchFamily="2" charset="-122"/>
                <a:ea typeface="华文楷体" panose="02010600040101010101" pitchFamily="2" charset="-122"/>
                <a:cs typeface="楷体" panose="02010609060101010101" charset="-122"/>
                <a:sym typeface="+mn-ea"/>
              </a:rPr>
              <a:t>，</a:t>
            </a:r>
            <a:r>
              <a:rPr lang="zh-CN" altLang="en-US" sz="28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穆某牙齿脱落</a:t>
            </a:r>
            <a:r>
              <a:rPr lang="zh-CN" altLang="en-US" sz="2800">
                <a:latin typeface="华文楷体" panose="02010600040101010101" pitchFamily="2" charset="-122"/>
                <a:ea typeface="华文楷体" panose="02010600040101010101" pitchFamily="2" charset="-122"/>
                <a:cs typeface="楷体" panose="02010609060101010101" charset="-122"/>
                <a:sym typeface="+mn-ea"/>
              </a:rPr>
              <a:t>。</a:t>
            </a:r>
          </a:p>
        </p:txBody>
      </p:sp>
      <p:sp>
        <p:nvSpPr>
          <p:cNvPr id="9" name="文本框 8"/>
          <p:cNvSpPr txBox="1"/>
          <p:nvPr/>
        </p:nvSpPr>
        <p:spPr>
          <a:xfrm>
            <a:off x="1065530" y="1385253"/>
            <a:ext cx="2387600" cy="583565"/>
          </a:xfrm>
          <a:prstGeom prst="rect">
            <a:avLst/>
          </a:prstGeom>
          <a:solidFill>
            <a:srgbClr val="C00000"/>
          </a:solidFill>
        </p:spPr>
        <p:txBody>
          <a:bodyPr wrap="square" rtlCol="0">
            <a:spAutoFit/>
          </a:bodyPr>
          <a:lstStyle/>
          <a:p>
            <a:pPr algn="ctr"/>
            <a:r>
              <a:rPr lang="zh-CN" altLang="en-US" sz="3200">
                <a:solidFill>
                  <a:schemeClr val="bg1"/>
                </a:solidFill>
                <a:latin typeface="华文隶书" panose="02010800040101010101" pitchFamily="2" charset="-122"/>
                <a:ea typeface="华文隶书" panose="02010800040101010101" pitchFamily="2" charset="-122"/>
              </a:rPr>
              <a:t>我是小法官</a:t>
            </a:r>
          </a:p>
        </p:txBody>
      </p:sp>
      <p:grpSp>
        <p:nvGrpSpPr>
          <p:cNvPr id="37" name="组合 36"/>
          <p:cNvGrpSpPr/>
          <p:nvPr/>
        </p:nvGrpSpPr>
        <p:grpSpPr>
          <a:xfrm>
            <a:off x="6572559" y="454982"/>
            <a:ext cx="3275688" cy="650627"/>
            <a:chOff x="6078519" y="454982"/>
            <a:chExt cx="3275688" cy="650627"/>
          </a:xfrm>
        </p:grpSpPr>
        <p:grpSp>
          <p:nvGrpSpPr>
            <p:cNvPr id="38" name="组合 37"/>
            <p:cNvGrpSpPr/>
            <p:nvPr/>
          </p:nvGrpSpPr>
          <p:grpSpPr>
            <a:xfrm>
              <a:off x="6078519" y="454982"/>
              <a:ext cx="3275688" cy="650627"/>
              <a:chOff x="6078519" y="454982"/>
              <a:chExt cx="3246334" cy="650627"/>
            </a:xfrm>
          </p:grpSpPr>
          <p:sp>
            <p:nvSpPr>
              <p:cNvPr id="40" name="箭头: V 形 39"/>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1" name="箭头: 五边形 40"/>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39" name="文本框 38"/>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43" name="组合 42"/>
          <p:cNvGrpSpPr/>
          <p:nvPr/>
        </p:nvGrpSpPr>
        <p:grpSpPr>
          <a:xfrm>
            <a:off x="1934" y="454982"/>
            <a:ext cx="6637983" cy="650627"/>
            <a:chOff x="12444" y="454982"/>
            <a:chExt cx="5892707" cy="650627"/>
          </a:xfrm>
        </p:grpSpPr>
        <p:sp>
          <p:nvSpPr>
            <p:cNvPr id="44" name="箭头: 五边形 43"/>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45" name="文本框 44"/>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sp>
        <p:nvSpPr>
          <p:cNvPr id="2" name="文本框 1"/>
          <p:cNvSpPr txBox="1"/>
          <p:nvPr/>
        </p:nvSpPr>
        <p:spPr>
          <a:xfrm>
            <a:off x="1065530" y="2147570"/>
            <a:ext cx="10316845" cy="829945"/>
          </a:xfrm>
          <a:prstGeom prst="rect">
            <a:avLst/>
          </a:prstGeom>
          <a:solidFill>
            <a:schemeClr val="bg1">
              <a:lumMod val="85000"/>
            </a:schemeClr>
          </a:solidFill>
          <a:ln>
            <a:solidFill>
              <a:schemeClr val="tx1"/>
            </a:solidFill>
            <a:prstDash val="sysDash"/>
          </a:ln>
        </p:spPr>
        <p:txBody>
          <a:bodyPr wrap="square" rtlCol="0">
            <a:spAutoFit/>
          </a:bodyPr>
          <a:lstStyle/>
          <a:p>
            <a:r>
              <a:rPr lang="zh-CN" altLang="en-US" sz="2400" b="1">
                <a:latin typeface="华文隶书" panose="02010800040101010101" pitchFamily="2" charset="-122"/>
                <a:ea typeface="华文隶书" panose="02010800040101010101" pitchFamily="2" charset="-122"/>
              </a:rPr>
              <a:t>人物介绍：</a:t>
            </a:r>
            <a:endParaRPr lang="zh-CN" altLang="en-US" sz="2400">
              <a:latin typeface="华文隶书" panose="02010800040101010101" pitchFamily="2" charset="-122"/>
              <a:ea typeface="华文隶书" panose="02010800040101010101" pitchFamily="2" charset="-122"/>
            </a:endParaRPr>
          </a:p>
          <a:p>
            <a:r>
              <a:rPr lang="zh-CN" altLang="en-US" sz="2400">
                <a:latin typeface="楷体" panose="02010609060101010101" charset="-122"/>
                <a:ea typeface="楷体" panose="02010609060101010101" charset="-122"/>
              </a:rPr>
              <a:t>有公民权的自由民</a:t>
            </a:r>
            <a:r>
              <a:rPr lang="zh-CN" altLang="en-US" sz="2400">
                <a:solidFill>
                  <a:srgbClr val="FF0000"/>
                </a:solidFill>
                <a:latin typeface="楷体" panose="02010609060101010101" charset="-122"/>
                <a:ea typeface="楷体" panose="02010609060101010101" charset="-122"/>
              </a:rPr>
              <a:t>阿某</a:t>
            </a:r>
            <a:r>
              <a:rPr lang="zh-CN" altLang="en-US" sz="2400">
                <a:latin typeface="楷体" panose="02010609060101010101" charset="-122"/>
                <a:ea typeface="楷体" panose="02010609060101010101" charset="-122"/>
              </a:rPr>
              <a:t>；有公民权的自由民</a:t>
            </a:r>
            <a:r>
              <a:rPr lang="zh-CN" altLang="en-US" sz="2400">
                <a:solidFill>
                  <a:srgbClr val="FF0000"/>
                </a:solidFill>
                <a:latin typeface="楷体" panose="02010609060101010101" charset="-122"/>
                <a:ea typeface="楷体" panose="02010609060101010101" charset="-122"/>
              </a:rPr>
              <a:t>维某</a:t>
            </a:r>
            <a:r>
              <a:rPr lang="zh-CN" altLang="en-US" sz="2400">
                <a:latin typeface="楷体" panose="02010609060101010101" charset="-122"/>
                <a:ea typeface="楷体" panose="02010609060101010101" charset="-122"/>
              </a:rPr>
              <a:t>；没有公民权的自由民</a:t>
            </a:r>
            <a:r>
              <a:rPr lang="zh-CN" altLang="en-US" sz="2400">
                <a:solidFill>
                  <a:srgbClr val="FF0000"/>
                </a:solidFill>
                <a:latin typeface="楷体" panose="02010609060101010101" charset="-122"/>
                <a:ea typeface="楷体" panose="02010609060101010101" charset="-122"/>
              </a:rPr>
              <a:t>穆某</a:t>
            </a:r>
          </a:p>
        </p:txBody>
      </p:sp>
      <p:sp>
        <p:nvSpPr>
          <p:cNvPr id="10" name="矩形 9"/>
          <p:cNvSpPr/>
          <p:nvPr/>
        </p:nvSpPr>
        <p:spPr>
          <a:xfrm>
            <a:off x="3678082" y="1388715"/>
            <a:ext cx="7981672" cy="584775"/>
          </a:xfrm>
          <a:prstGeom prst="rect">
            <a:avLst/>
          </a:prstGeom>
        </p:spPr>
        <p:txBody>
          <a:bodyPr wrap="none">
            <a:spAutoFit/>
          </a:bodyPr>
          <a:lstStyle/>
          <a:p>
            <a:r>
              <a:rPr lang="zh-CN" altLang="en-US" sz="3200">
                <a:latin typeface="华文隶书" panose="02010800040101010101" pitchFamily="2" charset="-122"/>
                <a:ea typeface="华文隶书" panose="02010800040101010101" pitchFamily="2" charset="-122"/>
                <a:cs typeface="楷体" panose="02010609060101010101" charset="-122"/>
                <a:sym typeface="+mn-ea"/>
              </a:rPr>
              <a:t>三人来到法庭上，你会如何判决，为什么？</a:t>
            </a:r>
            <a:endParaRPr lang="zh-CN" altLang="en-US" sz="3200">
              <a:latin typeface="华文隶书" panose="02010800040101010101" pitchFamily="2" charset="-122"/>
              <a:ea typeface="华文隶书" panose="02010800040101010101" pitchFamily="2" charset="-122"/>
            </a:endParaRPr>
          </a:p>
        </p:txBody>
      </p:sp>
      <p:pic>
        <p:nvPicPr>
          <p:cNvPr id="20" name="图片 19" descr="C:/Users/MR.TAN/AppData/Local/Temp/kaimatting/20200427182733/output_aiMatting_20200427182802.pngoutput_aiMatting_20200427182802"/>
          <p:cNvPicPr>
            <a:picLocks noChangeAspect="1"/>
          </p:cNvPicPr>
          <p:nvPr/>
        </p:nvPicPr>
        <p:blipFill>
          <a:blip r:embed="rId4"/>
          <a:srcRect l="7243"/>
          <a:stretch>
            <a:fillRect/>
          </a:stretch>
        </p:blipFill>
        <p:spPr>
          <a:xfrm>
            <a:off x="21501" y="5231764"/>
            <a:ext cx="804633" cy="1626235"/>
          </a:xfrm>
          <a:prstGeom prst="rect">
            <a:avLst/>
          </a:prstGeom>
        </p:spPr>
      </p:pic>
    </p:spTree>
    <p:extLst>
      <p:ext uri="{BB962C8B-B14F-4D97-AF65-F5344CB8AC3E}">
        <p14:creationId xmlns:p14="http://schemas.microsoft.com/office/powerpoint/2010/main" val="30979646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11" name="文本框 10"/>
          <p:cNvSpPr txBox="1"/>
          <p:nvPr/>
        </p:nvSpPr>
        <p:spPr>
          <a:xfrm>
            <a:off x="1156335" y="5527973"/>
            <a:ext cx="10147300" cy="1076325"/>
          </a:xfrm>
          <a:prstGeom prst="rect">
            <a:avLst/>
          </a:prstGeom>
          <a:solidFill>
            <a:srgbClr val="C00000"/>
          </a:solidFill>
        </p:spPr>
        <p:txBody>
          <a:bodyPr wrap="square" rtlCol="0">
            <a:spAutoFit/>
          </a:bodyPr>
          <a:lstStyle/>
          <a:p>
            <a:pPr algn="ctr"/>
            <a:r>
              <a:rPr lang="zh-CN" altLang="en-US" sz="3200">
                <a:solidFill>
                  <a:schemeClr val="bg1"/>
                </a:solidFill>
                <a:latin typeface="华文隶书" panose="02010800040101010101" pitchFamily="2" charset="-122"/>
                <a:ea typeface="华文隶书" panose="02010800040101010101" pitchFamily="2" charset="-122"/>
                <a:sym typeface="+mn-ea"/>
              </a:rPr>
              <a:t>社会生活：法典中有许多关于租赁、雇佣、交换、借贷等方面的规定，显示出古巴比伦繁荣的商品经济。</a:t>
            </a:r>
            <a:endParaRPr lang="zh-CN" altLang="en-US" sz="3200">
              <a:solidFill>
                <a:schemeClr val="bg1"/>
              </a:solidFill>
              <a:latin typeface="华文隶书" panose="02010800040101010101" pitchFamily="2" charset="-122"/>
              <a:ea typeface="华文隶书" panose="02010800040101010101" pitchFamily="2" charset="-122"/>
            </a:endParaRPr>
          </a:p>
        </p:txBody>
      </p:sp>
      <p:grpSp>
        <p:nvGrpSpPr>
          <p:cNvPr id="7" name="组合 6"/>
          <p:cNvGrpSpPr/>
          <p:nvPr/>
        </p:nvGrpSpPr>
        <p:grpSpPr>
          <a:xfrm>
            <a:off x="635000" y="1340134"/>
            <a:ext cx="10922000" cy="3997118"/>
            <a:chOff x="567690" y="1614805"/>
            <a:chExt cx="10922000" cy="3803188"/>
          </a:xfrm>
        </p:grpSpPr>
        <p:pic>
          <p:nvPicPr>
            <p:cNvPr id="33" name="图片 32"/>
            <p:cNvPicPr>
              <a:picLocks noChangeAspect="1"/>
            </p:cNvPicPr>
            <p:nvPr/>
          </p:nvPicPr>
          <p:blipFill>
            <a:blip r:embed="rId3"/>
            <a:stretch>
              <a:fillRect/>
            </a:stretch>
          </p:blipFill>
          <p:spPr>
            <a:xfrm>
              <a:off x="567690" y="1614805"/>
              <a:ext cx="10922000" cy="38031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文本框 8"/>
            <p:cNvSpPr txBox="1"/>
            <p:nvPr/>
          </p:nvSpPr>
          <p:spPr>
            <a:xfrm>
              <a:off x="792384" y="2545077"/>
              <a:ext cx="10415270" cy="2761093"/>
            </a:xfrm>
            <a:prstGeom prst="rect">
              <a:avLst/>
            </a:prstGeom>
            <a:noFill/>
          </p:spPr>
          <p:txBody>
            <a:bodyPr wrap="square" rtlCol="0">
              <a:spAutoFit/>
            </a:bodyPr>
            <a:lstStyle/>
            <a:p>
              <a:pPr lvl="0" algn="l">
                <a:lnSpc>
                  <a:spcPct val="150000"/>
                </a:lnSpc>
                <a:buClrTx/>
                <a:buSzTx/>
                <a:buFontTx/>
              </a:pPr>
              <a:r>
                <a:rPr lang="zh-CN" altLang="en-US" sz="2800">
                  <a:solidFill>
                    <a:srgbClr val="C00000"/>
                  </a:solidFill>
                  <a:latin typeface="华文隶书" panose="02010800040101010101" pitchFamily="2" charset="-122"/>
                  <a:ea typeface="华文隶书" panose="02010800040101010101" pitchFamily="2" charset="-122"/>
                  <a:cs typeface="楷体" panose="02010609060101010101" charset="-122"/>
                  <a:sym typeface="+mn-ea"/>
                </a:rPr>
                <a:t>依据：</a:t>
              </a:r>
              <a:endParaRPr lang="en-US" altLang="zh-CN" sz="2800">
                <a:solidFill>
                  <a:srgbClr val="C00000"/>
                </a:solidFill>
                <a:latin typeface="华文隶书" panose="02010800040101010101" pitchFamily="2" charset="-122"/>
                <a:ea typeface="华文隶书" panose="02010800040101010101" pitchFamily="2" charset="-122"/>
                <a:cs typeface="楷体" panose="02010609060101010101" charset="-122"/>
                <a:sym typeface="+mn-ea"/>
              </a:endParaRPr>
            </a:p>
            <a:p>
              <a:pPr lvl="0" algn="l">
                <a:lnSpc>
                  <a:spcPct val="150000"/>
                </a:lnSpc>
                <a:buClrTx/>
                <a:buSzTx/>
                <a:buFontTx/>
              </a:pPr>
              <a:r>
                <a:rPr lang="zh-CN" altLang="en-US" sz="2400">
                  <a:latin typeface="华文楷体" panose="02010600040101010101" pitchFamily="2" charset="-122"/>
                  <a:ea typeface="华文楷体" panose="02010600040101010101" pitchFamily="2" charset="-122"/>
                  <a:cs typeface="楷体" panose="02010609060101010101" charset="-122"/>
                  <a:sym typeface="+mn-ea"/>
                </a:rPr>
                <a:t>        第99条：倘自由民以银与自由民</a:t>
              </a:r>
              <a:r>
                <a:rPr lang="zh-CN" altLang="en-US" sz="24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合伙</a:t>
              </a:r>
              <a:r>
                <a:rPr lang="zh-CN" altLang="en-US" sz="2400">
                  <a:latin typeface="华文楷体" panose="02010600040101010101" pitchFamily="2" charset="-122"/>
                  <a:ea typeface="华文楷体" panose="02010600040101010101" pitchFamily="2" charset="-122"/>
                  <a:cs typeface="楷体" panose="02010609060101010101" charset="-122"/>
                  <a:sym typeface="+mn-ea"/>
                </a:rPr>
                <a:t>，则彼等应在神前</a:t>
              </a:r>
              <a:r>
                <a:rPr lang="zh-CN" altLang="en-US" sz="24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均分其利益</a:t>
              </a:r>
              <a:r>
                <a:rPr lang="zh-CN" altLang="en-US" sz="2400">
                  <a:latin typeface="华文楷体" panose="02010600040101010101" pitchFamily="2" charset="-122"/>
                  <a:ea typeface="华文楷体" panose="02010600040101010101" pitchFamily="2" charset="-122"/>
                  <a:cs typeface="楷体" panose="02010609060101010101" charset="-122"/>
                  <a:sym typeface="+mn-ea"/>
                </a:rPr>
                <a:t>。</a:t>
              </a:r>
              <a:endParaRPr lang="en-US" altLang="zh-CN" sz="2400" b="1">
                <a:solidFill>
                  <a:srgbClr val="C00000"/>
                </a:solidFill>
                <a:latin typeface="华文楷体" panose="02010600040101010101" pitchFamily="2" charset="-122"/>
                <a:ea typeface="华文楷体" panose="02010600040101010101" pitchFamily="2" charset="-122"/>
                <a:cs typeface="楷体" panose="02010609060101010101" charset="-122"/>
                <a:sym typeface="+mn-ea"/>
              </a:endParaRPr>
            </a:p>
            <a:p>
              <a:pPr lvl="0" algn="l">
                <a:lnSpc>
                  <a:spcPct val="150000"/>
                </a:lnSpc>
                <a:buClrTx/>
                <a:buSzTx/>
                <a:buFontTx/>
              </a:pPr>
              <a:r>
                <a:rPr lang="en-US" altLang="zh-CN" sz="2400" b="1">
                  <a:solidFill>
                    <a:srgbClr val="C00000"/>
                  </a:solidFill>
                  <a:latin typeface="华文楷体" panose="02010600040101010101" pitchFamily="2" charset="-122"/>
                  <a:ea typeface="华文楷体" panose="02010600040101010101" pitchFamily="2" charset="-122"/>
                  <a:cs typeface="楷体" panose="02010609060101010101" charset="-122"/>
                  <a:sym typeface="+mn-ea"/>
                </a:rPr>
                <a:t>        </a:t>
              </a:r>
              <a:r>
                <a:rPr lang="zh-CN" altLang="en-US" sz="2400">
                  <a:latin typeface="华文楷体" panose="02010600040101010101" pitchFamily="2" charset="-122"/>
                  <a:ea typeface="华文楷体" panose="02010600040101010101" pitchFamily="2" charset="-122"/>
                  <a:cs typeface="楷体" panose="02010609060101010101" charset="-122"/>
                  <a:sym typeface="+mn-ea"/>
                </a:rPr>
                <a:t>第</a:t>
              </a:r>
              <a:r>
                <a:rPr lang="en-US" altLang="zh-CN" sz="2400">
                  <a:latin typeface="华文楷体" panose="02010600040101010101" pitchFamily="2" charset="-122"/>
                  <a:ea typeface="华文楷体" panose="02010600040101010101" pitchFamily="2" charset="-122"/>
                  <a:cs typeface="楷体" panose="02010609060101010101" charset="-122"/>
                  <a:sym typeface="+mn-ea"/>
                </a:rPr>
                <a:t>237</a:t>
              </a:r>
              <a:r>
                <a:rPr lang="zh-CN" altLang="en-US" sz="2400">
                  <a:latin typeface="华文楷体" panose="02010600040101010101" pitchFamily="2" charset="-122"/>
                  <a:ea typeface="华文楷体" panose="02010600040101010101" pitchFamily="2" charset="-122"/>
                  <a:cs typeface="楷体" panose="02010609060101010101" charset="-122"/>
                  <a:sym typeface="+mn-ea"/>
                </a:rPr>
                <a:t>条：倘自由民</a:t>
              </a:r>
              <a:r>
                <a:rPr lang="zh-CN" altLang="en-US" sz="24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雇佣</a:t>
              </a:r>
              <a:r>
                <a:rPr lang="zh-CN" altLang="en-US" sz="2400">
                  <a:latin typeface="华文楷体" panose="02010600040101010101" pitchFamily="2" charset="-122"/>
                  <a:ea typeface="华文楷体" panose="02010600040101010101" pitchFamily="2" charset="-122"/>
                  <a:cs typeface="楷体" panose="02010609060101010101" charset="-122"/>
                  <a:sym typeface="+mn-ea"/>
                </a:rPr>
                <a:t>船工，并</a:t>
              </a:r>
              <a:r>
                <a:rPr lang="zh-CN" altLang="en-US" sz="24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租赁</a:t>
              </a:r>
              <a:r>
                <a:rPr lang="zh-CN" altLang="en-US" sz="2400">
                  <a:latin typeface="华文楷体" panose="02010600040101010101" pitchFamily="2" charset="-122"/>
                  <a:ea typeface="华文楷体" panose="02010600040101010101" pitchFamily="2" charset="-122"/>
                  <a:cs typeface="楷体" panose="02010609060101010101" charset="-122"/>
                  <a:sym typeface="+mn-ea"/>
                </a:rPr>
                <a:t>船舶，船上装载谷物、羊毛、植物油、枣椰子或任何其他货物，而此船工不慎，致船沉没或船上之物毁损，则</a:t>
              </a:r>
              <a:r>
                <a:rPr lang="zh-CN" altLang="en-US" sz="24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船工应赔偿其所沉没之船及船上所载全部被损毁之财物</a:t>
              </a:r>
              <a:r>
                <a:rPr lang="zh-CN" altLang="en-US" sz="2400">
                  <a:latin typeface="华文楷体" panose="02010600040101010101" pitchFamily="2" charset="-122"/>
                  <a:ea typeface="华文楷体" panose="02010600040101010101" pitchFamily="2" charset="-122"/>
                  <a:cs typeface="楷体" panose="02010609060101010101" charset="-122"/>
                  <a:sym typeface="+mn-ea"/>
                </a:rPr>
                <a:t>。    </a:t>
              </a:r>
            </a:p>
          </p:txBody>
        </p:sp>
      </p:grpSp>
      <p:grpSp>
        <p:nvGrpSpPr>
          <p:cNvPr id="19" name="组合 18"/>
          <p:cNvGrpSpPr/>
          <p:nvPr/>
        </p:nvGrpSpPr>
        <p:grpSpPr>
          <a:xfrm>
            <a:off x="6572559" y="454982"/>
            <a:ext cx="3275688" cy="650627"/>
            <a:chOff x="6078519" y="454982"/>
            <a:chExt cx="3275688" cy="650627"/>
          </a:xfrm>
        </p:grpSpPr>
        <p:grpSp>
          <p:nvGrpSpPr>
            <p:cNvPr id="20" name="组合 19"/>
            <p:cNvGrpSpPr/>
            <p:nvPr/>
          </p:nvGrpSpPr>
          <p:grpSpPr>
            <a:xfrm>
              <a:off x="6078519" y="454982"/>
              <a:ext cx="3275688" cy="650627"/>
              <a:chOff x="6078519" y="454982"/>
              <a:chExt cx="3246334" cy="650627"/>
            </a:xfrm>
          </p:grpSpPr>
          <p:sp>
            <p:nvSpPr>
              <p:cNvPr id="22" name="箭头: V 形 21"/>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23" name="箭头: 五边形 22"/>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21" name="文本框 20"/>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24" name="组合 23"/>
          <p:cNvGrpSpPr/>
          <p:nvPr/>
        </p:nvGrpSpPr>
        <p:grpSpPr>
          <a:xfrm>
            <a:off x="1934" y="454982"/>
            <a:ext cx="6637983" cy="650627"/>
            <a:chOff x="12444" y="454982"/>
            <a:chExt cx="5892707" cy="650627"/>
          </a:xfrm>
        </p:grpSpPr>
        <p:sp>
          <p:nvSpPr>
            <p:cNvPr id="25" name="箭头: 五边形 24"/>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26" name="文本框 25"/>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sp>
        <p:nvSpPr>
          <p:cNvPr id="4" name="文本框 3"/>
          <p:cNvSpPr txBox="1"/>
          <p:nvPr/>
        </p:nvSpPr>
        <p:spPr>
          <a:xfrm>
            <a:off x="1544987" y="1598808"/>
            <a:ext cx="9102026" cy="645160"/>
          </a:xfrm>
          <a:prstGeom prst="rect">
            <a:avLst/>
          </a:prstGeom>
          <a:solidFill>
            <a:schemeClr val="bg1">
              <a:lumMod val="85000"/>
            </a:schemeClr>
          </a:solidFill>
        </p:spPr>
        <p:txBody>
          <a:bodyPr wrap="square" rtlCol="0">
            <a:spAutoFit/>
          </a:bodyPr>
          <a:lstStyle/>
          <a:p>
            <a:pPr algn="ctr"/>
            <a:r>
              <a:rPr lang="zh-CN" altLang="en-US" sz="3600" noProof="0">
                <a:ln>
                  <a:noFill/>
                </a:ln>
                <a:solidFill>
                  <a:srgbClr val="FF0000"/>
                </a:solidFill>
                <a:effectLst/>
                <a:uLnTx/>
                <a:uFillTx/>
                <a:latin typeface="华文隶书" panose="02010800040101010101" pitchFamily="2" charset="-122"/>
                <a:ea typeface="华文隶书" panose="02010800040101010101" pitchFamily="2" charset="-122"/>
                <a:sym typeface="+mn-ea"/>
              </a:rPr>
              <a:t>判决一：穆某赔偿阿某全部损失。</a:t>
            </a:r>
            <a:endParaRPr lang="zh-CN" altLang="en-US" sz="4000" b="1" noProof="0">
              <a:ln>
                <a:noFill/>
              </a:ln>
              <a:solidFill>
                <a:srgbClr val="FF0000"/>
              </a:solidFill>
              <a:effectLst/>
              <a:uLnTx/>
              <a:uFillTx/>
              <a:latin typeface="华文隶书" panose="02010800040101010101" pitchFamily="2" charset="-122"/>
              <a:ea typeface="华文隶书" panose="02010800040101010101" pitchFamily="2" charset="-122"/>
              <a:cs typeface="华文行楷" panose="02010800040101010101" charset="-122"/>
              <a:sym typeface="+mn-ea"/>
            </a:endParaRPr>
          </a:p>
        </p:txBody>
      </p:sp>
      <p:pic>
        <p:nvPicPr>
          <p:cNvPr id="27" name="图片 26" descr="C:/Users/MR.TAN/AppData/Local/Temp/kaimatting/20200427182733/output_aiMatting_20200427182802.pngoutput_aiMatting_20200427182802"/>
          <p:cNvPicPr>
            <a:picLocks noChangeAspect="1"/>
          </p:cNvPicPr>
          <p:nvPr/>
        </p:nvPicPr>
        <p:blipFill>
          <a:blip r:embed="rId4"/>
          <a:srcRect l="7243"/>
          <a:stretch>
            <a:fillRect/>
          </a:stretch>
        </p:blipFill>
        <p:spPr>
          <a:xfrm>
            <a:off x="55061" y="5213104"/>
            <a:ext cx="804633" cy="1626235"/>
          </a:xfrm>
          <a:prstGeom prst="rect">
            <a:avLst/>
          </a:prstGeom>
        </p:spPr>
      </p:pic>
    </p:spTree>
    <p:extLst>
      <p:ext uri="{BB962C8B-B14F-4D97-AF65-F5344CB8AC3E}">
        <p14:creationId xmlns:p14="http://schemas.microsoft.com/office/powerpoint/2010/main" val="6109218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stretch>
            <a:fillRect/>
          </a:stretch>
        </p:blipFill>
        <p:spPr>
          <a:xfrm>
            <a:off x="1059180" y="1596390"/>
            <a:ext cx="10526395" cy="40106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88888" y="11196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11" name="文本框 10"/>
          <p:cNvSpPr txBox="1"/>
          <p:nvPr/>
        </p:nvSpPr>
        <p:spPr>
          <a:xfrm>
            <a:off x="1301115" y="5728970"/>
            <a:ext cx="10289540" cy="583565"/>
          </a:xfrm>
          <a:prstGeom prst="rect">
            <a:avLst/>
          </a:prstGeom>
          <a:solidFill>
            <a:srgbClr val="C00000"/>
          </a:solidFill>
        </p:spPr>
        <p:txBody>
          <a:bodyPr wrap="square" rtlCol="0">
            <a:spAutoFit/>
          </a:bodyPr>
          <a:lstStyle/>
          <a:p>
            <a:pPr algn="ctr"/>
            <a:r>
              <a:rPr lang="zh-CN" altLang="en-US" sz="3200">
                <a:solidFill>
                  <a:schemeClr val="bg1"/>
                </a:solidFill>
                <a:latin typeface="华文隶书" panose="02010800040101010101" pitchFamily="2" charset="-122"/>
                <a:ea typeface="华文隶书" panose="02010800040101010101" pitchFamily="2" charset="-122"/>
              </a:rPr>
              <a:t>原始观念：保留了原始社会的同态复仇法。</a:t>
            </a:r>
          </a:p>
        </p:txBody>
      </p:sp>
      <p:sp>
        <p:nvSpPr>
          <p:cNvPr id="9" name="文本框 8"/>
          <p:cNvSpPr txBox="1"/>
          <p:nvPr/>
        </p:nvSpPr>
        <p:spPr>
          <a:xfrm>
            <a:off x="1438855" y="2926233"/>
            <a:ext cx="9767043" cy="2246769"/>
          </a:xfrm>
          <a:prstGeom prst="rect">
            <a:avLst/>
          </a:prstGeom>
          <a:noFill/>
        </p:spPr>
        <p:txBody>
          <a:bodyPr wrap="square" rtlCol="0">
            <a:spAutoFit/>
          </a:bodyPr>
          <a:lstStyle/>
          <a:p>
            <a:pPr lvl="0" algn="l">
              <a:buClrTx/>
              <a:buSzTx/>
              <a:buFontTx/>
            </a:pPr>
            <a:r>
              <a:rPr lang="zh-CN" altLang="en-US" sz="2800">
                <a:solidFill>
                  <a:srgbClr val="C00000"/>
                </a:solidFill>
                <a:latin typeface="华文隶书" panose="02010800040101010101" pitchFamily="2" charset="-122"/>
                <a:ea typeface="华文隶书" panose="02010800040101010101" pitchFamily="2" charset="-122"/>
                <a:cs typeface="楷体" panose="02010609060101010101" charset="-122"/>
                <a:sym typeface="+mn-ea"/>
              </a:rPr>
              <a:t>依据： </a:t>
            </a:r>
            <a:endParaRPr lang="en-US" altLang="zh-CN" sz="2800">
              <a:solidFill>
                <a:srgbClr val="C00000"/>
              </a:solidFill>
              <a:latin typeface="华文隶书" panose="02010800040101010101" pitchFamily="2" charset="-122"/>
              <a:ea typeface="华文隶书" panose="02010800040101010101" pitchFamily="2" charset="-122"/>
              <a:cs typeface="楷体" panose="02010609060101010101" charset="-122"/>
              <a:sym typeface="+mn-ea"/>
            </a:endParaRPr>
          </a:p>
          <a:p>
            <a:pPr lvl="0" algn="l">
              <a:buClrTx/>
              <a:buSzTx/>
              <a:buFontTx/>
            </a:pPr>
            <a:r>
              <a:rPr lang="en-US" altLang="zh-CN" sz="2800">
                <a:latin typeface="华文楷体" panose="02010600040101010101" pitchFamily="2" charset="-122"/>
                <a:ea typeface="华文楷体" panose="02010600040101010101" pitchFamily="2" charset="-122"/>
                <a:cs typeface="楷体" panose="02010609060101010101" charset="-122"/>
                <a:sym typeface="+mn-ea"/>
              </a:rPr>
              <a:t>        </a:t>
            </a:r>
            <a:r>
              <a:rPr lang="zh-CN" altLang="en-US" sz="2800">
                <a:latin typeface="华文楷体" panose="02010600040101010101" pitchFamily="2" charset="-122"/>
                <a:ea typeface="华文楷体" panose="02010600040101010101" pitchFamily="2" charset="-122"/>
                <a:cs typeface="楷体" panose="02010609060101010101" charset="-122"/>
                <a:sym typeface="+mn-ea"/>
              </a:rPr>
              <a:t>第196条：若</a:t>
            </a:r>
            <a:r>
              <a:rPr lang="zh-CN" altLang="en-US" sz="2800">
                <a:solidFill>
                  <a:schemeClr val="tx1">
                    <a:lumMod val="95000"/>
                    <a:lumOff val="5000"/>
                  </a:schemeClr>
                </a:solidFill>
                <a:latin typeface="华文楷体" panose="02010600040101010101" pitchFamily="2" charset="-122"/>
                <a:ea typeface="华文楷体" panose="02010600040101010101" pitchFamily="2" charset="-122"/>
                <a:cs typeface="楷体" panose="02010609060101010101" charset="-122"/>
                <a:sym typeface="+mn-ea"/>
              </a:rPr>
              <a:t>有公民权的自由民损</a:t>
            </a:r>
            <a:r>
              <a:rPr lang="zh-CN" altLang="en-US" sz="2800">
                <a:latin typeface="华文楷体" panose="02010600040101010101" pitchFamily="2" charset="-122"/>
                <a:ea typeface="华文楷体" panose="02010600040101010101" pitchFamily="2" charset="-122"/>
                <a:cs typeface="楷体" panose="02010609060101010101" charset="-122"/>
                <a:sym typeface="+mn-ea"/>
              </a:rPr>
              <a:t>毁任何</a:t>
            </a:r>
            <a:r>
              <a:rPr lang="zh-CN" altLang="en-US" sz="2800">
                <a:solidFill>
                  <a:schemeClr val="tx1"/>
                </a:solidFill>
                <a:latin typeface="华文楷体" panose="02010600040101010101" pitchFamily="2" charset="-122"/>
                <a:ea typeface="华文楷体" panose="02010600040101010101" pitchFamily="2" charset="-122"/>
                <a:cs typeface="楷体" panose="02010609060101010101" charset="-122"/>
                <a:sym typeface="+mn-ea"/>
              </a:rPr>
              <a:t>有公民权的自由民之子之眼，</a:t>
            </a:r>
            <a:r>
              <a:rPr lang="zh-CN" altLang="en-US" sz="28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则应毁其眼</a:t>
            </a:r>
            <a:r>
              <a:rPr lang="zh-CN" altLang="en-US" sz="2800">
                <a:solidFill>
                  <a:schemeClr val="tx1"/>
                </a:solidFill>
                <a:latin typeface="华文楷体" panose="02010600040101010101" pitchFamily="2" charset="-122"/>
                <a:ea typeface="华文楷体" panose="02010600040101010101" pitchFamily="2" charset="-122"/>
                <a:cs typeface="楷体" panose="02010609060101010101" charset="-122"/>
                <a:sym typeface="+mn-ea"/>
              </a:rPr>
              <a:t>。</a:t>
            </a:r>
          </a:p>
          <a:p>
            <a:pPr lvl="0" algn="l">
              <a:buClrTx/>
              <a:buSzTx/>
              <a:buFontTx/>
            </a:pPr>
            <a:r>
              <a:rPr lang="zh-CN" altLang="en-US" sz="2800">
                <a:latin typeface="华文楷体" panose="02010600040101010101" pitchFamily="2" charset="-122"/>
                <a:ea typeface="华文楷体" panose="02010600040101010101" pitchFamily="2" charset="-122"/>
                <a:cs typeface="楷体" panose="02010609060101010101" charset="-122"/>
                <a:sym typeface="+mn-ea"/>
              </a:rPr>
              <a:t>        第</a:t>
            </a:r>
            <a:r>
              <a:rPr lang="en-US" altLang="zh-CN" sz="2800">
                <a:latin typeface="华文楷体" panose="02010600040101010101" pitchFamily="2" charset="-122"/>
                <a:ea typeface="华文楷体" panose="02010600040101010101" pitchFamily="2" charset="-122"/>
                <a:cs typeface="楷体" panose="02010609060101010101" charset="-122"/>
                <a:sym typeface="+mn-ea"/>
              </a:rPr>
              <a:t>200</a:t>
            </a:r>
            <a:r>
              <a:rPr lang="zh-CN" altLang="en-US" sz="2800">
                <a:latin typeface="华文楷体" panose="02010600040101010101" pitchFamily="2" charset="-122"/>
                <a:ea typeface="华文楷体" panose="02010600040101010101" pitchFamily="2" charset="-122"/>
                <a:cs typeface="楷体" panose="02010609060101010101" charset="-122"/>
                <a:sym typeface="+mn-ea"/>
              </a:rPr>
              <a:t>条：倘自由民击落与之同等之自由民之齿，</a:t>
            </a:r>
            <a:r>
              <a:rPr lang="zh-CN" altLang="en-US" sz="28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则应毁其眼</a:t>
            </a:r>
            <a:r>
              <a:rPr lang="zh-CN" altLang="en-US" sz="2800">
                <a:latin typeface="华文楷体" panose="02010600040101010101" pitchFamily="2" charset="-122"/>
                <a:ea typeface="华文楷体" panose="02010600040101010101" pitchFamily="2" charset="-122"/>
                <a:cs typeface="楷体" panose="02010609060101010101" charset="-122"/>
                <a:sym typeface="+mn-ea"/>
              </a:rPr>
              <a:t>。</a:t>
            </a:r>
          </a:p>
        </p:txBody>
      </p:sp>
      <p:grpSp>
        <p:nvGrpSpPr>
          <p:cNvPr id="34" name="组合 33"/>
          <p:cNvGrpSpPr/>
          <p:nvPr/>
        </p:nvGrpSpPr>
        <p:grpSpPr>
          <a:xfrm>
            <a:off x="6572559" y="454982"/>
            <a:ext cx="3275688" cy="650627"/>
            <a:chOff x="6078519" y="454982"/>
            <a:chExt cx="3275688" cy="650627"/>
          </a:xfrm>
        </p:grpSpPr>
        <p:grpSp>
          <p:nvGrpSpPr>
            <p:cNvPr id="35" name="组合 34"/>
            <p:cNvGrpSpPr/>
            <p:nvPr/>
          </p:nvGrpSpPr>
          <p:grpSpPr>
            <a:xfrm>
              <a:off x="6078519" y="454982"/>
              <a:ext cx="3275688" cy="650627"/>
              <a:chOff x="6078519" y="454982"/>
              <a:chExt cx="3246334" cy="650627"/>
            </a:xfrm>
          </p:grpSpPr>
          <p:sp>
            <p:nvSpPr>
              <p:cNvPr id="37" name="箭头: V 形 36"/>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38" name="箭头: 五边形 37"/>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36" name="文本框 35"/>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43" name="组合 42"/>
          <p:cNvGrpSpPr/>
          <p:nvPr/>
        </p:nvGrpSpPr>
        <p:grpSpPr>
          <a:xfrm>
            <a:off x="1934" y="454982"/>
            <a:ext cx="6637983" cy="650627"/>
            <a:chOff x="12444" y="454982"/>
            <a:chExt cx="5892707" cy="650627"/>
          </a:xfrm>
        </p:grpSpPr>
        <p:sp>
          <p:nvSpPr>
            <p:cNvPr id="44" name="箭头: 五边形 43"/>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45" name="文本框 44"/>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sp>
        <p:nvSpPr>
          <p:cNvPr id="4" name="文本框 3"/>
          <p:cNvSpPr txBox="1"/>
          <p:nvPr/>
        </p:nvSpPr>
        <p:spPr>
          <a:xfrm>
            <a:off x="1161097" y="1951395"/>
            <a:ext cx="10322560" cy="707886"/>
          </a:xfrm>
          <a:prstGeom prst="rect">
            <a:avLst/>
          </a:prstGeom>
          <a:solidFill>
            <a:schemeClr val="bg1">
              <a:lumMod val="85000"/>
            </a:schemeClr>
          </a:solidFill>
        </p:spPr>
        <p:txBody>
          <a:bodyPr wrap="square" rtlCol="0">
            <a:spAutoFit/>
          </a:bodyPr>
          <a:lstStyle/>
          <a:p>
            <a:pPr algn="ctr"/>
            <a:r>
              <a:rPr lang="zh-CN" altLang="en-US" sz="4000" noProof="0">
                <a:ln>
                  <a:noFill/>
                </a:ln>
                <a:solidFill>
                  <a:srgbClr val="FF0000"/>
                </a:solidFill>
                <a:effectLst/>
                <a:uLnTx/>
                <a:uFillTx/>
                <a:latin typeface="华文隶书" panose="02010800040101010101" pitchFamily="2" charset="-122"/>
                <a:ea typeface="华文隶书" panose="02010800040101010101" pitchFamily="2" charset="-122"/>
                <a:sym typeface="+mn-ea"/>
              </a:rPr>
              <a:t>判决二：损毁阿某的眼睛；</a:t>
            </a:r>
            <a:endParaRPr lang="zh-CN" altLang="en-US" sz="4000" noProof="0">
              <a:ln>
                <a:noFill/>
              </a:ln>
              <a:solidFill>
                <a:srgbClr val="FF0000"/>
              </a:solidFill>
              <a:effectLst/>
              <a:uLnTx/>
              <a:uFillTx/>
              <a:latin typeface="华文隶书" panose="02010800040101010101" pitchFamily="2" charset="-122"/>
              <a:ea typeface="华文隶书" panose="02010800040101010101" pitchFamily="2" charset="-122"/>
            </a:endParaRPr>
          </a:p>
        </p:txBody>
      </p:sp>
      <p:pic>
        <p:nvPicPr>
          <p:cNvPr id="20" name="Picture 2"/>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4839" b="100000" l="8969" r="96413">
                        <a14:foregroundMark x1="17040" y1="76613" x2="88789" y2="77016"/>
                        <a14:foregroundMark x1="11211" y1="91129" x2="94170" y2="91532"/>
                        <a14:foregroundMark x1="91031" y1="78226" x2="90583" y2="88306"/>
                        <a14:foregroundMark x1="18386" y1="83871" x2="85650" y2="84677"/>
                        <a14:foregroundMark x1="11659" y1="93145" x2="11659" y2="99597"/>
                        <a14:foregroundMark x1="75785" y1="95968" x2="94170" y2="96774"/>
                      </a14:backgroundRemoval>
                    </a14:imgEffect>
                  </a14:imgLayer>
                </a14:imgProps>
              </a:ext>
            </a:extLst>
          </a:blip>
          <a:stretch>
            <a:fillRect/>
          </a:stretch>
        </p:blipFill>
        <p:spPr bwMode="auto">
          <a:xfrm>
            <a:off x="-69026" y="5275686"/>
            <a:ext cx="1322070" cy="1582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53590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 grpId="1"/>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stretch>
            <a:fillRect/>
          </a:stretch>
        </p:blipFill>
        <p:spPr>
          <a:xfrm>
            <a:off x="609928" y="1302741"/>
            <a:ext cx="11172497" cy="41941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11" name="文本框 10"/>
          <p:cNvSpPr txBox="1"/>
          <p:nvPr/>
        </p:nvSpPr>
        <p:spPr>
          <a:xfrm>
            <a:off x="1462756" y="5767037"/>
            <a:ext cx="9864725" cy="583565"/>
          </a:xfrm>
          <a:prstGeom prst="rect">
            <a:avLst/>
          </a:prstGeom>
          <a:solidFill>
            <a:srgbClr val="C00000"/>
          </a:solid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社会等级：</a:t>
            </a:r>
            <a:r>
              <a:rPr lang="zh-CN" altLang="en-US" sz="2800">
                <a:solidFill>
                  <a:schemeClr val="bg1"/>
                </a:solidFill>
                <a:latin typeface="华文楷体" panose="02010600040101010101" pitchFamily="2" charset="-122"/>
                <a:ea typeface="华文楷体" panose="02010600040101010101" pitchFamily="2" charset="-122"/>
              </a:rPr>
              <a:t>拥有公民权的自由民、无公民权的自由民和奴隶。</a:t>
            </a:r>
          </a:p>
        </p:txBody>
      </p:sp>
      <p:sp>
        <p:nvSpPr>
          <p:cNvPr id="9" name="文本框 8"/>
          <p:cNvSpPr txBox="1"/>
          <p:nvPr/>
        </p:nvSpPr>
        <p:spPr>
          <a:xfrm>
            <a:off x="1462756" y="2943164"/>
            <a:ext cx="7329407" cy="1384995"/>
          </a:xfrm>
          <a:prstGeom prst="rect">
            <a:avLst/>
          </a:prstGeom>
          <a:noFill/>
        </p:spPr>
        <p:txBody>
          <a:bodyPr wrap="square" rtlCol="0">
            <a:spAutoFit/>
          </a:bodyPr>
          <a:lstStyle/>
          <a:p>
            <a:pPr lvl="0" algn="l">
              <a:buClrTx/>
              <a:buSzTx/>
              <a:buFontTx/>
            </a:pPr>
            <a:r>
              <a:rPr lang="zh-CN" altLang="en-US" sz="2800">
                <a:solidFill>
                  <a:srgbClr val="C00000"/>
                </a:solidFill>
                <a:latin typeface="华文隶书" panose="02010800040101010101" pitchFamily="2" charset="-122"/>
                <a:ea typeface="华文隶书" panose="02010800040101010101" pitchFamily="2" charset="-122"/>
                <a:cs typeface="楷体" panose="02010609060101010101" charset="-122"/>
                <a:sym typeface="+mn-ea"/>
              </a:rPr>
              <a:t>依据：</a:t>
            </a:r>
            <a:endParaRPr lang="en-US" altLang="zh-CN" sz="2800">
              <a:solidFill>
                <a:srgbClr val="C00000"/>
              </a:solidFill>
              <a:latin typeface="华文隶书" panose="02010800040101010101" pitchFamily="2" charset="-122"/>
              <a:ea typeface="华文隶书" panose="02010800040101010101" pitchFamily="2" charset="-122"/>
              <a:cs typeface="楷体" panose="02010609060101010101" charset="-122"/>
              <a:sym typeface="+mn-ea"/>
            </a:endParaRPr>
          </a:p>
          <a:p>
            <a:pPr lvl="0" algn="l">
              <a:buClrTx/>
              <a:buSzTx/>
              <a:buFontTx/>
            </a:pPr>
            <a:r>
              <a:rPr lang="zh-CN" altLang="en-US" sz="2800">
                <a:latin typeface="华文楷体" panose="02010600040101010101" pitchFamily="2" charset="-122"/>
                <a:ea typeface="华文楷体" panose="02010600040101010101" pitchFamily="2" charset="-122"/>
                <a:cs typeface="楷体" panose="02010609060101010101" charset="-122"/>
                <a:sym typeface="+mn-ea"/>
              </a:rPr>
              <a:t>        第20</a:t>
            </a:r>
            <a:r>
              <a:rPr lang="en-US" altLang="zh-CN" sz="2800">
                <a:latin typeface="华文楷体" panose="02010600040101010101" pitchFamily="2" charset="-122"/>
                <a:ea typeface="华文楷体" panose="02010600040101010101" pitchFamily="2" charset="-122"/>
                <a:cs typeface="楷体" panose="02010609060101010101" charset="-122"/>
                <a:sym typeface="+mn-ea"/>
              </a:rPr>
              <a:t>1</a:t>
            </a:r>
            <a:r>
              <a:rPr lang="zh-CN" altLang="en-US" sz="2800">
                <a:latin typeface="华文楷体" panose="02010600040101010101" pitchFamily="2" charset="-122"/>
                <a:ea typeface="华文楷体" panose="02010600040101010101" pitchFamily="2" charset="-122"/>
                <a:cs typeface="楷体" panose="02010609060101010101" charset="-122"/>
                <a:sym typeface="+mn-ea"/>
              </a:rPr>
              <a:t>条：若</a:t>
            </a:r>
            <a:r>
              <a:rPr lang="zh-CN" altLang="en-US" sz="2800">
                <a:solidFill>
                  <a:schemeClr val="tx1"/>
                </a:solidFill>
                <a:latin typeface="华文楷体" panose="02010600040101010101" pitchFamily="2" charset="-122"/>
                <a:ea typeface="华文楷体" panose="02010600040101010101" pitchFamily="2" charset="-122"/>
                <a:cs typeface="楷体" panose="02010609060101010101" charset="-122"/>
                <a:sym typeface="+mn-ea"/>
              </a:rPr>
              <a:t>自由民击落</a:t>
            </a:r>
            <a:r>
              <a:rPr lang="zh-CN" altLang="en-US" sz="28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没有公民权</a:t>
            </a:r>
            <a:r>
              <a:rPr lang="zh-CN" altLang="en-US" sz="2800">
                <a:solidFill>
                  <a:schemeClr val="tx1"/>
                </a:solidFill>
                <a:latin typeface="华文楷体" panose="02010600040101010101" pitchFamily="2" charset="-122"/>
                <a:ea typeface="华文楷体" panose="02010600040101010101" pitchFamily="2" charset="-122"/>
                <a:cs typeface="楷体" panose="02010609060101010101" charset="-122"/>
                <a:sym typeface="+mn-ea"/>
              </a:rPr>
              <a:t>的自由民的牙齿</a:t>
            </a:r>
            <a:r>
              <a:rPr lang="zh-CN" altLang="en-US" sz="2800">
                <a:latin typeface="华文楷体" panose="02010600040101010101" pitchFamily="2" charset="-122"/>
                <a:ea typeface="华文楷体" panose="02010600040101010101" pitchFamily="2" charset="-122"/>
                <a:cs typeface="楷体" panose="02010609060101010101" charset="-122"/>
                <a:sym typeface="+mn-ea"/>
              </a:rPr>
              <a:t>，则应</a:t>
            </a:r>
            <a:r>
              <a:rPr lang="zh-CN" altLang="en-US" sz="2800">
                <a:solidFill>
                  <a:schemeClr val="tx1"/>
                </a:solidFill>
                <a:latin typeface="华文楷体" panose="02010600040101010101" pitchFamily="2" charset="-122"/>
                <a:ea typeface="华文楷体" panose="02010600040101010101" pitchFamily="2" charset="-122"/>
                <a:cs typeface="楷体" panose="02010609060101010101" charset="-122"/>
                <a:sym typeface="+mn-ea"/>
              </a:rPr>
              <a:t>赔偿</a:t>
            </a:r>
            <a:r>
              <a:rPr lang="zh-CN" altLang="en-US" sz="2800">
                <a:latin typeface="华文楷体" panose="02010600040101010101" pitchFamily="2" charset="-122"/>
                <a:ea typeface="华文楷体" panose="02010600040101010101" pitchFamily="2" charset="-122"/>
                <a:cs typeface="楷体" panose="02010609060101010101" charset="-122"/>
                <a:sym typeface="+mn-ea"/>
              </a:rPr>
              <a:t>三分之一明那。</a:t>
            </a:r>
          </a:p>
        </p:txBody>
      </p:sp>
      <p:grpSp>
        <p:nvGrpSpPr>
          <p:cNvPr id="14" name="组合 13"/>
          <p:cNvGrpSpPr/>
          <p:nvPr/>
        </p:nvGrpSpPr>
        <p:grpSpPr>
          <a:xfrm>
            <a:off x="9357966" y="2810936"/>
            <a:ext cx="1075577" cy="1534160"/>
            <a:chOff x="12724" y="5998"/>
            <a:chExt cx="2029" cy="2765"/>
          </a:xfrm>
        </p:grpSpPr>
        <p:pic>
          <p:nvPicPr>
            <p:cNvPr id="35" name="图片 34" descr="C:/Users/MR.TAN/AppData/Local/Temp/kaimatting/20200427183007/output_aiMatting_20200427183020.pngoutput_aiMatting_20200427183020"/>
            <p:cNvPicPr>
              <a:picLocks noChangeAspect="1"/>
            </p:cNvPicPr>
            <p:nvPr/>
          </p:nvPicPr>
          <p:blipFill>
            <a:blip r:embed="rId4"/>
            <a:stretch>
              <a:fillRect/>
            </a:stretch>
          </p:blipFill>
          <p:spPr>
            <a:xfrm>
              <a:off x="13440" y="5998"/>
              <a:ext cx="1313" cy="2765"/>
            </a:xfrm>
            <a:prstGeom prst="rect">
              <a:avLst/>
            </a:prstGeom>
          </p:spPr>
        </p:pic>
        <p:sp>
          <p:nvSpPr>
            <p:cNvPr id="7" name="文本框 6"/>
            <p:cNvSpPr txBox="1"/>
            <p:nvPr/>
          </p:nvSpPr>
          <p:spPr>
            <a:xfrm>
              <a:off x="12724" y="6349"/>
              <a:ext cx="737" cy="1940"/>
            </a:xfrm>
            <a:prstGeom prst="rect">
              <a:avLst/>
            </a:prstGeom>
            <a:noFill/>
          </p:spPr>
          <p:txBody>
            <a:bodyPr wrap="square" rtlCol="0">
              <a:spAutoFit/>
            </a:bodyPr>
            <a:lstStyle/>
            <a:p>
              <a:r>
                <a:rPr lang="zh-CN" altLang="en-US" sz="1600">
                  <a:solidFill>
                    <a:srgbClr val="FF0000"/>
                  </a:solidFill>
                  <a:latin typeface="华文隶书" panose="02010800040101010101" pitchFamily="2" charset="-122"/>
                  <a:ea typeface="华文隶书" panose="02010800040101010101" pitchFamily="2" charset="-122"/>
                </a:rPr>
                <a:t>第二等级</a:t>
              </a:r>
            </a:p>
          </p:txBody>
        </p:sp>
      </p:grpSp>
      <p:pic>
        <p:nvPicPr>
          <p:cNvPr id="36" name="Picture 2"/>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4839" b="100000" l="8969" r="96413">
                        <a14:foregroundMark x1="17040" y1="76613" x2="88789" y2="77016"/>
                        <a14:foregroundMark x1="11211" y1="91129" x2="94170" y2="91532"/>
                        <a14:foregroundMark x1="91031" y1="78226" x2="90583" y2="88306"/>
                        <a14:foregroundMark x1="18386" y1="83871" x2="85650" y2="84677"/>
                        <a14:foregroundMark x1="11659" y1="93145" x2="11659" y2="99597"/>
                        <a14:foregroundMark x1="75785" y1="95968" x2="94170" y2="96774"/>
                      </a14:backgroundRemoval>
                    </a14:imgEffect>
                  </a14:imgLayer>
                </a14:imgProps>
              </a:ext>
            </a:extLst>
          </a:blip>
          <a:stretch>
            <a:fillRect/>
          </a:stretch>
        </p:blipFill>
        <p:spPr bwMode="auto">
          <a:xfrm>
            <a:off x="10460355" y="3776062"/>
            <a:ext cx="1322070" cy="1582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文本框 9"/>
          <p:cNvSpPr txBox="1"/>
          <p:nvPr/>
        </p:nvSpPr>
        <p:spPr>
          <a:xfrm>
            <a:off x="10521035" y="3932089"/>
            <a:ext cx="352138" cy="1076358"/>
          </a:xfrm>
          <a:prstGeom prst="rect">
            <a:avLst/>
          </a:prstGeom>
          <a:noFill/>
        </p:spPr>
        <p:txBody>
          <a:bodyPr wrap="square" rtlCol="0">
            <a:spAutoFit/>
          </a:bodyPr>
          <a:lstStyle/>
          <a:p>
            <a:r>
              <a:rPr lang="zh-CN" altLang="en-US" sz="1600">
                <a:solidFill>
                  <a:srgbClr val="FF0000"/>
                </a:solidFill>
                <a:latin typeface="华文隶书" panose="02010800040101010101" pitchFamily="2" charset="-122"/>
                <a:ea typeface="华文隶书" panose="02010800040101010101" pitchFamily="2" charset="-122"/>
              </a:rPr>
              <a:t>第三等级</a:t>
            </a:r>
          </a:p>
        </p:txBody>
      </p:sp>
      <p:grpSp>
        <p:nvGrpSpPr>
          <p:cNvPr id="13" name="组合 12"/>
          <p:cNvGrpSpPr/>
          <p:nvPr/>
        </p:nvGrpSpPr>
        <p:grpSpPr>
          <a:xfrm>
            <a:off x="10525842" y="1637030"/>
            <a:ext cx="1116330" cy="1626235"/>
            <a:chOff x="10876" y="5896"/>
            <a:chExt cx="2180" cy="2969"/>
          </a:xfrm>
        </p:grpSpPr>
        <p:sp>
          <p:nvSpPr>
            <p:cNvPr id="37" name="文本框 36"/>
            <p:cNvSpPr txBox="1"/>
            <p:nvPr/>
          </p:nvSpPr>
          <p:spPr>
            <a:xfrm>
              <a:off x="10876" y="6430"/>
              <a:ext cx="708" cy="1965"/>
            </a:xfrm>
            <a:prstGeom prst="rect">
              <a:avLst/>
            </a:prstGeom>
            <a:noFill/>
          </p:spPr>
          <p:txBody>
            <a:bodyPr wrap="square" rtlCol="0">
              <a:spAutoFit/>
            </a:bodyPr>
            <a:lstStyle/>
            <a:p>
              <a:r>
                <a:rPr lang="zh-CN" altLang="en-US" sz="1600">
                  <a:solidFill>
                    <a:srgbClr val="FF0000"/>
                  </a:solidFill>
                  <a:latin typeface="华文隶书" panose="02010800040101010101" pitchFamily="2" charset="-122"/>
                  <a:ea typeface="华文隶书" panose="02010800040101010101" pitchFamily="2" charset="-122"/>
                </a:rPr>
                <a:t>第一等级</a:t>
              </a:r>
            </a:p>
          </p:txBody>
        </p:sp>
        <p:pic>
          <p:nvPicPr>
            <p:cNvPr id="34" name="图片 33" descr="C:/Users/MR.TAN/AppData/Local/Temp/kaimatting/20200427182733/output_aiMatting_20200427182802.pngoutput_aiMatting_20200427182802"/>
            <p:cNvPicPr>
              <a:picLocks noChangeAspect="1"/>
            </p:cNvPicPr>
            <p:nvPr/>
          </p:nvPicPr>
          <p:blipFill>
            <a:blip r:embed="rId7"/>
            <a:stretch>
              <a:fillRect/>
            </a:stretch>
          </p:blipFill>
          <p:spPr>
            <a:xfrm>
              <a:off x="11362" y="5896"/>
              <a:ext cx="1694" cy="2969"/>
            </a:xfrm>
            <a:prstGeom prst="rect">
              <a:avLst/>
            </a:prstGeom>
          </p:spPr>
        </p:pic>
      </p:grpSp>
      <p:grpSp>
        <p:nvGrpSpPr>
          <p:cNvPr id="51" name="组合 50"/>
          <p:cNvGrpSpPr/>
          <p:nvPr/>
        </p:nvGrpSpPr>
        <p:grpSpPr>
          <a:xfrm>
            <a:off x="6572559" y="454982"/>
            <a:ext cx="3275688" cy="650627"/>
            <a:chOff x="6078519" y="454982"/>
            <a:chExt cx="3275688" cy="650627"/>
          </a:xfrm>
        </p:grpSpPr>
        <p:grpSp>
          <p:nvGrpSpPr>
            <p:cNvPr id="52" name="组合 51"/>
            <p:cNvGrpSpPr/>
            <p:nvPr/>
          </p:nvGrpSpPr>
          <p:grpSpPr>
            <a:xfrm>
              <a:off x="6078519" y="454982"/>
              <a:ext cx="3275688" cy="650627"/>
              <a:chOff x="6078519" y="454982"/>
              <a:chExt cx="3246334" cy="650627"/>
            </a:xfrm>
          </p:grpSpPr>
          <p:sp>
            <p:nvSpPr>
              <p:cNvPr id="54" name="箭头: V 形 53"/>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55" name="箭头: 五边形 54"/>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53" name="文本框 52"/>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56" name="组合 55"/>
          <p:cNvGrpSpPr/>
          <p:nvPr/>
        </p:nvGrpSpPr>
        <p:grpSpPr>
          <a:xfrm>
            <a:off x="1934" y="454982"/>
            <a:ext cx="6637983" cy="650627"/>
            <a:chOff x="12444" y="454982"/>
            <a:chExt cx="5892707" cy="650627"/>
          </a:xfrm>
        </p:grpSpPr>
        <p:sp>
          <p:nvSpPr>
            <p:cNvPr id="57" name="箭头: 五边形 56"/>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58" name="文本框 57"/>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sp>
        <p:nvSpPr>
          <p:cNvPr id="28" name="文本框 27"/>
          <p:cNvSpPr txBox="1"/>
          <p:nvPr/>
        </p:nvSpPr>
        <p:spPr>
          <a:xfrm>
            <a:off x="1179233" y="1742874"/>
            <a:ext cx="9138760" cy="646331"/>
          </a:xfrm>
          <a:prstGeom prst="rect">
            <a:avLst/>
          </a:prstGeom>
          <a:solidFill>
            <a:schemeClr val="bg1">
              <a:lumMod val="85000"/>
            </a:schemeClr>
          </a:solidFill>
        </p:spPr>
        <p:txBody>
          <a:bodyPr wrap="square" rtlCol="0">
            <a:spAutoFit/>
          </a:bodyPr>
          <a:lstStyle/>
          <a:p>
            <a:pPr algn="ctr"/>
            <a:r>
              <a:rPr lang="zh-CN" altLang="en-US" sz="3600" noProof="0">
                <a:ln>
                  <a:noFill/>
                </a:ln>
                <a:solidFill>
                  <a:srgbClr val="FF0000"/>
                </a:solidFill>
                <a:effectLst/>
                <a:uLnTx/>
                <a:uFillTx/>
                <a:latin typeface="华文隶书" panose="02010800040101010101" pitchFamily="2" charset="-122"/>
                <a:ea typeface="华文隶书" panose="02010800040101010101" pitchFamily="2" charset="-122"/>
                <a:sym typeface="+mn-ea"/>
              </a:rPr>
              <a:t>判决三：阿某赔偿穆某三分之一明那。</a:t>
            </a:r>
            <a:endParaRPr lang="zh-CN" altLang="en-US" sz="4000" b="1" noProof="0">
              <a:ln>
                <a:noFill/>
              </a:ln>
              <a:solidFill>
                <a:srgbClr val="FF0000"/>
              </a:solidFill>
              <a:effectLst/>
              <a:uLnTx/>
              <a:uFillTx/>
              <a:latin typeface="华文隶书" panose="02010800040101010101" pitchFamily="2" charset="-122"/>
              <a:ea typeface="华文隶书" panose="02010800040101010101" pitchFamily="2" charset="-122"/>
              <a:cs typeface="华文行楷" panose="02010800040101010101" charset="-122"/>
              <a:sym typeface="+mn-ea"/>
            </a:endParaRPr>
          </a:p>
        </p:txBody>
      </p:sp>
      <p:pic>
        <p:nvPicPr>
          <p:cNvPr id="31" name="Picture 2"/>
          <p:cNvPicPr>
            <a:picLocks noChangeAspect="1" noChangeArrowheads="1"/>
          </p:cNvPicPr>
          <p:nvPr/>
        </p:nvPicPr>
        <p:blipFill>
          <a:blip r:embed="rId5">
            <a:extLst>
              <a:ext uri="{BEBA8EAE-BF5A-486C-A8C5-ECC9F3942E4B}">
                <a14:imgProps xmlns:a14="http://schemas.microsoft.com/office/drawing/2010/main">
                  <a14:imgLayer r:embed="rId8">
                    <a14:imgEffect>
                      <a14:backgroundRemoval t="4839" b="100000" l="8969" r="96413">
                        <a14:foregroundMark x1="17040" y1="76613" x2="88789" y2="77016"/>
                        <a14:foregroundMark x1="11211" y1="91129" x2="94170" y2="91532"/>
                        <a14:foregroundMark x1="91031" y1="78226" x2="90583" y2="88306"/>
                        <a14:foregroundMark x1="18386" y1="83871" x2="85650" y2="84677"/>
                        <a14:foregroundMark x1="11659" y1="93145" x2="11659" y2="99597"/>
                        <a14:foregroundMark x1="75785" y1="95968" x2="94170" y2="96774"/>
                      </a14:backgroundRemoval>
                    </a14:imgEffect>
                  </a14:imgLayer>
                </a14:imgProps>
              </a:ext>
            </a:extLst>
          </a:blip>
          <a:stretch>
            <a:fillRect/>
          </a:stretch>
        </p:blipFill>
        <p:spPr bwMode="auto">
          <a:xfrm>
            <a:off x="-67163" y="5275686"/>
            <a:ext cx="1322070" cy="1582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023109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8" grpId="1"/>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8" name="矩形 17"/>
          <p:cNvSpPr/>
          <p:nvPr/>
        </p:nvSpPr>
        <p:spPr>
          <a:xfrm>
            <a:off x="226886" y="11196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pic>
        <p:nvPicPr>
          <p:cNvPr id="33" name="图片 32"/>
          <p:cNvPicPr>
            <a:picLocks noChangeAspect="1"/>
          </p:cNvPicPr>
          <p:nvPr/>
        </p:nvPicPr>
        <p:blipFill>
          <a:blip r:embed="rId3"/>
          <a:stretch>
            <a:fillRect/>
          </a:stretch>
        </p:blipFill>
        <p:spPr>
          <a:xfrm>
            <a:off x="574040" y="1225474"/>
            <a:ext cx="11043920" cy="50742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文本框 6"/>
          <p:cNvSpPr txBox="1"/>
          <p:nvPr/>
        </p:nvSpPr>
        <p:spPr>
          <a:xfrm>
            <a:off x="1065530" y="3105150"/>
            <a:ext cx="10316845" cy="2330450"/>
          </a:xfrm>
          <a:prstGeom prst="rect">
            <a:avLst/>
          </a:prstGeom>
          <a:noFill/>
          <a:ln>
            <a:solidFill>
              <a:schemeClr val="tx1"/>
            </a:solidFill>
            <a:prstDash val="sysDash"/>
          </a:ln>
        </p:spPr>
        <p:txBody>
          <a:bodyPr wrap="square" rtlCol="0">
            <a:spAutoFit/>
          </a:bodyPr>
          <a:lstStyle/>
          <a:p>
            <a:pPr>
              <a:lnSpc>
                <a:spcPct val="130000"/>
              </a:lnSpc>
              <a:spcBef>
                <a:spcPct val="0"/>
              </a:spcBef>
              <a:spcAft>
                <a:spcPct val="0"/>
              </a:spcAft>
            </a:pPr>
            <a:r>
              <a:rPr lang="zh-CN" altLang="en-US" sz="2800">
                <a:latin typeface="华文隶书" panose="02010800040101010101" pitchFamily="2" charset="-122"/>
                <a:ea typeface="华文隶书" panose="02010800040101010101" pitchFamily="2" charset="-122"/>
                <a:cs typeface="楷体" panose="02010609060101010101" charset="-122"/>
                <a:sym typeface="+mn-ea"/>
              </a:rPr>
              <a:t>事件二：</a:t>
            </a:r>
            <a:r>
              <a:rPr lang="zh-CN" altLang="en-US" sz="2800">
                <a:latin typeface="华文楷体" panose="02010600040101010101" pitchFamily="2" charset="-122"/>
                <a:ea typeface="华文楷体" panose="02010600040101010101" pitchFamily="2" charset="-122"/>
                <a:cs typeface="楷体" panose="02010609060101010101" charset="-122"/>
                <a:sym typeface="+mn-ea"/>
              </a:rPr>
              <a:t>上次判决之后，穆某向鲁某借了一大笔钱赔偿了阿某的经济损失并且答应</a:t>
            </a:r>
            <a:r>
              <a:rPr lang="en-US" altLang="zh-CN" sz="2800">
                <a:latin typeface="华文楷体" panose="02010600040101010101" pitchFamily="2" charset="-122"/>
                <a:ea typeface="华文楷体" panose="02010600040101010101" pitchFamily="2" charset="-122"/>
                <a:cs typeface="楷体" panose="02010609060101010101" charset="-122"/>
                <a:sym typeface="+mn-ea"/>
              </a:rPr>
              <a:t>3</a:t>
            </a:r>
            <a:r>
              <a:rPr lang="zh-CN" altLang="en-US" sz="2800">
                <a:latin typeface="华文楷体" panose="02010600040101010101" pitchFamily="2" charset="-122"/>
                <a:ea typeface="华文楷体" panose="02010600040101010101" pitchFamily="2" charset="-122"/>
                <a:cs typeface="楷体" panose="02010609060101010101" charset="-122"/>
                <a:sym typeface="+mn-ea"/>
              </a:rPr>
              <a:t>年后一定按时还钱。但是</a:t>
            </a:r>
            <a:r>
              <a:rPr lang="en-US" altLang="zh-CN" sz="2800">
                <a:latin typeface="华文楷体" panose="02010600040101010101" pitchFamily="2" charset="-122"/>
                <a:ea typeface="华文楷体" panose="02010600040101010101" pitchFamily="2" charset="-122"/>
                <a:cs typeface="楷体" panose="02010609060101010101" charset="-122"/>
                <a:sym typeface="+mn-ea"/>
              </a:rPr>
              <a:t>3</a:t>
            </a:r>
            <a:r>
              <a:rPr lang="zh-CN" altLang="en-US" sz="2800">
                <a:latin typeface="华文楷体" panose="02010600040101010101" pitchFamily="2" charset="-122"/>
                <a:ea typeface="华文楷体" panose="02010600040101010101" pitchFamily="2" charset="-122"/>
                <a:cs typeface="楷体" panose="02010609060101010101" charset="-122"/>
                <a:sym typeface="+mn-ea"/>
              </a:rPr>
              <a:t>年之后穆某无力偿还之前的债务，他只好把其妻子、儿女卖给鲁某，妻子不从，状告穆某将自己与子女买为债奴。</a:t>
            </a:r>
          </a:p>
        </p:txBody>
      </p:sp>
      <p:sp>
        <p:nvSpPr>
          <p:cNvPr id="9" name="文本框 8"/>
          <p:cNvSpPr txBox="1"/>
          <p:nvPr/>
        </p:nvSpPr>
        <p:spPr>
          <a:xfrm>
            <a:off x="1053148" y="1422400"/>
            <a:ext cx="2387600" cy="583565"/>
          </a:xfrm>
          <a:prstGeom prst="rect">
            <a:avLst/>
          </a:prstGeom>
          <a:solidFill>
            <a:srgbClr val="C00000"/>
          </a:solidFill>
        </p:spPr>
        <p:txBody>
          <a:bodyPr wrap="square" rtlCol="0">
            <a:spAutoFit/>
          </a:bodyPr>
          <a:lstStyle/>
          <a:p>
            <a:pPr algn="ctr"/>
            <a:r>
              <a:rPr lang="zh-CN" altLang="en-US" sz="3200">
                <a:solidFill>
                  <a:schemeClr val="bg1"/>
                </a:solidFill>
                <a:latin typeface="华文隶书" panose="02010800040101010101" pitchFamily="2" charset="-122"/>
                <a:ea typeface="华文隶书" panose="02010800040101010101" pitchFamily="2" charset="-122"/>
              </a:rPr>
              <a:t>我是小法官</a:t>
            </a:r>
          </a:p>
        </p:txBody>
      </p:sp>
      <p:grpSp>
        <p:nvGrpSpPr>
          <p:cNvPr id="37" name="组合 36"/>
          <p:cNvGrpSpPr/>
          <p:nvPr/>
        </p:nvGrpSpPr>
        <p:grpSpPr>
          <a:xfrm>
            <a:off x="6572559" y="454982"/>
            <a:ext cx="3275688" cy="650627"/>
            <a:chOff x="6078519" y="454982"/>
            <a:chExt cx="3275688" cy="650627"/>
          </a:xfrm>
        </p:grpSpPr>
        <p:grpSp>
          <p:nvGrpSpPr>
            <p:cNvPr id="38" name="组合 37"/>
            <p:cNvGrpSpPr/>
            <p:nvPr/>
          </p:nvGrpSpPr>
          <p:grpSpPr>
            <a:xfrm>
              <a:off x="6078519" y="454982"/>
              <a:ext cx="3275688" cy="650627"/>
              <a:chOff x="6078519" y="454982"/>
              <a:chExt cx="3246334" cy="650627"/>
            </a:xfrm>
          </p:grpSpPr>
          <p:sp>
            <p:nvSpPr>
              <p:cNvPr id="40" name="箭头: V 形 39"/>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1" name="箭头: 五边形 40"/>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39" name="文本框 38"/>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43" name="组合 42"/>
          <p:cNvGrpSpPr/>
          <p:nvPr/>
        </p:nvGrpSpPr>
        <p:grpSpPr>
          <a:xfrm>
            <a:off x="1934" y="454982"/>
            <a:ext cx="6637983" cy="650627"/>
            <a:chOff x="12444" y="454982"/>
            <a:chExt cx="5892707" cy="650627"/>
          </a:xfrm>
        </p:grpSpPr>
        <p:sp>
          <p:nvSpPr>
            <p:cNvPr id="44" name="箭头: 五边形 43"/>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45" name="文本框 44"/>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sp>
        <p:nvSpPr>
          <p:cNvPr id="2" name="文本框 1"/>
          <p:cNvSpPr txBox="1"/>
          <p:nvPr/>
        </p:nvSpPr>
        <p:spPr>
          <a:xfrm>
            <a:off x="1065530" y="2147570"/>
            <a:ext cx="10316845" cy="829945"/>
          </a:xfrm>
          <a:prstGeom prst="rect">
            <a:avLst/>
          </a:prstGeom>
          <a:solidFill>
            <a:schemeClr val="bg1">
              <a:lumMod val="85000"/>
            </a:schemeClr>
          </a:solidFill>
          <a:ln>
            <a:solidFill>
              <a:schemeClr val="tx1"/>
            </a:solidFill>
            <a:prstDash val="sysDash"/>
          </a:ln>
        </p:spPr>
        <p:txBody>
          <a:bodyPr wrap="square" rtlCol="0">
            <a:spAutoFit/>
          </a:bodyPr>
          <a:lstStyle/>
          <a:p>
            <a:r>
              <a:rPr lang="zh-CN" altLang="en-US" sz="2400" b="1">
                <a:latin typeface="楷体" panose="02010609060101010101" charset="-122"/>
                <a:ea typeface="楷体" panose="02010609060101010101" charset="-122"/>
              </a:rPr>
              <a:t>人物介绍：</a:t>
            </a:r>
            <a:endParaRPr lang="zh-CN" altLang="en-US" sz="2400">
              <a:latin typeface="楷体" panose="02010609060101010101" charset="-122"/>
              <a:ea typeface="楷体" panose="02010609060101010101" charset="-122"/>
            </a:endParaRPr>
          </a:p>
          <a:p>
            <a:r>
              <a:rPr lang="zh-CN" altLang="en-US" sz="2400">
                <a:latin typeface="楷体" panose="02010609060101010101" charset="-122"/>
                <a:ea typeface="楷体" panose="02010609060101010101" charset="-122"/>
              </a:rPr>
              <a:t>    有公民权的自由民鲁某；没有公民权的自由民</a:t>
            </a:r>
            <a:r>
              <a:rPr lang="zh-CN" altLang="en-US" sz="2400">
                <a:solidFill>
                  <a:srgbClr val="FF0000"/>
                </a:solidFill>
                <a:latin typeface="楷体" panose="02010609060101010101" charset="-122"/>
                <a:ea typeface="楷体" panose="02010609060101010101" charset="-122"/>
              </a:rPr>
              <a:t>穆某</a:t>
            </a:r>
          </a:p>
        </p:txBody>
      </p:sp>
      <p:sp>
        <p:nvSpPr>
          <p:cNvPr id="22" name="矩形 21"/>
          <p:cNvSpPr/>
          <p:nvPr/>
        </p:nvSpPr>
        <p:spPr>
          <a:xfrm>
            <a:off x="3674362" y="1421190"/>
            <a:ext cx="7571303" cy="584775"/>
          </a:xfrm>
          <a:prstGeom prst="rect">
            <a:avLst/>
          </a:prstGeom>
        </p:spPr>
        <p:txBody>
          <a:bodyPr wrap="none">
            <a:spAutoFit/>
          </a:bodyPr>
          <a:lstStyle/>
          <a:p>
            <a:r>
              <a:rPr lang="zh-CN" altLang="en-US" sz="3200">
                <a:latin typeface="华文隶书" panose="02010800040101010101" pitchFamily="2" charset="-122"/>
                <a:ea typeface="华文隶书" panose="02010800040101010101" pitchFamily="2" charset="-122"/>
                <a:cs typeface="楷体" panose="02010609060101010101" charset="-122"/>
                <a:sym typeface="+mn-ea"/>
              </a:rPr>
              <a:t>这一次，你会做出怎样的判决，为什么？</a:t>
            </a:r>
            <a:endParaRPr lang="zh-CN" altLang="en-US" sz="3200">
              <a:latin typeface="华文隶书" panose="02010800040101010101" pitchFamily="2" charset="-122"/>
              <a:ea typeface="华文隶书" panose="02010800040101010101" pitchFamily="2" charset="-122"/>
            </a:endParaRPr>
          </a:p>
        </p:txBody>
      </p:sp>
      <p:pic>
        <p:nvPicPr>
          <p:cNvPr id="20" name="图片 19" descr="C:/Users/MR.TAN/AppData/Local/Temp/kaimatting/20200427183007/output_aiMatting_20200427183020.pngoutput_aiMatting_20200427183020"/>
          <p:cNvPicPr>
            <a:picLocks noChangeAspect="1"/>
          </p:cNvPicPr>
          <p:nvPr/>
        </p:nvPicPr>
        <p:blipFill>
          <a:blip r:embed="rId4"/>
          <a:stretch>
            <a:fillRect/>
          </a:stretch>
        </p:blipFill>
        <p:spPr>
          <a:xfrm>
            <a:off x="52451" y="5288966"/>
            <a:ext cx="696024" cy="1534160"/>
          </a:xfrm>
          <a:prstGeom prst="rect">
            <a:avLst/>
          </a:prstGeom>
        </p:spPr>
      </p:pic>
    </p:spTree>
    <p:extLst>
      <p:ext uri="{BB962C8B-B14F-4D97-AF65-F5344CB8AC3E}">
        <p14:creationId xmlns:p14="http://schemas.microsoft.com/office/powerpoint/2010/main" val="56326732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42" presetClass="entr" presetSubtype="0" fill="hold"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1000"/>
                                        <p:tgtEl>
                                          <p:spTgt spid="33"/>
                                        </p:tgtEl>
                                      </p:cBhvr>
                                    </p:animEffect>
                                    <p:anim calcmode="lin" valueType="num">
                                      <p:cBhvr>
                                        <p:cTn id="16" dur="1000" fill="hold"/>
                                        <p:tgtEl>
                                          <p:spTgt spid="33"/>
                                        </p:tgtEl>
                                        <p:attrNameLst>
                                          <p:attrName>ppt_x</p:attrName>
                                        </p:attrNameLst>
                                      </p:cBhvr>
                                      <p:tavLst>
                                        <p:tav tm="0">
                                          <p:val>
                                            <p:strVal val="#ppt_x"/>
                                          </p:val>
                                        </p:tav>
                                        <p:tav tm="100000">
                                          <p:val>
                                            <p:strVal val="#ppt_x"/>
                                          </p:val>
                                        </p:tav>
                                      </p:tavLst>
                                    </p:anim>
                                    <p:anim calcmode="lin" valueType="num">
                                      <p:cBhvr>
                                        <p:cTn id="17"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stretch>
            <a:fillRect/>
          </a:stretch>
        </p:blipFill>
        <p:spPr>
          <a:xfrm>
            <a:off x="1253490" y="1455162"/>
            <a:ext cx="10526395" cy="417862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11" name="文本框 10"/>
          <p:cNvSpPr txBox="1"/>
          <p:nvPr/>
        </p:nvSpPr>
        <p:spPr>
          <a:xfrm>
            <a:off x="1279525" y="5848391"/>
            <a:ext cx="10147300" cy="583565"/>
          </a:xfrm>
          <a:prstGeom prst="rect">
            <a:avLst/>
          </a:prstGeom>
          <a:solidFill>
            <a:srgbClr val="C00000"/>
          </a:solidFill>
        </p:spPr>
        <p:txBody>
          <a:bodyPr wrap="square" rtlCol="0">
            <a:spAutoFit/>
          </a:bodyPr>
          <a:lstStyle/>
          <a:p>
            <a:pPr algn="ctr"/>
            <a:r>
              <a:rPr lang="zh-CN" altLang="en-US" sz="3200">
                <a:solidFill>
                  <a:schemeClr val="bg1"/>
                </a:solidFill>
                <a:latin typeface="华文隶书" panose="02010800040101010101" pitchFamily="2" charset="-122"/>
                <a:ea typeface="华文隶书" panose="02010800040101010101" pitchFamily="2" charset="-122"/>
                <a:sym typeface="+mn-ea"/>
              </a:rPr>
              <a:t>奴隶制度：家庭奴隶制盛行，男性家长拥有绝对权威。</a:t>
            </a:r>
            <a:endParaRPr lang="zh-CN" altLang="en-US" sz="3200">
              <a:solidFill>
                <a:schemeClr val="bg1"/>
              </a:solidFill>
              <a:latin typeface="华文隶书" panose="02010800040101010101" pitchFamily="2" charset="-122"/>
              <a:ea typeface="华文隶书" panose="02010800040101010101" pitchFamily="2" charset="-122"/>
            </a:endParaRPr>
          </a:p>
        </p:txBody>
      </p:sp>
      <p:sp>
        <p:nvSpPr>
          <p:cNvPr id="9" name="文本框 8"/>
          <p:cNvSpPr txBox="1"/>
          <p:nvPr/>
        </p:nvSpPr>
        <p:spPr>
          <a:xfrm>
            <a:off x="1429407" y="2736471"/>
            <a:ext cx="6797297" cy="2030095"/>
          </a:xfrm>
          <a:prstGeom prst="rect">
            <a:avLst/>
          </a:prstGeom>
          <a:noFill/>
        </p:spPr>
        <p:txBody>
          <a:bodyPr wrap="square" rtlCol="0">
            <a:spAutoFit/>
          </a:bodyPr>
          <a:lstStyle/>
          <a:p>
            <a:pPr lvl="0" algn="l">
              <a:lnSpc>
                <a:spcPct val="150000"/>
              </a:lnSpc>
              <a:buClrTx/>
              <a:buSzTx/>
              <a:buFontTx/>
            </a:pPr>
            <a:r>
              <a:rPr lang="zh-CN" altLang="en-US" sz="2800">
                <a:solidFill>
                  <a:srgbClr val="C00000"/>
                </a:solidFill>
                <a:latin typeface="华文隶书" panose="02010800040101010101" pitchFamily="2" charset="-122"/>
                <a:ea typeface="华文隶书" panose="02010800040101010101" pitchFamily="2" charset="-122"/>
                <a:cs typeface="楷体" panose="02010609060101010101" charset="-122"/>
                <a:sym typeface="+mn-ea"/>
              </a:rPr>
              <a:t>依据：</a:t>
            </a:r>
            <a:endParaRPr lang="en-US" altLang="zh-CN" sz="2800">
              <a:solidFill>
                <a:srgbClr val="C00000"/>
              </a:solidFill>
              <a:latin typeface="华文隶书" panose="02010800040101010101" pitchFamily="2" charset="-122"/>
              <a:ea typeface="华文隶书" panose="02010800040101010101" pitchFamily="2" charset="-122"/>
              <a:cs typeface="楷体" panose="02010609060101010101" charset="-122"/>
              <a:sym typeface="+mn-ea"/>
            </a:endParaRPr>
          </a:p>
          <a:p>
            <a:pPr lvl="0" algn="l">
              <a:lnSpc>
                <a:spcPct val="150000"/>
              </a:lnSpc>
              <a:buClrTx/>
              <a:buSzTx/>
              <a:buFontTx/>
            </a:pPr>
            <a:r>
              <a:rPr lang="en-US" altLang="zh-CN" sz="2800" b="1">
                <a:solidFill>
                  <a:srgbClr val="C00000"/>
                </a:solidFill>
                <a:latin typeface="华文楷体" panose="02010600040101010101" pitchFamily="2" charset="-122"/>
                <a:ea typeface="华文楷体" panose="02010600040101010101" pitchFamily="2" charset="-122"/>
                <a:cs typeface="楷体" panose="02010609060101010101" charset="-122"/>
                <a:sym typeface="+mn-ea"/>
              </a:rPr>
              <a:t>        </a:t>
            </a:r>
            <a:r>
              <a:rPr lang="zh-CN" altLang="en-US" sz="2800">
                <a:latin typeface="华文楷体" panose="02010600040101010101" pitchFamily="2" charset="-122"/>
                <a:ea typeface="华文楷体" panose="02010600040101010101" pitchFamily="2" charset="-122"/>
                <a:cs typeface="楷体" panose="02010609060101010101" charset="-122"/>
                <a:sym typeface="+mn-ea"/>
              </a:rPr>
              <a:t>第1</a:t>
            </a:r>
            <a:r>
              <a:rPr lang="en-US" altLang="zh-CN" sz="2800">
                <a:latin typeface="华文楷体" panose="02010600040101010101" pitchFamily="2" charset="-122"/>
                <a:ea typeface="华文楷体" panose="02010600040101010101" pitchFamily="2" charset="-122"/>
                <a:cs typeface="楷体" panose="02010609060101010101" charset="-122"/>
                <a:sym typeface="+mn-ea"/>
              </a:rPr>
              <a:t>17</a:t>
            </a:r>
            <a:r>
              <a:rPr lang="zh-CN" altLang="en-US" sz="2800">
                <a:latin typeface="华文楷体" panose="02010600040101010101" pitchFamily="2" charset="-122"/>
                <a:ea typeface="华文楷体" panose="02010600040101010101" pitchFamily="2" charset="-122"/>
                <a:cs typeface="楷体" panose="02010609060101010101" charset="-122"/>
                <a:sym typeface="+mn-ea"/>
              </a:rPr>
              <a:t>条：</a:t>
            </a:r>
            <a:r>
              <a:rPr lang="zh-CN" altLang="en-US" sz="2800">
                <a:solidFill>
                  <a:prstClr val="black"/>
                </a:solidFill>
                <a:latin typeface="华文楷体" panose="02010600040101010101" pitchFamily="2" charset="-122"/>
                <a:ea typeface="华文楷体" panose="02010600040101010101" pitchFamily="2" charset="-122"/>
                <a:sym typeface="+mn-ea"/>
              </a:rPr>
              <a:t>倘自由民因负有债务，</a:t>
            </a:r>
            <a:r>
              <a:rPr lang="zh-CN" altLang="en-US" sz="2800">
                <a:solidFill>
                  <a:srgbClr val="FF0000"/>
                </a:solidFill>
                <a:latin typeface="华文楷体" panose="02010600040101010101" pitchFamily="2" charset="-122"/>
                <a:ea typeface="华文楷体" panose="02010600040101010101" pitchFamily="2" charset="-122"/>
                <a:sym typeface="+mn-ea"/>
              </a:rPr>
              <a:t>将其妻、其子或其女出卖，或交出以为债奴</a:t>
            </a:r>
            <a:r>
              <a:rPr lang="zh-CN" altLang="en-US" sz="2800">
                <a:solidFill>
                  <a:prstClr val="black"/>
                </a:solidFill>
                <a:latin typeface="华文楷体" panose="02010600040101010101" pitchFamily="2" charset="-122"/>
                <a:ea typeface="华文楷体" panose="02010600040101010101" pitchFamily="2" charset="-122"/>
                <a:sym typeface="+mn-ea"/>
              </a:rPr>
              <a:t>。</a:t>
            </a:r>
            <a:endParaRPr lang="zh-CN" altLang="en-US" sz="2800">
              <a:latin typeface="华文楷体" panose="02010600040101010101" pitchFamily="2" charset="-122"/>
              <a:ea typeface="华文楷体" panose="02010600040101010101" pitchFamily="2" charset="-122"/>
              <a:cs typeface="楷体" panose="02010609060101010101" charset="-122"/>
              <a:sym typeface="+mn-ea"/>
            </a:endParaRPr>
          </a:p>
        </p:txBody>
      </p:sp>
      <p:pic>
        <p:nvPicPr>
          <p:cNvPr id="14" name="图片 13"/>
          <p:cNvPicPr>
            <a:picLocks noChangeAspect="1"/>
          </p:cNvPicPr>
          <p:nvPr/>
        </p:nvPicPr>
        <p:blipFill>
          <a:blip r:embed="rId4"/>
          <a:stretch>
            <a:fillRect/>
          </a:stretch>
        </p:blipFill>
        <p:spPr>
          <a:xfrm>
            <a:off x="8501256" y="2870414"/>
            <a:ext cx="3004185" cy="24930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38" name="组合 37"/>
          <p:cNvGrpSpPr/>
          <p:nvPr/>
        </p:nvGrpSpPr>
        <p:grpSpPr>
          <a:xfrm>
            <a:off x="6572559" y="454982"/>
            <a:ext cx="3275688" cy="650627"/>
            <a:chOff x="6078519" y="454982"/>
            <a:chExt cx="3275688" cy="650627"/>
          </a:xfrm>
        </p:grpSpPr>
        <p:grpSp>
          <p:nvGrpSpPr>
            <p:cNvPr id="39" name="组合 38"/>
            <p:cNvGrpSpPr/>
            <p:nvPr/>
          </p:nvGrpSpPr>
          <p:grpSpPr>
            <a:xfrm>
              <a:off x="6078519" y="454982"/>
              <a:ext cx="3275688" cy="650627"/>
              <a:chOff x="6078519" y="454982"/>
              <a:chExt cx="3246334" cy="650627"/>
            </a:xfrm>
          </p:grpSpPr>
          <p:sp>
            <p:nvSpPr>
              <p:cNvPr id="41" name="箭头: V 形 40"/>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3" name="箭头: 五边形 42"/>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40" name="文本框 39"/>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44" name="组合 43"/>
          <p:cNvGrpSpPr/>
          <p:nvPr/>
        </p:nvGrpSpPr>
        <p:grpSpPr>
          <a:xfrm>
            <a:off x="1934" y="454982"/>
            <a:ext cx="6637983" cy="650627"/>
            <a:chOff x="12444" y="454982"/>
            <a:chExt cx="5892707" cy="650627"/>
          </a:xfrm>
        </p:grpSpPr>
        <p:sp>
          <p:nvSpPr>
            <p:cNvPr id="45" name="箭头: 五边形 44"/>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46" name="文本框 45"/>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sp>
        <p:nvSpPr>
          <p:cNvPr id="4" name="文本框 3"/>
          <p:cNvSpPr txBox="1"/>
          <p:nvPr/>
        </p:nvSpPr>
        <p:spPr>
          <a:xfrm>
            <a:off x="1429407" y="1701282"/>
            <a:ext cx="9950123" cy="707886"/>
          </a:xfrm>
          <a:prstGeom prst="rect">
            <a:avLst/>
          </a:prstGeom>
          <a:solidFill>
            <a:schemeClr val="bg1">
              <a:lumMod val="85000"/>
            </a:schemeClr>
          </a:solidFill>
        </p:spPr>
        <p:txBody>
          <a:bodyPr wrap="square" rtlCol="0">
            <a:spAutoFit/>
          </a:bodyPr>
          <a:lstStyle/>
          <a:p>
            <a:pPr algn="ctr"/>
            <a:r>
              <a:rPr lang="zh-CN" altLang="en-US" sz="4000" noProof="0">
                <a:ln>
                  <a:noFill/>
                </a:ln>
                <a:solidFill>
                  <a:srgbClr val="FF0000"/>
                </a:solidFill>
                <a:effectLst/>
                <a:uLnTx/>
                <a:uFillTx/>
                <a:latin typeface="华文隶书" panose="02010800040101010101" pitchFamily="2" charset="-122"/>
                <a:ea typeface="华文隶书" panose="02010800040101010101" pitchFamily="2" charset="-122"/>
                <a:sym typeface="+mn-ea"/>
              </a:rPr>
              <a:t>判决结果：穆某妻子申诉无效，驳回申诉</a:t>
            </a:r>
          </a:p>
        </p:txBody>
      </p:sp>
      <p:pic>
        <p:nvPicPr>
          <p:cNvPr id="20" name="图片 19" descr="C:/Users/MR.TAN/AppData/Local/Temp/kaimatting/20200427183007/output_aiMatting_20200427183020.pngoutput_aiMatting_20200427183020"/>
          <p:cNvPicPr>
            <a:picLocks noChangeAspect="1"/>
          </p:cNvPicPr>
          <p:nvPr/>
        </p:nvPicPr>
        <p:blipFill>
          <a:blip r:embed="rId5"/>
          <a:stretch>
            <a:fillRect/>
          </a:stretch>
        </p:blipFill>
        <p:spPr>
          <a:xfrm>
            <a:off x="81873" y="5296887"/>
            <a:ext cx="696024" cy="1534160"/>
          </a:xfrm>
          <a:prstGeom prst="rect">
            <a:avLst/>
          </a:prstGeom>
        </p:spPr>
      </p:pic>
    </p:spTree>
    <p:extLst>
      <p:ext uri="{BB962C8B-B14F-4D97-AF65-F5344CB8AC3E}">
        <p14:creationId xmlns:p14="http://schemas.microsoft.com/office/powerpoint/2010/main" val="24495213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8" name="矩形 17"/>
          <p:cNvSpPr/>
          <p:nvPr/>
        </p:nvSpPr>
        <p:spPr>
          <a:xfrm>
            <a:off x="226886" y="11196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pic>
        <p:nvPicPr>
          <p:cNvPr id="33" name="图片 32"/>
          <p:cNvPicPr>
            <a:picLocks noChangeAspect="1"/>
          </p:cNvPicPr>
          <p:nvPr/>
        </p:nvPicPr>
        <p:blipFill>
          <a:blip r:embed="rId3"/>
          <a:stretch>
            <a:fillRect/>
          </a:stretch>
        </p:blipFill>
        <p:spPr>
          <a:xfrm>
            <a:off x="586740" y="1206500"/>
            <a:ext cx="11043920" cy="50742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图片 4" descr="C:/Users/lenovo/AppData/Local/Temp/kaimatting/20200519185258/output_aiMatting_20200519185301.pngoutput_aiMatting_20200519185301"/>
          <p:cNvPicPr>
            <a:picLocks noChangeAspect="1"/>
          </p:cNvPicPr>
          <p:nvPr/>
        </p:nvPicPr>
        <p:blipFill>
          <a:blip r:embed="rId4"/>
          <a:stretch>
            <a:fillRect/>
          </a:stretch>
        </p:blipFill>
        <p:spPr>
          <a:xfrm>
            <a:off x="0" y="5256530"/>
            <a:ext cx="1065530" cy="1601470"/>
          </a:xfrm>
          <a:prstGeom prst="rect">
            <a:avLst/>
          </a:prstGeom>
        </p:spPr>
      </p:pic>
      <p:sp>
        <p:nvSpPr>
          <p:cNvPr id="7" name="文本框 6"/>
          <p:cNvSpPr txBox="1"/>
          <p:nvPr/>
        </p:nvSpPr>
        <p:spPr>
          <a:xfrm>
            <a:off x="1065530" y="3232150"/>
            <a:ext cx="10316845" cy="2330450"/>
          </a:xfrm>
          <a:prstGeom prst="rect">
            <a:avLst/>
          </a:prstGeom>
          <a:noFill/>
          <a:ln>
            <a:solidFill>
              <a:schemeClr val="tx1"/>
            </a:solidFill>
            <a:prstDash val="sysDash"/>
          </a:ln>
        </p:spPr>
        <p:txBody>
          <a:bodyPr wrap="square" rtlCol="0">
            <a:spAutoFit/>
          </a:bodyPr>
          <a:lstStyle/>
          <a:p>
            <a:pPr>
              <a:lnSpc>
                <a:spcPct val="130000"/>
              </a:lnSpc>
              <a:spcBef>
                <a:spcPct val="0"/>
              </a:spcBef>
              <a:spcAft>
                <a:spcPct val="0"/>
              </a:spcAft>
            </a:pPr>
            <a:r>
              <a:rPr lang="zh-CN" altLang="en-US" sz="2800">
                <a:latin typeface="华文隶书" panose="02010800040101010101" pitchFamily="2" charset="-122"/>
                <a:ea typeface="华文隶书" panose="02010800040101010101" pitchFamily="2" charset="-122"/>
                <a:cs typeface="楷体" panose="02010609060101010101" charset="-122"/>
                <a:sym typeface="+mn-ea"/>
              </a:rPr>
              <a:t>事件三：</a:t>
            </a:r>
            <a:r>
              <a:rPr lang="zh-CN" altLang="en-US" sz="2800">
                <a:latin typeface="华文楷体" panose="02010600040101010101" pitchFamily="2" charset="-122"/>
                <a:ea typeface="华文楷体" panose="02010600040101010101" pitchFamily="2" charset="-122"/>
                <a:cs typeface="楷体" panose="02010609060101010101" charset="-122"/>
                <a:sym typeface="+mn-ea"/>
              </a:rPr>
              <a:t>穆某妻子申诉被驳回之后，成为了鲁某的奴隶，他的儿子也成为了鲁某的男奴瓦某。某次瓦某和鲁某的儿子玩耍，不慎打了鲁某儿子的脸。阿某正好路过，看到之后非常生气，以为瓦某在欺负主人，便上前教训瓦某，结果瓦某的肋骨被折断。</a:t>
            </a:r>
          </a:p>
        </p:txBody>
      </p:sp>
      <p:sp>
        <p:nvSpPr>
          <p:cNvPr id="9" name="文本框 8"/>
          <p:cNvSpPr txBox="1"/>
          <p:nvPr/>
        </p:nvSpPr>
        <p:spPr>
          <a:xfrm>
            <a:off x="1065530" y="1360244"/>
            <a:ext cx="2387600" cy="583565"/>
          </a:xfrm>
          <a:prstGeom prst="rect">
            <a:avLst/>
          </a:prstGeom>
          <a:solidFill>
            <a:srgbClr val="C00000"/>
          </a:solidFill>
        </p:spPr>
        <p:txBody>
          <a:bodyPr wrap="square" rtlCol="0">
            <a:spAutoFit/>
          </a:bodyPr>
          <a:lstStyle/>
          <a:p>
            <a:pPr algn="ctr"/>
            <a:r>
              <a:rPr lang="zh-CN" altLang="en-US" sz="3200">
                <a:solidFill>
                  <a:schemeClr val="bg1"/>
                </a:solidFill>
                <a:latin typeface="华文隶书" panose="02010800040101010101" pitchFamily="2" charset="-122"/>
                <a:ea typeface="华文隶书" panose="02010800040101010101" pitchFamily="2" charset="-122"/>
              </a:rPr>
              <a:t>我是小法官</a:t>
            </a:r>
          </a:p>
        </p:txBody>
      </p:sp>
      <p:grpSp>
        <p:nvGrpSpPr>
          <p:cNvPr id="37" name="组合 36"/>
          <p:cNvGrpSpPr/>
          <p:nvPr/>
        </p:nvGrpSpPr>
        <p:grpSpPr>
          <a:xfrm>
            <a:off x="6572559" y="454982"/>
            <a:ext cx="3275688" cy="650627"/>
            <a:chOff x="6078519" y="454982"/>
            <a:chExt cx="3275688" cy="650627"/>
          </a:xfrm>
        </p:grpSpPr>
        <p:grpSp>
          <p:nvGrpSpPr>
            <p:cNvPr id="38" name="组合 37"/>
            <p:cNvGrpSpPr/>
            <p:nvPr/>
          </p:nvGrpSpPr>
          <p:grpSpPr>
            <a:xfrm>
              <a:off x="6078519" y="454982"/>
              <a:ext cx="3275688" cy="650627"/>
              <a:chOff x="6078519" y="454982"/>
              <a:chExt cx="3246334" cy="650627"/>
            </a:xfrm>
          </p:grpSpPr>
          <p:sp>
            <p:nvSpPr>
              <p:cNvPr id="40" name="箭头: V 形 39"/>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1" name="箭头: 五边形 40"/>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39" name="文本框 38"/>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43" name="组合 42"/>
          <p:cNvGrpSpPr/>
          <p:nvPr/>
        </p:nvGrpSpPr>
        <p:grpSpPr>
          <a:xfrm>
            <a:off x="1934" y="454982"/>
            <a:ext cx="6637983" cy="650627"/>
            <a:chOff x="12444" y="454982"/>
            <a:chExt cx="5892707" cy="650627"/>
          </a:xfrm>
        </p:grpSpPr>
        <p:sp>
          <p:nvSpPr>
            <p:cNvPr id="44" name="箭头: 五边形 43"/>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45" name="文本框 44"/>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sp>
        <p:nvSpPr>
          <p:cNvPr id="2" name="文本框 1"/>
          <p:cNvSpPr txBox="1"/>
          <p:nvPr/>
        </p:nvSpPr>
        <p:spPr>
          <a:xfrm>
            <a:off x="1065530" y="2147570"/>
            <a:ext cx="10316845" cy="829945"/>
          </a:xfrm>
          <a:prstGeom prst="rect">
            <a:avLst/>
          </a:prstGeom>
          <a:solidFill>
            <a:schemeClr val="bg1">
              <a:lumMod val="85000"/>
            </a:schemeClr>
          </a:solidFill>
          <a:ln>
            <a:solidFill>
              <a:schemeClr val="tx1"/>
            </a:solidFill>
            <a:prstDash val="sysDash"/>
          </a:ln>
        </p:spPr>
        <p:txBody>
          <a:bodyPr wrap="square" rtlCol="0">
            <a:spAutoFit/>
          </a:bodyPr>
          <a:lstStyle/>
          <a:p>
            <a:r>
              <a:rPr lang="zh-CN" altLang="en-US" sz="2400" b="1">
                <a:latin typeface="楷体" panose="02010609060101010101" charset="-122"/>
                <a:ea typeface="楷体" panose="02010609060101010101" charset="-122"/>
              </a:rPr>
              <a:t>人物介绍：</a:t>
            </a:r>
            <a:endParaRPr lang="zh-CN" altLang="en-US" sz="2400">
              <a:latin typeface="楷体" panose="02010609060101010101" charset="-122"/>
              <a:ea typeface="楷体" panose="02010609060101010101" charset="-122"/>
            </a:endParaRPr>
          </a:p>
          <a:p>
            <a:r>
              <a:rPr lang="zh-CN" altLang="en-US" sz="2400">
                <a:latin typeface="楷体" panose="02010609060101010101" charset="-122"/>
                <a:ea typeface="楷体" panose="02010609060101010101" charset="-122"/>
              </a:rPr>
              <a:t>有公民权的自由民</a:t>
            </a:r>
            <a:r>
              <a:rPr lang="zh-CN" altLang="en-US" sz="2400">
                <a:solidFill>
                  <a:srgbClr val="FF0000"/>
                </a:solidFill>
                <a:latin typeface="楷体" panose="02010609060101010101" charset="-122"/>
                <a:ea typeface="楷体" panose="02010609060101010101" charset="-122"/>
              </a:rPr>
              <a:t>鲁某</a:t>
            </a:r>
            <a:r>
              <a:rPr lang="zh-CN" altLang="en-US" sz="2400">
                <a:latin typeface="楷体" panose="02010609060101010101" charset="-122"/>
                <a:ea typeface="楷体" panose="02010609060101010101" charset="-122"/>
              </a:rPr>
              <a:t>；</a:t>
            </a:r>
            <a:r>
              <a:rPr lang="zh-CN" altLang="en-US" sz="2400">
                <a:latin typeface="楷体" panose="02010609060101010101" charset="-122"/>
                <a:ea typeface="楷体" panose="02010609060101010101" charset="-122"/>
                <a:sym typeface="+mn-ea"/>
              </a:rPr>
              <a:t>有公民权的自由民</a:t>
            </a:r>
            <a:r>
              <a:rPr lang="zh-CN" altLang="en-US" sz="2400">
                <a:solidFill>
                  <a:srgbClr val="FF0000"/>
                </a:solidFill>
                <a:latin typeface="楷体" panose="02010609060101010101" charset="-122"/>
                <a:ea typeface="楷体" panose="02010609060101010101" charset="-122"/>
                <a:sym typeface="+mn-ea"/>
              </a:rPr>
              <a:t>阿某</a:t>
            </a:r>
            <a:r>
              <a:rPr lang="zh-CN" altLang="en-US" sz="2400">
                <a:latin typeface="楷体" panose="02010609060101010101" charset="-122"/>
                <a:ea typeface="楷体" panose="02010609060101010101" charset="-122"/>
                <a:sym typeface="+mn-ea"/>
              </a:rPr>
              <a:t>；</a:t>
            </a:r>
            <a:r>
              <a:rPr lang="zh-CN" altLang="en-US" sz="2400">
                <a:latin typeface="楷体" panose="02010609060101010101" charset="-122"/>
                <a:ea typeface="楷体" panose="02010609060101010101" charset="-122"/>
              </a:rPr>
              <a:t>男奴瓦某</a:t>
            </a:r>
          </a:p>
        </p:txBody>
      </p:sp>
      <p:sp>
        <p:nvSpPr>
          <p:cNvPr id="22" name="矩形 21"/>
          <p:cNvSpPr/>
          <p:nvPr/>
        </p:nvSpPr>
        <p:spPr>
          <a:xfrm>
            <a:off x="3674362" y="1421190"/>
            <a:ext cx="6750566" cy="584775"/>
          </a:xfrm>
          <a:prstGeom prst="rect">
            <a:avLst/>
          </a:prstGeom>
        </p:spPr>
        <p:txBody>
          <a:bodyPr wrap="none">
            <a:spAutoFit/>
          </a:bodyPr>
          <a:lstStyle/>
          <a:p>
            <a:r>
              <a:rPr lang="zh-CN" altLang="en-US" sz="3200">
                <a:latin typeface="华文隶书" panose="02010800040101010101" pitchFamily="2" charset="-122"/>
                <a:ea typeface="华文隶书" panose="02010800040101010101" pitchFamily="2" charset="-122"/>
                <a:cs typeface="楷体" panose="02010609060101010101" charset="-122"/>
                <a:sym typeface="+mn-ea"/>
              </a:rPr>
              <a:t>你会做出怎样的判决，说出你的理由</a:t>
            </a:r>
            <a:endParaRPr lang="zh-CN" altLang="en-US" sz="3200">
              <a:latin typeface="华文隶书" panose="02010800040101010101" pitchFamily="2" charset="-122"/>
              <a:ea typeface="华文隶书" panose="02010800040101010101" pitchFamily="2" charset="-122"/>
            </a:endParaRPr>
          </a:p>
        </p:txBody>
      </p:sp>
    </p:spTree>
    <p:extLst>
      <p:ext uri="{BB962C8B-B14F-4D97-AF65-F5344CB8AC3E}">
        <p14:creationId xmlns:p14="http://schemas.microsoft.com/office/powerpoint/2010/main" val="386655327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stretch>
            <a:fillRect/>
          </a:stretch>
        </p:blipFill>
        <p:spPr>
          <a:xfrm>
            <a:off x="532503" y="1302106"/>
            <a:ext cx="11018147" cy="45206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11" name="文本框 10"/>
          <p:cNvSpPr txBox="1"/>
          <p:nvPr/>
        </p:nvSpPr>
        <p:spPr>
          <a:xfrm>
            <a:off x="1199759" y="5982679"/>
            <a:ext cx="10147300" cy="583565"/>
          </a:xfrm>
          <a:prstGeom prst="rect">
            <a:avLst/>
          </a:prstGeom>
          <a:solidFill>
            <a:srgbClr val="C00000"/>
          </a:solidFill>
        </p:spPr>
        <p:txBody>
          <a:bodyPr wrap="square" rtlCol="0">
            <a:spAutoFit/>
          </a:bodyPr>
          <a:lstStyle/>
          <a:p>
            <a:pPr algn="ctr"/>
            <a:r>
              <a:rPr lang="zh-CN" altLang="en-US" sz="3200">
                <a:solidFill>
                  <a:schemeClr val="bg1"/>
                </a:solidFill>
                <a:latin typeface="华文隶书" panose="02010800040101010101" pitchFamily="2" charset="-122"/>
                <a:ea typeface="华文隶书" panose="02010800040101010101" pitchFamily="2" charset="-122"/>
                <a:sym typeface="+mn-ea"/>
              </a:rPr>
              <a:t>法典实质：：维护奴隶主阶级利益，巩固统治</a:t>
            </a:r>
            <a:endParaRPr lang="zh-CN" altLang="en-US" sz="3200">
              <a:solidFill>
                <a:schemeClr val="bg1"/>
              </a:solidFill>
              <a:latin typeface="华文隶书" panose="02010800040101010101" pitchFamily="2" charset="-122"/>
              <a:ea typeface="华文隶书" panose="02010800040101010101" pitchFamily="2" charset="-122"/>
            </a:endParaRPr>
          </a:p>
        </p:txBody>
      </p:sp>
      <p:pic>
        <p:nvPicPr>
          <p:cNvPr id="5" name="图片 4" descr="C:/Users/lenovo/AppData/Local/Temp/kaimatting/20200519185258/output_aiMatting_20200519185301.pngoutput_aiMatting_20200519185301"/>
          <p:cNvPicPr>
            <a:picLocks noChangeAspect="1"/>
          </p:cNvPicPr>
          <p:nvPr/>
        </p:nvPicPr>
        <p:blipFill>
          <a:blip r:embed="rId4"/>
          <a:stretch>
            <a:fillRect/>
          </a:stretch>
        </p:blipFill>
        <p:spPr>
          <a:xfrm>
            <a:off x="19050" y="5239199"/>
            <a:ext cx="1040180" cy="1562100"/>
          </a:xfrm>
          <a:prstGeom prst="rect">
            <a:avLst/>
          </a:prstGeom>
          <a:ln>
            <a:noFill/>
          </a:ln>
          <a:effectLst>
            <a:outerShdw blurRad="292100" dist="139700" dir="2700000" algn="tl" rotWithShape="0">
              <a:srgbClr val="333333">
                <a:alpha val="65000"/>
              </a:srgbClr>
            </a:outerShdw>
          </a:effectLst>
        </p:spPr>
      </p:pic>
      <p:sp>
        <p:nvSpPr>
          <p:cNvPr id="9" name="文本框 8"/>
          <p:cNvSpPr txBox="1"/>
          <p:nvPr/>
        </p:nvSpPr>
        <p:spPr>
          <a:xfrm>
            <a:off x="909242" y="2749408"/>
            <a:ext cx="10121265" cy="2800767"/>
          </a:xfrm>
          <a:prstGeom prst="rect">
            <a:avLst/>
          </a:prstGeom>
          <a:noFill/>
        </p:spPr>
        <p:txBody>
          <a:bodyPr wrap="square" rtlCol="0">
            <a:spAutoFit/>
          </a:bodyPr>
          <a:lstStyle/>
          <a:p>
            <a:pPr lvl="0" algn="l">
              <a:lnSpc>
                <a:spcPct val="150000"/>
              </a:lnSpc>
              <a:buClrTx/>
              <a:buSzTx/>
              <a:buFontTx/>
            </a:pPr>
            <a:r>
              <a:rPr lang="zh-CN" altLang="en-US" sz="3200">
                <a:solidFill>
                  <a:srgbClr val="C00000"/>
                </a:solidFill>
                <a:latin typeface="华文隶书" panose="02010800040101010101" pitchFamily="2" charset="-122"/>
                <a:ea typeface="华文隶书" panose="02010800040101010101" pitchFamily="2" charset="-122"/>
                <a:cs typeface="楷体" panose="02010609060101010101" charset="-122"/>
                <a:sym typeface="+mn-ea"/>
              </a:rPr>
              <a:t>依据：</a:t>
            </a:r>
            <a:endParaRPr lang="en-US" altLang="zh-CN" sz="3200">
              <a:solidFill>
                <a:srgbClr val="C00000"/>
              </a:solidFill>
              <a:latin typeface="华文隶书" panose="02010800040101010101" pitchFamily="2" charset="-122"/>
              <a:ea typeface="华文隶书" panose="02010800040101010101" pitchFamily="2" charset="-122"/>
              <a:cs typeface="楷体" panose="02010609060101010101" charset="-122"/>
              <a:sym typeface="+mn-ea"/>
            </a:endParaRPr>
          </a:p>
          <a:p>
            <a:pPr lvl="0" algn="l">
              <a:lnSpc>
                <a:spcPct val="150000"/>
              </a:lnSpc>
              <a:buClrTx/>
              <a:buSzTx/>
              <a:buFontTx/>
            </a:pPr>
            <a:r>
              <a:rPr lang="en-US" altLang="zh-CN" sz="3200" b="1">
                <a:solidFill>
                  <a:srgbClr val="C00000"/>
                </a:solidFill>
                <a:latin typeface="华文楷体" panose="02010600040101010101" pitchFamily="2" charset="-122"/>
                <a:ea typeface="华文楷体" panose="02010600040101010101" pitchFamily="2" charset="-122"/>
                <a:cs typeface="楷体" panose="02010609060101010101" charset="-122"/>
                <a:sym typeface="+mn-ea"/>
              </a:rPr>
              <a:t>        </a:t>
            </a:r>
            <a:r>
              <a:rPr lang="zh-CN" altLang="en-US" sz="2800">
                <a:latin typeface="华文楷体" panose="02010600040101010101" pitchFamily="2" charset="-122"/>
                <a:ea typeface="华文楷体" panose="02010600040101010101" pitchFamily="2" charset="-122"/>
                <a:cs typeface="楷体" panose="02010609060101010101" charset="-122"/>
                <a:sym typeface="+mn-ea"/>
              </a:rPr>
              <a:t>第</a:t>
            </a:r>
            <a:r>
              <a:rPr lang="en-US" altLang="zh-CN" sz="2800">
                <a:latin typeface="华文楷体" panose="02010600040101010101" pitchFamily="2" charset="-122"/>
                <a:ea typeface="华文楷体" panose="02010600040101010101" pitchFamily="2" charset="-122"/>
                <a:cs typeface="楷体" panose="02010609060101010101" charset="-122"/>
                <a:sym typeface="+mn-ea"/>
              </a:rPr>
              <a:t>205</a:t>
            </a:r>
            <a:r>
              <a:rPr lang="zh-CN" altLang="en-US" sz="2800">
                <a:latin typeface="华文楷体" panose="02010600040101010101" pitchFamily="2" charset="-122"/>
                <a:ea typeface="华文楷体" panose="02010600040101010101" pitchFamily="2" charset="-122"/>
                <a:cs typeface="楷体" panose="02010609060101010101" charset="-122"/>
                <a:sym typeface="+mn-ea"/>
              </a:rPr>
              <a:t>条 ：倘自由民之奴隶打自由民之颊，则应割其耳。</a:t>
            </a:r>
          </a:p>
          <a:p>
            <a:pPr lvl="0" algn="l">
              <a:lnSpc>
                <a:spcPct val="150000"/>
              </a:lnSpc>
              <a:buClrTx/>
              <a:buSzTx/>
              <a:buFontTx/>
            </a:pPr>
            <a:r>
              <a:rPr lang="zh-CN" altLang="en-US" sz="2800">
                <a:latin typeface="华文楷体" panose="02010600040101010101" pitchFamily="2" charset="-122"/>
                <a:ea typeface="华文楷体" panose="02010600040101010101" pitchFamily="2" charset="-122"/>
                <a:cs typeface="楷体" panose="02010609060101010101" charset="-122"/>
                <a:sym typeface="+mn-ea"/>
              </a:rPr>
              <a:t>         第</a:t>
            </a:r>
            <a:r>
              <a:rPr lang="en-US" altLang="zh-CN" sz="2800">
                <a:latin typeface="华文楷体" panose="02010600040101010101" pitchFamily="2" charset="-122"/>
                <a:ea typeface="华文楷体" panose="02010600040101010101" pitchFamily="2" charset="-122"/>
                <a:cs typeface="楷体" panose="02010609060101010101" charset="-122"/>
                <a:sym typeface="+mn-ea"/>
              </a:rPr>
              <a:t>199</a:t>
            </a:r>
            <a:r>
              <a:rPr lang="zh-CN" altLang="en-US" sz="2800">
                <a:latin typeface="华文楷体" panose="02010600040101010101" pitchFamily="2" charset="-122"/>
                <a:ea typeface="华文楷体" panose="02010600040101010101" pitchFamily="2" charset="-122"/>
                <a:cs typeface="楷体" panose="02010609060101010101" charset="-122"/>
                <a:sym typeface="+mn-ea"/>
              </a:rPr>
              <a:t>条：倘彼损毁自由民之</a:t>
            </a:r>
            <a:r>
              <a:rPr lang="zh-CN" altLang="en-US" sz="2800">
                <a:solidFill>
                  <a:srgbClr val="FF0000"/>
                </a:solidFill>
                <a:latin typeface="华文楷体" panose="02010600040101010101" pitchFamily="2" charset="-122"/>
                <a:ea typeface="华文楷体" panose="02010600040101010101" pitchFamily="2" charset="-122"/>
                <a:cs typeface="楷体" panose="02010609060101010101" charset="-122"/>
                <a:sym typeface="+mn-ea"/>
              </a:rPr>
              <a:t>奴隶</a:t>
            </a:r>
            <a:r>
              <a:rPr lang="zh-CN" altLang="en-US" sz="2800">
                <a:latin typeface="华文楷体" panose="02010600040101010101" pitchFamily="2" charset="-122"/>
                <a:ea typeface="华文楷体" panose="02010600040101010101" pitchFamily="2" charset="-122"/>
                <a:cs typeface="楷体" panose="02010609060101010101" charset="-122"/>
                <a:sym typeface="+mn-ea"/>
              </a:rPr>
              <a:t>之眼，或折断自由民之奴隶之骨，则应赔偿其买价之一半。</a:t>
            </a:r>
          </a:p>
        </p:txBody>
      </p:sp>
      <p:grpSp>
        <p:nvGrpSpPr>
          <p:cNvPr id="38" name="组合 37"/>
          <p:cNvGrpSpPr/>
          <p:nvPr/>
        </p:nvGrpSpPr>
        <p:grpSpPr>
          <a:xfrm>
            <a:off x="6572559" y="454982"/>
            <a:ext cx="3275688" cy="650627"/>
            <a:chOff x="6078519" y="454982"/>
            <a:chExt cx="3275688" cy="650627"/>
          </a:xfrm>
        </p:grpSpPr>
        <p:grpSp>
          <p:nvGrpSpPr>
            <p:cNvPr id="39" name="组合 38"/>
            <p:cNvGrpSpPr/>
            <p:nvPr/>
          </p:nvGrpSpPr>
          <p:grpSpPr>
            <a:xfrm>
              <a:off x="6078519" y="454982"/>
              <a:ext cx="3275688" cy="650627"/>
              <a:chOff x="6078519" y="454982"/>
              <a:chExt cx="3246334" cy="650627"/>
            </a:xfrm>
          </p:grpSpPr>
          <p:sp>
            <p:nvSpPr>
              <p:cNvPr id="41" name="箭头: V 形 40"/>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3" name="箭头: 五边形 42"/>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40" name="文本框 39"/>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44" name="组合 43"/>
          <p:cNvGrpSpPr/>
          <p:nvPr/>
        </p:nvGrpSpPr>
        <p:grpSpPr>
          <a:xfrm>
            <a:off x="1934" y="454982"/>
            <a:ext cx="6637983" cy="650627"/>
            <a:chOff x="12444" y="454982"/>
            <a:chExt cx="5892707" cy="650627"/>
          </a:xfrm>
        </p:grpSpPr>
        <p:sp>
          <p:nvSpPr>
            <p:cNvPr id="45" name="箭头: 五边形 44"/>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46" name="文本框 45"/>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sp>
        <p:nvSpPr>
          <p:cNvPr id="4" name="文本框 3"/>
          <p:cNvSpPr txBox="1"/>
          <p:nvPr/>
        </p:nvSpPr>
        <p:spPr>
          <a:xfrm>
            <a:off x="1771975" y="1524462"/>
            <a:ext cx="8721709" cy="1200329"/>
          </a:xfrm>
          <a:prstGeom prst="rect">
            <a:avLst/>
          </a:prstGeom>
          <a:solidFill>
            <a:schemeClr val="bg1">
              <a:lumMod val="85000"/>
            </a:schemeClr>
          </a:solidFill>
        </p:spPr>
        <p:txBody>
          <a:bodyPr wrap="square" rtlCol="0">
            <a:spAutoFit/>
          </a:bodyPr>
          <a:lstStyle/>
          <a:p>
            <a:pPr algn="ctr"/>
            <a:r>
              <a:rPr lang="zh-CN" altLang="en-US" sz="3600" noProof="0">
                <a:ln>
                  <a:noFill/>
                </a:ln>
                <a:solidFill>
                  <a:srgbClr val="FF0000"/>
                </a:solidFill>
                <a:effectLst/>
                <a:uLnTx/>
                <a:uFillTx/>
                <a:latin typeface="华文隶书" panose="02010800040101010101" pitchFamily="2" charset="-122"/>
                <a:ea typeface="华文隶书" panose="02010800040101010101" pitchFamily="2" charset="-122"/>
                <a:sym typeface="+mn-ea"/>
              </a:rPr>
              <a:t>判决结果：一：割掉图某耳朵</a:t>
            </a:r>
          </a:p>
          <a:p>
            <a:pPr algn="ctr">
              <a:buClrTx/>
              <a:buSzTx/>
              <a:buFontTx/>
            </a:pPr>
            <a:r>
              <a:rPr lang="zh-CN" altLang="en-US" sz="3600" noProof="0">
                <a:ln>
                  <a:noFill/>
                </a:ln>
                <a:solidFill>
                  <a:srgbClr val="FF0000"/>
                </a:solidFill>
                <a:effectLst/>
                <a:uLnTx/>
                <a:uFillTx/>
                <a:latin typeface="华文隶书" panose="02010800040101010101" pitchFamily="2" charset="-122"/>
                <a:ea typeface="华文隶书" panose="02010800040101010101" pitchFamily="2" charset="-122"/>
                <a:sym typeface="+mn-ea"/>
              </a:rPr>
              <a:t>二：阿某给鲁某赔偿图某买价的一半</a:t>
            </a:r>
          </a:p>
        </p:txBody>
      </p:sp>
    </p:spTree>
    <p:extLst>
      <p:ext uri="{BB962C8B-B14F-4D97-AF65-F5344CB8AC3E}">
        <p14:creationId xmlns:p14="http://schemas.microsoft.com/office/powerpoint/2010/main" val="16802368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3" name="图片 32"/>
          <p:cNvPicPr>
            <a:picLocks noChangeAspect="1"/>
          </p:cNvPicPr>
          <p:nvPr/>
        </p:nvPicPr>
        <p:blipFill>
          <a:blip r:embed="rId3"/>
          <a:stretch>
            <a:fillRect/>
          </a:stretch>
        </p:blipFill>
        <p:spPr>
          <a:xfrm>
            <a:off x="555678" y="1837682"/>
            <a:ext cx="11080680" cy="45457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32" name="文本框 31"/>
          <p:cNvSpPr txBox="1"/>
          <p:nvPr/>
        </p:nvSpPr>
        <p:spPr>
          <a:xfrm>
            <a:off x="555625" y="1254125"/>
            <a:ext cx="8195945" cy="583565"/>
          </a:xfrm>
          <a:prstGeom prst="rect">
            <a:avLst/>
          </a:prstGeom>
          <a:noFill/>
          <a:ln>
            <a:noFill/>
          </a:ln>
          <a:extLst>
            <a:ext uri="{909E8E84-426E-40DD-AFC4-6F175D3DCCD1}">
              <a14:hiddenFill xmlns:a14="http://schemas.microsoft.com/office/drawing/2010/main">
                <a:solidFill>
                  <a:srgbClr val="C00000"/>
                </a:solidFill>
              </a14:hiddenFill>
            </a:ext>
          </a:extLst>
        </p:spPr>
        <p:txBody>
          <a:bodyPr wrap="square" rtlCol="0">
            <a:spAutoFit/>
          </a:bodyPr>
          <a:lstStyle/>
          <a:p>
            <a:pPr marL="0" marR="0" lvl="0" indent="0" defTabSz="914400" rtl="0" eaLnBrk="1" fontAlgn="auto" latinLnBrk="0" hangingPunct="1">
              <a:lnSpc>
                <a:spcPct val="100000"/>
              </a:lnSpc>
              <a:spcBef>
                <a:spcPct val="0"/>
              </a:spcBef>
              <a:spcAft>
                <a:spcPct val="0"/>
              </a:spcAft>
              <a:buClrTx/>
              <a:buSzTx/>
              <a:buFontTx/>
              <a:buNone/>
              <a:defRPr/>
            </a:pPr>
            <a:r>
              <a:rPr kumimoji="0" lang="zh-CN" altLang="en-US" sz="3200" b="0" i="0" u="none" strike="noStrike" kern="1200" cap="none" spc="0" normalizeH="0" baseline="0" noProof="0">
                <a:ln>
                  <a:noFill/>
                </a:ln>
                <a:solidFill>
                  <a:schemeClr val="tx1"/>
                </a:solidFill>
                <a:effectLst/>
                <a:uLnTx/>
                <a:uFillTx/>
                <a:latin typeface="华文隶书" panose="02010800040101010101" pitchFamily="2" charset="-122"/>
                <a:ea typeface="华文隶书" panose="02010800040101010101" pitchFamily="2" charset="-122"/>
                <a:cs typeface="+mn-cs"/>
              </a:rPr>
              <a:t>评价：如何评价</a:t>
            </a:r>
            <a:r>
              <a:rPr kumimoji="0" lang="en-US" altLang="zh-CN" sz="3200" b="0" i="0" u="none" strike="noStrike" kern="1200" cap="none" spc="0" normalizeH="0" baseline="0" noProof="0">
                <a:ln>
                  <a:noFill/>
                </a:ln>
                <a:solidFill>
                  <a:schemeClr val="tx1"/>
                </a:solidFill>
                <a:effectLst/>
                <a:uLnTx/>
                <a:uFillTx/>
                <a:latin typeface="华文隶书" panose="02010800040101010101" pitchFamily="2" charset="-122"/>
                <a:ea typeface="华文隶书" panose="02010800040101010101" pitchFamily="2" charset="-122"/>
                <a:cs typeface="+mn-cs"/>
              </a:rPr>
              <a:t>《</a:t>
            </a:r>
            <a:r>
              <a:rPr kumimoji="0" lang="zh-CN" altLang="en-US" sz="3200" b="0" i="0" u="none" strike="noStrike" kern="1200" cap="none" spc="0" normalizeH="0" baseline="0" noProof="0">
                <a:ln>
                  <a:noFill/>
                </a:ln>
                <a:solidFill>
                  <a:schemeClr val="tx1"/>
                </a:solidFill>
                <a:effectLst/>
                <a:uLnTx/>
                <a:uFillTx/>
                <a:latin typeface="华文隶书" panose="02010800040101010101" pitchFamily="2" charset="-122"/>
                <a:ea typeface="华文隶书" panose="02010800040101010101" pitchFamily="2" charset="-122"/>
                <a:cs typeface="+mn-cs"/>
              </a:rPr>
              <a:t>汉谟拉比法典</a:t>
            </a:r>
            <a:r>
              <a:rPr kumimoji="0" lang="en-US" altLang="zh-CN" sz="3200" b="0" i="0" u="none" strike="noStrike" kern="1200" cap="none" spc="0" normalizeH="0" baseline="0" noProof="0">
                <a:ln>
                  <a:noFill/>
                </a:ln>
                <a:solidFill>
                  <a:schemeClr val="tx1"/>
                </a:solidFill>
                <a:effectLst/>
                <a:uLnTx/>
                <a:uFillTx/>
                <a:latin typeface="华文隶书" panose="02010800040101010101" pitchFamily="2" charset="-122"/>
                <a:ea typeface="华文隶书" panose="02010800040101010101" pitchFamily="2" charset="-122"/>
                <a:cs typeface="+mn-cs"/>
              </a:rPr>
              <a:t>》</a:t>
            </a:r>
            <a:r>
              <a:rPr kumimoji="0" lang="zh-CN" altLang="en-US" sz="3200" b="0" i="0" u="none" strike="noStrike" kern="1200" cap="none" spc="0" normalizeH="0" baseline="0" noProof="0">
                <a:ln>
                  <a:noFill/>
                </a:ln>
                <a:solidFill>
                  <a:schemeClr val="tx1"/>
                </a:solidFill>
                <a:effectLst/>
                <a:uLnTx/>
                <a:uFillTx/>
                <a:latin typeface="华文隶书" panose="02010800040101010101" pitchFamily="2" charset="-122"/>
                <a:ea typeface="华文隶书" panose="02010800040101010101" pitchFamily="2" charset="-122"/>
                <a:cs typeface="+mn-cs"/>
              </a:rPr>
              <a:t>？</a:t>
            </a:r>
          </a:p>
        </p:txBody>
      </p:sp>
      <p:sp>
        <p:nvSpPr>
          <p:cNvPr id="11" name="文本框 10"/>
          <p:cNvSpPr txBox="1"/>
          <p:nvPr/>
        </p:nvSpPr>
        <p:spPr>
          <a:xfrm>
            <a:off x="761161" y="4627497"/>
            <a:ext cx="7401560" cy="1691640"/>
          </a:xfrm>
          <a:prstGeom prst="rect">
            <a:avLst/>
          </a:prstGeom>
          <a:noFill/>
        </p:spPr>
        <p:txBody>
          <a:bodyPr wrap="square" rtlCol="0">
            <a:spAutoFit/>
          </a:bodyPr>
          <a:lstStyle/>
          <a:p>
            <a:r>
              <a:rPr lang="zh-CN" altLang="en-US" sz="2800">
                <a:solidFill>
                  <a:srgbClr val="C00000"/>
                </a:solidFill>
                <a:latin typeface="华文隶书" panose="02010800040101010101" pitchFamily="2" charset="-122"/>
                <a:ea typeface="华文隶书" panose="02010800040101010101" pitchFamily="2" charset="-122"/>
              </a:rPr>
              <a:t>地位：</a:t>
            </a:r>
            <a:r>
              <a:rPr lang="en-US" altLang="zh-CN" sz="2400" b="1">
                <a:solidFill>
                  <a:schemeClr val="tx1"/>
                </a:solidFill>
                <a:latin typeface="华文楷体" panose="02010600040101010101" pitchFamily="2" charset="-122"/>
                <a:ea typeface="华文楷体" panose="02010600040101010101" pitchFamily="2" charset="-122"/>
              </a:rPr>
              <a:t>《</a:t>
            </a:r>
            <a:r>
              <a:rPr lang="zh-CN" altLang="en-US" sz="2400" b="1">
                <a:solidFill>
                  <a:schemeClr val="tx1"/>
                </a:solidFill>
                <a:latin typeface="华文楷体" panose="02010600040101010101" pitchFamily="2" charset="-122"/>
                <a:ea typeface="华文楷体" panose="02010600040101010101" pitchFamily="2" charset="-122"/>
              </a:rPr>
              <a:t>汉谟拉比法典</a:t>
            </a:r>
            <a:r>
              <a:rPr lang="en-US" altLang="zh-CN" sz="2400" b="1">
                <a:solidFill>
                  <a:schemeClr val="tx1"/>
                </a:solidFill>
                <a:latin typeface="华文楷体" panose="02010600040101010101" pitchFamily="2" charset="-122"/>
                <a:ea typeface="华文楷体" panose="02010600040101010101" pitchFamily="2" charset="-122"/>
              </a:rPr>
              <a:t>》</a:t>
            </a:r>
            <a:r>
              <a:rPr lang="zh-CN" altLang="en-US" sz="2400" b="1">
                <a:solidFill>
                  <a:schemeClr val="tx1"/>
                </a:solidFill>
                <a:latin typeface="华文楷体" panose="02010600040101010101" pitchFamily="2" charset="-122"/>
                <a:ea typeface="华文楷体" panose="02010600040101010101" pitchFamily="2" charset="-122"/>
              </a:rPr>
              <a:t>是迄今已知世界上第一部较为完整的成文法典。</a:t>
            </a:r>
            <a:endParaRPr lang="zh-CN" altLang="en-US" sz="2400" b="1">
              <a:solidFill>
                <a:srgbClr val="C00000"/>
              </a:solidFill>
              <a:latin typeface="华文楷体" panose="02010600040101010101" pitchFamily="2" charset="-122"/>
              <a:ea typeface="华文楷体" panose="02010600040101010101" pitchFamily="2" charset="-122"/>
            </a:endParaRPr>
          </a:p>
          <a:p>
            <a:r>
              <a:rPr lang="en-US" altLang="zh-CN" sz="2800">
                <a:solidFill>
                  <a:srgbClr val="C00000"/>
                </a:solidFill>
                <a:latin typeface="华文隶书" panose="02010800040101010101" pitchFamily="2" charset="-122"/>
                <a:ea typeface="华文隶书" panose="02010800040101010101" pitchFamily="2" charset="-122"/>
                <a:sym typeface="+mn-ea"/>
              </a:rPr>
              <a:t>影响：</a:t>
            </a:r>
            <a:r>
              <a:rPr lang="en-US" altLang="zh-CN" sz="2800" b="1">
                <a:solidFill>
                  <a:schemeClr val="tx1"/>
                </a:solidFill>
                <a:latin typeface="华文楷体" panose="02010600040101010101" pitchFamily="2" charset="-122"/>
                <a:ea typeface="华文楷体" panose="02010600040101010101" pitchFamily="2" charset="-122"/>
                <a:sym typeface="+mn-ea"/>
              </a:rPr>
              <a:t>《</a:t>
            </a:r>
            <a:r>
              <a:rPr lang="en-US" altLang="zh-CN" sz="2400" b="1">
                <a:solidFill>
                  <a:schemeClr val="tx1"/>
                </a:solidFill>
                <a:latin typeface="华文楷体" panose="02010600040101010101" pitchFamily="2" charset="-122"/>
                <a:ea typeface="华文楷体" panose="02010600040101010101" pitchFamily="2" charset="-122"/>
                <a:sym typeface="+mn-ea"/>
              </a:rPr>
              <a:t>汉谟拉比法典》是古巴比伦王国留给人类宝贵的文化遗产，表</a:t>
            </a:r>
            <a:r>
              <a:rPr lang="zh-CN" altLang="en-US" sz="2400" b="1">
                <a:solidFill>
                  <a:schemeClr val="tx1"/>
                </a:solidFill>
                <a:latin typeface="华文楷体" panose="02010600040101010101" pitchFamily="2" charset="-122"/>
                <a:ea typeface="华文楷体" panose="02010600040101010101" pitchFamily="2" charset="-122"/>
                <a:sym typeface="+mn-ea"/>
              </a:rPr>
              <a:t>明</a:t>
            </a:r>
            <a:r>
              <a:rPr lang="en-US" altLang="zh-CN" sz="2400" b="1">
                <a:solidFill>
                  <a:schemeClr val="tx1"/>
                </a:solidFill>
                <a:latin typeface="华文楷体" panose="02010600040101010101" pitchFamily="2" charset="-122"/>
                <a:ea typeface="华文楷体" panose="02010600040101010101" pitchFamily="2" charset="-122"/>
                <a:sym typeface="+mn-ea"/>
              </a:rPr>
              <a:t>人类社会的法制传统源远流长。</a:t>
            </a:r>
          </a:p>
        </p:txBody>
      </p:sp>
      <p:sp>
        <p:nvSpPr>
          <p:cNvPr id="19" name="文本框 18"/>
          <p:cNvSpPr txBox="1"/>
          <p:nvPr/>
        </p:nvSpPr>
        <p:spPr>
          <a:xfrm>
            <a:off x="761365" y="1910080"/>
            <a:ext cx="7644765" cy="2889885"/>
          </a:xfrm>
          <a:prstGeom prst="rect">
            <a:avLst/>
          </a:prstGeom>
          <a:noFill/>
        </p:spPr>
        <p:txBody>
          <a:bodyPr wrap="square" rtlCol="0">
            <a:spAutoFit/>
          </a:bodyPr>
          <a:lstStyle/>
          <a:p>
            <a:pPr>
              <a:lnSpc>
                <a:spcPct val="130000"/>
              </a:lnSpc>
              <a:spcBef>
                <a:spcPct val="0"/>
              </a:spcBef>
              <a:spcAft>
                <a:spcPct val="0"/>
              </a:spcAft>
            </a:pPr>
            <a:r>
              <a:rPr lang="en-US" sz="2400">
                <a:latin typeface="华文楷体" panose="02010600040101010101" pitchFamily="2" charset="-122"/>
                <a:ea typeface="华文楷体" panose="02010600040101010101" pitchFamily="2" charset="-122"/>
                <a:cs typeface="华文楷体" panose="02010600040101010101" pitchFamily="2" charset="-122"/>
              </a:rPr>
              <a:t>      </a:t>
            </a:r>
            <a:r>
              <a:rPr sz="2800">
                <a:latin typeface="华文楷体" panose="02010600040101010101" pitchFamily="2" charset="-122"/>
                <a:ea typeface="华文楷体" panose="02010600040101010101" pitchFamily="2" charset="-122"/>
                <a:cs typeface="华文楷体" panose="02010600040101010101" pitchFamily="2" charset="-122"/>
              </a:rPr>
              <a:t>《汉谟拉比法典》是其中最杰出的一部；这部法典试图明确地、永久地调整一切社会关系，因而，它不仅阐明了古巴比伦的法律制度，也照明了当时的社会。</a:t>
            </a:r>
          </a:p>
          <a:p>
            <a:pPr algn="r">
              <a:lnSpc>
                <a:spcPct val="130000"/>
              </a:lnSpc>
              <a:spcBef>
                <a:spcPct val="0"/>
              </a:spcBef>
              <a:spcAft>
                <a:spcPct val="0"/>
              </a:spcAft>
            </a:pPr>
            <a:r>
              <a:rPr sz="2800">
                <a:latin typeface="华文楷体" panose="02010600040101010101" pitchFamily="2" charset="-122"/>
                <a:ea typeface="华文楷体" panose="02010600040101010101" pitchFamily="2" charset="-122"/>
                <a:cs typeface="华文楷体" panose="02010600040101010101" pitchFamily="2" charset="-122"/>
              </a:rPr>
              <a:t>——《全球通史：从史前史到21世纪》</a:t>
            </a:r>
            <a:endParaRPr lang="zh-CN" altLang="en-US" sz="2800">
              <a:latin typeface="华文楷体" panose="02010600040101010101" pitchFamily="2" charset="-122"/>
              <a:ea typeface="华文楷体" panose="02010600040101010101" pitchFamily="2" charset="-122"/>
              <a:cs typeface="华文楷体" panose="02010600040101010101" pitchFamily="2" charset="-122"/>
            </a:endParaRPr>
          </a:p>
        </p:txBody>
      </p:sp>
      <p:pic>
        <p:nvPicPr>
          <p:cNvPr id="7" name="图片 6" descr="C:/Users/lenovo/AppData/Local/Temp/kaimatting/20200519185429/output_aiMatting_20200519185431.pngoutput_aiMatting_20200519185431"/>
          <p:cNvPicPr>
            <a:picLocks noChangeAspect="1"/>
          </p:cNvPicPr>
          <p:nvPr/>
        </p:nvPicPr>
        <p:blipFill>
          <a:blip r:embed="rId4"/>
          <a:stretch>
            <a:fillRect/>
          </a:stretch>
        </p:blipFill>
        <p:spPr>
          <a:xfrm>
            <a:off x="8406130" y="2042795"/>
            <a:ext cx="3174365" cy="4135755"/>
          </a:xfrm>
          <a:prstGeom prst="rect">
            <a:avLst/>
          </a:prstGeom>
        </p:spPr>
      </p:pic>
      <p:grpSp>
        <p:nvGrpSpPr>
          <p:cNvPr id="28" name="组合 27"/>
          <p:cNvGrpSpPr/>
          <p:nvPr/>
        </p:nvGrpSpPr>
        <p:grpSpPr>
          <a:xfrm>
            <a:off x="6505201" y="454981"/>
            <a:ext cx="3275688" cy="650627"/>
            <a:chOff x="6078519" y="454982"/>
            <a:chExt cx="3275688" cy="650627"/>
          </a:xfrm>
        </p:grpSpPr>
        <p:grpSp>
          <p:nvGrpSpPr>
            <p:cNvPr id="29" name="组合 28"/>
            <p:cNvGrpSpPr/>
            <p:nvPr/>
          </p:nvGrpSpPr>
          <p:grpSpPr>
            <a:xfrm>
              <a:off x="6078519" y="454982"/>
              <a:ext cx="3275688" cy="650627"/>
              <a:chOff x="6078519" y="454982"/>
              <a:chExt cx="3246334" cy="650627"/>
            </a:xfrm>
          </p:grpSpPr>
          <p:sp>
            <p:nvSpPr>
              <p:cNvPr id="34" name="箭头: V 形 33"/>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35" name="箭头: 五边形 34"/>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31" name="文本框 30"/>
            <p:cNvSpPr txBox="1"/>
            <p:nvPr/>
          </p:nvSpPr>
          <p:spPr>
            <a:xfrm>
              <a:off x="6348680" y="48651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3.</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正义法典</a:t>
              </a:r>
            </a:p>
          </p:txBody>
        </p:sp>
      </p:grpSp>
      <p:grpSp>
        <p:nvGrpSpPr>
          <p:cNvPr id="36" name="组合 35"/>
          <p:cNvGrpSpPr/>
          <p:nvPr/>
        </p:nvGrpSpPr>
        <p:grpSpPr>
          <a:xfrm>
            <a:off x="1934" y="454982"/>
            <a:ext cx="6613947" cy="650627"/>
            <a:chOff x="12444" y="454982"/>
            <a:chExt cx="5892707" cy="650627"/>
          </a:xfrm>
        </p:grpSpPr>
        <p:sp>
          <p:nvSpPr>
            <p:cNvPr id="37" name="箭头: 五边形 36"/>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38" name="文本框 37"/>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二、太阳王国</a:t>
              </a:r>
              <a:r>
                <a:rPr kumimoji="0" lang="en-US" altLang="zh-CN"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a:t>
              </a:r>
              <a:r>
                <a:rPr kumimoji="0" lang="zh-CN" altLang="en-US" sz="3200" b="1"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cs typeface="+mn-cs"/>
                </a:rPr>
                <a:t>巴比伦的辉煌</a:t>
              </a:r>
            </a:p>
          </p:txBody>
        </p:sp>
      </p:grpSp>
    </p:spTree>
    <p:extLst>
      <p:ext uri="{BB962C8B-B14F-4D97-AF65-F5344CB8AC3E}">
        <p14:creationId xmlns:p14="http://schemas.microsoft.com/office/powerpoint/2010/main" val="2646180886"/>
      </p:ext>
    </p:extLst>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1" name="图片 20"/>
          <p:cNvPicPr>
            <a:picLocks noChangeAspect="1"/>
          </p:cNvPicPr>
          <p:nvPr/>
        </p:nvPicPr>
        <p:blipFill>
          <a:blip r:embed="rId3"/>
          <a:stretch>
            <a:fillRect/>
          </a:stretch>
        </p:blipFill>
        <p:spPr>
          <a:xfrm>
            <a:off x="584200" y="1364615"/>
            <a:ext cx="10926445" cy="50304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nvGrpSpPr>
          <p:cNvPr id="5" name="组合 4"/>
          <p:cNvGrpSpPr/>
          <p:nvPr/>
        </p:nvGrpSpPr>
        <p:grpSpPr>
          <a:xfrm>
            <a:off x="6646078" y="413956"/>
            <a:ext cx="3275688" cy="650627"/>
            <a:chOff x="6078519" y="454982"/>
            <a:chExt cx="3275688" cy="650627"/>
          </a:xfrm>
        </p:grpSpPr>
        <p:grpSp>
          <p:nvGrpSpPr>
            <p:cNvPr id="41" name="组合 40"/>
            <p:cNvGrpSpPr/>
            <p:nvPr/>
          </p:nvGrpSpPr>
          <p:grpSpPr>
            <a:xfrm>
              <a:off x="6078519" y="454982"/>
              <a:ext cx="3275688" cy="650627"/>
              <a:chOff x="6078519" y="454982"/>
              <a:chExt cx="3246334" cy="650627"/>
            </a:xfrm>
          </p:grpSpPr>
          <p:sp>
            <p:nvSpPr>
              <p:cNvPr id="39" name="箭头: V 形 38"/>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0" name="箭头: 五边形 39"/>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42" name="文本框 41"/>
            <p:cNvSpPr txBox="1"/>
            <p:nvPr/>
          </p:nvSpPr>
          <p:spPr>
            <a:xfrm>
              <a:off x="6363920" y="47727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4.</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巴比伦奇迹</a:t>
              </a:r>
            </a:p>
          </p:txBody>
        </p:sp>
      </p:grpSp>
      <p:pic>
        <p:nvPicPr>
          <p:cNvPr id="10" name="图片 9"/>
          <p:cNvPicPr>
            <a:picLocks noChangeAspect="1"/>
          </p:cNvPicPr>
          <p:nvPr/>
        </p:nvPicPr>
        <p:blipFill>
          <a:blip r:embed="rId4"/>
          <a:stretch>
            <a:fillRect/>
          </a:stretch>
        </p:blipFill>
        <p:spPr>
          <a:xfrm>
            <a:off x="4329498" y="2784473"/>
            <a:ext cx="3354705" cy="26155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文本框 10"/>
          <p:cNvSpPr txBox="1"/>
          <p:nvPr/>
        </p:nvSpPr>
        <p:spPr>
          <a:xfrm>
            <a:off x="4516188" y="5400040"/>
            <a:ext cx="3067685" cy="521970"/>
          </a:xfrm>
          <a:prstGeom prst="rect">
            <a:avLst/>
          </a:prstGeom>
          <a:noFill/>
        </p:spPr>
        <p:txBody>
          <a:bodyPr wrap="square" rtlCol="0">
            <a:spAutoFit/>
          </a:bodyPr>
          <a:lstStyle/>
          <a:p>
            <a:pPr algn="ctr"/>
            <a:r>
              <a:rPr lang="zh-CN" altLang="en-US" sz="2800">
                <a:latin typeface="华文隶书" panose="02010800040101010101" pitchFamily="2" charset="-122"/>
                <a:ea typeface="华文隶书" panose="02010800040101010101" pitchFamily="2" charset="-122"/>
              </a:rPr>
              <a:t>空中花园想象图</a:t>
            </a:r>
          </a:p>
        </p:txBody>
      </p:sp>
      <p:sp>
        <p:nvSpPr>
          <p:cNvPr id="12" name="文本框 11"/>
          <p:cNvSpPr txBox="1"/>
          <p:nvPr/>
        </p:nvSpPr>
        <p:spPr>
          <a:xfrm>
            <a:off x="1130935" y="1607185"/>
            <a:ext cx="9832340" cy="953135"/>
          </a:xfrm>
          <a:prstGeom prst="rect">
            <a:avLst/>
          </a:prstGeom>
          <a:noFill/>
        </p:spPr>
        <p:txBody>
          <a:bodyPr wrap="square" rtlCol="0">
            <a:spAutoFit/>
          </a:bodyPr>
          <a:lstStyle/>
          <a:p>
            <a:r>
              <a:rPr lang="en-US" altLang="zh-CN" sz="2800">
                <a:latin typeface="华文楷体" panose="02010600040101010101" pitchFamily="2" charset="-122"/>
                <a:ea typeface="华文楷体" panose="02010600040101010101" pitchFamily="2" charset="-122"/>
                <a:cs typeface="楷体" panose="02010609060101010101" charset="-122"/>
                <a:sym typeface="+mn-ea"/>
              </a:rPr>
              <a:t>       </a:t>
            </a:r>
            <a:r>
              <a:rPr lang="zh-CN" altLang="en-US" sz="2800">
                <a:latin typeface="华文楷体" panose="02010600040101010101" pitchFamily="2" charset="-122"/>
                <a:ea typeface="华文楷体" panose="02010600040101010101" pitchFamily="2" charset="-122"/>
                <a:cs typeface="楷体" panose="02010609060101010101" charset="-122"/>
                <a:sym typeface="+mn-ea"/>
              </a:rPr>
              <a:t>巴比伦文明最优秀的建筑代表是</a:t>
            </a:r>
            <a:r>
              <a:rPr lang="zh-CN" altLang="en-US" sz="2800">
                <a:latin typeface="华文楷体" panose="02010600040101010101" pitchFamily="2" charset="-122"/>
                <a:ea typeface="华文楷体" panose="02010600040101010101" pitchFamily="2" charset="-122"/>
                <a:cs typeface="楷体" panose="02010609060101010101" charset="-122"/>
              </a:rPr>
              <a:t>建造于公园前</a:t>
            </a:r>
            <a:r>
              <a:rPr lang="en-US" altLang="zh-CN" sz="2800">
                <a:latin typeface="华文楷体" panose="02010600040101010101" pitchFamily="2" charset="-122"/>
                <a:ea typeface="华文楷体" panose="02010600040101010101" pitchFamily="2" charset="-122"/>
                <a:cs typeface="楷体" panose="02010609060101010101" charset="-122"/>
              </a:rPr>
              <a:t>7</a:t>
            </a:r>
            <a:r>
              <a:rPr lang="zh-CN" altLang="en-US" sz="2800">
                <a:latin typeface="华文楷体" panose="02010600040101010101" pitchFamily="2" charset="-122"/>
                <a:ea typeface="华文楷体" panose="02010600040101010101" pitchFamily="2" charset="-122"/>
                <a:cs typeface="楷体" panose="02010609060101010101" charset="-122"/>
              </a:rPr>
              <a:t>世纪的空中花园，它是古代世界七大奇迹之一。</a:t>
            </a:r>
          </a:p>
        </p:txBody>
      </p:sp>
      <p:pic>
        <p:nvPicPr>
          <p:cNvPr id="14" name="图片 13"/>
          <p:cNvPicPr>
            <a:picLocks noChangeAspect="1"/>
          </p:cNvPicPr>
          <p:nvPr/>
        </p:nvPicPr>
        <p:blipFill>
          <a:blip r:embed="rId5"/>
          <a:stretch>
            <a:fillRect/>
          </a:stretch>
        </p:blipFill>
        <p:spPr>
          <a:xfrm>
            <a:off x="771525" y="2784474"/>
            <a:ext cx="3181470" cy="26155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图片 15"/>
          <p:cNvPicPr>
            <a:picLocks noChangeAspect="1"/>
          </p:cNvPicPr>
          <p:nvPr/>
        </p:nvPicPr>
        <p:blipFill>
          <a:blip r:embed="rId6"/>
          <a:stretch>
            <a:fillRect/>
          </a:stretch>
        </p:blipFill>
        <p:spPr>
          <a:xfrm>
            <a:off x="8012074" y="2784474"/>
            <a:ext cx="3224252" cy="26155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7" name="文本框 16"/>
          <p:cNvSpPr txBox="1"/>
          <p:nvPr/>
        </p:nvSpPr>
        <p:spPr>
          <a:xfrm>
            <a:off x="787757" y="5439086"/>
            <a:ext cx="3067685" cy="521970"/>
          </a:xfrm>
          <a:prstGeom prst="rect">
            <a:avLst/>
          </a:prstGeom>
          <a:noFill/>
        </p:spPr>
        <p:txBody>
          <a:bodyPr wrap="square" rtlCol="0">
            <a:spAutoFit/>
          </a:bodyPr>
          <a:lstStyle/>
          <a:p>
            <a:pPr algn="ctr"/>
            <a:r>
              <a:rPr lang="zh-CN" altLang="en-US" sz="2800">
                <a:latin typeface="华文隶书" panose="02010800040101010101" pitchFamily="2" charset="-122"/>
                <a:ea typeface="华文隶书" panose="02010800040101010101" pitchFamily="2" charset="-122"/>
              </a:rPr>
              <a:t>巴比伦城想象图</a:t>
            </a:r>
          </a:p>
        </p:txBody>
      </p:sp>
      <p:sp>
        <p:nvSpPr>
          <p:cNvPr id="18" name="文本框 17"/>
          <p:cNvSpPr txBox="1"/>
          <p:nvPr/>
        </p:nvSpPr>
        <p:spPr>
          <a:xfrm>
            <a:off x="8168640" y="5400040"/>
            <a:ext cx="3067685" cy="521970"/>
          </a:xfrm>
          <a:prstGeom prst="rect">
            <a:avLst/>
          </a:prstGeom>
          <a:noFill/>
        </p:spPr>
        <p:txBody>
          <a:bodyPr wrap="square" rtlCol="0">
            <a:spAutoFit/>
          </a:bodyPr>
          <a:lstStyle/>
          <a:p>
            <a:pPr algn="ctr"/>
            <a:r>
              <a:rPr lang="zh-CN" altLang="en-US" sz="2800">
                <a:latin typeface="华文隶书" panose="02010800040101010101" pitchFamily="2" charset="-122"/>
                <a:ea typeface="华文隶书" panose="02010800040101010101" pitchFamily="2" charset="-122"/>
              </a:rPr>
              <a:t>巴别通天塔想象图</a:t>
            </a:r>
          </a:p>
        </p:txBody>
      </p:sp>
      <p:grpSp>
        <p:nvGrpSpPr>
          <p:cNvPr id="23" name="组合 22"/>
          <p:cNvGrpSpPr/>
          <p:nvPr/>
        </p:nvGrpSpPr>
        <p:grpSpPr>
          <a:xfrm>
            <a:off x="1933" y="423452"/>
            <a:ext cx="6695945" cy="650627"/>
            <a:chOff x="12444" y="454982"/>
            <a:chExt cx="5892707" cy="650627"/>
          </a:xfrm>
        </p:grpSpPr>
        <p:sp>
          <p:nvSpPr>
            <p:cNvPr id="24" name="箭头: 五边形 23"/>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25" name="文本框 24"/>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二、太阳王国</a:t>
              </a:r>
              <a:r>
                <a:rPr kumimoji="0" lang="en-US" altLang="zh-CN"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a:t>
              </a:r>
              <a:r>
                <a:rPr kumimoji="0" lang="zh-CN" altLang="en-US"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巴比伦的辉煌</a:t>
              </a:r>
            </a:p>
          </p:txBody>
        </p:sp>
      </p:grpSp>
    </p:spTree>
    <p:extLst>
      <p:ext uri="{BB962C8B-B14F-4D97-AF65-F5344CB8AC3E}">
        <p14:creationId xmlns:p14="http://schemas.microsoft.com/office/powerpoint/2010/main" val="4010080514"/>
      </p:ext>
    </p:extLst>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1" name="图片 20"/>
          <p:cNvPicPr>
            <a:picLocks noChangeAspect="1"/>
          </p:cNvPicPr>
          <p:nvPr/>
        </p:nvPicPr>
        <p:blipFill>
          <a:blip r:embed="rId3"/>
          <a:stretch>
            <a:fillRect/>
          </a:stretch>
        </p:blipFill>
        <p:spPr>
          <a:xfrm>
            <a:off x="584200" y="1364615"/>
            <a:ext cx="10926445" cy="50304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矩形 1"/>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nvGrpSpPr>
          <p:cNvPr id="5" name="组合 4"/>
          <p:cNvGrpSpPr/>
          <p:nvPr/>
        </p:nvGrpSpPr>
        <p:grpSpPr>
          <a:xfrm>
            <a:off x="6646078" y="413956"/>
            <a:ext cx="3275688" cy="650627"/>
            <a:chOff x="6078519" y="454982"/>
            <a:chExt cx="3275688" cy="650627"/>
          </a:xfrm>
        </p:grpSpPr>
        <p:grpSp>
          <p:nvGrpSpPr>
            <p:cNvPr id="41" name="组合 40"/>
            <p:cNvGrpSpPr/>
            <p:nvPr/>
          </p:nvGrpSpPr>
          <p:grpSpPr>
            <a:xfrm>
              <a:off x="6078519" y="454982"/>
              <a:ext cx="3275688" cy="650627"/>
              <a:chOff x="6078519" y="454982"/>
              <a:chExt cx="3246334" cy="650627"/>
            </a:xfrm>
          </p:grpSpPr>
          <p:sp>
            <p:nvSpPr>
              <p:cNvPr id="39" name="箭头: V 形 38"/>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40" name="箭头: 五边形 39"/>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42" name="文本框 41"/>
            <p:cNvSpPr txBox="1"/>
            <p:nvPr/>
          </p:nvSpPr>
          <p:spPr>
            <a:xfrm>
              <a:off x="6363920" y="47727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1.</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文明中断</a:t>
              </a:r>
            </a:p>
          </p:txBody>
        </p:sp>
      </p:grpSp>
      <p:pic>
        <p:nvPicPr>
          <p:cNvPr id="10" name="图片 9"/>
          <p:cNvPicPr>
            <a:picLocks noChangeAspect="1"/>
          </p:cNvPicPr>
          <p:nvPr/>
        </p:nvPicPr>
        <p:blipFill>
          <a:blip r:embed="rId4"/>
          <a:stretch>
            <a:fillRect/>
          </a:stretch>
        </p:blipFill>
        <p:spPr>
          <a:xfrm>
            <a:off x="6817910" y="1963646"/>
            <a:ext cx="3927087" cy="3267337"/>
          </a:xfrm>
          <a:prstGeom prst="rect">
            <a:avLst/>
          </a:prstGeom>
          <a:ln>
            <a:noFill/>
          </a:ln>
          <a:effectLst>
            <a:outerShdw blurRad="292100" dist="139700" dir="2700000" algn="tl" rotWithShape="0">
              <a:srgbClr val="333333">
                <a:alpha val="65000"/>
              </a:srgbClr>
            </a:outerShdw>
          </a:effectLst>
        </p:spPr>
      </p:pic>
      <p:sp>
        <p:nvSpPr>
          <p:cNvPr id="11" name="文本框 10"/>
          <p:cNvSpPr txBox="1"/>
          <p:nvPr/>
        </p:nvSpPr>
        <p:spPr>
          <a:xfrm>
            <a:off x="7247610" y="5493385"/>
            <a:ext cx="3067685" cy="521970"/>
          </a:xfrm>
          <a:prstGeom prst="rect">
            <a:avLst/>
          </a:prstGeom>
          <a:noFill/>
        </p:spPr>
        <p:txBody>
          <a:bodyPr wrap="square" rtlCol="0">
            <a:spAutoFit/>
          </a:bodyPr>
          <a:lstStyle/>
          <a:p>
            <a:pPr algn="ctr"/>
            <a:r>
              <a:rPr lang="zh-CN" altLang="en-US" sz="2800">
                <a:latin typeface="华文隶书" panose="02010800040101010101" pitchFamily="2" charset="-122"/>
                <a:ea typeface="华文隶书" panose="02010800040101010101" pitchFamily="2" charset="-122"/>
              </a:rPr>
              <a:t>空中花园遗址</a:t>
            </a:r>
          </a:p>
        </p:txBody>
      </p:sp>
      <p:sp>
        <p:nvSpPr>
          <p:cNvPr id="12" name="文本框 11"/>
          <p:cNvSpPr txBox="1"/>
          <p:nvPr/>
        </p:nvSpPr>
        <p:spPr>
          <a:xfrm>
            <a:off x="1239867" y="1963646"/>
            <a:ext cx="5104537" cy="3539430"/>
          </a:xfrm>
          <a:prstGeom prst="rect">
            <a:avLst/>
          </a:prstGeom>
          <a:noFill/>
        </p:spPr>
        <p:txBody>
          <a:bodyPr wrap="square" rtlCol="0">
            <a:spAutoFit/>
          </a:bodyPr>
          <a:lstStyle/>
          <a:p>
            <a:r>
              <a:rPr lang="en-US" altLang="zh-CN" sz="3200">
                <a:latin typeface="华文楷体" panose="02010600040101010101" pitchFamily="2" charset="-122"/>
                <a:ea typeface="华文楷体" panose="02010600040101010101" pitchFamily="2" charset="-122"/>
                <a:cs typeface="楷体" panose="02010609060101010101" charset="-122"/>
                <a:sym typeface="+mn-ea"/>
              </a:rPr>
              <a:t>        </a:t>
            </a:r>
            <a:r>
              <a:rPr lang="zh-CN" altLang="en-US" sz="3200">
                <a:latin typeface="华文楷体" panose="02010600040101010101" pitchFamily="2" charset="-122"/>
                <a:ea typeface="华文楷体" panose="02010600040101010101" pitchFamily="2" charset="-122"/>
                <a:cs typeface="楷体" panose="02010609060101010101" charset="-122"/>
                <a:sym typeface="+mn-ea"/>
              </a:rPr>
              <a:t>公元前</a:t>
            </a:r>
            <a:r>
              <a:rPr lang="en-US" altLang="zh-CN" sz="3200">
                <a:latin typeface="华文楷体" panose="02010600040101010101" pitchFamily="2" charset="-122"/>
                <a:ea typeface="华文楷体" panose="02010600040101010101" pitchFamily="2" charset="-122"/>
                <a:cs typeface="楷体" panose="02010609060101010101" charset="-122"/>
                <a:sym typeface="+mn-ea"/>
              </a:rPr>
              <a:t>538</a:t>
            </a:r>
            <a:r>
              <a:rPr lang="zh-CN" altLang="en-US" sz="3200">
                <a:latin typeface="华文楷体" panose="02010600040101010101" pitchFamily="2" charset="-122"/>
                <a:ea typeface="华文楷体" panose="02010600040101010101" pitchFamily="2" charset="-122"/>
                <a:cs typeface="楷体" panose="02010609060101010101" charset="-122"/>
                <a:sym typeface="+mn-ea"/>
              </a:rPr>
              <a:t>年，新巴比伦王国为入侵的外族波斯帝国所灭，与它一同陨落的还有那座为后世向往的空中花园，至此璀璨一时的两河流域文明中断，退出了历史的舞台。</a:t>
            </a:r>
            <a:endParaRPr lang="zh-CN" altLang="en-US" sz="3200">
              <a:latin typeface="华文楷体" panose="02010600040101010101" pitchFamily="2" charset="-122"/>
              <a:ea typeface="华文楷体" panose="02010600040101010101" pitchFamily="2" charset="-122"/>
              <a:cs typeface="楷体" panose="02010609060101010101" charset="-122"/>
            </a:endParaRPr>
          </a:p>
        </p:txBody>
      </p:sp>
      <p:grpSp>
        <p:nvGrpSpPr>
          <p:cNvPr id="23" name="组合 22"/>
          <p:cNvGrpSpPr/>
          <p:nvPr/>
        </p:nvGrpSpPr>
        <p:grpSpPr>
          <a:xfrm>
            <a:off x="1933" y="423452"/>
            <a:ext cx="6695945" cy="650627"/>
            <a:chOff x="12444" y="454982"/>
            <a:chExt cx="5892707" cy="650627"/>
          </a:xfrm>
        </p:grpSpPr>
        <p:sp>
          <p:nvSpPr>
            <p:cNvPr id="24" name="箭头: 五边形 23"/>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25" name="文本框 24"/>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三、星陨黄沙</a:t>
              </a:r>
              <a:r>
                <a:rPr kumimoji="0" lang="en-US" altLang="zh-CN"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a:t>
              </a:r>
              <a:r>
                <a:rPr lang="zh-CN" altLang="en-US" sz="3200">
                  <a:solidFill>
                    <a:prstClr val="white"/>
                  </a:solidFill>
                  <a:latin typeface="华文隶书" panose="02010800040101010101" pitchFamily="2" charset="-122"/>
                  <a:ea typeface="华文隶书" panose="02010800040101010101" pitchFamily="2" charset="-122"/>
                </a:rPr>
                <a:t>两河文明的中断</a:t>
              </a:r>
              <a:endParaRPr kumimoji="0" lang="zh-CN" altLang="en-US"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endParaRPr>
            </a:p>
          </p:txBody>
        </p:sp>
      </p:grpSp>
      <p:pic>
        <p:nvPicPr>
          <p:cNvPr id="7" name="图片 6"/>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foregroundMark x1="22776" y1="17956" x2="22776" y2="17956"/>
                        <a14:foregroundMark x1="26588" y1="13674" x2="26588" y2="13674"/>
                        <a14:foregroundMark x1="24633" y1="62431" x2="24633" y2="62431"/>
                        <a14:foregroundMark x1="19550" y1="59392" x2="19550" y2="59392"/>
                        <a14:foregroundMark x1="14663" y1="73481" x2="14663" y2="73481"/>
                        <a14:foregroundMark x1="13881" y1="84530" x2="13881" y2="84530"/>
                      </a14:backgroundRemoval>
                    </a14:imgEffect>
                  </a14:imgLayer>
                </a14:imgProps>
              </a:ext>
              <a:ext uri="{28A0092B-C50C-407E-A947-70E740481C1C}">
                <a14:useLocalDpi xmlns:a14="http://schemas.microsoft.com/office/drawing/2010/main" val="0"/>
              </a:ext>
            </a:extLst>
          </a:blip>
          <a:srcRect l="9651"/>
          <a:stretch>
            <a:fillRect/>
          </a:stretch>
        </p:blipFill>
        <p:spPr>
          <a:xfrm>
            <a:off x="12444" y="5125831"/>
            <a:ext cx="2517909" cy="1972328"/>
          </a:xfrm>
          <a:prstGeom prst="rect">
            <a:avLst/>
          </a:prstGeom>
        </p:spPr>
      </p:pic>
    </p:spTree>
    <p:extLst>
      <p:ext uri="{BB962C8B-B14F-4D97-AF65-F5344CB8AC3E}">
        <p14:creationId xmlns:p14="http://schemas.microsoft.com/office/powerpoint/2010/main" val="588294017"/>
      </p:ext>
    </p:extLst>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6" name="文本框 5"/>
          <p:cNvSpPr txBox="1"/>
          <p:nvPr/>
        </p:nvSpPr>
        <p:spPr>
          <a:xfrm>
            <a:off x="1456079" y="5404990"/>
            <a:ext cx="3924254" cy="1077218"/>
          </a:xfrm>
          <a:prstGeom prst="rect">
            <a:avLst/>
          </a:prstGeom>
          <a:solidFill>
            <a:srgbClr val="C00000"/>
          </a:solid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    伊拉克战争中无人看管的古巴比伦遗址</a:t>
            </a:r>
          </a:p>
        </p:txBody>
      </p:sp>
      <p:pic>
        <p:nvPicPr>
          <p:cNvPr id="4" name="图片 3"/>
          <p:cNvPicPr>
            <a:picLocks noChangeAspect="1"/>
          </p:cNvPicPr>
          <p:nvPr/>
        </p:nvPicPr>
        <p:blipFill>
          <a:blip r:embed="rId3"/>
          <a:stretch>
            <a:fillRect/>
          </a:stretch>
        </p:blipFill>
        <p:spPr>
          <a:xfrm>
            <a:off x="961633" y="2177744"/>
            <a:ext cx="4913146" cy="3227246"/>
          </a:xfrm>
          <a:prstGeom prst="rect">
            <a:avLst/>
          </a:prstGeom>
        </p:spPr>
      </p:pic>
      <p:pic>
        <p:nvPicPr>
          <p:cNvPr id="16" name="图片 15"/>
          <p:cNvPicPr>
            <a:picLocks noChangeAspect="1"/>
          </p:cNvPicPr>
          <p:nvPr/>
        </p:nvPicPr>
        <p:blipFill>
          <a:blip r:embed="rId4"/>
          <a:stretch>
            <a:fillRect/>
          </a:stretch>
        </p:blipFill>
        <p:spPr>
          <a:xfrm>
            <a:off x="6304496" y="2177744"/>
            <a:ext cx="4913146" cy="3227246"/>
          </a:xfrm>
          <a:prstGeom prst="rect">
            <a:avLst/>
          </a:prstGeom>
        </p:spPr>
      </p:pic>
      <p:sp>
        <p:nvSpPr>
          <p:cNvPr id="17" name="文本框 16"/>
          <p:cNvSpPr txBox="1"/>
          <p:nvPr/>
        </p:nvSpPr>
        <p:spPr>
          <a:xfrm>
            <a:off x="6798942" y="5404990"/>
            <a:ext cx="3924254" cy="1077218"/>
          </a:xfrm>
          <a:prstGeom prst="rect">
            <a:avLst/>
          </a:prstGeom>
          <a:solidFill>
            <a:srgbClr val="C00000"/>
          </a:solidFill>
        </p:spPr>
        <p:txBody>
          <a:bodyPr wrap="square" rtlCol="0">
            <a:spAutoFit/>
          </a:bodyPr>
          <a:lstStyle/>
          <a:p>
            <a:r>
              <a:rPr lang="zh-CN" altLang="en-US" sz="3200">
                <a:solidFill>
                  <a:schemeClr val="bg1"/>
                </a:solidFill>
                <a:latin typeface="华文隶书" panose="02010800040101010101" pitchFamily="2" charset="-122"/>
                <a:ea typeface="华文隶书" panose="02010800040101010101" pitchFamily="2" charset="-122"/>
              </a:rPr>
              <a:t>    伊拉克极端组织用电钻破坏文物</a:t>
            </a:r>
          </a:p>
        </p:txBody>
      </p:sp>
      <p:grpSp>
        <p:nvGrpSpPr>
          <p:cNvPr id="13" name="组合 12"/>
          <p:cNvGrpSpPr/>
          <p:nvPr/>
        </p:nvGrpSpPr>
        <p:grpSpPr>
          <a:xfrm>
            <a:off x="6646078" y="413956"/>
            <a:ext cx="3275688" cy="650627"/>
            <a:chOff x="6078519" y="454982"/>
            <a:chExt cx="3275688" cy="650627"/>
          </a:xfrm>
        </p:grpSpPr>
        <p:grpSp>
          <p:nvGrpSpPr>
            <p:cNvPr id="14" name="组合 13"/>
            <p:cNvGrpSpPr/>
            <p:nvPr/>
          </p:nvGrpSpPr>
          <p:grpSpPr>
            <a:xfrm>
              <a:off x="6078519" y="454982"/>
              <a:ext cx="3275688" cy="650627"/>
              <a:chOff x="6078519" y="454982"/>
              <a:chExt cx="3246334" cy="650627"/>
            </a:xfrm>
          </p:grpSpPr>
          <p:sp>
            <p:nvSpPr>
              <p:cNvPr id="18" name="箭头: V 形 17"/>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19" name="箭头: 五边形 18"/>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15" name="文本框 14"/>
            <p:cNvSpPr txBox="1"/>
            <p:nvPr/>
          </p:nvSpPr>
          <p:spPr>
            <a:xfrm>
              <a:off x="6363920" y="47727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2.</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战争的诅咒</a:t>
              </a:r>
            </a:p>
          </p:txBody>
        </p:sp>
      </p:grpSp>
      <p:grpSp>
        <p:nvGrpSpPr>
          <p:cNvPr id="20" name="组合 19"/>
          <p:cNvGrpSpPr/>
          <p:nvPr/>
        </p:nvGrpSpPr>
        <p:grpSpPr>
          <a:xfrm>
            <a:off x="1933" y="423452"/>
            <a:ext cx="6695945" cy="650627"/>
            <a:chOff x="12444" y="454982"/>
            <a:chExt cx="5892707" cy="650627"/>
          </a:xfrm>
        </p:grpSpPr>
        <p:sp>
          <p:nvSpPr>
            <p:cNvPr id="21" name="箭头: 五边形 20"/>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22" name="文本框 21"/>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三、星陨黄沙</a:t>
              </a:r>
              <a:r>
                <a:rPr kumimoji="0" lang="en-US" altLang="zh-CN"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a:t>
              </a:r>
              <a:r>
                <a:rPr lang="zh-CN" altLang="en-US" sz="3200">
                  <a:solidFill>
                    <a:prstClr val="white"/>
                  </a:solidFill>
                  <a:latin typeface="华文隶书" panose="02010800040101010101" pitchFamily="2" charset="-122"/>
                  <a:ea typeface="华文隶书" panose="02010800040101010101" pitchFamily="2" charset="-122"/>
                </a:rPr>
                <a:t>两河文明的中断</a:t>
              </a:r>
              <a:endParaRPr kumimoji="0" lang="zh-CN" altLang="en-US"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endParaRPr>
            </a:p>
          </p:txBody>
        </p:sp>
      </p:grpSp>
      <p:sp>
        <p:nvSpPr>
          <p:cNvPr id="23" name="文本框 22"/>
          <p:cNvSpPr txBox="1"/>
          <p:nvPr/>
        </p:nvSpPr>
        <p:spPr>
          <a:xfrm>
            <a:off x="1088109" y="1176716"/>
            <a:ext cx="9832340" cy="954107"/>
          </a:xfrm>
          <a:prstGeom prst="rect">
            <a:avLst/>
          </a:prstGeom>
          <a:noFill/>
        </p:spPr>
        <p:txBody>
          <a:bodyPr wrap="square" rtlCol="0">
            <a:spAutoFit/>
          </a:bodyPr>
          <a:lstStyle/>
          <a:p>
            <a:r>
              <a:rPr lang="en-US" altLang="zh-CN" sz="2800">
                <a:latin typeface="华文隶书" panose="02010800040101010101" pitchFamily="2" charset="-122"/>
                <a:ea typeface="华文隶书" panose="02010800040101010101" pitchFamily="2" charset="-122"/>
                <a:cs typeface="楷体" panose="02010609060101010101" charset="-122"/>
                <a:sym typeface="+mn-ea"/>
              </a:rPr>
              <a:t>       </a:t>
            </a:r>
            <a:r>
              <a:rPr lang="zh-CN" altLang="en-US" sz="2800">
                <a:latin typeface="华文隶书" panose="02010800040101010101" pitchFamily="2" charset="-122"/>
                <a:ea typeface="华文隶书" panose="02010800040101010101" pitchFamily="2" charset="-122"/>
                <a:cs typeface="楷体" panose="02010609060101010101" charset="-122"/>
                <a:sym typeface="+mn-ea"/>
              </a:rPr>
              <a:t>战争的诅咒似乎不肯放过这个消失的“伊甸园”，战争的创伤在一点一点侵蚀这个古老文明的血肉</a:t>
            </a:r>
            <a:r>
              <a:rPr lang="zh-CN" altLang="en-US" sz="2800">
                <a:latin typeface="华文隶书" panose="02010800040101010101" pitchFamily="2" charset="-122"/>
                <a:ea typeface="华文隶书" panose="02010800040101010101" pitchFamily="2" charset="-122"/>
                <a:cs typeface="楷体" panose="02010609060101010101" charset="-122"/>
              </a:rPr>
              <a:t>。</a:t>
            </a:r>
          </a:p>
        </p:txBody>
      </p:sp>
      <p:pic>
        <p:nvPicPr>
          <p:cNvPr id="24" name="图片 23"/>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foregroundMark x1="22776" y1="17956" x2="22776" y2="17956"/>
                        <a14:foregroundMark x1="26588" y1="13674" x2="26588" y2="13674"/>
                        <a14:foregroundMark x1="24633" y1="62431" x2="24633" y2="62431"/>
                        <a14:foregroundMark x1="19550" y1="59392" x2="19550" y2="59392"/>
                        <a14:foregroundMark x1="14663" y1="73481" x2="14663" y2="73481"/>
                        <a14:foregroundMark x1="13881" y1="84530" x2="13881" y2="84530"/>
                      </a14:backgroundRemoval>
                    </a14:imgEffect>
                  </a14:imgLayer>
                </a14:imgProps>
              </a:ext>
              <a:ext uri="{28A0092B-C50C-407E-A947-70E740481C1C}">
                <a14:useLocalDpi xmlns:a14="http://schemas.microsoft.com/office/drawing/2010/main" val="0"/>
              </a:ext>
            </a:extLst>
          </a:blip>
          <a:srcRect l="9651"/>
          <a:stretch>
            <a:fillRect/>
          </a:stretch>
        </p:blipFill>
        <p:spPr>
          <a:xfrm>
            <a:off x="0" y="5727720"/>
            <a:ext cx="1647484" cy="1290507"/>
          </a:xfrm>
          <a:prstGeom prst="rect">
            <a:avLst/>
          </a:prstGeom>
        </p:spPr>
      </p:pic>
    </p:spTree>
    <p:extLst>
      <p:ext uri="{BB962C8B-B14F-4D97-AF65-F5344CB8AC3E}">
        <p14:creationId xmlns:p14="http://schemas.microsoft.com/office/powerpoint/2010/main" val="1889720507"/>
      </p:ext>
    </p:extLst>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矩形 2"/>
          <p:cNvSpPr/>
          <p:nvPr/>
        </p:nvSpPr>
        <p:spPr>
          <a:xfrm>
            <a:off x="220293" y="102637"/>
            <a:ext cx="11763858" cy="6634065"/>
          </a:xfrm>
          <a:prstGeom prst="rect">
            <a:avLst/>
          </a:prstGeom>
          <a:noFill/>
          <a:ln w="2222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6" name="文本框 5"/>
          <p:cNvSpPr txBox="1"/>
          <p:nvPr/>
        </p:nvSpPr>
        <p:spPr>
          <a:xfrm>
            <a:off x="717079" y="1333810"/>
            <a:ext cx="7042038" cy="584775"/>
          </a:xfrm>
          <a:prstGeom prst="rect">
            <a:avLst/>
          </a:prstGeom>
          <a:solidFill>
            <a:schemeClr val="bg1"/>
          </a:solidFill>
        </p:spPr>
        <p:txBody>
          <a:bodyPr wrap="square" rtlCol="0">
            <a:spAutoFit/>
          </a:bodyPr>
          <a:lstStyle/>
          <a:p>
            <a:r>
              <a:rPr lang="zh-CN" altLang="en-US" sz="3200">
                <a:solidFill>
                  <a:sysClr val="windowText" lastClr="000000"/>
                </a:solidFill>
                <a:latin typeface="华文隶书" panose="02010800040101010101" pitchFamily="2" charset="-122"/>
                <a:ea typeface="华文隶书" panose="02010800040101010101" pitchFamily="2" charset="-122"/>
              </a:rPr>
              <a:t>伊拉克极端组织用石锤毁坏雕像</a:t>
            </a:r>
          </a:p>
        </p:txBody>
      </p:sp>
      <p:pic>
        <p:nvPicPr>
          <p:cNvPr id="4" name="图片 3"/>
          <p:cNvPicPr>
            <a:picLocks noChangeAspect="1"/>
          </p:cNvPicPr>
          <p:nvPr/>
        </p:nvPicPr>
        <p:blipFill>
          <a:blip r:embed="rId3"/>
          <a:stretch>
            <a:fillRect/>
          </a:stretch>
        </p:blipFill>
        <p:spPr>
          <a:xfrm>
            <a:off x="717079" y="2098246"/>
            <a:ext cx="4913146" cy="3173547"/>
          </a:xfrm>
          <a:prstGeom prst="rect">
            <a:avLst/>
          </a:prstGeom>
          <a:ln>
            <a:noFill/>
          </a:ln>
          <a:effectLst>
            <a:outerShdw blurRad="292100" dist="139700" dir="2700000" algn="tl" rotWithShape="0">
              <a:srgbClr val="333333">
                <a:alpha val="65000"/>
              </a:srgbClr>
            </a:outerShdw>
          </a:effectLst>
        </p:spPr>
      </p:pic>
      <p:pic>
        <p:nvPicPr>
          <p:cNvPr id="16" name="图片 15"/>
          <p:cNvPicPr>
            <a:picLocks noChangeAspect="1"/>
          </p:cNvPicPr>
          <p:nvPr/>
        </p:nvPicPr>
        <p:blipFill>
          <a:blip r:embed="rId4"/>
          <a:stretch>
            <a:fillRect/>
          </a:stretch>
        </p:blipFill>
        <p:spPr>
          <a:xfrm>
            <a:off x="6127011" y="2098247"/>
            <a:ext cx="4913146" cy="3173546"/>
          </a:xfrm>
          <a:prstGeom prst="rect">
            <a:avLst/>
          </a:prstGeom>
          <a:ln>
            <a:noFill/>
          </a:ln>
          <a:effectLst>
            <a:outerShdw blurRad="292100" dist="139700" dir="2700000" algn="tl" rotWithShape="0">
              <a:srgbClr val="333333">
                <a:alpha val="65000"/>
              </a:srgbClr>
            </a:outerShdw>
          </a:effectLst>
        </p:spPr>
      </p:pic>
      <p:sp>
        <p:nvSpPr>
          <p:cNvPr id="2" name="文本框 1"/>
          <p:cNvSpPr txBox="1"/>
          <p:nvPr/>
        </p:nvSpPr>
        <p:spPr>
          <a:xfrm>
            <a:off x="717079" y="5738648"/>
            <a:ext cx="10434397" cy="769441"/>
          </a:xfrm>
          <a:prstGeom prst="rect">
            <a:avLst/>
          </a:prstGeom>
          <a:noFill/>
        </p:spPr>
        <p:txBody>
          <a:bodyPr wrap="square" rtlCol="0">
            <a:spAutoFit/>
          </a:bodyPr>
          <a:lstStyle/>
          <a:p>
            <a:pPr algn="ctr"/>
            <a:r>
              <a:rPr lang="zh-CN" altLang="en-US" sz="4400">
                <a:latin typeface="华文隶书" panose="02010800040101010101" pitchFamily="2" charset="-122"/>
                <a:ea typeface="华文隶书" panose="02010800040101010101" pitchFamily="2" charset="-122"/>
              </a:rPr>
              <a:t>战争影响人类文明的发展！</a:t>
            </a:r>
          </a:p>
        </p:txBody>
      </p:sp>
      <p:grpSp>
        <p:nvGrpSpPr>
          <p:cNvPr id="13" name="组合 12"/>
          <p:cNvGrpSpPr/>
          <p:nvPr/>
        </p:nvGrpSpPr>
        <p:grpSpPr>
          <a:xfrm>
            <a:off x="6646078" y="413956"/>
            <a:ext cx="3275688" cy="650627"/>
            <a:chOff x="6078519" y="454982"/>
            <a:chExt cx="3275688" cy="650627"/>
          </a:xfrm>
        </p:grpSpPr>
        <p:grpSp>
          <p:nvGrpSpPr>
            <p:cNvPr id="14" name="组合 13"/>
            <p:cNvGrpSpPr/>
            <p:nvPr/>
          </p:nvGrpSpPr>
          <p:grpSpPr>
            <a:xfrm>
              <a:off x="6078519" y="454982"/>
              <a:ext cx="3275688" cy="650627"/>
              <a:chOff x="6078519" y="454982"/>
              <a:chExt cx="3246334" cy="650627"/>
            </a:xfrm>
          </p:grpSpPr>
          <p:sp>
            <p:nvSpPr>
              <p:cNvPr id="17" name="箭头: V 形 16"/>
              <p:cNvSpPr/>
              <p:nvPr/>
            </p:nvSpPr>
            <p:spPr>
              <a:xfrm>
                <a:off x="6078519" y="454982"/>
                <a:ext cx="544316" cy="650627"/>
              </a:xfrm>
              <a:prstGeom prst="chevron">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等线" panose="020f0502020204030204"/>
                  <a:ea typeface="等线" charset="-122"/>
                  <a:cs typeface="+mn-cs"/>
                </a:endParaRPr>
              </a:p>
            </p:txBody>
          </p:sp>
          <p:sp>
            <p:nvSpPr>
              <p:cNvPr id="18" name="箭头: 五边形 17"/>
              <p:cNvSpPr/>
              <p:nvPr/>
            </p:nvSpPr>
            <p:spPr>
              <a:xfrm>
                <a:off x="6361187" y="454982"/>
                <a:ext cx="2963666"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grpSp>
        <p:sp>
          <p:nvSpPr>
            <p:cNvPr id="15" name="文本框 14"/>
            <p:cNvSpPr txBox="1"/>
            <p:nvPr/>
          </p:nvSpPr>
          <p:spPr>
            <a:xfrm>
              <a:off x="6363920" y="477272"/>
              <a:ext cx="284604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en-US" altLang="zh-CN"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2.</a:t>
              </a:r>
              <a:r>
                <a:rPr kumimoji="0" lang="zh-CN" altLang="en-US" sz="3200" b="0" i="0" u="none" strike="noStrike" kern="1200" cap="none" spc="0" normalizeH="0" baseline="0" noProof="0">
                  <a:ln>
                    <a:noFill/>
                  </a:ln>
                  <a:solidFill>
                    <a:prstClr val="white"/>
                  </a:solidFill>
                  <a:effectLst/>
                  <a:uLnTx/>
                  <a:uFillTx/>
                  <a:latin typeface="华文楷体" panose="02010600040101010101" pitchFamily="2" charset="-122"/>
                  <a:ea typeface="华文楷体" panose="02010600040101010101" pitchFamily="2" charset="-122"/>
                  <a:cs typeface="+mn-cs"/>
                </a:rPr>
                <a:t>战争的诅咒</a:t>
              </a:r>
            </a:p>
          </p:txBody>
        </p:sp>
      </p:grpSp>
      <p:grpSp>
        <p:nvGrpSpPr>
          <p:cNvPr id="19" name="组合 18"/>
          <p:cNvGrpSpPr/>
          <p:nvPr/>
        </p:nvGrpSpPr>
        <p:grpSpPr>
          <a:xfrm>
            <a:off x="1933" y="423452"/>
            <a:ext cx="6695945" cy="650627"/>
            <a:chOff x="12444" y="454982"/>
            <a:chExt cx="5892707" cy="650627"/>
          </a:xfrm>
        </p:grpSpPr>
        <p:sp>
          <p:nvSpPr>
            <p:cNvPr id="20" name="箭头: 五边形 19"/>
            <p:cNvSpPr/>
            <p:nvPr/>
          </p:nvSpPr>
          <p:spPr>
            <a:xfrm>
              <a:off x="12444" y="454982"/>
              <a:ext cx="5804335" cy="650627"/>
            </a:xfrm>
            <a:prstGeom prst="homePlat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charset="-122"/>
                <a:cs typeface="+mn-cs"/>
              </a:endParaRPr>
            </a:p>
          </p:txBody>
        </p:sp>
        <p:sp>
          <p:nvSpPr>
            <p:cNvPr id="21" name="文本框 20"/>
            <p:cNvSpPr txBox="1"/>
            <p:nvPr/>
          </p:nvSpPr>
          <p:spPr>
            <a:xfrm>
              <a:off x="29815" y="486512"/>
              <a:ext cx="587533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三、星陨黄沙</a:t>
              </a:r>
              <a:r>
                <a:rPr kumimoji="0" lang="en-US" altLang="zh-CN"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rPr>
                <a:t>——</a:t>
              </a:r>
              <a:r>
                <a:rPr lang="zh-CN" altLang="en-US" sz="3200">
                  <a:solidFill>
                    <a:prstClr val="white"/>
                  </a:solidFill>
                  <a:latin typeface="华文隶书" panose="02010800040101010101" pitchFamily="2" charset="-122"/>
                  <a:ea typeface="华文隶书" panose="02010800040101010101" pitchFamily="2" charset="-122"/>
                </a:rPr>
                <a:t>两河文明的中断</a:t>
              </a:r>
              <a:endParaRPr kumimoji="0" lang="zh-CN" altLang="en-US" sz="3200" i="0" u="none" strike="noStrike" kern="1200" cap="none" spc="0" normalizeH="0" baseline="0" noProof="0">
                <a:ln>
                  <a:noFill/>
                </a:ln>
                <a:solidFill>
                  <a:prstClr val="white"/>
                </a:solidFill>
                <a:effectLst/>
                <a:uLnTx/>
                <a:uFillTx/>
                <a:latin typeface="华文隶书" panose="02010800040101010101" pitchFamily="2" charset="-122"/>
                <a:ea typeface="华文隶书" panose="02010800040101010101" pitchFamily="2" charset="-122"/>
              </a:endParaRPr>
            </a:p>
          </p:txBody>
        </p:sp>
      </p:grpSp>
      <p:pic>
        <p:nvPicPr>
          <p:cNvPr id="22" name="图片 21"/>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foregroundMark x1="22776" y1="17956" x2="22776" y2="17956"/>
                        <a14:foregroundMark x1="26588" y1="13674" x2="26588" y2="13674"/>
                        <a14:foregroundMark x1="24633" y1="62431" x2="24633" y2="62431"/>
                        <a14:foregroundMark x1="19550" y1="59392" x2="19550" y2="59392"/>
                        <a14:foregroundMark x1="14663" y1="73481" x2="14663" y2="73481"/>
                        <a14:foregroundMark x1="13881" y1="84530" x2="13881" y2="84530"/>
                      </a14:backgroundRemoval>
                    </a14:imgEffect>
                  </a14:imgLayer>
                </a14:imgProps>
              </a:ext>
              <a:ext uri="{28A0092B-C50C-407E-A947-70E740481C1C}">
                <a14:useLocalDpi xmlns:a14="http://schemas.microsoft.com/office/drawing/2010/main" val="0"/>
              </a:ext>
            </a:extLst>
          </a:blip>
          <a:srcRect l="9651"/>
          <a:stretch>
            <a:fillRect/>
          </a:stretch>
        </p:blipFill>
        <p:spPr>
          <a:xfrm>
            <a:off x="21672" y="5396703"/>
            <a:ext cx="2109939" cy="1652757"/>
          </a:xfrm>
          <a:prstGeom prst="rect">
            <a:avLst/>
          </a:prstGeom>
        </p:spPr>
      </p:pic>
      <p:pic>
        <p:nvPicPr>
          <p:cNvPr id="23" name="New picture" hidden="1"/>
          <p:cNvPicPr/>
          <p:nvPr/>
        </p:nvPicPr>
        <p:blipFill>
          <a:blip r:embed="rId7"/>
          <a:stretch>
            <a:fillRect/>
          </a:stretch>
        </p:blipFill>
        <p:spPr>
          <a:xfrm>
            <a:off x="10972800" y="11633200"/>
            <a:ext cx="406400" cy="292100"/>
          </a:xfrm>
          <a:prstGeom prst="cube">
            <a:avLst/>
          </a:prstGeom>
        </p:spPr>
      </p:pic>
      <p:pic>
        <p:nvPicPr>
          <p:cNvPr id="24" name="New picture"/>
          <p:cNvPicPr/>
          <p:nvPr/>
        </p:nvPicPr>
        <p:blipFill>
          <a:blip r:embed="rId8"/>
          <a:stretch>
            <a:fillRect/>
          </a:stretch>
        </p:blipFill>
        <p:spPr>
          <a:xfrm>
            <a:off x="10541000" y="11353800"/>
            <a:ext cx="317500" cy="241300"/>
          </a:xfrm>
          <a:prstGeom prst="cube">
            <a:avLst/>
          </a:prstGeom>
        </p:spPr>
      </p:pic>
    </p:spTree>
    <p:extLst>
      <p:ext uri="{BB962C8B-B14F-4D97-AF65-F5344CB8AC3E}">
        <p14:creationId xmlns:p14="http://schemas.microsoft.com/office/powerpoint/2010/main" val="3624962291"/>
      </p:ext>
    </p:extLst>
  </p:cSld>
  <p:clrMapOvr>
    <a:masterClrMapping/>
  </p:clrMapOvr>
  <p:transition/>
  <p:timing/>
</p:sld>
</file>

<file path=ppt/tags/tag1.xml><?xml version="1.0" encoding="utf-8"?>
<p:tagLst xmlns:p="http://schemas.openxmlformats.org/presentationml/2006/main">
  <p:tag name="KSO_WM_UNIT_TABLE_BEAUTIFY" val="smartTable{30b0f134-1960-4ef1-bc0e-e1aef3bec990}"/>
</p:tagLst>
</file>

<file path=ppt/tags/tag2.xml><?xml version="1.0" encoding="utf-8"?>
<p:tagLst xmlns:p="http://schemas.openxmlformats.org/presentationml/2006/main">
  <p:tag name="AS_NET" val="4.0.30319.4200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157</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vector>
  </TitlesOfParts>
  <LinksUpToDate>false</LinksUpToDate>
  <SharedDoc>false</SharedDoc>
  <HyperlinksChanged>false</HyperlinksChanged>
  <AppVersion>17.0600</AppVersion>
  <TotalTime>0</TotalTime>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2020-12-19T21:23:24Z</cp:lastPrinted>
  <dcterms:created xsi:type="dcterms:W3CDTF">2020-12-19T21:23:24Z</dcterms:created>
  <dcterms:modified xsi:type="dcterms:W3CDTF">2020-12-19T13:23:32Z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