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20.4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6" r:id="rId3"/>
    <p:sldId id="260" r:id="rId4"/>
    <p:sldId id="259" r:id="rId5"/>
    <p:sldId id="261" r:id="rId6"/>
    <p:sldId id="258" r:id="rId7"/>
    <p:sldId id="294" r:id="rId8"/>
    <p:sldId id="263" r:id="rId9"/>
    <p:sldId id="257" r:id="rId10"/>
    <p:sldId id="264" r:id="rId11"/>
    <p:sldId id="265" r:id="rId12"/>
    <p:sldId id="266" r:id="rId13"/>
    <p:sldId id="267" r:id="rId14"/>
    <p:sldId id="268" r:id="rId15"/>
    <p:sldId id="295" r:id="rId16"/>
    <p:sldId id="269" r:id="rId17"/>
    <p:sldId id="270" r:id="rId18"/>
    <p:sldId id="272" r:id="rId19"/>
    <p:sldId id="271" r:id="rId20"/>
    <p:sldId id="274" r:id="rId21"/>
    <p:sldId id="273" r:id="rId22"/>
    <p:sldId id="296" r:id="rId23"/>
    <p:sldId id="275" r:id="rId24"/>
    <p:sldId id="276" r:id="rId25"/>
    <p:sldId id="277" r:id="rId26"/>
    <p:sldId id="293" r:id="rId27"/>
    <p:sldId id="278" r:id="rId28"/>
    <p:sldId id="279" r:id="rId29"/>
    <p:sldId id="280" r:id="rId30"/>
    <p:sldId id="281" r:id="rId31"/>
    <p:sldId id="282" r:id="rId32"/>
    <p:sldId id="283" r:id="rId33"/>
    <p:sldId id="287" r:id="rId34"/>
    <p:sldId id="284" r:id="rId35"/>
    <p:sldId id="285" r:id="rId36"/>
    <p:sldId id="286" r:id="rId37"/>
    <p:sldId id="297" r:id="rId38"/>
    <p:sldId id="301" r:id="rId39"/>
    <p:sldId id="299" r:id="rId40"/>
    <p:sldId id="289" r:id="rId41"/>
    <p:sldId id="290" r:id="rId42"/>
    <p:sldId id="300" r:id="rId43"/>
    <p:sldId id="291" r:id="rId44"/>
    <p:sldId id="292" r:id="rId45"/>
  </p:sldIdLst>
  <p:sldSz cx="12192000" cy="6858000"/>
  <p:notesSz cx="7103745" cy="10234295"/>
  <p:custDataLst>
    <p:tags r:id="rId4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1" d="100"/>
          <a:sy n="91" d="100"/>
        </p:scale>
        <p:origin x="84" y="1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-5190"/>
    </p:cViewPr>
  </p:sorter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slide" Target="slides/slide33.xml" /><Relationship Id="rId36" Type="http://schemas.openxmlformats.org/officeDocument/2006/relationships/slide" Target="slides/slide34.xml" /><Relationship Id="rId37" Type="http://schemas.openxmlformats.org/officeDocument/2006/relationships/slide" Target="slides/slide35.xml" /><Relationship Id="rId38" Type="http://schemas.openxmlformats.org/officeDocument/2006/relationships/slide" Target="slides/slide36.xml" /><Relationship Id="rId39" Type="http://schemas.openxmlformats.org/officeDocument/2006/relationships/slide" Target="slides/slide37.xml" /><Relationship Id="rId4" Type="http://schemas.openxmlformats.org/officeDocument/2006/relationships/slide" Target="slides/slide2.xml" /><Relationship Id="rId40" Type="http://schemas.openxmlformats.org/officeDocument/2006/relationships/slide" Target="slides/slide38.xml" /><Relationship Id="rId41" Type="http://schemas.openxmlformats.org/officeDocument/2006/relationships/slide" Target="slides/slide39.xml" /><Relationship Id="rId42" Type="http://schemas.openxmlformats.org/officeDocument/2006/relationships/slide" Target="slides/slide40.xml" /><Relationship Id="rId43" Type="http://schemas.openxmlformats.org/officeDocument/2006/relationships/slide" Target="slides/slide41.xml" /><Relationship Id="rId44" Type="http://schemas.openxmlformats.org/officeDocument/2006/relationships/slide" Target="slides/slide42.xml" /><Relationship Id="rId45" Type="http://schemas.openxmlformats.org/officeDocument/2006/relationships/slide" Target="slides/slide43.xml" /><Relationship Id="rId46" Type="http://schemas.openxmlformats.org/officeDocument/2006/relationships/tags" Target="tags/tag1.xml" /><Relationship Id="rId47" Type="http://schemas.openxmlformats.org/officeDocument/2006/relationships/presProps" Target="presProps.xml" /><Relationship Id="rId48" Type="http://schemas.openxmlformats.org/officeDocument/2006/relationships/viewProps" Target="viewProps.xml" /><Relationship Id="rId49" Type="http://schemas.openxmlformats.org/officeDocument/2006/relationships/theme" Target="theme/theme1.xml" /><Relationship Id="rId5" Type="http://schemas.openxmlformats.org/officeDocument/2006/relationships/slide" Target="slides/slide3.xml" /><Relationship Id="rId50" Type="http://schemas.openxmlformats.org/officeDocument/2006/relationships/tableStyles" Target="tableStyles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5E325C-FE99-442F-B731-8B756EDDEBE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42875" y="768350"/>
            <a:ext cx="6818313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860925"/>
            <a:ext cx="5683250" cy="4605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B28B73-7468-423C-8E5A-711AC4419311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</a:ln>
        </p:spPr>
        <p:txBody>
          <a:bodyPr/>
          <a:lstStyle/>
          <a:p>
            <a:fld id="{2CBD1D91-BA87-4E01-9859-E3E5F192AB83}" type="slidenum">
              <a:rPr lang="en-US" altLang="zh-CN"/>
              <a:t>22</a:t>
            </a:fld>
            <a:endParaRPr lang="en-US" altLang="zh-CN"/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CN" altLang="zh-CN" smtClean="0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image" Target="../media/image1.jpeg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0">
          <a:blip r:embed="rId1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3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.jpeg" /><Relationship Id="rId3" Type="http://schemas.openxmlformats.org/officeDocument/2006/relationships/image" Target="../media/image2.jpeg" /><Relationship Id="rId4" Type="http://schemas.openxmlformats.org/officeDocument/2006/relationships/image" Target="../media/image6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7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8.jpeg" /><Relationship Id="rId3" Type="http://schemas.openxmlformats.org/officeDocument/2006/relationships/image" Target="../media/image9.jpeg" /><Relationship Id="rId4" Type="http://schemas.openxmlformats.org/officeDocument/2006/relationships/image" Target="../media/image10.jpe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1.jpe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2.jpe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hyperlink" Target="https://baike.baidu.com/item/%E5%A7%9C%E5%85%AC%E8%BE%85" TargetMode="External" /><Relationship Id="rId3" Type="http://schemas.openxmlformats.org/officeDocument/2006/relationships/hyperlink" Target="https://baike.baidu.com/item/%E9%B8%A3%E6%B2%99%E7%9F%B3%E5%AE%A4%E4%BD%9A%E4%B9%A6/7280247" TargetMode="External" /><Relationship Id="rId4" Type="http://schemas.openxmlformats.org/officeDocument/2006/relationships/hyperlink" Target="https://baike.baidu.com/item/%E5%8F%A5%E8%AE%A1/1159902" TargetMode="Externa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8674" name="Picture 2" descr="https://timgsa.baidu.com/timg?image&amp;quality=80&amp;size=b9999_10000&amp;sec=1545022326374&amp;di=206736181a82a85207f4457a8a91d20c&amp;imgtype=0&amp;src=http%3A%2F%2Fa4.att.hudong.com%2F45%2F35%2F19300001323984132307358649347_950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716280" y="228601"/>
            <a:ext cx="10835639" cy="6431280"/>
          </a:xfrm>
          <a:prstGeom prst="rect">
            <a:avLst/>
          </a:prstGeom>
          <a:noFill/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zh-CN" sz="6000" smtClean="0"/>
              <a:t>假如你是那时的一位君主，将用</a:t>
            </a:r>
            <a:r>
              <a:rPr lang="zh-CN" altLang="en-US" sz="6000" smtClean="0"/>
              <a:t>哪</a:t>
            </a:r>
            <a:r>
              <a:rPr lang="zh-CN" altLang="zh-CN" sz="6000" smtClean="0"/>
              <a:t>些方法管理国家</a:t>
            </a:r>
            <a:r>
              <a:rPr lang="zh-CN" altLang="en-US" sz="6000" smtClean="0"/>
              <a:t>和</a:t>
            </a:r>
            <a:r>
              <a:rPr lang="zh-CN" altLang="zh-CN" sz="6000" smtClean="0"/>
              <a:t>人民</a:t>
            </a:r>
            <a:r>
              <a:rPr lang="zh-CN" altLang="en-US" sz="6000" smtClean="0"/>
              <a:t>？</a:t>
            </a:r>
            <a:endParaRPr lang="zh-CN" altLang="zh-CN" sz="6000"/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zh-CN" altLang="zh-CN" b="1" smtClean="0">
                <a:solidFill>
                  <a:srgbClr val="FF0000"/>
                </a:solidFill>
              </a:rPr>
              <a:t>第</a:t>
            </a:r>
            <a:r>
              <a:rPr lang="en-US" altLang="zh-CN" b="1" smtClean="0">
                <a:solidFill>
                  <a:srgbClr val="FF0000"/>
                </a:solidFill>
              </a:rPr>
              <a:t>7</a:t>
            </a:r>
            <a:r>
              <a:rPr lang="zh-CN" altLang="zh-CN" b="1" smtClean="0">
                <a:solidFill>
                  <a:srgbClr val="FF0000"/>
                </a:solidFill>
              </a:rPr>
              <a:t>课</a:t>
            </a:r>
            <a:r>
              <a:rPr lang="zh-CN" altLang="en-US" b="1" smtClean="0">
                <a:solidFill>
                  <a:srgbClr val="FF0000"/>
                </a:solidFill>
              </a:rPr>
              <a:t> </a:t>
            </a:r>
            <a:r>
              <a:rPr lang="zh-CN" altLang="zh-CN" b="1" smtClean="0">
                <a:solidFill>
                  <a:srgbClr val="FF0000"/>
                </a:solidFill>
              </a:rPr>
              <a:t>中国古代的法治与礼教</a:t>
            </a:r>
            <a:br>
              <a:rPr lang="zh-CN" altLang="zh-CN" b="1" smtClean="0">
                <a:solidFill>
                  <a:srgbClr val="FF0000"/>
                </a:solidFill>
              </a:rPr>
            </a:b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10609" y="1262099"/>
            <a:ext cx="5181600" cy="4351338"/>
          </a:xfrm>
        </p:spPr>
        <p:txBody>
          <a:bodyPr>
            <a:noAutofit/>
          </a:bodyPr>
          <a:lstStyle/>
          <a:p>
            <a:endParaRPr lang="en-US" altLang="zh-CN" sz="4000" smtClean="0"/>
          </a:p>
          <a:p>
            <a:r>
              <a:rPr lang="zh-CN" altLang="zh-CN" sz="4000" smtClean="0">
                <a:solidFill>
                  <a:srgbClr val="FF0000"/>
                </a:solidFill>
              </a:rPr>
              <a:t>法治</a:t>
            </a:r>
            <a:endParaRPr lang="en-US" altLang="zh-CN" sz="400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zh-CN" altLang="zh-CN" sz="4000" smtClean="0"/>
              <a:t>（１）先秦时期法家的政治思想，主张以法为准则，统治人民，处理国事。</a:t>
            </a:r>
            <a:endParaRPr lang="en-US" altLang="zh-CN" sz="4000" smtClean="0"/>
          </a:p>
          <a:p>
            <a:pPr>
              <a:buNone/>
            </a:pPr>
            <a:r>
              <a:rPr lang="zh-CN" altLang="zh-CN" sz="4000" smtClean="0">
                <a:solidFill>
                  <a:srgbClr val="FF0000"/>
                </a:solidFill>
              </a:rPr>
              <a:t>（２）指根据法律治理国家。</a:t>
            </a:r>
            <a:endParaRPr lang="zh-CN" altLang="en-US" sz="4000">
              <a:solidFill>
                <a:srgbClr val="FF0000"/>
              </a:solidFill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08405" y="1230202"/>
            <a:ext cx="5181600" cy="4351338"/>
          </a:xfrm>
        </p:spPr>
        <p:txBody>
          <a:bodyPr>
            <a:noAutofit/>
          </a:bodyPr>
          <a:lstStyle/>
          <a:p>
            <a:endParaRPr lang="en-US" altLang="zh-CN" sz="4000" smtClean="0"/>
          </a:p>
          <a:p>
            <a:r>
              <a:rPr lang="zh-CN" altLang="zh-CN" sz="4000" smtClean="0">
                <a:solidFill>
                  <a:srgbClr val="FF0000"/>
                </a:solidFill>
              </a:rPr>
              <a:t>礼教</a:t>
            </a:r>
            <a:endParaRPr lang="en-US" altLang="zh-CN" sz="4000" smtClean="0">
              <a:solidFill>
                <a:srgbClr val="FF0000"/>
              </a:solidFill>
            </a:endParaRPr>
          </a:p>
          <a:p>
            <a:r>
              <a:rPr lang="zh-CN" altLang="zh-CN" sz="4000" smtClean="0"/>
              <a:t>指旧传统中束缚人的思想行动的礼节和道德。</a:t>
            </a:r>
            <a:endParaRPr lang="en-US" altLang="zh-CN" sz="4000" smtClean="0"/>
          </a:p>
          <a:p>
            <a:r>
              <a:rPr lang="zh-CN" altLang="zh-CN" sz="4000" smtClean="0"/>
              <a:t>我们这里指的就不完全是这层含义了，主要指</a:t>
            </a:r>
            <a:r>
              <a:rPr lang="zh-CN" altLang="zh-CN" sz="4000" smtClean="0">
                <a:solidFill>
                  <a:srgbClr val="FF0000"/>
                </a:solidFill>
              </a:rPr>
              <a:t>礼仪教化。</a:t>
            </a:r>
            <a:endParaRPr lang="zh-CN" altLang="zh-CN" sz="4000" smtClean="0">
              <a:solidFill>
                <a:srgbClr val="FF0000"/>
              </a:solidFill>
            </a:endParaRPr>
          </a:p>
          <a:p>
            <a:endParaRPr lang="zh-CN" altLang="en-US" sz="4000"/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CN" sz="6000" smtClean="0"/>
              <a:t>“</a:t>
            </a:r>
            <a:r>
              <a:rPr lang="zh-CN" altLang="zh-CN" sz="6000" smtClean="0"/>
              <a:t>上古圣王所以治民者，后世圣贤之所以教民者，一礼字而已</a:t>
            </a:r>
            <a:r>
              <a:rPr lang="en-US" altLang="zh-CN" sz="6000" smtClean="0"/>
              <a:t>”</a:t>
            </a:r>
            <a:r>
              <a:rPr lang="zh-CN" altLang="en-US" sz="6000" smtClean="0"/>
              <a:t>                                                    </a:t>
            </a:r>
            <a:endParaRPr lang="en-US" altLang="zh-CN" sz="6000" smtClean="0"/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smtClean="0">
                <a:solidFill>
                  <a:srgbClr val="FF0000"/>
                </a:solidFill>
              </a:rPr>
              <a:t>春秋时期成文法的出现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zh-CN" sz="6000" smtClean="0"/>
              <a:t>春秋时期郑国的地理位置有何特点</a:t>
            </a:r>
            <a:r>
              <a:rPr lang="zh-CN" altLang="en-US" sz="6000" smtClean="0"/>
              <a:t>？</a:t>
            </a:r>
            <a:endParaRPr lang="zh-CN" altLang="zh-CN" sz="6000" smtClean="0"/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7650" name="Picture 2" descr="https://timgsa.baidu.com/timg?image&amp;quality=80&amp;size=b9999_10000&amp;sec=1545022811676&amp;di=405ec93c88ba358a9a85d0fbd3bafd31&amp;imgtype=0&amp;src=http%3A%2F%2Fupload.sq1996.com%2F2016%2F0809%2F1470729111691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685800" y="0"/>
            <a:ext cx="10805160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马克思说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zh-CN" sz="4800" b="1" smtClean="0">
                <a:solidFill>
                  <a:srgbClr val="FF0000"/>
                </a:solidFill>
              </a:rPr>
              <a:t>“旧法律是从这些旧社会关系中产生出来的，它们也必然同旧社会关系一起消亡。它们不可避免地要随着生活条件的变化而变化” </a:t>
            </a:r>
            <a:endParaRPr lang="en-US" altLang="zh-CN" sz="4800" b="1" smtClean="0">
              <a:solidFill>
                <a:srgbClr val="FF0000"/>
              </a:solidFill>
            </a:endParaRPr>
          </a:p>
          <a:p>
            <a:r>
              <a:rPr lang="zh-CN" altLang="zh-CN" sz="4800" b="1" smtClean="0">
                <a:solidFill>
                  <a:srgbClr val="FF0000"/>
                </a:solidFill>
              </a:rPr>
              <a:t>“每种生产形式都产生出它所特有的法权关系，统治形式等等。”</a:t>
            </a:r>
            <a:endParaRPr lang="zh-CN" altLang="en-US" sz="4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smtClean="0">
                <a:solidFill>
                  <a:srgbClr val="00B0F0"/>
                </a:solidFill>
              </a:rPr>
              <a:t>材料研读一</a:t>
            </a:r>
            <a:endParaRPr lang="zh-CN" altLang="en-US" b="1">
              <a:solidFill>
                <a:srgbClr val="00B0F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zh-CN" sz="3600" smtClean="0"/>
              <a:t>问题一</a:t>
            </a:r>
            <a:r>
              <a:rPr lang="en-US" altLang="zh-CN" sz="3600" smtClean="0"/>
              <a:t>   </a:t>
            </a:r>
            <a:r>
              <a:rPr lang="zh-CN" altLang="zh-CN" sz="3600" smtClean="0"/>
              <a:t>根据材料一，说明春秋时期出现了什么历史现象</a:t>
            </a:r>
            <a:endParaRPr lang="zh-CN" altLang="zh-CN" sz="3600" smtClean="0"/>
          </a:p>
          <a:p>
            <a:r>
              <a:rPr lang="zh-CN" altLang="zh-CN" sz="3600" smtClean="0"/>
              <a:t>问题二：结合所学知识，依据春秋时期的时代背景，分析材料一历史现象出现的原因。体现了唯物史观的哪个基本观点。</a:t>
            </a:r>
            <a:endParaRPr lang="zh-CN" altLang="zh-CN" sz="3600" smtClean="0"/>
          </a:p>
          <a:p>
            <a:r>
              <a:rPr lang="zh-CN" altLang="zh-CN" sz="3600" smtClean="0"/>
              <a:t>问题三：根据材料二、三说明材料一的历史意义。</a:t>
            </a:r>
            <a:endParaRPr lang="zh-CN" altLang="zh-CN" sz="3600"/>
          </a:p>
        </p:txBody>
      </p:sp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zh-CN" smtClean="0"/>
              <a:t>根据材料一，说明春秋时期出现了什么历史现象。</a:t>
            </a:r>
            <a:endParaRPr lang="zh-CN" altLang="zh-CN" smtClean="0"/>
          </a:p>
          <a:p>
            <a:pPr>
              <a:buNone/>
            </a:pPr>
            <a:r>
              <a:rPr lang="zh-CN" altLang="en-US" sz="4800" b="1" smtClean="0">
                <a:solidFill>
                  <a:srgbClr val="FF0000"/>
                </a:solidFill>
              </a:rPr>
              <a:t>    </a:t>
            </a:r>
            <a:r>
              <a:rPr lang="zh-CN" altLang="zh-CN" sz="4800" b="1" smtClean="0">
                <a:solidFill>
                  <a:srgbClr val="FF0000"/>
                </a:solidFill>
              </a:rPr>
              <a:t>成文法出现。</a:t>
            </a:r>
            <a:endParaRPr lang="zh-CN" altLang="zh-CN" sz="4800" b="1" smtClean="0">
              <a:solidFill>
                <a:srgbClr val="FF0000"/>
              </a:solidFill>
            </a:endParaRPr>
          </a:p>
          <a:p>
            <a:r>
              <a:rPr lang="en-US" altLang="zh-CN" smtClean="0"/>
              <a:t> </a:t>
            </a:r>
            <a:endParaRPr lang="zh-CN" altLang="en-US"/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zh-CN" smtClean="0"/>
              <a:t>问题二：结合所学知识，依据春秋时期的时代背景，分析材料一历史现象出现的原因。体现了唯物史观的哪个基本观点。</a:t>
            </a:r>
            <a:endParaRPr lang="zh-CN" altLang="zh-CN" smtClean="0"/>
          </a:p>
          <a:p>
            <a:r>
              <a:rPr lang="zh-CN" altLang="zh-CN" sz="3600" b="1" smtClean="0">
                <a:solidFill>
                  <a:srgbClr val="FF0000"/>
                </a:solidFill>
              </a:rPr>
              <a:t>春秋时期，分封制瓦解，井田制瓦解，社会变革剧烈，矛盾冲突加剧，为稳定秩序，出现成文法。</a:t>
            </a:r>
            <a:endParaRPr lang="zh-CN" altLang="zh-CN" sz="3600" b="1" smtClean="0">
              <a:solidFill>
                <a:srgbClr val="FF0000"/>
              </a:solidFill>
            </a:endParaRPr>
          </a:p>
          <a:p>
            <a:r>
              <a:rPr lang="zh-CN" altLang="zh-CN" sz="3600" b="1" smtClean="0">
                <a:solidFill>
                  <a:srgbClr val="FF0000"/>
                </a:solidFill>
              </a:rPr>
              <a:t>经济基础决定上层建筑。</a:t>
            </a:r>
            <a:endParaRPr lang="zh-CN" altLang="zh-CN" sz="36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zh-CN" smtClean="0"/>
              <a:t>问题三：根据材料二、三说明材料一的历史意义。</a:t>
            </a:r>
            <a:endParaRPr lang="zh-CN" altLang="zh-CN" smtClean="0"/>
          </a:p>
          <a:p>
            <a:r>
              <a:rPr lang="zh-CN" altLang="zh-CN" sz="3200" b="1" smtClean="0">
                <a:solidFill>
                  <a:srgbClr val="FF0000"/>
                </a:solidFill>
              </a:rPr>
              <a:t>限制了旧贵族的特权，它打破了统治阶级专断刑律、任意处置剥夺百姓权利的不合理局</a:t>
            </a:r>
            <a:endParaRPr lang="zh-CN" altLang="zh-CN" sz="3200" b="1" smtClean="0">
              <a:solidFill>
                <a:srgbClr val="FF0000"/>
              </a:solidFill>
            </a:endParaRPr>
          </a:p>
          <a:p>
            <a:r>
              <a:rPr lang="zh-CN" altLang="zh-CN" sz="3200" b="1" smtClean="0">
                <a:solidFill>
                  <a:srgbClr val="FF0000"/>
                </a:solidFill>
              </a:rPr>
              <a:t>在开启民智、唤醒人们自我意识，以至打破旧的政治格局、推动社会进步方面具有历史意义。</a:t>
            </a:r>
            <a:endParaRPr lang="zh-CN" altLang="zh-CN" sz="3200" b="1" smtClean="0">
              <a:solidFill>
                <a:srgbClr val="FF0000"/>
              </a:solidFill>
            </a:endParaRPr>
          </a:p>
          <a:p>
            <a:endParaRPr lang="zh-CN" altLang="en-US"/>
          </a:p>
        </p:txBody>
      </p:sp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smtClean="0">
                <a:solidFill>
                  <a:srgbClr val="FF0000"/>
                </a:solidFill>
              </a:rPr>
              <a:t>春秋战国时期法治与德治思想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smtClean="0">
                <a:solidFill>
                  <a:srgbClr val="00B0F0"/>
                </a:solidFill>
              </a:rPr>
              <a:t>教材学习一</a:t>
            </a:r>
            <a:endParaRPr lang="zh-CN" altLang="en-US" b="1">
              <a:solidFill>
                <a:srgbClr val="00B0F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zh-CN" sz="4800" smtClean="0"/>
              <a:t>春秋战国时期的法治和德治思想主要体现在哪两家，代表人物，主要观点。根据所学知识指出其思想的积极之处与不足。</a:t>
            </a:r>
            <a:endParaRPr lang="zh-CN" altLang="zh-CN" sz="4800"/>
          </a:p>
        </p:txBody>
      </p:sp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儒家与法家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zh-CN" altLang="zh-CN" sz="4000" smtClean="0"/>
              <a:t>【积极之处】儒家重视民生、民意具有积极意义，法家重视富国强兵，适合当时统治者的需要。</a:t>
            </a:r>
            <a:endParaRPr lang="zh-CN" altLang="zh-CN" sz="4000" smtClean="0"/>
          </a:p>
          <a:p>
            <a:endParaRPr lang="zh-CN" altLang="zh-CN" sz="4000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zh-CN" altLang="zh-CN" sz="4000" smtClean="0"/>
              <a:t>【不足】儒学不适合当时统治者富国强兵的需要。法家严刑峻法，它的法治内容强调严刑管理是错误的。</a:t>
            </a:r>
            <a:endParaRPr lang="zh-CN" altLang="zh-CN" sz="4000" smtClean="0"/>
          </a:p>
          <a:p>
            <a:endParaRPr lang="zh-CN" altLang="en-US" sz="4000"/>
          </a:p>
        </p:txBody>
      </p:sp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zh-CN" sz="6000" smtClean="0"/>
              <a:t>从</a:t>
            </a:r>
            <a:r>
              <a:rPr lang="zh-CN" altLang="en-US" sz="6000" smtClean="0"/>
              <a:t>秦朝</a:t>
            </a:r>
            <a:r>
              <a:rPr lang="zh-CN" altLang="zh-CN" sz="6000" smtClean="0"/>
              <a:t>到清，中国古代疆域面积有什么变化？</a:t>
            </a:r>
            <a:endParaRPr lang="zh-CN" altLang="zh-CN" sz="6000" smtClean="0"/>
          </a:p>
          <a:p>
            <a:endParaRPr lang="zh-CN" altLang="zh-CN" sz="6000" smtClean="0"/>
          </a:p>
        </p:txBody>
      </p:sp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5058" name="Picture 2" descr="https://timgsa.baidu.com/timg?image&amp;quality=80&amp;size=b9999_10000&amp;sec=1545023346558&amp;di=747810293fb311530666766148f9ed37&amp;imgtype=0&amp;src=http%3A%2F%2Ff.hiphotos.baidu.com%2Fzhidao%2Fpic%2Fitem%2Fb3b7d0a20cf431ad8eee5b8a4b36acaf2edd9840.jpg"/>
          <p:cNvPicPr>
            <a:picLocks noChangeAspect="1" noChangeArrowheads="1"/>
          </p:cNvPicPr>
          <p:nvPr/>
        </p:nvPicPr>
        <p:blipFill>
          <a:blip r:embed="rId2"/>
          <a:srcRect l="30025"/>
          <a:stretch>
            <a:fillRect/>
          </a:stretch>
        </p:blipFill>
        <p:spPr bwMode="auto">
          <a:xfrm>
            <a:off x="0" y="0"/>
            <a:ext cx="3806825" cy="6233160"/>
          </a:xfrm>
          <a:prstGeom prst="rect">
            <a:avLst/>
          </a:prstGeom>
          <a:noFill/>
        </p:spPr>
      </p:pic>
      <p:pic>
        <p:nvPicPr>
          <p:cNvPr id="3" name="Picture 2" descr="https://timgsa.baidu.com/timg?image&amp;quality=80&amp;size=b9999_10000&amp;sec=1545022326374&amp;di=206736181a82a85207f4457a8a91d20c&amp;imgtype=0&amp;src=http%3A%2F%2Fa4.att.hudong.com%2F45%2F35%2F19300001323984132307358649347_950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688081" y="304800"/>
            <a:ext cx="4023360" cy="6156959"/>
          </a:xfrm>
          <a:prstGeom prst="rect">
            <a:avLst/>
          </a:prstGeom>
          <a:noFill/>
        </p:spPr>
      </p:pic>
      <p:pic>
        <p:nvPicPr>
          <p:cNvPr id="45060" name="Picture 4" descr="https://timgsa.baidu.com/timg?image&amp;quality=80&amp;size=b9999_10000&amp;sec=1545023450160&amp;di=f0a58585bfc974eb67d308dd5e38fc4e&amp;imgtype=0&amp;src=http%3A%2F%2Fgss0.baidu.com%2F7Po3dSag_xI4khGko9WTAnF6hhy%2Fzhidao%2Fpic%2Fitem%2F08f790529822720eeb5a846c7ecb0a46f31fab94.jpg"/>
          <p:cNvPicPr>
            <a:picLocks noChangeAspect="1" noChangeArrowheads="1"/>
          </p:cNvPicPr>
          <p:nvPr/>
        </p:nvPicPr>
        <p:blipFill>
          <a:blip r:embed="rId4"/>
          <a:srcRect r="23148"/>
          <a:stretch>
            <a:fillRect/>
          </a:stretch>
        </p:blipFill>
        <p:spPr bwMode="auto">
          <a:xfrm>
            <a:off x="7893050" y="289560"/>
            <a:ext cx="4070350" cy="6219508"/>
          </a:xfrm>
          <a:prstGeom prst="rect">
            <a:avLst/>
          </a:prstGeom>
          <a:noFill/>
        </p:spPr>
      </p:pic>
    </p:spTree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zh-CN" sz="6000" smtClean="0"/>
              <a:t>从</a:t>
            </a:r>
            <a:r>
              <a:rPr lang="zh-CN" altLang="en-US" sz="6000" smtClean="0"/>
              <a:t>秦朝</a:t>
            </a:r>
            <a:r>
              <a:rPr lang="zh-CN" altLang="zh-CN" sz="6000" smtClean="0"/>
              <a:t>到清，中国古代人口数量有什么变化？</a:t>
            </a:r>
            <a:endParaRPr lang="zh-CN" altLang="zh-CN" sz="6000" smtClean="0"/>
          </a:p>
          <a:p>
            <a:pPr>
              <a:buNone/>
            </a:pPr>
            <a:endParaRPr lang="zh-CN" altLang="zh-CN" sz="6000" smtClean="0"/>
          </a:p>
          <a:p>
            <a:endParaRPr lang="zh-CN" altLang="zh-CN" sz="6000" smtClean="0"/>
          </a:p>
        </p:txBody>
      </p:sp>
    </p:spTree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3250" name="Picture 2" descr="https://timgsa.baidu.com/timg?image&amp;quality=80&amp;size=b9999_10000&amp;sec=1545023672314&amp;di=ee32261d22d938b7e4243bc1551e85bf&amp;imgtype=0&amp;src=http%3A%2F%2Fwww.diguahongshu.com%2Fwp-content%2Fuploads%2F2015%2F09%2F786f_640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868680" y="0"/>
            <a:ext cx="10683240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b="1" smtClean="0">
                <a:solidFill>
                  <a:srgbClr val="FF0000"/>
                </a:solidFill>
              </a:rPr>
              <a:t>秦汉至隋唐时期的法律和教化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203201" y="304801"/>
            <a:ext cx="11988799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4000" b="1" smtClean="0">
                <a:solidFill>
                  <a:srgbClr val="00B0F0"/>
                </a:solidFill>
              </a:rPr>
              <a:t>教材学习二  </a:t>
            </a:r>
            <a:r>
              <a:rPr lang="zh-CN" altLang="zh-CN" sz="4000" smtClean="0"/>
              <a:t>请阅读教材</a:t>
            </a:r>
            <a:r>
              <a:rPr lang="zh-CN" altLang="en-US" sz="4000" smtClean="0"/>
              <a:t>，</a:t>
            </a:r>
            <a:r>
              <a:rPr lang="zh-CN" altLang="zh-CN" sz="4000" smtClean="0"/>
              <a:t>完成</a:t>
            </a:r>
            <a:r>
              <a:rPr lang="zh-CN" altLang="zh-CN" sz="4000"/>
              <a:t>不同时期的法律名称</a:t>
            </a:r>
            <a:endParaRPr lang="zh-CN" altLang="zh-CN" sz="4000"/>
          </a:p>
        </p:txBody>
      </p:sp>
      <p:sp>
        <p:nvSpPr>
          <p:cNvPr id="10243" name="Line 3"/>
          <p:cNvSpPr>
            <a:spLocks noChangeShapeType="1"/>
          </p:cNvSpPr>
          <p:nvPr/>
        </p:nvSpPr>
        <p:spPr bwMode="auto">
          <a:xfrm flipH="1">
            <a:off x="3526367" y="1268414"/>
            <a:ext cx="0" cy="5183187"/>
          </a:xfrm>
          <a:prstGeom prst="line">
            <a:avLst/>
          </a:prstGeom>
          <a:noFill/>
          <a:ln w="57150">
            <a:solidFill>
              <a:schemeClr val="accent2"/>
            </a:solidFill>
            <a:miter lim="800000"/>
          </a:ln>
          <a:effectLst/>
        </p:spPr>
        <p:txBody>
          <a:bodyPr wrap="none"/>
          <a:lstStyle/>
          <a:p>
            <a:endParaRPr lang="zh-CN" altLang="en-US" sz="4000"/>
          </a:p>
        </p:txBody>
      </p:sp>
      <p:sp>
        <p:nvSpPr>
          <p:cNvPr id="10244" name="Line 4"/>
          <p:cNvSpPr>
            <a:spLocks noChangeShapeType="1"/>
          </p:cNvSpPr>
          <p:nvPr/>
        </p:nvSpPr>
        <p:spPr bwMode="auto">
          <a:xfrm>
            <a:off x="3526367" y="1700214"/>
            <a:ext cx="937684" cy="1587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</a:ln>
          <a:effectLst/>
        </p:spPr>
        <p:txBody>
          <a:bodyPr wrap="none"/>
          <a:lstStyle/>
          <a:p>
            <a:endParaRPr lang="zh-CN" altLang="en-US" sz="4000"/>
          </a:p>
        </p:txBody>
      </p:sp>
      <p:sp>
        <p:nvSpPr>
          <p:cNvPr id="10245" name="Line 5"/>
          <p:cNvSpPr>
            <a:spLocks noChangeShapeType="1"/>
          </p:cNvSpPr>
          <p:nvPr/>
        </p:nvSpPr>
        <p:spPr bwMode="auto">
          <a:xfrm>
            <a:off x="3526367" y="4668221"/>
            <a:ext cx="937684" cy="1588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</a:ln>
          <a:effectLst/>
        </p:spPr>
        <p:txBody>
          <a:bodyPr wrap="none"/>
          <a:lstStyle/>
          <a:p>
            <a:endParaRPr lang="zh-CN" altLang="en-US" sz="4000"/>
          </a:p>
        </p:txBody>
      </p:sp>
      <p:sp>
        <p:nvSpPr>
          <p:cNvPr id="10246" name="Line 6"/>
          <p:cNvSpPr>
            <a:spLocks noChangeShapeType="1"/>
          </p:cNvSpPr>
          <p:nvPr/>
        </p:nvSpPr>
        <p:spPr bwMode="auto">
          <a:xfrm>
            <a:off x="3526367" y="3068639"/>
            <a:ext cx="937684" cy="1587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</a:ln>
          <a:effectLst/>
        </p:spPr>
        <p:txBody>
          <a:bodyPr wrap="none"/>
          <a:lstStyle/>
          <a:p>
            <a:endParaRPr lang="zh-CN" altLang="en-US" sz="4000"/>
          </a:p>
        </p:txBody>
      </p:sp>
      <p:sp>
        <p:nvSpPr>
          <p:cNvPr id="10247" name="Line 7"/>
          <p:cNvSpPr>
            <a:spLocks noChangeShapeType="1"/>
          </p:cNvSpPr>
          <p:nvPr/>
        </p:nvSpPr>
        <p:spPr bwMode="auto">
          <a:xfrm>
            <a:off x="3526367" y="2205039"/>
            <a:ext cx="937684" cy="1587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</a:ln>
          <a:effectLst/>
        </p:spPr>
        <p:txBody>
          <a:bodyPr wrap="none"/>
          <a:lstStyle/>
          <a:p>
            <a:endParaRPr lang="zh-CN" altLang="en-US" sz="4000"/>
          </a:p>
        </p:txBody>
      </p:sp>
      <p:sp>
        <p:nvSpPr>
          <p:cNvPr id="10248" name="Line 8"/>
          <p:cNvSpPr>
            <a:spLocks noChangeShapeType="1"/>
          </p:cNvSpPr>
          <p:nvPr/>
        </p:nvSpPr>
        <p:spPr bwMode="auto">
          <a:xfrm>
            <a:off x="3526367" y="3573464"/>
            <a:ext cx="937684" cy="1587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</a:ln>
          <a:effectLst/>
        </p:spPr>
        <p:txBody>
          <a:bodyPr wrap="none"/>
          <a:lstStyle/>
          <a:p>
            <a:endParaRPr lang="zh-CN" altLang="en-US" sz="4000"/>
          </a:p>
        </p:txBody>
      </p:sp>
      <p:sp>
        <p:nvSpPr>
          <p:cNvPr id="10249" name="Line 9"/>
          <p:cNvSpPr>
            <a:spLocks noChangeShapeType="1"/>
          </p:cNvSpPr>
          <p:nvPr/>
        </p:nvSpPr>
        <p:spPr bwMode="auto">
          <a:xfrm>
            <a:off x="3526367" y="4005263"/>
            <a:ext cx="937684" cy="1587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</a:ln>
          <a:effectLst/>
        </p:spPr>
        <p:txBody>
          <a:bodyPr wrap="none"/>
          <a:lstStyle/>
          <a:p>
            <a:endParaRPr lang="zh-CN" altLang="en-US" sz="4000"/>
          </a:p>
        </p:txBody>
      </p:sp>
      <p:sp>
        <p:nvSpPr>
          <p:cNvPr id="10253" name="Text Box 13"/>
          <p:cNvSpPr txBox="1">
            <a:spLocks noChangeArrowheads="1"/>
          </p:cNvSpPr>
          <p:nvPr/>
        </p:nvSpPr>
        <p:spPr bwMode="auto">
          <a:xfrm>
            <a:off x="2374900" y="1484313"/>
            <a:ext cx="1221317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4000" b="1" smtClean="0">
                <a:solidFill>
                  <a:schemeClr val="tx2"/>
                </a:solidFill>
                <a:latin typeface="Verdana" panose="020b0604030504040204" pitchFamily="34" charset="0"/>
              </a:rPr>
              <a:t>战国</a:t>
            </a:r>
            <a:endParaRPr lang="en-US" altLang="zh-CN" sz="4000" b="1">
              <a:solidFill>
                <a:schemeClr val="tx2"/>
              </a:solidFill>
              <a:latin typeface="Verdana" panose="020b0604030504040204" pitchFamily="34" charset="0"/>
            </a:endParaRPr>
          </a:p>
        </p:txBody>
      </p:sp>
      <p:sp>
        <p:nvSpPr>
          <p:cNvPr id="10254" name="Text Box 14"/>
          <p:cNvSpPr txBox="1">
            <a:spLocks noChangeArrowheads="1"/>
          </p:cNvSpPr>
          <p:nvPr/>
        </p:nvSpPr>
        <p:spPr bwMode="auto">
          <a:xfrm>
            <a:off x="2379134" y="2060576"/>
            <a:ext cx="1221317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4000" b="1" smtClean="0">
                <a:solidFill>
                  <a:schemeClr val="tx2"/>
                </a:solidFill>
                <a:latin typeface="Verdana" panose="020b0604030504040204" pitchFamily="34" charset="0"/>
              </a:rPr>
              <a:t>秦朝</a:t>
            </a:r>
            <a:endParaRPr lang="en-US" altLang="zh-CN" sz="4000" b="1">
              <a:solidFill>
                <a:schemeClr val="tx2"/>
              </a:solidFill>
              <a:latin typeface="Verdana" panose="020b0604030504040204" pitchFamily="34" charset="0"/>
            </a:endParaRPr>
          </a:p>
        </p:txBody>
      </p:sp>
      <p:sp>
        <p:nvSpPr>
          <p:cNvPr id="10255" name="Text Box 15"/>
          <p:cNvSpPr txBox="1">
            <a:spLocks noChangeArrowheads="1"/>
          </p:cNvSpPr>
          <p:nvPr/>
        </p:nvSpPr>
        <p:spPr bwMode="auto">
          <a:xfrm>
            <a:off x="2446868" y="2917826"/>
            <a:ext cx="1299633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4000" b="1" smtClean="0">
                <a:solidFill>
                  <a:schemeClr val="tx2"/>
                </a:solidFill>
                <a:latin typeface="Verdana" panose="020b0604030504040204" pitchFamily="34" charset="0"/>
              </a:rPr>
              <a:t>汉朝</a:t>
            </a:r>
            <a:endParaRPr lang="en-US" altLang="zh-CN" sz="4000" b="1">
              <a:solidFill>
                <a:schemeClr val="tx2"/>
              </a:solidFill>
              <a:latin typeface="Verdana" panose="020b0604030504040204" pitchFamily="34" charset="0"/>
            </a:endParaRPr>
          </a:p>
        </p:txBody>
      </p:sp>
      <p:sp>
        <p:nvSpPr>
          <p:cNvPr id="10257" name="Text Box 17"/>
          <p:cNvSpPr txBox="1">
            <a:spLocks noChangeArrowheads="1"/>
          </p:cNvSpPr>
          <p:nvPr/>
        </p:nvSpPr>
        <p:spPr bwMode="auto">
          <a:xfrm>
            <a:off x="1618083" y="3628876"/>
            <a:ext cx="2291401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4000" b="1" smtClean="0">
                <a:solidFill>
                  <a:schemeClr val="tx2"/>
                </a:solidFill>
                <a:latin typeface="Verdana" panose="020b0604030504040204" pitchFamily="34" charset="0"/>
              </a:rPr>
              <a:t>魏晋三国</a:t>
            </a:r>
            <a:endParaRPr lang="zh-CN" altLang="en-US" sz="4000" b="1">
              <a:solidFill>
                <a:schemeClr val="tx2"/>
              </a:solidFill>
              <a:latin typeface="Verdana" panose="020b0604030504040204" pitchFamily="34" charset="0"/>
            </a:endParaRPr>
          </a:p>
        </p:txBody>
      </p:sp>
      <p:sp>
        <p:nvSpPr>
          <p:cNvPr id="10258" name="Text Box 18"/>
          <p:cNvSpPr txBox="1">
            <a:spLocks noChangeArrowheads="1"/>
          </p:cNvSpPr>
          <p:nvPr/>
        </p:nvSpPr>
        <p:spPr bwMode="auto">
          <a:xfrm>
            <a:off x="1919816" y="4260453"/>
            <a:ext cx="2063751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4000" b="1" smtClean="0">
                <a:solidFill>
                  <a:schemeClr val="tx2"/>
                </a:solidFill>
                <a:latin typeface="Verdana" panose="020b0604030504040204" pitchFamily="34" charset="0"/>
              </a:rPr>
              <a:t>唐朝</a:t>
            </a:r>
            <a:endParaRPr lang="en-US" altLang="zh-CN" sz="4000" b="1">
              <a:solidFill>
                <a:schemeClr val="tx2"/>
              </a:solidFill>
              <a:latin typeface="Verdana" panose="020b0604030504040204" pitchFamily="34" charset="0"/>
            </a:endParaRPr>
          </a:p>
        </p:txBody>
      </p:sp>
      <p:sp>
        <p:nvSpPr>
          <p:cNvPr id="10262" name="Text Box 22"/>
          <p:cNvSpPr txBox="1">
            <a:spLocks noChangeArrowheads="1"/>
          </p:cNvSpPr>
          <p:nvPr/>
        </p:nvSpPr>
        <p:spPr bwMode="auto">
          <a:xfrm>
            <a:off x="3902150" y="1378545"/>
            <a:ext cx="5730948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lvl="1"/>
            <a:r>
              <a:rPr lang="en-US" altLang="zh-CN" sz="4000" b="1" smtClean="0">
                <a:solidFill>
                  <a:srgbClr val="0000FF"/>
                </a:solidFill>
                <a:ea typeface="黑体" panose="02010609060101010101" pitchFamily="49" charset="-122"/>
              </a:rPr>
              <a:t>《</a:t>
            </a:r>
            <a:r>
              <a:rPr lang="zh-CN" altLang="en-US" sz="4000" b="1" smtClean="0">
                <a:solidFill>
                  <a:srgbClr val="0000FF"/>
                </a:solidFill>
                <a:ea typeface="黑体" panose="02010609060101010101" pitchFamily="49" charset="-122"/>
              </a:rPr>
              <a:t>法经</a:t>
            </a:r>
            <a:r>
              <a:rPr lang="en-US" altLang="zh-CN" sz="4000" b="1" smtClean="0">
                <a:solidFill>
                  <a:srgbClr val="0000FF"/>
                </a:solidFill>
                <a:ea typeface="黑体" panose="02010609060101010101" pitchFamily="49" charset="-122"/>
              </a:rPr>
              <a:t>》</a:t>
            </a:r>
            <a:endParaRPr lang="zh-CN" altLang="en-US" sz="4000" b="1">
              <a:solidFill>
                <a:srgbClr val="0000FF"/>
              </a:solidFill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10263" name="Text Box 23"/>
          <p:cNvSpPr txBox="1">
            <a:spLocks noChangeArrowheads="1"/>
          </p:cNvSpPr>
          <p:nvPr/>
        </p:nvSpPr>
        <p:spPr bwMode="auto">
          <a:xfrm>
            <a:off x="4366685" y="1989139"/>
            <a:ext cx="7520516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smtClean="0">
                <a:solidFill>
                  <a:srgbClr val="0000FF"/>
                </a:solidFill>
                <a:ea typeface="黑体" panose="02010609060101010101" pitchFamily="49" charset="-122"/>
              </a:rPr>
              <a:t>《</a:t>
            </a:r>
            <a:r>
              <a:rPr lang="zh-CN" altLang="en-US" sz="4000" b="1" smtClean="0">
                <a:solidFill>
                  <a:srgbClr val="0000FF"/>
                </a:solidFill>
                <a:ea typeface="黑体" panose="02010609060101010101" pitchFamily="49" charset="-122"/>
              </a:rPr>
              <a:t>秦律</a:t>
            </a:r>
            <a:r>
              <a:rPr lang="en-US" altLang="zh-CN" sz="4000" b="1" smtClean="0">
                <a:solidFill>
                  <a:srgbClr val="0000FF"/>
                </a:solidFill>
                <a:ea typeface="黑体" panose="02010609060101010101" pitchFamily="49" charset="-122"/>
              </a:rPr>
              <a:t>》</a:t>
            </a:r>
            <a:endParaRPr lang="zh-CN" altLang="en-US" sz="4000" b="1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sp>
        <p:nvSpPr>
          <p:cNvPr id="10264" name="Text Box 24"/>
          <p:cNvSpPr txBox="1">
            <a:spLocks noChangeArrowheads="1"/>
          </p:cNvSpPr>
          <p:nvPr/>
        </p:nvSpPr>
        <p:spPr bwMode="auto">
          <a:xfrm>
            <a:off x="4413251" y="2852739"/>
            <a:ext cx="7684156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smtClean="0">
                <a:solidFill>
                  <a:srgbClr val="0000FF"/>
                </a:solidFill>
                <a:ea typeface="黑体" panose="02010609060101010101" pitchFamily="49" charset="-122"/>
              </a:rPr>
              <a:t>《</a:t>
            </a:r>
            <a:r>
              <a:rPr lang="zh-CN" altLang="en-US" sz="4000" b="1" smtClean="0">
                <a:solidFill>
                  <a:srgbClr val="0000FF"/>
                </a:solidFill>
                <a:ea typeface="黑体" panose="02010609060101010101" pitchFamily="49" charset="-122"/>
              </a:rPr>
              <a:t>九章律</a:t>
            </a:r>
            <a:r>
              <a:rPr lang="en-US" altLang="zh-CN" sz="4000" b="1" smtClean="0">
                <a:solidFill>
                  <a:srgbClr val="0000FF"/>
                </a:solidFill>
                <a:ea typeface="黑体" panose="02010609060101010101" pitchFamily="49" charset="-122"/>
              </a:rPr>
              <a:t>》</a:t>
            </a:r>
            <a:endParaRPr lang="en-US" altLang="zh-CN" sz="4000" b="1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sp>
        <p:nvSpPr>
          <p:cNvPr id="10265" name="Text Box 25"/>
          <p:cNvSpPr txBox="1">
            <a:spLocks noChangeArrowheads="1"/>
          </p:cNvSpPr>
          <p:nvPr/>
        </p:nvSpPr>
        <p:spPr bwMode="auto">
          <a:xfrm>
            <a:off x="4413251" y="3559038"/>
            <a:ext cx="7778749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CN" sz="4000" b="1" smtClean="0">
                <a:solidFill>
                  <a:srgbClr val="0000FF"/>
                </a:solidFill>
                <a:ea typeface="黑体" panose="02010609060101010101" pitchFamily="49" charset="-122"/>
              </a:rPr>
              <a:t>《</a:t>
            </a:r>
            <a:r>
              <a:rPr lang="zh-CN" altLang="en-US" sz="4000" b="1">
                <a:solidFill>
                  <a:srgbClr val="0000FF"/>
                </a:solidFill>
                <a:ea typeface="黑体" panose="02010609060101010101" pitchFamily="49" charset="-122"/>
              </a:rPr>
              <a:t>魏律</a:t>
            </a:r>
            <a:r>
              <a:rPr lang="en-US" altLang="zh-CN" sz="4000" b="1" smtClean="0">
                <a:solidFill>
                  <a:srgbClr val="0000FF"/>
                </a:solidFill>
                <a:ea typeface="黑体" panose="02010609060101010101" pitchFamily="49" charset="-122"/>
              </a:rPr>
              <a:t>》</a:t>
            </a:r>
            <a:endParaRPr lang="zh-CN" altLang="en-US" sz="4000" b="1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sp>
        <p:nvSpPr>
          <p:cNvPr id="10266" name="Text Box 26"/>
          <p:cNvSpPr txBox="1">
            <a:spLocks noChangeArrowheads="1"/>
          </p:cNvSpPr>
          <p:nvPr/>
        </p:nvSpPr>
        <p:spPr bwMode="auto">
          <a:xfrm>
            <a:off x="4366685" y="4386401"/>
            <a:ext cx="3471333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smtClean="0">
                <a:solidFill>
                  <a:srgbClr val="0000FF"/>
                </a:solidFill>
                <a:ea typeface="黑体" panose="02010609060101010101" pitchFamily="49" charset="-122"/>
              </a:rPr>
              <a:t>《</a:t>
            </a:r>
            <a:r>
              <a:rPr lang="zh-CN" altLang="en-US" sz="4000" b="1" smtClean="0">
                <a:solidFill>
                  <a:srgbClr val="0000FF"/>
                </a:solidFill>
                <a:ea typeface="黑体" panose="02010609060101010101" pitchFamily="49" charset="-122"/>
              </a:rPr>
              <a:t>永徽律疏</a:t>
            </a:r>
            <a:r>
              <a:rPr lang="en-US" altLang="zh-CN" sz="4000" b="1" smtClean="0">
                <a:solidFill>
                  <a:srgbClr val="0000FF"/>
                </a:solidFill>
                <a:ea typeface="黑体" panose="02010609060101010101" pitchFamily="49" charset="-122"/>
              </a:rPr>
              <a:t>》</a:t>
            </a:r>
            <a:endParaRPr lang="en-US" altLang="zh-CN" sz="4000" b="1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0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0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  <p:cond evt="onBegin" delay="0">
                          <p:tn val="52"/>
                        </p:cond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0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  <p:cond evt="onBegin" delay="0">
                          <p:tn val="57"/>
                        </p:cond>
                      </p:stCondLst>
                      <p:childTnLst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0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  <p:cond evt="onBegin" delay="0">
                          <p:tn val="62"/>
                        </p:cond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0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  <p:cond evt="onBegin" delay="0">
                          <p:tn val="67"/>
                        </p:cond>
                      </p:stCondLst>
                      <p:childTnLst>
                        <p:par>
                          <p:cTn id="6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10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  <p:cond evt="onBegin" delay="0">
                          <p:tn val="72"/>
                        </p:cond>
                      </p:stCondLst>
                      <p:childTnLst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10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4" grpId="0"/>
      <p:bldP spid="10245" grpId="0"/>
      <p:bldP spid="10246" grpId="0"/>
      <p:bldP spid="10247" grpId="0"/>
      <p:bldP spid="10248" grpId="0"/>
      <p:bldP spid="10249" grpId="0"/>
      <p:bldP spid="10253" grpId="0"/>
      <p:bldP spid="10254" grpId="0"/>
      <p:bldP spid="10255" grpId="0"/>
      <p:bldP spid="10257" grpId="0"/>
      <p:bldP spid="10258" grpId="0"/>
      <p:bldP spid="10262" grpId="0"/>
      <p:bldP spid="10263" grpId="0"/>
      <p:bldP spid="10264" grpId="0"/>
      <p:bldP spid="10265" grpId="0"/>
      <p:bldP spid="1026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39917" y="3003715"/>
            <a:ext cx="9144000" cy="2387600"/>
          </a:xfrm>
        </p:spPr>
        <p:txBody>
          <a:bodyPr>
            <a:normAutofit fontScale="90000"/>
          </a:bodyPr>
          <a:lstStyle/>
          <a:p>
            <a:pPr algn="l"/>
            <a:r>
              <a:rPr lang="en-US" altLang="zh-CN" smtClean="0"/>
              <a:t>     </a:t>
            </a:r>
            <a:r>
              <a:rPr lang="zh-CN" altLang="zh-CN" smtClean="0"/>
              <a:t>这些法律距离</a:t>
            </a:r>
            <a:r>
              <a:rPr lang="zh-CN" altLang="zh-CN"/>
              <a:t>我们现在已经有一段时间了，我们是怎么知道的</a:t>
            </a:r>
            <a:r>
              <a:rPr lang="zh-CN" altLang="zh-CN" smtClean="0"/>
              <a:t>呢</a:t>
            </a:r>
            <a:r>
              <a:rPr lang="zh-CN" altLang="en-US" smtClean="0"/>
              <a:t>？</a:t>
            </a:r>
            <a:br>
              <a:rPr lang="zh-CN" altLang="zh-CN"/>
            </a:br>
            <a:r>
              <a:rPr lang="en-US" altLang="zh-CN"/>
              <a:t> </a:t>
            </a:r>
            <a:br>
              <a:rPr lang="zh-CN" altLang="zh-CN"/>
            </a:b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zh-CN" altLang="zh-CN"/>
              <a:t>考古发现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zh-CN" altLang="zh-CN"/>
              <a:t>文献记载</a:t>
            </a:r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295635"/>
            <a:ext cx="1955800" cy="2540000"/>
          </a:xfrm>
          <a:prstGeom prst="rect">
            <a:avLst/>
          </a:prstGeom>
        </p:spPr>
      </p:pic>
      <p:pic>
        <p:nvPicPr>
          <p:cNvPr id="1026" name="Picture 2" descr="https://timgsa.baidu.com/timg?image&amp;quality=80&amp;size=b9999_10000&amp;sec=1545025164280&amp;di=cfef865e97926b1951d088b300fbaaab&amp;imgtype=0&amp;src=http%3A%2F%2Fm.360buyimg.com%2Fn12%2Fg14%2FM04%2F14%2F15%2FrBEhV1JXACUIAAAAAABEYT0AtTsAAECNQMNDeEAAER5509.jpg%2521q7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82444" y="2351252"/>
            <a:ext cx="2448911" cy="2428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timgsa.baidu.com/timg?image&amp;quality=80&amp;size=b9999_10000&amp;sec=1545619934&amp;di=902aa071fad8484c021303742ad6ee5d&amp;imgtype=jpg&amp;er=1&amp;src=http%3A%2F%2Fimg14.360buyimg.com%2FpopWaterMark%2Fjfs%2Ft1255%2F233%2F658967937%2F332884%2Fd939224%2F5535ed7bN52d2301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45721" y="2295634"/>
            <a:ext cx="3234557" cy="3800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zh-CN" altLang="en-US" sz="4000" b="1" smtClean="0"/>
              <a:t>史学家的努力</a:t>
            </a:r>
            <a:endParaRPr lang="zh-CN" altLang="en-US" sz="4000" b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b="1" smtClean="0">
                <a:solidFill>
                  <a:srgbClr val="FF0000"/>
                </a:solidFill>
              </a:rPr>
              <a:t>   仁</a:t>
            </a:r>
            <a:r>
              <a:rPr lang="zh-CN" altLang="en-US" b="1">
                <a:solidFill>
                  <a:srgbClr val="FF0000"/>
                </a:solidFill>
              </a:rPr>
              <a:t>井田升的</a:t>
            </a:r>
            <a:r>
              <a:rPr lang="en-US" altLang="zh-CN" b="1" smtClean="0">
                <a:solidFill>
                  <a:srgbClr val="FF0000"/>
                </a:solidFill>
              </a:rPr>
              <a:t>《</a:t>
            </a:r>
            <a:r>
              <a:rPr lang="zh-CN" altLang="en-US" b="1" smtClean="0">
                <a:solidFill>
                  <a:srgbClr val="FF0000"/>
                </a:solidFill>
              </a:rPr>
              <a:t>唐令拾遗</a:t>
            </a:r>
            <a:r>
              <a:rPr lang="en-US" altLang="zh-CN" b="1" smtClean="0">
                <a:solidFill>
                  <a:srgbClr val="FF0000"/>
                </a:solidFill>
              </a:rPr>
              <a:t>》</a:t>
            </a:r>
            <a:endParaRPr lang="en-US" altLang="zh-CN" b="1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zh-CN" altLang="en-US" b="1">
              <a:solidFill>
                <a:srgbClr val="FF0000"/>
              </a:solidFill>
            </a:endParaRPr>
          </a:p>
        </p:txBody>
      </p:sp>
      <p:pic>
        <p:nvPicPr>
          <p:cNvPr id="5" name="图片 4" descr="tim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0290" y="2221708"/>
            <a:ext cx="3520086" cy="416846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smtClean="0">
                <a:solidFill>
                  <a:srgbClr val="00B0F0"/>
                </a:solidFill>
              </a:rPr>
              <a:t>教材学习三</a:t>
            </a:r>
            <a:endParaRPr lang="zh-CN" altLang="en-US" b="1">
              <a:solidFill>
                <a:srgbClr val="00B0F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6000" b="1" smtClean="0"/>
              <a:t>  </a:t>
            </a:r>
            <a:r>
              <a:rPr lang="zh-CN" altLang="zh-CN" sz="6000" b="1" smtClean="0"/>
              <a:t>这</a:t>
            </a:r>
            <a:r>
              <a:rPr lang="zh-CN" altLang="zh-CN" sz="6000" b="1"/>
              <a:t>一时期法律的基本特点及影响，为什么和儒学紧密结合。</a:t>
            </a:r>
            <a:endParaRPr lang="zh-CN" altLang="zh-CN" sz="6000"/>
          </a:p>
        </p:txBody>
      </p:sp>
    </p:spTree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zh-CN" sz="4000"/>
              <a:t>从秦汉至隋唐中国古代法律的特点</a:t>
            </a:r>
            <a:endParaRPr lang="zh-CN" altLang="zh-CN" sz="4000"/>
          </a:p>
          <a:p>
            <a:pPr marL="0" indent="0">
              <a:buNone/>
            </a:pPr>
            <a:r>
              <a:rPr lang="en-US" altLang="zh-CN" sz="4800" b="1">
                <a:solidFill>
                  <a:srgbClr val="FF0000"/>
                </a:solidFill>
              </a:rPr>
              <a:t>1</a:t>
            </a:r>
            <a:r>
              <a:rPr lang="zh-CN" altLang="zh-CN" sz="4800" b="1">
                <a:solidFill>
                  <a:srgbClr val="FF0000"/>
                </a:solidFill>
              </a:rPr>
              <a:t>、法律条款由繁治简</a:t>
            </a:r>
            <a:r>
              <a:rPr lang="zh-CN" altLang="zh-CN" sz="4800" b="1" smtClean="0">
                <a:solidFill>
                  <a:srgbClr val="FF0000"/>
                </a:solidFill>
              </a:rPr>
              <a:t>。</a:t>
            </a:r>
            <a:endParaRPr lang="en-US" altLang="zh-CN" sz="4800" b="1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zh-CN" sz="4800" b="1" smtClean="0">
                <a:solidFill>
                  <a:srgbClr val="FF0000"/>
                </a:solidFill>
              </a:rPr>
              <a:t>2</a:t>
            </a:r>
            <a:r>
              <a:rPr lang="zh-CN" altLang="zh-CN" sz="4800" b="1">
                <a:solidFill>
                  <a:srgbClr val="FF0000"/>
                </a:solidFill>
              </a:rPr>
              <a:t>、儒家思想融入法典，礼法</a:t>
            </a:r>
            <a:r>
              <a:rPr lang="zh-CN" altLang="zh-CN" sz="4800" b="1" smtClean="0">
                <a:solidFill>
                  <a:srgbClr val="FF0000"/>
                </a:solidFill>
              </a:rPr>
              <a:t>结合</a:t>
            </a:r>
            <a:endParaRPr lang="en-US" altLang="zh-CN" sz="4800" b="1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zh-CN" sz="4800" b="1" smtClean="0">
                <a:solidFill>
                  <a:srgbClr val="FF0000"/>
                </a:solidFill>
              </a:rPr>
              <a:t>3</a:t>
            </a:r>
            <a:r>
              <a:rPr lang="zh-CN" altLang="zh-CN" sz="4800" b="1">
                <a:solidFill>
                  <a:srgbClr val="FF0000"/>
                </a:solidFill>
              </a:rPr>
              <a:t>、唐律成熟</a:t>
            </a:r>
            <a:r>
              <a:rPr lang="zh-CN" altLang="zh-CN" sz="4800" b="1" smtClean="0">
                <a:solidFill>
                  <a:srgbClr val="FF0000"/>
                </a:solidFill>
              </a:rPr>
              <a:t>，</a:t>
            </a:r>
            <a:r>
              <a:rPr lang="zh-CN" altLang="en-US" sz="4800" b="1" smtClean="0">
                <a:solidFill>
                  <a:srgbClr val="FF0000"/>
                </a:solidFill>
              </a:rPr>
              <a:t>以礼入法，</a:t>
            </a:r>
            <a:r>
              <a:rPr lang="zh-CN" altLang="zh-CN" sz="4800" b="1" smtClean="0">
                <a:solidFill>
                  <a:srgbClr val="FF0000"/>
                </a:solidFill>
              </a:rPr>
              <a:t>标志</a:t>
            </a:r>
            <a:r>
              <a:rPr lang="zh-CN" altLang="zh-CN" sz="4800" b="1">
                <a:solidFill>
                  <a:srgbClr val="FF0000"/>
                </a:solidFill>
              </a:rPr>
              <a:t>中华法系的形成。</a:t>
            </a:r>
            <a:endParaRPr lang="zh-CN" altLang="zh-CN" sz="4800" b="1">
              <a:solidFill>
                <a:srgbClr val="FF0000"/>
              </a:solidFill>
            </a:endParaRPr>
          </a:p>
          <a:p>
            <a:endParaRPr lang="zh-CN" altLang="en-US" sz="4800"/>
          </a:p>
        </p:txBody>
      </p:sp>
    </p:spTree>
  </p:cSld>
  <p:clrMapOvr>
    <a:masterClrMapping/>
  </p:clrMapOvr>
  <p:transition/>
  <p:timing/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zh-CN" sz="4000" b="1" smtClean="0"/>
              <a:t>为什么</a:t>
            </a:r>
            <a:r>
              <a:rPr lang="zh-CN" altLang="zh-CN" sz="4000" b="1"/>
              <a:t>这一时期法律与儒学的结合会越来越紧密。</a:t>
            </a:r>
            <a:endParaRPr lang="zh-CN" altLang="zh-CN" sz="4000" b="1"/>
          </a:p>
          <a:p>
            <a:pPr marL="0" indent="0">
              <a:buNone/>
            </a:pPr>
            <a:r>
              <a:rPr lang="zh-CN" altLang="zh-CN" sz="4800" b="1">
                <a:solidFill>
                  <a:srgbClr val="FF0000"/>
                </a:solidFill>
              </a:rPr>
              <a:t>儒家思想成为社会的主流思想，儒学家与法律的制定与解释，统治者的提倡，维护三纲五常。</a:t>
            </a:r>
            <a:endParaRPr lang="zh-CN" altLang="zh-CN" sz="4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/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smtClean="0">
                <a:solidFill>
                  <a:srgbClr val="00B0F0"/>
                </a:solidFill>
              </a:rPr>
              <a:t>材料研读二</a:t>
            </a:r>
            <a:endParaRPr lang="zh-CN" altLang="en-US" b="1">
              <a:solidFill>
                <a:srgbClr val="00B0F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zh-CN" sz="6000"/>
              <a:t>根据材料概括唐律的基本精神，请结合时代背景从政治经济思想三方面说明唐律基本精神的原因。</a:t>
            </a:r>
            <a:endParaRPr lang="zh-CN" altLang="zh-CN" sz="6000"/>
          </a:p>
        </p:txBody>
      </p:sp>
    </p:spTree>
  </p:cSld>
  <p:clrMapOvr>
    <a:masterClrMapping/>
  </p:clrMapOvr>
  <p:transition/>
  <p:timing/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zh-CN" altLang="zh-CN" sz="4000" b="1"/>
              <a:t>根据材料概括唐律的基本精神，请结合时代背景从</a:t>
            </a:r>
            <a:r>
              <a:rPr lang="zh-CN" altLang="zh-CN" sz="4000" b="1" smtClean="0"/>
              <a:t>政治</a:t>
            </a:r>
            <a:r>
              <a:rPr lang="zh-CN" altLang="en-US" sz="4000" b="1" smtClean="0"/>
              <a:t>、</a:t>
            </a:r>
            <a:r>
              <a:rPr lang="zh-CN" altLang="zh-CN" sz="4000" b="1" smtClean="0"/>
              <a:t>经济</a:t>
            </a:r>
            <a:r>
              <a:rPr lang="zh-CN" altLang="en-US" sz="4000" b="1" smtClean="0"/>
              <a:t>、</a:t>
            </a:r>
            <a:r>
              <a:rPr lang="zh-CN" altLang="zh-CN" sz="4000" b="1" smtClean="0"/>
              <a:t>思想</a:t>
            </a:r>
            <a:r>
              <a:rPr lang="zh-CN" altLang="zh-CN" sz="4000" b="1"/>
              <a:t>三</a:t>
            </a:r>
            <a:r>
              <a:rPr lang="zh-CN" altLang="zh-CN" sz="4000" b="1" smtClean="0"/>
              <a:t>方面</a:t>
            </a:r>
            <a:r>
              <a:rPr lang="zh-CN" altLang="en-US" sz="4000" b="1" smtClean="0"/>
              <a:t>，</a:t>
            </a:r>
            <a:r>
              <a:rPr lang="zh-CN" altLang="zh-CN" sz="4000" b="1" smtClean="0"/>
              <a:t>说明</a:t>
            </a:r>
            <a:r>
              <a:rPr lang="zh-CN" altLang="zh-CN" sz="4000" b="1"/>
              <a:t>唐律基本精神</a:t>
            </a:r>
            <a:r>
              <a:rPr lang="zh-CN" altLang="zh-CN" sz="4000" b="1" smtClean="0"/>
              <a:t>的</a:t>
            </a:r>
            <a:r>
              <a:rPr lang="zh-CN" altLang="en-US" sz="4000" b="1" smtClean="0"/>
              <a:t>形成</a:t>
            </a:r>
            <a:r>
              <a:rPr lang="zh-CN" altLang="zh-CN" sz="4000" b="1" smtClean="0"/>
              <a:t>原因</a:t>
            </a:r>
            <a:r>
              <a:rPr lang="zh-CN" altLang="zh-CN" sz="4000" b="1"/>
              <a:t>。</a:t>
            </a:r>
            <a:endParaRPr lang="zh-CN" altLang="zh-CN" sz="4000" b="1"/>
          </a:p>
          <a:p>
            <a:r>
              <a:rPr lang="zh-CN" altLang="zh-CN" sz="5200" b="1">
                <a:solidFill>
                  <a:srgbClr val="FF0000"/>
                </a:solidFill>
              </a:rPr>
              <a:t>维护君主专制，维护小农经济，维护封建伦理。</a:t>
            </a:r>
            <a:endParaRPr lang="zh-CN" altLang="zh-CN" sz="5200" b="1">
              <a:solidFill>
                <a:srgbClr val="FF0000"/>
              </a:solidFill>
            </a:endParaRPr>
          </a:p>
          <a:p>
            <a:r>
              <a:rPr lang="zh-CN" altLang="zh-CN" sz="5200" b="1">
                <a:solidFill>
                  <a:srgbClr val="FF0000"/>
                </a:solidFill>
              </a:rPr>
              <a:t>君主专制的不断加强，小农经济的发展，对儒学的重视。</a:t>
            </a:r>
            <a:endParaRPr lang="zh-CN" altLang="zh-CN" sz="5200" b="1">
              <a:solidFill>
                <a:srgbClr val="FF0000"/>
              </a:solidFill>
            </a:endParaRPr>
          </a:p>
          <a:p>
            <a:endParaRPr lang="zh-CN" altLang="zh-CN" sz="52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/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>
                <a:solidFill>
                  <a:srgbClr val="FF0000"/>
                </a:solidFill>
              </a:rPr>
              <a:t>唐律的影响 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zh-CN" sz="3200" b="1" smtClean="0"/>
              <a:t>唐律</a:t>
            </a:r>
            <a:r>
              <a:rPr lang="zh-CN" altLang="zh-CN" sz="3200" b="1"/>
              <a:t>成为后世各朝修法的楷模，沿用不废。从五代至清朝虽有所损益，其基本内容大同</a:t>
            </a:r>
            <a:r>
              <a:rPr lang="zh-CN" altLang="zh-CN" sz="3200" b="1" smtClean="0"/>
              <a:t>。</a:t>
            </a:r>
            <a:endParaRPr lang="en-US" altLang="zh-CN" sz="3200" b="1" smtClean="0"/>
          </a:p>
          <a:p>
            <a:r>
              <a:rPr lang="zh-CN" altLang="zh-CN" sz="3200" b="1" smtClean="0"/>
              <a:t>唐律</a:t>
            </a:r>
            <a:r>
              <a:rPr lang="zh-CN" altLang="zh-CN" sz="3200" b="1"/>
              <a:t>还对朝鲜、越南的法律的产生影响。唐律对日本法律影响最大，日本</a:t>
            </a:r>
            <a:r>
              <a:rPr lang="en-US" altLang="zh-CN" sz="3200" b="1"/>
              <a:t>701</a:t>
            </a:r>
            <a:r>
              <a:rPr lang="zh-CN" altLang="zh-CN" sz="3200" b="1"/>
              <a:t>年颁布的《大宝律令》，篇目、顺序和唐律基本一致，只是内容有了简化</a:t>
            </a:r>
            <a:r>
              <a:rPr lang="zh-CN" altLang="zh-CN" sz="3200" b="1" smtClean="0"/>
              <a:t>。</a:t>
            </a:r>
            <a:endParaRPr lang="en-US" altLang="zh-CN" sz="3200" b="1" smtClean="0"/>
          </a:p>
          <a:p>
            <a:r>
              <a:rPr lang="zh-CN" altLang="zh-CN" sz="3200" b="1" smtClean="0"/>
              <a:t>唐律</a:t>
            </a:r>
            <a:r>
              <a:rPr lang="zh-CN" altLang="zh-CN" sz="3200" b="1"/>
              <a:t>是中华法系的典型代表，和罗马法，和拿破仑法典一样，是世界上著名的成文法典。</a:t>
            </a:r>
            <a:endParaRPr lang="zh-CN" altLang="zh-CN" sz="3200" b="1"/>
          </a:p>
          <a:p>
            <a:endParaRPr lang="zh-CN" altLang="en-US" sz="3200" b="1"/>
          </a:p>
        </p:txBody>
      </p:sp>
    </p:spTree>
  </p:cSld>
  <p:clrMapOvr>
    <a:masterClrMapping/>
  </p:clrMapOvr>
  <p:transition/>
  <p:timing/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50" name="Picture 2" descr="https://timgsa.baidu.com/timg?image&amp;quality=80&amp;size=b9999_10000&amp;sec=1545025853508&amp;di=fc4598c258a634d2a46b9781b1efc341&amp;imgtype=0&amp;src=http%3A%2F%2Fs2.sinaimg.cn%2Fmw690%2F002DU28Ezy7bahKf9Kxb1%2669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51631" y="105104"/>
            <a:ext cx="6572250" cy="664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/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家训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zh-CN" sz="3200" b="1"/>
              <a:t>习闲成懒，习懒成病</a:t>
            </a:r>
            <a:r>
              <a:rPr lang="zh-CN" altLang="zh-CN" sz="3200" b="1" smtClean="0"/>
              <a:t>。</a:t>
            </a:r>
            <a:endParaRPr lang="en-US" altLang="zh-CN" sz="3200" b="1" smtClean="0"/>
          </a:p>
          <a:p>
            <a:endParaRPr lang="en-US" altLang="zh-CN" sz="3200" b="1" smtClean="0"/>
          </a:p>
          <a:p>
            <a:r>
              <a:rPr lang="zh-CN" altLang="zh-CN" sz="3200" b="1" smtClean="0"/>
              <a:t>人生</a:t>
            </a:r>
            <a:r>
              <a:rPr lang="zh-CN" altLang="zh-CN" sz="3200" b="1"/>
              <a:t>幼小，精神专利，长成已后，思虑散逸，固须早教，勿失机也</a:t>
            </a:r>
            <a:r>
              <a:rPr lang="zh-CN" altLang="zh-CN" sz="3200" b="1" smtClean="0"/>
              <a:t>。</a:t>
            </a:r>
            <a:endParaRPr lang="en-US" altLang="zh-CN" sz="3200" b="1" smtClean="0"/>
          </a:p>
          <a:p>
            <a:pPr marL="0" indent="0">
              <a:buNone/>
            </a:pPr>
            <a:r>
              <a:rPr lang="en-US" altLang="zh-CN" sz="3200" b="1"/>
              <a:t> </a:t>
            </a:r>
            <a:r>
              <a:rPr lang="en-US" altLang="zh-CN" sz="3200" b="1" smtClean="0"/>
              <a:t>                                                                       《</a:t>
            </a:r>
            <a:r>
              <a:rPr lang="zh-CN" altLang="en-US" sz="3200" b="1" smtClean="0"/>
              <a:t>颜氏家训</a:t>
            </a:r>
            <a:r>
              <a:rPr lang="en-US" altLang="zh-CN" sz="3200" b="1" smtClean="0"/>
              <a:t>》</a:t>
            </a:r>
            <a:endParaRPr lang="zh-CN" altLang="en-US" sz="3200" b="1"/>
          </a:p>
        </p:txBody>
      </p:sp>
    </p:spTree>
  </p:cSld>
  <p:clrMapOvr>
    <a:masterClrMapping/>
  </p:clrMapOvr>
  <p:transition/>
  <p:timing/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smtClean="0"/>
              <a:t>《太公家教》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zh-CN" sz="3200" b="1" smtClean="0"/>
              <a:t>因为</a:t>
            </a:r>
            <a:r>
              <a:rPr lang="zh-CN" altLang="zh-CN" sz="3200" b="1"/>
              <a:t>语言通俗，很多书籍收藏家认为没有保留价值，以致散失</a:t>
            </a:r>
            <a:r>
              <a:rPr lang="zh-CN" altLang="zh-CN" sz="3200" b="1" smtClean="0"/>
              <a:t>。</a:t>
            </a:r>
            <a:endParaRPr lang="en-US" altLang="zh-CN" sz="3200" b="1" smtClean="0"/>
          </a:p>
          <a:p>
            <a:r>
              <a:rPr lang="zh-CN" altLang="zh-CN" sz="3200" b="1" smtClean="0"/>
              <a:t>清代</a:t>
            </a:r>
            <a:r>
              <a:rPr lang="zh-CN" altLang="zh-CN" sz="3200" b="1"/>
              <a:t>光绪二十五年</a:t>
            </a:r>
            <a:r>
              <a:rPr lang="en-US" altLang="zh-CN" sz="3200" b="1"/>
              <a:t>(1899</a:t>
            </a:r>
            <a:r>
              <a:rPr lang="zh-CN" altLang="zh-CN" sz="3200" b="1"/>
              <a:t>年</a:t>
            </a:r>
            <a:r>
              <a:rPr lang="en-US" altLang="zh-CN" sz="3200" b="1"/>
              <a:t>)</a:t>
            </a:r>
            <a:r>
              <a:rPr lang="zh-CN" altLang="zh-CN" sz="3200" b="1"/>
              <a:t>在「敦煌石窟」内发现了唐人的写本一卷</a:t>
            </a:r>
            <a:r>
              <a:rPr lang="en-US" altLang="zh-CN" sz="3200" b="1"/>
              <a:t>(</a:t>
            </a:r>
            <a:r>
              <a:rPr lang="zh-CN" altLang="zh-CN" sz="3200" b="1"/>
              <a:t>据考证为唐朝宰相</a:t>
            </a:r>
            <a:r>
              <a:rPr lang="en-US" altLang="zh-CN" sz="3200" b="1" err="1">
                <a:hlinkClick r:id="rId2"/>
              </a:rPr>
              <a:t>姜公辅</a:t>
            </a:r>
            <a:r>
              <a:rPr lang="zh-CN" altLang="zh-CN" sz="3200" b="1"/>
              <a:t>编撰</a:t>
            </a:r>
            <a:r>
              <a:rPr lang="en-US" altLang="zh-CN" sz="3200" b="1"/>
              <a:t>)</a:t>
            </a:r>
            <a:r>
              <a:rPr lang="zh-CN" altLang="zh-CN" sz="3200" b="1"/>
              <a:t>，后被收入《</a:t>
            </a:r>
            <a:r>
              <a:rPr lang="en-US" altLang="zh-CN" sz="3200" b="1" err="1">
                <a:hlinkClick r:id="rId3"/>
              </a:rPr>
              <a:t>鸣沙石室佚书</a:t>
            </a:r>
            <a:r>
              <a:rPr lang="zh-CN" altLang="zh-CN" sz="3200" b="1"/>
              <a:t>》影印出版</a:t>
            </a:r>
            <a:r>
              <a:rPr lang="zh-CN" altLang="zh-CN" sz="3200" b="1" smtClean="0"/>
              <a:t>。</a:t>
            </a:r>
            <a:endParaRPr lang="en-US" altLang="zh-CN" sz="3200" b="1" smtClean="0"/>
          </a:p>
          <a:p>
            <a:r>
              <a:rPr lang="zh-CN" altLang="zh-CN" sz="3200" b="1" smtClean="0"/>
              <a:t>该</a:t>
            </a:r>
            <a:r>
              <a:rPr lang="zh-CN" altLang="zh-CN" sz="3200" b="1"/>
              <a:t>书收录《太公家教》共</a:t>
            </a:r>
            <a:r>
              <a:rPr lang="en-US" altLang="zh-CN" sz="3200" b="1"/>
              <a:t>580</a:t>
            </a:r>
            <a:r>
              <a:rPr lang="en-US" altLang="zh-CN" sz="3200" b="1">
                <a:hlinkClick r:id="rId4"/>
              </a:rPr>
              <a:t>句计</a:t>
            </a:r>
            <a:r>
              <a:rPr lang="en-US" altLang="zh-CN" sz="3200" b="1"/>
              <a:t>2610</a:t>
            </a:r>
            <a:r>
              <a:rPr lang="zh-CN" altLang="zh-CN" sz="3200" b="1"/>
              <a:t>字。全书以四言为主，自绐至终贯穿了「忠孝、仁爱、修身、勤学」的思想。</a:t>
            </a:r>
            <a:endParaRPr lang="zh-CN" altLang="en-US" sz="3200" b="1"/>
          </a:p>
        </p:txBody>
      </p:sp>
    </p:spTree>
  </p:cSld>
  <p:clrMapOvr>
    <a:masterClrMapping/>
  </p:clrMapOvr>
  <p:transition/>
  <p:timing/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家训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zh-CN" sz="3200" b="1"/>
              <a:t>“事君尽忠，事父尽孝。礼闻来学，不闻往教……孝子事父，晨省暮参</a:t>
            </a:r>
            <a:r>
              <a:rPr lang="zh-CN" altLang="zh-CN" sz="3200" b="1" smtClean="0"/>
              <a:t>。</a:t>
            </a:r>
            <a:endParaRPr lang="en-US" altLang="zh-CN" sz="3200" b="1" smtClean="0"/>
          </a:p>
          <a:p>
            <a:r>
              <a:rPr lang="zh-CN" altLang="zh-CN" sz="3200" b="1" smtClean="0"/>
              <a:t>“</a:t>
            </a:r>
            <a:r>
              <a:rPr lang="zh-CN" altLang="zh-CN" sz="3200" b="1"/>
              <a:t>勤耕之人，必丰谷食；勤学之人，必居官职……勤是无价之宝，学是明月神珠。</a:t>
            </a:r>
            <a:r>
              <a:rPr lang="zh-CN" altLang="zh-CN" sz="3200" b="1" smtClean="0"/>
              <a:t>” </a:t>
            </a:r>
            <a:endParaRPr lang="en-US" altLang="zh-CN" sz="3200" b="1" smtClean="0"/>
          </a:p>
          <a:p>
            <a:r>
              <a:rPr lang="zh-CN" altLang="zh-CN" sz="3200" b="1" smtClean="0"/>
              <a:t>“</a:t>
            </a:r>
            <a:r>
              <a:rPr lang="zh-CN" altLang="zh-CN" sz="3200" b="1"/>
              <a:t>立身之本，义让为先……与人共食，慎莫先尝……路逢尊者，侧立路旁……</a:t>
            </a:r>
            <a:endParaRPr lang="zh-CN" altLang="zh-CN" sz="3200" b="1"/>
          </a:p>
          <a:p>
            <a:pPr marL="0" indent="0">
              <a:buNone/>
            </a:pPr>
            <a:r>
              <a:rPr lang="en-US" altLang="zh-CN" sz="3200" b="1" smtClean="0"/>
              <a:t>                                                                  </a:t>
            </a:r>
            <a:r>
              <a:rPr lang="zh-CN" altLang="zh-CN" sz="3200" b="1" smtClean="0"/>
              <a:t>《太公家教》</a:t>
            </a:r>
            <a:endParaRPr lang="zh-CN" altLang="en-US" sz="3200" b="1"/>
          </a:p>
        </p:txBody>
      </p:sp>
    </p:spTree>
  </p:cSld>
  <p:clrMapOvr>
    <a:masterClrMapping/>
  </p:clrMapOvr>
  <p:transition/>
  <p:timing/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smtClean="0">
                <a:solidFill>
                  <a:srgbClr val="FF0000"/>
                </a:solidFill>
              </a:rPr>
              <a:t>宋元</a:t>
            </a:r>
            <a:r>
              <a:rPr lang="zh-CN" altLang="zh-CN" b="1" smtClean="0">
                <a:solidFill>
                  <a:srgbClr val="FF0000"/>
                </a:solidFill>
              </a:rPr>
              <a:t>至</a:t>
            </a:r>
            <a:r>
              <a:rPr lang="zh-CN" altLang="en-US" b="1" smtClean="0">
                <a:solidFill>
                  <a:srgbClr val="FF0000"/>
                </a:solidFill>
              </a:rPr>
              <a:t>明清</a:t>
            </a:r>
            <a:r>
              <a:rPr lang="zh-CN" altLang="zh-CN" b="1" smtClean="0">
                <a:solidFill>
                  <a:srgbClr val="FF0000"/>
                </a:solidFill>
              </a:rPr>
              <a:t>时期的法律和教化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/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zh-CN" altLang="zh-CN" sz="4400" smtClean="0"/>
              <a:t>宋到清朝基本沿用唐律，明朝在律以外，司法实践中特别重视例，清朝制定了《大清律例》，明清的例实际上是皇帝临时命令后上升的单独法规。不同于我们讲的西方判例。</a:t>
            </a:r>
            <a:endParaRPr lang="en-US" altLang="zh-CN" sz="4400" smtClean="0"/>
          </a:p>
          <a:p>
            <a:r>
              <a:rPr lang="zh-CN" altLang="zh-CN" sz="4400" smtClean="0"/>
              <a:t>这一时期，统治者继续坚持用儒学进行教化</a:t>
            </a:r>
            <a:endParaRPr lang="zh-CN" altLang="zh-CN" sz="4400" smtClean="0"/>
          </a:p>
          <a:p>
            <a:endParaRPr lang="zh-CN" altLang="en-US" sz="4400"/>
          </a:p>
        </p:txBody>
      </p:sp>
    </p:spTree>
  </p:cSld>
  <p:clrMapOvr>
    <a:masterClrMapping/>
  </p:clrMapOvr>
  <p:transition/>
  <p:timing/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sz="8800" b="1" smtClean="0">
                <a:solidFill>
                  <a:srgbClr val="FF0000"/>
                </a:solidFill>
              </a:rPr>
              <a:t>乡约</a:t>
            </a:r>
            <a:endParaRPr lang="zh-CN" altLang="en-US" sz="8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/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smtClean="0">
                <a:solidFill>
                  <a:srgbClr val="00B0F0"/>
                </a:solidFill>
              </a:rPr>
              <a:t>教材学习四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zh-CN" sz="4400" b="1" smtClean="0"/>
              <a:t>问题</a:t>
            </a:r>
            <a:r>
              <a:rPr lang="zh-CN" altLang="zh-CN" sz="4400" b="1"/>
              <a:t>一：乡约的</a:t>
            </a:r>
            <a:r>
              <a:rPr lang="zh-CN" altLang="zh-CN" sz="4400" b="1" smtClean="0"/>
              <a:t>缘起</a:t>
            </a:r>
            <a:endParaRPr lang="en-US" altLang="zh-CN" sz="4400" b="1" smtClean="0"/>
          </a:p>
          <a:p>
            <a:endParaRPr lang="zh-CN" altLang="zh-CN" sz="4400" b="1"/>
          </a:p>
          <a:p>
            <a:r>
              <a:rPr lang="zh-CN" altLang="zh-CN" sz="4400" b="1" smtClean="0"/>
              <a:t>问题</a:t>
            </a:r>
            <a:r>
              <a:rPr lang="zh-CN" altLang="zh-CN" sz="4400" b="1"/>
              <a:t>二 </a:t>
            </a:r>
            <a:r>
              <a:rPr lang="zh-CN" altLang="en-US" sz="4400" b="1" smtClean="0"/>
              <a:t>：</a:t>
            </a:r>
            <a:r>
              <a:rPr lang="zh-CN" altLang="zh-CN" sz="4400" b="1" smtClean="0"/>
              <a:t>从</a:t>
            </a:r>
            <a:r>
              <a:rPr lang="zh-CN" altLang="zh-CN" sz="4400" b="1"/>
              <a:t>宋朝到清朝乡约所讲内容有什么</a:t>
            </a:r>
            <a:r>
              <a:rPr lang="zh-CN" altLang="zh-CN" sz="4400" b="1" smtClean="0"/>
              <a:t>变化</a:t>
            </a:r>
            <a:endParaRPr lang="en-US" altLang="zh-CN" sz="4400" b="1" smtClean="0"/>
          </a:p>
          <a:p>
            <a:endParaRPr lang="zh-CN" altLang="zh-CN" sz="4400" b="1"/>
          </a:p>
        </p:txBody>
      </p:sp>
    </p:spTree>
  </p:cSld>
  <p:clrMapOvr>
    <a:masterClrMapping/>
  </p:clrMapOvr>
  <p:transition/>
  <p:timing/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zh-CN" altLang="zh-CN" sz="4400" b="1"/>
              <a:t>问题一：乡约的缘起</a:t>
            </a:r>
            <a:endParaRPr lang="zh-CN" altLang="zh-CN" sz="4400" b="1"/>
          </a:p>
          <a:p>
            <a:pPr marL="0" indent="0">
              <a:buNone/>
            </a:pPr>
            <a:r>
              <a:rPr lang="zh-CN" altLang="zh-CN" sz="4400" b="1">
                <a:solidFill>
                  <a:srgbClr val="FF0000"/>
                </a:solidFill>
              </a:rPr>
              <a:t>北宋的吕氏乡约</a:t>
            </a:r>
            <a:endParaRPr lang="zh-CN" altLang="zh-CN" sz="4400" b="1">
              <a:solidFill>
                <a:srgbClr val="FF0000"/>
              </a:solidFill>
            </a:endParaRPr>
          </a:p>
          <a:p>
            <a:r>
              <a:rPr lang="zh-CN" altLang="zh-CN" sz="4400" b="1"/>
              <a:t>问题二 从宋朝到清朝乡约所讲内容有什么变化</a:t>
            </a:r>
            <a:endParaRPr lang="zh-CN" altLang="zh-CN" sz="4400" b="1"/>
          </a:p>
          <a:p>
            <a:pPr marL="0" indent="0">
              <a:buNone/>
            </a:pPr>
            <a:r>
              <a:rPr lang="en-US" altLang="zh-CN" sz="4400" b="1" smtClean="0">
                <a:solidFill>
                  <a:srgbClr val="FF0000"/>
                </a:solidFill>
              </a:rPr>
              <a:t>  </a:t>
            </a:r>
            <a:r>
              <a:rPr lang="zh-CN" altLang="zh-CN" sz="4400" b="1" smtClean="0">
                <a:solidFill>
                  <a:srgbClr val="FF0000"/>
                </a:solidFill>
              </a:rPr>
              <a:t>从理学家的非强制性提倡到皇帝强制性的命令，从强调个人道德自律到重视基层秩序的稳定。</a:t>
            </a:r>
            <a:endParaRPr lang="zh-CN" altLang="zh-CN" sz="4400" b="1" smtClean="0">
              <a:solidFill>
                <a:srgbClr val="FF0000"/>
              </a:solidFill>
            </a:endParaRPr>
          </a:p>
          <a:p>
            <a:endParaRPr lang="zh-CN" altLang="zh-CN" sz="4400" b="1"/>
          </a:p>
          <a:p>
            <a:r>
              <a:rPr lang="en-US" altLang="zh-CN" sz="4400" b="1"/>
              <a:t> </a:t>
            </a:r>
            <a:endParaRPr lang="zh-CN" altLang="zh-CN" sz="4400" b="1"/>
          </a:p>
          <a:p>
            <a:r>
              <a:rPr lang="en-US" altLang="zh-CN" sz="4400" b="1"/>
              <a:t> </a:t>
            </a:r>
            <a:endParaRPr lang="zh-CN" altLang="zh-CN" sz="4400" b="1"/>
          </a:p>
          <a:p>
            <a:r>
              <a:rPr lang="en-US" altLang="zh-CN" sz="4400" b="1"/>
              <a:t> </a:t>
            </a:r>
            <a:endParaRPr lang="zh-CN" altLang="zh-CN" sz="4400" b="1"/>
          </a:p>
          <a:p>
            <a:endParaRPr lang="zh-CN" altLang="en-US" sz="4400" b="1"/>
          </a:p>
        </p:txBody>
      </p:sp>
    </p:spTree>
  </p:cSld>
  <p:clrMapOvr>
    <a:masterClrMapping/>
  </p:clrMapOvr>
  <p:transition/>
  <p:timing/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smtClean="0">
                <a:solidFill>
                  <a:srgbClr val="00B0F0"/>
                </a:solidFill>
              </a:rPr>
              <a:t>材料研读三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zh-CN" sz="4000" b="1" smtClean="0"/>
              <a:t>问题一 根据材料并结合所学知识，概括宋代到明清时期乡约制度的变化。</a:t>
            </a:r>
            <a:endParaRPr lang="en-US" altLang="zh-CN" sz="4000" b="1" smtClean="0"/>
          </a:p>
          <a:p>
            <a:endParaRPr lang="zh-CN" altLang="zh-CN" sz="4000" b="1" smtClean="0"/>
          </a:p>
          <a:p>
            <a:r>
              <a:rPr lang="zh-CN" altLang="zh-CN" sz="4000" b="1" smtClean="0"/>
              <a:t>问题二</a:t>
            </a:r>
            <a:r>
              <a:rPr lang="en-US" altLang="zh-CN" sz="4000" b="1" smtClean="0"/>
              <a:t>  </a:t>
            </a:r>
            <a:r>
              <a:rPr lang="zh-CN" altLang="zh-CN" sz="4000" b="1" smtClean="0"/>
              <a:t>说明乡约制度的积极作用。体现了唯物史观的什么基本观点。</a:t>
            </a:r>
            <a:endParaRPr lang="zh-CN" altLang="zh-CN" sz="4000" b="1" smtClean="0"/>
          </a:p>
          <a:p>
            <a:endParaRPr lang="zh-CN" altLang="en-US" sz="4000" b="1"/>
          </a:p>
        </p:txBody>
      </p:sp>
    </p:spTree>
  </p:cSld>
  <p:clrMapOvr>
    <a:masterClrMapping/>
  </p:clrMapOvr>
  <p:transition/>
  <p:timing/>
</p:sld>
</file>

<file path=ppt/slides/slide4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54117" y="1941238"/>
            <a:ext cx="10515600" cy="4351338"/>
          </a:xfrm>
        </p:spPr>
        <p:txBody>
          <a:bodyPr>
            <a:normAutofit fontScale="62500" lnSpcReduction="20000"/>
          </a:bodyPr>
          <a:lstStyle/>
          <a:p>
            <a:r>
              <a:rPr lang="zh-CN" altLang="zh-CN" sz="4500" b="1"/>
              <a:t>根据材料并结合所学知识，概括宋代到明清时期乡约制度的变化。</a:t>
            </a:r>
            <a:endParaRPr lang="zh-CN" altLang="zh-CN" sz="4500" b="1"/>
          </a:p>
          <a:p>
            <a:r>
              <a:rPr lang="zh-CN" altLang="zh-CN" sz="5700" b="1">
                <a:solidFill>
                  <a:srgbClr val="FF0000"/>
                </a:solidFill>
              </a:rPr>
              <a:t>变化：宋以道德教化为主，明清增加了宣讲“圣谕”的内容；乡约组织从民间自发建立</a:t>
            </a:r>
            <a:r>
              <a:rPr lang="zh-CN" altLang="zh-CN" sz="5700" b="1" smtClean="0">
                <a:solidFill>
                  <a:srgbClr val="FF0000"/>
                </a:solidFill>
              </a:rPr>
              <a:t>到由</a:t>
            </a:r>
            <a:r>
              <a:rPr lang="zh-CN" altLang="zh-CN" sz="5700" b="1">
                <a:solidFill>
                  <a:srgbClr val="FF0000"/>
                </a:solidFill>
              </a:rPr>
              <a:t>地方官吏推动设立。从民间规范到与法律合流。</a:t>
            </a:r>
            <a:endParaRPr lang="zh-CN" altLang="zh-CN" sz="5700" b="1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zh-CN" altLang="zh-CN"/>
          </a:p>
          <a:p>
            <a:pPr marL="0" indent="0">
              <a:buNone/>
            </a:pPr>
            <a:endParaRPr lang="zh-CN" altLang="zh-CN"/>
          </a:p>
          <a:p>
            <a:r>
              <a:rPr lang="zh-CN" altLang="zh-CN" sz="4500" b="1"/>
              <a:t>说明乡约制度的积极作用。体现了唯物史观的什么基本观点。</a:t>
            </a:r>
            <a:endParaRPr lang="zh-CN" altLang="zh-CN" sz="4500" b="1"/>
          </a:p>
          <a:p>
            <a:r>
              <a:rPr lang="zh-CN" altLang="zh-CN" sz="5100" b="1">
                <a:solidFill>
                  <a:srgbClr val="FF0000"/>
                </a:solidFill>
              </a:rPr>
              <a:t>积极作用：有利于维护社会秩序，加强基层社会治理</a:t>
            </a:r>
            <a:r>
              <a:rPr lang="zh-CN" altLang="zh-CN" sz="5100" b="1" smtClean="0">
                <a:solidFill>
                  <a:srgbClr val="FF0000"/>
                </a:solidFill>
              </a:rPr>
              <a:t>；有利于</a:t>
            </a:r>
            <a:r>
              <a:rPr lang="zh-CN" altLang="zh-CN" sz="5100" b="1">
                <a:solidFill>
                  <a:srgbClr val="FF0000"/>
                </a:solidFill>
              </a:rPr>
              <a:t>发展生产</a:t>
            </a:r>
            <a:r>
              <a:rPr lang="zh-CN" altLang="zh-CN" sz="5100" b="1" smtClean="0">
                <a:solidFill>
                  <a:srgbClr val="FF0000"/>
                </a:solidFill>
              </a:rPr>
              <a:t>；促进</a:t>
            </a:r>
            <a:r>
              <a:rPr lang="zh-CN" altLang="zh-CN" sz="5100" b="1">
                <a:solidFill>
                  <a:srgbClr val="FF0000"/>
                </a:solidFill>
              </a:rPr>
              <a:t>了儒家文化和传统道德的传播</a:t>
            </a:r>
            <a:r>
              <a:rPr lang="zh-CN" altLang="zh-CN" sz="5100" b="1" smtClean="0">
                <a:solidFill>
                  <a:srgbClr val="FF0000"/>
                </a:solidFill>
              </a:rPr>
              <a:t>。</a:t>
            </a:r>
            <a:endParaRPr lang="en-US" altLang="zh-CN" sz="5100" b="1">
              <a:solidFill>
                <a:srgbClr val="FF0000"/>
              </a:solidFill>
            </a:endParaRPr>
          </a:p>
          <a:p>
            <a:r>
              <a:rPr lang="zh-CN" altLang="en-US" sz="5100" b="1">
                <a:solidFill>
                  <a:srgbClr val="FF0000"/>
                </a:solidFill>
              </a:rPr>
              <a:t>上层建筑有巨大的作用</a:t>
            </a:r>
            <a:endParaRPr lang="zh-CN" altLang="zh-CN" sz="5100" b="1">
              <a:solidFill>
                <a:srgbClr val="FF0000"/>
              </a:solidFill>
            </a:endParaRPr>
          </a:p>
          <a:p>
            <a:endParaRPr lang="zh-CN" altLang="en-US" sz="51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/>
</p:sld>
</file>

<file path=ppt/slides/slide4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b="1">
                <a:solidFill>
                  <a:srgbClr val="FF0000"/>
                </a:solidFill>
              </a:rPr>
              <a:t>中国古代的</a:t>
            </a:r>
            <a:r>
              <a:rPr lang="zh-CN" altLang="zh-CN" b="1" smtClean="0">
                <a:solidFill>
                  <a:srgbClr val="FF0000"/>
                </a:solidFill>
              </a:rPr>
              <a:t>法</a:t>
            </a:r>
            <a:r>
              <a:rPr lang="zh-CN" altLang="en-US" b="1">
                <a:solidFill>
                  <a:srgbClr val="FF0000"/>
                </a:solidFill>
              </a:rPr>
              <a:t>治</a:t>
            </a:r>
            <a:r>
              <a:rPr lang="zh-CN" altLang="zh-CN" b="1" smtClean="0">
                <a:solidFill>
                  <a:srgbClr val="FF0000"/>
                </a:solidFill>
              </a:rPr>
              <a:t>与</a:t>
            </a:r>
            <a:r>
              <a:rPr lang="zh-CN" altLang="zh-CN" b="1">
                <a:solidFill>
                  <a:srgbClr val="FF0000"/>
                </a:solidFill>
              </a:rPr>
              <a:t>礼教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zh-CN" altLang="en-US" sz="3600" b="1" smtClean="0"/>
              <a:t>中国古代</a:t>
            </a:r>
            <a:r>
              <a:rPr lang="zh-CN" altLang="zh-CN" sz="3600" b="1" smtClean="0"/>
              <a:t>在</a:t>
            </a:r>
            <a:r>
              <a:rPr lang="zh-CN" altLang="zh-CN" sz="3600" b="1"/>
              <a:t>历史发展中形成了礼法结合，以礼入法，以礼教化的</a:t>
            </a:r>
            <a:r>
              <a:rPr lang="zh-CN" altLang="zh-CN" sz="3600" b="1" smtClean="0"/>
              <a:t>特点</a:t>
            </a:r>
            <a:r>
              <a:rPr lang="zh-CN" altLang="en-US" sz="3600" b="1" smtClean="0"/>
              <a:t>。</a:t>
            </a:r>
            <a:endParaRPr lang="en-US" altLang="zh-CN" sz="3600" b="1" smtClean="0"/>
          </a:p>
          <a:p>
            <a:r>
              <a:rPr lang="zh-CN" altLang="zh-CN" sz="3600" b="1" smtClean="0"/>
              <a:t>目的</a:t>
            </a:r>
            <a:r>
              <a:rPr lang="zh-CN" altLang="zh-CN" sz="3600" b="1"/>
              <a:t>是为了维护中央集权、小农经济、儒家伦理道德</a:t>
            </a:r>
            <a:r>
              <a:rPr lang="zh-CN" altLang="zh-CN" sz="3600" b="1" smtClean="0"/>
              <a:t>。</a:t>
            </a:r>
            <a:endParaRPr lang="en-US" altLang="zh-CN" sz="3600" b="1" smtClean="0"/>
          </a:p>
          <a:p>
            <a:r>
              <a:rPr lang="zh-CN" altLang="zh-CN" sz="3600" b="1" smtClean="0"/>
              <a:t>起</a:t>
            </a:r>
            <a:r>
              <a:rPr lang="zh-CN" altLang="zh-CN" sz="3600" b="1"/>
              <a:t>到了稳定社会、道德自律的积极作用</a:t>
            </a:r>
            <a:r>
              <a:rPr lang="zh-CN" altLang="zh-CN" sz="3600" b="1" smtClean="0"/>
              <a:t>。</a:t>
            </a:r>
            <a:endParaRPr lang="en-US" altLang="zh-CN" sz="3600" b="1" smtClean="0"/>
          </a:p>
          <a:p>
            <a:r>
              <a:rPr lang="zh-CN" altLang="zh-CN" sz="3600" b="1" smtClean="0"/>
              <a:t>其</a:t>
            </a:r>
            <a:r>
              <a:rPr lang="zh-CN" altLang="zh-CN" sz="3600" b="1"/>
              <a:t>内容中重视人本，重视血缘亲情，重视家国一体的情怀，既是中华民族的优秀传统美德之一，也是</a:t>
            </a:r>
            <a:r>
              <a:rPr lang="zh-CN" altLang="zh-CN" sz="3600" b="1" smtClean="0"/>
              <a:t>中国</a:t>
            </a:r>
            <a:r>
              <a:rPr lang="zh-CN" altLang="zh-CN" sz="3600" b="1"/>
              <a:t>古代国家治理</a:t>
            </a:r>
            <a:r>
              <a:rPr lang="zh-CN" altLang="zh-CN" sz="3600" b="1" smtClean="0"/>
              <a:t>方式</a:t>
            </a:r>
            <a:r>
              <a:rPr lang="zh-CN" altLang="en-US" sz="3600" b="1" smtClean="0"/>
              <a:t>，</a:t>
            </a:r>
            <a:r>
              <a:rPr lang="zh-CN" altLang="zh-CN" sz="3600" b="1" smtClean="0"/>
              <a:t>同</a:t>
            </a:r>
            <a:r>
              <a:rPr lang="zh-CN" altLang="zh-CN" sz="3600" b="1"/>
              <a:t>一时期优于西方国家之</a:t>
            </a:r>
            <a:r>
              <a:rPr lang="zh-CN" altLang="zh-CN" sz="3600" b="1" smtClean="0"/>
              <a:t>处</a:t>
            </a:r>
            <a:r>
              <a:rPr lang="zh-CN" altLang="en-US" sz="3600" b="1" smtClean="0"/>
              <a:t>。</a:t>
            </a:r>
            <a:endParaRPr lang="zh-CN" altLang="en-US" sz="3600" b="1"/>
          </a:p>
        </p:txBody>
      </p:sp>
      <p:pic>
        <p:nvPicPr>
          <p:cNvPr id="4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0160000" y="12420600"/>
            <a:ext cx="254000" cy="4699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4.14"/>
  <p:tag name="AS_TITLE" val="Aspose.Slides for .NET 4.0 Client Profile"/>
  <p:tag name="AS_VERSION" val="20.4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aragraphs>109</Paragraphs>
  <Slides>43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baseType="lpstr" size="49">
      <vt:lpstr>Arial</vt:lpstr>
      <vt:lpstr>Calibri Light</vt:lpstr>
      <vt:lpstr>Calibri</vt:lpstr>
      <vt:lpstr>Verdana</vt:lpstr>
      <vt:lpstr>黑体</vt:lpstr>
      <vt:lpstr>Office 主题</vt:lpstr>
      <vt:lpstr>PowerPoint Presentation</vt:lpstr>
      <vt:lpstr>PowerPoint Presentation</vt:lpstr>
      <vt:lpstr>第7课 中国古代的法治与礼教</vt:lpstr>
      <vt:lpstr>PowerPoint Presentation</vt:lpstr>
      <vt:lpstr>PowerPoint Presentation</vt:lpstr>
      <vt:lpstr>春秋时期成文法的出现</vt:lpstr>
      <vt:lpstr>PowerPoint Presentation</vt:lpstr>
      <vt:lpstr>PowerPoint Presentation</vt:lpstr>
      <vt:lpstr>马克思说</vt:lpstr>
      <vt:lpstr>材料研读一</vt:lpstr>
      <vt:lpstr>PowerPoint Presentation</vt:lpstr>
      <vt:lpstr>PowerPoint Presentation</vt:lpstr>
      <vt:lpstr>PowerPoint Presentation</vt:lpstr>
      <vt:lpstr>春秋战国时期法治与德治思想</vt:lpstr>
      <vt:lpstr>教材学习一</vt:lpstr>
      <vt:lpstr>儒家与法家</vt:lpstr>
      <vt:lpstr>PowerPoint Presentation</vt:lpstr>
      <vt:lpstr>PowerPoint Presentation</vt:lpstr>
      <vt:lpstr>PowerPoint Presentation</vt:lpstr>
      <vt:lpstr>PowerPoint Presentation</vt:lpstr>
      <vt:lpstr>秦汉至隋唐时期的法律和教化</vt:lpstr>
      <vt:lpstr>PowerPoint Presentation</vt:lpstr>
      <vt:lpstr>     这些法律距离我们现在已经有一段时间了，我们是怎么知道的呢？ </vt:lpstr>
      <vt:lpstr>PowerPoint Presentation</vt:lpstr>
      <vt:lpstr>PowerPoint Presentation</vt:lpstr>
      <vt:lpstr>教材学习三</vt:lpstr>
      <vt:lpstr>PowerPoint Presentation</vt:lpstr>
      <vt:lpstr>PowerPoint Presentation</vt:lpstr>
      <vt:lpstr>材料研读二</vt:lpstr>
      <vt:lpstr>PowerPoint Presentation</vt:lpstr>
      <vt:lpstr>唐律的影响 </vt:lpstr>
      <vt:lpstr>PowerPoint Presentation</vt:lpstr>
      <vt:lpstr>家训</vt:lpstr>
      <vt:lpstr>《太公家教》</vt:lpstr>
      <vt:lpstr>家训</vt:lpstr>
      <vt:lpstr>宋元至明清时期的法律和教化</vt:lpstr>
      <vt:lpstr>PowerPoint Presentation</vt:lpstr>
      <vt:lpstr>PowerPoint Presentation</vt:lpstr>
      <vt:lpstr>教材学习四</vt:lpstr>
      <vt:lpstr>PowerPoint Presentation</vt:lpstr>
      <vt:lpstr>材料研读三</vt:lpstr>
      <vt:lpstr>PowerPoint Presentation</vt:lpstr>
      <vt:lpstr>中国古代的法治与礼教</vt:lpstr>
    </vt:vector>
  </TitlesOfParts>
  <LinksUpToDate>0</LinksUpToDate>
  <SharedDoc>0</SharedDoc>
  <HyperlinksChanged>0</HyperlinksChanged>
  <Application>Aspose.Slides for .NET</Application>
  <AppVersion>20.0400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revision>1</cp:revision>
  <cp:lastPrinted>2021-01-06T09:54:32.465</cp:lastPrinted>
  <dcterms:created xsi:type="dcterms:W3CDTF">2021-01-06T09:54:32Z</dcterms:created>
  <dcterms:modified xsi:type="dcterms:W3CDTF">2021-01-06T01:54:32Z</dcterms:modified>
</cp:coreProperties>
</file>