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Default Extension="emf" ContentType="image/x-emf"/>
  <Override PartName="/docProps/app.xml" ContentType="application/vnd.openxmlformats-officedocument.extended-properties+xml"/>
  <Override PartName="/docProps/core.xml" ContentType="application/vnd.openxmlformats-package.core-properties+xml"/>
  <Override PartName="/ppt/diagrams/colors1.xml" ContentType="application/vnd.openxmlformats-officedocument.drawingml.diagramColors+xml"/>
  <Override PartName="/ppt/diagrams/data1.xml" ContentType="application/vnd.openxmlformats-officedocument.drawingml.diagramData+xml"/>
  <Override PartName="/ppt/diagrams/drawing1.xml" ContentType="application/vnd.ms-office.drawingml.diagramDrawing+xml"/>
  <Override PartName="/ppt/diagrams/layout1.xml" ContentType="application/vnd.openxmlformats-officedocument.drawingml.diagramLayout+xml"/>
  <Override PartName="/ppt/diagrams/quickStyle1.xml" ContentType="application/vnd.openxmlformats-officedocument.drawingml.diagramStyle+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s>
</file>

<file path=ppt/presentation.xml><?xml version="1.0" encoding="utf-8"?>
<!--Generated by Aspose.Slides for .NET 20.5-->
<p:presentation xmlns:r="http://schemas.openxmlformats.org/officeDocument/2006/relationships" xmlns:a="http://schemas.openxmlformats.org/drawingml/2006/main" xmlns:p="http://schemas.openxmlformats.org/presentationml/2006/main" saveSubsetFonts="1">
  <p:sldMasterIdLst>
    <p:sldMasterId id="2147483648" r:id="rId1"/>
  </p:sldMasterIdLst>
  <p:notesMasterIdLst>
    <p:notesMasterId r:id="rId2"/>
  </p:notesMasterIdLst>
  <p:sldIdLst>
    <p:sldId id="256" r:id="rId3"/>
    <p:sldId id="263" r:id="rId4"/>
    <p:sldId id="265" r:id="rId5"/>
    <p:sldId id="272" r:id="rId6"/>
    <p:sldId id="273" r:id="rId7"/>
    <p:sldId id="308" r:id="rId8"/>
    <p:sldId id="274" r:id="rId9"/>
    <p:sldId id="275" r:id="rId10"/>
    <p:sldId id="276" r:id="rId11"/>
    <p:sldId id="277" r:id="rId12"/>
    <p:sldId id="278" r:id="rId13"/>
    <p:sldId id="280" r:id="rId14"/>
    <p:sldId id="281" r:id="rId15"/>
    <p:sldId id="282" r:id="rId16"/>
    <p:sldId id="283" r:id="rId17"/>
    <p:sldId id="284" r:id="rId18"/>
    <p:sldId id="286" r:id="rId19"/>
    <p:sldId id="287" r:id="rId20"/>
    <p:sldId id="288" r:id="rId21"/>
    <p:sldId id="289" r:id="rId22"/>
    <p:sldId id="290" r:id="rId23"/>
    <p:sldId id="291" r:id="rId24"/>
    <p:sldId id="292" r:id="rId25"/>
    <p:sldId id="294" r:id="rId26"/>
    <p:sldId id="295" r:id="rId27"/>
    <p:sldId id="296" r:id="rId28"/>
    <p:sldId id="297" r:id="rId29"/>
    <p:sldId id="298" r:id="rId30"/>
    <p:sldId id="299" r:id="rId31"/>
    <p:sldId id="301" r:id="rId32"/>
    <p:sldId id="302" r:id="rId33"/>
    <p:sldId id="303" r:id="rId34"/>
    <p:sldId id="304" r:id="rId35"/>
    <p:sldId id="305" r:id="rId36"/>
    <p:sldId id="307" r:id="rId37"/>
  </p:sldIdLst>
  <p:sldSz cx="9144000" cy="6858000" type="screen4x3"/>
  <p:notesSz cx="6858000" cy="9144000"/>
  <p:custDataLst>
    <p:tags r:id="rId3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fill>
          <a:solidFill>
            <a:schemeClr val="accent5">
              <a:tint val="40000"/>
            </a:schemeClr>
          </a:solidFill>
        </a:fill>
      </a:tcStyle>
    </a:band1H>
    <a:band1V>
      <a:tcStyle>
        <a:fill>
          <a:solidFill>
            <a:schemeClr val="accent5">
              <a:tint val="40000"/>
            </a:schemeClr>
          </a:solidFill>
        </a:fill>
      </a:tcStyle>
    </a:band1V>
    <a:lastCol>
      <a:tcTxStyle b="on">
        <a:fontRef idx="minor">
          <a:prstClr val="black"/>
        </a:fontRef>
        <a:schemeClr val="lt1"/>
      </a:tcTxStyle>
      <a:tcStyle>
        <a:fill>
          <a:solidFill>
            <a:schemeClr val="accent5"/>
          </a:solidFill>
        </a:fill>
      </a:tcStyle>
    </a:lastCol>
    <a:firstCol>
      <a:tcTxStyle b="on">
        <a:fontRef idx="minor">
          <a:prstClr val="black"/>
        </a:fontRef>
        <a:schemeClr val="lt1"/>
      </a:tcTxStyle>
      <a:tcStyle>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fill>
          <a:solidFill>
            <a:schemeClr val="accent4">
              <a:tint val="40000"/>
            </a:schemeClr>
          </a:solidFill>
        </a:fill>
      </a:tcStyle>
    </a:band1H>
    <a:band1V>
      <a:tcStyle>
        <a:fill>
          <a:solidFill>
            <a:schemeClr val="accent4">
              <a:tint val="40000"/>
            </a:schemeClr>
          </a:solidFill>
        </a:fill>
      </a:tcStyle>
    </a:band1V>
    <a:lastCol>
      <a:tcTxStyle b="on">
        <a:fontRef idx="minor">
          <a:prstClr val="black"/>
        </a:fontRef>
        <a:schemeClr val="lt1"/>
      </a:tcTxStyle>
      <a:tcStyle>
        <a:fill>
          <a:solidFill>
            <a:schemeClr val="accent4"/>
          </a:solidFill>
        </a:fill>
      </a:tcStyle>
    </a:lastCol>
    <a:firstCol>
      <a:tcTxStyle b="on">
        <a:fontRef idx="minor">
          <a:prstClr val="black"/>
        </a:fontRef>
        <a:schemeClr val="lt1"/>
      </a:tcTxStyle>
      <a:tcStyle>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9" d="100"/>
          <a:sy n="79" d="100"/>
        </p:scale>
        <p:origin x="-1704" y="-84"/>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notesViewPr>
    <p:cSldViewPr>
      <p:cViewPr>
        <p:scale>
          <a:sx n="66" d="100"/>
          <a:sy n="66" d="100"/>
        </p:scale>
        <p:origin x="0" y="0"/>
      </p:cViewPr>
      <p:guideLst/>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 Type="http://schemas.openxmlformats.org/officeDocument/2006/relationships/notesMaster" Target="notesMasters/notesMaster1.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 Type="http://schemas.openxmlformats.org/officeDocument/2006/relationships/slide" Target="slides/slide1.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slide" Target="slides/slide32.xml" /><Relationship Id="rId35" Type="http://schemas.openxmlformats.org/officeDocument/2006/relationships/slide" Target="slides/slide33.xml" /><Relationship Id="rId36" Type="http://schemas.openxmlformats.org/officeDocument/2006/relationships/slide" Target="slides/slide34.xml" /><Relationship Id="rId37" Type="http://schemas.openxmlformats.org/officeDocument/2006/relationships/slide" Target="slides/slide35.xml" /><Relationship Id="rId38" Type="http://schemas.openxmlformats.org/officeDocument/2006/relationships/tags" Target="tags/tag35.xml" /><Relationship Id="rId39" Type="http://schemas.openxmlformats.org/officeDocument/2006/relationships/presProps" Target="presProps.xml" /><Relationship Id="rId4" Type="http://schemas.openxmlformats.org/officeDocument/2006/relationships/slide" Target="slides/slide2.xml" /><Relationship Id="rId40" Type="http://schemas.openxmlformats.org/officeDocument/2006/relationships/viewProps" Target="viewProps.xml" /><Relationship Id="rId41" Type="http://schemas.openxmlformats.org/officeDocument/2006/relationships/theme" Target="theme/theme1.xml" /><Relationship Id="rId42" Type="http://schemas.openxmlformats.org/officeDocument/2006/relationships/tableStyles" Target="tableStyles.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s>
</file>

<file path=ppt/diagrams/colors1.xml><?xml version="1.0" encoding="utf-8"?>
<dgm:colorsDef xmlns:a="http://schemas.openxmlformats.org/drawingml/2006/main" xmlns:dgm="http://schemas.openxmlformats.org/drawingml/2006/diagram" uniqueId="urn:microsoft.com/office/officeart/2005/8/colors/accent0_3#1">
  <dgm:title val=""/>
  <dgm:desc val=""/>
  <dgm:catLst>
    <dgm:cat type="mainScheme" pri="10300"/>
  </dgm:catLst>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alignNode1">
    <dgm:fillClrLst meth="repeat">
      <a:schemeClr val="dk2"/>
    </dgm:fillClrLst>
    <dgm:linClrLst meth="repeat">
      <a:schemeClr val="dk2"/>
    </dgm:linClrLst>
    <dgm:effectClrLst/>
    <dgm:txLinClrLst/>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node0">
    <dgm:fillClrLst meth="repeat">
      <a:schemeClr val="dk2"/>
    </dgm:fillClrLst>
    <dgm:linClrLst meth="repeat">
      <a:schemeClr val="lt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colorsDef>
</file>

<file path=ppt/diagrams/data1.xml><?xml version="1.0" encoding="utf-8"?>
<dgm:dataModel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dgm="http://schemas.openxmlformats.org/drawingml/2006/diagram">
  <dgm:ptLst>
    <dgm:pt modelId="{EDAA3816-0C90-453F-BDD6-234A1F3DB171}" type="doc">
      <dgm:prSet loTypeId="urn:microsoft.com/office/officeart/2005/8/layout/arrow6#1" loCatId="relationship" qsTypeId="urn:microsoft.com/office/officeart/2005/8/quickstyle/simple1#1" qsCatId="simple" csTypeId="urn:microsoft.com/office/officeart/2005/8/colors/accent0_3#1" csCatId="mainScheme" phldr="1"/>
      <dgm:spPr/>
      <dgm:t>
        <a:bodyPr/>
        <a:lstStyle/>
        <a:p>
          <a:endParaRPr lang="zh-CN" altLang="en-US"/>
        </a:p>
      </dgm:t>
    </dgm:pt>
    <dgm:pt modelId="{D5D09940-0F6A-4B9B-9863-CFBEBBCCF7ED}" type="parTrans" cxnId="{E68E4C0D-9AF5-4CA8-AA06-8221FF83C7E8}">
      <dgm:prSet/>
      <dgm:spPr/>
      <dgm:t>
        <a:bodyPr/>
        <a:lstStyle/>
        <a:p>
          <a:endParaRPr lang="zh-CN" altLang="en-US"/>
        </a:p>
      </dgm:t>
    </dgm:pt>
    <dgm:pt modelId="{2F80BEF8-43EB-4B18-9338-D2F93B8BA597}">
      <dgm:prSet phldrT="[文本]" custT="1"/>
      <dgm:spPr/>
      <dgm:t>
        <a:bodyPr/>
        <a:lstStyle/>
        <a:p>
          <a:r>
            <a:rPr lang="zh-CN" altLang="en-US" sz="6600">
              <a:latin typeface="黑体" panose="02010609060101010101" pitchFamily="49" charset="-122"/>
              <a:ea typeface="黑体" panose="02010609060101010101" pitchFamily="49" charset="-122"/>
            </a:rPr>
            <a:t>俄国。</a:t>
          </a:r>
        </a:p>
      </dgm:t>
    </dgm:pt>
    <dgm:pt modelId="{A745A40F-1A5C-4AE5-9ACF-46502507C944}" type="sibTrans" cxnId="{E68E4C0D-9AF5-4CA8-AA06-8221FF83C7E8}">
      <dgm:prSet/>
      <dgm:spPr/>
      <dgm:t>
        <a:bodyPr/>
        <a:lstStyle/>
        <a:p>
          <a:endParaRPr lang="zh-CN" altLang="en-US"/>
        </a:p>
      </dgm:t>
    </dgm:pt>
    <dgm:pt modelId="{6F08C3D2-E5CC-4ABF-BF02-A59A048EF12A}" type="parTrans" cxnId="{ABD99DD1-7974-44DC-B558-EB90A3033CD1}">
      <dgm:prSet/>
      <dgm:spPr/>
      <dgm:t>
        <a:bodyPr/>
        <a:lstStyle/>
        <a:p>
          <a:endParaRPr lang="zh-CN" altLang="en-US"/>
        </a:p>
      </dgm:t>
    </dgm:pt>
    <dgm:pt modelId="{342AD3BF-B1BE-4687-8FB5-2E2A7E9E60AA}">
      <dgm:prSet phldrT="[文本]"/>
      <dgm:spPr/>
      <dgm:t>
        <a:bodyPr/>
        <a:lstStyle/>
        <a:p>
          <a:r>
            <a:rPr lang="zh-CN" altLang="en-US">
              <a:latin typeface="黑体" panose="02010609060101010101" pitchFamily="49" charset="-122"/>
              <a:ea typeface="黑体" panose="02010609060101010101" pitchFamily="49" charset="-122"/>
            </a:rPr>
            <a:t>世界！</a:t>
          </a:r>
        </a:p>
      </dgm:t>
    </dgm:pt>
    <dgm:pt modelId="{04A5969E-2ACA-480F-BC75-3D542D4FCCB3}" type="sibTrans" cxnId="{ABD99DD1-7974-44DC-B558-EB90A3033CD1}">
      <dgm:prSet/>
      <dgm:spPr/>
      <dgm:t>
        <a:bodyPr/>
        <a:lstStyle/>
        <a:p>
          <a:endParaRPr lang="zh-CN" altLang="en-US"/>
        </a:p>
      </dgm:t>
    </dgm:pt>
    <dgm:pt modelId="{30247945-D70A-4440-B672-3106ED076068}" type="pres">
      <dgm:prSet presAssocID="{EDAA3816-0C90-453F-BDD6-234A1F3DB171}" presName="compositeShape">
        <dgm:presLayoutVars>
          <dgm:chMax val="2"/>
          <dgm:dir/>
          <dgm:resizeHandles val="exact"/>
        </dgm:presLayoutVars>
      </dgm:prSet>
      <dgm:spPr/>
      <dgm:t>
        <a:bodyPr/>
        <a:lstStyle/>
        <a:p>
          <a:endParaRPr lang="zh-CN" altLang="en-US"/>
        </a:p>
      </dgm:t>
    </dgm:pt>
    <dgm:pt modelId="{71E61C6B-66E1-4A9F-B645-F254976BA8FD}" type="pres">
      <dgm:prSet presAssocID="{EDAA3816-0C90-453F-BDD6-234A1F3DB171}" presName="ribbon" presStyleLbl="node1" presStyleCnt="2" custScaleX="117482" custScaleY="95296"/>
      <dgm:spPr/>
      <dgm:t>
        <a:bodyPr/>
        <a:lstStyle/>
        <a:p>
          <a:endParaRPr/>
        </a:p>
      </dgm:t>
    </dgm:pt>
    <dgm:pt modelId="{94A2BD6D-6782-47E9-B6CE-5F2A1D091EA6}" type="pres">
      <dgm:prSet presAssocID="{EDAA3816-0C90-453F-BDD6-234A1F3DB171}" presName="leftArrowText" presStyleLbl="node1" presStyleCnt="2">
        <dgm:presLayoutVars>
          <dgm:chMax val="0"/>
          <dgm:bulletEnabled val="1"/>
        </dgm:presLayoutVars>
      </dgm:prSet>
      <dgm:spPr/>
      <dgm:t>
        <a:bodyPr/>
        <a:lstStyle/>
        <a:p>
          <a:endParaRPr lang="zh-CN" altLang="en-US"/>
        </a:p>
      </dgm:t>
    </dgm:pt>
    <dgm:pt modelId="{F403D1B2-7476-4017-A384-09AF3CEBB794}" type="pres">
      <dgm:prSet presAssocID="{EDAA3816-0C90-453F-BDD6-234A1F3DB171}" presName="rightArrowText" presStyleLbl="node1" presStyleIdx="1" presStyleCnt="2">
        <dgm:presLayoutVars>
          <dgm:chMax val="0"/>
          <dgm:bulletEnabled val="1"/>
        </dgm:presLayoutVars>
      </dgm:prSet>
      <dgm:spPr/>
      <dgm:t>
        <a:bodyPr/>
        <a:lstStyle/>
        <a:p>
          <a:endParaRPr lang="zh-CN" altLang="en-US"/>
        </a:p>
      </dgm:t>
    </dgm:pt>
  </dgm:ptLst>
  <dgm:cxnLst>
    <dgm:cxn modelId="{E68E4C0D-9AF5-4CA8-AA06-8221FF83C7E8}" srcId="{EDAA3816-0C90-453F-BDD6-234A1F3DB171}" destId="{2F80BEF8-43EB-4B18-9338-D2F93B8BA597}" srcOrd="0" destOrd="0" parTransId="{D5D09940-0F6A-4B9B-9863-CFBEBBCCF7ED}" sibTransId="{A745A40F-1A5C-4AE5-9ACF-46502507C944}"/>
    <dgm:cxn modelId="{ABD99DD1-7974-44DC-B558-EB90A3033CD1}" srcId="{EDAA3816-0C90-453F-BDD6-234A1F3DB171}" destId="{342AD3BF-B1BE-4687-8FB5-2E2A7E9E60AA}" srcOrd="1" destOrd="0" parTransId="{6F08C3D2-E5CC-4ABF-BF02-A59A048EF12A}" sibTransId="{04A5969E-2ACA-480F-BC75-3D542D4FCCB3}"/>
    <dgm:cxn modelId="{331BA69B-76FC-4662-B31B-DB02C674D3DC}" type="presOf" srcId="{EDAA3816-0C90-453F-BDD6-234A1F3DB171}" destId="{30247945-D70A-4440-B672-3106ED076068}" srcOrd="0" destOrd="0" presId="urn:microsoft.com/office/officeart/2005/8/layout/arrow6#1"/>
    <dgm:cxn modelId="{AF7262E2-1427-48CA-BCC5-EAC62381CEC4}" type="presParOf" srcId="{30247945-D70A-4440-B672-3106ED076068}" destId="{71E61C6B-66E1-4A9F-B645-F254976BA8FD}" srcOrd="0" destOrd="0" presId="urn:microsoft.com/office/officeart/2005/8/layout/arrow6#1"/>
    <dgm:cxn modelId="{64929EF8-0A0F-4411-9CFA-931B7A60507A}" type="presParOf" srcId="{30247945-D70A-4440-B672-3106ED076068}" destId="{94A2BD6D-6782-47E9-B6CE-5F2A1D091EA6}" srcOrd="1" destOrd="0" presId="urn:microsoft.com/office/officeart/2005/8/layout/arrow6#1"/>
    <dgm:cxn modelId="{FE1661C2-9797-402F-B285-84E8BE723125}" type="presOf" srcId="{2F80BEF8-43EB-4B18-9338-D2F93B8BA597}" destId="{94A2BD6D-6782-47E9-B6CE-5F2A1D091EA6}" srcOrd="0" destOrd="0" presId="urn:microsoft.com/office/officeart/2005/8/layout/arrow6#1"/>
    <dgm:cxn modelId="{D71596E7-B665-44B3-92ED-C384D8A6534B}" type="presParOf" srcId="{30247945-D70A-4440-B672-3106ED076068}" destId="{F403D1B2-7476-4017-A384-09AF3CEBB794}" srcOrd="2" destOrd="0" presId="urn:microsoft.com/office/officeart/2005/8/layout/arrow6#1"/>
    <dgm:cxn modelId="{8B36474D-F9E5-4439-B69C-BF4E89BA25F4}" type="presOf" srcId="{342AD3BF-B1BE-4687-8FB5-2E2A7E9E60AA}" destId="{F403D1B2-7476-4017-A384-09AF3CEBB794}" srcOrd="0" destOrd="0" presId="urn:microsoft.com/office/officeart/2005/8/layout/arrow6#1"/>
  </dgm:cxnLst>
  <dgm:bg/>
  <dgm:whole/>
  <dgm:extLst>
    <a:ext uri="http://schemas.microsoft.com/office/drawing/2008/diagram">
      <dsp:dataModelExt xmlns:dsp="http://schemas.microsoft.com/office/drawing/2008/diagram" relId="rId2" minVer="http://schemas.openxmlformats.org/drawingml/2006/main"/>
    </a:ext>
  </dgm:extLst>
</dgm:dataModel>
</file>

<file path=ppt/diagrams/drawing1.xml><?xml version="1.0" encoding="utf-8"?>
<dsp:drawing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http://schemas.openxmlformats.org/presentationml/2006/main" xmlns:dsp="http://schemas.microsoft.com/office/drawing/2008/diagram">
  <dsp:spTree>
    <dsp:nvGrpSpPr>
      <dsp:cNvPr id="5" name=""/>
      <dsp:cNvGrpSpPr/>
    </dsp:nvGrpSpPr>
    <dsp:grpSpPr/>
    <dsp:sp modelId="{71E61C6B-66E1-4A9F-B645-F254976BA8FD}">
      <dsp:nvSpPr>
        <dsp:cNvPr id="6" name=""/>
        <dsp:cNvSpPr/>
      </dsp:nvSpPr>
      <dsp:spPr>
        <a:xfrm>
          <a:off x="-605868" y="252247"/>
          <a:ext cx="8143075" cy="2642115"/>
        </a:xfrm>
        <a:prstGeom prst="leftRightRibbon">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a:lstStyle/>
        <a:p/>
      </dsp:txBody>
    </dsp:sp>
    <dsp:sp modelId="{94A2BD6D-6782-47E9-B6CE-5F2A1D091EA6}">
      <dsp:nvSpPr>
        <dsp:cNvPr id="7" name=""/>
        <dsp:cNvSpPr/>
      </dsp:nvSpPr>
      <dsp:spPr>
        <a:xfrm>
          <a:off x="831760" y="672231"/>
          <a:ext cx="2287341" cy="1358542"/>
        </a:xfrm>
        <a:prstGeom prst="rect">
          <a:avLst/>
        </a:prstGeom>
        <a:no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234696" rIns="0" bIns="251460" numCol="1" spcCol="1270" anchor="ctr" anchorCtr="0">
          <a:noAutofit/>
        </a:bodyPr>
        <a:lstStyle/>
        <a:p>
          <a:pPr lvl="0" algn="ctr" defTabSz="2933700">
            <a:lnSpc>
              <a:spcPct val="90000"/>
            </a:lnSpc>
            <a:spcBef>
              <a:spcPct val="0"/>
            </a:spcBef>
            <a:spcAft>
              <a:spcPct val="35000"/>
            </a:spcAft>
          </a:pPr>
          <a:r>
            <a:rPr lang="zh-CN" altLang="en-US" sz="6600" kern="1200">
              <a:latin typeface="黑体" panose="02010609060101010101" pitchFamily="49" charset="-122"/>
              <a:ea typeface="黑体" panose="02010609060101010101" pitchFamily="49" charset="-122"/>
            </a:rPr>
            <a:t>俄国。</a:t>
          </a:r>
        </a:p>
      </dsp:txBody>
      <dsp:txXfrm>
        <a:off x="831760" y="672231"/>
        <a:ext cx="2287341" cy="1358542"/>
      </dsp:txXfrm>
    </dsp:sp>
    <dsp:sp modelId="{F403D1B2-7476-4017-A384-09AF3CEBB794}">
      <dsp:nvSpPr>
        <dsp:cNvPr id="8" name=""/>
        <dsp:cNvSpPr/>
      </dsp:nvSpPr>
      <dsp:spPr>
        <a:xfrm>
          <a:off x="3465669" y="1115837"/>
          <a:ext cx="2703222" cy="1358542"/>
        </a:xfrm>
        <a:prstGeom prst="rect">
          <a:avLst/>
        </a:prstGeom>
        <a:no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216916" rIns="0" bIns="232410" numCol="1" spcCol="1270" anchor="ctr" anchorCtr="0">
          <a:noAutofit/>
        </a:bodyPr>
        <a:lstStyle/>
        <a:p>
          <a:pPr lvl="0" algn="ctr" defTabSz="2711450">
            <a:lnSpc>
              <a:spcPct val="90000"/>
            </a:lnSpc>
            <a:spcBef>
              <a:spcPct val="0"/>
            </a:spcBef>
            <a:spcAft>
              <a:spcPct val="35000"/>
            </a:spcAft>
          </a:pPr>
          <a:r>
            <a:rPr lang="zh-CN" altLang="en-US" sz="6100" kern="1200">
              <a:latin typeface="黑体" panose="02010609060101010101" pitchFamily="49" charset="-122"/>
              <a:ea typeface="黑体" panose="02010609060101010101" pitchFamily="49" charset="-122"/>
            </a:rPr>
            <a:t>世界！</a:t>
          </a:r>
        </a:p>
      </dsp:txBody>
      <dsp:txXfrm>
        <a:off x="3465669" y="1115837"/>
        <a:ext cx="2703222" cy="1358542"/>
      </dsp:txXfrm>
    </dsp:sp>
  </dsp:spTree>
</dsp:drawing>
</file>

<file path=ppt/diagrams/layout1.xml><?xml version="1.0" encoding="utf-8"?>
<dgm:layoutDef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dgm="http://schemas.openxmlformats.org/drawingml/2006/diagram" uniqueId="urn:microsoft.com/office/officeart/2005/8/layout/arrow6#1">
  <dgm:title val=""/>
  <dgm:desc val=""/>
  <dgm:catLst>
    <dgm:cat type="relationship" pri="4000"/>
    <dgm:cat type="process" pri="29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rSet qsTypeId="urn:microsoft.com/office/officeart/2005/8/quickstyle/simple5"/>
        </dgm:pt>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param type="ar" val="2.5"/>
      <dgm:param type="vertAlign" val="mid"/>
      <dgm:param type="horzAlign" val="ctr"/>
    </dgm:alg>
    <dgm:shape r:blip="">
      <dgm:adjLst/>
    </dgm:shape>
    <dgm:presOf/>
    <dgm:constrLst>
      <dgm:constr type="primFontSz" for="des" ptType="node" op="equ"/>
      <dgm:constr type="w" for="ch" forName="ribbon" refType="h" refFor="ch" refForName="ribbon" fact="2.5"/>
      <dgm:constr type="h" for="ch" forName="leftArrowText" refType="h" fact="0.49"/>
      <dgm:constr type="ctrY" for="ch" forName="leftArrowText" refType="ctrY" refFor="ch" refForName="ribbon"/>
      <dgm:constr type="ctrYOff" for="ch" forName="leftArrowText" refType="h" refFor="ch" refForName="ribbon" fact="-0.08"/>
      <dgm:constr type="l" for="ch" forName="leftArrowText" refType="w" refFor="ch" refForName="ribbon" fact="0.12"/>
      <dgm:constr type="r" for="ch" forName="leftArrowText" refType="w" refFor="ch" refForName="ribbon" fact="0.45"/>
      <dgm:constr type="h" for="ch" forName="rightArrowText" refType="h" fact="0.49"/>
      <dgm:constr type="ctrY" for="ch" forName="rightArrowText" refType="ctrY" refFor="ch" refForName="ribbon"/>
      <dgm:constr type="ctrYOff" for="ch" forName="rightArrowText" refType="h" refFor="ch" refForName="ribbon" fact="0.08"/>
      <dgm:constr type="l" for="ch" forName="rightArrowText" refType="w" refFor="ch" refForName="ribbon" fact="0.5"/>
      <dgm:constr type="r" for="ch" forName="rightArrowText" refType="w" refFor="ch" refForName="ribbon" fact="0.89"/>
    </dgm:constrLst>
    <dgm:ruleLst/>
    <dgm:choose name="Name0">
      <dgm:if name="Name1" axis="ch" ptType="node" func="cnt" op="gte" val="1">
        <dgm:layoutNode name="ribbon" styleLbl="node1">
          <dgm:alg type="sp"/>
          <dgm:shape type="leftRightRibbon" r:blip="">
            <dgm:adjLst/>
          </dgm:shape>
          <dgm:presOf/>
          <dgm:constrLst/>
          <dgm:ruleLst/>
        </dgm:layoutNode>
        <dgm:layoutNode name="leftArrowText" styleLbl="node1">
          <dgm:varLst>
            <dgm:chMax val="0"/>
            <dgm:bulletEnabled val="1"/>
          </dgm:varLst>
          <dgm:alg type="tx">
            <dgm:param type="txAnchorVertCh" val="mid"/>
          </dgm:alg>
          <dgm:shape type="rect" r:blip="" hideGeom="1">
            <dgm:adjLst/>
          </dgm:shape>
          <dgm:choose name="Name2">
            <dgm:if name="Name3" func="var" arg="dir" op="equ" val="norm">
              <dgm:presOf axis="ch desOrSelf" ptType="node node" st="1 1" cnt="1 0"/>
            </dgm:if>
            <dgm:else name="Name4">
              <dgm:presOf axis="ch desOrSelf" ptType="node node" st="2 1" cnt="1 0"/>
            </dgm:else>
          </dgm:choose>
          <dgm:constrLst>
            <dgm:constr type="primFontSz" val="65"/>
            <dgm:constr type="tMarg" refType="primFontSz" fact="0.28"/>
            <dgm:constr type="lMarg"/>
            <dgm:constr type="bMarg" refType="primFontSz" fact="0.3"/>
            <dgm:constr type="rMarg"/>
          </dgm:constrLst>
          <dgm:ruleLst>
            <dgm:rule type="primFontSz" val="5"/>
          </dgm:ruleLst>
        </dgm:layoutNode>
        <dgm:layoutNode name="rightArrowText" styleLbl="node1">
          <dgm:varLst>
            <dgm:chMax val="0"/>
            <dgm:bulletEnabled val="1"/>
          </dgm:varLst>
          <dgm:alg type="tx">
            <dgm:param type="txAnchorVertCh" val="mid"/>
          </dgm:alg>
          <dgm:shape type="rect" r:blip="" hideGeom="1">
            <dgm:adjLst/>
          </dgm:shape>
          <dgm:choose name="Name5">
            <dgm:if name="Name6" func="var" arg="dir" op="equ" val="norm">
              <dgm:presOf axis="ch desOrSelf" ptType="node node" st="2 1" cnt="1 0"/>
            </dgm:if>
            <dgm:else name="Name7">
              <dgm:presOf axis="ch desOrSelf" ptType="node node" st="1 1" cnt="1 0"/>
            </dgm:else>
          </dgm:choose>
          <dgm:constrLst>
            <dgm:constr type="primFontSz" val="65"/>
            <dgm:constr type="tMarg" refType="primFontSz" fact="0.28"/>
            <dgm:constr type="lMarg"/>
            <dgm:constr type="bMarg" refType="primFontSz" fact="0.3"/>
            <dgm:constr type="rMarg"/>
          </dgm:constrLst>
          <dgm:ruleLst>
            <dgm:rule type="primFontSz" val="5"/>
          </dgm:ruleLst>
        </dgm:layoutNode>
      </dgm:if>
      <dgm:else name="Name8"/>
    </dgm:choose>
  </dgm:layoutNode>
</dgm:layoutDef>
</file>

<file path=ppt/diagrams/quickStyle1.xml><?xml version="1.0" encoding="utf-8"?>
<dgm:styleDef xmlns:a="http://schemas.openxmlformats.org/drawingml/2006/main" xmlns:dgm="http://schemas.openxmlformats.org/drawingml/2006/diagram" uniqueId="urn:microsoft.com/office/officeart/2005/8/quickstyle/simple1#1">
  <dgm:title val=""/>
  <dgm:desc val=""/>
  <dgm:catLst>
    <dgm:cat type="simple" pri="101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Def>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637225D-6822-450B-AA37-A2E74720A25E}" type="datetimeFigureOut">
              <a:rPr lang="zh-CN" altLang="en-US" smtClean="0"/>
              <a:t>2020/7/6</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6E70B69-8D6B-41A1-A566-DC362AF38463}" type="slidenum">
              <a:rPr lang="zh-CN" altLang="en-US" smtClean="0"/>
              <a:t>‹#›</a:t>
            </a:fld>
            <a:endParaRPr lang="zh-CN" altLang="en-US"/>
          </a:p>
        </p:txBody>
      </p:sp>
    </p:spTree>
    <p:extLst>
      <p:ext uri="{BB962C8B-B14F-4D97-AF65-F5344CB8AC3E}">
        <p14:creationId xmlns:p14="http://schemas.microsoft.com/office/powerpoint/2010/main" val="10282266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7.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extLst>
      <p:ext uri="{BB962C8B-B14F-4D97-AF65-F5344CB8AC3E}">
        <p14:creationId xmlns:p14="http://schemas.microsoft.com/office/powerpoint/2010/main" val="2957817845"/>
      </p:ext>
    </p:extLst>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2020/7/6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2020/7/6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2020/7/6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t>2020/7/6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t>2020/7/6</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t>2020/7/6</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2020/7/6</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2020/7/6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2020/7/6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2020/7/6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文本">
    <p:spTree>
      <p:nvGrpSpPr>
        <p:cNvPr id="1" name=""/>
        <p:cNvGrpSpPr/>
        <p:nvPr/>
      </p:nvGrpSpPr>
      <p:grpSpPr>
        <a:xfrm>
          <a:off x="0" y="0"/>
          <a: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2020/7/6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tbl">
  <p:cSld name="标题和表格">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表格占位符 2"/>
          <p:cNvSpPr>
            <a:spLocks noGrp="1"/>
          </p:cNvSpPr>
          <p:nvPr>
            <p:ph type="tbl" idx="1"/>
          </p:nvPr>
        </p:nvSpPr>
        <p:spPr/>
        <p:txBody>
          <a:bodyPr/>
          <a:lstStyle/>
          <a:p>
            <a:endParaRPr lang="zh-CN" altLang="en-US"/>
          </a:p>
        </p:txBody>
      </p:sp>
      <p:sp>
        <p:nvSpPr>
          <p:cNvPr id="4" name="日期占位符 3"/>
          <p:cNvSpPr>
            <a:spLocks noGrp="1"/>
          </p:cNvSpPr>
          <p:nvPr>
            <p:ph type="dt" sz="half" idx="10"/>
          </p:nvPr>
        </p:nvSpPr>
        <p:spPr/>
        <p:txBody>
          <a:bodyPr/>
          <a:lstStyle/>
          <a:p>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9A0DB2DC-4C9A-4742-B13C-FB6460FD3503}" type="slidenum">
              <a:rPr lang="zh-CN" altLang="en-US">
                <a:solidFill>
                  <a:prstClr val="black">
                    <a:tint val="75000"/>
                  </a:prstClr>
                </a:solidFill>
              </a:rPr>
              <a:t>‹#›</a:t>
            </a:fld>
            <a:endParaRPr lang="zh-CN" altLang="en-US">
              <a:solidFill>
                <a:prstClr val="black">
                  <a:tint val="75000"/>
                </a:prstClr>
              </a:solidFill>
            </a:endParaRPr>
          </a:p>
        </p:txBody>
      </p:sp>
    </p:spTree>
    <p:extLst>
      <p:ext uri="{BB962C8B-B14F-4D97-AF65-F5344CB8AC3E}">
        <p14:creationId xmlns:p14="http://schemas.microsoft.com/office/powerpoint/2010/main" val="1442120365"/>
      </p:ext>
    </p:extLst>
  </p:cSld>
  <p:clrMapOvr>
    <a:masterClrMapping/>
  </p:clrMapOvr>
  <p:transition spd="slow">
    <p:split orient="vert"/>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slideLayout" Target="../slideLayouts/slideLayout12.xml" /><Relationship Id="rId13"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nvGrpSpPr>
      <p:grpSpPr>
        <a:xfrm>
          <a:off x="0" y="0"/>
          <a: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t>2020/7/6</a:t>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ransition/>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NULL" TargetMode="External" /><Relationship Id="rId3" Type="http://schemas.openxmlformats.org/officeDocument/2006/relationships/image" Target="../media/image1.jpeg"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xml" /><Relationship Id="rId3" Type="http://schemas.openxmlformats.org/officeDocument/2006/relationships/image" Target="../media/image2.png" /><Relationship Id="rId4" Type="http://schemas.openxmlformats.org/officeDocument/2006/relationships/tags" Target="../tags/tag1.xml" /><Relationship Id="rId5" Type="http://schemas.openxmlformats.org/officeDocument/2006/relationships/tags" Target="../tags/tag2.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jpeg" /><Relationship Id="rId3" Type="http://schemas.openxmlformats.org/officeDocument/2006/relationships/tags" Target="../tags/tag3.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4.png" /><Relationship Id="rId3" Type="http://schemas.openxmlformats.org/officeDocument/2006/relationships/image" Target="../media/image5.jpeg" /><Relationship Id="rId4" Type="http://schemas.openxmlformats.org/officeDocument/2006/relationships/image" Target="../media/image2.png" /><Relationship Id="rId5" Type="http://schemas.openxmlformats.org/officeDocument/2006/relationships/tags" Target="../tags/tag4.xml" /><Relationship Id="rId6" Type="http://schemas.openxmlformats.org/officeDocument/2006/relationships/tags" Target="../tags/tag5.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png" /><Relationship Id="rId3" Type="http://schemas.openxmlformats.org/officeDocument/2006/relationships/tags" Target="../tags/tag6.xml" /><Relationship Id="rId4" Type="http://schemas.openxmlformats.org/officeDocument/2006/relationships/image" Target="../media/image6.jpeg" /><Relationship Id="rId5" Type="http://schemas.openxmlformats.org/officeDocument/2006/relationships/tags" Target="../tags/tag7.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png" /><Relationship Id="rId3" Type="http://schemas.openxmlformats.org/officeDocument/2006/relationships/tags" Target="../tags/tag8.xml" /><Relationship Id="rId4" Type="http://schemas.openxmlformats.org/officeDocument/2006/relationships/tags" Target="../tags/tag9.xml" /><Relationship Id="rId5" Type="http://schemas.openxmlformats.org/officeDocument/2006/relationships/image" Target="../media/image7.jpeg" /><Relationship Id="rId6" Type="http://schemas.openxmlformats.org/officeDocument/2006/relationships/image" Target="../media/image8.jpeg" /><Relationship Id="rId7" Type="http://schemas.openxmlformats.org/officeDocument/2006/relationships/tags" Target="../tags/tag10.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microsoft.com/office/2007/relationships/diagramDrawing" Target="../diagrams/drawing1.xml" /><Relationship Id="rId3" Type="http://schemas.openxmlformats.org/officeDocument/2006/relationships/diagramData" Target="../diagrams/data1.xml" /><Relationship Id="rId4" Type="http://schemas.openxmlformats.org/officeDocument/2006/relationships/diagramLayout" Target="../diagrams/layout1.xml" /><Relationship Id="rId5" Type="http://schemas.openxmlformats.org/officeDocument/2006/relationships/diagramQuickStyle" Target="../diagrams/quickStyle1.xml" /><Relationship Id="rId6" Type="http://schemas.openxmlformats.org/officeDocument/2006/relationships/diagramColors" Target="../diagrams/colors1.xml" /><Relationship Id="rId7" Type="http://schemas.openxmlformats.org/officeDocument/2006/relationships/tags" Target="../tags/tag11.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12.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13.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14.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png" /><Relationship Id="rId3" Type="http://schemas.openxmlformats.org/officeDocument/2006/relationships/tags" Target="../tags/tag15.xml" /><Relationship Id="rId4" Type="http://schemas.openxmlformats.org/officeDocument/2006/relationships/tags" Target="../tags/tag16.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17.xml" /><Relationship Id="rId3" Type="http://schemas.openxmlformats.org/officeDocument/2006/relationships/tags" Target="../tags/tag18.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9.jpeg" /><Relationship Id="rId3" Type="http://schemas.openxmlformats.org/officeDocument/2006/relationships/tags" Target="../tags/tag19.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png" /><Relationship Id="rId3" Type="http://schemas.openxmlformats.org/officeDocument/2006/relationships/tags" Target="../tags/tag20.xml" /><Relationship Id="rId4" Type="http://schemas.openxmlformats.org/officeDocument/2006/relationships/tags" Target="../tags/tag21.xm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0.png" /><Relationship Id="rId3" Type="http://schemas.openxmlformats.org/officeDocument/2006/relationships/tags" Target="../tags/tag22.xm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png" /><Relationship Id="rId3" Type="http://schemas.openxmlformats.org/officeDocument/2006/relationships/tags" Target="../tags/tag23.xml" /><Relationship Id="rId4" Type="http://schemas.openxmlformats.org/officeDocument/2006/relationships/image" Target="../media/image11.jpeg" /><Relationship Id="rId5" Type="http://schemas.openxmlformats.org/officeDocument/2006/relationships/image" Target="../media/image12.png" /><Relationship Id="rId6" Type="http://schemas.openxmlformats.org/officeDocument/2006/relationships/image" Target="../media/image13.jpeg" /><Relationship Id="rId7" Type="http://schemas.openxmlformats.org/officeDocument/2006/relationships/tags" Target="../tags/tag24.xm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4.jpeg" /><Relationship Id="rId3" Type="http://schemas.openxmlformats.org/officeDocument/2006/relationships/image" Target="../media/image15.jpeg"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6.jpeg" /><Relationship Id="rId3" Type="http://schemas.openxmlformats.org/officeDocument/2006/relationships/image" Target="../media/image17.jpeg" /><Relationship Id="rId4" Type="http://schemas.openxmlformats.org/officeDocument/2006/relationships/image" Target="../media/image18.jpeg" /><Relationship Id="rId5" Type="http://schemas.openxmlformats.org/officeDocument/2006/relationships/image" Target="../media/image19.jpeg" /><Relationship Id="rId6" Type="http://schemas.openxmlformats.org/officeDocument/2006/relationships/tags" Target="../tags/tag25.xm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0.jpeg" /><Relationship Id="rId3" Type="http://schemas.openxmlformats.org/officeDocument/2006/relationships/image" Target="../media/image21.jpeg" /><Relationship Id="rId4" Type="http://schemas.openxmlformats.org/officeDocument/2006/relationships/hyperlink" Target="&#26031;&#22823;&#26519;&#32463;&#27982;&#20307;&#21046;&#30340;&#24314;&#31435;&#35270;&#39057;.swf" TargetMode="External" /><Relationship Id="rId5" Type="http://schemas.openxmlformats.org/officeDocument/2006/relationships/image" Target="../media/image22.jpeg"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26.xml"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27.xml"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3.png" /><Relationship Id="rId3" Type="http://schemas.openxmlformats.org/officeDocument/2006/relationships/image" Target="../media/image24.jpeg"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png" /><Relationship Id="rId3" Type="http://schemas.openxmlformats.org/officeDocument/2006/relationships/tags" Target="../tags/tag28.xml" /><Relationship Id="rId4" Type="http://schemas.openxmlformats.org/officeDocument/2006/relationships/image" Target="../media/image25.emf" /><Relationship Id="rId5" Type="http://schemas.openxmlformats.org/officeDocument/2006/relationships/tags" Target="../tags/tag29.xml" /></Relationships>
</file>

<file path=ppt/slides/_rels/slide3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png" /><Relationship Id="rId3" Type="http://schemas.openxmlformats.org/officeDocument/2006/relationships/tags" Target="../tags/tag30.xml" /><Relationship Id="rId4" Type="http://schemas.openxmlformats.org/officeDocument/2006/relationships/tags" Target="../tags/tag31.xml" /><Relationship Id="rId5" Type="http://schemas.openxmlformats.org/officeDocument/2006/relationships/image" Target="../media/image26.jpeg" /><Relationship Id="rId6" Type="http://schemas.openxmlformats.org/officeDocument/2006/relationships/tags" Target="../tags/tag32.xml" /></Relationships>
</file>

<file path=ppt/slides/_rels/slide33.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34.xml.rels>&#65279;<?xml version="1.0" encoding="utf-8" standalone="yes"?><Relationships xmlns="http://schemas.openxmlformats.org/package/2006/relationships"><Relationship Id="rId1" Type="http://schemas.openxmlformats.org/officeDocument/2006/relationships/slideLayout" Target="../slideLayouts/slideLayout7.xml" /><Relationship Id="rId10" Type="http://schemas.openxmlformats.org/officeDocument/2006/relationships/tags" Target="../tags/tag34.xml" /><Relationship Id="rId2" Type="http://schemas.openxmlformats.org/officeDocument/2006/relationships/image" Target="../media/image2.png" /><Relationship Id="rId3" Type="http://schemas.openxmlformats.org/officeDocument/2006/relationships/tags" Target="../tags/tag33.xml" /><Relationship Id="rId4" Type="http://schemas.openxmlformats.org/officeDocument/2006/relationships/image" Target="../media/image27.jpeg" /><Relationship Id="rId5" Type="http://schemas.openxmlformats.org/officeDocument/2006/relationships/image" Target="../media/image28.jpeg" /><Relationship Id="rId6" Type="http://schemas.openxmlformats.org/officeDocument/2006/relationships/image" Target="../media/image29.jpeg" /><Relationship Id="rId7" Type="http://schemas.openxmlformats.org/officeDocument/2006/relationships/image" Target="../media/image30.jpeg" /><Relationship Id="rId8" Type="http://schemas.openxmlformats.org/officeDocument/2006/relationships/image" Target="../media/image31.jpeg" /><Relationship Id="rId9" Type="http://schemas.openxmlformats.org/officeDocument/2006/relationships/image" Target="../media/image32.jpeg" /></Relationships>
</file>

<file path=ppt/slides/_rels/slide3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3.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611560" y="2636912"/>
            <a:ext cx="8229600" cy="1143000"/>
          </a:xfrm>
        </p:spPr>
        <p:txBody>
          <a:bodyPr>
            <a:noAutofit/>
          </a:bodyPr>
          <a:lstStyle/>
          <a:p>
            <a:r>
              <a:rPr lang="zh-CN" altLang="en-US" sz="3600" b="1" smtClean="0"/>
              <a:t>第 15 课</a:t>
            </a:r>
            <a:br>
              <a:rPr lang="zh-CN" altLang="en-US" sz="3600" b="1" smtClean="0"/>
            </a:br>
            <a:r>
              <a:rPr lang="zh-CN" altLang="en-US" sz="3600" b="1" smtClean="0"/>
              <a:t>十月革命的胜利与苏联的社会主义实践</a:t>
            </a:r>
            <a:endParaRPr lang="zh-CN" altLang="en-US" sz="3600" b="1"/>
          </a:p>
        </p:txBody>
      </p:sp>
    </p:spTree>
  </p:cSld>
  <p:clrMapOvr>
    <a:masterClrMapping/>
  </p:clrMapOvr>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285721" y="404664"/>
            <a:ext cx="8858280" cy="1077218"/>
          </a:xfrm>
          <a:prstGeom prst="rect">
            <a:avLst/>
          </a:prstGeom>
          <a:noFill/>
        </p:spPr>
        <p:txBody>
          <a:bodyPr wrap="square" rtlCol="0">
            <a:spAutoFit/>
          </a:bodyPr>
          <a:lstStyle/>
          <a:p>
            <a:pPr>
              <a:lnSpc>
                <a:spcPct val="200000"/>
              </a:lnSpc>
            </a:pPr>
            <a:r>
              <a:rPr lang="zh-CN" altLang="en-US" sz="3200" b="1" smtClean="0">
                <a:latin typeface="方正粗黑宋简体" pitchFamily="2" charset="-122"/>
                <a:ea typeface="方正粗黑宋简体" pitchFamily="2" charset="-122"/>
              </a:rPr>
              <a:t>列宁主义的形成</a:t>
            </a:r>
            <a:r>
              <a:rPr lang="en-US" altLang="zh-CN" sz="3200" b="1" smtClean="0">
                <a:latin typeface="方正粗黑宋简体" pitchFamily="2" charset="-122"/>
                <a:ea typeface="方正粗黑宋简体" pitchFamily="2" charset="-122"/>
              </a:rPr>
              <a:t>--</a:t>
            </a:r>
            <a:r>
              <a:rPr lang="zh-CN" altLang="en-US" sz="2000" b="1" smtClean="0">
                <a:solidFill>
                  <a:srgbClr val="FF0000"/>
                </a:solidFill>
                <a:latin typeface="Cambria"/>
                <a:ea typeface="华文楷体" panose="02010600040101010101" pitchFamily="2" charset="-122"/>
              </a:rPr>
              <a:t>帝国主义和无产阶级革命时代的马克思主义</a:t>
            </a:r>
            <a:endParaRPr lang="zh-CN" altLang="en-US" sz="3200" b="1"/>
          </a:p>
        </p:txBody>
      </p:sp>
      <p:sp>
        <p:nvSpPr>
          <p:cNvPr id="2" name="文本框 1"/>
          <p:cNvSpPr txBox="1"/>
          <p:nvPr/>
        </p:nvSpPr>
        <p:spPr>
          <a:xfrm>
            <a:off x="428596" y="1214422"/>
            <a:ext cx="5139283" cy="2062103"/>
          </a:xfrm>
          <a:prstGeom prst="rect">
            <a:avLst/>
          </a:prstGeom>
          <a:noFill/>
        </p:spPr>
        <p:txBody>
          <a:bodyPr wrap="square" rtlCol="0">
            <a:spAutoFit/>
          </a:bodyPr>
          <a:lstStyle/>
          <a:p>
            <a:r>
              <a:rPr lang="en-US" altLang="zh-CN" sz="2800" b="1" smtClean="0">
                <a:latin typeface="宋体" panose="02010600030101010101" pitchFamily="2" charset="-122"/>
                <a:ea typeface="宋体" panose="02010600030101010101" pitchFamily="2" charset="-122"/>
              </a:rPr>
              <a:t>1.</a:t>
            </a:r>
            <a:r>
              <a:rPr lang="zh-CN" altLang="en-US" sz="2800" b="1" smtClean="0">
                <a:latin typeface="宋体" panose="02010600030101010101" pitchFamily="2" charset="-122"/>
                <a:ea typeface="宋体" panose="02010600030101010101" pitchFamily="2" charset="-122"/>
              </a:rPr>
              <a:t>背景：</a:t>
            </a:r>
            <a:endParaRPr lang="en-US" altLang="zh-CN" sz="2800" b="1" smtClean="0">
              <a:latin typeface="宋体" pitchFamily="2" charset="-122"/>
              <a:ea typeface="宋体" pitchFamily="2" charset="-122"/>
            </a:endParaRPr>
          </a:p>
          <a:p>
            <a:endParaRPr lang="en-US" altLang="zh-CN" sz="3200" b="1" smtClean="0">
              <a:latin typeface="宋体" pitchFamily="2" charset="-122"/>
              <a:ea typeface="宋体" pitchFamily="2" charset="-122"/>
            </a:endParaRPr>
          </a:p>
          <a:p>
            <a:endParaRPr lang="en-US" altLang="zh-CN" sz="3200" b="1" smtClean="0">
              <a:latin typeface="宋体" panose="02010600030101010101" pitchFamily="2" charset="-122"/>
              <a:ea typeface="宋体" panose="02010600030101010101" pitchFamily="2" charset="-122"/>
            </a:endParaRPr>
          </a:p>
          <a:p>
            <a:endParaRPr lang="en-US" altLang="zh-CN" sz="3200" b="1" smtClean="0">
              <a:latin typeface="宋体" panose="02010600030101010101" pitchFamily="2" charset="-122"/>
              <a:ea typeface="宋体" panose="02010600030101010101" pitchFamily="2" charset="-122"/>
            </a:endParaRPr>
          </a:p>
        </p:txBody>
      </p:sp>
      <p:sp>
        <p:nvSpPr>
          <p:cNvPr id="3" name="文本框 2"/>
          <p:cNvSpPr txBox="1"/>
          <p:nvPr/>
        </p:nvSpPr>
        <p:spPr>
          <a:xfrm>
            <a:off x="142844" y="1928802"/>
            <a:ext cx="3214710" cy="3416320"/>
          </a:xfrm>
          <a:prstGeom prst="rect">
            <a:avLst/>
          </a:prstGeom>
          <a:noFill/>
        </p:spPr>
        <p:txBody>
          <a:bodyPr wrap="square" rtlCol="0">
            <a:spAutoFit/>
          </a:bodyPr>
          <a:lstStyle/>
          <a:p>
            <a:r>
              <a:rPr lang="zh-CN" altLang="en-US" sz="2400" b="1" smtClean="0">
                <a:solidFill>
                  <a:srgbClr val="0033CC"/>
                </a:solidFill>
                <a:latin typeface="宋体" panose="02010600030101010101" pitchFamily="2" charset="-122"/>
                <a:ea typeface="宋体" panose="02010600030101010101" pitchFamily="2" charset="-122"/>
              </a:rPr>
              <a:t>（</a:t>
            </a:r>
            <a:r>
              <a:rPr lang="en-US" altLang="zh-CN" sz="2400" b="1" smtClean="0">
                <a:solidFill>
                  <a:srgbClr val="0033CC"/>
                </a:solidFill>
                <a:latin typeface="宋体" panose="02010600030101010101" pitchFamily="2" charset="-122"/>
                <a:ea typeface="宋体" panose="02010600030101010101" pitchFamily="2" charset="-122"/>
              </a:rPr>
              <a:t>1</a:t>
            </a:r>
            <a:r>
              <a:rPr lang="zh-CN" altLang="en-US" sz="2400" b="1" smtClean="0">
                <a:solidFill>
                  <a:srgbClr val="0033CC"/>
                </a:solidFill>
                <a:latin typeface="宋体" panose="02010600030101010101" pitchFamily="2" charset="-122"/>
                <a:ea typeface="宋体" panose="02010600030101010101" pitchFamily="2" charset="-122"/>
              </a:rPr>
              <a:t>）经济基础：</a:t>
            </a:r>
            <a:endParaRPr lang="en-US" altLang="zh-CN" sz="2400" b="1" smtClean="0">
              <a:solidFill>
                <a:srgbClr val="0033CC"/>
              </a:solidFill>
              <a:latin typeface="宋体" pitchFamily="2" charset="-122"/>
              <a:ea typeface="宋体" pitchFamily="2" charset="-122"/>
            </a:endParaRPr>
          </a:p>
          <a:p>
            <a:endParaRPr lang="en-US" altLang="zh-CN" sz="2400" b="1" smtClean="0">
              <a:solidFill>
                <a:srgbClr val="0033CC"/>
              </a:solidFill>
              <a:latin typeface="宋体" panose="02010600030101010101" pitchFamily="2" charset="-122"/>
              <a:ea typeface="宋体" panose="02010600030101010101" pitchFamily="2" charset="-122"/>
            </a:endParaRPr>
          </a:p>
          <a:p>
            <a:r>
              <a:rPr lang="zh-CN" altLang="en-US" sz="2400" b="1" smtClean="0">
                <a:solidFill>
                  <a:srgbClr val="0033CC"/>
                </a:solidFill>
                <a:latin typeface="宋体" panose="02010600030101010101" pitchFamily="2" charset="-122"/>
                <a:ea typeface="宋体" panose="02010600030101010101" pitchFamily="2" charset="-122"/>
              </a:rPr>
              <a:t>（</a:t>
            </a:r>
            <a:r>
              <a:rPr lang="en-US" altLang="zh-CN" sz="2400" b="1" smtClean="0">
                <a:solidFill>
                  <a:srgbClr val="0033CC"/>
                </a:solidFill>
                <a:latin typeface="宋体" panose="02010600030101010101" pitchFamily="2" charset="-122"/>
                <a:ea typeface="宋体" panose="02010600030101010101" pitchFamily="2" charset="-122"/>
              </a:rPr>
              <a:t>2</a:t>
            </a:r>
            <a:r>
              <a:rPr lang="zh-CN" altLang="en-US" sz="2400" b="1" smtClean="0">
                <a:solidFill>
                  <a:srgbClr val="0033CC"/>
                </a:solidFill>
                <a:latin typeface="宋体" panose="02010600030101010101" pitchFamily="2" charset="-122"/>
                <a:ea typeface="宋体" panose="02010600030101010101" pitchFamily="2" charset="-122"/>
              </a:rPr>
              <a:t>）政治、社会矛盾：</a:t>
            </a:r>
            <a:endParaRPr lang="en-US" altLang="zh-CN" sz="2400" b="1" smtClean="0">
              <a:solidFill>
                <a:srgbClr val="0033CC"/>
              </a:solidFill>
              <a:latin typeface="宋体" panose="02010600030101010101" pitchFamily="2" charset="-122"/>
              <a:ea typeface="宋体" panose="02010600030101010101" pitchFamily="2" charset="-122"/>
            </a:endParaRPr>
          </a:p>
          <a:p>
            <a:endParaRPr lang="en-US" altLang="zh-CN" sz="2400" b="1" smtClean="0">
              <a:solidFill>
                <a:srgbClr val="0033CC"/>
              </a:solidFill>
              <a:latin typeface="宋体" panose="02010600030101010101" pitchFamily="2" charset="-122"/>
              <a:ea typeface="宋体" panose="02010600030101010101" pitchFamily="2" charset="-122"/>
            </a:endParaRPr>
          </a:p>
          <a:p>
            <a:r>
              <a:rPr lang="zh-CN" altLang="en-US" sz="2400" b="1" smtClean="0">
                <a:solidFill>
                  <a:srgbClr val="0033CC"/>
                </a:solidFill>
                <a:latin typeface="宋体" panose="02010600030101010101" pitchFamily="2" charset="-122"/>
                <a:ea typeface="宋体" panose="02010600030101010101" pitchFamily="2" charset="-122"/>
              </a:rPr>
              <a:t>（</a:t>
            </a:r>
            <a:r>
              <a:rPr lang="en-US" altLang="zh-CN" sz="2400" b="1" smtClean="0">
                <a:solidFill>
                  <a:srgbClr val="0033CC"/>
                </a:solidFill>
                <a:latin typeface="宋体" panose="02010600030101010101" pitchFamily="2" charset="-122"/>
                <a:ea typeface="宋体" panose="02010600030101010101" pitchFamily="2" charset="-122"/>
              </a:rPr>
              <a:t>3</a:t>
            </a:r>
            <a:r>
              <a:rPr lang="zh-CN" altLang="en-US" sz="2400" b="1" smtClean="0">
                <a:solidFill>
                  <a:srgbClr val="0033CC"/>
                </a:solidFill>
                <a:latin typeface="宋体" panose="02010600030101010101" pitchFamily="2" charset="-122"/>
                <a:ea typeface="宋体" panose="02010600030101010101" pitchFamily="2" charset="-122"/>
              </a:rPr>
              <a:t>）阶级基础：</a:t>
            </a:r>
            <a:endParaRPr lang="en-US" altLang="zh-CN" sz="2400" b="1" smtClean="0">
              <a:solidFill>
                <a:srgbClr val="0033CC"/>
              </a:solidFill>
              <a:latin typeface="宋体" panose="02010600030101010101" pitchFamily="2" charset="-122"/>
              <a:ea typeface="宋体" panose="02010600030101010101" pitchFamily="2" charset="-122"/>
            </a:endParaRPr>
          </a:p>
          <a:p>
            <a:endParaRPr lang="en-US" altLang="zh-CN" sz="2400" b="1" smtClean="0">
              <a:solidFill>
                <a:srgbClr val="0033CC"/>
              </a:solidFill>
              <a:latin typeface="宋体" panose="02010600030101010101" pitchFamily="2" charset="-122"/>
              <a:ea typeface="宋体" panose="02010600030101010101" pitchFamily="2" charset="-122"/>
            </a:endParaRPr>
          </a:p>
          <a:p>
            <a:r>
              <a:rPr lang="zh-CN" altLang="en-US" sz="2400" b="1" smtClean="0">
                <a:solidFill>
                  <a:srgbClr val="0033CC"/>
                </a:solidFill>
                <a:latin typeface="宋体" panose="02010600030101010101" pitchFamily="2" charset="-122"/>
                <a:ea typeface="宋体" panose="02010600030101010101" pitchFamily="2" charset="-122"/>
              </a:rPr>
              <a:t>（</a:t>
            </a:r>
            <a:r>
              <a:rPr lang="en-US" altLang="zh-CN" sz="2400" b="1" smtClean="0">
                <a:solidFill>
                  <a:srgbClr val="0033CC"/>
                </a:solidFill>
                <a:latin typeface="宋体" panose="02010600030101010101" pitchFamily="2" charset="-122"/>
                <a:ea typeface="宋体" panose="02010600030101010101" pitchFamily="2" charset="-122"/>
              </a:rPr>
              <a:t>4</a:t>
            </a:r>
            <a:r>
              <a:rPr lang="zh-CN" altLang="en-US" sz="2400" b="1" smtClean="0">
                <a:solidFill>
                  <a:srgbClr val="0033CC"/>
                </a:solidFill>
                <a:latin typeface="宋体" panose="02010600030101010101" pitchFamily="2" charset="-122"/>
                <a:ea typeface="宋体" panose="02010600030101010101" pitchFamily="2" charset="-122"/>
              </a:rPr>
              <a:t>）组织基础：</a:t>
            </a:r>
            <a:endParaRPr lang="en-US" altLang="zh-CN" sz="2400" b="1" smtClean="0">
              <a:solidFill>
                <a:srgbClr val="0033CC"/>
              </a:solidFill>
              <a:latin typeface="宋体" panose="02010600030101010101" pitchFamily="2" charset="-122"/>
              <a:ea typeface="宋体" panose="02010600030101010101" pitchFamily="2" charset="-122"/>
            </a:endParaRPr>
          </a:p>
          <a:p>
            <a:endParaRPr lang="en-US" altLang="zh-CN" sz="2400" b="1" smtClean="0">
              <a:solidFill>
                <a:srgbClr val="0033CC"/>
              </a:solidFill>
              <a:latin typeface="宋体" panose="02010600030101010101" pitchFamily="2" charset="-122"/>
              <a:ea typeface="宋体" panose="02010600030101010101" pitchFamily="2" charset="-122"/>
            </a:endParaRPr>
          </a:p>
          <a:p>
            <a:r>
              <a:rPr lang="zh-CN" altLang="en-US" sz="2400" b="1" smtClean="0">
                <a:solidFill>
                  <a:srgbClr val="0033CC"/>
                </a:solidFill>
                <a:latin typeface="宋体" panose="02010600030101010101" pitchFamily="2" charset="-122"/>
                <a:ea typeface="宋体" panose="02010600030101010101" pitchFamily="2" charset="-122"/>
              </a:rPr>
              <a:t>（</a:t>
            </a:r>
            <a:r>
              <a:rPr lang="en-US" altLang="zh-CN" sz="2400" b="1" smtClean="0">
                <a:solidFill>
                  <a:srgbClr val="0033CC"/>
                </a:solidFill>
                <a:latin typeface="宋体" panose="02010600030101010101" pitchFamily="2" charset="-122"/>
                <a:ea typeface="宋体" panose="02010600030101010101" pitchFamily="2" charset="-122"/>
              </a:rPr>
              <a:t>5</a:t>
            </a:r>
            <a:r>
              <a:rPr lang="zh-CN" altLang="en-US" sz="2400" b="1" smtClean="0">
                <a:solidFill>
                  <a:srgbClr val="0033CC"/>
                </a:solidFill>
                <a:latin typeface="宋体" panose="02010600030101010101" pitchFamily="2" charset="-122"/>
                <a:ea typeface="宋体" panose="02010600030101010101" pitchFamily="2" charset="-122"/>
              </a:rPr>
              <a:t>）思想基础：</a:t>
            </a:r>
            <a:endParaRPr lang="zh-CN" altLang="en-US" sz="2400" b="1">
              <a:solidFill>
                <a:srgbClr val="0033CC"/>
              </a:solidFill>
              <a:latin typeface="宋体" pitchFamily="2" charset="-122"/>
              <a:ea typeface="宋体" pitchFamily="2" charset="-122"/>
            </a:endParaRPr>
          </a:p>
        </p:txBody>
      </p:sp>
      <p:pic>
        <p:nvPicPr>
          <p:cNvPr id="8" name="内容占位符 76817" descr="C:/Documents and Settings/Administrator/桌面/第5课/http:/www.1-123.com/1zhenzhi/IMAGES/413.jpg"/>
          <p:cNvPicPr>
            <a:picLocks noGrp="1" noChangeAspect="1"/>
          </p:cNvPicPr>
          <p:nvPr>
            <p:ph idx="1"/>
          </p:nvPr>
        </p:nvPicPr>
        <p:blipFill>
          <a:blip r:embed="rId3" r:link="rId2"/>
          <a:stretch>
            <a:fillRect/>
          </a:stretch>
        </p:blipFill>
        <p:spPr>
          <a:xfrm>
            <a:off x="6929454" y="2786058"/>
            <a:ext cx="2071701" cy="2428892"/>
          </a:xfrm>
        </p:spPr>
      </p:pic>
      <p:sp>
        <p:nvSpPr>
          <p:cNvPr id="9" name="文本框 8"/>
          <p:cNvSpPr txBox="1"/>
          <p:nvPr/>
        </p:nvSpPr>
        <p:spPr>
          <a:xfrm>
            <a:off x="6786578" y="5214950"/>
            <a:ext cx="2190887" cy="646331"/>
          </a:xfrm>
          <a:prstGeom prst="rect">
            <a:avLst/>
          </a:prstGeom>
          <a:noFill/>
        </p:spPr>
        <p:txBody>
          <a:bodyPr wrap="square" rtlCol="0">
            <a:spAutoFit/>
          </a:bodyPr>
          <a:lstStyle/>
          <a:p>
            <a:pPr algn="ctr"/>
            <a:r>
              <a:rPr lang="zh-CN" altLang="zh-CN">
                <a:latin typeface="楷体" panose="02010609060101010101" pitchFamily="49" charset="-122"/>
                <a:ea typeface="楷体" panose="02010609060101010101" pitchFamily="49" charset="-122"/>
              </a:rPr>
              <a:t>列</a:t>
            </a:r>
            <a:r>
              <a:rPr lang="en-US" altLang="zh-CN">
                <a:latin typeface="楷体" panose="02010609060101010101" pitchFamily="49" charset="-122"/>
                <a:ea typeface="楷体" panose="02010609060101010101" pitchFamily="49" charset="-122"/>
              </a:rPr>
              <a:t> </a:t>
            </a:r>
            <a:r>
              <a:rPr lang="zh-CN" altLang="zh-CN">
                <a:latin typeface="楷体" panose="02010609060101010101" pitchFamily="49" charset="-122"/>
                <a:ea typeface="楷体" panose="02010609060101010101" pitchFamily="49" charset="-122"/>
              </a:rPr>
              <a:t>宁 </a:t>
            </a:r>
            <a:endParaRPr lang="en-US" altLang="zh-CN">
              <a:latin typeface="楷体" pitchFamily="49" charset="-122"/>
              <a:ea typeface="楷体" panose="02010609060101010101" pitchFamily="49" charset="-122"/>
            </a:endParaRPr>
          </a:p>
          <a:p>
            <a:pPr algn="ctr"/>
            <a:r>
              <a:rPr lang="zh-CN" altLang="en-US">
                <a:latin typeface="楷体" panose="02010609060101010101" pitchFamily="49" charset="-122"/>
                <a:ea typeface="楷体" panose="02010609060101010101" pitchFamily="49" charset="-122"/>
              </a:rPr>
              <a:t>（</a:t>
            </a:r>
            <a:r>
              <a:rPr lang="en-US" altLang="zh-CN">
                <a:latin typeface="楷体" panose="02010609060101010101" pitchFamily="49" charset="-122"/>
                <a:ea typeface="楷体" panose="02010609060101010101" pitchFamily="49" charset="-122"/>
              </a:rPr>
              <a:t>1870——1924</a:t>
            </a:r>
            <a:r>
              <a:rPr lang="zh-CN" altLang="en-US">
                <a:latin typeface="楷体" panose="02010609060101010101" pitchFamily="49" charset="-122"/>
                <a:ea typeface="楷体" panose="02010609060101010101" pitchFamily="49" charset="-122"/>
              </a:rPr>
              <a:t>）</a:t>
            </a:r>
          </a:p>
        </p:txBody>
      </p:sp>
      <p:sp>
        <p:nvSpPr>
          <p:cNvPr id="10" name="矩形 9"/>
          <p:cNvSpPr/>
          <p:nvPr/>
        </p:nvSpPr>
        <p:spPr>
          <a:xfrm>
            <a:off x="2643175" y="1928802"/>
            <a:ext cx="6500826" cy="646331"/>
          </a:xfrm>
          <a:prstGeom prst="rect">
            <a:avLst/>
          </a:prstGeom>
        </p:spPr>
        <p:txBody>
          <a:bodyPr wrap="square">
            <a:spAutoFit/>
          </a:bodyPr>
          <a:lstStyle/>
          <a:p>
            <a:r>
              <a:rPr lang="en-US" altLang="zh-CN" b="1" smtClean="0">
                <a:sym typeface="+mn-ea"/>
              </a:rPr>
              <a:t>19</a:t>
            </a:r>
            <a:r>
              <a:rPr lang="zh-CN" altLang="en-US" b="1" smtClean="0">
                <a:sym typeface="+mn-ea"/>
              </a:rPr>
              <a:t>世纪末</a:t>
            </a:r>
            <a:r>
              <a:rPr lang="en-US" altLang="zh-CN" b="1" smtClean="0">
                <a:sym typeface="+mn-ea"/>
              </a:rPr>
              <a:t>20</a:t>
            </a:r>
            <a:r>
              <a:rPr lang="zh-CN" altLang="en-US" b="1" smtClean="0">
                <a:sym typeface="+mn-ea"/>
              </a:rPr>
              <a:t>世纪初，俄国资本主义经济不断发展，进入帝国主义阶段</a:t>
            </a:r>
            <a:endParaRPr lang="zh-CN" altLang="en-US"/>
          </a:p>
        </p:txBody>
      </p:sp>
      <p:sp>
        <p:nvSpPr>
          <p:cNvPr id="11" name="矩形 10"/>
          <p:cNvSpPr/>
          <p:nvPr/>
        </p:nvSpPr>
        <p:spPr>
          <a:xfrm>
            <a:off x="3286116" y="2643182"/>
            <a:ext cx="3857652" cy="646331"/>
          </a:xfrm>
          <a:prstGeom prst="rect">
            <a:avLst/>
          </a:prstGeom>
        </p:spPr>
        <p:txBody>
          <a:bodyPr wrap="square">
            <a:spAutoFit/>
          </a:bodyPr>
          <a:lstStyle/>
          <a:p>
            <a:r>
              <a:rPr lang="zh-CN" altLang="en-US" b="1" smtClean="0">
                <a:sym typeface="+mn-ea"/>
              </a:rPr>
              <a:t>沙皇专制统治却持续强化，社会矛盾日益尖锐</a:t>
            </a:r>
            <a:r>
              <a:rPr lang="zh-CN" altLang="en-US" b="1" smtClean="0"/>
              <a:t>思想</a:t>
            </a:r>
            <a:endParaRPr lang="zh-CN" altLang="en-US"/>
          </a:p>
        </p:txBody>
      </p:sp>
      <p:sp>
        <p:nvSpPr>
          <p:cNvPr id="12" name="矩形 11"/>
          <p:cNvSpPr/>
          <p:nvPr/>
        </p:nvSpPr>
        <p:spPr>
          <a:xfrm>
            <a:off x="2643174" y="3500438"/>
            <a:ext cx="4368504" cy="369332"/>
          </a:xfrm>
          <a:prstGeom prst="rect">
            <a:avLst/>
          </a:prstGeom>
        </p:spPr>
        <p:txBody>
          <a:bodyPr wrap="none">
            <a:spAutoFit/>
          </a:bodyPr>
          <a:lstStyle/>
          <a:p>
            <a:r>
              <a:rPr lang="zh-CN" altLang="en-US" b="1" smtClean="0">
                <a:sym typeface="+mn-ea"/>
              </a:rPr>
              <a:t>工业的发展造就了俄国第一代产业工人。</a:t>
            </a:r>
            <a:endParaRPr lang="zh-CN" altLang="en-US"/>
          </a:p>
        </p:txBody>
      </p:sp>
      <p:sp>
        <p:nvSpPr>
          <p:cNvPr id="13" name="矩形 12"/>
          <p:cNvSpPr/>
          <p:nvPr/>
        </p:nvSpPr>
        <p:spPr>
          <a:xfrm>
            <a:off x="2500298" y="4071942"/>
            <a:ext cx="4572000" cy="646331"/>
          </a:xfrm>
          <a:prstGeom prst="rect">
            <a:avLst/>
          </a:prstGeom>
        </p:spPr>
        <p:txBody>
          <a:bodyPr>
            <a:spAutoFit/>
          </a:bodyPr>
          <a:lstStyle/>
          <a:p>
            <a:r>
              <a:rPr lang="zh-CN" altLang="en-US" b="1" smtClean="0">
                <a:sym typeface="+mn-ea"/>
              </a:rPr>
              <a:t>1898 年，俄国社会民主工党宣告成立，展开了有组织的工人运动。</a:t>
            </a:r>
            <a:endParaRPr lang="zh-CN" altLang="en-US"/>
          </a:p>
        </p:txBody>
      </p:sp>
      <p:sp>
        <p:nvSpPr>
          <p:cNvPr id="14" name="矩形 13"/>
          <p:cNvSpPr/>
          <p:nvPr/>
        </p:nvSpPr>
        <p:spPr>
          <a:xfrm>
            <a:off x="2428860" y="4929198"/>
            <a:ext cx="4572000" cy="646331"/>
          </a:xfrm>
          <a:prstGeom prst="rect">
            <a:avLst/>
          </a:prstGeom>
        </p:spPr>
        <p:txBody>
          <a:bodyPr>
            <a:spAutoFit/>
          </a:bodyPr>
          <a:lstStyle/>
          <a:p>
            <a:r>
              <a:rPr lang="zh-CN" altLang="en-US" b="1" smtClean="0">
                <a:sym typeface="+mn-ea"/>
              </a:rPr>
              <a:t>1900 年列宁创办《火星报》，宣传马克思主义</a:t>
            </a:r>
            <a:endParaRPr lang="zh-CN" altLang="en-US"/>
          </a:p>
        </p:txBody>
      </p:sp>
      <p:sp>
        <p:nvSpPr>
          <p:cNvPr id="15" name="矩形 14"/>
          <p:cNvSpPr/>
          <p:nvPr/>
        </p:nvSpPr>
        <p:spPr>
          <a:xfrm>
            <a:off x="285720" y="5643578"/>
            <a:ext cx="2042547" cy="461665"/>
          </a:xfrm>
          <a:prstGeom prst="rect">
            <a:avLst/>
          </a:prstGeom>
        </p:spPr>
        <p:txBody>
          <a:bodyPr wrap="none">
            <a:spAutoFit/>
          </a:bodyPr>
          <a:lstStyle/>
          <a:p>
            <a:r>
              <a:rPr lang="en-US" altLang="zh-CN" sz="2400" b="1" smtClean="0">
                <a:latin typeface="+mj-ea"/>
                <a:ea typeface="+mj-ea"/>
              </a:rPr>
              <a:t>2.</a:t>
            </a:r>
            <a:r>
              <a:rPr lang="zh-CN" altLang="en-US" sz="2400" b="1" smtClean="0">
                <a:latin typeface="+mj-ea"/>
                <a:ea typeface="+mj-ea"/>
              </a:rPr>
              <a:t>形成标志：</a:t>
            </a:r>
            <a:endParaRPr lang="zh-CN" altLang="en-US" sz="2400" b="1">
              <a:latin typeface="+mj-ea"/>
              <a:ea typeface="+mj-ea"/>
            </a:endParaRPr>
          </a:p>
        </p:txBody>
      </p:sp>
      <p:sp>
        <p:nvSpPr>
          <p:cNvPr id="16" name="矩形 15"/>
          <p:cNvSpPr/>
          <p:nvPr/>
        </p:nvSpPr>
        <p:spPr>
          <a:xfrm>
            <a:off x="2285984" y="5715016"/>
            <a:ext cx="4572000" cy="646331"/>
          </a:xfrm>
          <a:prstGeom prst="rect">
            <a:avLst/>
          </a:prstGeom>
        </p:spPr>
        <p:txBody>
          <a:bodyPr>
            <a:spAutoFit/>
          </a:bodyPr>
          <a:lstStyle/>
          <a:p>
            <a:r>
              <a:rPr lang="zh-CN" altLang="en-US" b="1" smtClean="0"/>
              <a:t>1903年俄国社会民主工党第二次代表大会的召开</a:t>
            </a:r>
            <a:r>
              <a:rPr lang="en-US" altLang="zh-CN" b="1" smtClean="0"/>
              <a:t>————</a:t>
            </a:r>
            <a:r>
              <a:rPr lang="zh-CN" altLang="en-US" b="1" smtClean="0"/>
              <a:t>也标志着布尔什维克党的建立。</a:t>
            </a:r>
            <a:endParaRPr lang="zh-CN" altLang="en-US" b="1"/>
          </a:p>
        </p:txBody>
      </p:sp>
      <p:sp>
        <p:nvSpPr>
          <p:cNvPr id="17" name="文本框 71687"/>
          <p:cNvSpPr txBox="1"/>
          <p:nvPr/>
        </p:nvSpPr>
        <p:spPr>
          <a:xfrm>
            <a:off x="684213" y="-3592"/>
            <a:ext cx="5759450" cy="768350"/>
          </a:xfrm>
          <a:prstGeom prst="rect">
            <a:avLst/>
          </a:prstGeom>
          <a:solidFill>
            <a:srgbClr val="000000"/>
          </a:solidFill>
          <a:ln w="9525">
            <a:noFill/>
          </a:ln>
        </p:spPr>
        <p:txBody>
          <a:bodyPr anchor="t">
            <a:spAutoFit/>
          </a:bodyPr>
          <a:lstStyle/>
          <a:p>
            <a:pPr>
              <a:spcBef>
                <a:spcPct val="50000"/>
              </a:spcBef>
            </a:pPr>
            <a:r>
              <a:rPr lang="zh-CN" altLang="en-US" sz="4400" b="1">
                <a:solidFill>
                  <a:srgbClr val="FFFF00"/>
                </a:solidFill>
                <a:latin typeface="Times New Roman" panose="02020603050405020304" pitchFamily="18" charset="0"/>
                <a:ea typeface="黑体" panose="02010609060101010101" pitchFamily="2" charset="-122"/>
              </a:rPr>
              <a:t>一</a:t>
            </a:r>
            <a:r>
              <a:rPr lang="zh-CN" altLang="en-US" sz="4400" b="1" smtClean="0">
                <a:solidFill>
                  <a:srgbClr val="FFFF00"/>
                </a:solidFill>
                <a:latin typeface="Times New Roman" panose="02020603050405020304" pitchFamily="18" charset="0"/>
                <a:ea typeface="黑体" panose="02010609060101010101" pitchFamily="2" charset="-122"/>
              </a:rPr>
              <a:t>、</a:t>
            </a:r>
            <a:r>
              <a:rPr lang="zh-CN" altLang="en-US" sz="4400" b="1">
                <a:solidFill>
                  <a:srgbClr val="FFFF00"/>
                </a:solidFill>
                <a:latin typeface="Times New Roman" panose="02020603050405020304" pitchFamily="18" charset="0"/>
                <a:ea typeface="黑体" panose="02010609060101010101" pitchFamily="2" charset="-122"/>
              </a:rPr>
              <a:t>十月革命的胜利</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ppt_x"/>
                                          </p:val>
                                        </p:tav>
                                        <p:tav tm="100000">
                                          <p:val>
                                            <p:strVal val="#ppt_x"/>
                                          </p:val>
                                        </p:tav>
                                      </p:tavLst>
                                    </p:anim>
                                    <p:anim calcmode="lin" valueType="num">
                                      <p:cBhvr additive="base">
                                        <p:cTn id="1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3" fill="hold" nodeType="clickPar">
                      <p:stCondLst>
                        <p:cond delay="indefinite"/>
                      </p:stCondLst>
                      <p:childTnLst>
                        <p:par>
                          <p:cTn id="14" fill="hold" nodeType="afterGroup">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500" fill="hold"/>
                                        <p:tgtEl>
                                          <p:spTgt spid="11"/>
                                        </p:tgtEl>
                                        <p:attrNameLst>
                                          <p:attrName>ppt_x</p:attrName>
                                        </p:attrNameLst>
                                      </p:cBhvr>
                                      <p:tavLst>
                                        <p:tav tm="0">
                                          <p:val>
                                            <p:strVal val="#ppt_x"/>
                                          </p:val>
                                        </p:tav>
                                        <p:tav tm="100000">
                                          <p:val>
                                            <p:strVal val="#ppt_x"/>
                                          </p:val>
                                        </p:tav>
                                      </p:tavLst>
                                    </p:anim>
                                    <p:anim calcmode="lin" valueType="num">
                                      <p:cBhvr additive="base">
                                        <p:cTn id="1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9" fill="hold" nodeType="clickPar">
                      <p:stCondLst>
                        <p:cond delay="indefinite"/>
                      </p:stCondLst>
                      <p:childTnLst>
                        <p:par>
                          <p:cTn id="20" fill="hold" nodeType="afterGroup">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500" fill="hold"/>
                                        <p:tgtEl>
                                          <p:spTgt spid="12"/>
                                        </p:tgtEl>
                                        <p:attrNameLst>
                                          <p:attrName>ppt_x</p:attrName>
                                        </p:attrNameLst>
                                      </p:cBhvr>
                                      <p:tavLst>
                                        <p:tav tm="0">
                                          <p:val>
                                            <p:strVal val="#ppt_x"/>
                                          </p:val>
                                        </p:tav>
                                        <p:tav tm="100000">
                                          <p:val>
                                            <p:strVal val="#ppt_x"/>
                                          </p:val>
                                        </p:tav>
                                      </p:tavLst>
                                    </p:anim>
                                    <p:anim calcmode="lin" valueType="num">
                                      <p:cBhvr additive="base">
                                        <p:cTn id="2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5" fill="hold" nodeType="clickPar">
                      <p:stCondLst>
                        <p:cond delay="indefinite"/>
                      </p:stCondLst>
                      <p:childTnLst>
                        <p:par>
                          <p:cTn id="26" fill="hold" nodeType="afterGroup">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500" fill="hold"/>
                                        <p:tgtEl>
                                          <p:spTgt spid="13"/>
                                        </p:tgtEl>
                                        <p:attrNameLst>
                                          <p:attrName>ppt_x</p:attrName>
                                        </p:attrNameLst>
                                      </p:cBhvr>
                                      <p:tavLst>
                                        <p:tav tm="0">
                                          <p:val>
                                            <p:strVal val="#ppt_x"/>
                                          </p:val>
                                        </p:tav>
                                        <p:tav tm="100000">
                                          <p:val>
                                            <p:strVal val="#ppt_x"/>
                                          </p:val>
                                        </p:tav>
                                      </p:tavLst>
                                    </p:anim>
                                    <p:anim calcmode="lin" valueType="num">
                                      <p:cBhvr additive="base">
                                        <p:cTn id="30"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31" fill="hold" nodeType="clickPar">
                      <p:stCondLst>
                        <p:cond delay="indefinite"/>
                      </p:stCondLst>
                      <p:childTnLst>
                        <p:par>
                          <p:cTn id="32" fill="hold" nodeType="afterGroup">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14"/>
                                        </p:tgtEl>
                                        <p:attrNameLst>
                                          <p:attrName>style.visibility</p:attrName>
                                        </p:attrNameLst>
                                      </p:cBhvr>
                                      <p:to>
                                        <p:strVal val="visible"/>
                                      </p:to>
                                    </p:set>
                                    <p:anim calcmode="lin" valueType="num">
                                      <p:cBhvr additive="base">
                                        <p:cTn id="35" dur="500" fill="hold"/>
                                        <p:tgtEl>
                                          <p:spTgt spid="14"/>
                                        </p:tgtEl>
                                        <p:attrNameLst>
                                          <p:attrName>ppt_x</p:attrName>
                                        </p:attrNameLst>
                                      </p:cBhvr>
                                      <p:tavLst>
                                        <p:tav tm="0">
                                          <p:val>
                                            <p:strVal val="#ppt_x"/>
                                          </p:val>
                                        </p:tav>
                                        <p:tav tm="100000">
                                          <p:val>
                                            <p:strVal val="#ppt_x"/>
                                          </p:val>
                                        </p:tav>
                                      </p:tavLst>
                                    </p:anim>
                                    <p:anim calcmode="lin" valueType="num">
                                      <p:cBhvr additive="base">
                                        <p:cTn id="36"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37" fill="hold" nodeType="clickPar">
                      <p:stCondLst>
                        <p:cond delay="indefinite"/>
                      </p:stCondLst>
                      <p:childTnLst>
                        <p:par>
                          <p:cTn id="38" fill="hold" nodeType="afterGroup">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16">
                                            <p:txEl>
                                              <p:pRg st="0" end="0"/>
                                            </p:txEl>
                                          </p:spTgt>
                                        </p:tgtEl>
                                        <p:attrNameLst>
                                          <p:attrName>style.visibility</p:attrName>
                                        </p:attrNameLst>
                                      </p:cBhvr>
                                      <p:to>
                                        <p:strVal val="visible"/>
                                      </p:to>
                                    </p:set>
                                    <p:anim calcmode="lin" valueType="num">
                                      <p:cBhvr additive="base">
                                        <p:cTn id="41" dur="500" fill="hold"/>
                                        <p:tgtEl>
                                          <p:spTgt spid="16">
                                            <p:txEl>
                                              <p:pRg st="0" end="0"/>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1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43" fill="hold" nodeType="clickPar">
                      <p:stCondLst>
                        <p:cond delay="indefinite"/>
                      </p:stCondLst>
                      <p:childTnLst>
                        <p:par>
                          <p:cTn id="44" fill="hold" nodeType="afterGroup">
                            <p:stCondLst>
                              <p:cond delay="0"/>
                            </p:stCondLst>
                            <p:childTnLst>
                              <p:par>
                                <p:cTn id="45" presetID="8" presetClass="emph" presetSubtype="0" fill="hold" nodeType="clickEffect">
                                  <p:stCondLst>
                                    <p:cond delay="0"/>
                                  </p:stCondLst>
                                  <p:childTnLst>
                                    <p:animRot by="21600000">
                                      <p:cBhvr>
                                        <p:cTn id="46" dur="2000" fill="hold"/>
                                        <p:tgtEl>
                                          <p:spTgt spid="1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0" grpId="0"/>
      <p:bldP spid="11" grpId="0"/>
      <p:bldP spid="12" grpId="0"/>
      <p:bldP spid="13" grpId="0"/>
      <p:bldP spid="14" grpId="0"/>
      <p:bldP spid="16" grpId="0" build="allAtOnce"/>
    </p:bldLst>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142844" y="0"/>
            <a:ext cx="6666107" cy="1143000"/>
          </a:xfrm>
        </p:spPr>
        <p:txBody>
          <a:bodyPr>
            <a:normAutofit/>
          </a:bodyPr>
          <a:lstStyle/>
          <a:p>
            <a:pPr algn="l"/>
            <a:r>
              <a:rPr lang="en-US" altLang="zh-CN" sz="3200" smtClean="0"/>
              <a:t>3.</a:t>
            </a:r>
            <a:r>
              <a:rPr lang="zh-CN" altLang="en-US" sz="3200" b="1" smtClean="0"/>
              <a:t>形成规律</a:t>
            </a:r>
            <a:r>
              <a:rPr lang="zh-CN" altLang="en-US" sz="3200" smtClean="0"/>
              <a:t>：</a:t>
            </a:r>
            <a:endParaRPr lang="zh-CN" altLang="en-US" sz="3200"/>
          </a:p>
        </p:txBody>
      </p:sp>
      <p:sp>
        <p:nvSpPr>
          <p:cNvPr id="3" name="内容占位符 2"/>
          <p:cNvSpPr>
            <a:spLocks noGrp="1"/>
          </p:cNvSpPr>
          <p:nvPr>
            <p:ph idx="1"/>
          </p:nvPr>
        </p:nvSpPr>
        <p:spPr>
          <a:xfrm>
            <a:off x="428596" y="928670"/>
            <a:ext cx="7643866" cy="857256"/>
          </a:xfrm>
        </p:spPr>
        <p:txBody>
          <a:bodyPr>
            <a:normAutofit fontScale="25000" lnSpcReduction="20000"/>
          </a:bodyPr>
          <a:lstStyle/>
          <a:p>
            <a:pPr>
              <a:lnSpc>
                <a:spcPct val="120000"/>
              </a:lnSpc>
              <a:buNone/>
            </a:pPr>
            <a:r>
              <a:rPr lang="zh-CN" altLang="en-US" sz="9600" b="1" smtClean="0"/>
              <a:t> </a:t>
            </a:r>
            <a:r>
              <a:rPr lang="zh-CN" altLang="zh-CN" sz="7200" b="1" kern="100" smtClean="0">
                <a:latin typeface="Calibri" panose="020f0502020204030204" pitchFamily="34" charset="0"/>
                <a:ea typeface="宋体" panose="02010600030101010101" pitchFamily="2" charset="-122"/>
                <a:cs typeface="Times New Roman" panose="02020603050405020304" pitchFamily="18" charset="0"/>
              </a:rPr>
              <a:t>列宁</a:t>
            </a:r>
            <a:r>
              <a:rPr lang="zh-CN" altLang="zh-CN" sz="7200" b="1" kern="100">
                <a:latin typeface="Calibri" panose="020f0502020204030204" pitchFamily="34" charset="0"/>
                <a:ea typeface="宋体" panose="02010600030101010101" pitchFamily="2" charset="-122"/>
                <a:cs typeface="Times New Roman" panose="02020603050405020304" pitchFamily="18" charset="0"/>
              </a:rPr>
              <a:t>深刻</a:t>
            </a:r>
            <a:r>
              <a:rPr lang="zh-CN" altLang="zh-CN" sz="7200" b="1" kern="100" smtClean="0">
                <a:latin typeface="Calibri" panose="020f0502020204030204" pitchFamily="34" charset="0"/>
                <a:ea typeface="宋体" panose="02010600030101010101" pitchFamily="2" charset="-122"/>
                <a:cs typeface="Times New Roman" panose="02020603050405020304" pitchFamily="18" charset="0"/>
              </a:rPr>
              <a:t>洞悉</a:t>
            </a:r>
            <a:r>
              <a:rPr lang="zh-CN" altLang="en-US" sz="7200" b="1" kern="100" smtClean="0">
                <a:solidFill>
                  <a:srgbClr val="FF0000"/>
                </a:solidFill>
                <a:latin typeface="Calibri" panose="020f0502020204030204" pitchFamily="34" charset="0"/>
                <a:ea typeface="宋体" panose="02010600030101010101" pitchFamily="2" charset="-122"/>
                <a:cs typeface="Times New Roman" panose="02020603050405020304" pitchFamily="18" charset="0"/>
              </a:rPr>
              <a:t>帝国主义</a:t>
            </a:r>
            <a:r>
              <a:rPr lang="zh-CN" altLang="zh-CN" sz="7200" b="1" kern="100" smtClean="0">
                <a:solidFill>
                  <a:srgbClr val="FF0000"/>
                </a:solidFill>
                <a:latin typeface="Calibri" panose="020f0502020204030204" pitchFamily="34" charset="0"/>
                <a:ea typeface="宋体" panose="02010600030101010101" pitchFamily="2" charset="-122"/>
                <a:cs typeface="Times New Roman" panose="02020603050405020304" pitchFamily="18" charset="0"/>
              </a:rPr>
              <a:t>时代</a:t>
            </a:r>
            <a:r>
              <a:rPr lang="zh-CN" altLang="zh-CN" sz="7200" b="1" kern="100">
                <a:latin typeface="Calibri" panose="020f0502020204030204" pitchFamily="34" charset="0"/>
                <a:ea typeface="宋体" panose="02010600030101010101" pitchFamily="2" charset="-122"/>
                <a:cs typeface="Times New Roman" panose="02020603050405020304" pitchFamily="18" charset="0"/>
              </a:rPr>
              <a:t>资本主义发展的新特征</a:t>
            </a:r>
            <a:r>
              <a:rPr lang="zh-CN" altLang="zh-CN" sz="7200" b="1" kern="100" smtClean="0">
                <a:latin typeface="Calibri" panose="020f0502020204030204" pitchFamily="34" charset="0"/>
                <a:ea typeface="宋体" panose="02010600030101010101" pitchFamily="2" charset="-122"/>
                <a:cs typeface="Times New Roman" panose="02020603050405020304" pitchFamily="18" charset="0"/>
              </a:rPr>
              <a:t>，</a:t>
            </a:r>
            <a:endParaRPr lang="en-US" altLang="zh-CN" sz="7200" b="1" kern="100" smtClean="0">
              <a:latin typeface="Calibri" pitchFamily="34" charset="0"/>
              <a:ea typeface="宋体" pitchFamily="2" charset="-122"/>
              <a:cs typeface="Times New Roman" panose="02020603050405020304" pitchFamily="18" charset="0"/>
            </a:endParaRPr>
          </a:p>
          <a:p>
            <a:pPr>
              <a:lnSpc>
                <a:spcPct val="120000"/>
              </a:lnSpc>
              <a:buNone/>
            </a:pPr>
            <a:r>
              <a:rPr lang="zh-CN" altLang="zh-CN" sz="7200" b="1" kern="100" smtClean="0">
                <a:latin typeface="Calibri" panose="020f0502020204030204" pitchFamily="34" charset="0"/>
                <a:ea typeface="宋体" panose="02010600030101010101" pitchFamily="2" charset="-122"/>
                <a:cs typeface="Times New Roman" panose="02020603050405020304" pitchFamily="18" charset="0"/>
              </a:rPr>
              <a:t>把</a:t>
            </a:r>
            <a:r>
              <a:rPr lang="zh-CN" altLang="zh-CN" sz="7200" b="1" kern="100">
                <a:solidFill>
                  <a:srgbClr val="FF0000"/>
                </a:solidFill>
                <a:latin typeface="Calibri" panose="020f0502020204030204" pitchFamily="34" charset="0"/>
                <a:ea typeface="宋体" panose="02010600030101010101" pitchFamily="2" charset="-122"/>
                <a:cs typeface="Times New Roman" panose="02020603050405020304" pitchFamily="18" charset="0"/>
              </a:rPr>
              <a:t>马克思主义</a:t>
            </a:r>
            <a:r>
              <a:rPr lang="zh-CN" altLang="zh-CN" sz="7200" b="1" kern="100" smtClean="0">
                <a:solidFill>
                  <a:srgbClr val="FF0000"/>
                </a:solidFill>
                <a:latin typeface="Calibri" panose="020f0502020204030204" pitchFamily="34" charset="0"/>
                <a:ea typeface="宋体" panose="02010600030101010101" pitchFamily="2" charset="-122"/>
                <a:cs typeface="Times New Roman" panose="02020603050405020304" pitchFamily="18" charset="0"/>
              </a:rPr>
              <a:t>基本原理</a:t>
            </a:r>
            <a:r>
              <a:rPr lang="zh-CN" altLang="zh-CN" sz="7200" b="1" kern="100">
                <a:latin typeface="Calibri" panose="020f0502020204030204" pitchFamily="34" charset="0"/>
                <a:ea typeface="宋体" panose="02010600030101010101" pitchFamily="2" charset="-122"/>
                <a:cs typeface="Times New Roman" panose="02020603050405020304" pitchFamily="18" charset="0"/>
              </a:rPr>
              <a:t>与</a:t>
            </a:r>
            <a:r>
              <a:rPr lang="zh-CN" altLang="zh-CN" sz="7200" b="1" kern="100">
                <a:solidFill>
                  <a:srgbClr val="FF0000"/>
                </a:solidFill>
                <a:latin typeface="Calibri" panose="020f0502020204030204" pitchFamily="34" charset="0"/>
                <a:ea typeface="宋体" panose="02010600030101010101" pitchFamily="2" charset="-122"/>
                <a:cs typeface="Times New Roman" panose="02020603050405020304" pitchFamily="18" charset="0"/>
              </a:rPr>
              <a:t>俄国革命具体实际</a:t>
            </a:r>
            <a:r>
              <a:rPr lang="zh-CN" altLang="zh-CN" sz="7200" b="1" kern="100">
                <a:latin typeface="Calibri" panose="020f0502020204030204" pitchFamily="34" charset="0"/>
                <a:ea typeface="宋体" panose="02010600030101010101" pitchFamily="2" charset="-122"/>
                <a:cs typeface="Times New Roman" panose="02020603050405020304" pitchFamily="18" charset="0"/>
              </a:rPr>
              <a:t>结合起来，形成</a:t>
            </a:r>
            <a:r>
              <a:rPr lang="zh-CN" altLang="zh-CN" sz="7200" b="1" kern="100" smtClean="0">
                <a:latin typeface="Calibri" panose="020f0502020204030204" pitchFamily="34" charset="0"/>
                <a:ea typeface="宋体" panose="02010600030101010101" pitchFamily="2" charset="-122"/>
                <a:cs typeface="Times New Roman" panose="02020603050405020304" pitchFamily="18" charset="0"/>
              </a:rPr>
              <a:t>了</a:t>
            </a:r>
            <a:r>
              <a:rPr lang="zh-CN" altLang="en-US" sz="7200" b="1" kern="100" smtClean="0">
                <a:latin typeface="Calibri" panose="020f0502020204030204" pitchFamily="34" charset="0"/>
                <a:ea typeface="宋体" panose="02010600030101010101" pitchFamily="2" charset="-122"/>
                <a:cs typeface="Times New Roman" panose="02020603050405020304" pitchFamily="18" charset="0"/>
              </a:rPr>
              <a:t>列宁主义。</a:t>
            </a:r>
            <a:endParaRPr lang="en-US" altLang="zh-CN" sz="7200" b="1" kern="100" smtClean="0">
              <a:latin typeface="Calibri" panose="020f0502020204030204" pitchFamily="34" charset="0"/>
              <a:ea typeface="宋体" panose="02010600030101010101" pitchFamily="2" charset="-122"/>
              <a:cs typeface="Times New Roman" panose="02020603050405020304" pitchFamily="18" charset="0"/>
            </a:endParaRPr>
          </a:p>
          <a:p>
            <a:pPr marL="130175" indent="-153035">
              <a:lnSpc>
                <a:spcPct val="170000"/>
              </a:lnSpc>
              <a:spcAft>
                <a:spcPct val="0"/>
              </a:spcAft>
              <a:buNone/>
            </a:pPr>
            <a:r>
              <a:rPr lang="zh-CN" altLang="en-US" sz="7200" b="1" kern="100" smtClean="0">
                <a:latin typeface="Calibri" panose="020f0502020204030204" pitchFamily="34" charset="0"/>
                <a:ea typeface="宋体" panose="02010600030101010101" pitchFamily="2" charset="-122"/>
                <a:cs typeface="Times New Roman" panose="02020603050405020304" pitchFamily="18" charset="0"/>
              </a:rPr>
              <a:t>          </a:t>
            </a:r>
            <a:endParaRPr lang="zh-CN" altLang="zh-CN" sz="7200" b="1" kern="100">
              <a:latin typeface="Calibri" pitchFamily="34" charset="0"/>
              <a:ea typeface="宋体" pitchFamily="2" charset="-122"/>
              <a:cs typeface="Times New Roman" panose="02020603050405020304" pitchFamily="18" charset="0"/>
            </a:endParaRPr>
          </a:p>
          <a:p>
            <a:pPr>
              <a:buNone/>
            </a:pPr>
            <a:endParaRPr lang="zh-CN" altLang="en-US" sz="8000" b="1"/>
          </a:p>
          <a:p>
            <a:endParaRPr lang="zh-CN" altLang="en-US" sz="9600" b="1"/>
          </a:p>
        </p:txBody>
      </p:sp>
      <p:sp>
        <p:nvSpPr>
          <p:cNvPr id="4" name="矩形 3"/>
          <p:cNvSpPr/>
          <p:nvPr/>
        </p:nvSpPr>
        <p:spPr>
          <a:xfrm>
            <a:off x="785786" y="2928934"/>
            <a:ext cx="7000924" cy="1062855"/>
          </a:xfrm>
          <a:prstGeom prst="rect">
            <a:avLst/>
          </a:prstGeom>
        </p:spPr>
        <p:txBody>
          <a:bodyPr wrap="square">
            <a:spAutoFit/>
          </a:bodyPr>
          <a:lstStyle/>
          <a:p>
            <a:pPr indent="228600">
              <a:lnSpc>
                <a:spcPct val="120000"/>
              </a:lnSpc>
              <a:spcAft>
                <a:spcPct val="0"/>
              </a:spcAft>
            </a:pPr>
            <a:r>
              <a:rPr lang="zh-CN" altLang="zh-CN" b="1" kern="100" smtClean="0">
                <a:latin typeface="Calibri" panose="020f0502020204030204" pitchFamily="34" charset="0"/>
                <a:ea typeface="宋体" panose="02010600030101010101" pitchFamily="2" charset="-122"/>
                <a:cs typeface="Times New Roman" panose="02020603050405020304" pitchFamily="18" charset="0"/>
              </a:rPr>
              <a:t>列宁主义是</a:t>
            </a:r>
            <a:r>
              <a:rPr lang="zh-CN" altLang="en-US" b="1" kern="100" smtClean="0">
                <a:solidFill>
                  <a:srgbClr val="FF0000"/>
                </a:solidFill>
                <a:latin typeface="Calibri" panose="020f0502020204030204" pitchFamily="34" charset="0"/>
                <a:ea typeface="宋体" panose="02010600030101010101" pitchFamily="2" charset="-122"/>
                <a:cs typeface="Times New Roman" panose="02020603050405020304" pitchFamily="18" charset="0"/>
              </a:rPr>
              <a:t>帝国主义</a:t>
            </a:r>
            <a:r>
              <a:rPr lang="zh-CN" altLang="zh-CN" b="1" kern="100" smtClean="0">
                <a:solidFill>
                  <a:srgbClr val="FF0000"/>
                </a:solidFill>
                <a:latin typeface="Calibri" panose="020f0502020204030204" pitchFamily="34" charset="0"/>
                <a:ea typeface="宋体" panose="02010600030101010101" pitchFamily="2" charset="-122"/>
                <a:cs typeface="Times New Roman" panose="02020603050405020304" pitchFamily="18" charset="0"/>
              </a:rPr>
              <a:t>和无产阶级革命时代</a:t>
            </a:r>
            <a:r>
              <a:rPr lang="zh-CN" altLang="zh-CN" b="1" kern="100" smtClean="0">
                <a:latin typeface="Calibri" panose="020f0502020204030204" pitchFamily="34" charset="0"/>
                <a:ea typeface="宋体" panose="02010600030101010101" pitchFamily="2" charset="-122"/>
                <a:cs typeface="Times New Roman" panose="02020603050405020304" pitchFamily="18" charset="0"/>
              </a:rPr>
              <a:t>的马克思主义。</a:t>
            </a:r>
            <a:r>
              <a:rPr lang="zh-CN" altLang="en-US" b="1" kern="100" smtClean="0">
                <a:latin typeface="Calibri" panose="020f0502020204030204" pitchFamily="34" charset="0"/>
                <a:ea typeface="宋体" panose="02010600030101010101" pitchFamily="2" charset="-122"/>
                <a:cs typeface="Times New Roman" panose="02020603050405020304" pitchFamily="18" charset="0"/>
              </a:rPr>
              <a:t>它</a:t>
            </a:r>
            <a:r>
              <a:rPr lang="zh-CN" altLang="zh-CN" b="1" kern="100" smtClean="0">
                <a:latin typeface="Calibri" panose="020f0502020204030204" pitchFamily="34" charset="0"/>
                <a:ea typeface="宋体" panose="02010600030101010101" pitchFamily="2" charset="-122"/>
                <a:cs typeface="Times New Roman" panose="02020603050405020304" pitchFamily="18" charset="0"/>
              </a:rPr>
              <a:t>创造性的提出</a:t>
            </a:r>
            <a:r>
              <a:rPr lang="zh-CN" altLang="en-US" b="1" kern="100" smtClean="0">
                <a:solidFill>
                  <a:srgbClr val="FF0000"/>
                </a:solidFill>
                <a:latin typeface="Calibri" panose="020f0502020204030204" pitchFamily="34" charset="0"/>
                <a:ea typeface="宋体" panose="02010600030101010101" pitchFamily="2" charset="-122"/>
                <a:cs typeface="Times New Roman" panose="02020603050405020304" pitchFamily="18" charset="0"/>
              </a:rPr>
              <a:t>社会主义</a:t>
            </a:r>
            <a:r>
              <a:rPr lang="zh-CN" altLang="en-US" b="1" kern="100" smtClean="0">
                <a:latin typeface="Calibri" panose="020f0502020204030204" pitchFamily="34" charset="0"/>
                <a:ea typeface="宋体" panose="02010600030101010101" pitchFamily="2" charset="-122"/>
                <a:cs typeface="Times New Roman" panose="02020603050405020304" pitchFamily="18" charset="0"/>
              </a:rPr>
              <a:t>可能在</a:t>
            </a:r>
            <a:r>
              <a:rPr lang="zh-CN" altLang="en-US" b="1" kern="100" smtClean="0">
                <a:solidFill>
                  <a:srgbClr val="FF0000"/>
                </a:solidFill>
                <a:latin typeface="Calibri" panose="020f0502020204030204" pitchFamily="34" charset="0"/>
                <a:ea typeface="宋体" panose="02010600030101010101" pitchFamily="2" charset="-122"/>
                <a:cs typeface="Times New Roman" panose="02020603050405020304" pitchFamily="18" charset="0"/>
              </a:rPr>
              <a:t>一国或数国</a:t>
            </a:r>
            <a:r>
              <a:rPr lang="zh-CN" altLang="zh-CN" b="1" kern="100" smtClean="0">
                <a:solidFill>
                  <a:srgbClr val="FF0000"/>
                </a:solidFill>
                <a:latin typeface="Calibri" panose="020f0502020204030204" pitchFamily="34" charset="0"/>
                <a:ea typeface="宋体" panose="02010600030101010101" pitchFamily="2" charset="-122"/>
                <a:cs typeface="Times New Roman" panose="02020603050405020304" pitchFamily="18" charset="0"/>
              </a:rPr>
              <a:t>首先取得胜利</a:t>
            </a:r>
            <a:r>
              <a:rPr lang="zh-CN" altLang="zh-CN" b="1" kern="100" smtClean="0">
                <a:latin typeface="Calibri" panose="020f0502020204030204" pitchFamily="34" charset="0"/>
                <a:ea typeface="宋体" panose="02010600030101010101" pitchFamily="2" charset="-122"/>
                <a:cs typeface="Times New Roman" panose="02020603050405020304" pitchFamily="18" charset="0"/>
              </a:rPr>
              <a:t>等一系列</a:t>
            </a:r>
            <a:r>
              <a:rPr lang="zh-CN" altLang="zh-CN" b="1" kern="100" smtClean="0">
                <a:solidFill>
                  <a:srgbClr val="FF0000"/>
                </a:solidFill>
                <a:latin typeface="Calibri" panose="020f0502020204030204" pitchFamily="34" charset="0"/>
                <a:ea typeface="宋体" panose="02010600030101010101" pitchFamily="2" charset="-122"/>
                <a:cs typeface="Times New Roman" panose="02020603050405020304" pitchFamily="18" charset="0"/>
              </a:rPr>
              <a:t>社会主义革命和社会主义建设理论</a:t>
            </a:r>
            <a:r>
              <a:rPr lang="zh-CN" altLang="en-US" b="1" kern="100" smtClean="0">
                <a:latin typeface="Calibri" panose="020f0502020204030204" pitchFamily="34" charset="0"/>
                <a:ea typeface="宋体" panose="02010600030101010101" pitchFamily="2" charset="-122"/>
                <a:cs typeface="Times New Roman" panose="02020603050405020304" pitchFamily="18" charset="0"/>
              </a:rPr>
              <a:t>。</a:t>
            </a:r>
            <a:endParaRPr lang="zh-CN" altLang="zh-CN" b="1" kern="100">
              <a:latin typeface="Calibri" pitchFamily="34" charset="0"/>
              <a:ea typeface="宋体" pitchFamily="2" charset="-122"/>
              <a:cs typeface="Times New Roman" panose="02020603050405020304" pitchFamily="18" charset="0"/>
            </a:endParaRPr>
          </a:p>
        </p:txBody>
      </p:sp>
      <p:sp>
        <p:nvSpPr>
          <p:cNvPr id="5" name="矩形 4"/>
          <p:cNvSpPr/>
          <p:nvPr/>
        </p:nvSpPr>
        <p:spPr>
          <a:xfrm>
            <a:off x="357158" y="4857760"/>
            <a:ext cx="6143668" cy="369332"/>
          </a:xfrm>
          <a:prstGeom prst="rect">
            <a:avLst/>
          </a:prstGeom>
        </p:spPr>
        <p:txBody>
          <a:bodyPr wrap="square">
            <a:spAutoFit/>
          </a:bodyPr>
          <a:lstStyle/>
          <a:p>
            <a:r>
              <a:rPr lang="zh-CN" altLang="zh-CN" b="1" kern="100" smtClean="0">
                <a:latin typeface="Calibri" panose="020f0502020204030204" pitchFamily="34" charset="0"/>
                <a:ea typeface="宋体" panose="02010600030101010101" pitchFamily="2" charset="-122"/>
                <a:cs typeface="Times New Roman" panose="02020603050405020304" pitchFamily="18" charset="0"/>
              </a:rPr>
              <a:t>为帝国主义时代的</a:t>
            </a:r>
            <a:r>
              <a:rPr lang="zh-CN" altLang="en-US" b="1" kern="100" smtClean="0">
                <a:solidFill>
                  <a:srgbClr val="FF0000"/>
                </a:solidFill>
                <a:latin typeface="Calibri" panose="020f0502020204030204" pitchFamily="34" charset="0"/>
                <a:ea typeface="宋体" panose="02010600030101010101" pitchFamily="2" charset="-122"/>
                <a:cs typeface="Times New Roman" panose="02020603050405020304" pitchFamily="18" charset="0"/>
              </a:rPr>
              <a:t>无产阶级革命</a:t>
            </a:r>
            <a:r>
              <a:rPr lang="zh-CN" altLang="zh-CN" b="1" kern="100" smtClean="0">
                <a:latin typeface="Calibri" panose="020f0502020204030204" pitchFamily="34" charset="0"/>
                <a:ea typeface="宋体" panose="02010600030101010101" pitchFamily="2" charset="-122"/>
                <a:cs typeface="Times New Roman" panose="02020603050405020304" pitchFamily="18" charset="0"/>
              </a:rPr>
              <a:t>提供了强大的思想武器。</a:t>
            </a:r>
            <a:endParaRPr lang="zh-CN" altLang="en-US"/>
          </a:p>
        </p:txBody>
      </p:sp>
      <p:sp>
        <p:nvSpPr>
          <p:cNvPr id="6" name="TextBox 5"/>
          <p:cNvSpPr txBox="1"/>
          <p:nvPr/>
        </p:nvSpPr>
        <p:spPr>
          <a:xfrm>
            <a:off x="214282" y="2071678"/>
            <a:ext cx="2658100" cy="584775"/>
          </a:xfrm>
          <a:prstGeom prst="rect">
            <a:avLst/>
          </a:prstGeom>
          <a:noFill/>
        </p:spPr>
        <p:txBody>
          <a:bodyPr wrap="none" rtlCol="0">
            <a:spAutoFit/>
          </a:bodyPr>
          <a:lstStyle/>
          <a:p>
            <a:r>
              <a:rPr lang="en-US" altLang="zh-CN" sz="3200" b="1" smtClean="0">
                <a:latin typeface="+mj-ea"/>
                <a:ea typeface="+mj-ea"/>
              </a:rPr>
              <a:t>4.</a:t>
            </a:r>
            <a:r>
              <a:rPr lang="zh-CN" altLang="en-US" sz="3200" b="1" smtClean="0">
                <a:latin typeface="+mj-ea"/>
                <a:ea typeface="+mj-ea"/>
              </a:rPr>
              <a:t>主要内容：</a:t>
            </a:r>
            <a:endParaRPr lang="zh-CN" altLang="en-US" sz="3200" b="1">
              <a:latin typeface="+mj-ea"/>
              <a:ea typeface="+mj-ea"/>
            </a:endParaRPr>
          </a:p>
        </p:txBody>
      </p:sp>
      <p:sp>
        <p:nvSpPr>
          <p:cNvPr id="7" name="TextBox 6"/>
          <p:cNvSpPr txBox="1"/>
          <p:nvPr/>
        </p:nvSpPr>
        <p:spPr>
          <a:xfrm>
            <a:off x="357158" y="4000504"/>
            <a:ext cx="1737976" cy="584775"/>
          </a:xfrm>
          <a:prstGeom prst="rect">
            <a:avLst/>
          </a:prstGeom>
          <a:noFill/>
        </p:spPr>
        <p:txBody>
          <a:bodyPr wrap="none" rtlCol="0">
            <a:spAutoFit/>
          </a:bodyPr>
          <a:lstStyle/>
          <a:p>
            <a:r>
              <a:rPr lang="en-US" altLang="zh-CN" sz="3200" b="1" smtClean="0"/>
              <a:t>5.</a:t>
            </a:r>
            <a:r>
              <a:rPr lang="zh-CN" altLang="en-US" sz="3200" b="1" smtClean="0"/>
              <a:t>意义：</a:t>
            </a:r>
            <a:endParaRPr lang="zh-CN" altLang="en-US" sz="3200" b="1"/>
          </a:p>
        </p:txBody>
      </p:sp>
    </p:spTree>
    <p:extLst>
      <p:ext uri="{BB962C8B-B14F-4D97-AF65-F5344CB8AC3E}">
        <p14:creationId xmlns:p14="http://schemas.microsoft.com/office/powerpoint/2010/main" val="121603274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additive="base">
                                        <p:cTn id="12"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 calcmode="lin" valueType="num">
                                      <p:cBhvr additive="base">
                                        <p:cTn id="18"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 calcmode="lin" valueType="num">
                                      <p:cBhvr additive="base">
                                        <p:cTn id="24"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6" fill="hold" nodeType="clickPar">
                      <p:stCondLst>
                        <p:cond delay="indefinite"/>
                      </p:stCondLst>
                      <p:childTnLst>
                        <p:par>
                          <p:cTn id="27" fill="hold" nodeType="afterGroup">
                            <p:stCondLst>
                              <p:cond delay="0"/>
                            </p:stCondLst>
                            <p:childTnLst>
                              <p:par>
                                <p:cTn id="28" presetID="3" presetClass="entr" presetSubtype="10" fill="hold" grpId="0" nodeType="click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blinds(horizontal)">
                                      <p:cBhvr>
                                        <p:cTn id="30" dur="500"/>
                                        <p:tgtEl>
                                          <p:spTgt spid="6"/>
                                        </p:tgtEl>
                                      </p:cBhvr>
                                    </p:animEffect>
                                  </p:childTnLst>
                                </p:cTn>
                              </p:par>
                            </p:childTnLst>
                          </p:cTn>
                        </p:par>
                      </p:childTnLst>
                    </p:cTn>
                  </p:par>
                  <p:par>
                    <p:cTn id="31" fill="hold" nodeType="clickPar">
                      <p:stCondLst>
                        <p:cond delay="indefinite"/>
                      </p:stCondLst>
                      <p:childTnLst>
                        <p:par>
                          <p:cTn id="32" fill="hold" nodeType="afterGroup">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additive="base">
                                        <p:cTn id="35" dur="500" fill="hold"/>
                                        <p:tgtEl>
                                          <p:spTgt spid="4"/>
                                        </p:tgtEl>
                                        <p:attrNameLst>
                                          <p:attrName>ppt_x</p:attrName>
                                        </p:attrNameLst>
                                      </p:cBhvr>
                                      <p:tavLst>
                                        <p:tav tm="0">
                                          <p:val>
                                            <p:strVal val="#ppt_x"/>
                                          </p:val>
                                        </p:tav>
                                        <p:tav tm="100000">
                                          <p:val>
                                            <p:strVal val="#ppt_x"/>
                                          </p:val>
                                        </p:tav>
                                      </p:tavLst>
                                    </p:anim>
                                    <p:anim calcmode="lin" valueType="num">
                                      <p:cBhvr additive="base">
                                        <p:cTn id="36"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37" fill="hold" nodeType="clickPar">
                      <p:stCondLst>
                        <p:cond delay="indefinite"/>
                      </p:stCondLst>
                      <p:childTnLst>
                        <p:par>
                          <p:cTn id="38" fill="hold" nodeType="afterGroup">
                            <p:stCondLst>
                              <p:cond delay="0"/>
                            </p:stCondLst>
                            <p:childTnLst>
                              <p:par>
                                <p:cTn id="39" presetID="3" presetClass="entr" presetSubtype="10" fill="hold" grpId="0" nodeType="clickEffect">
                                  <p:stCondLst>
                                    <p:cond delay="0"/>
                                  </p:stCondLst>
                                  <p:childTnLst>
                                    <p:set>
                                      <p:cBhvr>
                                        <p:cTn id="40" dur="1" fill="hold">
                                          <p:stCondLst>
                                            <p:cond delay="0"/>
                                          </p:stCondLst>
                                        </p:cTn>
                                        <p:tgtEl>
                                          <p:spTgt spid="7"/>
                                        </p:tgtEl>
                                        <p:attrNameLst>
                                          <p:attrName>style.visibility</p:attrName>
                                        </p:attrNameLst>
                                      </p:cBhvr>
                                      <p:to>
                                        <p:strVal val="visible"/>
                                      </p:to>
                                    </p:set>
                                    <p:animEffect transition="in" filter="blinds(horizontal)">
                                      <p:cBhvr>
                                        <p:cTn id="41" dur="500"/>
                                        <p:tgtEl>
                                          <p:spTgt spid="7"/>
                                        </p:tgtEl>
                                      </p:cBhvr>
                                    </p:animEffect>
                                  </p:childTnLst>
                                </p:cTn>
                              </p:par>
                            </p:childTnLst>
                          </p:cTn>
                        </p:par>
                      </p:childTnLst>
                    </p:cTn>
                  </p:par>
                  <p:par>
                    <p:cTn id="42" fill="hold" nodeType="clickPar">
                      <p:stCondLst>
                        <p:cond delay="indefinite"/>
                      </p:stCondLst>
                      <p:childTnLst>
                        <p:par>
                          <p:cTn id="43" fill="hold" nodeType="afterGroup">
                            <p:stCondLst>
                              <p:cond delay="0"/>
                            </p:stCondLst>
                            <p:childTnLst>
                              <p:par>
                                <p:cTn id="44" presetID="2" presetClass="entr" presetSubtype="4" fill="hold" grpId="0" nodeType="clickEffect">
                                  <p:stCondLst>
                                    <p:cond delay="0"/>
                                  </p:stCondLst>
                                  <p:childTnLst>
                                    <p:set>
                                      <p:cBhvr>
                                        <p:cTn id="45" dur="1" fill="hold">
                                          <p:stCondLst>
                                            <p:cond delay="0"/>
                                          </p:stCondLst>
                                        </p:cTn>
                                        <p:tgtEl>
                                          <p:spTgt spid="5"/>
                                        </p:tgtEl>
                                        <p:attrNameLst>
                                          <p:attrName>style.visibility</p:attrName>
                                        </p:attrNameLst>
                                      </p:cBhvr>
                                      <p:to>
                                        <p:strVal val="visible"/>
                                      </p:to>
                                    </p:set>
                                    <p:anim calcmode="lin" valueType="num">
                                      <p:cBhvr additive="base">
                                        <p:cTn id="46" dur="500" fill="hold"/>
                                        <p:tgtEl>
                                          <p:spTgt spid="5"/>
                                        </p:tgtEl>
                                        <p:attrNameLst>
                                          <p:attrName>ppt_x</p:attrName>
                                        </p:attrNameLst>
                                      </p:cBhvr>
                                      <p:tavLst>
                                        <p:tav tm="0">
                                          <p:val>
                                            <p:strVal val="#ppt_x"/>
                                          </p:val>
                                        </p:tav>
                                        <p:tav tm="100000">
                                          <p:val>
                                            <p:strVal val="#ppt_x"/>
                                          </p:val>
                                        </p:tav>
                                      </p:tavLst>
                                    </p:anim>
                                    <p:anim calcmode="lin" valueType="num">
                                      <p:cBhvr additive="base">
                                        <p:cTn id="47"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p:bldP spid="4" grpId="0"/>
      <p:bldP spid="5" grpId="0"/>
      <p:bldP spid="6" grpId="0"/>
      <p:bldP spid="7" grpId="0"/>
    </p:bldLs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Text Box 3"/>
          <p:cNvSpPr txBox="1">
            <a:spLocks noChangeArrowheads="1"/>
          </p:cNvSpPr>
          <p:nvPr/>
        </p:nvSpPr>
        <p:spPr bwMode="auto">
          <a:xfrm>
            <a:off x="1071538" y="2285992"/>
            <a:ext cx="7811761" cy="28007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zh-CN" sz="3200" b="1">
                <a:latin typeface="仿宋_GB2312" pitchFamily="49" charset="-122"/>
                <a:ea typeface="仿宋_GB2312" pitchFamily="49" charset="-122"/>
              </a:rPr>
              <a:t>    </a:t>
            </a:r>
            <a:r>
              <a:rPr lang="zh-CN" altLang="en-US" sz="2800" b="1">
                <a:latin typeface="仿宋_GB2312" pitchFamily="49" charset="-122"/>
                <a:ea typeface="仿宋_GB2312" pitchFamily="49" charset="-122"/>
              </a:rPr>
              <a:t>材料三：沙皇俄国本来就是帝国主义列强中经济落后的国家，参加</a:t>
            </a:r>
            <a:r>
              <a:rPr lang="zh-CN" altLang="en-US" sz="2800" b="1">
                <a:ea typeface="仿宋_GB2312" pitchFamily="49" charset="-122"/>
              </a:rPr>
              <a:t>“</a:t>
            </a:r>
            <a:r>
              <a:rPr lang="zh-CN" altLang="en-US" sz="2800" b="1">
                <a:latin typeface="仿宋_GB2312" pitchFamily="49" charset="-122"/>
                <a:ea typeface="仿宋_GB2312" pitchFamily="49" charset="-122"/>
              </a:rPr>
              <a:t>一战</a:t>
            </a:r>
            <a:r>
              <a:rPr lang="zh-CN" altLang="en-US" sz="2800" b="1">
                <a:ea typeface="仿宋_GB2312" pitchFamily="49" charset="-122"/>
              </a:rPr>
              <a:t>”</a:t>
            </a:r>
            <a:r>
              <a:rPr lang="zh-CN" altLang="en-US" sz="2800" b="1">
                <a:latin typeface="仿宋_GB2312" pitchFamily="49" charset="-122"/>
                <a:ea typeface="仿宋_GB2312" pitchFamily="49" charset="-122"/>
              </a:rPr>
              <a:t>使得沙俄</a:t>
            </a:r>
            <a:r>
              <a:rPr lang="zh-CN" altLang="en-US" sz="2800" b="1" smtClean="0">
                <a:latin typeface="仿宋_GB2312" pitchFamily="49" charset="-122"/>
                <a:ea typeface="仿宋_GB2312" pitchFamily="49" charset="-122"/>
              </a:rPr>
              <a:t>经济陷入</a:t>
            </a:r>
            <a:r>
              <a:rPr lang="zh-CN" altLang="en-US" sz="2800" b="1">
                <a:latin typeface="仿宋_GB2312" pitchFamily="49" charset="-122"/>
                <a:ea typeface="仿宋_GB2312" pitchFamily="49" charset="-122"/>
              </a:rPr>
              <a:t>困境。</a:t>
            </a:r>
            <a:r>
              <a:rPr lang="en-US" altLang="zh-CN" sz="2800" b="1">
                <a:ea typeface="仿宋_GB2312" pitchFamily="49" charset="-122"/>
              </a:rPr>
              <a:t>……</a:t>
            </a:r>
            <a:r>
              <a:rPr lang="zh-CN" altLang="en-US" sz="2800" b="1">
                <a:latin typeface="仿宋_GB2312" pitchFamily="49" charset="-122"/>
                <a:ea typeface="仿宋_GB2312" pitchFamily="49" charset="-122"/>
              </a:rPr>
              <a:t>由于军需供应不足，装备落后，军事指挥的失误，再加上士兵情绪低落，俄国战事不断失利，到</a:t>
            </a:r>
            <a:r>
              <a:rPr lang="en-US" altLang="zh-CN" sz="2800" b="1">
                <a:latin typeface="仿宋_GB2312" pitchFamily="49" charset="-122"/>
                <a:ea typeface="仿宋_GB2312" pitchFamily="49" charset="-122"/>
              </a:rPr>
              <a:t>1917</a:t>
            </a:r>
            <a:r>
              <a:rPr lang="zh-CN" altLang="en-US" sz="2800" b="1">
                <a:latin typeface="仿宋_GB2312" pitchFamily="49" charset="-122"/>
                <a:ea typeface="仿宋_GB2312" pitchFamily="49" charset="-122"/>
              </a:rPr>
              <a:t>年</a:t>
            </a:r>
            <a:r>
              <a:rPr lang="en-US" altLang="zh-CN" sz="2800" b="1">
                <a:latin typeface="仿宋_GB2312" pitchFamily="49" charset="-122"/>
                <a:ea typeface="仿宋_GB2312" pitchFamily="49" charset="-122"/>
              </a:rPr>
              <a:t>3</a:t>
            </a:r>
            <a:r>
              <a:rPr lang="zh-CN" altLang="en-US" sz="2800" b="1">
                <a:latin typeface="仿宋_GB2312" pitchFamily="49" charset="-122"/>
                <a:ea typeface="仿宋_GB2312" pitchFamily="49" charset="-122"/>
              </a:rPr>
              <a:t>月，俄国约</a:t>
            </a:r>
            <a:r>
              <a:rPr lang="en-US" altLang="zh-CN" sz="2800" b="1">
                <a:latin typeface="仿宋_GB2312" pitchFamily="49" charset="-122"/>
                <a:ea typeface="仿宋_GB2312" pitchFamily="49" charset="-122"/>
              </a:rPr>
              <a:t>150</a:t>
            </a:r>
            <a:r>
              <a:rPr lang="zh-CN" altLang="en-US" sz="2800" b="1">
                <a:latin typeface="仿宋_GB2312" pitchFamily="49" charset="-122"/>
                <a:ea typeface="仿宋_GB2312" pitchFamily="49" charset="-122"/>
              </a:rPr>
              <a:t>万人死于战争，四百多万人伤残</a:t>
            </a:r>
            <a:r>
              <a:rPr lang="zh-CN" altLang="en-US" sz="3200" b="1">
                <a:latin typeface="仿宋_GB2312" pitchFamily="49" charset="-122"/>
                <a:ea typeface="仿宋_GB2312" pitchFamily="49" charset="-122"/>
              </a:rPr>
              <a:t>。</a:t>
            </a:r>
          </a:p>
        </p:txBody>
      </p:sp>
      <p:sp>
        <p:nvSpPr>
          <p:cNvPr id="6" name="Rectangle 6"/>
          <p:cNvSpPr>
            <a:spLocks noChangeArrowheads="1"/>
          </p:cNvSpPr>
          <p:nvPr/>
        </p:nvSpPr>
        <p:spPr bwMode="auto">
          <a:xfrm>
            <a:off x="1285852" y="1142984"/>
            <a:ext cx="7429552"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buClr>
                <a:srgbClr val="FF6600"/>
              </a:buClr>
              <a:buFont typeface="Wingdings" panose="05000000000000000000" pitchFamily="2" charset="2"/>
              <a:buChar char="v"/>
            </a:pPr>
            <a:r>
              <a:rPr lang="en-US" altLang="zh-CN" sz="3200" b="1">
                <a:solidFill>
                  <a:srgbClr val="0000FF"/>
                </a:solidFill>
                <a:latin typeface="Tahoma" panose="020b0604030504040204" pitchFamily="34" charset="0"/>
                <a:ea typeface="隶书" panose="02010509060101010101" pitchFamily="49" charset="-122"/>
              </a:rPr>
              <a:t> </a:t>
            </a:r>
            <a:r>
              <a:rPr lang="zh-CN" altLang="en-US" sz="2800" b="1">
                <a:solidFill>
                  <a:srgbClr val="0000FF"/>
                </a:solidFill>
                <a:latin typeface="Tahoma" panose="020b0604030504040204" pitchFamily="34" charset="0"/>
                <a:ea typeface="隶书" panose="02010509060101010101" pitchFamily="49" charset="-122"/>
              </a:rPr>
              <a:t>一战期间，沙皇俄国的落后于腐朽充分暴露出来，加深了人们的痛苦与不满。（催化剂）</a:t>
            </a:r>
            <a:endParaRPr lang="zh-CN" altLang="en-US" sz="3200" b="1">
              <a:solidFill>
                <a:srgbClr val="0000FF"/>
              </a:solidFill>
              <a:latin typeface="Tahoma" pitchFamily="34" charset="0"/>
              <a:ea typeface="隶书" pitchFamily="49" charset="-122"/>
            </a:endParaRPr>
          </a:p>
        </p:txBody>
      </p:sp>
      <p:sp>
        <p:nvSpPr>
          <p:cNvPr id="7" name="Rectangle 8"/>
          <p:cNvSpPr>
            <a:spLocks noChangeArrowheads="1"/>
          </p:cNvSpPr>
          <p:nvPr/>
        </p:nvSpPr>
        <p:spPr bwMode="auto">
          <a:xfrm>
            <a:off x="1071538" y="5286388"/>
            <a:ext cx="7929618" cy="13849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zh-CN" sz="2800" b="1">
                <a:latin typeface="宋体" panose="02010600030101010101" pitchFamily="2" charset="-122"/>
              </a:rPr>
              <a:t>  </a:t>
            </a:r>
            <a:r>
              <a:rPr lang="en-US" altLang="zh-CN" sz="2800" b="1">
                <a:latin typeface="方正粗黑宋简体" pitchFamily="2" charset="-122"/>
                <a:ea typeface="方正粗黑宋简体" pitchFamily="2" charset="-122"/>
              </a:rPr>
              <a:t>“</a:t>
            </a:r>
            <a:r>
              <a:rPr lang="zh-CN" altLang="en-US" sz="2800" b="1">
                <a:latin typeface="方正粗黑宋简体" pitchFamily="2" charset="-122"/>
                <a:ea typeface="方正粗黑宋简体" pitchFamily="2" charset="-122"/>
              </a:rPr>
              <a:t>假如没有战争，俄国也许几年甚至几十年内不会发生反对资本家</a:t>
            </a:r>
            <a:r>
              <a:rPr lang="zh-CN" altLang="en-US" sz="2800" b="1" smtClean="0">
                <a:latin typeface="方正粗黑宋简体" pitchFamily="2" charset="-122"/>
                <a:ea typeface="方正粗黑宋简体" pitchFamily="2" charset="-122"/>
              </a:rPr>
              <a:t>的革命</a:t>
            </a:r>
            <a:r>
              <a:rPr lang="zh-CN" altLang="en-US" sz="2800" b="1">
                <a:latin typeface="方正粗黑宋简体" pitchFamily="2" charset="-122"/>
                <a:ea typeface="方正粗黑宋简体" pitchFamily="2" charset="-122"/>
              </a:rPr>
              <a:t>。” </a:t>
            </a:r>
            <a:r>
              <a:rPr lang="zh-CN" altLang="en-US" sz="2800" b="1" smtClean="0">
                <a:latin typeface="方正粗黑宋简体" pitchFamily="2" charset="-122"/>
                <a:ea typeface="方正粗黑宋简体" pitchFamily="2" charset="-122"/>
              </a:rPr>
              <a:t>                  </a:t>
            </a:r>
            <a:endParaRPr lang="en-US" altLang="zh-CN" sz="2800" b="1" smtClean="0">
              <a:latin typeface="方正粗黑宋简体" pitchFamily="2" charset="-122"/>
              <a:ea typeface="方正粗黑宋简体" pitchFamily="2" charset="-122"/>
            </a:endParaRPr>
          </a:p>
          <a:p>
            <a:r>
              <a:rPr lang="en-US" altLang="zh-CN" sz="2800" b="1" smtClean="0">
                <a:latin typeface="方正粗黑宋简体" pitchFamily="2" charset="-122"/>
                <a:ea typeface="方正粗黑宋简体" pitchFamily="2" charset="-122"/>
              </a:rPr>
              <a:t>                                             </a:t>
            </a:r>
            <a:r>
              <a:rPr lang="zh-CN" altLang="en-US" sz="2800" b="1" smtClean="0">
                <a:latin typeface="方正粗黑宋简体" pitchFamily="2" charset="-122"/>
                <a:ea typeface="方正粗黑宋简体" pitchFamily="2" charset="-122"/>
              </a:rPr>
              <a:t> </a:t>
            </a:r>
            <a:r>
              <a:rPr lang="en-US" altLang="zh-CN" sz="2800" b="1" smtClean="0">
                <a:latin typeface="方正粗黑宋简体" pitchFamily="2" charset="-122"/>
                <a:ea typeface="方正粗黑宋简体" pitchFamily="2" charset="-122"/>
              </a:rPr>
              <a:t>——</a:t>
            </a:r>
            <a:r>
              <a:rPr lang="zh-CN" altLang="en-US" sz="2800" b="1">
                <a:latin typeface="方正粗黑宋简体" pitchFamily="2" charset="-122"/>
                <a:ea typeface="方正粗黑宋简体" pitchFamily="2" charset="-122"/>
              </a:rPr>
              <a:t>列宁    </a:t>
            </a:r>
            <a:r>
              <a:rPr lang="zh-CN" altLang="en-US" sz="2800" b="1">
                <a:latin typeface="宋体" panose="02010600030101010101" pitchFamily="2" charset="-122"/>
              </a:rPr>
              <a:t>                     </a:t>
            </a:r>
          </a:p>
        </p:txBody>
      </p:sp>
      <p:sp>
        <p:nvSpPr>
          <p:cNvPr id="9" name="文本框 6"/>
          <p:cNvSpPr txBox="1"/>
          <p:nvPr/>
        </p:nvSpPr>
        <p:spPr>
          <a:xfrm>
            <a:off x="214282" y="142852"/>
            <a:ext cx="7500990" cy="954107"/>
          </a:xfrm>
          <a:prstGeom prst="rect">
            <a:avLst/>
          </a:prstGeom>
          <a:noFill/>
        </p:spPr>
        <p:txBody>
          <a:bodyPr wrap="square" rtlCol="0">
            <a:spAutoFit/>
          </a:bodyPr>
          <a:lstStyle/>
          <a:p>
            <a:pPr>
              <a:lnSpc>
                <a:spcPct val="200000"/>
              </a:lnSpc>
            </a:pPr>
            <a:r>
              <a:rPr lang="zh-CN" altLang="en-US" sz="2800" b="1" smtClean="0">
                <a:latin typeface="方正粗黑宋简体" pitchFamily="2" charset="-122"/>
                <a:ea typeface="方正粗黑宋简体" pitchFamily="2" charset="-122"/>
              </a:rPr>
              <a:t>（一）革命前的俄国</a:t>
            </a:r>
            <a:r>
              <a:rPr lang="en-US" altLang="zh-CN" sz="2800" b="1" smtClean="0">
                <a:latin typeface="方正粗黑宋简体" pitchFamily="2" charset="-122"/>
                <a:ea typeface="方正粗黑宋简体" pitchFamily="2" charset="-122"/>
              </a:rPr>
              <a:t>——</a:t>
            </a:r>
            <a:r>
              <a:rPr lang="zh-CN" altLang="en-US" sz="2800" b="1" smtClean="0">
                <a:latin typeface="方正粗黑宋简体" pitchFamily="2" charset="-122"/>
                <a:ea typeface="方正粗黑宋简体" pitchFamily="2" charset="-122"/>
              </a:rPr>
              <a:t>革命的背景条件</a:t>
            </a:r>
            <a:endParaRPr lang="en-US" altLang="zh-CN" sz="2800" b="1" smtClean="0">
              <a:latin typeface="方正粗黑宋简体" pitchFamily="2" charset="-122"/>
              <a:ea typeface="方正粗黑宋简体"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714348" y="1428736"/>
            <a:ext cx="7167176" cy="3170099"/>
          </a:xfrm>
          <a:prstGeom prst="rect">
            <a:avLst/>
          </a:prstGeom>
        </p:spPr>
        <p:txBody>
          <a:bodyPr wrap="square">
            <a:spAutoFit/>
          </a:bodyPr>
          <a:lstStyle/>
          <a:p>
            <a:pPr marL="61595" indent="-76200" algn="just">
              <a:spcAft>
                <a:spcPct val="0"/>
              </a:spcAft>
            </a:pPr>
            <a:r>
              <a:rPr lang="zh-CN" altLang="en-US" sz="2000" b="1" kern="100" smtClean="0">
                <a:latin typeface="宋体" panose="02010600030101010101" pitchFamily="2" charset="-122"/>
                <a:ea typeface="宋体" panose="02010600030101010101" pitchFamily="2" charset="-122"/>
                <a:cs typeface="Times New Roman" panose="02020603050405020304" pitchFamily="18" charset="0"/>
              </a:rPr>
              <a:t>（</a:t>
            </a:r>
            <a:r>
              <a:rPr lang="en-US" altLang="zh-CN" sz="2000" b="1" kern="100" smtClean="0">
                <a:latin typeface="宋体" panose="02010600030101010101" pitchFamily="2" charset="-122"/>
                <a:ea typeface="宋体" panose="02010600030101010101" pitchFamily="2" charset="-122"/>
                <a:cs typeface="Times New Roman" panose="02020603050405020304" pitchFamily="18" charset="0"/>
              </a:rPr>
              <a:t>1</a:t>
            </a:r>
            <a:r>
              <a:rPr lang="zh-CN" altLang="zh-CN" sz="2000" b="1" kern="100">
                <a:latin typeface="Calibri" panose="020f0502020204030204" pitchFamily="34" charset="0"/>
                <a:ea typeface="宋体" panose="02010600030101010101" pitchFamily="2" charset="-122"/>
                <a:cs typeface="Times New Roman" panose="02020603050405020304" pitchFamily="18" charset="0"/>
              </a:rPr>
              <a:t>）物质基础：</a:t>
            </a:r>
            <a:r>
              <a:rPr lang="zh-CN" altLang="zh-CN" sz="2000" b="1" kern="100">
                <a:solidFill>
                  <a:srgbClr val="0033CC"/>
                </a:solidFill>
                <a:latin typeface="Calibri" panose="020f0502020204030204" pitchFamily="34" charset="0"/>
                <a:ea typeface="宋体" panose="02010600030101010101" pitchFamily="2" charset="-122"/>
                <a:cs typeface="Times New Roman" panose="02020603050405020304" pitchFamily="18" charset="0"/>
              </a:rPr>
              <a:t>俄国</a:t>
            </a:r>
            <a:r>
              <a:rPr lang="en-US" altLang="zh-CN" sz="2000" b="1" kern="100">
                <a:solidFill>
                  <a:srgbClr val="0033CC"/>
                </a:solidFill>
                <a:latin typeface="Calibri" panose="020f0502020204030204" pitchFamily="34" charset="0"/>
                <a:ea typeface="宋体" panose="02010600030101010101" pitchFamily="2" charset="-122"/>
                <a:cs typeface="Times New Roman" panose="02020603050405020304" pitchFamily="18" charset="0"/>
              </a:rPr>
              <a:t>1861</a:t>
            </a:r>
            <a:r>
              <a:rPr lang="zh-CN" altLang="zh-CN" sz="2000" b="1" kern="100">
                <a:solidFill>
                  <a:srgbClr val="0033CC"/>
                </a:solidFill>
                <a:latin typeface="Calibri" panose="020f0502020204030204" pitchFamily="34" charset="0"/>
                <a:ea typeface="宋体" panose="02010600030101010101" pitchFamily="2" charset="-122"/>
                <a:cs typeface="Times New Roman" panose="02020603050405020304" pitchFamily="18" charset="0"/>
              </a:rPr>
              <a:t>年</a:t>
            </a:r>
            <a:r>
              <a:rPr lang="zh-CN" altLang="zh-CN" sz="2000" b="1" kern="100" smtClean="0">
                <a:solidFill>
                  <a:srgbClr val="0033CC"/>
                </a:solidFill>
                <a:latin typeface="Calibri" panose="020f0502020204030204" pitchFamily="34" charset="0"/>
                <a:ea typeface="宋体" panose="02010600030101010101" pitchFamily="2" charset="-122"/>
                <a:cs typeface="Times New Roman" panose="02020603050405020304" pitchFamily="18" charset="0"/>
              </a:rPr>
              <a:t>改革</a:t>
            </a:r>
            <a:r>
              <a:rPr lang="zh-CN" altLang="en-US" sz="2000" b="1" kern="100" smtClean="0">
                <a:solidFill>
                  <a:srgbClr val="0033CC"/>
                </a:solidFill>
                <a:latin typeface="Calibri" panose="020f0502020204030204" pitchFamily="34" charset="0"/>
                <a:ea typeface="宋体" panose="02010600030101010101" pitchFamily="2" charset="-122"/>
                <a:cs typeface="Times New Roman" panose="02020603050405020304" pitchFamily="18" charset="0"/>
              </a:rPr>
              <a:t>后</a:t>
            </a:r>
            <a:r>
              <a:rPr lang="zh-CN" altLang="zh-CN" sz="2000" b="1" kern="100" smtClean="0">
                <a:solidFill>
                  <a:srgbClr val="0033CC"/>
                </a:solidFill>
                <a:latin typeface="Calibri" panose="020f0502020204030204" pitchFamily="34" charset="0"/>
                <a:ea typeface="宋体" panose="02010600030101010101" pitchFamily="2" charset="-122"/>
                <a:cs typeface="Times New Roman" panose="02020603050405020304" pitchFamily="18" charset="0"/>
              </a:rPr>
              <a:t>，俄国资本主义</a:t>
            </a:r>
            <a:r>
              <a:rPr lang="zh-CN" altLang="en-US" sz="2000" b="1" kern="100" smtClean="0">
                <a:solidFill>
                  <a:srgbClr val="0033CC"/>
                </a:solidFill>
                <a:latin typeface="Calibri" panose="020f0502020204030204" pitchFamily="34" charset="0"/>
                <a:ea typeface="宋体" panose="02010600030101010101" pitchFamily="2" charset="-122"/>
                <a:cs typeface="Times New Roman" panose="02020603050405020304" pitchFamily="18" charset="0"/>
              </a:rPr>
              <a:t>经济不断</a:t>
            </a:r>
            <a:r>
              <a:rPr lang="zh-CN" altLang="zh-CN" sz="2000" b="1" kern="100" smtClean="0">
                <a:solidFill>
                  <a:srgbClr val="0033CC"/>
                </a:solidFill>
                <a:latin typeface="Calibri" panose="020f0502020204030204" pitchFamily="34" charset="0"/>
                <a:ea typeface="宋体" panose="02010600030101010101" pitchFamily="2" charset="-122"/>
                <a:cs typeface="Times New Roman" panose="02020603050405020304" pitchFamily="18" charset="0"/>
              </a:rPr>
              <a:t>发展</a:t>
            </a:r>
            <a:r>
              <a:rPr lang="zh-CN" altLang="zh-CN" sz="2000" b="1" kern="100">
                <a:solidFill>
                  <a:srgbClr val="0033CC"/>
                </a:solidFill>
                <a:latin typeface="Calibri" panose="020f0502020204030204" pitchFamily="34" charset="0"/>
                <a:ea typeface="宋体" panose="02010600030101010101" pitchFamily="2" charset="-122"/>
                <a:cs typeface="Times New Roman" panose="02020603050405020304" pitchFamily="18" charset="0"/>
              </a:rPr>
              <a:t>。  </a:t>
            </a:r>
            <a:endParaRPr lang="zh-CN" altLang="zh-CN" sz="1600" b="1" kern="100">
              <a:solidFill>
                <a:srgbClr val="0033CC"/>
              </a:solidFill>
              <a:latin typeface="Calibri" pitchFamily="34" charset="0"/>
              <a:ea typeface="宋体" pitchFamily="2" charset="-122"/>
              <a:cs typeface="Times New Roman" panose="02020603050405020304" pitchFamily="18" charset="0"/>
            </a:endParaRPr>
          </a:p>
          <a:p>
            <a:pPr marL="61595" indent="-76200" algn="just">
              <a:spcAft>
                <a:spcPct val="0"/>
              </a:spcAft>
            </a:pPr>
            <a:r>
              <a:rPr lang="zh-CN" altLang="zh-CN" sz="2000" b="1" kern="100">
                <a:latin typeface="Calibri" panose="020f0502020204030204" pitchFamily="34" charset="0"/>
                <a:ea typeface="宋体" panose="02010600030101010101" pitchFamily="2" charset="-122"/>
                <a:cs typeface="Times New Roman" panose="02020603050405020304" pitchFamily="18" charset="0"/>
              </a:rPr>
              <a:t>（</a:t>
            </a:r>
            <a:r>
              <a:rPr lang="en-US" altLang="zh-CN" sz="2000" b="1" kern="100">
                <a:latin typeface="Calibri" panose="020f0502020204030204" pitchFamily="34" charset="0"/>
                <a:ea typeface="宋体" panose="02010600030101010101" pitchFamily="2" charset="-122"/>
                <a:cs typeface="Times New Roman" panose="02020603050405020304" pitchFamily="18" charset="0"/>
              </a:rPr>
              <a:t>2</a:t>
            </a:r>
            <a:r>
              <a:rPr lang="zh-CN" altLang="zh-CN" sz="2000" b="1" kern="100">
                <a:latin typeface="Calibri" panose="020f0502020204030204" pitchFamily="34" charset="0"/>
                <a:ea typeface="宋体" panose="02010600030101010101" pitchFamily="2" charset="-122"/>
                <a:cs typeface="Times New Roman" panose="02020603050405020304" pitchFamily="18" charset="0"/>
              </a:rPr>
              <a:t>）发展落后、矛盾尖锐</a:t>
            </a:r>
            <a:r>
              <a:rPr lang="zh-CN" altLang="zh-CN" sz="2000" b="1" kern="100" smtClean="0">
                <a:latin typeface="Calibri" panose="020f0502020204030204" pitchFamily="34" charset="0"/>
                <a:ea typeface="宋体" panose="02010600030101010101" pitchFamily="2" charset="-122"/>
                <a:cs typeface="Times New Roman" panose="02020603050405020304" pitchFamily="18" charset="0"/>
              </a:rPr>
              <a:t>：</a:t>
            </a:r>
            <a:r>
              <a:rPr lang="zh-CN" altLang="en-US" sz="2000" b="1" kern="100" smtClean="0">
                <a:solidFill>
                  <a:srgbClr val="0070C0"/>
                </a:solidFill>
                <a:latin typeface="Calibri" panose="020f0502020204030204" pitchFamily="34" charset="0"/>
                <a:ea typeface="宋体" panose="02010600030101010101" pitchFamily="2" charset="-122"/>
                <a:cs typeface="Times New Roman" panose="02020603050405020304" pitchFamily="18" charset="0"/>
              </a:rPr>
              <a:t>俄国是“</a:t>
            </a:r>
            <a:r>
              <a:rPr lang="en-US" altLang="zh-CN" sz="2000" b="1" kern="100" smtClean="0">
                <a:solidFill>
                  <a:srgbClr val="0070C0"/>
                </a:solidFill>
                <a:latin typeface="Calibri" panose="020f0502020204030204" pitchFamily="34" charset="0"/>
                <a:ea typeface="宋体" panose="02010600030101010101" pitchFamily="2" charset="-122"/>
                <a:cs typeface="Times New Roman" panose="02020603050405020304" pitchFamily="18" charset="0"/>
              </a:rPr>
              <a:t>20</a:t>
            </a:r>
            <a:r>
              <a:rPr lang="zh-CN" altLang="en-US" sz="2000" b="1" kern="100" smtClean="0">
                <a:solidFill>
                  <a:srgbClr val="0070C0"/>
                </a:solidFill>
                <a:latin typeface="Calibri" panose="020f0502020204030204" pitchFamily="34" charset="0"/>
                <a:ea typeface="宋体" panose="02010600030101010101" pitchFamily="2" charset="-122"/>
                <a:cs typeface="Times New Roman" panose="02020603050405020304" pitchFamily="18" charset="0"/>
              </a:rPr>
              <a:t>世纪初帝国主义链条上最薄弱的环节”</a:t>
            </a:r>
            <a:r>
              <a:rPr lang="zh-CN" altLang="zh-CN" sz="2000" b="1" kern="100" smtClean="0">
                <a:solidFill>
                  <a:srgbClr val="0070C0"/>
                </a:solidFill>
                <a:latin typeface="Calibri" panose="020f0502020204030204" pitchFamily="34" charset="0"/>
                <a:ea typeface="宋体" panose="02010600030101010101" pitchFamily="2" charset="-122"/>
                <a:cs typeface="Times New Roman" panose="02020603050405020304" pitchFamily="18" charset="0"/>
              </a:rPr>
              <a:t>，</a:t>
            </a:r>
            <a:r>
              <a:rPr lang="zh-CN" altLang="zh-CN" sz="2000" b="1" kern="100">
                <a:solidFill>
                  <a:srgbClr val="0070C0"/>
                </a:solidFill>
                <a:latin typeface="Calibri" panose="020f0502020204030204" pitchFamily="34" charset="0"/>
                <a:ea typeface="宋体" panose="02010600030101010101" pitchFamily="2" charset="-122"/>
                <a:cs typeface="Times New Roman" panose="02020603050405020304" pitchFamily="18" charset="0"/>
              </a:rPr>
              <a:t>社会矛盾尖锐</a:t>
            </a:r>
            <a:r>
              <a:rPr lang="zh-CN" altLang="zh-CN" sz="2000" b="1" kern="100" smtClean="0">
                <a:solidFill>
                  <a:srgbClr val="0070C0"/>
                </a:solidFill>
                <a:latin typeface="Calibri" panose="020f0502020204030204" pitchFamily="34" charset="0"/>
                <a:ea typeface="宋体" panose="02010600030101010101" pitchFamily="2" charset="-122"/>
                <a:cs typeface="Times New Roman" panose="02020603050405020304" pitchFamily="18" charset="0"/>
              </a:rPr>
              <a:t>。</a:t>
            </a:r>
            <a:endParaRPr lang="en-US" altLang="zh-CN" sz="2000" b="1" kern="100" smtClean="0">
              <a:solidFill>
                <a:srgbClr val="0070C0"/>
              </a:solidFill>
              <a:latin typeface="Calibri" pitchFamily="34" charset="0"/>
              <a:ea typeface="宋体" pitchFamily="2" charset="-122"/>
              <a:cs typeface="Times New Roman" panose="02020603050405020304" pitchFamily="18" charset="0"/>
            </a:endParaRPr>
          </a:p>
          <a:p>
            <a:pPr marL="61595" indent="-76200" algn="just">
              <a:spcAft>
                <a:spcPct val="0"/>
              </a:spcAft>
            </a:pPr>
            <a:r>
              <a:rPr lang="zh-CN" altLang="zh-CN" sz="2000" b="1" kern="100" smtClean="0">
                <a:solidFill>
                  <a:srgbClr val="0033CC"/>
                </a:solidFill>
                <a:latin typeface="Calibri" panose="020f0502020204030204" pitchFamily="34" charset="0"/>
                <a:ea typeface="宋体" panose="02010600030101010101" pitchFamily="2" charset="-122"/>
                <a:cs typeface="Times New Roman" panose="02020603050405020304" pitchFamily="18" charset="0"/>
              </a:rPr>
              <a:t>  </a:t>
            </a:r>
            <a:endParaRPr lang="zh-CN" altLang="zh-CN" sz="1600" b="1" kern="100">
              <a:solidFill>
                <a:srgbClr val="0033CC"/>
              </a:solidFill>
              <a:latin typeface="Calibri" panose="020f0502020204030204" pitchFamily="34" charset="0"/>
              <a:ea typeface="宋体" panose="02010600030101010101" pitchFamily="2" charset="-122"/>
              <a:cs typeface="Times New Roman" panose="02020603050405020304" pitchFamily="18" charset="0"/>
            </a:endParaRPr>
          </a:p>
          <a:p>
            <a:pPr marL="61595" indent="-76200" algn="just">
              <a:spcAft>
                <a:spcPct val="0"/>
              </a:spcAft>
            </a:pPr>
            <a:r>
              <a:rPr lang="zh-CN" altLang="zh-CN" sz="2000" b="1" kern="100">
                <a:latin typeface="Calibri" panose="020f0502020204030204" pitchFamily="34" charset="0"/>
                <a:ea typeface="宋体" panose="02010600030101010101" pitchFamily="2" charset="-122"/>
                <a:cs typeface="Times New Roman" panose="02020603050405020304" pitchFamily="18" charset="0"/>
              </a:rPr>
              <a:t>（</a:t>
            </a:r>
            <a:r>
              <a:rPr lang="en-US" altLang="zh-CN" sz="2000" b="1" kern="100">
                <a:latin typeface="Calibri" panose="020f0502020204030204" pitchFamily="34" charset="0"/>
                <a:ea typeface="宋体" panose="02010600030101010101" pitchFamily="2" charset="-122"/>
                <a:cs typeface="Times New Roman" panose="02020603050405020304" pitchFamily="18" charset="0"/>
              </a:rPr>
              <a:t>3</a:t>
            </a:r>
            <a:r>
              <a:rPr lang="zh-CN" altLang="zh-CN" sz="2000" b="1" kern="100">
                <a:latin typeface="Calibri" panose="020f0502020204030204" pitchFamily="34" charset="0"/>
                <a:ea typeface="宋体" panose="02010600030101010101" pitchFamily="2" charset="-122"/>
                <a:cs typeface="Times New Roman" panose="02020603050405020304" pitchFamily="18" charset="0"/>
              </a:rPr>
              <a:t>）直接原因</a:t>
            </a:r>
            <a:r>
              <a:rPr lang="en-US" altLang="zh-CN" sz="2000" b="1" kern="100">
                <a:latin typeface="Calibri" panose="020f0502020204030204" pitchFamily="34" charset="0"/>
                <a:ea typeface="宋体" panose="02010600030101010101" pitchFamily="2" charset="-122"/>
                <a:cs typeface="Times New Roman" panose="02020603050405020304" pitchFamily="18" charset="0"/>
              </a:rPr>
              <a:t>/</a:t>
            </a:r>
            <a:r>
              <a:rPr lang="zh-CN" altLang="zh-CN" sz="2000" b="1" kern="100">
                <a:latin typeface="Calibri" panose="020f0502020204030204" pitchFamily="34" charset="0"/>
                <a:ea typeface="宋体" panose="02010600030101010101" pitchFamily="2" charset="-122"/>
                <a:cs typeface="Times New Roman" panose="02020603050405020304" pitchFamily="18" charset="0"/>
              </a:rPr>
              <a:t>催化剂：</a:t>
            </a:r>
            <a:r>
              <a:rPr lang="zh-CN" altLang="zh-CN" sz="2000" b="1" kern="100">
                <a:solidFill>
                  <a:srgbClr val="0033CC"/>
                </a:solidFill>
                <a:latin typeface="Calibri" panose="020f0502020204030204" pitchFamily="34" charset="0"/>
                <a:ea typeface="宋体" panose="02010600030101010101" pitchFamily="2" charset="-122"/>
                <a:cs typeface="Times New Roman" panose="02020603050405020304" pitchFamily="18" charset="0"/>
              </a:rPr>
              <a:t>一战的爆发，使沙俄的落后于腐朽</a:t>
            </a:r>
            <a:r>
              <a:rPr lang="zh-CN" altLang="zh-CN" sz="2000" b="1" kern="100" smtClean="0">
                <a:solidFill>
                  <a:srgbClr val="0033CC"/>
                </a:solidFill>
                <a:latin typeface="Calibri" panose="020f0502020204030204" pitchFamily="34" charset="0"/>
                <a:ea typeface="宋体" panose="02010600030101010101" pitchFamily="2" charset="-122"/>
                <a:cs typeface="Times New Roman" panose="02020603050405020304" pitchFamily="18" charset="0"/>
              </a:rPr>
              <a:t>充</a:t>
            </a:r>
            <a:endParaRPr lang="en-US" altLang="zh-CN" sz="2000" b="1" kern="100" smtClean="0">
              <a:solidFill>
                <a:srgbClr val="0033CC"/>
              </a:solidFill>
              <a:latin typeface="Calibri" pitchFamily="34" charset="0"/>
              <a:ea typeface="宋体" pitchFamily="2" charset="-122"/>
              <a:cs typeface="Times New Roman" panose="02020603050405020304" pitchFamily="18" charset="0"/>
            </a:endParaRPr>
          </a:p>
          <a:p>
            <a:pPr marL="61595" indent="-76200" algn="just">
              <a:spcAft>
                <a:spcPct val="0"/>
              </a:spcAft>
            </a:pPr>
            <a:r>
              <a:rPr lang="en-US" altLang="zh-CN" sz="2000" b="1" kern="100">
                <a:solidFill>
                  <a:srgbClr val="0033CC"/>
                </a:solidFill>
                <a:latin typeface="Calibri" panose="020f0502020204030204" pitchFamily="34" charset="0"/>
                <a:ea typeface="宋体" panose="02010600030101010101" pitchFamily="2" charset="-122"/>
                <a:cs typeface="Times New Roman" panose="02020603050405020304" pitchFamily="18" charset="0"/>
              </a:rPr>
              <a:t> </a:t>
            </a:r>
            <a:r>
              <a:rPr lang="en-US" altLang="zh-CN" sz="2000" b="1" kern="100" smtClean="0">
                <a:solidFill>
                  <a:srgbClr val="0033CC"/>
                </a:solidFill>
                <a:latin typeface="Calibri" panose="020f0502020204030204" pitchFamily="34" charset="0"/>
                <a:ea typeface="宋体" panose="02010600030101010101" pitchFamily="2" charset="-122"/>
                <a:cs typeface="Times New Roman" panose="02020603050405020304" pitchFamily="18" charset="0"/>
              </a:rPr>
              <a:t>                                                </a:t>
            </a:r>
            <a:r>
              <a:rPr lang="zh-CN" altLang="zh-CN" sz="2000" b="1" kern="100" smtClean="0">
                <a:solidFill>
                  <a:srgbClr val="0033CC"/>
                </a:solidFill>
                <a:latin typeface="Calibri" panose="020f0502020204030204" pitchFamily="34" charset="0"/>
                <a:ea typeface="宋体" panose="02010600030101010101" pitchFamily="2" charset="-122"/>
                <a:cs typeface="Times New Roman" panose="02020603050405020304" pitchFamily="18" charset="0"/>
              </a:rPr>
              <a:t>分</a:t>
            </a:r>
            <a:r>
              <a:rPr lang="zh-CN" altLang="zh-CN" sz="2000" b="1" kern="100">
                <a:solidFill>
                  <a:srgbClr val="0033CC"/>
                </a:solidFill>
                <a:latin typeface="Calibri" panose="020f0502020204030204" pitchFamily="34" charset="0"/>
                <a:ea typeface="宋体" panose="02010600030101010101" pitchFamily="2" charset="-122"/>
                <a:cs typeface="Times New Roman" panose="02020603050405020304" pitchFamily="18" charset="0"/>
              </a:rPr>
              <a:t>暴露出来，推动了革命的发生</a:t>
            </a:r>
            <a:r>
              <a:rPr lang="zh-CN" altLang="zh-CN" sz="2000" b="1" kern="100" smtClean="0">
                <a:solidFill>
                  <a:srgbClr val="0033CC"/>
                </a:solidFill>
                <a:latin typeface="Calibri" panose="020f0502020204030204" pitchFamily="34" charset="0"/>
                <a:ea typeface="宋体" panose="02010600030101010101" pitchFamily="2" charset="-122"/>
                <a:cs typeface="Times New Roman" panose="02020603050405020304" pitchFamily="18" charset="0"/>
              </a:rPr>
              <a:t>。</a:t>
            </a:r>
            <a:endParaRPr lang="en-US" altLang="zh-CN" sz="2000" b="1" kern="100" smtClean="0">
              <a:solidFill>
                <a:srgbClr val="0033CC"/>
              </a:solidFill>
              <a:latin typeface="Calibri" panose="020f0502020204030204" pitchFamily="34" charset="0"/>
              <a:ea typeface="宋体" panose="02010600030101010101" pitchFamily="2" charset="-122"/>
              <a:cs typeface="Times New Roman" panose="02020603050405020304" pitchFamily="18" charset="0"/>
            </a:endParaRPr>
          </a:p>
          <a:p>
            <a:pPr marL="61595" indent="-76200" algn="just">
              <a:spcAft>
                <a:spcPct val="0"/>
              </a:spcAft>
            </a:pPr>
            <a:r>
              <a:rPr lang="zh-CN" altLang="zh-CN" sz="2000" b="1" kern="100" smtClean="0">
                <a:latin typeface="Calibri" panose="020f0502020204030204" pitchFamily="34" charset="0"/>
                <a:ea typeface="宋体" panose="02010600030101010101" pitchFamily="2" charset="-122"/>
                <a:cs typeface="Times New Roman" panose="02020603050405020304" pitchFamily="18" charset="0"/>
              </a:rPr>
              <a:t> </a:t>
            </a:r>
            <a:endParaRPr lang="zh-CN" altLang="zh-CN" sz="1600" b="1" kern="100">
              <a:latin typeface="Calibri" pitchFamily="34" charset="0"/>
              <a:ea typeface="宋体" pitchFamily="2" charset="-122"/>
              <a:cs typeface="Times New Roman" panose="02020603050405020304" pitchFamily="18" charset="0"/>
            </a:endParaRPr>
          </a:p>
          <a:p>
            <a:pPr marL="61595" indent="-76200" algn="just">
              <a:spcAft>
                <a:spcPct val="0"/>
              </a:spcAft>
            </a:pPr>
            <a:r>
              <a:rPr lang="zh-CN" altLang="zh-CN" sz="2000" b="1" kern="100">
                <a:latin typeface="Calibri" panose="020f0502020204030204" pitchFamily="34" charset="0"/>
                <a:ea typeface="宋体" panose="02010600030101010101" pitchFamily="2" charset="-122"/>
                <a:cs typeface="Times New Roman" panose="02020603050405020304" pitchFamily="18" charset="0"/>
              </a:rPr>
              <a:t>（</a:t>
            </a:r>
            <a:r>
              <a:rPr lang="en-US" altLang="zh-CN" sz="2000" b="1" kern="100">
                <a:latin typeface="Calibri" panose="020f0502020204030204" pitchFamily="34" charset="0"/>
                <a:ea typeface="宋体" panose="02010600030101010101" pitchFamily="2" charset="-122"/>
                <a:cs typeface="Times New Roman" panose="02020603050405020304" pitchFamily="18" charset="0"/>
              </a:rPr>
              <a:t>4</a:t>
            </a:r>
            <a:r>
              <a:rPr lang="zh-CN" altLang="zh-CN" sz="2000" b="1" kern="100">
                <a:latin typeface="Calibri" panose="020f0502020204030204" pitchFamily="34" charset="0"/>
                <a:ea typeface="宋体" panose="02010600030101010101" pitchFamily="2" charset="-122"/>
                <a:cs typeface="Times New Roman" panose="02020603050405020304" pitchFamily="18" charset="0"/>
              </a:rPr>
              <a:t>）最成熟的主观条件：</a:t>
            </a:r>
            <a:r>
              <a:rPr lang="zh-CN" altLang="zh-CN" sz="2000" b="1" kern="100">
                <a:solidFill>
                  <a:srgbClr val="0033CC"/>
                </a:solidFill>
                <a:latin typeface="Calibri" panose="020f0502020204030204" pitchFamily="34" charset="0"/>
                <a:ea typeface="宋体" panose="02010600030101010101" pitchFamily="2" charset="-122"/>
                <a:cs typeface="Times New Roman" panose="02020603050405020304" pitchFamily="18" charset="0"/>
              </a:rPr>
              <a:t>坚定成熟的无产阶级政党的领导</a:t>
            </a:r>
            <a:r>
              <a:rPr lang="zh-CN" altLang="zh-CN" sz="2000" b="1" kern="100" smtClean="0">
                <a:solidFill>
                  <a:srgbClr val="0033CC"/>
                </a:solidFill>
                <a:latin typeface="Calibri" panose="020f0502020204030204" pitchFamily="34" charset="0"/>
                <a:ea typeface="宋体" panose="02010600030101010101" pitchFamily="2" charset="-122"/>
                <a:cs typeface="Times New Roman" panose="02020603050405020304" pitchFamily="18" charset="0"/>
              </a:rPr>
              <a:t>。</a:t>
            </a:r>
            <a:r>
              <a:rPr lang="zh-CN" altLang="en-US" sz="2000" b="1" kern="100" smtClean="0">
                <a:solidFill>
                  <a:srgbClr val="0033CC"/>
                </a:solidFill>
                <a:latin typeface="Calibri" panose="020f0502020204030204" pitchFamily="34" charset="0"/>
                <a:ea typeface="宋体" panose="02010600030101010101" pitchFamily="2" charset="-122"/>
                <a:cs typeface="Times New Roman" panose="02020603050405020304" pitchFamily="18" charset="0"/>
              </a:rPr>
              <a:t>列宁主义的形成。</a:t>
            </a:r>
            <a:endParaRPr lang="zh-CN" altLang="zh-CN" sz="1600" b="1" kern="100">
              <a:solidFill>
                <a:srgbClr val="0033CC"/>
              </a:solidFill>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3" name="矩形 2"/>
          <p:cNvSpPr/>
          <p:nvPr/>
        </p:nvSpPr>
        <p:spPr>
          <a:xfrm>
            <a:off x="8143900" y="1643050"/>
            <a:ext cx="699230" cy="1938992"/>
          </a:xfrm>
          <a:prstGeom prst="rect">
            <a:avLst/>
          </a:prstGeom>
        </p:spPr>
        <p:txBody>
          <a:bodyPr wrap="none">
            <a:spAutoFit/>
          </a:bodyPr>
          <a:lstStyle/>
          <a:p>
            <a:r>
              <a:rPr lang="zh-CN" altLang="en-US" sz="4000" b="1" smtClean="0">
                <a:ea typeface="黑体" panose="02010609060101010101" pitchFamily="49" charset="-122"/>
              </a:rPr>
              <a:t>必</a:t>
            </a:r>
            <a:endParaRPr lang="en-US" altLang="zh-CN" sz="4000" b="1" smtClean="0">
              <a:ea typeface="黑体" pitchFamily="49" charset="-122"/>
            </a:endParaRPr>
          </a:p>
          <a:p>
            <a:r>
              <a:rPr lang="zh-CN" altLang="en-US" sz="4000" b="1" smtClean="0">
                <a:ea typeface="黑体" panose="02010609060101010101" pitchFamily="49" charset="-122"/>
              </a:rPr>
              <a:t>然</a:t>
            </a:r>
            <a:endParaRPr lang="en-US" altLang="zh-CN" sz="4000" b="1" smtClean="0">
              <a:ea typeface="黑体" panose="02010609060101010101" pitchFamily="49" charset="-122"/>
            </a:endParaRPr>
          </a:p>
          <a:p>
            <a:r>
              <a:rPr lang="zh-CN" altLang="en-US" sz="4000" b="1" smtClean="0">
                <a:ea typeface="黑体" panose="02010609060101010101" pitchFamily="49" charset="-122"/>
              </a:rPr>
              <a:t>性</a:t>
            </a:r>
            <a:endParaRPr lang="zh-CN" altLang="en-US" sz="4000"/>
          </a:p>
        </p:txBody>
      </p:sp>
      <p:sp>
        <p:nvSpPr>
          <p:cNvPr id="8" name="WordArt 2"/>
          <p:cNvSpPr>
            <a:spLocks noChangeArrowheads="1" noChangeShapeType="1" noTextEdit="1"/>
          </p:cNvSpPr>
          <p:nvPr/>
        </p:nvSpPr>
        <p:spPr bwMode="auto">
          <a:xfrm>
            <a:off x="2377372" y="3798028"/>
            <a:ext cx="2859149" cy="680733"/>
          </a:xfrm>
          <a:prstGeom prst="rect">
            <a:avLst/>
          </a:prstGeom>
        </p:spPr>
        <p:txBody>
          <a:bodyPr wrap="none" fromWordArt="1">
            <a:prstTxWarp prst="textPlain">
              <a:avLst>
                <a:gd name="adj" fmla="val 50000"/>
              </a:avLst>
            </a:prstTxWarp>
          </a:bodyPr>
          <a:lstStyle/>
          <a:p>
            <a:pPr algn="ctr"/>
            <a:endParaRPr lang="zh-CN" altLang="en-US" sz="2400" kern="10">
              <a:ln w="19050">
                <a:solidFill>
                  <a:srgbClr val="99CCFF"/>
                </a:solidFill>
                <a:round/>
              </a:ln>
              <a:solidFill>
                <a:srgbClr val="0000FF"/>
              </a:solidFill>
              <a:effectLst>
                <a:outerShdw dist="35921" dir="2700000" algn="ctr" rotWithShape="0">
                  <a:srgbClr val="990000"/>
                </a:outerShdw>
              </a:effectLst>
              <a:latin typeface="宋体" pitchFamily="2" charset="-122"/>
            </a:endParaRPr>
          </a:p>
        </p:txBody>
      </p:sp>
      <p:sp>
        <p:nvSpPr>
          <p:cNvPr id="9" name="WordArt 3"/>
          <p:cNvSpPr>
            <a:spLocks noChangeArrowheads="1" noChangeShapeType="1" noTextEdit="1"/>
          </p:cNvSpPr>
          <p:nvPr/>
        </p:nvSpPr>
        <p:spPr bwMode="auto">
          <a:xfrm>
            <a:off x="5519412" y="3820136"/>
            <a:ext cx="2892964" cy="636519"/>
          </a:xfrm>
          <a:prstGeom prst="rect">
            <a:avLst/>
          </a:prstGeom>
        </p:spPr>
        <p:txBody>
          <a:bodyPr wrap="none" fromWordArt="1">
            <a:prstTxWarp prst="textPlain">
              <a:avLst>
                <a:gd name="adj" fmla="val 50000"/>
              </a:avLst>
            </a:prstTxWarp>
          </a:bodyPr>
          <a:lstStyle/>
          <a:p>
            <a:pPr algn="ctr"/>
            <a:endParaRPr lang="zh-CN" altLang="en-US" sz="3600" kern="10">
              <a:ln w="19050">
                <a:solidFill>
                  <a:srgbClr val="99CCFF"/>
                </a:solidFill>
                <a:round/>
              </a:ln>
              <a:solidFill>
                <a:srgbClr val="0000FF"/>
              </a:solidFill>
              <a:effectLst>
                <a:outerShdw dist="35921" dir="2700000" algn="ctr" rotWithShape="0">
                  <a:srgbClr val="990000"/>
                </a:outerShdw>
              </a:effectLst>
              <a:latin typeface="宋体" pitchFamily="2" charset="-122"/>
            </a:endParaRPr>
          </a:p>
        </p:txBody>
      </p:sp>
      <p:sp>
        <p:nvSpPr>
          <p:cNvPr id="10" name="WordArt 4"/>
          <p:cNvSpPr>
            <a:spLocks noChangeArrowheads="1" noChangeShapeType="1" noTextEdit="1"/>
          </p:cNvSpPr>
          <p:nvPr/>
        </p:nvSpPr>
        <p:spPr bwMode="auto">
          <a:xfrm>
            <a:off x="2091211" y="4656898"/>
            <a:ext cx="3206626" cy="671953"/>
          </a:xfrm>
          <a:prstGeom prst="rect">
            <a:avLst/>
          </a:prstGeom>
        </p:spPr>
        <p:txBody>
          <a:bodyPr wrap="none" fromWordArt="1">
            <a:prstTxWarp prst="textPlain">
              <a:avLst>
                <a:gd name="adj" fmla="val 50000"/>
              </a:avLst>
            </a:prstTxWarp>
          </a:bodyPr>
          <a:lstStyle/>
          <a:p>
            <a:pPr algn="ctr"/>
            <a:endParaRPr lang="zh-CN" altLang="en-US" sz="3600" kern="10">
              <a:ln w="19050">
                <a:solidFill>
                  <a:srgbClr val="99CCFF"/>
                </a:solidFill>
                <a:round/>
              </a:ln>
              <a:solidFill>
                <a:srgbClr val="0000FF"/>
              </a:solidFill>
              <a:effectLst>
                <a:outerShdw dist="35921" dir="2700000" algn="ctr" rotWithShape="0">
                  <a:srgbClr val="990000"/>
                </a:outerShdw>
              </a:effectLst>
              <a:latin typeface="宋体" panose="02010600030101010101" pitchFamily="2" charset="-122"/>
            </a:endParaRPr>
          </a:p>
        </p:txBody>
      </p:sp>
      <p:sp>
        <p:nvSpPr>
          <p:cNvPr id="14" name="矩形 13"/>
          <p:cNvSpPr/>
          <p:nvPr/>
        </p:nvSpPr>
        <p:spPr>
          <a:xfrm>
            <a:off x="1785918" y="357166"/>
            <a:ext cx="1811714" cy="646331"/>
          </a:xfrm>
          <a:prstGeom prst="rect">
            <a:avLst/>
          </a:prstGeom>
        </p:spPr>
        <p:txBody>
          <a:bodyPr wrap="none">
            <a:spAutoFit/>
          </a:bodyPr>
          <a:lstStyle/>
          <a:p>
            <a:pPr>
              <a:lnSpc>
                <a:spcPct val="200000"/>
              </a:lnSpc>
            </a:pPr>
            <a:r>
              <a:rPr lang="zh-CN" altLang="en-US" b="1" smtClean="0">
                <a:latin typeface="方正粗黑宋简体" pitchFamily="2" charset="-122"/>
                <a:ea typeface="方正粗黑宋简体" pitchFamily="2" charset="-122"/>
              </a:rPr>
              <a:t>革命的背景条件</a:t>
            </a:r>
            <a:endParaRPr lang="en-US" altLang="zh-CN" b="1" smtClean="0">
              <a:latin typeface="方正粗黑宋简体" pitchFamily="2" charset="-122"/>
              <a:ea typeface="方正粗黑宋简体" pitchFamily="2" charset="-122"/>
            </a:endParaRPr>
          </a:p>
        </p:txBody>
      </p:sp>
      <p:sp>
        <p:nvSpPr>
          <p:cNvPr id="16" name="剪去对角的矩形 15"/>
          <p:cNvSpPr/>
          <p:nvPr/>
        </p:nvSpPr>
        <p:spPr>
          <a:xfrm>
            <a:off x="142844" y="142852"/>
            <a:ext cx="1428760" cy="914400"/>
          </a:xfrm>
          <a:prstGeom prst="snip2DiagRect">
            <a:avLst/>
          </a:prstGeom>
          <a:solidFill>
            <a:schemeClr val="tx2">
              <a:lumMod val="60000"/>
              <a:lumOff val="40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zh-CN" altLang="en-US" b="1" smtClean="0">
                <a:ln w="12700">
                  <a:solidFill>
                    <a:schemeClr val="tx2"/>
                  </a:solidFill>
                  <a:prstDash val="solid"/>
                </a:ln>
                <a:solidFill>
                  <a:schemeClr val="tx1"/>
                </a:solidFill>
                <a:effectLst>
                  <a:glow rad="63500">
                    <a:schemeClr val="accent1">
                      <a:satMod val="175000"/>
                      <a:alpha val="40000"/>
                    </a:schemeClr>
                  </a:glow>
                  <a:outerShdw blurRad="41275" dist="20320" dir="1800000" algn="tl" rotWithShape="0">
                    <a:srgbClr val="000000">
                      <a:alpha val="40000"/>
                    </a:srgbClr>
                  </a:outerShdw>
                </a:effectLst>
              </a:rPr>
              <a:t>即时小结</a:t>
            </a:r>
            <a:endParaRPr lang="zh-CN" altLang="en-US" b="1">
              <a:ln w="12700">
                <a:solidFill>
                  <a:schemeClr val="tx2"/>
                </a:solidFill>
                <a:prstDash val="solid"/>
              </a:ln>
              <a:solidFill>
                <a:schemeClr val="tx1"/>
              </a:solidFill>
              <a:effectLst>
                <a:glow rad="63500">
                  <a:schemeClr val="accent1">
                    <a:satMod val="175000"/>
                    <a:alpha val="40000"/>
                  </a:schemeClr>
                </a:glow>
                <a:outerShdw blurRad="41275" dist="20320" dir="1800000" algn="tl" rotWithShape="0">
                  <a:srgbClr val="000000">
                    <a:alpha val="40000"/>
                  </a:srgbClr>
                </a:outerShdw>
              </a:effectLst>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8" grpId="0"/>
      <p:bldP spid="9" grpId="0"/>
      <p:bldP spid="10" grpId="0"/>
    </p:bldLs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457200" y="274638"/>
            <a:ext cx="4972056" cy="868346"/>
          </a:xfrm>
        </p:spPr>
        <p:txBody>
          <a:bodyPr>
            <a:normAutofit/>
          </a:bodyPr>
          <a:lstStyle/>
          <a:p>
            <a:pPr algn="l"/>
            <a:r>
              <a:rPr lang="zh-CN" altLang="en-US" sz="2800" b="1" noProof="1" smtClean="0">
                <a:latin typeface="方正粗黑宋简体" pitchFamily="2" charset="-122"/>
                <a:ea typeface="方正粗黑宋简体" pitchFamily="2" charset="-122"/>
              </a:rPr>
              <a:t>（二）彼得格勒武装起义</a:t>
            </a:r>
            <a:endParaRPr lang="zh-CN" altLang="en-US" sz="2800">
              <a:latin typeface="方正粗黑宋简体" pitchFamily="2" charset="-122"/>
              <a:ea typeface="方正粗黑宋简体" pitchFamily="2" charset="-122"/>
            </a:endParaRPr>
          </a:p>
        </p:txBody>
      </p:sp>
      <p:sp>
        <p:nvSpPr>
          <p:cNvPr id="3" name="内容占位符 2"/>
          <p:cNvSpPr>
            <a:spLocks noGrp="1"/>
          </p:cNvSpPr>
          <p:nvPr>
            <p:ph idx="1"/>
          </p:nvPr>
        </p:nvSpPr>
        <p:spPr>
          <a:xfrm>
            <a:off x="457200" y="1600201"/>
            <a:ext cx="2043098" cy="757230"/>
          </a:xfrm>
        </p:spPr>
        <p:txBody>
          <a:bodyPr/>
          <a:lstStyle/>
          <a:p>
            <a:r>
              <a:rPr lang="en-US" altLang="zh-CN" b="1" smtClean="0">
                <a:latin typeface="宋体" panose="02010600030101010101" pitchFamily="2" charset="-122"/>
                <a:ea typeface="宋体" panose="02010600030101010101" pitchFamily="2" charset="-122"/>
              </a:rPr>
              <a:t>2</a:t>
            </a:r>
            <a:r>
              <a:rPr lang="zh-CN" altLang="en-US" b="1" smtClean="0">
                <a:latin typeface="宋体" panose="02010600030101010101" pitchFamily="2" charset="-122"/>
                <a:ea typeface="宋体" panose="02010600030101010101" pitchFamily="2" charset="-122"/>
              </a:rPr>
              <a:t>、过程：</a:t>
            </a:r>
            <a:endParaRPr lang="en-US" altLang="zh-CN" b="1" smtClean="0">
              <a:latin typeface="宋体" pitchFamily="2" charset="-122"/>
              <a:ea typeface="宋体" pitchFamily="2" charset="-122"/>
            </a:endParaRPr>
          </a:p>
          <a:p>
            <a:endParaRPr lang="en-US" altLang="zh-CN" b="1" smtClean="0">
              <a:latin typeface="宋体" panose="02010600030101010101" pitchFamily="2" charset="-122"/>
              <a:ea typeface="宋体" panose="02010600030101010101" pitchFamily="2" charset="-122"/>
            </a:endParaRPr>
          </a:p>
          <a:p>
            <a:endParaRPr lang="en-US" altLang="zh-CN" b="1" smtClean="0">
              <a:latin typeface="宋体" panose="02010600030101010101" pitchFamily="2" charset="-122"/>
              <a:ea typeface="宋体" panose="02010600030101010101" pitchFamily="2" charset="-122"/>
            </a:endParaRPr>
          </a:p>
          <a:p>
            <a:endParaRPr lang="zh-CN" altLang="en-US"/>
          </a:p>
        </p:txBody>
      </p:sp>
      <p:sp>
        <p:nvSpPr>
          <p:cNvPr id="4" name="文本框 10"/>
          <p:cNvSpPr txBox="1"/>
          <p:nvPr/>
        </p:nvSpPr>
        <p:spPr>
          <a:xfrm>
            <a:off x="2500298" y="1714488"/>
            <a:ext cx="2286016" cy="400110"/>
          </a:xfrm>
          <a:prstGeom prst="rect">
            <a:avLst/>
          </a:prstGeom>
          <a:noFill/>
        </p:spPr>
        <p:txBody>
          <a:bodyPr wrap="square" rtlCol="0">
            <a:spAutoFit/>
          </a:bodyPr>
          <a:lstStyle/>
          <a:p>
            <a:pPr fontAlgn="base">
              <a:buClr>
                <a:srgbClr val="000000"/>
              </a:buClr>
            </a:pPr>
            <a:r>
              <a:rPr lang="zh-CN" altLang="en-US" sz="2000" b="1" smtClean="0">
                <a:solidFill>
                  <a:srgbClr val="0070C0"/>
                </a:solidFill>
                <a:latin typeface="微软雅黑" panose="020b0503020204020204" charset="-122"/>
              </a:rPr>
              <a:t>二月革命</a:t>
            </a:r>
            <a:r>
              <a:rPr lang="zh-CN" altLang="en-US" sz="2000" b="1" smtClean="0">
                <a:solidFill>
                  <a:srgbClr val="FF0000"/>
                </a:solidFill>
                <a:latin typeface="微软雅黑" panose="020b0503020204020204" charset="-122"/>
              </a:rPr>
              <a:t>倒沙皇</a:t>
            </a:r>
            <a:endParaRPr lang="zh-CN" altLang="en-US" sz="2000" b="1">
              <a:solidFill>
                <a:srgbClr val="FF0000"/>
              </a:solidFill>
              <a:latin typeface="微软雅黑"/>
            </a:endParaRPr>
          </a:p>
        </p:txBody>
      </p:sp>
      <p:sp>
        <p:nvSpPr>
          <p:cNvPr id="5" name="文本框 12"/>
          <p:cNvSpPr txBox="1"/>
          <p:nvPr/>
        </p:nvSpPr>
        <p:spPr>
          <a:xfrm>
            <a:off x="2571736" y="2786058"/>
            <a:ext cx="2857520" cy="677108"/>
          </a:xfrm>
          <a:prstGeom prst="rect">
            <a:avLst/>
          </a:prstGeom>
          <a:noFill/>
        </p:spPr>
        <p:txBody>
          <a:bodyPr wrap="square" rtlCol="0">
            <a:spAutoFit/>
          </a:bodyPr>
          <a:lstStyle/>
          <a:p>
            <a:pPr fontAlgn="base">
              <a:buClr>
                <a:srgbClr val="000000"/>
              </a:buClr>
            </a:pPr>
            <a:r>
              <a:rPr lang="en-US" altLang="zh-CN" sz="2000" b="1" smtClean="0">
                <a:solidFill>
                  <a:srgbClr val="00B0F0"/>
                </a:solidFill>
              </a:rPr>
              <a:t>《</a:t>
            </a:r>
            <a:r>
              <a:rPr lang="zh-CN" altLang="en-US" sz="2000" b="1" smtClean="0">
                <a:solidFill>
                  <a:srgbClr val="00B0F0"/>
                </a:solidFill>
              </a:rPr>
              <a:t>四月提纲</a:t>
            </a:r>
            <a:r>
              <a:rPr lang="en-US" altLang="zh-CN" sz="2000" b="1" smtClean="0">
                <a:solidFill>
                  <a:srgbClr val="00B0F0"/>
                </a:solidFill>
              </a:rPr>
              <a:t>》</a:t>
            </a:r>
            <a:r>
              <a:rPr lang="zh-CN" altLang="en-US" sz="2000" b="1" smtClean="0">
                <a:solidFill>
                  <a:srgbClr val="FF0000"/>
                </a:solidFill>
              </a:rPr>
              <a:t>指方向</a:t>
            </a:r>
            <a:endParaRPr lang="en-US" altLang="zh-CN" sz="2000" b="1">
              <a:solidFill>
                <a:srgbClr val="FF0000"/>
              </a:solidFill>
            </a:endParaRPr>
          </a:p>
          <a:p>
            <a:pPr fontAlgn="base">
              <a:buClr>
                <a:srgbClr val="000000"/>
              </a:buClr>
            </a:pPr>
            <a:endParaRPr lang="zh-CN" altLang="en-US">
              <a:solidFill>
                <a:srgbClr val="FF0000"/>
              </a:solidFill>
            </a:endParaRPr>
          </a:p>
        </p:txBody>
      </p:sp>
      <p:sp>
        <p:nvSpPr>
          <p:cNvPr id="6" name="文本框 16"/>
          <p:cNvSpPr txBox="1"/>
          <p:nvPr/>
        </p:nvSpPr>
        <p:spPr>
          <a:xfrm flipH="1">
            <a:off x="2357422" y="4857760"/>
            <a:ext cx="2357454" cy="861774"/>
          </a:xfrm>
          <a:prstGeom prst="rect">
            <a:avLst/>
          </a:prstGeom>
          <a:noFill/>
        </p:spPr>
        <p:txBody>
          <a:bodyPr wrap="square" rtlCol="0">
            <a:spAutoFit/>
          </a:bodyPr>
          <a:lstStyle/>
          <a:p>
            <a:pPr lvl="0" algn="ctr">
              <a:spcBef>
                <a:spcPct val="50000"/>
              </a:spcBef>
            </a:pPr>
            <a:r>
              <a:rPr kumimoji="1" lang="zh-CN" altLang="en-US" sz="2000" b="1" smtClean="0">
                <a:solidFill>
                  <a:srgbClr val="0000FF"/>
                </a:solidFill>
                <a:latin typeface="+mn-ea"/>
              </a:rPr>
              <a:t>十月革命</a:t>
            </a:r>
            <a:r>
              <a:rPr kumimoji="1" lang="zh-CN" altLang="en-US" sz="2000" b="1" smtClean="0">
                <a:solidFill>
                  <a:srgbClr val="FF0000"/>
                </a:solidFill>
                <a:latin typeface="+mn-ea"/>
              </a:rPr>
              <a:t>现曙光</a:t>
            </a:r>
          </a:p>
          <a:p>
            <a:pPr lvl="0" algn="ctr">
              <a:spcBef>
                <a:spcPct val="50000"/>
              </a:spcBef>
            </a:pPr>
            <a:endParaRPr kumimoji="1" lang="zh-CN" altLang="en-US" sz="2000" b="1">
              <a:solidFill>
                <a:srgbClr val="FF0000"/>
              </a:solidFill>
              <a:latin typeface="Times New Roman" pitchFamily="18" charset="0"/>
              <a:ea typeface="黑体" pitchFamily="49" charset="-122"/>
            </a:endParaRPr>
          </a:p>
        </p:txBody>
      </p:sp>
      <p:sp>
        <p:nvSpPr>
          <p:cNvPr id="7" name="TextBox 6"/>
          <p:cNvSpPr txBox="1"/>
          <p:nvPr/>
        </p:nvSpPr>
        <p:spPr>
          <a:xfrm>
            <a:off x="2500298" y="3857628"/>
            <a:ext cx="1991251" cy="677108"/>
          </a:xfrm>
          <a:prstGeom prst="rect">
            <a:avLst/>
          </a:prstGeom>
          <a:noFill/>
        </p:spPr>
        <p:txBody>
          <a:bodyPr wrap="none" rtlCol="0">
            <a:spAutoFit/>
          </a:bodyPr>
          <a:lstStyle/>
          <a:p>
            <a:r>
              <a:rPr kumimoji="1" lang="zh-CN" altLang="en-US" sz="2000" b="1" smtClean="0">
                <a:solidFill>
                  <a:srgbClr val="0000FF"/>
                </a:solidFill>
                <a:latin typeface="+mn-ea"/>
              </a:rPr>
              <a:t>七月流血</a:t>
            </a:r>
            <a:r>
              <a:rPr kumimoji="1" lang="zh-CN" altLang="en-US" sz="2000" b="1" smtClean="0">
                <a:solidFill>
                  <a:srgbClr val="FF0000"/>
                </a:solidFill>
                <a:latin typeface="+mn-ea"/>
              </a:rPr>
              <a:t>抛幻想</a:t>
            </a:r>
            <a:endParaRPr lang="en-US" altLang="zh-CN" sz="2000" b="1" smtClean="0">
              <a:latin typeface="+mn-ea"/>
            </a:endParaRPr>
          </a:p>
          <a:p>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ppt_x"/>
                                          </p:val>
                                        </p:tav>
                                        <p:tav tm="100000">
                                          <p:val>
                                            <p:strVal val="#ppt_x"/>
                                          </p:val>
                                        </p:tav>
                                      </p:tavLst>
                                    </p:anim>
                                    <p:anim calcmode="lin" valueType="num">
                                      <p:cBhvr additive="base">
                                        <p:cTn id="2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Ls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3" name="图片 2"/>
          <p:cNvPicPr>
            <a:picLocks noChangeAspect="1"/>
          </p:cNvPicPr>
          <p:nvPr>
            <p:custDataLst>
              <p:tags r:id="rId4"/>
            </p:custDataLst>
          </p:nvPr>
        </p:nvPicPr>
        <p:blipFill>
          <a:blip r:embed="rId3">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0" y="-285776"/>
            <a:ext cx="4357686" cy="1214446"/>
          </a:xfrm>
          <a:prstGeom prst="rect">
            <a:avLst/>
          </a:prstGeom>
        </p:spPr>
      </p:pic>
      <p:sp>
        <p:nvSpPr>
          <p:cNvPr id="4" name="文本框 3"/>
          <p:cNvSpPr txBox="1"/>
          <p:nvPr/>
        </p:nvSpPr>
        <p:spPr>
          <a:xfrm>
            <a:off x="0" y="142852"/>
            <a:ext cx="3465454" cy="584775"/>
          </a:xfrm>
          <a:prstGeom prst="rect">
            <a:avLst/>
          </a:prstGeom>
          <a:noFill/>
        </p:spPr>
        <p:txBody>
          <a:bodyPr wrap="square" rtlCol="0">
            <a:spAutoFit/>
          </a:bodyPr>
          <a:lstStyle/>
          <a:p>
            <a:pPr fontAlgn="base">
              <a:buClr>
                <a:srgbClr val="000000"/>
              </a:buClr>
            </a:pPr>
            <a:r>
              <a:rPr lang="zh-CN" altLang="en-US" sz="3200">
                <a:solidFill>
                  <a:srgbClr val="FF0000"/>
                </a:solidFill>
                <a:latin typeface="微软雅黑" panose="020b0503020204020204" charset="-122"/>
              </a:rPr>
              <a:t>二月革命</a:t>
            </a:r>
            <a:r>
              <a:rPr lang="zh-CN" altLang="en-US" sz="3200" smtClean="0">
                <a:solidFill>
                  <a:srgbClr val="FF0000"/>
                </a:solidFill>
                <a:latin typeface="微软雅黑" panose="020b0503020204020204" charset="-122"/>
              </a:rPr>
              <a:t>倒沙皇</a:t>
            </a:r>
            <a:endParaRPr lang="zh-CN" altLang="en-US" sz="3200">
              <a:solidFill>
                <a:srgbClr val="FF0000"/>
              </a:solidFill>
              <a:latin typeface="微软雅黑"/>
            </a:endParaRPr>
          </a:p>
        </p:txBody>
      </p:sp>
      <p:sp>
        <p:nvSpPr>
          <p:cNvPr id="8" name="Text Box 5"/>
          <p:cNvSpPr txBox="1">
            <a:spLocks noChangeArrowheads="1"/>
          </p:cNvSpPr>
          <p:nvPr/>
        </p:nvSpPr>
        <p:spPr bwMode="auto">
          <a:xfrm>
            <a:off x="285720" y="671691"/>
            <a:ext cx="2890646" cy="6186309"/>
          </a:xfrm>
          <a:prstGeom prst="rect">
            <a:avLst/>
          </a:prstGeom>
          <a:extLst>
            <a:ext uri="{AF507438-7753-43E0-B8FC-AC1667EBCBE1}">
              <a14:hiddenEffects xmlns:a14="http://schemas.microsoft.com/office/drawing/2010/main">
                <a:effectLst>
                  <a:outerShdw dist="35921" dir="2700000" algn="ctr" rotWithShape="0">
                    <a:schemeClr val="bg2"/>
                  </a:outerShdw>
                </a:effectLst>
              </a14:hiddenEffects>
            </a:ext>
          </a:extLst>
        </p:spPr>
        <p:style>
          <a:lnRef idx="2">
            <a:schemeClr val="accent6"/>
          </a:lnRef>
          <a:fillRef idx="1">
            <a:schemeClr val="lt1"/>
          </a:fillRef>
          <a:effectRef idx="0">
            <a:schemeClr val="accent6"/>
          </a:effectRef>
          <a:fontRef idx="minor">
            <a:schemeClr val="dk1"/>
          </a:fontRef>
        </p:style>
        <p:txBody>
          <a:bodyPr wrap="square">
            <a:spAutoFit/>
          </a:bodyPr>
          <a:lstStyle/>
          <a:p>
            <a:pPr fontAlgn="base">
              <a:lnSpc>
                <a:spcPct val="150000"/>
              </a:lnSpc>
            </a:pPr>
            <a:r>
              <a:rPr lang="en-US" altLang="zh-CN" sz="2400" noProof="1">
                <a:solidFill>
                  <a:prstClr val="black"/>
                </a:solidFill>
                <a:latin typeface="楷体" panose="02010609060101010101" pitchFamily="49" charset="-122"/>
                <a:ea typeface="楷体" panose="02010609060101010101" pitchFamily="49" charset="-122"/>
                <a:cs typeface="宋体" panose="02010600030101010101" pitchFamily="2" charset="-122"/>
              </a:rPr>
              <a:t>    1917</a:t>
            </a:r>
            <a:r>
              <a:rPr lang="zh-CN" altLang="en-US" sz="2400" noProof="1">
                <a:solidFill>
                  <a:prstClr val="black"/>
                </a:solidFill>
                <a:latin typeface="楷体" panose="02010609060101010101" pitchFamily="49" charset="-122"/>
                <a:ea typeface="楷体" panose="02010609060101010101" pitchFamily="49" charset="-122"/>
                <a:cs typeface="宋体" panose="02010600030101010101" pitchFamily="2" charset="-122"/>
              </a:rPr>
              <a:t>年</a:t>
            </a:r>
            <a:r>
              <a:rPr lang="en-US" altLang="zh-CN" sz="2400" noProof="1">
                <a:solidFill>
                  <a:prstClr val="black"/>
                </a:solidFill>
                <a:latin typeface="楷体" panose="02010609060101010101" pitchFamily="49" charset="-122"/>
                <a:ea typeface="楷体" panose="02010609060101010101" pitchFamily="49" charset="-122"/>
                <a:cs typeface="宋体" panose="02010600030101010101" pitchFamily="2" charset="-122"/>
              </a:rPr>
              <a:t>3</a:t>
            </a:r>
            <a:r>
              <a:rPr lang="zh-CN" altLang="en-US" sz="2400" noProof="1">
                <a:solidFill>
                  <a:prstClr val="black"/>
                </a:solidFill>
                <a:latin typeface="楷体" panose="02010609060101010101" pitchFamily="49" charset="-122"/>
                <a:ea typeface="楷体" panose="02010609060101010101" pitchFamily="49" charset="-122"/>
                <a:cs typeface="宋体" panose="02010600030101010101" pitchFamily="2" charset="-122"/>
              </a:rPr>
              <a:t>月</a:t>
            </a:r>
            <a:r>
              <a:rPr lang="en-US" altLang="zh-CN" sz="2400" noProof="1">
                <a:solidFill>
                  <a:prstClr val="black"/>
                </a:solidFill>
                <a:latin typeface="楷体" panose="02010609060101010101" pitchFamily="49" charset="-122"/>
                <a:ea typeface="楷体" panose="02010609060101010101" pitchFamily="49" charset="-122"/>
                <a:cs typeface="宋体" panose="02010600030101010101" pitchFamily="2" charset="-122"/>
              </a:rPr>
              <a:t>8</a:t>
            </a:r>
            <a:r>
              <a:rPr lang="zh-CN" altLang="en-US" sz="2400" noProof="1">
                <a:solidFill>
                  <a:prstClr val="black"/>
                </a:solidFill>
                <a:latin typeface="楷体" panose="02010609060101010101" pitchFamily="49" charset="-122"/>
                <a:ea typeface="楷体" panose="02010609060101010101" pitchFamily="49" charset="-122"/>
                <a:cs typeface="宋体" panose="02010600030101010101" pitchFamily="2" charset="-122"/>
              </a:rPr>
              <a:t>日（俄历</a:t>
            </a:r>
            <a:r>
              <a:rPr lang="en-US" altLang="zh-CN" sz="2400" noProof="1">
                <a:solidFill>
                  <a:prstClr val="black"/>
                </a:solidFill>
                <a:latin typeface="楷体" panose="02010609060101010101" pitchFamily="49" charset="-122"/>
                <a:ea typeface="楷体" panose="02010609060101010101" pitchFamily="49" charset="-122"/>
                <a:cs typeface="宋体" panose="02010600030101010101" pitchFamily="2" charset="-122"/>
              </a:rPr>
              <a:t>2</a:t>
            </a:r>
            <a:r>
              <a:rPr lang="zh-CN" altLang="en-US" sz="2400" noProof="1">
                <a:solidFill>
                  <a:prstClr val="black"/>
                </a:solidFill>
                <a:latin typeface="楷体" panose="02010609060101010101" pitchFamily="49" charset="-122"/>
                <a:ea typeface="楷体" panose="02010609060101010101" pitchFamily="49" charset="-122"/>
                <a:cs typeface="宋体" panose="02010600030101010101" pitchFamily="2" charset="-122"/>
              </a:rPr>
              <a:t>月</a:t>
            </a:r>
            <a:r>
              <a:rPr lang="en-US" altLang="zh-CN" sz="2400" noProof="1">
                <a:solidFill>
                  <a:prstClr val="black"/>
                </a:solidFill>
                <a:latin typeface="楷体" panose="02010609060101010101" pitchFamily="49" charset="-122"/>
                <a:ea typeface="楷体" panose="02010609060101010101" pitchFamily="49" charset="-122"/>
                <a:cs typeface="宋体" panose="02010600030101010101" pitchFamily="2" charset="-122"/>
              </a:rPr>
              <a:t>23</a:t>
            </a:r>
            <a:r>
              <a:rPr lang="zh-CN" altLang="en-US" sz="2400" noProof="1">
                <a:solidFill>
                  <a:prstClr val="black"/>
                </a:solidFill>
                <a:latin typeface="楷体" panose="02010609060101010101" pitchFamily="49" charset="-122"/>
                <a:ea typeface="楷体" panose="02010609060101010101" pitchFamily="49" charset="-122"/>
                <a:cs typeface="宋体" panose="02010600030101010101" pitchFamily="2" charset="-122"/>
              </a:rPr>
              <a:t>日）</a:t>
            </a:r>
            <a:r>
              <a:rPr lang="zh-CN" altLang="en-US" sz="2400" noProof="1" smtClean="0">
                <a:solidFill>
                  <a:prstClr val="black"/>
                </a:solidFill>
                <a:latin typeface="楷体" panose="02010609060101010101" pitchFamily="49" charset="-122"/>
                <a:ea typeface="楷体" panose="02010609060101010101" pitchFamily="49" charset="-122"/>
                <a:cs typeface="宋体" panose="02010600030101010101" pitchFamily="2" charset="-122"/>
              </a:rPr>
              <a:t>首都彼得格勒爆发</a:t>
            </a:r>
            <a:r>
              <a:rPr lang="zh-CN" altLang="en-US" sz="2400" noProof="1">
                <a:solidFill>
                  <a:prstClr val="black"/>
                </a:solidFill>
                <a:latin typeface="楷体" panose="02010609060101010101" pitchFamily="49" charset="-122"/>
                <a:ea typeface="楷体" panose="02010609060101010101" pitchFamily="49" charset="-122"/>
                <a:cs typeface="宋体" panose="02010600030101010101" pitchFamily="2" charset="-122"/>
              </a:rPr>
              <a:t>起义。</a:t>
            </a:r>
          </a:p>
          <a:p>
            <a:pPr fontAlgn="base">
              <a:lnSpc>
                <a:spcPct val="150000"/>
              </a:lnSpc>
            </a:pPr>
            <a:r>
              <a:rPr lang="zh-CN" altLang="en-US" sz="2400" noProof="1">
                <a:solidFill>
                  <a:prstClr val="black"/>
                </a:solidFill>
                <a:latin typeface="楷体" panose="02010609060101010101" pitchFamily="49" charset="-122"/>
                <a:ea typeface="楷体" panose="02010609060101010101" pitchFamily="49" charset="-122"/>
                <a:cs typeface="宋体" panose="02010600030101010101" pitchFamily="2" charset="-122"/>
              </a:rPr>
              <a:t>    </a:t>
            </a:r>
            <a:r>
              <a:rPr lang="en-US" altLang="zh-CN" sz="2400" noProof="1">
                <a:solidFill>
                  <a:prstClr val="black"/>
                </a:solidFill>
                <a:latin typeface="楷体" panose="02010609060101010101" pitchFamily="49" charset="-122"/>
                <a:ea typeface="楷体" panose="02010609060101010101" pitchFamily="49" charset="-122"/>
                <a:cs typeface="宋体" panose="02010600030101010101" pitchFamily="2" charset="-122"/>
              </a:rPr>
              <a:t>3</a:t>
            </a:r>
            <a:r>
              <a:rPr lang="zh-CN" altLang="en-US" sz="2400" noProof="1">
                <a:solidFill>
                  <a:prstClr val="black"/>
                </a:solidFill>
                <a:latin typeface="楷体" panose="02010609060101010101" pitchFamily="49" charset="-122"/>
                <a:ea typeface="楷体" panose="02010609060101010101" pitchFamily="49" charset="-122"/>
                <a:cs typeface="宋体" panose="02010600030101010101" pitchFamily="2" charset="-122"/>
              </a:rPr>
              <a:t>月</a:t>
            </a:r>
            <a:r>
              <a:rPr lang="en-US" altLang="zh-CN" sz="2400" noProof="1">
                <a:solidFill>
                  <a:prstClr val="black"/>
                </a:solidFill>
                <a:latin typeface="楷体" panose="02010609060101010101" pitchFamily="49" charset="-122"/>
                <a:ea typeface="楷体" panose="02010609060101010101" pitchFamily="49" charset="-122"/>
                <a:cs typeface="宋体" panose="02010600030101010101" pitchFamily="2" charset="-122"/>
              </a:rPr>
              <a:t>12</a:t>
            </a:r>
            <a:r>
              <a:rPr lang="zh-CN" altLang="en-US" sz="2400" noProof="1">
                <a:solidFill>
                  <a:prstClr val="black"/>
                </a:solidFill>
                <a:latin typeface="楷体" panose="02010609060101010101" pitchFamily="49" charset="-122"/>
                <a:ea typeface="楷体" panose="02010609060101010101" pitchFamily="49" charset="-122"/>
                <a:cs typeface="宋体" panose="02010600030101010101" pitchFamily="2" charset="-122"/>
              </a:rPr>
              <a:t>日，起义获得胜利，当晚工兵代表苏维埃成立。</a:t>
            </a:r>
          </a:p>
          <a:p>
            <a:pPr fontAlgn="base">
              <a:lnSpc>
                <a:spcPct val="150000"/>
              </a:lnSpc>
            </a:pPr>
            <a:r>
              <a:rPr lang="zh-CN" altLang="en-US" sz="2400" noProof="1">
                <a:solidFill>
                  <a:prstClr val="black"/>
                </a:solidFill>
                <a:latin typeface="楷体" panose="02010609060101010101" pitchFamily="49" charset="-122"/>
                <a:ea typeface="楷体" panose="02010609060101010101" pitchFamily="49" charset="-122"/>
                <a:cs typeface="宋体" panose="02010600030101010101" pitchFamily="2" charset="-122"/>
              </a:rPr>
              <a:t>    </a:t>
            </a:r>
            <a:r>
              <a:rPr lang="en-US" altLang="zh-CN" sz="2400" noProof="1">
                <a:solidFill>
                  <a:prstClr val="black"/>
                </a:solidFill>
                <a:latin typeface="楷体" panose="02010609060101010101" pitchFamily="49" charset="-122"/>
                <a:ea typeface="楷体" panose="02010609060101010101" pitchFamily="49" charset="-122"/>
                <a:cs typeface="宋体" panose="02010600030101010101" pitchFamily="2" charset="-122"/>
              </a:rPr>
              <a:t>3</a:t>
            </a:r>
            <a:r>
              <a:rPr lang="zh-CN" altLang="en-US" sz="2400" noProof="1">
                <a:solidFill>
                  <a:prstClr val="black"/>
                </a:solidFill>
                <a:latin typeface="楷体" panose="02010609060101010101" pitchFamily="49" charset="-122"/>
                <a:ea typeface="楷体" panose="02010609060101010101" pitchFamily="49" charset="-122"/>
                <a:cs typeface="宋体" panose="02010600030101010101" pitchFamily="2" charset="-122"/>
              </a:rPr>
              <a:t>月</a:t>
            </a:r>
            <a:r>
              <a:rPr lang="en-US" altLang="zh-CN" sz="2400" noProof="1">
                <a:solidFill>
                  <a:prstClr val="black"/>
                </a:solidFill>
                <a:latin typeface="楷体" panose="02010609060101010101" pitchFamily="49" charset="-122"/>
                <a:ea typeface="楷体" panose="02010609060101010101" pitchFamily="49" charset="-122"/>
                <a:cs typeface="宋体" panose="02010600030101010101" pitchFamily="2" charset="-122"/>
              </a:rPr>
              <a:t>15</a:t>
            </a:r>
            <a:r>
              <a:rPr lang="zh-CN" altLang="en-US" sz="2400" noProof="1">
                <a:solidFill>
                  <a:prstClr val="black"/>
                </a:solidFill>
                <a:latin typeface="楷体" panose="02010609060101010101" pitchFamily="49" charset="-122"/>
                <a:ea typeface="楷体" panose="02010609060101010101" pitchFamily="49" charset="-122"/>
                <a:cs typeface="宋体" panose="02010600030101010101" pitchFamily="2" charset="-122"/>
              </a:rPr>
              <a:t>日，资产阶级临时政府组成。沙皇专制统治被推翻。</a:t>
            </a:r>
          </a:p>
        </p:txBody>
      </p:sp>
      <p:sp>
        <p:nvSpPr>
          <p:cNvPr id="10" name="Text Box 6"/>
          <p:cNvSpPr txBox="1"/>
          <p:nvPr/>
        </p:nvSpPr>
        <p:spPr>
          <a:xfrm>
            <a:off x="4100989" y="1446214"/>
            <a:ext cx="1266693" cy="523220"/>
          </a:xfrm>
          <a:prstGeom prst="rect">
            <a:avLst/>
          </a:prstGeom>
          <a:noFill/>
          <a:ln w="9525">
            <a:noFill/>
          </a:ln>
        </p:spPr>
        <p:txBody>
          <a:bodyPr wrap="none" anchor="t">
            <a:spAutoFit/>
          </a:bodyPr>
          <a:lstStyle/>
          <a:p>
            <a:r>
              <a:rPr lang="zh-CN" altLang="en-US" sz="2800" b="1">
                <a:solidFill>
                  <a:prstClr val="black"/>
                </a:solidFill>
                <a:latin typeface="黑体" panose="02010609060101010101" pitchFamily="49" charset="-122"/>
                <a:ea typeface="黑体" panose="02010609060101010101" pitchFamily="49" charset="-122"/>
              </a:rPr>
              <a:t>时间：</a:t>
            </a:r>
          </a:p>
        </p:txBody>
      </p:sp>
      <p:sp>
        <p:nvSpPr>
          <p:cNvPr id="19" name="Text Box 16"/>
          <p:cNvSpPr txBox="1"/>
          <p:nvPr/>
        </p:nvSpPr>
        <p:spPr>
          <a:xfrm>
            <a:off x="5624989" y="1446214"/>
            <a:ext cx="1811714" cy="523220"/>
          </a:xfrm>
          <a:prstGeom prst="rect">
            <a:avLst/>
          </a:prstGeom>
          <a:noFill/>
          <a:ln w="9525">
            <a:noFill/>
          </a:ln>
        </p:spPr>
        <p:txBody>
          <a:bodyPr wrap="none" anchor="t">
            <a:spAutoFit/>
          </a:bodyPr>
          <a:lstStyle/>
          <a:p>
            <a:r>
              <a:rPr lang="en-US" altLang="zh-CN" sz="2800" b="1">
                <a:solidFill>
                  <a:srgbClr val="0000FF"/>
                </a:solidFill>
                <a:latin typeface="黑体" panose="02010609060101010101" pitchFamily="49" charset="-122"/>
                <a:ea typeface="黑体" panose="02010609060101010101" pitchFamily="49" charset="-122"/>
              </a:rPr>
              <a:t>1917</a:t>
            </a:r>
            <a:r>
              <a:rPr lang="zh-CN" altLang="en-US" sz="2800" b="1">
                <a:solidFill>
                  <a:srgbClr val="0000FF"/>
                </a:solidFill>
                <a:latin typeface="黑体" panose="02010609060101010101" pitchFamily="49" charset="-122"/>
                <a:ea typeface="黑体" panose="02010609060101010101" pitchFamily="49" charset="-122"/>
              </a:rPr>
              <a:t>年</a:t>
            </a:r>
            <a:r>
              <a:rPr lang="en-US" altLang="zh-CN" sz="2800" b="1">
                <a:solidFill>
                  <a:srgbClr val="0000FF"/>
                </a:solidFill>
                <a:latin typeface="黑体" panose="02010609060101010101" pitchFamily="49" charset="-122"/>
                <a:ea typeface="黑体" panose="02010609060101010101" pitchFamily="49" charset="-122"/>
              </a:rPr>
              <a:t>3</a:t>
            </a:r>
            <a:r>
              <a:rPr lang="zh-CN" altLang="en-US" sz="2800" b="1">
                <a:solidFill>
                  <a:srgbClr val="0000FF"/>
                </a:solidFill>
                <a:latin typeface="黑体" panose="02010609060101010101" pitchFamily="49" charset="-122"/>
                <a:ea typeface="黑体" panose="02010609060101010101" pitchFamily="49" charset="-122"/>
              </a:rPr>
              <a:t>月</a:t>
            </a:r>
          </a:p>
        </p:txBody>
      </p:sp>
      <p:sp>
        <p:nvSpPr>
          <p:cNvPr id="11" name="Text Box 7"/>
          <p:cNvSpPr txBox="1"/>
          <p:nvPr/>
        </p:nvSpPr>
        <p:spPr>
          <a:xfrm>
            <a:off x="4100989" y="2315528"/>
            <a:ext cx="1266693" cy="523220"/>
          </a:xfrm>
          <a:prstGeom prst="rect">
            <a:avLst/>
          </a:prstGeom>
          <a:noFill/>
          <a:ln w="9525">
            <a:noFill/>
          </a:ln>
        </p:spPr>
        <p:txBody>
          <a:bodyPr wrap="none" anchor="t">
            <a:spAutoFit/>
          </a:bodyPr>
          <a:lstStyle/>
          <a:p>
            <a:r>
              <a:rPr lang="zh-CN" altLang="en-US" sz="2800" b="1">
                <a:solidFill>
                  <a:prstClr val="black"/>
                </a:solidFill>
                <a:latin typeface="黑体" panose="02010609060101010101" pitchFamily="49" charset="-122"/>
                <a:ea typeface="黑体" panose="02010609060101010101" pitchFamily="49" charset="-122"/>
              </a:rPr>
              <a:t>结果：</a:t>
            </a:r>
          </a:p>
        </p:txBody>
      </p:sp>
      <p:sp>
        <p:nvSpPr>
          <p:cNvPr id="9" name="Text Box 4"/>
          <p:cNvSpPr txBox="1"/>
          <p:nvPr/>
        </p:nvSpPr>
        <p:spPr>
          <a:xfrm>
            <a:off x="4925854" y="2205991"/>
            <a:ext cx="3564255" cy="953135"/>
          </a:xfrm>
          <a:prstGeom prst="rect">
            <a:avLst/>
          </a:prstGeom>
          <a:solidFill>
            <a:schemeClr val="bg1"/>
          </a:solidFill>
          <a:ln w="9525">
            <a:noFill/>
          </a:ln>
        </p:spPr>
        <p:txBody>
          <a:bodyPr wrap="square" anchor="t">
            <a:spAutoFit/>
          </a:bodyPr>
          <a:lstStyle/>
          <a:p>
            <a:pPr algn="ctr">
              <a:buFont typeface="Wingdings" panose="05000000000000000000" pitchFamily="2" charset="2"/>
              <a:buChar char="Ø"/>
            </a:pPr>
            <a:r>
              <a:rPr lang="zh-CN" altLang="zh-CN" sz="2800" b="1">
                <a:solidFill>
                  <a:prstClr val="black"/>
                </a:solidFill>
                <a:latin typeface="黑体" panose="02010609060101010101" pitchFamily="49" charset="-122"/>
                <a:ea typeface="黑体" panose="02010609060101010101" pitchFamily="49" charset="-122"/>
              </a:rPr>
              <a:t>推翻了</a:t>
            </a:r>
            <a:r>
              <a:rPr lang="zh-CN" altLang="zh-CN" sz="2800" b="1">
                <a:solidFill>
                  <a:srgbClr val="730E00">
                    <a:lumMod val="60000"/>
                    <a:lumOff val="40000"/>
                  </a:srgbClr>
                </a:solidFill>
                <a:latin typeface="黑体" panose="02010609060101010101" pitchFamily="49" charset="-122"/>
                <a:ea typeface="黑体" panose="02010609060101010101" pitchFamily="49" charset="-122"/>
              </a:rPr>
              <a:t>沙皇</a:t>
            </a:r>
            <a:r>
              <a:rPr lang="zh-CN" altLang="zh-CN" sz="2800" b="1">
                <a:solidFill>
                  <a:prstClr val="black"/>
                </a:solidFill>
                <a:latin typeface="黑体" panose="02010609060101010101" pitchFamily="49" charset="-122"/>
                <a:ea typeface="黑体" panose="02010609060101010101" pitchFamily="49" charset="-122"/>
              </a:rPr>
              <a:t>专制</a:t>
            </a:r>
          </a:p>
          <a:p>
            <a:pPr algn="ctr">
              <a:buFont typeface="Wingdings" panose="05000000000000000000" pitchFamily="2" charset="2"/>
              <a:buChar char="Ø"/>
            </a:pPr>
            <a:r>
              <a:rPr lang="zh-CN" altLang="en-US" sz="2800" b="1">
                <a:solidFill>
                  <a:prstClr val="black"/>
                </a:solidFill>
                <a:latin typeface="黑体" panose="02010609060101010101" pitchFamily="49" charset="-122"/>
                <a:ea typeface="黑体" panose="02010609060101010101" pitchFamily="49" charset="-122"/>
              </a:rPr>
              <a:t>形成</a:t>
            </a:r>
            <a:r>
              <a:rPr lang="zh-CN" altLang="zh-CN" sz="2800" b="1">
                <a:solidFill>
                  <a:srgbClr val="730E00">
                    <a:lumMod val="60000"/>
                    <a:lumOff val="40000"/>
                  </a:srgbClr>
                </a:solidFill>
                <a:latin typeface="黑体" panose="02010609060101010101" pitchFamily="49" charset="-122"/>
                <a:ea typeface="黑体" panose="02010609060101010101" pitchFamily="49" charset="-122"/>
              </a:rPr>
              <a:t>两个政权并存</a:t>
            </a:r>
          </a:p>
        </p:txBody>
      </p:sp>
      <p:grpSp>
        <p:nvGrpSpPr>
          <p:cNvPr id="2" name="Group 8"/>
          <p:cNvGrpSpPr/>
          <p:nvPr/>
        </p:nvGrpSpPr>
        <p:grpSpPr>
          <a:xfrm>
            <a:off x="5852160" y="3348356"/>
            <a:ext cx="1617345" cy="1105535"/>
            <a:chOff x="3696" y="2432"/>
            <a:chExt cx="1316" cy="590"/>
          </a:xfrm>
        </p:grpSpPr>
        <p:sp>
          <p:nvSpPr>
            <p:cNvPr id="13" name="Line 9"/>
            <p:cNvSpPr>
              <a:spLocks noChangeShapeType="1"/>
            </p:cNvSpPr>
            <p:nvPr/>
          </p:nvSpPr>
          <p:spPr bwMode="auto">
            <a:xfrm flipH="1">
              <a:off x="4332" y="2432"/>
              <a:ext cx="0" cy="362"/>
            </a:xfrm>
            <a:prstGeom prst="line">
              <a:avLst/>
            </a:prstGeom>
            <a:noFill/>
            <a:ln w="38100">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endParaRPr lang="zh-CN" altLang="en-US" sz="2250" noProof="1">
                <a:solidFill>
                  <a:prstClr val="black"/>
                </a:solidFill>
              </a:endParaRPr>
            </a:p>
          </p:txBody>
        </p:sp>
        <p:sp>
          <p:nvSpPr>
            <p:cNvPr id="14" name="Line 10"/>
            <p:cNvSpPr>
              <a:spLocks noChangeShapeType="1"/>
            </p:cNvSpPr>
            <p:nvPr/>
          </p:nvSpPr>
          <p:spPr bwMode="auto">
            <a:xfrm>
              <a:off x="3696" y="2795"/>
              <a:ext cx="1316" cy="0"/>
            </a:xfrm>
            <a:prstGeom prst="line">
              <a:avLst/>
            </a:prstGeom>
            <a:noFill/>
            <a:ln w="38100">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endParaRPr lang="zh-CN" altLang="en-US" sz="2250" noProof="1">
                <a:solidFill>
                  <a:prstClr val="black"/>
                </a:solidFill>
              </a:endParaRPr>
            </a:p>
          </p:txBody>
        </p:sp>
        <p:sp>
          <p:nvSpPr>
            <p:cNvPr id="15" name="Line 11"/>
            <p:cNvSpPr>
              <a:spLocks noChangeShapeType="1"/>
            </p:cNvSpPr>
            <p:nvPr/>
          </p:nvSpPr>
          <p:spPr bwMode="auto">
            <a:xfrm flipH="1">
              <a:off x="3696" y="2795"/>
              <a:ext cx="0" cy="227"/>
            </a:xfrm>
            <a:prstGeom prst="line">
              <a:avLst/>
            </a:prstGeom>
            <a:noFill/>
            <a:ln w="38100">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endParaRPr lang="zh-CN" altLang="en-US" sz="2250" noProof="1">
                <a:solidFill>
                  <a:prstClr val="black"/>
                </a:solidFill>
              </a:endParaRPr>
            </a:p>
          </p:txBody>
        </p:sp>
        <p:sp>
          <p:nvSpPr>
            <p:cNvPr id="16" name="Line 12"/>
            <p:cNvSpPr>
              <a:spLocks noChangeShapeType="1"/>
            </p:cNvSpPr>
            <p:nvPr/>
          </p:nvSpPr>
          <p:spPr bwMode="auto">
            <a:xfrm flipH="1">
              <a:off x="5012" y="2795"/>
              <a:ext cx="0" cy="227"/>
            </a:xfrm>
            <a:prstGeom prst="line">
              <a:avLst/>
            </a:prstGeom>
            <a:noFill/>
            <a:ln w="38100">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endParaRPr lang="zh-CN" altLang="en-US" sz="2250" noProof="1">
                <a:solidFill>
                  <a:prstClr val="black"/>
                </a:solidFill>
              </a:endParaRPr>
            </a:p>
          </p:txBody>
        </p:sp>
      </p:grpSp>
      <p:sp>
        <p:nvSpPr>
          <p:cNvPr id="17" name="Text Box 13"/>
          <p:cNvSpPr txBox="1">
            <a:spLocks noChangeArrowheads="1"/>
          </p:cNvSpPr>
          <p:nvPr/>
        </p:nvSpPr>
        <p:spPr bwMode="auto">
          <a:xfrm>
            <a:off x="5201126" y="4667885"/>
            <a:ext cx="1361123" cy="1131079"/>
          </a:xfrm>
          <a:prstGeom prst="rect">
            <a:avLst/>
          </a:prstGeom>
          <a:solidFill>
            <a:srgbClr val="FF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r>
              <a:rPr lang="zh-CN" altLang="en-US" sz="2250" noProof="1">
                <a:solidFill>
                  <a:prstClr val="white"/>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工人士兵</a:t>
            </a:r>
          </a:p>
          <a:p>
            <a:pPr algn="ctr"/>
            <a:r>
              <a:rPr lang="zh-CN" altLang="en-US" sz="2250" noProof="1">
                <a:solidFill>
                  <a:prstClr val="white"/>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代表苏维埃</a:t>
            </a:r>
          </a:p>
        </p:txBody>
      </p:sp>
      <p:sp>
        <p:nvSpPr>
          <p:cNvPr id="18" name="Text Box 14"/>
          <p:cNvSpPr txBox="1">
            <a:spLocks noChangeArrowheads="1"/>
          </p:cNvSpPr>
          <p:nvPr/>
        </p:nvSpPr>
        <p:spPr bwMode="auto">
          <a:xfrm>
            <a:off x="6825616" y="4667885"/>
            <a:ext cx="1372076" cy="783590"/>
          </a:xfrm>
          <a:prstGeom prst="rect">
            <a:avLst/>
          </a:prstGeom>
          <a:solidFill>
            <a:srgbClr val="0000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r>
              <a:rPr lang="zh-CN" altLang="en-US" sz="2250" noProof="1">
                <a:solidFill>
                  <a:prstClr val="white"/>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资产阶级</a:t>
            </a:r>
          </a:p>
          <a:p>
            <a:pPr algn="ctr"/>
            <a:r>
              <a:rPr lang="zh-CN" altLang="en-US" sz="2250" noProof="1">
                <a:solidFill>
                  <a:prstClr val="white"/>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临时政府</a:t>
            </a:r>
          </a:p>
        </p:txBody>
      </p:sp>
      <p:sp>
        <p:nvSpPr>
          <p:cNvPr id="20" name="Text Box 18"/>
          <p:cNvSpPr txBox="1"/>
          <p:nvPr/>
        </p:nvSpPr>
        <p:spPr>
          <a:xfrm>
            <a:off x="6906340" y="5661344"/>
            <a:ext cx="1627369" cy="523220"/>
          </a:xfrm>
          <a:prstGeom prst="rect">
            <a:avLst/>
          </a:prstGeom>
          <a:noFill/>
          <a:ln w="9525">
            <a:noFill/>
          </a:ln>
        </p:spPr>
        <p:txBody>
          <a:bodyPr wrap="none" anchor="t">
            <a:spAutoFit/>
          </a:bodyPr>
          <a:lstStyle/>
          <a:p>
            <a:r>
              <a:rPr lang="zh-CN" altLang="en-US" sz="2800" b="1">
                <a:solidFill>
                  <a:prstClr val="black"/>
                </a:solidFill>
                <a:latin typeface="楷体" panose="02010609060101010101" pitchFamily="49" charset="-122"/>
                <a:ea typeface="楷体" panose="02010609060101010101" pitchFamily="49" charset="-122"/>
              </a:rPr>
              <a:t>（掌权）</a:t>
            </a:r>
          </a:p>
        </p:txBody>
      </p:sp>
    </p:spTree>
    <p:custDataLst>
      <p:tags r:id="rId5"/>
    </p:custDataLst>
  </p:cSld>
  <p:clrMapOvr>
    <a:masterClrMapping/>
  </p:clrMapOvr>
  <p:transition advTm="46863"/>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nodeType="clickPar">
                      <p:stCondLst>
                        <p:cond delay="indefinite"/>
                        <p:cond evt="onBegin" delay="0">
                          <p:tn val="6"/>
                        </p:cond>
                      </p:stCondLst>
                      <p:childTnLst>
                        <p:par>
                          <p:cTn id="8" fill="hold" nodeType="afterGroup">
                            <p:stCondLst>
                              <p:cond delay="0"/>
                            </p:stCondLst>
                            <p:childTnLst>
                              <p:par>
                                <p:cTn id="9" presetID="3" presetClass="entr" presetSubtype="10" fill="hold" grpId="0" nodeType="click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blinds(horizontal)">
                                      <p:cBhvr>
                                        <p:cTn id="11" dur="500"/>
                                        <p:tgtEl>
                                          <p:spTgt spid="19"/>
                                        </p:tgtEl>
                                      </p:cBhvr>
                                    </p:animEffect>
                                  </p:childTnLst>
                                </p:cTn>
                              </p:par>
                            </p:childTnLst>
                          </p:cTn>
                        </p:par>
                      </p:childTnLst>
                    </p:cTn>
                  </p:par>
                  <p:par>
                    <p:cTn id="12" fill="hold" nodeType="clickPar">
                      <p:stCondLst>
                        <p:cond delay="indefinite"/>
                        <p:cond evt="onBegin" delay="0">
                          <p:tn val="11"/>
                        </p:cond>
                      </p:stCondLst>
                      <p:childTnLst>
                        <p:par>
                          <p:cTn id="13" fill="hold" nodeType="afterGroup">
                            <p:stCondLst>
                              <p:cond delay="0"/>
                            </p:stCondLst>
                            <p:childTnLst>
                              <p:par>
                                <p:cTn id="14" presetID="3" presetClass="entr" presetSubtype="10" fill="hold" grpId="0" nodeType="clickEffect">
                                  <p:stCondLst>
                                    <p:cond delay="0"/>
                                  </p:stCondLst>
                                  <p:childTnLst>
                                    <p:set>
                                      <p:cBhvr>
                                        <p:cTn id="15" dur="1" fill="hold">
                                          <p:stCondLst>
                                            <p:cond delay="0"/>
                                          </p:stCondLst>
                                        </p:cTn>
                                        <p:tgtEl>
                                          <p:spTgt spid="9">
                                            <p:bg/>
                                          </p:spTgt>
                                        </p:tgtEl>
                                        <p:attrNameLst>
                                          <p:attrName>style.visibility</p:attrName>
                                        </p:attrNameLst>
                                      </p:cBhvr>
                                      <p:to>
                                        <p:strVal val="visible"/>
                                      </p:to>
                                    </p:set>
                                    <p:animEffect transition="in" filter="blinds(horizontal)">
                                      <p:cBhvr>
                                        <p:cTn id="16" dur="500"/>
                                        <p:tgtEl>
                                          <p:spTgt spid="9">
                                            <p:bg/>
                                          </p:spTgt>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9">
                                            <p:txEl>
                                              <p:pRg st="0" end="0"/>
                                            </p:txEl>
                                          </p:spTgt>
                                        </p:tgtEl>
                                        <p:attrNameLst>
                                          <p:attrName>style.visibility</p:attrName>
                                        </p:attrNameLst>
                                      </p:cBhvr>
                                      <p:to>
                                        <p:strVal val="visible"/>
                                      </p:to>
                                    </p:set>
                                    <p:animEffect transition="in" filter="blinds(horizontal)">
                                      <p:cBhvr>
                                        <p:cTn id="19" dur="500"/>
                                        <p:tgtEl>
                                          <p:spTgt spid="9">
                                            <p:txEl>
                                              <p:pRg st="0" end="0"/>
                                            </p:txEl>
                                          </p:spTgt>
                                        </p:tgtEl>
                                      </p:cBhvr>
                                    </p:animEffect>
                                  </p:childTnLst>
                                </p:cTn>
                              </p:par>
                              <p:par>
                                <p:cTn id="20" presetID="3" presetClass="entr" presetSubtype="10" fill="hold" grpId="0" nodeType="withEffect">
                                  <p:stCondLst>
                                    <p:cond delay="0"/>
                                  </p:stCondLst>
                                  <p:childTnLst>
                                    <p:set>
                                      <p:cBhvr>
                                        <p:cTn id="21" dur="1" fill="hold">
                                          <p:stCondLst>
                                            <p:cond delay="0"/>
                                          </p:stCondLst>
                                        </p:cTn>
                                        <p:tgtEl>
                                          <p:spTgt spid="9">
                                            <p:txEl>
                                              <p:pRg st="1" end="1"/>
                                            </p:txEl>
                                          </p:spTgt>
                                        </p:tgtEl>
                                        <p:attrNameLst>
                                          <p:attrName>style.visibility</p:attrName>
                                        </p:attrNameLst>
                                      </p:cBhvr>
                                      <p:to>
                                        <p:strVal val="visible"/>
                                      </p:to>
                                    </p:set>
                                    <p:animEffect transition="in" filter="blinds(horizontal)">
                                      <p:cBhvr>
                                        <p:cTn id="22" dur="500"/>
                                        <p:tgtEl>
                                          <p:spTgt spid="9">
                                            <p:txEl>
                                              <p:pRg st="1" end="1"/>
                                            </p:txEl>
                                          </p:spTgt>
                                        </p:tgtEl>
                                      </p:cBhvr>
                                    </p:animEffect>
                                  </p:childTnLst>
                                </p:cTn>
                              </p:par>
                            </p:childTnLst>
                          </p:cTn>
                        </p:par>
                      </p:childTnLst>
                    </p:cTn>
                  </p:par>
                  <p:par>
                    <p:cTn id="23" fill="hold" nodeType="clickPar">
                      <p:stCondLst>
                        <p:cond delay="indefinite"/>
                        <p:cond evt="onBegin" delay="0">
                          <p:tn val="22"/>
                        </p:cond>
                      </p:stCondLst>
                      <p:childTnLst>
                        <p:par>
                          <p:cTn id="24" fill="hold" nodeType="afterGroup">
                            <p:stCondLst>
                              <p:cond delay="0"/>
                            </p:stCondLst>
                            <p:childTnLst>
                              <p:par>
                                <p:cTn id="25" presetID="22" presetClass="entr" presetSubtype="1" fill="hold" nodeType="click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wipe(up)">
                                      <p:cBhvr>
                                        <p:cTn id="27" dur="500"/>
                                        <p:tgtEl>
                                          <p:spTgt spid="2"/>
                                        </p:tgtEl>
                                      </p:cBhvr>
                                    </p:animEffect>
                                  </p:childTnLst>
                                </p:cTn>
                              </p:par>
                              <p:par>
                                <p:cTn id="28" presetID="22" presetClass="entr" presetSubtype="1" fill="hold" grpId="0" nodeType="withEffect">
                                  <p:stCondLst>
                                    <p:cond delay="0"/>
                                  </p:stCondLst>
                                  <p:childTnLst>
                                    <p:set>
                                      <p:cBhvr>
                                        <p:cTn id="29" dur="1" fill="hold">
                                          <p:stCondLst>
                                            <p:cond delay="0"/>
                                          </p:stCondLst>
                                        </p:cTn>
                                        <p:tgtEl>
                                          <p:spTgt spid="17"/>
                                        </p:tgtEl>
                                        <p:attrNameLst>
                                          <p:attrName>style.visibility</p:attrName>
                                        </p:attrNameLst>
                                      </p:cBhvr>
                                      <p:to>
                                        <p:strVal val="visible"/>
                                      </p:to>
                                    </p:set>
                                    <p:animEffect transition="in" filter="wipe(up)">
                                      <p:cBhvr>
                                        <p:cTn id="30" dur="500"/>
                                        <p:tgtEl>
                                          <p:spTgt spid="17"/>
                                        </p:tgtEl>
                                      </p:cBhvr>
                                    </p:animEffect>
                                  </p:childTnLst>
                                </p:cTn>
                              </p:par>
                              <p:par>
                                <p:cTn id="31" presetID="22" presetClass="entr" presetSubtype="1" fill="hold" grpId="0" nodeType="withEffect">
                                  <p:stCondLst>
                                    <p:cond delay="0"/>
                                  </p:stCondLst>
                                  <p:childTnLst>
                                    <p:set>
                                      <p:cBhvr>
                                        <p:cTn id="32" dur="500" fill="hold">
                                          <p:stCondLst>
                                            <p:cond delay="0"/>
                                          </p:stCondLst>
                                        </p:cTn>
                                        <p:tgtEl>
                                          <p:spTgt spid="18"/>
                                        </p:tgtEl>
                                        <p:attrNameLst>
                                          <p:attrName>style.visibility</p:attrName>
                                        </p:attrNameLst>
                                      </p:cBhvr>
                                      <p:to>
                                        <p:strVal val="visible"/>
                                      </p:to>
                                    </p:set>
                                    <p:animEffect transition="in" filter="wipe(up)">
                                      <p:cBhvr>
                                        <p:cTn id="33" dur="500"/>
                                        <p:tgtEl>
                                          <p:spTgt spid="18"/>
                                        </p:tgtEl>
                                      </p:cBhvr>
                                    </p:animEffect>
                                  </p:childTnLst>
                                </p:cTn>
                              </p:par>
                            </p:childTnLst>
                          </p:cTn>
                        </p:par>
                      </p:childTnLst>
                    </p:cTn>
                  </p:par>
                  <p:par>
                    <p:cTn id="34" fill="hold" nodeType="clickPar">
                      <p:stCondLst>
                        <p:cond delay="indefinite"/>
                        <p:cond evt="onBegin" delay="0">
                          <p:tn val="33"/>
                        </p:cond>
                      </p:stCondLst>
                      <p:childTnLst>
                        <p:par>
                          <p:cTn id="35" fill="hold" nodeType="afterGroup">
                            <p:stCondLst>
                              <p:cond delay="0"/>
                            </p:stCondLst>
                            <p:childTnLst>
                              <p:par>
                                <p:cTn id="36" presetID="3" presetClass="entr" presetSubtype="10" fill="hold" grpId="0" nodeType="clickEffect">
                                  <p:stCondLst>
                                    <p:cond delay="0"/>
                                  </p:stCondLst>
                                  <p:childTnLst>
                                    <p:set>
                                      <p:cBhvr>
                                        <p:cTn id="37" dur="500" fill="hold">
                                          <p:stCondLst>
                                            <p:cond delay="0"/>
                                          </p:stCondLst>
                                        </p:cTn>
                                        <p:tgtEl>
                                          <p:spTgt spid="20"/>
                                        </p:tgtEl>
                                        <p:attrNameLst>
                                          <p:attrName>style.visibility</p:attrName>
                                        </p:attrNameLst>
                                      </p:cBhvr>
                                      <p:to>
                                        <p:strVal val="visible"/>
                                      </p:to>
                                    </p:set>
                                    <p:animEffect transition="in" filter="blinds(horizontal)">
                                      <p:cBhvr>
                                        <p:cTn id="38"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9" grpId="0"/>
      <p:bldP spid="9" grpId="0" uiExpand="1" build="allAtOnce" animBg="1"/>
      <p:bldP spid="17" grpId="0"/>
      <p:bldP spid="18" grpId="0"/>
      <p:bldP spid="20" grpId="0"/>
    </p:bldLs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177165" y="378461"/>
            <a:ext cx="8748713" cy="2677656"/>
          </a:xfrm>
          <a:prstGeom prst="rect">
            <a:avLst/>
          </a:prstGeom>
          <a:solidFill>
            <a:srgbClr val="FFC000"/>
          </a:solidFill>
        </p:spPr>
        <p:txBody>
          <a:bodyPr wrap="square" rtlCol="0">
            <a:spAutoFit/>
          </a:bodyPr>
          <a:lstStyle/>
          <a:p>
            <a:pPr fontAlgn="base">
              <a:lnSpc>
                <a:spcPct val="150000"/>
              </a:lnSpc>
              <a:spcBef>
                <a:spcPct val="0"/>
              </a:spcBef>
              <a:spcAft>
                <a:spcPct val="0"/>
              </a:spcAft>
              <a:defRPr/>
            </a:pPr>
            <a:r>
              <a:rPr lang="zh-CN" altLang="en-US" sz="2800">
                <a:solidFill>
                  <a:srgbClr val="000000"/>
                </a:solidFill>
                <a:latin typeface="楷体" panose="02010609060101010101" pitchFamily="49" charset="-122"/>
                <a:ea typeface="楷体" panose="02010609060101010101" pitchFamily="49" charset="-122"/>
              </a:rPr>
              <a:t>临时政府</a:t>
            </a:r>
            <a:r>
              <a:rPr lang="en-US" altLang="zh-CN" sz="2800">
                <a:solidFill>
                  <a:srgbClr val="000000"/>
                </a:solidFill>
                <a:latin typeface="楷体" panose="02010609060101010101" pitchFamily="49" charset="-122"/>
                <a:ea typeface="楷体" panose="02010609060101010101" pitchFamily="49" charset="-122"/>
              </a:rPr>
              <a:t>……</a:t>
            </a:r>
            <a:r>
              <a:rPr lang="zh-CN" altLang="en-US" sz="2800">
                <a:solidFill>
                  <a:srgbClr val="000000"/>
                </a:solidFill>
                <a:latin typeface="楷体" panose="02010609060101010101" pitchFamily="49" charset="-122"/>
                <a:ea typeface="楷体" panose="02010609060101010101" pitchFamily="49" charset="-122"/>
              </a:rPr>
              <a:t>从一开始就拒绝考虑绝大多数俄国人所需要的两样东西</a:t>
            </a:r>
            <a:r>
              <a:rPr lang="en-US" altLang="zh-CN" sz="2800">
                <a:solidFill>
                  <a:srgbClr val="000000"/>
                </a:solidFill>
                <a:latin typeface="楷体" panose="02010609060101010101" pitchFamily="49" charset="-122"/>
                <a:ea typeface="楷体" panose="02010609060101010101" pitchFamily="49" charset="-122"/>
              </a:rPr>
              <a:t>——</a:t>
            </a:r>
            <a:r>
              <a:rPr lang="zh-CN" altLang="en-US" sz="2800" i="1">
                <a:solidFill>
                  <a:srgbClr val="FF0000"/>
                </a:solidFill>
                <a:latin typeface="楷体" panose="02010609060101010101" pitchFamily="49" charset="-122"/>
                <a:ea typeface="楷体" panose="02010609060101010101" pitchFamily="49" charset="-122"/>
              </a:rPr>
              <a:t>和平</a:t>
            </a:r>
            <a:r>
              <a:rPr lang="zh-CN" altLang="en-US" sz="2800">
                <a:solidFill>
                  <a:srgbClr val="000000"/>
                </a:solidFill>
                <a:latin typeface="楷体" panose="02010609060101010101" pitchFamily="49" charset="-122"/>
                <a:ea typeface="楷体" panose="02010609060101010101" pitchFamily="49" charset="-122"/>
              </a:rPr>
              <a:t>和</a:t>
            </a:r>
            <a:r>
              <a:rPr lang="zh-CN" altLang="en-US" sz="2800" i="1">
                <a:solidFill>
                  <a:srgbClr val="FF0000"/>
                </a:solidFill>
                <a:latin typeface="楷体" panose="02010609060101010101" pitchFamily="49" charset="-122"/>
                <a:ea typeface="楷体" panose="02010609060101010101" pitchFamily="49" charset="-122"/>
              </a:rPr>
              <a:t>土地</a:t>
            </a:r>
            <a:r>
              <a:rPr lang="zh-CN" altLang="en-US" sz="2800">
                <a:solidFill>
                  <a:srgbClr val="000000"/>
                </a:solidFill>
                <a:latin typeface="楷体" panose="02010609060101010101" pitchFamily="49" charset="-122"/>
                <a:ea typeface="楷体" panose="02010609060101010101" pitchFamily="49" charset="-122"/>
              </a:rPr>
              <a:t>，同样，政府也不愿结束战争。</a:t>
            </a:r>
          </a:p>
          <a:p>
            <a:pPr algn="r" fontAlgn="base">
              <a:lnSpc>
                <a:spcPct val="150000"/>
              </a:lnSpc>
              <a:spcBef>
                <a:spcPct val="0"/>
              </a:spcBef>
              <a:spcAft>
                <a:spcPct val="0"/>
              </a:spcAft>
              <a:defRPr/>
            </a:pPr>
            <a:r>
              <a:rPr lang="en-US" altLang="zh-CN" sz="2800">
                <a:solidFill>
                  <a:srgbClr val="000000"/>
                </a:solidFill>
                <a:latin typeface="楷体" panose="02010609060101010101" pitchFamily="49" charset="-122"/>
                <a:ea typeface="楷体" panose="02010609060101010101" pitchFamily="49" charset="-122"/>
              </a:rPr>
              <a:t>——</a:t>
            </a:r>
            <a:r>
              <a:rPr lang="zh-CN" altLang="en-US" sz="2800">
                <a:solidFill>
                  <a:srgbClr val="000000"/>
                </a:solidFill>
                <a:latin typeface="楷体" panose="02010609060101010101" pitchFamily="49" charset="-122"/>
                <a:ea typeface="楷体" panose="02010609060101010101" pitchFamily="49" charset="-122"/>
              </a:rPr>
              <a:t>摘编自</a:t>
            </a:r>
            <a:r>
              <a:rPr lang="en-US" altLang="zh-CN" sz="2800">
                <a:solidFill>
                  <a:srgbClr val="000000"/>
                </a:solidFill>
                <a:latin typeface="楷体" panose="02010609060101010101" pitchFamily="49" charset="-122"/>
                <a:ea typeface="楷体" panose="02010609060101010101" pitchFamily="49" charset="-122"/>
              </a:rPr>
              <a:t>[</a:t>
            </a:r>
            <a:r>
              <a:rPr lang="zh-CN" altLang="en-US" sz="2800">
                <a:solidFill>
                  <a:srgbClr val="000000"/>
                </a:solidFill>
                <a:latin typeface="楷体" panose="02010609060101010101" pitchFamily="49" charset="-122"/>
                <a:ea typeface="楷体" panose="02010609060101010101" pitchFamily="49" charset="-122"/>
              </a:rPr>
              <a:t>美</a:t>
            </a:r>
            <a:r>
              <a:rPr lang="en-US" altLang="zh-CN" sz="2800">
                <a:solidFill>
                  <a:srgbClr val="000000"/>
                </a:solidFill>
                <a:latin typeface="楷体" panose="02010609060101010101" pitchFamily="49" charset="-122"/>
                <a:ea typeface="楷体" panose="02010609060101010101" pitchFamily="49" charset="-122"/>
              </a:rPr>
              <a:t>]</a:t>
            </a:r>
            <a:r>
              <a:rPr lang="zh-CN" altLang="en-US" sz="2800">
                <a:solidFill>
                  <a:srgbClr val="000000"/>
                </a:solidFill>
                <a:latin typeface="楷体" panose="02010609060101010101" pitchFamily="49" charset="-122"/>
                <a:ea typeface="楷体" panose="02010609060101010101" pitchFamily="49" charset="-122"/>
              </a:rPr>
              <a:t>斯塔夫里阿诺斯：</a:t>
            </a:r>
            <a:r>
              <a:rPr lang="en-US" altLang="zh-CN" sz="2800">
                <a:solidFill>
                  <a:srgbClr val="000000"/>
                </a:solidFill>
                <a:latin typeface="楷体" panose="02010609060101010101" pitchFamily="49" charset="-122"/>
                <a:ea typeface="楷体" panose="02010609060101010101" pitchFamily="49" charset="-122"/>
              </a:rPr>
              <a:t>《</a:t>
            </a:r>
            <a:r>
              <a:rPr lang="zh-CN" altLang="en-US" sz="2800">
                <a:solidFill>
                  <a:srgbClr val="000000"/>
                </a:solidFill>
                <a:latin typeface="楷体" panose="02010609060101010101" pitchFamily="49" charset="-122"/>
                <a:ea typeface="楷体" panose="02010609060101010101" pitchFamily="49" charset="-122"/>
              </a:rPr>
              <a:t>全球通史</a:t>
            </a:r>
            <a:r>
              <a:rPr lang="en-US" altLang="zh-CN" sz="2800">
                <a:solidFill>
                  <a:srgbClr val="000000"/>
                </a:solidFill>
                <a:latin typeface="楷体" panose="02010609060101010101" pitchFamily="49" charset="-122"/>
                <a:ea typeface="楷体" panose="02010609060101010101" pitchFamily="49" charset="-122"/>
              </a:rPr>
              <a:t>》</a:t>
            </a:r>
          </a:p>
        </p:txBody>
      </p:sp>
      <p:sp>
        <p:nvSpPr>
          <p:cNvPr id="7" name="文本框 6"/>
          <p:cNvSpPr txBox="1"/>
          <p:nvPr/>
        </p:nvSpPr>
        <p:spPr>
          <a:xfrm>
            <a:off x="80725" y="3312796"/>
            <a:ext cx="615553" cy="2681605"/>
          </a:xfrm>
          <a:prstGeom prst="rect">
            <a:avLst/>
          </a:prstGeom>
          <a:noFill/>
        </p:spPr>
        <p:txBody>
          <a:bodyPr vert="eaVert" wrap="square" rtlCol="0">
            <a:spAutoFit/>
          </a:bodyPr>
          <a:lstStyle/>
          <a:p>
            <a:pPr algn="ctr"/>
            <a:r>
              <a:rPr lang="zh-CN" altLang="en-US" sz="2800" b="1">
                <a:solidFill>
                  <a:srgbClr val="FF0000"/>
                </a:solidFill>
                <a:latin typeface="微软雅黑" panose="020b0503020204020204" charset="-122"/>
              </a:rPr>
              <a:t>国内形势严峻</a:t>
            </a:r>
          </a:p>
        </p:txBody>
      </p:sp>
      <p:sp>
        <p:nvSpPr>
          <p:cNvPr id="3" name="文本框 2"/>
          <p:cNvSpPr txBox="1"/>
          <p:nvPr/>
        </p:nvSpPr>
        <p:spPr>
          <a:xfrm>
            <a:off x="642910" y="3143248"/>
            <a:ext cx="1597819" cy="3108543"/>
          </a:xfrm>
          <a:prstGeom prst="rect">
            <a:avLst/>
          </a:prstGeom>
          <a:noFill/>
        </p:spPr>
        <p:txBody>
          <a:bodyPr wrap="square" rtlCol="0">
            <a:spAutoFit/>
          </a:bodyPr>
          <a:lstStyle/>
          <a:p>
            <a:r>
              <a:rPr lang="zh-CN" altLang="en-US" sz="2800" b="1">
                <a:solidFill>
                  <a:prstClr val="black"/>
                </a:solidFill>
                <a:latin typeface="黑体" panose="02010609060101010101" pitchFamily="49" charset="-122"/>
                <a:ea typeface="黑体" panose="02010609060101010101" pitchFamily="49" charset="-122"/>
              </a:rPr>
              <a:t>人民</a:t>
            </a:r>
          </a:p>
          <a:p>
            <a:endParaRPr lang="zh-CN" altLang="en-US" sz="2800" b="1">
              <a:solidFill>
                <a:prstClr val="black"/>
              </a:solidFill>
              <a:latin typeface="黑体" pitchFamily="49" charset="-122"/>
              <a:ea typeface="黑体" pitchFamily="49" charset="-122"/>
            </a:endParaRPr>
          </a:p>
          <a:p>
            <a:r>
              <a:rPr lang="zh-CN" altLang="en-US" sz="2800" b="1" smtClean="0">
                <a:solidFill>
                  <a:prstClr val="black"/>
                </a:solidFill>
                <a:latin typeface="黑体" panose="02010609060101010101" pitchFamily="49" charset="-122"/>
                <a:ea typeface="黑体" panose="02010609060101010101" pitchFamily="49" charset="-122"/>
              </a:rPr>
              <a:t>资产阶级临时</a:t>
            </a:r>
            <a:r>
              <a:rPr lang="zh-CN" altLang="en-US" sz="2800" b="1">
                <a:solidFill>
                  <a:prstClr val="black"/>
                </a:solidFill>
                <a:latin typeface="黑体" panose="02010609060101010101" pitchFamily="49" charset="-122"/>
                <a:ea typeface="黑体" panose="02010609060101010101" pitchFamily="49" charset="-122"/>
              </a:rPr>
              <a:t>政府</a:t>
            </a:r>
          </a:p>
          <a:p>
            <a:endParaRPr lang="zh-CN" altLang="en-US" sz="2800" b="1">
              <a:solidFill>
                <a:prstClr val="black"/>
              </a:solidFill>
              <a:latin typeface="黑体" panose="02010609060101010101" pitchFamily="49" charset="-122"/>
              <a:ea typeface="黑体" panose="02010609060101010101" pitchFamily="49" charset="-122"/>
            </a:endParaRPr>
          </a:p>
          <a:p>
            <a:r>
              <a:rPr lang="zh-CN" altLang="en-US" sz="2800" b="1" smtClean="0">
                <a:solidFill>
                  <a:prstClr val="black"/>
                </a:solidFill>
                <a:latin typeface="黑体" panose="02010609060101010101" pitchFamily="49" charset="-122"/>
                <a:ea typeface="黑体" panose="02010609060101010101" pitchFamily="49" charset="-122"/>
              </a:rPr>
              <a:t>苏维埃</a:t>
            </a:r>
            <a:endParaRPr lang="zh-CN" altLang="en-US" sz="2800" b="1">
              <a:solidFill>
                <a:prstClr val="black"/>
              </a:solidFill>
              <a:latin typeface="黑体" panose="02010609060101010101" pitchFamily="49" charset="-122"/>
              <a:ea typeface="黑体" panose="02010609060101010101" pitchFamily="49" charset="-122"/>
            </a:endParaRPr>
          </a:p>
        </p:txBody>
      </p:sp>
      <p:sp>
        <p:nvSpPr>
          <p:cNvPr id="6" name="Text Box 5"/>
          <p:cNvSpPr txBox="1"/>
          <p:nvPr/>
        </p:nvSpPr>
        <p:spPr>
          <a:xfrm>
            <a:off x="2000232" y="3143248"/>
            <a:ext cx="3416618" cy="523220"/>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indent="0" eaLnBrk="1" hangingPunct="1">
              <a:spcBef>
                <a:spcPct val="0"/>
              </a:spcBef>
              <a:buClr>
                <a:srgbClr val="FF0000"/>
              </a:buClr>
              <a:buFont typeface="Wingdings" panose="05000000000000000000" pitchFamily="2" charset="2"/>
              <a:buNone/>
            </a:pPr>
            <a:r>
              <a:rPr lang="zh-CN" altLang="zh-CN" sz="2800">
                <a:solidFill>
                  <a:prstClr val="black"/>
                </a:solidFill>
                <a:latin typeface="楷体" panose="02010609060101010101" pitchFamily="49" charset="-122"/>
                <a:ea typeface="楷体" panose="02010609060101010101" pitchFamily="49" charset="-122"/>
              </a:rPr>
              <a:t>不要战争！要面包！</a:t>
            </a:r>
          </a:p>
        </p:txBody>
      </p:sp>
      <p:pic>
        <p:nvPicPr>
          <p:cNvPr id="13316" name="Picture 4" descr="担任临时政府首脑克伦斯基担任检阅军队"/>
          <p:cNvPicPr>
            <a:picLocks noChangeAspect="1"/>
          </p:cNvPicPr>
          <p:nvPr/>
        </p:nvPicPr>
        <p:blipFill>
          <a:blip r:embed="rId2"/>
          <a:stretch>
            <a:fillRect/>
          </a:stretch>
        </p:blipFill>
        <p:spPr>
          <a:xfrm>
            <a:off x="5684521" y="3297088"/>
            <a:ext cx="3329414" cy="2590800"/>
          </a:xfrm>
          <a:prstGeom prst="rect">
            <a:avLst/>
          </a:prstGeom>
          <a:noFill/>
          <a:ln w="9525">
            <a:noFill/>
          </a:ln>
        </p:spPr>
      </p:pic>
      <p:sp>
        <p:nvSpPr>
          <p:cNvPr id="43013" name="Text Box 5"/>
          <p:cNvSpPr txBox="1"/>
          <p:nvPr/>
        </p:nvSpPr>
        <p:spPr>
          <a:xfrm>
            <a:off x="2267902" y="4115436"/>
            <a:ext cx="3416618" cy="954107"/>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indent="0" eaLnBrk="1" hangingPunct="1">
              <a:spcBef>
                <a:spcPct val="0"/>
              </a:spcBef>
              <a:buClr>
                <a:srgbClr val="FF0000"/>
              </a:buClr>
              <a:buFont typeface="Wingdings" panose="05000000000000000000" pitchFamily="2" charset="2"/>
              <a:buNone/>
            </a:pPr>
            <a:r>
              <a:rPr lang="zh-CN" altLang="zh-CN" sz="2800">
                <a:solidFill>
                  <a:prstClr val="black"/>
                </a:solidFill>
                <a:latin typeface="楷体" panose="02010609060101010101" pitchFamily="49" charset="-122"/>
                <a:ea typeface="楷体" panose="02010609060101010101" pitchFamily="49" charset="-122"/>
              </a:rPr>
              <a:t>资产阶级临时政府继续参加一战，但惨败</a:t>
            </a:r>
          </a:p>
        </p:txBody>
      </p:sp>
      <p:sp>
        <p:nvSpPr>
          <p:cNvPr id="5" name="Text Box 5"/>
          <p:cNvSpPr txBox="1"/>
          <p:nvPr/>
        </p:nvSpPr>
        <p:spPr>
          <a:xfrm>
            <a:off x="2267902" y="5838826"/>
            <a:ext cx="1559243" cy="583565"/>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indent="0" eaLnBrk="1" hangingPunct="1">
              <a:spcBef>
                <a:spcPct val="0"/>
              </a:spcBef>
              <a:buClr>
                <a:srgbClr val="FF0000"/>
              </a:buClr>
              <a:buFont typeface="Wingdings" panose="05000000000000000000" pitchFamily="2" charset="2"/>
              <a:buNone/>
            </a:pPr>
            <a:r>
              <a:rPr lang="zh-CN" altLang="zh-CN" b="1">
                <a:solidFill>
                  <a:srgbClr val="FF0000"/>
                </a:solidFill>
                <a:latin typeface="微软雅黑" panose="020b0503020204020204" charset="-122"/>
              </a:rPr>
              <a:t>？？？</a:t>
            </a:r>
          </a:p>
        </p:txBody>
      </p:sp>
    </p:spTree>
    <p:custDataLst>
      <p:tags r:id="rId3"/>
    </p:custDataLst>
  </p:cSld>
  <p:clrMapOvr>
    <a:masterClrMapping/>
  </p:clrMapOvr>
  <p:transition advTm="39562"/>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3013"/>
                                        </p:tgtEl>
                                        <p:attrNameLst>
                                          <p:attrName>style.visibility</p:attrName>
                                        </p:attrNameLst>
                                      </p:cBhvr>
                                      <p:to>
                                        <p:strVal val="visible"/>
                                      </p:to>
                                    </p:set>
                                    <p:anim calcmode="lin" valueType="num">
                                      <p:cBhvr additive="base">
                                        <p:cTn id="13" dur="500" fill="hold"/>
                                        <p:tgtEl>
                                          <p:spTgt spid="43013"/>
                                        </p:tgtEl>
                                        <p:attrNameLst>
                                          <p:attrName>ppt_x</p:attrName>
                                        </p:attrNameLst>
                                      </p:cBhvr>
                                      <p:tavLst>
                                        <p:tav tm="0">
                                          <p:val>
                                            <p:strVal val="#ppt_x"/>
                                          </p:val>
                                        </p:tav>
                                        <p:tav tm="100000">
                                          <p:val>
                                            <p:strVal val="#ppt_x"/>
                                          </p:val>
                                        </p:tav>
                                      </p:tavLst>
                                    </p:anim>
                                    <p:anim calcmode="lin" valueType="num">
                                      <p:cBhvr additive="base">
                                        <p:cTn id="14" dur="500" fill="hold"/>
                                        <p:tgtEl>
                                          <p:spTgt spid="43013"/>
                                        </p:tgtEl>
                                        <p:attrNameLst>
                                          <p:attrName>ppt_y</p:attrName>
                                        </p:attrNameLst>
                                      </p:cBhvr>
                                      <p:tavLst>
                                        <p:tav tm="0">
                                          <p:val>
                                            <p:strVal val="1+#ppt_h/2"/>
                                          </p:val>
                                        </p:tav>
                                        <p:tav tm="100000">
                                          <p:val>
                                            <p:strVal val="#ppt_y"/>
                                          </p:val>
                                        </p:tav>
                                      </p:tavLst>
                                    </p:anim>
                                  </p:childTnLst>
                                </p:cTn>
                              </p:par>
                              <p:par>
                                <p:cTn id="15" presetID="3" presetClass="entr" presetSubtype="10" fill="hold" nodeType="withEffect">
                                  <p:stCondLst>
                                    <p:cond delay="0"/>
                                  </p:stCondLst>
                                  <p:childTnLst>
                                    <p:set>
                                      <p:cBhvr>
                                        <p:cTn id="16" dur="1" fill="hold">
                                          <p:stCondLst>
                                            <p:cond delay="0"/>
                                          </p:stCondLst>
                                        </p:cTn>
                                        <p:tgtEl>
                                          <p:spTgt spid="13316"/>
                                        </p:tgtEl>
                                        <p:attrNameLst>
                                          <p:attrName>style.visibility</p:attrName>
                                        </p:attrNameLst>
                                      </p:cBhvr>
                                      <p:to>
                                        <p:strVal val="visible"/>
                                      </p:to>
                                    </p:set>
                                    <p:animEffect transition="in" filter="blinds(horizontal)">
                                      <p:cBhvr>
                                        <p:cTn id="17" dur="500"/>
                                        <p:tgtEl>
                                          <p:spTgt spid="13316"/>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500" fill="hold"/>
                                        <p:tgtEl>
                                          <p:spTgt spid="5"/>
                                        </p:tgtEl>
                                        <p:attrNameLst>
                                          <p:attrName>ppt_x</p:attrName>
                                        </p:attrNameLst>
                                      </p:cBhvr>
                                      <p:tavLst>
                                        <p:tav tm="0">
                                          <p:val>
                                            <p:strVal val="#ppt_x"/>
                                          </p:val>
                                        </p:tav>
                                        <p:tav tm="100000">
                                          <p:val>
                                            <p:strVal val="#ppt_x"/>
                                          </p:val>
                                        </p:tav>
                                      </p:tavLst>
                                    </p:anim>
                                    <p:anim calcmode="lin" valueType="num">
                                      <p:cBhvr additive="base">
                                        <p:cTn id="23" dur="500" fill="hold"/>
                                        <p:tgtEl>
                                          <p:spTgt spid="5"/>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 fill="hold"/>
                                        <p:tgtEl>
                                          <p:spTgt spid="7"/>
                                        </p:tgtEl>
                                        <p:attrNameLst>
                                          <p:attrName>ppt_x</p:attrName>
                                        </p:attrNameLst>
                                      </p:cBhvr>
                                      <p:tavLst>
                                        <p:tav tm="0">
                                          <p:val>
                                            <p:strVal val="#ppt_x"/>
                                          </p:val>
                                        </p:tav>
                                        <p:tav tm="100000">
                                          <p:val>
                                            <p:strVal val="#ppt_x"/>
                                          </p:val>
                                        </p:tav>
                                      </p:tavLst>
                                    </p:anim>
                                    <p:anim calcmode="lin" valueType="num">
                                      <p:cBhvr additive="base">
                                        <p:cTn id="27"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6" grpId="0"/>
      <p:bldP spid="43013" grpId="0"/>
      <p:bldP spid="5" grpId="0"/>
    </p:bldLs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6" name="Text Box 4"/>
          <p:cNvSpPr txBox="1">
            <a:spLocks noChangeArrowheads="1"/>
          </p:cNvSpPr>
          <p:nvPr/>
        </p:nvSpPr>
        <p:spPr bwMode="auto">
          <a:xfrm>
            <a:off x="1218487" y="1584325"/>
            <a:ext cx="2974181" cy="120032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a:spAutoFit/>
          </a:bodyPr>
          <a:lstStyle>
            <a:defPPr>
              <a:defRPr lang="zh-CN"/>
            </a:defPPr>
            <a:lvl1pPr>
              <a:buFont typeface="Arial" pitchFamily="34" charset="0"/>
              <a:buNone/>
              <a:defRPr sz="3200">
                <a:solidFill>
                  <a:schemeClr val="bg1"/>
                </a:solidFill>
                <a:latin typeface="黑体" panose="02010609060101010101" pitchFamily="49" charset="-122"/>
                <a:ea typeface="黑体" panose="02010609060101010101" pitchFamily="49" charset="-122"/>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fontAlgn="base"/>
            <a:r>
              <a:rPr lang="en-US" altLang="zh-CN" sz="2400" noProof="1">
                <a:solidFill>
                  <a:prstClr val="white"/>
                </a:solidFill>
              </a:rPr>
              <a:t>    1917</a:t>
            </a:r>
            <a:r>
              <a:rPr lang="zh-CN" altLang="en-US" sz="2400" noProof="1">
                <a:solidFill>
                  <a:prstClr val="white"/>
                </a:solidFill>
              </a:rPr>
              <a:t>年</a:t>
            </a:r>
            <a:r>
              <a:rPr lang="en-US" altLang="zh-CN" sz="2400" noProof="1">
                <a:solidFill>
                  <a:prstClr val="white"/>
                </a:solidFill>
              </a:rPr>
              <a:t>4</a:t>
            </a:r>
            <a:r>
              <a:rPr lang="zh-CN" altLang="en-US" sz="2400" noProof="1">
                <a:solidFill>
                  <a:prstClr val="white"/>
                </a:solidFill>
              </a:rPr>
              <a:t>月，列宁回到彼得格勒，发表</a:t>
            </a:r>
            <a:r>
              <a:rPr lang="en-US" altLang="zh-CN" sz="2400" noProof="1">
                <a:solidFill>
                  <a:prstClr val="white"/>
                </a:solidFill>
              </a:rPr>
              <a:t>《</a:t>
            </a:r>
            <a:r>
              <a:rPr lang="zh-CN" altLang="en-US" sz="2400" noProof="1">
                <a:solidFill>
                  <a:prstClr val="white"/>
                </a:solidFill>
              </a:rPr>
              <a:t>四月提纲</a:t>
            </a:r>
            <a:r>
              <a:rPr lang="en-US" altLang="zh-CN" sz="2400" noProof="1">
                <a:solidFill>
                  <a:prstClr val="white"/>
                </a:solidFill>
              </a:rPr>
              <a:t>》</a:t>
            </a:r>
            <a:endParaRPr lang="zh-CN" altLang="en-US" sz="2400" noProof="1">
              <a:solidFill>
                <a:prstClr val="white"/>
              </a:solidFill>
            </a:endParaRPr>
          </a:p>
        </p:txBody>
      </p:sp>
      <p:pic>
        <p:nvPicPr>
          <p:cNvPr id="5" name="Picture 3" descr="01-01"/>
          <p:cNvPicPr>
            <a:picLocks noChangeAspect="1"/>
          </p:cNvPicPr>
          <p:nvPr/>
        </p:nvPicPr>
        <p:blipFill>
          <a:blip r:embed="rId2"/>
          <a:stretch>
            <a:fillRect/>
          </a:stretch>
        </p:blipFill>
        <p:spPr>
          <a:xfrm>
            <a:off x="4429124" y="571480"/>
            <a:ext cx="2831068" cy="3311381"/>
          </a:xfrm>
          <a:prstGeom prst="rect">
            <a:avLst/>
          </a:prstGeom>
          <a:noFill/>
          <a:ln w="9525" cap="flat" cmpd="sng">
            <a:solidFill>
              <a:schemeClr val="tx1"/>
            </a:solidFill>
            <a:prstDash val="solid"/>
            <a:miter/>
            <a:headEnd type="none" w="med" len="med"/>
            <a:tailEnd type="none" w="med" len="med"/>
          </a:ln>
          <a:effectLst>
            <a:outerShdw dist="35921" dir="2699999" algn="ctr" rotWithShape="0">
              <a:srgbClr val="808080"/>
            </a:outerShdw>
          </a:effectLst>
        </p:spPr>
      </p:pic>
      <p:sp>
        <p:nvSpPr>
          <p:cNvPr id="28" name="未知"/>
          <p:cNvSpPr/>
          <p:nvPr/>
        </p:nvSpPr>
        <p:spPr>
          <a:xfrm>
            <a:off x="748238" y="2711670"/>
            <a:ext cx="7146444" cy="1701581"/>
          </a:xfrm>
          <a:custGeom>
            <a:cxnLst>
              <a:cxn ang="0">
                <a:pos x="0" y="0"/>
              </a:cxn>
              <a:cxn ang="0">
                <a:pos x="0" y="0"/>
              </a:cxn>
              <a:cxn ang="0">
                <a:pos x="0" y="0"/>
              </a:cxn>
              <a:cxn ang="0">
                <a:pos x="0" y="0"/>
              </a:cxn>
            </a:cxnLst>
            <a:rect l="0" t="0" r="0" b="0"/>
            <a:pathLst>
              <a:path w="4848" h="672">
                <a:moveTo>
                  <a:pt x="0" y="0"/>
                </a:moveTo>
                <a:lnTo>
                  <a:pt x="2304" y="0"/>
                </a:lnTo>
                <a:lnTo>
                  <a:pt x="2304" y="672"/>
                </a:lnTo>
                <a:lnTo>
                  <a:pt x="4848" y="672"/>
                </a:lnTo>
              </a:path>
            </a:pathLst>
          </a:custGeom>
          <a:noFill/>
          <a:ln w="38100" cap="flat" cmpd="sng">
            <a:solidFill>
              <a:srgbClr val="0066FF"/>
            </a:solidFill>
            <a:prstDash val="solid"/>
            <a:round/>
            <a:headEnd type="diamond" w="med" len="med"/>
            <a:tailEnd type="diamond" w="med" len="med"/>
          </a:ln>
        </p:spPr>
        <p:txBody>
          <a:bodyPr/>
          <a:lstStyle/>
          <a:p>
            <a:endParaRPr lang="zh-CN" altLang="en-US">
              <a:solidFill>
                <a:prstClr val="black"/>
              </a:solidFill>
            </a:endParaRPr>
          </a:p>
        </p:txBody>
      </p:sp>
      <p:pic>
        <p:nvPicPr>
          <p:cNvPr id="4" name="Picture 2" descr="pic_181715"/>
          <p:cNvPicPr>
            <a:picLocks noChangeAspect="1"/>
          </p:cNvPicPr>
          <p:nvPr/>
        </p:nvPicPr>
        <p:blipFill>
          <a:blip r:embed="rId3"/>
          <a:srcRect l="37704" t="42458" r="14082" b="35252"/>
          <a:stretch>
            <a:fillRect/>
          </a:stretch>
        </p:blipFill>
        <p:spPr>
          <a:xfrm>
            <a:off x="898634" y="3324472"/>
            <a:ext cx="3063766" cy="2667678"/>
          </a:xfrm>
          <a:prstGeom prst="rect">
            <a:avLst/>
          </a:prstGeom>
          <a:noFill/>
          <a:ln w="9525" cap="flat" cmpd="sng">
            <a:solidFill>
              <a:schemeClr val="tx1"/>
            </a:solidFill>
            <a:prstDash val="solid"/>
            <a:miter/>
            <a:headEnd type="none" w="med" len="med"/>
            <a:tailEnd type="none" w="med" len="med"/>
          </a:ln>
          <a:effectLst>
            <a:outerShdw dist="35921" dir="2699999" algn="ctr" rotWithShape="0">
              <a:srgbClr val="808080"/>
            </a:outerShdw>
          </a:effectLst>
        </p:spPr>
      </p:pic>
      <p:sp>
        <p:nvSpPr>
          <p:cNvPr id="7" name="Text Box 6"/>
          <p:cNvSpPr txBox="1">
            <a:spLocks noChangeArrowheads="1"/>
          </p:cNvSpPr>
          <p:nvPr/>
        </p:nvSpPr>
        <p:spPr bwMode="auto">
          <a:xfrm>
            <a:off x="4500562" y="4429132"/>
            <a:ext cx="2724649" cy="230832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a:spAutoFit/>
          </a:bodyPr>
          <a:lstStyle>
            <a:defPPr>
              <a:defRPr lang="zh-CN"/>
            </a:defPPr>
            <a:lvl1pPr>
              <a:buFont typeface="Arial" pitchFamily="34" charset="0"/>
              <a:buNone/>
              <a:defRPr sz="3200">
                <a:solidFill>
                  <a:schemeClr val="bg1"/>
                </a:solidFill>
                <a:latin typeface="黑体" panose="02010609060101010101" pitchFamily="49" charset="-122"/>
                <a:ea typeface="黑体" panose="02010609060101010101" pitchFamily="49" charset="-122"/>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fontAlgn="base"/>
            <a:r>
              <a:rPr lang="en-US" altLang="zh-CN" sz="2400" noProof="1">
                <a:solidFill>
                  <a:prstClr val="white"/>
                </a:solidFill>
              </a:rPr>
              <a:t>    </a:t>
            </a:r>
            <a:r>
              <a:rPr lang="zh-CN" altLang="en-US" sz="2400" noProof="1">
                <a:solidFill>
                  <a:prstClr val="white"/>
                </a:solidFill>
              </a:rPr>
              <a:t>提出“全部政权归苏维埃”的口</a:t>
            </a:r>
            <a:r>
              <a:rPr lang="zh-CN" altLang="en-US" sz="2400" noProof="1" smtClean="0">
                <a:solidFill>
                  <a:prstClr val="white"/>
                </a:solidFill>
              </a:rPr>
              <a:t>号，提出了将革命从资产阶级民主革命向社会主义革命推进的战略和策略。</a:t>
            </a:r>
            <a:endParaRPr lang="zh-CN" altLang="en-US" sz="2400" noProof="1">
              <a:solidFill>
                <a:prstClr val="white"/>
              </a:solidFill>
            </a:endParaRPr>
          </a:p>
        </p:txBody>
      </p:sp>
      <p:sp>
        <p:nvSpPr>
          <p:cNvPr id="8" name="对话气泡: 椭圆形 4"/>
          <p:cNvSpPr/>
          <p:nvPr/>
        </p:nvSpPr>
        <p:spPr>
          <a:xfrm>
            <a:off x="7143768" y="4286256"/>
            <a:ext cx="1109186" cy="1217295"/>
          </a:xfrm>
          <a:prstGeom prst="wedgeEllipseCallout">
            <a:avLst>
              <a:gd name="adj1" fmla="val -57282"/>
              <a:gd name="adj2" fmla="val 76098"/>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r>
              <a:rPr lang="zh-CN" altLang="en-US" sz="2800" noProof="1">
                <a:solidFill>
                  <a:srgbClr val="FF0000"/>
                </a:solidFill>
                <a:latin typeface="黑体" panose="02010609060101010101" pitchFamily="49" charset="-122"/>
                <a:ea typeface="黑体" panose="02010609060101010101" pitchFamily="49" charset="-122"/>
              </a:rPr>
              <a:t>和平</a:t>
            </a:r>
            <a:endParaRPr lang="en-US" altLang="zh-CN" sz="2800" noProof="1">
              <a:solidFill>
                <a:srgbClr val="FF0000"/>
              </a:solidFill>
              <a:latin typeface="黑体" pitchFamily="49" charset="-122"/>
              <a:ea typeface="黑体" pitchFamily="49" charset="-122"/>
            </a:endParaRPr>
          </a:p>
          <a:p>
            <a:pPr algn="ctr" fontAlgn="base"/>
            <a:r>
              <a:rPr lang="zh-CN" altLang="en-US" sz="2800" noProof="1">
                <a:solidFill>
                  <a:srgbClr val="FF0000"/>
                </a:solidFill>
                <a:latin typeface="黑体" panose="02010609060101010101" pitchFamily="49" charset="-122"/>
                <a:ea typeface="黑体" panose="02010609060101010101" pitchFamily="49" charset="-122"/>
              </a:rPr>
              <a:t>转移</a:t>
            </a:r>
          </a:p>
        </p:txBody>
      </p:sp>
      <p:pic>
        <p:nvPicPr>
          <p:cNvPr id="3" name="图片 2"/>
          <p:cNvPicPr>
            <a:picLocks noChangeAspect="1"/>
          </p:cNvPicPr>
          <p:nvPr>
            <p:custDataLst>
              <p:tags r:id="rId5"/>
            </p:custDataLst>
          </p:nvPr>
        </p:nvPicPr>
        <p:blipFill>
          <a:blip r:embed="rId4">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0" y="-298077"/>
            <a:ext cx="3962400" cy="1774825"/>
          </a:xfrm>
          <a:prstGeom prst="rect">
            <a:avLst/>
          </a:prstGeom>
        </p:spPr>
      </p:pic>
      <p:sp>
        <p:nvSpPr>
          <p:cNvPr id="9" name="文本框 8"/>
          <p:cNvSpPr txBox="1"/>
          <p:nvPr/>
        </p:nvSpPr>
        <p:spPr>
          <a:xfrm>
            <a:off x="95888" y="312714"/>
            <a:ext cx="3047352" cy="584775"/>
          </a:xfrm>
          <a:prstGeom prst="rect">
            <a:avLst/>
          </a:prstGeom>
          <a:noFill/>
        </p:spPr>
        <p:txBody>
          <a:bodyPr wrap="square" rtlCol="0">
            <a:spAutoFit/>
          </a:bodyPr>
          <a:lstStyle/>
          <a:p>
            <a:pPr fontAlgn="base">
              <a:buClr>
                <a:srgbClr val="000000"/>
              </a:buClr>
            </a:pPr>
            <a:r>
              <a:rPr lang="zh-CN" altLang="en-US" sz="3200">
                <a:solidFill>
                  <a:srgbClr val="FF0000"/>
                </a:solidFill>
              </a:rPr>
              <a:t>四月提纲指方向</a:t>
            </a:r>
          </a:p>
        </p:txBody>
      </p:sp>
    </p:spTree>
    <p:custDataLst>
      <p:tags r:id="rId6"/>
    </p:custDataLst>
  </p:cSld>
  <p:clrMapOvr>
    <a:masterClrMapping/>
  </p:clrMapOvr>
  <p:transition advTm="11345"/>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2" presetClass="entr" presetSubtype="8"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slide(fromLeft)">
                                      <p:cBhvr>
                                        <p:cTn id="7" dur="500"/>
                                        <p:tgtEl>
                                          <p:spTgt spid="6"/>
                                        </p:tgtEl>
                                      </p:cBhvr>
                                    </p:animEffect>
                                  </p:childTnLst>
                                </p:cTn>
                              </p:par>
                            </p:childTnLst>
                          </p:cTn>
                        </p:par>
                        <p:par>
                          <p:cTn id="8" fill="hold" nodeType="afterGroup">
                            <p:stCondLst>
                              <p:cond delay="500"/>
                            </p:stCondLst>
                            <p:childTnLst>
                              <p:par>
                                <p:cTn id="9" presetID="14" presetClass="entr" presetSubtype="5"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randombar(vertical)">
                                      <p:cBhvr>
                                        <p:cTn id="11" dur="500"/>
                                        <p:tgtEl>
                                          <p:spTgt spid="5"/>
                                        </p:tgtEl>
                                      </p:cBhvr>
                                    </p:animEffect>
                                  </p:childTnLst>
                                </p:cTn>
                              </p:par>
                            </p:childTnLst>
                          </p:cTn>
                        </p:par>
                      </p:childTnLst>
                    </p:cTn>
                  </p:par>
                  <p:par>
                    <p:cTn id="12" fill="hold" nodeType="clickPar">
                      <p:stCondLst>
                        <p:cond delay="indefinite"/>
                        <p:cond evt="onBegin" delay="0">
                          <p:tn val="11"/>
                        </p:cond>
                      </p:stCondLst>
                      <p:childTnLst>
                        <p:par>
                          <p:cTn id="13" fill="hold" nodeType="afterGroup">
                            <p:stCondLst>
                              <p:cond delay="0"/>
                            </p:stCondLst>
                            <p:childTnLst>
                              <p:par>
                                <p:cTn id="14" presetID="16" presetClass="entr" presetSubtype="37" fill="hold" grpId="0" nodeType="clickEffect">
                                  <p:stCondLst>
                                    <p:cond delay="0"/>
                                  </p:stCondLst>
                                  <p:childTnLst>
                                    <p:set>
                                      <p:cBhvr>
                                        <p:cTn id="15" dur="1" fill="hold">
                                          <p:stCondLst>
                                            <p:cond delay="0"/>
                                          </p:stCondLst>
                                        </p:cTn>
                                        <p:tgtEl>
                                          <p:spTgt spid="28"/>
                                        </p:tgtEl>
                                        <p:attrNameLst>
                                          <p:attrName>style.visibility</p:attrName>
                                        </p:attrNameLst>
                                      </p:cBhvr>
                                      <p:to>
                                        <p:strVal val="visible"/>
                                      </p:to>
                                    </p:set>
                                    <p:animEffect transition="in" filter="barn(outVertical)">
                                      <p:cBhvr>
                                        <p:cTn id="16" dur="500"/>
                                        <p:tgtEl>
                                          <p:spTgt spid="28"/>
                                        </p:tgtEl>
                                      </p:cBhvr>
                                    </p:animEffect>
                                  </p:childTnLst>
                                </p:cTn>
                              </p:par>
                            </p:childTnLst>
                          </p:cTn>
                        </p:par>
                        <p:par>
                          <p:cTn id="17" fill="hold" nodeType="afterGroup">
                            <p:stCondLst>
                              <p:cond delay="500"/>
                            </p:stCondLst>
                            <p:childTnLst>
                              <p:par>
                                <p:cTn id="18" presetID="1" presetClass="entr" presetSubtype="0" fill="hold" nodeType="afterEffect">
                                  <p:stCondLst>
                                    <p:cond delay="0"/>
                                  </p:stCondLst>
                                  <p:childTnLst>
                                    <p:set>
                                      <p:cBhvr>
                                        <p:cTn id="19" dur="1" fill="hold">
                                          <p:stCondLst>
                                            <p:cond delay="0"/>
                                          </p:stCondLst>
                                        </p:cTn>
                                        <p:tgtEl>
                                          <p:spTgt spid="4"/>
                                        </p:tgtEl>
                                        <p:attrNameLst>
                                          <p:attrName>style.visibility</p:attrName>
                                        </p:attrNameLst>
                                      </p:cBhvr>
                                      <p:to>
                                        <p:strVal val="visible"/>
                                      </p:to>
                                    </p:set>
                                  </p:childTnLst>
                                </p:cTn>
                              </p:par>
                            </p:childTnLst>
                          </p:cTn>
                        </p:par>
                        <p:par>
                          <p:cTn id="20" fill="hold" nodeType="afterGroup">
                            <p:stCondLst>
                              <p:cond delay="501"/>
                            </p:stCondLst>
                            <p:childTnLst>
                              <p:par>
                                <p:cTn id="21" presetID="1" presetClass="entr" presetSubtype="0" fill="hold" grpId="0" nodeType="afterEffect">
                                  <p:stCondLst>
                                    <p:cond delay="0"/>
                                  </p:stCondLst>
                                  <p:childTnLst>
                                    <p:set>
                                      <p:cBhvr>
                                        <p:cTn id="22" dur="1" fill="hold">
                                          <p:stCondLst>
                                            <p:cond delay="0"/>
                                          </p:stCondLst>
                                        </p:cTn>
                                        <p:tgtEl>
                                          <p:spTgt spid="7"/>
                                        </p:tgtEl>
                                        <p:attrNameLst>
                                          <p:attrName>style.visibility</p:attrName>
                                        </p:attrNameLst>
                                      </p:cBhvr>
                                      <p:to>
                                        <p:strVal val="visible"/>
                                      </p:to>
                                    </p:set>
                                  </p:childTnLst>
                                </p:cTn>
                              </p:par>
                            </p:childTnLst>
                          </p:cTn>
                        </p:par>
                      </p:childTnLst>
                    </p:cTn>
                  </p:par>
                  <p:par>
                    <p:cTn id="23" fill="hold" nodeType="clickPar">
                      <p:stCondLst>
                        <p:cond delay="indefinite"/>
                        <p:cond evt="onBegin" delay="0">
                          <p:tn val="22"/>
                        </p:cond>
                      </p:stCondLst>
                      <p:childTnLst>
                        <p:par>
                          <p:cTn id="24" fill="hold" nodeType="afterGroup">
                            <p:stCondLst>
                              <p:cond delay="0"/>
                            </p:stCondLst>
                            <p:childTnLst>
                              <p:par>
                                <p:cTn id="25" presetID="18" presetClass="entr" presetSubtype="3"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strips(upRight)">
                                      <p:cBhvr>
                                        <p:cTn id="27" dur="125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8" grpId="0"/>
      <p:bldP spid="7" grpId="0"/>
      <p:bldP spid="8" grpId="0"/>
    </p:bld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16" name="图片 15"/>
          <p:cNvPicPr>
            <a:picLocks noChangeAspect="1"/>
          </p:cNvPicPr>
          <p:nvPr>
            <p:custDataLst>
              <p:tags r:id="rId3"/>
            </p:custDataLst>
          </p:nvPr>
        </p:nvPicPr>
        <p:blipFill>
          <a:blip r:embed="rId2">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0" y="-367104"/>
            <a:ext cx="4133850" cy="1851660"/>
          </a:xfrm>
          <a:prstGeom prst="rect">
            <a:avLst/>
          </a:prstGeom>
        </p:spPr>
      </p:pic>
      <p:pic>
        <p:nvPicPr>
          <p:cNvPr id="13317" name="图片 14341" descr="1917年布尔什维克起义前，示威者散布在彼得格尔勒的大街小巷里。这些日子发生了人所共知的七月事件。"/>
          <p:cNvPicPr>
            <a:picLocks noChangeAspect="1"/>
          </p:cNvPicPr>
          <p:nvPr/>
        </p:nvPicPr>
        <p:blipFill>
          <a:blip r:embed="rId4"/>
          <a:srcRect l="700" t="827" r="700" b="1654"/>
          <a:stretch>
            <a:fillRect/>
          </a:stretch>
        </p:blipFill>
        <p:spPr>
          <a:xfrm>
            <a:off x="3546158" y="1243965"/>
            <a:ext cx="5118735" cy="3544570"/>
          </a:xfrm>
          <a:prstGeom prst="rect">
            <a:avLst/>
          </a:prstGeom>
          <a:noFill/>
          <a:ln w="9525">
            <a:noFill/>
          </a:ln>
        </p:spPr>
      </p:pic>
      <p:sp>
        <p:nvSpPr>
          <p:cNvPr id="2" name="文本框 14342"/>
          <p:cNvSpPr txBox="1"/>
          <p:nvPr/>
        </p:nvSpPr>
        <p:spPr>
          <a:xfrm>
            <a:off x="3573244" y="4929198"/>
            <a:ext cx="5570756" cy="461665"/>
          </a:xfrm>
          <a:prstGeom prst="rect">
            <a:avLst/>
          </a:prstGeom>
          <a:noFill/>
          <a:ln w="9525">
            <a:noFill/>
          </a:ln>
        </p:spPr>
        <p:txBody>
          <a:bodyPr wrap="none" anchor="t">
            <a:spAutoFit/>
          </a:bodyPr>
          <a:lstStyle/>
          <a:p>
            <a:pPr algn="ctr"/>
            <a:r>
              <a:rPr lang="en-US" altLang="zh-CN" sz="2400">
                <a:solidFill>
                  <a:prstClr val="black"/>
                </a:solidFill>
                <a:latin typeface="楷体" panose="02010609060101010101" pitchFamily="49" charset="-122"/>
                <a:ea typeface="楷体" panose="02010609060101010101" pitchFamily="49" charset="-122"/>
              </a:rPr>
              <a:t>1917</a:t>
            </a:r>
            <a:r>
              <a:rPr lang="zh-CN" altLang="en-US" sz="2400">
                <a:solidFill>
                  <a:prstClr val="black"/>
                </a:solidFill>
                <a:latin typeface="楷体" panose="02010609060101010101" pitchFamily="49" charset="-122"/>
                <a:ea typeface="楷体" panose="02010609060101010101" pitchFamily="49" charset="-122"/>
              </a:rPr>
              <a:t>年</a:t>
            </a:r>
            <a:r>
              <a:rPr lang="en-US" altLang="zh-CN" sz="2400">
                <a:solidFill>
                  <a:prstClr val="black"/>
                </a:solidFill>
                <a:latin typeface="楷体" panose="02010609060101010101" pitchFamily="49" charset="-122"/>
                <a:ea typeface="楷体" panose="02010609060101010101" pitchFamily="49" charset="-122"/>
              </a:rPr>
              <a:t>7</a:t>
            </a:r>
            <a:r>
              <a:rPr lang="zh-CN" altLang="en-US" sz="2400">
                <a:solidFill>
                  <a:prstClr val="black"/>
                </a:solidFill>
                <a:latin typeface="楷体" panose="02010609060101010101" pitchFamily="49" charset="-122"/>
                <a:ea typeface="楷体" panose="02010609060101010101" pitchFamily="49" charset="-122"/>
              </a:rPr>
              <a:t>月</a:t>
            </a:r>
            <a:r>
              <a:rPr lang="en-US" altLang="zh-CN" sz="2400">
                <a:solidFill>
                  <a:prstClr val="black"/>
                </a:solidFill>
                <a:latin typeface="楷体" panose="02010609060101010101" pitchFamily="49" charset="-122"/>
                <a:ea typeface="楷体" panose="02010609060101010101" pitchFamily="49" charset="-122"/>
              </a:rPr>
              <a:t>17</a:t>
            </a:r>
            <a:r>
              <a:rPr lang="zh-CN" altLang="en-US" sz="2400">
                <a:solidFill>
                  <a:prstClr val="black"/>
                </a:solidFill>
                <a:latin typeface="楷体" panose="02010609060101010101" pitchFamily="49" charset="-122"/>
                <a:ea typeface="楷体" panose="02010609060101010101" pitchFamily="49" charset="-122"/>
              </a:rPr>
              <a:t>日，临时政府镇压示威群众</a:t>
            </a:r>
          </a:p>
        </p:txBody>
      </p:sp>
      <p:sp>
        <p:nvSpPr>
          <p:cNvPr id="14339" name="文本框 14338"/>
          <p:cNvSpPr txBox="1"/>
          <p:nvPr/>
        </p:nvSpPr>
        <p:spPr>
          <a:xfrm>
            <a:off x="642910" y="2000240"/>
            <a:ext cx="2922270" cy="2785378"/>
          </a:xfrm>
          <a:prstGeom prst="rect">
            <a:avLst/>
          </a:prstGeom>
          <a:solidFill>
            <a:schemeClr val="bg1"/>
          </a:solidFill>
          <a:ln w="9525">
            <a:noFill/>
          </a:ln>
        </p:spPr>
        <p:txBody>
          <a:bodyPr wrap="square" anchor="t">
            <a:spAutoFit/>
          </a:bodyPr>
          <a:lstStyle/>
          <a:p>
            <a:pPr>
              <a:lnSpc>
                <a:spcPts val="3500"/>
              </a:lnSpc>
            </a:pPr>
            <a:r>
              <a:rPr lang="zh-CN" altLang="en-US" sz="2400">
                <a:solidFill>
                  <a:srgbClr val="FF3300"/>
                </a:solidFill>
                <a:latin typeface="楷体" panose="02010609060101010101" pitchFamily="49" charset="-122"/>
                <a:ea typeface="楷体" panose="02010609060101010101" pitchFamily="49" charset="-122"/>
                <a:cs typeface="宋体" panose="02010600030101010101" pitchFamily="2" charset="-122"/>
              </a:rPr>
              <a:t>    </a:t>
            </a:r>
            <a:r>
              <a:rPr lang="en-US" sz="2400">
                <a:solidFill>
                  <a:prstClr val="black"/>
                </a:solidFill>
                <a:latin typeface="楷体" panose="02010609060101010101" pitchFamily="49" charset="-122"/>
                <a:ea typeface="楷体" panose="02010609060101010101" pitchFamily="49" charset="-122"/>
                <a:cs typeface="宋体" panose="02010600030101010101" pitchFamily="2" charset="-122"/>
              </a:rPr>
              <a:t>1917</a:t>
            </a:r>
            <a:r>
              <a:rPr lang="zh-CN" altLang="en-US" sz="2400">
                <a:solidFill>
                  <a:prstClr val="black"/>
                </a:solidFill>
                <a:latin typeface="楷体" panose="02010609060101010101" pitchFamily="49" charset="-122"/>
                <a:ea typeface="楷体" panose="02010609060101010101" pitchFamily="49" charset="-122"/>
                <a:cs typeface="宋体" panose="02010600030101010101" pitchFamily="2" charset="-122"/>
              </a:rPr>
              <a:t>年</a:t>
            </a:r>
            <a:r>
              <a:rPr lang="en-US" altLang="zh-CN" sz="2400">
                <a:solidFill>
                  <a:prstClr val="black"/>
                </a:solidFill>
                <a:latin typeface="楷体" panose="02010609060101010101" pitchFamily="49" charset="-122"/>
                <a:ea typeface="楷体" panose="02010609060101010101" pitchFamily="49" charset="-122"/>
                <a:cs typeface="宋体" panose="02010600030101010101" pitchFamily="2" charset="-122"/>
              </a:rPr>
              <a:t>7</a:t>
            </a:r>
            <a:r>
              <a:rPr lang="zh-CN" altLang="en-US" sz="2400">
                <a:solidFill>
                  <a:prstClr val="black"/>
                </a:solidFill>
                <a:latin typeface="楷体" panose="02010609060101010101" pitchFamily="49" charset="-122"/>
                <a:ea typeface="楷体" panose="02010609060101010101" pitchFamily="49" charset="-122"/>
                <a:cs typeface="宋体" panose="02010600030101010101" pitchFamily="2" charset="-122"/>
              </a:rPr>
              <a:t>月，俄军在前线</a:t>
            </a:r>
            <a:r>
              <a:rPr lang="zh-CN" altLang="en-US" sz="2400" smtClean="0">
                <a:solidFill>
                  <a:prstClr val="black"/>
                </a:solidFill>
                <a:latin typeface="楷体" panose="02010609060101010101" pitchFamily="49" charset="-122"/>
                <a:ea typeface="楷体" panose="02010609060101010101" pitchFamily="49" charset="-122"/>
                <a:cs typeface="宋体" panose="02010600030101010101" pitchFamily="2" charset="-122"/>
              </a:rPr>
              <a:t>惨败，引发</a:t>
            </a:r>
            <a:r>
              <a:rPr lang="zh-CN" altLang="en-US" sz="2400">
                <a:solidFill>
                  <a:prstClr val="black"/>
                </a:solidFill>
                <a:latin typeface="楷体" panose="02010609060101010101" pitchFamily="49" charset="-122"/>
                <a:ea typeface="楷体" panose="02010609060101010101" pitchFamily="49" charset="-122"/>
                <a:cs typeface="宋体" panose="02010600030101010101" pitchFamily="2" charset="-122"/>
              </a:rPr>
              <a:t>国内</a:t>
            </a:r>
            <a:r>
              <a:rPr lang="en-US" altLang="zh-CN" sz="2400">
                <a:solidFill>
                  <a:prstClr val="black"/>
                </a:solidFill>
                <a:latin typeface="楷体" panose="02010609060101010101" pitchFamily="49" charset="-122"/>
                <a:ea typeface="楷体" panose="02010609060101010101" pitchFamily="49" charset="-122"/>
                <a:cs typeface="宋体" panose="02010600030101010101" pitchFamily="2" charset="-122"/>
              </a:rPr>
              <a:t>50</a:t>
            </a:r>
            <a:r>
              <a:rPr lang="zh-CN" altLang="en-US" sz="2400">
                <a:solidFill>
                  <a:prstClr val="black"/>
                </a:solidFill>
                <a:latin typeface="楷体" panose="02010609060101010101" pitchFamily="49" charset="-122"/>
                <a:ea typeface="楷体" panose="02010609060101010101" pitchFamily="49" charset="-122"/>
                <a:cs typeface="宋体" panose="02010600030101010101" pitchFamily="2" charset="-122"/>
              </a:rPr>
              <a:t>万工人士兵示威游行。临时政府出动军队血腥镇压。</a:t>
            </a:r>
          </a:p>
        </p:txBody>
      </p:sp>
      <p:sp>
        <p:nvSpPr>
          <p:cNvPr id="4" name="文本框 3"/>
          <p:cNvSpPr txBox="1"/>
          <p:nvPr/>
        </p:nvSpPr>
        <p:spPr>
          <a:xfrm>
            <a:off x="857224" y="5429264"/>
            <a:ext cx="2922746" cy="1077218"/>
          </a:xfrm>
          <a:prstGeom prst="rect">
            <a:avLst/>
          </a:prstGeom>
          <a:solidFill>
            <a:srgbClr val="FF0000"/>
          </a:solidFill>
        </p:spPr>
        <p:txBody>
          <a:bodyPr wrap="square" rtlCol="0">
            <a:spAutoFit/>
          </a:bodyPr>
          <a:lstStyle/>
          <a:p>
            <a:pPr algn="ctr"/>
            <a:r>
              <a:rPr lang="zh-CN" altLang="en-US" sz="3200">
                <a:solidFill>
                  <a:prstClr val="black"/>
                </a:solidFill>
                <a:latin typeface="黑体" panose="02010609060101010101" pitchFamily="49" charset="-122"/>
                <a:ea typeface="黑体" panose="02010609060101010101" pitchFamily="49" charset="-122"/>
              </a:rPr>
              <a:t>武装起义不可避免</a:t>
            </a:r>
          </a:p>
        </p:txBody>
      </p:sp>
      <p:sp>
        <p:nvSpPr>
          <p:cNvPr id="5" name="标题 14337"/>
          <p:cNvSpPr>
            <a:spLocks noGrp="1"/>
          </p:cNvSpPr>
          <p:nvPr/>
        </p:nvSpPr>
        <p:spPr>
          <a:xfrm>
            <a:off x="21348" y="267647"/>
            <a:ext cx="3336206" cy="692150"/>
          </a:xfrm>
          <a:prstGeom prst="rect">
            <a:avLst/>
          </a:prstGeom>
          <a:noFill/>
          <a:ln w="9525">
            <a:noFill/>
          </a:ln>
        </p:spPr>
        <p:txBody>
          <a:bodyPr wrap="square" anchor="ctr"/>
          <a:lstStyle>
            <a:lvl1pPr marL="0" lvl="0" indent="0" algn="ctr" defTabSz="914400" eaLnBrk="1" fontAlgn="base" latinLnBrk="0" hangingPunct="1">
              <a:spcBef>
                <a:spcPct val="0"/>
              </a:spcBef>
              <a:spcAft>
                <a:spcPct val="0"/>
              </a:spcAft>
              <a:buClr>
                <a:srgbClr val="000000"/>
              </a:buClr>
              <a:buNone/>
              <a:defRPr sz="4400" b="0" i="0" u="none" kern="1200" baseline="0">
                <a:solidFill>
                  <a:schemeClr val="tx2"/>
                </a:solidFill>
                <a:latin typeface="+mj-lt"/>
                <a:ea typeface="+mj-ea"/>
                <a:cs typeface="+mj-cs"/>
              </a:defRPr>
            </a:lvl1pPr>
          </a:lstStyle>
          <a:p>
            <a:pPr algn="l"/>
            <a:r>
              <a:rPr lang="zh-CN" altLang="en-US" sz="3200">
                <a:solidFill>
                  <a:srgbClr val="FF0000"/>
                </a:solidFill>
              </a:rPr>
              <a:t>七月流血抛幻想</a:t>
            </a:r>
          </a:p>
        </p:txBody>
      </p:sp>
      <p:sp>
        <p:nvSpPr>
          <p:cNvPr id="3" name="文本框 2"/>
          <p:cNvSpPr txBox="1"/>
          <p:nvPr/>
        </p:nvSpPr>
        <p:spPr>
          <a:xfrm>
            <a:off x="623411" y="5957010"/>
            <a:ext cx="7037504" cy="523220"/>
          </a:xfrm>
          <a:prstGeom prst="rect">
            <a:avLst/>
          </a:prstGeom>
          <a:noFill/>
        </p:spPr>
        <p:txBody>
          <a:bodyPr wrap="none" rtlCol="0">
            <a:spAutoFit/>
          </a:bodyPr>
          <a:lstStyle/>
          <a:p>
            <a:r>
              <a:rPr lang="zh-CN" altLang="en-US" sz="2800" b="1">
                <a:solidFill>
                  <a:srgbClr val="FF0000"/>
                </a:solidFill>
                <a:latin typeface="宋体" panose="02010600030101010101" pitchFamily="2" charset="-122"/>
                <a:ea typeface="宋体" panose="02010600030101010101" pitchFamily="2" charset="-122"/>
              </a:rPr>
              <a:t>两个政权并存局面结束；和平夺权已不可能</a:t>
            </a:r>
            <a:endParaRPr lang="zh-CN" altLang="en-US" sz="2000">
              <a:solidFill>
                <a:srgbClr val="FF0000"/>
              </a:solidFill>
            </a:endParaRPr>
          </a:p>
        </p:txBody>
      </p:sp>
    </p:spTree>
    <p:custDataLst>
      <p:tags r:id="rId5"/>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 grpId="0"/>
    </p:bld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16" name="图片 15"/>
          <p:cNvPicPr>
            <a:picLocks noChangeAspect="1"/>
          </p:cNvPicPr>
          <p:nvPr>
            <p:custDataLst>
              <p:tags r:id="rId3"/>
            </p:custDataLst>
          </p:nvPr>
        </p:nvPicPr>
        <p:blipFill>
          <a:blip r:embed="rId2">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0" y="-364944"/>
            <a:ext cx="4186883" cy="1875426"/>
          </a:xfrm>
          <a:prstGeom prst="rect">
            <a:avLst/>
          </a:prstGeom>
        </p:spPr>
      </p:pic>
      <p:sp>
        <p:nvSpPr>
          <p:cNvPr id="3" name="文本框 2"/>
          <p:cNvSpPr txBox="1"/>
          <p:nvPr>
            <p:custDataLst>
              <p:tags r:id="rId4"/>
            </p:custDataLst>
          </p:nvPr>
        </p:nvSpPr>
        <p:spPr>
          <a:xfrm>
            <a:off x="192881" y="280352"/>
            <a:ext cx="2310401" cy="584835"/>
          </a:xfrm>
          <a:prstGeom prst="rect">
            <a:avLst/>
          </a:prstGeom>
          <a:noFill/>
        </p:spPr>
        <p:txBody>
          <a:bodyPr wrap="square" rtlCol="0">
            <a:noAutofit/>
          </a:bodyPr>
          <a:lstStyle>
            <a:defPPr>
              <a:defRPr lang="zh-CN"/>
            </a:defPPr>
            <a:lvl1pPr algn="ctr">
              <a:defRPr sz="3200">
                <a:solidFill>
                  <a:schemeClr val="accent1"/>
                </a:solidFill>
                <a:latin typeface="+mj-ea"/>
                <a:ea typeface="+mj-ea"/>
                <a:cs typeface="+mn-ea"/>
              </a:defRPr>
            </a:lvl1pPr>
          </a:lstStyle>
          <a:p>
            <a:pPr algn="l"/>
            <a:r>
              <a:rPr lang="zh-CN" altLang="en-US">
                <a:solidFill>
                  <a:srgbClr val="FF0000"/>
                </a:solidFill>
                <a:latin typeface="Arial"/>
                <a:sym typeface="+mn-lt"/>
              </a:rPr>
              <a:t>十月革命现曙光</a:t>
            </a:r>
          </a:p>
        </p:txBody>
      </p:sp>
      <p:sp>
        <p:nvSpPr>
          <p:cNvPr id="2" name="文本占位符 19458"/>
          <p:cNvSpPr>
            <a:spLocks noGrp="1"/>
          </p:cNvSpPr>
          <p:nvPr/>
        </p:nvSpPr>
        <p:spPr>
          <a:xfrm>
            <a:off x="0" y="1428736"/>
            <a:ext cx="1838325" cy="3454400"/>
          </a:xfrm>
          <a:prstGeom prst="rect">
            <a:avLst/>
          </a:prstGeom>
          <a:noFill/>
          <a:ln w="9525">
            <a:noFill/>
          </a:ln>
        </p:spPr>
        <p:txBody>
          <a:bodyPr anchor="t"/>
          <a:lstStyle>
            <a:lvl1pPr marL="342900" lvl="0" indent="-342900" algn="l" defTabSz="914400" eaLnBrk="1" fontAlgn="base" latinLnBrk="0" hangingPunct="1">
              <a:spcBef>
                <a:spcPct val="20000"/>
              </a:spcBef>
              <a:spcAft>
                <a:spcPct val="0"/>
              </a:spcAft>
              <a:buChar char="•"/>
              <a:defRPr sz="3200" b="0" i="0" u="none" kern="1200" baseline="0">
                <a:solidFill>
                  <a:schemeClr val="tx1"/>
                </a:solidFill>
                <a:latin typeface="+mn-lt"/>
                <a:ea typeface="+mn-ea"/>
                <a:cs typeface="+mn-cs"/>
              </a:defRPr>
            </a:lvl1pPr>
            <a:lvl2pPr marL="742950" lvl="1" indent="-285750" algn="l" defTabSz="914400" eaLnBrk="1" fontAlgn="base" latinLnBrk="0" hangingPunct="1">
              <a:spcBef>
                <a:spcPct val="20000"/>
              </a:spcBef>
              <a:spcAft>
                <a:spcPct val="0"/>
              </a:spcAft>
              <a:buChar char="–"/>
              <a:defRPr sz="2800" b="0" i="0" u="none" kern="1200" baseline="0">
                <a:solidFill>
                  <a:schemeClr val="tx1"/>
                </a:solidFill>
                <a:latin typeface="+mn-lt"/>
                <a:ea typeface="+mn-ea"/>
                <a:cs typeface="+mn-cs"/>
              </a:defRPr>
            </a:lvl2pPr>
            <a:lvl3pPr marL="1143000" lvl="2" indent="-228600" algn="l" defTabSz="914400" eaLnBrk="1" fontAlgn="base" latinLnBrk="0" hangingPunct="1">
              <a:spcBef>
                <a:spcPct val="20000"/>
              </a:spcBef>
              <a:spcAft>
                <a:spcPct val="0"/>
              </a:spcAft>
              <a:buChar char="•"/>
              <a:defRPr sz="2400" b="0" i="0" u="none" kern="1200" baseline="0">
                <a:solidFill>
                  <a:schemeClr val="tx1"/>
                </a:solidFill>
                <a:latin typeface="+mn-lt"/>
                <a:ea typeface="+mn-ea"/>
                <a:cs typeface="+mn-cs"/>
              </a:defRPr>
            </a:lvl3pPr>
            <a:lvl4pPr marL="1600200" lvl="3" indent="-228600" algn="l" defTabSz="914400" eaLnBrk="1" fontAlgn="base" latinLnBrk="0" hangingPunct="1">
              <a:spcBef>
                <a:spcPct val="20000"/>
              </a:spcBef>
              <a:spcAft>
                <a:spcPct val="0"/>
              </a:spcAft>
              <a:buChar char="–"/>
              <a:defRPr sz="2000" b="0" i="0" u="none" kern="1200" baseline="0">
                <a:solidFill>
                  <a:schemeClr val="tx1"/>
                </a:solidFill>
                <a:latin typeface="+mn-lt"/>
                <a:ea typeface="+mn-ea"/>
                <a:cs typeface="+mn-cs"/>
              </a:defRPr>
            </a:lvl4pPr>
            <a:lvl5pPr marL="2057400" lvl="4" indent="-228600" algn="l" defTabSz="914400" eaLnBrk="1" fontAlgn="base" latinLnBrk="0" hangingPunct="1">
              <a:spcBef>
                <a:spcPct val="20000"/>
              </a:spcBef>
              <a:spcAft>
                <a:spcPct val="0"/>
              </a:spcAft>
              <a:buChar char="»"/>
              <a:defRPr sz="2000" b="0" i="0" u="none" kern="1200" baseline="0">
                <a:solidFill>
                  <a:schemeClr val="tx1"/>
                </a:solidFill>
                <a:latin typeface="+mn-lt"/>
                <a:ea typeface="+mn-ea"/>
                <a:cs typeface="+mn-cs"/>
              </a:defRPr>
            </a:lvl5pPr>
            <a:lvl6pPr marL="2514600" lvl="5" indent="-228600" algn="l" defTabSz="914400" eaLnBrk="1" fontAlgn="base" latinLnBrk="0" hangingPunct="1">
              <a:spcBef>
                <a:spcPct val="20000"/>
              </a:spcBef>
              <a:spcAft>
                <a:spcPct val="0"/>
              </a:spcAft>
              <a:buChar char="»"/>
              <a:defRPr sz="2000" b="0" i="0" u="none" kern="1200" baseline="0">
                <a:solidFill>
                  <a:schemeClr val="tx1"/>
                </a:solidFill>
                <a:latin typeface="+mn-lt"/>
                <a:ea typeface="+mn-ea"/>
                <a:cs typeface="+mn-cs"/>
              </a:defRPr>
            </a:lvl6pPr>
            <a:lvl7pPr marL="2971800" lvl="6" indent="-228600" algn="l" defTabSz="914400" eaLnBrk="1" fontAlgn="base" latinLnBrk="0" hangingPunct="1">
              <a:spcBef>
                <a:spcPct val="20000"/>
              </a:spcBef>
              <a:spcAft>
                <a:spcPct val="0"/>
              </a:spcAft>
              <a:buChar char="»"/>
              <a:defRPr sz="2000" b="0" i="0" u="none" kern="1200" baseline="0">
                <a:solidFill>
                  <a:schemeClr val="tx1"/>
                </a:solidFill>
                <a:latin typeface="+mn-lt"/>
                <a:ea typeface="+mn-ea"/>
                <a:cs typeface="+mn-cs"/>
              </a:defRPr>
            </a:lvl7pPr>
            <a:lvl8pPr marL="3429000" lvl="7" indent="-228600" algn="l" defTabSz="914400" eaLnBrk="1" fontAlgn="base" latinLnBrk="0" hangingPunct="1">
              <a:spcBef>
                <a:spcPct val="20000"/>
              </a:spcBef>
              <a:spcAft>
                <a:spcPct val="0"/>
              </a:spcAft>
              <a:buChar char="»"/>
              <a:defRPr sz="2000" b="0" i="0" u="none" kern="1200" baseline="0">
                <a:solidFill>
                  <a:schemeClr val="tx1"/>
                </a:solidFill>
                <a:latin typeface="+mn-lt"/>
                <a:ea typeface="+mn-ea"/>
                <a:cs typeface="+mn-cs"/>
              </a:defRPr>
            </a:lvl8pPr>
            <a:lvl9pPr marL="3886200" lvl="8" indent="-228600" algn="l" defTabSz="914400" eaLnBrk="1" fontAlgn="base" latinLnBrk="0" hangingPunct="1">
              <a:spcBef>
                <a:spcPct val="20000"/>
              </a:spcBef>
              <a:spcAft>
                <a:spcPct val="0"/>
              </a:spcAft>
              <a:buChar char="»"/>
              <a:defRPr sz="2000" b="0" i="0" u="none" kern="1200" baseline="0">
                <a:solidFill>
                  <a:schemeClr val="tx1"/>
                </a:solidFill>
                <a:latin typeface="+mn-lt"/>
                <a:ea typeface="+mn-ea"/>
                <a:cs typeface="+mn-cs"/>
              </a:defRPr>
            </a:lvl9pPr>
          </a:lstStyle>
          <a:p>
            <a:pPr>
              <a:spcBef>
                <a:spcPts val="2400"/>
              </a:spcBef>
            </a:pPr>
            <a:r>
              <a:rPr lang="zh-CN" altLang="en-US" sz="2800" b="1">
                <a:solidFill>
                  <a:prstClr val="black"/>
                </a:solidFill>
                <a:latin typeface="黑体" panose="02010609060101010101" pitchFamily="49" charset="-122"/>
                <a:ea typeface="黑体" panose="02010609060101010101" pitchFamily="49" charset="-122"/>
              </a:rPr>
              <a:t>时间：</a:t>
            </a:r>
          </a:p>
          <a:p>
            <a:r>
              <a:rPr lang="zh-CN" altLang="en-US" sz="2800" b="1">
                <a:solidFill>
                  <a:prstClr val="black"/>
                </a:solidFill>
                <a:latin typeface="黑体" panose="02010609060101010101" pitchFamily="49" charset="-122"/>
                <a:ea typeface="黑体" panose="02010609060101010101" pitchFamily="49" charset="-122"/>
              </a:rPr>
              <a:t>领导者：</a:t>
            </a:r>
          </a:p>
          <a:p>
            <a:r>
              <a:rPr lang="zh-CN" altLang="en-US" sz="2800" b="1">
                <a:solidFill>
                  <a:prstClr val="black"/>
                </a:solidFill>
                <a:latin typeface="黑体" panose="02010609060101010101" pitchFamily="49" charset="-122"/>
                <a:ea typeface="黑体" panose="02010609060101010101" pitchFamily="49" charset="-122"/>
              </a:rPr>
              <a:t>政党：</a:t>
            </a:r>
          </a:p>
          <a:p>
            <a:r>
              <a:rPr lang="zh-CN" altLang="en-US" sz="2800" b="1">
                <a:solidFill>
                  <a:prstClr val="black"/>
                </a:solidFill>
                <a:latin typeface="黑体" panose="02010609060101010101" pitchFamily="49" charset="-122"/>
                <a:ea typeface="黑体" panose="02010609060101010101" pitchFamily="49" charset="-122"/>
              </a:rPr>
              <a:t>地点：</a:t>
            </a:r>
          </a:p>
          <a:p>
            <a:r>
              <a:rPr lang="zh-CN" altLang="en-US" sz="2800" b="1">
                <a:solidFill>
                  <a:prstClr val="black"/>
                </a:solidFill>
                <a:latin typeface="黑体" panose="02010609060101010101" pitchFamily="49" charset="-122"/>
                <a:ea typeface="黑体" panose="02010609060101010101" pitchFamily="49" charset="-122"/>
              </a:rPr>
              <a:t>结果：</a:t>
            </a:r>
          </a:p>
        </p:txBody>
      </p:sp>
      <p:sp>
        <p:nvSpPr>
          <p:cNvPr id="4" name="文本框 3"/>
          <p:cNvSpPr txBox="1"/>
          <p:nvPr/>
        </p:nvSpPr>
        <p:spPr>
          <a:xfrm>
            <a:off x="1285852" y="1500174"/>
            <a:ext cx="3286148" cy="400110"/>
          </a:xfrm>
          <a:prstGeom prst="rect">
            <a:avLst/>
          </a:prstGeom>
          <a:noFill/>
          <a:ln w="9525">
            <a:noFill/>
          </a:ln>
        </p:spPr>
        <p:txBody>
          <a:bodyPr wrap="square" anchor="t">
            <a:spAutoFit/>
          </a:bodyPr>
          <a:lstStyle/>
          <a:p>
            <a:pPr>
              <a:spcBef>
                <a:spcPct val="20000"/>
              </a:spcBef>
            </a:pPr>
            <a:r>
              <a:rPr lang="en-US" altLang="zh-CN" sz="2000" b="1">
                <a:solidFill>
                  <a:srgbClr val="FF0000"/>
                </a:solidFill>
                <a:latin typeface="黑体" panose="02010609060101010101" pitchFamily="49" charset="-122"/>
                <a:ea typeface="黑体" panose="02010609060101010101" pitchFamily="49" charset="-122"/>
              </a:rPr>
              <a:t>1917</a:t>
            </a:r>
            <a:r>
              <a:rPr lang="zh-CN" altLang="en-US" sz="2000" b="1">
                <a:solidFill>
                  <a:srgbClr val="FF0000"/>
                </a:solidFill>
                <a:latin typeface="黑体" panose="02010609060101010101" pitchFamily="49" charset="-122"/>
                <a:ea typeface="黑体" panose="02010609060101010101" pitchFamily="49" charset="-122"/>
              </a:rPr>
              <a:t>年</a:t>
            </a:r>
            <a:r>
              <a:rPr lang="en-US" altLang="zh-CN" sz="2000" b="1">
                <a:solidFill>
                  <a:srgbClr val="FF0000"/>
                </a:solidFill>
                <a:latin typeface="黑体" panose="02010609060101010101" pitchFamily="49" charset="-122"/>
                <a:ea typeface="黑体" panose="02010609060101010101" pitchFamily="49" charset="-122"/>
              </a:rPr>
              <a:t>11</a:t>
            </a:r>
            <a:r>
              <a:rPr lang="zh-CN" altLang="en-US" sz="2000" b="1">
                <a:solidFill>
                  <a:srgbClr val="FF0000"/>
                </a:solidFill>
                <a:latin typeface="黑体" panose="02010609060101010101" pitchFamily="49" charset="-122"/>
                <a:ea typeface="黑体" panose="02010609060101010101" pitchFamily="49" charset="-122"/>
              </a:rPr>
              <a:t>月</a:t>
            </a:r>
            <a:r>
              <a:rPr lang="en-US" altLang="zh-CN" sz="2000" b="1">
                <a:solidFill>
                  <a:srgbClr val="FF0000"/>
                </a:solidFill>
                <a:latin typeface="黑体" panose="02010609060101010101" pitchFamily="49" charset="-122"/>
                <a:ea typeface="黑体" panose="02010609060101010101" pitchFamily="49" charset="-122"/>
              </a:rPr>
              <a:t>7</a:t>
            </a:r>
            <a:r>
              <a:rPr lang="zh-CN" altLang="en-US" sz="2000" b="1">
                <a:solidFill>
                  <a:srgbClr val="FF0000"/>
                </a:solidFill>
                <a:latin typeface="黑体" panose="02010609060101010101" pitchFamily="49" charset="-122"/>
                <a:ea typeface="黑体" panose="02010609060101010101" pitchFamily="49" charset="-122"/>
              </a:rPr>
              <a:t>日（俄历</a:t>
            </a:r>
            <a:r>
              <a:rPr lang="en-US" altLang="zh-CN" sz="2000" b="1">
                <a:solidFill>
                  <a:srgbClr val="FF0000"/>
                </a:solidFill>
                <a:latin typeface="黑体" panose="02010609060101010101" pitchFamily="49" charset="-122"/>
                <a:ea typeface="黑体" panose="02010609060101010101" pitchFamily="49" charset="-122"/>
              </a:rPr>
              <a:t>10</a:t>
            </a:r>
            <a:r>
              <a:rPr lang="zh-CN" altLang="en-US" sz="2000" b="1">
                <a:solidFill>
                  <a:srgbClr val="FF0000"/>
                </a:solidFill>
                <a:latin typeface="黑体" panose="02010609060101010101" pitchFamily="49" charset="-122"/>
                <a:ea typeface="黑体" panose="02010609060101010101" pitchFamily="49" charset="-122"/>
              </a:rPr>
              <a:t>月）</a:t>
            </a:r>
          </a:p>
        </p:txBody>
      </p:sp>
      <p:sp>
        <p:nvSpPr>
          <p:cNvPr id="19461" name="文本框 19460"/>
          <p:cNvSpPr txBox="1"/>
          <p:nvPr/>
        </p:nvSpPr>
        <p:spPr>
          <a:xfrm>
            <a:off x="1584245" y="2024221"/>
            <a:ext cx="907256" cy="460375"/>
          </a:xfrm>
          <a:prstGeom prst="rect">
            <a:avLst/>
          </a:prstGeom>
          <a:noFill/>
          <a:ln w="9525">
            <a:noFill/>
          </a:ln>
        </p:spPr>
        <p:txBody>
          <a:bodyPr anchor="t">
            <a:spAutoFit/>
          </a:bodyPr>
          <a:lstStyle/>
          <a:p>
            <a:pPr>
              <a:spcBef>
                <a:spcPct val="20000"/>
              </a:spcBef>
            </a:pPr>
            <a:r>
              <a:rPr lang="zh-CN" altLang="en-US" sz="2400" b="1">
                <a:solidFill>
                  <a:srgbClr val="FF0000"/>
                </a:solidFill>
                <a:latin typeface="黑体" panose="02010609060101010101" pitchFamily="49" charset="-122"/>
                <a:ea typeface="黑体" panose="02010609060101010101" pitchFamily="49" charset="-122"/>
              </a:rPr>
              <a:t>列宁</a:t>
            </a:r>
          </a:p>
        </p:txBody>
      </p:sp>
      <p:sp>
        <p:nvSpPr>
          <p:cNvPr id="5" name="文本框 19462"/>
          <p:cNvSpPr txBox="1"/>
          <p:nvPr/>
        </p:nvSpPr>
        <p:spPr>
          <a:xfrm>
            <a:off x="1260746" y="2559480"/>
            <a:ext cx="2168246" cy="461665"/>
          </a:xfrm>
          <a:prstGeom prst="rect">
            <a:avLst/>
          </a:prstGeom>
          <a:noFill/>
          <a:ln w="9525">
            <a:noFill/>
          </a:ln>
        </p:spPr>
        <p:txBody>
          <a:bodyPr wrap="square" anchor="t">
            <a:spAutoFit/>
          </a:bodyPr>
          <a:lstStyle/>
          <a:p>
            <a:pPr>
              <a:spcBef>
                <a:spcPct val="50000"/>
              </a:spcBef>
            </a:pPr>
            <a:r>
              <a:rPr lang="zh-CN" altLang="en-US" sz="2400" b="1">
                <a:solidFill>
                  <a:srgbClr val="FF0000"/>
                </a:solidFill>
                <a:latin typeface="黑体" panose="02010609060101010101" pitchFamily="49" charset="-122"/>
                <a:ea typeface="黑体" panose="02010609060101010101" pitchFamily="49" charset="-122"/>
              </a:rPr>
              <a:t>布尔什维克党</a:t>
            </a:r>
          </a:p>
        </p:txBody>
      </p:sp>
      <p:sp>
        <p:nvSpPr>
          <p:cNvPr id="19464" name="文本框 19463"/>
          <p:cNvSpPr txBox="1"/>
          <p:nvPr/>
        </p:nvSpPr>
        <p:spPr>
          <a:xfrm>
            <a:off x="1294055" y="3078572"/>
            <a:ext cx="1695450" cy="460375"/>
          </a:xfrm>
          <a:prstGeom prst="rect">
            <a:avLst/>
          </a:prstGeom>
          <a:noFill/>
          <a:ln w="9525">
            <a:noFill/>
          </a:ln>
        </p:spPr>
        <p:txBody>
          <a:bodyPr wrap="square" anchor="t">
            <a:spAutoFit/>
          </a:bodyPr>
          <a:lstStyle/>
          <a:p>
            <a:pPr>
              <a:spcBef>
                <a:spcPct val="50000"/>
              </a:spcBef>
            </a:pPr>
            <a:r>
              <a:rPr lang="zh-CN" altLang="en-US" sz="2400" b="1">
                <a:solidFill>
                  <a:srgbClr val="FF0000"/>
                </a:solidFill>
                <a:latin typeface="黑体" panose="02010609060101010101" pitchFamily="49" charset="-122"/>
                <a:ea typeface="黑体" panose="02010609060101010101" pitchFamily="49" charset="-122"/>
              </a:rPr>
              <a:t>彼得格勒</a:t>
            </a:r>
          </a:p>
        </p:txBody>
      </p:sp>
      <p:sp>
        <p:nvSpPr>
          <p:cNvPr id="19462" name="文本框 19461"/>
          <p:cNvSpPr txBox="1"/>
          <p:nvPr/>
        </p:nvSpPr>
        <p:spPr>
          <a:xfrm>
            <a:off x="1260745" y="3560128"/>
            <a:ext cx="2485073" cy="1200329"/>
          </a:xfrm>
          <a:prstGeom prst="rect">
            <a:avLst/>
          </a:prstGeom>
          <a:noFill/>
          <a:ln w="9525">
            <a:noFill/>
          </a:ln>
        </p:spPr>
        <p:txBody>
          <a:bodyPr wrap="square" anchor="t">
            <a:spAutoFit/>
          </a:bodyPr>
          <a:lstStyle/>
          <a:p>
            <a:r>
              <a:rPr lang="zh-CN" altLang="en-US" sz="2400" b="1">
                <a:solidFill>
                  <a:srgbClr val="FF0000"/>
                </a:solidFill>
                <a:latin typeface="黑体" panose="02010609060101010101" pitchFamily="49" charset="-122"/>
                <a:ea typeface="黑体" panose="02010609060101010101" pitchFamily="49" charset="-122"/>
              </a:rPr>
              <a:t>推翻了资产阶级临时政府，建立苏维埃政府</a:t>
            </a:r>
          </a:p>
        </p:txBody>
      </p:sp>
      <p:pic>
        <p:nvPicPr>
          <p:cNvPr id="18436" name="Picture 3"/>
          <p:cNvPicPr>
            <a:picLocks noChangeAspect="1"/>
          </p:cNvPicPr>
          <p:nvPr/>
        </p:nvPicPr>
        <p:blipFill>
          <a:blip r:embed="rId5"/>
          <a:stretch>
            <a:fillRect/>
          </a:stretch>
        </p:blipFill>
        <p:spPr>
          <a:xfrm>
            <a:off x="5692140" y="1519555"/>
            <a:ext cx="2716530" cy="4453890"/>
          </a:xfrm>
          <a:prstGeom prst="rect">
            <a:avLst/>
          </a:prstGeom>
          <a:noFill/>
          <a:ln w="9525">
            <a:noFill/>
          </a:ln>
        </p:spPr>
      </p:pic>
      <p:pic>
        <p:nvPicPr>
          <p:cNvPr id="6" name="图片 15362" descr="SHIYUEQIYI"/>
          <p:cNvPicPr>
            <a:picLocks noChangeAspect="1"/>
          </p:cNvPicPr>
          <p:nvPr/>
        </p:nvPicPr>
        <p:blipFill>
          <a:blip r:embed="rId6"/>
          <a:srcRect l="1755" t="966" r="2846" b="1292"/>
          <a:stretch>
            <a:fillRect/>
          </a:stretch>
        </p:blipFill>
        <p:spPr>
          <a:xfrm>
            <a:off x="4293839" y="1500174"/>
            <a:ext cx="4850161" cy="4500594"/>
          </a:xfrm>
          <a:prstGeom prst="rect">
            <a:avLst/>
          </a:prstGeom>
          <a:noFill/>
          <a:ln w="9525">
            <a:noFill/>
          </a:ln>
        </p:spPr>
      </p:pic>
      <p:sp>
        <p:nvSpPr>
          <p:cNvPr id="8" name="椭圆 7"/>
          <p:cNvSpPr/>
          <p:nvPr/>
        </p:nvSpPr>
        <p:spPr>
          <a:xfrm>
            <a:off x="8262461" y="4071942"/>
            <a:ext cx="881539" cy="689610"/>
          </a:xfrm>
          <a:prstGeom prst="ellipse">
            <a:avLst/>
          </a:prstGeom>
          <a:noFill/>
          <a:ln w="66675">
            <a:solidFill>
              <a:srgbClr val="FF0000"/>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9" name="椭圆 8"/>
          <p:cNvSpPr/>
          <p:nvPr/>
        </p:nvSpPr>
        <p:spPr>
          <a:xfrm>
            <a:off x="6572264" y="4429132"/>
            <a:ext cx="881539" cy="689610"/>
          </a:xfrm>
          <a:prstGeom prst="ellipse">
            <a:avLst/>
          </a:prstGeom>
          <a:noFill/>
          <a:ln w="66675">
            <a:solidFill>
              <a:srgbClr val="FF0000"/>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2" name="流程图: 可选过程 11"/>
          <p:cNvSpPr/>
          <p:nvPr/>
        </p:nvSpPr>
        <p:spPr>
          <a:xfrm>
            <a:off x="497289" y="4894263"/>
            <a:ext cx="3192304" cy="1181735"/>
          </a:xfrm>
          <a:prstGeom prst="flowChartAlternateProcess">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a:solidFill>
                  <a:prstClr val="white"/>
                </a:solidFill>
                <a:latin typeface="黑体" panose="02010609060101010101" pitchFamily="49" charset="-122"/>
                <a:ea typeface="黑体" panose="02010609060101010101" pitchFamily="49" charset="-122"/>
              </a:rPr>
              <a:t>宣告了世界上第一个社会主义国家的诞生。</a:t>
            </a:r>
          </a:p>
        </p:txBody>
      </p:sp>
    </p:spTree>
    <p:custDataLst>
      <p:tags r:id="rId7"/>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19461"/>
                                        </p:tgtEl>
                                        <p:attrNameLst>
                                          <p:attrName>style.visibility</p:attrName>
                                        </p:attrNameLst>
                                      </p:cBhvr>
                                      <p:to>
                                        <p:strVal val="visible"/>
                                      </p:to>
                                    </p:set>
                                  </p:childTnLst>
                                </p:cTn>
                              </p:par>
                              <p:par>
                                <p:cTn id="12" presetID="1" presetClass="entr" presetSubtype="0" fill="hold" nodeType="withEffect">
                                  <p:stCondLst>
                                    <p:cond delay="0"/>
                                  </p:stCondLst>
                                  <p:childTnLst>
                                    <p:set>
                                      <p:cBhvr>
                                        <p:cTn id="13" dur="1" fill="hold">
                                          <p:stCondLst>
                                            <p:cond delay="0"/>
                                          </p:stCondLst>
                                        </p:cTn>
                                        <p:tgtEl>
                                          <p:spTgt spid="18436"/>
                                        </p:tgtEl>
                                        <p:attrNameLst>
                                          <p:attrName>style.visibility</p:attrName>
                                        </p:attrNameLst>
                                      </p:cBhvr>
                                      <p:to>
                                        <p:strVal val="visible"/>
                                      </p:to>
                                    </p:set>
                                  </p:childTnLst>
                                </p:cTn>
                              </p:par>
                            </p:childTnLst>
                          </p:cTn>
                        </p:par>
                      </p:childTnLst>
                    </p:cTn>
                  </p:par>
                  <p:par>
                    <p:cTn id="14" fill="hold" nodeType="clickPar">
                      <p:stCondLst>
                        <p:cond delay="indefinite"/>
                      </p:stCondLst>
                      <p:childTnLst>
                        <p:par>
                          <p:cTn id="15" fill="hold" nodeType="afterGroup">
                            <p:stCondLst>
                              <p:cond delay="0"/>
                            </p:stCondLst>
                            <p:childTnLst>
                              <p:par>
                                <p:cTn id="16" presetID="3" presetClass="entr" presetSubtype="10" fill="hold" grpId="1"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500"/>
                                        <p:tgtEl>
                                          <p:spTgt spid="5"/>
                                        </p:tgtEl>
                                      </p:cBhvr>
                                    </p:animEffect>
                                  </p:childTnLst>
                                </p:cTn>
                              </p:par>
                            </p:childTnLst>
                          </p:cTn>
                        </p:par>
                      </p:childTnLst>
                    </p:cTn>
                  </p:par>
                  <p:par>
                    <p:cTn id="19" fill="hold" nodeType="clickPar">
                      <p:stCondLst>
                        <p:cond delay="indefinite"/>
                      </p:stCondLst>
                      <p:childTnLst>
                        <p:par>
                          <p:cTn id="20" fill="hold" nodeType="afterGroup">
                            <p:stCondLst>
                              <p:cond delay="0"/>
                            </p:stCondLst>
                            <p:childTnLst>
                              <p:par>
                                <p:cTn id="21" presetID="18" presetClass="entr" presetSubtype="12" fill="hold" grpId="0" nodeType="clickEffect">
                                  <p:stCondLst>
                                    <p:cond delay="0"/>
                                  </p:stCondLst>
                                  <p:childTnLst>
                                    <p:set>
                                      <p:cBhvr>
                                        <p:cTn id="22" dur="1" fill="hold">
                                          <p:stCondLst>
                                            <p:cond delay="0"/>
                                          </p:stCondLst>
                                        </p:cTn>
                                        <p:tgtEl>
                                          <p:spTgt spid="19464"/>
                                        </p:tgtEl>
                                        <p:attrNameLst>
                                          <p:attrName>style.visibility</p:attrName>
                                        </p:attrNameLst>
                                      </p:cBhvr>
                                      <p:to>
                                        <p:strVal val="visible"/>
                                      </p:to>
                                    </p:set>
                                    <p:animEffect transition="in" filter="strips(downLeft)">
                                      <p:cBhvr>
                                        <p:cTn id="23" dur="500"/>
                                        <p:tgtEl>
                                          <p:spTgt spid="19464"/>
                                        </p:tgtEl>
                                      </p:cBhvr>
                                    </p:animEffect>
                                  </p:childTnLst>
                                </p:cTn>
                              </p:par>
                              <p:par>
                                <p:cTn id="24" presetID="21" presetClass="entr" presetSubtype="1" fill="hold" nodeType="with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wheel(1)">
                                      <p:cBhvr>
                                        <p:cTn id="26" dur="500"/>
                                        <p:tgtEl>
                                          <p:spTgt spid="6"/>
                                        </p:tgtEl>
                                      </p:cBhvr>
                                    </p:animEffect>
                                  </p:childTnLst>
                                </p:cTn>
                              </p:par>
                            </p:childTnLst>
                          </p:cTn>
                        </p:par>
                      </p:childTnLst>
                    </p:cTn>
                  </p:par>
                  <p:par>
                    <p:cTn id="27" fill="hold" nodeType="clickPar">
                      <p:stCondLst>
                        <p:cond delay="indefinite"/>
                      </p:stCondLst>
                      <p:childTnLst>
                        <p:par>
                          <p:cTn id="28" fill="hold" nodeType="after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8"/>
                                        </p:tgtEl>
                                        <p:attrNameLst>
                                          <p:attrName>style.visibility</p:attrName>
                                        </p:attrNameLst>
                                      </p:cBhvr>
                                      <p:to>
                                        <p:strVal val="visible"/>
                                      </p:to>
                                    </p:set>
                                  </p:childTnLst>
                                </p:cTn>
                              </p:par>
                              <p:par>
                                <p:cTn id="31" presetID="3" presetClass="entr" presetSubtype="10"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blinds(horizontal)">
                                      <p:cBhvr>
                                        <p:cTn id="33" dur="500"/>
                                        <p:tgtEl>
                                          <p:spTgt spid="9"/>
                                        </p:tgtEl>
                                      </p:cBhvr>
                                    </p:animEffect>
                                  </p:childTnLst>
                                </p:cTn>
                              </p:par>
                            </p:childTnLst>
                          </p:cTn>
                        </p:par>
                      </p:childTnLst>
                    </p:cTn>
                  </p:par>
                  <p:par>
                    <p:cTn id="34" fill="hold" nodeType="clickPar">
                      <p:stCondLst>
                        <p:cond delay="indefinite"/>
                      </p:stCondLst>
                      <p:childTnLst>
                        <p:par>
                          <p:cTn id="35" fill="hold" nodeType="afterGroup">
                            <p:stCondLst>
                              <p:cond delay="0"/>
                            </p:stCondLst>
                            <p:childTnLst>
                              <p:par>
                                <p:cTn id="36" presetID="16" presetClass="entr" presetSubtype="21" fill="hold" grpId="0" nodeType="clickEffect">
                                  <p:stCondLst>
                                    <p:cond delay="0"/>
                                  </p:stCondLst>
                                  <p:childTnLst>
                                    <p:set>
                                      <p:cBhvr>
                                        <p:cTn id="37" dur="1" fill="hold">
                                          <p:stCondLst>
                                            <p:cond delay="0"/>
                                          </p:stCondLst>
                                        </p:cTn>
                                        <p:tgtEl>
                                          <p:spTgt spid="19462"/>
                                        </p:tgtEl>
                                        <p:attrNameLst>
                                          <p:attrName>style.visibility</p:attrName>
                                        </p:attrNameLst>
                                      </p:cBhvr>
                                      <p:to>
                                        <p:strVal val="visible"/>
                                      </p:to>
                                    </p:set>
                                    <p:animEffect transition="in" filter="barn(inVertical)">
                                      <p:cBhvr>
                                        <p:cTn id="38" dur="500"/>
                                        <p:tgtEl>
                                          <p:spTgt spid="19462"/>
                                        </p:tgtEl>
                                      </p:cBhvr>
                                    </p:animEffect>
                                  </p:childTnLst>
                                </p:cTn>
                              </p:par>
                            </p:childTnLst>
                          </p:cTn>
                        </p:par>
                      </p:childTnLst>
                    </p:cTn>
                  </p:par>
                  <p:par>
                    <p:cTn id="39" fill="hold" nodeType="clickPar">
                      <p:stCondLst>
                        <p:cond delay="indefinite"/>
                      </p:stCondLst>
                      <p:childTnLst>
                        <p:par>
                          <p:cTn id="40" fill="hold" nodeType="afterGroup">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9461" grpId="0"/>
      <p:bldP spid="5" grpId="1"/>
      <p:bldP spid="19464" grpId="0"/>
      <p:bldP spid="19462" grpId="0"/>
      <p:bldP spid="8" grpId="0"/>
      <p:bldP spid="9" grpId="0"/>
      <p:bldP spid="12" grpId="0"/>
    </p:bldLs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6" name="Text Box 3"/>
          <p:cNvSpPr txBox="1">
            <a:spLocks noChangeArrowheads="1"/>
          </p:cNvSpPr>
          <p:nvPr/>
        </p:nvSpPr>
        <p:spPr bwMode="auto">
          <a:xfrm>
            <a:off x="1142976" y="214290"/>
            <a:ext cx="2802965"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spcBef>
                <a:spcPct val="50000"/>
              </a:spcBef>
            </a:pPr>
            <a:r>
              <a:rPr kumimoji="1" lang="zh-CN" altLang="en-US" sz="2400" b="1">
                <a:solidFill>
                  <a:srgbClr val="0000FF"/>
                </a:solidFill>
                <a:latin typeface="Times New Roman" panose="02020603050405020304" pitchFamily="18" charset="0"/>
                <a:ea typeface="黑体" panose="02010609060101010101" pitchFamily="49" charset="-122"/>
              </a:rPr>
              <a:t>二月革命</a:t>
            </a:r>
            <a:r>
              <a:rPr kumimoji="1" lang="zh-CN" altLang="en-US" sz="2400" b="1">
                <a:solidFill>
                  <a:srgbClr val="FF0000"/>
                </a:solidFill>
                <a:latin typeface="Times New Roman" panose="02020603050405020304" pitchFamily="18" charset="0"/>
                <a:ea typeface="黑体" panose="02010609060101010101" pitchFamily="49" charset="-122"/>
              </a:rPr>
              <a:t>倒沙皇</a:t>
            </a:r>
          </a:p>
        </p:txBody>
      </p:sp>
      <p:sp>
        <p:nvSpPr>
          <p:cNvPr id="7" name="Text Box 4"/>
          <p:cNvSpPr txBox="1">
            <a:spLocks noChangeArrowheads="1"/>
          </p:cNvSpPr>
          <p:nvPr/>
        </p:nvSpPr>
        <p:spPr bwMode="auto">
          <a:xfrm>
            <a:off x="1142977" y="1857364"/>
            <a:ext cx="3000396"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spcBef>
                <a:spcPct val="50000"/>
              </a:spcBef>
            </a:pPr>
            <a:r>
              <a:rPr kumimoji="1" lang="en-US" altLang="zh-CN" sz="2400" b="1">
                <a:solidFill>
                  <a:srgbClr val="0000FF"/>
                </a:solidFill>
                <a:latin typeface="Times New Roman" panose="02020603050405020304" pitchFamily="18" charset="0"/>
                <a:ea typeface="黑体" panose="02010609060101010101" pitchFamily="49" charset="-122"/>
              </a:rPr>
              <a:t>《</a:t>
            </a:r>
            <a:r>
              <a:rPr kumimoji="1" lang="zh-CN" altLang="en-US" sz="2400" b="1">
                <a:solidFill>
                  <a:srgbClr val="0000FF"/>
                </a:solidFill>
                <a:latin typeface="Times New Roman" panose="02020603050405020304" pitchFamily="18" charset="0"/>
                <a:ea typeface="黑体" panose="02010609060101010101" pitchFamily="49" charset="-122"/>
              </a:rPr>
              <a:t>四月提纲</a:t>
            </a:r>
            <a:r>
              <a:rPr kumimoji="1" lang="en-US" altLang="zh-CN" sz="2400" b="1">
                <a:solidFill>
                  <a:srgbClr val="0000FF"/>
                </a:solidFill>
                <a:latin typeface="Times New Roman" panose="02020603050405020304" pitchFamily="18" charset="0"/>
                <a:ea typeface="黑体" panose="02010609060101010101" pitchFamily="49" charset="-122"/>
              </a:rPr>
              <a:t>》</a:t>
            </a:r>
            <a:r>
              <a:rPr kumimoji="1" lang="zh-CN" altLang="en-US" sz="2400" b="1">
                <a:solidFill>
                  <a:srgbClr val="FF0000"/>
                </a:solidFill>
                <a:latin typeface="Times New Roman" panose="02020603050405020304" pitchFamily="18" charset="0"/>
                <a:ea typeface="黑体" panose="02010609060101010101" pitchFamily="49" charset="-122"/>
              </a:rPr>
              <a:t>指方向</a:t>
            </a:r>
          </a:p>
        </p:txBody>
      </p:sp>
      <p:sp>
        <p:nvSpPr>
          <p:cNvPr id="8" name="Text Box 5"/>
          <p:cNvSpPr txBox="1">
            <a:spLocks noChangeArrowheads="1"/>
          </p:cNvSpPr>
          <p:nvPr/>
        </p:nvSpPr>
        <p:spPr bwMode="auto">
          <a:xfrm>
            <a:off x="1214414" y="3500438"/>
            <a:ext cx="2588652"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spcBef>
                <a:spcPct val="50000"/>
              </a:spcBef>
            </a:pPr>
            <a:r>
              <a:rPr kumimoji="1" lang="zh-CN" altLang="en-US" sz="2400" b="1">
                <a:solidFill>
                  <a:srgbClr val="0000FF"/>
                </a:solidFill>
                <a:latin typeface="Times New Roman" panose="02020603050405020304" pitchFamily="18" charset="0"/>
                <a:ea typeface="黑体" panose="02010609060101010101" pitchFamily="49" charset="-122"/>
              </a:rPr>
              <a:t>七月事件</a:t>
            </a:r>
            <a:r>
              <a:rPr kumimoji="1" lang="zh-CN" altLang="en-US" sz="2400" b="1">
                <a:solidFill>
                  <a:srgbClr val="FF0000"/>
                </a:solidFill>
                <a:latin typeface="Times New Roman" panose="02020603050405020304" pitchFamily="18" charset="0"/>
                <a:ea typeface="黑体" panose="02010609060101010101" pitchFamily="49" charset="-122"/>
              </a:rPr>
              <a:t>抛幻想</a:t>
            </a:r>
          </a:p>
        </p:txBody>
      </p:sp>
      <p:sp>
        <p:nvSpPr>
          <p:cNvPr id="9" name="Text Box 6"/>
          <p:cNvSpPr txBox="1">
            <a:spLocks noChangeArrowheads="1"/>
          </p:cNvSpPr>
          <p:nvPr/>
        </p:nvSpPr>
        <p:spPr bwMode="auto">
          <a:xfrm>
            <a:off x="1000100" y="4857760"/>
            <a:ext cx="314797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spcBef>
                <a:spcPct val="50000"/>
              </a:spcBef>
            </a:pPr>
            <a:r>
              <a:rPr kumimoji="1" lang="zh-CN" altLang="en-US" sz="2400" b="1">
                <a:solidFill>
                  <a:srgbClr val="0000FF"/>
                </a:solidFill>
                <a:latin typeface="Times New Roman" panose="02020603050405020304" pitchFamily="18" charset="0"/>
                <a:ea typeface="黑体" panose="02010609060101010101" pitchFamily="49" charset="-122"/>
              </a:rPr>
              <a:t>十月革命</a:t>
            </a:r>
            <a:r>
              <a:rPr kumimoji="1" lang="zh-CN" altLang="en-US" sz="2400" b="1">
                <a:solidFill>
                  <a:srgbClr val="FF0000"/>
                </a:solidFill>
                <a:latin typeface="Times New Roman" panose="02020603050405020304" pitchFamily="18" charset="0"/>
                <a:ea typeface="黑体" panose="02010609060101010101" pitchFamily="49" charset="-122"/>
              </a:rPr>
              <a:t>现曙光</a:t>
            </a:r>
          </a:p>
        </p:txBody>
      </p:sp>
      <p:sp>
        <p:nvSpPr>
          <p:cNvPr id="10" name="Text Box 7"/>
          <p:cNvSpPr txBox="1">
            <a:spLocks noChangeArrowheads="1"/>
          </p:cNvSpPr>
          <p:nvPr/>
        </p:nvSpPr>
        <p:spPr bwMode="auto">
          <a:xfrm>
            <a:off x="1928794" y="642918"/>
            <a:ext cx="7215206"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zh-CN" altLang="en-US" sz="2000" b="1">
                <a:latin typeface="宋体" panose="02010600030101010101" pitchFamily="2" charset="-122"/>
                <a:ea typeface="宋体" panose="02010600030101010101" pitchFamily="2" charset="-122"/>
              </a:rPr>
              <a:t>时间：</a:t>
            </a:r>
            <a:r>
              <a:rPr lang="en-US" altLang="zh-CN" sz="2000" b="1">
                <a:latin typeface="宋体" panose="02010600030101010101" pitchFamily="2" charset="-122"/>
                <a:ea typeface="宋体" panose="02010600030101010101" pitchFamily="2" charset="-122"/>
              </a:rPr>
              <a:t>1917</a:t>
            </a:r>
            <a:r>
              <a:rPr lang="zh-CN" altLang="en-US" sz="2000" b="1">
                <a:latin typeface="宋体" panose="02010600030101010101" pitchFamily="2" charset="-122"/>
                <a:ea typeface="宋体" panose="02010600030101010101" pitchFamily="2" charset="-122"/>
              </a:rPr>
              <a:t>年</a:t>
            </a:r>
            <a:r>
              <a:rPr lang="en-US" altLang="zh-CN" sz="2000" b="1">
                <a:latin typeface="宋体" panose="02010600030101010101" pitchFamily="2" charset="-122"/>
                <a:ea typeface="宋体" panose="02010600030101010101" pitchFamily="2" charset="-122"/>
              </a:rPr>
              <a:t>3</a:t>
            </a:r>
            <a:r>
              <a:rPr lang="zh-CN" altLang="en-US" sz="2000" b="1">
                <a:latin typeface="宋体" panose="02010600030101010101" pitchFamily="2" charset="-122"/>
                <a:ea typeface="宋体" panose="02010600030101010101" pitchFamily="2" charset="-122"/>
              </a:rPr>
              <a:t>月</a:t>
            </a:r>
            <a:r>
              <a:rPr lang="en-US" altLang="zh-CN" sz="2000" b="1">
                <a:latin typeface="宋体" panose="02010600030101010101" pitchFamily="2" charset="-122"/>
                <a:ea typeface="宋体" panose="02010600030101010101" pitchFamily="2" charset="-122"/>
              </a:rPr>
              <a:t>8</a:t>
            </a:r>
            <a:r>
              <a:rPr lang="zh-CN" altLang="en-US" sz="2000" b="1">
                <a:latin typeface="宋体" panose="02010600030101010101" pitchFamily="2" charset="-122"/>
                <a:ea typeface="宋体" panose="02010600030101010101" pitchFamily="2" charset="-122"/>
              </a:rPr>
              <a:t>日（俄历</a:t>
            </a:r>
            <a:r>
              <a:rPr lang="en-US" altLang="zh-CN" sz="2000" b="1">
                <a:latin typeface="宋体" panose="02010600030101010101" pitchFamily="2" charset="-122"/>
                <a:ea typeface="宋体" panose="02010600030101010101" pitchFamily="2" charset="-122"/>
              </a:rPr>
              <a:t>2</a:t>
            </a:r>
            <a:r>
              <a:rPr lang="zh-CN" altLang="en-US" sz="2000" b="1">
                <a:latin typeface="宋体" panose="02010600030101010101" pitchFamily="2" charset="-122"/>
                <a:ea typeface="宋体" panose="02010600030101010101" pitchFamily="2" charset="-122"/>
              </a:rPr>
              <a:t>月），地点：彼得格勒</a:t>
            </a:r>
          </a:p>
        </p:txBody>
      </p:sp>
      <p:sp>
        <p:nvSpPr>
          <p:cNvPr id="11" name="Rectangle 8"/>
          <p:cNvSpPr>
            <a:spLocks noChangeArrowheads="1"/>
          </p:cNvSpPr>
          <p:nvPr/>
        </p:nvSpPr>
        <p:spPr bwMode="auto">
          <a:xfrm>
            <a:off x="2071670" y="1428736"/>
            <a:ext cx="3281668"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2000" b="1">
                <a:solidFill>
                  <a:srgbClr val="FF0000"/>
                </a:solidFill>
                <a:latin typeface="宋体" panose="02010600030101010101" pitchFamily="2" charset="-122"/>
                <a:ea typeface="宋体" panose="02010600030101010101" pitchFamily="2" charset="-122"/>
              </a:rPr>
              <a:t>性质：资产阶级民主革命。</a:t>
            </a:r>
          </a:p>
        </p:txBody>
      </p:sp>
      <p:sp>
        <p:nvSpPr>
          <p:cNvPr id="12" name="Rectangle 9"/>
          <p:cNvSpPr>
            <a:spLocks noChangeArrowheads="1"/>
          </p:cNvSpPr>
          <p:nvPr/>
        </p:nvSpPr>
        <p:spPr bwMode="auto">
          <a:xfrm>
            <a:off x="1928794" y="1000108"/>
            <a:ext cx="6815117"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zh-CN" altLang="en-US" sz="2000" b="1">
                <a:latin typeface="宋体" panose="02010600030101010101" pitchFamily="2" charset="-122"/>
                <a:ea typeface="宋体" panose="02010600030101010101" pitchFamily="2" charset="-122"/>
              </a:rPr>
              <a:t>结果：推翻了；建立了；出现了两个政权并存的局面。</a:t>
            </a:r>
          </a:p>
        </p:txBody>
      </p:sp>
      <p:sp>
        <p:nvSpPr>
          <p:cNvPr id="13" name="Rectangle 10"/>
          <p:cNvSpPr>
            <a:spLocks noChangeArrowheads="1"/>
          </p:cNvSpPr>
          <p:nvPr/>
        </p:nvSpPr>
        <p:spPr bwMode="auto">
          <a:xfrm>
            <a:off x="2071670" y="2357430"/>
            <a:ext cx="7143800"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zh-CN" altLang="en-US" sz="2000" b="1">
                <a:latin typeface="宋体" panose="02010600030101010101" pitchFamily="2" charset="-122"/>
                <a:ea typeface="宋体" panose="02010600030101010101" pitchFamily="2" charset="-122"/>
              </a:rPr>
              <a:t>内容：俄国的形势需要无产阶级夺取政权（</a:t>
            </a:r>
            <a:r>
              <a:rPr lang="zh-CN" altLang="en-US" sz="2000" b="1">
                <a:solidFill>
                  <a:srgbClr val="0000FF"/>
                </a:solidFill>
                <a:latin typeface="宋体" panose="02010600030101010101" pitchFamily="2" charset="-122"/>
                <a:ea typeface="宋体" panose="02010600030101010101" pitchFamily="2" charset="-122"/>
              </a:rPr>
              <a:t>和平夺权</a:t>
            </a:r>
            <a:r>
              <a:rPr lang="zh-CN" altLang="en-US" sz="2000" b="1">
                <a:latin typeface="宋体" panose="02010600030101010101" pitchFamily="2" charset="-122"/>
                <a:ea typeface="宋体" panose="02010600030101010101" pitchFamily="2" charset="-122"/>
              </a:rPr>
              <a:t>）</a:t>
            </a:r>
            <a:r>
              <a:rPr lang="zh-CN" altLang="en-US" sz="2000" b="1" smtClean="0">
                <a:latin typeface="宋体" panose="02010600030101010101" pitchFamily="2" charset="-122"/>
                <a:ea typeface="宋体" panose="02010600030101010101" pitchFamily="2" charset="-122"/>
              </a:rPr>
              <a:t>；实现社会主义革命</a:t>
            </a:r>
            <a:endParaRPr lang="zh-CN" altLang="en-US" sz="2000" b="1">
              <a:latin typeface="宋体" pitchFamily="2" charset="-122"/>
              <a:ea typeface="宋体" pitchFamily="2" charset="-122"/>
            </a:endParaRPr>
          </a:p>
        </p:txBody>
      </p:sp>
      <p:sp>
        <p:nvSpPr>
          <p:cNvPr id="15" name="Rectangle 12"/>
          <p:cNvSpPr>
            <a:spLocks noChangeArrowheads="1"/>
          </p:cNvSpPr>
          <p:nvPr/>
        </p:nvSpPr>
        <p:spPr bwMode="auto">
          <a:xfrm>
            <a:off x="1929760" y="3071810"/>
            <a:ext cx="721424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zh-CN" altLang="en-US" sz="2000" b="1">
                <a:latin typeface="宋体" panose="02010600030101010101" pitchFamily="2" charset="-122"/>
                <a:ea typeface="宋体" panose="02010600030101010101" pitchFamily="2" charset="-122"/>
              </a:rPr>
              <a:t>指方向：指明了从</a:t>
            </a:r>
            <a:r>
              <a:rPr lang="zh-CN" altLang="en-US" sz="2000" b="1">
                <a:solidFill>
                  <a:srgbClr val="0000FF"/>
                </a:solidFill>
                <a:latin typeface="宋体" panose="02010600030101010101" pitchFamily="2" charset="-122"/>
                <a:ea typeface="宋体" panose="02010600030101010101" pitchFamily="2" charset="-122"/>
              </a:rPr>
              <a:t>资级民主革命</a:t>
            </a:r>
            <a:r>
              <a:rPr lang="zh-CN" altLang="en-US" sz="2000" b="1">
                <a:latin typeface="宋体" panose="02010600030101010101" pitchFamily="2" charset="-122"/>
                <a:ea typeface="宋体" panose="02010600030101010101" pitchFamily="2" charset="-122"/>
              </a:rPr>
              <a:t>过渡到</a:t>
            </a:r>
            <a:r>
              <a:rPr lang="zh-CN" altLang="en-US" sz="2000" b="1">
                <a:solidFill>
                  <a:srgbClr val="0000FF"/>
                </a:solidFill>
                <a:latin typeface="宋体" panose="02010600030101010101" pitchFamily="2" charset="-122"/>
                <a:ea typeface="宋体" panose="02010600030101010101" pitchFamily="2" charset="-122"/>
              </a:rPr>
              <a:t>社会主义革命</a:t>
            </a:r>
            <a:r>
              <a:rPr lang="zh-CN" altLang="en-US" sz="2000" b="1">
                <a:latin typeface="宋体" panose="02010600030101010101" pitchFamily="2" charset="-122"/>
                <a:ea typeface="宋体" panose="02010600030101010101" pitchFamily="2" charset="-122"/>
              </a:rPr>
              <a:t>的方向。</a:t>
            </a:r>
          </a:p>
        </p:txBody>
      </p:sp>
      <p:sp>
        <p:nvSpPr>
          <p:cNvPr id="16" name="Text Box 13"/>
          <p:cNvSpPr txBox="1">
            <a:spLocks noChangeArrowheads="1"/>
          </p:cNvSpPr>
          <p:nvPr/>
        </p:nvSpPr>
        <p:spPr bwMode="auto">
          <a:xfrm>
            <a:off x="2071670" y="4000504"/>
            <a:ext cx="5346335"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2000" b="1">
                <a:latin typeface="宋体" panose="02010600030101010101" pitchFamily="2" charset="-122"/>
                <a:ea typeface="宋体" panose="02010600030101010101" pitchFamily="2" charset="-122"/>
              </a:rPr>
              <a:t>两个政权并存局面结束；和平夺权已不可能。</a:t>
            </a:r>
          </a:p>
        </p:txBody>
      </p:sp>
      <p:sp>
        <p:nvSpPr>
          <p:cNvPr id="17" name="Rectangle 14"/>
          <p:cNvSpPr>
            <a:spLocks noChangeArrowheads="1"/>
          </p:cNvSpPr>
          <p:nvPr/>
        </p:nvSpPr>
        <p:spPr bwMode="auto">
          <a:xfrm>
            <a:off x="2071670" y="4429132"/>
            <a:ext cx="5604419"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2000" b="1">
                <a:latin typeface="宋体" panose="02010600030101010101" pitchFamily="2" charset="-122"/>
                <a:ea typeface="宋体" panose="02010600030101010101" pitchFamily="2" charset="-122"/>
              </a:rPr>
              <a:t>抛幻想：布尔什维克党确定了武装起义的方针。</a:t>
            </a:r>
          </a:p>
        </p:txBody>
      </p:sp>
      <p:sp>
        <p:nvSpPr>
          <p:cNvPr id="18" name="Rectangle 15"/>
          <p:cNvSpPr>
            <a:spLocks noChangeArrowheads="1"/>
          </p:cNvSpPr>
          <p:nvPr/>
        </p:nvSpPr>
        <p:spPr bwMode="auto">
          <a:xfrm>
            <a:off x="2071670" y="6143644"/>
            <a:ext cx="3797835"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2000" b="1">
                <a:latin typeface="宋体" panose="02010600030101010101" pitchFamily="2" charset="-122"/>
                <a:ea typeface="宋体" panose="02010600030101010101" pitchFamily="2" charset="-122"/>
              </a:rPr>
              <a:t>性质：</a:t>
            </a:r>
            <a:r>
              <a:rPr lang="zh-CN" altLang="en-US" sz="2000" b="1">
                <a:solidFill>
                  <a:srgbClr val="FF0000"/>
                </a:solidFill>
                <a:latin typeface="宋体" panose="02010600030101010101" pitchFamily="2" charset="-122"/>
                <a:ea typeface="宋体" panose="02010600030101010101" pitchFamily="2" charset="-122"/>
              </a:rPr>
              <a:t>无产阶级社会主义革命。</a:t>
            </a:r>
          </a:p>
        </p:txBody>
      </p:sp>
      <p:sp>
        <p:nvSpPr>
          <p:cNvPr id="19" name="Rectangle 16"/>
          <p:cNvSpPr>
            <a:spLocks noChangeArrowheads="1"/>
          </p:cNvSpPr>
          <p:nvPr/>
        </p:nvSpPr>
        <p:spPr bwMode="auto">
          <a:xfrm>
            <a:off x="1928794" y="5715016"/>
            <a:ext cx="6894836"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2000" b="1">
                <a:latin typeface="宋体" panose="02010600030101010101" pitchFamily="2" charset="-122"/>
                <a:ea typeface="宋体" panose="02010600030101010101" pitchFamily="2" charset="-122"/>
              </a:rPr>
              <a:t>结果：推翻了资阶临时政府；建立了第一个社会主义国家。</a:t>
            </a:r>
          </a:p>
        </p:txBody>
      </p:sp>
      <p:sp>
        <p:nvSpPr>
          <p:cNvPr id="20" name="Text Box 17"/>
          <p:cNvSpPr txBox="1">
            <a:spLocks noChangeArrowheads="1"/>
          </p:cNvSpPr>
          <p:nvPr/>
        </p:nvSpPr>
        <p:spPr bwMode="auto">
          <a:xfrm>
            <a:off x="2071670" y="5357826"/>
            <a:ext cx="4794636"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zh-CN" altLang="en-US" sz="2000" b="1">
                <a:latin typeface="宋体" panose="02010600030101010101" pitchFamily="2" charset="-122"/>
                <a:ea typeface="宋体" panose="02010600030101010101" pitchFamily="2" charset="-122"/>
              </a:rPr>
              <a:t>概况</a:t>
            </a:r>
            <a:r>
              <a:rPr lang="en-US" altLang="zh-CN" sz="2000" b="1">
                <a:latin typeface="宋体" panose="02010600030101010101" pitchFamily="2" charset="-122"/>
                <a:ea typeface="宋体" panose="02010600030101010101" pitchFamily="2" charset="-122"/>
              </a:rPr>
              <a:t>:   </a:t>
            </a:r>
            <a:r>
              <a:rPr lang="zh-CN" altLang="en-US" sz="2000" b="1">
                <a:latin typeface="宋体" panose="02010600030101010101" pitchFamily="2" charset="-122"/>
                <a:ea typeface="宋体" panose="02010600030101010101" pitchFamily="2" charset="-122"/>
              </a:rPr>
              <a:t>时间：  地点：   进攻信号</a:t>
            </a:r>
          </a:p>
        </p:txBody>
      </p:sp>
      <p:sp>
        <p:nvSpPr>
          <p:cNvPr id="21" name="AutoShape 18"/>
          <p:cNvSpPr>
            <a:spLocks noChangeArrowheads="1"/>
          </p:cNvSpPr>
          <p:nvPr/>
        </p:nvSpPr>
        <p:spPr bwMode="auto">
          <a:xfrm>
            <a:off x="1785918" y="785794"/>
            <a:ext cx="114300" cy="990600"/>
          </a:xfrm>
          <a:prstGeom prst="downArrow">
            <a:avLst>
              <a:gd name="adj1" fmla="val 50000"/>
              <a:gd name="adj2" fmla="val 162500"/>
            </a:avLst>
          </a:prstGeom>
          <a:solidFill>
            <a:schemeClr val="accent1"/>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zh-CN" altLang="en-US"/>
          </a:p>
        </p:txBody>
      </p:sp>
      <p:sp>
        <p:nvSpPr>
          <p:cNvPr id="22" name="AutoShape 19"/>
          <p:cNvSpPr>
            <a:spLocks noChangeArrowheads="1"/>
          </p:cNvSpPr>
          <p:nvPr/>
        </p:nvSpPr>
        <p:spPr bwMode="auto">
          <a:xfrm>
            <a:off x="1785918" y="2285992"/>
            <a:ext cx="114300" cy="1286470"/>
          </a:xfrm>
          <a:prstGeom prst="downArrow">
            <a:avLst>
              <a:gd name="adj1" fmla="val 50000"/>
              <a:gd name="adj2" fmla="val 250000"/>
            </a:avLst>
          </a:prstGeom>
          <a:solidFill>
            <a:schemeClr val="accent1"/>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zh-CN" altLang="en-US"/>
          </a:p>
        </p:txBody>
      </p:sp>
      <p:sp>
        <p:nvSpPr>
          <p:cNvPr id="23" name="AutoShape 20"/>
          <p:cNvSpPr>
            <a:spLocks noChangeArrowheads="1"/>
          </p:cNvSpPr>
          <p:nvPr/>
        </p:nvSpPr>
        <p:spPr bwMode="auto">
          <a:xfrm>
            <a:off x="1785918" y="4000504"/>
            <a:ext cx="114300" cy="762000"/>
          </a:xfrm>
          <a:prstGeom prst="downArrow">
            <a:avLst>
              <a:gd name="adj1" fmla="val 50000"/>
              <a:gd name="adj2" fmla="val 125000"/>
            </a:avLst>
          </a:prstGeom>
          <a:solidFill>
            <a:schemeClr val="accent1"/>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zh-CN" altLang="en-US"/>
          </a:p>
        </p:txBody>
      </p:sp>
      <p:sp>
        <p:nvSpPr>
          <p:cNvPr id="24" name="Text Box 21"/>
          <p:cNvSpPr txBox="1">
            <a:spLocks noChangeArrowheads="1"/>
          </p:cNvSpPr>
          <p:nvPr/>
        </p:nvSpPr>
        <p:spPr bwMode="auto">
          <a:xfrm>
            <a:off x="214282" y="1142984"/>
            <a:ext cx="796861" cy="3046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zh-CN" sz="2400" b="1" smtClean="0">
                <a:ea typeface="黑体" panose="02010609060101010101" pitchFamily="49" charset="-122"/>
              </a:rPr>
              <a:t>2.</a:t>
            </a:r>
          </a:p>
          <a:p>
            <a:r>
              <a:rPr lang="zh-CN" altLang="en-US" sz="2400" b="1" smtClean="0">
                <a:ea typeface="黑体" panose="02010609060101010101" pitchFamily="49" charset="-122"/>
              </a:rPr>
              <a:t>过程：</a:t>
            </a:r>
            <a:endParaRPr lang="en-US" altLang="zh-CN" sz="2400" b="1" smtClean="0">
              <a:ea typeface="黑体" pitchFamily="49" charset="-122"/>
            </a:endParaRPr>
          </a:p>
          <a:p>
            <a:r>
              <a:rPr lang="zh-CN" altLang="en-US" sz="2400" b="1" smtClean="0">
                <a:solidFill>
                  <a:srgbClr val="0033CC"/>
                </a:solidFill>
                <a:ea typeface="黑体" panose="02010609060101010101" pitchFamily="49" charset="-122"/>
              </a:rPr>
              <a:t>社会</a:t>
            </a:r>
            <a:endParaRPr lang="en-US" altLang="zh-CN" sz="2400" b="1" smtClean="0">
              <a:solidFill>
                <a:srgbClr val="0033CC"/>
              </a:solidFill>
              <a:ea typeface="黑体" pitchFamily="49" charset="-122"/>
            </a:endParaRPr>
          </a:p>
          <a:p>
            <a:r>
              <a:rPr lang="zh-CN" altLang="en-US" sz="2400" b="1" smtClean="0">
                <a:solidFill>
                  <a:srgbClr val="0033CC"/>
                </a:solidFill>
                <a:ea typeface="黑体" panose="02010609060101010101" pitchFamily="49" charset="-122"/>
              </a:rPr>
              <a:t>主义</a:t>
            </a:r>
            <a:endParaRPr lang="en-US" altLang="zh-CN" sz="2400" b="1" smtClean="0">
              <a:solidFill>
                <a:srgbClr val="0033CC"/>
              </a:solidFill>
              <a:ea typeface="黑体" panose="02010609060101010101" pitchFamily="49" charset="-122"/>
            </a:endParaRPr>
          </a:p>
          <a:p>
            <a:r>
              <a:rPr lang="zh-CN" altLang="en-US" sz="2400" b="1" smtClean="0">
                <a:solidFill>
                  <a:srgbClr val="0033CC"/>
                </a:solidFill>
                <a:ea typeface="黑体" panose="02010609060101010101" pitchFamily="49" charset="-122"/>
              </a:rPr>
              <a:t>  由</a:t>
            </a:r>
            <a:endParaRPr lang="en-US" altLang="zh-CN" sz="2400" b="1" smtClean="0">
              <a:solidFill>
                <a:srgbClr val="0033CC"/>
              </a:solidFill>
              <a:ea typeface="黑体" panose="02010609060101010101" pitchFamily="49" charset="-122"/>
            </a:endParaRPr>
          </a:p>
          <a:p>
            <a:r>
              <a:rPr lang="zh-CN" altLang="en-US" sz="2400" b="1" smtClean="0">
                <a:solidFill>
                  <a:srgbClr val="0033CC"/>
                </a:solidFill>
                <a:ea typeface="黑体" panose="02010609060101010101" pitchFamily="49" charset="-122"/>
              </a:rPr>
              <a:t>理想</a:t>
            </a:r>
            <a:endParaRPr lang="en-US" altLang="zh-CN" sz="2400" b="1" smtClean="0">
              <a:solidFill>
                <a:srgbClr val="0033CC"/>
              </a:solidFill>
              <a:ea typeface="黑体" panose="02010609060101010101" pitchFamily="49" charset="-122"/>
            </a:endParaRPr>
          </a:p>
          <a:p>
            <a:r>
              <a:rPr lang="zh-CN" altLang="en-US" sz="2400" b="1" smtClean="0">
                <a:solidFill>
                  <a:srgbClr val="0033CC"/>
                </a:solidFill>
                <a:ea typeface="黑体" panose="02010609060101010101" pitchFamily="49" charset="-122"/>
              </a:rPr>
              <a:t>变为</a:t>
            </a:r>
            <a:endParaRPr lang="en-US" altLang="zh-CN" sz="2400" b="1" smtClean="0">
              <a:solidFill>
                <a:srgbClr val="0033CC"/>
              </a:solidFill>
              <a:ea typeface="黑体" panose="02010609060101010101" pitchFamily="49" charset="-122"/>
            </a:endParaRPr>
          </a:p>
          <a:p>
            <a:r>
              <a:rPr lang="zh-CN" altLang="en-US" sz="2400" b="1" smtClean="0">
                <a:solidFill>
                  <a:srgbClr val="0033CC"/>
                </a:solidFill>
                <a:ea typeface="黑体" panose="02010609060101010101" pitchFamily="49" charset="-122"/>
              </a:rPr>
              <a:t>现</a:t>
            </a:r>
            <a:r>
              <a:rPr lang="zh-CN" altLang="en-US" sz="2400" b="1">
                <a:solidFill>
                  <a:srgbClr val="0033CC"/>
                </a:solidFill>
                <a:ea typeface="黑体" panose="02010609060101010101" pitchFamily="49" charset="-122"/>
              </a:rPr>
              <a:t>实</a:t>
            </a:r>
            <a:endParaRPr lang="zh-CN" altLang="en-US" sz="2800" b="1">
              <a:solidFill>
                <a:srgbClr val="0033CC"/>
              </a:solidFill>
              <a:ea typeface="黑体" pitchFamily="49" charset="-122"/>
            </a:endParaRPr>
          </a:p>
        </p:txBody>
      </p:sp>
      <p:sp>
        <p:nvSpPr>
          <p:cNvPr id="25" name="AutoShape 18"/>
          <p:cNvSpPr>
            <a:spLocks noChangeArrowheads="1"/>
          </p:cNvSpPr>
          <p:nvPr/>
        </p:nvSpPr>
        <p:spPr bwMode="auto">
          <a:xfrm>
            <a:off x="1785918" y="714356"/>
            <a:ext cx="114300" cy="990600"/>
          </a:xfrm>
          <a:prstGeom prst="downArrow">
            <a:avLst>
              <a:gd name="adj1" fmla="val 50000"/>
              <a:gd name="adj2" fmla="val 162500"/>
            </a:avLst>
          </a:prstGeom>
          <a:solidFill>
            <a:schemeClr val="accent1"/>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zh-CN" altLang="en-US"/>
          </a:p>
        </p:txBody>
      </p:sp>
      <p:sp>
        <p:nvSpPr>
          <p:cNvPr id="26" name="剪去对角的矩形 25"/>
          <p:cNvSpPr/>
          <p:nvPr/>
        </p:nvSpPr>
        <p:spPr>
          <a:xfrm>
            <a:off x="0" y="0"/>
            <a:ext cx="1428760" cy="914400"/>
          </a:xfrm>
          <a:prstGeom prst="snip2DiagRect">
            <a:avLst/>
          </a:prstGeom>
          <a:solidFill>
            <a:schemeClr val="tx2">
              <a:lumMod val="60000"/>
              <a:lumOff val="40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zh-CN" altLang="en-US" b="1" smtClean="0">
                <a:ln w="12700">
                  <a:solidFill>
                    <a:schemeClr val="tx2"/>
                  </a:solidFill>
                  <a:prstDash val="solid"/>
                </a:ln>
                <a:solidFill>
                  <a:schemeClr val="tx1"/>
                </a:solidFill>
                <a:effectLst>
                  <a:glow rad="63500">
                    <a:schemeClr val="accent1">
                      <a:satMod val="175000"/>
                      <a:alpha val="40000"/>
                    </a:schemeClr>
                  </a:glow>
                  <a:outerShdw blurRad="41275" dist="20320" dir="1800000" algn="tl" rotWithShape="0">
                    <a:srgbClr val="000000">
                      <a:alpha val="40000"/>
                    </a:srgbClr>
                  </a:outerShdw>
                </a:effectLst>
              </a:rPr>
              <a:t>即时小结</a:t>
            </a:r>
            <a:endParaRPr lang="zh-CN" altLang="en-US" b="1">
              <a:ln w="12700">
                <a:solidFill>
                  <a:schemeClr val="tx2"/>
                </a:solidFill>
                <a:prstDash val="solid"/>
              </a:ln>
              <a:solidFill>
                <a:schemeClr val="tx1"/>
              </a:solidFill>
              <a:effectLst>
                <a:glow rad="63500">
                  <a:schemeClr val="accent1">
                    <a:satMod val="175000"/>
                    <a:alpha val="40000"/>
                  </a:schemeClr>
                </a:glow>
                <a:outerShdw blurRad="41275" dist="20320" dir="1800000" algn="tl" rotWithShape="0">
                  <a:srgbClr val="000000">
                    <a:alpha val="40000"/>
                  </a:srgbClr>
                </a:outerShdw>
              </a:effectLst>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3"/>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5"/>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afterGroup">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16"/>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7"/>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after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0"/>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9"/>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P spid="15" grpId="0"/>
      <p:bldP spid="16" grpId="0"/>
      <p:bldP spid="17" grpId="0"/>
      <p:bldP spid="18" grpId="0"/>
      <p:bldP spid="19" grpId="0"/>
      <p:bldP spid="20" grpId="0"/>
    </p:bldLs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500034" y="857232"/>
            <a:ext cx="8332946" cy="1754326"/>
          </a:xfrm>
          <a:prstGeom prst="rect">
            <a:avLst/>
          </a:prstGeom>
          <a:noFill/>
          <a:ln w="9525">
            <a:noFill/>
          </a:ln>
        </p:spPr>
        <p:txBody>
          <a:bodyPr wrap="square" anchor="t">
            <a:spAutoFit/>
          </a:bodyPr>
          <a:lstStyle/>
          <a:p>
            <a:pPr>
              <a:lnSpc>
                <a:spcPct val="150000"/>
              </a:lnSpc>
            </a:pPr>
            <a:r>
              <a:rPr lang="zh-CN" altLang="zh-CN" sz="3600" b="1">
                <a:solidFill>
                  <a:prstClr val="black"/>
                </a:solidFill>
                <a:latin typeface="楷体" panose="02010609060101010101" pitchFamily="49" charset="-122"/>
                <a:ea typeface="楷体" panose="02010609060101010101" pitchFamily="49" charset="-122"/>
                <a:sym typeface="宋体" panose="02010600030101010101" pitchFamily="2" charset="-122"/>
              </a:rPr>
              <a:t> “对俄国来说，十月革命是一个</a:t>
            </a:r>
            <a:r>
              <a:rPr lang="zh-CN" altLang="zh-CN" sz="3600" b="1">
                <a:solidFill>
                  <a:srgbClr val="FF0000"/>
                </a:solidFill>
                <a:latin typeface="楷体" panose="02010609060101010101" pitchFamily="49" charset="-122"/>
                <a:ea typeface="楷体" panose="02010609060101010101" pitchFamily="49" charset="-122"/>
                <a:sym typeface="宋体" panose="02010600030101010101" pitchFamily="2" charset="-122"/>
              </a:rPr>
              <a:t>句号</a:t>
            </a:r>
            <a:r>
              <a:rPr lang="zh-CN" altLang="zh-CN" sz="3600" b="1">
                <a:solidFill>
                  <a:prstClr val="black"/>
                </a:solidFill>
                <a:latin typeface="楷体" panose="02010609060101010101" pitchFamily="49" charset="-122"/>
                <a:ea typeface="楷体" panose="02010609060101010101" pitchFamily="49" charset="-122"/>
                <a:sym typeface="宋体" panose="02010600030101010101" pitchFamily="2" charset="-122"/>
              </a:rPr>
              <a:t>；对世界来说，十月革命是一个</a:t>
            </a:r>
            <a:r>
              <a:rPr lang="zh-CN" altLang="zh-CN" sz="3600" b="1">
                <a:solidFill>
                  <a:srgbClr val="FF0000"/>
                </a:solidFill>
                <a:latin typeface="楷体" panose="02010609060101010101" pitchFamily="49" charset="-122"/>
                <a:ea typeface="楷体" panose="02010609060101010101" pitchFamily="49" charset="-122"/>
                <a:sym typeface="宋体" panose="02010600030101010101" pitchFamily="2" charset="-122"/>
              </a:rPr>
              <a:t>感叹号</a:t>
            </a:r>
            <a:r>
              <a:rPr lang="zh-CN" altLang="zh-CN" sz="3600" b="1">
                <a:solidFill>
                  <a:prstClr val="black"/>
                </a:solidFill>
                <a:latin typeface="楷体" panose="02010609060101010101" pitchFamily="49" charset="-122"/>
                <a:ea typeface="楷体" panose="02010609060101010101" pitchFamily="49" charset="-122"/>
                <a:sym typeface="宋体" panose="02010600030101010101" pitchFamily="2" charset="-122"/>
              </a:rPr>
              <a:t>。”</a:t>
            </a:r>
          </a:p>
        </p:txBody>
      </p:sp>
      <p:graphicFrame>
        <p:nvGraphicFramePr>
          <p:cNvPr id="3" name="图示 2"/>
          <p:cNvGraphicFramePr/>
          <p:nvPr/>
        </p:nvGraphicFramePr>
        <p:xfrm>
          <a:off x="998529" y="2795322"/>
          <a:ext cx="6931339" cy="3146611"/>
        </p:xfrm>
        <a:graphic>
          <a:graphicData uri="http://schemas.openxmlformats.org/drawingml/2006/diagram">
            <dgm:relIds xmlns:dgm="http://schemas.openxmlformats.org/drawingml/2006/diagram" r:dm="rId3" r:lo="rId4" r:qs="rId5" r:cs="rId6"/>
          </a:graphicData>
        </a:graphic>
      </p:graphicFrame>
      <p:sp>
        <p:nvSpPr>
          <p:cNvPr id="4" name="TextBox 3"/>
          <p:cNvSpPr txBox="1"/>
          <p:nvPr/>
        </p:nvSpPr>
        <p:spPr>
          <a:xfrm>
            <a:off x="428596" y="142852"/>
            <a:ext cx="4463081" cy="523220"/>
          </a:xfrm>
          <a:prstGeom prst="rect">
            <a:avLst/>
          </a:prstGeom>
          <a:noFill/>
        </p:spPr>
        <p:txBody>
          <a:bodyPr wrap="none" rtlCol="0">
            <a:spAutoFit/>
          </a:bodyPr>
          <a:lstStyle/>
          <a:p>
            <a:r>
              <a:rPr lang="en-US" altLang="zh-CN" sz="2800" b="1" smtClean="0">
                <a:latin typeface="方正粗黑宋简体" pitchFamily="2" charset="-122"/>
                <a:ea typeface="方正粗黑宋简体" pitchFamily="2" charset="-122"/>
              </a:rPr>
              <a:t>3.</a:t>
            </a:r>
            <a:r>
              <a:rPr lang="zh-CN" altLang="en-US" sz="2800" b="1" smtClean="0">
                <a:latin typeface="方正粗黑宋简体" pitchFamily="2" charset="-122"/>
                <a:ea typeface="方正粗黑宋简体" pitchFamily="2" charset="-122"/>
              </a:rPr>
              <a:t>十月革命胜利的伟大意义</a:t>
            </a:r>
            <a:endParaRPr lang="zh-CN" altLang="en-US" sz="2800" b="1">
              <a:latin typeface="方正粗黑宋简体" pitchFamily="2" charset="-122"/>
              <a:ea typeface="方正粗黑宋简体" pitchFamily="2" charset="-122"/>
            </a:endParaRPr>
          </a:p>
        </p:txBody>
      </p:sp>
    </p:spTree>
    <p:custDataLst>
      <p:tags r:id="rId7"/>
    </p:custDataLst>
  </p:cSld>
  <p:clrMapOvr>
    <a:masterClrMapping/>
  </p:clrMapOvr>
  <p:transition advTm="30397"/>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3793" name="文本框 1"/>
          <p:cNvSpPr txBox="1"/>
          <p:nvPr/>
        </p:nvSpPr>
        <p:spPr>
          <a:xfrm>
            <a:off x="244793" y="177484"/>
            <a:ext cx="7184727" cy="646331"/>
          </a:xfrm>
          <a:prstGeom prst="rect">
            <a:avLst/>
          </a:prstGeom>
          <a:gradFill rotWithShape="1">
            <a:gsLst>
              <a:gs pos="0">
                <a:srgbClr val="E30000"/>
              </a:gs>
              <a:gs pos="100000">
                <a:srgbClr val="760303"/>
              </a:gs>
            </a:gsLst>
            <a:lin ang="5400000"/>
          </a:gradFill>
          <a:ln w="9525">
            <a:noFill/>
          </a:ln>
        </p:spPr>
        <p:txBody>
          <a:bodyPr wrap="square" anchor="t">
            <a:spAutoFit/>
          </a:bodyPr>
          <a:lstStyle/>
          <a:p>
            <a:r>
              <a:rPr lang="zh-CN" altLang="zh-CN" sz="3600">
                <a:solidFill>
                  <a:srgbClr val="FFFF00"/>
                </a:solidFill>
                <a:latin typeface="黑体" panose="02010609060101010101" pitchFamily="49" charset="-122"/>
                <a:ea typeface="黑体" panose="02010609060101010101" pitchFamily="49" charset="-122"/>
                <a:sym typeface="宋体" panose="02010600030101010101" pitchFamily="2" charset="-122"/>
              </a:rPr>
              <a:t>对俄国来说，十月革命是一个句号</a:t>
            </a:r>
            <a:endParaRPr lang="zh-CN" altLang="en-US" sz="3600">
              <a:solidFill>
                <a:srgbClr val="FFFF00"/>
              </a:solidFill>
              <a:latin typeface="黑体" pitchFamily="49" charset="-122"/>
              <a:ea typeface="黑体" pitchFamily="49" charset="-122"/>
              <a:sym typeface="宋体" pitchFamily="2" charset="-122"/>
            </a:endParaRPr>
          </a:p>
        </p:txBody>
      </p:sp>
      <p:sp>
        <p:nvSpPr>
          <p:cNvPr id="3" name="文本框 2"/>
          <p:cNvSpPr txBox="1"/>
          <p:nvPr/>
        </p:nvSpPr>
        <p:spPr>
          <a:xfrm>
            <a:off x="244555" y="892176"/>
            <a:ext cx="8654653" cy="3046988"/>
          </a:xfrm>
          <a:prstGeom prst="rect">
            <a:avLst/>
          </a:prstGeom>
          <a:noFill/>
          <a:ln w="9525">
            <a:noFill/>
          </a:ln>
        </p:spPr>
        <p:txBody>
          <a:bodyPr wrap="square" anchor="t">
            <a:spAutoFit/>
          </a:bodyPr>
          <a:lstStyle/>
          <a:p>
            <a:pPr>
              <a:lnSpc>
                <a:spcPct val="120000"/>
              </a:lnSpc>
            </a:pPr>
            <a:r>
              <a:rPr lang="zh-CN" altLang="zh-CN" sz="2000" b="1">
                <a:solidFill>
                  <a:prstClr val="black"/>
                </a:solidFill>
                <a:latin typeface="楷体" panose="02010609060101010101" pitchFamily="49" charset="-122"/>
                <a:ea typeface="楷体" panose="02010609060101010101" pitchFamily="49" charset="-122"/>
                <a:sym typeface="宋体" panose="02010600030101010101" pitchFamily="2" charset="-122"/>
              </a:rPr>
              <a:t>材料一：十月革命使经济文化不发达的俄国，在短时间内摆脱了封建残余的束缚和剥削阶级的统治；建立了新型的无产阶级专政，开辟出社会主义发展的道路。        </a:t>
            </a:r>
          </a:p>
          <a:p>
            <a:pPr>
              <a:lnSpc>
                <a:spcPct val="120000"/>
              </a:lnSpc>
            </a:pPr>
            <a:r>
              <a:rPr lang="zh-CN" altLang="zh-CN" sz="2000" b="1">
                <a:solidFill>
                  <a:prstClr val="black"/>
                </a:solidFill>
                <a:latin typeface="楷体" panose="02010609060101010101" pitchFamily="49" charset="-122"/>
                <a:ea typeface="楷体" panose="02010609060101010101" pitchFamily="49" charset="-122"/>
                <a:sym typeface="宋体" panose="02010600030101010101" pitchFamily="2" charset="-122"/>
              </a:rPr>
              <a:t>                          </a:t>
            </a:r>
            <a:r>
              <a:rPr lang="en-US" altLang="zh-CN" sz="2000" b="1" smtClean="0">
                <a:solidFill>
                  <a:prstClr val="black"/>
                </a:solidFill>
                <a:latin typeface="楷体" panose="02010609060101010101" pitchFamily="49" charset="-122"/>
                <a:ea typeface="楷体" panose="02010609060101010101" pitchFamily="49" charset="-122"/>
                <a:sym typeface="宋体" panose="02010600030101010101" pitchFamily="2" charset="-122"/>
              </a:rPr>
              <a:t>——</a:t>
            </a:r>
            <a:r>
              <a:rPr lang="zh-CN" altLang="en-US" sz="2000" b="1">
                <a:solidFill>
                  <a:prstClr val="black"/>
                </a:solidFill>
                <a:latin typeface="楷体" panose="02010609060101010101" pitchFamily="49" charset="-122"/>
                <a:ea typeface="楷体" panose="02010609060101010101" pitchFamily="49" charset="-122"/>
                <a:sym typeface="宋体" panose="02010600030101010101" pitchFamily="2" charset="-122"/>
              </a:rPr>
              <a:t>岳麓书社第</a:t>
            </a:r>
            <a:r>
              <a:rPr lang="en-US" altLang="zh-CN" sz="2000" b="1">
                <a:solidFill>
                  <a:prstClr val="black"/>
                </a:solidFill>
                <a:latin typeface="楷体" panose="02010609060101010101" pitchFamily="49" charset="-122"/>
                <a:ea typeface="楷体" panose="02010609060101010101" pitchFamily="49" charset="-122"/>
                <a:sym typeface="宋体" panose="02010600030101010101" pitchFamily="2" charset="-122"/>
              </a:rPr>
              <a:t>20</a:t>
            </a:r>
            <a:r>
              <a:rPr lang="zh-CN" altLang="en-US" sz="2000" b="1">
                <a:solidFill>
                  <a:prstClr val="black"/>
                </a:solidFill>
                <a:latin typeface="楷体" panose="02010609060101010101" pitchFamily="49" charset="-122"/>
                <a:ea typeface="楷体" panose="02010609060101010101" pitchFamily="49" charset="-122"/>
                <a:sym typeface="宋体" panose="02010600030101010101" pitchFamily="2" charset="-122"/>
              </a:rPr>
              <a:t>课《俄国十月社会主义》</a:t>
            </a:r>
          </a:p>
          <a:p>
            <a:pPr>
              <a:lnSpc>
                <a:spcPct val="120000"/>
              </a:lnSpc>
            </a:pPr>
            <a:r>
              <a:rPr lang="zh-CN" altLang="zh-CN" sz="2000" b="1" smtClean="0">
                <a:solidFill>
                  <a:prstClr val="black"/>
                </a:solidFill>
                <a:latin typeface="楷体" panose="02010609060101010101" pitchFamily="49" charset="-122"/>
                <a:ea typeface="楷体" panose="02010609060101010101" pitchFamily="49" charset="-122"/>
                <a:sym typeface="宋体" panose="02010600030101010101" pitchFamily="2" charset="-122"/>
              </a:rPr>
              <a:t>材料</a:t>
            </a:r>
            <a:r>
              <a:rPr lang="zh-CN" altLang="zh-CN" sz="2000" b="1">
                <a:solidFill>
                  <a:prstClr val="black"/>
                </a:solidFill>
                <a:latin typeface="楷体" panose="02010609060101010101" pitchFamily="49" charset="-122"/>
                <a:ea typeface="楷体" panose="02010609060101010101" pitchFamily="49" charset="-122"/>
                <a:sym typeface="宋体" panose="02010600030101010101" pitchFamily="2" charset="-122"/>
              </a:rPr>
              <a:t>二：1937年，苏联工业产量超过德、英、法，成为欧洲第一，世界第二。苏联仅用几十年时间走完了西方国家上百年才能走完的工业化过程，开创了一种不同于资本主义现代化的社会主义现代化新模式，开辟出一条社会主义发展的道路</a:t>
            </a:r>
            <a:r>
              <a:rPr lang="zh-CN" altLang="zh-CN" sz="2000" b="1" smtClean="0">
                <a:solidFill>
                  <a:prstClr val="black"/>
                </a:solidFill>
                <a:latin typeface="楷体" panose="02010609060101010101" pitchFamily="49" charset="-122"/>
                <a:ea typeface="楷体" panose="02010609060101010101" pitchFamily="49" charset="-122"/>
                <a:sym typeface="宋体" panose="02010600030101010101" pitchFamily="2" charset="-122"/>
              </a:rPr>
              <a:t>。</a:t>
            </a:r>
            <a:r>
              <a:rPr lang="en-US" altLang="zh-CN" sz="2000" b="1" smtClean="0">
                <a:solidFill>
                  <a:prstClr val="black"/>
                </a:solidFill>
                <a:latin typeface="楷体" panose="02010609060101010101" pitchFamily="49" charset="-122"/>
                <a:ea typeface="楷体" panose="02010609060101010101" pitchFamily="49" charset="-122"/>
                <a:sym typeface="宋体" panose="02010600030101010101" pitchFamily="2" charset="-122"/>
              </a:rPr>
              <a:t>                         ——《</a:t>
            </a:r>
            <a:r>
              <a:rPr lang="zh-CN" altLang="en-US" sz="2000" b="1">
                <a:solidFill>
                  <a:prstClr val="black"/>
                </a:solidFill>
                <a:latin typeface="楷体" panose="02010609060101010101" pitchFamily="49" charset="-122"/>
                <a:ea typeface="楷体" panose="02010609060101010101" pitchFamily="49" charset="-122"/>
                <a:sym typeface="宋体" panose="02010600030101010101" pitchFamily="2" charset="-122"/>
              </a:rPr>
              <a:t>大国崛起</a:t>
            </a:r>
            <a:r>
              <a:rPr lang="en-US" altLang="zh-CN" sz="2000" b="1">
                <a:solidFill>
                  <a:prstClr val="black"/>
                </a:solidFill>
                <a:latin typeface="楷体" panose="02010609060101010101" pitchFamily="49" charset="-122"/>
                <a:ea typeface="楷体" panose="02010609060101010101" pitchFamily="49" charset="-122"/>
                <a:sym typeface="宋体" panose="02010600030101010101" pitchFamily="2" charset="-122"/>
              </a:rPr>
              <a:t>》</a:t>
            </a:r>
            <a:endParaRPr lang="zh-CN" altLang="zh-CN" sz="2400" b="1">
              <a:solidFill>
                <a:prstClr val="black"/>
              </a:solidFill>
              <a:latin typeface="楷体" pitchFamily="49" charset="-122"/>
              <a:ea typeface="楷体" panose="02010609060101010101" pitchFamily="49" charset="-122"/>
              <a:sym typeface="宋体" pitchFamily="2" charset="-122"/>
            </a:endParaRPr>
          </a:p>
        </p:txBody>
      </p:sp>
      <p:sp>
        <p:nvSpPr>
          <p:cNvPr id="7" name="文本框 6"/>
          <p:cNvSpPr txBox="1"/>
          <p:nvPr/>
        </p:nvSpPr>
        <p:spPr>
          <a:xfrm>
            <a:off x="214282" y="5143512"/>
            <a:ext cx="1728358" cy="707886"/>
          </a:xfrm>
          <a:prstGeom prst="rect">
            <a:avLst/>
          </a:prstGeom>
          <a:ln w="41275" cmpd="sng">
            <a:solidFill>
              <a:schemeClr val="accent1">
                <a:shade val="50000"/>
              </a:schemeClr>
            </a:solidFill>
            <a:prstDash val="solid"/>
          </a:ln>
        </p:spPr>
        <p:style>
          <a:lnRef idx="2">
            <a:schemeClr val="accent1"/>
          </a:lnRef>
          <a:fillRef idx="1">
            <a:schemeClr val="lt1"/>
          </a:fillRef>
          <a:effectRef idx="0">
            <a:schemeClr val="accent1"/>
          </a:effectRef>
          <a:fontRef idx="minor">
            <a:schemeClr val="dk1"/>
          </a:fontRef>
        </p:style>
        <p:txBody>
          <a:bodyPr wrap="none" rtlCol="0">
            <a:spAutoFit/>
          </a:bodyPr>
          <a:lstStyle/>
          <a:p>
            <a:r>
              <a:rPr lang="zh-CN" altLang="en-US" sz="4000" b="1" noProof="1">
                <a:solidFill>
                  <a:srgbClr val="726056">
                    <a:lumMod val="75000"/>
                  </a:srgbClr>
                </a:solidFill>
                <a:latin typeface="黑体" panose="02010609060101010101" pitchFamily="49" charset="-122"/>
                <a:ea typeface="黑体" panose="02010609060101010101" pitchFamily="49" charset="-122"/>
              </a:rPr>
              <a:t>对俄国</a:t>
            </a:r>
          </a:p>
        </p:txBody>
      </p:sp>
      <p:sp>
        <p:nvSpPr>
          <p:cNvPr id="2" name="文本框 3"/>
          <p:cNvSpPr txBox="1"/>
          <p:nvPr/>
        </p:nvSpPr>
        <p:spPr>
          <a:xfrm>
            <a:off x="1857356" y="4143380"/>
            <a:ext cx="2345531" cy="2224070"/>
          </a:xfrm>
          <a:prstGeom prst="rect">
            <a:avLst/>
          </a:prstGeom>
          <a:noFill/>
          <a:ln w="9525">
            <a:noFill/>
          </a:ln>
        </p:spPr>
        <p:txBody>
          <a:bodyPr wrap="square" anchor="t">
            <a:spAutoFit/>
          </a:bodyPr>
          <a:lstStyle/>
          <a:p>
            <a:pPr>
              <a:lnSpc>
                <a:spcPct val="150000"/>
              </a:lnSpc>
            </a:pPr>
            <a:r>
              <a:rPr lang="zh-CN" altLang="zh-CN" sz="3200" b="1">
                <a:solidFill>
                  <a:srgbClr val="FF0000"/>
                </a:solidFill>
                <a:ea typeface="楷体" panose="02010609060101010101" pitchFamily="49" charset="-122"/>
                <a:sym typeface="宋体" panose="02010600030101010101" pitchFamily="2" charset="-122"/>
              </a:rPr>
              <a:t>结束</a:t>
            </a:r>
          </a:p>
          <a:p>
            <a:pPr>
              <a:lnSpc>
                <a:spcPct val="150000"/>
              </a:lnSpc>
            </a:pPr>
            <a:r>
              <a:rPr lang="zh-CN" altLang="zh-CN" sz="3200" b="1">
                <a:solidFill>
                  <a:srgbClr val="FF0000"/>
                </a:solidFill>
                <a:ea typeface="楷体" panose="02010609060101010101" pitchFamily="49" charset="-122"/>
              </a:rPr>
              <a:t>建立</a:t>
            </a:r>
            <a:endParaRPr lang="zh-CN" altLang="zh-CN" sz="3200" b="1">
              <a:solidFill>
                <a:srgbClr val="FF00FF"/>
              </a:solidFill>
              <a:ea typeface="楷体" panose="02010609060101010101" pitchFamily="49" charset="-122"/>
            </a:endParaRPr>
          </a:p>
          <a:p>
            <a:pPr>
              <a:lnSpc>
                <a:spcPct val="150000"/>
              </a:lnSpc>
            </a:pPr>
            <a:r>
              <a:rPr lang="zh-CN" altLang="zh-CN" sz="3200" b="1">
                <a:solidFill>
                  <a:srgbClr val="FF0000"/>
                </a:solidFill>
                <a:ea typeface="楷体" panose="02010609060101010101" pitchFamily="49" charset="-122"/>
                <a:sym typeface="宋体" panose="02010600030101010101" pitchFamily="2" charset="-122"/>
              </a:rPr>
              <a:t>开启</a:t>
            </a:r>
            <a:endParaRPr lang="zh-CN" altLang="en-US" sz="3200" b="1">
              <a:solidFill>
                <a:srgbClr val="FF0000"/>
              </a:solidFill>
              <a:ea typeface="楷体" panose="02010609060101010101" pitchFamily="49" charset="-122"/>
              <a:sym typeface="宋体" pitchFamily="2" charset="-122"/>
            </a:endParaRPr>
          </a:p>
        </p:txBody>
      </p:sp>
      <p:sp>
        <p:nvSpPr>
          <p:cNvPr id="4" name="文本框 3"/>
          <p:cNvSpPr txBox="1"/>
          <p:nvPr/>
        </p:nvSpPr>
        <p:spPr>
          <a:xfrm>
            <a:off x="2857488" y="4286256"/>
            <a:ext cx="4178991" cy="523220"/>
          </a:xfrm>
          <a:prstGeom prst="rect">
            <a:avLst/>
          </a:prstGeom>
          <a:noFill/>
        </p:spPr>
        <p:txBody>
          <a:bodyPr wrap="square" rtlCol="0">
            <a:spAutoFit/>
          </a:bodyPr>
          <a:lstStyle/>
          <a:p>
            <a:r>
              <a:rPr lang="zh-CN" altLang="en-US" sz="2800">
                <a:ln w="22225">
                  <a:noFill/>
                  <a:prstDash val="solid"/>
                </a:ln>
                <a:solidFill>
                  <a:sysClr val="windowText" lastClr="000000"/>
                </a:solidFill>
                <a:latin typeface="黑体" panose="02010609060101010101" pitchFamily="49" charset="-122"/>
                <a:ea typeface="黑体" panose="02010609060101010101" pitchFamily="49" charset="-122"/>
                <a:sym typeface="+mn-ea"/>
              </a:rPr>
              <a:t>了剥削阶级在俄国的统治。</a:t>
            </a:r>
            <a:endParaRPr lang="zh-CN" altLang="en-US" sz="2800">
              <a:ln w="22225">
                <a:noFill/>
                <a:prstDash val="solid"/>
              </a:ln>
              <a:solidFill>
                <a:sysClr val="windowText" lastClr="000000"/>
              </a:solidFill>
              <a:latin typeface="黑体" pitchFamily="49" charset="-122"/>
              <a:ea typeface="黑体" pitchFamily="49" charset="-122"/>
            </a:endParaRPr>
          </a:p>
        </p:txBody>
      </p:sp>
      <p:sp>
        <p:nvSpPr>
          <p:cNvPr id="5" name="文本框 4"/>
          <p:cNvSpPr txBox="1"/>
          <p:nvPr/>
        </p:nvSpPr>
        <p:spPr>
          <a:xfrm>
            <a:off x="2857488" y="5072074"/>
            <a:ext cx="5663592" cy="523220"/>
          </a:xfrm>
          <a:prstGeom prst="rect">
            <a:avLst/>
          </a:prstGeom>
          <a:noFill/>
        </p:spPr>
        <p:txBody>
          <a:bodyPr wrap="square" rtlCol="0">
            <a:spAutoFit/>
          </a:bodyPr>
          <a:lstStyle/>
          <a:p>
            <a:r>
              <a:rPr lang="zh-CN" altLang="zh-CN" sz="2800">
                <a:ln w="22225">
                  <a:noFill/>
                  <a:prstDash val="solid"/>
                </a:ln>
                <a:solidFill>
                  <a:sysClr val="windowText" lastClr="000000"/>
                </a:solidFill>
                <a:latin typeface="黑体" panose="02010609060101010101" pitchFamily="49" charset="-122"/>
                <a:ea typeface="黑体" panose="02010609060101010101" pitchFamily="49" charset="-122"/>
                <a:sym typeface="+mn-ea"/>
              </a:rPr>
              <a:t>了</a:t>
            </a:r>
            <a:r>
              <a:rPr lang="zh-CN" altLang="en-US" sz="2800">
                <a:ln w="22225">
                  <a:noFill/>
                  <a:prstDash val="solid"/>
                </a:ln>
                <a:solidFill>
                  <a:sysClr val="windowText" lastClr="000000"/>
                </a:solidFill>
                <a:latin typeface="黑体" panose="02010609060101010101" pitchFamily="49" charset="-122"/>
                <a:ea typeface="黑体" panose="02010609060101010101" pitchFamily="49" charset="-122"/>
                <a:sym typeface="+mn-ea"/>
              </a:rPr>
              <a:t>世界上第一个无产阶级专政国家。</a:t>
            </a:r>
            <a:endParaRPr lang="zh-CN" altLang="en-US" sz="2800">
              <a:ln w="22225">
                <a:noFill/>
                <a:prstDash val="solid"/>
              </a:ln>
              <a:solidFill>
                <a:sysClr val="windowText" lastClr="000000"/>
              </a:solidFill>
              <a:latin typeface="黑体" panose="02010609060101010101" pitchFamily="49" charset="-122"/>
              <a:ea typeface="黑体" panose="02010609060101010101" pitchFamily="49" charset="-122"/>
            </a:endParaRPr>
          </a:p>
        </p:txBody>
      </p:sp>
      <p:sp>
        <p:nvSpPr>
          <p:cNvPr id="35842" name="文本框 35841"/>
          <p:cNvSpPr txBox="1"/>
          <p:nvPr/>
        </p:nvSpPr>
        <p:spPr>
          <a:xfrm>
            <a:off x="2831306" y="5715016"/>
            <a:ext cx="6312694" cy="584775"/>
          </a:xfrm>
          <a:prstGeom prst="rect">
            <a:avLst/>
          </a:prstGeom>
          <a:noFill/>
          <a:ln w="9525">
            <a:noFill/>
          </a:ln>
        </p:spPr>
        <p:txBody>
          <a:bodyPr wrap="square">
            <a:spAutoFit/>
          </a:bodyPr>
          <a:lstStyle/>
          <a:p>
            <a:r>
              <a:rPr lang="zh-CN" altLang="en-US" sz="2800" noProof="1">
                <a:ln w="22225">
                  <a:noFill/>
                  <a:prstDash val="solid"/>
                </a:ln>
                <a:solidFill>
                  <a:sysClr val="windowText" lastClr="000000"/>
                </a:solidFill>
                <a:latin typeface="黑体" panose="02010609060101010101" pitchFamily="49" charset="-122"/>
                <a:ea typeface="黑体" panose="02010609060101010101" pitchFamily="49" charset="-122"/>
              </a:rPr>
              <a:t>了俄国</a:t>
            </a:r>
            <a:r>
              <a:rPr lang="zh-CN" altLang="en-US" sz="3200" noProof="1">
                <a:ln w="22225">
                  <a:noFill/>
                  <a:prstDash val="solid"/>
                </a:ln>
                <a:solidFill>
                  <a:sysClr val="windowText" lastClr="000000"/>
                </a:solidFill>
                <a:latin typeface="黑体" panose="02010609060101010101" pitchFamily="49" charset="-122"/>
                <a:ea typeface="黑体" panose="02010609060101010101" pitchFamily="49" charset="-122"/>
              </a:rPr>
              <a:t>的</a:t>
            </a:r>
            <a:r>
              <a:rPr lang="zh-CN" altLang="en-US" sz="2800" noProof="1">
                <a:ln w="22225">
                  <a:noFill/>
                  <a:prstDash val="solid"/>
                </a:ln>
                <a:solidFill>
                  <a:sysClr val="windowText" lastClr="000000"/>
                </a:solidFill>
                <a:latin typeface="黑体" panose="02010609060101010101" pitchFamily="49" charset="-122"/>
                <a:ea typeface="黑体" panose="02010609060101010101" pitchFamily="49" charset="-122"/>
              </a:rPr>
              <a:t>现代化强国</a:t>
            </a:r>
            <a:r>
              <a:rPr lang="zh-CN" altLang="en-US" sz="2800" noProof="1" smtClean="0">
                <a:ln w="22225">
                  <a:noFill/>
                  <a:prstDash val="solid"/>
                </a:ln>
                <a:solidFill>
                  <a:sysClr val="windowText" lastClr="000000"/>
                </a:solidFill>
                <a:latin typeface="黑体" panose="02010609060101010101" pitchFamily="49" charset="-122"/>
                <a:ea typeface="黑体" panose="02010609060101010101" pitchFamily="49" charset="-122"/>
              </a:rPr>
              <a:t>进程</a:t>
            </a:r>
            <a:endParaRPr lang="zh-CN" altLang="en-US" sz="2800" noProof="1">
              <a:ln w="22225">
                <a:noFill/>
                <a:prstDash val="solid"/>
              </a:ln>
              <a:solidFill>
                <a:sysClr val="windowText" lastClr="000000"/>
              </a:solidFill>
              <a:latin typeface="黑体" pitchFamily="49" charset="-122"/>
              <a:ea typeface="黑体" pitchFamily="49" charset="-122"/>
            </a:endParaRPr>
          </a:p>
        </p:txBody>
      </p:sp>
      <p:sp>
        <p:nvSpPr>
          <p:cNvPr id="8" name="椭圆 7"/>
          <p:cNvSpPr/>
          <p:nvPr/>
        </p:nvSpPr>
        <p:spPr>
          <a:xfrm>
            <a:off x="3214678" y="1214422"/>
            <a:ext cx="592455" cy="553720"/>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9" name="椭圆 8"/>
          <p:cNvSpPr/>
          <p:nvPr/>
        </p:nvSpPr>
        <p:spPr>
          <a:xfrm>
            <a:off x="3857620" y="2357430"/>
            <a:ext cx="671036" cy="578485"/>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2" name="椭圆 11"/>
          <p:cNvSpPr/>
          <p:nvPr/>
        </p:nvSpPr>
        <p:spPr>
          <a:xfrm>
            <a:off x="6715140" y="785794"/>
            <a:ext cx="632936" cy="579120"/>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Tree>
    <p:custDataLst>
      <p:tags r:id="rId2"/>
    </p:custDataLst>
  </p:cSld>
  <p:clrMapOvr>
    <a:masterClrMapping/>
  </p:clrMapOvr>
  <p:transition advTm="35417"/>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3" presetClass="entr" presetSubtype="1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blinds(horizontal)">
                                      <p:cBhvr>
                                        <p:cTn id="15" dur="500"/>
                                        <p:tgtEl>
                                          <p:spTgt spid="2"/>
                                        </p:tgtEl>
                                      </p:cBhvr>
                                    </p:animEffect>
                                  </p:childTnLst>
                                </p:cTn>
                              </p:par>
                            </p:childTnLst>
                          </p:cTn>
                        </p:par>
                      </p:childTnLst>
                    </p:cTn>
                  </p:par>
                  <p:par>
                    <p:cTn id="16" fill="hold" nodeType="clickPar">
                      <p:stCondLst>
                        <p:cond delay="indefinite"/>
                      </p:stCondLst>
                      <p:childTnLst>
                        <p:par>
                          <p:cTn id="17" fill="hold" nodeType="afterGroup">
                            <p:stCondLst>
                              <p:cond delay="0"/>
                            </p:stCondLst>
                            <p:childTnLst>
                              <p:par>
                                <p:cTn id="18" presetID="3" presetClass="entr" presetSubtype="10" fill="hold" grpId="0" nodeType="click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linds(horizontal)">
                                      <p:cBhvr>
                                        <p:cTn id="20" dur="500"/>
                                        <p:tgtEl>
                                          <p:spTgt spid="4"/>
                                        </p:tgtEl>
                                      </p:cBhvr>
                                    </p:animEffect>
                                  </p:childTnLst>
                                </p:cTn>
                              </p:par>
                            </p:childTnLst>
                          </p:cTn>
                        </p:par>
                      </p:childTnLst>
                    </p:cTn>
                  </p:par>
                  <p:par>
                    <p:cTn id="21" fill="hold" nodeType="clickPar">
                      <p:stCondLst>
                        <p:cond delay="indefinite"/>
                      </p:stCondLst>
                      <p:childTnLst>
                        <p:par>
                          <p:cTn id="22" fill="hold" nodeType="afterGroup">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afterGroup">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9"/>
                                        </p:tgtEl>
                                        <p:attrNameLst>
                                          <p:attrName>style.visibility</p:attrName>
                                        </p:attrNameLst>
                                      </p:cBhvr>
                                      <p:to>
                                        <p:strVal val="visible"/>
                                      </p:to>
                                    </p:set>
                                  </p:childTnLst>
                                </p:cTn>
                              </p:par>
                            </p:childTnLst>
                          </p:cTn>
                        </p:par>
                      </p:childTnLst>
                    </p:cTn>
                  </p:par>
                  <p:par>
                    <p:cTn id="29" fill="hold" nodeType="clickPar">
                      <p:stCondLst>
                        <p:cond delay="indefinite"/>
                      </p:stCondLst>
                      <p:childTnLst>
                        <p:par>
                          <p:cTn id="30" fill="hold" nodeType="afterGroup">
                            <p:stCondLst>
                              <p:cond delay="0"/>
                            </p:stCondLst>
                            <p:childTnLst>
                              <p:par>
                                <p:cTn id="31" presetID="2" presetClass="entr" presetSubtype="4" fill="hold" grpId="1" nodeType="clickEffect">
                                  <p:stCondLst>
                                    <p:cond delay="0"/>
                                  </p:stCondLst>
                                  <p:childTnLst>
                                    <p:set>
                                      <p:cBhvr>
                                        <p:cTn id="32" dur="1" fill="hold">
                                          <p:stCondLst>
                                            <p:cond delay="0"/>
                                          </p:stCondLst>
                                        </p:cTn>
                                        <p:tgtEl>
                                          <p:spTgt spid="35842"/>
                                        </p:tgtEl>
                                        <p:attrNameLst>
                                          <p:attrName>style.visibility</p:attrName>
                                        </p:attrNameLst>
                                      </p:cBhvr>
                                      <p:to>
                                        <p:strVal val="visible"/>
                                      </p:to>
                                    </p:set>
                                    <p:anim calcmode="lin" valueType="num">
                                      <p:cBhvr additive="base">
                                        <p:cTn id="33" dur="500" fill="hold"/>
                                        <p:tgtEl>
                                          <p:spTgt spid="35842"/>
                                        </p:tgtEl>
                                        <p:attrNameLst>
                                          <p:attrName>ppt_x</p:attrName>
                                        </p:attrNameLst>
                                      </p:cBhvr>
                                      <p:tavLst>
                                        <p:tav tm="0">
                                          <p:val>
                                            <p:strVal val="#ppt_x"/>
                                          </p:val>
                                        </p:tav>
                                        <p:tav tm="100000">
                                          <p:val>
                                            <p:strVal val="#ppt_x"/>
                                          </p:val>
                                        </p:tav>
                                      </p:tavLst>
                                    </p:anim>
                                    <p:anim calcmode="lin" valueType="num">
                                      <p:cBhvr additive="base">
                                        <p:cTn id="34" dur="500" fill="hold"/>
                                        <p:tgtEl>
                                          <p:spTgt spid="3584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5" grpId="0"/>
      <p:bldP spid="35842" grpId="1"/>
      <p:bldP spid="8" grpId="0"/>
      <p:bldP spid="9" grpId="0"/>
      <p:bldP spid="12" grpId="0"/>
    </p:bldLs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4817" name="文本框 1"/>
          <p:cNvSpPr txBox="1"/>
          <p:nvPr/>
        </p:nvSpPr>
        <p:spPr>
          <a:xfrm>
            <a:off x="124343" y="212610"/>
            <a:ext cx="9019657" cy="646331"/>
          </a:xfrm>
          <a:prstGeom prst="rect">
            <a:avLst/>
          </a:prstGeom>
          <a:solidFill>
            <a:srgbClr val="C00000"/>
          </a:solidFill>
          <a:ln w="9525">
            <a:noFill/>
          </a:ln>
        </p:spPr>
        <p:txBody>
          <a:bodyPr wrap="square" anchor="t">
            <a:spAutoFit/>
          </a:bodyPr>
          <a:lstStyle/>
          <a:p>
            <a:pPr>
              <a:spcBef>
                <a:spcPct val="50000"/>
              </a:spcBef>
            </a:pPr>
            <a:r>
              <a:rPr lang="zh-CN" altLang="zh-CN" sz="3600">
                <a:solidFill>
                  <a:srgbClr val="FFFF00"/>
                </a:solidFill>
                <a:latin typeface="黑体" panose="02010609060101010101" pitchFamily="49" charset="-122"/>
                <a:ea typeface="黑体" panose="02010609060101010101" pitchFamily="49" charset="-122"/>
                <a:sym typeface="宋体" panose="02010600030101010101" pitchFamily="2" charset="-122"/>
              </a:rPr>
              <a:t>对世界来说，十月革命是一个感叹号。</a:t>
            </a:r>
            <a:endParaRPr lang="zh-CN" altLang="en-US" sz="3600">
              <a:solidFill>
                <a:srgbClr val="FFFF00"/>
              </a:solidFill>
              <a:latin typeface="黑体" panose="02010609060101010101" pitchFamily="49" charset="-122"/>
              <a:ea typeface="黑体" panose="02010609060101010101" pitchFamily="49" charset="-122"/>
              <a:sym typeface="宋体" panose="02010600030101010101" pitchFamily="2" charset="-122"/>
            </a:endParaRPr>
          </a:p>
        </p:txBody>
      </p:sp>
      <p:sp>
        <p:nvSpPr>
          <p:cNvPr id="25601" name="文本占位符 28673"/>
          <p:cNvSpPr>
            <a:spLocks noGrp="1"/>
          </p:cNvSpPr>
          <p:nvPr/>
        </p:nvSpPr>
        <p:spPr>
          <a:xfrm>
            <a:off x="428597" y="1021416"/>
            <a:ext cx="8215370" cy="1264576"/>
          </a:xfrm>
          <a:prstGeom prst="rect">
            <a:avLst/>
          </a:prstGeom>
          <a:noFill/>
          <a:ln w="9525">
            <a:solidFill>
              <a:schemeClr val="tx1"/>
            </a:solidFill>
          </a:ln>
        </p:spPr>
        <p:txBody>
          <a:bodyPr anchor="t"/>
          <a:lstStyle/>
          <a:p>
            <a:pPr>
              <a:lnSpc>
                <a:spcPts val="3200"/>
              </a:lnSpc>
            </a:pPr>
            <a:r>
              <a:rPr lang="zh-CN" altLang="en-US" sz="2400" smtClean="0">
                <a:solidFill>
                  <a:prstClr val="black"/>
                </a:solidFill>
                <a:latin typeface="楷体" panose="02010609060101010101" pitchFamily="49" charset="-122"/>
                <a:ea typeface="楷体" panose="02010609060101010101" pitchFamily="49" charset="-122"/>
              </a:rPr>
              <a:t>史料一：</a:t>
            </a:r>
            <a:r>
              <a:rPr lang="zh-CN" altLang="en-US" sz="2000" b="1" smtClean="0">
                <a:solidFill>
                  <a:prstClr val="black"/>
                </a:solidFill>
                <a:latin typeface="楷体" panose="02010609060101010101" pitchFamily="49" charset="-122"/>
                <a:ea typeface="楷体" panose="02010609060101010101" pitchFamily="49" charset="-122"/>
              </a:rPr>
              <a:t>十月革命是列宁主义指导下的一场震撼世界的理想探索。工农兵苏维埃取代了人类历史数千年来旧有的上层建筑，第一次作为统治阶级掌握了国家权力。</a:t>
            </a:r>
            <a:r>
              <a:rPr lang="en-US" altLang="zh-CN" sz="2400" b="1" smtClean="0">
                <a:solidFill>
                  <a:prstClr val="black"/>
                </a:solidFill>
                <a:latin typeface="楷体" panose="02010609060101010101" pitchFamily="49" charset="-122"/>
                <a:ea typeface="楷体" panose="02010609060101010101" pitchFamily="49" charset="-122"/>
              </a:rPr>
              <a:t>    </a:t>
            </a:r>
            <a:r>
              <a:rPr lang="en-US" altLang="zh-CN" sz="2000" b="1" smtClean="0">
                <a:solidFill>
                  <a:prstClr val="black"/>
                </a:solidFill>
                <a:latin typeface="楷体" panose="02010609060101010101" pitchFamily="49" charset="-122"/>
                <a:ea typeface="楷体" panose="02010609060101010101" pitchFamily="49" charset="-122"/>
              </a:rPr>
              <a:t>——</a:t>
            </a:r>
            <a:r>
              <a:rPr lang="zh-CN" altLang="en-US" sz="2000" b="1" smtClean="0">
                <a:solidFill>
                  <a:prstClr val="black"/>
                </a:solidFill>
                <a:latin typeface="楷体" panose="02010609060101010101" pitchFamily="49" charset="-122"/>
                <a:ea typeface="楷体" panose="02010609060101010101" pitchFamily="49" charset="-122"/>
              </a:rPr>
              <a:t>摘自</a:t>
            </a:r>
            <a:r>
              <a:rPr lang="en-US" altLang="zh-CN" sz="2000" b="1" smtClean="0">
                <a:solidFill>
                  <a:prstClr val="black"/>
                </a:solidFill>
                <a:latin typeface="楷体" panose="02010609060101010101" pitchFamily="49" charset="-122"/>
                <a:ea typeface="楷体" panose="02010609060101010101" pitchFamily="49" charset="-122"/>
              </a:rPr>
              <a:t>《</a:t>
            </a:r>
            <a:r>
              <a:rPr lang="zh-CN" altLang="en-US" sz="2000" b="1" smtClean="0">
                <a:solidFill>
                  <a:prstClr val="black"/>
                </a:solidFill>
                <a:latin typeface="楷体" panose="02010609060101010101" pitchFamily="49" charset="-122"/>
                <a:ea typeface="楷体" panose="02010609060101010101" pitchFamily="49" charset="-122"/>
              </a:rPr>
              <a:t>世界共产党现状及发展趋势</a:t>
            </a:r>
            <a:r>
              <a:rPr lang="en-US" altLang="zh-CN" sz="2000" b="1" smtClean="0">
                <a:solidFill>
                  <a:prstClr val="black"/>
                </a:solidFill>
                <a:latin typeface="楷体" panose="02010609060101010101" pitchFamily="49" charset="-122"/>
                <a:ea typeface="楷体" panose="02010609060101010101" pitchFamily="49" charset="-122"/>
              </a:rPr>
              <a:t>》</a:t>
            </a:r>
            <a:endParaRPr lang="zh-CN" altLang="en-US" sz="2400" b="1">
              <a:solidFill>
                <a:prstClr val="black"/>
              </a:solidFill>
              <a:latin typeface="楷体" pitchFamily="49" charset="-122"/>
              <a:ea typeface="楷体" panose="02010609060101010101" pitchFamily="49" charset="-122"/>
            </a:endParaRPr>
          </a:p>
        </p:txBody>
      </p:sp>
      <p:sp>
        <p:nvSpPr>
          <p:cNvPr id="6" name="文本框 5"/>
          <p:cNvSpPr txBox="1"/>
          <p:nvPr/>
        </p:nvSpPr>
        <p:spPr>
          <a:xfrm>
            <a:off x="357158" y="4500570"/>
            <a:ext cx="1728358" cy="707886"/>
          </a:xfrm>
          <a:prstGeom prst="rect">
            <a:avLst/>
          </a:prstGeom>
          <a:ln w="41275" cmpd="sng">
            <a:solidFill>
              <a:schemeClr val="accent1">
                <a:shade val="50000"/>
              </a:schemeClr>
            </a:solidFill>
            <a:prstDash val="solid"/>
          </a:ln>
        </p:spPr>
        <p:style>
          <a:lnRef idx="2">
            <a:schemeClr val="accent1"/>
          </a:lnRef>
          <a:fillRef idx="1">
            <a:schemeClr val="lt1"/>
          </a:fillRef>
          <a:effectRef idx="0">
            <a:schemeClr val="accent1"/>
          </a:effectRef>
          <a:fontRef idx="minor">
            <a:schemeClr val="dk1"/>
          </a:fontRef>
        </p:style>
        <p:txBody>
          <a:bodyPr vertOverflow="overflow" horzOverflow="overflow" vert="horz" wrap="none" numCol="1" spcCol="0" rtlCol="0" fromWordArt="0" anchor="ctr" anchorCtr="0" forceAA="0" compatLnSpc="1">
            <a:spAutoFit/>
          </a:bodyPr>
          <a:lstStyle/>
          <a:p>
            <a:r>
              <a:rPr lang="zh-CN" altLang="en-US" sz="4000" b="1">
                <a:solidFill>
                  <a:srgbClr val="726056">
                    <a:lumMod val="75000"/>
                  </a:srgbClr>
                </a:solidFill>
                <a:latin typeface="黑体" panose="02010609060101010101" pitchFamily="49" charset="-122"/>
                <a:ea typeface="黑体" panose="02010609060101010101" pitchFamily="49" charset="-122"/>
                <a:sym typeface="+mn-ea"/>
              </a:rPr>
              <a:t>对世界</a:t>
            </a:r>
          </a:p>
        </p:txBody>
      </p:sp>
      <p:sp>
        <p:nvSpPr>
          <p:cNvPr id="14" name="TextBox 13"/>
          <p:cNvSpPr txBox="1"/>
          <p:nvPr/>
        </p:nvSpPr>
        <p:spPr>
          <a:xfrm>
            <a:off x="6786578" y="4643446"/>
            <a:ext cx="2143140" cy="584775"/>
          </a:xfrm>
          <a:prstGeom prst="rect">
            <a:avLst/>
          </a:prstGeom>
          <a:noFill/>
        </p:spPr>
        <p:txBody>
          <a:bodyPr wrap="square" rtlCol="0">
            <a:spAutoFit/>
          </a:bodyPr>
          <a:lstStyle/>
          <a:p>
            <a:r>
              <a:rPr lang="zh-CN" altLang="en-US" sz="1600" b="1" smtClean="0">
                <a:solidFill>
                  <a:srgbClr val="FF0000"/>
                </a:solidFill>
                <a:latin typeface="黑体" panose="02010609060101010101" pitchFamily="49" charset="-122"/>
                <a:ea typeface="黑体" panose="02010609060101010101" pitchFamily="49" charset="-122"/>
              </a:rPr>
              <a:t>资本主义制度与社会主义制度并存与竞争</a:t>
            </a:r>
            <a:endParaRPr lang="zh-CN" altLang="en-US" sz="1600" b="1">
              <a:solidFill>
                <a:srgbClr val="FF0000"/>
              </a:solidFill>
              <a:latin typeface="黑体" pitchFamily="49" charset="-122"/>
              <a:ea typeface="黑体" pitchFamily="49" charset="-122"/>
            </a:endParaRPr>
          </a:p>
        </p:txBody>
      </p:sp>
      <p:sp>
        <p:nvSpPr>
          <p:cNvPr id="15" name="TextBox 14"/>
          <p:cNvSpPr txBox="1"/>
          <p:nvPr/>
        </p:nvSpPr>
        <p:spPr>
          <a:xfrm>
            <a:off x="2571736" y="4071942"/>
            <a:ext cx="877163" cy="369332"/>
          </a:xfrm>
          <a:prstGeom prst="rect">
            <a:avLst/>
          </a:prstGeom>
          <a:noFill/>
        </p:spPr>
        <p:txBody>
          <a:bodyPr wrap="none" rtlCol="0">
            <a:spAutoFit/>
          </a:bodyPr>
          <a:lstStyle/>
          <a:p>
            <a:r>
              <a:rPr lang="zh-CN" altLang="en-US" b="1" smtClean="0">
                <a:solidFill>
                  <a:srgbClr val="FF0000"/>
                </a:solidFill>
                <a:latin typeface="黑体" panose="02010609060101010101" pitchFamily="49" charset="-122"/>
                <a:ea typeface="黑体" panose="02010609060101010101" pitchFamily="49" charset="-122"/>
              </a:rPr>
              <a:t>建立了</a:t>
            </a:r>
            <a:endParaRPr lang="zh-CN" altLang="en-US" b="1">
              <a:solidFill>
                <a:srgbClr val="FF0000"/>
              </a:solidFill>
              <a:latin typeface="黑体" pitchFamily="49" charset="-122"/>
              <a:ea typeface="黑体" pitchFamily="49" charset="-122"/>
            </a:endParaRPr>
          </a:p>
        </p:txBody>
      </p:sp>
      <p:sp>
        <p:nvSpPr>
          <p:cNvPr id="16" name="TextBox 15"/>
          <p:cNvSpPr txBox="1"/>
          <p:nvPr/>
        </p:nvSpPr>
        <p:spPr>
          <a:xfrm>
            <a:off x="3428992" y="4071942"/>
            <a:ext cx="5214942" cy="369332"/>
          </a:xfrm>
          <a:prstGeom prst="rect">
            <a:avLst/>
          </a:prstGeom>
          <a:noFill/>
        </p:spPr>
        <p:txBody>
          <a:bodyPr wrap="square" rtlCol="0">
            <a:spAutoFit/>
          </a:bodyPr>
          <a:lstStyle/>
          <a:p>
            <a:r>
              <a:rPr lang="zh-CN" altLang="en-US" smtClean="0"/>
              <a:t>第一个无产阶级领导的国家，</a:t>
            </a:r>
            <a:endParaRPr lang="zh-CN" altLang="en-US"/>
          </a:p>
        </p:txBody>
      </p:sp>
      <p:sp>
        <p:nvSpPr>
          <p:cNvPr id="17" name="矩形 16"/>
          <p:cNvSpPr/>
          <p:nvPr/>
        </p:nvSpPr>
        <p:spPr>
          <a:xfrm>
            <a:off x="2643174" y="4714884"/>
            <a:ext cx="877163" cy="369332"/>
          </a:xfrm>
          <a:prstGeom prst="rect">
            <a:avLst/>
          </a:prstGeom>
        </p:spPr>
        <p:txBody>
          <a:bodyPr wrap="none">
            <a:spAutoFit/>
          </a:bodyPr>
          <a:lstStyle/>
          <a:p>
            <a:r>
              <a:rPr lang="zh-CN" altLang="en-US" b="1" smtClean="0">
                <a:solidFill>
                  <a:srgbClr val="FF0000"/>
                </a:solidFill>
                <a:latin typeface="黑体" panose="02010609060101010101" pitchFamily="49" charset="-122"/>
                <a:ea typeface="黑体" panose="02010609060101010101" pitchFamily="49" charset="-122"/>
              </a:rPr>
              <a:t>打破了</a:t>
            </a:r>
            <a:endParaRPr lang="zh-CN" altLang="en-US" b="1">
              <a:solidFill>
                <a:srgbClr val="FF0000"/>
              </a:solidFill>
              <a:latin typeface="黑体" panose="02010609060101010101" pitchFamily="49" charset="-122"/>
              <a:ea typeface="黑体" panose="02010609060101010101" pitchFamily="49" charset="-122"/>
            </a:endParaRPr>
          </a:p>
        </p:txBody>
      </p:sp>
      <p:sp>
        <p:nvSpPr>
          <p:cNvPr id="18" name="矩形 17"/>
          <p:cNvSpPr/>
          <p:nvPr/>
        </p:nvSpPr>
        <p:spPr>
          <a:xfrm>
            <a:off x="3571868" y="4714884"/>
            <a:ext cx="3416320" cy="369332"/>
          </a:xfrm>
          <a:prstGeom prst="rect">
            <a:avLst/>
          </a:prstGeom>
        </p:spPr>
        <p:txBody>
          <a:bodyPr wrap="square">
            <a:spAutoFit/>
          </a:bodyPr>
          <a:lstStyle/>
          <a:p>
            <a:r>
              <a:rPr lang="zh-CN" altLang="en-US" smtClean="0"/>
              <a:t>资本主义一统天下的世界格局，</a:t>
            </a:r>
            <a:endParaRPr lang="zh-CN" altLang="en-US"/>
          </a:p>
        </p:txBody>
      </p:sp>
      <p:sp>
        <p:nvSpPr>
          <p:cNvPr id="19" name="矩形 18"/>
          <p:cNvSpPr/>
          <p:nvPr/>
        </p:nvSpPr>
        <p:spPr>
          <a:xfrm>
            <a:off x="2714612" y="5286388"/>
            <a:ext cx="877163" cy="369332"/>
          </a:xfrm>
          <a:prstGeom prst="rect">
            <a:avLst/>
          </a:prstGeom>
        </p:spPr>
        <p:txBody>
          <a:bodyPr wrap="none">
            <a:spAutoFit/>
          </a:bodyPr>
          <a:lstStyle/>
          <a:p>
            <a:r>
              <a:rPr lang="zh-CN" altLang="en-US" b="1" smtClean="0">
                <a:solidFill>
                  <a:srgbClr val="FF0000"/>
                </a:solidFill>
                <a:latin typeface="黑体" panose="02010609060101010101" pitchFamily="49" charset="-122"/>
                <a:ea typeface="黑体" panose="02010609060101010101" pitchFamily="49" charset="-122"/>
              </a:rPr>
              <a:t>实现了</a:t>
            </a:r>
            <a:endParaRPr lang="zh-CN" altLang="en-US" b="1">
              <a:solidFill>
                <a:srgbClr val="FF0000"/>
              </a:solidFill>
              <a:latin typeface="黑体" panose="02010609060101010101" pitchFamily="49" charset="-122"/>
              <a:ea typeface="黑体" panose="02010609060101010101" pitchFamily="49" charset="-122"/>
            </a:endParaRPr>
          </a:p>
        </p:txBody>
      </p:sp>
      <p:sp>
        <p:nvSpPr>
          <p:cNvPr id="20" name="矩形 19"/>
          <p:cNvSpPr/>
          <p:nvPr/>
        </p:nvSpPr>
        <p:spPr>
          <a:xfrm>
            <a:off x="3643306" y="5214950"/>
            <a:ext cx="3877985" cy="369332"/>
          </a:xfrm>
          <a:prstGeom prst="rect">
            <a:avLst/>
          </a:prstGeom>
        </p:spPr>
        <p:txBody>
          <a:bodyPr wrap="square">
            <a:spAutoFit/>
          </a:bodyPr>
          <a:lstStyle/>
          <a:p>
            <a:r>
              <a:rPr lang="zh-CN" altLang="en-US" smtClean="0"/>
              <a:t>社会主义从理想到现实的伟大飞跃，</a:t>
            </a:r>
            <a:endParaRPr lang="zh-CN" altLang="en-US"/>
          </a:p>
        </p:txBody>
      </p:sp>
      <p:sp>
        <p:nvSpPr>
          <p:cNvPr id="21" name="矩形 20"/>
          <p:cNvSpPr/>
          <p:nvPr/>
        </p:nvSpPr>
        <p:spPr>
          <a:xfrm>
            <a:off x="2714612" y="5643578"/>
            <a:ext cx="877163" cy="369332"/>
          </a:xfrm>
          <a:prstGeom prst="rect">
            <a:avLst/>
          </a:prstGeom>
        </p:spPr>
        <p:txBody>
          <a:bodyPr wrap="none">
            <a:spAutoFit/>
          </a:bodyPr>
          <a:lstStyle/>
          <a:p>
            <a:r>
              <a:rPr lang="zh-CN" altLang="en-US" b="1" smtClean="0">
                <a:solidFill>
                  <a:srgbClr val="FF0000"/>
                </a:solidFill>
                <a:latin typeface="黑体" panose="02010609060101010101" pitchFamily="49" charset="-122"/>
                <a:ea typeface="黑体" panose="02010609060101010101" pitchFamily="49" charset="-122"/>
              </a:rPr>
              <a:t>开辟了</a:t>
            </a:r>
            <a:endParaRPr lang="zh-CN" altLang="en-US" b="1">
              <a:solidFill>
                <a:srgbClr val="FF0000"/>
              </a:solidFill>
              <a:latin typeface="黑体" panose="02010609060101010101" pitchFamily="49" charset="-122"/>
              <a:ea typeface="黑体" panose="02010609060101010101" pitchFamily="49" charset="-122"/>
            </a:endParaRPr>
          </a:p>
        </p:txBody>
      </p:sp>
      <p:sp>
        <p:nvSpPr>
          <p:cNvPr id="22" name="矩形 21"/>
          <p:cNvSpPr/>
          <p:nvPr/>
        </p:nvSpPr>
        <p:spPr>
          <a:xfrm>
            <a:off x="3643306" y="5715016"/>
            <a:ext cx="3185487" cy="369332"/>
          </a:xfrm>
          <a:prstGeom prst="rect">
            <a:avLst/>
          </a:prstGeom>
        </p:spPr>
        <p:txBody>
          <a:bodyPr wrap="none">
            <a:spAutoFit/>
          </a:bodyPr>
          <a:lstStyle/>
          <a:p>
            <a:r>
              <a:rPr lang="zh-CN" altLang="en-US" smtClean="0"/>
              <a:t>人类探索社会主义的新纪元。</a:t>
            </a:r>
            <a:endParaRPr lang="zh-CN" altLang="en-US"/>
          </a:p>
        </p:txBody>
      </p:sp>
      <p:sp>
        <p:nvSpPr>
          <p:cNvPr id="23" name="TextBox 22"/>
          <p:cNvSpPr txBox="1"/>
          <p:nvPr/>
        </p:nvSpPr>
        <p:spPr>
          <a:xfrm>
            <a:off x="214282" y="5357826"/>
            <a:ext cx="2339102" cy="461665"/>
          </a:xfrm>
          <a:prstGeom prst="rect">
            <a:avLst/>
          </a:prstGeom>
          <a:solidFill>
            <a:srgbClr val="0070C0"/>
          </a:solidFill>
        </p:spPr>
        <p:txBody>
          <a:bodyPr wrap="none" rtlCol="0">
            <a:spAutoFit/>
          </a:bodyPr>
          <a:lstStyle/>
          <a:p>
            <a:r>
              <a:rPr lang="zh-CN" altLang="en-US" sz="2400" b="1" smtClean="0">
                <a:solidFill>
                  <a:srgbClr val="FF0000"/>
                </a:solidFill>
                <a:latin typeface="黑体" panose="02010609060101010101" pitchFamily="49" charset="-122"/>
                <a:ea typeface="黑体" panose="02010609060101010101" pitchFamily="49" charset="-122"/>
              </a:rPr>
              <a:t>新纪元，新格局</a:t>
            </a:r>
            <a:endParaRPr lang="zh-CN" altLang="en-US" sz="2400" b="1">
              <a:solidFill>
                <a:srgbClr val="FF0000"/>
              </a:solidFill>
              <a:latin typeface="黑体" pitchFamily="49" charset="-122"/>
              <a:ea typeface="黑体" pitchFamily="49" charset="-122"/>
            </a:endParaRPr>
          </a:p>
        </p:txBody>
      </p:sp>
      <p:sp>
        <p:nvSpPr>
          <p:cNvPr id="24" name="TextBox 23"/>
          <p:cNvSpPr txBox="1"/>
          <p:nvPr/>
        </p:nvSpPr>
        <p:spPr>
          <a:xfrm>
            <a:off x="357126" y="2428868"/>
            <a:ext cx="8786874" cy="1107996"/>
          </a:xfrm>
          <a:prstGeom prst="rect">
            <a:avLst/>
          </a:prstGeom>
          <a:noFill/>
        </p:spPr>
        <p:txBody>
          <a:bodyPr wrap="square" rtlCol="0">
            <a:spAutoFit/>
          </a:bodyPr>
          <a:lstStyle/>
          <a:p>
            <a:r>
              <a:rPr lang="zh-CN" altLang="en-US" sz="1600" b="1" smtClean="0"/>
              <a:t>史料二：以列宁为首的布尔什维克党立即制定了社会主义建设的中心任务，就是改变小农经济，发展国家大机器工业，即发展重工业。</a:t>
            </a:r>
            <a:r>
              <a:rPr lang="en-US" altLang="zh-CN" sz="1600" b="1" smtClean="0"/>
              <a:t>······</a:t>
            </a:r>
            <a:r>
              <a:rPr lang="zh-CN" altLang="en-US" sz="1600" b="1" smtClean="0"/>
              <a:t>列宁指出“红十月为大规模文化革命开辟了广阔的道路”，苏维埃政权要在几年或几十年内“弥补千百年来文化的缺失”。</a:t>
            </a:r>
            <a:endParaRPr lang="en-US" altLang="zh-CN" sz="1600" b="1" smtClean="0"/>
          </a:p>
          <a:p>
            <a:r>
              <a:rPr lang="en-US" altLang="zh-CN" sz="1600" b="1" smtClean="0"/>
              <a:t>——</a:t>
            </a:r>
            <a:r>
              <a:rPr lang="zh-CN" altLang="en-US" sz="1600" b="1" smtClean="0"/>
              <a:t>摘自吴恩远</a:t>
            </a:r>
            <a:r>
              <a:rPr lang="en-US" altLang="zh-CN" sz="1600" b="1" smtClean="0"/>
              <a:t>《</a:t>
            </a:r>
            <a:r>
              <a:rPr lang="zh-CN" altLang="en-US" sz="1600" b="1" smtClean="0"/>
              <a:t>十月革命与俄国现代化进程</a:t>
            </a:r>
            <a:r>
              <a:rPr lang="en-US" altLang="zh-CN" sz="1600" b="1" smtClean="0"/>
              <a:t>——</a:t>
            </a:r>
            <a:r>
              <a:rPr lang="zh-CN" altLang="en-US" sz="1600" b="1" smtClean="0"/>
              <a:t>兼评当前十月革命研究中的争论</a:t>
            </a:r>
            <a:r>
              <a:rPr lang="en-US" altLang="zh-CN" sz="1600" b="1" smtClean="0"/>
              <a:t>》</a:t>
            </a:r>
            <a:endParaRPr lang="zh-CN" altLang="en-US" b="1"/>
          </a:p>
        </p:txBody>
      </p:sp>
    </p:spTree>
    <p:custDataLst>
      <p:tags r:id="rId2"/>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additive="base">
                                        <p:cTn id="13" dur="500" fill="hold"/>
                                        <p:tgtEl>
                                          <p:spTgt spid="16"/>
                                        </p:tgtEl>
                                        <p:attrNameLst>
                                          <p:attrName>ppt_x</p:attrName>
                                        </p:attrNameLst>
                                      </p:cBhvr>
                                      <p:tavLst>
                                        <p:tav tm="0">
                                          <p:val>
                                            <p:strVal val="#ppt_x"/>
                                          </p:val>
                                        </p:tav>
                                        <p:tav tm="100000">
                                          <p:val>
                                            <p:strVal val="#ppt_x"/>
                                          </p:val>
                                        </p:tav>
                                      </p:tavLst>
                                    </p:anim>
                                    <p:anim calcmode="lin" valueType="num">
                                      <p:cBhvr additive="base">
                                        <p:cTn id="14"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500" fill="hold"/>
                                        <p:tgtEl>
                                          <p:spTgt spid="17"/>
                                        </p:tgtEl>
                                        <p:attrNameLst>
                                          <p:attrName>ppt_x</p:attrName>
                                        </p:attrNameLst>
                                      </p:cBhvr>
                                      <p:tavLst>
                                        <p:tav tm="0">
                                          <p:val>
                                            <p:strVal val="#ppt_x"/>
                                          </p:val>
                                        </p:tav>
                                        <p:tav tm="100000">
                                          <p:val>
                                            <p:strVal val="#ppt_x"/>
                                          </p:val>
                                        </p:tav>
                                      </p:tavLst>
                                    </p:anim>
                                    <p:anim calcmode="lin" valueType="num">
                                      <p:cBhvr additive="base">
                                        <p:cTn id="20"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8"/>
                                        </p:tgtEl>
                                        <p:attrNameLst>
                                          <p:attrName>style.visibility</p:attrName>
                                        </p:attrNameLst>
                                      </p:cBhvr>
                                      <p:to>
                                        <p:strVal val="visible"/>
                                      </p:to>
                                    </p:set>
                                    <p:anim calcmode="lin" valueType="num">
                                      <p:cBhvr additive="base">
                                        <p:cTn id="25" dur="500" fill="hold"/>
                                        <p:tgtEl>
                                          <p:spTgt spid="18"/>
                                        </p:tgtEl>
                                        <p:attrNameLst>
                                          <p:attrName>ppt_x</p:attrName>
                                        </p:attrNameLst>
                                      </p:cBhvr>
                                      <p:tavLst>
                                        <p:tav tm="0">
                                          <p:val>
                                            <p:strVal val="#ppt_x"/>
                                          </p:val>
                                        </p:tav>
                                        <p:tav tm="100000">
                                          <p:val>
                                            <p:strVal val="#ppt_x"/>
                                          </p:val>
                                        </p:tav>
                                      </p:tavLst>
                                    </p:anim>
                                    <p:anim calcmode="lin" valueType="num">
                                      <p:cBhvr additive="base">
                                        <p:cTn id="26"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after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9"/>
                                        </p:tgtEl>
                                        <p:attrNameLst>
                                          <p:attrName>style.visibility</p:attrName>
                                        </p:attrNameLst>
                                      </p:cBhvr>
                                      <p:to>
                                        <p:strVal val="visible"/>
                                      </p:to>
                                    </p:set>
                                    <p:anim calcmode="lin" valueType="num">
                                      <p:cBhvr additive="base">
                                        <p:cTn id="31" dur="500" fill="hold"/>
                                        <p:tgtEl>
                                          <p:spTgt spid="19"/>
                                        </p:tgtEl>
                                        <p:attrNameLst>
                                          <p:attrName>ppt_x</p:attrName>
                                        </p:attrNameLst>
                                      </p:cBhvr>
                                      <p:tavLst>
                                        <p:tav tm="0">
                                          <p:val>
                                            <p:strVal val="#ppt_x"/>
                                          </p:val>
                                        </p:tav>
                                        <p:tav tm="100000">
                                          <p:val>
                                            <p:strVal val="#ppt_x"/>
                                          </p:val>
                                        </p:tav>
                                      </p:tavLst>
                                    </p:anim>
                                    <p:anim calcmode="lin" valueType="num">
                                      <p:cBhvr additive="base">
                                        <p:cTn id="32"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afterGroup">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20"/>
                                        </p:tgtEl>
                                        <p:attrNameLst>
                                          <p:attrName>style.visibility</p:attrName>
                                        </p:attrNameLst>
                                      </p:cBhvr>
                                      <p:to>
                                        <p:strVal val="visible"/>
                                      </p:to>
                                    </p:set>
                                    <p:anim calcmode="lin" valueType="num">
                                      <p:cBhvr additive="base">
                                        <p:cTn id="37" dur="500" fill="hold"/>
                                        <p:tgtEl>
                                          <p:spTgt spid="20"/>
                                        </p:tgtEl>
                                        <p:attrNameLst>
                                          <p:attrName>ppt_x</p:attrName>
                                        </p:attrNameLst>
                                      </p:cBhvr>
                                      <p:tavLst>
                                        <p:tav tm="0">
                                          <p:val>
                                            <p:strVal val="#ppt_x"/>
                                          </p:val>
                                        </p:tav>
                                        <p:tav tm="100000">
                                          <p:val>
                                            <p:strVal val="#ppt_x"/>
                                          </p:val>
                                        </p:tav>
                                      </p:tavLst>
                                    </p:anim>
                                    <p:anim calcmode="lin" valueType="num">
                                      <p:cBhvr additive="base">
                                        <p:cTn id="38"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afterGroup">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21"/>
                                        </p:tgtEl>
                                        <p:attrNameLst>
                                          <p:attrName>style.visibility</p:attrName>
                                        </p:attrNameLst>
                                      </p:cBhvr>
                                      <p:to>
                                        <p:strVal val="visible"/>
                                      </p:to>
                                    </p:set>
                                    <p:anim calcmode="lin" valueType="num">
                                      <p:cBhvr additive="base">
                                        <p:cTn id="43" dur="500" fill="hold"/>
                                        <p:tgtEl>
                                          <p:spTgt spid="21"/>
                                        </p:tgtEl>
                                        <p:attrNameLst>
                                          <p:attrName>ppt_x</p:attrName>
                                        </p:attrNameLst>
                                      </p:cBhvr>
                                      <p:tavLst>
                                        <p:tav tm="0">
                                          <p:val>
                                            <p:strVal val="#ppt_x"/>
                                          </p:val>
                                        </p:tav>
                                        <p:tav tm="100000">
                                          <p:val>
                                            <p:strVal val="#ppt_x"/>
                                          </p:val>
                                        </p:tav>
                                      </p:tavLst>
                                    </p:anim>
                                    <p:anim calcmode="lin" valueType="num">
                                      <p:cBhvr additive="base">
                                        <p:cTn id="44"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45" fill="hold" nodeType="clickPar">
                      <p:stCondLst>
                        <p:cond delay="indefinite"/>
                      </p:stCondLst>
                      <p:childTnLst>
                        <p:par>
                          <p:cTn id="46" fill="hold" nodeType="afterGroup">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22"/>
                                        </p:tgtEl>
                                        <p:attrNameLst>
                                          <p:attrName>style.visibility</p:attrName>
                                        </p:attrNameLst>
                                      </p:cBhvr>
                                      <p:to>
                                        <p:strVal val="visible"/>
                                      </p:to>
                                    </p:set>
                                    <p:anim calcmode="lin" valueType="num">
                                      <p:cBhvr additive="base">
                                        <p:cTn id="49" dur="500" fill="hold"/>
                                        <p:tgtEl>
                                          <p:spTgt spid="22"/>
                                        </p:tgtEl>
                                        <p:attrNameLst>
                                          <p:attrName>ppt_x</p:attrName>
                                        </p:attrNameLst>
                                      </p:cBhvr>
                                      <p:tavLst>
                                        <p:tav tm="0">
                                          <p:val>
                                            <p:strVal val="#ppt_x"/>
                                          </p:val>
                                        </p:tav>
                                        <p:tav tm="100000">
                                          <p:val>
                                            <p:strVal val="#ppt_x"/>
                                          </p:val>
                                        </p:tav>
                                      </p:tavLst>
                                    </p:anim>
                                    <p:anim calcmode="lin" valueType="num">
                                      <p:cBhvr additive="base">
                                        <p:cTn id="50"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51" fill="hold" nodeType="clickPar">
                      <p:stCondLst>
                        <p:cond delay="indefinite"/>
                      </p:stCondLst>
                      <p:childTnLst>
                        <p:par>
                          <p:cTn id="52" fill="hold" nodeType="afterGroup">
                            <p:stCondLst>
                              <p:cond delay="0"/>
                            </p:stCondLst>
                            <p:childTnLst>
                              <p:par>
                                <p:cTn id="53" presetID="3" presetClass="entr" presetSubtype="10" fill="hold" grpId="0" nodeType="clickEffect">
                                  <p:stCondLst>
                                    <p:cond delay="0"/>
                                  </p:stCondLst>
                                  <p:childTnLst>
                                    <p:set>
                                      <p:cBhvr>
                                        <p:cTn id="54" dur="1" fill="hold">
                                          <p:stCondLst>
                                            <p:cond delay="0"/>
                                          </p:stCondLst>
                                        </p:cTn>
                                        <p:tgtEl>
                                          <p:spTgt spid="14"/>
                                        </p:tgtEl>
                                        <p:attrNameLst>
                                          <p:attrName>style.visibility</p:attrName>
                                        </p:attrNameLst>
                                      </p:cBhvr>
                                      <p:to>
                                        <p:strVal val="visible"/>
                                      </p:to>
                                    </p:set>
                                    <p:animEffect transition="in" filter="blinds(horizontal)">
                                      <p:cBhvr>
                                        <p:cTn id="55" dur="500"/>
                                        <p:tgtEl>
                                          <p:spTgt spid="14"/>
                                        </p:tgtEl>
                                      </p:cBhvr>
                                    </p:animEffect>
                                  </p:childTnLst>
                                </p:cTn>
                              </p:par>
                            </p:childTnLst>
                          </p:cTn>
                        </p:par>
                      </p:childTnLst>
                    </p:cTn>
                  </p:par>
                  <p:par>
                    <p:cTn id="56" fill="hold" nodeType="clickPar">
                      <p:stCondLst>
                        <p:cond delay="indefinite"/>
                      </p:stCondLst>
                      <p:childTnLst>
                        <p:par>
                          <p:cTn id="57" fill="hold" nodeType="afterGroup">
                            <p:stCondLst>
                              <p:cond delay="0"/>
                            </p:stCondLst>
                            <p:childTnLst>
                              <p:par>
                                <p:cTn id="58" presetID="4" presetClass="entr" presetSubtype="16" fill="hold" grpId="0" nodeType="clickEffect">
                                  <p:stCondLst>
                                    <p:cond delay="0"/>
                                  </p:stCondLst>
                                  <p:childTnLst>
                                    <p:set>
                                      <p:cBhvr>
                                        <p:cTn id="59" dur="1" fill="hold">
                                          <p:stCondLst>
                                            <p:cond delay="0"/>
                                          </p:stCondLst>
                                        </p:cTn>
                                        <p:tgtEl>
                                          <p:spTgt spid="23"/>
                                        </p:tgtEl>
                                        <p:attrNameLst>
                                          <p:attrName>style.visibility</p:attrName>
                                        </p:attrNameLst>
                                      </p:cBhvr>
                                      <p:to>
                                        <p:strVal val="visible"/>
                                      </p:to>
                                    </p:set>
                                    <p:animEffect transition="in" filter="box(in)">
                                      <p:cBhvr>
                                        <p:cTn id="60"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P spid="16" grpId="0"/>
      <p:bldP spid="17" grpId="0"/>
      <p:bldP spid="18" grpId="0"/>
      <p:bldP spid="19" grpId="0"/>
      <p:bldP spid="20" grpId="0"/>
      <p:bldP spid="21" grpId="0"/>
      <p:bldP spid="22" grpId="0"/>
      <p:bldP spid="23" grpId="0"/>
    </p:bld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6498" name="矩形 106497"/>
          <p:cNvSpPr>
            <a:spLocks noRot="1"/>
          </p:cNvSpPr>
          <p:nvPr/>
        </p:nvSpPr>
        <p:spPr>
          <a:xfrm>
            <a:off x="1194758" y="70485"/>
            <a:ext cx="2857500" cy="533400"/>
          </a:xfrm>
          <a:prstGeom prst="rect">
            <a:avLst/>
          </a:prstGeom>
          <a:noFill/>
          <a:ln w="9525">
            <a:noFill/>
          </a:ln>
        </p:spPr>
        <p:txBody>
          <a:bodyPr anchor="ctr"/>
          <a:lstStyle>
            <a:lvl1pPr marL="0" lvl="0" indent="0" algn="ctr" defTabSz="914400" rtl="0" eaLnBrk="1" fontAlgn="base" latinLnBrk="0" hangingPunct="1">
              <a:lnSpc>
                <a:spcPct val="100000"/>
              </a:lnSpc>
              <a:spcBef>
                <a:spcPct val="0"/>
              </a:spcBef>
              <a:spcAft>
                <a:spcPct val="0"/>
              </a:spcAft>
              <a:buNone/>
              <a:defRPr sz="4400" u="none" kern="1200" baseline="0">
                <a:solidFill>
                  <a:schemeClr val="tx2"/>
                </a:solidFill>
                <a:latin typeface="Arial" pitchFamily="34" charset="0"/>
                <a:ea typeface="宋体" panose="02010600030101010101" pitchFamily="2" charset="-122"/>
              </a:defRPr>
            </a:lvl1pPr>
          </a:lstStyle>
          <a:p>
            <a:pPr algn="l"/>
            <a:endParaRPr lang="zh-CN" altLang="en-US" sz="3200" b="1">
              <a:solidFill>
                <a:srgbClr val="44546A"/>
              </a:solidFill>
              <a:latin typeface="黑体" pitchFamily="2" charset="-122"/>
              <a:ea typeface="黑体" pitchFamily="2" charset="-122"/>
            </a:endParaRPr>
          </a:p>
        </p:txBody>
      </p:sp>
      <p:sp>
        <p:nvSpPr>
          <p:cNvPr id="106500" name="文本框 106499"/>
          <p:cNvSpPr txBox="1"/>
          <p:nvPr/>
        </p:nvSpPr>
        <p:spPr>
          <a:xfrm>
            <a:off x="1714480" y="285728"/>
            <a:ext cx="7215238" cy="461665"/>
          </a:xfrm>
          <a:prstGeom prst="rect">
            <a:avLst/>
          </a:prstGeom>
          <a:noFill/>
          <a:ln w="9525">
            <a:noFill/>
          </a:ln>
        </p:spPr>
        <p:txBody>
          <a:bodyPr wrap="square">
            <a:spAutoFit/>
          </a:bodyPr>
          <a:lstStyle/>
          <a:p>
            <a:r>
              <a:rPr lang="zh-CN" altLang="en-US" sz="2400" b="1" smtClean="0">
                <a:solidFill>
                  <a:srgbClr val="44546A"/>
                </a:solidFill>
                <a:latin typeface="黑体" pitchFamily="2" charset="-122"/>
                <a:ea typeface="黑体" panose="02010609060101010101" pitchFamily="2" charset="-122"/>
              </a:rPr>
              <a:t>据所学，从以下角度分析归纳十月革命的特点</a:t>
            </a:r>
            <a:endParaRPr lang="zh-CN" altLang="en-US" sz="2400" b="1">
              <a:solidFill>
                <a:srgbClr val="44546A"/>
              </a:solidFill>
              <a:latin typeface="黑体" pitchFamily="2" charset="-122"/>
              <a:ea typeface="黑体" pitchFamily="2" charset="-122"/>
            </a:endParaRPr>
          </a:p>
        </p:txBody>
      </p:sp>
      <p:sp>
        <p:nvSpPr>
          <p:cNvPr id="106502" name="文本占位符 106501"/>
          <p:cNvSpPr>
            <a:spLocks noGrp="1" noRot="1"/>
          </p:cNvSpPr>
          <p:nvPr>
            <p:ph type="body" idx="1"/>
          </p:nvPr>
        </p:nvSpPr>
        <p:spPr>
          <a:xfrm>
            <a:off x="500034" y="1643050"/>
            <a:ext cx="1499900" cy="3143272"/>
          </a:xfrm>
        </p:spPr>
        <p:txBody>
          <a:bodyPr>
            <a:normAutofit fontScale="62500" lnSpcReduction="20000"/>
          </a:bodyPr>
          <a:lstStyle/>
          <a:p>
            <a:pPr>
              <a:buNone/>
            </a:pPr>
            <a:r>
              <a:rPr lang="en-US" altLang="zh-CN" sz="2800" b="1" smtClean="0">
                <a:solidFill>
                  <a:schemeClr val="tx2"/>
                </a:solidFill>
                <a:latin typeface="楷体_GB2312" pitchFamily="49" charset="-122"/>
                <a:ea typeface="楷体_GB2312" pitchFamily="49" charset="-122"/>
              </a:rPr>
              <a:t>①</a:t>
            </a:r>
            <a:r>
              <a:rPr lang="zh-CN" altLang="en-US" sz="2800" b="1" smtClean="0">
                <a:solidFill>
                  <a:schemeClr val="tx2"/>
                </a:solidFill>
                <a:latin typeface="楷体_GB2312" pitchFamily="49" charset="-122"/>
                <a:ea typeface="楷体_GB2312" pitchFamily="49" charset="-122"/>
              </a:rPr>
              <a:t>革命</a:t>
            </a:r>
            <a:r>
              <a:rPr lang="zh-CN" altLang="en-US" sz="2800" b="1">
                <a:solidFill>
                  <a:schemeClr val="tx2"/>
                </a:solidFill>
                <a:latin typeface="楷体_GB2312" pitchFamily="49" charset="-122"/>
                <a:ea typeface="楷体_GB2312" pitchFamily="49" charset="-122"/>
              </a:rPr>
              <a:t>方式</a:t>
            </a:r>
            <a:r>
              <a:rPr lang="zh-CN" altLang="en-US" sz="2800" b="1" smtClean="0">
                <a:solidFill>
                  <a:schemeClr val="tx2"/>
                </a:solidFill>
                <a:latin typeface="楷体_GB2312" pitchFamily="49" charset="-122"/>
                <a:ea typeface="楷体_GB2312" pitchFamily="49" charset="-122"/>
              </a:rPr>
              <a:t>：</a:t>
            </a:r>
            <a:endParaRPr lang="en-US" altLang="zh-CN" sz="2800" b="1" smtClean="0">
              <a:solidFill>
                <a:schemeClr val="tx2"/>
              </a:solidFill>
              <a:latin typeface="楷体_GB2312" pitchFamily="49" charset="-122"/>
              <a:ea typeface="楷体_GB2312" pitchFamily="49" charset="-122"/>
            </a:endParaRPr>
          </a:p>
          <a:p>
            <a:pPr>
              <a:buNone/>
            </a:pPr>
            <a:endParaRPr lang="zh-CN" altLang="en-US" sz="2800" b="1">
              <a:latin typeface="楷体_GB2312" pitchFamily="49" charset="-122"/>
              <a:ea typeface="楷体_GB2312" pitchFamily="49" charset="-122"/>
            </a:endParaRPr>
          </a:p>
          <a:p>
            <a:pPr>
              <a:buNone/>
            </a:pPr>
            <a:r>
              <a:rPr lang="en-US" altLang="zh-CN" sz="2800" b="1" smtClean="0">
                <a:solidFill>
                  <a:schemeClr val="tx2"/>
                </a:solidFill>
                <a:latin typeface="楷体_GB2312" pitchFamily="49" charset="-122"/>
                <a:ea typeface="楷体_GB2312" pitchFamily="49" charset="-122"/>
              </a:rPr>
              <a:t>②</a:t>
            </a:r>
            <a:r>
              <a:rPr lang="zh-CN" altLang="en-US" sz="2800" b="1" smtClean="0">
                <a:solidFill>
                  <a:schemeClr val="tx2"/>
                </a:solidFill>
                <a:latin typeface="楷体_GB2312" pitchFamily="49" charset="-122"/>
                <a:ea typeface="楷体_GB2312" pitchFamily="49" charset="-122"/>
              </a:rPr>
              <a:t>革命</a:t>
            </a:r>
            <a:r>
              <a:rPr lang="zh-CN" altLang="en-US" sz="2800" b="1">
                <a:solidFill>
                  <a:schemeClr val="tx2"/>
                </a:solidFill>
                <a:latin typeface="楷体_GB2312" pitchFamily="49" charset="-122"/>
                <a:ea typeface="楷体_GB2312" pitchFamily="49" charset="-122"/>
              </a:rPr>
              <a:t>道路</a:t>
            </a:r>
            <a:r>
              <a:rPr lang="zh-CN" altLang="en-US" sz="2800" b="1" smtClean="0">
                <a:solidFill>
                  <a:schemeClr val="tx2"/>
                </a:solidFill>
                <a:latin typeface="楷体_GB2312" pitchFamily="49" charset="-122"/>
                <a:ea typeface="楷体_GB2312" pitchFamily="49" charset="-122"/>
              </a:rPr>
              <a:t>：</a:t>
            </a:r>
            <a:endParaRPr lang="en-US" altLang="zh-CN" sz="2800" b="1" smtClean="0">
              <a:solidFill>
                <a:schemeClr val="tx2"/>
              </a:solidFill>
              <a:latin typeface="楷体_GB2312" pitchFamily="49" charset="-122"/>
              <a:ea typeface="楷体_GB2312" pitchFamily="49" charset="-122"/>
            </a:endParaRPr>
          </a:p>
          <a:p>
            <a:pPr>
              <a:buNone/>
            </a:pPr>
            <a:endParaRPr lang="en-US" altLang="zh-CN" sz="2800" b="1" smtClean="0">
              <a:solidFill>
                <a:schemeClr val="tx2"/>
              </a:solidFill>
              <a:latin typeface="楷体_GB2312" pitchFamily="49" charset="-122"/>
              <a:ea typeface="楷体_GB2312" pitchFamily="49" charset="-122"/>
            </a:endParaRPr>
          </a:p>
          <a:p>
            <a:pPr>
              <a:buNone/>
            </a:pPr>
            <a:endParaRPr lang="zh-CN" altLang="en-US" sz="2800" b="1">
              <a:latin typeface="楷体_GB2312" pitchFamily="49" charset="-122"/>
              <a:ea typeface="楷体_GB2312" pitchFamily="49" charset="-122"/>
            </a:endParaRPr>
          </a:p>
          <a:p>
            <a:pPr>
              <a:buNone/>
            </a:pPr>
            <a:r>
              <a:rPr lang="en-US" altLang="zh-CN" sz="2800" b="1" smtClean="0">
                <a:solidFill>
                  <a:schemeClr val="tx2"/>
                </a:solidFill>
                <a:latin typeface="楷体_GB2312" pitchFamily="49" charset="-122"/>
                <a:ea typeface="楷体_GB2312" pitchFamily="49" charset="-122"/>
              </a:rPr>
              <a:t>③</a:t>
            </a:r>
            <a:r>
              <a:rPr lang="zh-CN" altLang="en-US" sz="2800" b="1" smtClean="0">
                <a:solidFill>
                  <a:schemeClr val="tx2"/>
                </a:solidFill>
                <a:latin typeface="楷体_GB2312" pitchFamily="49" charset="-122"/>
                <a:ea typeface="楷体_GB2312" pitchFamily="49" charset="-122"/>
              </a:rPr>
              <a:t>革命</a:t>
            </a:r>
            <a:r>
              <a:rPr lang="zh-CN" altLang="en-US" sz="2800" b="1">
                <a:solidFill>
                  <a:schemeClr val="tx2"/>
                </a:solidFill>
                <a:latin typeface="楷体_GB2312" pitchFamily="49" charset="-122"/>
                <a:ea typeface="楷体_GB2312" pitchFamily="49" charset="-122"/>
              </a:rPr>
              <a:t>阶段</a:t>
            </a:r>
            <a:r>
              <a:rPr lang="zh-CN" altLang="en-US" sz="2800" b="1" smtClean="0">
                <a:solidFill>
                  <a:schemeClr val="tx2"/>
                </a:solidFill>
                <a:latin typeface="楷体_GB2312" pitchFamily="49" charset="-122"/>
                <a:ea typeface="楷体_GB2312" pitchFamily="49" charset="-122"/>
              </a:rPr>
              <a:t>：</a:t>
            </a:r>
            <a:endParaRPr lang="en-US" altLang="zh-CN" sz="2800" b="1" smtClean="0">
              <a:solidFill>
                <a:schemeClr val="tx2"/>
              </a:solidFill>
              <a:latin typeface="楷体_GB2312" pitchFamily="49" charset="-122"/>
              <a:ea typeface="楷体_GB2312" pitchFamily="49" charset="-122"/>
            </a:endParaRPr>
          </a:p>
          <a:p>
            <a:pPr>
              <a:buNone/>
            </a:pPr>
            <a:endParaRPr lang="en-US" altLang="zh-CN" sz="2800" b="1" smtClean="0">
              <a:solidFill>
                <a:schemeClr val="tx2"/>
              </a:solidFill>
              <a:latin typeface="楷体_GB2312" pitchFamily="49" charset="-122"/>
              <a:ea typeface="楷体_GB2312" pitchFamily="49" charset="-122"/>
            </a:endParaRPr>
          </a:p>
          <a:p>
            <a:pPr>
              <a:buNone/>
            </a:pPr>
            <a:endParaRPr lang="zh-CN" altLang="en-US" sz="2800" b="1">
              <a:latin typeface="楷体_GB2312" pitchFamily="49" charset="-122"/>
              <a:ea typeface="楷体_GB2312" pitchFamily="49" charset="-122"/>
            </a:endParaRPr>
          </a:p>
          <a:p>
            <a:pPr>
              <a:buNone/>
            </a:pPr>
            <a:r>
              <a:rPr lang="en-US" altLang="zh-CN" sz="2800" b="1" smtClean="0">
                <a:solidFill>
                  <a:schemeClr val="tx2"/>
                </a:solidFill>
                <a:latin typeface="楷体_GB2312" pitchFamily="49" charset="-122"/>
                <a:ea typeface="楷体_GB2312" pitchFamily="49" charset="-122"/>
              </a:rPr>
              <a:t>④</a:t>
            </a:r>
            <a:r>
              <a:rPr lang="zh-CN" altLang="en-US" sz="2800" b="1" smtClean="0">
                <a:solidFill>
                  <a:schemeClr val="tx2"/>
                </a:solidFill>
                <a:latin typeface="楷体_GB2312" pitchFamily="49" charset="-122"/>
                <a:ea typeface="楷体_GB2312" pitchFamily="49" charset="-122"/>
              </a:rPr>
              <a:t>理论</a:t>
            </a:r>
            <a:r>
              <a:rPr lang="zh-CN" altLang="en-US" sz="2800" b="1">
                <a:solidFill>
                  <a:schemeClr val="tx2"/>
                </a:solidFill>
                <a:latin typeface="楷体_GB2312" pitchFamily="49" charset="-122"/>
                <a:ea typeface="楷体_GB2312" pitchFamily="49" charset="-122"/>
              </a:rPr>
              <a:t>角度</a:t>
            </a:r>
            <a:r>
              <a:rPr lang="zh-CN" altLang="en-US" sz="2800" b="1" smtClean="0">
                <a:solidFill>
                  <a:schemeClr val="tx2"/>
                </a:solidFill>
                <a:latin typeface="楷体_GB2312" pitchFamily="49" charset="-122"/>
                <a:ea typeface="楷体_GB2312" pitchFamily="49" charset="-122"/>
              </a:rPr>
              <a:t>：</a:t>
            </a:r>
            <a:endParaRPr lang="zh-CN" altLang="en-US" sz="2800" b="1">
              <a:latin typeface="楷体_GB2312" pitchFamily="49" charset="-122"/>
              <a:ea typeface="楷体_GB2312" pitchFamily="49" charset="-122"/>
            </a:endParaRPr>
          </a:p>
          <a:p>
            <a:pPr algn="ctr">
              <a:buNone/>
            </a:pPr>
            <a:r>
              <a:rPr lang="zh-CN" altLang="en-US" sz="3600" b="1">
                <a:solidFill>
                  <a:schemeClr val="tx2"/>
                </a:solidFill>
                <a:latin typeface="黑体" pitchFamily="2" charset="-122"/>
                <a:ea typeface="黑体" panose="02010609060101010101" pitchFamily="2" charset="-122"/>
              </a:rPr>
              <a:t>　</a:t>
            </a:r>
          </a:p>
        </p:txBody>
      </p:sp>
      <p:sp>
        <p:nvSpPr>
          <p:cNvPr id="6" name="矩形 5"/>
          <p:cNvSpPr/>
          <p:nvPr/>
        </p:nvSpPr>
        <p:spPr>
          <a:xfrm>
            <a:off x="2071670" y="1643050"/>
            <a:ext cx="3903633" cy="369332"/>
          </a:xfrm>
          <a:prstGeom prst="rect">
            <a:avLst/>
          </a:prstGeom>
        </p:spPr>
        <p:txBody>
          <a:bodyPr wrap="none">
            <a:spAutoFit/>
          </a:bodyPr>
          <a:lstStyle/>
          <a:p>
            <a:r>
              <a:rPr lang="zh-CN" altLang="en-US" b="1" smtClean="0">
                <a:latin typeface="楷体_GB2312" pitchFamily="49" charset="-122"/>
                <a:ea typeface="楷体_GB2312" pitchFamily="49" charset="-122"/>
              </a:rPr>
              <a:t>由设想和平夺权到暴力革命的形式；</a:t>
            </a:r>
            <a:endParaRPr lang="zh-CN" altLang="en-US"/>
          </a:p>
        </p:txBody>
      </p:sp>
      <p:sp>
        <p:nvSpPr>
          <p:cNvPr id="7" name="矩形 6"/>
          <p:cNvSpPr/>
          <p:nvPr/>
        </p:nvSpPr>
        <p:spPr>
          <a:xfrm>
            <a:off x="2071670" y="2214554"/>
            <a:ext cx="2973891" cy="369332"/>
          </a:xfrm>
          <a:prstGeom prst="rect">
            <a:avLst/>
          </a:prstGeom>
        </p:spPr>
        <p:txBody>
          <a:bodyPr wrap="none">
            <a:spAutoFit/>
          </a:bodyPr>
          <a:lstStyle/>
          <a:p>
            <a:r>
              <a:rPr lang="zh-CN" altLang="en-US" b="1" smtClean="0">
                <a:latin typeface="楷体_GB2312" pitchFamily="49" charset="-122"/>
                <a:ea typeface="楷体_GB2312" pitchFamily="49" charset="-122"/>
              </a:rPr>
              <a:t>走以城市中心的革命道路；</a:t>
            </a:r>
            <a:endParaRPr lang="zh-CN" altLang="en-US"/>
          </a:p>
        </p:txBody>
      </p:sp>
      <p:sp>
        <p:nvSpPr>
          <p:cNvPr id="8" name="矩形 7"/>
          <p:cNvSpPr/>
          <p:nvPr/>
        </p:nvSpPr>
        <p:spPr>
          <a:xfrm>
            <a:off x="2143108" y="3000372"/>
            <a:ext cx="4572000" cy="646331"/>
          </a:xfrm>
          <a:prstGeom prst="rect">
            <a:avLst/>
          </a:prstGeom>
        </p:spPr>
        <p:txBody>
          <a:bodyPr>
            <a:spAutoFit/>
          </a:bodyPr>
          <a:lstStyle/>
          <a:p>
            <a:r>
              <a:rPr lang="zh-CN" altLang="en-US" b="1" smtClean="0">
                <a:latin typeface="楷体_GB2312" pitchFamily="49" charset="-122"/>
                <a:ea typeface="楷体_GB2312" pitchFamily="49" charset="-122"/>
              </a:rPr>
              <a:t>经历了资产阶级民主革命和社会主义革命两个紧密相连不同性质的阶段</a:t>
            </a:r>
            <a:endParaRPr lang="zh-CN" altLang="en-US"/>
          </a:p>
        </p:txBody>
      </p:sp>
      <p:sp>
        <p:nvSpPr>
          <p:cNvPr id="9" name="矩形 8"/>
          <p:cNvSpPr/>
          <p:nvPr/>
        </p:nvSpPr>
        <p:spPr>
          <a:xfrm>
            <a:off x="2143108" y="3857628"/>
            <a:ext cx="4572000" cy="646331"/>
          </a:xfrm>
          <a:prstGeom prst="rect">
            <a:avLst/>
          </a:prstGeom>
        </p:spPr>
        <p:txBody>
          <a:bodyPr>
            <a:spAutoFit/>
          </a:bodyPr>
          <a:lstStyle/>
          <a:p>
            <a:r>
              <a:rPr lang="zh-CN" altLang="en-US" b="1" smtClean="0">
                <a:latin typeface="楷体_GB2312" pitchFamily="49" charset="-122"/>
                <a:ea typeface="楷体_GB2312" pitchFamily="49" charset="-122"/>
              </a:rPr>
              <a:t>创立了无产阶级革命可以在一个国家实现的学说</a:t>
            </a:r>
            <a:endParaRPr lang="zh-CN" altLang="en-US"/>
          </a:p>
        </p:txBody>
      </p:sp>
      <p:sp>
        <p:nvSpPr>
          <p:cNvPr id="10" name="矩形 9"/>
          <p:cNvSpPr/>
          <p:nvPr/>
        </p:nvSpPr>
        <p:spPr>
          <a:xfrm>
            <a:off x="0" y="142852"/>
            <a:ext cx="1543050" cy="990600"/>
          </a:xfrm>
          <a:prstGeom prst="rect">
            <a:avLst/>
          </a:prstGeom>
        </p:spPr>
        <p:txBody>
          <a:bodyPr wrap="none" fromWordArt="1">
            <a:prstTxWarp prst="textCascadeUp">
              <a:avLst>
                <a:gd name="adj" fmla="val 100000"/>
              </a:avLst>
            </a:prstTxWarp>
            <a:normAutofit/>
            <a:scene3d>
              <a:camera prst="legacyPerspectiveFront">
                <a:rot lat="20520000" lon="1080000" rev="0"/>
              </a:camera>
              <a:lightRig rig="legacyHarsh2" dir="b"/>
            </a:scene3d>
            <a:sp3d extrusionH="430200" prstMaterial="legacyMatte">
              <a:extrusionClr>
                <a:srgbClr val="FF6600"/>
              </a:extrusionClr>
            </a:sp3d>
          </a:bodyPr>
          <a:lstStyle/>
          <a:p>
            <a:pPr algn="ctr"/>
            <a:r>
              <a:rPr lang="zh-CN" altLang="en-US" sz="3600" smtClean="0">
                <a:gradFill rotWithShape="0">
                  <a:gsLst>
                    <a:gs pos="0">
                      <a:srgbClr val="FFE701"/>
                    </a:gs>
                    <a:gs pos="100000">
                      <a:srgbClr val="FE3E02"/>
                    </a:gs>
                  </a:gsLst>
                  <a:lin ang="5400000" scaled="1"/>
                </a:gradFill>
                <a:latin typeface="宋体" charset="0"/>
                <a:ea typeface="宋体" charset="0"/>
              </a:rPr>
              <a:t>合作学习</a:t>
            </a:r>
            <a:endParaRPr lang="zh-CN" altLang="en-US" sz="3600">
              <a:gradFill rotWithShape="0">
                <a:gsLst>
                  <a:gs pos="0">
                    <a:srgbClr val="FFE701"/>
                  </a:gs>
                  <a:gs pos="100000">
                    <a:srgbClr val="FE3E02"/>
                  </a:gs>
                </a:gsLst>
                <a:lin ang="5400000" scaled="1"/>
              </a:gradFill>
              <a:latin typeface="宋体"/>
              <a:ea typeface="宋体"/>
            </a:endParaRPr>
          </a:p>
        </p:txBody>
      </p:sp>
    </p:spTree>
    <p:extLst>
      <p:ext uri="{BB962C8B-B14F-4D97-AF65-F5344CB8AC3E}">
        <p14:creationId xmlns:p14="http://schemas.microsoft.com/office/powerpoint/2010/main" val="2669555846"/>
      </p:ext>
    </p:extLst>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fill="hold"/>
                                        <p:tgtEl>
                                          <p:spTgt spid="9"/>
                                        </p:tgtEl>
                                        <p:attrNameLst>
                                          <p:attrName>ppt_x</p:attrName>
                                        </p:attrNameLst>
                                      </p:cBhvr>
                                      <p:tavLst>
                                        <p:tav tm="0">
                                          <p:val>
                                            <p:strVal val="#ppt_x"/>
                                          </p:val>
                                        </p:tav>
                                        <p:tav tm="100000">
                                          <p:val>
                                            <p:strVal val="#ppt_x"/>
                                          </p:val>
                                        </p:tav>
                                      </p:tavLst>
                                    </p:anim>
                                    <p:anim calcmode="lin" valueType="num">
                                      <p:cBhvr additive="base">
                                        <p:cTn id="2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p:bldLs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矩形 2"/>
          <p:cNvSpPr/>
          <p:nvPr/>
        </p:nvSpPr>
        <p:spPr>
          <a:xfrm>
            <a:off x="671492" y="1651061"/>
            <a:ext cx="7202613" cy="3970318"/>
          </a:xfrm>
          <a:prstGeom prst="rect">
            <a:avLst/>
          </a:prstGeom>
        </p:spPr>
        <p:txBody>
          <a:bodyPr wrap="none">
            <a:spAutoFit/>
          </a:bodyPr>
          <a:lstStyle/>
          <a:p>
            <a:r>
              <a:rPr lang="en-US" altLang="zh-CN" sz="2800" b="1" kern="100">
                <a:solidFill>
                  <a:srgbClr val="000000"/>
                </a:solidFill>
                <a:latin typeface="宋体" panose="02010600030101010101" pitchFamily="2" charset="-122"/>
                <a:cs typeface="Times New Roman" panose="02020603050405020304" pitchFamily="18" charset="0"/>
              </a:rPr>
              <a:t>1</a:t>
            </a:r>
            <a:r>
              <a:rPr lang="zh-CN" altLang="zh-CN" sz="2800" b="1" kern="100">
                <a:solidFill>
                  <a:srgbClr val="000000"/>
                </a:solidFill>
                <a:ea typeface="宋体" panose="02010600030101010101" pitchFamily="2" charset="-122"/>
                <a:cs typeface="Times New Roman" panose="02020603050405020304" pitchFamily="18" charset="0"/>
              </a:rPr>
              <a:t>、战时共产主义政策（</a:t>
            </a:r>
            <a:r>
              <a:rPr lang="en-US" altLang="zh-CN" sz="2800" b="1" kern="100">
                <a:solidFill>
                  <a:srgbClr val="000000"/>
                </a:solidFill>
                <a:ea typeface="宋体" panose="02010600030101010101" pitchFamily="2" charset="-122"/>
                <a:cs typeface="Times New Roman" panose="02020603050405020304" pitchFamily="18" charset="0"/>
              </a:rPr>
              <a:t>1918</a:t>
            </a:r>
            <a:r>
              <a:rPr lang="zh-CN" altLang="zh-CN" sz="2800" b="1" kern="100">
                <a:solidFill>
                  <a:srgbClr val="000000"/>
                </a:solidFill>
                <a:ea typeface="宋体" panose="02010600030101010101" pitchFamily="2" charset="-122"/>
                <a:cs typeface="Times New Roman" panose="02020603050405020304" pitchFamily="18" charset="0"/>
              </a:rPr>
              <a:t>—</a:t>
            </a:r>
            <a:r>
              <a:rPr lang="en-US" altLang="zh-CN" sz="2800" b="1" kern="100" smtClean="0">
                <a:solidFill>
                  <a:srgbClr val="000000"/>
                </a:solidFill>
                <a:ea typeface="宋体" panose="02010600030101010101" pitchFamily="2" charset="-122"/>
                <a:cs typeface="Times New Roman" panose="02020603050405020304" pitchFamily="18" charset="0"/>
              </a:rPr>
              <a:t>1921</a:t>
            </a:r>
            <a:r>
              <a:rPr lang="zh-CN" altLang="en-US" sz="2800" b="1" kern="100" smtClean="0">
                <a:solidFill>
                  <a:srgbClr val="000000"/>
                </a:solidFill>
                <a:ea typeface="宋体" panose="02010600030101010101" pitchFamily="2" charset="-122"/>
                <a:cs typeface="Times New Roman" panose="02020603050405020304" pitchFamily="18" charset="0"/>
              </a:rPr>
              <a:t>，</a:t>
            </a:r>
            <a:r>
              <a:rPr lang="zh-CN" altLang="zh-CN" sz="2800" b="1" kern="100" smtClean="0">
                <a:solidFill>
                  <a:srgbClr val="000000"/>
                </a:solidFill>
                <a:ea typeface="宋体" panose="02010600030101010101" pitchFamily="2" charset="-122"/>
                <a:cs typeface="Times New Roman" panose="02020603050405020304" pitchFamily="18" charset="0"/>
              </a:rPr>
              <a:t>列宁）</a:t>
            </a:r>
            <a:endParaRPr lang="en-US" altLang="zh-CN" sz="2800" b="1" kern="100" smtClean="0">
              <a:solidFill>
                <a:srgbClr val="000000"/>
              </a:solidFill>
              <a:ea typeface="宋体" pitchFamily="2" charset="-122"/>
              <a:cs typeface="Times New Roman" panose="02020603050405020304" pitchFamily="18" charset="0"/>
            </a:endParaRPr>
          </a:p>
          <a:p>
            <a:endParaRPr lang="en-US" altLang="zh-CN" sz="2800" b="1" kern="100" smtClean="0">
              <a:solidFill>
                <a:srgbClr val="000000"/>
              </a:solidFill>
              <a:ea typeface="宋体" panose="02010600030101010101" pitchFamily="2" charset="-122"/>
              <a:cs typeface="Times New Roman" panose="02020603050405020304" pitchFamily="18" charset="0"/>
            </a:endParaRPr>
          </a:p>
          <a:p>
            <a:endParaRPr lang="en-US" altLang="zh-CN" sz="2800" b="1" kern="100">
              <a:solidFill>
                <a:srgbClr val="000000"/>
              </a:solidFill>
              <a:ea typeface="宋体" pitchFamily="2" charset="-122"/>
              <a:cs typeface="Times New Roman" panose="02020603050405020304" pitchFamily="18" charset="0"/>
            </a:endParaRPr>
          </a:p>
          <a:p>
            <a:endParaRPr lang="en-US" altLang="zh-CN" sz="2800" b="1" kern="100" smtClean="0">
              <a:solidFill>
                <a:srgbClr val="000000"/>
              </a:solidFill>
              <a:ea typeface="宋体" panose="02010600030101010101" pitchFamily="2" charset="-122"/>
              <a:cs typeface="Times New Roman" panose="02020603050405020304" pitchFamily="18" charset="0"/>
            </a:endParaRPr>
          </a:p>
          <a:p>
            <a:r>
              <a:rPr lang="en-US" altLang="zh-CN" sz="2800" b="1" kern="100" smtClean="0">
                <a:solidFill>
                  <a:srgbClr val="000000"/>
                </a:solidFill>
                <a:ea typeface="宋体" panose="02010600030101010101" pitchFamily="2" charset="-122"/>
                <a:cs typeface="Times New Roman" panose="02020603050405020304" pitchFamily="18" charset="0"/>
              </a:rPr>
              <a:t>2</a:t>
            </a:r>
            <a:r>
              <a:rPr lang="zh-CN" altLang="en-US" sz="2800" b="1" kern="100" smtClean="0">
                <a:solidFill>
                  <a:srgbClr val="000000"/>
                </a:solidFill>
                <a:ea typeface="宋体" panose="02010600030101010101" pitchFamily="2" charset="-122"/>
                <a:cs typeface="Times New Roman" panose="02020603050405020304" pitchFamily="18" charset="0"/>
              </a:rPr>
              <a:t>、新经济政策（</a:t>
            </a:r>
            <a:r>
              <a:rPr lang="en-US" altLang="zh-CN" sz="2800" b="1" kern="100" smtClean="0">
                <a:solidFill>
                  <a:srgbClr val="000000"/>
                </a:solidFill>
                <a:ea typeface="宋体" panose="02010600030101010101" pitchFamily="2" charset="-122"/>
                <a:cs typeface="Times New Roman" panose="02020603050405020304" pitchFamily="18" charset="0"/>
              </a:rPr>
              <a:t>1921—1927</a:t>
            </a:r>
            <a:r>
              <a:rPr lang="zh-CN" altLang="en-US" sz="2800" b="1" kern="100" smtClean="0">
                <a:solidFill>
                  <a:srgbClr val="000000"/>
                </a:solidFill>
                <a:ea typeface="宋体" panose="02010600030101010101" pitchFamily="2" charset="-122"/>
                <a:cs typeface="Times New Roman" panose="02020603050405020304" pitchFamily="18" charset="0"/>
              </a:rPr>
              <a:t>，列宁）</a:t>
            </a:r>
            <a:endParaRPr lang="en-US" altLang="zh-CN" sz="2800" b="1" kern="100" smtClean="0">
              <a:solidFill>
                <a:srgbClr val="000000"/>
              </a:solidFill>
              <a:ea typeface="宋体" panose="02010600030101010101" pitchFamily="2" charset="-122"/>
              <a:cs typeface="Times New Roman" panose="02020603050405020304" pitchFamily="18" charset="0"/>
            </a:endParaRPr>
          </a:p>
          <a:p>
            <a:endParaRPr lang="en-US" altLang="zh-CN" sz="2800" b="1" kern="100" smtClean="0">
              <a:solidFill>
                <a:srgbClr val="000000"/>
              </a:solidFill>
              <a:ea typeface="宋体" panose="02010600030101010101" pitchFamily="2" charset="-122"/>
              <a:cs typeface="Times New Roman" panose="02020603050405020304" pitchFamily="18" charset="0"/>
            </a:endParaRPr>
          </a:p>
          <a:p>
            <a:endParaRPr lang="en-US" altLang="zh-CN" sz="2800" b="1" kern="100">
              <a:solidFill>
                <a:srgbClr val="000000"/>
              </a:solidFill>
              <a:ea typeface="宋体" panose="02010600030101010101" pitchFamily="2" charset="-122"/>
              <a:cs typeface="Times New Roman" panose="02020603050405020304" pitchFamily="18" charset="0"/>
            </a:endParaRPr>
          </a:p>
          <a:p>
            <a:endParaRPr lang="en-US" altLang="zh-CN" sz="2800" b="1" kern="100" smtClean="0">
              <a:solidFill>
                <a:srgbClr val="000000"/>
              </a:solidFill>
              <a:ea typeface="宋体" panose="02010600030101010101" pitchFamily="2" charset="-122"/>
              <a:cs typeface="Times New Roman" panose="02020603050405020304" pitchFamily="18" charset="0"/>
            </a:endParaRPr>
          </a:p>
          <a:p>
            <a:r>
              <a:rPr lang="en-US" altLang="zh-CN" sz="2800" b="1" kern="100" smtClean="0">
                <a:solidFill>
                  <a:srgbClr val="000000"/>
                </a:solidFill>
                <a:ea typeface="宋体" panose="02010600030101010101" pitchFamily="2" charset="-122"/>
                <a:cs typeface="Times New Roman" panose="02020603050405020304" pitchFamily="18" charset="0"/>
              </a:rPr>
              <a:t>3</a:t>
            </a:r>
            <a:r>
              <a:rPr lang="zh-CN" altLang="en-US" sz="2800" b="1" kern="100" smtClean="0">
                <a:solidFill>
                  <a:srgbClr val="000000"/>
                </a:solidFill>
                <a:ea typeface="宋体" panose="02010600030101010101" pitchFamily="2" charset="-122"/>
                <a:cs typeface="Times New Roman" panose="02020603050405020304" pitchFamily="18" charset="0"/>
              </a:rPr>
              <a:t>、苏联模式（</a:t>
            </a:r>
            <a:r>
              <a:rPr lang="en-US" altLang="zh-CN" sz="2800" b="1" kern="100" smtClean="0">
                <a:solidFill>
                  <a:srgbClr val="000000"/>
                </a:solidFill>
                <a:ea typeface="宋体" panose="02010600030101010101" pitchFamily="2" charset="-122"/>
                <a:cs typeface="Times New Roman" panose="02020603050405020304" pitchFamily="18" charset="0"/>
              </a:rPr>
              <a:t>20</a:t>
            </a:r>
            <a:r>
              <a:rPr lang="zh-CN" altLang="en-US" sz="2800" b="1" kern="100" smtClean="0">
                <a:solidFill>
                  <a:srgbClr val="000000"/>
                </a:solidFill>
                <a:ea typeface="宋体" panose="02010600030101010101" pitchFamily="2" charset="-122"/>
                <a:cs typeface="Times New Roman" panose="02020603050405020304" pitchFamily="18" charset="0"/>
              </a:rPr>
              <a:t>世纪</a:t>
            </a:r>
            <a:r>
              <a:rPr lang="en-US" altLang="zh-CN" sz="2800" b="1" kern="100" smtClean="0">
                <a:solidFill>
                  <a:srgbClr val="000000"/>
                </a:solidFill>
                <a:ea typeface="宋体" panose="02010600030101010101" pitchFamily="2" charset="-122"/>
                <a:cs typeface="Times New Roman" panose="02020603050405020304" pitchFamily="18" charset="0"/>
              </a:rPr>
              <a:t>30</a:t>
            </a:r>
            <a:r>
              <a:rPr lang="zh-CN" altLang="en-US" sz="2800" b="1" kern="100" smtClean="0">
                <a:solidFill>
                  <a:srgbClr val="000000"/>
                </a:solidFill>
                <a:ea typeface="宋体" panose="02010600030101010101" pitchFamily="2" charset="-122"/>
                <a:cs typeface="Times New Roman" panose="02020603050405020304" pitchFamily="18" charset="0"/>
              </a:rPr>
              <a:t>年代确立）</a:t>
            </a:r>
            <a:endParaRPr lang="zh-CN" altLang="en-US" sz="2800"/>
          </a:p>
        </p:txBody>
      </p:sp>
      <p:sp>
        <p:nvSpPr>
          <p:cNvPr id="6" name="文本框 71687"/>
          <p:cNvSpPr txBox="1"/>
          <p:nvPr/>
        </p:nvSpPr>
        <p:spPr>
          <a:xfrm>
            <a:off x="684212" y="188913"/>
            <a:ext cx="7602563" cy="769441"/>
          </a:xfrm>
          <a:prstGeom prst="rect">
            <a:avLst/>
          </a:prstGeom>
          <a:solidFill>
            <a:srgbClr val="000000"/>
          </a:solidFill>
          <a:ln w="9525">
            <a:noFill/>
          </a:ln>
        </p:spPr>
        <p:txBody>
          <a:bodyPr wrap="square" anchor="t">
            <a:spAutoFit/>
          </a:bodyPr>
          <a:lstStyle/>
          <a:p>
            <a:pPr>
              <a:spcBef>
                <a:spcPct val="50000"/>
              </a:spcBef>
            </a:pPr>
            <a:r>
              <a:rPr lang="zh-CN" altLang="en-US" sz="4400" b="1" smtClean="0">
                <a:solidFill>
                  <a:srgbClr val="FFFF00"/>
                </a:solidFill>
                <a:latin typeface="Times New Roman" panose="02020603050405020304" pitchFamily="18" charset="0"/>
                <a:ea typeface="黑体" panose="02010609060101010101" pitchFamily="2" charset="-122"/>
              </a:rPr>
              <a:t>二、苏联的社会主义实践</a:t>
            </a:r>
            <a:endParaRPr lang="zh-CN" altLang="en-US" sz="4400" b="1">
              <a:solidFill>
                <a:srgbClr val="FFFF00"/>
              </a:solidFill>
              <a:latin typeface="Times New Roman" pitchFamily="18" charset="0"/>
              <a:ea typeface="黑体" pitchFamily="2" charset="-122"/>
            </a:endParaRPr>
          </a:p>
        </p:txBody>
      </p:sp>
    </p:spTree>
  </p:cSld>
  <p:clrMapOvr>
    <a:masterClrMapping/>
  </p:clrMapOvr>
  <p:transition/>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TextBox 2"/>
          <p:cNvSpPr txBox="1"/>
          <p:nvPr/>
        </p:nvSpPr>
        <p:spPr>
          <a:xfrm>
            <a:off x="393326" y="1210422"/>
            <a:ext cx="3822327" cy="5078313"/>
          </a:xfrm>
          <a:prstGeom prst="rect">
            <a:avLst/>
          </a:prstGeom>
          <a:noFill/>
          <a:ln>
            <a:solidFill>
              <a:schemeClr val="tx1"/>
            </a:solidFill>
          </a:ln>
        </p:spPr>
        <p:txBody>
          <a:bodyPr wrap="square" rtlCol="0">
            <a:spAutoFit/>
          </a:bodyPr>
          <a:lstStyle/>
          <a:p>
            <a:pPr>
              <a:lnSpc>
                <a:spcPct val="150000"/>
              </a:lnSpc>
            </a:pPr>
            <a:r>
              <a:rPr lang="zh-CN" altLang="en-US" sz="2400" b="1">
                <a:solidFill>
                  <a:prstClr val="black"/>
                </a:solidFill>
                <a:latin typeface="楷体" panose="02010609060101010101" pitchFamily="49" charset="-122"/>
                <a:ea typeface="楷体" panose="02010609060101010101" pitchFamily="49" charset="-122"/>
              </a:rPr>
              <a:t>材料一：同志们，炮火包围着我们，</a:t>
            </a:r>
            <a:endParaRPr lang="en-US" altLang="zh-CN" sz="2400" b="1">
              <a:solidFill>
                <a:prstClr val="black"/>
              </a:solidFill>
              <a:latin typeface="楷体" pitchFamily="49" charset="-122"/>
              <a:ea typeface="楷体" panose="02010609060101010101" pitchFamily="49" charset="-122"/>
            </a:endParaRPr>
          </a:p>
          <a:p>
            <a:pPr>
              <a:lnSpc>
                <a:spcPct val="150000"/>
              </a:lnSpc>
            </a:pPr>
            <a:r>
              <a:rPr lang="zh-CN" altLang="en-US" sz="2400" b="1">
                <a:solidFill>
                  <a:prstClr val="black"/>
                </a:solidFill>
                <a:latin typeface="楷体" panose="02010609060101010101" pitchFamily="49" charset="-122"/>
                <a:ea typeface="楷体" panose="02010609060101010101" pitchFamily="49" charset="-122"/>
              </a:rPr>
              <a:t>凶猛的</a:t>
            </a:r>
            <a:r>
              <a:rPr lang="zh-CN" altLang="en-US" sz="2400" b="1">
                <a:solidFill>
                  <a:srgbClr val="FF0000"/>
                </a:solidFill>
                <a:latin typeface="楷体" panose="02010609060101010101" pitchFamily="49" charset="-122"/>
                <a:ea typeface="楷体" panose="02010609060101010101" pitchFamily="49" charset="-122"/>
              </a:rPr>
              <a:t>野兽</a:t>
            </a:r>
            <a:r>
              <a:rPr lang="zh-CN" altLang="en-US" sz="2400" b="1">
                <a:solidFill>
                  <a:prstClr val="black"/>
                </a:solidFill>
                <a:latin typeface="楷体" panose="02010609060101010101" pitchFamily="49" charset="-122"/>
                <a:ea typeface="楷体" panose="02010609060101010101" pitchFamily="49" charset="-122"/>
              </a:rPr>
              <a:t>齐向我们猛扑。</a:t>
            </a:r>
            <a:endParaRPr lang="en-US" altLang="zh-CN" sz="2400" b="1">
              <a:solidFill>
                <a:prstClr val="black"/>
              </a:solidFill>
              <a:latin typeface="楷体" panose="02010609060101010101" pitchFamily="49" charset="-122"/>
              <a:ea typeface="楷体" panose="02010609060101010101" pitchFamily="49" charset="-122"/>
            </a:endParaRPr>
          </a:p>
          <a:p>
            <a:pPr>
              <a:lnSpc>
                <a:spcPct val="150000"/>
              </a:lnSpc>
            </a:pPr>
            <a:r>
              <a:rPr lang="zh-CN" altLang="en-US" sz="2400" b="1">
                <a:solidFill>
                  <a:prstClr val="black"/>
                </a:solidFill>
                <a:latin typeface="楷体" panose="02010609060101010101" pitchFamily="49" charset="-122"/>
                <a:ea typeface="楷体" panose="02010609060101010101" pitchFamily="49" charset="-122"/>
              </a:rPr>
              <a:t>祖国的土地上盘踞着</a:t>
            </a:r>
            <a:r>
              <a:rPr lang="zh-CN" altLang="en-US" sz="2400" b="1">
                <a:solidFill>
                  <a:srgbClr val="FF0000"/>
                </a:solidFill>
                <a:latin typeface="楷体" panose="02010609060101010101" pitchFamily="49" charset="-122"/>
                <a:ea typeface="楷体" panose="02010609060101010101" pitchFamily="49" charset="-122"/>
              </a:rPr>
              <a:t>暴徒</a:t>
            </a:r>
            <a:r>
              <a:rPr lang="zh-CN" altLang="en-US" sz="2400" b="1">
                <a:solidFill>
                  <a:prstClr val="black"/>
                </a:solidFill>
                <a:latin typeface="楷体" panose="02010609060101010101" pitchFamily="49" charset="-122"/>
                <a:ea typeface="楷体" panose="02010609060101010101" pitchFamily="49" charset="-122"/>
              </a:rPr>
              <a:t>，</a:t>
            </a:r>
            <a:endParaRPr lang="en-US" altLang="zh-CN" sz="2400" b="1">
              <a:solidFill>
                <a:prstClr val="black"/>
              </a:solidFill>
              <a:latin typeface="楷体" panose="02010609060101010101" pitchFamily="49" charset="-122"/>
              <a:ea typeface="楷体" panose="02010609060101010101" pitchFamily="49" charset="-122"/>
            </a:endParaRPr>
          </a:p>
          <a:p>
            <a:pPr>
              <a:lnSpc>
                <a:spcPct val="150000"/>
              </a:lnSpc>
            </a:pPr>
            <a:r>
              <a:rPr lang="zh-CN" altLang="en-US" sz="2400" b="1">
                <a:solidFill>
                  <a:prstClr val="black"/>
                </a:solidFill>
                <a:latin typeface="楷体" panose="02010609060101010101" pitchFamily="49" charset="-122"/>
                <a:ea typeface="楷体" panose="02010609060101010101" pitchFamily="49" charset="-122"/>
              </a:rPr>
              <a:t>我们的命运注定只有两种，</a:t>
            </a:r>
            <a:endParaRPr lang="en-US" altLang="zh-CN" sz="2400" b="1">
              <a:solidFill>
                <a:prstClr val="black"/>
              </a:solidFill>
              <a:latin typeface="楷体" panose="02010609060101010101" pitchFamily="49" charset="-122"/>
              <a:ea typeface="楷体" panose="02010609060101010101" pitchFamily="49" charset="-122"/>
            </a:endParaRPr>
          </a:p>
          <a:p>
            <a:pPr>
              <a:lnSpc>
                <a:spcPct val="150000"/>
              </a:lnSpc>
            </a:pPr>
            <a:r>
              <a:rPr lang="zh-CN" altLang="en-US" sz="2400" b="1">
                <a:solidFill>
                  <a:prstClr val="black"/>
                </a:solidFill>
                <a:latin typeface="楷体" panose="02010609060101010101" pitchFamily="49" charset="-122"/>
                <a:ea typeface="楷体" panose="02010609060101010101" pitchFamily="49" charset="-122"/>
              </a:rPr>
              <a:t>不战胜，就在战斗中光荣牺牲。</a:t>
            </a:r>
            <a:endParaRPr lang="en-US" altLang="zh-CN" sz="2400" b="1">
              <a:solidFill>
                <a:prstClr val="black"/>
              </a:solidFill>
              <a:latin typeface="楷体" panose="02010609060101010101" pitchFamily="49" charset="-122"/>
              <a:ea typeface="楷体" panose="02010609060101010101" pitchFamily="49" charset="-122"/>
            </a:endParaRPr>
          </a:p>
          <a:p>
            <a:pPr>
              <a:lnSpc>
                <a:spcPct val="150000"/>
              </a:lnSpc>
            </a:pPr>
            <a:r>
              <a:rPr lang="en-US" altLang="zh-CN" sz="2400" b="1">
                <a:solidFill>
                  <a:prstClr val="black"/>
                </a:solidFill>
                <a:latin typeface="楷体" panose="02010609060101010101" pitchFamily="49" charset="-122"/>
                <a:ea typeface="楷体" panose="02010609060101010101" pitchFamily="49" charset="-122"/>
              </a:rPr>
              <a:t>    ——</a:t>
            </a:r>
            <a:r>
              <a:rPr lang="zh-CN" altLang="en-US" sz="2400" b="1">
                <a:solidFill>
                  <a:prstClr val="black"/>
                </a:solidFill>
                <a:latin typeface="楷体" panose="02010609060101010101" pitchFamily="49" charset="-122"/>
                <a:ea typeface="楷体" panose="02010609060101010101" pitchFamily="49" charset="-122"/>
              </a:rPr>
              <a:t>革命诗人杰米扬</a:t>
            </a:r>
            <a:r>
              <a:rPr lang="en-US" altLang="zh-CN" sz="2400" b="1">
                <a:solidFill>
                  <a:prstClr val="black"/>
                </a:solidFill>
                <a:latin typeface="楷体" panose="02010609060101010101" pitchFamily="49" charset="-122"/>
                <a:ea typeface="楷体" panose="02010609060101010101" pitchFamily="49" charset="-122"/>
              </a:rPr>
              <a:t>·</a:t>
            </a:r>
            <a:r>
              <a:rPr lang="zh-CN" altLang="en-US" sz="2400" b="1">
                <a:solidFill>
                  <a:prstClr val="black"/>
                </a:solidFill>
                <a:latin typeface="楷体" panose="02010609060101010101" pitchFamily="49" charset="-122"/>
                <a:ea typeface="楷体" panose="02010609060101010101" pitchFamily="49" charset="-122"/>
              </a:rPr>
              <a:t>别德内依</a:t>
            </a:r>
          </a:p>
        </p:txBody>
      </p:sp>
      <p:sp>
        <p:nvSpPr>
          <p:cNvPr id="4" name="矩形标注 3"/>
          <p:cNvSpPr/>
          <p:nvPr/>
        </p:nvSpPr>
        <p:spPr>
          <a:xfrm>
            <a:off x="1428728" y="1571612"/>
            <a:ext cx="2430066" cy="576262"/>
          </a:xfrm>
          <a:prstGeom prst="wedgeRectCallout">
            <a:avLst>
              <a:gd name="adj1" fmla="val -36671"/>
              <a:gd name="adj2" fmla="val 98486"/>
            </a:avLst>
          </a:prstGeom>
          <a:solidFill>
            <a:srgbClr val="FF0000"/>
          </a:solidFill>
          <a:ln w="38100" cap="flat" cmpd="sng">
            <a:solidFill>
              <a:schemeClr val="tx1"/>
            </a:solidFill>
            <a:prstDash val="solid"/>
            <a:miter/>
            <a:headEnd type="none" w="med" len="med"/>
            <a:tailEnd type="none" w="med" len="med"/>
          </a:ln>
        </p:spPr>
        <p:txBody>
          <a:bodyPr/>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rtl="0" eaLnBrk="1" fontAlgn="base" latinLnBrk="0" hangingPunct="1">
              <a:lnSpc>
                <a:spcPct val="100000"/>
              </a:lnSpc>
              <a:spcBef>
                <a:spcPct val="0"/>
              </a:spcBef>
              <a:spcAft>
                <a:spcPct val="0"/>
              </a:spcAft>
              <a:buNone/>
              <a:defRPr sz="2800" b="1" i="0" u="none" kern="1200" baseline="0">
                <a:solidFill>
                  <a:schemeClr val="tx1"/>
                </a:solidFill>
                <a:latin typeface="Arial" pitchFamily="34" charset="0"/>
                <a:ea typeface="黑体" panose="02010609060101010101" pitchFamily="49" charset="-122"/>
                <a:cs typeface="+mn-cs"/>
              </a:defRPr>
            </a:lvl2pPr>
            <a:lvl3pPr marL="914400" lvl="2" indent="0" algn="l" defTabSz="914400" rtl="0" eaLnBrk="1" fontAlgn="base" latinLnBrk="0" hangingPunct="1">
              <a:lnSpc>
                <a:spcPct val="100000"/>
              </a:lnSpc>
              <a:spcBef>
                <a:spcPct val="0"/>
              </a:spcBef>
              <a:spcAft>
                <a:spcPct val="0"/>
              </a:spcAft>
              <a:buNone/>
              <a:defRPr sz="2800" b="1" i="0" u="none" kern="1200" baseline="0">
                <a:solidFill>
                  <a:schemeClr val="tx1"/>
                </a:solidFill>
                <a:latin typeface="Arial" pitchFamily="34" charset="0"/>
                <a:ea typeface="黑体" panose="02010609060101010101" pitchFamily="49" charset="-122"/>
                <a:cs typeface="+mn-cs"/>
              </a:defRPr>
            </a:lvl3pPr>
            <a:lvl4pPr marL="1371600" lvl="3" indent="0" algn="l" defTabSz="914400" rtl="0" eaLnBrk="1" fontAlgn="base" latinLnBrk="0" hangingPunct="1">
              <a:lnSpc>
                <a:spcPct val="100000"/>
              </a:lnSpc>
              <a:spcBef>
                <a:spcPct val="0"/>
              </a:spcBef>
              <a:spcAft>
                <a:spcPct val="0"/>
              </a:spcAft>
              <a:buNone/>
              <a:defRPr sz="2800" b="1" i="0" u="none" kern="1200" baseline="0">
                <a:solidFill>
                  <a:schemeClr val="tx1"/>
                </a:solidFill>
                <a:latin typeface="Arial" pitchFamily="34" charset="0"/>
                <a:ea typeface="黑体" panose="02010609060101010101" pitchFamily="49" charset="-122"/>
                <a:cs typeface="+mn-cs"/>
              </a:defRPr>
            </a:lvl4pPr>
            <a:lvl5pPr marL="1828800" lvl="4" indent="0" algn="l" defTabSz="914400" rtl="0" eaLnBrk="1" fontAlgn="base" latinLnBrk="0" hangingPunct="1">
              <a:lnSpc>
                <a:spcPct val="100000"/>
              </a:lnSpc>
              <a:spcBef>
                <a:spcPct val="0"/>
              </a:spcBef>
              <a:spcAft>
                <a:spcPct val="0"/>
              </a:spcAft>
              <a:buNone/>
              <a:defRPr sz="2800" b="1" i="0" u="none" kern="1200" baseline="0">
                <a:solidFill>
                  <a:schemeClr val="tx1"/>
                </a:solidFill>
                <a:latin typeface="Arial" pitchFamily="34" charset="0"/>
                <a:ea typeface="黑体" panose="02010609060101010101" pitchFamily="49" charset="-122"/>
                <a:cs typeface="+mn-cs"/>
              </a:defRPr>
            </a:lvl5pPr>
            <a:lvl6pPr marL="2286000" lvl="5" indent="0" algn="l" defTabSz="914400" rtl="0" eaLnBrk="1" fontAlgn="base" latinLnBrk="0" hangingPunct="1">
              <a:lnSpc>
                <a:spcPct val="100000"/>
              </a:lnSpc>
              <a:spcBef>
                <a:spcPct val="0"/>
              </a:spcBef>
              <a:spcAft>
                <a:spcPct val="0"/>
              </a:spcAft>
              <a:buNone/>
              <a:defRPr sz="2800" b="1" i="0" u="none" kern="1200" baseline="0">
                <a:solidFill>
                  <a:schemeClr val="tx1"/>
                </a:solidFill>
                <a:latin typeface="Arial" pitchFamily="34" charset="0"/>
                <a:ea typeface="黑体" panose="02010609060101010101" pitchFamily="49" charset="-122"/>
                <a:cs typeface="+mn-cs"/>
              </a:defRPr>
            </a:lvl6pPr>
            <a:lvl7pPr marL="2743200" lvl="6" indent="0" algn="l" defTabSz="914400" rtl="0" eaLnBrk="1" fontAlgn="base" latinLnBrk="0" hangingPunct="1">
              <a:lnSpc>
                <a:spcPct val="100000"/>
              </a:lnSpc>
              <a:spcBef>
                <a:spcPct val="0"/>
              </a:spcBef>
              <a:spcAft>
                <a:spcPct val="0"/>
              </a:spcAft>
              <a:buNone/>
              <a:defRPr sz="2800" b="1" i="0" u="none" kern="1200" baseline="0">
                <a:solidFill>
                  <a:schemeClr val="tx1"/>
                </a:solidFill>
                <a:latin typeface="Arial" pitchFamily="34" charset="0"/>
                <a:ea typeface="黑体" panose="02010609060101010101" pitchFamily="49" charset="-122"/>
                <a:cs typeface="+mn-cs"/>
              </a:defRPr>
            </a:lvl7pPr>
            <a:lvl8pPr marL="3200400" lvl="7" indent="0" algn="l" defTabSz="914400" rtl="0" eaLnBrk="1" fontAlgn="base" latinLnBrk="0" hangingPunct="1">
              <a:lnSpc>
                <a:spcPct val="100000"/>
              </a:lnSpc>
              <a:spcBef>
                <a:spcPct val="0"/>
              </a:spcBef>
              <a:spcAft>
                <a:spcPct val="0"/>
              </a:spcAft>
              <a:buNone/>
              <a:defRPr sz="2800" b="1" i="0" u="none" kern="1200" baseline="0">
                <a:solidFill>
                  <a:schemeClr val="tx1"/>
                </a:solidFill>
                <a:latin typeface="Arial" pitchFamily="34" charset="0"/>
                <a:ea typeface="黑体" panose="02010609060101010101" pitchFamily="49" charset="-122"/>
                <a:cs typeface="+mn-cs"/>
              </a:defRPr>
            </a:lvl8pPr>
            <a:lvl9pPr marL="3657600" lvl="8" indent="0" algn="l" defTabSz="914400" rtl="0" eaLnBrk="1" fontAlgn="base" latinLnBrk="0" hangingPunct="1">
              <a:lnSpc>
                <a:spcPct val="100000"/>
              </a:lnSpc>
              <a:spcBef>
                <a:spcPct val="0"/>
              </a:spcBef>
              <a:spcAft>
                <a:spcPct val="0"/>
              </a:spcAft>
              <a:buNone/>
              <a:defRPr sz="2800" b="1" i="0" u="none" kern="1200" baseline="0">
                <a:solidFill>
                  <a:schemeClr val="tx1"/>
                </a:solidFill>
                <a:latin typeface="Arial" pitchFamily="34" charset="0"/>
                <a:ea typeface="黑体" panose="02010609060101010101" pitchFamily="49" charset="-122"/>
                <a:cs typeface="+mn-cs"/>
              </a:defRPr>
            </a:lvl9pPr>
          </a:lstStyle>
          <a:p>
            <a:pPr algn="ctr"/>
            <a:r>
              <a:rPr lang="zh-CN" altLang="en-US" sz="2800">
                <a:solidFill>
                  <a:prstClr val="black"/>
                </a:solidFill>
                <a:latin typeface="黑体" panose="02010609060101010101" pitchFamily="49" charset="-122"/>
                <a:ea typeface="黑体" panose="02010609060101010101" pitchFamily="49" charset="-122"/>
              </a:rPr>
              <a:t>国外武装干涉</a:t>
            </a:r>
          </a:p>
        </p:txBody>
      </p:sp>
      <p:sp>
        <p:nvSpPr>
          <p:cNvPr id="5" name="矩形标注 4"/>
          <p:cNvSpPr/>
          <p:nvPr/>
        </p:nvSpPr>
        <p:spPr>
          <a:xfrm>
            <a:off x="2214546" y="3643314"/>
            <a:ext cx="2062418" cy="594671"/>
          </a:xfrm>
          <a:prstGeom prst="wedgeRectCallout">
            <a:avLst>
              <a:gd name="adj1" fmla="val 8454"/>
              <a:gd name="adj2" fmla="val -130718"/>
            </a:avLst>
          </a:prstGeom>
          <a:solidFill>
            <a:srgbClr val="FF0000"/>
          </a:solidFill>
          <a:ln w="38100" cap="flat" cmpd="sng">
            <a:solidFill>
              <a:schemeClr val="tx1"/>
            </a:solidFill>
            <a:prstDash val="solid"/>
            <a:miter/>
            <a:headEnd type="none" w="med" len="med"/>
            <a:tailEnd type="none" w="med" len="med"/>
          </a:ln>
        </p:spPr>
        <p:txBody>
          <a:bodyPr/>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rtl="0" eaLnBrk="1" fontAlgn="base" latinLnBrk="0" hangingPunct="1">
              <a:lnSpc>
                <a:spcPct val="100000"/>
              </a:lnSpc>
              <a:spcBef>
                <a:spcPct val="0"/>
              </a:spcBef>
              <a:spcAft>
                <a:spcPct val="0"/>
              </a:spcAft>
              <a:buNone/>
              <a:defRPr sz="2800" b="1" i="0" u="none" kern="1200" baseline="0">
                <a:solidFill>
                  <a:schemeClr val="tx1"/>
                </a:solidFill>
                <a:latin typeface="Arial" pitchFamily="34" charset="0"/>
                <a:ea typeface="黑体" panose="02010609060101010101" pitchFamily="49" charset="-122"/>
                <a:cs typeface="+mn-cs"/>
              </a:defRPr>
            </a:lvl2pPr>
            <a:lvl3pPr marL="914400" lvl="2" indent="0" algn="l" defTabSz="914400" rtl="0" eaLnBrk="1" fontAlgn="base" latinLnBrk="0" hangingPunct="1">
              <a:lnSpc>
                <a:spcPct val="100000"/>
              </a:lnSpc>
              <a:spcBef>
                <a:spcPct val="0"/>
              </a:spcBef>
              <a:spcAft>
                <a:spcPct val="0"/>
              </a:spcAft>
              <a:buNone/>
              <a:defRPr sz="2800" b="1" i="0" u="none" kern="1200" baseline="0">
                <a:solidFill>
                  <a:schemeClr val="tx1"/>
                </a:solidFill>
                <a:latin typeface="Arial" pitchFamily="34" charset="0"/>
                <a:ea typeface="黑体" panose="02010609060101010101" pitchFamily="49" charset="-122"/>
                <a:cs typeface="+mn-cs"/>
              </a:defRPr>
            </a:lvl3pPr>
            <a:lvl4pPr marL="1371600" lvl="3" indent="0" algn="l" defTabSz="914400" rtl="0" eaLnBrk="1" fontAlgn="base" latinLnBrk="0" hangingPunct="1">
              <a:lnSpc>
                <a:spcPct val="100000"/>
              </a:lnSpc>
              <a:spcBef>
                <a:spcPct val="0"/>
              </a:spcBef>
              <a:spcAft>
                <a:spcPct val="0"/>
              </a:spcAft>
              <a:buNone/>
              <a:defRPr sz="2800" b="1" i="0" u="none" kern="1200" baseline="0">
                <a:solidFill>
                  <a:schemeClr val="tx1"/>
                </a:solidFill>
                <a:latin typeface="Arial" pitchFamily="34" charset="0"/>
                <a:ea typeface="黑体" panose="02010609060101010101" pitchFamily="49" charset="-122"/>
                <a:cs typeface="+mn-cs"/>
              </a:defRPr>
            </a:lvl4pPr>
            <a:lvl5pPr marL="1828800" lvl="4" indent="0" algn="l" defTabSz="914400" rtl="0" eaLnBrk="1" fontAlgn="base" latinLnBrk="0" hangingPunct="1">
              <a:lnSpc>
                <a:spcPct val="100000"/>
              </a:lnSpc>
              <a:spcBef>
                <a:spcPct val="0"/>
              </a:spcBef>
              <a:spcAft>
                <a:spcPct val="0"/>
              </a:spcAft>
              <a:buNone/>
              <a:defRPr sz="2800" b="1" i="0" u="none" kern="1200" baseline="0">
                <a:solidFill>
                  <a:schemeClr val="tx1"/>
                </a:solidFill>
                <a:latin typeface="Arial" pitchFamily="34" charset="0"/>
                <a:ea typeface="黑体" panose="02010609060101010101" pitchFamily="49" charset="-122"/>
                <a:cs typeface="+mn-cs"/>
              </a:defRPr>
            </a:lvl5pPr>
            <a:lvl6pPr marL="2286000" lvl="5" indent="0" algn="l" defTabSz="914400" rtl="0" eaLnBrk="1" fontAlgn="base" latinLnBrk="0" hangingPunct="1">
              <a:lnSpc>
                <a:spcPct val="100000"/>
              </a:lnSpc>
              <a:spcBef>
                <a:spcPct val="0"/>
              </a:spcBef>
              <a:spcAft>
                <a:spcPct val="0"/>
              </a:spcAft>
              <a:buNone/>
              <a:defRPr sz="2800" b="1" i="0" u="none" kern="1200" baseline="0">
                <a:solidFill>
                  <a:schemeClr val="tx1"/>
                </a:solidFill>
                <a:latin typeface="Arial" pitchFamily="34" charset="0"/>
                <a:ea typeface="黑体" panose="02010609060101010101" pitchFamily="49" charset="-122"/>
                <a:cs typeface="+mn-cs"/>
              </a:defRPr>
            </a:lvl6pPr>
            <a:lvl7pPr marL="2743200" lvl="6" indent="0" algn="l" defTabSz="914400" rtl="0" eaLnBrk="1" fontAlgn="base" latinLnBrk="0" hangingPunct="1">
              <a:lnSpc>
                <a:spcPct val="100000"/>
              </a:lnSpc>
              <a:spcBef>
                <a:spcPct val="0"/>
              </a:spcBef>
              <a:spcAft>
                <a:spcPct val="0"/>
              </a:spcAft>
              <a:buNone/>
              <a:defRPr sz="2800" b="1" i="0" u="none" kern="1200" baseline="0">
                <a:solidFill>
                  <a:schemeClr val="tx1"/>
                </a:solidFill>
                <a:latin typeface="Arial" pitchFamily="34" charset="0"/>
                <a:ea typeface="黑体" panose="02010609060101010101" pitchFamily="49" charset="-122"/>
                <a:cs typeface="+mn-cs"/>
              </a:defRPr>
            </a:lvl7pPr>
            <a:lvl8pPr marL="3200400" lvl="7" indent="0" algn="l" defTabSz="914400" rtl="0" eaLnBrk="1" fontAlgn="base" latinLnBrk="0" hangingPunct="1">
              <a:lnSpc>
                <a:spcPct val="100000"/>
              </a:lnSpc>
              <a:spcBef>
                <a:spcPct val="0"/>
              </a:spcBef>
              <a:spcAft>
                <a:spcPct val="0"/>
              </a:spcAft>
              <a:buNone/>
              <a:defRPr sz="2800" b="1" i="0" u="none" kern="1200" baseline="0">
                <a:solidFill>
                  <a:schemeClr val="tx1"/>
                </a:solidFill>
                <a:latin typeface="Arial" pitchFamily="34" charset="0"/>
                <a:ea typeface="黑体" panose="02010609060101010101" pitchFamily="49" charset="-122"/>
                <a:cs typeface="+mn-cs"/>
              </a:defRPr>
            </a:lvl8pPr>
            <a:lvl9pPr marL="3657600" lvl="8" indent="0" algn="l" defTabSz="914400" rtl="0" eaLnBrk="1" fontAlgn="base" latinLnBrk="0" hangingPunct="1">
              <a:lnSpc>
                <a:spcPct val="100000"/>
              </a:lnSpc>
              <a:spcBef>
                <a:spcPct val="0"/>
              </a:spcBef>
              <a:spcAft>
                <a:spcPct val="0"/>
              </a:spcAft>
              <a:buNone/>
              <a:defRPr sz="2800" b="1" i="0" u="none" kern="1200" baseline="0">
                <a:solidFill>
                  <a:schemeClr val="tx1"/>
                </a:solidFill>
                <a:latin typeface="Arial" pitchFamily="34" charset="0"/>
                <a:ea typeface="黑体" panose="02010609060101010101" pitchFamily="49" charset="-122"/>
                <a:cs typeface="+mn-cs"/>
              </a:defRPr>
            </a:lvl9pPr>
          </a:lstStyle>
          <a:p>
            <a:pPr algn="ctr"/>
            <a:r>
              <a:rPr lang="zh-CN" altLang="en-US" sz="2800">
                <a:solidFill>
                  <a:prstClr val="black"/>
                </a:solidFill>
                <a:latin typeface="黑体" panose="02010609060101010101" pitchFamily="49" charset="-122"/>
                <a:ea typeface="黑体" panose="02010609060101010101" pitchFamily="49" charset="-122"/>
              </a:rPr>
              <a:t>国内反革命叛乱</a:t>
            </a:r>
          </a:p>
        </p:txBody>
      </p:sp>
      <p:sp>
        <p:nvSpPr>
          <p:cNvPr id="6" name="文本框 9223"/>
          <p:cNvSpPr txBox="1"/>
          <p:nvPr/>
        </p:nvSpPr>
        <p:spPr>
          <a:xfrm>
            <a:off x="4296335" y="1211692"/>
            <a:ext cx="4244017" cy="4524315"/>
          </a:xfrm>
          <a:prstGeom prst="rect">
            <a:avLst/>
          </a:prstGeom>
          <a:noFill/>
          <a:ln w="9525">
            <a:solidFill>
              <a:schemeClr val="tx1"/>
            </a:solidFill>
          </a:ln>
        </p:spPr>
        <p:txBody>
          <a:bodyPr wrap="square" anchor="t">
            <a:spAutoFit/>
          </a:bodyPr>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rtl="0" eaLnBrk="1" fontAlgn="base" latinLnBrk="0" hangingPunct="1">
              <a:lnSpc>
                <a:spcPct val="100000"/>
              </a:lnSpc>
              <a:spcBef>
                <a:spcPct val="0"/>
              </a:spcBef>
              <a:spcAft>
                <a:spcPct val="0"/>
              </a:spcAft>
              <a:buNone/>
              <a:defRPr sz="2800" b="1" i="0" u="none" kern="1200" baseline="0">
                <a:solidFill>
                  <a:schemeClr val="tx1"/>
                </a:solidFill>
                <a:latin typeface="Arial" pitchFamily="34" charset="0"/>
                <a:ea typeface="黑体" panose="02010609060101010101" pitchFamily="49" charset="-122"/>
                <a:cs typeface="+mn-cs"/>
              </a:defRPr>
            </a:lvl2pPr>
            <a:lvl3pPr marL="914400" lvl="2" indent="0" algn="l" defTabSz="914400" rtl="0" eaLnBrk="1" fontAlgn="base" latinLnBrk="0" hangingPunct="1">
              <a:lnSpc>
                <a:spcPct val="100000"/>
              </a:lnSpc>
              <a:spcBef>
                <a:spcPct val="0"/>
              </a:spcBef>
              <a:spcAft>
                <a:spcPct val="0"/>
              </a:spcAft>
              <a:buNone/>
              <a:defRPr sz="2800" b="1" i="0" u="none" kern="1200" baseline="0">
                <a:solidFill>
                  <a:schemeClr val="tx1"/>
                </a:solidFill>
                <a:latin typeface="Arial" pitchFamily="34" charset="0"/>
                <a:ea typeface="黑体" panose="02010609060101010101" pitchFamily="49" charset="-122"/>
                <a:cs typeface="+mn-cs"/>
              </a:defRPr>
            </a:lvl3pPr>
            <a:lvl4pPr marL="1371600" lvl="3" indent="0" algn="l" defTabSz="914400" rtl="0" eaLnBrk="1" fontAlgn="base" latinLnBrk="0" hangingPunct="1">
              <a:lnSpc>
                <a:spcPct val="100000"/>
              </a:lnSpc>
              <a:spcBef>
                <a:spcPct val="0"/>
              </a:spcBef>
              <a:spcAft>
                <a:spcPct val="0"/>
              </a:spcAft>
              <a:buNone/>
              <a:defRPr sz="2800" b="1" i="0" u="none" kern="1200" baseline="0">
                <a:solidFill>
                  <a:schemeClr val="tx1"/>
                </a:solidFill>
                <a:latin typeface="Arial" pitchFamily="34" charset="0"/>
                <a:ea typeface="黑体" panose="02010609060101010101" pitchFamily="49" charset="-122"/>
                <a:cs typeface="+mn-cs"/>
              </a:defRPr>
            </a:lvl4pPr>
            <a:lvl5pPr marL="1828800" lvl="4" indent="0" algn="l" defTabSz="914400" rtl="0" eaLnBrk="1" fontAlgn="base" latinLnBrk="0" hangingPunct="1">
              <a:lnSpc>
                <a:spcPct val="100000"/>
              </a:lnSpc>
              <a:spcBef>
                <a:spcPct val="0"/>
              </a:spcBef>
              <a:spcAft>
                <a:spcPct val="0"/>
              </a:spcAft>
              <a:buNone/>
              <a:defRPr sz="2800" b="1" i="0" u="none" kern="1200" baseline="0">
                <a:solidFill>
                  <a:schemeClr val="tx1"/>
                </a:solidFill>
                <a:latin typeface="Arial" pitchFamily="34" charset="0"/>
                <a:ea typeface="黑体" panose="02010609060101010101" pitchFamily="49" charset="-122"/>
                <a:cs typeface="+mn-cs"/>
              </a:defRPr>
            </a:lvl5pPr>
            <a:lvl6pPr marL="2286000" lvl="5" indent="0" algn="l" defTabSz="914400" rtl="0" eaLnBrk="1" fontAlgn="base" latinLnBrk="0" hangingPunct="1">
              <a:lnSpc>
                <a:spcPct val="100000"/>
              </a:lnSpc>
              <a:spcBef>
                <a:spcPct val="0"/>
              </a:spcBef>
              <a:spcAft>
                <a:spcPct val="0"/>
              </a:spcAft>
              <a:buNone/>
              <a:defRPr sz="2800" b="1" i="0" u="none" kern="1200" baseline="0">
                <a:solidFill>
                  <a:schemeClr val="tx1"/>
                </a:solidFill>
                <a:latin typeface="Arial" pitchFamily="34" charset="0"/>
                <a:ea typeface="黑体" panose="02010609060101010101" pitchFamily="49" charset="-122"/>
                <a:cs typeface="+mn-cs"/>
              </a:defRPr>
            </a:lvl6pPr>
            <a:lvl7pPr marL="2743200" lvl="6" indent="0" algn="l" defTabSz="914400" rtl="0" eaLnBrk="1" fontAlgn="base" latinLnBrk="0" hangingPunct="1">
              <a:lnSpc>
                <a:spcPct val="100000"/>
              </a:lnSpc>
              <a:spcBef>
                <a:spcPct val="0"/>
              </a:spcBef>
              <a:spcAft>
                <a:spcPct val="0"/>
              </a:spcAft>
              <a:buNone/>
              <a:defRPr sz="2800" b="1" i="0" u="none" kern="1200" baseline="0">
                <a:solidFill>
                  <a:schemeClr val="tx1"/>
                </a:solidFill>
                <a:latin typeface="Arial" pitchFamily="34" charset="0"/>
                <a:ea typeface="黑体" panose="02010609060101010101" pitchFamily="49" charset="-122"/>
                <a:cs typeface="+mn-cs"/>
              </a:defRPr>
            </a:lvl7pPr>
            <a:lvl8pPr marL="3200400" lvl="7" indent="0" algn="l" defTabSz="914400" rtl="0" eaLnBrk="1" fontAlgn="base" latinLnBrk="0" hangingPunct="1">
              <a:lnSpc>
                <a:spcPct val="100000"/>
              </a:lnSpc>
              <a:spcBef>
                <a:spcPct val="0"/>
              </a:spcBef>
              <a:spcAft>
                <a:spcPct val="0"/>
              </a:spcAft>
              <a:buNone/>
              <a:defRPr sz="2800" b="1" i="0" u="none" kern="1200" baseline="0">
                <a:solidFill>
                  <a:schemeClr val="tx1"/>
                </a:solidFill>
                <a:latin typeface="Arial" pitchFamily="34" charset="0"/>
                <a:ea typeface="黑体" panose="02010609060101010101" pitchFamily="49" charset="-122"/>
                <a:cs typeface="+mn-cs"/>
              </a:defRPr>
            </a:lvl8pPr>
            <a:lvl9pPr marL="3657600" lvl="8" indent="0" algn="l" defTabSz="914400" rtl="0" eaLnBrk="1" fontAlgn="base" latinLnBrk="0" hangingPunct="1">
              <a:lnSpc>
                <a:spcPct val="100000"/>
              </a:lnSpc>
              <a:spcBef>
                <a:spcPct val="0"/>
              </a:spcBef>
              <a:spcAft>
                <a:spcPct val="0"/>
              </a:spcAft>
              <a:buNone/>
              <a:defRPr sz="2800" b="1" i="0" u="none" kern="1200" baseline="0">
                <a:solidFill>
                  <a:schemeClr val="tx1"/>
                </a:solidFill>
                <a:latin typeface="Arial" pitchFamily="34" charset="0"/>
                <a:ea typeface="黑体" panose="02010609060101010101" pitchFamily="49" charset="-122"/>
                <a:cs typeface="+mn-cs"/>
              </a:defRPr>
            </a:lvl9pPr>
          </a:lstStyle>
          <a:p>
            <a:pPr>
              <a:lnSpc>
                <a:spcPct val="150000"/>
              </a:lnSpc>
            </a:pPr>
            <a:r>
              <a:rPr lang="zh-CN" altLang="en-US" sz="2400" b="1">
                <a:solidFill>
                  <a:prstClr val="black"/>
                </a:solidFill>
                <a:latin typeface="楷体" panose="02010609060101010101" pitchFamily="49" charset="-122"/>
                <a:ea typeface="楷体" panose="02010609060101010101" pitchFamily="49" charset="-122"/>
              </a:rPr>
              <a:t>材料二：</a:t>
            </a:r>
          </a:p>
          <a:p>
            <a:pPr>
              <a:lnSpc>
                <a:spcPct val="150000"/>
              </a:lnSpc>
            </a:pPr>
            <a:r>
              <a:rPr lang="zh-CN" altLang="en-US" sz="2400" b="1">
                <a:solidFill>
                  <a:prstClr val="black"/>
                </a:solidFill>
                <a:latin typeface="楷体" panose="02010609060101010101" pitchFamily="49" charset="-122"/>
                <a:ea typeface="楷体" panose="02010609060101010101" pitchFamily="49" charset="-122"/>
              </a:rPr>
              <a:t>苏维埃政权管辖的地区燃料、原料和粮食供应极其困难，</a:t>
            </a:r>
            <a:r>
              <a:rPr lang="en-US" altLang="zh-CN" sz="2400" b="1">
                <a:solidFill>
                  <a:prstClr val="black"/>
                </a:solidFill>
                <a:latin typeface="楷体" panose="02010609060101010101" pitchFamily="49" charset="-122"/>
                <a:ea typeface="楷体" panose="02010609060101010101" pitchFamily="49" charset="-122"/>
              </a:rPr>
              <a:t>40%</a:t>
            </a:r>
            <a:r>
              <a:rPr lang="zh-CN" altLang="en-US" sz="2400" b="1">
                <a:solidFill>
                  <a:prstClr val="black"/>
                </a:solidFill>
                <a:latin typeface="楷体" panose="02010609060101010101" pitchFamily="49" charset="-122"/>
                <a:ea typeface="楷体" panose="02010609060101010101" pitchFamily="49" charset="-122"/>
              </a:rPr>
              <a:t>的工厂停产，红军战士和城市居民也面临着</a:t>
            </a:r>
            <a:r>
              <a:rPr lang="zh-CN" altLang="en-US" sz="2400" b="1">
                <a:solidFill>
                  <a:srgbClr val="FF0000"/>
                </a:solidFill>
                <a:latin typeface="楷体" panose="02010609060101010101" pitchFamily="49" charset="-122"/>
                <a:ea typeface="楷体" panose="02010609060101010101" pitchFamily="49" charset="-122"/>
              </a:rPr>
              <a:t>断粮</a:t>
            </a:r>
            <a:r>
              <a:rPr lang="zh-CN" altLang="en-US" sz="2400" b="1">
                <a:solidFill>
                  <a:prstClr val="black"/>
                </a:solidFill>
                <a:latin typeface="楷体" panose="02010609060101010101" pitchFamily="49" charset="-122"/>
                <a:ea typeface="楷体" panose="02010609060101010101" pitchFamily="49" charset="-122"/>
              </a:rPr>
              <a:t>的危险。苏维埃政权经受着严峻考验。</a:t>
            </a:r>
            <a:endParaRPr lang="en-US" altLang="zh-CN" sz="2400" b="1">
              <a:solidFill>
                <a:prstClr val="black"/>
              </a:solidFill>
              <a:latin typeface="楷体" panose="02010609060101010101" pitchFamily="49" charset="-122"/>
              <a:ea typeface="楷体" panose="02010609060101010101" pitchFamily="49" charset="-122"/>
            </a:endParaRPr>
          </a:p>
          <a:p>
            <a:pPr>
              <a:lnSpc>
                <a:spcPct val="150000"/>
              </a:lnSpc>
            </a:pPr>
            <a:r>
              <a:rPr lang="en-US" altLang="zh-CN" sz="2400" b="1">
                <a:solidFill>
                  <a:prstClr val="black"/>
                </a:solidFill>
                <a:latin typeface="楷体" panose="02010609060101010101" pitchFamily="49" charset="-122"/>
                <a:ea typeface="楷体" panose="02010609060101010101" pitchFamily="49" charset="-122"/>
              </a:rPr>
              <a:t>                     ——《</a:t>
            </a:r>
            <a:r>
              <a:rPr lang="zh-CN" altLang="en-US" sz="2400" b="1">
                <a:solidFill>
                  <a:prstClr val="black"/>
                </a:solidFill>
                <a:latin typeface="楷体" panose="02010609060101010101" pitchFamily="49" charset="-122"/>
                <a:ea typeface="楷体" panose="02010609060101010101" pitchFamily="49" charset="-122"/>
              </a:rPr>
              <a:t>大国崛起</a:t>
            </a:r>
            <a:r>
              <a:rPr lang="en-US" altLang="zh-CN" sz="2400" b="1">
                <a:solidFill>
                  <a:prstClr val="black"/>
                </a:solidFill>
                <a:latin typeface="楷体" panose="02010609060101010101" pitchFamily="49" charset="-122"/>
                <a:ea typeface="楷体" panose="02010609060101010101" pitchFamily="49" charset="-122"/>
              </a:rPr>
              <a:t>》</a:t>
            </a:r>
            <a:endParaRPr lang="zh-CN" altLang="en-US" sz="2400" b="1">
              <a:solidFill>
                <a:prstClr val="black"/>
              </a:solidFill>
              <a:latin typeface="楷体" panose="02010609060101010101" pitchFamily="49" charset="-122"/>
              <a:ea typeface="楷体" panose="02010609060101010101" pitchFamily="49" charset="-122"/>
            </a:endParaRPr>
          </a:p>
        </p:txBody>
      </p:sp>
      <p:sp>
        <p:nvSpPr>
          <p:cNvPr id="7" name="文本框 9222"/>
          <p:cNvSpPr txBox="1"/>
          <p:nvPr/>
        </p:nvSpPr>
        <p:spPr>
          <a:xfrm>
            <a:off x="393326" y="4723981"/>
            <a:ext cx="8239686" cy="2031325"/>
          </a:xfrm>
          <a:prstGeom prst="rect">
            <a:avLst/>
          </a:prstGeom>
          <a:solidFill>
            <a:schemeClr val="tx1"/>
          </a:solidFill>
          <a:ln w="38100" cap="flat" cmpd="sng">
            <a:noFill/>
            <a:prstDash val="solid"/>
            <a:miter/>
            <a:headEnd type="none" w="med" len="med"/>
            <a:tailEnd type="none" w="med" len="med"/>
          </a:ln>
        </p:spPr>
        <p:txBody>
          <a:bodyPr wrap="square">
            <a:spAutoFit/>
          </a:bodyPr>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rtl="0" eaLnBrk="1" fontAlgn="base" latinLnBrk="0" hangingPunct="1">
              <a:lnSpc>
                <a:spcPct val="100000"/>
              </a:lnSpc>
              <a:spcBef>
                <a:spcPct val="0"/>
              </a:spcBef>
              <a:spcAft>
                <a:spcPct val="0"/>
              </a:spcAft>
              <a:buNone/>
              <a:defRPr sz="2800" b="1" i="0" u="none" kern="1200" baseline="0">
                <a:solidFill>
                  <a:schemeClr val="tx1"/>
                </a:solidFill>
                <a:latin typeface="Arial" pitchFamily="34" charset="0"/>
                <a:ea typeface="黑体" panose="02010609060101010101" pitchFamily="49" charset="-122"/>
                <a:cs typeface="+mn-cs"/>
              </a:defRPr>
            </a:lvl2pPr>
            <a:lvl3pPr marL="914400" lvl="2" indent="0" algn="l" defTabSz="914400" rtl="0" eaLnBrk="1" fontAlgn="base" latinLnBrk="0" hangingPunct="1">
              <a:lnSpc>
                <a:spcPct val="100000"/>
              </a:lnSpc>
              <a:spcBef>
                <a:spcPct val="0"/>
              </a:spcBef>
              <a:spcAft>
                <a:spcPct val="0"/>
              </a:spcAft>
              <a:buNone/>
              <a:defRPr sz="2800" b="1" i="0" u="none" kern="1200" baseline="0">
                <a:solidFill>
                  <a:schemeClr val="tx1"/>
                </a:solidFill>
                <a:latin typeface="Arial" pitchFamily="34" charset="0"/>
                <a:ea typeface="黑体" panose="02010609060101010101" pitchFamily="49" charset="-122"/>
                <a:cs typeface="+mn-cs"/>
              </a:defRPr>
            </a:lvl3pPr>
            <a:lvl4pPr marL="1371600" lvl="3" indent="0" algn="l" defTabSz="914400" rtl="0" eaLnBrk="1" fontAlgn="base" latinLnBrk="0" hangingPunct="1">
              <a:lnSpc>
                <a:spcPct val="100000"/>
              </a:lnSpc>
              <a:spcBef>
                <a:spcPct val="0"/>
              </a:spcBef>
              <a:spcAft>
                <a:spcPct val="0"/>
              </a:spcAft>
              <a:buNone/>
              <a:defRPr sz="2800" b="1" i="0" u="none" kern="1200" baseline="0">
                <a:solidFill>
                  <a:schemeClr val="tx1"/>
                </a:solidFill>
                <a:latin typeface="Arial" pitchFamily="34" charset="0"/>
                <a:ea typeface="黑体" panose="02010609060101010101" pitchFamily="49" charset="-122"/>
                <a:cs typeface="+mn-cs"/>
              </a:defRPr>
            </a:lvl4pPr>
            <a:lvl5pPr marL="1828800" lvl="4" indent="0" algn="l" defTabSz="914400" rtl="0" eaLnBrk="1" fontAlgn="base" latinLnBrk="0" hangingPunct="1">
              <a:lnSpc>
                <a:spcPct val="100000"/>
              </a:lnSpc>
              <a:spcBef>
                <a:spcPct val="0"/>
              </a:spcBef>
              <a:spcAft>
                <a:spcPct val="0"/>
              </a:spcAft>
              <a:buNone/>
              <a:defRPr sz="2800" b="1" i="0" u="none" kern="1200" baseline="0">
                <a:solidFill>
                  <a:schemeClr val="tx1"/>
                </a:solidFill>
                <a:latin typeface="Arial" pitchFamily="34" charset="0"/>
                <a:ea typeface="黑体" panose="02010609060101010101" pitchFamily="49" charset="-122"/>
                <a:cs typeface="+mn-cs"/>
              </a:defRPr>
            </a:lvl5pPr>
            <a:lvl6pPr marL="2286000" lvl="5" indent="0" algn="l" defTabSz="914400" rtl="0" eaLnBrk="1" fontAlgn="base" latinLnBrk="0" hangingPunct="1">
              <a:lnSpc>
                <a:spcPct val="100000"/>
              </a:lnSpc>
              <a:spcBef>
                <a:spcPct val="0"/>
              </a:spcBef>
              <a:spcAft>
                <a:spcPct val="0"/>
              </a:spcAft>
              <a:buNone/>
              <a:defRPr sz="2800" b="1" i="0" u="none" kern="1200" baseline="0">
                <a:solidFill>
                  <a:schemeClr val="tx1"/>
                </a:solidFill>
                <a:latin typeface="Arial" pitchFamily="34" charset="0"/>
                <a:ea typeface="黑体" panose="02010609060101010101" pitchFamily="49" charset="-122"/>
                <a:cs typeface="+mn-cs"/>
              </a:defRPr>
            </a:lvl6pPr>
            <a:lvl7pPr marL="2743200" lvl="6" indent="0" algn="l" defTabSz="914400" rtl="0" eaLnBrk="1" fontAlgn="base" latinLnBrk="0" hangingPunct="1">
              <a:lnSpc>
                <a:spcPct val="100000"/>
              </a:lnSpc>
              <a:spcBef>
                <a:spcPct val="0"/>
              </a:spcBef>
              <a:spcAft>
                <a:spcPct val="0"/>
              </a:spcAft>
              <a:buNone/>
              <a:defRPr sz="2800" b="1" i="0" u="none" kern="1200" baseline="0">
                <a:solidFill>
                  <a:schemeClr val="tx1"/>
                </a:solidFill>
                <a:latin typeface="Arial" pitchFamily="34" charset="0"/>
                <a:ea typeface="黑体" panose="02010609060101010101" pitchFamily="49" charset="-122"/>
                <a:cs typeface="+mn-cs"/>
              </a:defRPr>
            </a:lvl7pPr>
            <a:lvl8pPr marL="3200400" lvl="7" indent="0" algn="l" defTabSz="914400" rtl="0" eaLnBrk="1" fontAlgn="base" latinLnBrk="0" hangingPunct="1">
              <a:lnSpc>
                <a:spcPct val="100000"/>
              </a:lnSpc>
              <a:spcBef>
                <a:spcPct val="0"/>
              </a:spcBef>
              <a:spcAft>
                <a:spcPct val="0"/>
              </a:spcAft>
              <a:buNone/>
              <a:defRPr sz="2800" b="1" i="0" u="none" kern="1200" baseline="0">
                <a:solidFill>
                  <a:schemeClr val="tx1"/>
                </a:solidFill>
                <a:latin typeface="Arial" pitchFamily="34" charset="0"/>
                <a:ea typeface="黑体" panose="02010609060101010101" pitchFamily="49" charset="-122"/>
                <a:cs typeface="+mn-cs"/>
              </a:defRPr>
            </a:lvl8pPr>
            <a:lvl9pPr marL="3657600" lvl="8" indent="0" algn="l" defTabSz="914400" rtl="0" eaLnBrk="1" fontAlgn="base" latinLnBrk="0" hangingPunct="1">
              <a:lnSpc>
                <a:spcPct val="100000"/>
              </a:lnSpc>
              <a:spcBef>
                <a:spcPct val="0"/>
              </a:spcBef>
              <a:spcAft>
                <a:spcPct val="0"/>
              </a:spcAft>
              <a:buNone/>
              <a:defRPr sz="2800" b="1" i="0" u="none" kern="1200" baseline="0">
                <a:solidFill>
                  <a:schemeClr val="tx1"/>
                </a:solidFill>
                <a:latin typeface="Arial" pitchFamily="34" charset="0"/>
                <a:ea typeface="黑体" panose="02010609060101010101" pitchFamily="49" charset="-122"/>
                <a:cs typeface="+mn-cs"/>
              </a:defRPr>
            </a:lvl9pPr>
          </a:lstStyle>
          <a:p>
            <a:pPr>
              <a:lnSpc>
                <a:spcPct val="150000"/>
              </a:lnSpc>
            </a:pPr>
            <a:r>
              <a:rPr lang="en-US" altLang="zh-CN" sz="2800">
                <a:solidFill>
                  <a:prstClr val="white"/>
                </a:solidFill>
                <a:latin typeface="黑体" panose="02010609060101010101" pitchFamily="49" charset="-122"/>
                <a:ea typeface="黑体" panose="02010609060101010101" pitchFamily="49" charset="-122"/>
              </a:rPr>
              <a:t>1</a:t>
            </a:r>
            <a:r>
              <a:rPr lang="zh-CN" altLang="en-US" sz="2800">
                <a:solidFill>
                  <a:prstClr val="white"/>
                </a:solidFill>
                <a:latin typeface="黑体" panose="02010609060101010101" pitchFamily="49" charset="-122"/>
                <a:ea typeface="黑体" panose="02010609060101010101" pitchFamily="49" charset="-122"/>
              </a:rPr>
              <a:t>、</a:t>
            </a:r>
            <a:r>
              <a:rPr lang="zh-CN" altLang="en-US" sz="2800" smtClean="0">
                <a:solidFill>
                  <a:prstClr val="white"/>
                </a:solidFill>
                <a:latin typeface="黑体" panose="02010609060101010101" pitchFamily="49" charset="-122"/>
                <a:ea typeface="黑体" panose="02010609060101010101" pitchFamily="49" charset="-122"/>
              </a:rPr>
              <a:t>国内外</a:t>
            </a:r>
            <a:r>
              <a:rPr lang="zh-CN" altLang="en-US" sz="2800">
                <a:solidFill>
                  <a:prstClr val="white"/>
                </a:solidFill>
                <a:latin typeface="黑体" panose="02010609060101010101" pitchFamily="49" charset="-122"/>
                <a:ea typeface="黑体" panose="02010609060101010101" pitchFamily="49" charset="-122"/>
              </a:rPr>
              <a:t>敌</a:t>
            </a:r>
            <a:r>
              <a:rPr lang="zh-CN" altLang="en-US" sz="2800" smtClean="0">
                <a:solidFill>
                  <a:prstClr val="white"/>
                </a:solidFill>
                <a:latin typeface="黑体" panose="02010609060101010101" pitchFamily="49" charset="-122"/>
                <a:ea typeface="黑体" panose="02010609060101010101" pitchFamily="49" charset="-122"/>
              </a:rPr>
              <a:t>对势力联合起来，企图扼杀新生的苏维埃政权</a:t>
            </a:r>
            <a:endParaRPr lang="en-US" altLang="zh-CN" sz="2800">
              <a:solidFill>
                <a:prstClr val="white"/>
              </a:solidFill>
              <a:latin typeface="黑体" pitchFamily="49" charset="-122"/>
              <a:ea typeface="黑体" pitchFamily="49" charset="-122"/>
            </a:endParaRPr>
          </a:p>
          <a:p>
            <a:pPr>
              <a:lnSpc>
                <a:spcPct val="150000"/>
              </a:lnSpc>
            </a:pPr>
            <a:r>
              <a:rPr lang="en-US" altLang="zh-CN" sz="2800">
                <a:solidFill>
                  <a:prstClr val="white"/>
                </a:solidFill>
                <a:latin typeface="黑体" panose="02010609060101010101" pitchFamily="49" charset="-122"/>
                <a:ea typeface="黑体" panose="02010609060101010101" pitchFamily="49" charset="-122"/>
              </a:rPr>
              <a:t>2</a:t>
            </a:r>
            <a:r>
              <a:rPr lang="zh-CN" altLang="en-US" sz="2800">
                <a:solidFill>
                  <a:prstClr val="white"/>
                </a:solidFill>
                <a:latin typeface="黑体" panose="02010609060101010101" pitchFamily="49" charset="-122"/>
                <a:ea typeface="黑体" panose="02010609060101010101" pitchFamily="49" charset="-122"/>
              </a:rPr>
              <a:t>、粮食严重缺乏，经济极端贫困。</a:t>
            </a:r>
          </a:p>
        </p:txBody>
      </p:sp>
      <p:sp>
        <p:nvSpPr>
          <p:cNvPr id="9" name="文本框 1"/>
          <p:cNvSpPr txBox="1"/>
          <p:nvPr/>
        </p:nvSpPr>
        <p:spPr>
          <a:xfrm>
            <a:off x="0" y="249555"/>
            <a:ext cx="7996714" cy="706755"/>
          </a:xfrm>
          <a:prstGeom prst="rect">
            <a:avLst/>
          </a:prstGeom>
          <a:noFill/>
        </p:spPr>
        <p:txBody>
          <a:bodyPr wrap="square" rtlCol="0">
            <a:spAutoFit/>
          </a:bodyPr>
          <a:lstStyle/>
          <a:p>
            <a:r>
              <a:rPr lang="zh-CN" altLang="en-US" sz="4000" smtClean="0">
                <a:solidFill>
                  <a:prstClr val="black"/>
                </a:solidFill>
                <a:latin typeface="微软雅黑" panose="020b0503020204020204" charset="-122"/>
              </a:rPr>
              <a:t>（一）战时共产主义政策</a:t>
            </a:r>
            <a:endParaRPr lang="zh-CN" altLang="en-US" sz="4000">
              <a:solidFill>
                <a:prstClr val="black"/>
              </a:solidFill>
              <a:latin typeface="微软雅黑"/>
            </a:endParaRPr>
          </a:p>
        </p:txBody>
      </p:sp>
    </p:spTree>
    <p:custDataLst>
      <p:tags r:id="rId2"/>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ppt_x"/>
                                          </p:val>
                                        </p:tav>
                                        <p:tav tm="100000">
                                          <p:val>
                                            <p:strVal val="#ppt_x"/>
                                          </p:val>
                                        </p:tav>
                                      </p:tavLst>
                                    </p:anim>
                                    <p:anim calcmode="lin" valueType="num">
                                      <p:cBhvr additive="base">
                                        <p:cTn id="16"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7" fill="hold" nodeType="clickPar">
                      <p:stCondLst>
                        <p:cond delay="indefinite"/>
                      </p:stCondLst>
                      <p:childTnLst>
                        <p:par>
                          <p:cTn id="18" fill="hold" nodeType="afterGroup">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afterGroup">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wipe(down)">
                                      <p:cBhvr>
                                        <p:cTn id="25" dur="500"/>
                                        <p:tgtEl>
                                          <p:spTgt spid="7"/>
                                        </p:tgtEl>
                                      </p:cBhvr>
                                    </p:animEffect>
                                  </p:childTnLst>
                                </p:cTn>
                              </p:par>
                              <p:par>
                                <p:cTn id="26" presetID="10" presetClass="entr" presetSubtype="0" fill="hold" nodeType="withEffect">
                                  <p:stCondLst>
                                    <p:cond delay="0"/>
                                  </p:stCondLst>
                                  <p:childTnLst>
                                    <p:set>
                                      <p:cBhvr>
                                        <p:cTn id="27" dur="1" fill="hold">
                                          <p:stCondLst>
                                            <p:cond delay="0"/>
                                          </p:stCondLst>
                                        </p:cTn>
                                        <p:tgtEl>
                                          <p:spTgt spid="7">
                                            <p:txEl>
                                              <p:pRg st="0" end="0"/>
                                            </p:txEl>
                                          </p:spTgt>
                                        </p:tgtEl>
                                        <p:attrNameLst>
                                          <p:attrName>style.visibility</p:attrName>
                                        </p:attrNameLst>
                                      </p:cBhvr>
                                      <p:to>
                                        <p:strVal val="visible"/>
                                      </p:to>
                                    </p:set>
                                    <p:animEffect transition="in" filter="fade">
                                      <p:cBhvr>
                                        <p:cTn id="28" dur="500"/>
                                        <p:tgtEl>
                                          <p:spTgt spid="7">
                                            <p:txEl>
                                              <p:pRg st="0" end="0"/>
                                            </p:txEl>
                                          </p:spTgt>
                                        </p:tgtEl>
                                      </p:cBhvr>
                                    </p:animEffect>
                                  </p:childTnLst>
                                </p:cTn>
                              </p:par>
                            </p:childTnLst>
                          </p:cTn>
                        </p:par>
                      </p:childTnLst>
                    </p:cTn>
                  </p:par>
                  <p:par>
                    <p:cTn id="29" fill="hold" nodeType="clickPar">
                      <p:stCondLst>
                        <p:cond delay="indefinite"/>
                      </p:stCondLst>
                      <p:childTnLst>
                        <p:par>
                          <p:cTn id="30" fill="hold" nodeType="afterGroup">
                            <p:stCondLst>
                              <p:cond delay="0"/>
                            </p:stCondLst>
                            <p:childTnLst>
                              <p:par>
                                <p:cTn id="31" presetID="42" presetClass="entr" presetSubtype="0" fill="hold" nodeType="clickEffect">
                                  <p:stCondLst>
                                    <p:cond delay="0"/>
                                  </p:stCondLst>
                                  <p:childTnLst>
                                    <p:set>
                                      <p:cBhvr>
                                        <p:cTn id="32" dur="1" fill="hold">
                                          <p:stCondLst>
                                            <p:cond delay="0"/>
                                          </p:stCondLst>
                                        </p:cTn>
                                        <p:tgtEl>
                                          <p:spTgt spid="7">
                                            <p:txEl>
                                              <p:pRg st="1" end="1"/>
                                            </p:txEl>
                                          </p:spTgt>
                                        </p:tgtEl>
                                        <p:attrNameLst>
                                          <p:attrName>style.visibility</p:attrName>
                                        </p:attrNameLst>
                                      </p:cBhvr>
                                      <p:to>
                                        <p:strVal val="visible"/>
                                      </p:to>
                                    </p:set>
                                    <p:animEffect transition="in" filter="fade">
                                      <p:cBhvr>
                                        <p:cTn id="33" dur="1000"/>
                                        <p:tgtEl>
                                          <p:spTgt spid="7">
                                            <p:txEl>
                                              <p:pRg st="1" end="1"/>
                                            </p:txEl>
                                          </p:spTgt>
                                        </p:tgtEl>
                                      </p:cBhvr>
                                    </p:animEffect>
                                    <p:anim calcmode="lin" valueType="num">
                                      <p:cBhvr>
                                        <p:cTn id="34" dur="1000" fill="hold"/>
                                        <p:tgtEl>
                                          <p:spTgt spid="7">
                                            <p:txEl>
                                              <p:pRg st="1" end="1"/>
                                            </p:txEl>
                                          </p:spTgt>
                                        </p:tgtEl>
                                        <p:attrNameLst>
                                          <p:attrName>ppt_x</p:attrName>
                                        </p:attrNameLst>
                                      </p:cBhvr>
                                      <p:tavLst>
                                        <p:tav tm="0">
                                          <p:val>
                                            <p:strVal val="#ppt_x"/>
                                          </p:val>
                                        </p:tav>
                                        <p:tav tm="100000">
                                          <p:val>
                                            <p:strVal val="#ppt_x"/>
                                          </p:val>
                                        </p:tav>
                                      </p:tavLst>
                                    </p:anim>
                                    <p:anim calcmode="lin" valueType="num">
                                      <p:cBhvr>
                                        <p:cTn id="35" dur="1000" fill="hold"/>
                                        <p:tgtEl>
                                          <p:spTgt spid="7">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Ls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2" name="表格 1"/>
          <p:cNvGraphicFramePr>
            <a:graphicFrameLocks noGrp="1"/>
          </p:cNvGraphicFramePr>
          <p:nvPr>
            <p:extLst>
              <p:ext uri="{D42A27DB-BD31-4B8C-83A1-F6EECF244321}">
                <p14:modId xmlns:p14="http://schemas.microsoft.com/office/powerpoint/2010/main" val="2052817944"/>
              </p:ext>
            </p:extLst>
          </p:nvPr>
        </p:nvGraphicFramePr>
        <p:xfrm>
          <a:off x="839086" y="1135178"/>
          <a:ext cx="7390513" cy="4338146"/>
        </p:xfrm>
        <a:graphic>
          <a:graphicData uri="http://schemas.openxmlformats.org/drawingml/2006/table">
            <a:tbl>
              <a:tblPr>
                <a:tableStyleId>{7DF18680-E054-41AD-8BC1-D1AEF772440D}</a:tableStyleId>
              </a:tblPr>
              <a:tblGrid>
                <a:gridCol w="1612319"/>
                <a:gridCol w="5778194"/>
              </a:tblGrid>
              <a:tr h="822765">
                <a:tc>
                  <a:txBody>
                    <a:bodyPr vert="horz" wrap="square"/>
                    <a:lstStyle/>
                    <a:p>
                      <a:pPr algn="ctr" fontAlgn="auto">
                        <a:spcBef>
                          <a:spcPts val="1800"/>
                        </a:spcBef>
                        <a:buNone/>
                      </a:pPr>
                      <a:r>
                        <a:rPr lang="zh-CN" altLang="zh-CN" sz="3600" smtClean="0">
                          <a:solidFill>
                            <a:srgbClr val="0033CC"/>
                          </a:solidFill>
                          <a:latin typeface="楷体" panose="02010609060101010101" pitchFamily="49" charset="-122"/>
                          <a:ea typeface="楷体" panose="02010609060101010101" pitchFamily="49" charset="-122"/>
                        </a:rPr>
                        <a:t>时间</a:t>
                      </a:r>
                      <a:endParaRPr lang="zh-CN" altLang="zh-CN" sz="3600">
                        <a:solidFill>
                          <a:srgbClr val="0033CC"/>
                        </a:solidFill>
                        <a:latin typeface="楷体" pitchFamily="49" charset="-122"/>
                        <a:ea typeface="楷体" panose="02010609060101010101" pitchFamily="49" charset="-122"/>
                      </a:endParaRPr>
                    </a:p>
                  </a:txBody>
                  <a:tcPr marL="68580" marR="68580" anchor="ctr"/>
                </a:tc>
                <a:tc>
                  <a:txBody>
                    <a:bodyPr vert="horz" wrap="square"/>
                    <a:lstStyle/>
                    <a:p>
                      <a:pPr algn="ctr" fontAlgn="auto">
                        <a:lnSpc>
                          <a:spcPct val="100000"/>
                        </a:lnSpc>
                        <a:spcBef>
                          <a:spcPct val="0"/>
                        </a:spcBef>
                        <a:buNone/>
                      </a:pPr>
                      <a:endParaRPr lang="zh-CN" altLang="en-US" sz="2000">
                        <a:solidFill>
                          <a:srgbClr val="0033CC"/>
                        </a:solidFill>
                        <a:latin typeface="楷体" panose="02010609060101010101" pitchFamily="49" charset="-122"/>
                        <a:ea typeface="楷体" panose="02010609060101010101" pitchFamily="49" charset="-122"/>
                      </a:endParaRPr>
                    </a:p>
                    <a:p>
                      <a:pPr algn="ctr">
                        <a:buNone/>
                      </a:pPr>
                      <a:endParaRPr lang="zh-CN" altLang="en-US" sz="2000">
                        <a:solidFill>
                          <a:srgbClr val="0033CC"/>
                        </a:solidFill>
                        <a:latin typeface="楷体" panose="02010609060101010101" pitchFamily="49" charset="-122"/>
                        <a:ea typeface="楷体" panose="02010609060101010101" pitchFamily="49" charset="-122"/>
                      </a:endParaRPr>
                    </a:p>
                  </a:txBody>
                  <a:tcPr marL="68580" marR="68580"/>
                </a:tc>
              </a:tr>
              <a:tr h="1176762">
                <a:tc>
                  <a:txBody>
                    <a:bodyPr vert="horz" wrap="square"/>
                    <a:lstStyle/>
                    <a:p>
                      <a:pPr algn="ctr" fontAlgn="auto">
                        <a:spcBef>
                          <a:spcPts val="1800"/>
                        </a:spcBef>
                        <a:buNone/>
                      </a:pPr>
                      <a:r>
                        <a:rPr lang="zh-CN" altLang="en-US" sz="3600" smtClean="0">
                          <a:solidFill>
                            <a:srgbClr val="0033CC"/>
                          </a:solidFill>
                          <a:latin typeface="楷体" panose="02010609060101010101" pitchFamily="49" charset="-122"/>
                          <a:ea typeface="楷体" panose="02010609060101010101" pitchFamily="49" charset="-122"/>
                        </a:rPr>
                        <a:t>目的</a:t>
                      </a:r>
                      <a:endParaRPr lang="zh-CN" altLang="en-US" sz="3600">
                        <a:solidFill>
                          <a:srgbClr val="0033CC"/>
                        </a:solidFill>
                        <a:latin typeface="楷体" pitchFamily="49" charset="-122"/>
                        <a:ea typeface="楷体" panose="02010609060101010101" pitchFamily="49" charset="-122"/>
                      </a:endParaRPr>
                    </a:p>
                  </a:txBody>
                  <a:tcPr marL="68580" marR="68580" anchor="ctr"/>
                </a:tc>
                <a:tc>
                  <a:txBody>
                    <a:bodyPr vert="horz" wrap="square"/>
                    <a:lstStyle/>
                    <a:p>
                      <a:pPr algn="ctr">
                        <a:buNone/>
                      </a:pPr>
                      <a:endParaRPr lang="zh-CN" altLang="en-US" sz="2000">
                        <a:solidFill>
                          <a:srgbClr val="0033CC"/>
                        </a:solidFill>
                        <a:latin typeface="楷体" panose="02010609060101010101" pitchFamily="49" charset="-122"/>
                        <a:ea typeface="楷体" panose="02010609060101010101" pitchFamily="49" charset="-122"/>
                      </a:endParaRPr>
                    </a:p>
                  </a:txBody>
                  <a:tcPr marL="68580" marR="68580"/>
                </a:tc>
              </a:tr>
              <a:tr h="2338619">
                <a:tc>
                  <a:txBody>
                    <a:bodyPr vert="horz" wrap="square"/>
                    <a:lstStyle/>
                    <a:p>
                      <a:pPr algn="ctr" fontAlgn="auto">
                        <a:spcBef>
                          <a:spcPts val="1800"/>
                        </a:spcBef>
                        <a:buNone/>
                      </a:pPr>
                      <a:r>
                        <a:rPr lang="zh-CN" altLang="en-US" sz="3600">
                          <a:solidFill>
                            <a:srgbClr val="0033CC"/>
                          </a:solidFill>
                          <a:latin typeface="楷体" panose="02010609060101010101" pitchFamily="49" charset="-122"/>
                          <a:ea typeface="楷体" panose="02010609060101010101" pitchFamily="49" charset="-122"/>
                        </a:rPr>
                        <a:t>内容</a:t>
                      </a:r>
                    </a:p>
                  </a:txBody>
                  <a:tcPr marL="68580" marR="68580" anchor="ctr"/>
                </a:tc>
                <a:tc>
                  <a:txBody>
                    <a:bodyPr vert="horz" wrap="square"/>
                    <a:lstStyle/>
                    <a:p>
                      <a:pPr algn="ctr">
                        <a:lnSpc>
                          <a:spcPct val="95000"/>
                        </a:lnSpc>
                        <a:spcBef>
                          <a:spcPct val="20000"/>
                        </a:spcBef>
                        <a:buNone/>
                      </a:pPr>
                      <a:endParaRPr lang="zh-CN" altLang="en-US" sz="2000">
                        <a:solidFill>
                          <a:srgbClr val="0033CC"/>
                        </a:solidFill>
                        <a:latin typeface="楷体" pitchFamily="49" charset="-122"/>
                        <a:ea typeface="楷体" panose="02010609060101010101" pitchFamily="49" charset="-122"/>
                      </a:endParaRPr>
                    </a:p>
                  </a:txBody>
                  <a:tcPr marL="68580" marR="68580"/>
                </a:tc>
              </a:tr>
            </a:tbl>
          </a:graphicData>
        </a:graphic>
      </p:graphicFrame>
      <p:sp>
        <p:nvSpPr>
          <p:cNvPr id="43016" name="Rectangle 8"/>
          <p:cNvSpPr/>
          <p:nvPr/>
        </p:nvSpPr>
        <p:spPr>
          <a:xfrm>
            <a:off x="2714612" y="1214422"/>
            <a:ext cx="5286412" cy="714375"/>
          </a:xfrm>
          <a:prstGeom prst="rect">
            <a:avLst/>
          </a:prstGeom>
          <a:noFill/>
          <a:ln w="9525">
            <a:noFill/>
          </a:ln>
        </p:spPr>
        <p:txBody>
          <a:bodyPr lIns="144000" tIns="108000" rIns="36000" bIns="108000" anchor="ctr"/>
          <a:lstStyle/>
          <a:p>
            <a:pPr>
              <a:lnSpc>
                <a:spcPct val="95000"/>
              </a:lnSpc>
              <a:spcBef>
                <a:spcPct val="20000"/>
              </a:spcBef>
            </a:pPr>
            <a:r>
              <a:rPr lang="en-US" altLang="zh-CN" sz="2800">
                <a:solidFill>
                  <a:prstClr val="black"/>
                </a:solidFill>
                <a:latin typeface="黑体" panose="02010609060101010101" pitchFamily="49" charset="-122"/>
                <a:ea typeface="黑体" panose="02010609060101010101" pitchFamily="49" charset="-122"/>
              </a:rPr>
              <a:t>1918</a:t>
            </a:r>
            <a:r>
              <a:rPr lang="zh-CN" altLang="en-US" sz="2800">
                <a:solidFill>
                  <a:prstClr val="black"/>
                </a:solidFill>
                <a:latin typeface="黑体" panose="02010609060101010101" pitchFamily="49" charset="-122"/>
                <a:ea typeface="黑体" panose="02010609060101010101" pitchFamily="49" charset="-122"/>
              </a:rPr>
              <a:t>～</a:t>
            </a:r>
            <a:r>
              <a:rPr lang="en-US" altLang="zh-CN" sz="2800" smtClean="0">
                <a:solidFill>
                  <a:prstClr val="black"/>
                </a:solidFill>
                <a:latin typeface="黑体" panose="02010609060101010101" pitchFamily="49" charset="-122"/>
                <a:ea typeface="黑体" panose="02010609060101010101" pitchFamily="49" charset="-122"/>
              </a:rPr>
              <a:t>1920</a:t>
            </a:r>
            <a:r>
              <a:rPr lang="zh-CN" altLang="en-US" sz="2800" smtClean="0">
                <a:solidFill>
                  <a:prstClr val="black"/>
                </a:solidFill>
                <a:latin typeface="黑体" panose="02010609060101010101" pitchFamily="49" charset="-122"/>
                <a:ea typeface="黑体" panose="02010609060101010101" pitchFamily="49" charset="-122"/>
              </a:rPr>
              <a:t>年（三年卫国战争）</a:t>
            </a:r>
            <a:endParaRPr lang="zh-CN" altLang="en-US" sz="2800">
              <a:solidFill>
                <a:prstClr val="black"/>
              </a:solidFill>
              <a:latin typeface="黑体" pitchFamily="49" charset="-122"/>
              <a:ea typeface="黑体" pitchFamily="49" charset="-122"/>
            </a:endParaRPr>
          </a:p>
        </p:txBody>
      </p:sp>
      <p:sp>
        <p:nvSpPr>
          <p:cNvPr id="43012" name="Rectangle 4"/>
          <p:cNvSpPr/>
          <p:nvPr/>
        </p:nvSpPr>
        <p:spPr>
          <a:xfrm>
            <a:off x="2588180" y="3365225"/>
            <a:ext cx="5283041" cy="1591945"/>
          </a:xfrm>
          <a:prstGeom prst="rect">
            <a:avLst/>
          </a:prstGeom>
          <a:noFill/>
          <a:ln w="9525">
            <a:noFill/>
          </a:ln>
        </p:spPr>
        <p:txBody>
          <a:bodyPr lIns="144000" tIns="108000" rIns="36000" bIns="108000" anchor="ctr"/>
          <a:lstStyle/>
          <a:p>
            <a:pPr>
              <a:lnSpc>
                <a:spcPct val="95000"/>
              </a:lnSpc>
              <a:spcBef>
                <a:spcPct val="20000"/>
              </a:spcBef>
            </a:pPr>
            <a:r>
              <a:rPr lang="en-US" altLang="zh-CN" sz="2800">
                <a:solidFill>
                  <a:prstClr val="black"/>
                </a:solidFill>
                <a:latin typeface="黑体" panose="02010609060101010101" pitchFamily="49" charset="-122"/>
                <a:ea typeface="黑体" panose="02010609060101010101" pitchFamily="49" charset="-122"/>
              </a:rPr>
              <a:t>⑴</a:t>
            </a:r>
            <a:r>
              <a:rPr lang="zh-CN" altLang="en-US" sz="2800">
                <a:solidFill>
                  <a:prstClr val="black"/>
                </a:solidFill>
                <a:latin typeface="黑体" panose="02010609060101010101" pitchFamily="49" charset="-122"/>
                <a:ea typeface="黑体" panose="02010609060101010101" pitchFamily="49" charset="-122"/>
              </a:rPr>
              <a:t>农业：实行</a:t>
            </a:r>
            <a:r>
              <a:rPr lang="zh-CN" altLang="en-US" sz="2800" u="sng">
                <a:solidFill>
                  <a:srgbClr val="FF0000"/>
                </a:solidFill>
                <a:latin typeface="黑体" panose="02010609060101010101" pitchFamily="49" charset="-122"/>
                <a:ea typeface="黑体" panose="02010609060101010101" pitchFamily="49" charset="-122"/>
              </a:rPr>
              <a:t>余粮收集制</a:t>
            </a:r>
          </a:p>
          <a:p>
            <a:pPr>
              <a:lnSpc>
                <a:spcPct val="95000"/>
              </a:lnSpc>
              <a:spcBef>
                <a:spcPct val="20000"/>
              </a:spcBef>
            </a:pPr>
            <a:r>
              <a:rPr lang="zh-CN" altLang="en-US" sz="2800">
                <a:solidFill>
                  <a:prstClr val="black"/>
                </a:solidFill>
                <a:latin typeface="黑体" panose="02010609060101010101" pitchFamily="49" charset="-122"/>
                <a:ea typeface="黑体" panose="02010609060101010101" pitchFamily="49" charset="-122"/>
              </a:rPr>
              <a:t>⑵工业：中小企业</a:t>
            </a:r>
            <a:r>
              <a:rPr lang="zh-CN" altLang="en-US" sz="2800" u="sng">
                <a:solidFill>
                  <a:srgbClr val="FF0000"/>
                </a:solidFill>
                <a:latin typeface="黑体" panose="02010609060101010101" pitchFamily="49" charset="-122"/>
                <a:ea typeface="黑体" panose="02010609060101010101" pitchFamily="49" charset="-122"/>
              </a:rPr>
              <a:t>国有化</a:t>
            </a:r>
          </a:p>
          <a:p>
            <a:pPr>
              <a:lnSpc>
                <a:spcPct val="95000"/>
              </a:lnSpc>
              <a:spcBef>
                <a:spcPct val="20000"/>
              </a:spcBef>
            </a:pPr>
            <a:r>
              <a:rPr lang="zh-CN" altLang="en-US" sz="2800">
                <a:solidFill>
                  <a:prstClr val="black"/>
                </a:solidFill>
                <a:latin typeface="黑体" panose="02010609060101010101" pitchFamily="49" charset="-122"/>
                <a:ea typeface="黑体" panose="02010609060101010101" pitchFamily="49" charset="-122"/>
              </a:rPr>
              <a:t>⑶商业：</a:t>
            </a:r>
            <a:r>
              <a:rPr lang="zh-CN" altLang="en-US" sz="2800" u="sng">
                <a:solidFill>
                  <a:srgbClr val="FF0000"/>
                </a:solidFill>
                <a:latin typeface="黑体" panose="02010609060101010101" pitchFamily="49" charset="-122"/>
                <a:ea typeface="黑体" panose="02010609060101010101" pitchFamily="49" charset="-122"/>
              </a:rPr>
              <a:t>取消自由贸易</a:t>
            </a:r>
            <a:r>
              <a:rPr lang="zh-CN" altLang="en-US" sz="2800">
                <a:solidFill>
                  <a:prstClr val="black"/>
                </a:solidFill>
                <a:latin typeface="黑体" panose="02010609060101010101" pitchFamily="49" charset="-122"/>
                <a:ea typeface="黑体" panose="02010609060101010101" pitchFamily="49" charset="-122"/>
              </a:rPr>
              <a:t>，实行实物配给制</a:t>
            </a:r>
          </a:p>
        </p:txBody>
      </p:sp>
      <p:sp>
        <p:nvSpPr>
          <p:cNvPr id="43014" name="Rectangle 6"/>
          <p:cNvSpPr/>
          <p:nvPr/>
        </p:nvSpPr>
        <p:spPr>
          <a:xfrm>
            <a:off x="2500298" y="2000240"/>
            <a:ext cx="5641420" cy="1149350"/>
          </a:xfrm>
          <a:prstGeom prst="rect">
            <a:avLst/>
          </a:prstGeom>
          <a:noFill/>
          <a:ln w="9525">
            <a:noFill/>
          </a:ln>
        </p:spPr>
        <p:txBody>
          <a:bodyPr lIns="144000" tIns="108000" rIns="36000" bIns="108000" anchor="ctr"/>
          <a:lstStyle/>
          <a:p>
            <a:pPr>
              <a:lnSpc>
                <a:spcPct val="95000"/>
              </a:lnSpc>
              <a:spcBef>
                <a:spcPct val="20000"/>
              </a:spcBef>
            </a:pPr>
            <a:r>
              <a:rPr lang="zh-CN" altLang="en-US" sz="2800" smtClean="0">
                <a:solidFill>
                  <a:prstClr val="black"/>
                </a:solidFill>
                <a:latin typeface="黑体" panose="02010609060101010101" pitchFamily="49" charset="-122"/>
                <a:ea typeface="黑体" panose="02010609060101010101" pitchFamily="49" charset="-122"/>
              </a:rPr>
              <a:t>为了把有限的力量集中起来，保证战争的胜利；直接过渡到社会主义。</a:t>
            </a:r>
            <a:endParaRPr lang="zh-CN" altLang="en-US" sz="2800">
              <a:solidFill>
                <a:prstClr val="black"/>
              </a:solidFill>
              <a:latin typeface="黑体" panose="02010609060101010101" pitchFamily="49" charset="-122"/>
              <a:ea typeface="黑体" panose="02010609060101010101" pitchFamily="49" charset="-122"/>
            </a:endParaRPr>
          </a:p>
        </p:txBody>
      </p:sp>
      <p:pic>
        <p:nvPicPr>
          <p:cNvPr id="9" name="图片 8"/>
          <p:cNvPicPr>
            <a:picLocks noChangeAspect="1"/>
          </p:cNvPicPr>
          <p:nvPr>
            <p:custDataLst>
              <p:tags r:id="rId3"/>
            </p:custDataLst>
          </p:nvPr>
        </p:nvPicPr>
        <p:blipFill>
          <a:blip r:embed="rId2">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0" y="-327220"/>
            <a:ext cx="3962400" cy="1774825"/>
          </a:xfrm>
          <a:prstGeom prst="rect">
            <a:avLst/>
          </a:prstGeom>
        </p:spPr>
      </p:pic>
      <p:sp>
        <p:nvSpPr>
          <p:cNvPr id="4" name="TextBox 3"/>
          <p:cNvSpPr txBox="1"/>
          <p:nvPr/>
        </p:nvSpPr>
        <p:spPr>
          <a:xfrm>
            <a:off x="0" y="344953"/>
            <a:ext cx="3571868" cy="584775"/>
          </a:xfrm>
          <a:prstGeom prst="rect">
            <a:avLst/>
          </a:prstGeom>
          <a:noFill/>
        </p:spPr>
        <p:txBody>
          <a:bodyPr wrap="square" rtlCol="0">
            <a:spAutoFit/>
          </a:bodyPr>
          <a:lstStyle/>
          <a:p>
            <a:r>
              <a:rPr lang="zh-CN" altLang="en-US" sz="3200">
                <a:solidFill>
                  <a:srgbClr val="FF0000"/>
                </a:solidFill>
              </a:rPr>
              <a:t>战时共产主义政策</a:t>
            </a:r>
          </a:p>
        </p:txBody>
      </p:sp>
    </p:spTree>
    <p:custDataLst>
      <p:tags r:id="rId4"/>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43016"/>
                                        </p:tgtEl>
                                        <p:attrNameLst>
                                          <p:attrName>style.visibility</p:attrName>
                                        </p:attrNameLst>
                                      </p:cBhvr>
                                      <p:to>
                                        <p:strVal val="visible"/>
                                      </p:to>
                                    </p:set>
                                    <p:animEffect transition="in" filter="diamond(in)">
                                      <p:cBhvr>
                                        <p:cTn id="7" dur="2000"/>
                                        <p:tgtEl>
                                          <p:spTgt spid="43016"/>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43014"/>
                                        </p:tgtEl>
                                        <p:attrNameLst>
                                          <p:attrName>style.visibility</p:attrName>
                                        </p:attrNameLst>
                                      </p:cBhvr>
                                      <p:to>
                                        <p:strVal val="visible"/>
                                      </p:to>
                                    </p:set>
                                    <p:animEffect transition="in" filter="diamond(in)">
                                      <p:cBhvr>
                                        <p:cTn id="12" dur="2000"/>
                                        <p:tgtEl>
                                          <p:spTgt spid="43014"/>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43012"/>
                                        </p:tgtEl>
                                        <p:attrNameLst>
                                          <p:attrName>style.visibility</p:attrName>
                                        </p:attrNameLst>
                                      </p:cBhvr>
                                      <p:to>
                                        <p:strVal val="visible"/>
                                      </p:to>
                                    </p:set>
                                    <p:animEffect transition="in" filter="diamond(in)">
                                      <p:cBhvr>
                                        <p:cTn id="17" dur="2000"/>
                                        <p:tgtEl>
                                          <p:spTgt spid="430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6" grpId="0"/>
      <p:bldP spid="43012" grpId="0"/>
      <p:bldP spid="43014" grpId="0"/>
    </p:bldLst>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67286" name="Text Box 22"/>
          <p:cNvSpPr txBox="1"/>
          <p:nvPr/>
        </p:nvSpPr>
        <p:spPr>
          <a:xfrm>
            <a:off x="295898" y="326203"/>
            <a:ext cx="8787718" cy="1569660"/>
          </a:xfrm>
          <a:prstGeom prst="rect">
            <a:avLst/>
          </a:prstGeom>
          <a:noFill/>
          <a:ln w="9525">
            <a:noFill/>
          </a:ln>
          <a:effectLst>
            <a:prstShdw prst="shdw17" dist="17961" dir="2699999">
              <a:srgbClr val="375D80"/>
            </a:prstShdw>
          </a:effectLst>
          <a:extLst>
            <a:ext uri="{909E8E84-426E-40DD-AFC4-6F175D3DCCD1}">
              <a14:hiddenFill xmlns:a14="http://schemas.microsoft.com/office/drawing/2010/main">
                <a:solidFill>
                  <a:schemeClr val="bg1"/>
                </a:solidFill>
              </a14:hiddenFill>
            </a:ext>
          </a:extLst>
        </p:spPr>
        <p:txBody>
          <a:bodyPr wrap="square" anchor="t">
            <a:spAutoFit/>
          </a:bodyPr>
          <a:lstStyle/>
          <a:p>
            <a:r>
              <a:rPr lang="zh-CN" altLang="en-US" sz="2400" b="1">
                <a:solidFill>
                  <a:prstClr val="black"/>
                </a:solidFill>
                <a:latin typeface="楷体" panose="02010609060101010101" pitchFamily="49" charset="-122"/>
                <a:ea typeface="楷体" panose="02010609060101010101" pitchFamily="49" charset="-122"/>
                <a:cs typeface="宋体" panose="02010600030101010101" pitchFamily="2" charset="-122"/>
              </a:rPr>
              <a:t>材料一：</a:t>
            </a:r>
            <a:r>
              <a:rPr lang="en-US" altLang="zh-CN" sz="2400" b="1">
                <a:solidFill>
                  <a:prstClr val="black"/>
                </a:solidFill>
                <a:latin typeface="楷体" panose="02010609060101010101" pitchFamily="49" charset="-122"/>
                <a:ea typeface="楷体" panose="02010609060101010101" pitchFamily="49" charset="-122"/>
                <a:cs typeface="宋体" panose="02010600030101010101" pitchFamily="2" charset="-122"/>
              </a:rPr>
              <a:t>……</a:t>
            </a:r>
            <a:r>
              <a:rPr lang="zh-CN" altLang="en-US" sz="2400" b="1">
                <a:solidFill>
                  <a:prstClr val="black"/>
                </a:solidFill>
                <a:latin typeface="楷体" panose="02010609060101010101" pitchFamily="49" charset="-122"/>
                <a:ea typeface="楷体" panose="02010609060101010101" pitchFamily="49" charset="-122"/>
                <a:cs typeface="宋体" panose="02010600030101010101" pitchFamily="2" charset="-122"/>
              </a:rPr>
              <a:t>我们当时不这样做就不能在一个经济遭到破坏的小农国家里战胜地主和资本家。我们</a:t>
            </a:r>
            <a:r>
              <a:rPr lang="zh-CN" altLang="en-US" sz="2400" b="1">
                <a:solidFill>
                  <a:srgbClr val="FF0000"/>
                </a:solidFill>
                <a:latin typeface="楷体" panose="02010609060101010101" pitchFamily="49" charset="-122"/>
                <a:ea typeface="楷体" panose="02010609060101010101" pitchFamily="49" charset="-122"/>
                <a:cs typeface="宋体" panose="02010600030101010101" pitchFamily="2" charset="-122"/>
              </a:rPr>
              <a:t>取得了胜利</a:t>
            </a:r>
            <a:r>
              <a:rPr lang="en-US" altLang="zh-CN" sz="2400" b="1">
                <a:solidFill>
                  <a:prstClr val="black"/>
                </a:solidFill>
                <a:latin typeface="楷体" panose="02010609060101010101" pitchFamily="49" charset="-122"/>
                <a:ea typeface="楷体" panose="02010609060101010101" pitchFamily="49" charset="-122"/>
                <a:cs typeface="宋体" panose="02010600030101010101" pitchFamily="2" charset="-122"/>
              </a:rPr>
              <a:t>……</a:t>
            </a:r>
            <a:r>
              <a:rPr lang="zh-CN" altLang="en-US" sz="2400" b="1">
                <a:solidFill>
                  <a:prstClr val="black"/>
                </a:solidFill>
                <a:latin typeface="楷体" panose="02010609060101010101" pitchFamily="49" charset="-122"/>
                <a:ea typeface="楷体" panose="02010609060101010101" pitchFamily="49" charset="-122"/>
                <a:cs typeface="宋体" panose="02010600030101010101" pitchFamily="2" charset="-122"/>
              </a:rPr>
              <a:t>应当说我们实行“战时共产主义”是一种</a:t>
            </a:r>
            <a:r>
              <a:rPr lang="zh-CN" altLang="en-US" sz="2400" b="1">
                <a:solidFill>
                  <a:srgbClr val="FF0000"/>
                </a:solidFill>
                <a:latin typeface="楷体" panose="02010609060101010101" pitchFamily="49" charset="-122"/>
                <a:ea typeface="楷体" panose="02010609060101010101" pitchFamily="49" charset="-122"/>
                <a:cs typeface="宋体" panose="02010600030101010101" pitchFamily="2" charset="-122"/>
              </a:rPr>
              <a:t>功劳</a:t>
            </a:r>
            <a:r>
              <a:rPr lang="zh-CN" altLang="en-US" sz="2400" b="1">
                <a:solidFill>
                  <a:prstClr val="black"/>
                </a:solidFill>
                <a:latin typeface="楷体" panose="02010609060101010101" pitchFamily="49" charset="-122"/>
                <a:ea typeface="楷体" panose="02010609060101010101" pitchFamily="49" charset="-122"/>
                <a:cs typeface="宋体" panose="02010600030101010101" pitchFamily="2" charset="-122"/>
              </a:rPr>
              <a:t>。</a:t>
            </a:r>
            <a:endParaRPr lang="en-US" altLang="zh-CN" sz="2400" b="1">
              <a:solidFill>
                <a:prstClr val="black"/>
              </a:solidFill>
              <a:latin typeface="楷体" pitchFamily="49" charset="-122"/>
              <a:ea typeface="楷体" panose="02010609060101010101" pitchFamily="49" charset="-122"/>
              <a:cs typeface="宋体" panose="02010600030101010101" pitchFamily="2" charset="-122"/>
            </a:endParaRPr>
          </a:p>
          <a:p>
            <a:r>
              <a:rPr lang="en-US" altLang="zh-CN" sz="2400" b="1">
                <a:solidFill>
                  <a:prstClr val="black"/>
                </a:solidFill>
                <a:latin typeface="楷体" panose="02010609060101010101" pitchFamily="49" charset="-122"/>
                <a:ea typeface="楷体" panose="02010609060101010101" pitchFamily="49" charset="-122"/>
                <a:cs typeface="宋体" panose="02010600030101010101" pitchFamily="2" charset="-122"/>
              </a:rPr>
              <a:t>            </a:t>
            </a:r>
            <a:r>
              <a:rPr lang="en-US" altLang="zh-CN" sz="2400" b="1" smtClean="0">
                <a:solidFill>
                  <a:prstClr val="black"/>
                </a:solidFill>
                <a:latin typeface="楷体" panose="02010609060101010101" pitchFamily="49" charset="-122"/>
                <a:ea typeface="楷体" panose="02010609060101010101" pitchFamily="49" charset="-122"/>
                <a:cs typeface="宋体" panose="02010600030101010101" pitchFamily="2" charset="-122"/>
              </a:rPr>
              <a:t>——</a:t>
            </a:r>
            <a:r>
              <a:rPr lang="zh-CN" altLang="en-US" sz="2400" b="1">
                <a:solidFill>
                  <a:prstClr val="black"/>
                </a:solidFill>
                <a:latin typeface="楷体" panose="02010609060101010101" pitchFamily="49" charset="-122"/>
                <a:ea typeface="楷体" panose="02010609060101010101" pitchFamily="49" charset="-122"/>
                <a:cs typeface="宋体" panose="02010600030101010101" pitchFamily="2" charset="-122"/>
              </a:rPr>
              <a:t>列宁</a:t>
            </a:r>
            <a:r>
              <a:rPr lang="en-US" altLang="zh-CN" sz="2400" b="1">
                <a:solidFill>
                  <a:prstClr val="black"/>
                </a:solidFill>
                <a:latin typeface="楷体" panose="02010609060101010101" pitchFamily="49" charset="-122"/>
                <a:ea typeface="楷体" panose="02010609060101010101" pitchFamily="49" charset="-122"/>
                <a:cs typeface="宋体" panose="02010600030101010101" pitchFamily="2" charset="-122"/>
              </a:rPr>
              <a:t>《</a:t>
            </a:r>
            <a:r>
              <a:rPr lang="zh-CN" altLang="en-US" sz="2400" b="1">
                <a:solidFill>
                  <a:prstClr val="black"/>
                </a:solidFill>
                <a:latin typeface="楷体" panose="02010609060101010101" pitchFamily="49" charset="-122"/>
                <a:ea typeface="楷体" panose="02010609060101010101" pitchFamily="49" charset="-122"/>
                <a:cs typeface="宋体" panose="02010600030101010101" pitchFamily="2" charset="-122"/>
              </a:rPr>
              <a:t>论粮食税</a:t>
            </a:r>
            <a:r>
              <a:rPr lang="en-US" altLang="zh-CN" sz="2400" b="1">
                <a:solidFill>
                  <a:prstClr val="black"/>
                </a:solidFill>
                <a:latin typeface="楷体" panose="02010609060101010101" pitchFamily="49" charset="-122"/>
                <a:ea typeface="楷体" panose="02010609060101010101" pitchFamily="49" charset="-122"/>
                <a:cs typeface="宋体" panose="02010600030101010101" pitchFamily="2" charset="-122"/>
              </a:rPr>
              <a:t>》</a:t>
            </a:r>
            <a:r>
              <a:rPr lang="zh-CN" altLang="en-US" sz="2400" b="1">
                <a:solidFill>
                  <a:prstClr val="black"/>
                </a:solidFill>
                <a:latin typeface="楷体" panose="02010609060101010101" pitchFamily="49" charset="-122"/>
                <a:ea typeface="楷体" panose="02010609060101010101" pitchFamily="49" charset="-122"/>
                <a:cs typeface="宋体" panose="02010600030101010101" pitchFamily="2" charset="-122"/>
              </a:rPr>
              <a:t>，</a:t>
            </a:r>
            <a:r>
              <a:rPr lang="en-US" altLang="zh-CN" sz="2400" b="1">
                <a:solidFill>
                  <a:prstClr val="black"/>
                </a:solidFill>
                <a:latin typeface="楷体" panose="02010609060101010101" pitchFamily="49" charset="-122"/>
                <a:ea typeface="楷体" panose="02010609060101010101" pitchFamily="49" charset="-122"/>
                <a:cs typeface="宋体" panose="02010600030101010101" pitchFamily="2" charset="-122"/>
              </a:rPr>
              <a:t>《</a:t>
            </a:r>
            <a:r>
              <a:rPr lang="zh-CN" altLang="en-US" sz="2400" b="1">
                <a:solidFill>
                  <a:prstClr val="black"/>
                </a:solidFill>
                <a:latin typeface="楷体" panose="02010609060101010101" pitchFamily="49" charset="-122"/>
                <a:ea typeface="楷体" panose="02010609060101010101" pitchFamily="49" charset="-122"/>
                <a:cs typeface="宋体" panose="02010600030101010101" pitchFamily="2" charset="-122"/>
              </a:rPr>
              <a:t>列宁全集</a:t>
            </a:r>
            <a:r>
              <a:rPr lang="en-US" altLang="zh-CN" sz="2400" b="1">
                <a:solidFill>
                  <a:prstClr val="black"/>
                </a:solidFill>
                <a:latin typeface="楷体" panose="02010609060101010101" pitchFamily="49" charset="-122"/>
                <a:ea typeface="楷体" panose="02010609060101010101" pitchFamily="49" charset="-122"/>
                <a:cs typeface="宋体" panose="02010600030101010101" pitchFamily="2" charset="-122"/>
              </a:rPr>
              <a:t>》</a:t>
            </a:r>
            <a:r>
              <a:rPr lang="zh-CN" altLang="en-US" sz="2400" b="1">
                <a:solidFill>
                  <a:prstClr val="black"/>
                </a:solidFill>
                <a:latin typeface="楷体" panose="02010609060101010101" pitchFamily="49" charset="-122"/>
                <a:ea typeface="楷体" panose="02010609060101010101" pitchFamily="49" charset="-122"/>
                <a:cs typeface="宋体" panose="02010600030101010101" pitchFamily="2" charset="-122"/>
              </a:rPr>
              <a:t>第四十一卷</a:t>
            </a:r>
          </a:p>
        </p:txBody>
      </p:sp>
      <p:sp>
        <p:nvSpPr>
          <p:cNvPr id="267318" name="Text Box 54"/>
          <p:cNvSpPr txBox="1"/>
          <p:nvPr/>
        </p:nvSpPr>
        <p:spPr>
          <a:xfrm>
            <a:off x="881710" y="2144347"/>
            <a:ext cx="7955789" cy="646331"/>
          </a:xfrm>
          <a:prstGeom prst="rect">
            <a:avLst/>
          </a:prstGeom>
          <a:solidFill>
            <a:schemeClr val="tx1"/>
          </a:solidFill>
          <a:ln w="9525">
            <a:noFill/>
          </a:ln>
        </p:spPr>
        <p:txBody>
          <a:bodyPr wrap="square" anchor="t">
            <a:spAutoFit/>
          </a:bodyPr>
          <a:lstStyle/>
          <a:p>
            <a:pPr algn="ctr"/>
            <a:r>
              <a:rPr lang="zh-CN" altLang="en-US" sz="3600" b="1">
                <a:solidFill>
                  <a:prstClr val="white"/>
                </a:solidFill>
                <a:latin typeface="黑体" panose="02010609060101010101" pitchFamily="49" charset="-122"/>
                <a:ea typeface="黑体" panose="02010609060101010101" pitchFamily="49" charset="-122"/>
              </a:rPr>
              <a:t>积极：粉碎武装进攻，巩固了政权</a:t>
            </a:r>
          </a:p>
        </p:txBody>
      </p:sp>
      <p:sp>
        <p:nvSpPr>
          <p:cNvPr id="7" name="矩形 8204"/>
          <p:cNvSpPr/>
          <p:nvPr/>
        </p:nvSpPr>
        <p:spPr>
          <a:xfrm>
            <a:off x="295898" y="3479886"/>
            <a:ext cx="8553633" cy="1938992"/>
          </a:xfrm>
          <a:prstGeom prst="rect">
            <a:avLst/>
          </a:prstGeom>
          <a:noFill/>
          <a:ln w="9525">
            <a:noFill/>
          </a:ln>
          <a:extLst>
            <a:ext uri="{909E8E84-426E-40DD-AFC4-6F175D3DCCD1}">
              <a14:hiddenFill xmlns:a14="http://schemas.microsoft.com/office/drawing/2010/main">
                <a:solidFill>
                  <a:schemeClr val="bg1"/>
                </a:solidFill>
              </a14:hiddenFill>
            </a:ext>
          </a:extLst>
        </p:spPr>
        <p:txBody>
          <a:bodyPr wrap="square" anchor="t">
            <a:spAutoFit/>
          </a:bodyPr>
          <a:lstStyle/>
          <a:p>
            <a:r>
              <a:rPr lang="zh-CN" altLang="en-US" sz="2400" b="1">
                <a:solidFill>
                  <a:prstClr val="black"/>
                </a:solidFill>
                <a:latin typeface="楷体" panose="02010609060101010101" pitchFamily="49" charset="-122"/>
                <a:ea typeface="楷体" panose="02010609060101010101" pitchFamily="49" charset="-122"/>
                <a:cs typeface="宋体" panose="02010600030101010101" pitchFamily="2" charset="-122"/>
              </a:rPr>
              <a:t>材料二： 我们计划……用无产阶级国家直接下命令的办法，在一个小农国家里按共产主义原则来调整国家的产品生产和分配。现实生活说明我们</a:t>
            </a:r>
            <a:r>
              <a:rPr lang="zh-CN" altLang="en-US" sz="2400" b="1">
                <a:solidFill>
                  <a:srgbClr val="FF0000"/>
                </a:solidFill>
                <a:latin typeface="楷体" panose="02010609060101010101" pitchFamily="49" charset="-122"/>
                <a:ea typeface="楷体" panose="02010609060101010101" pitchFamily="49" charset="-122"/>
                <a:cs typeface="宋体" panose="02010600030101010101" pitchFamily="2" charset="-122"/>
              </a:rPr>
              <a:t>错了</a:t>
            </a:r>
            <a:r>
              <a:rPr lang="zh-CN" altLang="en-US" sz="2400" b="1">
                <a:solidFill>
                  <a:prstClr val="black"/>
                </a:solidFill>
                <a:latin typeface="楷体" panose="02010609060101010101" pitchFamily="49" charset="-122"/>
                <a:ea typeface="楷体" panose="02010609060101010101" pitchFamily="49" charset="-122"/>
                <a:cs typeface="宋体" panose="02010600030101010101" pitchFamily="2" charset="-122"/>
              </a:rPr>
              <a:t>。                                </a:t>
            </a:r>
          </a:p>
          <a:p>
            <a:r>
              <a:rPr lang="zh-CN" altLang="en-US" sz="2400" b="1">
                <a:solidFill>
                  <a:prstClr val="black"/>
                </a:solidFill>
                <a:latin typeface="楷体" panose="02010609060101010101" pitchFamily="49" charset="-122"/>
                <a:ea typeface="楷体" panose="02010609060101010101" pitchFamily="49" charset="-122"/>
                <a:cs typeface="宋体" panose="02010600030101010101" pitchFamily="2" charset="-122"/>
              </a:rPr>
              <a:t>             </a:t>
            </a:r>
            <a:r>
              <a:rPr lang="en-US" altLang="zh-CN" sz="2400" b="1">
                <a:solidFill>
                  <a:prstClr val="black"/>
                </a:solidFill>
                <a:latin typeface="楷体" panose="02010609060101010101" pitchFamily="49" charset="-122"/>
                <a:ea typeface="楷体" panose="02010609060101010101" pitchFamily="49" charset="-122"/>
                <a:cs typeface="宋体" panose="02010600030101010101" pitchFamily="2" charset="-122"/>
              </a:rPr>
              <a:t>——</a:t>
            </a:r>
            <a:r>
              <a:rPr lang="zh-CN" altLang="en-US" sz="2400" b="1">
                <a:solidFill>
                  <a:prstClr val="black"/>
                </a:solidFill>
                <a:latin typeface="楷体" panose="02010609060101010101" pitchFamily="49" charset="-122"/>
                <a:ea typeface="楷体" panose="02010609060101010101" pitchFamily="49" charset="-122"/>
                <a:cs typeface="宋体" panose="02010600030101010101" pitchFamily="2" charset="-122"/>
              </a:rPr>
              <a:t>列宁《十月革命四周年》，《列宁全集》第四十二卷</a:t>
            </a:r>
          </a:p>
        </p:txBody>
      </p:sp>
      <p:graphicFrame>
        <p:nvGraphicFramePr>
          <p:cNvPr id="267314" name="Group 50"/>
          <p:cNvGraphicFramePr>
            <a:graphicFrameLocks noGrp="1"/>
          </p:cNvGraphicFramePr>
          <p:nvPr>
            <p:custDataLst>
              <p:tags r:id="rId2"/>
            </p:custDataLst>
          </p:nvPr>
        </p:nvGraphicFramePr>
        <p:xfrm>
          <a:off x="1941733" y="2600455"/>
          <a:ext cx="6039803" cy="2694260"/>
        </p:xfrm>
        <a:graphic>
          <a:graphicData uri="http://schemas.openxmlformats.org/drawingml/2006/table">
            <a:tbl>
              <a:tblPr/>
              <a:tblGrid>
                <a:gridCol w="3018473"/>
                <a:gridCol w="3021330"/>
              </a:tblGrid>
              <a:tr h="947508">
                <a:tc gridSpan="2">
                  <a:txBody>
                    <a:bodyPr vert="horz" wrap="square"/>
                    <a:lstStyle>
                      <a:lvl1pPr eaLnBrk="0" hangingPunct="0">
                        <a:spcBef>
                          <a:spcPct val="20000"/>
                        </a:spcBef>
                        <a:defRPr sz="2800">
                          <a:solidFill>
                            <a:schemeClr val="tx1"/>
                          </a:solidFill>
                          <a:latin typeface="Arial" pitchFamily="34" charset="0"/>
                          <a:ea typeface="宋体" panose="02010600030101010101" pitchFamily="2" charset="-122"/>
                        </a:defRPr>
                      </a:lvl1pPr>
                      <a:lvl2pPr eaLnBrk="0" hangingPunct="0">
                        <a:spcBef>
                          <a:spcPct val="20000"/>
                        </a:spcBef>
                        <a:defRPr sz="2400">
                          <a:solidFill>
                            <a:schemeClr val="tx1"/>
                          </a:solidFill>
                          <a:latin typeface="Arial" pitchFamily="34" charset="0"/>
                          <a:ea typeface="宋体" panose="02010600030101010101" pitchFamily="2" charset="-122"/>
                        </a:defRPr>
                      </a:lvl2pPr>
                      <a:lvl3pPr eaLnBrk="0" hangingPunct="0">
                        <a:spcBef>
                          <a:spcPct val="20000"/>
                        </a:spcBef>
                        <a:defRPr sz="2000">
                          <a:solidFill>
                            <a:schemeClr val="tx1"/>
                          </a:solidFill>
                          <a:latin typeface="Arial" pitchFamily="34" charset="0"/>
                          <a:ea typeface="宋体" panose="02010600030101010101" pitchFamily="2" charset="-122"/>
                        </a:defRPr>
                      </a:lvl3pPr>
                      <a:lvl4pPr eaLnBrk="0" hangingPunct="0">
                        <a:spcBef>
                          <a:spcPct val="20000"/>
                        </a:spcBef>
                        <a:defRPr>
                          <a:solidFill>
                            <a:schemeClr val="tx1"/>
                          </a:solidFill>
                          <a:latin typeface="Arial" pitchFamily="34" charset="0"/>
                          <a:ea typeface="宋体" panose="02010600030101010101" pitchFamily="2" charset="-122"/>
                        </a:defRPr>
                      </a:lvl4pPr>
                      <a:lvl5pPr eaLnBrk="0" hangingPunct="0">
                        <a:spcBef>
                          <a:spcPct val="20000"/>
                        </a:spcBef>
                        <a:defRPr>
                          <a:solidFill>
                            <a:schemeClr val="tx1"/>
                          </a:solidFill>
                          <a:latin typeface="Arial"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20000"/>
                        </a:spcBef>
                        <a:spcAft>
                          <a:spcPct val="0"/>
                        </a:spcAft>
                        <a:buClrTx/>
                        <a:buSzTx/>
                        <a:buFontTx/>
                        <a:buNone/>
                      </a:pPr>
                      <a:r>
                        <a:rPr kumimoji="0" lang="zh-CN" altLang="en-US" sz="2800" b="0" i="0" u="none" strike="noStrike" cap="none" normalizeH="0" baseline="0">
                          <a:ln>
                            <a:noFill/>
                          </a:ln>
                          <a:solidFill>
                            <a:srgbClr val="FFFFFF"/>
                          </a:solidFill>
                          <a:effectLst/>
                          <a:latin typeface="楷体" panose="02010609060101010101" pitchFamily="49" charset="-122"/>
                          <a:ea typeface="楷体" panose="02010609060101010101" pitchFamily="49" charset="-122"/>
                        </a:rPr>
                        <a:t>1919年俄国1普特（16.38kg）粮食的价格</a:t>
                      </a:r>
                    </a:p>
                  </a:txBody>
                  <a:tcPr marL="67628" marR="67628" marT="46990" marB="46990"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lnTlToBr>
                      <a:noFill/>
                    </a:lnTlToBr>
                    <a:lnBlToTr>
                      <a:noFill/>
                    </a:lnBlToTr>
                    <a:solidFill>
                      <a:srgbClr val="4F81BD"/>
                    </a:solidFill>
                  </a:tcPr>
                </a:tc>
                <a:tc hMerge="1">
                  <a:txBody>
                    <a:bodyPr vert="horz" wrap="square"/>
                    <a:lstStyle/>
                    <a:p>
                      <a:endParaRPr lang="zh-CN"/>
                    </a:p>
                  </a:txBody>
                  <a:tcPr/>
                </a:tc>
              </a:tr>
              <a:tr h="582162">
                <a:tc>
                  <a:txBody>
                    <a:bodyPr vert="horz" wrap="square"/>
                    <a:lstStyle>
                      <a:lvl1pPr eaLnBrk="0" hangingPunct="0">
                        <a:spcBef>
                          <a:spcPct val="20000"/>
                        </a:spcBef>
                        <a:defRPr sz="2800">
                          <a:solidFill>
                            <a:schemeClr val="tx1"/>
                          </a:solidFill>
                          <a:latin typeface="Arial" pitchFamily="34" charset="0"/>
                          <a:ea typeface="宋体" panose="02010600030101010101" pitchFamily="2" charset="-122"/>
                        </a:defRPr>
                      </a:lvl1pPr>
                      <a:lvl2pPr eaLnBrk="0" hangingPunct="0">
                        <a:spcBef>
                          <a:spcPct val="20000"/>
                        </a:spcBef>
                        <a:defRPr sz="2400">
                          <a:solidFill>
                            <a:schemeClr val="tx1"/>
                          </a:solidFill>
                          <a:latin typeface="Arial" pitchFamily="34" charset="0"/>
                          <a:ea typeface="宋体" panose="02010600030101010101" pitchFamily="2" charset="-122"/>
                        </a:defRPr>
                      </a:lvl2pPr>
                      <a:lvl3pPr eaLnBrk="0" hangingPunct="0">
                        <a:spcBef>
                          <a:spcPct val="20000"/>
                        </a:spcBef>
                        <a:defRPr sz="2000">
                          <a:solidFill>
                            <a:schemeClr val="tx1"/>
                          </a:solidFill>
                          <a:latin typeface="Arial" pitchFamily="34" charset="0"/>
                          <a:ea typeface="宋体" panose="02010600030101010101" pitchFamily="2" charset="-122"/>
                        </a:defRPr>
                      </a:lvl3pPr>
                      <a:lvl4pPr eaLnBrk="0" hangingPunct="0">
                        <a:spcBef>
                          <a:spcPct val="20000"/>
                        </a:spcBef>
                        <a:defRPr>
                          <a:solidFill>
                            <a:schemeClr val="tx1"/>
                          </a:solidFill>
                          <a:latin typeface="Arial" pitchFamily="34" charset="0"/>
                          <a:ea typeface="宋体" panose="02010600030101010101" pitchFamily="2" charset="-122"/>
                        </a:defRPr>
                      </a:lvl4pPr>
                      <a:lvl5pPr eaLnBrk="0" hangingPunct="0">
                        <a:spcBef>
                          <a:spcPct val="20000"/>
                        </a:spcBef>
                        <a:defRPr>
                          <a:solidFill>
                            <a:schemeClr val="tx1"/>
                          </a:solidFill>
                          <a:latin typeface="Arial"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20000"/>
                        </a:spcBef>
                        <a:spcAft>
                          <a:spcPct val="0"/>
                        </a:spcAft>
                        <a:buClrTx/>
                        <a:buSzTx/>
                        <a:buFontTx/>
                        <a:buNone/>
                      </a:pPr>
                      <a:r>
                        <a:rPr kumimoji="0" lang="zh-CN" altLang="en-US" sz="2800" b="0" i="0" u="none" strike="noStrike" cap="none" normalizeH="0" baseline="0">
                          <a:ln>
                            <a:noFill/>
                          </a:ln>
                          <a:solidFill>
                            <a:srgbClr val="000000"/>
                          </a:solidFill>
                          <a:effectLst/>
                          <a:latin typeface="楷体" panose="02010609060101010101" pitchFamily="49" charset="-122"/>
                          <a:ea typeface="楷体" panose="02010609060101010101" pitchFamily="49" charset="-122"/>
                        </a:rPr>
                        <a:t>国家征购价</a:t>
                      </a:r>
                    </a:p>
                  </a:txBody>
                  <a:tcPr marL="67628" marR="67628" marT="46990" marB="46990" anchor="ctr" horzOverflow="overflow">
                    <a:lnL w="12700" cap="flat" cmpd="sng" algn="ctr">
                      <a:solidFill>
                        <a:srgbClr val="FFFFFF"/>
                      </a:solidFill>
                      <a:prstDash val="solid"/>
                      <a:round/>
                      <a:headEnd type="none" w="med" len="med"/>
                      <a:tailEnd type="none" w="med" len="med"/>
                    </a:lnL>
                    <a:lnR w="38100" cap="flat" cmpd="sng" algn="ctr">
                      <a:solidFill>
                        <a:schemeClr val="bg1"/>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D0D8E8"/>
                    </a:solidFill>
                  </a:tcPr>
                </a:tc>
                <a:tc>
                  <a:txBody>
                    <a:bodyPr vert="horz" wrap="square"/>
                    <a:lstStyle>
                      <a:lvl1pPr eaLnBrk="0" hangingPunct="0">
                        <a:spcBef>
                          <a:spcPct val="20000"/>
                        </a:spcBef>
                        <a:defRPr sz="2800">
                          <a:solidFill>
                            <a:schemeClr val="tx1"/>
                          </a:solidFill>
                          <a:latin typeface="Arial" pitchFamily="34" charset="0"/>
                          <a:ea typeface="宋体" panose="02010600030101010101" pitchFamily="2" charset="-122"/>
                        </a:defRPr>
                      </a:lvl1pPr>
                      <a:lvl2pPr eaLnBrk="0" hangingPunct="0">
                        <a:spcBef>
                          <a:spcPct val="20000"/>
                        </a:spcBef>
                        <a:defRPr sz="2400">
                          <a:solidFill>
                            <a:schemeClr val="tx1"/>
                          </a:solidFill>
                          <a:latin typeface="Arial" pitchFamily="34" charset="0"/>
                          <a:ea typeface="宋体" panose="02010600030101010101" pitchFamily="2" charset="-122"/>
                        </a:defRPr>
                      </a:lvl2pPr>
                      <a:lvl3pPr eaLnBrk="0" hangingPunct="0">
                        <a:spcBef>
                          <a:spcPct val="20000"/>
                        </a:spcBef>
                        <a:defRPr sz="2000">
                          <a:solidFill>
                            <a:schemeClr val="tx1"/>
                          </a:solidFill>
                          <a:latin typeface="Arial" pitchFamily="34" charset="0"/>
                          <a:ea typeface="宋体" panose="02010600030101010101" pitchFamily="2" charset="-122"/>
                        </a:defRPr>
                      </a:lvl3pPr>
                      <a:lvl4pPr eaLnBrk="0" hangingPunct="0">
                        <a:spcBef>
                          <a:spcPct val="20000"/>
                        </a:spcBef>
                        <a:defRPr>
                          <a:solidFill>
                            <a:schemeClr val="tx1"/>
                          </a:solidFill>
                          <a:latin typeface="Arial" pitchFamily="34" charset="0"/>
                          <a:ea typeface="宋体" panose="02010600030101010101" pitchFamily="2" charset="-122"/>
                        </a:defRPr>
                      </a:lvl4pPr>
                      <a:lvl5pPr eaLnBrk="0" hangingPunct="0">
                        <a:spcBef>
                          <a:spcPct val="20000"/>
                        </a:spcBef>
                        <a:defRPr>
                          <a:solidFill>
                            <a:schemeClr val="tx1"/>
                          </a:solidFill>
                          <a:latin typeface="Arial"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20000"/>
                        </a:spcBef>
                        <a:spcAft>
                          <a:spcPct val="0"/>
                        </a:spcAft>
                        <a:buClrTx/>
                        <a:buSzTx/>
                        <a:buFontTx/>
                        <a:buNone/>
                      </a:pPr>
                      <a:r>
                        <a:rPr kumimoji="0" lang="zh-CN" altLang="en-US" sz="2800" b="0" i="0" u="none" strike="noStrike" cap="none" normalizeH="0" baseline="0">
                          <a:ln>
                            <a:noFill/>
                          </a:ln>
                          <a:solidFill>
                            <a:srgbClr val="000000"/>
                          </a:solidFill>
                          <a:effectLst/>
                          <a:latin typeface="楷体" panose="02010609060101010101" pitchFamily="49" charset="-122"/>
                          <a:ea typeface="楷体" panose="02010609060101010101" pitchFamily="49" charset="-122"/>
                        </a:rPr>
                        <a:t>6卢布</a:t>
                      </a:r>
                    </a:p>
                  </a:txBody>
                  <a:tcPr marL="67628" marR="67628" marT="46990" marB="46990" anchor="ctr" horzOverflow="overflow">
                    <a:lnL w="38100" cap="flat" cmpd="sng" algn="ctr">
                      <a:solidFill>
                        <a:schemeClr val="bg1"/>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D0D8E8"/>
                    </a:solidFill>
                  </a:tcPr>
                </a:tc>
              </a:tr>
              <a:tr h="582295">
                <a:tc>
                  <a:txBody>
                    <a:bodyPr vert="horz" wrap="square"/>
                    <a:lstStyle>
                      <a:lvl1pPr eaLnBrk="0" hangingPunct="0">
                        <a:spcBef>
                          <a:spcPct val="20000"/>
                        </a:spcBef>
                        <a:defRPr sz="2800">
                          <a:solidFill>
                            <a:schemeClr val="tx1"/>
                          </a:solidFill>
                          <a:latin typeface="Arial" pitchFamily="34" charset="0"/>
                          <a:ea typeface="宋体" panose="02010600030101010101" pitchFamily="2" charset="-122"/>
                        </a:defRPr>
                      </a:lvl1pPr>
                      <a:lvl2pPr eaLnBrk="0" hangingPunct="0">
                        <a:spcBef>
                          <a:spcPct val="20000"/>
                        </a:spcBef>
                        <a:defRPr sz="2400">
                          <a:solidFill>
                            <a:schemeClr val="tx1"/>
                          </a:solidFill>
                          <a:latin typeface="Arial" pitchFamily="34" charset="0"/>
                          <a:ea typeface="宋体" panose="02010600030101010101" pitchFamily="2" charset="-122"/>
                        </a:defRPr>
                      </a:lvl2pPr>
                      <a:lvl3pPr eaLnBrk="0" hangingPunct="0">
                        <a:spcBef>
                          <a:spcPct val="20000"/>
                        </a:spcBef>
                        <a:defRPr sz="2000">
                          <a:solidFill>
                            <a:schemeClr val="tx1"/>
                          </a:solidFill>
                          <a:latin typeface="Arial" pitchFamily="34" charset="0"/>
                          <a:ea typeface="宋体" panose="02010600030101010101" pitchFamily="2" charset="-122"/>
                        </a:defRPr>
                      </a:lvl3pPr>
                      <a:lvl4pPr eaLnBrk="0" hangingPunct="0">
                        <a:spcBef>
                          <a:spcPct val="20000"/>
                        </a:spcBef>
                        <a:defRPr>
                          <a:solidFill>
                            <a:schemeClr val="tx1"/>
                          </a:solidFill>
                          <a:latin typeface="Arial" pitchFamily="34" charset="0"/>
                          <a:ea typeface="宋体" panose="02010600030101010101" pitchFamily="2" charset="-122"/>
                        </a:defRPr>
                      </a:lvl4pPr>
                      <a:lvl5pPr eaLnBrk="0" hangingPunct="0">
                        <a:spcBef>
                          <a:spcPct val="20000"/>
                        </a:spcBef>
                        <a:defRPr>
                          <a:solidFill>
                            <a:schemeClr val="tx1"/>
                          </a:solidFill>
                          <a:latin typeface="Arial"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20000"/>
                        </a:spcBef>
                        <a:spcAft>
                          <a:spcPct val="0"/>
                        </a:spcAft>
                        <a:buClrTx/>
                        <a:buSzTx/>
                        <a:buFontTx/>
                        <a:buNone/>
                      </a:pPr>
                      <a:r>
                        <a:rPr kumimoji="0" lang="zh-CN" altLang="en-US" sz="2800" b="0" i="0" u="none" strike="noStrike" cap="none" normalizeH="0" baseline="0">
                          <a:ln>
                            <a:noFill/>
                          </a:ln>
                          <a:solidFill>
                            <a:srgbClr val="000000"/>
                          </a:solidFill>
                          <a:effectLst/>
                          <a:latin typeface="楷体" panose="02010609060101010101" pitchFamily="49" charset="-122"/>
                          <a:ea typeface="楷体" panose="02010609060101010101" pitchFamily="49" charset="-122"/>
                        </a:rPr>
                        <a:t>国家零售价</a:t>
                      </a:r>
                    </a:p>
                  </a:txBody>
                  <a:tcPr marL="67628" marR="67628" marT="46990" marB="46990" anchor="ctr" horzOverflow="overflow">
                    <a:lnL w="12700" cap="flat" cmpd="sng" algn="ctr">
                      <a:solidFill>
                        <a:srgbClr val="FFFFFF"/>
                      </a:solidFill>
                      <a:prstDash val="solid"/>
                      <a:round/>
                      <a:headEnd type="none" w="med" len="med"/>
                      <a:tailEnd type="none" w="med" len="med"/>
                    </a:lnL>
                    <a:lnR w="38100" cap="flat" cmpd="sng" algn="ctr">
                      <a:solidFill>
                        <a:schemeClr val="bg1"/>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E9EDF4"/>
                    </a:solidFill>
                  </a:tcPr>
                </a:tc>
                <a:tc>
                  <a:txBody>
                    <a:bodyPr vert="horz" wrap="square"/>
                    <a:lstStyle>
                      <a:lvl1pPr eaLnBrk="0" hangingPunct="0">
                        <a:spcBef>
                          <a:spcPct val="20000"/>
                        </a:spcBef>
                        <a:defRPr sz="2800">
                          <a:solidFill>
                            <a:schemeClr val="tx1"/>
                          </a:solidFill>
                          <a:latin typeface="Arial" pitchFamily="34" charset="0"/>
                          <a:ea typeface="宋体" panose="02010600030101010101" pitchFamily="2" charset="-122"/>
                        </a:defRPr>
                      </a:lvl1pPr>
                      <a:lvl2pPr eaLnBrk="0" hangingPunct="0">
                        <a:spcBef>
                          <a:spcPct val="20000"/>
                        </a:spcBef>
                        <a:defRPr sz="2400">
                          <a:solidFill>
                            <a:schemeClr val="tx1"/>
                          </a:solidFill>
                          <a:latin typeface="Arial" pitchFamily="34" charset="0"/>
                          <a:ea typeface="宋体" panose="02010600030101010101" pitchFamily="2" charset="-122"/>
                        </a:defRPr>
                      </a:lvl2pPr>
                      <a:lvl3pPr eaLnBrk="0" hangingPunct="0">
                        <a:spcBef>
                          <a:spcPct val="20000"/>
                        </a:spcBef>
                        <a:defRPr sz="2000">
                          <a:solidFill>
                            <a:schemeClr val="tx1"/>
                          </a:solidFill>
                          <a:latin typeface="Arial" pitchFamily="34" charset="0"/>
                          <a:ea typeface="宋体" panose="02010600030101010101" pitchFamily="2" charset="-122"/>
                        </a:defRPr>
                      </a:lvl3pPr>
                      <a:lvl4pPr eaLnBrk="0" hangingPunct="0">
                        <a:spcBef>
                          <a:spcPct val="20000"/>
                        </a:spcBef>
                        <a:defRPr>
                          <a:solidFill>
                            <a:schemeClr val="tx1"/>
                          </a:solidFill>
                          <a:latin typeface="Arial" pitchFamily="34" charset="0"/>
                          <a:ea typeface="宋体" panose="02010600030101010101" pitchFamily="2" charset="-122"/>
                        </a:defRPr>
                      </a:lvl4pPr>
                      <a:lvl5pPr eaLnBrk="0" hangingPunct="0">
                        <a:spcBef>
                          <a:spcPct val="20000"/>
                        </a:spcBef>
                        <a:defRPr>
                          <a:solidFill>
                            <a:schemeClr val="tx1"/>
                          </a:solidFill>
                          <a:latin typeface="Arial"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20000"/>
                        </a:spcBef>
                        <a:spcAft>
                          <a:spcPct val="0"/>
                        </a:spcAft>
                        <a:buClrTx/>
                        <a:buSzTx/>
                        <a:buFontTx/>
                        <a:buNone/>
                      </a:pPr>
                      <a:r>
                        <a:rPr kumimoji="0" lang="zh-CN" altLang="en-US" sz="2800" b="0" i="0" u="none" strike="noStrike" cap="none" normalizeH="0" baseline="0">
                          <a:ln>
                            <a:noFill/>
                          </a:ln>
                          <a:solidFill>
                            <a:srgbClr val="000000"/>
                          </a:solidFill>
                          <a:effectLst/>
                          <a:latin typeface="楷体" panose="02010609060101010101" pitchFamily="49" charset="-122"/>
                          <a:ea typeface="楷体" panose="02010609060101010101" pitchFamily="49" charset="-122"/>
                        </a:rPr>
                        <a:t>30卢布</a:t>
                      </a:r>
                    </a:p>
                  </a:txBody>
                  <a:tcPr marL="67628" marR="67628" marT="46990" marB="46990" anchor="ctr" horzOverflow="overflow">
                    <a:lnL w="38100" cap="flat" cmpd="sng" algn="ctr">
                      <a:solidFill>
                        <a:schemeClr val="bg1"/>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E9EDF4"/>
                    </a:solidFill>
                  </a:tcPr>
                </a:tc>
              </a:tr>
              <a:tr h="582295">
                <a:tc>
                  <a:txBody>
                    <a:bodyPr vert="horz" wrap="square"/>
                    <a:lstStyle>
                      <a:lvl1pPr eaLnBrk="0" hangingPunct="0">
                        <a:spcBef>
                          <a:spcPct val="20000"/>
                        </a:spcBef>
                        <a:defRPr sz="2800">
                          <a:solidFill>
                            <a:schemeClr val="tx1"/>
                          </a:solidFill>
                          <a:latin typeface="Arial" pitchFamily="34" charset="0"/>
                          <a:ea typeface="宋体" panose="02010600030101010101" pitchFamily="2" charset="-122"/>
                        </a:defRPr>
                      </a:lvl1pPr>
                      <a:lvl2pPr eaLnBrk="0" hangingPunct="0">
                        <a:spcBef>
                          <a:spcPct val="20000"/>
                        </a:spcBef>
                        <a:defRPr sz="2400">
                          <a:solidFill>
                            <a:schemeClr val="tx1"/>
                          </a:solidFill>
                          <a:latin typeface="Arial" pitchFamily="34" charset="0"/>
                          <a:ea typeface="宋体" panose="02010600030101010101" pitchFamily="2" charset="-122"/>
                        </a:defRPr>
                      </a:lvl2pPr>
                      <a:lvl3pPr eaLnBrk="0" hangingPunct="0">
                        <a:spcBef>
                          <a:spcPct val="20000"/>
                        </a:spcBef>
                        <a:defRPr sz="2000">
                          <a:solidFill>
                            <a:schemeClr val="tx1"/>
                          </a:solidFill>
                          <a:latin typeface="Arial" pitchFamily="34" charset="0"/>
                          <a:ea typeface="宋体" panose="02010600030101010101" pitchFamily="2" charset="-122"/>
                        </a:defRPr>
                      </a:lvl3pPr>
                      <a:lvl4pPr eaLnBrk="0" hangingPunct="0">
                        <a:spcBef>
                          <a:spcPct val="20000"/>
                        </a:spcBef>
                        <a:defRPr>
                          <a:solidFill>
                            <a:schemeClr val="tx1"/>
                          </a:solidFill>
                          <a:latin typeface="Arial" pitchFamily="34" charset="0"/>
                          <a:ea typeface="宋体" panose="02010600030101010101" pitchFamily="2" charset="-122"/>
                        </a:defRPr>
                      </a:lvl4pPr>
                      <a:lvl5pPr eaLnBrk="0" hangingPunct="0">
                        <a:spcBef>
                          <a:spcPct val="20000"/>
                        </a:spcBef>
                        <a:defRPr>
                          <a:solidFill>
                            <a:schemeClr val="tx1"/>
                          </a:solidFill>
                          <a:latin typeface="Arial"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20000"/>
                        </a:spcBef>
                        <a:spcAft>
                          <a:spcPct val="0"/>
                        </a:spcAft>
                        <a:buClrTx/>
                        <a:buSzTx/>
                        <a:buFontTx/>
                        <a:buNone/>
                      </a:pPr>
                      <a:r>
                        <a:rPr kumimoji="0" lang="zh-CN" altLang="en-US" sz="2800" b="0" i="0" u="none" strike="noStrike" cap="none" normalizeH="0" baseline="0">
                          <a:ln>
                            <a:noFill/>
                          </a:ln>
                          <a:solidFill>
                            <a:srgbClr val="000000"/>
                          </a:solidFill>
                          <a:effectLst/>
                          <a:latin typeface="楷体" panose="02010609060101010101" pitchFamily="49" charset="-122"/>
                          <a:ea typeface="楷体" panose="02010609060101010101" pitchFamily="49" charset="-122"/>
                        </a:rPr>
                        <a:t>黑市价格</a:t>
                      </a:r>
                    </a:p>
                  </a:txBody>
                  <a:tcPr marL="67628" marR="67628" marT="46990" marB="46990" anchor="ctr" horzOverflow="overflow">
                    <a:lnL w="12700" cap="flat" cmpd="sng" algn="ctr">
                      <a:solidFill>
                        <a:srgbClr val="FFFFFF"/>
                      </a:solidFill>
                      <a:prstDash val="solid"/>
                      <a:round/>
                      <a:headEnd type="none" w="med" len="med"/>
                      <a:tailEnd type="none" w="med" len="med"/>
                    </a:lnL>
                    <a:lnR w="38100" cap="flat" cmpd="sng" algn="ctr">
                      <a:solidFill>
                        <a:schemeClr val="bg1"/>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D0D8E8"/>
                    </a:solidFill>
                  </a:tcPr>
                </a:tc>
                <a:tc>
                  <a:txBody>
                    <a:bodyPr vert="horz" wrap="square"/>
                    <a:lstStyle>
                      <a:lvl1pPr eaLnBrk="0" hangingPunct="0">
                        <a:spcBef>
                          <a:spcPct val="20000"/>
                        </a:spcBef>
                        <a:defRPr sz="2800">
                          <a:solidFill>
                            <a:schemeClr val="tx1"/>
                          </a:solidFill>
                          <a:latin typeface="Arial" pitchFamily="34" charset="0"/>
                          <a:ea typeface="宋体" panose="02010600030101010101" pitchFamily="2" charset="-122"/>
                        </a:defRPr>
                      </a:lvl1pPr>
                      <a:lvl2pPr eaLnBrk="0" hangingPunct="0">
                        <a:spcBef>
                          <a:spcPct val="20000"/>
                        </a:spcBef>
                        <a:defRPr sz="2400">
                          <a:solidFill>
                            <a:schemeClr val="tx1"/>
                          </a:solidFill>
                          <a:latin typeface="Arial" pitchFamily="34" charset="0"/>
                          <a:ea typeface="宋体" panose="02010600030101010101" pitchFamily="2" charset="-122"/>
                        </a:defRPr>
                      </a:lvl2pPr>
                      <a:lvl3pPr eaLnBrk="0" hangingPunct="0">
                        <a:spcBef>
                          <a:spcPct val="20000"/>
                        </a:spcBef>
                        <a:defRPr sz="2000">
                          <a:solidFill>
                            <a:schemeClr val="tx1"/>
                          </a:solidFill>
                          <a:latin typeface="Arial" pitchFamily="34" charset="0"/>
                          <a:ea typeface="宋体" panose="02010600030101010101" pitchFamily="2" charset="-122"/>
                        </a:defRPr>
                      </a:lvl3pPr>
                      <a:lvl4pPr eaLnBrk="0" hangingPunct="0">
                        <a:spcBef>
                          <a:spcPct val="20000"/>
                        </a:spcBef>
                        <a:defRPr>
                          <a:solidFill>
                            <a:schemeClr val="tx1"/>
                          </a:solidFill>
                          <a:latin typeface="Arial" pitchFamily="34" charset="0"/>
                          <a:ea typeface="宋体" panose="02010600030101010101" pitchFamily="2" charset="-122"/>
                        </a:defRPr>
                      </a:lvl4pPr>
                      <a:lvl5pPr eaLnBrk="0" hangingPunct="0">
                        <a:spcBef>
                          <a:spcPct val="20000"/>
                        </a:spcBef>
                        <a:defRPr>
                          <a:solidFill>
                            <a:schemeClr val="tx1"/>
                          </a:solidFill>
                          <a:latin typeface="Arial"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20000"/>
                        </a:spcBef>
                        <a:spcAft>
                          <a:spcPct val="0"/>
                        </a:spcAft>
                        <a:buClrTx/>
                        <a:buSzTx/>
                        <a:buFontTx/>
                        <a:buNone/>
                      </a:pPr>
                      <a:r>
                        <a:rPr kumimoji="0" lang="zh-CN" altLang="en-US" sz="2800" b="0" i="0" u="none" strike="noStrike" cap="none" normalizeH="0" baseline="0">
                          <a:ln>
                            <a:noFill/>
                          </a:ln>
                          <a:solidFill>
                            <a:srgbClr val="000000"/>
                          </a:solidFill>
                          <a:effectLst/>
                          <a:latin typeface="楷体" panose="02010609060101010101" pitchFamily="49" charset="-122"/>
                          <a:ea typeface="楷体" panose="02010609060101010101" pitchFamily="49" charset="-122"/>
                        </a:rPr>
                        <a:t>200卢布</a:t>
                      </a:r>
                    </a:p>
                  </a:txBody>
                  <a:tcPr marL="67628" marR="67628" marT="46990" marB="46990" anchor="ctr" horzOverflow="overflow">
                    <a:lnL w="38100" cap="flat" cmpd="sng" algn="ctr">
                      <a:solidFill>
                        <a:schemeClr val="bg1"/>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D0D8E8"/>
                    </a:solidFill>
                  </a:tcPr>
                </a:tc>
              </a:tr>
            </a:tbl>
          </a:graphicData>
        </a:graphic>
      </p:graphicFrame>
      <p:sp>
        <p:nvSpPr>
          <p:cNvPr id="267284" name="Text Box 20"/>
          <p:cNvSpPr txBox="1"/>
          <p:nvPr/>
        </p:nvSpPr>
        <p:spPr>
          <a:xfrm>
            <a:off x="983740" y="5403489"/>
            <a:ext cx="7955789" cy="1200329"/>
          </a:xfrm>
          <a:prstGeom prst="rect">
            <a:avLst/>
          </a:prstGeom>
          <a:solidFill>
            <a:schemeClr val="tx1"/>
          </a:solidFill>
          <a:ln w="9525">
            <a:noFill/>
          </a:ln>
        </p:spPr>
        <p:txBody>
          <a:bodyPr wrap="square" anchor="t">
            <a:spAutoFit/>
          </a:bodyPr>
          <a:lstStyle/>
          <a:p>
            <a:pPr algn="ctr"/>
            <a:r>
              <a:rPr lang="zh-CN" altLang="en-US" sz="3600" b="1">
                <a:solidFill>
                  <a:prstClr val="white"/>
                </a:solidFill>
                <a:latin typeface="黑体" panose="02010609060101010101" pitchFamily="49" charset="-122"/>
                <a:ea typeface="黑体" panose="02010609060101010101" pitchFamily="49" charset="-122"/>
              </a:rPr>
              <a:t>消极：损害农民利益，挫伤农民生产积极性</a:t>
            </a:r>
          </a:p>
        </p:txBody>
      </p:sp>
    </p:spTree>
    <p:custDataLst>
      <p:tags r:id="rId3"/>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67318"/>
                                        </p:tgtEl>
                                        <p:attrNameLst>
                                          <p:attrName>style.visibility</p:attrName>
                                        </p:attrNameLst>
                                      </p:cBhvr>
                                      <p:to>
                                        <p:strVal val="visible"/>
                                      </p:to>
                                    </p:set>
                                    <p:animEffect transition="in" filter="box(in)">
                                      <p:cBhvr>
                                        <p:cTn id="7" dur="500"/>
                                        <p:tgtEl>
                                          <p:spTgt spid="267318"/>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6" presetClass="entr" presetSubtype="21" fill="hold" nodeType="clickEffect">
                                  <p:stCondLst>
                                    <p:cond delay="0"/>
                                  </p:stCondLst>
                                  <p:childTnLst>
                                    <p:set>
                                      <p:cBhvr>
                                        <p:cTn id="11" dur="1" fill="hold">
                                          <p:stCondLst>
                                            <p:cond delay="0"/>
                                          </p:stCondLst>
                                        </p:cTn>
                                        <p:tgtEl>
                                          <p:spTgt spid="267314"/>
                                        </p:tgtEl>
                                        <p:attrNameLst>
                                          <p:attrName>style.visibility</p:attrName>
                                        </p:attrNameLst>
                                      </p:cBhvr>
                                      <p:to>
                                        <p:strVal val="visible"/>
                                      </p:to>
                                    </p:set>
                                    <p:animEffect transition="in" filter="barn(inVertical)">
                                      <p:cBhvr>
                                        <p:cTn id="12" dur="500"/>
                                        <p:tgtEl>
                                          <p:spTgt spid="267314"/>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267284"/>
                                        </p:tgtEl>
                                        <p:attrNameLst>
                                          <p:attrName>style.visibility</p:attrName>
                                        </p:attrNameLst>
                                      </p:cBhvr>
                                      <p:to>
                                        <p:strVal val="visible"/>
                                      </p:to>
                                    </p:set>
                                    <p:animEffect transition="in" filter="box(in)">
                                      <p:cBhvr>
                                        <p:cTn id="17" dur="500"/>
                                        <p:tgtEl>
                                          <p:spTgt spid="2672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7318" grpId="0"/>
      <p:bldP spid="267284" grpId="0"/>
    </p:bldLst>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7170" name="矩形 2"/>
          <p:cNvSpPr/>
          <p:nvPr/>
        </p:nvSpPr>
        <p:spPr>
          <a:xfrm>
            <a:off x="214282" y="142852"/>
            <a:ext cx="8715404" cy="646331"/>
          </a:xfrm>
          <a:prstGeom prst="rect">
            <a:avLst/>
          </a:prstGeom>
          <a:noFill/>
          <a:ln w="9525">
            <a:noFill/>
          </a:ln>
        </p:spPr>
        <p:txBody>
          <a:bodyPr wrap="square" anchor="t">
            <a:spAutoFit/>
          </a:bodyPr>
          <a:lstStyle/>
          <a:p>
            <a:pPr algn="ctr"/>
            <a:r>
              <a:rPr lang="zh-CN" altLang="en-US" sz="3600" b="1">
                <a:solidFill>
                  <a:prstClr val="black"/>
                </a:solidFill>
                <a:latin typeface="黑体" panose="02010609060101010101" pitchFamily="49" charset="-122"/>
                <a:ea typeface="黑体" panose="02010609060101010101" pitchFamily="49" charset="-122"/>
              </a:rPr>
              <a:t>针对这种形势，列宁做出了怎样的探索？</a:t>
            </a:r>
          </a:p>
        </p:txBody>
      </p:sp>
      <p:sp>
        <p:nvSpPr>
          <p:cNvPr id="2" name="矩形 1"/>
          <p:cNvSpPr/>
          <p:nvPr/>
        </p:nvSpPr>
        <p:spPr>
          <a:xfrm>
            <a:off x="142844" y="5429264"/>
            <a:ext cx="8215370" cy="769441"/>
          </a:xfrm>
          <a:prstGeom prst="rect">
            <a:avLst/>
          </a:prstGeom>
          <a:noFill/>
          <a:ln w="9525">
            <a:noFill/>
          </a:ln>
        </p:spPr>
        <p:txBody>
          <a:bodyPr wrap="square" anchor="ctr">
            <a:spAutoFit/>
          </a:bodyPr>
          <a:lstStyle/>
          <a:p>
            <a:pPr indent="304800" algn="ctr"/>
            <a:r>
              <a:rPr lang="en-US" altLang="zh-CN" sz="4000" b="1">
                <a:solidFill>
                  <a:srgbClr val="FF0000"/>
                </a:solidFill>
                <a:latin typeface="黑体" panose="02010609060101010101" pitchFamily="49" charset="-122"/>
                <a:ea typeface="黑体" panose="02010609060101010101" pitchFamily="49" charset="-122"/>
              </a:rPr>
              <a:t>1921</a:t>
            </a:r>
            <a:r>
              <a:rPr lang="zh-CN" altLang="en-US" sz="4000" b="1">
                <a:solidFill>
                  <a:srgbClr val="FF0000"/>
                </a:solidFill>
                <a:latin typeface="黑体" panose="02010609060101010101" pitchFamily="49" charset="-122"/>
                <a:ea typeface="黑体" panose="02010609060101010101" pitchFamily="49" charset="-122"/>
              </a:rPr>
              <a:t>年春</a:t>
            </a:r>
            <a:r>
              <a:rPr lang="zh-CN" altLang="en-US" sz="4000" b="1">
                <a:solidFill>
                  <a:prstClr val="black"/>
                </a:solidFill>
                <a:latin typeface="黑体" panose="02010609060101010101" pitchFamily="49" charset="-122"/>
                <a:ea typeface="黑体" panose="02010609060101010101" pitchFamily="49" charset="-122"/>
              </a:rPr>
              <a:t>，开始实施</a:t>
            </a:r>
            <a:r>
              <a:rPr lang="zh-CN" altLang="en-US" sz="4400" b="1">
                <a:solidFill>
                  <a:srgbClr val="FF0000"/>
                </a:solidFill>
                <a:latin typeface="黑体" panose="02010609060101010101" pitchFamily="49" charset="-122"/>
                <a:ea typeface="黑体" panose="02010609060101010101" pitchFamily="49" charset="-122"/>
              </a:rPr>
              <a:t>新经济政策</a:t>
            </a:r>
            <a:r>
              <a:rPr lang="zh-CN" altLang="en-US" sz="4000" b="1">
                <a:solidFill>
                  <a:srgbClr val="DEDEE0"/>
                </a:solidFill>
                <a:latin typeface="黑体" panose="02010609060101010101" pitchFamily="49" charset="-122"/>
                <a:ea typeface="黑体" panose="02010609060101010101" pitchFamily="49" charset="-122"/>
              </a:rPr>
              <a:t>。</a:t>
            </a:r>
          </a:p>
        </p:txBody>
      </p:sp>
      <p:pic>
        <p:nvPicPr>
          <p:cNvPr id="7173" name="Picture 9" descr="https://ss1.bdstatic.com/70cFuXSh_Q1YnxGkpoWK1HF6hhy/it/u=2591319048,3186586041&amp;fm=26&amp;gp=0.jpg"/>
          <p:cNvPicPr>
            <a:picLocks noChangeAspect="1"/>
          </p:cNvPicPr>
          <p:nvPr/>
        </p:nvPicPr>
        <p:blipFill>
          <a:blip r:embed="rId2"/>
          <a:stretch>
            <a:fillRect/>
          </a:stretch>
        </p:blipFill>
        <p:spPr>
          <a:xfrm>
            <a:off x="534618" y="1414146"/>
            <a:ext cx="3577590" cy="2714625"/>
          </a:xfrm>
          <a:prstGeom prst="rect">
            <a:avLst/>
          </a:prstGeom>
          <a:noFill/>
          <a:ln w="9525">
            <a:noFill/>
          </a:ln>
        </p:spPr>
      </p:pic>
      <p:sp>
        <p:nvSpPr>
          <p:cNvPr id="3" name="文本框 2"/>
          <p:cNvSpPr txBox="1"/>
          <p:nvPr/>
        </p:nvSpPr>
        <p:spPr>
          <a:xfrm>
            <a:off x="758694" y="4199255"/>
            <a:ext cx="3129439" cy="954107"/>
          </a:xfrm>
          <a:prstGeom prst="rect">
            <a:avLst/>
          </a:prstGeom>
          <a:noFill/>
        </p:spPr>
        <p:txBody>
          <a:bodyPr wrap="square" rtlCol="0">
            <a:spAutoFit/>
          </a:bodyPr>
          <a:lstStyle/>
          <a:p>
            <a:r>
              <a:rPr lang="zh-CN" altLang="en-US" sz="2800" b="1">
                <a:solidFill>
                  <a:prstClr val="black"/>
                </a:solidFill>
                <a:latin typeface="楷体" panose="02010609060101010101" pitchFamily="49" charset="-122"/>
                <a:ea typeface="楷体" panose="02010609060101010101" pitchFamily="49" charset="-122"/>
              </a:rPr>
              <a:t>列宁亲切与农民交谈</a:t>
            </a:r>
          </a:p>
        </p:txBody>
      </p:sp>
      <p:sp>
        <p:nvSpPr>
          <p:cNvPr id="4" name="TextBox 3"/>
          <p:cNvSpPr txBox="1"/>
          <p:nvPr/>
        </p:nvSpPr>
        <p:spPr>
          <a:xfrm>
            <a:off x="4345923" y="1432629"/>
            <a:ext cx="4490561" cy="3811300"/>
          </a:xfrm>
          <a:prstGeom prst="rect">
            <a:avLst/>
          </a:prstGeom>
          <a:noFill/>
          <a:ln>
            <a:solidFill>
              <a:schemeClr val="tx1"/>
            </a:solidFill>
          </a:ln>
        </p:spPr>
        <p:txBody>
          <a:bodyPr wrap="square" rtlCol="0">
            <a:spAutoFit/>
          </a:bodyPr>
          <a:lstStyle/>
          <a:p>
            <a:pPr>
              <a:lnSpc>
                <a:spcPts val="5800"/>
              </a:lnSpc>
            </a:pPr>
            <a:r>
              <a:rPr lang="zh-CN" altLang="en-US" sz="2400" b="1">
                <a:solidFill>
                  <a:prstClr val="black"/>
                </a:solidFill>
                <a:latin typeface="楷体" panose="02010609060101010101" pitchFamily="49" charset="-122"/>
                <a:ea typeface="楷体" panose="02010609060101010101" pitchFamily="49" charset="-122"/>
              </a:rPr>
              <a:t>三四年来我们稍稍学会了急剧的转变</a:t>
            </a:r>
            <a:r>
              <a:rPr lang="en-US" altLang="zh-CN" sz="2400" b="1">
                <a:solidFill>
                  <a:prstClr val="black"/>
                </a:solidFill>
                <a:latin typeface="楷体" panose="02010609060101010101" pitchFamily="49" charset="-122"/>
                <a:ea typeface="楷体" panose="02010609060101010101" pitchFamily="49" charset="-122"/>
              </a:rPr>
              <a:t>……</a:t>
            </a:r>
            <a:r>
              <a:rPr lang="zh-CN" altLang="en-US" sz="2400" b="1">
                <a:solidFill>
                  <a:prstClr val="black"/>
                </a:solidFill>
                <a:latin typeface="楷体" panose="02010609060101010101" pitchFamily="49" charset="-122"/>
                <a:ea typeface="楷体" panose="02010609060101010101" pitchFamily="49" charset="-122"/>
              </a:rPr>
              <a:t>学习实行了“</a:t>
            </a:r>
            <a:r>
              <a:rPr lang="zh-CN" altLang="en-US" sz="2400" b="1">
                <a:solidFill>
                  <a:srgbClr val="FF0000"/>
                </a:solidFill>
                <a:latin typeface="楷体" panose="02010609060101010101" pitchFamily="49" charset="-122"/>
                <a:ea typeface="楷体" panose="02010609060101010101" pitchFamily="49" charset="-122"/>
              </a:rPr>
              <a:t>新经济政策</a:t>
            </a:r>
            <a:r>
              <a:rPr lang="zh-CN" altLang="en-US" sz="2400" b="1">
                <a:solidFill>
                  <a:prstClr val="black"/>
                </a:solidFill>
                <a:latin typeface="楷体" panose="02010609060101010101" pitchFamily="49" charset="-122"/>
                <a:ea typeface="楷体" panose="02010609060101010101" pitchFamily="49" charset="-122"/>
              </a:rPr>
              <a:t>”。</a:t>
            </a:r>
            <a:endParaRPr lang="en-US" altLang="zh-CN" sz="2400" b="1">
              <a:solidFill>
                <a:prstClr val="black"/>
              </a:solidFill>
              <a:latin typeface="楷体" panose="02010609060101010101" pitchFamily="49" charset="-122"/>
              <a:ea typeface="楷体" panose="02010609060101010101" pitchFamily="49" charset="-122"/>
            </a:endParaRPr>
          </a:p>
          <a:p>
            <a:pPr>
              <a:lnSpc>
                <a:spcPts val="5800"/>
              </a:lnSpc>
            </a:pPr>
            <a:r>
              <a:rPr lang="en-US" altLang="zh-CN" sz="2400" b="1">
                <a:solidFill>
                  <a:prstClr val="black"/>
                </a:solidFill>
                <a:latin typeface="楷体" panose="02010609060101010101" pitchFamily="49" charset="-122"/>
                <a:ea typeface="楷体" panose="02010609060101010101" pitchFamily="49" charset="-122"/>
              </a:rPr>
              <a:t>      </a:t>
            </a:r>
            <a:r>
              <a:rPr lang="en-US" altLang="zh-CN" sz="2400" b="1" smtClean="0">
                <a:solidFill>
                  <a:prstClr val="black"/>
                </a:solidFill>
                <a:latin typeface="楷体" panose="02010609060101010101" pitchFamily="49" charset="-122"/>
                <a:ea typeface="楷体" panose="02010609060101010101" pitchFamily="49" charset="-122"/>
              </a:rPr>
              <a:t>——</a:t>
            </a:r>
            <a:r>
              <a:rPr lang="zh-CN" altLang="en-US" sz="2400" b="1">
                <a:solidFill>
                  <a:prstClr val="black"/>
                </a:solidFill>
                <a:latin typeface="楷体" panose="02010609060101010101" pitchFamily="49" charset="-122"/>
                <a:ea typeface="楷体" panose="02010609060101010101" pitchFamily="49" charset="-122"/>
              </a:rPr>
              <a:t>列宁</a:t>
            </a:r>
            <a:r>
              <a:rPr lang="en-US" altLang="zh-CN" sz="2400" b="1">
                <a:solidFill>
                  <a:prstClr val="black"/>
                </a:solidFill>
                <a:latin typeface="楷体" panose="02010609060101010101" pitchFamily="49" charset="-122"/>
                <a:ea typeface="楷体" panose="02010609060101010101" pitchFamily="49" charset="-122"/>
              </a:rPr>
              <a:t>《</a:t>
            </a:r>
            <a:r>
              <a:rPr lang="zh-CN" altLang="en-US" sz="2400" b="1">
                <a:solidFill>
                  <a:prstClr val="black"/>
                </a:solidFill>
                <a:latin typeface="楷体" panose="02010609060101010101" pitchFamily="49" charset="-122"/>
                <a:ea typeface="楷体" panose="02010609060101010101" pitchFamily="49" charset="-122"/>
              </a:rPr>
              <a:t>十月革命四周年</a:t>
            </a:r>
            <a:r>
              <a:rPr lang="en-US" altLang="zh-CN" sz="2400" b="1">
                <a:solidFill>
                  <a:prstClr val="black"/>
                </a:solidFill>
                <a:latin typeface="楷体" panose="02010609060101010101" pitchFamily="49" charset="-122"/>
                <a:ea typeface="楷体" panose="02010609060101010101" pitchFamily="49" charset="-122"/>
              </a:rPr>
              <a:t>》</a:t>
            </a:r>
            <a:r>
              <a:rPr lang="zh-CN" altLang="en-US" sz="2400" b="1">
                <a:solidFill>
                  <a:prstClr val="black"/>
                </a:solidFill>
                <a:latin typeface="楷体" panose="02010609060101010101" pitchFamily="49" charset="-122"/>
                <a:ea typeface="楷体" panose="02010609060101010101" pitchFamily="49" charset="-122"/>
              </a:rPr>
              <a:t>，</a:t>
            </a:r>
            <a:r>
              <a:rPr lang="en-US" altLang="zh-CN" sz="2400" b="1">
                <a:solidFill>
                  <a:prstClr val="black"/>
                </a:solidFill>
                <a:latin typeface="楷体" panose="02010609060101010101" pitchFamily="49" charset="-122"/>
                <a:ea typeface="楷体" panose="02010609060101010101" pitchFamily="49" charset="-122"/>
              </a:rPr>
              <a:t>《</a:t>
            </a:r>
            <a:r>
              <a:rPr lang="zh-CN" altLang="en-US" sz="2400" b="1">
                <a:solidFill>
                  <a:prstClr val="black"/>
                </a:solidFill>
                <a:latin typeface="楷体" panose="02010609060101010101" pitchFamily="49" charset="-122"/>
                <a:ea typeface="楷体" panose="02010609060101010101" pitchFamily="49" charset="-122"/>
              </a:rPr>
              <a:t>列宁全集</a:t>
            </a:r>
            <a:r>
              <a:rPr lang="en-US" altLang="zh-CN" sz="2400" b="1">
                <a:solidFill>
                  <a:prstClr val="black"/>
                </a:solidFill>
                <a:latin typeface="楷体" panose="02010609060101010101" pitchFamily="49" charset="-122"/>
                <a:ea typeface="楷体" panose="02010609060101010101" pitchFamily="49" charset="-122"/>
              </a:rPr>
              <a:t>》</a:t>
            </a:r>
            <a:r>
              <a:rPr lang="zh-CN" altLang="en-US" sz="2400" b="1">
                <a:solidFill>
                  <a:prstClr val="black"/>
                </a:solidFill>
                <a:latin typeface="楷体" panose="02010609060101010101" pitchFamily="49" charset="-122"/>
                <a:ea typeface="楷体" panose="02010609060101010101" pitchFamily="49" charset="-122"/>
              </a:rPr>
              <a:t>第四十二卷</a:t>
            </a:r>
          </a:p>
        </p:txBody>
      </p:sp>
    </p:spTree>
    <p:custDataLst>
      <p:tags r:id="rId3"/>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7173"/>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500" fill="hold"/>
                                        <p:tgtEl>
                                          <p:spTgt spid="2"/>
                                        </p:tgtEl>
                                        <p:attrNameLst>
                                          <p:attrName>ppt_x</p:attrName>
                                        </p:attrNameLst>
                                      </p:cBhvr>
                                      <p:tavLst>
                                        <p:tav tm="0">
                                          <p:val>
                                            <p:strVal val="#ppt_x"/>
                                          </p:val>
                                        </p:tav>
                                        <p:tav tm="100000">
                                          <p:val>
                                            <p:strVal val="#ppt_x"/>
                                          </p:val>
                                        </p:tav>
                                      </p:tavLst>
                                    </p:anim>
                                    <p:anim calcmode="lin" valueType="num">
                                      <p:cBhvr>
                                        <p:cTn id="16"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2" name="表格 1"/>
          <p:cNvGraphicFramePr>
            <a:graphicFrameLocks noGrp="1"/>
          </p:cNvGraphicFramePr>
          <p:nvPr>
            <p:extLst>
              <p:ext uri="{D42A27DB-BD31-4B8C-83A1-F6EECF244321}">
                <p14:modId xmlns:p14="http://schemas.microsoft.com/office/powerpoint/2010/main" val="795503637"/>
              </p:ext>
            </p:extLst>
          </p:nvPr>
        </p:nvGraphicFramePr>
        <p:xfrm>
          <a:off x="1428728" y="1071545"/>
          <a:ext cx="5643603" cy="3929090"/>
        </p:xfrm>
        <a:graphic>
          <a:graphicData uri="http://schemas.openxmlformats.org/drawingml/2006/table">
            <a:tbl>
              <a:tblPr firstRow="1">
                <a:tableStyleId>{00A15C55-8517-42AA-B614-E9B94910E393}</a:tableStyleId>
              </a:tblPr>
              <a:tblGrid>
                <a:gridCol w="1239717"/>
                <a:gridCol w="1930645"/>
                <a:gridCol w="2473241"/>
              </a:tblGrid>
              <a:tr h="1485002">
                <a:tc>
                  <a:txBody>
                    <a:bodyPr vert="horz" wrap="square"/>
                    <a:lstStyle/>
                    <a:p>
                      <a:pPr algn="ctr">
                        <a:buNone/>
                      </a:pPr>
                      <a:endParaRPr lang="zh-CN" altLang="en-US" sz="2400" b="1">
                        <a:latin typeface="宋体" panose="02010600030101010101" pitchFamily="2" charset="-122"/>
                        <a:ea typeface="宋体" panose="02010600030101010101" pitchFamily="2" charset="-122"/>
                      </a:endParaRPr>
                    </a:p>
                  </a:txBody>
                  <a:tcPr marL="68580" marR="68580" anchor="ctr"/>
                </a:tc>
                <a:tc>
                  <a:txBody>
                    <a:bodyPr vert="horz" wrap="square"/>
                    <a:lstStyle/>
                    <a:p>
                      <a:pPr algn="ctr">
                        <a:buNone/>
                      </a:pPr>
                      <a:r>
                        <a:rPr lang="zh-CN" altLang="en-US" sz="1800" b="1">
                          <a:latin typeface="楷体" panose="02010609060101010101" pitchFamily="49" charset="-122"/>
                          <a:ea typeface="楷体" panose="02010609060101010101" pitchFamily="49" charset="-122"/>
                          <a:cs typeface="宋体" panose="02010600030101010101" pitchFamily="2" charset="-122"/>
                        </a:rPr>
                        <a:t>战时共产主义政策</a:t>
                      </a:r>
                    </a:p>
                    <a:p>
                      <a:pPr algn="ctr">
                        <a:buNone/>
                      </a:pPr>
                      <a:r>
                        <a:rPr lang="zh-CN" altLang="en-US" sz="1800" b="1">
                          <a:latin typeface="楷体" panose="02010609060101010101" pitchFamily="49" charset="-122"/>
                          <a:ea typeface="楷体" panose="02010609060101010101" pitchFamily="49" charset="-122"/>
                          <a:cs typeface="宋体" panose="02010600030101010101" pitchFamily="2" charset="-122"/>
                        </a:rPr>
                        <a:t>（</a:t>
                      </a:r>
                      <a:r>
                        <a:rPr lang="en-US" altLang="zh-CN" sz="1800" b="1">
                          <a:latin typeface="楷体" panose="02010609060101010101" pitchFamily="49" charset="-122"/>
                          <a:ea typeface="楷体" panose="02010609060101010101" pitchFamily="49" charset="-122"/>
                          <a:cs typeface="宋体" panose="02010600030101010101" pitchFamily="2" charset="-122"/>
                        </a:rPr>
                        <a:t>1918</a:t>
                      </a:r>
                      <a:r>
                        <a:rPr lang="zh-CN" altLang="en-US" sz="1800" b="1">
                          <a:latin typeface="楷体" panose="02010609060101010101" pitchFamily="49" charset="-122"/>
                          <a:ea typeface="楷体" panose="02010609060101010101" pitchFamily="49" charset="-122"/>
                          <a:cs typeface="宋体" panose="02010600030101010101" pitchFamily="2" charset="-122"/>
                        </a:rPr>
                        <a:t>年</a:t>
                      </a:r>
                      <a:r>
                        <a:rPr lang="en-US" altLang="zh-CN" sz="1800" b="1">
                          <a:latin typeface="楷体" panose="02010609060101010101" pitchFamily="49" charset="-122"/>
                          <a:ea typeface="楷体" panose="02010609060101010101" pitchFamily="49" charset="-122"/>
                          <a:cs typeface="宋体" panose="02010600030101010101" pitchFamily="2" charset="-122"/>
                        </a:rPr>
                        <a:t>—1920</a:t>
                      </a:r>
                      <a:r>
                        <a:rPr lang="zh-CN" altLang="en-US" sz="1800" b="1">
                          <a:latin typeface="楷体" panose="02010609060101010101" pitchFamily="49" charset="-122"/>
                          <a:ea typeface="楷体" panose="02010609060101010101" pitchFamily="49" charset="-122"/>
                          <a:cs typeface="宋体" panose="02010600030101010101" pitchFamily="2" charset="-122"/>
                        </a:rPr>
                        <a:t>年）</a:t>
                      </a:r>
                    </a:p>
                  </a:txBody>
                  <a:tcPr marL="68580" marR="68580" anchor="ctr"/>
                </a:tc>
                <a:tc>
                  <a:txBody>
                    <a:bodyPr vert="horz" wrap="square"/>
                    <a:lstStyle/>
                    <a:p>
                      <a:pPr algn="ctr">
                        <a:buNone/>
                      </a:pPr>
                      <a:r>
                        <a:rPr lang="zh-CN" altLang="en-US" sz="4000" b="1">
                          <a:solidFill>
                            <a:srgbClr val="0033CC"/>
                          </a:solidFill>
                          <a:latin typeface="楷体" panose="02010609060101010101" pitchFamily="49" charset="-122"/>
                          <a:ea typeface="楷体" panose="02010609060101010101" pitchFamily="49" charset="-122"/>
                          <a:cs typeface="宋体" panose="02010600030101010101" pitchFamily="2" charset="-122"/>
                        </a:rPr>
                        <a:t>新</a:t>
                      </a:r>
                      <a:r>
                        <a:rPr lang="zh-CN" altLang="en-US" sz="1800" b="1">
                          <a:latin typeface="楷体" panose="02010609060101010101" pitchFamily="49" charset="-122"/>
                          <a:ea typeface="楷体" panose="02010609060101010101" pitchFamily="49" charset="-122"/>
                          <a:cs typeface="宋体" panose="02010600030101010101" pitchFamily="2" charset="-122"/>
                        </a:rPr>
                        <a:t>经济政策</a:t>
                      </a:r>
                    </a:p>
                    <a:p>
                      <a:pPr algn="ctr">
                        <a:buNone/>
                      </a:pPr>
                      <a:r>
                        <a:rPr lang="zh-CN" altLang="en-US" sz="1800" b="1">
                          <a:latin typeface="楷体" panose="02010609060101010101" pitchFamily="49" charset="-122"/>
                          <a:ea typeface="楷体" panose="02010609060101010101" pitchFamily="49" charset="-122"/>
                          <a:cs typeface="宋体" panose="02010600030101010101" pitchFamily="2" charset="-122"/>
                        </a:rPr>
                        <a:t>（</a:t>
                      </a:r>
                      <a:r>
                        <a:rPr lang="en-US" altLang="zh-CN" sz="1800" b="1">
                          <a:latin typeface="楷体" panose="02010609060101010101" pitchFamily="49" charset="-122"/>
                          <a:ea typeface="楷体" panose="02010609060101010101" pitchFamily="49" charset="-122"/>
                          <a:cs typeface="宋体" panose="02010600030101010101" pitchFamily="2" charset="-122"/>
                        </a:rPr>
                        <a:t>1921</a:t>
                      </a:r>
                      <a:r>
                        <a:rPr lang="zh-CN" altLang="en-US" sz="1800" b="1">
                          <a:latin typeface="楷体" panose="02010609060101010101" pitchFamily="49" charset="-122"/>
                          <a:ea typeface="楷体" panose="02010609060101010101" pitchFamily="49" charset="-122"/>
                          <a:cs typeface="宋体" panose="02010600030101010101" pitchFamily="2" charset="-122"/>
                        </a:rPr>
                        <a:t>年春）</a:t>
                      </a:r>
                    </a:p>
                  </a:txBody>
                  <a:tcPr marL="68580" marR="68580" anchor="ctr"/>
                </a:tc>
              </a:tr>
              <a:tr h="814696">
                <a:tc>
                  <a:txBody>
                    <a:bodyPr vert="horz" wrap="square"/>
                    <a:lstStyle/>
                    <a:p>
                      <a:pPr algn="ctr">
                        <a:buNone/>
                      </a:pPr>
                      <a:r>
                        <a:rPr lang="zh-CN" altLang="en-US" sz="1800" b="1">
                          <a:latin typeface="楷体" panose="02010609060101010101" pitchFamily="49" charset="-122"/>
                          <a:ea typeface="楷体" panose="02010609060101010101" pitchFamily="49" charset="-122"/>
                        </a:rPr>
                        <a:t>农业</a:t>
                      </a:r>
                    </a:p>
                  </a:txBody>
                  <a:tcPr marL="68580" marR="68580" anchor="ctr"/>
                </a:tc>
                <a:tc>
                  <a:txBody>
                    <a:bodyPr vert="horz" wrap="square"/>
                    <a:lstStyle/>
                    <a:p>
                      <a:pPr algn="ctr">
                        <a:buNone/>
                      </a:pPr>
                      <a:endParaRPr lang="zh-CN" altLang="en-US" sz="2400" b="1">
                        <a:latin typeface="宋体" panose="02010600030101010101" pitchFamily="2" charset="-122"/>
                        <a:ea typeface="宋体" panose="02010600030101010101" pitchFamily="2" charset="-122"/>
                      </a:endParaRPr>
                    </a:p>
                  </a:txBody>
                  <a:tcPr marL="68580" marR="68580" anchor="ctr"/>
                </a:tc>
                <a:tc>
                  <a:txBody>
                    <a:bodyPr vert="horz" wrap="square"/>
                    <a:lstStyle/>
                    <a:p>
                      <a:pPr algn="ctr">
                        <a:buNone/>
                      </a:pPr>
                      <a:endParaRPr lang="zh-CN" altLang="en-US" sz="2400" b="1">
                        <a:latin typeface="宋体" panose="02010600030101010101" pitchFamily="2" charset="-122"/>
                        <a:ea typeface="宋体" panose="02010600030101010101" pitchFamily="2" charset="-122"/>
                      </a:endParaRPr>
                    </a:p>
                  </a:txBody>
                  <a:tcPr marL="68580" marR="68580" anchor="ctr"/>
                </a:tc>
              </a:tr>
              <a:tr h="814696">
                <a:tc>
                  <a:txBody>
                    <a:bodyPr vert="horz" wrap="square"/>
                    <a:lstStyle/>
                    <a:p>
                      <a:pPr algn="ctr">
                        <a:buNone/>
                      </a:pPr>
                      <a:r>
                        <a:rPr lang="zh-CN" altLang="en-US" sz="1800" b="1">
                          <a:latin typeface="楷体" panose="02010609060101010101" pitchFamily="49" charset="-122"/>
                          <a:ea typeface="楷体" panose="02010609060101010101" pitchFamily="49" charset="-122"/>
                        </a:rPr>
                        <a:t>工业</a:t>
                      </a:r>
                    </a:p>
                  </a:txBody>
                  <a:tcPr marL="68580" marR="68580" anchor="ctr"/>
                </a:tc>
                <a:tc>
                  <a:txBody>
                    <a:bodyPr vert="horz" wrap="square"/>
                    <a:lstStyle/>
                    <a:p>
                      <a:pPr algn="ctr">
                        <a:buNone/>
                      </a:pPr>
                      <a:endParaRPr lang="zh-CN" altLang="en-US" sz="2400" b="1">
                        <a:latin typeface="宋体" panose="02010600030101010101" pitchFamily="2" charset="-122"/>
                        <a:ea typeface="宋体" panose="02010600030101010101" pitchFamily="2" charset="-122"/>
                      </a:endParaRPr>
                    </a:p>
                  </a:txBody>
                  <a:tcPr marL="68580" marR="68580" anchor="ctr"/>
                </a:tc>
                <a:tc>
                  <a:txBody>
                    <a:bodyPr vert="horz" wrap="square"/>
                    <a:lstStyle/>
                    <a:p>
                      <a:pPr algn="ctr">
                        <a:buNone/>
                      </a:pPr>
                      <a:endParaRPr lang="zh-CN" altLang="en-US" sz="2400" b="1">
                        <a:latin typeface="宋体" panose="02010600030101010101" pitchFamily="2" charset="-122"/>
                        <a:ea typeface="宋体" panose="02010600030101010101" pitchFamily="2" charset="-122"/>
                      </a:endParaRPr>
                    </a:p>
                  </a:txBody>
                  <a:tcPr marL="68580" marR="68580" anchor="ctr"/>
                </a:tc>
              </a:tr>
              <a:tr h="814696">
                <a:tc>
                  <a:txBody>
                    <a:bodyPr vert="horz" wrap="square"/>
                    <a:lstStyle/>
                    <a:p>
                      <a:pPr algn="ctr">
                        <a:buNone/>
                      </a:pPr>
                      <a:r>
                        <a:rPr lang="zh-CN" altLang="en-US" sz="1800" b="1">
                          <a:latin typeface="楷体" panose="02010609060101010101" pitchFamily="49" charset="-122"/>
                          <a:ea typeface="楷体" panose="02010609060101010101" pitchFamily="49" charset="-122"/>
                        </a:rPr>
                        <a:t>商业</a:t>
                      </a:r>
                    </a:p>
                  </a:txBody>
                  <a:tcPr marL="68580" marR="68580" anchor="ctr"/>
                </a:tc>
                <a:tc>
                  <a:txBody>
                    <a:bodyPr vert="horz" wrap="square"/>
                    <a:lstStyle/>
                    <a:p>
                      <a:pPr algn="ctr">
                        <a:buNone/>
                      </a:pPr>
                      <a:endParaRPr lang="zh-CN" altLang="en-US" sz="2400" b="1">
                        <a:latin typeface="宋体" panose="02010600030101010101" pitchFamily="2" charset="-122"/>
                        <a:ea typeface="宋体" panose="02010600030101010101" pitchFamily="2" charset="-122"/>
                      </a:endParaRPr>
                    </a:p>
                  </a:txBody>
                  <a:tcPr marL="68580" marR="68580" anchor="ctr"/>
                </a:tc>
                <a:tc>
                  <a:txBody>
                    <a:bodyPr vert="horz" wrap="square"/>
                    <a:lstStyle/>
                    <a:p>
                      <a:pPr algn="ctr">
                        <a:buNone/>
                      </a:pPr>
                      <a:endParaRPr lang="zh-CN" altLang="en-US" sz="2400" b="1">
                        <a:latin typeface="宋体" pitchFamily="2" charset="-122"/>
                        <a:ea typeface="宋体" pitchFamily="2" charset="-122"/>
                      </a:endParaRPr>
                    </a:p>
                  </a:txBody>
                  <a:tcPr marL="68580" marR="68580" anchor="ctr"/>
                </a:tc>
              </a:tr>
            </a:tbl>
          </a:graphicData>
        </a:graphic>
      </p:graphicFrame>
      <p:pic>
        <p:nvPicPr>
          <p:cNvPr id="16" name="图片 15"/>
          <p:cNvPicPr>
            <a:picLocks noChangeAspect="1"/>
          </p:cNvPicPr>
          <p:nvPr>
            <p:custDataLst>
              <p:tags r:id="rId3"/>
            </p:custDataLst>
          </p:nvPr>
        </p:nvPicPr>
        <p:blipFill>
          <a:blip r:embed="rId2">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214282" y="-500090"/>
            <a:ext cx="4000528" cy="1643074"/>
          </a:xfrm>
          <a:prstGeom prst="rect">
            <a:avLst/>
          </a:prstGeom>
        </p:spPr>
      </p:pic>
      <p:sp>
        <p:nvSpPr>
          <p:cNvPr id="9" name="文本框 8"/>
          <p:cNvSpPr txBox="1"/>
          <p:nvPr/>
        </p:nvSpPr>
        <p:spPr>
          <a:xfrm>
            <a:off x="0" y="142852"/>
            <a:ext cx="2737961" cy="523220"/>
          </a:xfrm>
          <a:prstGeom prst="rect">
            <a:avLst/>
          </a:prstGeom>
          <a:noFill/>
        </p:spPr>
        <p:txBody>
          <a:bodyPr wrap="square" rtlCol="0">
            <a:spAutoFit/>
          </a:bodyPr>
          <a:lstStyle/>
          <a:p>
            <a:pPr algn="ctr"/>
            <a:r>
              <a:rPr lang="zh-CN" altLang="en-US" sz="2800">
                <a:solidFill>
                  <a:srgbClr val="FF0000"/>
                </a:solidFill>
                <a:latin typeface="微软雅黑" panose="020b0503020204020204" charset="-122"/>
              </a:rPr>
              <a:t>新经济政策</a:t>
            </a:r>
          </a:p>
        </p:txBody>
      </p:sp>
      <p:sp>
        <p:nvSpPr>
          <p:cNvPr id="3" name="文本框 2"/>
          <p:cNvSpPr txBox="1"/>
          <p:nvPr/>
        </p:nvSpPr>
        <p:spPr>
          <a:xfrm>
            <a:off x="2786050" y="2786058"/>
            <a:ext cx="2021681" cy="369332"/>
          </a:xfrm>
          <a:prstGeom prst="rect">
            <a:avLst/>
          </a:prstGeom>
          <a:noFill/>
        </p:spPr>
        <p:txBody>
          <a:bodyPr wrap="square" rtlCol="0">
            <a:spAutoFit/>
          </a:bodyPr>
          <a:lstStyle/>
          <a:p>
            <a:pPr algn="ctr"/>
            <a:r>
              <a:rPr lang="zh-CN" altLang="en-US" b="1">
                <a:solidFill>
                  <a:prstClr val="black"/>
                </a:solidFill>
                <a:latin typeface="楷体" panose="02010609060101010101" pitchFamily="49" charset="-122"/>
                <a:ea typeface="楷体" panose="02010609060101010101" pitchFamily="49" charset="-122"/>
                <a:sym typeface="+mn-ea"/>
              </a:rPr>
              <a:t>余粮收集制</a:t>
            </a:r>
            <a:endParaRPr lang="zh-CN" altLang="en-US" b="1">
              <a:solidFill>
                <a:prstClr val="black"/>
              </a:solidFill>
              <a:latin typeface="楷体" pitchFamily="49" charset="-122"/>
              <a:ea typeface="楷体" panose="02010609060101010101" pitchFamily="49" charset="-122"/>
            </a:endParaRPr>
          </a:p>
        </p:txBody>
      </p:sp>
      <p:sp>
        <p:nvSpPr>
          <p:cNvPr id="5" name="文本框 4"/>
          <p:cNvSpPr txBox="1"/>
          <p:nvPr/>
        </p:nvSpPr>
        <p:spPr>
          <a:xfrm>
            <a:off x="2643174" y="3500438"/>
            <a:ext cx="1786414" cy="646331"/>
          </a:xfrm>
          <a:prstGeom prst="rect">
            <a:avLst/>
          </a:prstGeom>
          <a:noFill/>
        </p:spPr>
        <p:txBody>
          <a:bodyPr wrap="square" rtlCol="0">
            <a:spAutoFit/>
          </a:bodyPr>
          <a:lstStyle/>
          <a:p>
            <a:pPr algn="ctr"/>
            <a:r>
              <a:rPr lang="zh-CN" altLang="en-US" b="1">
                <a:solidFill>
                  <a:prstClr val="black"/>
                </a:solidFill>
                <a:latin typeface="楷体" panose="02010609060101010101" pitchFamily="49" charset="-122"/>
                <a:ea typeface="楷体" panose="02010609060101010101" pitchFamily="49" charset="-122"/>
              </a:rPr>
              <a:t>大中小工业一律收归国有</a:t>
            </a:r>
          </a:p>
        </p:txBody>
      </p:sp>
      <p:sp>
        <p:nvSpPr>
          <p:cNvPr id="6" name="文本框 5"/>
          <p:cNvSpPr txBox="1"/>
          <p:nvPr/>
        </p:nvSpPr>
        <p:spPr>
          <a:xfrm>
            <a:off x="2643174" y="4357694"/>
            <a:ext cx="2022158" cy="369332"/>
          </a:xfrm>
          <a:prstGeom prst="rect">
            <a:avLst/>
          </a:prstGeom>
          <a:noFill/>
        </p:spPr>
        <p:txBody>
          <a:bodyPr wrap="square" rtlCol="0">
            <a:spAutoFit/>
          </a:bodyPr>
          <a:lstStyle/>
          <a:p>
            <a:pPr algn="ctr"/>
            <a:r>
              <a:rPr lang="zh-CN" altLang="en-US" b="1">
                <a:solidFill>
                  <a:prstClr val="black"/>
                </a:solidFill>
                <a:latin typeface="楷体" panose="02010609060101010101" pitchFamily="49" charset="-122"/>
                <a:ea typeface="楷体" panose="02010609060101010101" pitchFamily="49" charset="-122"/>
              </a:rPr>
              <a:t>取消自由贸易</a:t>
            </a:r>
          </a:p>
        </p:txBody>
      </p:sp>
      <p:sp>
        <p:nvSpPr>
          <p:cNvPr id="7" name="文本框 6"/>
          <p:cNvSpPr txBox="1"/>
          <p:nvPr/>
        </p:nvSpPr>
        <p:spPr>
          <a:xfrm>
            <a:off x="4714876" y="2786058"/>
            <a:ext cx="2245043" cy="369332"/>
          </a:xfrm>
          <a:prstGeom prst="rect">
            <a:avLst/>
          </a:prstGeom>
          <a:noFill/>
        </p:spPr>
        <p:txBody>
          <a:bodyPr wrap="square" rtlCol="0">
            <a:spAutoFit/>
          </a:bodyPr>
          <a:lstStyle/>
          <a:p>
            <a:pPr algn="ctr"/>
            <a:r>
              <a:rPr lang="zh-CN" altLang="en-US" b="1">
                <a:solidFill>
                  <a:prstClr val="black"/>
                </a:solidFill>
                <a:latin typeface="楷体" panose="02010609060101010101" pitchFamily="49" charset="-122"/>
                <a:ea typeface="楷体" panose="02010609060101010101" pitchFamily="49" charset="-122"/>
              </a:rPr>
              <a:t>固定粮食税</a:t>
            </a:r>
          </a:p>
        </p:txBody>
      </p:sp>
      <p:sp>
        <p:nvSpPr>
          <p:cNvPr id="8" name="文本框 7"/>
          <p:cNvSpPr txBox="1"/>
          <p:nvPr/>
        </p:nvSpPr>
        <p:spPr>
          <a:xfrm>
            <a:off x="4643438" y="3429000"/>
            <a:ext cx="2351246" cy="646331"/>
          </a:xfrm>
          <a:prstGeom prst="rect">
            <a:avLst/>
          </a:prstGeom>
          <a:noFill/>
        </p:spPr>
        <p:txBody>
          <a:bodyPr wrap="square" rtlCol="0">
            <a:spAutoFit/>
          </a:bodyPr>
          <a:lstStyle/>
          <a:p>
            <a:pPr algn="ctr"/>
            <a:r>
              <a:rPr lang="zh-CN" altLang="en-US" b="1">
                <a:solidFill>
                  <a:prstClr val="black"/>
                </a:solidFill>
                <a:latin typeface="楷体" panose="02010609060101010101" pitchFamily="49" charset="-122"/>
                <a:ea typeface="楷体" panose="02010609060101010101" pitchFamily="49" charset="-122"/>
              </a:rPr>
              <a:t>大企业国有，中小企业可以私营</a:t>
            </a:r>
          </a:p>
        </p:txBody>
      </p:sp>
      <p:sp>
        <p:nvSpPr>
          <p:cNvPr id="10" name="文本框 9"/>
          <p:cNvSpPr txBox="1"/>
          <p:nvPr/>
        </p:nvSpPr>
        <p:spPr>
          <a:xfrm>
            <a:off x="4786314" y="4500570"/>
            <a:ext cx="2177161" cy="369332"/>
          </a:xfrm>
          <a:prstGeom prst="rect">
            <a:avLst/>
          </a:prstGeom>
          <a:noFill/>
        </p:spPr>
        <p:txBody>
          <a:bodyPr wrap="square" rtlCol="0">
            <a:spAutoFit/>
          </a:bodyPr>
          <a:lstStyle/>
          <a:p>
            <a:pPr algn="ctr"/>
            <a:r>
              <a:rPr lang="zh-CN" altLang="en-US" b="1">
                <a:solidFill>
                  <a:prstClr val="black"/>
                </a:solidFill>
                <a:latin typeface="楷体" panose="02010609060101010101" pitchFamily="49" charset="-122"/>
                <a:ea typeface="楷体" panose="02010609060101010101" pitchFamily="49" charset="-122"/>
              </a:rPr>
              <a:t>实行自由贸易</a:t>
            </a:r>
          </a:p>
        </p:txBody>
      </p:sp>
      <p:sp>
        <p:nvSpPr>
          <p:cNvPr id="11" name="Text Box 128"/>
          <p:cNvSpPr txBox="1">
            <a:spLocks noChangeArrowheads="1"/>
          </p:cNvSpPr>
          <p:nvPr/>
        </p:nvSpPr>
        <p:spPr bwMode="auto">
          <a:xfrm>
            <a:off x="7195581" y="931811"/>
            <a:ext cx="1882194" cy="5632311"/>
          </a:xfrm>
          <a:prstGeom prst="rect">
            <a:avLst/>
          </a:prstGeom>
          <a:noFill/>
          <a:ln w="9525">
            <a:solidFill>
              <a:schemeClr val="bg1"/>
            </a:solidFill>
            <a:miter lim="800000"/>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zh-CN" altLang="en-US" sz="2400" smtClean="0">
                <a:solidFill>
                  <a:srgbClr val="3333FF"/>
                </a:solidFill>
                <a:latin typeface="+mn-ea"/>
              </a:rPr>
              <a:t>“</a:t>
            </a:r>
            <a:r>
              <a:rPr lang="zh-CN" altLang="en-US" sz="2400">
                <a:solidFill>
                  <a:srgbClr val="3333FF"/>
                </a:solidFill>
                <a:latin typeface="+mn-ea"/>
              </a:rPr>
              <a:t>新</a:t>
            </a:r>
            <a:r>
              <a:rPr lang="zh-CN" altLang="en-US" sz="2400" smtClean="0">
                <a:solidFill>
                  <a:srgbClr val="3333FF"/>
                </a:solidFill>
                <a:latin typeface="+mn-ea"/>
              </a:rPr>
              <a:t>” </a:t>
            </a:r>
            <a:r>
              <a:rPr lang="zh-CN" altLang="en-US" sz="2400"/>
              <a:t>　</a:t>
            </a:r>
            <a:endParaRPr lang="en-US" altLang="zh-CN" sz="2400" smtClean="0"/>
          </a:p>
          <a:p>
            <a:r>
              <a:rPr lang="en-US" altLang="zh-CN" sz="2400"/>
              <a:t> </a:t>
            </a:r>
            <a:r>
              <a:rPr lang="en-US" altLang="zh-CN" sz="2400" smtClean="0"/>
              <a:t>  </a:t>
            </a:r>
            <a:r>
              <a:rPr lang="zh-CN" altLang="en-US" sz="2400" smtClean="0"/>
              <a:t>在</a:t>
            </a:r>
            <a:r>
              <a:rPr lang="zh-CN" altLang="en-US" sz="2400"/>
              <a:t>无产阶级掌握国民经济命脉的</a:t>
            </a:r>
            <a:r>
              <a:rPr lang="zh-CN" altLang="en-US" sz="2400">
                <a:solidFill>
                  <a:srgbClr val="FF0000"/>
                </a:solidFill>
              </a:rPr>
              <a:t>前提</a:t>
            </a:r>
            <a:r>
              <a:rPr lang="zh-CN" altLang="en-US" sz="2400"/>
              <a:t>下，通过一定程度内发展资本主义，</a:t>
            </a:r>
            <a:r>
              <a:rPr lang="zh-CN" altLang="en-US" sz="2400">
                <a:solidFill>
                  <a:srgbClr val="FF0000"/>
                </a:solidFill>
              </a:rPr>
              <a:t>利用市场和商品货币关系</a:t>
            </a:r>
            <a:r>
              <a:rPr lang="zh-CN" altLang="en-US" sz="2400"/>
              <a:t>，来发展生产力，从而</a:t>
            </a:r>
            <a:r>
              <a:rPr lang="zh-CN" altLang="en-US" sz="2400">
                <a:solidFill>
                  <a:srgbClr val="FF0000"/>
                </a:solidFill>
              </a:rPr>
              <a:t>逐步</a:t>
            </a:r>
            <a:r>
              <a:rPr lang="zh-CN" altLang="en-US" sz="2400"/>
              <a:t>建立社会主义经济体制。</a:t>
            </a:r>
          </a:p>
        </p:txBody>
      </p:sp>
      <p:sp>
        <p:nvSpPr>
          <p:cNvPr id="13" name="矩形 12"/>
          <p:cNvSpPr/>
          <p:nvPr/>
        </p:nvSpPr>
        <p:spPr>
          <a:xfrm>
            <a:off x="285720" y="856357"/>
            <a:ext cx="944593" cy="6001643"/>
          </a:xfrm>
          <a:prstGeom prst="rect">
            <a:avLst/>
          </a:prstGeom>
        </p:spPr>
        <p:txBody>
          <a:bodyPr wrap="square">
            <a:spAutoFit/>
          </a:bodyPr>
          <a:lstStyle/>
          <a:p>
            <a:pPr lvl="0"/>
            <a:r>
              <a:rPr lang="zh-CN" altLang="en-US" sz="2400" b="1">
                <a:solidFill>
                  <a:srgbClr val="FF0000"/>
                </a:solidFill>
                <a:uFill>
                  <a:solidFill>
                    <a:prstClr val="white"/>
                  </a:solidFill>
                </a:uFill>
                <a:latin typeface="宋体" panose="02010600030101010101" pitchFamily="2" charset="-122"/>
                <a:ea typeface="宋体" panose="02010600030101010101" pitchFamily="2" charset="-122"/>
                <a:cs typeface="宋体" panose="02010600030101010101" pitchFamily="2" charset="-122"/>
              </a:rPr>
              <a:t>战</a:t>
            </a:r>
            <a:r>
              <a:rPr lang="zh-CN" altLang="en-US" sz="2400" b="1" smtClean="0">
                <a:solidFill>
                  <a:srgbClr val="FF0000"/>
                </a:solidFill>
                <a:uFill>
                  <a:solidFill>
                    <a:prstClr val="white"/>
                  </a:solidFill>
                </a:uFill>
                <a:latin typeface="宋体" panose="02010600030101010101" pitchFamily="2" charset="-122"/>
                <a:ea typeface="宋体" panose="02010600030101010101" pitchFamily="2" charset="-122"/>
                <a:cs typeface="宋体" panose="02010600030101010101" pitchFamily="2" charset="-122"/>
              </a:rPr>
              <a:t>：</a:t>
            </a:r>
            <a:endParaRPr lang="en-US" altLang="zh-CN" sz="2400" b="1" smtClean="0">
              <a:solidFill>
                <a:srgbClr val="FF0000"/>
              </a:solidFill>
              <a:uFill>
                <a:solidFill>
                  <a:prstClr val="white"/>
                </a:solidFill>
              </a:uFill>
              <a:latin typeface="宋体" pitchFamily="2" charset="-122"/>
              <a:ea typeface="宋体" pitchFamily="2" charset="-122"/>
              <a:cs typeface="宋体" panose="02010600030101010101" pitchFamily="2" charset="-122"/>
            </a:endParaRPr>
          </a:p>
          <a:p>
            <a:pPr lvl="0"/>
            <a:r>
              <a:rPr lang="en-US" altLang="zh-CN" sz="2400" b="1" smtClean="0">
                <a:solidFill>
                  <a:srgbClr val="FF0000"/>
                </a:solidFill>
                <a:uFill>
                  <a:solidFill>
                    <a:prstClr val="white"/>
                  </a:solidFill>
                </a:uFill>
                <a:latin typeface="宋体" panose="02010600030101010101" pitchFamily="2" charset="-122"/>
                <a:ea typeface="宋体" panose="02010600030101010101" pitchFamily="2" charset="-122"/>
                <a:cs typeface="宋体" panose="02010600030101010101" pitchFamily="2" charset="-122"/>
              </a:rPr>
              <a:t>实行国家对国民经济的高度集中计划管理</a:t>
            </a:r>
            <a:r>
              <a:rPr lang="en-US" altLang="zh-CN" sz="2400" b="1">
                <a:solidFill>
                  <a:srgbClr val="FF0000"/>
                </a:solidFill>
                <a:uFill>
                  <a:solidFill>
                    <a:prstClr val="white"/>
                  </a:solidFill>
                </a:uFill>
                <a:latin typeface="宋体" panose="02010600030101010101" pitchFamily="2" charset="-122"/>
                <a:ea typeface="宋体" panose="02010600030101010101" pitchFamily="2" charset="-122"/>
                <a:cs typeface="宋体" panose="02010600030101010101" pitchFamily="2" charset="-122"/>
              </a:rPr>
              <a:t>，排斥商品市场和资本主义</a:t>
            </a:r>
            <a:endParaRPr lang="en-US" altLang="en-US" sz="2000" b="1">
              <a:solidFill>
                <a:srgbClr val="FF0000"/>
              </a:solidFill>
              <a:uFill>
                <a:solidFill>
                  <a:prstClr val="white"/>
                </a:solidFill>
              </a:uFill>
              <a:latin typeface="宋体" pitchFamily="2" charset="-122"/>
              <a:ea typeface="宋体" pitchFamily="2" charset="-122"/>
              <a:cs typeface="宋体" panose="02010600030101010101" pitchFamily="2" charset="-122"/>
            </a:endParaRPr>
          </a:p>
        </p:txBody>
      </p:sp>
    </p:spTree>
    <p:custDataLst>
      <p:tags r:id="rId4"/>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ppt_x"/>
                                          </p:val>
                                        </p:tav>
                                        <p:tav tm="100000">
                                          <p:val>
                                            <p:strVal val="#ppt_x"/>
                                          </p:val>
                                        </p:tav>
                                      </p:tavLst>
                                    </p:anim>
                                    <p:anim calcmode="lin" valueType="num">
                                      <p:cBhvr additive="base">
                                        <p:cTn id="2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after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ppt_x"/>
                                          </p:val>
                                        </p:tav>
                                        <p:tav tm="100000">
                                          <p:val>
                                            <p:strVal val="#ppt_x"/>
                                          </p:val>
                                        </p:tav>
                                      </p:tavLst>
                                    </p:anim>
                                    <p:anim calcmode="lin" valueType="num">
                                      <p:cBhvr additive="base">
                                        <p:cTn id="32"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afterGroup">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500" fill="hold"/>
                                        <p:tgtEl>
                                          <p:spTgt spid="10"/>
                                        </p:tgtEl>
                                        <p:attrNameLst>
                                          <p:attrName>ppt_x</p:attrName>
                                        </p:attrNameLst>
                                      </p:cBhvr>
                                      <p:tavLst>
                                        <p:tav tm="0">
                                          <p:val>
                                            <p:strVal val="#ppt_x"/>
                                          </p:val>
                                        </p:tav>
                                        <p:tav tm="100000">
                                          <p:val>
                                            <p:strVal val="#ppt_x"/>
                                          </p:val>
                                        </p:tav>
                                      </p:tavLst>
                                    </p:anim>
                                    <p:anim calcmode="lin" valueType="num">
                                      <p:cBhvr additive="base">
                                        <p:cTn id="3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afterGroup">
                            <p:stCondLst>
                              <p:cond delay="0"/>
                            </p:stCondLst>
                            <p:childTnLst>
                              <p:par>
                                <p:cTn id="41" presetID="4" presetClass="entr" presetSubtype="16" fill="hold" grpId="0"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box(in)">
                                      <p:cBhvr>
                                        <p:cTn id="43" dur="500"/>
                                        <p:tgtEl>
                                          <p:spTgt spid="13"/>
                                        </p:tgtEl>
                                      </p:cBhvr>
                                    </p:animEffect>
                                  </p:childTnLst>
                                </p:cTn>
                              </p:par>
                            </p:childTnLst>
                          </p:cTn>
                        </p:par>
                      </p:childTnLst>
                    </p:cTn>
                  </p:par>
                  <p:par>
                    <p:cTn id="44" fill="hold" nodeType="clickPar">
                      <p:stCondLst>
                        <p:cond delay="indefinite"/>
                      </p:stCondLst>
                      <p:childTnLst>
                        <p:par>
                          <p:cTn id="45" fill="hold" nodeType="afterGroup">
                            <p:stCondLst>
                              <p:cond delay="0"/>
                            </p:stCondLst>
                            <p:childTnLst>
                              <p:par>
                                <p:cTn id="46" presetID="4" presetClass="entr" presetSubtype="16" fill="hold" grpId="0" nodeType="clickEffect">
                                  <p:stCondLst>
                                    <p:cond delay="0"/>
                                  </p:stCondLst>
                                  <p:childTnLst>
                                    <p:set>
                                      <p:cBhvr>
                                        <p:cTn id="47" dur="1" fill="hold">
                                          <p:stCondLst>
                                            <p:cond delay="0"/>
                                          </p:stCondLst>
                                        </p:cTn>
                                        <p:tgtEl>
                                          <p:spTgt spid="11"/>
                                        </p:tgtEl>
                                        <p:attrNameLst>
                                          <p:attrName>style.visibility</p:attrName>
                                        </p:attrNameLst>
                                      </p:cBhvr>
                                      <p:to>
                                        <p:strVal val="visible"/>
                                      </p:to>
                                    </p:set>
                                    <p:animEffect transition="in" filter="box(in)">
                                      <p:cBhvr>
                                        <p:cTn id="48"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6" grpId="0"/>
      <p:bldP spid="7" grpId="0"/>
      <p:bldP spid="8" grpId="0"/>
      <p:bldP spid="10" grpId="0"/>
      <p:bldP spid="11" grpId="0"/>
      <p:bldP spid="13" grpId="0"/>
    </p:bldLst>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262219" y="1059087"/>
            <a:ext cx="8189258" cy="2308324"/>
          </a:xfrm>
          <a:prstGeom prst="rect">
            <a:avLst/>
          </a:prstGeom>
          <a:noFill/>
          <a:ln w="9525">
            <a:noFill/>
          </a:ln>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3200">
                <a:solidFill>
                  <a:prstClr val="black"/>
                </a:solidFill>
                <a:latin typeface="楷体" panose="02010609060101010101" pitchFamily="49" charset="-122"/>
                <a:ea typeface="楷体" panose="02010609060101010101" pitchFamily="49" charset="-122"/>
              </a:rPr>
              <a:t>  </a:t>
            </a:r>
            <a:r>
              <a:rPr lang="zh-CN" altLang="en-US" sz="3200" b="1">
                <a:solidFill>
                  <a:prstClr val="black"/>
                </a:solidFill>
                <a:latin typeface="楷体" panose="02010609060101010101" pitchFamily="49" charset="-122"/>
                <a:ea typeface="楷体" panose="02010609060101010101" pitchFamily="49" charset="-122"/>
              </a:rPr>
              <a:t> </a:t>
            </a:r>
            <a:r>
              <a:rPr lang="zh-CN" altLang="en-US" sz="2800" b="1">
                <a:solidFill>
                  <a:prstClr val="black"/>
                </a:solidFill>
                <a:latin typeface="楷体" panose="02010609060101010101" pitchFamily="49" charset="-122"/>
                <a:ea typeface="楷体" panose="02010609060101010101" pitchFamily="49" charset="-122"/>
                <a:cs typeface="宋体" panose="02010600030101010101" pitchFamily="2" charset="-122"/>
              </a:rPr>
              <a:t> </a:t>
            </a:r>
            <a:r>
              <a:rPr lang="zh-CN" altLang="en-US" sz="2800">
                <a:solidFill>
                  <a:prstClr val="black"/>
                </a:solidFill>
                <a:latin typeface="楷体" panose="02010609060101010101" pitchFamily="49" charset="-122"/>
                <a:ea typeface="楷体" panose="02010609060101010101" pitchFamily="49" charset="-122"/>
                <a:cs typeface="宋体" panose="02010600030101010101" pitchFamily="2" charset="-122"/>
              </a:rPr>
              <a:t>新经济政策的实验，使苏俄</a:t>
            </a:r>
            <a:r>
              <a:rPr lang="zh-CN" altLang="en-US" sz="2800">
                <a:solidFill>
                  <a:srgbClr val="FF0000"/>
                </a:solidFill>
                <a:latin typeface="楷体" panose="02010609060101010101" pitchFamily="49" charset="-122"/>
                <a:ea typeface="楷体" panose="02010609060101010101" pitchFamily="49" charset="-122"/>
                <a:cs typeface="宋体" panose="02010600030101010101" pitchFamily="2" charset="-122"/>
              </a:rPr>
              <a:t>经济得到了恢复</a:t>
            </a:r>
            <a:r>
              <a:rPr lang="zh-CN" altLang="en-US" sz="2800">
                <a:solidFill>
                  <a:prstClr val="black"/>
                </a:solidFill>
                <a:latin typeface="楷体" panose="02010609060101010101" pitchFamily="49" charset="-122"/>
                <a:ea typeface="楷体" panose="02010609060101010101" pitchFamily="49" charset="-122"/>
                <a:cs typeface="宋体" panose="02010600030101010101" pitchFamily="2" charset="-122"/>
              </a:rPr>
              <a:t>，列宁对此感到很欣慰，他说“在战争结束的时候，俄国就像一个被</a:t>
            </a:r>
            <a:r>
              <a:rPr lang="zh-CN" altLang="en-US" sz="2800">
                <a:solidFill>
                  <a:srgbClr val="FF0000"/>
                </a:solidFill>
                <a:latin typeface="楷体" panose="02010609060101010101" pitchFamily="49" charset="-122"/>
                <a:ea typeface="楷体" panose="02010609060101010101" pitchFamily="49" charset="-122"/>
                <a:cs typeface="宋体" panose="02010600030101010101" pitchFamily="2" charset="-122"/>
              </a:rPr>
              <a:t>打得半死</a:t>
            </a:r>
            <a:r>
              <a:rPr lang="zh-CN" altLang="en-US" sz="2800">
                <a:solidFill>
                  <a:prstClr val="black"/>
                </a:solidFill>
                <a:latin typeface="楷体" panose="02010609060101010101" pitchFamily="49" charset="-122"/>
                <a:ea typeface="楷体" panose="02010609060101010101" pitchFamily="49" charset="-122"/>
                <a:cs typeface="宋体" panose="02010600030101010101" pitchFamily="2" charset="-122"/>
              </a:rPr>
              <a:t>的人，而现在，谢天谢地，他居然能</a:t>
            </a:r>
            <a:r>
              <a:rPr lang="zh-CN" altLang="en-US" sz="2800">
                <a:solidFill>
                  <a:srgbClr val="FF0000"/>
                </a:solidFill>
                <a:latin typeface="楷体" panose="02010609060101010101" pitchFamily="49" charset="-122"/>
                <a:ea typeface="楷体" panose="02010609060101010101" pitchFamily="49" charset="-122"/>
                <a:cs typeface="宋体" panose="02010600030101010101" pitchFamily="2" charset="-122"/>
              </a:rPr>
              <a:t>拄着拐杖走动</a:t>
            </a:r>
            <a:r>
              <a:rPr lang="zh-CN" altLang="en-US" sz="2800">
                <a:solidFill>
                  <a:prstClr val="black"/>
                </a:solidFill>
                <a:latin typeface="楷体" panose="02010609060101010101" pitchFamily="49" charset="-122"/>
                <a:ea typeface="楷体" panose="02010609060101010101" pitchFamily="49" charset="-122"/>
                <a:cs typeface="宋体" panose="02010600030101010101" pitchFamily="2" charset="-122"/>
              </a:rPr>
              <a:t>了！”</a:t>
            </a:r>
          </a:p>
          <a:p>
            <a:r>
              <a:rPr lang="zh-CN" altLang="en-US" sz="2800">
                <a:solidFill>
                  <a:prstClr val="black"/>
                </a:solidFill>
                <a:latin typeface="楷体" panose="02010609060101010101" pitchFamily="49" charset="-122"/>
                <a:ea typeface="楷体" panose="02010609060101010101" pitchFamily="49" charset="-122"/>
                <a:cs typeface="宋体" panose="02010600030101010101" pitchFamily="2" charset="-122"/>
              </a:rPr>
              <a:t>    材料中列宁的言论，反映了什么？ </a:t>
            </a:r>
          </a:p>
        </p:txBody>
      </p:sp>
      <p:sp>
        <p:nvSpPr>
          <p:cNvPr id="3" name="WordArt 3"/>
          <p:cNvSpPr/>
          <p:nvPr/>
        </p:nvSpPr>
        <p:spPr>
          <a:xfrm>
            <a:off x="685801" y="142876"/>
            <a:ext cx="1943576" cy="916305"/>
          </a:xfrm>
          <a:prstGeom prst="rect">
            <a:avLst/>
          </a:prstGeom>
        </p:spPr>
        <p:txBody>
          <a:bodyPr wrap="none" fromWordArt="1">
            <a:prstTxWarp prst="textPlain">
              <a:avLst>
                <a:gd name="adj" fmla="val 50000"/>
              </a:avLst>
            </a:prstTxWarp>
            <a:norm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0" hangingPunct="0"/>
            <a:r>
              <a:rPr lang="zh-CN" altLang="en-US" sz="3600" i="1" smtClean="0">
                <a:ln w="9525" cap="flat" cmpd="sng">
                  <a:solidFill>
                    <a:srgbClr val="000000"/>
                  </a:solidFill>
                  <a:prstDash val="solid"/>
                  <a:headEnd type="none" w="med" len="med"/>
                  <a:tailEnd type="none" w="med" len="med"/>
                </a:ln>
                <a:solidFill>
                  <a:srgbClr val="C00000"/>
                </a:solidFill>
                <a:effectLst>
                  <a:outerShdw dist="35921" dir="2699999" algn="ctr" rotWithShape="0">
                    <a:srgbClr val="808080">
                      <a:alpha val="75998"/>
                    </a:srgbClr>
                  </a:outerShdw>
                </a:effectLst>
                <a:latin typeface="宋体" panose="02010600030101010101" pitchFamily="2" charset="-122"/>
                <a:ea typeface="宋体" panose="02010600030101010101" pitchFamily="2" charset="-122"/>
              </a:rPr>
              <a:t>成果</a:t>
            </a:r>
            <a:endParaRPr lang="zh-CN" altLang="en-US" sz="3600" i="1">
              <a:ln w="9525" cap="flat" cmpd="sng">
                <a:solidFill>
                  <a:srgbClr val="000000"/>
                </a:solidFill>
                <a:prstDash val="solid"/>
                <a:headEnd type="none" w="med" len="med"/>
                <a:tailEnd type="none" w="med" len="med"/>
              </a:ln>
              <a:solidFill>
                <a:srgbClr val="C00000"/>
              </a:solidFill>
              <a:effectLst>
                <a:outerShdw dist="35921" dir="2699999" algn="ctr" rotWithShape="0">
                  <a:srgbClr val="808080">
                    <a:alpha val="75998"/>
                  </a:srgbClr>
                </a:outerShdw>
              </a:effectLst>
              <a:latin typeface="宋体" pitchFamily="2" charset="-122"/>
              <a:ea typeface="宋体" pitchFamily="2" charset="-122"/>
            </a:endParaRPr>
          </a:p>
        </p:txBody>
      </p:sp>
      <p:sp>
        <p:nvSpPr>
          <p:cNvPr id="4" name="矩形 3"/>
          <p:cNvSpPr/>
          <p:nvPr/>
        </p:nvSpPr>
        <p:spPr>
          <a:xfrm>
            <a:off x="4711065" y="3533775"/>
            <a:ext cx="4110514" cy="2062103"/>
          </a:xfrm>
          <a:prstGeom prst="rect">
            <a:avLst/>
          </a:prstGeom>
          <a:solidFill>
            <a:schemeClr val="bg1"/>
          </a:solidFill>
          <a:ln w="9525">
            <a:noFill/>
          </a:ln>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3200">
                <a:solidFill>
                  <a:srgbClr val="0000FF"/>
                </a:solidFill>
                <a:latin typeface="黑体" panose="02010609060101010101" pitchFamily="49" charset="-122"/>
                <a:ea typeface="黑体" panose="02010609060101010101" pitchFamily="49" charset="-122"/>
              </a:rPr>
              <a:t>新经济政策促进了国民经济的恢复和发展；</a:t>
            </a:r>
            <a:endParaRPr lang="en-US" altLang="zh-CN" sz="3200">
              <a:solidFill>
                <a:srgbClr val="0000FF"/>
              </a:solidFill>
              <a:latin typeface="黑体" pitchFamily="49" charset="-122"/>
              <a:ea typeface="黑体" pitchFamily="49" charset="-122"/>
            </a:endParaRPr>
          </a:p>
          <a:p>
            <a:r>
              <a:rPr lang="zh-CN" altLang="en-US" sz="3200">
                <a:solidFill>
                  <a:srgbClr val="0000FF"/>
                </a:solidFill>
                <a:latin typeface="黑体" panose="02010609060101010101" pitchFamily="49" charset="-122"/>
                <a:ea typeface="黑体" panose="02010609060101010101" pitchFamily="49" charset="-122"/>
              </a:rPr>
              <a:t>新经济政策巩固了政权。</a:t>
            </a:r>
          </a:p>
        </p:txBody>
      </p:sp>
      <p:pic>
        <p:nvPicPr>
          <p:cNvPr id="11269" name="图片 1"/>
          <p:cNvPicPr>
            <a:picLocks noChangeAspect="1"/>
          </p:cNvPicPr>
          <p:nvPr/>
        </p:nvPicPr>
        <p:blipFill>
          <a:blip r:embed="rId2">
            <a:clrChange>
              <a:clrFrom>
                <a:srgbClr val="FFFFFF"/>
              </a:clrFrom>
              <a:clrTo>
                <a:srgbClr val="FFFFFF">
                  <a:alpha val="0"/>
                </a:srgbClr>
              </a:clrTo>
            </a:clrChange>
          </a:blip>
          <a:srcRect l="11021" t="14317" r="28732" b="12169"/>
          <a:stretch>
            <a:fillRect/>
          </a:stretch>
        </p:blipFill>
        <p:spPr>
          <a:xfrm>
            <a:off x="685800" y="2935606"/>
            <a:ext cx="3623310" cy="3490595"/>
          </a:xfrm>
          <a:prstGeom prst="rect">
            <a:avLst/>
          </a:prstGeom>
          <a:noFill/>
          <a:ln w="9525">
            <a:noFill/>
          </a:ln>
        </p:spPr>
      </p:pic>
    </p:spTree>
    <p:custDataLst>
      <p:tags r:id="rId3"/>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11269"/>
                                        </p:tgtEl>
                                        <p:attrNameLst>
                                          <p:attrName>style.visibility</p:attrName>
                                        </p:attrNameLst>
                                      </p:cBhvr>
                                      <p:to>
                                        <p:strVal val="visible"/>
                                      </p:to>
                                    </p:set>
                                    <p:animEffect transition="in" filter="fade">
                                      <p:cBhvr>
                                        <p:cTn id="7" dur="500"/>
                                        <p:tgtEl>
                                          <p:spTgt spid="11269"/>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anim calcmode="lin" valueType="num">
                                      <p:cBhvr>
                                        <p:cTn id="13" dur="500" fill="hold"/>
                                        <p:tgtEl>
                                          <p:spTgt spid="4"/>
                                        </p:tgtEl>
                                        <p:attrNameLst>
                                          <p:attrName>ppt_x</p:attrName>
                                        </p:attrNameLst>
                                      </p:cBhvr>
                                      <p:tavLst>
                                        <p:tav tm="0">
                                          <p:val>
                                            <p:strVal val="#ppt_x"/>
                                          </p:val>
                                        </p:tav>
                                        <p:tav tm="100000">
                                          <p:val>
                                            <p:strVal val="#ppt_x"/>
                                          </p:val>
                                        </p:tav>
                                      </p:tavLst>
                                    </p:anim>
                                    <p:anim calcmode="lin" valueType="num">
                                      <p:cBhvr>
                                        <p:cTn id="14" dur="5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16" name="图片 15"/>
          <p:cNvPicPr>
            <a:picLocks noChangeAspect="1"/>
          </p:cNvPicPr>
          <p:nvPr>
            <p:custDataLst>
              <p:tags r:id="rId3"/>
            </p:custDataLst>
          </p:nvPr>
        </p:nvPicPr>
        <p:blipFill>
          <a:blip r:embed="rId2">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1" y="-361315"/>
            <a:ext cx="4296251" cy="1924050"/>
          </a:xfrm>
          <a:prstGeom prst="rect">
            <a:avLst/>
          </a:prstGeom>
        </p:spPr>
      </p:pic>
      <p:pic>
        <p:nvPicPr>
          <p:cNvPr id="12291" name="图片 1" descr="苏联国徽"/>
          <p:cNvPicPr>
            <a:picLocks noChangeAspect="1"/>
          </p:cNvPicPr>
          <p:nvPr/>
        </p:nvPicPr>
        <p:blipFill>
          <a:blip r:embed="rId4"/>
          <a:stretch>
            <a:fillRect/>
          </a:stretch>
        </p:blipFill>
        <p:spPr>
          <a:xfrm>
            <a:off x="7733824" y="-58420"/>
            <a:ext cx="1386364" cy="1724660"/>
          </a:xfrm>
          <a:prstGeom prst="rect">
            <a:avLst/>
          </a:prstGeom>
          <a:noFill/>
          <a:ln w="9525">
            <a:noFill/>
          </a:ln>
        </p:spPr>
      </p:pic>
      <p:sp>
        <p:nvSpPr>
          <p:cNvPr id="12290" name="Rectangle 4"/>
          <p:cNvSpPr/>
          <p:nvPr/>
        </p:nvSpPr>
        <p:spPr>
          <a:xfrm>
            <a:off x="6026467" y="2105794"/>
            <a:ext cx="3079909" cy="2913618"/>
          </a:xfrm>
          <a:prstGeom prst="rect">
            <a:avLst/>
          </a:prstGeom>
          <a:noFill/>
          <a:ln w="9525">
            <a:noFill/>
          </a:ln>
        </p:spPr>
        <p:txBody>
          <a:bodyPr wrap="square" anchor="ctr">
            <a:spAutoFit/>
          </a:bodyPr>
          <a:lstStyle/>
          <a:p>
            <a:pPr>
              <a:lnSpc>
                <a:spcPts val="5500"/>
              </a:lnSpc>
            </a:pPr>
            <a:r>
              <a:rPr lang="en-US" altLang="zh-CN" sz="3200" b="1">
                <a:solidFill>
                  <a:srgbClr val="303030"/>
                </a:solidFill>
                <a:latin typeface="宋体" panose="02010600030101010101" pitchFamily="2" charset="-122"/>
                <a:ea typeface="宋体" panose="02010600030101010101" pitchFamily="2" charset="-122"/>
              </a:rPr>
              <a:t>  </a:t>
            </a:r>
            <a:r>
              <a:rPr lang="en-US" altLang="en-US" sz="2800">
                <a:solidFill>
                  <a:prstClr val="black"/>
                </a:solidFill>
                <a:latin typeface="黑体" panose="02010609060101010101" pitchFamily="49" charset="-122"/>
                <a:ea typeface="黑体" panose="02010609060101010101" pitchFamily="49" charset="-122"/>
              </a:rPr>
              <a:t> </a:t>
            </a:r>
            <a:r>
              <a:rPr lang="en-US" altLang="en-US" sz="2800">
                <a:solidFill>
                  <a:srgbClr val="FF0000"/>
                </a:solidFill>
                <a:latin typeface="黑体" panose="02010609060101010101" pitchFamily="49" charset="-122"/>
                <a:ea typeface="黑体" panose="02010609060101010101" pitchFamily="49" charset="-122"/>
              </a:rPr>
              <a:t>1922</a:t>
            </a:r>
            <a:r>
              <a:rPr lang="en-US" altLang="en-US" sz="2800">
                <a:solidFill>
                  <a:prstClr val="black"/>
                </a:solidFill>
                <a:latin typeface="黑体" panose="02010609060101010101" pitchFamily="49" charset="-122"/>
                <a:ea typeface="黑体" panose="02010609060101010101" pitchFamily="49" charset="-122"/>
              </a:rPr>
              <a:t>年底，苏维埃社会主义共和国联盟成立。简称“</a:t>
            </a:r>
            <a:r>
              <a:rPr lang="en-US" altLang="en-US" sz="2800">
                <a:solidFill>
                  <a:srgbClr val="FF0000"/>
                </a:solidFill>
                <a:latin typeface="黑体" panose="02010609060101010101" pitchFamily="49" charset="-122"/>
                <a:ea typeface="黑体" panose="02010609060101010101" pitchFamily="49" charset="-122"/>
              </a:rPr>
              <a:t>苏联</a:t>
            </a:r>
            <a:r>
              <a:rPr lang="zh-CN" altLang="en-US" sz="2800">
                <a:solidFill>
                  <a:prstClr val="black"/>
                </a:solidFill>
                <a:latin typeface="黑体" panose="02010609060101010101" pitchFamily="49" charset="-122"/>
                <a:ea typeface="黑体" panose="02010609060101010101" pitchFamily="49" charset="-122"/>
              </a:rPr>
              <a:t>。</a:t>
            </a:r>
            <a:r>
              <a:rPr lang="en-US" altLang="en-US" sz="2800">
                <a:solidFill>
                  <a:prstClr val="black"/>
                </a:solidFill>
                <a:latin typeface="黑体" panose="02010609060101010101" pitchFamily="49" charset="-122"/>
                <a:ea typeface="黑体" panose="02010609060101010101" pitchFamily="49" charset="-122"/>
              </a:rPr>
              <a:t>”</a:t>
            </a:r>
          </a:p>
        </p:txBody>
      </p:sp>
      <p:pic>
        <p:nvPicPr>
          <p:cNvPr id="119" name="Picture 17" descr="sun"/>
          <p:cNvPicPr>
            <a:picLocks noChangeAspect="1"/>
          </p:cNvPicPr>
          <p:nvPr/>
        </p:nvPicPr>
        <p:blipFill>
          <a:blip r:embed="rId5"/>
          <a:stretch>
            <a:fillRect/>
          </a:stretch>
        </p:blipFill>
        <p:spPr>
          <a:xfrm>
            <a:off x="6026468" y="-58420"/>
            <a:ext cx="1703070" cy="1724660"/>
          </a:xfrm>
          <a:prstGeom prst="rect">
            <a:avLst/>
          </a:prstGeom>
          <a:noFill/>
          <a:ln w="9525">
            <a:noFill/>
          </a:ln>
        </p:spPr>
      </p:pic>
      <p:pic>
        <p:nvPicPr>
          <p:cNvPr id="13314" name="图片 43011" descr="苏联的成立与发展"/>
          <p:cNvPicPr>
            <a:picLocks noChangeAspect="1"/>
          </p:cNvPicPr>
          <p:nvPr/>
        </p:nvPicPr>
        <p:blipFill>
          <a:blip r:embed="rId6"/>
          <a:stretch>
            <a:fillRect/>
          </a:stretch>
        </p:blipFill>
        <p:spPr>
          <a:xfrm>
            <a:off x="0" y="1214422"/>
            <a:ext cx="5979795" cy="4825365"/>
          </a:xfrm>
          <a:prstGeom prst="rect">
            <a:avLst/>
          </a:prstGeom>
          <a:noFill/>
          <a:ln w="9525">
            <a:noFill/>
          </a:ln>
        </p:spPr>
      </p:pic>
      <p:cxnSp>
        <p:nvCxnSpPr>
          <p:cNvPr id="2" name="直接连接符 1"/>
          <p:cNvCxnSpPr/>
          <p:nvPr/>
        </p:nvCxnSpPr>
        <p:spPr>
          <a:xfrm>
            <a:off x="747712" y="3888983"/>
            <a:ext cx="4043363" cy="0"/>
          </a:xfrm>
          <a:prstGeom prst="line">
            <a:avLst/>
          </a:prstGeom>
          <a:ln w="63500" cmpd="sng">
            <a:solidFill>
              <a:srgbClr val="FF0000"/>
            </a:solidFill>
            <a:prstDash val="solid"/>
          </a:ln>
        </p:spPr>
        <p:style>
          <a:lnRef idx="3">
            <a:schemeClr val="dk1"/>
          </a:lnRef>
          <a:fillRef idx="0">
            <a:schemeClr val="dk1"/>
          </a:fillRef>
          <a:effectRef idx="2">
            <a:schemeClr val="dk1"/>
          </a:effectRef>
          <a:fontRef idx="minor">
            <a:schemeClr val="tx1"/>
          </a:fontRef>
        </p:style>
      </p:cxnSp>
      <p:sp>
        <p:nvSpPr>
          <p:cNvPr id="7" name="椭圆 6"/>
          <p:cNvSpPr/>
          <p:nvPr/>
        </p:nvSpPr>
        <p:spPr>
          <a:xfrm>
            <a:off x="488870" y="2583815"/>
            <a:ext cx="404813" cy="513080"/>
          </a:xfrm>
          <a:prstGeom prst="ellipse">
            <a:avLst/>
          </a:prstGeom>
          <a:noFill/>
          <a:ln w="6032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8" name="椭圆 7"/>
          <p:cNvSpPr/>
          <p:nvPr/>
        </p:nvSpPr>
        <p:spPr>
          <a:xfrm>
            <a:off x="158116" y="2724084"/>
            <a:ext cx="611981" cy="855980"/>
          </a:xfrm>
          <a:prstGeom prst="ellipse">
            <a:avLst/>
          </a:prstGeom>
          <a:noFill/>
          <a:ln w="6032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9" name="椭圆 8"/>
          <p:cNvSpPr/>
          <p:nvPr/>
        </p:nvSpPr>
        <p:spPr>
          <a:xfrm>
            <a:off x="108586" y="3954464"/>
            <a:ext cx="661511" cy="960755"/>
          </a:xfrm>
          <a:prstGeom prst="ellipse">
            <a:avLst/>
          </a:prstGeom>
          <a:noFill/>
          <a:ln w="6032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1" name="椭圆 10"/>
          <p:cNvSpPr/>
          <p:nvPr/>
        </p:nvSpPr>
        <p:spPr>
          <a:xfrm>
            <a:off x="2211705" y="3231123"/>
            <a:ext cx="1115378" cy="1315720"/>
          </a:xfrm>
          <a:prstGeom prst="ellipse">
            <a:avLst/>
          </a:prstGeom>
          <a:noFill/>
          <a:ln w="60325">
            <a:solidFill>
              <a:srgbClr val="FFC000">
                <a:alpha val="99000"/>
              </a:srgbClr>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 name="TextBox 3"/>
          <p:cNvSpPr txBox="1"/>
          <p:nvPr/>
        </p:nvSpPr>
        <p:spPr>
          <a:xfrm>
            <a:off x="87014" y="362111"/>
            <a:ext cx="3913482" cy="584775"/>
          </a:xfrm>
          <a:prstGeom prst="rect">
            <a:avLst/>
          </a:prstGeom>
          <a:noFill/>
        </p:spPr>
        <p:txBody>
          <a:bodyPr wrap="square" rtlCol="0">
            <a:spAutoFit/>
          </a:bodyPr>
          <a:lstStyle/>
          <a:p>
            <a:r>
              <a:rPr lang="zh-CN" altLang="en-US" sz="3200">
                <a:solidFill>
                  <a:srgbClr val="FF0000"/>
                </a:solidFill>
                <a:latin typeface="微软雅黑" panose="020b0503020204020204" charset="-122"/>
              </a:rPr>
              <a:t>苏联的成立与发展</a:t>
            </a:r>
          </a:p>
        </p:txBody>
      </p:sp>
      <p:sp>
        <p:nvSpPr>
          <p:cNvPr id="3" name="TextBox 2"/>
          <p:cNvSpPr txBox="1"/>
          <p:nvPr/>
        </p:nvSpPr>
        <p:spPr>
          <a:xfrm>
            <a:off x="1357290" y="6160749"/>
            <a:ext cx="3643338" cy="523220"/>
          </a:xfrm>
          <a:prstGeom prst="rect">
            <a:avLst/>
          </a:prstGeom>
          <a:noFill/>
        </p:spPr>
        <p:txBody>
          <a:bodyPr wrap="square" rtlCol="0">
            <a:spAutoFit/>
          </a:bodyPr>
          <a:lstStyle/>
          <a:p>
            <a:r>
              <a:rPr lang="zh-CN" altLang="en-US" sz="2800">
                <a:solidFill>
                  <a:prstClr val="black"/>
                </a:solidFill>
                <a:latin typeface="楷体" panose="02010609060101010101" pitchFamily="49" charset="-122"/>
                <a:ea typeface="楷体" panose="02010609060101010101" pitchFamily="49" charset="-122"/>
              </a:rPr>
              <a:t>苏联地图（</a:t>
            </a:r>
            <a:r>
              <a:rPr lang="en-US" altLang="zh-CN" sz="2800">
                <a:solidFill>
                  <a:prstClr val="black"/>
                </a:solidFill>
                <a:latin typeface="楷体" panose="02010609060101010101" pitchFamily="49" charset="-122"/>
                <a:ea typeface="楷体" panose="02010609060101010101" pitchFamily="49" charset="-122"/>
              </a:rPr>
              <a:t>1940</a:t>
            </a:r>
            <a:r>
              <a:rPr lang="zh-CN" altLang="en-US" sz="2800">
                <a:solidFill>
                  <a:prstClr val="black"/>
                </a:solidFill>
                <a:latin typeface="楷体" panose="02010609060101010101" pitchFamily="49" charset="-122"/>
                <a:ea typeface="楷体" panose="02010609060101010101" pitchFamily="49" charset="-122"/>
              </a:rPr>
              <a:t>年）</a:t>
            </a:r>
          </a:p>
        </p:txBody>
      </p:sp>
    </p:spTree>
    <p:custDataLst>
      <p:tags r:id="rId7"/>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ppt_x"/>
                                          </p:val>
                                        </p:tav>
                                        <p:tav tm="100000">
                                          <p:val>
                                            <p:strVal val="#ppt_x"/>
                                          </p:val>
                                        </p:tav>
                                      </p:tavLst>
                                    </p:anim>
                                    <p:anim calcmode="lin" valueType="num">
                                      <p:cBhvr additive="base">
                                        <p:cTn id="12" dur="500" fill="hold"/>
                                        <p:tgtEl>
                                          <p:spTgt spid="7"/>
                                        </p:tgtEl>
                                        <p:attrNameLst>
                                          <p:attrName>ppt_y</p:attrName>
                                        </p:attrNameLst>
                                      </p:cBhvr>
                                      <p:tavLst>
                                        <p:tav tm="0">
                                          <p:val>
                                            <p:strVal val="1+#ppt_h/2"/>
                                          </p:val>
                                        </p:tav>
                                        <p:tav tm="100000">
                                          <p:val>
                                            <p:strVal val="#ppt_y"/>
                                          </p:val>
                                        </p:tav>
                                      </p:tavLst>
                                    </p:anim>
                                  </p:childTnLst>
                                </p:cTn>
                              </p:par>
                              <p:par>
                                <p:cTn id="13" presetID="22" presetClass="entr" presetSubtype="4"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wipe(down)">
                                      <p:cBhvr>
                                        <p:cTn id="15" dur="500"/>
                                        <p:tgtEl>
                                          <p:spTgt spid="8"/>
                                        </p:tgtEl>
                                      </p:cBhvr>
                                    </p:animEffect>
                                  </p:childTnLst>
                                </p:cTn>
                              </p:par>
                              <p:par>
                                <p:cTn id="16" presetID="2" presetClass="entr" presetSubtype="4" fill="hold" grpId="0" nodeType="with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500" fill="hold"/>
                                        <p:tgtEl>
                                          <p:spTgt spid="11"/>
                                        </p:tgtEl>
                                        <p:attrNameLst>
                                          <p:attrName>ppt_x</p:attrName>
                                        </p:attrNameLst>
                                      </p:cBhvr>
                                      <p:tavLst>
                                        <p:tav tm="0">
                                          <p:val>
                                            <p:strVal val="#ppt_x"/>
                                          </p:val>
                                        </p:tav>
                                        <p:tav tm="100000">
                                          <p:val>
                                            <p:strVal val="#ppt_x"/>
                                          </p:val>
                                        </p:tav>
                                      </p:tavLst>
                                    </p:anim>
                                    <p:anim calcmode="lin" valueType="num">
                                      <p:cBhvr additive="base">
                                        <p:cTn id="19" dur="500" fill="hold"/>
                                        <p:tgtEl>
                                          <p:spTgt spid="11"/>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500" fill="hold"/>
                                        <p:tgtEl>
                                          <p:spTgt spid="9"/>
                                        </p:tgtEl>
                                        <p:attrNameLst>
                                          <p:attrName>ppt_x</p:attrName>
                                        </p:attrNameLst>
                                      </p:cBhvr>
                                      <p:tavLst>
                                        <p:tav tm="0">
                                          <p:val>
                                            <p:strVal val="#ppt_x"/>
                                          </p:val>
                                        </p:tav>
                                        <p:tav tm="100000">
                                          <p:val>
                                            <p:strVal val="#ppt_x"/>
                                          </p:val>
                                        </p:tav>
                                      </p:tavLst>
                                    </p:anim>
                                    <p:anim calcmode="lin" valueType="num">
                                      <p:cBhvr additive="base">
                                        <p:cTn id="23"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1" grpId="0"/>
    </p:bldLst>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48133" name="Picture 5" descr="2015c5b04ee41748082302bb"/>
          <p:cNvPicPr>
            <a:picLocks noChangeAspect="1"/>
          </p:cNvPicPr>
          <p:nvPr/>
        </p:nvPicPr>
        <p:blipFill>
          <a:blip r:embed="rId2"/>
          <a:stretch>
            <a:fillRect/>
          </a:stretch>
        </p:blipFill>
        <p:spPr>
          <a:xfrm>
            <a:off x="5112544" y="333377"/>
            <a:ext cx="1890713" cy="2447925"/>
          </a:xfrm>
          <a:prstGeom prst="rect">
            <a:avLst/>
          </a:prstGeom>
          <a:noFill/>
          <a:ln w="9525">
            <a:noFill/>
          </a:ln>
        </p:spPr>
      </p:pic>
      <p:pic>
        <p:nvPicPr>
          <p:cNvPr id="48135" name="Picture 7" descr="200683011436915"/>
          <p:cNvPicPr>
            <a:picLocks noChangeAspect="1"/>
          </p:cNvPicPr>
          <p:nvPr/>
        </p:nvPicPr>
        <p:blipFill>
          <a:blip r:embed="rId3"/>
          <a:stretch>
            <a:fillRect/>
          </a:stretch>
        </p:blipFill>
        <p:spPr>
          <a:xfrm>
            <a:off x="1709738" y="404813"/>
            <a:ext cx="2915841" cy="2400300"/>
          </a:xfrm>
          <a:prstGeom prst="rect">
            <a:avLst/>
          </a:prstGeom>
          <a:noFill/>
          <a:ln w="9525">
            <a:noFill/>
          </a:ln>
        </p:spPr>
      </p:pic>
      <p:sp>
        <p:nvSpPr>
          <p:cNvPr id="48136" name="Rectangle 8"/>
          <p:cNvSpPr/>
          <p:nvPr/>
        </p:nvSpPr>
        <p:spPr>
          <a:xfrm>
            <a:off x="1601391" y="3284540"/>
            <a:ext cx="6048375" cy="2246769"/>
          </a:xfrm>
          <a:prstGeom prst="rect">
            <a:avLst/>
          </a:prstGeom>
          <a:noFill/>
          <a:ln w="9525">
            <a:noFill/>
          </a:ln>
        </p:spPr>
        <p:txBody>
          <a:bodyPr anchor="ctr">
            <a:spAutoFit/>
          </a:bodyPr>
          <a:lstStyle/>
          <a:p>
            <a:pPr algn="just">
              <a:lnSpc>
                <a:spcPct val="125000"/>
              </a:lnSpc>
            </a:pPr>
            <a:r>
              <a:rPr lang="en-US" altLang="zh-CN">
                <a:solidFill>
                  <a:prstClr val="black"/>
                </a:solidFill>
                <a:latin typeface="Arial" pitchFamily="34" charset="0"/>
              </a:rPr>
              <a:t>           </a:t>
            </a:r>
            <a:r>
              <a:rPr lang="en-US" altLang="zh-CN" sz="2800">
                <a:solidFill>
                  <a:srgbClr val="0000FF"/>
                </a:solidFill>
                <a:latin typeface="黑体" pitchFamily="2" charset="-122"/>
                <a:ea typeface="黑体" panose="02010609060101010101" pitchFamily="2" charset="-122"/>
              </a:rPr>
              <a:t>1922</a:t>
            </a:r>
            <a:r>
              <a:rPr lang="zh-CN" altLang="en-US" sz="2800">
                <a:solidFill>
                  <a:srgbClr val="0000FF"/>
                </a:solidFill>
                <a:latin typeface="黑体" pitchFamily="2" charset="-122"/>
                <a:ea typeface="黑体" panose="02010609060101010101" pitchFamily="2" charset="-122"/>
              </a:rPr>
              <a:t>年底</a:t>
            </a:r>
            <a:r>
              <a:rPr lang="zh-CN" altLang="en-US" sz="2800">
                <a:solidFill>
                  <a:prstClr val="black"/>
                </a:solidFill>
                <a:latin typeface="黑体" pitchFamily="2" charset="-122"/>
                <a:ea typeface="黑体" panose="02010609060101010101" pitchFamily="2" charset="-122"/>
              </a:rPr>
              <a:t>，由俄罗斯联邦、乌克兰、白俄罗斯和南高加索联邦组成的苏维埃社会主义共和国联盟正式成立，简称</a:t>
            </a:r>
            <a:r>
              <a:rPr lang="zh-CN" altLang="en-US" sz="2800">
                <a:solidFill>
                  <a:prstClr val="black"/>
                </a:solidFill>
                <a:latin typeface="Arial" pitchFamily="34" charset="0"/>
                <a:ea typeface="黑体" panose="02010609060101010101" pitchFamily="2" charset="-122"/>
              </a:rPr>
              <a:t>“</a:t>
            </a:r>
            <a:r>
              <a:rPr lang="zh-CN" altLang="en-US" sz="2800">
                <a:solidFill>
                  <a:prstClr val="black"/>
                </a:solidFill>
                <a:latin typeface="黑体" pitchFamily="2" charset="-122"/>
                <a:ea typeface="黑体" panose="02010609060101010101" pitchFamily="2" charset="-122"/>
              </a:rPr>
              <a:t>苏联</a:t>
            </a:r>
            <a:r>
              <a:rPr lang="zh-CN" altLang="en-US" sz="2800">
                <a:solidFill>
                  <a:prstClr val="black"/>
                </a:solidFill>
                <a:latin typeface="Arial" pitchFamily="34" charset="0"/>
                <a:ea typeface="黑体" panose="02010609060101010101" pitchFamily="2" charset="-122"/>
              </a:rPr>
              <a:t>”</a:t>
            </a:r>
            <a:r>
              <a:rPr lang="zh-CN" altLang="en-US" sz="2800">
                <a:solidFill>
                  <a:prstClr val="black"/>
                </a:solidFill>
                <a:latin typeface="黑体" pitchFamily="2" charset="-122"/>
                <a:ea typeface="黑体" panose="02010609060101010101" pitchFamily="2" charset="-122"/>
              </a:rPr>
              <a:t>。 </a:t>
            </a:r>
          </a:p>
        </p:txBody>
      </p:sp>
      <p:sp>
        <p:nvSpPr>
          <p:cNvPr id="48137" name="Text Box 9"/>
          <p:cNvSpPr txBox="1"/>
          <p:nvPr/>
        </p:nvSpPr>
        <p:spPr>
          <a:xfrm>
            <a:off x="2465786" y="2852738"/>
            <a:ext cx="1997869" cy="519112"/>
          </a:xfrm>
          <a:prstGeom prst="rect">
            <a:avLst/>
          </a:prstGeom>
          <a:noFill/>
          <a:ln w="9525">
            <a:noFill/>
          </a:ln>
        </p:spPr>
        <p:txBody>
          <a:bodyPr>
            <a:spAutoFit/>
          </a:bodyPr>
          <a:lstStyle/>
          <a:p>
            <a:pPr algn="just"/>
            <a:r>
              <a:rPr lang="zh-CN" altLang="en-US" sz="2800" b="1">
                <a:solidFill>
                  <a:prstClr val="black"/>
                </a:solidFill>
                <a:latin typeface="Arial" pitchFamily="34" charset="0"/>
                <a:ea typeface="楷体_GB2312" pitchFamily="49" charset="-122"/>
              </a:rPr>
              <a:t>苏联国旗</a:t>
            </a:r>
          </a:p>
        </p:txBody>
      </p:sp>
      <p:sp>
        <p:nvSpPr>
          <p:cNvPr id="48138" name="Text Box 10"/>
          <p:cNvSpPr txBox="1"/>
          <p:nvPr/>
        </p:nvSpPr>
        <p:spPr>
          <a:xfrm>
            <a:off x="5543550" y="2781302"/>
            <a:ext cx="1890713" cy="519113"/>
          </a:xfrm>
          <a:prstGeom prst="rect">
            <a:avLst/>
          </a:prstGeom>
          <a:noFill/>
          <a:ln w="9525">
            <a:noFill/>
          </a:ln>
        </p:spPr>
        <p:txBody>
          <a:bodyPr>
            <a:spAutoFit/>
          </a:bodyPr>
          <a:lstStyle/>
          <a:p>
            <a:pPr algn="just"/>
            <a:r>
              <a:rPr lang="zh-CN" altLang="en-US" sz="2800" b="1">
                <a:solidFill>
                  <a:prstClr val="black"/>
                </a:solidFill>
                <a:latin typeface="Arial" pitchFamily="34" charset="0"/>
                <a:ea typeface="楷体_GB2312" pitchFamily="49" charset="-122"/>
              </a:rPr>
              <a:t>苏联国徽</a:t>
            </a:r>
          </a:p>
        </p:txBody>
      </p:sp>
      <p:sp>
        <p:nvSpPr>
          <p:cNvPr id="48140" name="Rectangle 12"/>
          <p:cNvSpPr/>
          <p:nvPr/>
        </p:nvSpPr>
        <p:spPr>
          <a:xfrm>
            <a:off x="3929058" y="5500702"/>
            <a:ext cx="756047" cy="954107"/>
          </a:xfrm>
          <a:prstGeom prst="rect">
            <a:avLst/>
          </a:prstGeom>
          <a:noFill/>
          <a:ln w="9525" cap="flat" cmpd="sng">
            <a:solidFill>
              <a:srgbClr val="000000"/>
            </a:solidFill>
            <a:prstDash val="solid"/>
            <a:miter/>
            <a:headEnd type="none" w="med" len="med"/>
            <a:tailEnd type="none" w="med" len="med"/>
          </a:ln>
        </p:spPr>
        <p:txBody>
          <a:bodyPr>
            <a:spAutoFit/>
          </a:bodyPr>
          <a:lstStyle/>
          <a:p>
            <a:r>
              <a:rPr lang="zh-CN" altLang="en-US" sz="2800" b="1">
                <a:solidFill>
                  <a:prstClr val="black"/>
                </a:solidFill>
                <a:latin typeface="Arial" pitchFamily="34" charset="0"/>
                <a:ea typeface="楷体_GB2312" pitchFamily="49" charset="-122"/>
              </a:rPr>
              <a:t>苏俄</a:t>
            </a:r>
          </a:p>
        </p:txBody>
      </p:sp>
      <p:sp>
        <p:nvSpPr>
          <p:cNvPr id="48141" name="Rectangle 13"/>
          <p:cNvSpPr/>
          <p:nvPr/>
        </p:nvSpPr>
        <p:spPr>
          <a:xfrm>
            <a:off x="5500694" y="5429264"/>
            <a:ext cx="701278" cy="954107"/>
          </a:xfrm>
          <a:prstGeom prst="rect">
            <a:avLst/>
          </a:prstGeom>
          <a:noFill/>
          <a:ln w="9525" cap="flat" cmpd="sng">
            <a:solidFill>
              <a:srgbClr val="000000"/>
            </a:solidFill>
            <a:prstDash val="solid"/>
            <a:miter/>
            <a:headEnd type="none" w="med" len="med"/>
            <a:tailEnd type="none" w="med" len="med"/>
          </a:ln>
        </p:spPr>
        <p:txBody>
          <a:bodyPr>
            <a:spAutoFit/>
          </a:bodyPr>
          <a:lstStyle/>
          <a:p>
            <a:pPr algn="just"/>
            <a:r>
              <a:rPr lang="zh-CN" altLang="en-US" sz="2800" b="1">
                <a:solidFill>
                  <a:prstClr val="black"/>
                </a:solidFill>
                <a:latin typeface="Arial" pitchFamily="34" charset="0"/>
                <a:ea typeface="楷体_GB2312" pitchFamily="49" charset="-122"/>
              </a:rPr>
              <a:t>苏联</a:t>
            </a:r>
          </a:p>
        </p:txBody>
      </p:sp>
      <p:sp>
        <p:nvSpPr>
          <p:cNvPr id="48142" name="Rectangle 14"/>
          <p:cNvSpPr/>
          <p:nvPr/>
        </p:nvSpPr>
        <p:spPr>
          <a:xfrm>
            <a:off x="2357422" y="5429264"/>
            <a:ext cx="756047" cy="954107"/>
          </a:xfrm>
          <a:prstGeom prst="rect">
            <a:avLst/>
          </a:prstGeom>
          <a:noFill/>
          <a:ln w="9525" cap="flat" cmpd="sng">
            <a:solidFill>
              <a:srgbClr val="000000"/>
            </a:solidFill>
            <a:prstDash val="solid"/>
            <a:miter/>
            <a:headEnd type="none" w="med" len="med"/>
            <a:tailEnd type="none" w="med" len="med"/>
          </a:ln>
        </p:spPr>
        <p:txBody>
          <a:bodyPr>
            <a:spAutoFit/>
          </a:bodyPr>
          <a:lstStyle/>
          <a:p>
            <a:r>
              <a:rPr lang="zh-CN" altLang="en-US" sz="2800" b="1">
                <a:solidFill>
                  <a:prstClr val="black"/>
                </a:solidFill>
                <a:latin typeface="Arial" pitchFamily="34" charset="0"/>
                <a:ea typeface="楷体_GB2312" pitchFamily="49" charset="-122"/>
              </a:rPr>
              <a:t>沙俄</a:t>
            </a:r>
          </a:p>
        </p:txBody>
      </p:sp>
      <p:sp>
        <p:nvSpPr>
          <p:cNvPr id="48144" name="AutoShape 16"/>
          <p:cNvSpPr/>
          <p:nvPr/>
        </p:nvSpPr>
        <p:spPr>
          <a:xfrm>
            <a:off x="3214678" y="5572140"/>
            <a:ext cx="539354" cy="431800"/>
          </a:xfrm>
          <a:prstGeom prst="rightArrow">
            <a:avLst>
              <a:gd name="adj1" fmla="val 50000"/>
              <a:gd name="adj2" fmla="val 41636"/>
            </a:avLst>
          </a:prstGeom>
          <a:solidFill>
            <a:schemeClr val="bg1">
              <a:alpha val="0"/>
            </a:schemeClr>
          </a:solidFill>
          <a:ln w="25400" cap="flat" cmpd="sng">
            <a:solidFill>
              <a:schemeClr val="tx1"/>
            </a:solidFill>
            <a:prstDash val="solid"/>
            <a:miter/>
            <a:headEnd type="none" w="med" len="med"/>
            <a:tailEnd type="none" w="med" len="med"/>
          </a:ln>
        </p:spPr>
        <p:txBody>
          <a:bodyPr wrap="none" anchor="ctr"/>
          <a:lstStyle/>
          <a:p>
            <a:endParaRPr lang="zh-CN" altLang="en-US">
              <a:solidFill>
                <a:prstClr val="black"/>
              </a:solidFill>
              <a:latin typeface="Arial" pitchFamily="34" charset="0"/>
            </a:endParaRPr>
          </a:p>
        </p:txBody>
      </p:sp>
      <p:sp>
        <p:nvSpPr>
          <p:cNvPr id="48145" name="AutoShape 17"/>
          <p:cNvSpPr/>
          <p:nvPr/>
        </p:nvSpPr>
        <p:spPr>
          <a:xfrm>
            <a:off x="4857752" y="5643578"/>
            <a:ext cx="539354" cy="431800"/>
          </a:xfrm>
          <a:prstGeom prst="rightArrow">
            <a:avLst>
              <a:gd name="adj1" fmla="val 50000"/>
              <a:gd name="adj2" fmla="val 41636"/>
            </a:avLst>
          </a:prstGeom>
          <a:solidFill>
            <a:schemeClr val="bg1">
              <a:alpha val="0"/>
            </a:schemeClr>
          </a:solidFill>
          <a:ln w="25400" cap="flat" cmpd="sng">
            <a:solidFill>
              <a:schemeClr val="tx1"/>
            </a:solidFill>
            <a:prstDash val="solid"/>
            <a:miter/>
            <a:headEnd type="none" w="med" len="med"/>
            <a:tailEnd type="none" w="med" len="med"/>
          </a:ln>
        </p:spPr>
        <p:txBody>
          <a:bodyPr wrap="none" anchor="ctr"/>
          <a:lstStyle/>
          <a:p>
            <a:endParaRPr lang="zh-CN" altLang="en-US">
              <a:solidFill>
                <a:prstClr val="black"/>
              </a:solidFill>
              <a:latin typeface="Arial" pitchFamily="34" charset="0"/>
            </a:endParaRPr>
          </a:p>
        </p:txBody>
      </p:sp>
    </p:spTree>
    <p:extLst>
      <p:ext uri="{BB962C8B-B14F-4D97-AF65-F5344CB8AC3E}">
        <p14:creationId xmlns:p14="http://schemas.microsoft.com/office/powerpoint/2010/main" val="98901805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48135"/>
                                        </p:tgtEl>
                                        <p:attrNameLst>
                                          <p:attrName>style.visibility</p:attrName>
                                        </p:attrNameLst>
                                      </p:cBhvr>
                                      <p:to>
                                        <p:strVal val="visible"/>
                                      </p:to>
                                    </p:set>
                                    <p:animEffect transition="in" filter="blinds(horizontal)">
                                      <p:cBhvr>
                                        <p:cTn id="7" dur="500"/>
                                        <p:tgtEl>
                                          <p:spTgt spid="48135"/>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48137"/>
                                        </p:tgtEl>
                                        <p:attrNameLst>
                                          <p:attrName>style.visibility</p:attrName>
                                        </p:attrNameLst>
                                      </p:cBhvr>
                                      <p:to>
                                        <p:strVal val="visible"/>
                                      </p:to>
                                    </p:set>
                                    <p:animEffect transition="in" filter="blinds(horizontal)">
                                      <p:cBhvr>
                                        <p:cTn id="10" dur="500"/>
                                        <p:tgtEl>
                                          <p:spTgt spid="48137"/>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3" presetClass="entr" presetSubtype="10" fill="hold" nodeType="clickEffect">
                                  <p:stCondLst>
                                    <p:cond delay="0"/>
                                  </p:stCondLst>
                                  <p:childTnLst>
                                    <p:set>
                                      <p:cBhvr>
                                        <p:cTn id="14" dur="1" fill="hold">
                                          <p:stCondLst>
                                            <p:cond delay="0"/>
                                          </p:stCondLst>
                                        </p:cTn>
                                        <p:tgtEl>
                                          <p:spTgt spid="48133"/>
                                        </p:tgtEl>
                                        <p:attrNameLst>
                                          <p:attrName>style.visibility</p:attrName>
                                        </p:attrNameLst>
                                      </p:cBhvr>
                                      <p:to>
                                        <p:strVal val="visible"/>
                                      </p:to>
                                    </p:set>
                                    <p:animEffect transition="in" filter="blinds(horizontal)">
                                      <p:cBhvr>
                                        <p:cTn id="15" dur="500"/>
                                        <p:tgtEl>
                                          <p:spTgt spid="48133"/>
                                        </p:tgtEl>
                                      </p:cBhvr>
                                    </p:animEffect>
                                  </p:childTnLst>
                                </p:cTn>
                              </p:par>
                              <p:par>
                                <p:cTn id="16" presetID="3" presetClass="entr" presetSubtype="10" fill="hold" grpId="0" nodeType="withEffect">
                                  <p:stCondLst>
                                    <p:cond delay="0"/>
                                  </p:stCondLst>
                                  <p:childTnLst>
                                    <p:set>
                                      <p:cBhvr>
                                        <p:cTn id="17" dur="1" fill="hold">
                                          <p:stCondLst>
                                            <p:cond delay="0"/>
                                          </p:stCondLst>
                                        </p:cTn>
                                        <p:tgtEl>
                                          <p:spTgt spid="48138"/>
                                        </p:tgtEl>
                                        <p:attrNameLst>
                                          <p:attrName>style.visibility</p:attrName>
                                        </p:attrNameLst>
                                      </p:cBhvr>
                                      <p:to>
                                        <p:strVal val="visible"/>
                                      </p:to>
                                    </p:set>
                                    <p:animEffect transition="in" filter="blinds(horizontal)">
                                      <p:cBhvr>
                                        <p:cTn id="18" dur="500"/>
                                        <p:tgtEl>
                                          <p:spTgt spid="48138"/>
                                        </p:tgtEl>
                                      </p:cBhvr>
                                    </p:animEffect>
                                  </p:childTnLst>
                                </p:cTn>
                              </p:par>
                            </p:childTnLst>
                          </p:cTn>
                        </p:par>
                      </p:childTnLst>
                    </p:cTn>
                  </p:par>
                  <p:par>
                    <p:cTn id="19" fill="hold" nodeType="clickPar">
                      <p:stCondLst>
                        <p:cond delay="indefinite"/>
                      </p:stCondLst>
                      <p:childTnLst>
                        <p:par>
                          <p:cTn id="20" fill="hold" nodeType="afterGroup">
                            <p:stCondLst>
                              <p:cond delay="0"/>
                            </p:stCondLst>
                            <p:childTnLst>
                              <p:par>
                                <p:cTn id="21" presetID="3" presetClass="entr" presetSubtype="10" fill="hold" grpId="0" nodeType="clickEffect">
                                  <p:stCondLst>
                                    <p:cond delay="0"/>
                                  </p:stCondLst>
                                  <p:childTnLst>
                                    <p:set>
                                      <p:cBhvr>
                                        <p:cTn id="22" dur="1" fill="hold">
                                          <p:stCondLst>
                                            <p:cond delay="0"/>
                                          </p:stCondLst>
                                        </p:cTn>
                                        <p:tgtEl>
                                          <p:spTgt spid="48136"/>
                                        </p:tgtEl>
                                        <p:attrNameLst>
                                          <p:attrName>style.visibility</p:attrName>
                                        </p:attrNameLst>
                                      </p:cBhvr>
                                      <p:to>
                                        <p:strVal val="visible"/>
                                      </p:to>
                                    </p:set>
                                    <p:animEffect transition="in" filter="blinds(horizontal)">
                                      <p:cBhvr>
                                        <p:cTn id="23" dur="500"/>
                                        <p:tgtEl>
                                          <p:spTgt spid="48136"/>
                                        </p:tgtEl>
                                      </p:cBhvr>
                                    </p:animEffect>
                                  </p:childTnLst>
                                </p:cTn>
                              </p:par>
                            </p:childTnLst>
                          </p:cTn>
                        </p:par>
                      </p:childTnLst>
                    </p:cTn>
                  </p:par>
                  <p:par>
                    <p:cTn id="24" fill="hold" nodeType="clickPar">
                      <p:stCondLst>
                        <p:cond delay="indefinite"/>
                      </p:stCondLst>
                      <p:childTnLst>
                        <p:par>
                          <p:cTn id="25" fill="hold" nodeType="afterGroup">
                            <p:stCondLst>
                              <p:cond delay="0"/>
                            </p:stCondLst>
                            <p:childTnLst>
                              <p:par>
                                <p:cTn id="26" presetID="3" presetClass="entr" presetSubtype="10" fill="hold" grpId="0" nodeType="clickEffect">
                                  <p:stCondLst>
                                    <p:cond delay="0"/>
                                  </p:stCondLst>
                                  <p:childTnLst>
                                    <p:set>
                                      <p:cBhvr>
                                        <p:cTn id="27" dur="1" fill="hold">
                                          <p:stCondLst>
                                            <p:cond delay="0"/>
                                          </p:stCondLst>
                                        </p:cTn>
                                        <p:tgtEl>
                                          <p:spTgt spid="48142"/>
                                        </p:tgtEl>
                                        <p:attrNameLst>
                                          <p:attrName>style.visibility</p:attrName>
                                        </p:attrNameLst>
                                      </p:cBhvr>
                                      <p:to>
                                        <p:strVal val="visible"/>
                                      </p:to>
                                    </p:set>
                                    <p:animEffect transition="in" filter="blinds(horizontal)">
                                      <p:cBhvr>
                                        <p:cTn id="28" dur="500"/>
                                        <p:tgtEl>
                                          <p:spTgt spid="48142"/>
                                        </p:tgtEl>
                                      </p:cBhvr>
                                    </p:animEffect>
                                  </p:childTnLst>
                                </p:cTn>
                              </p:par>
                            </p:childTnLst>
                          </p:cTn>
                        </p:par>
                      </p:childTnLst>
                    </p:cTn>
                  </p:par>
                  <p:par>
                    <p:cTn id="29" fill="hold" nodeType="clickPar">
                      <p:stCondLst>
                        <p:cond delay="indefinite"/>
                      </p:stCondLst>
                      <p:childTnLst>
                        <p:par>
                          <p:cTn id="30" fill="hold" nodeType="afterGroup">
                            <p:stCondLst>
                              <p:cond delay="0"/>
                            </p:stCondLst>
                            <p:childTnLst>
                              <p:par>
                                <p:cTn id="31" presetID="3" presetClass="entr" presetSubtype="10" fill="hold" grpId="0" nodeType="clickEffect">
                                  <p:stCondLst>
                                    <p:cond delay="0"/>
                                  </p:stCondLst>
                                  <p:childTnLst>
                                    <p:set>
                                      <p:cBhvr>
                                        <p:cTn id="32" dur="1" fill="hold">
                                          <p:stCondLst>
                                            <p:cond delay="0"/>
                                          </p:stCondLst>
                                        </p:cTn>
                                        <p:tgtEl>
                                          <p:spTgt spid="48144"/>
                                        </p:tgtEl>
                                        <p:attrNameLst>
                                          <p:attrName>style.visibility</p:attrName>
                                        </p:attrNameLst>
                                      </p:cBhvr>
                                      <p:to>
                                        <p:strVal val="visible"/>
                                      </p:to>
                                    </p:set>
                                    <p:animEffect transition="in" filter="blinds(horizontal)">
                                      <p:cBhvr>
                                        <p:cTn id="33" dur="500"/>
                                        <p:tgtEl>
                                          <p:spTgt spid="48144"/>
                                        </p:tgtEl>
                                      </p:cBhvr>
                                    </p:animEffect>
                                  </p:childTnLst>
                                </p:cTn>
                              </p:par>
                            </p:childTnLst>
                          </p:cTn>
                        </p:par>
                      </p:childTnLst>
                    </p:cTn>
                  </p:par>
                  <p:par>
                    <p:cTn id="34" fill="hold" nodeType="clickPar">
                      <p:stCondLst>
                        <p:cond delay="indefinite"/>
                      </p:stCondLst>
                      <p:childTnLst>
                        <p:par>
                          <p:cTn id="35" fill="hold" nodeType="afterGroup">
                            <p:stCondLst>
                              <p:cond delay="0"/>
                            </p:stCondLst>
                            <p:childTnLst>
                              <p:par>
                                <p:cTn id="36" presetID="3" presetClass="entr" presetSubtype="10" fill="hold" grpId="0" nodeType="clickEffect">
                                  <p:stCondLst>
                                    <p:cond delay="0"/>
                                  </p:stCondLst>
                                  <p:childTnLst>
                                    <p:set>
                                      <p:cBhvr>
                                        <p:cTn id="37" dur="1" fill="hold">
                                          <p:stCondLst>
                                            <p:cond delay="0"/>
                                          </p:stCondLst>
                                        </p:cTn>
                                        <p:tgtEl>
                                          <p:spTgt spid="48140"/>
                                        </p:tgtEl>
                                        <p:attrNameLst>
                                          <p:attrName>style.visibility</p:attrName>
                                        </p:attrNameLst>
                                      </p:cBhvr>
                                      <p:to>
                                        <p:strVal val="visible"/>
                                      </p:to>
                                    </p:set>
                                    <p:animEffect transition="in" filter="blinds(horizontal)">
                                      <p:cBhvr>
                                        <p:cTn id="38" dur="500"/>
                                        <p:tgtEl>
                                          <p:spTgt spid="48140"/>
                                        </p:tgtEl>
                                      </p:cBhvr>
                                    </p:animEffect>
                                  </p:childTnLst>
                                </p:cTn>
                              </p:par>
                            </p:childTnLst>
                          </p:cTn>
                        </p:par>
                      </p:childTnLst>
                    </p:cTn>
                  </p:par>
                  <p:par>
                    <p:cTn id="39" fill="hold" nodeType="clickPar">
                      <p:stCondLst>
                        <p:cond delay="indefinite"/>
                      </p:stCondLst>
                      <p:childTnLst>
                        <p:par>
                          <p:cTn id="40" fill="hold" nodeType="afterGroup">
                            <p:stCondLst>
                              <p:cond delay="0"/>
                            </p:stCondLst>
                            <p:childTnLst>
                              <p:par>
                                <p:cTn id="41" presetID="3" presetClass="entr" presetSubtype="10" fill="hold" grpId="0" nodeType="clickEffect">
                                  <p:stCondLst>
                                    <p:cond delay="0"/>
                                  </p:stCondLst>
                                  <p:childTnLst>
                                    <p:set>
                                      <p:cBhvr>
                                        <p:cTn id="42" dur="1" fill="hold">
                                          <p:stCondLst>
                                            <p:cond delay="0"/>
                                          </p:stCondLst>
                                        </p:cTn>
                                        <p:tgtEl>
                                          <p:spTgt spid="48145"/>
                                        </p:tgtEl>
                                        <p:attrNameLst>
                                          <p:attrName>style.visibility</p:attrName>
                                        </p:attrNameLst>
                                      </p:cBhvr>
                                      <p:to>
                                        <p:strVal val="visible"/>
                                      </p:to>
                                    </p:set>
                                    <p:animEffect transition="in" filter="blinds(horizontal)">
                                      <p:cBhvr>
                                        <p:cTn id="43" dur="500"/>
                                        <p:tgtEl>
                                          <p:spTgt spid="48145"/>
                                        </p:tgtEl>
                                      </p:cBhvr>
                                    </p:animEffect>
                                  </p:childTnLst>
                                </p:cTn>
                              </p:par>
                            </p:childTnLst>
                          </p:cTn>
                        </p:par>
                      </p:childTnLst>
                    </p:cTn>
                  </p:par>
                  <p:par>
                    <p:cTn id="44" fill="hold" nodeType="clickPar">
                      <p:stCondLst>
                        <p:cond delay="indefinite"/>
                      </p:stCondLst>
                      <p:childTnLst>
                        <p:par>
                          <p:cTn id="45" fill="hold" nodeType="afterGroup">
                            <p:stCondLst>
                              <p:cond delay="0"/>
                            </p:stCondLst>
                            <p:childTnLst>
                              <p:par>
                                <p:cTn id="46" presetID="3" presetClass="entr" presetSubtype="10" fill="hold" grpId="0" nodeType="clickEffect">
                                  <p:stCondLst>
                                    <p:cond delay="0"/>
                                  </p:stCondLst>
                                  <p:childTnLst>
                                    <p:set>
                                      <p:cBhvr>
                                        <p:cTn id="47" dur="1" fill="hold">
                                          <p:stCondLst>
                                            <p:cond delay="0"/>
                                          </p:stCondLst>
                                        </p:cTn>
                                        <p:tgtEl>
                                          <p:spTgt spid="48141"/>
                                        </p:tgtEl>
                                        <p:attrNameLst>
                                          <p:attrName>style.visibility</p:attrName>
                                        </p:attrNameLst>
                                      </p:cBhvr>
                                      <p:to>
                                        <p:strVal val="visible"/>
                                      </p:to>
                                    </p:set>
                                    <p:animEffect transition="in" filter="blinds(horizontal)">
                                      <p:cBhvr>
                                        <p:cTn id="48" dur="500"/>
                                        <p:tgtEl>
                                          <p:spTgt spid="481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6" grpId="0"/>
      <p:bldP spid="48137" grpId="0"/>
      <p:bldP spid="48138" grpId="0"/>
      <p:bldP spid="48140" grpId="0"/>
      <p:bldP spid="48141" grpId="0"/>
      <p:bldP spid="48142" grpId="0"/>
      <p:bldP spid="48144" grpId="0"/>
      <p:bldP spid="48145" grpId="0"/>
    </p:bldLst>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2" name="组合 12"/>
          <p:cNvGrpSpPr/>
          <p:nvPr/>
        </p:nvGrpSpPr>
        <p:grpSpPr>
          <a:xfrm>
            <a:off x="656272" y="1865142"/>
            <a:ext cx="7784783" cy="4266534"/>
            <a:chOff x="179512" y="2118707"/>
            <a:chExt cx="8712968" cy="2966477"/>
          </a:xfrm>
        </p:grpSpPr>
        <p:pic>
          <p:nvPicPr>
            <p:cNvPr id="14343" name="Picture 15" descr="u=2952019589,1892443617&amp;fm=23&amp;gp=0"/>
            <p:cNvPicPr>
              <a:picLocks noChangeAspect="1"/>
            </p:cNvPicPr>
            <p:nvPr/>
          </p:nvPicPr>
          <p:blipFill>
            <a:blip r:embed="rId2"/>
            <a:srcRect b="3960"/>
            <a:stretch>
              <a:fillRect/>
            </a:stretch>
          </p:blipFill>
          <p:spPr>
            <a:xfrm>
              <a:off x="2775500" y="2118709"/>
              <a:ext cx="3671830" cy="2966475"/>
            </a:xfrm>
            <a:prstGeom prst="rect">
              <a:avLst/>
            </a:prstGeom>
            <a:noFill/>
            <a:ln w="9525">
              <a:noFill/>
            </a:ln>
          </p:spPr>
        </p:pic>
        <p:pic>
          <p:nvPicPr>
            <p:cNvPr id="14344" name="Picture 17" descr="dbb44aed2e738bd40ec5d3cba18b87d6267ff960"/>
            <p:cNvPicPr>
              <a:picLocks noChangeAspect="1"/>
            </p:cNvPicPr>
            <p:nvPr/>
          </p:nvPicPr>
          <p:blipFill>
            <a:blip r:embed="rId3"/>
            <a:stretch>
              <a:fillRect/>
            </a:stretch>
          </p:blipFill>
          <p:spPr>
            <a:xfrm>
              <a:off x="6447908" y="2118707"/>
              <a:ext cx="2444572" cy="2966476"/>
            </a:xfrm>
            <a:prstGeom prst="rect">
              <a:avLst/>
            </a:prstGeom>
            <a:noFill/>
            <a:ln w="9525">
              <a:noFill/>
            </a:ln>
          </p:spPr>
        </p:pic>
        <p:pic>
          <p:nvPicPr>
            <p:cNvPr id="14345" name="Picture 19" descr="u=2348359713,1135131374&amp;fm=23&amp;gp=0"/>
            <p:cNvPicPr>
              <a:picLocks noChangeAspect="1"/>
            </p:cNvPicPr>
            <p:nvPr/>
          </p:nvPicPr>
          <p:blipFill>
            <a:blip r:embed="rId4"/>
            <a:stretch>
              <a:fillRect/>
            </a:stretch>
          </p:blipFill>
          <p:spPr>
            <a:xfrm>
              <a:off x="179512" y="2118708"/>
              <a:ext cx="2636545" cy="2966476"/>
            </a:xfrm>
            <a:prstGeom prst="rect">
              <a:avLst/>
            </a:prstGeom>
            <a:noFill/>
            <a:ln w="9525">
              <a:noFill/>
            </a:ln>
          </p:spPr>
        </p:pic>
      </p:grpSp>
      <p:sp>
        <p:nvSpPr>
          <p:cNvPr id="3" name="Text Box 5"/>
          <p:cNvSpPr txBox="1"/>
          <p:nvPr/>
        </p:nvSpPr>
        <p:spPr>
          <a:xfrm>
            <a:off x="656272" y="522606"/>
            <a:ext cx="7784783" cy="1076325"/>
          </a:xfrm>
          <a:prstGeom prst="rect">
            <a:avLst/>
          </a:prstGeom>
          <a:solidFill>
            <a:schemeClr val="bg1"/>
          </a:solidFill>
          <a:ln w="63500">
            <a:noFill/>
          </a:ln>
        </p:spPr>
        <p:txBody>
          <a:bodyPr wrap="square">
            <a:spAutoFit/>
          </a:bodyPr>
          <a:lstStyle/>
          <a:p>
            <a:r>
              <a:rPr lang="en-US" altLang="zh-CN" sz="3200" b="1">
                <a:solidFill>
                  <a:srgbClr val="C00000"/>
                </a:solidFill>
                <a:latin typeface="黑体" panose="02010609060101010101" pitchFamily="49" charset="-122"/>
                <a:ea typeface="黑体" panose="02010609060101010101" pitchFamily="49" charset="-122"/>
              </a:rPr>
              <a:t>    1924</a:t>
            </a:r>
            <a:r>
              <a:rPr lang="zh-CN" altLang="en-US" sz="3200" b="1">
                <a:solidFill>
                  <a:srgbClr val="C00000"/>
                </a:solidFill>
                <a:latin typeface="黑体" panose="02010609060101010101" pitchFamily="49" charset="-122"/>
                <a:ea typeface="黑体" panose="02010609060101010101" pitchFamily="49" charset="-122"/>
              </a:rPr>
              <a:t>年列宁逝世，苏联社会主义建设的接力棒交到了斯大林手中。</a:t>
            </a:r>
          </a:p>
        </p:txBody>
      </p:sp>
      <p:sp>
        <p:nvSpPr>
          <p:cNvPr id="14" name="Text Box 8"/>
          <p:cNvSpPr txBox="1">
            <a:spLocks noChangeArrowheads="1"/>
          </p:cNvSpPr>
          <p:nvPr/>
        </p:nvSpPr>
        <p:spPr bwMode="auto">
          <a:xfrm>
            <a:off x="6115490" y="2778401"/>
            <a:ext cx="3028510" cy="1323439"/>
          </a:xfrm>
          <a:prstGeom prst="rect">
            <a:avLst/>
          </a:prstGeom>
          <a:solidFill>
            <a:srgbClr val="FFFF00"/>
          </a:solidFill>
          <a:ln>
            <a:noFill/>
          </a:ln>
          <a:effectLst/>
        </p:spPr>
        <p:txBody>
          <a:bodyPr wrap="square">
            <a:spAutoFit/>
          </a:bodyPr>
          <a:lstStyle/>
          <a:p>
            <a:pPr fontAlgn="base">
              <a:spcBef>
                <a:spcPct val="50000"/>
              </a:spcBef>
              <a:spcAft>
                <a:spcPct val="0"/>
              </a:spcAft>
            </a:pPr>
            <a:r>
              <a:rPr kumimoji="1" lang="en-US" altLang="zh-CN" sz="3200" b="1" smtClean="0">
                <a:solidFill>
                  <a:srgbClr val="0000FF"/>
                </a:solidFill>
                <a:latin typeface="宋体" panose="02010600030101010101" pitchFamily="2" charset="-122"/>
                <a:ea typeface="宋体" panose="02010600030101010101" pitchFamily="2" charset="-122"/>
              </a:rPr>
              <a:t>   </a:t>
            </a:r>
            <a:r>
              <a:rPr kumimoji="1" lang="zh-CN" altLang="en-US" sz="3200" b="1" smtClean="0">
                <a:solidFill>
                  <a:srgbClr val="0000FF"/>
                </a:solidFill>
                <a:latin typeface="宋体" panose="02010600030101010101" pitchFamily="2" charset="-122"/>
                <a:ea typeface="宋体" panose="02010600030101010101" pitchFamily="2" charset="-122"/>
              </a:rPr>
              <a:t>斯大林</a:t>
            </a:r>
            <a:r>
              <a:rPr kumimoji="1" lang="en-US" altLang="zh-CN" sz="3200" b="1" smtClean="0">
                <a:solidFill>
                  <a:srgbClr val="0000FF"/>
                </a:solidFill>
                <a:latin typeface="宋体" panose="02010600030101010101" pitchFamily="2" charset="-122"/>
                <a:ea typeface="宋体" panose="02010600030101010101" pitchFamily="2" charset="-122"/>
              </a:rPr>
              <a:t>—</a:t>
            </a:r>
          </a:p>
          <a:p>
            <a:pPr fontAlgn="base">
              <a:spcBef>
                <a:spcPct val="50000"/>
              </a:spcBef>
              <a:spcAft>
                <a:spcPct val="0"/>
              </a:spcAft>
            </a:pPr>
            <a:r>
              <a:rPr kumimoji="1" lang="en-US" altLang="zh-CN" sz="3200" b="1" smtClean="0">
                <a:solidFill>
                  <a:srgbClr val="0000FF"/>
                </a:solidFill>
                <a:latin typeface="宋体" panose="02010600030101010101" pitchFamily="2" charset="-122"/>
                <a:ea typeface="宋体" panose="02010600030101010101" pitchFamily="2" charset="-122"/>
              </a:rPr>
              <a:t>“</a:t>
            </a:r>
            <a:r>
              <a:rPr kumimoji="1" lang="zh-CN" altLang="en-US" sz="3200" b="1" smtClean="0">
                <a:solidFill>
                  <a:srgbClr val="0000FF"/>
                </a:solidFill>
                <a:latin typeface="宋体" panose="02010600030101010101" pitchFamily="2" charset="-122"/>
                <a:ea typeface="宋体" panose="02010600030101010101" pitchFamily="2" charset="-122"/>
              </a:rPr>
              <a:t>钢铁般的人”</a:t>
            </a:r>
          </a:p>
        </p:txBody>
      </p:sp>
      <p:pic>
        <p:nvPicPr>
          <p:cNvPr id="15" name="Picture 9" descr="斯大林"/>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3073476" y="1754007"/>
            <a:ext cx="3145319" cy="4377668"/>
          </a:xfrm>
          <a:prstGeom prst="rect">
            <a:avLst/>
          </a:prstGeom>
          <a:noFill/>
          <a:extLst>
            <a:ext uri="{909E8E84-426E-40DD-AFC4-6F175D3DCCD1}">
              <a14:hiddenFill xmlns:a14="http://schemas.microsoft.com/office/drawing/2010/main">
                <a:solidFill>
                  <a:srgbClr val="FFFFFF"/>
                </a:solidFill>
              </a14:hiddenFill>
            </a:ext>
          </a:extLst>
        </p:spPr>
      </p:pic>
      <p:grpSp>
        <p:nvGrpSpPr>
          <p:cNvPr id="4" name="Group 15"/>
          <p:cNvGrpSpPr/>
          <p:nvPr/>
        </p:nvGrpSpPr>
        <p:grpSpPr>
          <a:xfrm>
            <a:off x="6262688" y="1687280"/>
            <a:ext cx="2738468" cy="1170216"/>
            <a:chOff x="4983" y="726"/>
            <a:chExt cx="1724" cy="720"/>
          </a:xfrm>
        </p:grpSpPr>
        <p:sp>
          <p:nvSpPr>
            <p:cNvPr id="17" name="AutoShape 16"/>
            <p:cNvSpPr>
              <a:spLocks noChangeArrowheads="1"/>
            </p:cNvSpPr>
            <p:nvPr/>
          </p:nvSpPr>
          <p:spPr bwMode="auto">
            <a:xfrm>
              <a:off x="4983" y="726"/>
              <a:ext cx="1724" cy="590"/>
            </a:xfrm>
            <a:prstGeom prst="horizontalScroll">
              <a:avLst>
                <a:gd name="adj" fmla="val 12500"/>
              </a:avLst>
            </a:prstGeom>
            <a:solidFill>
              <a:srgbClr val="FFFFFF"/>
            </a:solidFill>
            <a:ln w="9525">
              <a:solidFill>
                <a:srgbClr val="000000"/>
              </a:solid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defRPr/>
              </a:pPr>
              <a:endParaRPr kumimoji="0" lang="zh-CN" altLang="en-US" sz="3200" b="1" i="0" u="none" strike="noStrike" kern="0" cap="none" spc="0" normalizeH="0" baseline="0" noProof="0" smtClean="0">
                <a:ln>
                  <a:noFill/>
                </a:ln>
                <a:solidFill>
                  <a:srgbClr val="000000"/>
                </a:solidFill>
                <a:effectLst/>
                <a:uLnTx/>
                <a:uFillTx/>
                <a:ea typeface="宋体" pitchFamily="2" charset="-122"/>
              </a:endParaRPr>
            </a:p>
          </p:txBody>
        </p:sp>
        <p:sp>
          <p:nvSpPr>
            <p:cNvPr id="18" name="Text Box 17"/>
            <p:cNvSpPr txBox="1">
              <a:spLocks noChangeArrowheads="1"/>
            </p:cNvSpPr>
            <p:nvPr/>
          </p:nvSpPr>
          <p:spPr bwMode="auto">
            <a:xfrm>
              <a:off x="5164" y="844"/>
              <a:ext cx="1451" cy="602"/>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defTabSz="914400" eaLnBrk="1" fontAlgn="base" latinLnBrk="0" hangingPunct="1">
                <a:lnSpc>
                  <a:spcPct val="100000"/>
                </a:lnSpc>
                <a:spcBef>
                  <a:spcPct val="50000"/>
                </a:spcBef>
                <a:spcAft>
                  <a:spcPct val="0"/>
                </a:spcAft>
                <a:buClrTx/>
                <a:buSzTx/>
                <a:buFontTx/>
                <a:buNone/>
                <a:defRPr/>
              </a:pPr>
              <a:r>
                <a:rPr kumimoji="0" lang="zh-CN" altLang="en-US" sz="4000" b="1" i="0" u="none" strike="noStrike" kern="0" cap="none" spc="0" normalizeH="0" baseline="0" noProof="0" smtClean="0">
                  <a:ln>
                    <a:noFill/>
                  </a:ln>
                  <a:solidFill>
                    <a:srgbClr val="FF0000"/>
                  </a:solidFill>
                  <a:effectLst/>
                  <a:uLnTx/>
                  <a:uFillTx/>
                  <a:ea typeface="华文新魏" panose="02010800040101010101" pitchFamily="2" charset="-122"/>
                </a:rPr>
                <a:t>人物春秋</a:t>
              </a:r>
            </a:p>
          </p:txBody>
        </p:sp>
      </p:grpSp>
      <p:sp>
        <p:nvSpPr>
          <p:cNvPr id="19" name="Text Box 19"/>
          <p:cNvSpPr txBox="1">
            <a:spLocks noChangeArrowheads="1"/>
          </p:cNvSpPr>
          <p:nvPr/>
        </p:nvSpPr>
        <p:spPr bwMode="auto">
          <a:xfrm>
            <a:off x="6265538" y="4076134"/>
            <a:ext cx="2878462" cy="2062103"/>
          </a:xfrm>
          <a:prstGeom prst="rect">
            <a:avLst/>
          </a:prstGeom>
          <a:solidFill>
            <a:srgbClr val="FFFF00"/>
          </a:solidFill>
          <a:ln>
            <a:noFill/>
          </a:ln>
          <a:effectLst/>
        </p:spPr>
        <p:txBody>
          <a:bodyPr wrap="square">
            <a:spAutoFit/>
          </a:bodyPr>
          <a:lstStyle/>
          <a:p>
            <a:pPr fontAlgn="base">
              <a:spcBef>
                <a:spcPct val="0"/>
              </a:spcBef>
              <a:spcAft>
                <a:spcPct val="0"/>
              </a:spcAft>
            </a:pPr>
            <a:r>
              <a:rPr lang="en-US" altLang="zh-CN" sz="3200" b="1" smtClean="0">
                <a:solidFill>
                  <a:srgbClr val="000000"/>
                </a:solidFill>
                <a:ea typeface="宋体" panose="02010600030101010101" pitchFamily="2" charset="-122"/>
              </a:rPr>
              <a:t>      </a:t>
            </a:r>
            <a:r>
              <a:rPr lang="zh-CN" altLang="en-US" sz="3200" b="1" smtClean="0">
                <a:solidFill>
                  <a:srgbClr val="000000"/>
                </a:solidFill>
                <a:ea typeface="宋体" panose="02010600030101010101" pitchFamily="2" charset="-122"/>
              </a:rPr>
              <a:t>共产党人都是由特殊材料制成的。      </a:t>
            </a:r>
          </a:p>
          <a:p>
            <a:pPr fontAlgn="base">
              <a:spcBef>
                <a:spcPct val="0"/>
              </a:spcBef>
              <a:spcAft>
                <a:spcPct val="0"/>
              </a:spcAft>
            </a:pPr>
            <a:r>
              <a:rPr lang="zh-CN" altLang="en-US" sz="3200" b="1" smtClean="0">
                <a:solidFill>
                  <a:srgbClr val="000000"/>
                </a:solidFill>
                <a:ea typeface="宋体" panose="02010600030101010101" pitchFamily="2" charset="-122"/>
              </a:rPr>
              <a:t>       </a:t>
            </a:r>
            <a:r>
              <a:rPr lang="en-US" altLang="zh-CN" sz="3200" b="1" smtClean="0">
                <a:solidFill>
                  <a:srgbClr val="000000"/>
                </a:solidFill>
                <a:ea typeface="宋体" panose="02010600030101010101" pitchFamily="2" charset="-122"/>
              </a:rPr>
              <a:t>——</a:t>
            </a:r>
            <a:r>
              <a:rPr lang="zh-CN" altLang="en-US" sz="3200" b="1" smtClean="0">
                <a:solidFill>
                  <a:srgbClr val="000000"/>
                </a:solidFill>
                <a:ea typeface="宋体" panose="02010600030101010101" pitchFamily="2" charset="-122"/>
              </a:rPr>
              <a:t>斯大林</a:t>
            </a:r>
          </a:p>
        </p:txBody>
      </p:sp>
      <p:sp>
        <p:nvSpPr>
          <p:cNvPr id="20" name="Rectangle 20"/>
          <p:cNvSpPr>
            <a:spLocks noChangeArrowheads="1"/>
          </p:cNvSpPr>
          <p:nvPr/>
        </p:nvSpPr>
        <p:spPr bwMode="auto">
          <a:xfrm>
            <a:off x="3954066" y="5211763"/>
            <a:ext cx="270867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0"/>
              </a:spcBef>
              <a:spcAft>
                <a:spcPct val="0"/>
              </a:spcAft>
            </a:pPr>
            <a:r>
              <a:rPr lang="zh-CN" altLang="en-US" sz="2400" b="1" smtClean="0">
                <a:solidFill>
                  <a:srgbClr val="000000"/>
                </a:solidFill>
                <a:ea typeface="宋体" panose="02010600030101010101" pitchFamily="2" charset="-122"/>
              </a:rPr>
              <a:t>　　　</a:t>
            </a:r>
          </a:p>
        </p:txBody>
      </p:sp>
    </p:spTree>
    <p:custDataLst>
      <p:tags r:id="rId6"/>
    </p:custDataLst>
  </p:cSld>
  <p:clrMapOvr>
    <a:masterClrMapping/>
  </p:clrMapOvr>
  <p:transition/>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1" name="Text Box 4"/>
          <p:cNvSpPr txBox="1">
            <a:spLocks noChangeArrowheads="1"/>
          </p:cNvSpPr>
          <p:nvPr/>
        </p:nvSpPr>
        <p:spPr bwMode="auto">
          <a:xfrm>
            <a:off x="1" y="5551686"/>
            <a:ext cx="2991274"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r>
              <a:rPr lang="zh-CN" altLang="en-US" sz="2400">
                <a:solidFill>
                  <a:srgbClr val="FF0000"/>
                </a:solidFill>
              </a:rPr>
              <a:t>工业化</a:t>
            </a:r>
            <a:r>
              <a:rPr lang="en-US" altLang="zh-CN" sz="2400">
                <a:solidFill>
                  <a:srgbClr val="FF0000"/>
                </a:solidFill>
              </a:rPr>
              <a:t>——</a:t>
            </a:r>
            <a:r>
              <a:rPr lang="zh-CN" altLang="en-US" sz="2400">
                <a:solidFill>
                  <a:srgbClr val="FF0000"/>
                </a:solidFill>
              </a:rPr>
              <a:t>核心目标</a:t>
            </a:r>
            <a:r>
              <a:rPr lang="zh-CN" altLang="en-US" sz="2400" smtClean="0">
                <a:solidFill>
                  <a:srgbClr val="FF0000"/>
                </a:solidFill>
              </a:rPr>
              <a:t>，</a:t>
            </a:r>
            <a:endParaRPr lang="en-US" altLang="zh-CN" sz="2400" smtClean="0">
              <a:solidFill>
                <a:srgbClr val="FF0000"/>
              </a:solidFill>
            </a:endParaRPr>
          </a:p>
          <a:p>
            <a:pPr algn="ctr"/>
            <a:r>
              <a:rPr lang="en-US" altLang="zh-CN" sz="2400" smtClean="0">
                <a:solidFill>
                  <a:srgbClr val="FF0000"/>
                </a:solidFill>
              </a:rPr>
              <a:t>1925</a:t>
            </a:r>
            <a:r>
              <a:rPr lang="zh-CN" altLang="en-US" sz="2400">
                <a:solidFill>
                  <a:srgbClr val="FF0000"/>
                </a:solidFill>
              </a:rPr>
              <a:t>年开始</a:t>
            </a:r>
          </a:p>
        </p:txBody>
      </p:sp>
      <p:pic>
        <p:nvPicPr>
          <p:cNvPr id="13" name="Picture 12" descr="ironsu"/>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88721" y="955603"/>
            <a:ext cx="2675318" cy="4334093"/>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7" descr="010504.jpg (54737 bytes)"/>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3277675" y="949772"/>
            <a:ext cx="3156878" cy="4307564"/>
          </a:xfrm>
          <a:prstGeom prst="rect">
            <a:avLst/>
          </a:prstGeom>
          <a:noFill/>
          <a:extLst>
            <a:ext uri="{909E8E84-426E-40DD-AFC4-6F175D3DCCD1}">
              <a14:hiddenFill xmlns:a14="http://schemas.microsoft.com/office/drawing/2010/main">
                <a:solidFill>
                  <a:srgbClr val="FFFFFF"/>
                </a:solidFill>
              </a14:hiddenFill>
            </a:ext>
          </a:extLst>
        </p:spPr>
      </p:pic>
      <p:sp>
        <p:nvSpPr>
          <p:cNvPr id="15" name="Rectangle 9"/>
          <p:cNvSpPr>
            <a:spLocks noChangeArrowheads="1"/>
          </p:cNvSpPr>
          <p:nvPr/>
        </p:nvSpPr>
        <p:spPr bwMode="auto">
          <a:xfrm>
            <a:off x="3000364" y="5288340"/>
            <a:ext cx="3429024"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zh-CN" altLang="en-US" sz="2000">
                <a:solidFill>
                  <a:srgbClr val="FF0000"/>
                </a:solidFill>
              </a:rPr>
              <a:t>农业集体化，</a:t>
            </a:r>
            <a:r>
              <a:rPr lang="en-US" altLang="zh-CN" sz="2000">
                <a:solidFill>
                  <a:srgbClr val="FF0000"/>
                </a:solidFill>
              </a:rPr>
              <a:t>1930</a:t>
            </a:r>
            <a:r>
              <a:rPr lang="zh-CN" altLang="en-US" sz="2000">
                <a:solidFill>
                  <a:srgbClr val="FF0000"/>
                </a:solidFill>
              </a:rPr>
              <a:t>年左右开始</a:t>
            </a:r>
            <a:r>
              <a:rPr lang="en-US" altLang="zh-CN" sz="2000">
                <a:solidFill>
                  <a:srgbClr val="FF0000"/>
                </a:solidFill>
              </a:rPr>
              <a:t>——</a:t>
            </a:r>
            <a:r>
              <a:rPr lang="zh-CN" altLang="en-US" sz="2000">
                <a:solidFill>
                  <a:srgbClr val="FF0000"/>
                </a:solidFill>
              </a:rPr>
              <a:t>满</a:t>
            </a:r>
            <a:r>
              <a:rPr lang="zh-CN" altLang="en-US" sz="2000" smtClean="0">
                <a:solidFill>
                  <a:srgbClr val="FF0000"/>
                </a:solidFill>
              </a:rPr>
              <a:t>足了工</a:t>
            </a:r>
            <a:r>
              <a:rPr lang="zh-CN" altLang="en-US" sz="2000">
                <a:solidFill>
                  <a:srgbClr val="FF0000"/>
                </a:solidFill>
              </a:rPr>
              <a:t>业化需要，但损害了农民的利益。</a:t>
            </a:r>
          </a:p>
        </p:txBody>
      </p:sp>
      <p:sp>
        <p:nvSpPr>
          <p:cNvPr id="16" name="Text Box 6">
            <a:hlinkClick r:id="rId4" action="ppaction://hlinkfile"/>
          </p:cNvPr>
          <p:cNvSpPr txBox="1">
            <a:spLocks noChangeArrowheads="1"/>
          </p:cNvSpPr>
          <p:nvPr/>
        </p:nvSpPr>
        <p:spPr bwMode="auto">
          <a:xfrm>
            <a:off x="6286512" y="5357826"/>
            <a:ext cx="2993667"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defRPr lang="zh-CN"/>
            </a:defPPr>
            <a:lvl1pPr algn="ctr">
              <a:defRPr sz="2400">
                <a:solidFill>
                  <a:srgbClr val="0000FF"/>
                </a:solidFill>
              </a:defRPr>
            </a:lvl1pPr>
          </a:lstStyle>
          <a:p>
            <a:r>
              <a:rPr lang="zh-CN" altLang="en-US" sz="2000">
                <a:solidFill>
                  <a:srgbClr val="FF0000"/>
                </a:solidFill>
              </a:rPr>
              <a:t>五年计划，与此同</a:t>
            </a:r>
            <a:r>
              <a:rPr lang="zh-CN" altLang="en-US" sz="2000" smtClean="0">
                <a:solidFill>
                  <a:srgbClr val="FF0000"/>
                </a:solidFill>
              </a:rPr>
              <a:t>时西</a:t>
            </a:r>
            <a:endParaRPr lang="en-US" altLang="zh-CN" sz="2000" smtClean="0">
              <a:solidFill>
                <a:srgbClr val="FF0000"/>
              </a:solidFill>
            </a:endParaRPr>
          </a:p>
          <a:p>
            <a:r>
              <a:rPr lang="zh-CN" altLang="en-US" sz="2000" smtClean="0">
                <a:solidFill>
                  <a:srgbClr val="FF0000"/>
                </a:solidFill>
              </a:rPr>
              <a:t>方</a:t>
            </a:r>
            <a:r>
              <a:rPr lang="zh-CN" altLang="en-US" sz="2000">
                <a:solidFill>
                  <a:srgbClr val="FF0000"/>
                </a:solidFill>
              </a:rPr>
              <a:t>处于经济大危机时期</a:t>
            </a:r>
          </a:p>
        </p:txBody>
      </p:sp>
      <p:pic>
        <p:nvPicPr>
          <p:cNvPr id="17" name="Picture 8" descr="rm-195 海报：《完成五年计划》（苏联在20世纪30年代为宣传国民经济发展的五年计划而绘制）"/>
          <p:cNvPicPr>
            <a:picLocks noChangeAspect="1" noChangeArrowheads="1"/>
          </p:cNvPicPr>
          <p:nvPr/>
        </p:nvPicPr>
        <p:blipFill>
          <a:blip r:embed="rId5">
            <a:extLst>
              <a:ext uri="{28A0092B-C50C-407E-A947-70E740481C1C}">
                <a14:useLocalDpi xmlns:a14="http://schemas.microsoft.com/office/drawing/2010/main" val="0"/>
              </a:ext>
            </a:extLst>
          </a:blip>
          <a:srcRect l="1526" t="1996" r="3120" b="17317"/>
          <a:stretch>
            <a:fillRect/>
          </a:stretch>
        </p:blipFill>
        <p:spPr bwMode="auto">
          <a:xfrm>
            <a:off x="6720952" y="949773"/>
            <a:ext cx="2344264" cy="433992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5"/>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afterGroup">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6"/>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Lst>
  </p:timing>
</p:sld>
</file>

<file path=ppt/slides/slide2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94915" name="Text Box 10"/>
          <p:cNvSpPr txBox="1"/>
          <p:nvPr/>
        </p:nvSpPr>
        <p:spPr>
          <a:xfrm>
            <a:off x="214282" y="1214422"/>
            <a:ext cx="4801076" cy="1569660"/>
          </a:xfrm>
          <a:prstGeom prst="rect">
            <a:avLst/>
          </a:prstGeom>
          <a:solidFill>
            <a:schemeClr val="bg1"/>
          </a:solidFill>
          <a:ln w="22225" cap="flat" cmpd="sng">
            <a:solidFill>
              <a:schemeClr val="tx1">
                <a:lumMod val="85000"/>
                <a:lumOff val="15000"/>
              </a:schemeClr>
            </a:solidFill>
            <a:prstDash val="solid"/>
            <a:miter/>
            <a:headEnd type="none" w="med" len="med"/>
            <a:tailEnd type="none" w="med" len="med"/>
          </a:ln>
        </p:spPr>
        <p:txBody>
          <a:bodyPr wrap="square" anchor="t">
            <a:spAutoFit/>
          </a:bodyPr>
          <a:lstStyle/>
          <a:p>
            <a:r>
              <a:rPr lang="zh-CN" altLang="en-US" sz="2400">
                <a:solidFill>
                  <a:prstClr val="black"/>
                </a:solidFill>
                <a:latin typeface="楷体" panose="02010609060101010101" pitchFamily="49" charset="-122"/>
                <a:ea typeface="楷体" panose="02010609060101010101" pitchFamily="49" charset="-122"/>
                <a:cs typeface="宋体" panose="02010600030101010101" pitchFamily="2" charset="-122"/>
              </a:rPr>
              <a:t>斯大林说：没有</a:t>
            </a:r>
            <a:r>
              <a:rPr lang="zh-CN" altLang="en-US" sz="2400">
                <a:solidFill>
                  <a:srgbClr val="FF0000"/>
                </a:solidFill>
                <a:latin typeface="楷体" panose="02010609060101010101" pitchFamily="49" charset="-122"/>
                <a:ea typeface="楷体" panose="02010609060101010101" pitchFamily="49" charset="-122"/>
                <a:cs typeface="宋体" panose="02010600030101010101" pitchFamily="2" charset="-122"/>
              </a:rPr>
              <a:t>重工业</a:t>
            </a:r>
            <a:r>
              <a:rPr lang="zh-CN" altLang="en-US" sz="2400">
                <a:solidFill>
                  <a:prstClr val="black"/>
                </a:solidFill>
                <a:latin typeface="楷体" panose="02010609060101010101" pitchFamily="49" charset="-122"/>
                <a:ea typeface="楷体" panose="02010609060101010101" pitchFamily="49" charset="-122"/>
                <a:cs typeface="宋体" panose="02010600030101010101" pitchFamily="2" charset="-122"/>
              </a:rPr>
              <a:t>，就不会有一切现代化国防武器，只要谁高兴，谁就可以蹂躏我们。</a:t>
            </a:r>
          </a:p>
          <a:p>
            <a:r>
              <a:rPr lang="zh-CN" altLang="en-US" sz="2400">
                <a:solidFill>
                  <a:prstClr val="black"/>
                </a:solidFill>
                <a:latin typeface="楷体" panose="02010609060101010101" pitchFamily="49" charset="-122"/>
                <a:ea typeface="楷体" panose="02010609060101010101" pitchFamily="49" charset="-122"/>
                <a:cs typeface="宋体" panose="02010600030101010101" pitchFamily="2" charset="-122"/>
              </a:rPr>
              <a:t>               ——《世界历史》</a:t>
            </a:r>
          </a:p>
        </p:txBody>
      </p:sp>
      <p:sp>
        <p:nvSpPr>
          <p:cNvPr id="294919" name="Line 7"/>
          <p:cNvSpPr/>
          <p:nvPr/>
        </p:nvSpPr>
        <p:spPr>
          <a:xfrm>
            <a:off x="5269374" y="1940681"/>
            <a:ext cx="646509" cy="0"/>
          </a:xfrm>
          <a:prstGeom prst="line">
            <a:avLst/>
          </a:prstGeom>
          <a:ln w="127000" cap="flat" cmpd="sng">
            <a:solidFill>
              <a:schemeClr val="tx1"/>
            </a:solidFill>
            <a:prstDash val="solid"/>
            <a:round/>
            <a:headEnd type="none" w="med" len="med"/>
            <a:tailEnd type="triangle" w="med" len="med"/>
          </a:ln>
        </p:spPr>
        <p:txBody>
          <a:bodyPr/>
          <a:lstStyle/>
          <a:p>
            <a:endParaRPr/>
          </a:p>
        </p:txBody>
      </p:sp>
      <p:sp>
        <p:nvSpPr>
          <p:cNvPr id="294916" name="Text Box 4"/>
          <p:cNvSpPr txBox="1"/>
          <p:nvPr/>
        </p:nvSpPr>
        <p:spPr>
          <a:xfrm>
            <a:off x="6094572" y="1316673"/>
            <a:ext cx="2807494" cy="1754326"/>
          </a:xfrm>
          <a:prstGeom prst="rect">
            <a:avLst/>
          </a:prstGeom>
          <a:solidFill>
            <a:schemeClr val="bg1">
              <a:lumMod val="95000"/>
            </a:schemeClr>
          </a:solidFill>
          <a:ln w="9525" cap="flat" cmpd="sng">
            <a:solidFill>
              <a:schemeClr val="accent1"/>
            </a:solidFill>
            <a:prstDash val="solid"/>
            <a:round/>
            <a:headEnd type="none" w="med" len="med"/>
            <a:tailEnd type="none" w="med" len="med"/>
          </a:ln>
        </p:spPr>
        <p:txBody>
          <a:bodyPr wrap="square" anchor="t">
            <a:spAutoFit/>
          </a:bodyPr>
          <a:lstStyle/>
          <a:p>
            <a:pPr>
              <a:spcBef>
                <a:spcPct val="50000"/>
              </a:spcBef>
            </a:pPr>
            <a:r>
              <a:rPr lang="zh-CN" altLang="en-US" sz="3600">
                <a:solidFill>
                  <a:prstClr val="black"/>
                </a:solidFill>
                <a:latin typeface="黑体" panose="02010609060101010101" pitchFamily="49" charset="-122"/>
                <a:ea typeface="黑体" panose="02010609060101010101" pitchFamily="49" charset="-122"/>
                <a:cs typeface="宋体" panose="02010600030101010101" pitchFamily="2" charset="-122"/>
              </a:rPr>
              <a:t>（</a:t>
            </a:r>
            <a:r>
              <a:rPr lang="en-US" altLang="zh-CN" sz="3600">
                <a:solidFill>
                  <a:prstClr val="black"/>
                </a:solidFill>
                <a:latin typeface="黑体" panose="02010609060101010101" pitchFamily="49" charset="-122"/>
                <a:ea typeface="黑体" panose="02010609060101010101" pitchFamily="49" charset="-122"/>
                <a:cs typeface="宋体" panose="02010600030101010101" pitchFamily="2" charset="-122"/>
              </a:rPr>
              <a:t>1</a:t>
            </a:r>
            <a:r>
              <a:rPr lang="zh-CN" altLang="en-US" sz="3600">
                <a:solidFill>
                  <a:prstClr val="black"/>
                </a:solidFill>
                <a:latin typeface="黑体" panose="02010609060101010101" pitchFamily="49" charset="-122"/>
                <a:ea typeface="黑体" panose="02010609060101010101" pitchFamily="49" charset="-122"/>
                <a:cs typeface="宋体" panose="02010600030101010101" pitchFamily="2" charset="-122"/>
              </a:rPr>
              <a:t>）工业：优先发展重工业</a:t>
            </a:r>
          </a:p>
        </p:txBody>
      </p:sp>
      <p:sp>
        <p:nvSpPr>
          <p:cNvPr id="294920" name="Line 8"/>
          <p:cNvSpPr/>
          <p:nvPr/>
        </p:nvSpPr>
        <p:spPr>
          <a:xfrm>
            <a:off x="5269469" y="4887782"/>
            <a:ext cx="646510" cy="0"/>
          </a:xfrm>
          <a:prstGeom prst="line">
            <a:avLst/>
          </a:prstGeom>
          <a:ln w="127000" cap="flat" cmpd="sng">
            <a:solidFill>
              <a:schemeClr val="tx1"/>
            </a:solidFill>
            <a:prstDash val="solid"/>
            <a:round/>
            <a:headEnd type="none" w="med" len="med"/>
            <a:tailEnd type="triangle" w="med" len="med"/>
          </a:ln>
        </p:spPr>
        <p:txBody>
          <a:bodyPr/>
          <a:lstStyle/>
          <a:p>
            <a:endParaRPr/>
          </a:p>
        </p:txBody>
      </p:sp>
      <p:sp>
        <p:nvSpPr>
          <p:cNvPr id="6" name="Rectangle 2"/>
          <p:cNvSpPr/>
          <p:nvPr/>
        </p:nvSpPr>
        <p:spPr>
          <a:xfrm>
            <a:off x="249555" y="3365818"/>
            <a:ext cx="4801553" cy="3094990"/>
          </a:xfrm>
          <a:prstGeom prst="rect">
            <a:avLst/>
          </a:prstGeom>
          <a:solidFill>
            <a:schemeClr val="bg1"/>
          </a:solidFill>
          <a:ln w="3175" cap="flat" cmpd="sng">
            <a:solidFill>
              <a:schemeClr val="tx1"/>
            </a:solidFill>
            <a:prstDash val="solid"/>
            <a:miter/>
            <a:headEnd type="none" w="med" len="med"/>
            <a:tailEnd type="none" w="med" len="med"/>
          </a:ln>
        </p:spPr>
        <p:txBody>
          <a:bodyPr anchor="t"/>
          <a:lstStyle/>
          <a:p>
            <a:pPr algn="just" eaLnBrk="0" hangingPunct="0"/>
            <a:r>
              <a:rPr lang="zh-CN" altLang="en-US" sz="2400">
                <a:solidFill>
                  <a:prstClr val="black"/>
                </a:solidFill>
                <a:latin typeface="楷体" panose="02010609060101010101" pitchFamily="49" charset="-122"/>
                <a:ea typeface="楷体" panose="02010609060101010101" pitchFamily="49" charset="-122"/>
                <a:cs typeface="宋体" panose="02010600030101010101" pitchFamily="2" charset="-122"/>
              </a:rPr>
              <a:t>斯大林认为：个体农民不能生产出更多的粮食，新经济政策时期产生了富农囤积粮食、投机倒把的问题，因此，必须实行</a:t>
            </a:r>
            <a:r>
              <a:rPr lang="zh-CN" altLang="en-US" sz="2400">
                <a:solidFill>
                  <a:srgbClr val="FF0000"/>
                </a:solidFill>
                <a:latin typeface="楷体" panose="02010609060101010101" pitchFamily="49" charset="-122"/>
                <a:ea typeface="楷体" panose="02010609060101010101" pitchFamily="49" charset="-122"/>
                <a:cs typeface="宋体" panose="02010600030101010101" pitchFamily="2" charset="-122"/>
              </a:rPr>
              <a:t>农业集体化</a:t>
            </a:r>
            <a:r>
              <a:rPr lang="zh-CN" altLang="en-US" sz="2400">
                <a:solidFill>
                  <a:prstClr val="black"/>
                </a:solidFill>
                <a:latin typeface="楷体" panose="02010609060101010101" pitchFamily="49" charset="-122"/>
                <a:ea typeface="楷体" panose="02010609060101010101" pitchFamily="49" charset="-122"/>
                <a:cs typeface="宋体" panose="02010600030101010101" pitchFamily="2" charset="-122"/>
              </a:rPr>
              <a:t>，改变农村所有制形式。</a:t>
            </a:r>
          </a:p>
          <a:p>
            <a:pPr algn="just" eaLnBrk="0" hangingPunct="0"/>
            <a:r>
              <a:rPr lang="en-US" altLang="zh-CN" sz="2400">
                <a:solidFill>
                  <a:prstClr val="black"/>
                </a:solidFill>
                <a:latin typeface="楷体" panose="02010609060101010101" pitchFamily="49" charset="-122"/>
                <a:ea typeface="楷体" panose="02010609060101010101" pitchFamily="49" charset="-122"/>
                <a:cs typeface="宋体" panose="02010600030101010101" pitchFamily="2" charset="-122"/>
              </a:rPr>
              <a:t>              ——</a:t>
            </a:r>
            <a:r>
              <a:rPr lang="zh-CN" altLang="en-US" sz="2400">
                <a:solidFill>
                  <a:prstClr val="black"/>
                </a:solidFill>
                <a:latin typeface="楷体" panose="02010609060101010101" pitchFamily="49" charset="-122"/>
                <a:ea typeface="楷体" panose="02010609060101010101" pitchFamily="49" charset="-122"/>
                <a:cs typeface="宋体" panose="02010600030101010101" pitchFamily="2" charset="-122"/>
              </a:rPr>
              <a:t>《世界历史》</a:t>
            </a:r>
            <a:endParaRPr lang="zh-CN" altLang="en-US" sz="2800">
              <a:solidFill>
                <a:prstClr val="black"/>
              </a:solidFill>
              <a:latin typeface="楷体" pitchFamily="49" charset="-122"/>
              <a:ea typeface="楷体" panose="02010609060101010101" pitchFamily="49" charset="-122"/>
              <a:cs typeface="宋体" panose="02010600030101010101" pitchFamily="2" charset="-122"/>
            </a:endParaRPr>
          </a:p>
          <a:p>
            <a:pPr algn="just" eaLnBrk="0" hangingPunct="0"/>
            <a:r>
              <a:rPr lang="zh-CN" altLang="en-US" sz="3200">
                <a:solidFill>
                  <a:prstClr val="black"/>
                </a:solidFill>
                <a:latin typeface="宋体" panose="02010600030101010101" pitchFamily="2" charset="-122"/>
                <a:ea typeface="宋体" panose="02010600030101010101" pitchFamily="2" charset="-122"/>
                <a:cs typeface="宋体" panose="02010600030101010101" pitchFamily="2" charset="-122"/>
              </a:rPr>
              <a:t> </a:t>
            </a:r>
          </a:p>
        </p:txBody>
      </p:sp>
      <p:sp>
        <p:nvSpPr>
          <p:cNvPr id="7" name="Text Box 5"/>
          <p:cNvSpPr txBox="1">
            <a:spLocks noChangeArrowheads="1"/>
          </p:cNvSpPr>
          <p:nvPr/>
        </p:nvSpPr>
        <p:spPr bwMode="auto">
          <a:xfrm>
            <a:off x="6001464" y="4283076"/>
            <a:ext cx="2993708" cy="1815882"/>
          </a:xfrm>
          <a:prstGeom prst="rect">
            <a:avLst/>
          </a:prstGeom>
          <a:solidFill>
            <a:schemeClr val="bg1">
              <a:lumMod val="95000"/>
            </a:schemeClr>
          </a:solidFill>
          <a:ln>
            <a:solidFill>
              <a:schemeClr val="accent1"/>
            </a:solidFill>
          </a:ln>
          <a:effectLst/>
        </p:spPr>
        <p:txBody>
          <a:bodyPr wrap="square">
            <a:spAutoFit/>
          </a:bodyPr>
          <a:lstStyle/>
          <a:p>
            <a:pPr>
              <a:spcBef>
                <a:spcPct val="50000"/>
              </a:spcBef>
              <a:defRPr/>
            </a:pPr>
            <a:r>
              <a:rPr lang="zh-CN" altLang="en-US" sz="4000" b="1">
                <a:solidFill>
                  <a:prstClr val="black"/>
                </a:solidFill>
                <a:effectLst>
                  <a:outerShdw blurRad="38100" dist="38100" dir="2700000" algn="tl">
                    <a:srgbClr val="C0C0C0"/>
                  </a:outerShdw>
                </a:effectLst>
                <a:latin typeface="微软雅黑" panose="020b0503020204020204" charset="-122"/>
              </a:rPr>
              <a:t> </a:t>
            </a:r>
            <a:r>
              <a:rPr lang="zh-CN" altLang="en-US" sz="3600">
                <a:solidFill>
                  <a:prstClr val="black"/>
                </a:solidFill>
                <a:latin typeface="黑体" panose="02010609060101010101" pitchFamily="49" charset="-122"/>
                <a:ea typeface="黑体" panose="02010609060101010101" pitchFamily="49" charset="-122"/>
                <a:cs typeface="宋体" panose="02010600030101010101" pitchFamily="2" charset="-122"/>
              </a:rPr>
              <a:t>（</a:t>
            </a:r>
            <a:r>
              <a:rPr lang="en-US" altLang="zh-CN" sz="3600">
                <a:solidFill>
                  <a:prstClr val="black"/>
                </a:solidFill>
                <a:latin typeface="黑体" panose="02010609060101010101" pitchFamily="49" charset="-122"/>
                <a:ea typeface="黑体" panose="02010609060101010101" pitchFamily="49" charset="-122"/>
                <a:cs typeface="宋体" panose="02010600030101010101" pitchFamily="2" charset="-122"/>
              </a:rPr>
              <a:t>2</a:t>
            </a:r>
            <a:r>
              <a:rPr lang="zh-CN" altLang="en-US" sz="3600">
                <a:solidFill>
                  <a:prstClr val="black"/>
                </a:solidFill>
                <a:latin typeface="黑体" panose="02010609060101010101" pitchFamily="49" charset="-122"/>
                <a:ea typeface="黑体" panose="02010609060101010101" pitchFamily="49" charset="-122"/>
                <a:cs typeface="宋体" panose="02010600030101010101" pitchFamily="2" charset="-122"/>
              </a:rPr>
              <a:t>）农业：农业集体化（集体农庄）</a:t>
            </a:r>
          </a:p>
        </p:txBody>
      </p:sp>
    </p:spTree>
    <p:custDataLst>
      <p:tags r:id="rId2"/>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94916"/>
                                        </p:tgtEl>
                                        <p:attrNameLst>
                                          <p:attrName>style.visibility</p:attrName>
                                        </p:attrNameLst>
                                      </p:cBhvr>
                                      <p:to>
                                        <p:strVal val="visible"/>
                                      </p:to>
                                    </p:set>
                                    <p:anim calcmode="lin" valueType="num">
                                      <p:cBhvr additive="base">
                                        <p:cTn id="7" dur="500" fill="hold"/>
                                        <p:tgtEl>
                                          <p:spTgt spid="294916"/>
                                        </p:tgtEl>
                                        <p:attrNameLst>
                                          <p:attrName>ppt_x</p:attrName>
                                        </p:attrNameLst>
                                      </p:cBhvr>
                                      <p:tavLst>
                                        <p:tav tm="0">
                                          <p:val>
                                            <p:strVal val="#ppt_x"/>
                                          </p:val>
                                        </p:tav>
                                        <p:tav tm="100000">
                                          <p:val>
                                            <p:strVal val="#ppt_x"/>
                                          </p:val>
                                        </p:tav>
                                      </p:tavLst>
                                    </p:anim>
                                    <p:anim calcmode="lin" valueType="num">
                                      <p:cBhvr additive="base">
                                        <p:cTn id="8" dur="500" fill="hold"/>
                                        <p:tgtEl>
                                          <p:spTgt spid="294916"/>
                                        </p:tgtEl>
                                        <p:attrNameLst>
                                          <p:attrName>ppt_y</p:attrName>
                                        </p:attrNameLst>
                                      </p:cBhvr>
                                      <p:tavLst>
                                        <p:tav tm="0">
                                          <p:val>
                                            <p:strVal val="1+#ppt_h/2"/>
                                          </p:val>
                                        </p:tav>
                                        <p:tav tm="100000">
                                          <p:val>
                                            <p:strVal val="#ppt_y"/>
                                          </p:val>
                                        </p:tav>
                                      </p:tavLst>
                                    </p:anim>
                                  </p:childTnLst>
                                </p:cTn>
                              </p:par>
                              <p:par>
                                <p:cTn id="9" presetID="1" presetClass="entr" presetSubtype="0" fill="hold" nodeType="withEffect">
                                  <p:stCondLst>
                                    <p:cond delay="0"/>
                                  </p:stCondLst>
                                  <p:childTnLst>
                                    <p:set>
                                      <p:cBhvr>
                                        <p:cTn id="10" dur="1" fill="hold">
                                          <p:stCondLst>
                                            <p:cond delay="0"/>
                                          </p:stCondLst>
                                        </p:cTn>
                                        <p:tgtEl>
                                          <p:spTgt spid="294919"/>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6" presetClass="entr" presetSubtype="21"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arn(inVertical)">
                                      <p:cBhvr>
                                        <p:cTn id="15" dur="500"/>
                                        <p:tgtEl>
                                          <p:spTgt spid="6"/>
                                        </p:tgtEl>
                                      </p:cBhvr>
                                    </p:animEffect>
                                  </p:childTnLst>
                                </p:cTn>
                              </p:par>
                            </p:childTnLst>
                          </p:cTn>
                        </p:par>
                      </p:childTnLst>
                    </p:cTn>
                  </p:par>
                  <p:par>
                    <p:cTn id="16" fill="hold" nodeType="clickPar">
                      <p:stCondLst>
                        <p:cond delay="indefinite"/>
                      </p:stCondLst>
                      <p:childTnLst>
                        <p:par>
                          <p:cTn id="17" fill="hold" nodeType="afterGroup">
                            <p:stCondLst>
                              <p:cond delay="0"/>
                            </p:stCondLst>
                            <p:childTnLst>
                              <p:par>
                                <p:cTn id="18" presetID="18" presetClass="entr" presetSubtype="12"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strips(downLeft)">
                                      <p:cBhvr>
                                        <p:cTn id="20" dur="500"/>
                                        <p:tgtEl>
                                          <p:spTgt spid="7"/>
                                        </p:tgtEl>
                                      </p:cBhvr>
                                    </p:animEffect>
                                  </p:childTnLst>
                                </p:cTn>
                              </p:par>
                              <p:par>
                                <p:cTn id="21" presetID="1" presetClass="entr" presetSubtype="0" fill="hold" nodeType="withEffect">
                                  <p:stCondLst>
                                    <p:cond delay="0"/>
                                  </p:stCondLst>
                                  <p:childTnLst>
                                    <p:set>
                                      <p:cBhvr>
                                        <p:cTn id="22" dur="1" fill="hold">
                                          <p:stCondLst>
                                            <p:cond delay="0"/>
                                          </p:stCondLst>
                                        </p:cTn>
                                        <p:tgtEl>
                                          <p:spTgt spid="2949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4916" grpId="0"/>
      <p:bldP spid="6" grpId="0"/>
      <p:bldP spid="7" grpId="0"/>
    </p:bldLst>
  </p:timing>
</p:sld>
</file>

<file path=ppt/slides/slide2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714348" y="1285860"/>
            <a:ext cx="3910075" cy="2221762"/>
          </a:xfrm>
          <a:prstGeom prst="rect">
            <a:avLst/>
          </a:prstGeom>
          <a:solidFill>
            <a:schemeClr val="bg1"/>
          </a:solidFill>
          <a:ln w="9525" cap="flat" cmpd="sng">
            <a:solidFill>
              <a:schemeClr val="tx1"/>
            </a:solidFill>
            <a:prstDash val="solid"/>
            <a:miter/>
            <a:headEnd type="none" w="med" len="med"/>
            <a:tailEnd type="none" w="med" len="med"/>
          </a:ln>
        </p:spPr>
        <p:txBody>
          <a:bodyPr wrap="square">
            <a:spAutoFit/>
          </a:bodyPr>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anose="02010600030101010101" pitchFamily="2" charset="-122"/>
                <a:cs typeface="+mn-cs"/>
              </a:defRPr>
            </a:lvl9pPr>
          </a:lstStyle>
          <a:p>
            <a:pPr eaLnBrk="0" fontAlgn="auto" hangingPunct="0">
              <a:lnSpc>
                <a:spcPct val="150000"/>
              </a:lnSpc>
              <a:spcBef>
                <a:spcPct val="0"/>
              </a:spcBef>
            </a:pPr>
            <a:r>
              <a:rPr lang="zh-CN" altLang="en-US" sz="2400">
                <a:solidFill>
                  <a:prstClr val="black"/>
                </a:solidFill>
                <a:latin typeface="楷体" panose="02010609060101010101" pitchFamily="49" charset="-122"/>
                <a:ea typeface="楷体" panose="02010609060101010101" pitchFamily="49" charset="-122"/>
                <a:cs typeface="宋体" panose="02010600030101010101" pitchFamily="2" charset="-122"/>
              </a:rPr>
              <a:t>斯大林认为：社会主义只能实行</a:t>
            </a:r>
            <a:r>
              <a:rPr lang="zh-CN" altLang="en-US" sz="2400">
                <a:solidFill>
                  <a:srgbClr val="FF0000"/>
                </a:solidFill>
                <a:latin typeface="楷体" panose="02010609060101010101" pitchFamily="49" charset="-122"/>
                <a:ea typeface="楷体" panose="02010609060101010101" pitchFamily="49" charset="-122"/>
                <a:cs typeface="宋体" panose="02010600030101010101" pitchFamily="2" charset="-122"/>
              </a:rPr>
              <a:t>计划经济</a:t>
            </a:r>
            <a:r>
              <a:rPr lang="zh-CN" altLang="en-US" sz="2400">
                <a:solidFill>
                  <a:prstClr val="black"/>
                </a:solidFill>
                <a:latin typeface="楷体" panose="02010609060101010101" pitchFamily="49" charset="-122"/>
                <a:ea typeface="楷体" panose="02010609060101010101" pitchFamily="49" charset="-122"/>
                <a:cs typeface="宋体" panose="02010600030101010101" pitchFamily="2" charset="-122"/>
              </a:rPr>
              <a:t>，社会主义所有制越</a:t>
            </a:r>
            <a:r>
              <a:rPr lang="zh-CN" altLang="en-US" sz="2400">
                <a:solidFill>
                  <a:srgbClr val="FF0000"/>
                </a:solidFill>
                <a:latin typeface="楷体" panose="02010609060101010101" pitchFamily="49" charset="-122"/>
                <a:ea typeface="楷体" panose="02010609060101010101" pitchFamily="49" charset="-122"/>
                <a:cs typeface="宋体" panose="02010600030101010101" pitchFamily="2" charset="-122"/>
              </a:rPr>
              <a:t>公</a:t>
            </a:r>
            <a:r>
              <a:rPr lang="zh-CN" altLang="en-US" sz="2400">
                <a:solidFill>
                  <a:prstClr val="black"/>
                </a:solidFill>
                <a:latin typeface="楷体" panose="02010609060101010101" pitchFamily="49" charset="-122"/>
                <a:ea typeface="楷体" panose="02010609060101010101" pitchFamily="49" charset="-122"/>
                <a:cs typeface="宋体" panose="02010600030101010101" pitchFamily="2" charset="-122"/>
              </a:rPr>
              <a:t>就越优越。</a:t>
            </a:r>
            <a:endParaRPr lang="en-US" altLang="zh-CN" sz="2400">
              <a:solidFill>
                <a:prstClr val="black"/>
              </a:solidFill>
              <a:latin typeface="楷体" pitchFamily="49" charset="-122"/>
              <a:ea typeface="楷体" panose="02010609060101010101" pitchFamily="49" charset="-122"/>
              <a:cs typeface="宋体" panose="02010600030101010101" pitchFamily="2" charset="-122"/>
            </a:endParaRPr>
          </a:p>
          <a:p>
            <a:pPr eaLnBrk="0" fontAlgn="auto" hangingPunct="0">
              <a:lnSpc>
                <a:spcPct val="150000"/>
              </a:lnSpc>
              <a:spcBef>
                <a:spcPct val="0"/>
              </a:spcBef>
            </a:pPr>
            <a:r>
              <a:rPr lang="en-US" altLang="zh-CN" sz="2400">
                <a:solidFill>
                  <a:prstClr val="black"/>
                </a:solidFill>
                <a:latin typeface="楷体" panose="02010609060101010101" pitchFamily="49" charset="-122"/>
                <a:ea typeface="楷体" panose="02010609060101010101" pitchFamily="49" charset="-122"/>
                <a:cs typeface="宋体" panose="02010600030101010101" pitchFamily="2" charset="-122"/>
              </a:rPr>
              <a:t>        ——《</a:t>
            </a:r>
            <a:r>
              <a:rPr lang="zh-CN" altLang="en-US" sz="2400">
                <a:solidFill>
                  <a:prstClr val="black"/>
                </a:solidFill>
                <a:latin typeface="楷体" panose="02010609060101010101" pitchFamily="49" charset="-122"/>
                <a:ea typeface="楷体" panose="02010609060101010101" pitchFamily="49" charset="-122"/>
                <a:cs typeface="宋体" panose="02010600030101010101" pitchFamily="2" charset="-122"/>
              </a:rPr>
              <a:t>世界历史</a:t>
            </a:r>
            <a:r>
              <a:rPr lang="en-US" altLang="zh-CN" sz="2400">
                <a:solidFill>
                  <a:prstClr val="black"/>
                </a:solidFill>
                <a:latin typeface="楷体" panose="02010609060101010101" pitchFamily="49" charset="-122"/>
                <a:ea typeface="楷体" panose="02010609060101010101" pitchFamily="49" charset="-122"/>
                <a:cs typeface="宋体" panose="02010600030101010101" pitchFamily="2" charset="-122"/>
              </a:rPr>
              <a:t>》</a:t>
            </a:r>
          </a:p>
        </p:txBody>
      </p:sp>
      <p:sp>
        <p:nvSpPr>
          <p:cNvPr id="3" name="直接连接符 2"/>
          <p:cNvSpPr/>
          <p:nvPr/>
        </p:nvSpPr>
        <p:spPr>
          <a:xfrm>
            <a:off x="4678592" y="2354176"/>
            <a:ext cx="846047" cy="1"/>
          </a:xfrm>
          <a:prstGeom prst="line">
            <a:avLst/>
          </a:prstGeom>
          <a:ln w="155575" cap="flat" cmpd="sng">
            <a:solidFill>
              <a:schemeClr val="tx1"/>
            </a:solidFill>
            <a:prstDash val="solid"/>
            <a:headEnd type="none" w="med" len="med"/>
            <a:tailEnd type="triangle" w="med" len="med"/>
          </a:ln>
        </p:spPr>
        <p:txBody>
          <a:bodyPr/>
          <a:lstStyle/>
          <a:p>
            <a:endParaRPr/>
          </a:p>
        </p:txBody>
      </p:sp>
      <p:sp>
        <p:nvSpPr>
          <p:cNvPr id="4" name="文本框 309254"/>
          <p:cNvSpPr txBox="1"/>
          <p:nvPr/>
        </p:nvSpPr>
        <p:spPr>
          <a:xfrm>
            <a:off x="5622999" y="1754012"/>
            <a:ext cx="2973149" cy="1754326"/>
          </a:xfrm>
          <a:prstGeom prst="rect">
            <a:avLst/>
          </a:prstGeom>
          <a:solidFill>
            <a:schemeClr val="bg1">
              <a:lumMod val="95000"/>
            </a:schemeClr>
          </a:solidFill>
          <a:ln w="9525">
            <a:solidFill>
              <a:srgbClr val="C00000"/>
            </a:solidFill>
          </a:ln>
        </p:spPr>
        <p:txBody>
          <a:bodyPr wrap="square">
            <a:spAutoFit/>
          </a:bodyPr>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anose="02010600030101010101" pitchFamily="2" charset="-122"/>
                <a:cs typeface="+mn-cs"/>
              </a:defRPr>
            </a:lvl9pPr>
          </a:lstStyle>
          <a:p>
            <a:pPr>
              <a:spcBef>
                <a:spcPct val="50000"/>
              </a:spcBef>
            </a:pPr>
            <a:r>
              <a:rPr lang="zh-CN" altLang="en-US" sz="3600">
                <a:solidFill>
                  <a:prstClr val="black"/>
                </a:solidFill>
                <a:latin typeface="黑体" panose="02010609060101010101" pitchFamily="49" charset="-122"/>
                <a:ea typeface="黑体" panose="02010609060101010101" pitchFamily="49" charset="-122"/>
                <a:cs typeface="宋体" panose="02010600030101010101" pitchFamily="2" charset="-122"/>
              </a:rPr>
              <a:t>（</a:t>
            </a:r>
            <a:r>
              <a:rPr lang="en-US" altLang="zh-CN" sz="3600">
                <a:solidFill>
                  <a:prstClr val="black"/>
                </a:solidFill>
                <a:latin typeface="黑体" panose="02010609060101010101" pitchFamily="49" charset="-122"/>
                <a:ea typeface="黑体" panose="02010609060101010101" pitchFamily="49" charset="-122"/>
                <a:cs typeface="宋体" panose="02010600030101010101" pitchFamily="2" charset="-122"/>
              </a:rPr>
              <a:t>3</a:t>
            </a:r>
            <a:r>
              <a:rPr lang="zh-CN" altLang="en-US" sz="3600">
                <a:solidFill>
                  <a:prstClr val="black"/>
                </a:solidFill>
                <a:latin typeface="黑体" panose="02010609060101010101" pitchFamily="49" charset="-122"/>
                <a:ea typeface="黑体" panose="02010609060101010101" pitchFamily="49" charset="-122"/>
                <a:cs typeface="宋体" panose="02010600030101010101" pitchFamily="2" charset="-122"/>
              </a:rPr>
              <a:t>）经济体制：实行单一的公有制</a:t>
            </a:r>
          </a:p>
        </p:txBody>
      </p:sp>
      <p:sp>
        <p:nvSpPr>
          <p:cNvPr id="5" name="矩形 4"/>
          <p:cNvSpPr/>
          <p:nvPr/>
        </p:nvSpPr>
        <p:spPr>
          <a:xfrm>
            <a:off x="690089" y="4390919"/>
            <a:ext cx="7906058" cy="2131353"/>
          </a:xfrm>
          <a:prstGeom prst="rect">
            <a:avLst/>
          </a:prstGeom>
          <a:solidFill>
            <a:schemeClr val="tx1"/>
          </a:solidFill>
          <a:ln w="28575" cap="flat" cmpd="sng">
            <a:noFill/>
            <a:prstDash val="solid"/>
            <a:miter/>
            <a:headEnd type="none" w="med" len="med"/>
            <a:tailEnd type="none" w="med" len="med"/>
          </a:ln>
        </p:spPr>
        <p:txBody>
          <a:bodyPr wrap="square">
            <a:spAutoFit/>
          </a:bodyPr>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anose="02010600030101010101" pitchFamily="2" charset="-122"/>
                <a:cs typeface="+mn-cs"/>
              </a:defRPr>
            </a:lvl9pPr>
          </a:lstStyle>
          <a:p>
            <a:pPr>
              <a:lnSpc>
                <a:spcPts val="5300"/>
              </a:lnSpc>
            </a:pPr>
            <a:r>
              <a:rPr lang="zh-CN" altLang="en-US" sz="3600">
                <a:solidFill>
                  <a:prstClr val="white"/>
                </a:solidFill>
                <a:latin typeface="黑体" panose="02010609060101010101" pitchFamily="49" charset="-122"/>
                <a:ea typeface="黑体" panose="02010609060101010101" pitchFamily="49" charset="-122"/>
              </a:rPr>
              <a:t>斯大林模式</a:t>
            </a:r>
            <a:endParaRPr lang="en-US" altLang="zh-CN" sz="3600">
              <a:solidFill>
                <a:prstClr val="white"/>
              </a:solidFill>
              <a:latin typeface="黑体" pitchFamily="49" charset="-122"/>
              <a:ea typeface="黑体" pitchFamily="49" charset="-122"/>
            </a:endParaRPr>
          </a:p>
          <a:p>
            <a:pPr>
              <a:lnSpc>
                <a:spcPts val="5300"/>
              </a:lnSpc>
            </a:pPr>
            <a:r>
              <a:rPr lang="en-US" altLang="zh-CN" sz="3600">
                <a:solidFill>
                  <a:prstClr val="white"/>
                </a:solidFill>
                <a:latin typeface="黑体" panose="02010609060101010101" pitchFamily="49" charset="-122"/>
                <a:ea typeface="黑体" panose="02010609060101010101" pitchFamily="49" charset="-122"/>
              </a:rPr>
              <a:t>=</a:t>
            </a:r>
            <a:r>
              <a:rPr lang="zh-CN" altLang="en-US" sz="3600">
                <a:solidFill>
                  <a:prstClr val="white"/>
                </a:solidFill>
                <a:latin typeface="黑体" panose="02010609060101010101" pitchFamily="49" charset="-122"/>
                <a:ea typeface="黑体" panose="02010609060101010101" pitchFamily="49" charset="-122"/>
              </a:rPr>
              <a:t>优先发展重工业 </a:t>
            </a:r>
            <a:r>
              <a:rPr lang="en-US" altLang="zh-CN" sz="3600">
                <a:solidFill>
                  <a:prstClr val="white"/>
                </a:solidFill>
                <a:latin typeface="黑体" panose="02010609060101010101" pitchFamily="49" charset="-122"/>
                <a:ea typeface="黑体" panose="02010609060101010101" pitchFamily="49" charset="-122"/>
              </a:rPr>
              <a:t>+</a:t>
            </a:r>
            <a:r>
              <a:rPr lang="zh-CN" altLang="en-US" sz="3600">
                <a:solidFill>
                  <a:prstClr val="white"/>
                </a:solidFill>
                <a:latin typeface="黑体" panose="02010609060101010101" pitchFamily="49" charset="-122"/>
                <a:ea typeface="黑体" panose="02010609060101010101" pitchFamily="49" charset="-122"/>
              </a:rPr>
              <a:t>农业集体化</a:t>
            </a:r>
            <a:r>
              <a:rPr lang="en-US" altLang="zh-CN" sz="3600">
                <a:solidFill>
                  <a:prstClr val="white"/>
                </a:solidFill>
                <a:latin typeface="黑体" panose="02010609060101010101" pitchFamily="49" charset="-122"/>
                <a:ea typeface="黑体" panose="02010609060101010101" pitchFamily="49" charset="-122"/>
              </a:rPr>
              <a:t>+</a:t>
            </a:r>
            <a:r>
              <a:rPr lang="zh-CN" altLang="en-US" sz="3600">
                <a:solidFill>
                  <a:prstClr val="white"/>
                </a:solidFill>
                <a:latin typeface="黑体" panose="02010609060101010101" pitchFamily="49" charset="-122"/>
                <a:ea typeface="黑体" panose="02010609060101010101" pitchFamily="49" charset="-122"/>
              </a:rPr>
              <a:t>单一公有制</a:t>
            </a:r>
            <a:r>
              <a:rPr lang="en-US" altLang="zh-CN" sz="3600">
                <a:solidFill>
                  <a:prstClr val="white"/>
                </a:solidFill>
                <a:latin typeface="黑体" panose="02010609060101010101" pitchFamily="49" charset="-122"/>
                <a:ea typeface="黑体" panose="02010609060101010101" pitchFamily="49" charset="-122"/>
              </a:rPr>
              <a:t>+</a:t>
            </a:r>
            <a:r>
              <a:rPr lang="zh-CN" altLang="en-US" sz="3600">
                <a:solidFill>
                  <a:prstClr val="white"/>
                </a:solidFill>
                <a:latin typeface="黑体" panose="02010609060101010101" pitchFamily="49" charset="-122"/>
                <a:ea typeface="黑体" panose="02010609060101010101" pitchFamily="49" charset="-122"/>
              </a:rPr>
              <a:t>高度集中的政治体制</a:t>
            </a:r>
          </a:p>
        </p:txBody>
      </p:sp>
    </p:spTree>
    <p:custDataLst>
      <p:tags r:id="rId2"/>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ppt_x"/>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ipe(down)">
                                      <p:cBhvr>
                                        <p:cTn id="1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3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 name="Picture 8"/>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5269103" y="3430186"/>
            <a:ext cx="1970485" cy="28844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9"/>
          <p:cNvSpPr>
            <a:spLocks noChangeArrowheads="1"/>
          </p:cNvSpPr>
          <p:nvPr/>
        </p:nvSpPr>
        <p:spPr bwMode="auto">
          <a:xfrm>
            <a:off x="571473" y="3236511"/>
            <a:ext cx="4374972" cy="31085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zh-CN" altLang="en-US" sz="2800"/>
              <a:t>　　</a:t>
            </a:r>
            <a:r>
              <a:rPr lang="zh-CN" altLang="en-US" sz="2800">
                <a:latin typeface="宋体" panose="02010600030101010101" pitchFamily="2" charset="-122"/>
              </a:rPr>
              <a:t>“</a:t>
            </a:r>
            <a:r>
              <a:rPr lang="zh-CN" altLang="en-US" sz="2800"/>
              <a:t>社会主义究竟是什么样子，苏联搞了很多年，也并没有完全搞清楚。可能列宁的思路比较好，搞了新经济政策，但是后来</a:t>
            </a:r>
            <a:r>
              <a:rPr lang="zh-CN" altLang="en-US" sz="2800">
                <a:solidFill>
                  <a:srgbClr val="FF0000"/>
                </a:solidFill>
              </a:rPr>
              <a:t>苏联的模式僵化</a:t>
            </a:r>
            <a:r>
              <a:rPr lang="zh-CN" altLang="en-US" sz="2800"/>
              <a:t>了。</a:t>
            </a:r>
            <a:r>
              <a:rPr lang="zh-CN" altLang="en-US" sz="2800">
                <a:latin typeface="宋体" panose="02010600030101010101" pitchFamily="2" charset="-122"/>
              </a:rPr>
              <a:t>”</a:t>
            </a:r>
            <a:endParaRPr lang="zh-CN" altLang="en-US" sz="2800"/>
          </a:p>
          <a:p>
            <a:r>
              <a:rPr lang="zh-CN" altLang="en-US" sz="2800"/>
              <a:t>　　　　　　</a:t>
            </a:r>
            <a:r>
              <a:rPr lang="en-US" altLang="zh-CN" sz="2800"/>
              <a:t>——</a:t>
            </a:r>
            <a:r>
              <a:rPr lang="zh-CN" altLang="en-US" sz="2800"/>
              <a:t>邓小平</a:t>
            </a:r>
          </a:p>
        </p:txBody>
      </p:sp>
      <p:sp>
        <p:nvSpPr>
          <p:cNvPr id="4" name="Text Box 11"/>
          <p:cNvSpPr txBox="1">
            <a:spLocks noChangeArrowheads="1"/>
          </p:cNvSpPr>
          <p:nvPr/>
        </p:nvSpPr>
        <p:spPr bwMode="auto">
          <a:xfrm>
            <a:off x="500034" y="983847"/>
            <a:ext cx="4126131" cy="18158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zh-CN" sz="2800"/>
              <a:t>       </a:t>
            </a:r>
            <a:r>
              <a:rPr lang="zh-CN" altLang="en-US" sz="2800"/>
              <a:t>斯大林接过的是一个扶木犁的穷国他留下的是一个拥有核武器的强国</a:t>
            </a:r>
          </a:p>
          <a:p>
            <a:r>
              <a:rPr lang="zh-CN" altLang="en-US" sz="2800"/>
              <a:t>　　　　　　</a:t>
            </a:r>
            <a:r>
              <a:rPr lang="en-US" altLang="zh-CN" sz="2800"/>
              <a:t>——</a:t>
            </a:r>
            <a:r>
              <a:rPr lang="zh-CN" altLang="en-US" sz="2800"/>
              <a:t>丘吉尔　  </a:t>
            </a:r>
          </a:p>
        </p:txBody>
      </p:sp>
      <p:pic>
        <p:nvPicPr>
          <p:cNvPr id="5" name="Picture 13" descr="photo_2006114202347[1]"/>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5278628" y="525060"/>
            <a:ext cx="1924050" cy="28178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 name="图片 1"/>
          <p:cNvPicPr>
            <a:picLocks noChangeAspect="1"/>
          </p:cNvPicPr>
          <p:nvPr>
            <p:custDataLst>
              <p:tags r:id="rId3"/>
            </p:custDataLst>
          </p:nvPr>
        </p:nvPicPr>
        <p:blipFill>
          <a:blip r:embed="rId2">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142844" y="-571528"/>
            <a:ext cx="4296251" cy="1924050"/>
          </a:xfrm>
          <a:prstGeom prst="rect">
            <a:avLst/>
          </a:prstGeom>
        </p:spPr>
      </p:pic>
      <p:sp>
        <p:nvSpPr>
          <p:cNvPr id="3" name="TextBox 2"/>
          <p:cNvSpPr txBox="1"/>
          <p:nvPr/>
        </p:nvSpPr>
        <p:spPr>
          <a:xfrm>
            <a:off x="752033" y="277545"/>
            <a:ext cx="1396093" cy="646331"/>
          </a:xfrm>
          <a:prstGeom prst="rect">
            <a:avLst/>
          </a:prstGeom>
          <a:noFill/>
        </p:spPr>
        <p:txBody>
          <a:bodyPr wrap="square" rtlCol="0">
            <a:spAutoFit/>
          </a:bodyPr>
          <a:lstStyle/>
          <a:p>
            <a:r>
              <a:rPr lang="zh-CN" altLang="en-US" sz="3600">
                <a:solidFill>
                  <a:srgbClr val="FF0000"/>
                </a:solidFill>
              </a:rPr>
              <a:t>评价</a:t>
            </a:r>
          </a:p>
        </p:txBody>
      </p:sp>
      <p:sp>
        <p:nvSpPr>
          <p:cNvPr id="4" name="Rectangle 2"/>
          <p:cNvSpPr/>
          <p:nvPr/>
        </p:nvSpPr>
        <p:spPr>
          <a:xfrm>
            <a:off x="3979919" y="286942"/>
            <a:ext cx="5045699" cy="646331"/>
          </a:xfrm>
          <a:prstGeom prst="rect">
            <a:avLst/>
          </a:prstGeom>
          <a:noFill/>
          <a:ln w="9525">
            <a:noFill/>
          </a:ln>
        </p:spPr>
        <p:txBody>
          <a:bodyPr wrap="square">
            <a:spAutoFit/>
          </a:bodyPr>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anose="02010600030101010101" pitchFamily="2" charset="-122"/>
                <a:cs typeface="+mn-cs"/>
              </a:defRPr>
            </a:lvl9pPr>
          </a:lstStyle>
          <a:p>
            <a:pPr>
              <a:spcBef>
                <a:spcPct val="20000"/>
              </a:spcBef>
            </a:pPr>
            <a:r>
              <a:rPr lang="zh-CN" altLang="en-US" sz="3600">
                <a:solidFill>
                  <a:prstClr val="black"/>
                </a:solidFill>
                <a:latin typeface="黑体" panose="02010609060101010101" pitchFamily="49" charset="-122"/>
                <a:ea typeface="黑体" panose="02010609060101010101" pitchFamily="49" charset="-122"/>
              </a:rPr>
              <a:t>【一个令人惊叹的传奇】</a:t>
            </a:r>
          </a:p>
        </p:txBody>
      </p:sp>
      <p:pic>
        <p:nvPicPr>
          <p:cNvPr id="5" name="Picture 5" descr="工业化数字"/>
          <p:cNvPicPr>
            <a:picLocks noChangeAspect="1"/>
          </p:cNvPicPr>
          <p:nvPr/>
        </p:nvPicPr>
        <p:blipFill>
          <a:blip r:embed="rId4"/>
          <a:stretch>
            <a:fillRect/>
          </a:stretch>
        </p:blipFill>
        <p:spPr>
          <a:xfrm>
            <a:off x="714348" y="2786058"/>
            <a:ext cx="5791643" cy="3130283"/>
          </a:xfrm>
          <a:prstGeom prst="rect">
            <a:avLst/>
          </a:prstGeom>
          <a:noFill/>
          <a:ln w="9525">
            <a:noFill/>
          </a:ln>
        </p:spPr>
      </p:pic>
      <p:sp>
        <p:nvSpPr>
          <p:cNvPr id="6" name="Text Box 11"/>
          <p:cNvSpPr txBox="1"/>
          <p:nvPr/>
        </p:nvSpPr>
        <p:spPr>
          <a:xfrm>
            <a:off x="324911" y="931794"/>
            <a:ext cx="8473414" cy="830997"/>
          </a:xfrm>
          <a:prstGeom prst="rect">
            <a:avLst/>
          </a:prstGeom>
          <a:solidFill>
            <a:srgbClr val="000000"/>
          </a:solidFill>
          <a:ln w="9525">
            <a:noFill/>
          </a:ln>
        </p:spPr>
        <p:txBody>
          <a:bodyPr wrap="square">
            <a:spAutoFit/>
          </a:bodyPr>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anose="02010600030101010101" pitchFamily="2" charset="-122"/>
                <a:cs typeface="+mn-cs"/>
              </a:defRPr>
            </a:lvl9pPr>
          </a:lstStyle>
          <a:p>
            <a:r>
              <a:rPr lang="zh-CN" altLang="en-US" sz="2400" b="1">
                <a:solidFill>
                  <a:srgbClr val="FF0000"/>
                </a:solidFill>
                <a:latin typeface="黑体" panose="02010609060101010101" pitchFamily="49" charset="-122"/>
                <a:ea typeface="黑体" panose="02010609060101010101" pitchFamily="49" charset="-122"/>
              </a:rPr>
              <a:t>积极作用：</a:t>
            </a:r>
            <a:endParaRPr lang="en-US" altLang="zh-CN" sz="2400" b="1">
              <a:solidFill>
                <a:srgbClr val="FF0000"/>
              </a:solidFill>
              <a:latin typeface="黑体" pitchFamily="49" charset="-122"/>
              <a:ea typeface="黑体" pitchFamily="49" charset="-122"/>
            </a:endParaRPr>
          </a:p>
          <a:p>
            <a:r>
              <a:rPr lang="en-US" altLang="zh-CN" sz="2400" b="1" smtClean="0">
                <a:solidFill>
                  <a:srgbClr val="FF0000"/>
                </a:solidFill>
                <a:latin typeface="黑体" panose="02010609060101010101" pitchFamily="49" charset="-122"/>
                <a:ea typeface="黑体" panose="02010609060101010101" pitchFamily="49" charset="-122"/>
              </a:rPr>
              <a:t>1.</a:t>
            </a:r>
            <a:r>
              <a:rPr lang="zh-CN" altLang="en-US" sz="2400" b="1" smtClean="0">
                <a:solidFill>
                  <a:srgbClr val="FF0000"/>
                </a:solidFill>
                <a:latin typeface="黑体" panose="02010609060101010101" pitchFamily="49" charset="-122"/>
                <a:ea typeface="黑体" panose="02010609060101010101" pitchFamily="49" charset="-122"/>
              </a:rPr>
              <a:t>在</a:t>
            </a:r>
            <a:r>
              <a:rPr lang="zh-CN" altLang="en-US" sz="2400" b="1">
                <a:solidFill>
                  <a:srgbClr val="FF0000"/>
                </a:solidFill>
                <a:latin typeface="黑体" panose="02010609060101010101" pitchFamily="49" charset="-122"/>
                <a:ea typeface="黑体" panose="02010609060101010101" pitchFamily="49" charset="-122"/>
              </a:rPr>
              <a:t>较短时间里实现了经济的快速发展，实现了</a:t>
            </a:r>
            <a:r>
              <a:rPr lang="zh-CN" altLang="en-US" sz="2400" b="1" smtClean="0">
                <a:solidFill>
                  <a:srgbClr val="FF0000"/>
                </a:solidFill>
                <a:latin typeface="黑体" panose="02010609060101010101" pitchFamily="49" charset="-122"/>
                <a:ea typeface="黑体" panose="02010609060101010101" pitchFamily="49" charset="-122"/>
              </a:rPr>
              <a:t>工业化</a:t>
            </a:r>
            <a:endParaRPr lang="zh-CN" altLang="en-US" sz="2400" b="1">
              <a:solidFill>
                <a:srgbClr val="FF0000"/>
              </a:solidFill>
              <a:latin typeface="黑体" panose="02010609060101010101" pitchFamily="49" charset="-122"/>
              <a:ea typeface="黑体" panose="02010609060101010101" pitchFamily="49" charset="-122"/>
            </a:endParaRPr>
          </a:p>
        </p:txBody>
      </p:sp>
      <p:sp>
        <p:nvSpPr>
          <p:cNvPr id="8" name="文本框 315401"/>
          <p:cNvSpPr txBox="1"/>
          <p:nvPr/>
        </p:nvSpPr>
        <p:spPr>
          <a:xfrm>
            <a:off x="357158" y="2786058"/>
            <a:ext cx="8515958" cy="3539430"/>
          </a:xfrm>
          <a:prstGeom prst="rect">
            <a:avLst/>
          </a:prstGeom>
          <a:solidFill>
            <a:schemeClr val="bg1"/>
          </a:solidFill>
          <a:ln w="9525">
            <a:noFill/>
          </a:ln>
        </p:spPr>
        <p:txBody>
          <a:bodyPr wrap="square">
            <a:spAutoFit/>
          </a:bodyPr>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anose="02010600030101010101" pitchFamily="2" charset="-122"/>
                <a:cs typeface="+mn-cs"/>
              </a:defRPr>
            </a:lvl9pPr>
          </a:lstStyle>
          <a:p>
            <a:pPr>
              <a:spcBef>
                <a:spcPct val="0"/>
              </a:spcBef>
            </a:pPr>
            <a:r>
              <a:rPr lang="en-US" altLang="zh-CN" sz="2800">
                <a:solidFill>
                  <a:prstClr val="black"/>
                </a:solidFill>
                <a:latin typeface="楷体" panose="02010609060101010101" pitchFamily="49" charset="-122"/>
                <a:ea typeface="楷体" panose="02010609060101010101" pitchFamily="49" charset="-122"/>
              </a:rPr>
              <a:t>    </a:t>
            </a:r>
            <a:r>
              <a:rPr lang="zh-CN" altLang="en-US" sz="2800">
                <a:solidFill>
                  <a:prstClr val="black"/>
                </a:solidFill>
                <a:latin typeface="楷体" panose="02010609060101010101" pitchFamily="49" charset="-122"/>
                <a:ea typeface="楷体" panose="02010609060101010101" pitchFamily="49" charset="-122"/>
              </a:rPr>
              <a:t>人类社会自此有了</a:t>
            </a:r>
            <a:r>
              <a:rPr lang="zh-CN" altLang="en-US" sz="2800">
                <a:solidFill>
                  <a:srgbClr val="FF0000"/>
                </a:solidFill>
                <a:latin typeface="楷体" panose="02010609060101010101" pitchFamily="49" charset="-122"/>
                <a:ea typeface="楷体" panose="02010609060101010101" pitchFamily="49" charset="-122"/>
              </a:rPr>
              <a:t>两种现代化途径</a:t>
            </a:r>
            <a:r>
              <a:rPr lang="zh-CN" altLang="en-US" sz="2800">
                <a:solidFill>
                  <a:prstClr val="black"/>
                </a:solidFill>
                <a:latin typeface="楷体" panose="02010609060101010101" pitchFamily="49" charset="-122"/>
                <a:ea typeface="楷体" panose="02010609060101010101" pitchFamily="49" charset="-122"/>
              </a:rPr>
              <a:t>，即以英国为代表的</a:t>
            </a:r>
            <a:r>
              <a:rPr lang="zh-CN" altLang="en-US" sz="2800">
                <a:solidFill>
                  <a:srgbClr val="FF0000"/>
                </a:solidFill>
                <a:latin typeface="楷体" panose="02010609060101010101" pitchFamily="49" charset="-122"/>
                <a:ea typeface="楷体" panose="02010609060101010101" pitchFamily="49" charset="-122"/>
              </a:rPr>
              <a:t>资本主义现代化途径</a:t>
            </a:r>
            <a:r>
              <a:rPr lang="zh-CN" altLang="en-US" sz="2800">
                <a:solidFill>
                  <a:prstClr val="black"/>
                </a:solidFill>
                <a:latin typeface="楷体" panose="02010609060101010101" pitchFamily="49" charset="-122"/>
                <a:ea typeface="楷体" panose="02010609060101010101" pitchFamily="49" charset="-122"/>
              </a:rPr>
              <a:t>和以斯大林模式为代表的</a:t>
            </a:r>
            <a:r>
              <a:rPr lang="zh-CN" altLang="en-US" sz="2800">
                <a:solidFill>
                  <a:srgbClr val="FF0000"/>
                </a:solidFill>
                <a:latin typeface="楷体" panose="02010609060101010101" pitchFamily="49" charset="-122"/>
                <a:ea typeface="楷体" panose="02010609060101010101" pitchFamily="49" charset="-122"/>
              </a:rPr>
              <a:t>社会主义现代化途径</a:t>
            </a:r>
            <a:r>
              <a:rPr lang="zh-CN" altLang="en-US" sz="2800">
                <a:solidFill>
                  <a:prstClr val="black"/>
                </a:solidFill>
                <a:latin typeface="楷体" panose="02010609060101010101" pitchFamily="49" charset="-122"/>
                <a:ea typeface="楷体" panose="02010609060101010101" pitchFamily="49" charset="-122"/>
              </a:rPr>
              <a:t>。前者走的是轻工业先行，通过市场调节经济生活的道路，</a:t>
            </a:r>
            <a:r>
              <a:rPr lang="en-US" altLang="zh-CN" sz="2800">
                <a:solidFill>
                  <a:prstClr val="black"/>
                </a:solidFill>
                <a:latin typeface="楷体" panose="02010609060101010101" pitchFamily="49" charset="-122"/>
                <a:ea typeface="楷体" panose="02010609060101010101" pitchFamily="49" charset="-122"/>
              </a:rPr>
              <a:t>……</a:t>
            </a:r>
            <a:r>
              <a:rPr lang="zh-CN" altLang="en-US" sz="2800">
                <a:solidFill>
                  <a:prstClr val="black"/>
                </a:solidFill>
                <a:latin typeface="楷体" panose="02010609060101010101" pitchFamily="49" charset="-122"/>
                <a:ea typeface="楷体" panose="02010609060101010101" pitchFamily="49" charset="-122"/>
              </a:rPr>
              <a:t>后者走的是重工业先行的道路，中央政府通过强有力的计划手段对包括经济活动在内的全部社会生活进行全面干预。</a:t>
            </a:r>
          </a:p>
          <a:p>
            <a:pPr>
              <a:spcBef>
                <a:spcPct val="0"/>
              </a:spcBef>
            </a:pPr>
            <a:r>
              <a:rPr lang="zh-CN" altLang="en-US" sz="2800">
                <a:solidFill>
                  <a:prstClr val="black"/>
                </a:solidFill>
                <a:latin typeface="楷体" panose="02010609060101010101" pitchFamily="49" charset="-122"/>
                <a:ea typeface="楷体" panose="02010609060101010101" pitchFamily="49" charset="-122"/>
              </a:rPr>
              <a:t>                        </a:t>
            </a:r>
            <a:r>
              <a:rPr lang="en-US" altLang="zh-CN" sz="2800">
                <a:solidFill>
                  <a:prstClr val="black"/>
                </a:solidFill>
                <a:latin typeface="楷体" panose="02010609060101010101" pitchFamily="49" charset="-122"/>
                <a:ea typeface="楷体" panose="02010609060101010101" pitchFamily="49" charset="-122"/>
              </a:rPr>
              <a:t>——</a:t>
            </a:r>
            <a:r>
              <a:rPr lang="zh-CN" altLang="en-US" sz="2800">
                <a:solidFill>
                  <a:prstClr val="black"/>
                </a:solidFill>
                <a:latin typeface="楷体" panose="02010609060101010101" pitchFamily="49" charset="-122"/>
                <a:ea typeface="楷体" panose="02010609060101010101" pitchFamily="49" charset="-122"/>
              </a:rPr>
              <a:t>沈宗武所著</a:t>
            </a:r>
            <a:r>
              <a:rPr lang="en-US" altLang="zh-CN" sz="2800">
                <a:solidFill>
                  <a:prstClr val="black"/>
                </a:solidFill>
                <a:latin typeface="楷体" panose="02010609060101010101" pitchFamily="49" charset="-122"/>
                <a:ea typeface="楷体" panose="02010609060101010101" pitchFamily="49" charset="-122"/>
              </a:rPr>
              <a:t>《</a:t>
            </a:r>
            <a:r>
              <a:rPr lang="zh-CN" altLang="en-US" sz="2800">
                <a:solidFill>
                  <a:prstClr val="black"/>
                </a:solidFill>
                <a:latin typeface="楷体" panose="02010609060101010101" pitchFamily="49" charset="-122"/>
                <a:ea typeface="楷体" panose="02010609060101010101" pitchFamily="49" charset="-122"/>
              </a:rPr>
              <a:t>斯大林模式的现代省思 </a:t>
            </a:r>
            <a:r>
              <a:rPr lang="en-US" altLang="zh-CN" sz="2800">
                <a:solidFill>
                  <a:prstClr val="black"/>
                </a:solidFill>
                <a:latin typeface="楷体" panose="02010609060101010101" pitchFamily="49" charset="-122"/>
                <a:ea typeface="楷体" panose="02010609060101010101" pitchFamily="49" charset="-122"/>
              </a:rPr>
              <a:t>》</a:t>
            </a:r>
          </a:p>
        </p:txBody>
      </p:sp>
      <p:sp>
        <p:nvSpPr>
          <p:cNvPr id="9" name="Text Box 11"/>
          <p:cNvSpPr txBox="1"/>
          <p:nvPr/>
        </p:nvSpPr>
        <p:spPr>
          <a:xfrm>
            <a:off x="357158" y="1785926"/>
            <a:ext cx="8473412" cy="461665"/>
          </a:xfrm>
          <a:prstGeom prst="rect">
            <a:avLst/>
          </a:prstGeom>
          <a:solidFill>
            <a:srgbClr val="000000"/>
          </a:solidFill>
          <a:ln w="9525">
            <a:noFill/>
          </a:ln>
        </p:spPr>
        <p:txBody>
          <a:bodyPr wrap="square">
            <a:spAutoFit/>
          </a:bodyPr>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anose="02010600030101010101" pitchFamily="2" charset="-122"/>
                <a:cs typeface="+mn-cs"/>
              </a:defRPr>
            </a:lvl9pPr>
          </a:lstStyle>
          <a:p>
            <a:r>
              <a:rPr lang="en-US" altLang="zh-CN" sz="2400" b="1" smtClean="0">
                <a:solidFill>
                  <a:prstClr val="white"/>
                </a:solidFill>
                <a:latin typeface="黑体" panose="02010609060101010101" pitchFamily="49" charset="-122"/>
                <a:ea typeface="黑体" panose="02010609060101010101" pitchFamily="49" charset="-122"/>
              </a:rPr>
              <a:t>2.</a:t>
            </a:r>
            <a:r>
              <a:rPr lang="zh-CN" altLang="en-US" sz="2400" b="1" smtClean="0">
                <a:solidFill>
                  <a:prstClr val="white"/>
                </a:solidFill>
                <a:latin typeface="黑体" panose="02010609060101010101" pitchFamily="49" charset="-122"/>
                <a:ea typeface="黑体" panose="02010609060101010101" pitchFamily="49" charset="-122"/>
              </a:rPr>
              <a:t>开创</a:t>
            </a:r>
            <a:r>
              <a:rPr lang="zh-CN" altLang="en-US" sz="2400" b="1">
                <a:solidFill>
                  <a:prstClr val="white"/>
                </a:solidFill>
                <a:latin typeface="黑体" panose="02010609060101010101" pitchFamily="49" charset="-122"/>
                <a:ea typeface="黑体" panose="02010609060101010101" pitchFamily="49" charset="-122"/>
              </a:rPr>
              <a:t>了计划经济体制和新型工业化</a:t>
            </a:r>
            <a:r>
              <a:rPr lang="zh-CN" altLang="en-US" sz="2400" b="1" smtClean="0">
                <a:solidFill>
                  <a:prstClr val="white"/>
                </a:solidFill>
                <a:latin typeface="黑体" panose="02010609060101010101" pitchFamily="49" charset="-122"/>
                <a:ea typeface="黑体" panose="02010609060101010101" pitchFamily="49" charset="-122"/>
              </a:rPr>
              <a:t>模式</a:t>
            </a:r>
            <a:endParaRPr lang="zh-CN" altLang="en-US" sz="2400" b="1">
              <a:solidFill>
                <a:prstClr val="black"/>
              </a:solidFill>
              <a:latin typeface="黑体" pitchFamily="49" charset="-122"/>
              <a:ea typeface="黑体" pitchFamily="49" charset="-122"/>
            </a:endParaRPr>
          </a:p>
        </p:txBody>
      </p:sp>
      <p:sp>
        <p:nvSpPr>
          <p:cNvPr id="10" name="文本占位符 358402"/>
          <p:cNvSpPr>
            <a:spLocks noGrp="1"/>
          </p:cNvSpPr>
          <p:nvPr/>
        </p:nvSpPr>
        <p:spPr>
          <a:xfrm>
            <a:off x="357158" y="2857496"/>
            <a:ext cx="8515964" cy="3429024"/>
          </a:xfrm>
          <a:prstGeom prst="rect">
            <a:avLst/>
          </a:prstGeom>
          <a:solidFill>
            <a:schemeClr val="bg1"/>
          </a:solidFill>
          <a:ln w="9525">
            <a:noFill/>
          </a:ln>
        </p:spPr>
        <p:txBody>
          <a:bodyPr/>
          <a:lstStyle>
            <a:lvl1pPr marL="342900" lvl="0" indent="-342900" algn="l" defTabSz="914400" rtl="0" eaLnBrk="1" fontAlgn="base" latinLnBrk="0" hangingPunct="1">
              <a:lnSpc>
                <a:spcPct val="100000"/>
              </a:lnSpc>
              <a:spcBef>
                <a:spcPct val="20000"/>
              </a:spcBef>
              <a:spcAft>
                <a:spcPct val="0"/>
              </a:spcAft>
              <a:buChar char="•"/>
              <a:defRPr sz="3200" b="0" i="0" u="none" kern="1200" baseline="0">
                <a:solidFill>
                  <a:schemeClr val="tx1"/>
                </a:solidFill>
                <a:latin typeface="+mn-lt"/>
                <a:ea typeface="+mn-ea"/>
                <a:cs typeface="+mn-cs"/>
              </a:defRPr>
            </a:lvl1pPr>
            <a:lvl2pPr marL="742950" lvl="1" indent="-285750" algn="l" defTabSz="914400" rtl="0" eaLnBrk="1" fontAlgn="base" latinLnBrk="0" hangingPunct="1">
              <a:lnSpc>
                <a:spcPct val="100000"/>
              </a:lnSpc>
              <a:spcBef>
                <a:spcPct val="20000"/>
              </a:spcBef>
              <a:spcAft>
                <a:spcPct val="0"/>
              </a:spcAft>
              <a:buChar char="–"/>
              <a:defRPr sz="2800" b="0" i="0" u="none" kern="1200" baseline="0">
                <a:solidFill>
                  <a:schemeClr val="tx1"/>
                </a:solidFill>
                <a:latin typeface="+mn-lt"/>
                <a:ea typeface="+mn-ea"/>
                <a:cs typeface="+mn-cs"/>
              </a:defRPr>
            </a:lvl2pPr>
            <a:lvl3pPr marL="1143000" lvl="2" indent="-22860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mn-lt"/>
                <a:ea typeface="+mn-ea"/>
                <a:cs typeface="+mn-cs"/>
              </a:defRPr>
            </a:lvl3pPr>
            <a:lvl4pPr marL="1600200" lvl="3"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4pPr>
            <a:lvl5pPr marL="2057400" lvl="4"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5pPr>
            <a:lvl6pPr marL="2514600" lvl="5"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6pPr>
            <a:lvl7pPr marL="2971800" lvl="6"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7pPr>
            <a:lvl8pPr marL="3429000" lvl="7"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8pPr>
            <a:lvl9pPr marL="3886200" lvl="8"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9pPr>
          </a:lstStyle>
          <a:p>
            <a:pPr marL="0" indent="0">
              <a:lnSpc>
                <a:spcPts val="4500"/>
              </a:lnSpc>
              <a:spcBef>
                <a:spcPct val="0"/>
              </a:spcBef>
              <a:buFontTx/>
              <a:buNone/>
            </a:pPr>
            <a:r>
              <a:rPr lang="en-US" altLang="zh-CN" sz="2800">
                <a:solidFill>
                  <a:srgbClr val="FF0000"/>
                </a:solidFill>
                <a:latin typeface="楷体" panose="02010609060101010101" pitchFamily="49" charset="-122"/>
                <a:ea typeface="楷体" panose="02010609060101010101" pitchFamily="49" charset="-122"/>
              </a:rPr>
              <a:t>1941</a:t>
            </a:r>
            <a:r>
              <a:rPr lang="zh-CN" altLang="en-US" sz="2800">
                <a:solidFill>
                  <a:srgbClr val="FF0000"/>
                </a:solidFill>
                <a:latin typeface="楷体" panose="02010609060101010101" pitchFamily="49" charset="-122"/>
                <a:ea typeface="楷体" panose="02010609060101010101" pitchFamily="49" charset="-122"/>
              </a:rPr>
              <a:t>年</a:t>
            </a:r>
            <a:r>
              <a:rPr lang="zh-CN" altLang="en-US" sz="2800">
                <a:solidFill>
                  <a:prstClr val="black"/>
                </a:solidFill>
                <a:latin typeface="楷体" panose="02010609060101010101" pitchFamily="49" charset="-122"/>
                <a:ea typeface="楷体" panose="02010609060101010101" pitchFamily="49" charset="-122"/>
              </a:rPr>
              <a:t>，希特勒发动袭击后，苏联只用了</a:t>
            </a:r>
            <a:r>
              <a:rPr lang="en-US" altLang="zh-CN" sz="2800">
                <a:solidFill>
                  <a:srgbClr val="FF0000"/>
                </a:solidFill>
                <a:latin typeface="楷体" panose="02010609060101010101" pitchFamily="49" charset="-122"/>
                <a:ea typeface="楷体" panose="02010609060101010101" pitchFamily="49" charset="-122"/>
              </a:rPr>
              <a:t>8</a:t>
            </a:r>
            <a:r>
              <a:rPr lang="zh-CN" altLang="en-US" sz="2800">
                <a:solidFill>
                  <a:srgbClr val="FF0000"/>
                </a:solidFill>
                <a:latin typeface="楷体" panose="02010609060101010101" pitchFamily="49" charset="-122"/>
                <a:ea typeface="楷体" panose="02010609060101010101" pitchFamily="49" charset="-122"/>
              </a:rPr>
              <a:t>天</a:t>
            </a:r>
            <a:r>
              <a:rPr lang="zh-CN" altLang="en-US" sz="2800">
                <a:solidFill>
                  <a:prstClr val="black"/>
                </a:solidFill>
                <a:latin typeface="楷体" panose="02010609060101010101" pitchFamily="49" charset="-122"/>
                <a:ea typeface="楷体" panose="02010609060101010101" pitchFamily="49" charset="-122"/>
              </a:rPr>
              <a:t>时间就征集了</a:t>
            </a:r>
            <a:r>
              <a:rPr lang="en-US" altLang="zh-CN" sz="2800">
                <a:solidFill>
                  <a:prstClr val="black"/>
                </a:solidFill>
                <a:latin typeface="楷体" panose="02010609060101010101" pitchFamily="49" charset="-122"/>
                <a:ea typeface="楷体" panose="02010609060101010101" pitchFamily="49" charset="-122"/>
              </a:rPr>
              <a:t>530</a:t>
            </a:r>
            <a:r>
              <a:rPr lang="zh-CN" altLang="en-US" sz="2800">
                <a:solidFill>
                  <a:prstClr val="black"/>
                </a:solidFill>
                <a:latin typeface="楷体" panose="02010609060101010101" pitchFamily="49" charset="-122"/>
                <a:ea typeface="楷体" panose="02010609060101010101" pitchFamily="49" charset="-122"/>
              </a:rPr>
              <a:t>万人入伍，仅用</a:t>
            </a:r>
            <a:r>
              <a:rPr lang="en-US" altLang="zh-CN" sz="2800">
                <a:solidFill>
                  <a:srgbClr val="FF0000"/>
                </a:solidFill>
                <a:latin typeface="楷体" panose="02010609060101010101" pitchFamily="49" charset="-122"/>
                <a:ea typeface="楷体" panose="02010609060101010101" pitchFamily="49" charset="-122"/>
              </a:rPr>
              <a:t>4</a:t>
            </a:r>
            <a:r>
              <a:rPr lang="zh-CN" altLang="en-US" sz="2800">
                <a:solidFill>
                  <a:srgbClr val="FF0000"/>
                </a:solidFill>
                <a:latin typeface="楷体" panose="02010609060101010101" pitchFamily="49" charset="-122"/>
                <a:ea typeface="楷体" panose="02010609060101010101" pitchFamily="49" charset="-122"/>
              </a:rPr>
              <a:t>个月</a:t>
            </a:r>
            <a:r>
              <a:rPr lang="zh-CN" altLang="en-US" sz="2800">
                <a:solidFill>
                  <a:prstClr val="black"/>
                </a:solidFill>
                <a:latin typeface="楷体" panose="02010609060101010101" pitchFamily="49" charset="-122"/>
                <a:ea typeface="楷体" panose="02010609060101010101" pitchFamily="49" charset="-122"/>
              </a:rPr>
              <a:t>就建立了强大的军事工业基地。</a:t>
            </a:r>
            <a:endParaRPr lang="en-US" altLang="zh-CN" sz="2800">
              <a:solidFill>
                <a:prstClr val="black"/>
              </a:solidFill>
              <a:latin typeface="楷体" pitchFamily="49" charset="-122"/>
              <a:ea typeface="楷体" panose="02010609060101010101" pitchFamily="49" charset="-122"/>
            </a:endParaRPr>
          </a:p>
          <a:p>
            <a:pPr marL="0" indent="0">
              <a:lnSpc>
                <a:spcPts val="4500"/>
              </a:lnSpc>
              <a:spcBef>
                <a:spcPct val="0"/>
              </a:spcBef>
              <a:buFontTx/>
              <a:buNone/>
            </a:pPr>
            <a:r>
              <a:rPr lang="en-US" altLang="zh-CN" sz="2800">
                <a:solidFill>
                  <a:prstClr val="black"/>
                </a:solidFill>
                <a:latin typeface="楷体" panose="02010609060101010101" pitchFamily="49" charset="-122"/>
                <a:ea typeface="楷体" panose="02010609060101010101" pitchFamily="49" charset="-122"/>
              </a:rPr>
              <a:t>     </a:t>
            </a:r>
            <a:endParaRPr lang="en-US" altLang="zh-CN" sz="2800" smtClean="0">
              <a:solidFill>
                <a:prstClr val="black"/>
              </a:solidFill>
              <a:latin typeface="楷体" pitchFamily="49" charset="-122"/>
              <a:ea typeface="楷体" panose="02010609060101010101" pitchFamily="49" charset="-122"/>
            </a:endParaRPr>
          </a:p>
          <a:p>
            <a:pPr marL="0" indent="0">
              <a:lnSpc>
                <a:spcPts val="4500"/>
              </a:lnSpc>
              <a:spcBef>
                <a:spcPct val="0"/>
              </a:spcBef>
              <a:buFontTx/>
              <a:buNone/>
            </a:pPr>
            <a:r>
              <a:rPr lang="en-US" altLang="zh-CN" sz="2800" smtClean="0">
                <a:solidFill>
                  <a:prstClr val="black"/>
                </a:solidFill>
                <a:latin typeface="楷体" panose="02010609060101010101" pitchFamily="49" charset="-122"/>
                <a:ea typeface="楷体" panose="02010609060101010101" pitchFamily="49" charset="-122"/>
              </a:rPr>
              <a:t>    ——</a:t>
            </a:r>
            <a:r>
              <a:rPr lang="zh-CN" altLang="en-US" sz="2800">
                <a:solidFill>
                  <a:srgbClr val="000000"/>
                </a:solidFill>
                <a:latin typeface="楷体" panose="02010609060101010101" pitchFamily="49" charset="-122"/>
                <a:ea typeface="楷体" panose="02010609060101010101" pitchFamily="49" charset="-122"/>
              </a:rPr>
              <a:t>摘编自</a:t>
            </a:r>
            <a:r>
              <a:rPr lang="en-US" altLang="zh-CN" sz="2800">
                <a:solidFill>
                  <a:srgbClr val="000000"/>
                </a:solidFill>
                <a:latin typeface="楷体" panose="02010609060101010101" pitchFamily="49" charset="-122"/>
                <a:ea typeface="楷体" panose="02010609060101010101" pitchFamily="49" charset="-122"/>
              </a:rPr>
              <a:t>[</a:t>
            </a:r>
            <a:r>
              <a:rPr lang="zh-CN" altLang="en-US" sz="2800">
                <a:solidFill>
                  <a:srgbClr val="000000"/>
                </a:solidFill>
                <a:latin typeface="楷体" panose="02010609060101010101" pitchFamily="49" charset="-122"/>
                <a:ea typeface="楷体" panose="02010609060101010101" pitchFamily="49" charset="-122"/>
              </a:rPr>
              <a:t>美</a:t>
            </a:r>
            <a:r>
              <a:rPr lang="en-US" altLang="zh-CN" sz="2800">
                <a:solidFill>
                  <a:srgbClr val="000000"/>
                </a:solidFill>
                <a:latin typeface="楷体" panose="02010609060101010101" pitchFamily="49" charset="-122"/>
                <a:ea typeface="楷体" panose="02010609060101010101" pitchFamily="49" charset="-122"/>
              </a:rPr>
              <a:t>]</a:t>
            </a:r>
            <a:r>
              <a:rPr lang="zh-CN" altLang="en-US" sz="2800">
                <a:solidFill>
                  <a:srgbClr val="000000"/>
                </a:solidFill>
                <a:latin typeface="楷体" panose="02010609060101010101" pitchFamily="49" charset="-122"/>
                <a:ea typeface="楷体" panose="02010609060101010101" pitchFamily="49" charset="-122"/>
              </a:rPr>
              <a:t>斯塔夫里阿诺斯：</a:t>
            </a:r>
            <a:r>
              <a:rPr lang="en-US" altLang="zh-CN" sz="2800">
                <a:solidFill>
                  <a:srgbClr val="000000"/>
                </a:solidFill>
                <a:latin typeface="楷体" panose="02010609060101010101" pitchFamily="49" charset="-122"/>
                <a:ea typeface="楷体" panose="02010609060101010101" pitchFamily="49" charset="-122"/>
              </a:rPr>
              <a:t>《</a:t>
            </a:r>
            <a:r>
              <a:rPr lang="zh-CN" altLang="en-US" sz="2800">
                <a:solidFill>
                  <a:srgbClr val="000000"/>
                </a:solidFill>
                <a:latin typeface="楷体" panose="02010609060101010101" pitchFamily="49" charset="-122"/>
                <a:ea typeface="楷体" panose="02010609060101010101" pitchFamily="49" charset="-122"/>
              </a:rPr>
              <a:t>全球通史</a:t>
            </a:r>
            <a:r>
              <a:rPr lang="en-US" altLang="zh-CN" sz="2800">
                <a:solidFill>
                  <a:srgbClr val="000000"/>
                </a:solidFill>
                <a:latin typeface="楷体" panose="02010609060101010101" pitchFamily="49" charset="-122"/>
                <a:ea typeface="楷体" panose="02010609060101010101" pitchFamily="49" charset="-122"/>
              </a:rPr>
              <a:t>》</a:t>
            </a:r>
          </a:p>
          <a:p>
            <a:pPr marL="0" indent="0">
              <a:lnSpc>
                <a:spcPts val="4500"/>
              </a:lnSpc>
              <a:spcBef>
                <a:spcPct val="0"/>
              </a:spcBef>
              <a:buFontTx/>
              <a:buNone/>
            </a:pPr>
            <a:endParaRPr lang="zh-CN" altLang="en-US" sz="2800">
              <a:solidFill>
                <a:prstClr val="black"/>
              </a:solidFill>
              <a:latin typeface="楷体" pitchFamily="49" charset="-122"/>
              <a:ea typeface="楷体" panose="02010609060101010101" pitchFamily="49" charset="-122"/>
            </a:endParaRPr>
          </a:p>
        </p:txBody>
      </p:sp>
      <p:sp>
        <p:nvSpPr>
          <p:cNvPr id="12" name="矩形 11"/>
          <p:cNvSpPr/>
          <p:nvPr/>
        </p:nvSpPr>
        <p:spPr>
          <a:xfrm>
            <a:off x="357158" y="2214554"/>
            <a:ext cx="7146607" cy="461665"/>
          </a:xfrm>
          <a:prstGeom prst="rect">
            <a:avLst/>
          </a:prstGeom>
        </p:spPr>
        <p:txBody>
          <a:bodyPr wrap="square">
            <a:spAutoFit/>
          </a:bodyPr>
          <a:lstStyle/>
          <a:p>
            <a:pPr>
              <a:spcBef>
                <a:spcPct val="50000"/>
              </a:spcBef>
            </a:pPr>
            <a:r>
              <a:rPr lang="en-US" altLang="zh-CN" sz="2400" b="1" smtClean="0">
                <a:solidFill>
                  <a:srgbClr val="FF0000"/>
                </a:solidFill>
                <a:latin typeface="黑体" panose="02010609060101010101" pitchFamily="49" charset="-122"/>
                <a:ea typeface="黑体" panose="02010609060101010101" pitchFamily="49" charset="-122"/>
              </a:rPr>
              <a:t>3.</a:t>
            </a:r>
            <a:r>
              <a:rPr lang="zh-CN" altLang="en-US" sz="2400" b="1" smtClean="0">
                <a:solidFill>
                  <a:srgbClr val="FF0000"/>
                </a:solidFill>
                <a:latin typeface="黑体" panose="02010609060101010101" pitchFamily="49" charset="-122"/>
                <a:ea typeface="黑体" panose="02010609060101010101" pitchFamily="49" charset="-122"/>
              </a:rPr>
              <a:t>为</a:t>
            </a:r>
            <a:r>
              <a:rPr lang="zh-CN" altLang="en-US" sz="2400" b="1">
                <a:solidFill>
                  <a:srgbClr val="FF0000"/>
                </a:solidFill>
                <a:latin typeface="黑体" panose="02010609060101010101" pitchFamily="49" charset="-122"/>
                <a:ea typeface="黑体" panose="02010609060101010101" pitchFamily="49" charset="-122"/>
              </a:rPr>
              <a:t>后来的反法西斯战争的胜利奠定了物质基础</a:t>
            </a:r>
            <a:r>
              <a:rPr lang="zh-CN" altLang="en-US" sz="2400" b="1">
                <a:solidFill>
                  <a:prstClr val="white"/>
                </a:solidFill>
                <a:latin typeface="黑体" panose="02010609060101010101" pitchFamily="49" charset="-122"/>
                <a:ea typeface="黑体" panose="02010609060101010101" pitchFamily="49" charset="-122"/>
              </a:rPr>
              <a:t>。</a:t>
            </a:r>
          </a:p>
        </p:txBody>
      </p:sp>
    </p:spTree>
    <p:custDataLst>
      <p:tags r:id="rId5"/>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3" presetClass="entr" presetSubtype="1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linds(horizontal)">
                                      <p:cBhvr>
                                        <p:cTn id="19" dur="500"/>
                                        <p:tgtEl>
                                          <p:spTgt spid="8"/>
                                        </p:tgtEl>
                                      </p:cBhvr>
                                    </p:animEffect>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500" fill="hold"/>
                                        <p:tgtEl>
                                          <p:spTgt spid="9"/>
                                        </p:tgtEl>
                                        <p:attrNameLst>
                                          <p:attrName>ppt_x</p:attrName>
                                        </p:attrNameLst>
                                      </p:cBhvr>
                                      <p:tavLst>
                                        <p:tav tm="0">
                                          <p:val>
                                            <p:strVal val="#ppt_x"/>
                                          </p:val>
                                        </p:tav>
                                        <p:tav tm="100000">
                                          <p:val>
                                            <p:strVal val="#ppt_x"/>
                                          </p:val>
                                        </p:tav>
                                      </p:tavLst>
                                    </p:anim>
                                    <p:anim calcmode="lin" valueType="num">
                                      <p:cBhvr additive="base">
                                        <p:cTn id="25"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6" fill="hold" nodeType="clickPar">
                      <p:stCondLst>
                        <p:cond delay="indefinite"/>
                      </p:stCondLst>
                      <p:childTnLst>
                        <p:par>
                          <p:cTn id="27" fill="hold" nodeType="afterGroup">
                            <p:stCondLst>
                              <p:cond delay="0"/>
                            </p:stCondLst>
                            <p:childTnLst>
                              <p:par>
                                <p:cTn id="28" presetID="3" presetClass="entr" presetSubtype="10" fill="hold" grpId="0" nodeType="click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blinds(horizontal)">
                                      <p:cBhvr>
                                        <p:cTn id="30" dur="500"/>
                                        <p:tgtEl>
                                          <p:spTgt spid="10"/>
                                        </p:tgtEl>
                                      </p:cBhvr>
                                    </p:animEffect>
                                  </p:childTnLst>
                                </p:cTn>
                              </p:par>
                            </p:childTnLst>
                          </p:cTn>
                        </p:par>
                      </p:childTnLst>
                    </p:cTn>
                  </p:par>
                  <p:par>
                    <p:cTn id="31" fill="hold" nodeType="clickPar">
                      <p:stCondLst>
                        <p:cond delay="indefinite"/>
                      </p:stCondLst>
                      <p:childTnLst>
                        <p:par>
                          <p:cTn id="32" fill="hold" nodeType="afterGroup">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500" fill="hold"/>
                                        <p:tgtEl>
                                          <p:spTgt spid="12"/>
                                        </p:tgtEl>
                                        <p:attrNameLst>
                                          <p:attrName>ppt_x</p:attrName>
                                        </p:attrNameLst>
                                      </p:cBhvr>
                                      <p:tavLst>
                                        <p:tav tm="0">
                                          <p:val>
                                            <p:strVal val="#ppt_x"/>
                                          </p:val>
                                        </p:tav>
                                        <p:tav tm="100000">
                                          <p:val>
                                            <p:strVal val="#ppt_x"/>
                                          </p:val>
                                        </p:tav>
                                      </p:tavLst>
                                    </p:anim>
                                    <p:anim calcmode="lin" valueType="num">
                                      <p:cBhvr additive="base">
                                        <p:cTn id="36"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P spid="9" grpId="0"/>
      <p:bldP spid="10" grpId="0"/>
      <p:bldP spid="12" grpId="0"/>
    </p:bldLst>
  </p:timing>
</p:sld>
</file>

<file path=ppt/slides/slide3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Rectangle 2"/>
          <p:cNvSpPr/>
          <p:nvPr/>
        </p:nvSpPr>
        <p:spPr>
          <a:xfrm>
            <a:off x="3571868" y="183777"/>
            <a:ext cx="5572133" cy="707886"/>
          </a:xfrm>
          <a:prstGeom prst="rect">
            <a:avLst/>
          </a:prstGeom>
          <a:noFill/>
          <a:ln w="9525">
            <a:noFill/>
          </a:ln>
        </p:spPr>
        <p:txBody>
          <a:bodyPr wrap="square">
            <a:spAutoFit/>
          </a:bodyPr>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anose="02010600030101010101" pitchFamily="2" charset="-122"/>
                <a:cs typeface="+mn-cs"/>
              </a:defRPr>
            </a:lvl9pPr>
          </a:lstStyle>
          <a:p>
            <a:pPr>
              <a:spcBef>
                <a:spcPct val="20000"/>
              </a:spcBef>
            </a:pPr>
            <a:r>
              <a:rPr lang="zh-CN" altLang="en-US" sz="4000">
                <a:solidFill>
                  <a:prstClr val="black"/>
                </a:solidFill>
                <a:latin typeface="黑体" panose="02010609060101010101" pitchFamily="49" charset="-122"/>
                <a:ea typeface="黑体" panose="02010609060101010101" pitchFamily="49" charset="-122"/>
              </a:rPr>
              <a:t>【三个不容忽视的问题】</a:t>
            </a:r>
          </a:p>
        </p:txBody>
      </p:sp>
      <p:pic>
        <p:nvPicPr>
          <p:cNvPr id="3" name="图片 2"/>
          <p:cNvPicPr>
            <a:picLocks noChangeAspect="1"/>
          </p:cNvPicPr>
          <p:nvPr>
            <p:custDataLst>
              <p:tags r:id="rId3"/>
            </p:custDataLst>
          </p:nvPr>
        </p:nvPicPr>
        <p:blipFill>
          <a:blip r:embed="rId2">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0" y="-428652"/>
            <a:ext cx="3786182" cy="1924050"/>
          </a:xfrm>
          <a:prstGeom prst="rect">
            <a:avLst/>
          </a:prstGeom>
        </p:spPr>
      </p:pic>
      <p:sp>
        <p:nvSpPr>
          <p:cNvPr id="4" name="TextBox 3"/>
          <p:cNvSpPr txBox="1"/>
          <p:nvPr/>
        </p:nvSpPr>
        <p:spPr>
          <a:xfrm>
            <a:off x="752033" y="183778"/>
            <a:ext cx="1396093" cy="769441"/>
          </a:xfrm>
          <a:prstGeom prst="rect">
            <a:avLst/>
          </a:prstGeom>
          <a:noFill/>
        </p:spPr>
        <p:txBody>
          <a:bodyPr wrap="square" rtlCol="0">
            <a:spAutoFit/>
          </a:bodyPr>
          <a:lstStyle/>
          <a:p>
            <a:r>
              <a:rPr lang="zh-CN" altLang="en-US" sz="4400">
                <a:solidFill>
                  <a:srgbClr val="FF0000"/>
                </a:solidFill>
              </a:rPr>
              <a:t>评价</a:t>
            </a:r>
          </a:p>
        </p:txBody>
      </p:sp>
      <p:graphicFrame>
        <p:nvGraphicFramePr>
          <p:cNvPr id="5" name="表格 4"/>
          <p:cNvGraphicFramePr>
            <a:graphicFrameLocks noGrp="1"/>
          </p:cNvGraphicFramePr>
          <p:nvPr>
            <p:custDataLst>
              <p:tags r:id="rId4"/>
            </p:custDataLst>
          </p:nvPr>
        </p:nvGraphicFramePr>
        <p:xfrm>
          <a:off x="321769" y="2729752"/>
          <a:ext cx="5232238" cy="4114800"/>
        </p:xfrm>
        <a:graphic>
          <a:graphicData uri="http://schemas.openxmlformats.org/drawingml/2006/table">
            <a:tbl>
              <a:tblPr/>
              <a:tblGrid>
                <a:gridCol w="1365737"/>
                <a:gridCol w="1947612"/>
                <a:gridCol w="1918889"/>
              </a:tblGrid>
              <a:tr h="556708">
                <a:tc>
                  <a:txBody>
                    <a:bodyPr vert="horz" wrap="square"/>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itchFamily="34" charset="0"/>
                          <a:ea typeface="宋体" panose="02010600030101010101" pitchFamily="2" charset="-122"/>
                        </a:defRPr>
                      </a:lvl5pPr>
                    </a:lstStyle>
                    <a:p>
                      <a:pPr marL="0" lvl="0" indent="0" algn="ctr">
                        <a:spcBef>
                          <a:spcPct val="0"/>
                        </a:spcBef>
                        <a:buNone/>
                      </a:pPr>
                      <a:r>
                        <a:rPr lang="en-US" altLang="zh-CN" sz="2400" b="0">
                          <a:solidFill>
                            <a:srgbClr val="000099"/>
                          </a:solidFill>
                          <a:latin typeface="楷体" panose="02010609060101010101" pitchFamily="49" charset="-122"/>
                          <a:ea typeface="楷体" panose="02010609060101010101" pitchFamily="49" charset="-122"/>
                          <a:cs typeface="Times New Roman" panose="02020603050405020304" pitchFamily="18" charset="0"/>
                        </a:rPr>
                        <a:t> </a:t>
                      </a:r>
                      <a:r>
                        <a:rPr lang="zh-CN" altLang="en-US" sz="2400" b="0">
                          <a:solidFill>
                            <a:srgbClr val="000099"/>
                          </a:solidFill>
                          <a:latin typeface="楷体" panose="02010609060101010101" pitchFamily="49" charset="-122"/>
                          <a:ea typeface="楷体" panose="02010609060101010101" pitchFamily="49" charset="-122"/>
                          <a:cs typeface="Times New Roman" panose="02020603050405020304" pitchFamily="18" charset="0"/>
                        </a:rPr>
                        <a:t>时  间</a:t>
                      </a:r>
                      <a:endParaRPr lang="zh-CN" altLang="en-US" sz="2400" b="0">
                        <a:solidFill>
                          <a:srgbClr val="000099"/>
                        </a:solidFill>
                        <a:latin typeface="楷体" panose="02010609060101010101" pitchFamily="49" charset="-122"/>
                        <a:ea typeface="楷体" panose="02010609060101010101" pitchFamily="49" charset="-122"/>
                      </a:endParaRPr>
                    </a:p>
                  </a:txBody>
                  <a:tcPr marL="68580" marR="6858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itchFamily="34" charset="0"/>
                          <a:ea typeface="宋体" panose="02010600030101010101" pitchFamily="2" charset="-122"/>
                        </a:defRPr>
                      </a:lvl5pPr>
                    </a:lstStyle>
                    <a:p>
                      <a:pPr marL="0" lvl="0" indent="0" algn="ctr">
                        <a:spcBef>
                          <a:spcPct val="0"/>
                        </a:spcBef>
                        <a:buNone/>
                      </a:pPr>
                      <a:r>
                        <a:rPr lang="zh-CN" altLang="en-US" sz="2400" b="0">
                          <a:solidFill>
                            <a:srgbClr val="000099"/>
                          </a:solidFill>
                          <a:latin typeface="楷体" panose="02010609060101010101" pitchFamily="49" charset="-122"/>
                          <a:ea typeface="楷体" panose="02010609060101010101" pitchFamily="49" charset="-122"/>
                          <a:cs typeface="Times New Roman" panose="02020603050405020304" pitchFamily="18" charset="0"/>
                        </a:rPr>
                        <a:t>粮食人均产量（公斤）</a:t>
                      </a:r>
                      <a:endParaRPr lang="zh-CN" altLang="en-US" sz="2400" b="0">
                        <a:solidFill>
                          <a:srgbClr val="000099"/>
                        </a:solidFill>
                        <a:latin typeface="楷体" panose="02010609060101010101" pitchFamily="49" charset="-122"/>
                        <a:ea typeface="楷体" panose="02010609060101010101" pitchFamily="49" charset="-122"/>
                      </a:endParaRPr>
                    </a:p>
                  </a:txBody>
                  <a:tcPr marL="68580" marR="6858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itchFamily="34" charset="0"/>
                          <a:ea typeface="宋体" panose="02010600030101010101" pitchFamily="2" charset="-122"/>
                        </a:defRPr>
                      </a:lvl5pPr>
                    </a:lstStyle>
                    <a:p>
                      <a:pPr marL="0" lvl="0" indent="0" algn="ctr">
                        <a:spcBef>
                          <a:spcPct val="0"/>
                        </a:spcBef>
                        <a:buNone/>
                      </a:pPr>
                      <a:r>
                        <a:rPr lang="zh-CN" altLang="en-US" sz="2400" b="0">
                          <a:solidFill>
                            <a:srgbClr val="000099"/>
                          </a:solidFill>
                          <a:latin typeface="楷体" panose="02010609060101010101" pitchFamily="49" charset="-122"/>
                          <a:ea typeface="楷体" panose="02010609060101010101" pitchFamily="49" charset="-122"/>
                          <a:cs typeface="Times New Roman" panose="02020603050405020304" pitchFamily="18" charset="0"/>
                        </a:rPr>
                        <a:t>肉类人均产量（公斤）</a:t>
                      </a:r>
                      <a:endParaRPr lang="zh-CN" altLang="en-US" sz="2400" b="0">
                        <a:solidFill>
                          <a:srgbClr val="000099"/>
                        </a:solidFill>
                        <a:latin typeface="楷体" panose="02010609060101010101" pitchFamily="49" charset="-122"/>
                        <a:ea typeface="楷体" panose="02010609060101010101" pitchFamily="49" charset="-122"/>
                      </a:endParaRPr>
                    </a:p>
                  </a:txBody>
                  <a:tcPr marL="68580" marR="6858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556708">
                <a:tc>
                  <a:txBody>
                    <a:bodyPr vert="horz" wrap="square"/>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itchFamily="34" charset="0"/>
                          <a:ea typeface="宋体" panose="02010600030101010101" pitchFamily="2" charset="-122"/>
                        </a:defRPr>
                      </a:lvl5pPr>
                    </a:lstStyle>
                    <a:p>
                      <a:pPr marL="0" lvl="0" indent="0" algn="ctr">
                        <a:spcBef>
                          <a:spcPct val="0"/>
                        </a:spcBef>
                        <a:buNone/>
                      </a:pPr>
                      <a:r>
                        <a:rPr lang="en-US" altLang="zh-CN" sz="2400" b="0">
                          <a:solidFill>
                            <a:srgbClr val="FF0000"/>
                          </a:solidFill>
                          <a:latin typeface="楷体" panose="02010609060101010101" pitchFamily="49" charset="-122"/>
                          <a:ea typeface="楷体" panose="02010609060101010101" pitchFamily="49" charset="-122"/>
                          <a:cs typeface="Times New Roman" panose="02020603050405020304" pitchFamily="18" charset="0"/>
                        </a:rPr>
                        <a:t>1928</a:t>
                      </a:r>
                      <a:r>
                        <a:rPr lang="en-US" altLang="zh-CN" sz="2400" b="0">
                          <a:solidFill>
                            <a:srgbClr val="FF0000"/>
                          </a:solidFill>
                          <a:latin typeface="楷体" panose="02010609060101010101" pitchFamily="49" charset="-122"/>
                          <a:ea typeface="楷体" panose="02010609060101010101" pitchFamily="49" charset="-122"/>
                        </a:rPr>
                        <a:t>—</a:t>
                      </a:r>
                      <a:r>
                        <a:rPr lang="en-US" altLang="zh-CN" sz="2400" b="0">
                          <a:solidFill>
                            <a:srgbClr val="FF0000"/>
                          </a:solidFill>
                          <a:latin typeface="楷体" panose="02010609060101010101" pitchFamily="49" charset="-122"/>
                          <a:ea typeface="楷体" panose="02010609060101010101" pitchFamily="49" charset="-122"/>
                          <a:cs typeface="Times New Roman" panose="02020603050405020304" pitchFamily="18" charset="0"/>
                        </a:rPr>
                        <a:t>1929</a:t>
                      </a:r>
                      <a:endParaRPr lang="zh-CN" altLang="en-US" sz="2400" b="0">
                        <a:solidFill>
                          <a:srgbClr val="FF0000"/>
                        </a:solidFill>
                        <a:latin typeface="楷体" panose="02010609060101010101" pitchFamily="49" charset="-122"/>
                        <a:ea typeface="楷体" panose="02010609060101010101" pitchFamily="49" charset="-122"/>
                      </a:endParaRPr>
                    </a:p>
                  </a:txBody>
                  <a:tcPr marL="68580" marR="6858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itchFamily="34" charset="0"/>
                          <a:ea typeface="宋体" panose="02010600030101010101" pitchFamily="2" charset="-122"/>
                        </a:defRPr>
                      </a:lvl5pPr>
                    </a:lstStyle>
                    <a:p>
                      <a:pPr marL="0" lvl="0" indent="0" algn="ctr">
                        <a:spcBef>
                          <a:spcPct val="0"/>
                        </a:spcBef>
                        <a:buNone/>
                      </a:pPr>
                      <a:r>
                        <a:rPr lang="en-US" altLang="zh-CN" sz="2400" b="0">
                          <a:solidFill>
                            <a:srgbClr val="FF0000"/>
                          </a:solidFill>
                          <a:latin typeface="楷体" panose="02010609060101010101" pitchFamily="49" charset="-122"/>
                          <a:ea typeface="楷体" panose="02010609060101010101" pitchFamily="49" charset="-122"/>
                          <a:cs typeface="Times New Roman" panose="02020603050405020304" pitchFamily="18" charset="0"/>
                        </a:rPr>
                        <a:t>470</a:t>
                      </a:r>
                      <a:endParaRPr lang="zh-CN" altLang="en-US" sz="2400" b="0">
                        <a:solidFill>
                          <a:srgbClr val="FF0000"/>
                        </a:solidFill>
                        <a:latin typeface="楷体" panose="02010609060101010101" pitchFamily="49" charset="-122"/>
                        <a:ea typeface="楷体" panose="02010609060101010101" pitchFamily="49" charset="-122"/>
                      </a:endParaRPr>
                    </a:p>
                  </a:txBody>
                  <a:tcPr marL="68580" marR="6858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itchFamily="34" charset="0"/>
                          <a:ea typeface="宋体" panose="02010600030101010101" pitchFamily="2" charset="-122"/>
                        </a:defRPr>
                      </a:lvl5pPr>
                    </a:lstStyle>
                    <a:p>
                      <a:pPr marL="0" lvl="0" indent="0" algn="ctr">
                        <a:spcBef>
                          <a:spcPct val="0"/>
                        </a:spcBef>
                        <a:buNone/>
                      </a:pPr>
                      <a:r>
                        <a:rPr lang="en-US" altLang="zh-CN" sz="2400" b="0">
                          <a:solidFill>
                            <a:srgbClr val="FF0000"/>
                          </a:solidFill>
                          <a:latin typeface="楷体" panose="02010609060101010101" pitchFamily="49" charset="-122"/>
                          <a:ea typeface="楷体" panose="02010609060101010101" pitchFamily="49" charset="-122"/>
                          <a:cs typeface="Times New Roman" panose="02020603050405020304" pitchFamily="18" charset="0"/>
                        </a:rPr>
                        <a:t>35</a:t>
                      </a:r>
                      <a:endParaRPr lang="zh-CN" altLang="en-US" sz="2400" b="0">
                        <a:solidFill>
                          <a:srgbClr val="FF0000"/>
                        </a:solidFill>
                        <a:latin typeface="楷体" panose="02010609060101010101" pitchFamily="49" charset="-122"/>
                        <a:ea typeface="楷体" panose="02010609060101010101" pitchFamily="49" charset="-122"/>
                      </a:endParaRPr>
                    </a:p>
                  </a:txBody>
                  <a:tcPr marL="68580" marR="6858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556708">
                <a:tc>
                  <a:txBody>
                    <a:bodyPr vert="horz" wrap="square"/>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itchFamily="34" charset="0"/>
                          <a:ea typeface="宋体" panose="02010600030101010101" pitchFamily="2" charset="-122"/>
                        </a:defRPr>
                      </a:lvl5pPr>
                    </a:lstStyle>
                    <a:p>
                      <a:pPr marL="0" lvl="0" indent="0" algn="ctr">
                        <a:spcBef>
                          <a:spcPct val="0"/>
                        </a:spcBef>
                        <a:buNone/>
                      </a:pPr>
                      <a:r>
                        <a:rPr lang="en-US" altLang="zh-CN" sz="2400" b="0">
                          <a:solidFill>
                            <a:srgbClr val="000099"/>
                          </a:solidFill>
                          <a:latin typeface="楷体" panose="02010609060101010101" pitchFamily="49" charset="-122"/>
                          <a:ea typeface="楷体" panose="02010609060101010101" pitchFamily="49" charset="-122"/>
                          <a:cs typeface="Times New Roman" panose="02020603050405020304" pitchFamily="18" charset="0"/>
                        </a:rPr>
                        <a:t>1930</a:t>
                      </a:r>
                      <a:r>
                        <a:rPr lang="en-US" altLang="zh-CN" sz="2400" b="0">
                          <a:solidFill>
                            <a:srgbClr val="000099"/>
                          </a:solidFill>
                          <a:latin typeface="楷体" panose="02010609060101010101" pitchFamily="49" charset="-122"/>
                          <a:ea typeface="楷体" panose="02010609060101010101" pitchFamily="49" charset="-122"/>
                        </a:rPr>
                        <a:t>—</a:t>
                      </a:r>
                      <a:r>
                        <a:rPr lang="en-US" altLang="zh-CN" sz="2400" b="0">
                          <a:solidFill>
                            <a:srgbClr val="000099"/>
                          </a:solidFill>
                          <a:latin typeface="楷体" panose="02010609060101010101" pitchFamily="49" charset="-122"/>
                          <a:ea typeface="楷体" panose="02010609060101010101" pitchFamily="49" charset="-122"/>
                          <a:cs typeface="Times New Roman" panose="02020603050405020304" pitchFamily="18" charset="0"/>
                        </a:rPr>
                        <a:t>1932</a:t>
                      </a:r>
                      <a:endParaRPr lang="zh-CN" altLang="en-US" sz="2400" b="0">
                        <a:solidFill>
                          <a:srgbClr val="000099"/>
                        </a:solidFill>
                        <a:latin typeface="楷体" panose="02010609060101010101" pitchFamily="49" charset="-122"/>
                        <a:ea typeface="楷体" panose="02010609060101010101" pitchFamily="49" charset="-122"/>
                      </a:endParaRPr>
                    </a:p>
                  </a:txBody>
                  <a:tcPr marL="68580" marR="6858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itchFamily="34" charset="0"/>
                          <a:ea typeface="宋体" panose="02010600030101010101" pitchFamily="2" charset="-122"/>
                        </a:defRPr>
                      </a:lvl5pPr>
                    </a:lstStyle>
                    <a:p>
                      <a:pPr marL="0" lvl="0" indent="0" algn="ctr">
                        <a:spcBef>
                          <a:spcPct val="0"/>
                        </a:spcBef>
                        <a:buNone/>
                      </a:pPr>
                      <a:r>
                        <a:rPr lang="en-US" altLang="zh-CN" sz="2400" b="0">
                          <a:solidFill>
                            <a:srgbClr val="000099"/>
                          </a:solidFill>
                          <a:latin typeface="楷体" panose="02010609060101010101" pitchFamily="49" charset="-122"/>
                          <a:ea typeface="楷体" panose="02010609060101010101" pitchFamily="49" charset="-122"/>
                          <a:cs typeface="Times New Roman" panose="02020603050405020304" pitchFamily="18" charset="0"/>
                        </a:rPr>
                        <a:t>460</a:t>
                      </a:r>
                      <a:endParaRPr lang="zh-CN" altLang="en-US" sz="2400" b="0">
                        <a:solidFill>
                          <a:srgbClr val="000099"/>
                        </a:solidFill>
                        <a:latin typeface="楷体" panose="02010609060101010101" pitchFamily="49" charset="-122"/>
                        <a:ea typeface="楷体" panose="02010609060101010101" pitchFamily="49" charset="-122"/>
                      </a:endParaRPr>
                    </a:p>
                  </a:txBody>
                  <a:tcPr marL="68580" marR="6858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itchFamily="34" charset="0"/>
                          <a:ea typeface="宋体" panose="02010600030101010101" pitchFamily="2" charset="-122"/>
                        </a:defRPr>
                      </a:lvl5pPr>
                    </a:lstStyle>
                    <a:p>
                      <a:pPr marL="0" lvl="0" indent="0" algn="ctr">
                        <a:spcBef>
                          <a:spcPct val="0"/>
                        </a:spcBef>
                        <a:buNone/>
                      </a:pPr>
                      <a:r>
                        <a:rPr lang="en-US" altLang="zh-CN" sz="2400" b="0">
                          <a:solidFill>
                            <a:srgbClr val="000099"/>
                          </a:solidFill>
                          <a:latin typeface="楷体" panose="02010609060101010101" pitchFamily="49" charset="-122"/>
                          <a:ea typeface="楷体" panose="02010609060101010101" pitchFamily="49" charset="-122"/>
                          <a:cs typeface="Times New Roman" panose="02020603050405020304" pitchFamily="18" charset="0"/>
                        </a:rPr>
                        <a:t>20--25</a:t>
                      </a:r>
                      <a:endParaRPr lang="zh-CN" altLang="en-US" sz="2400" b="0">
                        <a:solidFill>
                          <a:srgbClr val="000099"/>
                        </a:solidFill>
                        <a:latin typeface="楷体" panose="02010609060101010101" pitchFamily="49" charset="-122"/>
                        <a:ea typeface="楷体" panose="02010609060101010101" pitchFamily="49" charset="-122"/>
                      </a:endParaRPr>
                    </a:p>
                  </a:txBody>
                  <a:tcPr marL="68580" marR="6858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556708">
                <a:tc>
                  <a:txBody>
                    <a:bodyPr vert="horz" wrap="square"/>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itchFamily="34" charset="0"/>
                          <a:ea typeface="宋体" panose="02010600030101010101" pitchFamily="2" charset="-122"/>
                        </a:defRPr>
                      </a:lvl5pPr>
                    </a:lstStyle>
                    <a:p>
                      <a:pPr marL="0" lvl="0" indent="0" algn="ctr">
                        <a:spcBef>
                          <a:spcPct val="0"/>
                        </a:spcBef>
                        <a:buNone/>
                      </a:pPr>
                      <a:r>
                        <a:rPr lang="en-US" altLang="zh-CN" sz="2400" b="0">
                          <a:solidFill>
                            <a:srgbClr val="000099"/>
                          </a:solidFill>
                          <a:latin typeface="楷体" panose="02010609060101010101" pitchFamily="49" charset="-122"/>
                          <a:ea typeface="楷体" panose="02010609060101010101" pitchFamily="49" charset="-122"/>
                          <a:cs typeface="Times New Roman" panose="02020603050405020304" pitchFamily="18" charset="0"/>
                        </a:rPr>
                        <a:t>1933</a:t>
                      </a:r>
                      <a:r>
                        <a:rPr lang="en-US" altLang="zh-CN" sz="2400" b="0">
                          <a:solidFill>
                            <a:srgbClr val="000099"/>
                          </a:solidFill>
                          <a:latin typeface="楷体" panose="02010609060101010101" pitchFamily="49" charset="-122"/>
                          <a:ea typeface="楷体" panose="02010609060101010101" pitchFamily="49" charset="-122"/>
                        </a:rPr>
                        <a:t>—</a:t>
                      </a:r>
                      <a:r>
                        <a:rPr lang="en-US" altLang="zh-CN" sz="2400" b="0">
                          <a:solidFill>
                            <a:srgbClr val="000099"/>
                          </a:solidFill>
                          <a:latin typeface="楷体" panose="02010609060101010101" pitchFamily="49" charset="-122"/>
                          <a:ea typeface="楷体" panose="02010609060101010101" pitchFamily="49" charset="-122"/>
                          <a:cs typeface="Times New Roman" panose="02020603050405020304" pitchFamily="18" charset="0"/>
                        </a:rPr>
                        <a:t>1937</a:t>
                      </a:r>
                      <a:endParaRPr lang="zh-CN" altLang="en-US" sz="2400" b="0">
                        <a:solidFill>
                          <a:srgbClr val="000099"/>
                        </a:solidFill>
                        <a:latin typeface="楷体" panose="02010609060101010101" pitchFamily="49" charset="-122"/>
                        <a:ea typeface="楷体" panose="02010609060101010101" pitchFamily="49" charset="-122"/>
                      </a:endParaRPr>
                    </a:p>
                  </a:txBody>
                  <a:tcPr marL="68580" marR="6858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itchFamily="34" charset="0"/>
                          <a:ea typeface="宋体" panose="02010600030101010101" pitchFamily="2" charset="-122"/>
                        </a:defRPr>
                      </a:lvl5pPr>
                    </a:lstStyle>
                    <a:p>
                      <a:pPr marL="0" lvl="0" indent="0" algn="ctr">
                        <a:spcBef>
                          <a:spcPct val="0"/>
                        </a:spcBef>
                        <a:buNone/>
                      </a:pPr>
                      <a:r>
                        <a:rPr lang="en-US" altLang="zh-CN" sz="2400" b="0">
                          <a:solidFill>
                            <a:srgbClr val="000099"/>
                          </a:solidFill>
                          <a:latin typeface="楷体" panose="02010609060101010101" pitchFamily="49" charset="-122"/>
                          <a:ea typeface="楷体" panose="02010609060101010101" pitchFamily="49" charset="-122"/>
                          <a:cs typeface="Times New Roman" panose="02020603050405020304" pitchFamily="18" charset="0"/>
                        </a:rPr>
                        <a:t> 440 -- 450</a:t>
                      </a:r>
                      <a:endParaRPr lang="zh-CN" altLang="en-US" sz="2400" b="0">
                        <a:solidFill>
                          <a:srgbClr val="000099"/>
                        </a:solidFill>
                        <a:latin typeface="楷体" panose="02010609060101010101" pitchFamily="49" charset="-122"/>
                        <a:ea typeface="楷体" panose="02010609060101010101" pitchFamily="49" charset="-122"/>
                      </a:endParaRPr>
                    </a:p>
                  </a:txBody>
                  <a:tcPr marL="68580" marR="6858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itchFamily="34" charset="0"/>
                          <a:ea typeface="宋体" panose="02010600030101010101" pitchFamily="2" charset="-122"/>
                        </a:defRPr>
                      </a:lvl5pPr>
                    </a:lstStyle>
                    <a:p>
                      <a:pPr marL="0" lvl="0" indent="0" algn="ctr">
                        <a:spcBef>
                          <a:spcPct val="0"/>
                        </a:spcBef>
                        <a:buNone/>
                      </a:pPr>
                      <a:r>
                        <a:rPr lang="en-US" altLang="zh-CN" sz="2400" b="0">
                          <a:solidFill>
                            <a:srgbClr val="000099"/>
                          </a:solidFill>
                          <a:latin typeface="楷体" panose="02010609060101010101" pitchFamily="49" charset="-122"/>
                          <a:ea typeface="楷体" panose="02010609060101010101" pitchFamily="49" charset="-122"/>
                          <a:cs typeface="Times New Roman" panose="02020603050405020304" pitchFamily="18" charset="0"/>
                        </a:rPr>
                        <a:t>15--20</a:t>
                      </a:r>
                      <a:endParaRPr lang="zh-CN" altLang="en-US" sz="2400" b="0">
                        <a:solidFill>
                          <a:srgbClr val="000099"/>
                        </a:solidFill>
                        <a:latin typeface="楷体" pitchFamily="49" charset="-122"/>
                        <a:ea typeface="楷体" panose="02010609060101010101" pitchFamily="49" charset="-122"/>
                      </a:endParaRPr>
                    </a:p>
                  </a:txBody>
                  <a:tcPr marL="68580" marR="6858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556708">
                <a:tc>
                  <a:txBody>
                    <a:bodyPr vert="horz" wrap="square"/>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itchFamily="34" charset="0"/>
                          <a:ea typeface="宋体" panose="02010600030101010101" pitchFamily="2" charset="-122"/>
                        </a:defRPr>
                      </a:lvl5pPr>
                    </a:lstStyle>
                    <a:p>
                      <a:pPr marL="0" lvl="0" indent="0" algn="ctr">
                        <a:spcBef>
                          <a:spcPct val="0"/>
                        </a:spcBef>
                        <a:buNone/>
                      </a:pPr>
                      <a:r>
                        <a:rPr lang="en-US" altLang="zh-CN" sz="2400" b="0">
                          <a:solidFill>
                            <a:srgbClr val="FF0000"/>
                          </a:solidFill>
                          <a:latin typeface="楷体" panose="02010609060101010101" pitchFamily="49" charset="-122"/>
                          <a:ea typeface="楷体" panose="02010609060101010101" pitchFamily="49" charset="-122"/>
                          <a:cs typeface="Times New Roman" panose="02020603050405020304" pitchFamily="18" charset="0"/>
                        </a:rPr>
                        <a:t>1938</a:t>
                      </a:r>
                      <a:r>
                        <a:rPr lang="en-US" altLang="zh-CN" sz="2400" b="0">
                          <a:solidFill>
                            <a:srgbClr val="FF0000"/>
                          </a:solidFill>
                          <a:latin typeface="楷体" panose="02010609060101010101" pitchFamily="49" charset="-122"/>
                          <a:ea typeface="楷体" panose="02010609060101010101" pitchFamily="49" charset="-122"/>
                        </a:rPr>
                        <a:t>—</a:t>
                      </a:r>
                      <a:r>
                        <a:rPr lang="en-US" altLang="zh-CN" sz="2400" b="0">
                          <a:solidFill>
                            <a:srgbClr val="FF0000"/>
                          </a:solidFill>
                          <a:latin typeface="楷体" panose="02010609060101010101" pitchFamily="49" charset="-122"/>
                          <a:ea typeface="楷体" panose="02010609060101010101" pitchFamily="49" charset="-122"/>
                          <a:cs typeface="Times New Roman" panose="02020603050405020304" pitchFamily="18" charset="0"/>
                        </a:rPr>
                        <a:t>1940</a:t>
                      </a:r>
                      <a:endParaRPr lang="zh-CN" altLang="en-US" sz="2400" b="0">
                        <a:solidFill>
                          <a:srgbClr val="FF0000"/>
                        </a:solidFill>
                        <a:latin typeface="楷体" panose="02010609060101010101" pitchFamily="49" charset="-122"/>
                        <a:ea typeface="楷体" panose="02010609060101010101" pitchFamily="49" charset="-122"/>
                      </a:endParaRPr>
                    </a:p>
                  </a:txBody>
                  <a:tcPr marL="68580" marR="6858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itchFamily="34" charset="0"/>
                          <a:ea typeface="宋体" panose="02010600030101010101" pitchFamily="2" charset="-122"/>
                        </a:defRPr>
                      </a:lvl5pPr>
                    </a:lstStyle>
                    <a:p>
                      <a:pPr marL="0" lvl="0" indent="0" algn="ctr">
                        <a:spcBef>
                          <a:spcPct val="0"/>
                        </a:spcBef>
                        <a:buNone/>
                      </a:pPr>
                      <a:r>
                        <a:rPr lang="en-US" altLang="zh-CN" sz="2400" b="0">
                          <a:solidFill>
                            <a:srgbClr val="FF0000"/>
                          </a:solidFill>
                          <a:latin typeface="楷体" panose="02010609060101010101" pitchFamily="49" charset="-122"/>
                          <a:ea typeface="楷体" panose="02010609060101010101" pitchFamily="49" charset="-122"/>
                          <a:cs typeface="Times New Roman" panose="02020603050405020304" pitchFamily="18" charset="0"/>
                        </a:rPr>
                        <a:t> 420 -- 430</a:t>
                      </a:r>
                      <a:endParaRPr lang="zh-CN" altLang="en-US" sz="2400" b="0">
                        <a:solidFill>
                          <a:srgbClr val="FF0000"/>
                        </a:solidFill>
                        <a:latin typeface="楷体" panose="02010609060101010101" pitchFamily="49" charset="-122"/>
                        <a:ea typeface="楷体" panose="02010609060101010101" pitchFamily="49" charset="-122"/>
                      </a:endParaRPr>
                    </a:p>
                  </a:txBody>
                  <a:tcPr marL="68580" marR="6858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itchFamily="34" charset="0"/>
                          <a:ea typeface="宋体" panose="02010600030101010101" pitchFamily="2" charset="-122"/>
                        </a:defRPr>
                      </a:lvl5pPr>
                    </a:lstStyle>
                    <a:p>
                      <a:pPr marL="0" lvl="0" indent="0" algn="ctr">
                        <a:spcBef>
                          <a:spcPct val="0"/>
                        </a:spcBef>
                        <a:buNone/>
                      </a:pPr>
                      <a:r>
                        <a:rPr lang="en-US" altLang="zh-CN" sz="2400" b="0">
                          <a:solidFill>
                            <a:srgbClr val="FF0000"/>
                          </a:solidFill>
                          <a:latin typeface="楷体" panose="02010609060101010101" pitchFamily="49" charset="-122"/>
                          <a:ea typeface="楷体" panose="02010609060101010101" pitchFamily="49" charset="-122"/>
                          <a:cs typeface="Times New Roman" panose="02020603050405020304" pitchFamily="18" charset="0"/>
                        </a:rPr>
                        <a:t>25</a:t>
                      </a:r>
                      <a:endParaRPr lang="zh-CN" altLang="en-US" sz="2400" b="0">
                        <a:solidFill>
                          <a:srgbClr val="FF0000"/>
                        </a:solidFill>
                        <a:latin typeface="楷体" pitchFamily="49" charset="-122"/>
                        <a:ea typeface="楷体" panose="02010609060101010101" pitchFamily="49" charset="-122"/>
                      </a:endParaRPr>
                    </a:p>
                  </a:txBody>
                  <a:tcPr marL="68580" marR="6858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bl>
          </a:graphicData>
        </a:graphic>
      </p:graphicFrame>
      <p:pic>
        <p:nvPicPr>
          <p:cNvPr id="6" name="图片 5" descr="勃列日涅夫发展军事工业"/>
          <p:cNvPicPr>
            <a:picLocks noChangeAspect="1"/>
          </p:cNvPicPr>
          <p:nvPr/>
        </p:nvPicPr>
        <p:blipFill>
          <a:blip r:embed="rId5">
            <a:lum bright="-12000" contrast="30000"/>
          </a:blip>
          <a:stretch>
            <a:fillRect/>
          </a:stretch>
        </p:blipFill>
        <p:spPr>
          <a:xfrm>
            <a:off x="5554008" y="2710141"/>
            <a:ext cx="3586664" cy="3109402"/>
          </a:xfrm>
          <a:prstGeom prst="rect">
            <a:avLst/>
          </a:prstGeom>
          <a:noFill/>
          <a:ln w="9525">
            <a:noFill/>
          </a:ln>
        </p:spPr>
      </p:pic>
      <p:sp>
        <p:nvSpPr>
          <p:cNvPr id="7" name="Text Box 11"/>
          <p:cNvSpPr txBox="1"/>
          <p:nvPr/>
        </p:nvSpPr>
        <p:spPr>
          <a:xfrm>
            <a:off x="277765" y="988193"/>
            <a:ext cx="8456099" cy="1508105"/>
          </a:xfrm>
          <a:prstGeom prst="rect">
            <a:avLst/>
          </a:prstGeom>
          <a:solidFill>
            <a:srgbClr val="000000"/>
          </a:solidFill>
          <a:ln w="9525">
            <a:noFill/>
          </a:ln>
        </p:spPr>
        <p:txBody>
          <a:bodyPr wrap="square">
            <a:spAutoFit/>
          </a:bodyPr>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anose="02010600030101010101" pitchFamily="2" charset="-122"/>
                <a:cs typeface="+mn-cs"/>
              </a:defRPr>
            </a:lvl9pPr>
          </a:lstStyle>
          <a:p>
            <a:r>
              <a:rPr lang="zh-CN" altLang="en-US" sz="2800" b="1">
                <a:solidFill>
                  <a:prstClr val="white"/>
                </a:solidFill>
                <a:latin typeface="黑体" panose="02010609060101010101" pitchFamily="49" charset="-122"/>
                <a:ea typeface="黑体" panose="02010609060101010101" pitchFamily="49" charset="-122"/>
              </a:rPr>
              <a:t>消极作用</a:t>
            </a:r>
            <a:endParaRPr lang="en-US" altLang="zh-CN" sz="2800" b="1">
              <a:solidFill>
                <a:prstClr val="white"/>
              </a:solidFill>
              <a:latin typeface="黑体" pitchFamily="49" charset="-122"/>
              <a:ea typeface="黑体" pitchFamily="49" charset="-122"/>
            </a:endParaRPr>
          </a:p>
          <a:p>
            <a:r>
              <a:rPr lang="en-US" altLang="zh-CN" sz="2800" b="1">
                <a:solidFill>
                  <a:prstClr val="white"/>
                </a:solidFill>
                <a:latin typeface="黑体" panose="02010609060101010101" pitchFamily="49" charset="-122"/>
                <a:ea typeface="黑体" panose="02010609060101010101" pitchFamily="49" charset="-122"/>
              </a:rPr>
              <a:t>1</a:t>
            </a:r>
            <a:r>
              <a:rPr lang="zh-CN" altLang="en-US" sz="2800" b="1" smtClean="0">
                <a:solidFill>
                  <a:prstClr val="white"/>
                </a:solidFill>
                <a:latin typeface="黑体" panose="02010609060101010101" pitchFamily="49" charset="-122"/>
                <a:ea typeface="黑体" panose="02010609060101010101" pitchFamily="49" charset="-122"/>
              </a:rPr>
              <a:t>：农业</a:t>
            </a:r>
            <a:r>
              <a:rPr lang="zh-CN" altLang="en-US" sz="2800" b="1">
                <a:solidFill>
                  <a:prstClr val="white"/>
                </a:solidFill>
                <a:latin typeface="黑体" panose="02010609060101010101" pitchFamily="49" charset="-122"/>
                <a:ea typeface="黑体" panose="02010609060101010101" pitchFamily="49" charset="-122"/>
              </a:rPr>
              <a:t>、轻工业、重工业发展不平衡，人民生活水平提高缓慢；</a:t>
            </a:r>
            <a:r>
              <a:rPr lang="zh-CN" altLang="en-US" sz="3600" b="1">
                <a:solidFill>
                  <a:prstClr val="black"/>
                </a:solidFill>
                <a:latin typeface="黑体" panose="02010609060101010101" pitchFamily="49" charset="-122"/>
                <a:ea typeface="黑体" panose="02010609060101010101" pitchFamily="49" charset="-122"/>
              </a:rPr>
              <a:t>　　　　　</a:t>
            </a:r>
            <a:r>
              <a:rPr lang="zh-CN" altLang="en-US" sz="2400" b="1">
                <a:solidFill>
                  <a:prstClr val="black"/>
                </a:solidFill>
                <a:latin typeface="黑体" panose="02010609060101010101" pitchFamily="49" charset="-122"/>
                <a:ea typeface="黑体" panose="02010609060101010101" pitchFamily="49" charset="-122"/>
              </a:rPr>
              <a:t>　　　　</a:t>
            </a:r>
          </a:p>
        </p:txBody>
      </p:sp>
      <p:sp>
        <p:nvSpPr>
          <p:cNvPr id="8" name="矩形 7"/>
          <p:cNvSpPr/>
          <p:nvPr/>
        </p:nvSpPr>
        <p:spPr>
          <a:xfrm>
            <a:off x="223563" y="3788219"/>
            <a:ext cx="8581780" cy="2677656"/>
          </a:xfrm>
          <a:prstGeom prst="rect">
            <a:avLst/>
          </a:prstGeom>
          <a:solidFill>
            <a:schemeClr val="bg1"/>
          </a:solidFill>
          <a:ln w="9525">
            <a:noFill/>
          </a:ln>
        </p:spPr>
        <p:txBody>
          <a:bodyPr wrap="square">
            <a:spAutoFit/>
          </a:bodyPr>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anose="02010600030101010101" pitchFamily="2" charset="-122"/>
                <a:cs typeface="+mn-cs"/>
              </a:defRPr>
            </a:lvl9pPr>
          </a:lstStyle>
          <a:p>
            <a:pPr>
              <a:lnSpc>
                <a:spcPct val="150000"/>
              </a:lnSpc>
              <a:spcBef>
                <a:spcPct val="0"/>
              </a:spcBef>
            </a:pPr>
            <a:r>
              <a:rPr lang="en-US" altLang="zh-CN" sz="2800">
                <a:solidFill>
                  <a:prstClr val="black"/>
                </a:solidFill>
                <a:latin typeface="楷体" panose="02010609060101010101" pitchFamily="49" charset="-122"/>
                <a:ea typeface="楷体" panose="02010609060101010101" pitchFamily="49" charset="-122"/>
              </a:rPr>
              <a:t>1936</a:t>
            </a:r>
            <a:r>
              <a:rPr lang="zh-CN" altLang="en-US" sz="2800">
                <a:solidFill>
                  <a:prstClr val="black"/>
                </a:solidFill>
                <a:latin typeface="楷体" panose="02010609060101010101" pitchFamily="49" charset="-122"/>
                <a:ea typeface="楷体" panose="02010609060101010101" pitchFamily="49" charset="-122"/>
              </a:rPr>
              <a:t>年苏联政府从一个地区收购稞麦，每千克</a:t>
            </a:r>
            <a:r>
              <a:rPr lang="zh-CN" altLang="en-US" sz="2800">
                <a:solidFill>
                  <a:srgbClr val="FF0000"/>
                </a:solidFill>
                <a:latin typeface="楷体" panose="02010609060101010101" pitchFamily="49" charset="-122"/>
                <a:ea typeface="楷体" panose="02010609060101010101" pitchFamily="49" charset="-122"/>
              </a:rPr>
              <a:t>付给农民</a:t>
            </a:r>
            <a:r>
              <a:rPr lang="en-US" altLang="zh-CN" sz="2800">
                <a:solidFill>
                  <a:srgbClr val="FF0000"/>
                </a:solidFill>
                <a:latin typeface="楷体" panose="02010609060101010101" pitchFamily="49" charset="-122"/>
                <a:ea typeface="楷体" panose="02010609060101010101" pitchFamily="49" charset="-122"/>
              </a:rPr>
              <a:t>13</a:t>
            </a:r>
            <a:r>
              <a:rPr lang="zh-CN" altLang="en-US" sz="2800">
                <a:solidFill>
                  <a:srgbClr val="FF0000"/>
                </a:solidFill>
                <a:latin typeface="楷体" panose="02010609060101010101" pitchFamily="49" charset="-122"/>
                <a:ea typeface="楷体" panose="02010609060101010101" pitchFamily="49" charset="-122"/>
              </a:rPr>
              <a:t>卢布，</a:t>
            </a:r>
            <a:r>
              <a:rPr lang="zh-CN" altLang="en-US" sz="2800">
                <a:solidFill>
                  <a:prstClr val="black"/>
                </a:solidFill>
                <a:latin typeface="楷体" panose="02010609060101010101" pitchFamily="49" charset="-122"/>
                <a:ea typeface="楷体" panose="02010609060101010101" pitchFamily="49" charset="-122"/>
              </a:rPr>
              <a:t>而</a:t>
            </a:r>
            <a:r>
              <a:rPr lang="zh-CN" altLang="en-US" sz="2800">
                <a:solidFill>
                  <a:srgbClr val="FF0000"/>
                </a:solidFill>
                <a:latin typeface="楷体" panose="02010609060101010101" pitchFamily="49" charset="-122"/>
                <a:ea typeface="楷体" panose="02010609060101010101" pitchFamily="49" charset="-122"/>
              </a:rPr>
              <a:t>政府出售</a:t>
            </a:r>
            <a:r>
              <a:rPr lang="zh-CN" altLang="en-US" sz="2800">
                <a:solidFill>
                  <a:prstClr val="black"/>
                </a:solidFill>
                <a:latin typeface="楷体" panose="02010609060101010101" pitchFamily="49" charset="-122"/>
                <a:ea typeface="楷体" panose="02010609060101010101" pitchFamily="49" charset="-122"/>
              </a:rPr>
              <a:t>给面粉厂时，则</a:t>
            </a:r>
            <a:r>
              <a:rPr lang="zh-CN" altLang="en-US" sz="2800">
                <a:solidFill>
                  <a:srgbClr val="FF0000"/>
                </a:solidFill>
                <a:latin typeface="楷体" panose="02010609060101010101" pitchFamily="49" charset="-122"/>
                <a:ea typeface="楷体" panose="02010609060101010101" pitchFamily="49" charset="-122"/>
              </a:rPr>
              <a:t>作价</a:t>
            </a:r>
            <a:r>
              <a:rPr lang="en-US" altLang="zh-CN" sz="2800">
                <a:solidFill>
                  <a:srgbClr val="FF0000"/>
                </a:solidFill>
                <a:latin typeface="楷体" panose="02010609060101010101" pitchFamily="49" charset="-122"/>
                <a:ea typeface="楷体" panose="02010609060101010101" pitchFamily="49" charset="-122"/>
              </a:rPr>
              <a:t>93</a:t>
            </a:r>
            <a:r>
              <a:rPr lang="zh-CN" altLang="en-US" sz="2800">
                <a:solidFill>
                  <a:srgbClr val="FF0000"/>
                </a:solidFill>
                <a:latin typeface="楷体" panose="02010609060101010101" pitchFamily="49" charset="-122"/>
                <a:ea typeface="楷体" panose="02010609060101010101" pitchFamily="49" charset="-122"/>
              </a:rPr>
              <a:t>卢布</a:t>
            </a:r>
            <a:r>
              <a:rPr lang="zh-CN" altLang="en-US" sz="2800">
                <a:solidFill>
                  <a:prstClr val="black"/>
                </a:solidFill>
                <a:latin typeface="楷体" panose="02010609060101010101" pitchFamily="49" charset="-122"/>
                <a:ea typeface="楷体" panose="02010609060101010101" pitchFamily="49" charset="-122"/>
              </a:rPr>
              <a:t>。</a:t>
            </a:r>
            <a:endParaRPr lang="en-US" altLang="zh-CN" sz="2800">
              <a:solidFill>
                <a:prstClr val="black"/>
              </a:solidFill>
              <a:latin typeface="楷体" panose="02010609060101010101" pitchFamily="49" charset="-122"/>
              <a:ea typeface="楷体" panose="02010609060101010101" pitchFamily="49" charset="-122"/>
            </a:endParaRPr>
          </a:p>
          <a:p>
            <a:pPr>
              <a:lnSpc>
                <a:spcPct val="150000"/>
              </a:lnSpc>
              <a:spcBef>
                <a:spcPct val="0"/>
              </a:spcBef>
            </a:pPr>
            <a:r>
              <a:rPr lang="en-US" altLang="zh-CN" sz="2800">
                <a:solidFill>
                  <a:prstClr val="black"/>
                </a:solidFill>
                <a:latin typeface="楷体" panose="02010609060101010101" pitchFamily="49" charset="-122"/>
                <a:ea typeface="楷体" panose="02010609060101010101" pitchFamily="49" charset="-122"/>
              </a:rPr>
              <a:t>                    </a:t>
            </a:r>
            <a:r>
              <a:rPr lang="zh-CN" altLang="en-US" sz="2800">
                <a:solidFill>
                  <a:prstClr val="black"/>
                </a:solidFill>
                <a:latin typeface="楷体" panose="02010609060101010101" pitchFamily="49" charset="-122"/>
                <a:ea typeface="楷体" panose="02010609060101010101" pitchFamily="49" charset="-122"/>
              </a:rPr>
              <a:t>——徐天新《平等、强国的理想与苏联的实践 </a:t>
            </a:r>
            <a:r>
              <a:rPr lang="en-US" altLang="zh-CN" sz="2800">
                <a:solidFill>
                  <a:prstClr val="black"/>
                </a:solidFill>
                <a:latin typeface="楷体" panose="02010609060101010101" pitchFamily="49" charset="-122"/>
                <a:ea typeface="楷体" panose="02010609060101010101" pitchFamily="49" charset="-122"/>
              </a:rPr>
              <a:t>》</a:t>
            </a:r>
            <a:r>
              <a:rPr lang="zh-CN" altLang="en-US" sz="2800">
                <a:solidFill>
                  <a:prstClr val="black"/>
                </a:solidFill>
                <a:latin typeface="楷体" panose="02010609060101010101" pitchFamily="49" charset="-122"/>
                <a:ea typeface="楷体" panose="02010609060101010101" pitchFamily="49" charset="-122"/>
              </a:rPr>
              <a:t>  </a:t>
            </a:r>
          </a:p>
        </p:txBody>
      </p:sp>
      <p:sp>
        <p:nvSpPr>
          <p:cNvPr id="9" name="Text Box 11"/>
          <p:cNvSpPr txBox="1"/>
          <p:nvPr/>
        </p:nvSpPr>
        <p:spPr>
          <a:xfrm>
            <a:off x="277654" y="2054225"/>
            <a:ext cx="8456295" cy="645160"/>
          </a:xfrm>
          <a:prstGeom prst="rect">
            <a:avLst/>
          </a:prstGeom>
          <a:solidFill>
            <a:srgbClr val="000000"/>
          </a:solidFill>
          <a:ln w="9525">
            <a:noFill/>
          </a:ln>
        </p:spPr>
        <p:txBody>
          <a:bodyPr wrap="square">
            <a:spAutoFit/>
          </a:bodyPr>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anose="02010600030101010101" pitchFamily="2" charset="-122"/>
                <a:cs typeface="+mn-cs"/>
              </a:defRPr>
            </a:lvl9pPr>
          </a:lstStyle>
          <a:p>
            <a:r>
              <a:rPr lang="en-US" altLang="zh-CN" sz="2800" b="1">
                <a:solidFill>
                  <a:prstClr val="white"/>
                </a:solidFill>
                <a:latin typeface="黑体" panose="02010609060101010101" pitchFamily="49" charset="-122"/>
                <a:ea typeface="黑体" panose="02010609060101010101" pitchFamily="49" charset="-122"/>
              </a:rPr>
              <a:t>2</a:t>
            </a:r>
            <a:r>
              <a:rPr lang="zh-CN" altLang="en-US" sz="2800" b="1" smtClean="0">
                <a:solidFill>
                  <a:prstClr val="white"/>
                </a:solidFill>
                <a:latin typeface="黑体" panose="02010609060101010101" pitchFamily="49" charset="-122"/>
                <a:ea typeface="黑体" panose="02010609060101010101" pitchFamily="49" charset="-122"/>
              </a:rPr>
              <a:t>：农民</a:t>
            </a:r>
            <a:r>
              <a:rPr lang="zh-CN" altLang="en-US" sz="2800" b="1">
                <a:solidFill>
                  <a:prstClr val="white"/>
                </a:solidFill>
                <a:latin typeface="黑体" panose="02010609060101010101" pitchFamily="49" charset="-122"/>
                <a:ea typeface="黑体" panose="02010609060101010101" pitchFamily="49" charset="-122"/>
              </a:rPr>
              <a:t>生产积极性不高</a:t>
            </a:r>
            <a:r>
              <a:rPr lang="zh-CN" altLang="en-US" sz="2400" b="1">
                <a:solidFill>
                  <a:prstClr val="white"/>
                </a:solidFill>
                <a:latin typeface="黑体" panose="02010609060101010101" pitchFamily="49" charset="-122"/>
                <a:ea typeface="黑体" panose="02010609060101010101" pitchFamily="49" charset="-122"/>
              </a:rPr>
              <a:t>；            </a:t>
            </a:r>
            <a:r>
              <a:rPr lang="zh-CN" altLang="en-US" sz="2400" b="1">
                <a:solidFill>
                  <a:prstClr val="black"/>
                </a:solidFill>
                <a:latin typeface="黑体" panose="02010609060101010101" pitchFamily="49" charset="-122"/>
                <a:ea typeface="黑体" panose="02010609060101010101" pitchFamily="49" charset="-122"/>
              </a:rPr>
              <a:t>　　</a:t>
            </a:r>
            <a:r>
              <a:rPr lang="zh-CN" altLang="en-US" sz="3600" b="1">
                <a:solidFill>
                  <a:prstClr val="black"/>
                </a:solidFill>
                <a:latin typeface="黑体" panose="02010609060101010101" pitchFamily="49" charset="-122"/>
                <a:ea typeface="黑体" panose="02010609060101010101" pitchFamily="49" charset="-122"/>
              </a:rPr>
              <a:t>　　　</a:t>
            </a:r>
            <a:r>
              <a:rPr lang="zh-CN" altLang="en-US" sz="2400" b="1">
                <a:solidFill>
                  <a:prstClr val="black"/>
                </a:solidFill>
                <a:latin typeface="黑体" panose="02010609060101010101" pitchFamily="49" charset="-122"/>
                <a:ea typeface="黑体" panose="02010609060101010101" pitchFamily="49" charset="-122"/>
              </a:rPr>
              <a:t>　　　　</a:t>
            </a:r>
          </a:p>
        </p:txBody>
      </p:sp>
      <p:sp>
        <p:nvSpPr>
          <p:cNvPr id="10" name="Text Box 5"/>
          <p:cNvSpPr txBox="1"/>
          <p:nvPr/>
        </p:nvSpPr>
        <p:spPr>
          <a:xfrm>
            <a:off x="277766" y="3788219"/>
            <a:ext cx="8456099" cy="3323987"/>
          </a:xfrm>
          <a:prstGeom prst="rect">
            <a:avLst/>
          </a:prstGeom>
          <a:solidFill>
            <a:schemeClr val="bg1"/>
          </a:solidFill>
          <a:ln w="9525">
            <a:noFill/>
          </a:ln>
        </p:spPr>
        <p:txBody>
          <a:bodyPr wrap="square">
            <a:spAutoFit/>
          </a:bodyPr>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anose="02010600030101010101" pitchFamily="2" charset="-122"/>
                <a:cs typeface="+mn-cs"/>
              </a:defRPr>
            </a:lvl9pPr>
          </a:lstStyle>
          <a:p>
            <a:pPr>
              <a:lnSpc>
                <a:spcPct val="150000"/>
              </a:lnSpc>
            </a:pPr>
            <a:r>
              <a:rPr lang="zh-CN" altLang="en-US" sz="2800">
                <a:solidFill>
                  <a:prstClr val="black"/>
                </a:solidFill>
                <a:latin typeface="楷体" panose="02010609060101010101" pitchFamily="49" charset="-122"/>
                <a:ea typeface="楷体" panose="02010609060101010101" pitchFamily="49" charset="-122"/>
              </a:rPr>
              <a:t>在</a:t>
            </a:r>
            <a:r>
              <a:rPr lang="zh-CN" altLang="en-US" sz="2800">
                <a:solidFill>
                  <a:srgbClr val="FF0000"/>
                </a:solidFill>
                <a:latin typeface="楷体" panose="02010609060101010101" pitchFamily="49" charset="-122"/>
                <a:ea typeface="楷体" panose="02010609060101010101" pitchFamily="49" charset="-122"/>
              </a:rPr>
              <a:t>列宁格勒</a:t>
            </a:r>
            <a:r>
              <a:rPr lang="zh-CN" altLang="en-US" sz="2800">
                <a:solidFill>
                  <a:prstClr val="black"/>
                </a:solidFill>
                <a:latin typeface="楷体" panose="02010609060101010101" pitchFamily="49" charset="-122"/>
                <a:ea typeface="楷体" panose="02010609060101010101" pitchFamily="49" charset="-122"/>
              </a:rPr>
              <a:t>生产一粒纽扣售价</a:t>
            </a:r>
            <a:r>
              <a:rPr lang="en-US" altLang="zh-CN" sz="2800">
                <a:solidFill>
                  <a:prstClr val="black"/>
                </a:solidFill>
                <a:latin typeface="楷体" panose="02010609060101010101" pitchFamily="49" charset="-122"/>
                <a:ea typeface="楷体" panose="02010609060101010101" pitchFamily="49" charset="-122"/>
              </a:rPr>
              <a:t>1</a:t>
            </a:r>
            <a:r>
              <a:rPr lang="zh-CN" altLang="en-US" sz="2800">
                <a:solidFill>
                  <a:prstClr val="black"/>
                </a:solidFill>
                <a:latin typeface="楷体" panose="02010609060101010101" pitchFamily="49" charset="-122"/>
                <a:ea typeface="楷体" panose="02010609060101010101" pitchFamily="49" charset="-122"/>
              </a:rPr>
              <a:t>卢布，那么</a:t>
            </a:r>
            <a:r>
              <a:rPr lang="en-US" altLang="zh-CN" sz="2800">
                <a:solidFill>
                  <a:srgbClr val="FF0000"/>
                </a:solidFill>
                <a:latin typeface="楷体" panose="02010609060101010101" pitchFamily="49" charset="-122"/>
                <a:ea typeface="楷体" panose="02010609060101010101" pitchFamily="49" charset="-122"/>
              </a:rPr>
              <a:t>700</a:t>
            </a:r>
            <a:r>
              <a:rPr lang="zh-CN" altLang="en-US" sz="2800">
                <a:solidFill>
                  <a:srgbClr val="FF0000"/>
                </a:solidFill>
                <a:latin typeface="楷体" panose="02010609060101010101" pitchFamily="49" charset="-122"/>
                <a:ea typeface="楷体" panose="02010609060101010101" pitchFamily="49" charset="-122"/>
              </a:rPr>
              <a:t>公里外莫斯科</a:t>
            </a:r>
            <a:r>
              <a:rPr lang="zh-CN" altLang="en-US" sz="2800">
                <a:solidFill>
                  <a:prstClr val="black"/>
                </a:solidFill>
                <a:latin typeface="楷体" panose="02010609060101010101" pitchFamily="49" charset="-122"/>
                <a:ea typeface="楷体" panose="02010609060101010101" pitchFamily="49" charset="-122"/>
              </a:rPr>
              <a:t>的价格也是</a:t>
            </a:r>
            <a:r>
              <a:rPr lang="en-US" altLang="zh-CN" sz="2800">
                <a:solidFill>
                  <a:prstClr val="black"/>
                </a:solidFill>
                <a:latin typeface="楷体" panose="02010609060101010101" pitchFamily="49" charset="-122"/>
                <a:ea typeface="楷体" panose="02010609060101010101" pitchFamily="49" charset="-122"/>
              </a:rPr>
              <a:t>1</a:t>
            </a:r>
            <a:r>
              <a:rPr lang="zh-CN" altLang="en-US" sz="2800">
                <a:solidFill>
                  <a:prstClr val="black"/>
                </a:solidFill>
                <a:latin typeface="楷体" panose="02010609060101010101" pitchFamily="49" charset="-122"/>
                <a:ea typeface="楷体" panose="02010609060101010101" pitchFamily="49" charset="-122"/>
              </a:rPr>
              <a:t>卢布，而</a:t>
            </a:r>
            <a:r>
              <a:rPr lang="zh-CN" altLang="en-US" sz="2800">
                <a:solidFill>
                  <a:srgbClr val="FF0000"/>
                </a:solidFill>
                <a:latin typeface="楷体" panose="02010609060101010101" pitchFamily="49" charset="-122"/>
                <a:ea typeface="楷体" panose="02010609060101010101" pitchFamily="49" charset="-122"/>
              </a:rPr>
              <a:t>万里之外的海参崴</a:t>
            </a:r>
            <a:r>
              <a:rPr lang="zh-CN" altLang="en-US" sz="2800">
                <a:solidFill>
                  <a:prstClr val="black"/>
                </a:solidFill>
                <a:latin typeface="楷体" panose="02010609060101010101" pitchFamily="49" charset="-122"/>
                <a:ea typeface="楷体" panose="02010609060101010101" pitchFamily="49" charset="-122"/>
              </a:rPr>
              <a:t>仍然是</a:t>
            </a:r>
            <a:r>
              <a:rPr lang="en-US" altLang="zh-CN" sz="2800">
                <a:solidFill>
                  <a:prstClr val="black"/>
                </a:solidFill>
                <a:latin typeface="楷体" panose="02010609060101010101" pitchFamily="49" charset="-122"/>
                <a:ea typeface="楷体" panose="02010609060101010101" pitchFamily="49" charset="-122"/>
              </a:rPr>
              <a:t>1</a:t>
            </a:r>
            <a:r>
              <a:rPr lang="zh-CN" altLang="en-US" sz="2800">
                <a:solidFill>
                  <a:prstClr val="black"/>
                </a:solidFill>
                <a:latin typeface="楷体" panose="02010609060101010101" pitchFamily="49" charset="-122"/>
                <a:ea typeface="楷体" panose="02010609060101010101" pitchFamily="49" charset="-122"/>
              </a:rPr>
              <a:t>卢布。</a:t>
            </a:r>
          </a:p>
          <a:p>
            <a:pPr>
              <a:lnSpc>
                <a:spcPct val="150000"/>
              </a:lnSpc>
            </a:pPr>
            <a:r>
              <a:rPr lang="zh-CN" altLang="en-US" sz="2800">
                <a:solidFill>
                  <a:prstClr val="black"/>
                </a:solidFill>
                <a:latin typeface="楷体" panose="02010609060101010101" pitchFamily="49" charset="-122"/>
                <a:ea typeface="楷体" panose="02010609060101010101" pitchFamily="49" charset="-122"/>
              </a:rPr>
              <a:t>                     </a:t>
            </a:r>
            <a:r>
              <a:rPr lang="en-US" altLang="zh-CN" sz="2800">
                <a:solidFill>
                  <a:prstClr val="black"/>
                </a:solidFill>
                <a:latin typeface="楷体" panose="02010609060101010101" pitchFamily="49" charset="-122"/>
                <a:ea typeface="楷体" panose="02010609060101010101" pitchFamily="49" charset="-122"/>
              </a:rPr>
              <a:t>──</a:t>
            </a:r>
            <a:r>
              <a:rPr lang="zh-CN" altLang="en-US" sz="2800">
                <a:solidFill>
                  <a:srgbClr val="000000"/>
                </a:solidFill>
                <a:latin typeface="楷体" panose="02010609060101010101" pitchFamily="49" charset="-122"/>
                <a:ea typeface="楷体" panose="02010609060101010101" pitchFamily="49" charset="-122"/>
              </a:rPr>
              <a:t>摘编自</a:t>
            </a:r>
            <a:r>
              <a:rPr lang="en-US" altLang="zh-CN" sz="2800">
                <a:solidFill>
                  <a:srgbClr val="000000"/>
                </a:solidFill>
                <a:latin typeface="楷体" panose="02010609060101010101" pitchFamily="49" charset="-122"/>
                <a:ea typeface="楷体" panose="02010609060101010101" pitchFamily="49" charset="-122"/>
              </a:rPr>
              <a:t>[</a:t>
            </a:r>
            <a:r>
              <a:rPr lang="zh-CN" altLang="en-US" sz="2800">
                <a:solidFill>
                  <a:srgbClr val="000000"/>
                </a:solidFill>
                <a:latin typeface="楷体" panose="02010609060101010101" pitchFamily="49" charset="-122"/>
                <a:ea typeface="楷体" panose="02010609060101010101" pitchFamily="49" charset="-122"/>
              </a:rPr>
              <a:t>美</a:t>
            </a:r>
            <a:r>
              <a:rPr lang="en-US" altLang="zh-CN" sz="2800">
                <a:solidFill>
                  <a:srgbClr val="000000"/>
                </a:solidFill>
                <a:latin typeface="楷体" panose="02010609060101010101" pitchFamily="49" charset="-122"/>
                <a:ea typeface="楷体" panose="02010609060101010101" pitchFamily="49" charset="-122"/>
              </a:rPr>
              <a:t>]</a:t>
            </a:r>
            <a:r>
              <a:rPr lang="zh-CN" altLang="en-US" sz="2800">
                <a:solidFill>
                  <a:srgbClr val="000000"/>
                </a:solidFill>
                <a:latin typeface="楷体" panose="02010609060101010101" pitchFamily="49" charset="-122"/>
                <a:ea typeface="楷体" panose="02010609060101010101" pitchFamily="49" charset="-122"/>
              </a:rPr>
              <a:t>斯塔夫里阿诺斯：</a:t>
            </a:r>
            <a:r>
              <a:rPr lang="en-US" altLang="zh-CN" sz="2800">
                <a:solidFill>
                  <a:srgbClr val="000000"/>
                </a:solidFill>
                <a:latin typeface="楷体" panose="02010609060101010101" pitchFamily="49" charset="-122"/>
                <a:ea typeface="楷体" panose="02010609060101010101" pitchFamily="49" charset="-122"/>
              </a:rPr>
              <a:t>《</a:t>
            </a:r>
            <a:r>
              <a:rPr lang="zh-CN" altLang="en-US" sz="2800">
                <a:solidFill>
                  <a:srgbClr val="000000"/>
                </a:solidFill>
                <a:latin typeface="楷体" panose="02010609060101010101" pitchFamily="49" charset="-122"/>
                <a:ea typeface="楷体" panose="02010609060101010101" pitchFamily="49" charset="-122"/>
              </a:rPr>
              <a:t>全球通史</a:t>
            </a:r>
            <a:r>
              <a:rPr lang="en-US" altLang="zh-CN" sz="2800">
                <a:solidFill>
                  <a:srgbClr val="000000"/>
                </a:solidFill>
                <a:latin typeface="楷体" panose="02010609060101010101" pitchFamily="49" charset="-122"/>
                <a:ea typeface="楷体" panose="02010609060101010101" pitchFamily="49" charset="-122"/>
              </a:rPr>
              <a:t>》</a:t>
            </a:r>
            <a:r>
              <a:rPr lang="zh-CN" altLang="en-US" sz="2400" b="1">
                <a:solidFill>
                  <a:prstClr val="black"/>
                </a:solidFill>
                <a:latin typeface="楷体_GB2312" pitchFamily="49" charset="-122"/>
                <a:ea typeface="楷体_GB2312" pitchFamily="49" charset="-122"/>
              </a:rPr>
              <a:t>　　　　</a:t>
            </a:r>
          </a:p>
        </p:txBody>
      </p:sp>
      <p:sp>
        <p:nvSpPr>
          <p:cNvPr id="11" name="Text Box 11"/>
          <p:cNvSpPr txBox="1"/>
          <p:nvPr/>
        </p:nvSpPr>
        <p:spPr>
          <a:xfrm>
            <a:off x="277764" y="2695369"/>
            <a:ext cx="8456100" cy="1384995"/>
          </a:xfrm>
          <a:prstGeom prst="rect">
            <a:avLst/>
          </a:prstGeom>
          <a:solidFill>
            <a:srgbClr val="000000"/>
          </a:solidFill>
          <a:ln w="9525">
            <a:noFill/>
          </a:ln>
        </p:spPr>
        <p:txBody>
          <a:bodyPr wrap="square">
            <a:spAutoFit/>
          </a:bodyPr>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anose="02010600030101010101" pitchFamily="2" charset="-122"/>
                <a:cs typeface="+mn-cs"/>
              </a:defRPr>
            </a:lvl9pPr>
          </a:lstStyle>
          <a:p>
            <a:r>
              <a:rPr lang="en-US" altLang="zh-CN" sz="2800" b="1">
                <a:solidFill>
                  <a:prstClr val="white"/>
                </a:solidFill>
                <a:latin typeface="黑体" panose="02010609060101010101" pitchFamily="49" charset="-122"/>
                <a:ea typeface="黑体" panose="02010609060101010101" pitchFamily="49" charset="-122"/>
              </a:rPr>
              <a:t>3</a:t>
            </a:r>
            <a:r>
              <a:rPr lang="zh-CN" altLang="en-US" sz="2800" b="1" smtClean="0">
                <a:solidFill>
                  <a:prstClr val="white"/>
                </a:solidFill>
                <a:latin typeface="黑体" panose="02010609060101010101" pitchFamily="49" charset="-122"/>
                <a:ea typeface="黑体" panose="02010609060101010101" pitchFamily="49" charset="-122"/>
              </a:rPr>
              <a:t>：企业</a:t>
            </a:r>
            <a:r>
              <a:rPr lang="zh-CN" altLang="en-US" sz="2800" b="1">
                <a:solidFill>
                  <a:prstClr val="white"/>
                </a:solidFill>
                <a:latin typeface="黑体" panose="02010609060101010101" pitchFamily="49" charset="-122"/>
                <a:ea typeface="黑体" panose="02010609060101010101" pitchFamily="49" charset="-122"/>
              </a:rPr>
              <a:t>缺乏自主性和积极性，阻碍了经济的可持续发展，体制日益</a:t>
            </a:r>
            <a:r>
              <a:rPr lang="zh-CN" altLang="en-US" sz="2800" b="1" smtClean="0">
                <a:solidFill>
                  <a:prstClr val="white"/>
                </a:solidFill>
                <a:latin typeface="黑体" panose="02010609060101010101" pitchFamily="49" charset="-122"/>
                <a:ea typeface="黑体" panose="02010609060101010101" pitchFamily="49" charset="-122"/>
              </a:rPr>
              <a:t>僵化，是导致苏联解体的重要原因之一。</a:t>
            </a:r>
            <a:endParaRPr lang="zh-CN" altLang="en-US" sz="2800" b="1">
              <a:solidFill>
                <a:prstClr val="black"/>
              </a:solidFill>
              <a:latin typeface="黑体" panose="02010609060101010101" pitchFamily="49" charset="-122"/>
              <a:ea typeface="黑体" panose="02010609060101010101" pitchFamily="49" charset="-122"/>
            </a:endParaRPr>
          </a:p>
        </p:txBody>
      </p:sp>
      <p:sp>
        <p:nvSpPr>
          <p:cNvPr id="12" name="文本框 11"/>
          <p:cNvSpPr txBox="1"/>
          <p:nvPr/>
        </p:nvSpPr>
        <p:spPr>
          <a:xfrm>
            <a:off x="6511283" y="5819543"/>
            <a:ext cx="1672114" cy="954107"/>
          </a:xfrm>
          <a:prstGeom prst="rect">
            <a:avLst/>
          </a:prstGeom>
          <a:noFill/>
        </p:spPr>
        <p:txBody>
          <a:bodyPr wrap="square" rtlCol="0">
            <a:spAutoFit/>
          </a:bodyPr>
          <a:lstStyle/>
          <a:p>
            <a:pPr algn="ctr"/>
            <a:r>
              <a:rPr lang="zh-CN" altLang="en-US" sz="2800">
                <a:solidFill>
                  <a:prstClr val="black"/>
                </a:solidFill>
                <a:latin typeface="楷体" panose="02010609060101010101" pitchFamily="49" charset="-122"/>
                <a:ea typeface="楷体" panose="02010609060101010101" pitchFamily="49" charset="-122"/>
              </a:rPr>
              <a:t>坡脚的巨人</a:t>
            </a:r>
          </a:p>
        </p:txBody>
      </p:sp>
    </p:spTree>
    <p:custDataLst>
      <p:tags r:id="rId6"/>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500"/>
                                        <p:tgtEl>
                                          <p:spTgt spid="12"/>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1" presetClass="exit" presetSubtype="0" fill="hold" nodeType="clickEffect">
                                  <p:stCondLst>
                                    <p:cond delay="0"/>
                                  </p:stCondLst>
                                  <p:childTnLst>
                                    <p:set>
                                      <p:cBhvr>
                                        <p:cTn id="23" dur="1" fill="hold">
                                          <p:stCondLst>
                                            <p:cond delay="0"/>
                                          </p:stCondLst>
                                        </p:cTn>
                                        <p:tgtEl>
                                          <p:spTgt spid="5"/>
                                        </p:tgtEl>
                                        <p:attrNameLst>
                                          <p:attrName>style.visibility</p:attrName>
                                        </p:attrNameLst>
                                      </p:cBhvr>
                                      <p:to>
                                        <p:strVal val="hidden"/>
                                      </p:to>
                                    </p:set>
                                  </p:childTnLst>
                                </p:cTn>
                              </p:par>
                              <p:par>
                                <p:cTn id="24" presetID="1" presetClass="exit" presetSubtype="0" fill="hold" grpId="1" nodeType="withEffect">
                                  <p:stCondLst>
                                    <p:cond delay="0"/>
                                  </p:stCondLst>
                                  <p:childTnLst>
                                    <p:set>
                                      <p:cBhvr>
                                        <p:cTn id="25" dur="1" fill="hold">
                                          <p:stCondLst>
                                            <p:cond delay="0"/>
                                          </p:stCondLst>
                                        </p:cTn>
                                        <p:tgtEl>
                                          <p:spTgt spid="12"/>
                                        </p:tgtEl>
                                        <p:attrNameLst>
                                          <p:attrName>style.visibility</p:attrName>
                                        </p:attrNameLst>
                                      </p:cBhvr>
                                      <p:to>
                                        <p:strVal val="hidden"/>
                                      </p:to>
                                    </p:set>
                                  </p:childTnLst>
                                </p:cTn>
                              </p:par>
                              <p:par>
                                <p:cTn id="26" presetID="1" presetClass="exit" presetSubtype="0" fill="hold" nodeType="withEffect">
                                  <p:stCondLst>
                                    <p:cond delay="0"/>
                                  </p:stCondLst>
                                  <p:childTnLst>
                                    <p:set>
                                      <p:cBhvr>
                                        <p:cTn id="27" dur="1" fill="hold">
                                          <p:stCondLst>
                                            <p:cond delay="0"/>
                                          </p:stCondLst>
                                        </p:cTn>
                                        <p:tgtEl>
                                          <p:spTgt spid="6"/>
                                        </p:tgtEl>
                                        <p:attrNameLst>
                                          <p:attrName>style.visibility</p:attrName>
                                        </p:attrNameLst>
                                      </p:cBhvr>
                                      <p:to>
                                        <p:strVal val="hidden"/>
                                      </p:to>
                                    </p:set>
                                  </p:childTnLst>
                                </p:cTn>
                              </p:par>
                              <p:par>
                                <p:cTn id="28" presetID="22" presetClass="entr" presetSubtype="4"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wipe(down)">
                                      <p:cBhvr>
                                        <p:cTn id="30" dur="500"/>
                                        <p:tgtEl>
                                          <p:spTgt spid="8"/>
                                        </p:tgtEl>
                                      </p:cBhvr>
                                    </p:animEffect>
                                  </p:childTnLst>
                                </p:cTn>
                              </p:par>
                            </p:childTnLst>
                          </p:cTn>
                        </p:par>
                      </p:childTnLst>
                    </p:cTn>
                  </p:par>
                  <p:par>
                    <p:cTn id="31" fill="hold" nodeType="clickPar">
                      <p:stCondLst>
                        <p:cond delay="indefinite"/>
                      </p:stCondLst>
                      <p:childTnLst>
                        <p:par>
                          <p:cTn id="32" fill="hold" nodeType="afterGroup">
                            <p:stCondLst>
                              <p:cond delay="0"/>
                            </p:stCondLst>
                            <p:childTnLst>
                              <p:par>
                                <p:cTn id="33" presetID="6" presetClass="entr" presetSubtype="16" fill="hold" grpId="0" nodeType="click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circle(in)">
                                      <p:cBhvr>
                                        <p:cTn id="35" dur="500"/>
                                        <p:tgtEl>
                                          <p:spTgt spid="9"/>
                                        </p:tgtEl>
                                      </p:cBhvr>
                                    </p:animEffect>
                                  </p:childTnLst>
                                </p:cTn>
                              </p:par>
                            </p:childTnLst>
                          </p:cTn>
                        </p:par>
                      </p:childTnLst>
                    </p:cTn>
                  </p:par>
                  <p:par>
                    <p:cTn id="36" fill="hold" nodeType="clickPar">
                      <p:stCondLst>
                        <p:cond delay="indefinite"/>
                      </p:stCondLst>
                      <p:childTnLst>
                        <p:par>
                          <p:cTn id="37" fill="hold" nodeType="afterGroup">
                            <p:stCondLst>
                              <p:cond delay="0"/>
                            </p:stCondLst>
                            <p:childTnLst>
                              <p:par>
                                <p:cTn id="38" presetID="1" presetClass="exit" presetSubtype="0" fill="hold" grpId="1" nodeType="clickEffect">
                                  <p:stCondLst>
                                    <p:cond delay="0"/>
                                  </p:stCondLst>
                                  <p:childTnLst>
                                    <p:set>
                                      <p:cBhvr>
                                        <p:cTn id="39" dur="1" fill="hold">
                                          <p:stCondLst>
                                            <p:cond delay="0"/>
                                          </p:stCondLst>
                                        </p:cTn>
                                        <p:tgtEl>
                                          <p:spTgt spid="8"/>
                                        </p:tgtEl>
                                        <p:attrNameLst>
                                          <p:attrName>style.visibility</p:attrName>
                                        </p:attrNameLst>
                                      </p:cBhvr>
                                      <p:to>
                                        <p:strVal val="hidden"/>
                                      </p:to>
                                    </p:set>
                                  </p:childTnLst>
                                </p:cTn>
                              </p:par>
                              <p:par>
                                <p:cTn id="40" presetID="16" presetClass="entr" presetSubtype="21" fill="hold" grpId="0" nodeType="with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barn(inVertical)">
                                      <p:cBhvr>
                                        <p:cTn id="42" dur="500"/>
                                        <p:tgtEl>
                                          <p:spTgt spid="10"/>
                                        </p:tgtEl>
                                      </p:cBhvr>
                                    </p:animEffect>
                                  </p:childTnLst>
                                </p:cTn>
                              </p:par>
                            </p:childTnLst>
                          </p:cTn>
                        </p:par>
                      </p:childTnLst>
                    </p:cTn>
                  </p:par>
                  <p:par>
                    <p:cTn id="43" fill="hold" nodeType="clickPar">
                      <p:stCondLst>
                        <p:cond delay="indefinite"/>
                      </p:stCondLst>
                      <p:childTnLst>
                        <p:par>
                          <p:cTn id="44" fill="hold" nodeType="afterGroup">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11"/>
                                        </p:tgtEl>
                                        <p:attrNameLst>
                                          <p:attrName>style.visibility</p:attrName>
                                        </p:attrNameLst>
                                      </p:cBhvr>
                                      <p:to>
                                        <p:strVal val="visible"/>
                                      </p:to>
                                    </p:set>
                                    <p:anim calcmode="lin" valueType="num">
                                      <p:cBhvr additive="base">
                                        <p:cTn id="47" dur="500" fill="hold"/>
                                        <p:tgtEl>
                                          <p:spTgt spid="11"/>
                                        </p:tgtEl>
                                        <p:attrNameLst>
                                          <p:attrName>ppt_x</p:attrName>
                                        </p:attrNameLst>
                                      </p:cBhvr>
                                      <p:tavLst>
                                        <p:tav tm="0">
                                          <p:val>
                                            <p:strVal val="#ppt_x"/>
                                          </p:val>
                                        </p:tav>
                                        <p:tav tm="100000">
                                          <p:val>
                                            <p:strVal val="#ppt_x"/>
                                          </p:val>
                                        </p:tav>
                                      </p:tavLst>
                                    </p:anim>
                                    <p:anim calcmode="lin" valueType="num">
                                      <p:cBhvr additive="base">
                                        <p:cTn id="4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8" grpId="1"/>
      <p:bldP spid="9" grpId="0"/>
      <p:bldP spid="10" grpId="0"/>
      <p:bldP spid="11" grpId="0"/>
      <p:bldP spid="12" grpId="0"/>
      <p:bldP spid="12" grpId="1"/>
    </p:bldLst>
  </p:timing>
</p:sld>
</file>

<file path=ppt/slides/slide3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71012" name="文本框 171011"/>
          <p:cNvSpPr txBox="1"/>
          <p:nvPr/>
        </p:nvSpPr>
        <p:spPr>
          <a:xfrm>
            <a:off x="1485900" y="1477962"/>
            <a:ext cx="2400300" cy="368300"/>
          </a:xfrm>
          <a:prstGeom prst="rect">
            <a:avLst/>
          </a:prstGeom>
          <a:noFill/>
          <a:ln w="9525">
            <a:noFill/>
          </a:ln>
        </p:spPr>
        <p:txBody>
          <a:bodyPr>
            <a:spAutoFit/>
          </a:bodyPr>
          <a:lstStyle/>
          <a:p>
            <a:pPr>
              <a:spcBef>
                <a:spcPct val="50000"/>
              </a:spcBef>
            </a:pPr>
            <a:endParaRPr>
              <a:solidFill>
                <a:prstClr val="black"/>
              </a:solidFill>
            </a:endParaRPr>
          </a:p>
        </p:txBody>
      </p:sp>
      <p:sp>
        <p:nvSpPr>
          <p:cNvPr id="171019" name="矩形 171018"/>
          <p:cNvSpPr/>
          <p:nvPr/>
        </p:nvSpPr>
        <p:spPr>
          <a:xfrm>
            <a:off x="214282" y="214290"/>
            <a:ext cx="1543050" cy="990600"/>
          </a:xfrm>
          <a:prstGeom prst="rect">
            <a:avLst/>
          </a:prstGeom>
        </p:spPr>
        <p:txBody>
          <a:bodyPr wrap="none" fromWordArt="1">
            <a:prstTxWarp prst="textCascadeUp">
              <a:avLst>
                <a:gd name="adj" fmla="val 100000"/>
              </a:avLst>
            </a:prstTxWarp>
            <a:normAutofit/>
            <a:scene3d>
              <a:camera prst="legacyPerspectiveFront">
                <a:rot lat="20520000" lon="1080000" rev="0"/>
              </a:camera>
              <a:lightRig rig="legacyHarsh2" dir="b"/>
            </a:scene3d>
            <a:sp3d extrusionH="430200" prstMaterial="legacyMatte">
              <a:extrusionClr>
                <a:srgbClr val="FF6600"/>
              </a:extrusionClr>
            </a:sp3d>
          </a:bodyPr>
          <a:lstStyle/>
          <a:p>
            <a:pPr algn="ctr"/>
            <a:r>
              <a:rPr lang="zh-CN" altLang="en-US" sz="3600" smtClean="0">
                <a:gradFill rotWithShape="0">
                  <a:gsLst>
                    <a:gs pos="0">
                      <a:srgbClr val="FFE701"/>
                    </a:gs>
                    <a:gs pos="100000">
                      <a:srgbClr val="FE3E02"/>
                    </a:gs>
                  </a:gsLst>
                  <a:lin ang="5400000" scaled="1"/>
                </a:gradFill>
                <a:latin typeface="宋体" charset="0"/>
                <a:ea typeface="宋体" charset="0"/>
              </a:rPr>
              <a:t>合作学习</a:t>
            </a:r>
            <a:endParaRPr lang="zh-CN" altLang="en-US" sz="3600">
              <a:gradFill rotWithShape="0">
                <a:gsLst>
                  <a:gs pos="0">
                    <a:srgbClr val="FFE701"/>
                  </a:gs>
                  <a:gs pos="100000">
                    <a:srgbClr val="FE3E02"/>
                  </a:gs>
                </a:gsLst>
                <a:lin ang="5400000" scaled="1"/>
              </a:gradFill>
              <a:latin typeface="宋体" charset="0"/>
              <a:ea typeface="宋体" charset="0"/>
            </a:endParaRPr>
          </a:p>
        </p:txBody>
      </p:sp>
      <p:sp>
        <p:nvSpPr>
          <p:cNvPr id="171020" name="文本框 171019"/>
          <p:cNvSpPr txBox="1"/>
          <p:nvPr/>
        </p:nvSpPr>
        <p:spPr>
          <a:xfrm>
            <a:off x="895530" y="1662112"/>
            <a:ext cx="7875917" cy="1077218"/>
          </a:xfrm>
          <a:prstGeom prst="rect">
            <a:avLst/>
          </a:prstGeom>
          <a:noFill/>
          <a:ln w="28575" cap="flat" cmpd="sng">
            <a:solidFill>
              <a:srgbClr val="000000"/>
            </a:solidFill>
            <a:prstDash val="solid"/>
            <a:miter/>
            <a:headEnd type="none" w="med" len="med"/>
            <a:tailEnd type="none" w="med" len="med"/>
          </a:ln>
        </p:spPr>
        <p:txBody>
          <a:bodyPr wrap="square">
            <a:spAutoFit/>
          </a:bodyPr>
          <a:lstStyle/>
          <a:p>
            <a:pPr>
              <a:spcBef>
                <a:spcPct val="50000"/>
              </a:spcBef>
            </a:pPr>
            <a:r>
              <a:rPr lang="zh-CN" altLang="en-US" sz="3200" b="1">
                <a:solidFill>
                  <a:srgbClr val="44546A"/>
                </a:solidFill>
                <a:ea typeface="楷体_GB2312" pitchFamily="49" charset="-122"/>
              </a:rPr>
              <a:t>从苏俄到苏联，这期间的所有制形式发生了怎样的变化？</a:t>
            </a:r>
          </a:p>
        </p:txBody>
      </p:sp>
      <p:sp>
        <p:nvSpPr>
          <p:cNvPr id="171021" name="文本框 171020"/>
          <p:cNvSpPr txBox="1"/>
          <p:nvPr/>
        </p:nvSpPr>
        <p:spPr>
          <a:xfrm>
            <a:off x="1041640" y="3141156"/>
            <a:ext cx="6718899" cy="954107"/>
          </a:xfrm>
          <a:prstGeom prst="rect">
            <a:avLst/>
          </a:prstGeom>
          <a:noFill/>
          <a:ln w="9525">
            <a:noFill/>
          </a:ln>
        </p:spPr>
        <p:txBody>
          <a:bodyPr wrap="square">
            <a:spAutoFit/>
          </a:bodyPr>
          <a:lstStyle/>
          <a:p>
            <a:pPr>
              <a:spcBef>
                <a:spcPct val="50000"/>
              </a:spcBef>
            </a:pPr>
            <a:r>
              <a:rPr lang="zh-CN" altLang="en-US" sz="2800" b="1">
                <a:solidFill>
                  <a:srgbClr val="0000FF"/>
                </a:solidFill>
                <a:ea typeface="楷体_GB2312" pitchFamily="49" charset="-122"/>
              </a:rPr>
              <a:t>提示：战时共产主义政策、新经济政策、斯大林模式</a:t>
            </a:r>
          </a:p>
        </p:txBody>
      </p:sp>
      <p:sp>
        <p:nvSpPr>
          <p:cNvPr id="171022" name="文本框 171021"/>
          <p:cNvSpPr txBox="1"/>
          <p:nvPr/>
        </p:nvSpPr>
        <p:spPr>
          <a:xfrm>
            <a:off x="1095554" y="4786631"/>
            <a:ext cx="1476196" cy="954107"/>
          </a:xfrm>
          <a:prstGeom prst="rect">
            <a:avLst/>
          </a:prstGeom>
          <a:solidFill>
            <a:srgbClr val="99CCFF">
              <a:alpha val="37000"/>
            </a:srgbClr>
          </a:solidFill>
          <a:ln w="28575" cap="flat" cmpd="sng">
            <a:solidFill>
              <a:srgbClr val="800000"/>
            </a:solidFill>
            <a:prstDash val="solid"/>
            <a:miter/>
            <a:headEnd type="none" w="med" len="med"/>
            <a:tailEnd type="none" w="med" len="med"/>
          </a:ln>
        </p:spPr>
        <p:txBody>
          <a:bodyPr wrap="square">
            <a:spAutoFit/>
          </a:bodyPr>
          <a:lstStyle/>
          <a:p>
            <a:pPr>
              <a:spcBef>
                <a:spcPct val="50000"/>
              </a:spcBef>
            </a:pPr>
            <a:r>
              <a:rPr lang="zh-CN" altLang="en-US" sz="2800" b="1">
                <a:solidFill>
                  <a:prstClr val="black"/>
                </a:solidFill>
                <a:ea typeface="楷体_GB2312" pitchFamily="49" charset="-122"/>
              </a:rPr>
              <a:t>单一公有制</a:t>
            </a:r>
          </a:p>
        </p:txBody>
      </p:sp>
      <p:sp>
        <p:nvSpPr>
          <p:cNvPr id="171023" name="文本框 171022"/>
          <p:cNvSpPr txBox="1"/>
          <p:nvPr/>
        </p:nvSpPr>
        <p:spPr>
          <a:xfrm>
            <a:off x="3257550" y="4648201"/>
            <a:ext cx="2343150" cy="1384995"/>
          </a:xfrm>
          <a:prstGeom prst="rect">
            <a:avLst/>
          </a:prstGeom>
          <a:solidFill>
            <a:srgbClr val="99CCFF">
              <a:alpha val="37000"/>
            </a:srgbClr>
          </a:solidFill>
          <a:ln w="28575" cap="flat" cmpd="sng">
            <a:solidFill>
              <a:srgbClr val="800000"/>
            </a:solidFill>
            <a:prstDash val="solid"/>
            <a:miter/>
            <a:headEnd type="none" w="med" len="med"/>
            <a:tailEnd type="none" w="med" len="med"/>
          </a:ln>
        </p:spPr>
        <p:txBody>
          <a:bodyPr>
            <a:spAutoFit/>
          </a:bodyPr>
          <a:lstStyle/>
          <a:p>
            <a:pPr>
              <a:spcBef>
                <a:spcPct val="50000"/>
              </a:spcBef>
            </a:pPr>
            <a:r>
              <a:rPr lang="zh-CN" altLang="en-US" sz="2800" b="1">
                <a:solidFill>
                  <a:prstClr val="black"/>
                </a:solidFill>
                <a:ea typeface="楷体_GB2312" pitchFamily="49" charset="-122"/>
              </a:rPr>
              <a:t>在公有制下，允许多种所有制存在</a:t>
            </a:r>
          </a:p>
        </p:txBody>
      </p:sp>
      <p:sp>
        <p:nvSpPr>
          <p:cNvPr id="171024" name="文本框 171023"/>
          <p:cNvSpPr txBox="1"/>
          <p:nvPr/>
        </p:nvSpPr>
        <p:spPr>
          <a:xfrm>
            <a:off x="6521570" y="4786630"/>
            <a:ext cx="1682151" cy="954107"/>
          </a:xfrm>
          <a:prstGeom prst="rect">
            <a:avLst/>
          </a:prstGeom>
          <a:solidFill>
            <a:srgbClr val="99CCFF">
              <a:alpha val="37000"/>
            </a:srgbClr>
          </a:solidFill>
          <a:ln w="28575" cap="flat" cmpd="sng">
            <a:solidFill>
              <a:srgbClr val="800000"/>
            </a:solidFill>
            <a:prstDash val="solid"/>
            <a:miter/>
            <a:headEnd type="none" w="med" len="med"/>
            <a:tailEnd type="none" w="med" len="med"/>
          </a:ln>
        </p:spPr>
        <p:txBody>
          <a:bodyPr wrap="square">
            <a:spAutoFit/>
          </a:bodyPr>
          <a:lstStyle/>
          <a:p>
            <a:pPr>
              <a:spcBef>
                <a:spcPct val="50000"/>
              </a:spcBef>
            </a:pPr>
            <a:r>
              <a:rPr lang="zh-CN" altLang="en-US" sz="2800" b="1">
                <a:solidFill>
                  <a:prstClr val="black"/>
                </a:solidFill>
                <a:ea typeface="楷体_GB2312" pitchFamily="49" charset="-122"/>
              </a:rPr>
              <a:t>单一公有制</a:t>
            </a:r>
          </a:p>
        </p:txBody>
      </p:sp>
      <p:sp>
        <p:nvSpPr>
          <p:cNvPr id="171025" name="右箭头 171024"/>
          <p:cNvSpPr/>
          <p:nvPr/>
        </p:nvSpPr>
        <p:spPr>
          <a:xfrm>
            <a:off x="2800350" y="4800600"/>
            <a:ext cx="342900" cy="762000"/>
          </a:xfrm>
          <a:prstGeom prst="rightArrow">
            <a:avLst>
              <a:gd name="adj1" fmla="val 50000"/>
              <a:gd name="adj2" fmla="val 25000"/>
            </a:avLst>
          </a:prstGeom>
          <a:noFill/>
          <a:ln w="38100" cap="flat" cmpd="sng">
            <a:solidFill>
              <a:srgbClr val="FF0000"/>
            </a:solidFill>
            <a:prstDash val="solid"/>
            <a:miter/>
            <a:headEnd type="none" w="med" len="med"/>
            <a:tailEnd type="none" w="med" len="med"/>
          </a:ln>
        </p:spPr>
        <p:txBody>
          <a:bodyPr/>
          <a:lstStyle/>
          <a:p>
            <a:endParaRPr lang="zh-CN" altLang="en-US">
              <a:solidFill>
                <a:prstClr val="black"/>
              </a:solidFill>
            </a:endParaRPr>
          </a:p>
        </p:txBody>
      </p:sp>
      <p:sp>
        <p:nvSpPr>
          <p:cNvPr id="171026" name="右箭头 171025"/>
          <p:cNvSpPr/>
          <p:nvPr/>
        </p:nvSpPr>
        <p:spPr>
          <a:xfrm>
            <a:off x="5943601" y="4670413"/>
            <a:ext cx="342900" cy="762000"/>
          </a:xfrm>
          <a:prstGeom prst="rightArrow">
            <a:avLst>
              <a:gd name="adj1" fmla="val 50000"/>
              <a:gd name="adj2" fmla="val 25000"/>
            </a:avLst>
          </a:prstGeom>
          <a:noFill/>
          <a:ln w="38100" cap="flat" cmpd="sng">
            <a:solidFill>
              <a:srgbClr val="FF0000"/>
            </a:solidFill>
            <a:prstDash val="solid"/>
            <a:miter/>
            <a:headEnd type="none" w="med" len="med"/>
            <a:tailEnd type="none" w="med" len="med"/>
          </a:ln>
        </p:spPr>
        <p:txBody>
          <a:bodyPr/>
          <a:lstStyle/>
          <a:p>
            <a:endParaRPr lang="zh-CN" altLang="en-US">
              <a:solidFill>
                <a:prstClr val="black"/>
              </a:solidFill>
            </a:endParaRPr>
          </a:p>
        </p:txBody>
      </p:sp>
    </p:spTree>
    <p:extLst>
      <p:ext uri="{BB962C8B-B14F-4D97-AF65-F5344CB8AC3E}">
        <p14:creationId xmlns:p14="http://schemas.microsoft.com/office/powerpoint/2010/main" val="1363958548"/>
      </p:ext>
    </p:extLst>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53" presetClass="entr" presetSubtype="0" fill="hold" nodeType="clickEffect">
                                  <p:stCondLst>
                                    <p:cond delay="0"/>
                                  </p:stCondLst>
                                  <p:childTnLst>
                                    <p:set>
                                      <p:cBhvr>
                                        <p:cTn id="6" dur="1" fill="hold">
                                          <p:stCondLst>
                                            <p:cond delay="0"/>
                                          </p:stCondLst>
                                        </p:cTn>
                                        <p:tgtEl>
                                          <p:spTgt spid="171019"/>
                                        </p:tgtEl>
                                        <p:attrNameLst>
                                          <p:attrName>style.visibility</p:attrName>
                                        </p:attrNameLst>
                                      </p:cBhvr>
                                      <p:to>
                                        <p:strVal val="visible"/>
                                      </p:to>
                                    </p:set>
                                    <p:anim calcmode="lin" valueType="num">
                                      <p:cBhvr>
                                        <p:cTn id="7" dur="500" fill="hold"/>
                                        <p:tgtEl>
                                          <p:spTgt spid="171019"/>
                                        </p:tgtEl>
                                        <p:attrNameLst>
                                          <p:attrName>ppt_w</p:attrName>
                                        </p:attrNameLst>
                                      </p:cBhvr>
                                      <p:tavLst>
                                        <p:tav tm="0">
                                          <p:val>
                                            <p:fltVal val="0"/>
                                          </p:val>
                                        </p:tav>
                                        <p:tav tm="100000">
                                          <p:val>
                                            <p:strVal val="#ppt_w"/>
                                          </p:val>
                                        </p:tav>
                                      </p:tavLst>
                                    </p:anim>
                                    <p:anim calcmode="lin" valueType="num">
                                      <p:cBhvr>
                                        <p:cTn id="8" dur="500" fill="hold"/>
                                        <p:tgtEl>
                                          <p:spTgt spid="171019"/>
                                        </p:tgtEl>
                                        <p:attrNameLst>
                                          <p:attrName>ppt_h</p:attrName>
                                        </p:attrNameLst>
                                      </p:cBhvr>
                                      <p:tavLst>
                                        <p:tav tm="0">
                                          <p:val>
                                            <p:fltVal val="0"/>
                                          </p:val>
                                        </p:tav>
                                        <p:tav tm="100000">
                                          <p:val>
                                            <p:strVal val="#ppt_h"/>
                                          </p:val>
                                        </p:tav>
                                      </p:tavLst>
                                    </p:anim>
                                    <p:animEffect transition="in" filter="fade">
                                      <p:cBhvr>
                                        <p:cTn id="9" dur="500"/>
                                        <p:tgtEl>
                                          <p:spTgt spid="171019"/>
                                        </p:tgtEl>
                                      </p:cBhvr>
                                    </p:animEffect>
                                  </p:childTnLst>
                                </p:cTn>
                              </p:par>
                              <p:par>
                                <p:cTn id="10" presetID="53" presetClass="entr" presetSubtype="0" fill="hold" grpId="0" nodeType="withEffect">
                                  <p:stCondLst>
                                    <p:cond delay="0"/>
                                  </p:stCondLst>
                                  <p:childTnLst>
                                    <p:set>
                                      <p:cBhvr>
                                        <p:cTn id="11" dur="1" fill="hold">
                                          <p:stCondLst>
                                            <p:cond delay="0"/>
                                          </p:stCondLst>
                                        </p:cTn>
                                        <p:tgtEl>
                                          <p:spTgt spid="171020"/>
                                        </p:tgtEl>
                                        <p:attrNameLst>
                                          <p:attrName>style.visibility</p:attrName>
                                        </p:attrNameLst>
                                      </p:cBhvr>
                                      <p:to>
                                        <p:strVal val="visible"/>
                                      </p:to>
                                    </p:set>
                                    <p:anim calcmode="lin" valueType="num">
                                      <p:cBhvr>
                                        <p:cTn id="12" dur="500" fill="hold"/>
                                        <p:tgtEl>
                                          <p:spTgt spid="171020"/>
                                        </p:tgtEl>
                                        <p:attrNameLst>
                                          <p:attrName>ppt_w</p:attrName>
                                        </p:attrNameLst>
                                      </p:cBhvr>
                                      <p:tavLst>
                                        <p:tav tm="0">
                                          <p:val>
                                            <p:fltVal val="0"/>
                                          </p:val>
                                        </p:tav>
                                        <p:tav tm="100000">
                                          <p:val>
                                            <p:strVal val="#ppt_w"/>
                                          </p:val>
                                        </p:tav>
                                      </p:tavLst>
                                    </p:anim>
                                    <p:anim calcmode="lin" valueType="num">
                                      <p:cBhvr>
                                        <p:cTn id="13" dur="500" fill="hold"/>
                                        <p:tgtEl>
                                          <p:spTgt spid="171020"/>
                                        </p:tgtEl>
                                        <p:attrNameLst>
                                          <p:attrName>ppt_h</p:attrName>
                                        </p:attrNameLst>
                                      </p:cBhvr>
                                      <p:tavLst>
                                        <p:tav tm="0">
                                          <p:val>
                                            <p:fltVal val="0"/>
                                          </p:val>
                                        </p:tav>
                                        <p:tav tm="100000">
                                          <p:val>
                                            <p:strVal val="#ppt_h"/>
                                          </p:val>
                                        </p:tav>
                                      </p:tavLst>
                                    </p:anim>
                                    <p:animEffect transition="in" filter="fade">
                                      <p:cBhvr>
                                        <p:cTn id="14" dur="500"/>
                                        <p:tgtEl>
                                          <p:spTgt spid="171020"/>
                                        </p:tgtEl>
                                      </p:cBhvr>
                                    </p:animEffect>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171021"/>
                                        </p:tgtEl>
                                        <p:attrNameLst>
                                          <p:attrName>style.visibility</p:attrName>
                                        </p:attrNameLst>
                                      </p:cBhvr>
                                      <p:to>
                                        <p:strVal val="visible"/>
                                      </p:to>
                                    </p:set>
                                    <p:anim calcmode="lin" valueType="num">
                                      <p:cBhvr additive="base">
                                        <p:cTn id="19" dur="500" fill="hold"/>
                                        <p:tgtEl>
                                          <p:spTgt spid="171021"/>
                                        </p:tgtEl>
                                        <p:attrNameLst>
                                          <p:attrName>ppt_x</p:attrName>
                                        </p:attrNameLst>
                                      </p:cBhvr>
                                      <p:tavLst>
                                        <p:tav tm="0">
                                          <p:val>
                                            <p:strVal val="1+#ppt_w/2"/>
                                          </p:val>
                                        </p:tav>
                                        <p:tav tm="100000">
                                          <p:val>
                                            <p:strVal val="#ppt_x"/>
                                          </p:val>
                                        </p:tav>
                                      </p:tavLst>
                                    </p:anim>
                                    <p:anim calcmode="lin" valueType="num">
                                      <p:cBhvr additive="base">
                                        <p:cTn id="20" dur="500" fill="hold"/>
                                        <p:tgtEl>
                                          <p:spTgt spid="171021"/>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53" presetClass="entr" presetSubtype="0" fill="hold" grpId="0" nodeType="clickEffect">
                                  <p:stCondLst>
                                    <p:cond delay="0"/>
                                  </p:stCondLst>
                                  <p:childTnLst>
                                    <p:set>
                                      <p:cBhvr>
                                        <p:cTn id="24" dur="1" fill="hold">
                                          <p:stCondLst>
                                            <p:cond delay="0"/>
                                          </p:stCondLst>
                                        </p:cTn>
                                        <p:tgtEl>
                                          <p:spTgt spid="171022"/>
                                        </p:tgtEl>
                                        <p:attrNameLst>
                                          <p:attrName>style.visibility</p:attrName>
                                        </p:attrNameLst>
                                      </p:cBhvr>
                                      <p:to>
                                        <p:strVal val="visible"/>
                                      </p:to>
                                    </p:set>
                                    <p:anim calcmode="lin" valueType="num">
                                      <p:cBhvr>
                                        <p:cTn id="25" dur="500" fill="hold"/>
                                        <p:tgtEl>
                                          <p:spTgt spid="171022"/>
                                        </p:tgtEl>
                                        <p:attrNameLst>
                                          <p:attrName>ppt_w</p:attrName>
                                        </p:attrNameLst>
                                      </p:cBhvr>
                                      <p:tavLst>
                                        <p:tav tm="0">
                                          <p:val>
                                            <p:fltVal val="0"/>
                                          </p:val>
                                        </p:tav>
                                        <p:tav tm="100000">
                                          <p:val>
                                            <p:strVal val="#ppt_w"/>
                                          </p:val>
                                        </p:tav>
                                      </p:tavLst>
                                    </p:anim>
                                    <p:anim calcmode="lin" valueType="num">
                                      <p:cBhvr>
                                        <p:cTn id="26" dur="500" fill="hold"/>
                                        <p:tgtEl>
                                          <p:spTgt spid="171022"/>
                                        </p:tgtEl>
                                        <p:attrNameLst>
                                          <p:attrName>ppt_h</p:attrName>
                                        </p:attrNameLst>
                                      </p:cBhvr>
                                      <p:tavLst>
                                        <p:tav tm="0">
                                          <p:val>
                                            <p:fltVal val="0"/>
                                          </p:val>
                                        </p:tav>
                                        <p:tav tm="100000">
                                          <p:val>
                                            <p:strVal val="#ppt_h"/>
                                          </p:val>
                                        </p:tav>
                                      </p:tavLst>
                                    </p:anim>
                                    <p:animEffect transition="in" filter="fade">
                                      <p:cBhvr>
                                        <p:cTn id="27" dur="500"/>
                                        <p:tgtEl>
                                          <p:spTgt spid="171022"/>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2" presetClass="entr" presetSubtype="8" fill="hold" nodeType="clickEffect">
                                  <p:stCondLst>
                                    <p:cond delay="0"/>
                                  </p:stCondLst>
                                  <p:childTnLst>
                                    <p:set>
                                      <p:cBhvr>
                                        <p:cTn id="31" dur="1" fill="hold">
                                          <p:stCondLst>
                                            <p:cond delay="0"/>
                                          </p:stCondLst>
                                        </p:cTn>
                                        <p:tgtEl>
                                          <p:spTgt spid="171025"/>
                                        </p:tgtEl>
                                        <p:attrNameLst>
                                          <p:attrName>style.visibility</p:attrName>
                                        </p:attrNameLst>
                                      </p:cBhvr>
                                      <p:to>
                                        <p:strVal val="visible"/>
                                      </p:to>
                                    </p:set>
                                    <p:anim calcmode="lin" valueType="num">
                                      <p:cBhvr additive="base">
                                        <p:cTn id="32" dur="500" fill="hold"/>
                                        <p:tgtEl>
                                          <p:spTgt spid="171025"/>
                                        </p:tgtEl>
                                        <p:attrNameLst>
                                          <p:attrName>ppt_x</p:attrName>
                                        </p:attrNameLst>
                                      </p:cBhvr>
                                      <p:tavLst>
                                        <p:tav tm="0">
                                          <p:val>
                                            <p:strVal val="0-#ppt_w/2"/>
                                          </p:val>
                                        </p:tav>
                                        <p:tav tm="100000">
                                          <p:val>
                                            <p:strVal val="#ppt_x"/>
                                          </p:val>
                                        </p:tav>
                                      </p:tavLst>
                                    </p:anim>
                                    <p:anim calcmode="lin" valueType="num">
                                      <p:cBhvr additive="base">
                                        <p:cTn id="33" dur="500" fill="hold"/>
                                        <p:tgtEl>
                                          <p:spTgt spid="171025"/>
                                        </p:tgtEl>
                                        <p:attrNameLst>
                                          <p:attrName>ppt_y</p:attrName>
                                        </p:attrNameLst>
                                      </p:cBhvr>
                                      <p:tavLst>
                                        <p:tav tm="0">
                                          <p:val>
                                            <p:strVal val="#ppt_y"/>
                                          </p:val>
                                        </p:tav>
                                        <p:tav tm="100000">
                                          <p:val>
                                            <p:strVal val="#ppt_y"/>
                                          </p:val>
                                        </p:tav>
                                      </p:tavLst>
                                    </p:anim>
                                  </p:childTnLst>
                                </p:cTn>
                              </p:par>
                            </p:childTnLst>
                          </p:cTn>
                        </p:par>
                      </p:childTnLst>
                    </p:cTn>
                  </p:par>
                  <p:par>
                    <p:cTn id="34" fill="hold" nodeType="clickPar">
                      <p:stCondLst>
                        <p:cond delay="indefinite"/>
                      </p:stCondLst>
                      <p:childTnLst>
                        <p:par>
                          <p:cTn id="35" fill="hold" nodeType="afterGroup">
                            <p:stCondLst>
                              <p:cond delay="0"/>
                            </p:stCondLst>
                            <p:childTnLst>
                              <p:par>
                                <p:cTn id="36" presetID="53" presetClass="entr" presetSubtype="0" fill="hold" grpId="0" nodeType="clickEffect">
                                  <p:stCondLst>
                                    <p:cond delay="0"/>
                                  </p:stCondLst>
                                  <p:childTnLst>
                                    <p:set>
                                      <p:cBhvr>
                                        <p:cTn id="37" dur="1" fill="hold">
                                          <p:stCondLst>
                                            <p:cond delay="0"/>
                                          </p:stCondLst>
                                        </p:cTn>
                                        <p:tgtEl>
                                          <p:spTgt spid="171023"/>
                                        </p:tgtEl>
                                        <p:attrNameLst>
                                          <p:attrName>style.visibility</p:attrName>
                                        </p:attrNameLst>
                                      </p:cBhvr>
                                      <p:to>
                                        <p:strVal val="visible"/>
                                      </p:to>
                                    </p:set>
                                    <p:anim calcmode="lin" valueType="num">
                                      <p:cBhvr>
                                        <p:cTn id="38" dur="500" fill="hold"/>
                                        <p:tgtEl>
                                          <p:spTgt spid="171023"/>
                                        </p:tgtEl>
                                        <p:attrNameLst>
                                          <p:attrName>ppt_w</p:attrName>
                                        </p:attrNameLst>
                                      </p:cBhvr>
                                      <p:tavLst>
                                        <p:tav tm="0">
                                          <p:val>
                                            <p:fltVal val="0"/>
                                          </p:val>
                                        </p:tav>
                                        <p:tav tm="100000">
                                          <p:val>
                                            <p:strVal val="#ppt_w"/>
                                          </p:val>
                                        </p:tav>
                                      </p:tavLst>
                                    </p:anim>
                                    <p:anim calcmode="lin" valueType="num">
                                      <p:cBhvr>
                                        <p:cTn id="39" dur="500" fill="hold"/>
                                        <p:tgtEl>
                                          <p:spTgt spid="171023"/>
                                        </p:tgtEl>
                                        <p:attrNameLst>
                                          <p:attrName>ppt_h</p:attrName>
                                        </p:attrNameLst>
                                      </p:cBhvr>
                                      <p:tavLst>
                                        <p:tav tm="0">
                                          <p:val>
                                            <p:fltVal val="0"/>
                                          </p:val>
                                        </p:tav>
                                        <p:tav tm="100000">
                                          <p:val>
                                            <p:strVal val="#ppt_h"/>
                                          </p:val>
                                        </p:tav>
                                      </p:tavLst>
                                    </p:anim>
                                    <p:animEffect transition="in" filter="fade">
                                      <p:cBhvr>
                                        <p:cTn id="40" dur="500"/>
                                        <p:tgtEl>
                                          <p:spTgt spid="171023"/>
                                        </p:tgtEl>
                                      </p:cBhvr>
                                    </p:animEffect>
                                  </p:childTnLst>
                                </p:cTn>
                              </p:par>
                            </p:childTnLst>
                          </p:cTn>
                        </p:par>
                      </p:childTnLst>
                    </p:cTn>
                  </p:par>
                  <p:par>
                    <p:cTn id="41" fill="hold" nodeType="clickPar">
                      <p:stCondLst>
                        <p:cond delay="indefinite"/>
                      </p:stCondLst>
                      <p:childTnLst>
                        <p:par>
                          <p:cTn id="42" fill="hold" nodeType="afterGroup">
                            <p:stCondLst>
                              <p:cond delay="0"/>
                            </p:stCondLst>
                            <p:childTnLst>
                              <p:par>
                                <p:cTn id="43" presetID="2" presetClass="entr" presetSubtype="8" fill="hold" nodeType="clickEffect">
                                  <p:stCondLst>
                                    <p:cond delay="0"/>
                                  </p:stCondLst>
                                  <p:childTnLst>
                                    <p:set>
                                      <p:cBhvr>
                                        <p:cTn id="44" dur="1" fill="hold">
                                          <p:stCondLst>
                                            <p:cond delay="0"/>
                                          </p:stCondLst>
                                        </p:cTn>
                                        <p:tgtEl>
                                          <p:spTgt spid="171026"/>
                                        </p:tgtEl>
                                        <p:attrNameLst>
                                          <p:attrName>style.visibility</p:attrName>
                                        </p:attrNameLst>
                                      </p:cBhvr>
                                      <p:to>
                                        <p:strVal val="visible"/>
                                      </p:to>
                                    </p:set>
                                    <p:anim calcmode="lin" valueType="num">
                                      <p:cBhvr additive="base">
                                        <p:cTn id="45" dur="500" fill="hold"/>
                                        <p:tgtEl>
                                          <p:spTgt spid="171026"/>
                                        </p:tgtEl>
                                        <p:attrNameLst>
                                          <p:attrName>ppt_x</p:attrName>
                                        </p:attrNameLst>
                                      </p:cBhvr>
                                      <p:tavLst>
                                        <p:tav tm="0">
                                          <p:val>
                                            <p:strVal val="0-#ppt_w/2"/>
                                          </p:val>
                                        </p:tav>
                                        <p:tav tm="100000">
                                          <p:val>
                                            <p:strVal val="#ppt_x"/>
                                          </p:val>
                                        </p:tav>
                                      </p:tavLst>
                                    </p:anim>
                                    <p:anim calcmode="lin" valueType="num">
                                      <p:cBhvr additive="base">
                                        <p:cTn id="46" dur="500" fill="hold"/>
                                        <p:tgtEl>
                                          <p:spTgt spid="171026"/>
                                        </p:tgtEl>
                                        <p:attrNameLst>
                                          <p:attrName>ppt_y</p:attrName>
                                        </p:attrNameLst>
                                      </p:cBhvr>
                                      <p:tavLst>
                                        <p:tav tm="0">
                                          <p:val>
                                            <p:strVal val="#ppt_y"/>
                                          </p:val>
                                        </p:tav>
                                        <p:tav tm="100000">
                                          <p:val>
                                            <p:strVal val="#ppt_y"/>
                                          </p:val>
                                        </p:tav>
                                      </p:tavLst>
                                    </p:anim>
                                  </p:childTnLst>
                                </p:cTn>
                              </p:par>
                            </p:childTnLst>
                          </p:cTn>
                        </p:par>
                      </p:childTnLst>
                    </p:cTn>
                  </p:par>
                  <p:par>
                    <p:cTn id="47" fill="hold" nodeType="clickPar">
                      <p:stCondLst>
                        <p:cond delay="indefinite"/>
                      </p:stCondLst>
                      <p:childTnLst>
                        <p:par>
                          <p:cTn id="48" fill="hold" nodeType="afterGroup">
                            <p:stCondLst>
                              <p:cond delay="0"/>
                            </p:stCondLst>
                            <p:childTnLst>
                              <p:par>
                                <p:cTn id="49" presetID="53" presetClass="entr" presetSubtype="0" fill="hold" grpId="0" nodeType="clickEffect">
                                  <p:stCondLst>
                                    <p:cond delay="0"/>
                                  </p:stCondLst>
                                  <p:childTnLst>
                                    <p:set>
                                      <p:cBhvr>
                                        <p:cTn id="50" dur="1" fill="hold">
                                          <p:stCondLst>
                                            <p:cond delay="0"/>
                                          </p:stCondLst>
                                        </p:cTn>
                                        <p:tgtEl>
                                          <p:spTgt spid="171024"/>
                                        </p:tgtEl>
                                        <p:attrNameLst>
                                          <p:attrName>style.visibility</p:attrName>
                                        </p:attrNameLst>
                                      </p:cBhvr>
                                      <p:to>
                                        <p:strVal val="visible"/>
                                      </p:to>
                                    </p:set>
                                    <p:anim calcmode="lin" valueType="num">
                                      <p:cBhvr>
                                        <p:cTn id="51" dur="500" fill="hold"/>
                                        <p:tgtEl>
                                          <p:spTgt spid="171024"/>
                                        </p:tgtEl>
                                        <p:attrNameLst>
                                          <p:attrName>ppt_w</p:attrName>
                                        </p:attrNameLst>
                                      </p:cBhvr>
                                      <p:tavLst>
                                        <p:tav tm="0">
                                          <p:val>
                                            <p:fltVal val="0"/>
                                          </p:val>
                                        </p:tav>
                                        <p:tav tm="100000">
                                          <p:val>
                                            <p:strVal val="#ppt_w"/>
                                          </p:val>
                                        </p:tav>
                                      </p:tavLst>
                                    </p:anim>
                                    <p:anim calcmode="lin" valueType="num">
                                      <p:cBhvr>
                                        <p:cTn id="52" dur="500" fill="hold"/>
                                        <p:tgtEl>
                                          <p:spTgt spid="171024"/>
                                        </p:tgtEl>
                                        <p:attrNameLst>
                                          <p:attrName>ppt_h</p:attrName>
                                        </p:attrNameLst>
                                      </p:cBhvr>
                                      <p:tavLst>
                                        <p:tav tm="0">
                                          <p:val>
                                            <p:fltVal val="0"/>
                                          </p:val>
                                        </p:tav>
                                        <p:tav tm="100000">
                                          <p:val>
                                            <p:strVal val="#ppt_h"/>
                                          </p:val>
                                        </p:tav>
                                      </p:tavLst>
                                    </p:anim>
                                    <p:animEffect transition="in" filter="fade">
                                      <p:cBhvr>
                                        <p:cTn id="53" dur="500"/>
                                        <p:tgtEl>
                                          <p:spTgt spid="1710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1020" grpId="0"/>
      <p:bldP spid="171021" grpId="0"/>
      <p:bldP spid="171022" grpId="0"/>
      <p:bldP spid="171023" grpId="0"/>
      <p:bldP spid="171024" grpId="0"/>
    </p:bldLst>
  </p:timing>
</p:sld>
</file>

<file path=ppt/slides/slide3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16" name="图片 15"/>
          <p:cNvPicPr>
            <a:picLocks noChangeAspect="1"/>
          </p:cNvPicPr>
          <p:nvPr>
            <p:custDataLst>
              <p:tags r:id="rId3"/>
            </p:custDataLst>
          </p:nvPr>
        </p:nvPicPr>
        <p:blipFill>
          <a:blip r:embed="rId2">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0" y="-295463"/>
            <a:ext cx="3983355" cy="1783715"/>
          </a:xfrm>
          <a:prstGeom prst="rect">
            <a:avLst/>
          </a:prstGeom>
        </p:spPr>
      </p:pic>
      <p:grpSp>
        <p:nvGrpSpPr>
          <p:cNvPr id="5" name="Group 5"/>
          <p:cNvGrpSpPr/>
          <p:nvPr/>
        </p:nvGrpSpPr>
        <p:grpSpPr>
          <a:xfrm>
            <a:off x="441095" y="1238114"/>
            <a:ext cx="3084438" cy="3617166"/>
            <a:chOff x="-35750" y="55879"/>
            <a:chExt cx="5466548" cy="4809948"/>
          </a:xfrm>
        </p:grpSpPr>
        <p:pic>
          <p:nvPicPr>
            <p:cNvPr id="21507" name="Picture 7" descr="c:\DOCUME~1\ADMINI~1\APPLIC~1\360se6\USERDA~1\Temp\T01DEF~1.JPG"/>
            <p:cNvPicPr>
              <a:picLocks noChangeAspect="1"/>
            </p:cNvPicPr>
            <p:nvPr/>
          </p:nvPicPr>
          <p:blipFill>
            <a:blip r:embed="rId4"/>
            <a:stretch>
              <a:fillRect/>
            </a:stretch>
          </p:blipFill>
          <p:spPr>
            <a:xfrm>
              <a:off x="-35750" y="2475212"/>
              <a:ext cx="1734416" cy="2390613"/>
            </a:xfrm>
            <a:prstGeom prst="rect">
              <a:avLst/>
            </a:prstGeom>
            <a:noFill/>
            <a:ln w="9525">
              <a:noFill/>
            </a:ln>
          </p:spPr>
        </p:pic>
        <p:pic>
          <p:nvPicPr>
            <p:cNvPr id="21508" name="Picture 9" descr="c:\DOCUME~1\ADMINI~1\APPLIC~1\360se6\USERDA~1\Temp\T0170E~1.JPG"/>
            <p:cNvPicPr>
              <a:picLocks noChangeAspect="1"/>
            </p:cNvPicPr>
            <p:nvPr/>
          </p:nvPicPr>
          <p:blipFill>
            <a:blip r:embed="rId5"/>
            <a:stretch>
              <a:fillRect/>
            </a:stretch>
          </p:blipFill>
          <p:spPr>
            <a:xfrm>
              <a:off x="1698667" y="2432888"/>
              <a:ext cx="1781930" cy="2432896"/>
            </a:xfrm>
            <a:prstGeom prst="rect">
              <a:avLst/>
            </a:prstGeom>
            <a:noFill/>
            <a:ln w="9525">
              <a:noFill/>
            </a:ln>
          </p:spPr>
        </p:pic>
        <p:pic>
          <p:nvPicPr>
            <p:cNvPr id="21509" name="图片 3"/>
            <p:cNvPicPr>
              <a:picLocks noChangeAspect="1"/>
            </p:cNvPicPr>
            <p:nvPr/>
          </p:nvPicPr>
          <p:blipFill>
            <a:blip r:embed="rId6"/>
            <a:stretch>
              <a:fillRect/>
            </a:stretch>
          </p:blipFill>
          <p:spPr>
            <a:xfrm>
              <a:off x="3516345" y="55986"/>
              <a:ext cx="1914452" cy="2416173"/>
            </a:xfrm>
            <a:prstGeom prst="rect">
              <a:avLst/>
            </a:prstGeom>
            <a:noFill/>
            <a:ln w="9525">
              <a:noFill/>
            </a:ln>
          </p:spPr>
        </p:pic>
        <p:pic>
          <p:nvPicPr>
            <p:cNvPr id="21510" name="图片 4"/>
            <p:cNvPicPr>
              <a:picLocks noChangeAspect="1"/>
            </p:cNvPicPr>
            <p:nvPr/>
          </p:nvPicPr>
          <p:blipFill>
            <a:blip r:embed="rId7"/>
            <a:stretch>
              <a:fillRect/>
            </a:stretch>
          </p:blipFill>
          <p:spPr>
            <a:xfrm>
              <a:off x="1698668" y="55879"/>
              <a:ext cx="1817677" cy="2398400"/>
            </a:xfrm>
            <a:prstGeom prst="rect">
              <a:avLst/>
            </a:prstGeom>
            <a:noFill/>
            <a:ln w="9525">
              <a:noFill/>
            </a:ln>
          </p:spPr>
        </p:pic>
        <p:pic>
          <p:nvPicPr>
            <p:cNvPr id="21511" name="图片 5"/>
            <p:cNvPicPr>
              <a:picLocks noChangeAspect="1"/>
            </p:cNvPicPr>
            <p:nvPr/>
          </p:nvPicPr>
          <p:blipFill>
            <a:blip r:embed="rId8"/>
            <a:stretch>
              <a:fillRect/>
            </a:stretch>
          </p:blipFill>
          <p:spPr>
            <a:xfrm>
              <a:off x="3477445" y="2454280"/>
              <a:ext cx="1953353" cy="2411547"/>
            </a:xfrm>
            <a:prstGeom prst="rect">
              <a:avLst/>
            </a:prstGeom>
            <a:noFill/>
            <a:ln w="9525">
              <a:noFill/>
            </a:ln>
          </p:spPr>
        </p:pic>
        <p:sp>
          <p:nvSpPr>
            <p:cNvPr id="21512" name="矩形 6"/>
            <p:cNvSpPr/>
            <p:nvPr/>
          </p:nvSpPr>
          <p:spPr>
            <a:xfrm>
              <a:off x="-35750" y="55880"/>
              <a:ext cx="1734416" cy="2419331"/>
            </a:xfrm>
            <a:prstGeom prst="rect">
              <a:avLst/>
            </a:prstGeom>
            <a:solidFill>
              <a:srgbClr val="FF0000"/>
            </a:solidFill>
            <a:ln w="9525">
              <a:noFill/>
            </a:ln>
          </p:spPr>
          <p:txBody>
            <a:bodyPr anchor="ctr"/>
            <a:lstStyle/>
            <a:p>
              <a:pPr algn="ctr"/>
              <a:endParaRPr lang="zh-CN" altLang="en-US">
                <a:solidFill>
                  <a:srgbClr val="FFFFFF"/>
                </a:solidFill>
                <a:latin typeface="微软雅黑"/>
                <a:sym typeface="微软雅黑"/>
              </a:endParaRPr>
            </a:p>
            <a:p>
              <a:pPr algn="ctr">
                <a:lnSpc>
                  <a:spcPct val="120000"/>
                </a:lnSpc>
              </a:pPr>
              <a:r>
                <a:rPr lang="zh-CN" altLang="en-US" sz="2400">
                  <a:solidFill>
                    <a:srgbClr val="FFFFFF"/>
                  </a:solidFill>
                  <a:latin typeface="Calibri" panose="020f0502020204030204" pitchFamily="34" charset="0"/>
                  <a:ea typeface="黑体" panose="02010609060101010101" pitchFamily="49" charset="-122"/>
                </a:rPr>
                <a:t>肩负的</a:t>
              </a:r>
              <a:endParaRPr lang="en-US" altLang="zh-CN" sz="2400">
                <a:solidFill>
                  <a:srgbClr val="FFFFFF"/>
                </a:solidFill>
                <a:latin typeface="微软雅黑"/>
                <a:ea typeface="黑体" pitchFamily="49" charset="-122"/>
                <a:sym typeface="微软雅黑"/>
              </a:endParaRPr>
            </a:p>
            <a:p>
              <a:pPr algn="ctr"/>
              <a:r>
                <a:rPr lang="zh-CN" altLang="en-US" sz="2400">
                  <a:solidFill>
                    <a:srgbClr val="FFFFFF"/>
                  </a:solidFill>
                  <a:latin typeface="Calibri" panose="020f0502020204030204" pitchFamily="34" charset="0"/>
                  <a:ea typeface="黑体" panose="02010609060101010101" pitchFamily="49" charset="-122"/>
                </a:rPr>
                <a:t>责任</a:t>
              </a:r>
            </a:p>
          </p:txBody>
        </p:sp>
        <p:pic>
          <p:nvPicPr>
            <p:cNvPr id="21513" name="图片 7"/>
            <p:cNvPicPr>
              <a:picLocks noChangeAspect="1"/>
            </p:cNvPicPr>
            <p:nvPr/>
          </p:nvPicPr>
          <p:blipFill>
            <a:blip r:embed="rId9"/>
            <a:srcRect r="37" b="-73"/>
            <a:stretch>
              <a:fillRect/>
            </a:stretch>
          </p:blipFill>
          <p:spPr>
            <a:xfrm>
              <a:off x="6184" y="55985"/>
              <a:ext cx="1332186" cy="983057"/>
            </a:xfrm>
            <a:prstGeom prst="rect">
              <a:avLst/>
            </a:prstGeom>
            <a:noFill/>
            <a:ln w="9525">
              <a:noFill/>
            </a:ln>
          </p:spPr>
        </p:pic>
      </p:grpSp>
      <p:sp>
        <p:nvSpPr>
          <p:cNvPr id="21517" name="文本框 21516"/>
          <p:cNvSpPr txBox="1"/>
          <p:nvPr/>
        </p:nvSpPr>
        <p:spPr>
          <a:xfrm>
            <a:off x="1089211" y="5043981"/>
            <a:ext cx="6999194" cy="1015663"/>
          </a:xfrm>
          <a:prstGeom prst="rect">
            <a:avLst/>
          </a:prstGeom>
          <a:noFill/>
          <a:ln w="9525">
            <a:noFill/>
          </a:ln>
        </p:spPr>
        <p:txBody>
          <a:bodyPr wrap="square">
            <a:spAutoFit/>
          </a:bodyPr>
          <a:lstStyle/>
          <a:p>
            <a:r>
              <a:rPr lang="zh-CN" altLang="en-US" sz="3200" b="1">
                <a:solidFill>
                  <a:srgbClr val="303030"/>
                </a:solidFill>
                <a:latin typeface="Comic Sans MS" panose="030f0702030302020204" pitchFamily="66" charset="0"/>
                <a:ea typeface="楷体" panose="02010609060101010101" pitchFamily="49" charset="-122"/>
              </a:rPr>
              <a:t>    </a:t>
            </a:r>
            <a:r>
              <a:rPr lang="zh-CN" altLang="en-US" sz="2800" b="1">
                <a:solidFill>
                  <a:srgbClr val="FF0000"/>
                </a:solidFill>
                <a:latin typeface="Comic Sans MS" panose="030f0702030302020204" pitchFamily="66" charset="0"/>
                <a:ea typeface="楷体" panose="02010609060101010101" pitchFamily="49" charset="-122"/>
              </a:rPr>
              <a:t>苏联的探索之路，对我们今天社会主义道路探索哪些启示</a:t>
            </a:r>
            <a:r>
              <a:rPr lang="zh-CN" altLang="en-US" sz="2800" b="1" smtClean="0">
                <a:solidFill>
                  <a:srgbClr val="FF0000"/>
                </a:solidFill>
                <a:latin typeface="Comic Sans MS" panose="030f0702030302020204" pitchFamily="66" charset="0"/>
                <a:ea typeface="楷体" panose="02010609060101010101" pitchFamily="49" charset="-122"/>
              </a:rPr>
              <a:t>？</a:t>
            </a:r>
            <a:endParaRPr lang="zh-CN" altLang="en-US" sz="2800" b="1">
              <a:solidFill>
                <a:srgbClr val="FF0000"/>
              </a:solidFill>
              <a:latin typeface="Comic Sans MS" pitchFamily="66" charset="0"/>
              <a:ea typeface="楷体" panose="02010609060101010101" pitchFamily="49" charset="-122"/>
            </a:endParaRPr>
          </a:p>
        </p:txBody>
      </p:sp>
      <p:sp>
        <p:nvSpPr>
          <p:cNvPr id="3" name="TextBox 2"/>
          <p:cNvSpPr txBox="1"/>
          <p:nvPr/>
        </p:nvSpPr>
        <p:spPr>
          <a:xfrm>
            <a:off x="3771900" y="469265"/>
            <a:ext cx="4598894" cy="1938992"/>
          </a:xfrm>
          <a:prstGeom prst="rect">
            <a:avLst/>
          </a:prstGeom>
          <a:noFill/>
          <a:ln>
            <a:solidFill>
              <a:schemeClr val="tx1"/>
            </a:solidFill>
          </a:ln>
        </p:spPr>
        <p:txBody>
          <a:bodyPr wrap="square" rtlCol="0">
            <a:spAutoFit/>
          </a:bodyPr>
          <a:lstStyle/>
          <a:p>
            <a:pPr eaLnBrk="0" hangingPunct="0"/>
            <a:r>
              <a:rPr lang="zh-CN" altLang="en-US" sz="2000">
                <a:solidFill>
                  <a:prstClr val="black"/>
                </a:solidFill>
                <a:latin typeface="楷体" panose="02010609060101010101" pitchFamily="49" charset="-122"/>
                <a:ea typeface="楷体" panose="02010609060101010101" pitchFamily="49" charset="-122"/>
                <a:cs typeface="宋体" panose="02010600030101010101" pitchFamily="2" charset="-122"/>
              </a:rPr>
              <a:t>苏联的粮食产量长期达不到革命最高水平</a:t>
            </a:r>
            <a:r>
              <a:rPr lang="en-US" altLang="zh-CN" sz="2000">
                <a:solidFill>
                  <a:prstClr val="black"/>
                </a:solidFill>
                <a:latin typeface="楷体" panose="02010609060101010101" pitchFamily="49" charset="-122"/>
                <a:ea typeface="楷体" panose="02010609060101010101" pitchFamily="49" charset="-122"/>
                <a:cs typeface="宋体" panose="02010600030101010101" pitchFamily="2" charset="-122"/>
              </a:rPr>
              <a:t>……</a:t>
            </a:r>
            <a:r>
              <a:rPr lang="zh-CN" altLang="en-US" sz="2000">
                <a:solidFill>
                  <a:prstClr val="black"/>
                </a:solidFill>
                <a:latin typeface="楷体" panose="02010609060101010101" pitchFamily="49" charset="-122"/>
                <a:ea typeface="楷体" panose="02010609060101010101" pitchFamily="49" charset="-122"/>
                <a:cs typeface="宋体" panose="02010600030101010101" pitchFamily="2" charset="-122"/>
              </a:rPr>
              <a:t>他们片面地注重重工业，忽视农业和轻工业</a:t>
            </a:r>
            <a:r>
              <a:rPr lang="en-US" altLang="zh-CN" sz="2000">
                <a:solidFill>
                  <a:prstClr val="black"/>
                </a:solidFill>
                <a:latin typeface="楷体" panose="02010609060101010101" pitchFamily="49" charset="-122"/>
                <a:ea typeface="楷体" panose="02010609060101010101" pitchFamily="49" charset="-122"/>
                <a:cs typeface="宋体" panose="02010600030101010101" pitchFamily="2" charset="-122"/>
              </a:rPr>
              <a:t>……</a:t>
            </a:r>
          </a:p>
          <a:p>
            <a:r>
              <a:rPr lang="en-US" altLang="zh-CN" sz="2000">
                <a:solidFill>
                  <a:prstClr val="black"/>
                </a:solidFill>
                <a:latin typeface="楷体" panose="02010609060101010101" pitchFamily="49" charset="-122"/>
                <a:ea typeface="楷体" panose="02010609060101010101" pitchFamily="49" charset="-122"/>
                <a:cs typeface="宋体" panose="02010600030101010101" pitchFamily="2" charset="-122"/>
              </a:rPr>
              <a:t>                              ——</a:t>
            </a:r>
            <a:r>
              <a:rPr lang="zh-CN" altLang="en-US" sz="2000">
                <a:solidFill>
                  <a:prstClr val="black"/>
                </a:solidFill>
                <a:latin typeface="楷体" panose="02010609060101010101" pitchFamily="49" charset="-122"/>
                <a:ea typeface="楷体" panose="02010609060101010101" pitchFamily="49" charset="-122"/>
                <a:cs typeface="宋体" panose="02010600030101010101" pitchFamily="2" charset="-122"/>
              </a:rPr>
              <a:t>毛泽东</a:t>
            </a:r>
            <a:r>
              <a:rPr lang="en-US" altLang="zh-CN" sz="2000">
                <a:solidFill>
                  <a:prstClr val="black"/>
                </a:solidFill>
                <a:latin typeface="楷体" panose="02010609060101010101" pitchFamily="49" charset="-122"/>
                <a:ea typeface="楷体" panose="02010609060101010101" pitchFamily="49" charset="-122"/>
                <a:cs typeface="宋体" panose="02010600030101010101" pitchFamily="2" charset="-122"/>
              </a:rPr>
              <a:t>《</a:t>
            </a:r>
            <a:r>
              <a:rPr lang="zh-CN" altLang="en-US" sz="2000">
                <a:solidFill>
                  <a:prstClr val="black"/>
                </a:solidFill>
                <a:latin typeface="楷体" panose="02010609060101010101" pitchFamily="49" charset="-122"/>
                <a:ea typeface="楷体" panose="02010609060101010101" pitchFamily="49" charset="-122"/>
                <a:cs typeface="宋体" panose="02010600030101010101" pitchFamily="2" charset="-122"/>
              </a:rPr>
              <a:t>论十大关系</a:t>
            </a:r>
            <a:r>
              <a:rPr lang="en-US" altLang="zh-CN" sz="2000">
                <a:solidFill>
                  <a:prstClr val="black"/>
                </a:solidFill>
                <a:latin typeface="楷体" panose="02010609060101010101" pitchFamily="49" charset="-122"/>
                <a:ea typeface="楷体" panose="02010609060101010101" pitchFamily="49" charset="-122"/>
                <a:cs typeface="宋体" panose="02010600030101010101" pitchFamily="2" charset="-122"/>
              </a:rPr>
              <a:t>》</a:t>
            </a:r>
            <a:r>
              <a:rPr lang="zh-CN" altLang="en-US" sz="2000">
                <a:solidFill>
                  <a:prstClr val="black"/>
                </a:solidFill>
                <a:latin typeface="楷体" panose="02010609060101010101" pitchFamily="49" charset="-122"/>
                <a:ea typeface="楷体" panose="02010609060101010101" pitchFamily="49" charset="-122"/>
                <a:cs typeface="宋体" panose="02010600030101010101" pitchFamily="2" charset="-122"/>
              </a:rPr>
              <a:t>，</a:t>
            </a:r>
            <a:r>
              <a:rPr lang="en-US" altLang="zh-CN" sz="2000">
                <a:solidFill>
                  <a:prstClr val="black"/>
                </a:solidFill>
                <a:latin typeface="楷体" panose="02010609060101010101" pitchFamily="49" charset="-122"/>
                <a:ea typeface="楷体" panose="02010609060101010101" pitchFamily="49" charset="-122"/>
                <a:cs typeface="宋体" panose="02010600030101010101" pitchFamily="2" charset="-122"/>
              </a:rPr>
              <a:t>《</a:t>
            </a:r>
            <a:r>
              <a:rPr lang="zh-CN" altLang="en-US" sz="2000">
                <a:solidFill>
                  <a:prstClr val="black"/>
                </a:solidFill>
                <a:latin typeface="楷体" panose="02010609060101010101" pitchFamily="49" charset="-122"/>
                <a:ea typeface="楷体" panose="02010609060101010101" pitchFamily="49" charset="-122"/>
                <a:cs typeface="宋体" panose="02010600030101010101" pitchFamily="2" charset="-122"/>
              </a:rPr>
              <a:t>毛泽东文集</a:t>
            </a:r>
            <a:r>
              <a:rPr lang="en-US" altLang="zh-CN" sz="2000">
                <a:solidFill>
                  <a:prstClr val="black"/>
                </a:solidFill>
                <a:latin typeface="楷体" panose="02010609060101010101" pitchFamily="49" charset="-122"/>
                <a:ea typeface="楷体" panose="02010609060101010101" pitchFamily="49" charset="-122"/>
                <a:cs typeface="宋体" panose="02010600030101010101" pitchFamily="2" charset="-122"/>
              </a:rPr>
              <a:t>》</a:t>
            </a:r>
            <a:r>
              <a:rPr lang="zh-CN" altLang="en-US" sz="2000">
                <a:solidFill>
                  <a:prstClr val="black"/>
                </a:solidFill>
                <a:latin typeface="楷体" panose="02010609060101010101" pitchFamily="49" charset="-122"/>
                <a:ea typeface="楷体" panose="02010609060101010101" pitchFamily="49" charset="-122"/>
                <a:cs typeface="宋体" panose="02010600030101010101" pitchFamily="2" charset="-122"/>
              </a:rPr>
              <a:t>第七卷</a:t>
            </a:r>
          </a:p>
        </p:txBody>
      </p:sp>
      <p:sp>
        <p:nvSpPr>
          <p:cNvPr id="4" name="TextBox 3"/>
          <p:cNvSpPr txBox="1"/>
          <p:nvPr/>
        </p:nvSpPr>
        <p:spPr>
          <a:xfrm>
            <a:off x="3929058" y="2643182"/>
            <a:ext cx="4598894" cy="2246769"/>
          </a:xfrm>
          <a:prstGeom prst="rect">
            <a:avLst/>
          </a:prstGeom>
          <a:noFill/>
          <a:ln>
            <a:solidFill>
              <a:schemeClr val="tx1"/>
            </a:solidFill>
          </a:ln>
        </p:spPr>
        <p:txBody>
          <a:bodyPr wrap="square" rtlCol="0">
            <a:spAutoFit/>
          </a:bodyPr>
          <a:lstStyle/>
          <a:p>
            <a:r>
              <a:rPr lang="zh-CN" altLang="en-US" sz="2000">
                <a:solidFill>
                  <a:prstClr val="black"/>
                </a:solidFill>
                <a:latin typeface="楷体" panose="02010609060101010101" pitchFamily="49" charset="-122"/>
                <a:ea typeface="楷体" panose="02010609060101010101" pitchFamily="49" charset="-122"/>
                <a:cs typeface="宋体" panose="02010600030101010101" pitchFamily="2" charset="-122"/>
              </a:rPr>
              <a:t>社会主义究竟是个什么样子，苏联搞了很多年，也并没有完全搞清楚。可能列宁的思路比较好，搞了新经济政策，但是后来苏联的模式僵化了。</a:t>
            </a:r>
          </a:p>
          <a:p>
            <a:r>
              <a:rPr lang="zh-CN" altLang="en-US" sz="2000">
                <a:solidFill>
                  <a:prstClr val="black"/>
                </a:solidFill>
                <a:latin typeface="楷体" panose="02010609060101010101" pitchFamily="49" charset="-122"/>
                <a:ea typeface="楷体" panose="02010609060101010101" pitchFamily="49" charset="-122"/>
                <a:cs typeface="宋体" panose="02010600030101010101" pitchFamily="2" charset="-122"/>
              </a:rPr>
              <a:t>          ——邓小平《改革是中国发展生产力的必由之路》，《邓小平文选》第三卷</a:t>
            </a:r>
          </a:p>
        </p:txBody>
      </p:sp>
      <p:sp>
        <p:nvSpPr>
          <p:cNvPr id="15" name="矩形 14"/>
          <p:cNvSpPr/>
          <p:nvPr/>
        </p:nvSpPr>
        <p:spPr>
          <a:xfrm>
            <a:off x="428596" y="428604"/>
            <a:ext cx="2071702" cy="523220"/>
          </a:xfrm>
          <a:prstGeom prst="rect">
            <a:avLst/>
          </a:prstGeom>
          <a:solidFill>
            <a:schemeClr val="bg1"/>
          </a:solidFill>
        </p:spPr>
        <p:txBody>
          <a:bodyPr wrap="square">
            <a:spAutoFit/>
          </a:bodyPr>
          <a:lstStyle/>
          <a:p>
            <a:pPr algn="ctr" fontAlgn="auto"/>
            <a:r>
              <a:rPr lang="zh-CN" altLang="en-US" sz="2800" b="1" kern="10" smtClean="0">
                <a:ln w="9525">
                  <a:round/>
                </a:ln>
                <a:solidFill>
                  <a:srgbClr val="FF0000"/>
                </a:solidFill>
                <a:latin typeface="隶书" pitchFamily="49" charset="-122"/>
              </a:rPr>
              <a:t>为国献策</a:t>
            </a:r>
            <a:endParaRPr lang="zh-CN" altLang="en-US" sz="2800" b="1" kern="10">
              <a:ln w="9525">
                <a:round/>
              </a:ln>
              <a:solidFill>
                <a:srgbClr val="FF0000"/>
              </a:solidFill>
              <a:latin typeface="隶书" pitchFamily="49" charset="-122"/>
            </a:endParaRPr>
          </a:p>
        </p:txBody>
      </p:sp>
    </p:spTree>
    <p:custDataLst>
      <p:tags r:id="rId10"/>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21517">
                                            <p:txEl>
                                              <p:pRg st="0" end="0"/>
                                            </p:txEl>
                                          </p:spTgt>
                                        </p:tgtEl>
                                        <p:attrNameLst>
                                          <p:attrName>style.visibility</p:attrName>
                                        </p:attrNameLst>
                                      </p:cBhvr>
                                      <p:to>
                                        <p:strVal val="visible"/>
                                      </p:to>
                                    </p:set>
                                    <p:animEffect transition="in" filter="blinds(horizontal)">
                                      <p:cBhvr>
                                        <p:cTn id="7" dur="500"/>
                                        <p:tgtEl>
                                          <p:spTgt spid="2151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Text Box 4"/>
          <p:cNvSpPr txBox="1">
            <a:spLocks noChangeArrowheads="1"/>
          </p:cNvSpPr>
          <p:nvPr/>
        </p:nvSpPr>
        <p:spPr bwMode="auto">
          <a:xfrm>
            <a:off x="2071670" y="714356"/>
            <a:ext cx="4339650"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3600" smtClean="0">
                <a:ea typeface="黑体" panose="02010609060101010101" pitchFamily="49" charset="-122"/>
              </a:rPr>
              <a:t>大道行思，取则行远</a:t>
            </a:r>
            <a:endParaRPr lang="zh-CN" altLang="en-US" sz="3600">
              <a:ea typeface="黑体" pitchFamily="49" charset="-122"/>
            </a:endParaRPr>
          </a:p>
        </p:txBody>
      </p:sp>
      <p:sp>
        <p:nvSpPr>
          <p:cNvPr id="11" name="Text Box 5"/>
          <p:cNvSpPr txBox="1">
            <a:spLocks noChangeArrowheads="1"/>
          </p:cNvSpPr>
          <p:nvPr/>
        </p:nvSpPr>
        <p:spPr bwMode="auto">
          <a:xfrm>
            <a:off x="928662" y="1928802"/>
            <a:ext cx="8443337" cy="39703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sz="2800">
                <a:solidFill>
                  <a:srgbClr val="FF0000"/>
                </a:solidFill>
                <a:latin typeface="宋体" panose="02010600030101010101" pitchFamily="2" charset="-122"/>
              </a:rPr>
              <a:t>1.</a:t>
            </a:r>
            <a:r>
              <a:rPr lang="zh-CN" altLang="en-US" sz="2800">
                <a:solidFill>
                  <a:srgbClr val="FF0000"/>
                </a:solidFill>
                <a:latin typeface="宋体" panose="02010600030101010101" pitchFamily="2" charset="-122"/>
              </a:rPr>
              <a:t>经济体制必须适应生产力发展水平；</a:t>
            </a:r>
          </a:p>
          <a:p>
            <a:r>
              <a:rPr lang="en-US" altLang="zh-CN" sz="2800">
                <a:solidFill>
                  <a:srgbClr val="FF0000"/>
                </a:solidFill>
                <a:latin typeface="宋体" panose="02010600030101010101" pitchFamily="2" charset="-122"/>
              </a:rPr>
              <a:t>2.</a:t>
            </a:r>
            <a:r>
              <a:rPr lang="zh-CN" altLang="en-US" sz="2800">
                <a:solidFill>
                  <a:srgbClr val="FF0000"/>
                </a:solidFill>
                <a:latin typeface="宋体" panose="02010600030101010101" pitchFamily="2" charset="-122"/>
              </a:rPr>
              <a:t>突破传统的束缚是经济体制调整和创新的前提；</a:t>
            </a:r>
          </a:p>
          <a:p>
            <a:r>
              <a:rPr lang="en-US" altLang="zh-CN" sz="2800">
                <a:solidFill>
                  <a:srgbClr val="FF0000"/>
                </a:solidFill>
                <a:latin typeface="宋体" panose="02010600030101010101" pitchFamily="2" charset="-122"/>
              </a:rPr>
              <a:t>3.</a:t>
            </a:r>
            <a:r>
              <a:rPr lang="zh-CN" altLang="en-US" sz="2800">
                <a:solidFill>
                  <a:srgbClr val="FF0000"/>
                </a:solidFill>
                <a:latin typeface="宋体" panose="02010600030101010101" pitchFamily="2" charset="-122"/>
              </a:rPr>
              <a:t>只有不断的调整和创新才能保持经济发展的活力；</a:t>
            </a:r>
          </a:p>
          <a:p>
            <a:endParaRPr lang="zh-CN" altLang="en-US" sz="2800">
              <a:latin typeface="宋体" pitchFamily="2" charset="-122"/>
            </a:endParaRPr>
          </a:p>
          <a:p>
            <a:r>
              <a:rPr lang="en-US" altLang="zh-CN" sz="2800">
                <a:solidFill>
                  <a:srgbClr val="0033CC"/>
                </a:solidFill>
                <a:latin typeface="宋体" panose="02010600030101010101" pitchFamily="2" charset="-122"/>
              </a:rPr>
              <a:t>4.</a:t>
            </a:r>
            <a:r>
              <a:rPr lang="zh-CN" altLang="en-US" sz="2800">
                <a:solidFill>
                  <a:srgbClr val="0033CC"/>
                </a:solidFill>
                <a:latin typeface="宋体" panose="02010600030101010101" pitchFamily="2" charset="-122"/>
              </a:rPr>
              <a:t>要使轻重工业和农业比例协调发展；</a:t>
            </a:r>
          </a:p>
          <a:p>
            <a:r>
              <a:rPr lang="en-US" altLang="zh-CN" sz="2800">
                <a:solidFill>
                  <a:srgbClr val="0033CC"/>
                </a:solidFill>
                <a:latin typeface="宋体" panose="02010600030101010101" pitchFamily="2" charset="-122"/>
              </a:rPr>
              <a:t>5.</a:t>
            </a:r>
            <a:r>
              <a:rPr lang="zh-CN" altLang="en-US" sz="2800">
                <a:solidFill>
                  <a:srgbClr val="0033CC"/>
                </a:solidFill>
                <a:latin typeface="宋体" panose="02010600030101010101" pitchFamily="2" charset="-122"/>
              </a:rPr>
              <a:t>要注意提高人民的生活水平，保护人</a:t>
            </a:r>
          </a:p>
          <a:p>
            <a:r>
              <a:rPr lang="zh-CN" altLang="en-US" sz="2800">
                <a:solidFill>
                  <a:srgbClr val="0033CC"/>
                </a:solidFill>
                <a:latin typeface="宋体" panose="02010600030101010101" pitchFamily="2" charset="-122"/>
              </a:rPr>
              <a:t>   民群众的利益；</a:t>
            </a:r>
          </a:p>
          <a:p>
            <a:r>
              <a:rPr lang="en-US" altLang="zh-CN" sz="2800">
                <a:solidFill>
                  <a:srgbClr val="0033CC"/>
                </a:solidFill>
                <a:latin typeface="宋体" panose="02010600030101010101" pitchFamily="2" charset="-122"/>
              </a:rPr>
              <a:t>6.</a:t>
            </a:r>
            <a:r>
              <a:rPr lang="zh-CN" altLang="en-US" sz="2800">
                <a:solidFill>
                  <a:srgbClr val="0033CC"/>
                </a:solidFill>
                <a:latin typeface="宋体" panose="02010600030101010101" pitchFamily="2" charset="-122"/>
              </a:rPr>
              <a:t>计划与市场相结合，发展和完善社会主义</a:t>
            </a:r>
          </a:p>
          <a:p>
            <a:r>
              <a:rPr lang="zh-CN" altLang="en-US" sz="2800">
                <a:solidFill>
                  <a:srgbClr val="0033CC"/>
                </a:solidFill>
                <a:latin typeface="宋体" panose="02010600030101010101" pitchFamily="2" charset="-122"/>
              </a:rPr>
              <a:t>   市场经济体制。</a:t>
            </a:r>
          </a:p>
        </p:txBody>
      </p:sp>
      <p:pic>
        <p:nvPicPr>
          <p:cNvPr id="12" name="New picture" hidden="1"/>
          <p:cNvPicPr/>
          <p:nvPr/>
        </p:nvPicPr>
        <p:blipFill>
          <a:blip r:embed="rId2"/>
          <a:stretch>
            <a:fillRect/>
          </a:stretch>
        </p:blipFill>
        <p:spPr>
          <a:xfrm>
            <a:off x="12547600" y="11557000"/>
            <a:ext cx="419100" cy="482600"/>
          </a:xfrm>
          <a:prstGeom prst="cube">
            <a:avLst/>
          </a:prstGeom>
        </p:spPr>
      </p:pic>
    </p:spTree>
  </p:cSld>
  <p:clrMapOvr>
    <a:masterClrMapping/>
  </p:clrMapOvr>
  <p:transition/>
  <p:timing/>
</p:sld>
</file>

<file path=ppt/tags/tag1.xml><?xml version="1.0" encoding="utf-8"?>
<p:tagLst xmlns:p="http://schemas.openxmlformats.org/presentationml/2006/main">
  <p:tag name="KSO_WM_BEAUTIFY_FLAG" val="#wm#"/>
  <p:tag name="KSO_WM_TAG_VERSION" val="1.0"/>
  <p:tag name="KSO_WM_TEMPLATE_CATEGORY" val="custom"/>
  <p:tag name="KSO_WM_TEMPLATE_INDEX" val="20187315"/>
  <p:tag name="KSO_WM_UNIT_ID" val="custom20187315_13*i*10"/>
  <p:tag name="KSO_WM_UNIT_INDEX" val="10"/>
  <p:tag name="KSO_WM_UNIT_TYPE" val="i"/>
</p:tagLst>
</file>

<file path=ppt/tags/tag2.xml><?xml version="1.0" encoding="utf-8"?>
<p:tagLst xmlns:p="http://schemas.openxmlformats.org/presentationml/2006/main">
  <p:tag name="KSO_WM_BEAUTIFY_FLAG" val="#wm#"/>
  <p:tag name="KSO_WM_TEMPLATE_CATEGORY" val="custom"/>
  <p:tag name="KSO_WM_TEMPLATE_INDEX" val="20184553"/>
  <p:tag name="TIMING" val="|11.1|5.4|7.7|4.5"/>
</p:tagLst>
</file>

<file path=ppt/tags/tag3.xml><?xml version="1.0" encoding="utf-8"?>
<p:tagLst xmlns:p="http://schemas.openxmlformats.org/presentationml/2006/main">
  <p:tag name="KSO_WM_BEAUTIFY_FLAG" val="#wm#"/>
  <p:tag name="KSO_WM_TEMPLATE_CATEGORY" val="custom"/>
  <p:tag name="KSO_WM_TEMPLATE_INDEX" val="20184553"/>
  <p:tag name="TIMING" val="|4.6|9.4|14.6"/>
</p:tagLst>
</file>

<file path=ppt/tags/tag4.xml><?xml version="1.0" encoding="utf-8"?>
<p:tagLst xmlns:p="http://schemas.openxmlformats.org/presentationml/2006/main">
  <p:tag name="KSO_WM_BEAUTIFY_FLAG" val="#wm#"/>
  <p:tag name="KSO_WM_TAG_VERSION" val="1.0"/>
  <p:tag name="KSO_WM_TEMPLATE_CATEGORY" val="custom"/>
  <p:tag name="KSO_WM_TEMPLATE_INDEX" val="20187315"/>
  <p:tag name="KSO_WM_UNIT_ID" val="custom20187315_13*i*10"/>
  <p:tag name="KSO_WM_UNIT_INDEX" val="10"/>
  <p:tag name="KSO_WM_UNIT_TYPE" val="i"/>
</p:tagLst>
</file>

<file path=ppt/tags/tag5.xml><?xml version="1.0" encoding="utf-8"?>
<p:tagLst xmlns:p="http://schemas.openxmlformats.org/presentationml/2006/main">
  <p:tag name="KSO_WM_BEAUTIFY_FLAG" val="#wm#"/>
  <p:tag name="KSO_WM_TEMPLATE_CATEGORY" val="custom"/>
  <p:tag name="KSO_WM_TEMPLATE_INDEX" val="20184553"/>
  <p:tag name="TIMING" val="|7.1|0.8"/>
</p:tagLst>
</file>

<file path=ppt/tags/tag6.xml><?xml version="1.0" encoding="utf-8"?>
<p:tagLst xmlns:p="http://schemas.openxmlformats.org/presentationml/2006/main">
  <p:tag name="KSO_WM_BEAUTIFY_FLAG" val="#wm#"/>
  <p:tag name="KSO_WM_TAG_VERSION" val="1.0"/>
  <p:tag name="KSO_WM_TEMPLATE_CATEGORY" val="custom"/>
  <p:tag name="KSO_WM_TEMPLATE_INDEX" val="20187315"/>
  <p:tag name="KSO_WM_UNIT_ID" val="custom20187315_13*i*10"/>
  <p:tag name="KSO_WM_UNIT_INDEX" val="10"/>
  <p:tag name="KSO_WM_UNIT_TYPE" val="i"/>
</p:tagLst>
</file>

<file path=ppt/tags/tag7.xml><?xml version="1.0" encoding="utf-8"?>
<p:tagLst xmlns:p="http://schemas.openxmlformats.org/presentationml/2006/main">
  <p:tag name="KSO_WM_BEAUTIFY_FLAG" val="#wm#"/>
  <p:tag name="KSO_WM_TEMPLATE_CATEGORY" val="custom"/>
  <p:tag name="KSO_WM_TEMPLATE_INDEX" val="20184553"/>
  <p:tag name="TIMING" val="|0.9"/>
</p:tagLst>
</file>

<file path=ppt/tags/tag8.xml><?xml version="1.0" encoding="utf-8"?>
<p:tagLst xmlns:p="http://schemas.openxmlformats.org/presentationml/2006/main">
  <p:tag name="KSO_WM_BEAUTIFY_FLAG" val="#wm#"/>
  <p:tag name="KSO_WM_TAG_VERSION" val="1.0"/>
  <p:tag name="KSO_WM_TEMPLATE_CATEGORY" val="custom"/>
  <p:tag name="KSO_WM_TEMPLATE_INDEX" val="20187315"/>
  <p:tag name="KSO_WM_UNIT_ID" val="custom20187315_13*i*10"/>
  <p:tag name="KSO_WM_UNIT_INDEX" val="10"/>
  <p:tag name="KSO_WM_UNIT_TYPE" val="i"/>
</p:tagLst>
</file>

<file path=ppt/tags/tag9.xml><?xml version="1.0" encoding="utf-8"?>
<p:tagLst xmlns:p="http://schemas.openxmlformats.org/presentationml/2006/main">
  <p:tag name="KSO_WM_BEAUTIFY_FLAG" val="#wm#"/>
  <p:tag name="KSO_WM_TAG_VERSION" val="1.0"/>
  <p:tag name="KSO_WM_TEMPLATE_CATEGORY" val="custom"/>
  <p:tag name="KSO_WM_TEMPLATE_INDEX" val="20187315"/>
  <p:tag name="KSO_WM_UNIT_CLEAR" val="0"/>
  <p:tag name="KSO_WM_UNIT_COMPATIBLE" val="0"/>
  <p:tag name="KSO_WM_UNIT_HIGHLIGHT" val="0"/>
  <p:tag name="KSO_WM_UNIT_ID" val="custom20187315_13*a*1"/>
  <p:tag name="KSO_WM_UNIT_INDEX" val="1"/>
  <p:tag name="KSO_WM_UNIT_ISCONTENTSTITLE" val="0"/>
  <p:tag name="KSO_WM_UNIT_LAYERLEVEL" val="1"/>
  <p:tag name="KSO_WM_UNIT_PRESET_TEXT" val="修改相关主题"/>
  <p:tag name="KSO_WM_UNIT_TYPE" val="a"/>
  <p:tag name="KSO_WM_UNIT_VALUE" val="8"/>
</p:tagLst>
</file>

<file path=ppt/tags/tag10.xml><?xml version="1.0" encoding="utf-8"?>
<p:tagLst xmlns:p="http://schemas.openxmlformats.org/presentationml/2006/main">
  <p:tag name="KSO_WM_BEAUTIFY_FLAG" val="#wm#"/>
  <p:tag name="KSO_WM_SLIDE_MODEL_TYPE" val="timeline"/>
  <p:tag name="KSO_WM_TEMPLATE_CATEGORY" val="custom"/>
  <p:tag name="KSO_WM_TEMPLATE_INDEX" val="20184553"/>
  <p:tag name="TIMING" val="|2.4|0.5|0.4|0.6|1|1.9|1.6"/>
</p:tagLst>
</file>

<file path=ppt/tags/tag11.xml><?xml version="1.0" encoding="utf-8"?>
<p:tagLst xmlns:p="http://schemas.openxmlformats.org/presentationml/2006/main">
  <p:tag name="KSO_WM_BEAUTIFY_FLAG" val="#wm#"/>
  <p:tag name="KSO_WM_SLIDE_ITEM_CNT" val="2"/>
  <p:tag name="KSO_WM_TEMPLATE_CATEGORY" val="custom"/>
  <p:tag name="KSO_WM_TEMPLATE_INDEX" val="20184553"/>
</p:tagLst>
</file>

<file path=ppt/tags/tag12.xml><?xml version="1.0" encoding="utf-8"?>
<p:tagLst xmlns:p="http://schemas.openxmlformats.org/presentationml/2006/main">
  <p:tag name="KSO_WM_BEAUTIFY_FLAG" val="#wm#"/>
  <p:tag name="KSO_WM_TEMPLATE_CATEGORY" val="custom"/>
  <p:tag name="KSO_WM_TEMPLATE_INDEX" val="20184553"/>
  <p:tag name="TIMING" val="|5.1|1|4.7|1.2|1.1|1.4|4.5"/>
</p:tagLst>
</file>

<file path=ppt/tags/tag13.xml><?xml version="1.0" encoding="utf-8"?>
<p:tagLst xmlns:p="http://schemas.openxmlformats.org/presentationml/2006/main">
  <p:tag name="KSO_WM_BEAUTIFY_FLAG" val="#wm#"/>
  <p:tag name="KSO_WM_TEMPLATE_CATEGORY" val="custom"/>
  <p:tag name="KSO_WM_TEMPLATE_INDEX" val="20184553"/>
  <p:tag name="TIMING" val="|1.5|0|0|1.1"/>
</p:tagLst>
</file>

<file path=ppt/tags/tag14.xml><?xml version="1.0" encoding="utf-8"?>
<p:tagLst xmlns:p="http://schemas.openxmlformats.org/presentationml/2006/main">
  <p:tag name="TIMING" val="|0.4|0.8|0.4|0.2|0.1"/>
</p:tagLst>
</file>

<file path=ppt/tags/tag15.xml><?xml version="1.0" encoding="utf-8"?>
<p:tagLst xmlns:p="http://schemas.openxmlformats.org/presentationml/2006/main">
  <p:tag name="KSO_WM_BEAUTIFY_FLAG" val="#wm#"/>
  <p:tag name="KSO_WM_TAG_VERSION" val="1.0"/>
  <p:tag name="KSO_WM_TEMPLATE_CATEGORY" val="custom"/>
  <p:tag name="KSO_WM_TEMPLATE_INDEX" val="20187315"/>
  <p:tag name="KSO_WM_UNIT_ID" val="custom20187315_13*i*10"/>
  <p:tag name="KSO_WM_UNIT_INDEX" val="10"/>
  <p:tag name="KSO_WM_UNIT_TYPE" val="i"/>
</p:tagLst>
</file>

<file path=ppt/tags/tag16.xml><?xml version="1.0" encoding="utf-8"?>
<p:tagLst xmlns:p="http://schemas.openxmlformats.org/presentationml/2006/main">
  <p:tag name="KSO_WM_BEAUTIFY_FLAG" val="#wm#"/>
  <p:tag name="KSO_WM_TEMPLATE_CATEGORY" val="custom"/>
  <p:tag name="KSO_WM_TEMPLATE_INDEX" val="20184553"/>
  <p:tag name="TIMING" val="|0.1|0.1|0.3|0.4|0.2"/>
</p:tagLst>
</file>

<file path=ppt/tags/tag17.xml><?xml version="1.0" encoding="utf-8"?>
<p:tagLst xmlns:p="http://schemas.openxmlformats.org/presentationml/2006/main">
  <p:tag name="KSO_WM_UNIT_TABLE_BEAUTIFY" val="smartTable{6b046b66-a3b4-48b6-a3e4-354b59878942}"/>
</p:tagLst>
</file>

<file path=ppt/tags/tag18.xml><?xml version="1.0" encoding="utf-8"?>
<p:tagLst xmlns:p="http://schemas.openxmlformats.org/presentationml/2006/main">
  <p:tag name="KSO_WM_BEAUTIFY_FLAG" val="#wm#"/>
  <p:tag name="KSO_WM_TEMPLATE_CATEGORY" val="custom"/>
  <p:tag name="KSO_WM_TEMPLATE_INDEX" val="20184553"/>
  <p:tag name="TIMING" val="|0.5|0.5|0.1"/>
</p:tagLst>
</file>

<file path=ppt/tags/tag19.xml><?xml version="1.0" encoding="utf-8"?>
<p:tagLst xmlns:p="http://schemas.openxmlformats.org/presentationml/2006/main">
  <p:tag name="KSO_WM_BEAUTIFY_FLAG" val="#wm#"/>
  <p:tag name="KSO_WM_TEMPLATE_CATEGORY" val="custom"/>
  <p:tag name="KSO_WM_TEMPLATE_INDEX" val="20184553"/>
  <p:tag name="TIMING" val="|1.8|1.4"/>
</p:tagLst>
</file>

<file path=ppt/tags/tag20.xml><?xml version="1.0" encoding="utf-8"?>
<p:tagLst xmlns:p="http://schemas.openxmlformats.org/presentationml/2006/main">
  <p:tag name="KSO_WM_BEAUTIFY_FLAG" val="#wm#"/>
  <p:tag name="KSO_WM_TAG_VERSION" val="1.0"/>
  <p:tag name="KSO_WM_TEMPLATE_CATEGORY" val="custom"/>
  <p:tag name="KSO_WM_TEMPLATE_INDEX" val="20187315"/>
  <p:tag name="KSO_WM_UNIT_ID" val="custom20187315_13*i*10"/>
  <p:tag name="KSO_WM_UNIT_INDEX" val="10"/>
  <p:tag name="KSO_WM_UNIT_TYPE" val="i"/>
</p:tagLst>
</file>

<file path=ppt/tags/tag21.xml><?xml version="1.0" encoding="utf-8"?>
<p:tagLst xmlns:p="http://schemas.openxmlformats.org/presentationml/2006/main">
  <p:tag name="TIMING" val="|2.5|2|0.9"/>
</p:tagLst>
</file>

<file path=ppt/tags/tag22.xml><?xml version="1.0" encoding="utf-8"?>
<p:tagLst xmlns:p="http://schemas.openxmlformats.org/presentationml/2006/main">
  <p:tag name="TIMING" val="|0.2|0.8"/>
</p:tagLst>
</file>

<file path=ppt/tags/tag23.xml><?xml version="1.0" encoding="utf-8"?>
<p:tagLst xmlns:p="http://schemas.openxmlformats.org/presentationml/2006/main">
  <p:tag name="KSO_WM_BEAUTIFY_FLAG" val="#wm#"/>
  <p:tag name="KSO_WM_TAG_VERSION" val="1.0"/>
  <p:tag name="KSO_WM_TEMPLATE_CATEGORY" val="custom"/>
  <p:tag name="KSO_WM_TEMPLATE_INDEX" val="20187315"/>
  <p:tag name="KSO_WM_UNIT_ID" val="custom20187315_13*i*10"/>
  <p:tag name="KSO_WM_UNIT_INDEX" val="10"/>
  <p:tag name="KSO_WM_UNIT_TYPE" val="i"/>
</p:tagLst>
</file>

<file path=ppt/tags/tag24.xml><?xml version="1.0" encoding="utf-8"?>
<p:tagLst xmlns:p="http://schemas.openxmlformats.org/presentationml/2006/main">
  <p:tag name="KSO_WM_BEAUTIFY_FLAG" val="#wm#"/>
  <p:tag name="KSO_WM_SLIDE_ITEM_CNT" val="3"/>
  <p:tag name="KSO_WM_TEMPLATE_CATEGORY" val="custom"/>
  <p:tag name="KSO_WM_TEMPLATE_INDEX" val="20184553"/>
  <p:tag name="TIMING" val="|1.8"/>
</p:tagLst>
</file>

<file path=ppt/tags/tag25.xml><?xml version="1.0" encoding="utf-8"?>
<p:tagLst xmlns:p="http://schemas.openxmlformats.org/presentationml/2006/main">
  <p:tag name="KSO_WM_BEAUTIFY_FLAG" val="#wm#"/>
  <p:tag name="KSO_WM_TEMPLATE_CATEGORY" val="custom"/>
  <p:tag name="KSO_WM_TEMPLATE_INDEX" val="20184553"/>
</p:tagLst>
</file>

<file path=ppt/tags/tag26.xml><?xml version="1.0" encoding="utf-8"?>
<p:tagLst xmlns:p="http://schemas.openxmlformats.org/presentationml/2006/main">
  <p:tag name="KSO_WM_BEAUTIFY_FLAG" val="#wm#"/>
  <p:tag name="KSO_WM_TEMPLATE_CATEGORY" val="custom"/>
  <p:tag name="KSO_WM_TEMPLATE_INDEX" val="20184553"/>
  <p:tag name="TIMING" val="|11.4|5.5|16.6"/>
</p:tagLst>
</file>

<file path=ppt/tags/tag27.xml><?xml version="1.0" encoding="utf-8"?>
<p:tagLst xmlns:p="http://schemas.openxmlformats.org/presentationml/2006/main">
  <p:tag name="TIMING" val="|6.4|36.3"/>
</p:tagLst>
</file>

<file path=ppt/tags/tag28.xml><?xml version="1.0" encoding="utf-8"?>
<p:tagLst xmlns:p="http://schemas.openxmlformats.org/presentationml/2006/main">
  <p:tag name="KSO_WM_BEAUTIFY_FLAG" val="#wm#"/>
  <p:tag name="KSO_WM_TAG_VERSION" val="1.0"/>
  <p:tag name="KSO_WM_TEMPLATE_CATEGORY" val="custom"/>
  <p:tag name="KSO_WM_TEMPLATE_INDEX" val="20187315"/>
  <p:tag name="KSO_WM_UNIT_ID" val="custom20187315_13*i*10"/>
  <p:tag name="KSO_WM_UNIT_INDEX" val="10"/>
  <p:tag name="KSO_WM_UNIT_TYPE" val="i"/>
</p:tagLst>
</file>

<file path=ppt/tags/tag29.xml><?xml version="1.0" encoding="utf-8"?>
<p:tagLst xmlns:p="http://schemas.openxmlformats.org/presentationml/2006/main">
  <p:tag name="TIMING" val="|3|95.4|0.2|47.5|54.4|34.2|34.1"/>
</p:tagLst>
</file>

<file path=ppt/tags/tag30.xml><?xml version="1.0" encoding="utf-8"?>
<p:tagLst xmlns:p="http://schemas.openxmlformats.org/presentationml/2006/main">
  <p:tag name="KSO_WM_BEAUTIFY_FLAG" val="#wm#"/>
  <p:tag name="KSO_WM_TAG_VERSION" val="1.0"/>
  <p:tag name="KSO_WM_TEMPLATE_CATEGORY" val="custom"/>
  <p:tag name="KSO_WM_TEMPLATE_INDEX" val="20187315"/>
  <p:tag name="KSO_WM_UNIT_ID" val="custom20187315_13*i*10"/>
  <p:tag name="KSO_WM_UNIT_INDEX" val="10"/>
  <p:tag name="KSO_WM_UNIT_TYPE" val="i"/>
</p:tagLst>
</file>

<file path=ppt/tags/tag31.xml><?xml version="1.0" encoding="utf-8"?>
<p:tagLst xmlns:p="http://schemas.openxmlformats.org/presentationml/2006/main">
  <p:tag name="KSO_WM_UNIT_TABLE_BEAUTIFY" val="smartTable{2619945b-1c1c-4acf-bea1-08a183230736}"/>
</p:tagLst>
</file>

<file path=ppt/tags/tag32.xml><?xml version="1.0" encoding="utf-8"?>
<p:tagLst xmlns:p="http://schemas.openxmlformats.org/presentationml/2006/main">
  <p:tag name="TIMING" val="|6.9|76|17.1|36.1|19.7|42"/>
</p:tagLst>
</file>

<file path=ppt/tags/tag33.xml><?xml version="1.0" encoding="utf-8"?>
<p:tagLst xmlns:p="http://schemas.openxmlformats.org/presentationml/2006/main">
  <p:tag name="KSO_WM_BEAUTIFY_FLAG" val="#wm#"/>
  <p:tag name="KSO_WM_TAG_VERSION" val="1.0"/>
  <p:tag name="KSO_WM_TEMPLATE_CATEGORY" val="custom"/>
  <p:tag name="KSO_WM_TEMPLATE_INDEX" val="20187315"/>
  <p:tag name="KSO_WM_UNIT_ID" val="custom20187315_13*i*10"/>
  <p:tag name="KSO_WM_UNIT_INDEX" val="10"/>
  <p:tag name="KSO_WM_UNIT_TYPE" val="i"/>
</p:tagLst>
</file>

<file path=ppt/tags/tag34.xml><?xml version="1.0" encoding="utf-8"?>
<p:tagLst xmlns:p="http://schemas.openxmlformats.org/presentationml/2006/main">
  <p:tag name="KSO_WM_BEAUTIFY_FLAG" val="#wm#"/>
  <p:tag name="KSO_WM_TEMPLATE_CATEGORY" val="custom"/>
  <p:tag name="KSO_WM_TEMPLATE_INDEX" val="20184553"/>
  <p:tag name="TIMING" val="|44"/>
</p:tagLst>
</file>

<file path=ppt/tags/tag35.xml><?xml version="1.0" encoding="utf-8"?>
<p:tagLst xmlns:p="http://schemas.openxmlformats.org/presentationml/2006/main">
  <p:tag name="AS_NET" val="4.0.30319.42000"/>
  <p:tag name="AS_OS" val="Microsoft Windows NT 6.1.7601 Service Pack 1"/>
  <p:tag name="AS_RELEASE_DATE" val="2020.05.14"/>
  <p:tag name="AS_TITLE" val="Aspose.Slides for .NET 4.0 Client Profile"/>
  <p:tag name="AS_VERSION" val="20.5"/>
</p:tagLst>
</file>

<file path=ppt/theme/theme1.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heme>
</file>

<file path=docProps/app.xml><?xml version="1.0" encoding="utf-8"?>
<Properties xmlns:vt="http://schemas.openxmlformats.org/officeDocument/2006/docPropsVTypes" xmlns="http://schemas.openxmlformats.org/officeDocument/2006/extended-properties">
  <Company/>
  <PresentationFormat>On-screen Show (4:3)</PresentationFormat>
  <Paragraphs>291</Paragraphs>
  <Slides>35</Slides>
  <Notes>1</Notes>
  <TotalTime>444</TotalTime>
  <HiddenSlides>0</HiddenSlides>
  <MMClips>0</MMClips>
  <ScaleCrop>0</ScaleCrop>
  <HeadingPairs>
    <vt:vector baseType="variant" size="6">
      <vt:variant>
        <vt:lpstr>Fonts used</vt:lpstr>
      </vt:variant>
      <vt:variant>
        <vt:i4>17</vt:i4>
      </vt:variant>
      <vt:variant>
        <vt:lpstr>Theme</vt:lpstr>
      </vt:variant>
      <vt:variant>
        <vt:i4>1</vt:i4>
      </vt:variant>
      <vt:variant>
        <vt:lpstr>Slide Titles</vt:lpstr>
      </vt:variant>
      <vt:variant>
        <vt:i4>35</vt:i4>
      </vt:variant>
    </vt:vector>
  </HeadingPairs>
  <TitlesOfParts>
    <vt:vector baseType="lpstr" size="53">
      <vt:lpstr>Arial</vt:lpstr>
      <vt:lpstr>Calibri</vt:lpstr>
      <vt:lpstr>方正粗黑宋简体</vt:lpstr>
      <vt:lpstr>Cambria</vt:lpstr>
      <vt:lpstr>华文楷体</vt:lpstr>
      <vt:lpstr>宋体</vt:lpstr>
      <vt:lpstr>楷体</vt:lpstr>
      <vt:lpstr>Times New Roman</vt:lpstr>
      <vt:lpstr>黑体</vt:lpstr>
      <vt:lpstr>仿宋_GB2312</vt:lpstr>
      <vt:lpstr>Wingdings</vt:lpstr>
      <vt:lpstr>Tahoma</vt:lpstr>
      <vt:lpstr>隶书</vt:lpstr>
      <vt:lpstr>微软雅黑</vt:lpstr>
      <vt:lpstr>楷体_GB2312</vt:lpstr>
      <vt:lpstr>华文新魏</vt:lpstr>
      <vt:lpstr>Comic Sans MS</vt:lpstr>
      <vt:lpstr>Office 主题</vt:lpstr>
      <vt:lpstr>第 15 课十月革命的胜利与苏联的社会主义实践</vt:lpstr>
      <vt:lpstr>PowerPoint Presentation</vt:lpstr>
      <vt:lpstr>3.形成规律：</vt:lpstr>
      <vt:lpstr>PowerPoint Presentation</vt:lpstr>
      <vt:lpstr>PowerPoint Presentation</vt:lpstr>
      <vt:lpstr>（二）彼得格勒武装起义</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.NET</Application>
  <AppVersion>20.0500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title>第 15 课 十月革命的胜利与苏联的社会主义实践</dc:title>
  <dc:creator>aa</dc:creator>
  <cp:lastModifiedBy>常海燕</cp:lastModifiedBy>
  <cp:revision>50</cp:revision>
  <dcterms:created xsi:type="dcterms:W3CDTF">2020-04-01T10:12:04Z</dcterms:created>
  <dcterms:modified xsi:type="dcterms:W3CDTF">2020-07-06T01:58:42Z</dcterms:modified>
</cp:coreProperties>
</file>