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notesMasterIdLst>
    <p:notesMasterId r:id="rId41"/>
  </p:notesMasterIdLst>
  <p:sldIdLst>
    <p:sldId id="257" r:id="rId2"/>
    <p:sldId id="282" r:id="rId3"/>
    <p:sldId id="343" r:id="rId4"/>
    <p:sldId id="344" r:id="rId5"/>
    <p:sldId id="345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18" r:id="rId16"/>
    <p:sldId id="319" r:id="rId17"/>
    <p:sldId id="320" r:id="rId18"/>
    <p:sldId id="321" r:id="rId19"/>
    <p:sldId id="322" r:id="rId20"/>
    <p:sldId id="323" r:id="rId21"/>
    <p:sldId id="324" r:id="rId22"/>
    <p:sldId id="325" r:id="rId23"/>
    <p:sldId id="326" r:id="rId24"/>
    <p:sldId id="327" r:id="rId25"/>
    <p:sldId id="328" r:id="rId26"/>
    <p:sldId id="329" r:id="rId27"/>
    <p:sldId id="330" r:id="rId28"/>
    <p:sldId id="331" r:id="rId29"/>
    <p:sldId id="332" r:id="rId30"/>
    <p:sldId id="333" r:id="rId31"/>
    <p:sldId id="334" r:id="rId32"/>
    <p:sldId id="335" r:id="rId33"/>
    <p:sldId id="336" r:id="rId34"/>
    <p:sldId id="337" r:id="rId35"/>
    <p:sldId id="338" r:id="rId36"/>
    <p:sldId id="339" r:id="rId37"/>
    <p:sldId id="340" r:id="rId38"/>
    <p:sldId id="341" r:id="rId39"/>
    <p:sldId id="342" r:id="rId4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7B733E-E2F6-4424-89F2-2B3941E39707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51039C-5538-4636-946E-6CE234E1EE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0710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http://docer.wps.cn</a:t>
            </a:r>
            <a:endParaRPr lang="zh-CN" altLang="en-US" smtClean="0"/>
          </a:p>
        </p:txBody>
      </p:sp>
      <p:sp>
        <p:nvSpPr>
          <p:cNvPr id="9216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75E95E0C-A1D7-4951-8591-33E029069A0A}" type="slidenum">
              <a:rPr lang="zh-CN" altLang="en-US" smtClean="0">
                <a:latin typeface="Arial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39</a:t>
            </a:fld>
            <a:endParaRPr lang="zh-CN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96686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3152" y="6400800"/>
            <a:ext cx="3200400" cy="2838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952" y="6400800"/>
            <a:ext cx="3733800" cy="283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43248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786050" y="1053546"/>
            <a:ext cx="59040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E29B69CC-065B-46AD-BF6A-CFF85DAD41A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15029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>
            <a:grpSpLocks/>
          </p:cNvGrpSpPr>
          <p:nvPr userDrawn="1"/>
        </p:nvGrpSpPr>
        <p:grpSpPr bwMode="auto">
          <a:xfrm>
            <a:off x="0" y="-152400"/>
            <a:ext cx="9144000" cy="1261368"/>
            <a:chOff x="0" y="-152902"/>
            <a:chExt cx="12192000" cy="1262566"/>
          </a:xfrm>
        </p:grpSpPr>
        <p:pic>
          <p:nvPicPr>
            <p:cNvPr id="3" name="图片 7"/>
            <p:cNvPicPr>
              <a:picLocks noChangeAspect="1" noChangeArrowheads="1"/>
            </p:cNvPicPr>
            <p:nvPr userDrawn="1"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43" y="44364"/>
              <a:ext cx="714375" cy="581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图片 8"/>
            <p:cNvPicPr>
              <a:picLocks noChangeAspect="1" noChangeArrowheads="1"/>
            </p:cNvPicPr>
            <p:nvPr userDrawn="1"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56624" y="-152902"/>
              <a:ext cx="714375" cy="647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文本框 9"/>
            <p:cNvSpPr txBox="1">
              <a:spLocks noChangeArrowheads="1"/>
            </p:cNvSpPr>
            <p:nvPr/>
          </p:nvSpPr>
          <p:spPr bwMode="auto">
            <a:xfrm>
              <a:off x="357188" y="31423"/>
              <a:ext cx="2036763" cy="1078241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rtl="0">
                <a:buSzTx/>
                <a:buFontTx/>
                <a:buNone/>
                <a:defRPr/>
              </a:pPr>
              <a:r>
                <a:rPr lang="zh-CN" altLang="en-US" sz="3200" smtClean="0">
                  <a:solidFill>
                    <a:srgbClr val="C00000"/>
                  </a:solidFill>
                  <a:latin typeface="华文行楷" panose="02010800040101010101" pitchFamily="2" charset="-122"/>
                  <a:ea typeface="华文行楷" panose="02010800040101010101" pitchFamily="2" charset="-122"/>
                  <a:sym typeface="+mn-ea"/>
                </a:rPr>
                <a:t>  目     录</a:t>
              </a:r>
            </a:p>
          </p:txBody>
        </p:sp>
        <p:pic>
          <p:nvPicPr>
            <p:cNvPr id="6" name="图片 10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51445"/>
              <a:ext cx="12192000" cy="75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DCD8E-99DD-489B-A4D8-24A767E4B18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5239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>
            <a:grpSpLocks/>
          </p:cNvGrpSpPr>
          <p:nvPr userDrawn="1"/>
        </p:nvGrpSpPr>
        <p:grpSpPr bwMode="auto">
          <a:xfrm>
            <a:off x="0" y="-152400"/>
            <a:ext cx="9144000" cy="1261368"/>
            <a:chOff x="0" y="-152902"/>
            <a:chExt cx="12192000" cy="1262566"/>
          </a:xfrm>
        </p:grpSpPr>
        <p:pic>
          <p:nvPicPr>
            <p:cNvPr id="3" name="图片 7"/>
            <p:cNvPicPr>
              <a:picLocks noChangeAspect="1" noChangeArrowheads="1"/>
            </p:cNvPicPr>
            <p:nvPr userDrawn="1"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43" y="44364"/>
              <a:ext cx="714375" cy="581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图片 8"/>
            <p:cNvPicPr>
              <a:picLocks noChangeAspect="1" noChangeArrowheads="1"/>
            </p:cNvPicPr>
            <p:nvPr userDrawn="1"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56624" y="-152902"/>
              <a:ext cx="714375" cy="647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文本框 9"/>
            <p:cNvSpPr txBox="1">
              <a:spLocks noChangeArrowheads="1"/>
            </p:cNvSpPr>
            <p:nvPr/>
          </p:nvSpPr>
          <p:spPr bwMode="auto">
            <a:xfrm>
              <a:off x="357188" y="31423"/>
              <a:ext cx="2036763" cy="1078241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r>
                <a:rPr lang="zh-CN" altLang="en-US" sz="3200" smtClean="0">
                  <a:solidFill>
                    <a:srgbClr val="C00000"/>
                  </a:solidFill>
                  <a:latin typeface="华文行楷" panose="02010800040101010101" pitchFamily="2" charset="-122"/>
                  <a:ea typeface="华文行楷" panose="02010800040101010101" pitchFamily="2" charset="-122"/>
                  <a:sym typeface="+mn-ea"/>
                </a:rPr>
                <a:t>课堂小结</a:t>
              </a:r>
            </a:p>
          </p:txBody>
        </p:sp>
        <p:pic>
          <p:nvPicPr>
            <p:cNvPr id="6" name="图片 10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51445"/>
              <a:ext cx="12192000" cy="75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01FCDA-5FE1-4653-814D-7A030732F6B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792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000"/>
            <a:ext cx="9144000" cy="180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6863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380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380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3464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8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  <p:sldLayoutId id="2147483797" r:id="rId12"/>
    <p:sldLayoutId id="2147483798" r:id="rId13"/>
    <p:sldLayoutId id="2147483799" r:id="rId14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openxmlformats.org/officeDocument/2006/relationships/slideLayout" Target="../slideLayouts/slideLayout1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5" Type="http://schemas.openxmlformats.org/officeDocument/2006/relationships/image" Target="file:///C:\Users\sxh\AppData\Roaming\Tencent\Users\181070200\QQ\WinTemp\RichOle\I~$S$54(OJ)~Q%7d5YVVCSXU2.png" TargetMode="Externa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jpe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1.png"/><Relationship Id="rId4" Type="http://schemas.openxmlformats.org/officeDocument/2006/relationships/image" Target="../media/image6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7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hyperlink" Target="&#25991;&#26126;&#24320;&#21270;.MPG" TargetMode="External"/><Relationship Id="rId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19191" y="2564904"/>
            <a:ext cx="9134951" cy="1001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200000"/>
              </a:lnSpc>
            </a:pPr>
            <a:r>
              <a:rPr lang="zh-CN" altLang="en-US" sz="3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汉仪大宋简" pitchFamily="49" charset="-122"/>
                <a:ea typeface="汉仪大宋简" pitchFamily="49" charset="-122"/>
              </a:rPr>
              <a:t>第</a:t>
            </a:r>
            <a:r>
              <a:rPr lang="en-US" altLang="zh-CN" sz="3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汉仪大宋简" pitchFamily="49" charset="-122"/>
                <a:ea typeface="汉仪大宋简" pitchFamily="49" charset="-122"/>
              </a:rPr>
              <a:t>22</a:t>
            </a:r>
            <a:r>
              <a:rPr lang="zh-CN" altLang="en-US" sz="3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汉仪大宋简" pitchFamily="49" charset="-122"/>
                <a:ea typeface="汉仪大宋简" pitchFamily="49" charset="-122"/>
              </a:rPr>
              <a:t>课   不断发展的现代社会</a:t>
            </a:r>
            <a:endParaRPr lang="zh-CN" altLang="en-US" sz="36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汉仪大宋简" pitchFamily="49" charset="-122"/>
              <a:ea typeface="汉仪大宋简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265575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878" y="4265386"/>
            <a:ext cx="255270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0" y="116632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新课导入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421032" y="364598"/>
            <a:ext cx="3070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/>
              <a:t>北斗卫星导航系统</a:t>
            </a:r>
            <a:endParaRPr lang="zh-CN" altLang="en-US" sz="2800" b="1" dirty="0"/>
          </a:p>
        </p:txBody>
      </p:sp>
      <p:sp>
        <p:nvSpPr>
          <p:cNvPr id="4" name="矩形 3"/>
          <p:cNvSpPr/>
          <p:nvPr/>
        </p:nvSpPr>
        <p:spPr>
          <a:xfrm>
            <a:off x="178385" y="1052736"/>
            <a:ext cx="87129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 smtClean="0"/>
              <a:t>       北斗</a:t>
            </a:r>
            <a:r>
              <a:rPr lang="zh-CN" altLang="en-US" sz="2000" dirty="0"/>
              <a:t>卫星导航系统由空间段、地面段和用户段三部分组成，可在全球范围内全天候、全天时为各类用户提供高精度、高可靠定位、导航、授时服务，并具短报文通信能力，已经初步具备区域导航、定位和授时能力，定位精度</a:t>
            </a:r>
            <a:r>
              <a:rPr lang="en-US" altLang="zh-CN" sz="2000" dirty="0"/>
              <a:t>10</a:t>
            </a:r>
            <a:r>
              <a:rPr lang="zh-CN" altLang="en-US" sz="2000" dirty="0"/>
              <a:t>米，测速精度</a:t>
            </a:r>
            <a:r>
              <a:rPr lang="en-US" altLang="zh-CN" sz="2000" dirty="0"/>
              <a:t>0.2</a:t>
            </a:r>
            <a:r>
              <a:rPr lang="zh-CN" altLang="en-US" sz="2000" dirty="0"/>
              <a:t>米</a:t>
            </a:r>
            <a:r>
              <a:rPr lang="en-US" altLang="zh-CN" sz="2000" dirty="0"/>
              <a:t>/</a:t>
            </a:r>
            <a:r>
              <a:rPr lang="zh-CN" altLang="en-US" sz="2000" dirty="0"/>
              <a:t>秒，授时精度</a:t>
            </a:r>
            <a:r>
              <a:rPr lang="en-US" altLang="zh-CN" sz="2000" dirty="0"/>
              <a:t>10</a:t>
            </a:r>
            <a:r>
              <a:rPr lang="zh-CN" altLang="en-US" sz="2000" dirty="0"/>
              <a:t>纳秒。</a:t>
            </a:r>
          </a:p>
          <a:p>
            <a:r>
              <a:rPr lang="en-US" altLang="zh-CN" sz="2000" dirty="0" smtClean="0"/>
              <a:t>       2017</a:t>
            </a:r>
            <a:r>
              <a:rPr lang="zh-CN" altLang="en-US" sz="2000" dirty="0"/>
              <a:t>年</a:t>
            </a:r>
            <a:r>
              <a:rPr lang="en-US" altLang="zh-CN" sz="2000" dirty="0"/>
              <a:t>11</a:t>
            </a:r>
            <a:r>
              <a:rPr lang="zh-CN" altLang="en-US" sz="2000" dirty="0"/>
              <a:t>月</a:t>
            </a:r>
            <a:r>
              <a:rPr lang="en-US" altLang="zh-CN" sz="2000" dirty="0"/>
              <a:t>5</a:t>
            </a:r>
            <a:r>
              <a:rPr lang="zh-CN" altLang="en-US" sz="2000" dirty="0"/>
              <a:t>日，中国第三代导航卫星顺利升空，它标志着中国正式开始建造“北斗”全球卫星导航系统。</a:t>
            </a:r>
          </a:p>
          <a:p>
            <a:r>
              <a:rPr lang="en-US" altLang="zh-CN" sz="2000" dirty="0" smtClean="0"/>
              <a:t>       2018</a:t>
            </a:r>
            <a:r>
              <a:rPr lang="zh-CN" altLang="en-US" sz="2000" dirty="0"/>
              <a:t>年</a:t>
            </a:r>
            <a:r>
              <a:rPr lang="en-US" altLang="zh-CN" sz="2000" dirty="0"/>
              <a:t>8</a:t>
            </a:r>
            <a:r>
              <a:rPr lang="zh-CN" altLang="en-US" sz="2000" dirty="0"/>
              <a:t>月</a:t>
            </a:r>
            <a:r>
              <a:rPr lang="en-US" altLang="zh-CN" sz="2000" dirty="0"/>
              <a:t>25</a:t>
            </a:r>
            <a:r>
              <a:rPr lang="zh-CN" altLang="en-US" sz="2000" dirty="0"/>
              <a:t>日</a:t>
            </a:r>
            <a:r>
              <a:rPr lang="en-US" altLang="zh-CN" sz="2000" dirty="0"/>
              <a:t>7</a:t>
            </a:r>
            <a:r>
              <a:rPr lang="zh-CN" altLang="en-US" sz="2000" dirty="0"/>
              <a:t>时</a:t>
            </a:r>
            <a:r>
              <a:rPr lang="en-US" altLang="zh-CN" sz="2000" dirty="0"/>
              <a:t>52</a:t>
            </a:r>
            <a:r>
              <a:rPr lang="zh-CN" altLang="en-US" sz="2000" dirty="0"/>
              <a:t>分，我国在西昌卫星发射中心用长征三号乙运载火箭（及远征一号上面级）以“一箭双星”方式成功发射第三十五、三十六颗北斗导航卫星，两颗卫星属于中圆地球轨道卫星，也是我国北斗三号全球系统第十一、十二颗组网卫星</a:t>
            </a:r>
            <a:r>
              <a:rPr lang="zh-CN" altLang="en-US" sz="2000"/>
              <a:t>。 </a:t>
            </a:r>
            <a:r>
              <a:rPr lang="zh-CN" altLang="en-US" sz="2000" smtClean="0"/>
              <a:t>北京时间</a:t>
            </a:r>
            <a:r>
              <a:rPr lang="en-US" altLang="zh-CN" sz="2000" dirty="0"/>
              <a:t>19</a:t>
            </a:r>
            <a:r>
              <a:rPr lang="zh-CN" altLang="en-US" sz="2000" dirty="0"/>
              <a:t>日晚</a:t>
            </a:r>
            <a:r>
              <a:rPr lang="en-US" altLang="zh-CN" sz="2000" dirty="0"/>
              <a:t>22</a:t>
            </a:r>
            <a:r>
              <a:rPr lang="zh-CN" altLang="en-US" sz="2000" dirty="0"/>
              <a:t>时</a:t>
            </a:r>
            <a:r>
              <a:rPr lang="en-US" altLang="zh-CN" sz="2000" dirty="0"/>
              <a:t>07</a:t>
            </a:r>
            <a:r>
              <a:rPr lang="zh-CN" altLang="en-US" sz="2000" dirty="0"/>
              <a:t>分，中国在西昌卫星发射中心用长征三号乙运载火箭及远征一号上面级，以“一箭双星”方式成功发射第</a:t>
            </a:r>
            <a:r>
              <a:rPr lang="en-US" altLang="zh-CN" sz="2000" dirty="0"/>
              <a:t>37</a:t>
            </a:r>
            <a:r>
              <a:rPr lang="zh-CN" altLang="en-US" sz="2000" dirty="0"/>
              <a:t>、</a:t>
            </a:r>
            <a:r>
              <a:rPr lang="en-US" altLang="zh-CN" sz="2000" dirty="0"/>
              <a:t>38</a:t>
            </a:r>
            <a:r>
              <a:rPr lang="zh-CN" altLang="en-US" sz="2000" dirty="0"/>
              <a:t>颗北斗导航卫星。这两颗卫星属于中圆地球轨道卫星，是中国北斗三号全球系统第</a:t>
            </a:r>
            <a:r>
              <a:rPr lang="en-US" altLang="zh-CN" sz="2000" dirty="0"/>
              <a:t>13</a:t>
            </a:r>
            <a:r>
              <a:rPr lang="zh-CN" altLang="en-US" sz="2000" dirty="0"/>
              <a:t>、</a:t>
            </a:r>
            <a:r>
              <a:rPr lang="en-US" altLang="zh-CN" sz="2000" dirty="0"/>
              <a:t>14</a:t>
            </a:r>
            <a:r>
              <a:rPr lang="zh-CN" altLang="en-US" sz="2000" dirty="0"/>
              <a:t>颗组网卫星。在这两颗北斗导航卫星上，还首次装载了国际搜救组织标准设备，将为全球用户提供遇险报警及定位服务。</a:t>
            </a:r>
          </a:p>
          <a:p>
            <a:r>
              <a:rPr lang="en-US" altLang="zh-CN" sz="2000" dirty="0" smtClean="0"/>
              <a:t>       2018</a:t>
            </a:r>
            <a:r>
              <a:rPr lang="zh-CN" altLang="en-US" sz="2000" dirty="0"/>
              <a:t>年</a:t>
            </a:r>
            <a:r>
              <a:rPr lang="en-US" altLang="zh-CN" sz="2000" dirty="0"/>
              <a:t>12</a:t>
            </a:r>
            <a:r>
              <a:rPr lang="zh-CN" altLang="en-US" sz="2000" dirty="0"/>
              <a:t>月</a:t>
            </a:r>
            <a:r>
              <a:rPr lang="en-US" altLang="zh-CN" sz="2000" dirty="0"/>
              <a:t>27</a:t>
            </a:r>
            <a:r>
              <a:rPr lang="zh-CN" altLang="en-US" sz="2000" dirty="0"/>
              <a:t>日，北斗系统服务范围由区域扩展为全球，北斗系统正式迈入全球时代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1568598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2"/>
          <p:cNvSpPr txBox="1"/>
          <p:nvPr/>
        </p:nvSpPr>
        <p:spPr>
          <a:xfrm>
            <a:off x="5490103" y="3861048"/>
            <a:ext cx="1462067" cy="264687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600" b="1" dirty="0">
                <a:solidFill>
                  <a:srgbClr val="FF0000"/>
                </a:solidFill>
                <a:ea typeface="宋体" panose="02010600030101010101" pitchFamily="2" charset="-122"/>
              </a:rPr>
              <a:t>Ｄ</a:t>
            </a:r>
          </a:p>
        </p:txBody>
      </p:sp>
      <p:sp>
        <p:nvSpPr>
          <p:cNvPr id="7" name="矩形 2"/>
          <p:cNvSpPr>
            <a:spLocks noChangeArrowheads="1"/>
          </p:cNvSpPr>
          <p:nvPr/>
        </p:nvSpPr>
        <p:spPr bwMode="auto">
          <a:xfrm>
            <a:off x="790128" y="1403093"/>
            <a:ext cx="7616298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lnSpc>
                <a:spcPts val="4400"/>
              </a:lnSpc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、第二届世界互联网大会在浙江乌镇拉开帷幕，“互联网之光”闪耀乌镇。互联网是第三次科技革命的重要成果。国际互联网的出现是人类历史发展中的一个里程碑，人类由此进入（     ）</a:t>
            </a:r>
            <a:br>
              <a:rPr lang="zh-CN" altLang="en-US" sz="3200" b="1" dirty="0">
                <a:latin typeface="黑体" pitchFamily="49" charset="-122"/>
                <a:ea typeface="黑体" pitchFamily="49" charset="-122"/>
              </a:rPr>
            </a:b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A.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蒸汽时代            </a:t>
            </a:r>
            <a:br>
              <a:rPr lang="zh-CN" altLang="en-US" sz="3200" b="1" dirty="0">
                <a:latin typeface="黑体" pitchFamily="49" charset="-122"/>
                <a:ea typeface="黑体" pitchFamily="49" charset="-122"/>
              </a:rPr>
            </a:b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B.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电气时代             </a:t>
            </a:r>
            <a:br>
              <a:rPr lang="zh-CN" altLang="en-US" sz="3200" b="1" dirty="0">
                <a:latin typeface="黑体" pitchFamily="49" charset="-122"/>
                <a:ea typeface="黑体" pitchFamily="49" charset="-122"/>
              </a:rPr>
            </a:b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C.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工业时代            </a:t>
            </a:r>
            <a:br>
              <a:rPr lang="zh-CN" altLang="en-US" sz="3200" b="1" dirty="0">
                <a:latin typeface="黑体" pitchFamily="49" charset="-122"/>
                <a:ea typeface="黑体" pitchFamily="49" charset="-122"/>
              </a:rPr>
            </a:b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D.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信息时代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116632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新课预习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083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768660" y="994658"/>
            <a:ext cx="7907796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lnSpc>
                <a:spcPts val="4400"/>
              </a:lnSpc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2016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中国互联网大会的主题为“繁荣网络经济，建设网络强国”。下列属于计算机网络技术对经济社会影响的是（   ）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ts val="4400"/>
              </a:lnSpc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①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推动了传统产业的升级   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ts val="4400"/>
              </a:lnSpc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②人们工作、生活方式的变化 </a:t>
            </a:r>
          </a:p>
          <a:p>
            <a:pPr eaLnBrk="1" hangingPunct="1">
              <a:lnSpc>
                <a:spcPts val="4400"/>
              </a:lnSpc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③促进了第三产业发展     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ts val="4400"/>
              </a:lnSpc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④教育和学习方式的变化</a:t>
            </a:r>
          </a:p>
          <a:p>
            <a:pPr eaLnBrk="1" hangingPunct="1">
              <a:lnSpc>
                <a:spcPts val="4400"/>
              </a:lnSpc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A.①②③         B.①③④     </a:t>
            </a:r>
            <a:br>
              <a:rPr lang="en-US" altLang="zh-CN" sz="3200" b="1" dirty="0">
                <a:latin typeface="黑体" pitchFamily="49" charset="-122"/>
                <a:ea typeface="黑体" pitchFamily="49" charset="-122"/>
              </a:rPr>
            </a:b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C.②③④         D.①②③④</a:t>
            </a:r>
            <a:endParaRPr lang="zh-CN" altLang="en-US" sz="32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 rot="10800000" flipH="1" flipV="1">
            <a:off x="5744598" y="1846382"/>
            <a:ext cx="6096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9600" b="1">
                <a:solidFill>
                  <a:srgbClr val="FF0000"/>
                </a:solidFill>
                <a:ea typeface="黑体" pitchFamily="49" charset="-122"/>
              </a:rPr>
              <a:t>D</a:t>
            </a:r>
            <a:endParaRPr lang="zh-CN" altLang="en-US" sz="9600" b="1">
              <a:solidFill>
                <a:srgbClr val="FF0000"/>
              </a:solidFill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2853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748698" y="1186874"/>
            <a:ext cx="8305800" cy="4606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ts val="4400"/>
              </a:lnSpc>
            </a:pP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1912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年春，广东省临时省议会上首次出现了数十名女性代议士的身影。同年秋，湖北省议会也特设了女子旁听席。上述材料说明（　　）</a:t>
            </a:r>
            <a:br>
              <a:rPr lang="zh-CN" altLang="en-US" sz="3200" b="1" dirty="0">
                <a:latin typeface="黑体" pitchFamily="49" charset="-122"/>
                <a:ea typeface="黑体" pitchFamily="49" charset="-122"/>
              </a:rPr>
            </a:b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A.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女性政治地位有所提高</a:t>
            </a:r>
            <a:br>
              <a:rPr lang="zh-CN" altLang="en-US" sz="3200" b="1" dirty="0">
                <a:latin typeface="黑体" pitchFamily="49" charset="-122"/>
                <a:ea typeface="黑体" pitchFamily="49" charset="-122"/>
              </a:rPr>
            </a:b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B.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广东女性地位比湖北高</a:t>
            </a:r>
            <a:br>
              <a:rPr lang="zh-CN" altLang="en-US" sz="3200" b="1" dirty="0">
                <a:latin typeface="黑体" pitchFamily="49" charset="-122"/>
                <a:ea typeface="黑体" pitchFamily="49" charset="-122"/>
              </a:rPr>
            </a:b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C.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男尊女卑思想被彻底打破</a:t>
            </a:r>
            <a:br>
              <a:rPr lang="zh-CN" altLang="en-US" sz="3200" b="1" dirty="0">
                <a:latin typeface="黑体" pitchFamily="49" charset="-122"/>
                <a:ea typeface="黑体" pitchFamily="49" charset="-122"/>
              </a:rPr>
            </a:b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D.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女性参政议政权利得到保障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6006498" y="2329875"/>
            <a:ext cx="1326004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6600" b="1" dirty="0">
                <a:solidFill>
                  <a:srgbClr val="FF0000"/>
                </a:solidFill>
                <a:ea typeface="黑体" pitchFamily="49" charset="-122"/>
              </a:rPr>
              <a:t>A</a:t>
            </a:r>
            <a:endParaRPr lang="zh-CN" altLang="en-US" sz="16600" b="1" dirty="0">
              <a:solidFill>
                <a:srgbClr val="FF0000"/>
              </a:solidFill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2592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H_Number_1"/>
          <p:cNvSpPr/>
          <p:nvPr>
            <p:custDataLst>
              <p:tags r:id="rId1"/>
            </p:custDataLst>
          </p:nvPr>
        </p:nvSpPr>
        <p:spPr>
          <a:xfrm>
            <a:off x="1682278" y="2087240"/>
            <a:ext cx="546497" cy="730250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rgbClr val="C00000"/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buSzTx/>
              <a:buFontTx/>
              <a:buNone/>
              <a:defRPr/>
            </a:pPr>
            <a:r>
              <a:rPr lang="en-US" altLang="zh-CN" b="1" dirty="0">
                <a:solidFill>
                  <a:srgbClr val="FFFFFF"/>
                </a:solidFill>
                <a:ea typeface="黑体" panose="02010609060101010101" pitchFamily="49" charset="-122"/>
                <a:cs typeface="Arial" panose="020B0604020202020204" pitchFamily="34" charset="0"/>
                <a:sym typeface="+mn-ea"/>
              </a:rPr>
              <a:t>1</a:t>
            </a:r>
            <a:endParaRPr lang="zh-CN" altLang="en-US" b="1" dirty="0">
              <a:solidFill>
                <a:srgbClr val="FFFFFF"/>
              </a:solidFill>
              <a:ea typeface="黑体" panose="02010609060101010101" pitchFamily="49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5" name="MH_Number_1"/>
          <p:cNvSpPr/>
          <p:nvPr>
            <p:custDataLst>
              <p:tags r:id="rId2"/>
            </p:custDataLst>
          </p:nvPr>
        </p:nvSpPr>
        <p:spPr>
          <a:xfrm>
            <a:off x="1682278" y="3127623"/>
            <a:ext cx="546497" cy="730250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rgbClr val="C00000"/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buSzTx/>
              <a:buFontTx/>
              <a:buNone/>
              <a:defRPr/>
            </a:pPr>
            <a:r>
              <a:rPr lang="en-US" altLang="zh-CN" b="1" dirty="0">
                <a:solidFill>
                  <a:srgbClr val="FFFFFF"/>
                </a:solidFill>
                <a:ea typeface="黑体" panose="02010609060101010101" pitchFamily="49" charset="-122"/>
                <a:cs typeface="Arial" panose="020B0604020202020204" pitchFamily="34" charset="0"/>
                <a:sym typeface="+mn-ea"/>
              </a:rPr>
              <a:t>2</a:t>
            </a:r>
            <a:endParaRPr lang="zh-CN" altLang="en-US" b="1" dirty="0">
              <a:solidFill>
                <a:srgbClr val="FFFFFF"/>
              </a:solidFill>
              <a:ea typeface="黑体" panose="02010609060101010101" pitchFamily="49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55" name="MH_Entry_2"/>
          <p:cNvSpPr/>
          <p:nvPr>
            <p:custDataLst>
              <p:tags r:id="rId3"/>
            </p:custDataLst>
          </p:nvPr>
        </p:nvSpPr>
        <p:spPr>
          <a:xfrm>
            <a:off x="2223717" y="4135736"/>
            <a:ext cx="5212556" cy="733425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08000" tIns="0" rIns="0" bIns="72000" anchor="ctr"/>
          <a:lstStyle/>
          <a:p>
            <a:pPr algn="ctr" rtl="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Tx/>
              <a:buFontTx/>
              <a:buNone/>
              <a:defRPr/>
            </a:pPr>
            <a:r>
              <a:rPr lang="zh-CN" altLang="en-US" sz="4000" b="1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生态与人口问题</a:t>
            </a:r>
            <a:endParaRPr lang="zh-CN" altLang="en-US" sz="4000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56" name="MH_Number_1"/>
          <p:cNvSpPr/>
          <p:nvPr>
            <p:custDataLst>
              <p:tags r:id="rId4"/>
            </p:custDataLst>
          </p:nvPr>
        </p:nvSpPr>
        <p:spPr>
          <a:xfrm>
            <a:off x="1668288" y="4135735"/>
            <a:ext cx="546497" cy="730250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rgbClr val="C00000"/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buSzTx/>
              <a:buFontTx/>
              <a:buNone/>
              <a:defRPr/>
            </a:pPr>
            <a:r>
              <a:rPr lang="en-US" altLang="zh-CN" b="1" dirty="0" smtClean="0">
                <a:solidFill>
                  <a:srgbClr val="FFFFFF"/>
                </a:solidFill>
                <a:ea typeface="黑体" panose="02010609060101010101" pitchFamily="49" charset="-122"/>
                <a:cs typeface="Arial" panose="020B0604020202020204" pitchFamily="34" charset="0"/>
                <a:sym typeface="+mn-ea"/>
              </a:rPr>
              <a:t>3</a:t>
            </a:r>
            <a:endParaRPr lang="zh-CN" altLang="en-US" b="1" dirty="0">
              <a:solidFill>
                <a:srgbClr val="FFFFFF"/>
              </a:solidFill>
              <a:ea typeface="黑体" panose="02010609060101010101" pitchFamily="49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104" name="MH_Entry_2"/>
          <p:cNvSpPr/>
          <p:nvPr>
            <p:custDataLst>
              <p:tags r:id="rId5"/>
            </p:custDataLst>
          </p:nvPr>
        </p:nvSpPr>
        <p:spPr>
          <a:xfrm>
            <a:off x="2195737" y="2119512"/>
            <a:ext cx="5212556" cy="733425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08000" tIns="0" rIns="0" bIns="72000" anchor="ctr"/>
          <a:lstStyle/>
          <a:p>
            <a:pPr algn="ctr" rtl="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Tx/>
              <a:buFontTx/>
              <a:buNone/>
              <a:defRPr/>
            </a:pPr>
            <a:r>
              <a:rPr lang="zh-CN" altLang="en-US" sz="4000" b="1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计算机网络与现代社会生活</a:t>
            </a:r>
            <a:endParaRPr lang="zh-CN" altLang="en-US" sz="4000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05" name="MH_Entry_2"/>
          <p:cNvSpPr/>
          <p:nvPr>
            <p:custDataLst>
              <p:tags r:id="rId6"/>
            </p:custDataLst>
          </p:nvPr>
        </p:nvSpPr>
        <p:spPr>
          <a:xfrm>
            <a:off x="2249743" y="3127624"/>
            <a:ext cx="5212556" cy="733425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08000" tIns="0" rIns="0" bIns="72000" anchor="ctr"/>
          <a:lstStyle/>
          <a:p>
            <a:pPr algn="ctr" rtl="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Tx/>
              <a:buFontTx/>
              <a:buNone/>
              <a:defRPr/>
            </a:pPr>
            <a:r>
              <a:rPr lang="zh-CN" altLang="en-US" sz="4000" b="1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妇女地位的提高</a:t>
            </a:r>
            <a:endParaRPr lang="zh-CN" altLang="en-US" sz="4000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3257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810" y="5653088"/>
            <a:ext cx="83224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https://gss3.bdstatic.com/-Po3dSag_xI4khGkpoWK1HF6hhy/baike/w%3D268%3Bg%3D0/sign=1cad25f89d2f07085f052d06d11fdfa4/5fdf8db1cb1349549258dfd3554e9258d0094ac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980728"/>
            <a:ext cx="2400300" cy="217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2"/>
          <p:cNvSpPr>
            <a:spLocks noChangeArrowheads="1"/>
          </p:cNvSpPr>
          <p:nvPr/>
        </p:nvSpPr>
        <p:spPr bwMode="auto">
          <a:xfrm>
            <a:off x="381000" y="3090971"/>
            <a:ext cx="34387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>
                <a:latin typeface="黑体" pitchFamily="49" charset="-122"/>
                <a:ea typeface="黑体" pitchFamily="49" charset="-122"/>
              </a:rPr>
              <a:t>第一媒体：以纸质为媒介的报纸</a:t>
            </a:r>
            <a:endParaRPr lang="zh-CN" altLang="en-US" b="1"/>
          </a:p>
        </p:txBody>
      </p:sp>
      <p:sp>
        <p:nvSpPr>
          <p:cNvPr id="6" name="矩形 3"/>
          <p:cNvSpPr>
            <a:spLocks noChangeArrowheads="1"/>
          </p:cNvSpPr>
          <p:nvPr/>
        </p:nvSpPr>
        <p:spPr bwMode="auto">
          <a:xfrm>
            <a:off x="4648200" y="3014771"/>
            <a:ext cx="34387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>
                <a:latin typeface="黑体" pitchFamily="49" charset="-122"/>
                <a:ea typeface="黑体" pitchFamily="49" charset="-122"/>
              </a:rPr>
              <a:t>第二媒体：以电波为媒介的广播</a:t>
            </a:r>
            <a:endParaRPr lang="zh-CN" altLang="en-US" b="1"/>
          </a:p>
        </p:txBody>
      </p:sp>
      <p:pic>
        <p:nvPicPr>
          <p:cNvPr id="7" name="Picture 10" descr="https://gss3.bdstatic.com/-Po3dSag_xI4khGkpoWK1HF6hhy/baike/c0%3Dbaike116%2C5%2C5%2C116%2C38/sign=3e197c230ef41bd5ce5ee0a630b3eaae/72f082025aafa40f08fc55d5ab64034f78f019f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29200" y="927210"/>
            <a:ext cx="2362200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5"/>
          <p:cNvSpPr>
            <a:spLocks noChangeArrowheads="1"/>
          </p:cNvSpPr>
          <p:nvPr/>
        </p:nvSpPr>
        <p:spPr bwMode="auto">
          <a:xfrm>
            <a:off x="533400" y="5986571"/>
            <a:ext cx="34387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>
                <a:latin typeface="黑体" pitchFamily="49" charset="-122"/>
                <a:ea typeface="黑体" pitchFamily="49" charset="-122"/>
              </a:rPr>
              <a:t>第三媒体：以图像为媒介的电视</a:t>
            </a:r>
            <a:endParaRPr lang="zh-CN" altLang="en-US" b="1"/>
          </a:p>
        </p:txBody>
      </p:sp>
      <p:pic>
        <p:nvPicPr>
          <p:cNvPr id="9" name="Picture 2" descr="https://timgsa.baidu.com/timg?image&amp;quality=80&amp;size=b9999_10000&amp;sec=1536428297768&amp;di=eedf821fb6656dccc5fcc1a0e7b30869&amp;imgtype=0&amp;src=http%3A%2F%2Fe.hiphotos.baidu.com%2Fzhidao%2Fpic%2Fitem%2F6159252dd42a2834b0c1c7ba50b5c9ea15cebf1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" y="3471970"/>
            <a:ext cx="38862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7"/>
          <p:cNvSpPr>
            <a:spLocks noChangeArrowheads="1"/>
          </p:cNvSpPr>
          <p:nvPr/>
        </p:nvSpPr>
        <p:spPr bwMode="auto">
          <a:xfrm>
            <a:off x="4397406" y="5766356"/>
            <a:ext cx="390100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“第四媒体”：以数字化的方式存储、处理和传播的互联网</a:t>
            </a:r>
            <a:endParaRPr lang="zh-CN" altLang="en-US" b="1" dirty="0"/>
          </a:p>
        </p:txBody>
      </p:sp>
      <p:pic>
        <p:nvPicPr>
          <p:cNvPr id="11" name="Picture 4" descr="http://images.laoqianzhuang.com/2017/0818/2017081801504460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53000" y="3482182"/>
            <a:ext cx="2895600" cy="225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742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-6573" y="4571142"/>
            <a:ext cx="9121087" cy="442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36000" rIns="0" bIns="3600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1946</a:t>
            </a:r>
            <a:r>
              <a:rPr lang="zh-CN" altLang="en-US" sz="24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年</a:t>
            </a:r>
            <a:r>
              <a:rPr lang="en-US" altLang="zh-CN" sz="24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月</a:t>
            </a:r>
            <a:r>
              <a:rPr lang="en-US" altLang="zh-CN" sz="24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14</a:t>
            </a:r>
            <a:r>
              <a:rPr lang="zh-CN" altLang="en-US" sz="24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日世界上第一台电子计算机在美国宾夕法尼亚大学诞生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629562" y="5013177"/>
            <a:ext cx="8262918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Ctr="1">
            <a:spAutoFit/>
          </a:bodyPr>
          <a:lstStyle/>
          <a:p>
            <a:r>
              <a:rPr lang="zh-CN" altLang="en-US" sz="2000" dirty="0">
                <a:solidFill>
                  <a:srgbClr val="333333"/>
                </a:solidFill>
                <a:latin typeface="楷体_GB2312" pitchFamily="49" charset="-122"/>
                <a:ea typeface="楷体_GB2312" pitchFamily="49" charset="-122"/>
              </a:rPr>
              <a:t>　　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二战期间，宾州大学</a:t>
            </a:r>
            <a:r>
              <a:rPr lang="zh-CN" altLang="en-US" b="1" u="sng" dirty="0">
                <a:latin typeface="楷体_GB2312" pitchFamily="49" charset="-122"/>
                <a:ea typeface="楷体_GB2312" pitchFamily="49" charset="-122"/>
              </a:rPr>
              <a:t>莫奇来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博士据美军方要求，设计了</a:t>
            </a:r>
            <a:r>
              <a:rPr lang="en-US" altLang="zh-CN" b="1" dirty="0">
                <a:latin typeface="Times New Roman" pitchFamily="18" charset="0"/>
                <a:ea typeface="黑体" pitchFamily="49" charset="-122"/>
              </a:rPr>
              <a:t>ENIAC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用来计算炮弹弹道。它长约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30.48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米，宽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米，占地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170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平方米，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30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个操作台，重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30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多吨，耗电量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150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千瓦，造价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48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万美元。包含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17468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个真空管，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7200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个水晶二极管，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1500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个中转，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70000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个电阻器，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10000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个电容器，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1500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个继电器，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6000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个多开关，每秒执行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5000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次加法或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400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次乘法，运作了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年之久。</a:t>
            </a: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4071138" y="1319278"/>
            <a:ext cx="92333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pPr algn="ctr"/>
            <a:r>
              <a:rPr lang="en-US" altLang="zh-CN" sz="24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ENIAC</a:t>
            </a:r>
            <a:r>
              <a:rPr lang="zh-CN" altLang="en-US" sz="24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（埃尼克森）</a:t>
            </a:r>
          </a:p>
          <a:p>
            <a:pPr algn="ctr"/>
            <a:r>
              <a:rPr lang="zh-CN" altLang="en-US" sz="2400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（电子数字积分计算机）</a:t>
            </a:r>
          </a:p>
        </p:txBody>
      </p:sp>
      <p:pic>
        <p:nvPicPr>
          <p:cNvPr id="7" name="Picture 4" descr="http://p3.so.qhimgs1.com/bdr/_240_/t01972a7442fd0599e3.jpg"/>
          <p:cNvPicPr>
            <a:picLocks noChangeAspect="1" noChangeArrowheads="1"/>
          </p:cNvPicPr>
          <p:nvPr/>
        </p:nvPicPr>
        <p:blipFill>
          <a:blip r:embed="rId3" cstate="print"/>
          <a:srcRect l="8537" r="8537" b="81"/>
          <a:stretch>
            <a:fillRect/>
          </a:stretch>
        </p:blipFill>
        <p:spPr bwMode="auto">
          <a:xfrm>
            <a:off x="5490102" y="1955296"/>
            <a:ext cx="3081610" cy="2447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波形 7"/>
          <p:cNvSpPr/>
          <p:nvPr/>
        </p:nvSpPr>
        <p:spPr bwMode="auto">
          <a:xfrm>
            <a:off x="737574" y="1196752"/>
            <a:ext cx="2916324" cy="685800"/>
          </a:xfrm>
          <a:prstGeom prst="wave">
            <a:avLst>
              <a:gd name="adj1" fmla="val 4938"/>
              <a:gd name="adj2" fmla="val -544"/>
            </a:avLst>
          </a:prstGeom>
          <a:solidFill>
            <a:srgbClr val="FFFF0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、计算机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的发展历史</a:t>
            </a:r>
          </a:p>
        </p:txBody>
      </p:sp>
      <p:pic>
        <p:nvPicPr>
          <p:cNvPr id="9" name="Picture 1" descr="C:\Users\Administrator\Desktop\200602131554535b31d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594805" y="1916832"/>
            <a:ext cx="3653159" cy="2664296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10" name="Text Box 3"/>
          <p:cNvSpPr txBox="1"/>
          <p:nvPr/>
        </p:nvSpPr>
        <p:spPr>
          <a:xfrm>
            <a:off x="845586" y="548681"/>
            <a:ext cx="6182916" cy="73250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Tx/>
              <a:buNone/>
              <a:defRPr/>
            </a:pPr>
            <a:r>
              <a:rPr lang="zh-CN" altLang="en-US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一</a:t>
            </a:r>
            <a:r>
              <a:rPr lang="zh-CN" altLang="en-US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、</a:t>
            </a:r>
            <a:r>
              <a:rPr lang="zh-CN" altLang="en-US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计算机网络与现代社会生活</a:t>
            </a:r>
            <a:endParaRPr lang="zh-CN" altLang="en-US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76723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35496" y="2420889"/>
            <a:ext cx="6588732" cy="6986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l"/>
            </a:pP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第一代计算机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1946—1958)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电子管为基本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电子</a:t>
            </a:r>
            <a:endParaRPr lang="en-US" altLang="zh-CN" sz="2800" b="1" dirty="0" smtClean="0">
              <a:latin typeface="楷体" pitchFamily="49" charset="-122"/>
              <a:ea typeface="楷体" pitchFamily="49" charset="-122"/>
            </a:endParaRPr>
          </a:p>
          <a:p>
            <a:pPr marL="342900" indent="-342900"/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　器件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；使用机器语言和汇编语言；主要应用于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国防</a:t>
            </a:r>
            <a:endParaRPr lang="en-US" altLang="zh-CN" sz="2800" b="1" dirty="0" smtClean="0">
              <a:latin typeface="楷体" pitchFamily="49" charset="-122"/>
              <a:ea typeface="楷体" pitchFamily="49" charset="-122"/>
            </a:endParaRPr>
          </a:p>
          <a:p>
            <a:pPr marL="342900" indent="-342900"/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　和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科学计算；运算速度每秒几千次至几万次。</a:t>
            </a:r>
            <a:endParaRPr lang="en-US" altLang="zh-CN" sz="2800" b="1" dirty="0">
              <a:latin typeface="楷体" pitchFamily="49" charset="-122"/>
              <a:ea typeface="楷体" pitchFamily="49" charset="-122"/>
            </a:endParaRPr>
          </a:p>
          <a:p>
            <a:pPr marL="342900" indent="-342900">
              <a:buFont typeface="Wingdings" pitchFamily="2" charset="2"/>
              <a:buChar char="l"/>
            </a:pP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第二代计算机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(1958—1964)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晶体管为主要器件；软件上出现了操作系统和算法语言；运算速度每秒几万次至几十万次。</a:t>
            </a:r>
            <a:endParaRPr lang="en-US" altLang="zh-CN" sz="2800" b="1" dirty="0">
              <a:latin typeface="楷体" pitchFamily="49" charset="-122"/>
              <a:ea typeface="楷体" pitchFamily="49" charset="-122"/>
            </a:endParaRPr>
          </a:p>
          <a:p>
            <a:pPr marL="342900" indent="-342900">
              <a:buFont typeface="Wingdings" pitchFamily="2" charset="2"/>
              <a:buChar char="l"/>
            </a:pP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第三代计算机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(1964—1971)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普遍采用集成电路；体积缩小；运算速度每秒几十万次至几百万次。</a:t>
            </a:r>
            <a:endParaRPr lang="en-US" altLang="zh-CN" sz="2800" b="1" dirty="0">
              <a:latin typeface="楷体" pitchFamily="49" charset="-122"/>
              <a:ea typeface="楷体" pitchFamily="49" charset="-122"/>
            </a:endParaRPr>
          </a:p>
          <a:p>
            <a:pPr marL="342900" indent="-342900">
              <a:buFont typeface="Wingdings" pitchFamily="2" charset="2"/>
              <a:buChar char="l"/>
            </a:pP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第四代计算机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(1971— )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以大规模集成电路为主要器件；运算速度每秒几百万次至上亿次。</a:t>
            </a:r>
          </a:p>
        </p:txBody>
      </p:sp>
      <p:pic>
        <p:nvPicPr>
          <p:cNvPr id="5" name="图片 6" descr="C:\Users\Administrator\Desktop\WL0321-8_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62600" y="44624"/>
            <a:ext cx="3581401" cy="277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34726" y="3717032"/>
            <a:ext cx="2573778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波形 6"/>
          <p:cNvSpPr/>
          <p:nvPr/>
        </p:nvSpPr>
        <p:spPr bwMode="auto">
          <a:xfrm>
            <a:off x="737574" y="1303040"/>
            <a:ext cx="2916324" cy="685800"/>
          </a:xfrm>
          <a:prstGeom prst="wave">
            <a:avLst>
              <a:gd name="adj1" fmla="val 4938"/>
              <a:gd name="adj2" fmla="val -544"/>
            </a:avLst>
          </a:prstGeom>
          <a:solidFill>
            <a:srgbClr val="FFFF0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、计算机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的发展历史</a:t>
            </a:r>
          </a:p>
        </p:txBody>
      </p:sp>
      <p:sp>
        <p:nvSpPr>
          <p:cNvPr id="8" name="Text Box 3"/>
          <p:cNvSpPr txBox="1"/>
          <p:nvPr/>
        </p:nvSpPr>
        <p:spPr>
          <a:xfrm>
            <a:off x="845586" y="654969"/>
            <a:ext cx="6182916" cy="73250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Tx/>
              <a:buNone/>
              <a:defRPr/>
            </a:pPr>
            <a:r>
              <a:rPr lang="zh-CN" altLang="en-US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一</a:t>
            </a:r>
            <a:r>
              <a:rPr lang="zh-CN" altLang="en-US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、</a:t>
            </a:r>
            <a:r>
              <a:rPr lang="zh-CN" altLang="en-US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计算机网络与现代社会生活</a:t>
            </a:r>
            <a:endParaRPr lang="zh-CN" altLang="en-US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31678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3"/>
          <p:cNvSpPr txBox="1"/>
          <p:nvPr/>
        </p:nvSpPr>
        <p:spPr>
          <a:xfrm>
            <a:off x="845586" y="603964"/>
            <a:ext cx="6182916" cy="73250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Tx/>
              <a:buNone/>
              <a:defRPr/>
            </a:pPr>
            <a:r>
              <a:rPr lang="zh-CN" altLang="en-US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一</a:t>
            </a:r>
            <a:r>
              <a:rPr lang="zh-CN" altLang="en-US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、</a:t>
            </a:r>
            <a:r>
              <a:rPr lang="zh-CN" altLang="en-US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计算机网络与现代社会生活</a:t>
            </a:r>
            <a:endParaRPr lang="zh-CN" altLang="en-US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5" name="波形 4"/>
          <p:cNvSpPr/>
          <p:nvPr/>
        </p:nvSpPr>
        <p:spPr bwMode="auto">
          <a:xfrm>
            <a:off x="845586" y="1231032"/>
            <a:ext cx="3780420" cy="685800"/>
          </a:xfrm>
          <a:prstGeom prst="wave">
            <a:avLst>
              <a:gd name="adj1" fmla="val 4938"/>
              <a:gd name="adj2" fmla="val -544"/>
            </a:avLst>
          </a:prstGeom>
          <a:solidFill>
            <a:srgbClr val="FFFF0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altLang="zh-C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、网络技术和现代社会生活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6" name="Picture 6" descr="https://gss3.bdstatic.com/-Po3dSag_xI4khGkpoWK1HF6hhy/baike/w%3D268%3Bg%3D0/sign=1cad25f89d2f07085f052d06d11fdfa4/5fdf8db1cb1349549258dfd3554e9258d0094ac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971444"/>
            <a:ext cx="2322258" cy="2105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2"/>
          <p:cNvSpPr>
            <a:spLocks noChangeArrowheads="1"/>
          </p:cNvSpPr>
          <p:nvPr/>
        </p:nvSpPr>
        <p:spPr bwMode="auto">
          <a:xfrm>
            <a:off x="629563" y="4005064"/>
            <a:ext cx="37978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第一媒体：以纸质为媒介的报纸</a:t>
            </a:r>
            <a:endParaRPr lang="zh-CN" altLang="en-US" sz="2000" b="1" dirty="0"/>
          </a:p>
        </p:txBody>
      </p:sp>
      <p:pic>
        <p:nvPicPr>
          <p:cNvPr id="9" name="Picture 10" descr="https://gss3.bdstatic.com/-Po3dSag_xI4khGkpoWK1HF6hhy/baike/c0%3Dbaike116%2C5%2C5%2C116%2C38/sign=3e197c230ef41bd5ce5ee0a630b3eaae/72f082025aafa40f08fc55d5ab64034f78f019f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5116" y="1124744"/>
            <a:ext cx="2667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https://timgsa.baidu.com/timg?image&amp;quality=80&amp;size=b9999_10000&amp;sec=1536428297768&amp;di=eedf821fb6656dccc5fcc1a0e7b30869&amp;imgtype=0&amp;src=http%3A%2F%2Fe.hiphotos.baidu.com%2Fzhidao%2Fpic%2Fitem%2F6159252dd42a2834b0c1c7ba50b5c9ea15cebf18.jpg"/>
          <p:cNvPicPr>
            <a:picLocks noChangeAspect="1" noChangeArrowheads="1"/>
          </p:cNvPicPr>
          <p:nvPr/>
        </p:nvPicPr>
        <p:blipFill>
          <a:blip r:embed="rId5" cstate="print"/>
          <a:srcRect l="10412" t="12031" r="8986" b="2866"/>
          <a:stretch>
            <a:fillRect/>
          </a:stretch>
        </p:blipFill>
        <p:spPr bwMode="auto">
          <a:xfrm>
            <a:off x="683568" y="4437112"/>
            <a:ext cx="3132348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http://images.laoqianzhuang.com/2017/0818/2017081801504460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64832" y="3501009"/>
            <a:ext cx="2895600" cy="225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5"/>
          <p:cNvSpPr>
            <a:spLocks noChangeArrowheads="1"/>
          </p:cNvSpPr>
          <p:nvPr/>
        </p:nvSpPr>
        <p:spPr bwMode="auto">
          <a:xfrm>
            <a:off x="737575" y="6413266"/>
            <a:ext cx="37978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第三媒体：以图像为媒介的电视</a:t>
            </a:r>
          </a:p>
        </p:txBody>
      </p:sp>
      <p:sp>
        <p:nvSpPr>
          <p:cNvPr id="12" name="矩形 7"/>
          <p:cNvSpPr>
            <a:spLocks noChangeArrowheads="1"/>
          </p:cNvSpPr>
          <p:nvPr/>
        </p:nvSpPr>
        <p:spPr bwMode="auto">
          <a:xfrm>
            <a:off x="5238582" y="5805264"/>
            <a:ext cx="365389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“第四媒体”：以数字化的方式存储、处理和传播的互联网</a:t>
            </a:r>
          </a:p>
        </p:txBody>
      </p:sp>
      <p:sp>
        <p:nvSpPr>
          <p:cNvPr id="8" name="矩形 3"/>
          <p:cNvSpPr>
            <a:spLocks noChangeArrowheads="1"/>
          </p:cNvSpPr>
          <p:nvPr/>
        </p:nvSpPr>
        <p:spPr bwMode="auto">
          <a:xfrm>
            <a:off x="5436097" y="3091136"/>
            <a:ext cx="37978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第二媒体：以电波为媒介的广播</a:t>
            </a:r>
          </a:p>
        </p:txBody>
      </p:sp>
    </p:spTree>
    <p:extLst>
      <p:ext uri="{BB962C8B-B14F-4D97-AF65-F5344CB8AC3E}">
        <p14:creationId xmlns:p14="http://schemas.microsoft.com/office/powerpoint/2010/main" val="367597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0" grpId="0"/>
      <p:bldP spid="12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3"/>
          <p:cNvSpPr txBox="1"/>
          <p:nvPr/>
        </p:nvSpPr>
        <p:spPr>
          <a:xfrm>
            <a:off x="845586" y="603964"/>
            <a:ext cx="6182916" cy="73250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Tx/>
              <a:buNone/>
              <a:defRPr/>
            </a:pPr>
            <a:r>
              <a:rPr lang="zh-CN" altLang="en-US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一</a:t>
            </a:r>
            <a:r>
              <a:rPr lang="zh-CN" altLang="en-US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、</a:t>
            </a:r>
            <a:r>
              <a:rPr lang="zh-CN" altLang="en-US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计算机网络与现代社会生活</a:t>
            </a:r>
            <a:endParaRPr lang="zh-CN" altLang="en-US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5" name="波形 4"/>
          <p:cNvSpPr/>
          <p:nvPr/>
        </p:nvSpPr>
        <p:spPr bwMode="auto">
          <a:xfrm>
            <a:off x="845586" y="1231032"/>
            <a:ext cx="3780420" cy="685800"/>
          </a:xfrm>
          <a:prstGeom prst="wave">
            <a:avLst>
              <a:gd name="adj1" fmla="val 4938"/>
              <a:gd name="adj2" fmla="val -544"/>
            </a:avLst>
          </a:prstGeom>
          <a:solidFill>
            <a:srgbClr val="FFFF0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altLang="zh-C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、网络技术和现代社会生活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矩形 11"/>
          <p:cNvSpPr>
            <a:spLocks noChangeArrowheads="1"/>
          </p:cNvSpPr>
          <p:nvPr/>
        </p:nvSpPr>
        <p:spPr bwMode="auto">
          <a:xfrm>
            <a:off x="216025" y="1897668"/>
            <a:ext cx="181769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）建立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：</a:t>
            </a:r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矩形 12"/>
          <p:cNvSpPr>
            <a:spLocks noChangeArrowheads="1"/>
          </p:cNvSpPr>
          <p:nvPr/>
        </p:nvSpPr>
        <p:spPr bwMode="auto">
          <a:xfrm>
            <a:off x="305526" y="2332038"/>
            <a:ext cx="486054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宋体" pitchFamily="2" charset="-122"/>
              </a:rPr>
              <a:t>   第二次世界大战后，随着电子计算机的发明和普及，数据库和计算机网络建立起来。</a:t>
            </a:r>
            <a:endParaRPr lang="zh-CN" altLang="en-US" sz="2800" dirty="0"/>
          </a:p>
        </p:txBody>
      </p:sp>
      <p:sp>
        <p:nvSpPr>
          <p:cNvPr id="8" name="矩形 14"/>
          <p:cNvSpPr>
            <a:spLocks noChangeArrowheads="1"/>
          </p:cNvSpPr>
          <p:nvPr/>
        </p:nvSpPr>
        <p:spPr bwMode="auto">
          <a:xfrm>
            <a:off x="216025" y="3841884"/>
            <a:ext cx="160166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）普及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：</a:t>
            </a:r>
          </a:p>
        </p:txBody>
      </p:sp>
      <p:sp>
        <p:nvSpPr>
          <p:cNvPr id="9" name="矩形 8"/>
          <p:cNvSpPr/>
          <p:nvPr/>
        </p:nvSpPr>
        <p:spPr>
          <a:xfrm>
            <a:off x="305526" y="4420270"/>
            <a:ext cx="469852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宋体" pitchFamily="2" charset="-122"/>
              </a:rPr>
              <a:t>20</a:t>
            </a:r>
            <a:r>
              <a:rPr lang="zh-CN" altLang="en-US" sz="2800" b="1" dirty="0">
                <a:solidFill>
                  <a:srgbClr val="000000"/>
                </a:solidFill>
                <a:latin typeface="宋体" pitchFamily="2" charset="-122"/>
              </a:rPr>
              <a:t>世纪</a:t>
            </a:r>
            <a:r>
              <a:rPr lang="en-US" altLang="zh-CN" sz="2800" b="1" dirty="0">
                <a:solidFill>
                  <a:srgbClr val="000000"/>
                </a:solidFill>
                <a:latin typeface="宋体" pitchFamily="2" charset="-122"/>
              </a:rPr>
              <a:t>90</a:t>
            </a:r>
            <a:r>
              <a:rPr lang="zh-CN" altLang="en-US" sz="2800" b="1" dirty="0">
                <a:solidFill>
                  <a:srgbClr val="000000"/>
                </a:solidFill>
                <a:latin typeface="宋体" pitchFamily="2" charset="-122"/>
              </a:rPr>
              <a:t>年代，</a:t>
            </a:r>
            <a:r>
              <a:rPr lang="zh-CN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互联网</a:t>
            </a:r>
            <a:r>
              <a:rPr lang="zh-CN" altLang="en-US" sz="2800" b="1" u="sng" dirty="0">
                <a:solidFill>
                  <a:srgbClr val="FF0000"/>
                </a:solidFill>
                <a:latin typeface="宋体" pitchFamily="2" charset="-122"/>
              </a:rPr>
              <a:t>在全球迅速普及</a:t>
            </a:r>
            <a:r>
              <a:rPr lang="zh-CN" altLang="en-US" sz="2800" b="1" dirty="0">
                <a:solidFill>
                  <a:srgbClr val="000000"/>
                </a:solidFill>
                <a:latin typeface="宋体" pitchFamily="2" charset="-122"/>
              </a:rPr>
              <a:t>，成为现代社会重要的基础设施，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标志着</a:t>
            </a:r>
            <a:r>
              <a:rPr lang="zh-CN" altLang="en-US" sz="2800" b="1" dirty="0">
                <a:solidFill>
                  <a:srgbClr val="000000"/>
                </a:solidFill>
                <a:latin typeface="宋体" pitchFamily="2" charset="-122"/>
              </a:rPr>
              <a:t>人类开始进入</a:t>
            </a:r>
            <a:r>
              <a:rPr lang="zh-CN" altLang="en-US" sz="28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信息时代</a:t>
            </a:r>
            <a:r>
              <a:rPr lang="zh-CN" altLang="en-US" sz="2800" b="1" dirty="0">
                <a:solidFill>
                  <a:srgbClr val="000000"/>
                </a:solidFill>
                <a:latin typeface="宋体" pitchFamily="2" charset="-122"/>
              </a:rPr>
              <a:t>。</a:t>
            </a:r>
          </a:p>
        </p:txBody>
      </p:sp>
      <p:pic>
        <p:nvPicPr>
          <p:cNvPr id="12" name="图片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30570" y="3643298"/>
            <a:ext cx="3923928" cy="3098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图片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30163" y="188641"/>
            <a:ext cx="2450306" cy="244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文本框 3"/>
          <p:cNvSpPr txBox="1">
            <a:spLocks noChangeArrowheads="1"/>
          </p:cNvSpPr>
          <p:nvPr/>
        </p:nvSpPr>
        <p:spPr bwMode="auto">
          <a:xfrm>
            <a:off x="5868144" y="2703241"/>
            <a:ext cx="28083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zh-CN" altLang="en-US" b="1"/>
              <a:t>计算机（俗称“电脑”）</a:t>
            </a:r>
          </a:p>
        </p:txBody>
      </p:sp>
    </p:spTree>
    <p:extLst>
      <p:ext uri="{BB962C8B-B14F-4D97-AF65-F5344CB8AC3E}">
        <p14:creationId xmlns:p14="http://schemas.microsoft.com/office/powerpoint/2010/main" val="1297271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810" y="5653088"/>
            <a:ext cx="83224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13"/>
          <p:cNvSpPr>
            <a:spLocks noChangeArrowheads="1"/>
          </p:cNvSpPr>
          <p:nvPr/>
        </p:nvSpPr>
        <p:spPr bwMode="auto">
          <a:xfrm>
            <a:off x="389892" y="2708921"/>
            <a:ext cx="8610600" cy="5593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ts val="3300"/>
              </a:lnSpc>
            </a:pPr>
            <a:r>
              <a:rPr lang="en-US" altLang="zh-CN" sz="2800" b="1" dirty="0"/>
              <a:t>1</a:t>
            </a:r>
            <a:r>
              <a:rPr lang="zh-CN" altLang="en-US" sz="2800" b="1" dirty="0"/>
              <a:t>、互联网能够不受空间限制来进行信息交换</a:t>
            </a:r>
          </a:p>
          <a:p>
            <a:pPr eaLnBrk="1" hangingPunct="1">
              <a:lnSpc>
                <a:spcPts val="3300"/>
              </a:lnSpc>
            </a:pPr>
            <a:r>
              <a:rPr lang="en-US" altLang="zh-CN" sz="2800" b="1" dirty="0"/>
              <a:t>2</a:t>
            </a:r>
            <a:r>
              <a:rPr lang="zh-CN" altLang="en-US" sz="2800" b="1" dirty="0"/>
              <a:t>、信息交换具有时域性（更新速度快）</a:t>
            </a:r>
          </a:p>
          <a:p>
            <a:pPr eaLnBrk="1" hangingPunct="1">
              <a:lnSpc>
                <a:spcPts val="3300"/>
              </a:lnSpc>
            </a:pPr>
            <a:r>
              <a:rPr lang="en-US" altLang="zh-CN" sz="2800" b="1" dirty="0"/>
              <a:t>3</a:t>
            </a:r>
            <a:r>
              <a:rPr lang="zh-CN" altLang="en-US" sz="2800" b="1" dirty="0"/>
              <a:t>、交换信息具有互动性（人与人，人与信息之间可以互动交流）</a:t>
            </a:r>
          </a:p>
          <a:p>
            <a:pPr eaLnBrk="1" hangingPunct="1">
              <a:lnSpc>
                <a:spcPts val="3300"/>
              </a:lnSpc>
            </a:pPr>
            <a:r>
              <a:rPr lang="en-US" altLang="zh-CN" sz="2800" b="1" dirty="0"/>
              <a:t>4</a:t>
            </a:r>
            <a:r>
              <a:rPr lang="zh-CN" altLang="en-US" sz="2800" b="1" dirty="0"/>
              <a:t>、信息交换的使用成本低（通过信息交换，代替实物交换）</a:t>
            </a:r>
          </a:p>
          <a:p>
            <a:pPr eaLnBrk="1" hangingPunct="1">
              <a:lnSpc>
                <a:spcPts val="3300"/>
              </a:lnSpc>
            </a:pPr>
            <a:r>
              <a:rPr lang="en-US" altLang="zh-CN" sz="2800" b="1" dirty="0"/>
              <a:t>5</a:t>
            </a:r>
            <a:r>
              <a:rPr lang="zh-CN" altLang="en-US" sz="2800" b="1" dirty="0"/>
              <a:t>、信息交换的发展趋向于个性化（容易满足每个人的个性化需求）</a:t>
            </a:r>
          </a:p>
          <a:p>
            <a:pPr eaLnBrk="1" hangingPunct="1">
              <a:lnSpc>
                <a:spcPts val="3300"/>
              </a:lnSpc>
            </a:pPr>
            <a:r>
              <a:rPr lang="en-US" altLang="zh-CN" sz="2800" b="1" dirty="0"/>
              <a:t>6</a:t>
            </a:r>
            <a:r>
              <a:rPr lang="zh-CN" altLang="en-US" sz="2800" b="1" dirty="0"/>
              <a:t>、使用者众多</a:t>
            </a:r>
          </a:p>
          <a:p>
            <a:pPr eaLnBrk="1" hangingPunct="1">
              <a:lnSpc>
                <a:spcPts val="3300"/>
              </a:lnSpc>
            </a:pPr>
            <a:r>
              <a:rPr lang="en-US" altLang="zh-CN" sz="2800" b="1" dirty="0"/>
              <a:t>7</a:t>
            </a:r>
            <a:r>
              <a:rPr lang="zh-CN" altLang="en-US" sz="2800" b="1" dirty="0"/>
              <a:t>、有价值的信息被资源整合，信息储存量大、高效、快速</a:t>
            </a:r>
          </a:p>
          <a:p>
            <a:pPr eaLnBrk="1" hangingPunct="1">
              <a:lnSpc>
                <a:spcPts val="3300"/>
              </a:lnSpc>
            </a:pPr>
            <a:r>
              <a:rPr lang="en-US" altLang="zh-CN" sz="2800" b="1" dirty="0"/>
              <a:t>8</a:t>
            </a:r>
            <a:r>
              <a:rPr lang="zh-CN" altLang="en-US" sz="2800" b="1" dirty="0"/>
              <a:t>、信息交换能以多种形式存在（视频、图片、文字等等）</a:t>
            </a:r>
          </a:p>
        </p:txBody>
      </p:sp>
      <p:pic>
        <p:nvPicPr>
          <p:cNvPr id="5" name="Picture 12" descr="https://timgsa.baidu.com/timg?image&amp;quality=80&amp;size=b9999_10000&amp;sec=1536429256381&amp;di=e7610cf1a60a83e2d518ee96971a75e5&amp;imgtype=0&amp;src=http%3A%2F%2Fs9.sinaimg.cn%2Fmw690%2F004dfULxzy6UoiyJCxG38%2669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60133" y="836712"/>
            <a:ext cx="3325775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15"/>
          <p:cNvSpPr>
            <a:spLocks noChangeArrowheads="1"/>
          </p:cNvSpPr>
          <p:nvPr/>
        </p:nvSpPr>
        <p:spPr bwMode="auto">
          <a:xfrm>
            <a:off x="718567" y="1496978"/>
            <a:ext cx="481574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4000" b="1" dirty="0">
                <a:solidFill>
                  <a:srgbClr val="FF0000"/>
                </a:solidFill>
              </a:rPr>
              <a:t>互联网有哪些优点？</a:t>
            </a:r>
          </a:p>
        </p:txBody>
      </p:sp>
    </p:spTree>
    <p:extLst>
      <p:ext uri="{BB962C8B-B14F-4D97-AF65-F5344CB8AC3E}">
        <p14:creationId xmlns:p14="http://schemas.microsoft.com/office/powerpoint/2010/main" val="4222683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810" y="5653088"/>
            <a:ext cx="83224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3"/>
          <p:cNvSpPr txBox="1"/>
          <p:nvPr/>
        </p:nvSpPr>
        <p:spPr>
          <a:xfrm>
            <a:off x="845586" y="603964"/>
            <a:ext cx="6182916" cy="73250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Tx/>
              <a:buNone/>
              <a:defRPr/>
            </a:pPr>
            <a:r>
              <a:rPr lang="zh-CN" altLang="en-US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一</a:t>
            </a:r>
            <a:r>
              <a:rPr lang="zh-CN" altLang="en-US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、</a:t>
            </a:r>
            <a:r>
              <a:rPr lang="zh-CN" altLang="en-US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计算机网络与现代社会生活</a:t>
            </a:r>
            <a:endParaRPr lang="zh-CN" altLang="en-US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5" name="波形 4"/>
          <p:cNvSpPr/>
          <p:nvPr/>
        </p:nvSpPr>
        <p:spPr bwMode="auto">
          <a:xfrm>
            <a:off x="845586" y="1231032"/>
            <a:ext cx="3780420" cy="685800"/>
          </a:xfrm>
          <a:prstGeom prst="wave">
            <a:avLst>
              <a:gd name="adj1" fmla="val 4938"/>
              <a:gd name="adj2" fmla="val -544"/>
            </a:avLst>
          </a:prstGeom>
          <a:solidFill>
            <a:srgbClr val="FFFF0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altLang="zh-C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、网络技术和现代社会生活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" name="矩形 16"/>
          <p:cNvSpPr>
            <a:spLocks noChangeArrowheads="1"/>
          </p:cNvSpPr>
          <p:nvPr/>
        </p:nvSpPr>
        <p:spPr bwMode="auto">
          <a:xfrm>
            <a:off x="251521" y="2852936"/>
            <a:ext cx="176368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）影响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：</a:t>
            </a:r>
          </a:p>
        </p:txBody>
      </p:sp>
      <p:sp>
        <p:nvSpPr>
          <p:cNvPr id="11" name="矩形 10"/>
          <p:cNvSpPr/>
          <p:nvPr/>
        </p:nvSpPr>
        <p:spPr>
          <a:xfrm>
            <a:off x="467544" y="3501009"/>
            <a:ext cx="77043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宋体" pitchFamily="2" charset="-122"/>
              </a:rPr>
              <a:t>    </a:t>
            </a:r>
            <a:r>
              <a:rPr lang="zh-CN" altLang="zh-CN" sz="3200" b="1" dirty="0">
                <a:solidFill>
                  <a:srgbClr val="000000"/>
                </a:solidFill>
                <a:latin typeface="宋体" pitchFamily="2" charset="-122"/>
              </a:rPr>
              <a:t>互联网对现代社会生活产生了前所未有的冲击，现代社会也因互联网的存在而更加</a:t>
            </a:r>
            <a:r>
              <a:rPr lang="zh-CN" altLang="en-US" sz="3200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丰富多彩</a:t>
            </a:r>
            <a:r>
              <a:rPr lang="zh-CN" altLang="zh-CN" sz="3200" b="1" dirty="0">
                <a:solidFill>
                  <a:srgbClr val="000000"/>
                </a:solidFill>
                <a:latin typeface="宋体" pitchFamily="2" charset="-122"/>
              </a:rPr>
              <a:t>。计算机网络将世界各地</a:t>
            </a:r>
            <a:r>
              <a:rPr lang="zh-CN" altLang="zh-CN" sz="3200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联</a:t>
            </a:r>
            <a:r>
              <a:rPr lang="zh-CN" altLang="en-US" sz="3200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结</a:t>
            </a:r>
            <a:r>
              <a:rPr lang="zh-CN" altLang="zh-CN" sz="3200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成一个</a:t>
            </a:r>
            <a:r>
              <a:rPr lang="zh-CN" altLang="en-US" sz="3200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整体</a:t>
            </a:r>
            <a:r>
              <a:rPr lang="zh-CN" altLang="zh-CN" sz="3200" b="1" dirty="0">
                <a:solidFill>
                  <a:srgbClr val="000000"/>
                </a:solidFill>
                <a:latin typeface="宋体" pitchFamily="2" charset="-122"/>
              </a:rPr>
              <a:t>，创造了人类新的生活模式和文化观念，极大地拓展了人类的生活空间，推进了全球经济的</a:t>
            </a:r>
            <a:r>
              <a:rPr lang="zh-CN" altLang="en-US" sz="32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一体化</a:t>
            </a:r>
            <a:r>
              <a:rPr lang="zh-CN" altLang="zh-CN" sz="3200" b="1" dirty="0">
                <a:solidFill>
                  <a:srgbClr val="000000"/>
                </a:solidFill>
                <a:latin typeface="宋体" pitchFamily="2" charset="-122"/>
              </a:rPr>
              <a:t>。</a:t>
            </a:r>
            <a:endParaRPr lang="zh-CN" altLang="en-US" sz="3200" b="1" dirty="0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13" name="内容占位符 6"/>
          <p:cNvSpPr>
            <a:spLocks noGrp="1"/>
          </p:cNvSpPr>
          <p:nvPr/>
        </p:nvSpPr>
        <p:spPr>
          <a:xfrm>
            <a:off x="197514" y="2105288"/>
            <a:ext cx="6588732" cy="67564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zh-CN" sz="3600" b="1" dirty="0" smtClean="0">
                <a:solidFill>
                  <a:srgbClr val="FF0000"/>
                </a:solidFill>
                <a:latin typeface="叶根友毛笔行书2.0版" panose="02010601030101010101" pitchFamily="2" charset="-122"/>
                <a:ea typeface="叶根友毛笔行书2.0版" panose="02010601030101010101" pitchFamily="2" charset="-122"/>
                <a:sym typeface="+mn-ea"/>
              </a:rPr>
              <a:t>互联网</a:t>
            </a:r>
            <a:r>
              <a:rPr lang="zh-CN" sz="3600" b="1" dirty="0">
                <a:solidFill>
                  <a:srgbClr val="FF0000"/>
                </a:solidFill>
                <a:latin typeface="叶根友毛笔行书2.0版" panose="02010601030101010101" pitchFamily="2" charset="-122"/>
                <a:ea typeface="叶根友毛笔行书2.0版" panose="02010601030101010101" pitchFamily="2" charset="-122"/>
                <a:sym typeface="+mn-ea"/>
              </a:rPr>
              <a:t>对现代社会生活产生了什么影响？</a:t>
            </a:r>
            <a:endParaRPr sz="3600" b="1" dirty="0">
              <a:solidFill>
                <a:srgbClr val="FF0000"/>
              </a:solidFill>
              <a:latin typeface="叶根友毛笔行书2.0版" panose="02010601030101010101" pitchFamily="2" charset="-122"/>
              <a:ea typeface="叶根友毛笔行书2.0版" panose="02010601030101010101" pitchFamily="2" charset="-122"/>
            </a:endParaRPr>
          </a:p>
        </p:txBody>
      </p:sp>
      <p:pic>
        <p:nvPicPr>
          <p:cNvPr id="15" name="Picture 1" descr="C:\Users\Administrator\Desktop\6608733_112735166000_2.jpg"/>
          <p:cNvPicPr>
            <a:picLocks noChangeAspect="1" noChangeArrowheads="1"/>
          </p:cNvPicPr>
          <p:nvPr/>
        </p:nvPicPr>
        <p:blipFill rotWithShape="1">
          <a:blip r:embed="rId4" cstate="print"/>
          <a:srcRect b="5019"/>
          <a:stretch/>
        </p:blipFill>
        <p:spPr bwMode="auto">
          <a:xfrm>
            <a:off x="6516216" y="764704"/>
            <a:ext cx="2386810" cy="2016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692046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3"/>
          <p:cNvSpPr txBox="1"/>
          <p:nvPr/>
        </p:nvSpPr>
        <p:spPr>
          <a:xfrm>
            <a:off x="845586" y="603964"/>
            <a:ext cx="6182916" cy="73250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Tx/>
              <a:buNone/>
              <a:defRPr/>
            </a:pPr>
            <a:r>
              <a:rPr lang="zh-CN" altLang="en-US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一</a:t>
            </a:r>
            <a:r>
              <a:rPr lang="zh-CN" altLang="en-US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、</a:t>
            </a:r>
            <a:r>
              <a:rPr lang="zh-CN" altLang="en-US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计算机网络与现代社会生活</a:t>
            </a:r>
            <a:endParaRPr lang="zh-CN" altLang="en-US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5" name="波形 4"/>
          <p:cNvSpPr/>
          <p:nvPr/>
        </p:nvSpPr>
        <p:spPr bwMode="auto">
          <a:xfrm>
            <a:off x="845586" y="1231032"/>
            <a:ext cx="3780420" cy="685800"/>
          </a:xfrm>
          <a:prstGeom prst="wave">
            <a:avLst>
              <a:gd name="adj1" fmla="val 4938"/>
              <a:gd name="adj2" fmla="val -544"/>
            </a:avLst>
          </a:prstGeom>
          <a:solidFill>
            <a:srgbClr val="FFFF0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altLang="zh-C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、网络技术和现代社会生活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74594" y="2348881"/>
            <a:ext cx="7739844" cy="2523768"/>
          </a:xfrm>
          <a:prstGeom prst="rect">
            <a:avLst/>
          </a:prstGeom>
          <a:noFill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①在社会各个领域发挥了巨大的作用，信息化社会开始出现。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②加快了经济全球化的步伐。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③传统产业也借助互联网提高管理水平，并通过全球营销和采购扩大市场。</a:t>
            </a: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④提高了人们的工作效率，增加了乐趣。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⑤人们的社会交往方式也发生着改变。</a:t>
            </a:r>
          </a:p>
        </p:txBody>
      </p:sp>
      <p:sp>
        <p:nvSpPr>
          <p:cNvPr id="8" name="矩形 5"/>
          <p:cNvSpPr>
            <a:spLocks noChangeArrowheads="1"/>
          </p:cNvSpPr>
          <p:nvPr/>
        </p:nvSpPr>
        <p:spPr bwMode="auto">
          <a:xfrm>
            <a:off x="380438" y="1916833"/>
            <a:ext cx="2709396" cy="437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积极方面影响：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359532" y="4561964"/>
            <a:ext cx="27093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消极方面影响：</a:t>
            </a:r>
          </a:p>
        </p:txBody>
      </p:sp>
      <p:sp>
        <p:nvSpPr>
          <p:cNvPr id="10" name="文本框 1"/>
          <p:cNvSpPr txBox="1">
            <a:spLocks noChangeArrowheads="1"/>
          </p:cNvSpPr>
          <p:nvPr/>
        </p:nvSpPr>
        <p:spPr bwMode="auto">
          <a:xfrm>
            <a:off x="540060" y="5085185"/>
            <a:ext cx="8028384" cy="2246769"/>
          </a:xfrm>
          <a:prstGeom prst="rect">
            <a:avLst/>
          </a:prstGeom>
          <a:noFill/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互联网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消极影响虚假信息、网络欺诈、病毒与恶意软件、色情与暴力、网瘾、数据丢失、网络爆红、阴谋论、过于公开、过于商业化、黑客攻击网络，也给人们特别是青少年带来一定的负面影响。 </a:t>
            </a:r>
          </a:p>
        </p:txBody>
      </p:sp>
    </p:spTree>
    <p:extLst>
      <p:ext uri="{BB962C8B-B14F-4D97-AF65-F5344CB8AC3E}">
        <p14:creationId xmlns:p14="http://schemas.microsoft.com/office/powerpoint/2010/main" val="4110358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https://timgsa.baidu.com/timg?image&amp;quality=80&amp;size=b9999_10000&amp;sec=1536431658300&amp;di=402933241be0bc674233af493d8c696a&amp;imgtype=0&amp;src=http%3A%2F%2Fupload.10yan.com%2F2018%2F0907%2F15362806871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9484" y="3983880"/>
            <a:ext cx="2574925" cy="275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3"/>
          <p:cNvSpPr>
            <a:spLocks noChangeArrowheads="1"/>
          </p:cNvSpPr>
          <p:nvPr/>
        </p:nvSpPr>
        <p:spPr bwMode="auto">
          <a:xfrm>
            <a:off x="2519772" y="755994"/>
            <a:ext cx="572464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中学生应该怎样对待网络？</a:t>
            </a:r>
          </a:p>
        </p:txBody>
      </p:sp>
      <p:pic>
        <p:nvPicPr>
          <p:cNvPr id="9" name="Picture 7" descr="https://timgsa.baidu.com/timg?image&amp;quality=80&amp;size=b9999_10000&amp;sec=1536431725953&amp;di=4a602da79d2afac50b6fa03f329ead94&amp;imgtype=0&amp;src=http%3A%2F%2Fwww.zbgwy.com%2FUpFiles%2Fimage%2F20180802%2F63668817524168907963663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35050" y="4221088"/>
            <a:ext cx="3924300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图片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810" y="5653088"/>
            <a:ext cx="83224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文本框 2"/>
          <p:cNvSpPr txBox="1">
            <a:spLocks noChangeArrowheads="1"/>
          </p:cNvSpPr>
          <p:nvPr/>
        </p:nvSpPr>
        <p:spPr bwMode="auto">
          <a:xfrm>
            <a:off x="467544" y="1647690"/>
            <a:ext cx="8370930" cy="3557897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ts val="4400"/>
              </a:lnSpc>
            </a:pPr>
            <a:r>
              <a:rPr lang="en-US" altLang="zh-CN" sz="2600" b="1" dirty="0" smtClean="0">
                <a:latin typeface="宋体" pitchFamily="2" charset="-122"/>
              </a:rPr>
              <a:t>(1)</a:t>
            </a:r>
            <a:r>
              <a:rPr lang="zh-CN" altLang="en-US" sz="2600" b="1" dirty="0" smtClean="0">
                <a:latin typeface="宋体" pitchFamily="2" charset="-122"/>
              </a:rPr>
              <a:t>网络是把“双刃剑”，既有积极影响，也有消极影响，二者都不可忽略。</a:t>
            </a:r>
          </a:p>
          <a:p>
            <a:pPr>
              <a:lnSpc>
                <a:spcPts val="4400"/>
              </a:lnSpc>
            </a:pPr>
            <a:r>
              <a:rPr lang="en-US" altLang="zh-CN" sz="2600" b="1" dirty="0" smtClean="0">
                <a:latin typeface="宋体" pitchFamily="2" charset="-122"/>
              </a:rPr>
              <a:t>(2)</a:t>
            </a:r>
            <a:r>
              <a:rPr lang="zh-CN" altLang="en-US" sz="2600" b="1" dirty="0" smtClean="0">
                <a:solidFill>
                  <a:srgbClr val="FF0000"/>
                </a:solidFill>
                <a:latin typeface="宋体" pitchFamily="2" charset="-122"/>
              </a:rPr>
              <a:t>我们要趋利避害</a:t>
            </a:r>
            <a:r>
              <a:rPr lang="zh-CN" altLang="en-US" sz="2600" b="1" dirty="0" smtClean="0">
                <a:latin typeface="宋体" pitchFamily="2" charset="-122"/>
              </a:rPr>
              <a:t>。既不能因为它的积极因素而放任不管，也不能因为它的负面因素而因噎废食。我们应该</a:t>
            </a:r>
            <a:r>
              <a:rPr lang="zh-CN" altLang="en-US" sz="2600" b="1" dirty="0" smtClean="0">
                <a:solidFill>
                  <a:srgbClr val="FF0000"/>
                </a:solidFill>
                <a:latin typeface="宋体" pitchFamily="2" charset="-122"/>
              </a:rPr>
              <a:t>提高自身的道德素养，树立正确的网络观，让网络发挥出应有的作用</a:t>
            </a:r>
            <a:r>
              <a:rPr lang="zh-CN" altLang="en-US" sz="2600" b="1" dirty="0" smtClean="0">
                <a:latin typeface="宋体" pitchFamily="2" charset="-122"/>
              </a:rPr>
              <a:t>。</a:t>
            </a:r>
            <a:endParaRPr lang="zh-CN" altLang="en-US" sz="2600" dirty="0"/>
          </a:p>
        </p:txBody>
      </p:sp>
    </p:spTree>
    <p:extLst>
      <p:ext uri="{BB962C8B-B14F-4D97-AF65-F5344CB8AC3E}">
        <p14:creationId xmlns:p14="http://schemas.microsoft.com/office/powerpoint/2010/main" val="506922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270030" y="1668864"/>
            <a:ext cx="457200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zh-CN" sz="3600" b="1" dirty="0">
                <a:latin typeface="楷体" pitchFamily="49" charset="-122"/>
                <a:ea typeface="楷体" pitchFamily="49" charset="-122"/>
              </a:rPr>
              <a:t>撒切尔，英国政治家，第</a:t>
            </a:r>
            <a:r>
              <a:rPr lang="en-US" altLang="zh-CN" sz="3600" b="1" dirty="0">
                <a:latin typeface="楷体" pitchFamily="49" charset="-122"/>
                <a:ea typeface="楷体" pitchFamily="49" charset="-122"/>
              </a:rPr>
              <a:t>49</a:t>
            </a:r>
            <a:r>
              <a:rPr lang="zh-CN" altLang="zh-CN" sz="3600" b="1" dirty="0">
                <a:latin typeface="楷体" pitchFamily="49" charset="-122"/>
                <a:ea typeface="楷体" pitchFamily="49" charset="-122"/>
              </a:rPr>
              <a:t>任英国首相，</a:t>
            </a:r>
            <a:r>
              <a:rPr lang="en-US" altLang="zh-CN" sz="3600" b="1" dirty="0">
                <a:latin typeface="楷体" pitchFamily="49" charset="-122"/>
                <a:ea typeface="楷体" pitchFamily="49" charset="-122"/>
              </a:rPr>
              <a:t>1979</a:t>
            </a:r>
            <a:r>
              <a:rPr lang="zh-CN" altLang="zh-CN" sz="3600" b="1" dirty="0">
                <a:latin typeface="楷体" pitchFamily="49" charset="-122"/>
                <a:ea typeface="楷体" pitchFamily="49" charset="-122"/>
              </a:rPr>
              <a:t>年</a:t>
            </a:r>
            <a:r>
              <a:rPr lang="en-US" altLang="zh-CN" sz="3600" b="1" dirty="0">
                <a:latin typeface="楷体" pitchFamily="49" charset="-122"/>
                <a:ea typeface="楷体" pitchFamily="49" charset="-122"/>
              </a:rPr>
              <a:t>-1990</a:t>
            </a:r>
            <a:r>
              <a:rPr lang="zh-CN" altLang="zh-CN" sz="3600" b="1" dirty="0">
                <a:latin typeface="楷体" pitchFamily="49" charset="-122"/>
                <a:ea typeface="楷体" pitchFamily="49" charset="-122"/>
              </a:rPr>
              <a:t>年在任，她是英国第一位女首相，也是自</a:t>
            </a:r>
            <a:r>
              <a:rPr lang="en-US" altLang="zh-CN" sz="3600" b="1" dirty="0">
                <a:latin typeface="楷体" pitchFamily="49" charset="-122"/>
                <a:ea typeface="楷体" pitchFamily="49" charset="-122"/>
              </a:rPr>
              <a:t>19</a:t>
            </a:r>
            <a:r>
              <a:rPr lang="zh-CN" altLang="zh-CN" sz="3600" b="1" dirty="0">
                <a:latin typeface="楷体" pitchFamily="49" charset="-122"/>
                <a:ea typeface="楷体" pitchFamily="49" charset="-122"/>
              </a:rPr>
              <a:t>世纪初利物浦伯爵以来连任时间最长的英国首相。</a:t>
            </a:r>
          </a:p>
        </p:txBody>
      </p:sp>
      <p:pic>
        <p:nvPicPr>
          <p:cNvPr id="5" name="Picture 7" descr="C:\Users\Administrator\Desktop\01300000167882121449781694554 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820" y="1268760"/>
            <a:ext cx="3939678" cy="52048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3"/>
          <p:cNvSpPr>
            <a:spLocks noChangeArrowheads="1"/>
          </p:cNvSpPr>
          <p:nvPr/>
        </p:nvSpPr>
        <p:spPr bwMode="auto">
          <a:xfrm>
            <a:off x="367503" y="5088086"/>
            <a:ext cx="463654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3200" b="1" dirty="0">
                <a:solidFill>
                  <a:srgbClr val="C00000"/>
                </a:solidFill>
                <a:latin typeface="宋体" pitchFamily="2" charset="-122"/>
              </a:rPr>
              <a:t>从女性解放角度回答：她的当选与任职说明了什么？</a:t>
            </a:r>
          </a:p>
        </p:txBody>
      </p:sp>
      <p:sp>
        <p:nvSpPr>
          <p:cNvPr id="8" name="Text Box 3"/>
          <p:cNvSpPr txBox="1"/>
          <p:nvPr/>
        </p:nvSpPr>
        <p:spPr>
          <a:xfrm>
            <a:off x="899592" y="828002"/>
            <a:ext cx="3402378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>
              <a:buNone/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二、妇女地位的提高</a:t>
            </a:r>
          </a:p>
        </p:txBody>
      </p:sp>
    </p:spTree>
    <p:extLst>
      <p:ext uri="{BB962C8B-B14F-4D97-AF65-F5344CB8AC3E}">
        <p14:creationId xmlns:p14="http://schemas.microsoft.com/office/powerpoint/2010/main" val="263262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/>
          <p:nvPr/>
        </p:nvSpPr>
        <p:spPr>
          <a:xfrm>
            <a:off x="899592" y="828002"/>
            <a:ext cx="3402378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>
              <a:buNone/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二、妇女地位的提高</a:t>
            </a:r>
          </a:p>
        </p:txBody>
      </p:sp>
      <p:sp>
        <p:nvSpPr>
          <p:cNvPr id="6" name="矩形 5"/>
          <p:cNvSpPr/>
          <p:nvPr/>
        </p:nvSpPr>
        <p:spPr>
          <a:xfrm>
            <a:off x="648072" y="1340768"/>
            <a:ext cx="797437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600" b="1" kern="100" dirty="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600" b="1" kern="100" dirty="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3600" b="1" kern="100" dirty="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19</a:t>
            </a:r>
            <a:r>
              <a:rPr lang="zh-CN" altLang="zh-CN" sz="3600" b="1" kern="10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世纪末</a:t>
            </a:r>
            <a:r>
              <a:rPr lang="en-US" altLang="zh-CN" sz="3600" b="1" kern="10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20</a:t>
            </a:r>
            <a:r>
              <a:rPr lang="zh-CN" altLang="zh-CN" sz="3600" b="1" kern="10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世纪初，西方资本主义国家的妇女开始获得</a:t>
            </a:r>
            <a:r>
              <a:rPr lang="zh-CN" altLang="en-US" sz="3600" b="1" kern="10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选举权</a:t>
            </a:r>
            <a:r>
              <a:rPr lang="zh-CN" altLang="zh-CN" sz="3600" b="1" kern="10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3600" b="1" kern="100" dirty="0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defRPr/>
            </a:pPr>
            <a:r>
              <a:rPr lang="en-US" altLang="zh-CN" sz="3600" b="1" kern="100" dirty="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600" b="1" kern="100" dirty="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3600" dirty="0" smtClean="0">
                <a:cs typeface="宋体"/>
              </a:rPr>
              <a:t> </a:t>
            </a:r>
            <a:r>
              <a:rPr lang="en-US" altLang="zh-CN" sz="3600" b="1" kern="100" dirty="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20</a:t>
            </a:r>
            <a:r>
              <a:rPr lang="zh-CN" altLang="zh-CN" sz="3600" b="1" kern="100" dirty="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世纪六七十年代，随着妇女解放运动的发展，欧美发达国家妇女的独立意识增强。她们成立团体，举行各种抗议和示威活动，反对性别歧视，争取平等权利。</a:t>
            </a:r>
            <a:endParaRPr lang="en-US" altLang="zh-CN" sz="3600" b="1" kern="100" dirty="0" smtClean="0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0" name="Picture 2" descr="https://i02picsos.sogoucdn.com/ad1783ed082430d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82090" y="4320480"/>
            <a:ext cx="3625541" cy="2420888"/>
          </a:xfrm>
          <a:prstGeom prst="rect">
            <a:avLst/>
          </a:prstGeom>
          <a:noFill/>
        </p:spPr>
      </p:pic>
      <p:pic>
        <p:nvPicPr>
          <p:cNvPr id="11" name="Picture 2" descr="http://p0.so.qhmsg.com/bdr/_240_/t01cdaf2257bfb43dc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1731" y="4365104"/>
            <a:ext cx="2750570" cy="2353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03666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810" y="5653088"/>
            <a:ext cx="83224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/>
          <p:nvPr/>
        </p:nvSpPr>
        <p:spPr>
          <a:xfrm>
            <a:off x="899592" y="828002"/>
            <a:ext cx="3402378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>
              <a:buNone/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二、妇女地位的提高</a:t>
            </a:r>
          </a:p>
        </p:txBody>
      </p:sp>
      <p:sp>
        <p:nvSpPr>
          <p:cNvPr id="6" name="矩形 5"/>
          <p:cNvSpPr/>
          <p:nvPr/>
        </p:nvSpPr>
        <p:spPr>
          <a:xfrm>
            <a:off x="756084" y="1268760"/>
            <a:ext cx="77043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zh-CN" sz="3600" b="1" kern="100" dirty="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3600" b="1" kern="100" dirty="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zh-CN" sz="3600" b="1" kern="100" dirty="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不少国家制定了专门法规，以保障妇女的权利，妇女的地位有了明显的提高。今天，全世界绝大多数的国家和地区的妇女都有了选举权。 </a:t>
            </a:r>
            <a:endParaRPr lang="zh-CN" altLang="en-US" sz="3600" b="1" kern="100" dirty="0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7" name="图片 6" descr="C:\Users\sxh\AppData\Roaming\Tencent\Users\181070200\QQ\WinTemp\RichOle\I~$S$54(OJ)~Q}5YVVCSXU2.png"/>
          <p:cNvPicPr/>
          <p:nvPr/>
        </p:nvPicPr>
        <p:blipFill>
          <a:blip r:embed="rId4" r:link="rId5" cstate="print"/>
          <a:srcRect l="6940" t="4405" r="5363" b="13216"/>
          <a:stretch>
            <a:fillRect/>
          </a:stretch>
        </p:blipFill>
        <p:spPr bwMode="auto">
          <a:xfrm>
            <a:off x="1425291" y="3027388"/>
            <a:ext cx="5414962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903530" y="6284168"/>
            <a:ext cx="5638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宋体" pitchFamily="2" charset="-122"/>
              </a:rPr>
              <a:t>1995</a:t>
            </a:r>
            <a:r>
              <a:rPr kumimoji="0" lang="zh-CN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宋体" pitchFamily="2" charset="-122"/>
              </a:rPr>
              <a:t>年在北京召开的第四次世界妇女大会</a:t>
            </a:r>
            <a:endParaRPr kumimoji="0" lang="zh-CN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54194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810" y="5653088"/>
            <a:ext cx="83224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/>
          <p:nvPr/>
        </p:nvSpPr>
        <p:spPr>
          <a:xfrm>
            <a:off x="899592" y="828002"/>
            <a:ext cx="3402378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>
              <a:buNone/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二、妇女地位的提高</a:t>
            </a:r>
          </a:p>
        </p:txBody>
      </p:sp>
      <p:pic>
        <p:nvPicPr>
          <p:cNvPr id="6" name="Picture 2" descr="https://ss0.baidu.com/6ONWsjip0QIZ8tyhnq/it/u=46908819,2531626998&amp;fm=173&amp;s=5EE82DC763A338B15ABD1513030010C0&amp;w=506&amp;h=309&amp;img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50450" y="548680"/>
            <a:ext cx="4788024" cy="456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2"/>
          <p:cNvSpPr>
            <a:spLocks noChangeArrowheads="1"/>
          </p:cNvSpPr>
          <p:nvPr/>
        </p:nvSpPr>
        <p:spPr bwMode="auto">
          <a:xfrm>
            <a:off x="547464" y="5373217"/>
            <a:ext cx="748092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3600" b="1" dirty="0"/>
              <a:t>妇女地位最高的，公认是</a:t>
            </a:r>
            <a:r>
              <a:rPr lang="zh-CN" altLang="en-US" sz="3600" b="1" dirty="0">
                <a:solidFill>
                  <a:srgbClr val="FF0000"/>
                </a:solidFill>
              </a:rPr>
              <a:t>芬兰</a:t>
            </a:r>
            <a:r>
              <a:rPr lang="zh-CN" altLang="en-US" sz="3600" b="1" dirty="0"/>
              <a:t>。这个国家妇女地位极高，政府的</a:t>
            </a:r>
            <a:r>
              <a:rPr lang="en-US" altLang="zh-CN" sz="3600" b="1" dirty="0"/>
              <a:t>20</a:t>
            </a:r>
            <a:r>
              <a:rPr lang="zh-CN" altLang="en-US" sz="3600" b="1" dirty="0"/>
              <a:t>位部长中一度有</a:t>
            </a:r>
            <a:r>
              <a:rPr lang="en-US" altLang="zh-CN" sz="3600" b="1" dirty="0"/>
              <a:t>12</a:t>
            </a:r>
            <a:r>
              <a:rPr lang="zh-CN" altLang="en-US" sz="3600" b="1" dirty="0"/>
              <a:t>位是女部长。</a:t>
            </a:r>
          </a:p>
        </p:txBody>
      </p:sp>
      <p:pic>
        <p:nvPicPr>
          <p:cNvPr id="8" name="Picture 4" descr="https://gss3.bdstatic.com/7Po3dSag_xI4khGkpoWK1HF6hhy/baike/w%3D268%3Bg%3D0/sign=edea5829ad0f4bfb8cd099523b741fcd/2fdda3cc7cd98d106e013b87283fb80e7aec90a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9562" y="2235696"/>
            <a:ext cx="2521744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31687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810" y="5653088"/>
            <a:ext cx="83224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/>
          <p:nvPr/>
        </p:nvSpPr>
        <p:spPr>
          <a:xfrm>
            <a:off x="899592" y="828002"/>
            <a:ext cx="3402378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>
              <a:buNone/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二、妇女地位的提高</a:t>
            </a:r>
          </a:p>
        </p:txBody>
      </p:sp>
      <p:sp>
        <p:nvSpPr>
          <p:cNvPr id="6" name="文本框 1"/>
          <p:cNvSpPr txBox="1">
            <a:spLocks noChangeArrowheads="1"/>
          </p:cNvSpPr>
          <p:nvPr/>
        </p:nvSpPr>
        <p:spPr bwMode="auto">
          <a:xfrm>
            <a:off x="791580" y="1774558"/>
            <a:ext cx="157447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表现：</a:t>
            </a:r>
          </a:p>
        </p:txBody>
      </p:sp>
      <p:sp>
        <p:nvSpPr>
          <p:cNvPr id="7" name="文本框 2"/>
          <p:cNvSpPr txBox="1">
            <a:spLocks noChangeArrowheads="1"/>
          </p:cNvSpPr>
          <p:nvPr/>
        </p:nvSpPr>
        <p:spPr bwMode="auto">
          <a:xfrm>
            <a:off x="358806" y="2855838"/>
            <a:ext cx="399717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3200" b="1" dirty="0"/>
              <a:t>⒈</a:t>
            </a:r>
            <a:r>
              <a:rPr lang="zh-CN" altLang="zh-CN" sz="3200" b="1" dirty="0"/>
              <a:t>全世界绝大多数国家和地区妇女都有了选举权</a:t>
            </a:r>
            <a:r>
              <a:rPr lang="zh-CN" altLang="zh-CN" sz="3200" b="1" dirty="0" smtClean="0"/>
              <a:t>。</a:t>
            </a:r>
            <a:endParaRPr lang="zh-CN" altLang="zh-CN" sz="2800" dirty="0">
              <a:solidFill>
                <a:srgbClr val="FF0000"/>
              </a:solidFill>
            </a:endParaRPr>
          </a:p>
        </p:txBody>
      </p:sp>
      <p:pic>
        <p:nvPicPr>
          <p:cNvPr id="8" name="图片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16034" y="786100"/>
            <a:ext cx="4738464" cy="3290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本框 2"/>
          <p:cNvSpPr txBox="1">
            <a:spLocks noChangeArrowheads="1"/>
          </p:cNvSpPr>
          <p:nvPr/>
        </p:nvSpPr>
        <p:spPr bwMode="auto">
          <a:xfrm>
            <a:off x="358806" y="4365104"/>
            <a:ext cx="739954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3200" b="1" dirty="0" smtClean="0"/>
              <a:t>⒉</a:t>
            </a:r>
            <a:r>
              <a:rPr lang="zh-CN" altLang="zh-CN" sz="3200" b="1" dirty="0"/>
              <a:t>随着受教育程度的提升，妇女获得了更多的知识和技能，她们摆脱家庭束缚</a:t>
            </a:r>
            <a:r>
              <a:rPr lang="en-US" altLang="zh-CN" sz="3200" b="1" dirty="0"/>
              <a:t> </a:t>
            </a:r>
            <a:r>
              <a:rPr lang="zh-CN" altLang="en-US" sz="3200" b="1" dirty="0"/>
              <a:t>，</a:t>
            </a:r>
            <a:r>
              <a:rPr lang="zh-CN" altLang="zh-CN" sz="3200" b="1" dirty="0"/>
              <a:t>参加社会</a:t>
            </a:r>
            <a:r>
              <a:rPr lang="zh-CN" altLang="en-US" sz="3200" b="1" dirty="0"/>
              <a:t>工作</a:t>
            </a:r>
            <a:r>
              <a:rPr lang="zh-CN" altLang="zh-CN" sz="3200" b="1" dirty="0"/>
              <a:t>，涌现出不少杰出的女性。</a:t>
            </a:r>
            <a:endParaRPr lang="zh-CN" altLang="zh-CN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95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3275856" y="908721"/>
            <a:ext cx="1944216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/>
              <a:t>2006</a:t>
            </a:r>
            <a:r>
              <a:rPr lang="zh-CN" altLang="en-US" sz="1800" b="1" dirty="0"/>
              <a:t>年</a:t>
            </a:r>
            <a:r>
              <a:rPr lang="en-US" altLang="zh-CN" sz="1800" b="1" dirty="0"/>
              <a:t>1</a:t>
            </a:r>
            <a:r>
              <a:rPr lang="zh-CN" altLang="en-US" sz="1800" b="1" dirty="0"/>
              <a:t>月</a:t>
            </a:r>
            <a:r>
              <a:rPr lang="en-US" altLang="zh-CN" sz="1800" b="1" dirty="0"/>
              <a:t>15</a:t>
            </a:r>
            <a:r>
              <a:rPr lang="zh-CN" altLang="en-US" sz="1800" b="1" dirty="0"/>
              <a:t>日，米歇尔</a:t>
            </a:r>
            <a:r>
              <a:rPr lang="en-US" altLang="zh-CN" sz="1800" b="1" dirty="0"/>
              <a:t>·</a:t>
            </a:r>
            <a:r>
              <a:rPr lang="zh-CN" altLang="en-US" sz="1800" b="1" dirty="0"/>
              <a:t>巴切莱特当选为智利历史上第一位女总统，也是南美历史上第一位民选女总统。智利时间</a:t>
            </a:r>
            <a:r>
              <a:rPr lang="en-US" altLang="zh-CN" sz="1800" b="1" dirty="0"/>
              <a:t>2013</a:t>
            </a:r>
            <a:r>
              <a:rPr lang="zh-CN" altLang="en-US" sz="1800" b="1" dirty="0"/>
              <a:t>年</a:t>
            </a:r>
            <a:r>
              <a:rPr lang="en-US" altLang="zh-CN" sz="1800" b="1" dirty="0"/>
              <a:t>12</a:t>
            </a:r>
            <a:r>
              <a:rPr lang="zh-CN" altLang="en-US" sz="1800" b="1" dirty="0"/>
              <a:t>月，她再次当选智利总统。</a:t>
            </a:r>
          </a:p>
        </p:txBody>
      </p:sp>
      <p:pic>
        <p:nvPicPr>
          <p:cNvPr id="9" name="Picture 8" descr="http://www.people.com.cn/mediafile/pic/20151125/41/138621418382674516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606" y="789892"/>
            <a:ext cx="2429251" cy="271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http://www.people.com.cn/mediafile/pic/20151125/40/92925130164563472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090" y="693044"/>
            <a:ext cx="3581400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矩形 6"/>
          <p:cNvSpPr>
            <a:spLocks noChangeArrowheads="1"/>
          </p:cNvSpPr>
          <p:nvPr/>
        </p:nvSpPr>
        <p:spPr bwMode="auto">
          <a:xfrm>
            <a:off x="5382090" y="3068960"/>
            <a:ext cx="349188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latin typeface="宋体" pitchFamily="2" charset="-122"/>
              </a:rPr>
              <a:t>2015</a:t>
            </a:r>
            <a:r>
              <a:rPr lang="zh-CN" altLang="en-US" sz="1800" b="1" dirty="0">
                <a:latin typeface="宋体" pitchFamily="2" charset="-122"/>
              </a:rPr>
              <a:t>年</a:t>
            </a:r>
            <a:r>
              <a:rPr lang="en-US" altLang="zh-CN" sz="1800" b="1" dirty="0">
                <a:latin typeface="宋体" pitchFamily="2" charset="-122"/>
              </a:rPr>
              <a:t>11</a:t>
            </a:r>
            <a:r>
              <a:rPr lang="zh-CN" altLang="en-US" sz="1800" b="1" dirty="0">
                <a:latin typeface="宋体" pitchFamily="2" charset="-122"/>
              </a:rPr>
              <a:t>月</a:t>
            </a:r>
            <a:r>
              <a:rPr lang="en-US" altLang="zh-CN" sz="1800" b="1" dirty="0">
                <a:latin typeface="宋体" pitchFamily="2" charset="-122"/>
              </a:rPr>
              <a:t>18</a:t>
            </a:r>
            <a:r>
              <a:rPr lang="zh-CN" altLang="en-US" sz="1800" b="1" dirty="0">
                <a:latin typeface="宋体" pitchFamily="2" charset="-122"/>
              </a:rPr>
              <a:t>日，阿迈勒</a:t>
            </a:r>
            <a:r>
              <a:rPr lang="en-US" altLang="zh-CN" sz="1800" b="1" dirty="0">
                <a:latin typeface="宋体" pitchFamily="2" charset="-122"/>
              </a:rPr>
              <a:t>·</a:t>
            </a:r>
            <a:r>
              <a:rPr lang="zh-CN" altLang="en-US" sz="1800" b="1" dirty="0">
                <a:latin typeface="宋体" pitchFamily="2" charset="-122"/>
              </a:rPr>
              <a:t>古拜希当选为阿联酋历史上首位女性联邦国民议会议长。</a:t>
            </a:r>
          </a:p>
        </p:txBody>
      </p:sp>
      <p:sp>
        <p:nvSpPr>
          <p:cNvPr id="14" name="TextBox 12"/>
          <p:cNvSpPr txBox="1"/>
          <p:nvPr/>
        </p:nvSpPr>
        <p:spPr>
          <a:xfrm>
            <a:off x="152445" y="1026410"/>
            <a:ext cx="477117" cy="5066887"/>
          </a:xfrm>
          <a:prstGeom prst="rect">
            <a:avLst/>
          </a:prstGeom>
          <a:solidFill>
            <a:srgbClr val="9EFAEE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000" b="1" dirty="0">
                <a:latin typeface="Calibri" panose="020F0502020204030204" pitchFamily="34" charset="0"/>
                <a:ea typeface="宋体" panose="02010600030101010101" pitchFamily="2" charset="-122"/>
              </a:rPr>
              <a:t>活跃在政坛的女性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645024"/>
            <a:ext cx="3400425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矩形 2"/>
          <p:cNvSpPr>
            <a:spLocks noChangeArrowheads="1"/>
          </p:cNvSpPr>
          <p:nvPr/>
        </p:nvSpPr>
        <p:spPr bwMode="auto">
          <a:xfrm>
            <a:off x="1331640" y="6309320"/>
            <a:ext cx="23222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1800" b="1" dirty="0">
                <a:latin typeface="宋体" pitchFamily="2" charset="-122"/>
              </a:rPr>
              <a:t>新西兰</a:t>
            </a:r>
            <a:r>
              <a:rPr lang="en-US" altLang="zh-CN" sz="1800" b="1" dirty="0">
                <a:latin typeface="宋体" pitchFamily="2" charset="-122"/>
              </a:rPr>
              <a:t>80</a:t>
            </a:r>
            <a:r>
              <a:rPr lang="zh-CN" altLang="en-US" sz="1800" b="1" dirty="0">
                <a:latin typeface="宋体" pitchFamily="2" charset="-122"/>
              </a:rPr>
              <a:t>后女总理阿德恩</a:t>
            </a:r>
          </a:p>
        </p:txBody>
      </p:sp>
      <p:sp>
        <p:nvSpPr>
          <p:cNvPr id="17" name="矩形 6"/>
          <p:cNvSpPr>
            <a:spLocks noChangeArrowheads="1"/>
          </p:cNvSpPr>
          <p:nvPr/>
        </p:nvSpPr>
        <p:spPr bwMode="auto">
          <a:xfrm>
            <a:off x="4896036" y="6165305"/>
            <a:ext cx="415846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rgbClr val="000000"/>
                </a:solidFill>
                <a:latin typeface="宋体" pitchFamily="2" charset="-122"/>
              </a:rPr>
              <a:t>2018</a:t>
            </a:r>
            <a:r>
              <a:rPr lang="zh-CN" altLang="en-US" sz="1800" b="1" dirty="0">
                <a:solidFill>
                  <a:srgbClr val="000000"/>
                </a:solidFill>
                <a:latin typeface="宋体" pitchFamily="2" charset="-122"/>
              </a:rPr>
              <a:t>年</a:t>
            </a:r>
            <a:r>
              <a:rPr lang="en-US" altLang="zh-CN" sz="1800" b="1" dirty="0">
                <a:solidFill>
                  <a:srgbClr val="000000"/>
                </a:solidFill>
                <a:latin typeface="宋体" pitchFamily="2" charset="-122"/>
              </a:rPr>
              <a:t>3</a:t>
            </a:r>
            <a:r>
              <a:rPr lang="zh-CN" altLang="en-US" sz="1800" b="1" dirty="0">
                <a:solidFill>
                  <a:srgbClr val="000000"/>
                </a:solidFill>
                <a:latin typeface="宋体" pitchFamily="2" charset="-122"/>
              </a:rPr>
              <a:t>月</a:t>
            </a:r>
            <a:r>
              <a:rPr lang="en-US" altLang="zh-CN" sz="1800" b="1" dirty="0">
                <a:solidFill>
                  <a:srgbClr val="000000"/>
                </a:solidFill>
                <a:latin typeface="宋体" pitchFamily="2" charset="-122"/>
              </a:rPr>
              <a:t>14</a:t>
            </a:r>
            <a:r>
              <a:rPr lang="zh-CN" altLang="en-US" sz="1800" b="1" dirty="0">
                <a:solidFill>
                  <a:srgbClr val="000000"/>
                </a:solidFill>
                <a:latin typeface="宋体" pitchFamily="2" charset="-122"/>
              </a:rPr>
              <a:t>日，默克尔第四次被确定为德国总理。</a:t>
            </a:r>
            <a:r>
              <a:rPr lang="en-US" altLang="zh-CN" sz="1800" b="1" dirty="0">
                <a:solidFill>
                  <a:srgbClr val="000000"/>
                </a:solidFill>
                <a:latin typeface="宋体" pitchFamily="2" charset="-122"/>
              </a:rPr>
              <a:t>10</a:t>
            </a:r>
            <a:r>
              <a:rPr lang="zh-CN" altLang="en-US" sz="1800" b="1" dirty="0">
                <a:solidFill>
                  <a:srgbClr val="000000"/>
                </a:solidFill>
                <a:latin typeface="宋体" pitchFamily="2" charset="-122"/>
              </a:rPr>
              <a:t>月</a:t>
            </a:r>
            <a:r>
              <a:rPr lang="en-US" altLang="zh-CN" sz="1800" b="1" dirty="0">
                <a:solidFill>
                  <a:srgbClr val="000000"/>
                </a:solidFill>
                <a:latin typeface="宋体" pitchFamily="2" charset="-122"/>
              </a:rPr>
              <a:t>29</a:t>
            </a:r>
            <a:r>
              <a:rPr lang="zh-CN" altLang="en-US" sz="1800" b="1" dirty="0">
                <a:solidFill>
                  <a:srgbClr val="000000"/>
                </a:solidFill>
                <a:latin typeface="宋体" pitchFamily="2" charset="-122"/>
              </a:rPr>
              <a:t>日，默克尔表示，她将于</a:t>
            </a:r>
            <a:r>
              <a:rPr lang="en-US" altLang="zh-CN" sz="1800" b="1" dirty="0">
                <a:solidFill>
                  <a:srgbClr val="000000"/>
                </a:solidFill>
                <a:latin typeface="宋体" pitchFamily="2" charset="-122"/>
              </a:rPr>
              <a:t>2021</a:t>
            </a:r>
            <a:r>
              <a:rPr lang="zh-CN" altLang="en-US" sz="1800" b="1" dirty="0">
                <a:solidFill>
                  <a:srgbClr val="000000"/>
                </a:solidFill>
                <a:latin typeface="宋体" pitchFamily="2" charset="-122"/>
              </a:rPr>
              <a:t>年卸任总理职务。</a:t>
            </a:r>
          </a:p>
        </p:txBody>
      </p:sp>
      <p:pic>
        <p:nvPicPr>
          <p:cNvPr id="18" name="Picture 10" descr="D:\历史素材照片\默克尔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4025" y="3738016"/>
            <a:ext cx="3300413" cy="242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85304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3"/>
          <p:cNvSpPr>
            <a:spLocks noChangeArrowheads="1"/>
          </p:cNvSpPr>
          <p:nvPr/>
        </p:nvSpPr>
        <p:spPr bwMode="auto">
          <a:xfrm>
            <a:off x="522172" y="3230141"/>
            <a:ext cx="388760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Calibri" pitchFamily="34" charset="0"/>
              </a:rPr>
              <a:t>丹麦女首相托宁</a:t>
            </a:r>
            <a:r>
              <a:rPr lang="en-US" altLang="zh-CN" sz="2800" b="1" dirty="0">
                <a:latin typeface="Calibri" pitchFamily="34" charset="0"/>
              </a:rPr>
              <a:t>·</a:t>
            </a:r>
            <a:r>
              <a:rPr lang="zh-CN" altLang="en-US" sz="2800" b="1" dirty="0">
                <a:latin typeface="Calibri" pitchFamily="34" charset="0"/>
              </a:rPr>
              <a:t>施密特</a:t>
            </a:r>
          </a:p>
        </p:txBody>
      </p:sp>
      <p:pic>
        <p:nvPicPr>
          <p:cNvPr id="7" name="Picture 4" descr="http://p4.so.qhmsg.com/bdr/_240_/t014706192592adfbf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7" y="764705"/>
            <a:ext cx="3998912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05526" y="6423422"/>
            <a:ext cx="34877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400" b="1" dirty="0">
                <a:latin typeface="Calibri" pitchFamily="34" charset="0"/>
              </a:rPr>
              <a:t>巴西女总统罗塞夫</a:t>
            </a:r>
          </a:p>
        </p:txBody>
      </p:sp>
      <p:pic>
        <p:nvPicPr>
          <p:cNvPr id="9" name="Picture 8" descr="http://himg2.huanqiu.com/attachment2010/2016/0901/201609010828003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615" y="3810002"/>
            <a:ext cx="35274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1" descr="http://www.yznews.com.cn/yznews08/attachement/jpg/site2/20130317/4437e62894e612afaf58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96036" y="836713"/>
            <a:ext cx="3455988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矩形 3"/>
          <p:cNvSpPr>
            <a:spLocks noChangeArrowheads="1"/>
          </p:cNvSpPr>
          <p:nvPr/>
        </p:nvSpPr>
        <p:spPr bwMode="auto">
          <a:xfrm>
            <a:off x="7056276" y="3140968"/>
            <a:ext cx="126669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Calibri" pitchFamily="34" charset="0"/>
              </a:rPr>
              <a:t>刘延东</a:t>
            </a:r>
            <a:endParaRPr lang="zh-CN" altLang="en-US" sz="2800" b="1" dirty="0">
              <a:latin typeface="Calibri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536504" y="3784972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b="1" dirty="0" smtClean="0"/>
              <a:t>2013</a:t>
            </a:r>
            <a:r>
              <a:rPr lang="zh-CN" altLang="en-US" b="1" dirty="0" smtClean="0"/>
              <a:t>－</a:t>
            </a:r>
            <a:r>
              <a:rPr lang="en-US" altLang="zh-CN" b="1" dirty="0" smtClean="0"/>
              <a:t>2018</a:t>
            </a:r>
            <a:r>
              <a:rPr lang="zh-CN" altLang="en-US" b="1" dirty="0" smtClean="0"/>
              <a:t>年 中央政治局委员，国务院副总理、党组成员，国家科技教育领导小组副组长</a:t>
            </a:r>
          </a:p>
          <a:p>
            <a:r>
              <a:rPr lang="en-US" altLang="zh-CN" b="1" dirty="0" smtClean="0"/>
              <a:t>2015</a:t>
            </a:r>
            <a:r>
              <a:rPr lang="zh-CN" altLang="en-US" b="1" dirty="0" smtClean="0"/>
              <a:t>－ 中国足球改革发展小组组长，国务院深化医药卫生体制改革领导小组组长。</a:t>
            </a:r>
          </a:p>
          <a:p>
            <a:r>
              <a:rPr lang="zh-CN" altLang="en-US" b="1" dirty="0" smtClean="0"/>
              <a:t>党的十九大代表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821669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/>
          <p:nvPr/>
        </p:nvSpPr>
        <p:spPr>
          <a:xfrm>
            <a:off x="899592" y="755994"/>
            <a:ext cx="3402378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>
              <a:buNone/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二、妇女地位的提高</a:t>
            </a:r>
          </a:p>
        </p:txBody>
      </p:sp>
      <p:sp>
        <p:nvSpPr>
          <p:cNvPr id="6" name="文本框 1"/>
          <p:cNvSpPr txBox="1">
            <a:spLocks noChangeArrowheads="1"/>
          </p:cNvSpPr>
          <p:nvPr/>
        </p:nvSpPr>
        <p:spPr bwMode="auto">
          <a:xfrm>
            <a:off x="629562" y="1484785"/>
            <a:ext cx="157447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现实：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709682" y="1323926"/>
            <a:ext cx="671004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/>
              <a:t>    </a:t>
            </a:r>
            <a:r>
              <a:rPr lang="zh-CN" altLang="zh-CN" sz="2800" b="1" dirty="0"/>
              <a:t>受</a:t>
            </a:r>
            <a:r>
              <a:rPr lang="zh-CN" altLang="en-US" sz="2800" b="1" dirty="0"/>
              <a:t>历史</a:t>
            </a:r>
            <a:r>
              <a:rPr lang="zh-CN" altLang="zh-CN" sz="2800" b="1" dirty="0"/>
              <a:t>、</a:t>
            </a:r>
            <a:r>
              <a:rPr lang="zh-CN" altLang="en-US" sz="2800" b="1" dirty="0"/>
              <a:t>文化传统</a:t>
            </a:r>
            <a:r>
              <a:rPr lang="zh-CN" altLang="zh-CN" sz="2800" b="1" dirty="0"/>
              <a:t>等诸多因素的影响，妇女在许多方面还没有取得与男性完全平等的权利。实现妇女和男性的</a:t>
            </a:r>
            <a:r>
              <a:rPr lang="zh-CN" altLang="zh-CN" sz="2800" b="1" dirty="0">
                <a:solidFill>
                  <a:srgbClr val="C00000"/>
                </a:solidFill>
              </a:rPr>
              <a:t>完全平等</a:t>
            </a:r>
            <a:r>
              <a:rPr lang="zh-CN" altLang="zh-CN" sz="2800" b="1" dirty="0"/>
              <a:t>，还需要人类社会不断努力。</a:t>
            </a:r>
            <a:endParaRPr lang="zh-CN" altLang="en-US" sz="2800" b="1" dirty="0"/>
          </a:p>
        </p:txBody>
      </p:sp>
      <p:pic>
        <p:nvPicPr>
          <p:cNvPr id="8" name="Picture 2" descr="https://ss1.bdstatic.com/70cFvXSh_Q1YnxGkpoWK1HF6hhy/it/u=1711172034,917627719&amp;fm=26&amp;gp=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030" y="2681060"/>
            <a:ext cx="3545886" cy="2116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https://timgsa.baidu.com/timg?image&amp;quality=80&amp;size=b9999_10000&amp;sec=1536462345729&amp;di=47653276b03212f6434b591e5eb9aedb&amp;imgtype=0&amp;src=http%3A%2F%2Fn1.cmsfile.pg0.cn%2Fgroup1%2FM00%2F2C%2F23%2FCgqg11jFTJyAY1fQAABe0RiHxno2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938596"/>
            <a:ext cx="2970330" cy="1919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https://timgsa.baidu.com/timg?image&amp;quality=80&amp;size=b9999_10000&amp;sec=1536462273645&amp;di=4d597e7ce76839a356bf631bbde92b9a&amp;imgtype=0&amp;src=http%3A%2F%2Fimg1.cache.netease.com%2Fcatchpic%2F1%2F1D%2F1DFB3A9DE2CFA33601F640B65795832B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284984"/>
            <a:ext cx="4578217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9820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/>
          <p:nvPr/>
        </p:nvSpPr>
        <p:spPr>
          <a:xfrm>
            <a:off x="899592" y="828002"/>
            <a:ext cx="3402378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>
              <a:buNone/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二、妇女地位的提高</a:t>
            </a:r>
          </a:p>
        </p:txBody>
      </p:sp>
      <p:pic>
        <p:nvPicPr>
          <p:cNvPr id="6" name="Picture 2" descr="http://p5.so.qhimgs1.com/bdr/_240_/t0133fed86f2cd228a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418" y="4162216"/>
            <a:ext cx="4419600" cy="2651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http://p3.so.qhmsg.com/bdr/_240_/t01eb660542275bf9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538" y="1484784"/>
            <a:ext cx="4095564" cy="24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4734018" y="754826"/>
            <a:ext cx="42672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latin typeface="Calibri" pitchFamily="34" charset="0"/>
              </a:rPr>
              <a:t>       </a:t>
            </a:r>
            <a:r>
              <a:rPr lang="en-US" altLang="zh-CN" sz="2800" b="1" dirty="0">
                <a:solidFill>
                  <a:srgbClr val="FF0000"/>
                </a:solidFill>
                <a:latin typeface="Calibri" pitchFamily="34" charset="0"/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  <a:latin typeface="Calibri" pitchFamily="34" charset="0"/>
              </a:rPr>
              <a:t>消除对妇女一切形式歧视公约</a:t>
            </a:r>
            <a:r>
              <a:rPr lang="en-US" altLang="zh-CN" sz="2800" b="1" dirty="0">
                <a:solidFill>
                  <a:srgbClr val="FF0000"/>
                </a:solidFill>
                <a:latin typeface="Calibri" pitchFamily="34" charset="0"/>
              </a:rPr>
              <a:t>》</a:t>
            </a:r>
            <a:r>
              <a:rPr lang="zh-CN" altLang="en-US" sz="2800" b="1" dirty="0">
                <a:latin typeface="Calibri" pitchFamily="34" charset="0"/>
              </a:rPr>
              <a:t>是联合国为消除对妇女的歧视、争取性别平等制定的一份重要国际人权文书。联合国在</a:t>
            </a:r>
            <a:r>
              <a:rPr lang="en-US" altLang="zh-CN" sz="2800" b="1" dirty="0">
                <a:latin typeface="Calibri" pitchFamily="34" charset="0"/>
              </a:rPr>
              <a:t>1979</a:t>
            </a:r>
            <a:r>
              <a:rPr lang="zh-CN" altLang="en-US" sz="2800" b="1" dirty="0">
                <a:latin typeface="Calibri" pitchFamily="34" charset="0"/>
              </a:rPr>
              <a:t>年 </a:t>
            </a:r>
            <a:r>
              <a:rPr lang="en-US" altLang="zh-CN" sz="2800" b="1" dirty="0">
                <a:latin typeface="Calibri" pitchFamily="34" charset="0"/>
              </a:rPr>
              <a:t>12</a:t>
            </a:r>
            <a:r>
              <a:rPr lang="zh-CN" altLang="en-US" sz="2800" b="1" dirty="0">
                <a:latin typeface="Calibri" pitchFamily="34" charset="0"/>
              </a:rPr>
              <a:t>月</a:t>
            </a:r>
            <a:r>
              <a:rPr lang="en-US" altLang="zh-CN" sz="2800" b="1" dirty="0">
                <a:latin typeface="Calibri" pitchFamily="34" charset="0"/>
              </a:rPr>
              <a:t>18</a:t>
            </a:r>
            <a:r>
              <a:rPr lang="zh-CN" altLang="en-US" sz="2800" b="1" dirty="0">
                <a:latin typeface="Calibri" pitchFamily="34" charset="0"/>
              </a:rPr>
              <a:t>日的大会上通过该有关议案，并于</a:t>
            </a:r>
            <a:r>
              <a:rPr lang="en-US" altLang="zh-CN" sz="2800" b="1" dirty="0">
                <a:latin typeface="Calibri" pitchFamily="34" charset="0"/>
              </a:rPr>
              <a:t>1981</a:t>
            </a:r>
            <a:r>
              <a:rPr lang="zh-CN" altLang="en-US" sz="2800" b="1" dirty="0">
                <a:latin typeface="Calibri" pitchFamily="34" charset="0"/>
              </a:rPr>
              <a:t>年</a:t>
            </a:r>
            <a:r>
              <a:rPr lang="en-US" altLang="zh-CN" sz="2800" b="1" dirty="0">
                <a:latin typeface="Calibri" pitchFamily="34" charset="0"/>
              </a:rPr>
              <a:t>9</a:t>
            </a:r>
            <a:r>
              <a:rPr lang="zh-CN" altLang="en-US" sz="2800" b="1" dirty="0">
                <a:latin typeface="Calibri" pitchFamily="34" charset="0"/>
              </a:rPr>
              <a:t>月起生效。该公约确立规则，</a:t>
            </a:r>
            <a:r>
              <a:rPr lang="zh-CN" altLang="en-US" sz="2800" b="1" dirty="0">
                <a:solidFill>
                  <a:srgbClr val="FF0000"/>
                </a:solidFill>
                <a:latin typeface="Calibri" pitchFamily="34" charset="0"/>
              </a:rPr>
              <a:t>保障妇女在政治、法律、工作、教育、医疗服务、商业活动和家庭关系等各方面的权利</a:t>
            </a:r>
            <a:r>
              <a:rPr lang="zh-CN" altLang="en-US" sz="2800" b="1" dirty="0">
                <a:latin typeface="Calibri" pitchFamily="34" charset="0"/>
              </a:rPr>
              <a:t>。</a:t>
            </a:r>
          </a:p>
        </p:txBody>
      </p:sp>
      <p:pic>
        <p:nvPicPr>
          <p:cNvPr id="9" name="Picture 8" descr="https://ss2.bdstatic.com/70cFvnSh_Q1YnxGkpoWK1HF6hhy/it/u=1974603973,4012055639&amp;fm=26&amp;gp=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8044" y="4653137"/>
            <a:ext cx="3200400" cy="217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9699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810" y="5653088"/>
            <a:ext cx="83224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/>
          <p:nvPr/>
        </p:nvSpPr>
        <p:spPr>
          <a:xfrm>
            <a:off x="899592" y="828002"/>
            <a:ext cx="3402378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>
              <a:buNone/>
              <a:defRPr/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三、生态与人口问题</a:t>
            </a:r>
          </a:p>
        </p:txBody>
      </p:sp>
      <p:sp>
        <p:nvSpPr>
          <p:cNvPr id="7" name="矩形 1"/>
          <p:cNvSpPr>
            <a:spLocks noChangeArrowheads="1"/>
          </p:cNvSpPr>
          <p:nvPr/>
        </p:nvSpPr>
        <p:spPr bwMode="auto">
          <a:xfrm>
            <a:off x="735342" y="1412776"/>
            <a:ext cx="7722858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lnSpc>
                <a:spcPts val="4000"/>
              </a:lnSpc>
            </a:pPr>
            <a:r>
              <a:rPr lang="zh-CN" altLang="en-US" sz="3200" b="1" dirty="0">
                <a:latin typeface="+mn-ea"/>
                <a:ea typeface="+mn-ea"/>
              </a:rPr>
              <a:t>世界地球日即每年的</a:t>
            </a:r>
            <a:r>
              <a:rPr lang="en-US" altLang="zh-CN" sz="3200" b="1" dirty="0">
                <a:latin typeface="+mn-ea"/>
                <a:ea typeface="+mn-ea"/>
              </a:rPr>
              <a:t>4</a:t>
            </a:r>
            <a:r>
              <a:rPr lang="zh-CN" altLang="en-US" sz="3200" b="1" dirty="0">
                <a:latin typeface="+mn-ea"/>
                <a:ea typeface="+mn-ea"/>
              </a:rPr>
              <a:t>月</a:t>
            </a:r>
            <a:r>
              <a:rPr lang="en-US" altLang="zh-CN" sz="3200" b="1" dirty="0">
                <a:latin typeface="+mn-ea"/>
                <a:ea typeface="+mn-ea"/>
              </a:rPr>
              <a:t>22</a:t>
            </a:r>
            <a:r>
              <a:rPr lang="zh-CN" altLang="en-US" sz="3200" b="1" dirty="0">
                <a:latin typeface="+mn-ea"/>
                <a:ea typeface="+mn-ea"/>
              </a:rPr>
              <a:t>日，是世界性的环境保护日。世界地球日。世界地球日的确立是从</a:t>
            </a:r>
            <a:r>
              <a:rPr lang="en-US" altLang="zh-CN" sz="3200" b="1" dirty="0">
                <a:latin typeface="+mn-ea"/>
                <a:ea typeface="+mn-ea"/>
              </a:rPr>
              <a:t>1974</a:t>
            </a:r>
            <a:r>
              <a:rPr lang="zh-CN" altLang="en-US" sz="3200" b="1" dirty="0">
                <a:latin typeface="+mn-ea"/>
                <a:ea typeface="+mn-ea"/>
              </a:rPr>
              <a:t>年开始的，</a:t>
            </a:r>
            <a:endParaRPr lang="en-US" altLang="zh-CN" sz="3200" b="1" dirty="0">
              <a:latin typeface="+mn-ea"/>
              <a:ea typeface="+mn-ea"/>
            </a:endParaRPr>
          </a:p>
          <a:p>
            <a:pPr eaLnBrk="1" hangingPunct="1">
              <a:lnSpc>
                <a:spcPts val="4000"/>
              </a:lnSpc>
            </a:pPr>
            <a:r>
              <a:rPr lang="zh-CN" altLang="en-US" sz="3200" b="1" dirty="0">
                <a:latin typeface="+mn-ea"/>
                <a:ea typeface="+mn-ea"/>
              </a:rPr>
              <a:t>这一年的主题是：只有一个地球；</a:t>
            </a:r>
            <a:endParaRPr lang="en-US" altLang="zh-CN" sz="3200" b="1" dirty="0">
              <a:latin typeface="+mn-ea"/>
              <a:ea typeface="+mn-ea"/>
            </a:endParaRPr>
          </a:p>
          <a:p>
            <a:pPr eaLnBrk="1" hangingPunct="1">
              <a:lnSpc>
                <a:spcPts val="4000"/>
              </a:lnSpc>
            </a:pPr>
            <a:r>
              <a:rPr lang="en-US" altLang="zh-CN" sz="3200" b="1" dirty="0">
                <a:latin typeface="+mn-ea"/>
                <a:ea typeface="+mn-ea"/>
              </a:rPr>
              <a:t>1991</a:t>
            </a:r>
            <a:r>
              <a:rPr lang="zh-CN" altLang="en-US" sz="3200" b="1" dirty="0">
                <a:latin typeface="+mn-ea"/>
                <a:ea typeface="+mn-ea"/>
              </a:rPr>
              <a:t>年的主题是：气候变化</a:t>
            </a:r>
            <a:r>
              <a:rPr lang="en-US" altLang="zh-CN" sz="3200" b="1" dirty="0">
                <a:latin typeface="+mn-ea"/>
                <a:ea typeface="+mn-ea"/>
              </a:rPr>
              <a:t>--</a:t>
            </a:r>
            <a:r>
              <a:rPr lang="zh-CN" altLang="en-US" sz="3200" b="1" dirty="0">
                <a:latin typeface="+mn-ea"/>
                <a:ea typeface="+mn-ea"/>
              </a:rPr>
              <a:t>需要全球合作；</a:t>
            </a:r>
            <a:endParaRPr lang="en-US" altLang="zh-CN" sz="3200" b="1" dirty="0">
              <a:latin typeface="+mn-ea"/>
              <a:ea typeface="+mn-ea"/>
            </a:endParaRPr>
          </a:p>
          <a:p>
            <a:pPr eaLnBrk="1" hangingPunct="1">
              <a:lnSpc>
                <a:spcPts val="4000"/>
              </a:lnSpc>
            </a:pPr>
            <a:r>
              <a:rPr lang="en-US" altLang="zh-CN" sz="3200" b="1" dirty="0">
                <a:latin typeface="+mn-ea"/>
                <a:ea typeface="+mn-ea"/>
              </a:rPr>
              <a:t>2003--2008</a:t>
            </a:r>
            <a:r>
              <a:rPr lang="zh-CN" altLang="en-US" sz="3200" b="1" dirty="0">
                <a:latin typeface="+mn-ea"/>
                <a:ea typeface="+mn-ea"/>
              </a:rPr>
              <a:t>年的主题：都是善待地球；</a:t>
            </a:r>
            <a:endParaRPr lang="en-US" altLang="zh-CN" sz="3200" b="1" dirty="0">
              <a:latin typeface="+mn-ea"/>
              <a:ea typeface="+mn-ea"/>
            </a:endParaRPr>
          </a:p>
          <a:p>
            <a:pPr eaLnBrk="1" hangingPunct="1">
              <a:lnSpc>
                <a:spcPts val="4000"/>
              </a:lnSpc>
            </a:pPr>
            <a:r>
              <a:rPr lang="en-US" altLang="zh-CN" sz="3200" b="1" dirty="0">
                <a:latin typeface="+mn-ea"/>
                <a:ea typeface="+mn-ea"/>
              </a:rPr>
              <a:t>2010</a:t>
            </a:r>
            <a:r>
              <a:rPr lang="zh-CN" altLang="en-US" sz="3200" b="1" dirty="0">
                <a:latin typeface="+mn-ea"/>
                <a:ea typeface="+mn-ea"/>
              </a:rPr>
              <a:t>年</a:t>
            </a:r>
            <a:r>
              <a:rPr lang="en-US" altLang="zh-CN" sz="3200" b="1" dirty="0">
                <a:latin typeface="+mn-ea"/>
                <a:ea typeface="+mn-ea"/>
              </a:rPr>
              <a:t>--2015</a:t>
            </a:r>
            <a:r>
              <a:rPr lang="zh-CN" altLang="en-US" sz="3200" b="1" dirty="0">
                <a:latin typeface="+mn-ea"/>
                <a:ea typeface="+mn-ea"/>
              </a:rPr>
              <a:t>年的主题都是：珍惜地球资源，转变发展方式。</a:t>
            </a:r>
          </a:p>
        </p:txBody>
      </p:sp>
      <p:sp>
        <p:nvSpPr>
          <p:cNvPr id="8" name="矩形 7"/>
          <p:cNvSpPr/>
          <p:nvPr/>
        </p:nvSpPr>
        <p:spPr>
          <a:xfrm>
            <a:off x="523782" y="5148482"/>
            <a:ext cx="7612614" cy="107721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>
                <a:solidFill>
                  <a:schemeClr val="tx1"/>
                </a:solidFill>
                <a:latin typeface="+mn-ea"/>
              </a:rPr>
              <a:t>世界地球日的主题，反映出人类面临的共同问题是什么</a:t>
            </a:r>
            <a:r>
              <a:rPr lang="zh-CN" altLang="en-US" sz="3200" b="1" dirty="0">
                <a:solidFill>
                  <a:srgbClr val="C00000"/>
                </a:solidFill>
                <a:latin typeface="+mn-ea"/>
              </a:rPr>
              <a:t>？</a:t>
            </a:r>
          </a:p>
        </p:txBody>
      </p:sp>
      <p:sp>
        <p:nvSpPr>
          <p:cNvPr id="9" name="矩形 8"/>
          <p:cNvSpPr/>
          <p:nvPr/>
        </p:nvSpPr>
        <p:spPr>
          <a:xfrm>
            <a:off x="2747869" y="5949281"/>
            <a:ext cx="4304383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环境问题、资源问题。</a:t>
            </a:r>
          </a:p>
        </p:txBody>
      </p:sp>
    </p:spTree>
    <p:extLst>
      <p:ext uri="{BB962C8B-B14F-4D97-AF65-F5344CB8AC3E}">
        <p14:creationId xmlns:p14="http://schemas.microsoft.com/office/powerpoint/2010/main" val="307844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直接箭头连接符 17"/>
          <p:cNvCxnSpPr/>
          <p:nvPr/>
        </p:nvCxnSpPr>
        <p:spPr>
          <a:xfrm flipH="1">
            <a:off x="2062894" y="6271192"/>
            <a:ext cx="79937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/>
          <p:nvPr/>
        </p:nvSpPr>
        <p:spPr>
          <a:xfrm>
            <a:off x="899592" y="828002"/>
            <a:ext cx="3402378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>
              <a:buNone/>
              <a:defRPr/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三、生态与人口问题</a:t>
            </a:r>
          </a:p>
        </p:txBody>
      </p:sp>
      <p:sp>
        <p:nvSpPr>
          <p:cNvPr id="6" name="波形 5"/>
          <p:cNvSpPr/>
          <p:nvPr/>
        </p:nvSpPr>
        <p:spPr bwMode="auto">
          <a:xfrm>
            <a:off x="791580" y="1412776"/>
            <a:ext cx="2430270" cy="576064"/>
          </a:xfrm>
          <a:prstGeom prst="wave">
            <a:avLst>
              <a:gd name="adj1" fmla="val 4938"/>
              <a:gd name="adj2" fmla="val -544"/>
            </a:avLst>
          </a:prstGeom>
          <a:solidFill>
            <a:srgbClr val="FFFF0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altLang="zh-C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、生态环境恶化：</a:t>
            </a:r>
          </a:p>
          <a:p>
            <a:pPr>
              <a:defRPr/>
            </a:pP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332428" y="2864181"/>
            <a:ext cx="1879124" cy="64698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大气污染</a:t>
            </a:r>
          </a:p>
        </p:txBody>
      </p:sp>
      <p:sp>
        <p:nvSpPr>
          <p:cNvPr id="8" name="圆角矩形 7"/>
          <p:cNvSpPr/>
          <p:nvPr/>
        </p:nvSpPr>
        <p:spPr>
          <a:xfrm>
            <a:off x="332428" y="4017656"/>
            <a:ext cx="1879124" cy="64698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化学污染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332428" y="4965733"/>
            <a:ext cx="1879124" cy="64698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资源短缺</a:t>
            </a:r>
          </a:p>
        </p:txBody>
      </p:sp>
      <p:sp>
        <p:nvSpPr>
          <p:cNvPr id="10" name="圆角矩形 9"/>
          <p:cNvSpPr/>
          <p:nvPr/>
        </p:nvSpPr>
        <p:spPr>
          <a:xfrm>
            <a:off x="332429" y="5947699"/>
            <a:ext cx="1730466" cy="119181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土地荒漠化</a:t>
            </a:r>
          </a:p>
        </p:txBody>
      </p:sp>
      <p:sp>
        <p:nvSpPr>
          <p:cNvPr id="11" name="矩形 10"/>
          <p:cNvSpPr/>
          <p:nvPr/>
        </p:nvSpPr>
        <p:spPr>
          <a:xfrm>
            <a:off x="2545129" y="2690861"/>
            <a:ext cx="6347351" cy="142192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人类使用煤炭、石油等矿物燃料，排放了大量的二氧化碳，产生了温室效应，导致全球气候变暖、冰川融 化、海平面上升。</a:t>
            </a:r>
          </a:p>
        </p:txBody>
      </p:sp>
      <p:sp>
        <p:nvSpPr>
          <p:cNvPr id="12" name="矩形 11"/>
          <p:cNvSpPr/>
          <p:nvPr/>
        </p:nvSpPr>
        <p:spPr>
          <a:xfrm>
            <a:off x="2519772" y="3885614"/>
            <a:ext cx="6347352" cy="142192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大气中的 臭氧层可以吸收太阳紫外线 ，保护地球生命，但化学污染破坏了臭氧层，直接威胁到人类的生存。</a:t>
            </a:r>
          </a:p>
        </p:txBody>
      </p:sp>
      <p:sp>
        <p:nvSpPr>
          <p:cNvPr id="13" name="矩形 12"/>
          <p:cNvSpPr/>
          <p:nvPr/>
        </p:nvSpPr>
        <p:spPr>
          <a:xfrm>
            <a:off x="2519772" y="5011085"/>
            <a:ext cx="5404281" cy="97872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污染和浪费也使有限的淡水资源面临短缺危机。</a:t>
            </a:r>
          </a:p>
        </p:txBody>
      </p:sp>
      <p:sp>
        <p:nvSpPr>
          <p:cNvPr id="14" name="矩形 13"/>
          <p:cNvSpPr/>
          <p:nvPr/>
        </p:nvSpPr>
        <p:spPr>
          <a:xfrm>
            <a:off x="2465766" y="5762640"/>
            <a:ext cx="6624228" cy="142192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在干旱和半干旱地区，土地荒漠化越来越严重。对森林资源的乱砍滥伐，导致热带雨林大片消失，直接影响到全球的生态平衡。</a:t>
            </a:r>
          </a:p>
        </p:txBody>
      </p:sp>
      <p:cxnSp>
        <p:nvCxnSpPr>
          <p:cNvPr id="15" name="直接箭头连接符 14"/>
          <p:cNvCxnSpPr>
            <a:stCxn id="11" idx="1"/>
          </p:cNvCxnSpPr>
          <p:nvPr/>
        </p:nvCxnSpPr>
        <p:spPr>
          <a:xfrm flipH="1" flipV="1">
            <a:off x="1741771" y="3122910"/>
            <a:ext cx="803358" cy="27891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>
            <a:endCxn id="8" idx="3"/>
          </p:cNvCxnSpPr>
          <p:nvPr/>
        </p:nvCxnSpPr>
        <p:spPr>
          <a:xfrm flipH="1" flipV="1">
            <a:off x="2211552" y="4341149"/>
            <a:ext cx="657613" cy="335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>
            <a:stCxn id="13" idx="1"/>
            <a:endCxn id="9" idx="3"/>
          </p:cNvCxnSpPr>
          <p:nvPr/>
        </p:nvCxnSpPr>
        <p:spPr>
          <a:xfrm flipH="1" flipV="1">
            <a:off x="2211552" y="5289226"/>
            <a:ext cx="308220" cy="21122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683196" y="2176148"/>
            <a:ext cx="1008609" cy="683264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表现</a:t>
            </a:r>
          </a:p>
        </p:txBody>
      </p:sp>
      <p:sp>
        <p:nvSpPr>
          <p:cNvPr id="20" name="矩形 3"/>
          <p:cNvSpPr>
            <a:spLocks noChangeArrowheads="1"/>
          </p:cNvSpPr>
          <p:nvPr/>
        </p:nvSpPr>
        <p:spPr bwMode="auto">
          <a:xfrm>
            <a:off x="5598115" y="1916833"/>
            <a:ext cx="1008609" cy="683264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原因</a:t>
            </a:r>
          </a:p>
        </p:txBody>
      </p:sp>
      <p:pic>
        <p:nvPicPr>
          <p:cNvPr id="22" name="图片 4" descr="t019153000fa0087a1b"/>
          <p:cNvPicPr>
            <a:picLocks noChangeAspect="1" noChangeArrowheads="1"/>
          </p:cNvPicPr>
          <p:nvPr/>
        </p:nvPicPr>
        <p:blipFill>
          <a:blip r:embed="rId3" cstate="print"/>
          <a:srcRect t="3125"/>
          <a:stretch>
            <a:fillRect/>
          </a:stretch>
        </p:blipFill>
        <p:spPr bwMode="auto">
          <a:xfrm>
            <a:off x="7633554" y="-82624"/>
            <a:ext cx="1312932" cy="2719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54719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332656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810" y="5653088"/>
            <a:ext cx="83224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http://p2.so.qhimgs1.com/bdr/_240_/t015ec27d545d30fd5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3863" y="1518999"/>
            <a:ext cx="4271010" cy="2520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4849021" y="1764099"/>
            <a:ext cx="4151471" cy="526297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1" dirty="0">
                <a:latin typeface="Calibri" panose="020F050202020403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2800" b="1" dirty="0">
                <a:latin typeface="Calibri" panose="020F0502020204030204" pitchFamily="34" charset="0"/>
                <a:ea typeface="宋体" panose="02010600030101010101" pitchFamily="2" charset="-122"/>
              </a:rPr>
              <a:t> 根据海温和山地冰川的观测分析，估计由于近百年海温变暖造成</a:t>
            </a:r>
            <a:r>
              <a:rPr lang="zh-CN" altLang="en-US" sz="28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海平面上升量约为</a:t>
            </a:r>
            <a:r>
              <a:rPr lang="en-US" altLang="zh-CN" sz="28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～</a:t>
            </a:r>
            <a:r>
              <a:rPr lang="en-US" altLang="zh-CN" sz="28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6</a:t>
            </a:r>
            <a:r>
              <a:rPr lang="zh-CN" altLang="en-US" sz="28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厘米。</a:t>
            </a:r>
            <a:r>
              <a:rPr lang="zh-CN" altLang="en-US" sz="2800" b="1" dirty="0">
                <a:latin typeface="Calibri" panose="020F0502020204030204" pitchFamily="34" charset="0"/>
                <a:ea typeface="宋体" panose="02010600030101010101" pitchFamily="2" charset="-122"/>
              </a:rPr>
              <a:t>其中</a:t>
            </a:r>
            <a:r>
              <a:rPr lang="zh-CN" altLang="en-US" sz="28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格陵兰冰盖</a:t>
            </a:r>
            <a:r>
              <a:rPr lang="zh-CN" altLang="en-US" sz="2800" b="1" dirty="0">
                <a:latin typeface="Calibri" panose="020F0502020204030204" pitchFamily="34" charset="0"/>
                <a:ea typeface="宋体" panose="02010600030101010101" pitchFamily="2" charset="-122"/>
              </a:rPr>
              <a:t>融化已经使全球海平面上升了约</a:t>
            </a:r>
            <a:r>
              <a:rPr lang="en-US" altLang="zh-CN" sz="28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2.5</a:t>
            </a:r>
            <a:r>
              <a:rPr lang="zh-CN" altLang="en-US" sz="28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厘米</a:t>
            </a:r>
            <a:r>
              <a:rPr lang="zh-CN" altLang="en-US" sz="2800" b="1" dirty="0">
                <a:latin typeface="Calibri" panose="020F0502020204030204" pitchFamily="34" charset="0"/>
                <a:ea typeface="宋体" panose="02010600030101010101" pitchFamily="2" charset="-122"/>
              </a:rPr>
              <a:t>。全球冰川体积平衡的变化，对地球液态水量变化起着决定性作用。如果南极及其他地区冰盖全部融化，地球上绝大部分人类将失去立足之地。</a:t>
            </a:r>
          </a:p>
        </p:txBody>
      </p:sp>
      <p:pic>
        <p:nvPicPr>
          <p:cNvPr id="6" name="Picture 4" descr="http://p0.so.qhimgs1.com/bdr/_240_/t013248c4486c09bb4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3862" y="4184094"/>
            <a:ext cx="4256723" cy="2501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2185036" y="706022"/>
            <a:ext cx="4646771" cy="132343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000" b="1" dirty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全球气候变暖、冰川融化</a:t>
            </a:r>
          </a:p>
        </p:txBody>
      </p:sp>
    </p:spTree>
    <p:extLst>
      <p:ext uri="{BB962C8B-B14F-4D97-AF65-F5344CB8AC3E}">
        <p14:creationId xmlns:p14="http://schemas.microsoft.com/office/powerpoint/2010/main" val="34341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810" y="5653088"/>
            <a:ext cx="83224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/>
          <p:nvPr/>
        </p:nvSpPr>
        <p:spPr>
          <a:xfrm>
            <a:off x="899592" y="828002"/>
            <a:ext cx="3402378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>
              <a:buNone/>
              <a:defRPr/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三、生态与人口问题</a:t>
            </a:r>
          </a:p>
        </p:txBody>
      </p:sp>
      <p:sp>
        <p:nvSpPr>
          <p:cNvPr id="6" name="波形 5"/>
          <p:cNvSpPr/>
          <p:nvPr/>
        </p:nvSpPr>
        <p:spPr bwMode="auto">
          <a:xfrm>
            <a:off x="791580" y="1412776"/>
            <a:ext cx="2430270" cy="576064"/>
          </a:xfrm>
          <a:prstGeom prst="wave">
            <a:avLst>
              <a:gd name="adj1" fmla="val 4938"/>
              <a:gd name="adj2" fmla="val -544"/>
            </a:avLst>
          </a:prstGeom>
          <a:solidFill>
            <a:srgbClr val="FFFF0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altLang="zh-C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、生态环境恶化：</a:t>
            </a:r>
          </a:p>
          <a:p>
            <a:pPr>
              <a:defRPr/>
            </a:pP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16217" y="980728"/>
            <a:ext cx="1718534" cy="132343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000" b="1" dirty="0" smtClean="0">
                <a:solidFill>
                  <a:schemeClr val="tx1"/>
                </a:solidFill>
                <a:latin typeface="+mn-ea"/>
              </a:rPr>
              <a:t>污染严重</a:t>
            </a:r>
            <a:endParaRPr lang="zh-CN" altLang="en-US" sz="4000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8" name="Picture 8" descr="海洋污染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4078" y="1772817"/>
            <a:ext cx="3078342" cy="4495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6341181" y="6290156"/>
            <a:ext cx="16273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  <a:ea typeface="永中粗黑"/>
                <a:cs typeface="永中粗黑"/>
              </a:rPr>
              <a:t>海洋污染</a:t>
            </a:r>
          </a:p>
        </p:txBody>
      </p:sp>
      <p:pic>
        <p:nvPicPr>
          <p:cNvPr id="10" name="Picture 11" descr="这是一名患白血病的伊拉克小男孩的资料照片，他是贫铀弹污染的受害者。2003年3月28日，美国军方承认在伊拉克战争中使用了贫铀弹。1991年海湾战争中，美军大约使用了300吨贫铀弹，造成的恶果至今历历在目。在去年的伊拉克战争中，美军使用贫铀弹达到1000至2000吨。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74" y="2039838"/>
            <a:ext cx="3222812" cy="398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38369" y="5977444"/>
            <a:ext cx="41529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200" b="1" dirty="0"/>
              <a:t>这是一名患白血病的伊拉克小男孩的资料照片，</a:t>
            </a:r>
            <a:r>
              <a:rPr lang="zh-CN" altLang="en-US" sz="2200" b="1" dirty="0" smtClean="0"/>
              <a:t>据说他</a:t>
            </a:r>
            <a:r>
              <a:rPr lang="zh-CN" altLang="en-US" sz="2200" b="1" dirty="0"/>
              <a:t>是贫铀弹污染的受害者。</a:t>
            </a:r>
          </a:p>
        </p:txBody>
      </p:sp>
    </p:spTree>
    <p:extLst>
      <p:ext uri="{BB962C8B-B14F-4D97-AF65-F5344CB8AC3E}">
        <p14:creationId xmlns:p14="http://schemas.microsoft.com/office/powerpoint/2010/main" val="164436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810" y="5653088"/>
            <a:ext cx="83224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/>
          <p:nvPr/>
        </p:nvSpPr>
        <p:spPr>
          <a:xfrm>
            <a:off x="899592" y="828002"/>
            <a:ext cx="3402378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>
              <a:buNone/>
              <a:defRPr/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三、生态与人口问题</a:t>
            </a:r>
          </a:p>
        </p:txBody>
      </p:sp>
      <p:sp>
        <p:nvSpPr>
          <p:cNvPr id="6" name="波形 5"/>
          <p:cNvSpPr/>
          <p:nvPr/>
        </p:nvSpPr>
        <p:spPr bwMode="auto">
          <a:xfrm>
            <a:off x="791580" y="1412776"/>
            <a:ext cx="2430270" cy="576064"/>
          </a:xfrm>
          <a:prstGeom prst="wave">
            <a:avLst>
              <a:gd name="adj1" fmla="val 4938"/>
              <a:gd name="adj2" fmla="val -544"/>
            </a:avLst>
          </a:prstGeom>
          <a:solidFill>
            <a:srgbClr val="FFFF0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altLang="zh-C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、生态环境恶化：</a:t>
            </a:r>
          </a:p>
          <a:p>
            <a:pPr>
              <a:defRPr/>
            </a:pP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7" name="Picture 2" descr="http://p0.so.qhimgs1.com/bdr/_240_/t0159021dbe7e88aa4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4653136"/>
            <a:ext cx="3484587" cy="21482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Box 4"/>
          <p:cNvSpPr txBox="1"/>
          <p:nvPr/>
        </p:nvSpPr>
        <p:spPr>
          <a:xfrm>
            <a:off x="4139952" y="1196753"/>
            <a:ext cx="4600430" cy="107721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+mn-ea"/>
              </a:rPr>
              <a:t>淡水资源短缺、土地荒漠化严重</a:t>
            </a:r>
          </a:p>
        </p:txBody>
      </p:sp>
      <p:pic>
        <p:nvPicPr>
          <p:cNvPr id="9" name="Picture 10" descr="非洲难民儿童水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598" y="2081637"/>
            <a:ext cx="2214246" cy="2489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4" descr="2002年7月18日，印度北方邦几位乞雨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9982" y="1912244"/>
            <a:ext cx="3834426" cy="2524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5" descr="干旱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581128"/>
            <a:ext cx="2518065" cy="2200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8760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" fill="hold"/>
                                        <p:tgtEl>
                                          <p:spTgt spid="1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/>
          <p:nvPr/>
        </p:nvSpPr>
        <p:spPr>
          <a:xfrm>
            <a:off x="899592" y="692697"/>
            <a:ext cx="3402378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>
              <a:buNone/>
              <a:defRPr/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三、生态与人口问题</a:t>
            </a:r>
          </a:p>
        </p:txBody>
      </p:sp>
      <p:sp>
        <p:nvSpPr>
          <p:cNvPr id="6" name="波形 5"/>
          <p:cNvSpPr/>
          <p:nvPr/>
        </p:nvSpPr>
        <p:spPr bwMode="auto">
          <a:xfrm>
            <a:off x="791580" y="1196752"/>
            <a:ext cx="2430270" cy="576064"/>
          </a:xfrm>
          <a:prstGeom prst="wave">
            <a:avLst>
              <a:gd name="adj1" fmla="val 4938"/>
              <a:gd name="adj2" fmla="val -544"/>
            </a:avLst>
          </a:prstGeom>
          <a:solidFill>
            <a:srgbClr val="FFFF0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altLang="zh-C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、生态环境恶化：</a:t>
            </a:r>
          </a:p>
          <a:p>
            <a:pPr>
              <a:defRPr/>
            </a:pP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7" name="Picture 2" descr="http://p0.so.qhimgs1.com/bdr/_240_/t0102c5ef1f59572e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3035" y="4146224"/>
            <a:ext cx="3854930" cy="237912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" name="Picture 4" descr="http://p1.so.qhimgs1.com/bdr/_240_/t017cab009d83735d2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3035" y="1844824"/>
            <a:ext cx="3854930" cy="21707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TextBox 6"/>
          <p:cNvSpPr txBox="1"/>
          <p:nvPr/>
        </p:nvSpPr>
        <p:spPr>
          <a:xfrm>
            <a:off x="1554852" y="6525344"/>
            <a:ext cx="3665220" cy="4001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b="1" dirty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热带雨林消失</a:t>
            </a:r>
          </a:p>
        </p:txBody>
      </p:sp>
      <p:pic>
        <p:nvPicPr>
          <p:cNvPr id="10" name="Picture 4" descr="埃塞俄比亚的饥荒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895" y="1340769"/>
            <a:ext cx="2513365" cy="2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6570222" y="3789040"/>
            <a:ext cx="204414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rgbClr val="FF0000"/>
                </a:solidFill>
                <a:ea typeface="永中粗黑"/>
                <a:cs typeface="永中粗黑"/>
              </a:rPr>
              <a:t>埃塞俄比亚的饥荒</a:t>
            </a:r>
          </a:p>
        </p:txBody>
      </p:sp>
      <p:pic>
        <p:nvPicPr>
          <p:cNvPr id="12" name="Picture 6" descr="乌干达干旱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518" y="4149080"/>
            <a:ext cx="3028950" cy="236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6857953" y="6517630"/>
            <a:ext cx="157927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rgbClr val="FF0000"/>
                </a:solidFill>
                <a:ea typeface="永中粗黑"/>
                <a:cs typeface="永中粗黑"/>
              </a:rPr>
              <a:t>乌干达的儿童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355976" y="620688"/>
            <a:ext cx="4130937" cy="132343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000" b="1" dirty="0" smtClean="0">
                <a:latin typeface="+mn-ea"/>
              </a:rPr>
              <a:t>资源遭到破坏和短缺</a:t>
            </a:r>
            <a:endParaRPr lang="zh-CN" altLang="en-US" sz="40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80356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810" y="5653088"/>
            <a:ext cx="83224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/>
          <p:nvPr/>
        </p:nvSpPr>
        <p:spPr>
          <a:xfrm>
            <a:off x="899592" y="828002"/>
            <a:ext cx="3402378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>
              <a:buNone/>
              <a:defRPr/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三、生态与人口问题</a:t>
            </a:r>
          </a:p>
        </p:txBody>
      </p:sp>
      <p:sp>
        <p:nvSpPr>
          <p:cNvPr id="6" name="波形 5"/>
          <p:cNvSpPr/>
          <p:nvPr/>
        </p:nvSpPr>
        <p:spPr bwMode="auto">
          <a:xfrm>
            <a:off x="791580" y="1412776"/>
            <a:ext cx="1836204" cy="576064"/>
          </a:xfrm>
          <a:prstGeom prst="wave">
            <a:avLst>
              <a:gd name="adj1" fmla="val 4938"/>
              <a:gd name="adj2" fmla="val -544"/>
            </a:avLst>
          </a:prstGeom>
          <a:solidFill>
            <a:srgbClr val="FFFF0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altLang="zh-C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、人口问题：</a:t>
            </a:r>
          </a:p>
          <a:p>
            <a:pPr>
              <a:defRPr/>
            </a:pP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文本框 1"/>
          <p:cNvSpPr txBox="1">
            <a:spLocks noChangeArrowheads="1"/>
          </p:cNvSpPr>
          <p:nvPr/>
        </p:nvSpPr>
        <p:spPr bwMode="auto">
          <a:xfrm>
            <a:off x="575556" y="1988841"/>
            <a:ext cx="157447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产生：</a:t>
            </a:r>
          </a:p>
        </p:txBody>
      </p:sp>
      <p:sp>
        <p:nvSpPr>
          <p:cNvPr id="9" name="矩形 8"/>
          <p:cNvSpPr/>
          <p:nvPr/>
        </p:nvSpPr>
        <p:spPr>
          <a:xfrm>
            <a:off x="1871700" y="1988840"/>
            <a:ext cx="631870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人口增长过快</a:t>
            </a:r>
            <a:r>
              <a:rPr lang="zh-CN" altLang="en-US" sz="3200" b="1" dirty="0">
                <a:solidFill>
                  <a:srgbClr val="0D0D0D"/>
                </a:solidFill>
                <a:latin typeface="宋体" pitchFamily="2" charset="-122"/>
              </a:rPr>
              <a:t>是人类社会面临的另一个严重问题。联合国把每年的</a:t>
            </a:r>
            <a:r>
              <a:rPr lang="zh-CN" altLang="en-US" sz="3200" b="1" dirty="0">
                <a:solidFill>
                  <a:srgbClr val="FF0000"/>
                </a:solidFill>
                <a:latin typeface="宋体" pitchFamily="2" charset="-122"/>
              </a:rPr>
              <a:t>7月11日</a:t>
            </a:r>
            <a:r>
              <a:rPr lang="zh-CN" altLang="en-US" sz="3200" b="1" dirty="0">
                <a:solidFill>
                  <a:srgbClr val="0D0D0D"/>
                </a:solidFill>
                <a:latin typeface="宋体" pitchFamily="2" charset="-122"/>
              </a:rPr>
              <a:t>定为</a:t>
            </a:r>
            <a:r>
              <a:rPr lang="zh-CN" altLang="en-US" sz="3200" b="1" u="sng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世界人口日</a:t>
            </a:r>
            <a:r>
              <a:rPr lang="zh-CN" altLang="en-US" sz="3200" b="1" dirty="0">
                <a:solidFill>
                  <a:srgbClr val="0D0D0D"/>
                </a:solidFill>
                <a:latin typeface="宋体" pitchFamily="2" charset="-122"/>
              </a:rPr>
              <a:t>，以提高人们对人口问题的重视。</a:t>
            </a:r>
            <a:endParaRPr lang="zh-CN" altLang="en-US" sz="3200" dirty="0">
              <a:latin typeface="Arial" pitchFamily="34" charset="0"/>
            </a:endParaRPr>
          </a:p>
        </p:txBody>
      </p:sp>
      <p:pic>
        <p:nvPicPr>
          <p:cNvPr id="11" name="Picture 2" descr="https://i02picsos.sogoucdn.com/c769804cc11b9a6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550" y="3789041"/>
            <a:ext cx="2800350" cy="2797187"/>
          </a:xfrm>
          <a:prstGeom prst="rect">
            <a:avLst/>
          </a:prstGeom>
          <a:noFill/>
        </p:spPr>
      </p:pic>
      <p:pic>
        <p:nvPicPr>
          <p:cNvPr id="12" name="Picture 4" descr="https://i02picsos.sogoucdn.com/c375344d6cd7993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31941" y="3789040"/>
            <a:ext cx="4239167" cy="26447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0547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人口问题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5113" y="1844824"/>
            <a:ext cx="5353001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图片 99340" descr="未标题-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14138" y="3645025"/>
            <a:ext cx="3240360" cy="3084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图片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96"/>
          <a:stretch>
            <a:fillRect/>
          </a:stretch>
        </p:blipFill>
        <p:spPr bwMode="auto">
          <a:xfrm>
            <a:off x="5922150" y="764704"/>
            <a:ext cx="3078342" cy="283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99329"/>
          <p:cNvSpPr>
            <a:spLocks noChangeArrowheads="1"/>
          </p:cNvSpPr>
          <p:nvPr/>
        </p:nvSpPr>
        <p:spPr bwMode="auto">
          <a:xfrm>
            <a:off x="899592" y="910462"/>
            <a:ext cx="586410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2050</a:t>
            </a:r>
            <a:r>
              <a:rPr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年世界人口将突破</a:t>
            </a:r>
            <a:r>
              <a:rPr lang="en-US" altLang="zh-CN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90</a:t>
            </a:r>
            <a:r>
              <a:rPr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亿</a:t>
            </a:r>
            <a:r>
              <a:rPr lang="zh-CN" altLang="en-US" sz="3600" b="1" dirty="0">
                <a:solidFill>
                  <a:srgbClr val="C00000"/>
                </a:solidFill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01115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/>
          <p:nvPr/>
        </p:nvSpPr>
        <p:spPr>
          <a:xfrm>
            <a:off x="899592" y="828002"/>
            <a:ext cx="3402378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>
              <a:buNone/>
              <a:defRPr/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三、生态与人口问题</a:t>
            </a:r>
          </a:p>
        </p:txBody>
      </p:sp>
      <p:sp>
        <p:nvSpPr>
          <p:cNvPr id="6" name="波形 5"/>
          <p:cNvSpPr/>
          <p:nvPr/>
        </p:nvSpPr>
        <p:spPr bwMode="auto">
          <a:xfrm>
            <a:off x="629562" y="1412776"/>
            <a:ext cx="1836204" cy="576064"/>
          </a:xfrm>
          <a:prstGeom prst="wave">
            <a:avLst>
              <a:gd name="adj1" fmla="val 4938"/>
              <a:gd name="adj2" fmla="val -544"/>
            </a:avLst>
          </a:prstGeom>
          <a:solidFill>
            <a:srgbClr val="FFFF0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altLang="zh-C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、人口问题：</a:t>
            </a:r>
          </a:p>
          <a:p>
            <a:pPr>
              <a:defRPr/>
            </a:pP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内容占位符 6"/>
          <p:cNvSpPr>
            <a:spLocks noGrp="1"/>
          </p:cNvSpPr>
          <p:nvPr/>
        </p:nvSpPr>
        <p:spPr>
          <a:xfrm>
            <a:off x="2735796" y="1452376"/>
            <a:ext cx="5886654" cy="11845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sz="4800" b="1" dirty="0" smtClean="0">
                <a:latin typeface="叶根友毛笔行书2.0版" panose="02010601030101010101" pitchFamily="2" charset="-122"/>
                <a:ea typeface="叶根友毛笔行书2.0版" panose="02010601030101010101" pitchFamily="2" charset="-122"/>
                <a:sym typeface="+mn-ea"/>
              </a:rPr>
              <a:t>人口增长</a:t>
            </a:r>
            <a:r>
              <a:rPr lang="zh-CN" altLang="zh-CN" sz="4800" b="1" dirty="0">
                <a:latin typeface="叶根友毛笔行书2.0版" panose="02010601030101010101" pitchFamily="2" charset="-122"/>
                <a:ea typeface="叶根友毛笔行书2.0版" panose="02010601030101010101" pitchFamily="2" charset="-122"/>
                <a:sym typeface="+mn-ea"/>
              </a:rPr>
              <a:t>过快带来哪些问题？</a:t>
            </a:r>
            <a:endParaRPr sz="4800" b="1" dirty="0">
              <a:latin typeface="叶根友毛笔行书2.0版" panose="02010601030101010101" pitchFamily="2" charset="-122"/>
              <a:ea typeface="叶根友毛笔行书2.0版" panose="02010601030101010101" pitchFamily="2" charset="-122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683568" y="2230994"/>
            <a:ext cx="712879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0D0D0D"/>
                </a:solidFill>
                <a:latin typeface="Calibri" pitchFamily="34" charset="0"/>
              </a:rPr>
              <a:t>①</a:t>
            </a:r>
            <a:r>
              <a:rPr lang="zh-CN" altLang="en-US" sz="3200" b="1" dirty="0">
                <a:solidFill>
                  <a:srgbClr val="0D0D0D"/>
                </a:solidFill>
                <a:latin typeface="宋体" pitchFamily="2" charset="-122"/>
              </a:rPr>
              <a:t>带来了巨大的环境压力，世界</a:t>
            </a:r>
            <a:r>
              <a:rPr lang="zh-CN" altLang="en-US" sz="3200" b="1" dirty="0">
                <a:solidFill>
                  <a:srgbClr val="FF0000"/>
                </a:solidFill>
                <a:latin typeface="宋体" pitchFamily="2" charset="-122"/>
              </a:rPr>
              <a:t>粮食</a:t>
            </a:r>
            <a:r>
              <a:rPr lang="zh-CN" altLang="en-US" sz="3200" b="1" dirty="0">
                <a:solidFill>
                  <a:srgbClr val="0D0D0D"/>
                </a:solidFill>
                <a:latin typeface="宋体" pitchFamily="2" charset="-122"/>
              </a:rPr>
              <a:t>问题日益尖锐。</a:t>
            </a:r>
          </a:p>
          <a:p>
            <a:r>
              <a:rPr lang="zh-CN" altLang="en-US" sz="3200" b="1" dirty="0">
                <a:solidFill>
                  <a:srgbClr val="0D0D0D"/>
                </a:solidFill>
                <a:latin typeface="Calibri" pitchFamily="34" charset="0"/>
              </a:rPr>
              <a:t>②</a:t>
            </a:r>
            <a:r>
              <a:rPr lang="zh-CN" altLang="en-US" sz="3200" b="1" dirty="0">
                <a:solidFill>
                  <a:srgbClr val="0D0D0D"/>
                </a:solidFill>
                <a:latin typeface="宋体" pitchFamily="2" charset="-122"/>
              </a:rPr>
              <a:t>在教育、就业、住房、社会保障等方面，也构成了新的挑战。</a:t>
            </a:r>
          </a:p>
          <a:p>
            <a:r>
              <a:rPr lang="zh-CN" altLang="en-US" sz="3200" b="1" dirty="0">
                <a:solidFill>
                  <a:srgbClr val="0D0D0D"/>
                </a:solidFill>
                <a:latin typeface="Calibri" pitchFamily="34" charset="0"/>
              </a:rPr>
              <a:t>③</a:t>
            </a:r>
            <a:r>
              <a:rPr lang="zh-CN" altLang="en-US" sz="3200" b="1" dirty="0">
                <a:solidFill>
                  <a:srgbClr val="0D0D0D"/>
                </a:solidFill>
                <a:latin typeface="宋体" pitchFamily="2" charset="-122"/>
              </a:rPr>
              <a:t>不同国家人口的</a:t>
            </a:r>
            <a:r>
              <a:rPr lang="zh-CN" altLang="en-US" sz="3200" b="1" dirty="0">
                <a:solidFill>
                  <a:srgbClr val="FF0000"/>
                </a:solidFill>
                <a:latin typeface="宋体" pitchFamily="2" charset="-122"/>
              </a:rPr>
              <a:t>生存质量</a:t>
            </a:r>
            <a:r>
              <a:rPr lang="zh-CN" altLang="en-US" sz="3200" b="1" dirty="0">
                <a:solidFill>
                  <a:srgbClr val="0D0D0D"/>
                </a:solidFill>
                <a:latin typeface="宋体" pitchFamily="2" charset="-122"/>
              </a:rPr>
              <a:t>存在着巨大的差距。</a:t>
            </a:r>
          </a:p>
        </p:txBody>
      </p:sp>
      <p:pic>
        <p:nvPicPr>
          <p:cNvPr id="15" name="Picture 2" descr="https://i03picsos.sogoucdn.com/4dde3ce8471d34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52569" y="4581129"/>
            <a:ext cx="2157413" cy="2057401"/>
          </a:xfrm>
          <a:prstGeom prst="rect">
            <a:avLst/>
          </a:prstGeom>
          <a:noFill/>
        </p:spPr>
      </p:pic>
      <p:pic>
        <p:nvPicPr>
          <p:cNvPr id="16" name="Picture 4" descr="https://i01picsos.sogoucdn.com/028a6f6d6f9cbb8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26006" y="5013177"/>
            <a:ext cx="2376264" cy="1647825"/>
          </a:xfrm>
          <a:prstGeom prst="rect">
            <a:avLst/>
          </a:prstGeom>
          <a:noFill/>
        </p:spPr>
      </p:pic>
      <p:pic>
        <p:nvPicPr>
          <p:cNvPr id="17" name="Picture 6" descr="https://i01picsos.sogoucdn.com/9fb26b6a0566e7b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90810" y="4869136"/>
            <a:ext cx="2171700" cy="1800225"/>
          </a:xfrm>
          <a:prstGeom prst="rect">
            <a:avLst/>
          </a:prstGeom>
          <a:noFill/>
        </p:spPr>
      </p:pic>
      <p:pic>
        <p:nvPicPr>
          <p:cNvPr id="18" name="Picture 8" descr="https://i01picsos.sogoucdn.com/94aeaee1970b4f1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653136"/>
            <a:ext cx="2128838" cy="20859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45177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810" y="5653088"/>
            <a:ext cx="83224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/>
          <p:nvPr/>
        </p:nvSpPr>
        <p:spPr>
          <a:xfrm>
            <a:off x="899592" y="972018"/>
            <a:ext cx="3402378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>
              <a:buNone/>
              <a:defRPr/>
            </a:pP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cs typeface="微软雅黑" panose="020B0503020204020204" charset="-122"/>
              </a:rPr>
              <a:t>三、生态与人口问题</a:t>
            </a:r>
          </a:p>
        </p:txBody>
      </p:sp>
      <p:sp>
        <p:nvSpPr>
          <p:cNvPr id="6" name="波形 5"/>
          <p:cNvSpPr/>
          <p:nvPr/>
        </p:nvSpPr>
        <p:spPr bwMode="auto">
          <a:xfrm>
            <a:off x="737574" y="1772816"/>
            <a:ext cx="1836204" cy="576064"/>
          </a:xfrm>
          <a:prstGeom prst="wave">
            <a:avLst>
              <a:gd name="adj1" fmla="val 4938"/>
              <a:gd name="adj2" fmla="val -544"/>
            </a:avLst>
          </a:prstGeom>
          <a:solidFill>
            <a:srgbClr val="FFFF00"/>
          </a:solidFill>
          <a:ln w="9525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n-US" altLang="zh-C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、人口问题：</a:t>
            </a:r>
          </a:p>
          <a:p>
            <a:pPr>
              <a:defRPr/>
            </a:pP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7" name="图片 1" descr="1d2427b0"/>
          <p:cNvPicPr>
            <a:picLocks noChangeAspect="1" noChangeArrowheads="1"/>
          </p:cNvPicPr>
          <p:nvPr/>
        </p:nvPicPr>
        <p:blipFill>
          <a:blip r:embed="rId4" cstate="print"/>
          <a:srcRect r="-3050" b="4893"/>
          <a:stretch>
            <a:fillRect/>
          </a:stretch>
        </p:blipFill>
        <p:spPr bwMode="auto">
          <a:xfrm>
            <a:off x="4193959" y="260649"/>
            <a:ext cx="4283075" cy="407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381997"/>
          <p:cNvSpPr txBox="1">
            <a:spLocks noChangeArrowheads="1"/>
          </p:cNvSpPr>
          <p:nvPr/>
        </p:nvSpPr>
        <p:spPr bwMode="auto">
          <a:xfrm>
            <a:off x="-455626" y="4888468"/>
            <a:ext cx="793358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ea typeface="黑体" pitchFamily="49" charset="-122"/>
              </a:rPr>
              <a:t>环境问题：</a:t>
            </a:r>
            <a:r>
              <a:rPr lang="zh-CN" altLang="en-US" sz="2800" b="1">
                <a:solidFill>
                  <a:srgbClr val="FF0000"/>
                </a:solidFill>
                <a:ea typeface="黑体" pitchFamily="49" charset="-122"/>
              </a:rPr>
              <a:t>水土流失、土地荒漠化、大气污染</a:t>
            </a:r>
            <a:r>
              <a:rPr lang="en-US" altLang="zh-CN" sz="2800" b="1">
                <a:solidFill>
                  <a:srgbClr val="FF0000"/>
                </a:solidFill>
                <a:ea typeface="黑体" pitchFamily="49" charset="-122"/>
              </a:rPr>
              <a:t>……</a:t>
            </a:r>
          </a:p>
        </p:txBody>
      </p:sp>
      <p:sp>
        <p:nvSpPr>
          <p:cNvPr id="9" name="文本框 382009"/>
          <p:cNvSpPr txBox="1">
            <a:spLocks noChangeArrowheads="1"/>
          </p:cNvSpPr>
          <p:nvPr/>
        </p:nvSpPr>
        <p:spPr bwMode="auto">
          <a:xfrm>
            <a:off x="-455626" y="4355068"/>
            <a:ext cx="793358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ea typeface="黑体" pitchFamily="49" charset="-122"/>
              </a:rPr>
              <a:t>资源问题：</a:t>
            </a:r>
            <a:r>
              <a:rPr lang="zh-CN" altLang="en-US" sz="2800" b="1">
                <a:solidFill>
                  <a:srgbClr val="FF0000"/>
                </a:solidFill>
                <a:ea typeface="黑体" pitchFamily="49" charset="-122"/>
              </a:rPr>
              <a:t>耕地减少、粮食短缺、水资源短缺</a:t>
            </a:r>
            <a:r>
              <a:rPr lang="en-US" altLang="zh-CN" sz="2800" b="1">
                <a:solidFill>
                  <a:srgbClr val="FF0000"/>
                </a:solidFill>
                <a:ea typeface="黑体" pitchFamily="49" charset="-122"/>
              </a:rPr>
              <a:t>……</a:t>
            </a:r>
          </a:p>
        </p:txBody>
      </p:sp>
      <p:sp>
        <p:nvSpPr>
          <p:cNvPr id="10" name="文本框 382010"/>
          <p:cNvSpPr txBox="1">
            <a:spLocks noChangeArrowheads="1"/>
          </p:cNvSpPr>
          <p:nvPr/>
        </p:nvSpPr>
        <p:spPr bwMode="auto">
          <a:xfrm>
            <a:off x="-453880" y="5498068"/>
            <a:ext cx="757290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ea typeface="黑体" pitchFamily="49" charset="-122"/>
              </a:rPr>
              <a:t>社会问题：</a:t>
            </a:r>
            <a:r>
              <a:rPr lang="zh-CN" altLang="en-US" sz="2800" b="1">
                <a:solidFill>
                  <a:srgbClr val="FF0000"/>
                </a:solidFill>
                <a:ea typeface="黑体" pitchFamily="49" charset="-122"/>
              </a:rPr>
              <a:t>交通拥挤、住房紧张、就业困难</a:t>
            </a:r>
            <a:r>
              <a:rPr lang="en-US" altLang="zh-CN" sz="2800" b="1">
                <a:solidFill>
                  <a:srgbClr val="FF0000"/>
                </a:solidFill>
                <a:ea typeface="黑体" pitchFamily="49" charset="-122"/>
              </a:rPr>
              <a:t>……</a:t>
            </a:r>
          </a:p>
        </p:txBody>
      </p:sp>
      <p:sp>
        <p:nvSpPr>
          <p:cNvPr id="11" name="文本框 382001"/>
          <p:cNvSpPr txBox="1">
            <a:spLocks noChangeArrowheads="1"/>
          </p:cNvSpPr>
          <p:nvPr/>
        </p:nvSpPr>
        <p:spPr bwMode="auto">
          <a:xfrm>
            <a:off x="-489709" y="3140968"/>
            <a:ext cx="592982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ea typeface="华文中宋" pitchFamily="2" charset="-122"/>
              </a:rPr>
              <a:t>人口过多，增长过快带来哪些问题？</a:t>
            </a:r>
          </a:p>
        </p:txBody>
      </p:sp>
    </p:spTree>
    <p:extLst>
      <p:ext uri="{BB962C8B-B14F-4D97-AF65-F5344CB8AC3E}">
        <p14:creationId xmlns:p14="http://schemas.microsoft.com/office/powerpoint/2010/main" val="3560982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810" y="5653088"/>
            <a:ext cx="83224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3" descr="汽车尾气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1580" y="1588828"/>
            <a:ext cx="3411803" cy="241623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40964"/>
          <p:cNvSpPr txBox="1"/>
          <p:nvPr/>
        </p:nvSpPr>
        <p:spPr>
          <a:xfrm>
            <a:off x="3545887" y="836713"/>
            <a:ext cx="1806416" cy="132343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85800"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黑体" panose="02010600030101010101" pitchFamily="49" charset="-122"/>
              </a:rPr>
              <a:t>交通拥堵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63989" y="1628800"/>
            <a:ext cx="3623135" cy="241623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91510" y="4243429"/>
            <a:ext cx="3411396" cy="222061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63988" y="4221089"/>
            <a:ext cx="3623542" cy="2209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63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476672"/>
            <a:ext cx="856394" cy="1144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0433" y="5765712"/>
            <a:ext cx="763190" cy="12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40964"/>
          <p:cNvSpPr txBox="1"/>
          <p:nvPr/>
        </p:nvSpPr>
        <p:spPr>
          <a:xfrm>
            <a:off x="1925706" y="692697"/>
            <a:ext cx="2080736" cy="132343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85800"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黑体" panose="02010600030101010101" pitchFamily="49" charset="-122"/>
              </a:rPr>
              <a:t>住房拥挤</a:t>
            </a:r>
          </a:p>
        </p:txBody>
      </p:sp>
      <p:pic>
        <p:nvPicPr>
          <p:cNvPr id="5" name="图片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93221" y="1533392"/>
            <a:ext cx="4190816" cy="477592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43012"/>
          <p:cNvSpPr txBox="1"/>
          <p:nvPr/>
        </p:nvSpPr>
        <p:spPr>
          <a:xfrm>
            <a:off x="5495698" y="706022"/>
            <a:ext cx="1722596" cy="132343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85800"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黑体" panose="02010600030101010101" pitchFamily="49" charset="-122"/>
              </a:rPr>
              <a:t>就业困难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6723" y="1533392"/>
            <a:ext cx="3905248" cy="4775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32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810" y="5653088"/>
            <a:ext cx="83224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3150" y="860127"/>
            <a:ext cx="3562826" cy="46355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1" y="859492"/>
            <a:ext cx="4138136" cy="4636770"/>
          </a:xfrm>
          <a:prstGeom prst="rect">
            <a:avLst/>
          </a:prstGeom>
        </p:spPr>
      </p:pic>
      <p:sp>
        <p:nvSpPr>
          <p:cNvPr id="6" name="文本框 39940"/>
          <p:cNvSpPr txBox="1"/>
          <p:nvPr/>
        </p:nvSpPr>
        <p:spPr>
          <a:xfrm>
            <a:off x="3707905" y="5733257"/>
            <a:ext cx="1756886" cy="132343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85800"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黑体" panose="02010600030101010101" pitchFamily="49" charset="-122"/>
              </a:rPr>
              <a:t>饥饿贫穷</a:t>
            </a:r>
          </a:p>
        </p:txBody>
      </p:sp>
    </p:spTree>
    <p:extLst>
      <p:ext uri="{BB962C8B-B14F-4D97-AF65-F5344CB8AC3E}">
        <p14:creationId xmlns:p14="http://schemas.microsoft.com/office/powerpoint/2010/main" val="1913871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0" y="660400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810" y="5653088"/>
            <a:ext cx="83224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2" descr="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965" y="1628800"/>
            <a:ext cx="4155034" cy="2815432"/>
          </a:xfrm>
          <a:prstGeom prst="rect">
            <a:avLst/>
          </a:prstGeom>
          <a:noFill/>
          <a:ln w="9525">
            <a:solidFill>
              <a:srgbClr val="0066FF"/>
            </a:solidFill>
            <a:miter lim="800000"/>
            <a:headEnd/>
            <a:tailEnd/>
          </a:ln>
        </p:spPr>
      </p:pic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945256" y="828002"/>
            <a:ext cx="756918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面对日益严重的生态与人口问题，你有什么好的建议吗？</a:t>
            </a:r>
          </a:p>
        </p:txBody>
      </p:sp>
      <p:pic>
        <p:nvPicPr>
          <p:cNvPr id="6" name="图片 4" descr="s_5723f810d04f253f395f13838754d4ef26155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7681" y="1693689"/>
            <a:ext cx="3554289" cy="2783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558570" y="4653137"/>
            <a:ext cx="7955868" cy="329320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b="1" dirty="0">
                <a:solidFill>
                  <a:srgbClr val="D8090F"/>
                </a:solidFill>
                <a:latin typeface="黑体" pitchFamily="49" charset="-122"/>
                <a:ea typeface="黑体" pitchFamily="49" charset="-122"/>
              </a:rPr>
              <a:t>①加强国际合作，共同努力，认真应对；</a:t>
            </a:r>
          </a:p>
          <a:p>
            <a:pPr>
              <a:lnSpc>
                <a:spcPct val="130000"/>
              </a:lnSpc>
            </a:pPr>
            <a:r>
              <a:rPr lang="zh-CN" altLang="en-US" sz="3200" b="1" dirty="0">
                <a:solidFill>
                  <a:srgbClr val="D8090F"/>
                </a:solidFill>
                <a:latin typeface="黑体" pitchFamily="49" charset="-122"/>
                <a:ea typeface="黑体" pitchFamily="49" charset="-122"/>
              </a:rPr>
              <a:t>②保护生态环境，合理利用资源，推行可持续发展战略；</a:t>
            </a:r>
          </a:p>
          <a:p>
            <a:pPr>
              <a:lnSpc>
                <a:spcPct val="130000"/>
              </a:lnSpc>
            </a:pPr>
            <a:r>
              <a:rPr lang="zh-CN" altLang="en-US" sz="3200" b="1" dirty="0">
                <a:solidFill>
                  <a:srgbClr val="D8090F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③实行计划生育，</a:t>
            </a:r>
            <a:r>
              <a:rPr lang="zh-CN" altLang="en-US" sz="3200" b="1" dirty="0">
                <a:solidFill>
                  <a:srgbClr val="D8090F"/>
                </a:solidFill>
                <a:latin typeface="黑体" pitchFamily="49" charset="-122"/>
                <a:ea typeface="黑体" pitchFamily="49" charset="-122"/>
              </a:rPr>
              <a:t>控制人口数量、提高人口素质；</a:t>
            </a:r>
          </a:p>
        </p:txBody>
      </p:sp>
    </p:spTree>
    <p:extLst>
      <p:ext uri="{BB962C8B-B14F-4D97-AF65-F5344CB8AC3E}">
        <p14:creationId xmlns:p14="http://schemas.microsoft.com/office/powerpoint/2010/main" val="1233666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90" name="图片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631825"/>
            <a:ext cx="964406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91" name="图片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00738"/>
            <a:ext cx="586979" cy="95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矩形 56"/>
          <p:cNvSpPr/>
          <p:nvPr/>
        </p:nvSpPr>
        <p:spPr>
          <a:xfrm>
            <a:off x="408310" y="836712"/>
            <a:ext cx="923330" cy="5832648"/>
          </a:xfrm>
          <a:prstGeom prst="rect">
            <a:avLst/>
          </a:prstGeom>
          <a:noFill/>
          <a:ln w="3492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eaVert"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800" b="1" dirty="0" smtClean="0">
                <a:solidFill>
                  <a:srgbClr val="663300"/>
                </a:solidFill>
                <a:latin typeface="宋体" pitchFamily="2" charset="-122"/>
              </a:rPr>
              <a:t>不断发展的现代社会</a:t>
            </a:r>
            <a:endParaRPr lang="zh-CN" altLang="en-US" sz="4800" b="1" dirty="0">
              <a:solidFill>
                <a:srgbClr val="663300"/>
              </a:solidFill>
              <a:latin typeface="宋体" pitchFamily="2" charset="-122"/>
            </a:endParaRPr>
          </a:p>
        </p:txBody>
      </p:sp>
      <p:grpSp>
        <p:nvGrpSpPr>
          <p:cNvPr id="34" name="组合 5"/>
          <p:cNvGrpSpPr>
            <a:grpSpLocks/>
          </p:cNvGrpSpPr>
          <p:nvPr/>
        </p:nvGrpSpPr>
        <p:grpSpPr bwMode="auto">
          <a:xfrm>
            <a:off x="1442433" y="692697"/>
            <a:ext cx="7936102" cy="5997893"/>
            <a:chOff x="1470" y="1177"/>
            <a:chExt cx="12678" cy="9446"/>
          </a:xfrm>
        </p:grpSpPr>
        <p:grpSp>
          <p:nvGrpSpPr>
            <p:cNvPr id="35" name="组合 4"/>
            <p:cNvGrpSpPr>
              <a:grpSpLocks/>
            </p:cNvGrpSpPr>
            <p:nvPr/>
          </p:nvGrpSpPr>
          <p:grpSpPr bwMode="auto">
            <a:xfrm>
              <a:off x="1470" y="1177"/>
              <a:ext cx="12678" cy="9446"/>
              <a:chOff x="1742" y="1205"/>
              <a:chExt cx="12678" cy="9446"/>
            </a:xfrm>
          </p:grpSpPr>
          <p:sp>
            <p:nvSpPr>
              <p:cNvPr id="37" name="矩形 6147"/>
              <p:cNvSpPr>
                <a:spLocks noChangeArrowheads="1"/>
              </p:cNvSpPr>
              <p:nvPr/>
            </p:nvSpPr>
            <p:spPr bwMode="auto">
              <a:xfrm>
                <a:off x="4935" y="1930"/>
                <a:ext cx="8760" cy="4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 sz="2800">
                  <a:latin typeface="Calibri" pitchFamily="34" charset="0"/>
                </a:endParaRPr>
              </a:p>
            </p:txBody>
          </p:sp>
          <p:sp>
            <p:nvSpPr>
              <p:cNvPr id="43" name="文本框 6148"/>
              <p:cNvSpPr txBox="1">
                <a:spLocks noChangeArrowheads="1"/>
              </p:cNvSpPr>
              <p:nvPr/>
            </p:nvSpPr>
            <p:spPr bwMode="auto">
              <a:xfrm>
                <a:off x="2098" y="1205"/>
                <a:ext cx="7937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zh-CN" altLang="en-US" sz="2800" b="1">
                    <a:solidFill>
                      <a:srgbClr val="663300"/>
                    </a:solidFill>
                    <a:latin typeface="宋体" pitchFamily="2" charset="-122"/>
                  </a:rPr>
                  <a:t>计算机网络与现代社会生活</a:t>
                </a:r>
              </a:p>
            </p:txBody>
          </p:sp>
          <p:sp>
            <p:nvSpPr>
              <p:cNvPr id="44" name="文本框 6150"/>
              <p:cNvSpPr txBox="1">
                <a:spLocks noChangeArrowheads="1"/>
              </p:cNvSpPr>
              <p:nvPr/>
            </p:nvSpPr>
            <p:spPr bwMode="auto">
              <a:xfrm>
                <a:off x="2108" y="6725"/>
                <a:ext cx="8277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zh-CN" altLang="en-US" sz="2800" b="1">
                    <a:solidFill>
                      <a:srgbClr val="663300"/>
                    </a:solidFill>
                    <a:latin typeface="宋体" pitchFamily="2" charset="-122"/>
                  </a:rPr>
                  <a:t>生态与人口问题</a:t>
                </a:r>
              </a:p>
            </p:txBody>
          </p:sp>
          <p:sp>
            <p:nvSpPr>
              <p:cNvPr id="47" name="文本框 6151">
                <a:hlinkClick r:id="rId5" action="ppaction://hlinkfile"/>
              </p:cNvPr>
              <p:cNvSpPr txBox="1">
                <a:spLocks noChangeArrowheads="1"/>
              </p:cNvSpPr>
              <p:nvPr/>
            </p:nvSpPr>
            <p:spPr bwMode="auto">
              <a:xfrm>
                <a:off x="2108" y="4325"/>
                <a:ext cx="8277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zh-CN" altLang="en-US" sz="2800" b="1">
                    <a:solidFill>
                      <a:srgbClr val="663300"/>
                    </a:solidFill>
                    <a:latin typeface="宋体" pitchFamily="2" charset="-122"/>
                  </a:rPr>
                  <a:t>妇女地位的提高</a:t>
                </a:r>
              </a:p>
            </p:txBody>
          </p:sp>
          <p:sp>
            <p:nvSpPr>
              <p:cNvPr id="49" name="左大括号 7"/>
              <p:cNvSpPr>
                <a:spLocks/>
              </p:cNvSpPr>
              <p:nvPr/>
            </p:nvSpPr>
            <p:spPr bwMode="auto">
              <a:xfrm>
                <a:off x="1742" y="1805"/>
                <a:ext cx="359" cy="8583"/>
              </a:xfrm>
              <a:prstGeom prst="leftBrace">
                <a:avLst>
                  <a:gd name="adj1" fmla="val 78144"/>
                  <a:gd name="adj2" fmla="val 50000"/>
                </a:avLst>
              </a:prstGeom>
              <a:noFill/>
              <a:ln w="38100">
                <a:solidFill>
                  <a:srgbClr val="C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 sz="2800">
                  <a:latin typeface="Calibri" pitchFamily="34" charset="0"/>
                </a:endParaRPr>
              </a:p>
            </p:txBody>
          </p:sp>
          <p:sp>
            <p:nvSpPr>
              <p:cNvPr id="50" name="TextBox 25"/>
              <p:cNvSpPr txBox="1">
                <a:spLocks noChangeArrowheads="1"/>
              </p:cNvSpPr>
              <p:nvPr/>
            </p:nvSpPr>
            <p:spPr bwMode="auto">
              <a:xfrm>
                <a:off x="2108" y="2045"/>
                <a:ext cx="8565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800" b="1">
                    <a:solidFill>
                      <a:srgbClr val="D8090F"/>
                    </a:solidFill>
                    <a:latin typeface="宋体" pitchFamily="2" charset="-122"/>
                  </a:rPr>
                  <a:t>影响：</a:t>
                </a:r>
                <a:r>
                  <a:rPr lang="en-US" altLang="zh-CN" sz="2800" b="1">
                    <a:latin typeface="宋体" pitchFamily="2" charset="-122"/>
                  </a:rPr>
                  <a:t>1.</a:t>
                </a:r>
                <a:r>
                  <a:rPr lang="zh-CN" altLang="en-US" sz="2800" b="1">
                    <a:latin typeface="宋体" pitchFamily="2" charset="-122"/>
                  </a:rPr>
                  <a:t>人类进入“信息时代”</a:t>
                </a:r>
              </a:p>
            </p:txBody>
          </p:sp>
          <p:sp>
            <p:nvSpPr>
              <p:cNvPr id="52" name="TextBox 28"/>
              <p:cNvSpPr txBox="1">
                <a:spLocks noChangeArrowheads="1"/>
              </p:cNvSpPr>
              <p:nvPr/>
            </p:nvSpPr>
            <p:spPr bwMode="auto">
              <a:xfrm>
                <a:off x="3812" y="2765"/>
                <a:ext cx="8130" cy="8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latin typeface="宋体" pitchFamily="2" charset="-122"/>
                  </a:rPr>
                  <a:t>2.</a:t>
                </a:r>
                <a:r>
                  <a:rPr lang="zh-CN" altLang="en-US" sz="2800" b="1">
                    <a:latin typeface="宋体" pitchFamily="2" charset="-122"/>
                  </a:rPr>
                  <a:t>拓展人类的生活空间</a:t>
                </a:r>
              </a:p>
            </p:txBody>
          </p:sp>
          <p:sp>
            <p:nvSpPr>
              <p:cNvPr id="53" name="TextBox 29"/>
              <p:cNvSpPr txBox="1">
                <a:spLocks noChangeArrowheads="1"/>
              </p:cNvSpPr>
              <p:nvPr/>
            </p:nvSpPr>
            <p:spPr bwMode="auto">
              <a:xfrm>
                <a:off x="3812" y="3485"/>
                <a:ext cx="8858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latin typeface="宋体" pitchFamily="2" charset="-122"/>
                  </a:rPr>
                  <a:t>3.</a:t>
                </a:r>
                <a:r>
                  <a:rPr lang="zh-CN" altLang="en-US" sz="2800" b="1">
                    <a:latin typeface="宋体" pitchFamily="2" charset="-122"/>
                  </a:rPr>
                  <a:t>推动了全球经济一体化</a:t>
                </a:r>
              </a:p>
            </p:txBody>
          </p:sp>
          <p:sp>
            <p:nvSpPr>
              <p:cNvPr id="58" name="TextBox 31"/>
              <p:cNvSpPr txBox="1">
                <a:spLocks noChangeArrowheads="1"/>
              </p:cNvSpPr>
              <p:nvPr/>
            </p:nvSpPr>
            <p:spPr bwMode="auto">
              <a:xfrm>
                <a:off x="3325" y="5765"/>
                <a:ext cx="8695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latin typeface="Calibri" pitchFamily="34" charset="0"/>
                  </a:rPr>
                  <a:t>    2.</a:t>
                </a:r>
                <a:r>
                  <a:rPr lang="zh-CN" altLang="en-US" sz="2800" b="1">
                    <a:latin typeface="Calibri" pitchFamily="34" charset="0"/>
                  </a:rPr>
                  <a:t>女性就业率持续增长</a:t>
                </a:r>
              </a:p>
            </p:txBody>
          </p:sp>
          <p:sp>
            <p:nvSpPr>
              <p:cNvPr id="59" name="TextBox 32"/>
              <p:cNvSpPr txBox="1">
                <a:spLocks noChangeArrowheads="1"/>
              </p:cNvSpPr>
              <p:nvPr/>
            </p:nvSpPr>
            <p:spPr bwMode="auto">
              <a:xfrm>
                <a:off x="2120" y="7828"/>
                <a:ext cx="12300" cy="150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solidFill>
                      <a:srgbClr val="D8090F"/>
                    </a:solidFill>
                    <a:latin typeface="Calibri" pitchFamily="34" charset="0"/>
                  </a:rPr>
                  <a:t>1.</a:t>
                </a:r>
                <a:r>
                  <a:rPr lang="zh-CN" altLang="en-US" sz="2800" b="1">
                    <a:solidFill>
                      <a:srgbClr val="D8090F"/>
                    </a:solidFill>
                    <a:latin typeface="Calibri" pitchFamily="34" charset="0"/>
                  </a:rPr>
                  <a:t>生态问题：</a:t>
                </a:r>
                <a:r>
                  <a:rPr lang="zh-CN" altLang="en-US" sz="2800" b="1">
                    <a:latin typeface="Calibri" pitchFamily="34" charset="0"/>
                  </a:rPr>
                  <a:t>环境恶化、淡水资源短缺、土地荒漠化等</a:t>
                </a:r>
              </a:p>
            </p:txBody>
          </p:sp>
          <p:sp>
            <p:nvSpPr>
              <p:cNvPr id="60" name="TextBox 33"/>
              <p:cNvSpPr txBox="1">
                <a:spLocks noChangeArrowheads="1"/>
              </p:cNvSpPr>
              <p:nvPr/>
            </p:nvSpPr>
            <p:spPr bwMode="auto">
              <a:xfrm>
                <a:off x="2123" y="9148"/>
                <a:ext cx="11982" cy="150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solidFill>
                      <a:srgbClr val="D8090F"/>
                    </a:solidFill>
                    <a:latin typeface="Calibri" pitchFamily="34" charset="0"/>
                  </a:rPr>
                  <a:t>2.</a:t>
                </a:r>
                <a:r>
                  <a:rPr lang="zh-CN" altLang="en-US" sz="2800" b="1">
                    <a:solidFill>
                      <a:srgbClr val="D8090F"/>
                    </a:solidFill>
                    <a:latin typeface="Calibri" pitchFamily="34" charset="0"/>
                  </a:rPr>
                  <a:t>人口问题：</a:t>
                </a:r>
                <a:r>
                  <a:rPr lang="zh-CN" altLang="en-US" sz="2800" b="1">
                    <a:latin typeface="Calibri" pitchFamily="34" charset="0"/>
                  </a:rPr>
                  <a:t>环境压力、粮食问题、教育就业住房社会保障等</a:t>
                </a:r>
              </a:p>
            </p:txBody>
          </p:sp>
        </p:grpSp>
        <p:sp>
          <p:nvSpPr>
            <p:cNvPr id="36" name="TextBox 30"/>
            <p:cNvSpPr txBox="1">
              <a:spLocks noChangeArrowheads="1"/>
            </p:cNvSpPr>
            <p:nvPr/>
          </p:nvSpPr>
          <p:spPr bwMode="auto">
            <a:xfrm>
              <a:off x="1826" y="5017"/>
              <a:ext cx="12183" cy="8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800" b="1">
                  <a:solidFill>
                    <a:srgbClr val="D8090F"/>
                  </a:solidFill>
                  <a:latin typeface="Calibri" pitchFamily="34" charset="0"/>
                </a:rPr>
                <a:t>表现：</a:t>
              </a:r>
              <a:r>
                <a:rPr lang="en-US" altLang="zh-CN" sz="2800" b="1">
                  <a:latin typeface="Calibri" pitchFamily="34" charset="0"/>
                </a:rPr>
                <a:t>1.</a:t>
              </a:r>
              <a:r>
                <a:rPr lang="zh-CN" altLang="en-US" sz="2800" b="1">
                  <a:latin typeface="Calibri" pitchFamily="34" charset="0"/>
                </a:rPr>
                <a:t>绝大多数国家和地区妇女有了选举权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7164466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12853"/>
  <p:tag name="MH_LIBRARY" val="CONTENTS"/>
  <p:tag name="MH_TYPE" val="NUMBER"/>
  <p:tag name="ID" val="545262"/>
  <p:tag name="MH_ORDER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12853"/>
  <p:tag name="MH_LIBRARY" val="CONTENTS"/>
  <p:tag name="MH_TYPE" val="NUMBER"/>
  <p:tag name="ID" val="54526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12853"/>
  <p:tag name="MH_LIBRARY" val="CONTENTS"/>
  <p:tag name="MH_TYPE" val="ENTRY"/>
  <p:tag name="ID" val="545262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12853"/>
  <p:tag name="MH_LIBRARY" val="CONTENTS"/>
  <p:tag name="MH_TYPE" val="NUMBER"/>
  <p:tag name="ID" val="54526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12853"/>
  <p:tag name="MH_LIBRARY" val="CONTENTS"/>
  <p:tag name="MH_TYPE" val="ENTRY"/>
  <p:tag name="ID" val="54526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12853"/>
  <p:tag name="MH_LIBRARY" val="CONTENTS"/>
  <p:tag name="MH_TYPE" val="ENTRY"/>
  <p:tag name="ID" val="545262"/>
  <p:tag name="MH_ORDER" val="2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85</TotalTime>
  <Words>2352</Words>
  <PresentationFormat>全屏显示(4:3)</PresentationFormat>
  <Paragraphs>188</Paragraphs>
  <Slides>39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39</vt:i4>
      </vt:variant>
    </vt:vector>
  </HeadingPairs>
  <TitlesOfParts>
    <vt:vector size="40" baseType="lpstr">
      <vt:lpstr>暗香扑面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2018-12-05T02:51:38Z</dcterms:created>
  <dcterms:modified xsi:type="dcterms:W3CDTF">2019-01-02T11:11:50Z</dcterms:modified>
</cp:coreProperties>
</file>