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6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28650" y="1122680"/>
            <a:ext cx="78867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28650" y="3602355"/>
            <a:ext cx="7886700" cy="165544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197485"/>
            <a:ext cx="7886700" cy="1325563"/>
          </a:xfrm>
        </p:spPr>
        <p:txBody>
          <a:bodyPr anchor="b" anchorCtr="0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702435"/>
            <a:ext cx="7886700" cy="447484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959100"/>
            <a:ext cx="7886700" cy="2781300"/>
          </a:xfrm>
        </p:spPr>
        <p:txBody>
          <a:bodyPr anchor="t" anchorCtr="0"/>
          <a:lstStyle>
            <a:lvl1pPr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722120"/>
            <a:ext cx="7886700" cy="1102995"/>
          </a:xfrm>
        </p:spPr>
        <p:txBody>
          <a:bodyPr lIns="144145" anchor="b" anchorCtr="0"/>
          <a:lstStyle>
            <a:lvl1pPr marL="0" indent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079" y="365125"/>
            <a:ext cx="7886700" cy="800100"/>
          </a:xfrm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603" y="1482090"/>
            <a:ext cx="3915728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8650" y="2368550"/>
            <a:ext cx="3916680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491" y="1482090"/>
            <a:ext cx="3822859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491" y="2368550"/>
            <a:ext cx="3822859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197485"/>
            <a:ext cx="7886700" cy="1325563"/>
          </a:xfrm>
        </p:spPr>
        <p:txBody>
          <a:bodyPr anchor="b" anchorCtr="0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 + 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-9525" y="-1905"/>
            <a:ext cx="5263039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12594" y="457200"/>
            <a:ext cx="3294221" cy="105537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512118" y="1694180"/>
            <a:ext cx="3295174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文本 + 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629" y="-7620"/>
            <a:ext cx="5263039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7181" y="457200"/>
            <a:ext cx="3209925" cy="105537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07181" y="1694180"/>
            <a:ext cx="3210401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sp>
        <p:nvSpPr>
          <p:cNvPr id="3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327025"/>
            <a:ext cx="7886700" cy="585025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>
                <a:lumMod val="95000"/>
              </a:schemeClr>
            </a:gs>
            <a:gs pos="100000">
              <a:schemeClr val="bg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effectLst>
            <a:outerShdw blurRad="88900" dist="101600" dir="5400000" algn="ctr" rotWithShape="0">
              <a:srgbClr val="000000">
                <a:alpha val="2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 Light" panose="020B0502040204020203" charset="-122"/>
                <a:ea typeface="微软雅黑 Light" panose="020B0502040204020203" charset="-122"/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202020"/>
          </a:solidFill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  <a:latin typeface="微软雅黑" panose="020B0503020204020204" charset="-122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75000"/>
        <a:buFont typeface="Arial" panose="020B0604020202020204" pitchFamily="34" charset="0"/>
        <a:buChar char="•"/>
        <a:defRPr sz="2800" kern="1200">
          <a:solidFill>
            <a:schemeClr val="tx1">
              <a:lumMod val="85000"/>
              <a:lumOff val="1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1pPr>
      <a:lvl2pPr marL="5759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•"/>
        <a:defRPr sz="2200" kern="1200">
          <a:solidFill>
            <a:schemeClr val="tx1">
              <a:lumMod val="75000"/>
              <a:lumOff val="2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2pPr>
      <a:lvl3pPr marL="1007745" indent="-228600" algn="l" defTabSz="914400" rtl="0" eaLnBrk="1" fontAlgn="auto" latinLnBrk="0" hangingPunct="1">
        <a:lnSpc>
          <a:spcPct val="120000"/>
        </a:lnSpc>
        <a:spcBef>
          <a:spcPts val="500"/>
        </a:spcBef>
        <a:buSzPct val="75000"/>
        <a:buFont typeface="Arial" panose="020B0604020202020204" pitchFamily="34" charset="0"/>
        <a:buChar char="‒"/>
        <a:defRPr sz="2000" kern="1200">
          <a:solidFill>
            <a:schemeClr val="tx1">
              <a:lumMod val="65000"/>
              <a:lumOff val="35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3pPr>
      <a:lvl4pPr marL="1511935" indent="-228600" algn="l" defTabSz="914400" rtl="0" eaLnBrk="1" fontAlgn="auto" latinLnBrk="0" hangingPunct="1">
        <a:lnSpc>
          <a:spcPct val="10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4pPr>
      <a:lvl5pPr marL="1943735" indent="-228600" algn="l" defTabSz="914400" rtl="0" eaLnBrk="1" fontAlgn="auto" latinLnBrk="0" hangingPunct="1">
        <a:lnSpc>
          <a:spcPct val="90000"/>
        </a:lnSpc>
        <a:spcBef>
          <a:spcPts val="500"/>
        </a:spcBef>
        <a:buSzPct val="75000"/>
        <a:buFont typeface="Arial" panose="020B0604020202020204" pitchFamily="34" charset="0"/>
        <a:buChar char="˃"/>
        <a:defRPr sz="1800" kern="1200">
          <a:solidFill>
            <a:schemeClr val="tx1">
              <a:lumMod val="50000"/>
              <a:lumOff val="50000"/>
            </a:schemeClr>
          </a:solidFill>
          <a:latin typeface="微软雅黑" panose="020B0503020204020204" charset="-122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Rectangle 5"/>
          <p:cNvSpPr/>
          <p:nvPr/>
        </p:nvSpPr>
        <p:spPr>
          <a:xfrm>
            <a:off x="1811338" y="2722563"/>
            <a:ext cx="5546725" cy="706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第</a:t>
            </a:r>
            <a:r>
              <a:rPr lang="en-US" altLang="zh-CN" sz="40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21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课 敌后战场的抗战</a:t>
            </a:r>
            <a:endParaRPr lang="zh-CN" altLang="en-US" sz="4000" b="1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98120" y="307340"/>
            <a:ext cx="8695055" cy="56311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1">
                <a:ea typeface="宋体" panose="02010600030101010101" pitchFamily="2" charset="-122"/>
              </a:rPr>
              <a:t>【学习目标】</a:t>
            </a:r>
            <a:r>
              <a:rPr lang="zh-CN" sz="3600" b="0">
                <a:ea typeface="宋体" panose="02010600030101010101" pitchFamily="2" charset="-122"/>
              </a:rPr>
              <a:t>1.掌握平型关大捷和百团大战的指挥者、战果和意义；2.掌握敌后抗日根据地的名称和根据地军民打击日军的战法。</a:t>
            </a:r>
            <a:r>
              <a:rPr lang="zh-CN" sz="3600" b="1">
                <a:ea typeface="宋体" panose="02010600030101010101" pitchFamily="2" charset="-122"/>
              </a:rPr>
              <a:t>【学习重点】</a:t>
            </a:r>
            <a:r>
              <a:rPr lang="zh-CN" sz="3600" b="0">
                <a:ea typeface="宋体" panose="02010600030101010101" pitchFamily="2" charset="-122"/>
              </a:rPr>
              <a:t>1.平型关大捷和百团大战2.抗日根据地发展壮大的原因</a:t>
            </a:r>
            <a:r>
              <a:rPr lang="zh-CN" sz="3600" b="1">
                <a:ea typeface="宋体" panose="02010600030101010101" pitchFamily="2" charset="-122"/>
              </a:rPr>
              <a:t>【学习难点】</a:t>
            </a:r>
            <a:r>
              <a:rPr lang="zh-CN" sz="3600" b="0">
                <a:ea typeface="宋体" panose="02010600030101010101" pitchFamily="2" charset="-122"/>
              </a:rPr>
              <a:t>抗日根据地发展壮大的原因</a:t>
            </a:r>
            <a:endParaRPr lang="zh-CN" altLang="en-US" sz="36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Text Box 2"/>
          <p:cNvSpPr txBox="1"/>
          <p:nvPr/>
        </p:nvSpPr>
        <p:spPr>
          <a:xfrm>
            <a:off x="539750" y="3960813"/>
            <a:ext cx="2214563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国民党抗战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147" name="Text Box 3"/>
          <p:cNvSpPr txBox="1"/>
          <p:nvPr/>
        </p:nvSpPr>
        <p:spPr>
          <a:xfrm>
            <a:off x="6380163" y="4049713"/>
            <a:ext cx="2214562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共产党抗战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148" name="Text Box 4"/>
          <p:cNvSpPr txBox="1"/>
          <p:nvPr/>
        </p:nvSpPr>
        <p:spPr>
          <a:xfrm>
            <a:off x="3419475" y="3944938"/>
            <a:ext cx="2417763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中国社会各</a:t>
            </a:r>
            <a:r>
              <a:rPr lang="zh-CN" altLang="en-US" sz="3200" b="1" dirty="0">
                <a:latin typeface="Times New Roman" panose="02020603050405020304" pitchFamily="18" charset="0"/>
              </a:rPr>
              <a:t>阶层抗战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6149" name="Text Box 5"/>
          <p:cNvSpPr txBox="1"/>
          <p:nvPr/>
        </p:nvSpPr>
        <p:spPr>
          <a:xfrm>
            <a:off x="539750" y="4486275"/>
            <a:ext cx="20113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（正面战场）</a:t>
            </a:r>
            <a:endParaRPr lang="zh-CN" altLang="en-US" sz="24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150" name="Text Box 6"/>
          <p:cNvSpPr txBox="1"/>
          <p:nvPr/>
        </p:nvSpPr>
        <p:spPr>
          <a:xfrm>
            <a:off x="6532563" y="4554538"/>
            <a:ext cx="20129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（敌后战场）</a:t>
            </a:r>
            <a:endParaRPr lang="zh-CN" altLang="en-US" sz="24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6151" name="WordArt 7"/>
          <p:cNvSpPr/>
          <p:nvPr/>
        </p:nvSpPr>
        <p:spPr>
          <a:xfrm>
            <a:off x="271463" y="1335088"/>
            <a:ext cx="8713787" cy="158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200" b="1">
                <a:ln w="9525" cap="flat" cmpd="sng">
                  <a:solidFill>
                    <a:srgbClr val="FF66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66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卢沟桥事变后，中国开始全国性、全民族的</a:t>
            </a:r>
            <a:endParaRPr lang="zh-CN" altLang="en-US" sz="3200" b="1">
              <a:ln w="9525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66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/>
            <a:r>
              <a:rPr lang="zh-CN" altLang="en-US" sz="3200" b="1">
                <a:ln w="9525" cap="flat" cmpd="sng">
                  <a:solidFill>
                    <a:srgbClr val="FF66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66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抗日战争。</a:t>
            </a:r>
            <a:endParaRPr lang="zh-CN" altLang="en-US" sz="3200" b="1">
              <a:ln w="9525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66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152" name="AutoShape 8"/>
          <p:cNvSpPr/>
          <p:nvPr/>
        </p:nvSpPr>
        <p:spPr>
          <a:xfrm rot="5400000">
            <a:off x="3959225" y="222250"/>
            <a:ext cx="936625" cy="6048375"/>
          </a:xfrm>
          <a:prstGeom prst="leftBrace">
            <a:avLst>
              <a:gd name="adj1" fmla="val 53783"/>
              <a:gd name="adj2" fmla="val 50000"/>
            </a:avLst>
          </a:prstGeom>
          <a:noFill/>
          <a:ln w="25400">
            <a:noFill/>
          </a:ln>
        </p:spPr>
        <p:txBody>
          <a:bodyPr rot="10800000" vert="eaVert" wrap="none" anchor="ctr"/>
          <a:p>
            <a:pPr>
              <a:buFont typeface="Arial" panose="020B0604020202020204" pitchFamily="34" charset="0"/>
              <a:buNone/>
            </a:pPr>
            <a:endParaRPr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文本框 1"/>
          <p:cNvSpPr txBox="1"/>
          <p:nvPr/>
        </p:nvSpPr>
        <p:spPr>
          <a:xfrm>
            <a:off x="625475" y="1150938"/>
            <a:ext cx="7219950" cy="2245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全面抗战爆发后，中国共产党领导的八路军、新四军深入敌后，放手发动群众，建立抗日根据地，抗击日本侵略者。敌后抗战取得了怎样的战绩呢？抗日根据地是如何发展壮大的呢？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9224" name="文本框 2"/>
          <p:cNvSpPr txBox="1"/>
          <p:nvPr/>
        </p:nvSpPr>
        <p:spPr>
          <a:xfrm>
            <a:off x="490538" y="841375"/>
            <a:ext cx="3395662" cy="644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一、平型关大捷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9225" name="文本框 99"/>
          <p:cNvSpPr txBox="1"/>
          <p:nvPr/>
        </p:nvSpPr>
        <p:spPr>
          <a:xfrm>
            <a:off x="1705610" y="1750695"/>
            <a:ext cx="604266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淞沪会战期间，日本侵入山西，企图占领太原。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1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937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年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9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月，日军板垣师团一部向平型关开进。八路军第一一五师在师长林彪率领下，在平型关一带设伏，经过近一天的激战，将日军全部歼灭。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Picture 2" descr="even0028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9263" y="1052513"/>
            <a:ext cx="4773612" cy="4546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7" name="Picture 3" descr="chrt001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1650" y="1123950"/>
            <a:ext cx="3022600" cy="4435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8" name="Rectangle 4"/>
          <p:cNvSpPr/>
          <p:nvPr/>
        </p:nvSpPr>
        <p:spPr>
          <a:xfrm>
            <a:off x="6588125" y="5662613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Tahoma" panose="020B0604030504040204" pitchFamily="34" charset="0"/>
              </a:rPr>
              <a:t>林彪</a:t>
            </a:r>
            <a:endParaRPr lang="zh-CN" altLang="en-US" sz="2400" b="1" dirty="0">
              <a:solidFill>
                <a:srgbClr val="0000FF"/>
              </a:solidFill>
              <a:latin typeface="Tahoma" panose="020B0604030504040204" pitchFamily="34" charset="0"/>
            </a:endParaRPr>
          </a:p>
        </p:txBody>
      </p:sp>
      <p:sp>
        <p:nvSpPr>
          <p:cNvPr id="11269" name="Rectangle 5"/>
          <p:cNvSpPr/>
          <p:nvPr/>
        </p:nvSpPr>
        <p:spPr>
          <a:xfrm>
            <a:off x="1692275" y="5662613"/>
            <a:ext cx="171608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Tahoma" panose="020B0604030504040204" pitchFamily="34" charset="0"/>
              </a:rPr>
              <a:t>平型关大捷</a:t>
            </a:r>
            <a:endParaRPr lang="zh-CN" altLang="en-US" sz="2400" b="1" dirty="0">
              <a:solidFill>
                <a:srgbClr val="0000FF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 advClick="0" advTm="5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3315" name="Group 3"/>
          <p:cNvGraphicFramePr>
            <a:graphicFrameLocks noGrp="1"/>
          </p:cNvGraphicFramePr>
          <p:nvPr>
            <p:ph idx="4294967295"/>
          </p:nvPr>
        </p:nvGraphicFramePr>
        <p:xfrm>
          <a:off x="419100" y="1343025"/>
          <a:ext cx="5508625" cy="4876800"/>
        </p:xfrm>
        <a:graphic>
          <a:graphicData uri="http://schemas.openxmlformats.org/drawingml/2006/table">
            <a:tbl>
              <a:tblPr/>
              <a:tblGrid>
                <a:gridCol w="2072005"/>
                <a:gridCol w="3436620"/>
              </a:tblGrid>
              <a:tr h="3740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时间 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6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地点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5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部队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6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歼敌人数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57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意义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10" name="Text Box 23"/>
          <p:cNvSpPr txBox="1"/>
          <p:nvPr/>
        </p:nvSpPr>
        <p:spPr>
          <a:xfrm>
            <a:off x="3545205" y="1343025"/>
            <a:ext cx="178435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1937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9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月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2311" name="Text Box 24"/>
          <p:cNvSpPr txBox="1"/>
          <p:nvPr/>
        </p:nvSpPr>
        <p:spPr>
          <a:xfrm>
            <a:off x="3167698" y="1972945"/>
            <a:ext cx="196215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ahoma" panose="020B0604030504040204" pitchFamily="34" charset="0"/>
                <a:ea typeface="华文中宋" panose="02010600040101010101" pitchFamily="2" charset="-122"/>
              </a:rPr>
              <a:t>山西平型关</a:t>
            </a:r>
            <a:endParaRPr lang="zh-CN" altLang="en-US" sz="2800" b="1" dirty="0"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12312" name="Text Box 25"/>
          <p:cNvSpPr txBox="1"/>
          <p:nvPr/>
        </p:nvSpPr>
        <p:spPr>
          <a:xfrm>
            <a:off x="3005138" y="2694940"/>
            <a:ext cx="2287587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ahoma" panose="020B0604030504040204" pitchFamily="34" charset="0"/>
                <a:ea typeface="华文中宋" panose="02010600040101010101" pitchFamily="2" charset="-122"/>
              </a:rPr>
              <a:t>八路军</a:t>
            </a:r>
            <a:r>
              <a:rPr lang="zh-CN" altLang="zh-CN" sz="2800" b="1" dirty="0">
                <a:latin typeface="Tahoma" panose="020B0604030504040204" pitchFamily="34" charset="0"/>
                <a:ea typeface="华文中宋" panose="02010600040101010101" pitchFamily="2" charset="-122"/>
              </a:rPr>
              <a:t>115</a:t>
            </a:r>
            <a:r>
              <a:rPr lang="zh-CN" altLang="en-US" sz="2800" b="1" dirty="0">
                <a:latin typeface="Tahoma" panose="020B0604030504040204" pitchFamily="34" charset="0"/>
                <a:ea typeface="华文中宋" panose="02010600040101010101" pitchFamily="2" charset="-122"/>
              </a:rPr>
              <a:t>师</a:t>
            </a:r>
            <a:endParaRPr lang="zh-CN" altLang="en-US" sz="2800" b="1" dirty="0"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13338" name="Text Box 26"/>
          <p:cNvSpPr txBox="1"/>
          <p:nvPr/>
        </p:nvSpPr>
        <p:spPr>
          <a:xfrm>
            <a:off x="3544888" y="3521075"/>
            <a:ext cx="1616075" cy="520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1000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多人</a:t>
            </a:r>
            <a:endParaRPr lang="zh-CN" altLang="en-US" sz="28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39" name="Text Box 27"/>
          <p:cNvSpPr txBox="1"/>
          <p:nvPr/>
        </p:nvSpPr>
        <p:spPr>
          <a:xfrm>
            <a:off x="2681288" y="4287203"/>
            <a:ext cx="3154362" cy="18145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抗战以来中国军队取得的第一个胜利，粉碎了日军“不可战胜”的神话。</a:t>
            </a:r>
            <a:endParaRPr lang="zh-CN" altLang="en-US" sz="2800" b="1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8" grpId="0"/>
      <p:bldP spid="133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框 1"/>
          <p:cNvSpPr txBox="1"/>
          <p:nvPr/>
        </p:nvSpPr>
        <p:spPr>
          <a:xfrm>
            <a:off x="614363" y="958850"/>
            <a:ext cx="6151562" cy="644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二、抗日根据地的建立与发展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3315" name="文本框 99"/>
          <p:cNvSpPr txBox="1"/>
          <p:nvPr/>
        </p:nvSpPr>
        <p:spPr>
          <a:xfrm>
            <a:off x="614680" y="1906905"/>
            <a:ext cx="808863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全面抗战爆发后，八路军、新四军挺进敌后，建立抗日根据地，将敌人的后方变成抗日的前线。晋察冀、晋绥、晋冀豫、山东、苏南等抗日根据地先后建立起来。</a:t>
            </a:r>
            <a:endParaRPr lang="zh-CN" altLang="en-US" sz="24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陕甘宁边区首府、中共中央所在地延安成为敌后战场的战略总后方和指挥中枢。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内容占位符 3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701675" y="714375"/>
            <a:ext cx="8123238" cy="5753100"/>
          </a:xfr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内容占位符 2"/>
          <p:cNvSpPr>
            <a:spLocks noGrp="1"/>
          </p:cNvSpPr>
          <p:nvPr>
            <p:ph idx="1"/>
          </p:nvPr>
        </p:nvSpPr>
        <p:spPr>
          <a:xfrm>
            <a:off x="116205" y="1238250"/>
            <a:ext cx="8402320" cy="4526280"/>
          </a:xfrm>
        </p:spPr>
        <p:txBody>
          <a:bodyPr vert="horz" wrap="square" lIns="91440" tIns="45720" rIns="91440" bIns="45720" anchor="t"/>
          <a:p>
            <a:r>
              <a:rPr lang="zh-CN" altLang="en-US" sz="2800" b="1" dirty="0">
                <a:solidFill>
                  <a:srgbClr val="0000FF"/>
                </a:solidFill>
              </a:rPr>
              <a:t>根据地军民展开群众性的人民游击战争，根据各地不同地形特点，采取地道战、地雷战、夜袭战、麻雀战等战法打击日军，使日军攻防无措，疲于奔命，不得安宁。</a:t>
            </a:r>
            <a:endParaRPr lang="zh-CN" altLang="en-US" sz="28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10" name="内容占位符 3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587375" y="3867150"/>
            <a:ext cx="3438525" cy="2286000"/>
          </a:xfrm>
        </p:spPr>
      </p:pic>
      <p:pic>
        <p:nvPicPr>
          <p:cNvPr id="17411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879475"/>
            <a:ext cx="4114800" cy="228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2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0613" y="879475"/>
            <a:ext cx="2941637" cy="228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3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7388" y="3929063"/>
            <a:ext cx="3170237" cy="228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3778250" y="3309938"/>
            <a:ext cx="1560513" cy="644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地雷战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429000" y="6211888"/>
            <a:ext cx="1560513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地道战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325438" y="714375"/>
            <a:ext cx="3848100" cy="2286000"/>
          </a:xfrm>
        </p:spPr>
      </p:pic>
      <p:pic>
        <p:nvPicPr>
          <p:cNvPr id="1843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1675" y="812800"/>
            <a:ext cx="3017838" cy="228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8613" y="3730625"/>
            <a:ext cx="3922712" cy="228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2660650" y="3252788"/>
            <a:ext cx="1255713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麻雀战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203450" y="6016625"/>
            <a:ext cx="373062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阳明堡机场夜袭站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内容占位符 2"/>
          <p:cNvSpPr>
            <a:spLocks noGrp="1"/>
          </p:cNvSpPr>
          <p:nvPr>
            <p:ph idx="1"/>
          </p:nvPr>
        </p:nvSpPr>
        <p:spPr>
          <a:xfrm>
            <a:off x="441325" y="896938"/>
            <a:ext cx="8229600" cy="4525962"/>
          </a:xfrm>
        </p:spPr>
        <p:txBody>
          <a:bodyPr vert="horz" wrap="square" lIns="91440" tIns="45720" rIns="91440" bIns="45720" anchor="t"/>
          <a:p>
            <a:r>
              <a:rPr lang="zh-CN" altLang="en-US" sz="2800" b="1" dirty="0">
                <a:solidFill>
                  <a:srgbClr val="FF0000"/>
                </a:solidFill>
              </a:rPr>
              <a:t>为巩固根据地，争取抗战胜利，中国共产党制定了各项政策和措施。根据地建立抗日民主政权，实行减租减息的土地政策，发展生产，使根据地成为敌后游击战得以长期坚持并取得最后胜利的基地。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r>
              <a:rPr lang="zh-CN" altLang="en-US" sz="3600" b="1" dirty="0">
                <a:solidFill>
                  <a:srgbClr val="0000FF"/>
                </a:solidFill>
              </a:rPr>
              <a:t>敌后战场的作用</a:t>
            </a:r>
            <a:endParaRPr lang="zh-CN" altLang="en-US" sz="3600" b="1" dirty="0">
              <a:solidFill>
                <a:srgbClr val="0000FF"/>
              </a:solidFill>
            </a:endParaRPr>
          </a:p>
        </p:txBody>
      </p:sp>
      <p:sp>
        <p:nvSpPr>
          <p:cNvPr id="20483" name="内容占位符 2"/>
          <p:cNvSpPr>
            <a:spLocks noGrp="1"/>
          </p:cNvSpPr>
          <p:nvPr>
            <p:ph idx="1"/>
          </p:nvPr>
        </p:nvSpPr>
        <p:spPr/>
        <p:txBody>
          <a:bodyPr vert="horz" wrap="square" lIns="91440" tIns="45720" rIns="91440" bIns="45720" anchor="t"/>
          <a:p>
            <a:r>
              <a:rPr lang="zh-CN" altLang="en-US" b="1" dirty="0">
                <a:solidFill>
                  <a:srgbClr val="FF0000"/>
                </a:solidFill>
              </a:rPr>
              <a:t>敌后战场与正面战场相互配合，构成了中国抗日战争的整体。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框 4"/>
          <p:cNvSpPr txBox="1"/>
          <p:nvPr/>
        </p:nvSpPr>
        <p:spPr>
          <a:xfrm>
            <a:off x="1009650" y="1000125"/>
            <a:ext cx="2936875" cy="644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三、百团大战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21507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7163" y="2184400"/>
            <a:ext cx="3875087" cy="37893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8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2250" y="2184400"/>
            <a:ext cx="4879975" cy="32448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3"/>
          <p:cNvGrpSpPr/>
          <p:nvPr/>
        </p:nvGrpSpPr>
        <p:grpSpPr>
          <a:xfrm>
            <a:off x="1780540" y="1390650"/>
            <a:ext cx="2881313" cy="2838450"/>
            <a:chOff x="0" y="0"/>
            <a:chExt cx="1678" cy="1826"/>
          </a:xfrm>
        </p:grpSpPr>
        <p:sp>
          <p:nvSpPr>
            <p:cNvPr id="22531" name="Text Box 4"/>
            <p:cNvSpPr txBox="1"/>
            <p:nvPr/>
          </p:nvSpPr>
          <p:spPr>
            <a:xfrm>
              <a:off x="0" y="0"/>
              <a:ext cx="1678" cy="419"/>
            </a:xfrm>
            <a:prstGeom prst="rect">
              <a:avLst/>
            </a:prstGeom>
            <a:solidFill>
              <a:srgbClr val="FFFF99"/>
            </a:solidFill>
            <a:ln w="9525" cap="flat" cmpd="sng">
              <a:solidFill>
                <a:srgbClr val="FF99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600" b="1" dirty="0">
                  <a:latin typeface="Times New Roman" panose="02020603050405020304" pitchFamily="18" charset="0"/>
                  <a:ea typeface="楷体_GB2312" pitchFamily="49" charset="-122"/>
                </a:rPr>
                <a:t>囚笼政策：</a:t>
              </a:r>
              <a:endParaRPr lang="zh-CN" altLang="en-US" sz="36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sp>
          <p:nvSpPr>
            <p:cNvPr id="22532" name="Text Box 5"/>
            <p:cNvSpPr txBox="1"/>
            <p:nvPr/>
          </p:nvSpPr>
          <p:spPr>
            <a:xfrm>
              <a:off x="45" y="1407"/>
              <a:ext cx="1633" cy="419"/>
            </a:xfrm>
            <a:prstGeom prst="rect">
              <a:avLst/>
            </a:prstGeom>
            <a:solidFill>
              <a:srgbClr val="FFFF99"/>
            </a:solidFill>
            <a:ln w="9525" cap="flat" cmpd="sng">
              <a:solidFill>
                <a:srgbClr val="FF99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600" b="1" dirty="0">
                  <a:latin typeface="Times New Roman" panose="02020603050405020304" pitchFamily="18" charset="0"/>
                  <a:ea typeface="楷体_GB2312" pitchFamily="49" charset="-122"/>
                </a:rPr>
                <a:t>三光政策：</a:t>
              </a:r>
              <a:endParaRPr lang="zh-CN" altLang="en-US" sz="36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22534" name="Text Box 6"/>
          <p:cNvSpPr txBox="1"/>
          <p:nvPr/>
        </p:nvSpPr>
        <p:spPr>
          <a:xfrm>
            <a:off x="1646555" y="2204403"/>
            <a:ext cx="3635375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以铁路为柱，公路为链，碉堡为锁，并配以封锁墙、封锁沟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2535" name="Text Box 7"/>
          <p:cNvSpPr txBox="1"/>
          <p:nvPr/>
        </p:nvSpPr>
        <p:spPr>
          <a:xfrm>
            <a:off x="1780223" y="4318000"/>
            <a:ext cx="352901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烧光、杀光、抢光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  <p:bldP spid="225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内容占位符 2"/>
          <p:cNvSpPr>
            <a:spLocks noGrp="1"/>
          </p:cNvSpPr>
          <p:nvPr>
            <p:ph idx="1"/>
          </p:nvPr>
        </p:nvSpPr>
        <p:spPr>
          <a:xfrm>
            <a:off x="287338" y="1620838"/>
            <a:ext cx="4948237" cy="4410075"/>
          </a:xfrm>
        </p:spPr>
        <p:txBody>
          <a:bodyPr vert="horz" wrap="square" lIns="91440" tIns="45720" rIns="91440" bIns="45720" anchor="t"/>
          <a:p>
            <a:r>
              <a:rPr lang="en-US" altLang="zh-CN" b="1" dirty="0">
                <a:solidFill>
                  <a:srgbClr val="0000FF"/>
                </a:solidFill>
              </a:rPr>
              <a:t>1940</a:t>
            </a:r>
            <a:r>
              <a:rPr lang="zh-CN" altLang="en-US" b="1" dirty="0">
                <a:solidFill>
                  <a:srgbClr val="0000FF"/>
                </a:solidFill>
              </a:rPr>
              <a:t>年下半年，为了粉碎日军对敌后抗日根据地的扫荡和封锁，振奋抗战军民的士气，八路军总部在彭德怀指挥下，组织</a:t>
            </a:r>
            <a:r>
              <a:rPr lang="en-US" altLang="zh-CN" b="1" dirty="0">
                <a:solidFill>
                  <a:srgbClr val="0000FF"/>
                </a:solidFill>
              </a:rPr>
              <a:t>100</a:t>
            </a:r>
            <a:r>
              <a:rPr lang="zh-CN" altLang="en-US" b="1" dirty="0">
                <a:solidFill>
                  <a:srgbClr val="0000FF"/>
                </a:solidFill>
              </a:rPr>
              <a:t>多个团，对日军发动了一场大规模进攻，史称“百团大战”</a:t>
            </a:r>
            <a:r>
              <a:rPr lang="zh-CN" altLang="en-US" dirty="0"/>
              <a:t>。</a:t>
            </a:r>
            <a:endParaRPr lang="zh-CN" altLang="en-US" dirty="0"/>
          </a:p>
        </p:txBody>
      </p:sp>
      <p:grpSp>
        <p:nvGrpSpPr>
          <p:cNvPr id="2" name="Group 3"/>
          <p:cNvGrpSpPr/>
          <p:nvPr/>
        </p:nvGrpSpPr>
        <p:grpSpPr>
          <a:xfrm>
            <a:off x="5988050" y="2443163"/>
            <a:ext cx="2484438" cy="3763962"/>
            <a:chOff x="0" y="0"/>
            <a:chExt cx="1565" cy="2371"/>
          </a:xfrm>
        </p:grpSpPr>
        <p:sp>
          <p:nvSpPr>
            <p:cNvPr id="10244" name="Text Box 4"/>
            <p:cNvSpPr txBox="1">
              <a:spLocks noChangeArrowheads="1"/>
            </p:cNvSpPr>
            <p:nvPr/>
          </p:nvSpPr>
          <p:spPr bwMode="auto">
            <a:xfrm>
              <a:off x="113" y="2081"/>
              <a:ext cx="1452" cy="290"/>
            </a:xfrm>
            <a:prstGeom prst="rect">
              <a:avLst/>
            </a:prstGeom>
            <a:solidFill>
              <a:srgbClr val="CCFFCC"/>
            </a:solidFill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defTabSz="914400"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zh-CN" sz="2400" b="1" kern="1200" cap="none" spc="0" normalizeH="0" baseline="0" noProof="0">
                  <a:solidFill>
                    <a:srgbClr val="3366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华文中宋" panose="02010600040101010101" pitchFamily="2" charset="-122"/>
                  <a:cs typeface="+mn-cs"/>
                </a:rPr>
                <a:t> 彭德怀在前线</a:t>
              </a:r>
              <a:endParaRPr kumimoji="0" lang="zh-CN" altLang="zh-CN" sz="24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华文中宋" panose="02010600040101010101" pitchFamily="2" charset="-122"/>
                <a:cs typeface="+mn-cs"/>
              </a:endParaRPr>
            </a:p>
          </p:txBody>
        </p:sp>
        <p:pic>
          <p:nvPicPr>
            <p:cNvPr id="23557" name="Picture 5" descr="2316403061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1565" cy="1995"/>
            </a:xfrm>
            <a:prstGeom prst="rect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3555" name="Group 3"/>
          <p:cNvGraphicFramePr>
            <a:graphicFrameLocks noGrp="1"/>
          </p:cNvGraphicFramePr>
          <p:nvPr>
            <p:ph idx="4294967295"/>
          </p:nvPr>
        </p:nvGraphicFramePr>
        <p:xfrm>
          <a:off x="344488" y="714375"/>
          <a:ext cx="8604250" cy="5945188"/>
        </p:xfrm>
        <a:graphic>
          <a:graphicData uri="http://schemas.openxmlformats.org/drawingml/2006/table">
            <a:tbl>
              <a:tblPr/>
              <a:tblGrid>
                <a:gridCol w="2681288"/>
                <a:gridCol w="5922962"/>
              </a:tblGrid>
              <a:tr h="9309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时间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0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指挥员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部队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02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地点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02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主要目标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10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战果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  <a:sym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8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意义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601" name="Text Box 23"/>
          <p:cNvSpPr txBox="1"/>
          <p:nvPr/>
        </p:nvSpPr>
        <p:spPr>
          <a:xfrm>
            <a:off x="4572000" y="1025525"/>
            <a:ext cx="1795463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1940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zh-CN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8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602" name="Text Box 24"/>
          <p:cNvSpPr txBox="1"/>
          <p:nvPr/>
        </p:nvSpPr>
        <p:spPr>
          <a:xfrm>
            <a:off x="4221163" y="1803400"/>
            <a:ext cx="263525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Tahoma" panose="020B0604030504040204" pitchFamily="34" charset="0"/>
                <a:ea typeface="黑体" panose="02010609060101010101" pitchFamily="49" charset="-122"/>
              </a:rPr>
              <a:t>彭德怀</a:t>
            </a:r>
            <a:endParaRPr lang="zh-CN" altLang="en-US" sz="2400" b="1" dirty="0">
              <a:latin typeface="Tahoma" panose="020B0604030504040204" pitchFamily="34" charset="0"/>
              <a:ea typeface="黑体" panose="02010609060101010101" pitchFamily="49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Tahoma" panose="020B0604030504040204" pitchFamily="34" charset="0"/>
                <a:ea typeface="黑体" panose="02010609060101010101" pitchFamily="49" charset="-122"/>
              </a:rPr>
              <a:t>八路军一百多个团</a:t>
            </a:r>
            <a:endParaRPr lang="zh-CN" altLang="en-US" sz="2400" b="1" dirty="0"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4603" name="Text Box 25"/>
          <p:cNvSpPr txBox="1"/>
          <p:nvPr/>
        </p:nvSpPr>
        <p:spPr>
          <a:xfrm>
            <a:off x="4572000" y="2879725"/>
            <a:ext cx="1439863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ahoma" panose="020B0604030504040204" pitchFamily="34" charset="0"/>
                <a:ea typeface="黑体" panose="02010609060101010101" pitchFamily="49" charset="-122"/>
              </a:rPr>
              <a:t>华北</a:t>
            </a:r>
            <a:endParaRPr lang="zh-CN" altLang="en-US" sz="2800" b="1" dirty="0"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3578" name="Text Box 26"/>
          <p:cNvSpPr txBox="1"/>
          <p:nvPr/>
        </p:nvSpPr>
        <p:spPr>
          <a:xfrm>
            <a:off x="3059113" y="5345113"/>
            <a:ext cx="5580062" cy="1198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有力地打击了日军侵略气焰，提高了共产党八路军威望，振奋了全国军民争取抗战胜利的信心</a:t>
            </a:r>
            <a:endParaRPr lang="zh-CN" altLang="en-US" sz="2400" b="1" dirty="0">
              <a:solidFill>
                <a:srgbClr val="FF330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3580" name="Text Box 28"/>
          <p:cNvSpPr txBox="1"/>
          <p:nvPr/>
        </p:nvSpPr>
        <p:spPr>
          <a:xfrm>
            <a:off x="3059113" y="4365625"/>
            <a:ext cx="5580062" cy="828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毙伤俘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日伪军</a:t>
            </a:r>
            <a:r>
              <a:rPr lang="zh-CN" altLang="zh-CN" sz="2400" b="1" dirty="0">
                <a:solidFill>
                  <a:srgbClr val="FF33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4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万多人，破坏交通线</a:t>
            </a:r>
            <a:r>
              <a:rPr lang="zh-CN" altLang="zh-CN" sz="2400" b="1" dirty="0">
                <a:solidFill>
                  <a:srgbClr val="FF33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2000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多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公里，拔掉据点近</a:t>
            </a:r>
            <a:r>
              <a:rPr lang="zh-CN" altLang="zh-CN" sz="2400" b="1" dirty="0">
                <a:solidFill>
                  <a:srgbClr val="FF3300"/>
                </a:solidFill>
                <a:latin typeface="Arial" panose="020B0604020202020204" pitchFamily="34" charset="0"/>
              </a:rPr>
              <a:t>3000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个。</a:t>
            </a:r>
            <a:endParaRPr lang="zh-CN" altLang="en-US" sz="2400" b="1" dirty="0">
              <a:solidFill>
                <a:srgbClr val="FF330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4606" name="Text Box 27"/>
          <p:cNvSpPr txBox="1"/>
          <p:nvPr/>
        </p:nvSpPr>
        <p:spPr>
          <a:xfrm>
            <a:off x="344488" y="5537200"/>
            <a:ext cx="3671887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  <a:buNone/>
            </a:pPr>
            <a:endParaRPr lang="zh-CN" altLang="zh-CN" sz="6000" dirty="0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65500" y="3400425"/>
            <a:ext cx="5386388" cy="8302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破袭日军交通线，摧毁敌人交通线两侧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及抗日根据地内的日伪据点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8" grpId="0"/>
      <p:bldP spid="23580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Text Box 2"/>
          <p:cNvSpPr txBox="1"/>
          <p:nvPr/>
        </p:nvSpPr>
        <p:spPr>
          <a:xfrm>
            <a:off x="3124200" y="1381125"/>
            <a:ext cx="3756025" cy="706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敌后战场的抗战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47107" name="Text Box 3"/>
          <p:cNvSpPr txBox="1"/>
          <p:nvPr/>
        </p:nvSpPr>
        <p:spPr>
          <a:xfrm>
            <a:off x="12700" y="1935163"/>
            <a:ext cx="9120188" cy="9525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2800" b="1" dirty="0">
                <a:latin typeface="Arial" panose="020B0604020202020204" pitchFamily="34" charset="0"/>
                <a:ea typeface="华文新魏" panose="02010800040101010101" pitchFamily="2" charset="-122"/>
              </a:rPr>
              <a:t>         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平型关大捷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（抗战以来第一次大捷，粉碎了日军不可战胜的神话。）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47109" name="Text Box 5"/>
          <p:cNvSpPr txBox="1"/>
          <p:nvPr/>
        </p:nvSpPr>
        <p:spPr>
          <a:xfrm>
            <a:off x="12700" y="3975100"/>
            <a:ext cx="8404225" cy="18145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zh-CN" sz="2800" b="1" dirty="0">
                <a:latin typeface="Arial" panose="020B0604020202020204" pitchFamily="34" charset="0"/>
                <a:ea typeface="华文新魏" panose="02010800040101010101" pitchFamily="2" charset="-122"/>
              </a:rPr>
              <a:t>         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百团大战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（有力地打击了日军侵略气焰，提高了共产党和八路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军威望，振奋了全国军民争取抗战胜利的信心）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6863" y="3022600"/>
            <a:ext cx="7691437" cy="9525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抗日根据地的建立与发展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（延安成为敌后战场的战略总后方和指挥中枢）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3825" y="5664200"/>
            <a:ext cx="8405813" cy="9525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敌后战场与正面战场相互配合，构成了中国抗日战争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sym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的整体。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016250" y="218440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课堂小结</a:t>
            </a:r>
            <a:endParaRPr lang="zh-CN" altLang="en-US" sz="4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9" grpId="0"/>
      <p:bldP spid="2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Text Box 2"/>
          <p:cNvSpPr txBox="1"/>
          <p:nvPr/>
        </p:nvSpPr>
        <p:spPr>
          <a:xfrm>
            <a:off x="358775" y="1392238"/>
            <a:ext cx="8640763" cy="284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6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中国抗战以来的第一次大捷是（     ）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6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A.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平型关大捷            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B.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台儿庄战役   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6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C. 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徐州会战             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D. 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百团大战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60000"/>
              </a:lnSpc>
              <a:buFont typeface="Arial" panose="020B0604020202020204" pitchFamily="34" charset="0"/>
              <a:buNone/>
            </a:pP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8132" name="Text Box 4"/>
          <p:cNvSpPr txBox="1"/>
          <p:nvPr/>
        </p:nvSpPr>
        <p:spPr>
          <a:xfrm>
            <a:off x="5940425" y="1557338"/>
            <a:ext cx="819150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A</a:t>
            </a:r>
            <a:endParaRPr lang="en-US" altLang="zh-CN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8133" name="Text Box 5"/>
          <p:cNvSpPr txBox="1"/>
          <p:nvPr/>
        </p:nvSpPr>
        <p:spPr>
          <a:xfrm>
            <a:off x="2928938" y="4178300"/>
            <a:ext cx="8207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C</a:t>
            </a:r>
            <a:endParaRPr lang="en-US" altLang="zh-CN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6630" name="文本框 1"/>
          <p:cNvSpPr txBox="1"/>
          <p:nvPr/>
        </p:nvSpPr>
        <p:spPr>
          <a:xfrm>
            <a:off x="573088" y="3768725"/>
            <a:ext cx="7173912" cy="18145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latin typeface="Arial" panose="020B0604020202020204" pitchFamily="34" charset="0"/>
              </a:rPr>
              <a:t>、抗日战争时期，敌后战场的战略总后方与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指挥中枢是（         ）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A.</a:t>
            </a:r>
            <a:r>
              <a:rPr lang="zh-CN" altLang="en-US" sz="2800" b="1" dirty="0">
                <a:latin typeface="Arial" panose="020B0604020202020204" pitchFamily="34" charset="0"/>
              </a:rPr>
              <a:t>瑞金         </a:t>
            </a:r>
            <a:r>
              <a:rPr lang="en-US" altLang="zh-CN" sz="2800" b="1" dirty="0">
                <a:latin typeface="Arial" panose="020B0604020202020204" pitchFamily="34" charset="0"/>
              </a:rPr>
              <a:t>B.</a:t>
            </a:r>
            <a:r>
              <a:rPr lang="zh-CN" altLang="en-US" sz="2800" b="1" dirty="0">
                <a:latin typeface="Arial" panose="020B0604020202020204" pitchFamily="34" charset="0"/>
              </a:rPr>
              <a:t>太原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C.</a:t>
            </a:r>
            <a:r>
              <a:rPr lang="zh-CN" altLang="en-US" sz="2800" b="1" dirty="0">
                <a:latin typeface="Arial" panose="020B0604020202020204" pitchFamily="34" charset="0"/>
              </a:rPr>
              <a:t>延安         </a:t>
            </a:r>
            <a:r>
              <a:rPr lang="en-US" altLang="zh-CN" sz="2800" b="1" dirty="0">
                <a:latin typeface="Arial" panose="020B0604020202020204" pitchFamily="34" charset="0"/>
              </a:rPr>
              <a:t>D.</a:t>
            </a:r>
            <a:r>
              <a:rPr lang="zh-CN" altLang="en-US" sz="2800" b="1" dirty="0">
                <a:latin typeface="Arial" panose="020B0604020202020204" pitchFamily="34" charset="0"/>
              </a:rPr>
              <a:t>西柏坡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39745" y="335280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课堂练习</a:t>
            </a:r>
            <a:endParaRPr lang="zh-CN" altLang="en-US" sz="4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 bldLvl="0"/>
      <p:bldP spid="48133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5" name="Text Box 3"/>
          <p:cNvSpPr txBox="1"/>
          <p:nvPr/>
        </p:nvSpPr>
        <p:spPr>
          <a:xfrm>
            <a:off x="5153025" y="1141413"/>
            <a:ext cx="819150" cy="644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D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7651" name="文本框 1"/>
          <p:cNvSpPr txBox="1"/>
          <p:nvPr/>
        </p:nvSpPr>
        <p:spPr>
          <a:xfrm>
            <a:off x="376238" y="979488"/>
            <a:ext cx="6148387" cy="3706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3.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百团大战的主要作战目标（     ）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A.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显示中国人民强大的武装力量   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B.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阻止日军对正面战场的进攻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C.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坚定全国人民坚持抗战的决心   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D.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破坏敌人的交通线，摧毁日伪军的据点 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bldLvl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文本框 99"/>
          <p:cNvSpPr txBox="1"/>
          <p:nvPr/>
        </p:nvSpPr>
        <p:spPr>
          <a:xfrm>
            <a:off x="179388" y="1109663"/>
            <a:ext cx="8178800" cy="4830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、小明同学在搜索引擎中输入了“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1937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年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9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月” “八路军”“第一次大捷”三个关键词，你认为最有可能出现的历史事件是                 （   ）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．平型关大捷       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．台儿庄战役   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．百团大战         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D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．西安事变   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、抗日战争时期的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军政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》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杂志刊诗一首：“晴天霹雳太行头，万里阴霾一鼓收。英帅朱彭筹此役，竟扶危局定神州。”这首诗描绘的是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1940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年中国军队主动出击日军的最大规模战役。这场战役（   ）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A.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平型关大捷      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B.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百团大战    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C.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淞沪会战        </a:t>
            </a: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D.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台儿庄战役   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486650" y="1831975"/>
            <a:ext cx="871538" cy="1290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6000" b="1" dirty="0">
                <a:solidFill>
                  <a:srgbClr val="FF0000"/>
                </a:solidFill>
                <a:latin typeface="宋体" panose="02010600030101010101" pitchFamily="2" charset="-122"/>
              </a:rPr>
              <a:t>A</a:t>
            </a:r>
            <a:endParaRPr lang="en-US" altLang="zh-CN" sz="60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486650" y="4354513"/>
            <a:ext cx="566738" cy="10144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6000" b="1" dirty="0">
                <a:solidFill>
                  <a:srgbClr val="FF0000"/>
                </a:solidFill>
                <a:latin typeface="宋体" panose="02010600030101010101" pitchFamily="2" charset="-122"/>
              </a:rPr>
              <a:t>B</a:t>
            </a:r>
            <a:endParaRPr lang="en-US" altLang="zh-CN" sz="60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1738</Words>
  <Application>WPS 演示</Application>
  <PresentationFormat>宽屏</PresentationFormat>
  <Paragraphs>177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8" baseType="lpstr">
      <vt:lpstr>Arial</vt:lpstr>
      <vt:lpstr>宋体</vt:lpstr>
      <vt:lpstr>Wingdings</vt:lpstr>
      <vt:lpstr>微软雅黑 Light</vt:lpstr>
      <vt:lpstr>微软雅黑</vt:lpstr>
      <vt:lpstr>Arial Unicode MS</vt:lpstr>
      <vt:lpstr>Calibri</vt:lpstr>
      <vt:lpstr>Times New Roman</vt:lpstr>
      <vt:lpstr>华文中宋</vt:lpstr>
      <vt:lpstr>黑体</vt:lpstr>
      <vt:lpstr>Tahoma</vt:lpstr>
      <vt:lpstr>华文新魏</vt:lpstr>
      <vt:lpstr>草檀斋毛泽东字体</vt:lpstr>
      <vt:lpstr>楷体_GB2312</vt:lpstr>
      <vt:lpstr>新宋体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敌后战场的作用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黄明福</cp:lastModifiedBy>
  <cp:revision>122</cp:revision>
  <dcterms:created xsi:type="dcterms:W3CDTF">2017-08-03T09:01:00Z</dcterms:created>
  <dcterms:modified xsi:type="dcterms:W3CDTF">2018-08-08T09:46:14Z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