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fntdata" ContentType="application/x-fontdata"/>
  <Default Extension="wmf" ContentType="image/x-wmf"/>
  <Default Extension="png" ContentType="image/png"/>
  <Default Extension="svg" ContentType="image/svg"/>
  <Override PartName="/docProps/app.xml" ContentType="application/vnd.openxmlformats-officedocument.extended-properties+xml"/>
  <Override PartName="/docProps/core.xml" ContentType="application/vnd.openxmlformats-package.core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4-->
<p:presentation xmlns:r="http://schemas.openxmlformats.org/officeDocument/2006/relationships" xmlns:a="http://schemas.openxmlformats.org/drawingml/2006/main" xmlns:p="http://schemas.openxmlformats.org/presentationml/2006/main" embedTrueTypeFonts="1" saveSubsetFonts="1">
  <p:sldMasterIdLst>
    <p:sldMasterId id="2147483648" r:id="rId2"/>
  </p:sldMasterIdLst>
  <p:notesMasterIdLst>
    <p:notesMasterId r:id="rId3"/>
  </p:notesMasterIdLst>
  <p:sldIdLst>
    <p:sldId id="495" r:id="rId4"/>
    <p:sldId id="769" r:id="rId5"/>
    <p:sldId id="770" r:id="rId6"/>
    <p:sldId id="771" r:id="rId7"/>
    <p:sldId id="772" r:id="rId8"/>
    <p:sldId id="737" r:id="rId9"/>
    <p:sldId id="258" r:id="rId10"/>
    <p:sldId id="738" r:id="rId11"/>
    <p:sldId id="663" r:id="rId12"/>
    <p:sldId id="664" r:id="rId13"/>
    <p:sldId id="740" r:id="rId14"/>
    <p:sldId id="741" r:id="rId15"/>
    <p:sldId id="667" r:id="rId16"/>
    <p:sldId id="743" r:id="rId17"/>
    <p:sldId id="666" r:id="rId18"/>
    <p:sldId id="686" r:id="rId19"/>
    <p:sldId id="742" r:id="rId20"/>
    <p:sldId id="655" r:id="rId21"/>
    <p:sldId id="668" r:id="rId22"/>
    <p:sldId id="669" r:id="rId23"/>
    <p:sldId id="707" r:id="rId24"/>
    <p:sldId id="670" r:id="rId25"/>
    <p:sldId id="687" r:id="rId26"/>
    <p:sldId id="744" r:id="rId27"/>
    <p:sldId id="672" r:id="rId28"/>
    <p:sldId id="745" r:id="rId29"/>
    <p:sldId id="673" r:id="rId30"/>
    <p:sldId id="725" r:id="rId31"/>
    <p:sldId id="675" r:id="rId32"/>
    <p:sldId id="676" r:id="rId33"/>
    <p:sldId id="677" r:id="rId34"/>
    <p:sldId id="747" r:id="rId35"/>
    <p:sldId id="704" r:id="rId36"/>
    <p:sldId id="706" r:id="rId37"/>
    <p:sldId id="683" r:id="rId38"/>
    <p:sldId id="660" r:id="rId39"/>
    <p:sldId id="723" r:id="rId40"/>
  </p:sldIdLst>
  <p:sldSz cx="12192000" cy="6858000"/>
  <p:notesSz cx="7103745" cy="10234295"/>
  <p:embeddedFontLst>
    <p:embeddedFont>
      <p:font typeface="黑体" panose="02010609060101010101" charset="-122"/>
      <p:regular r:id="rId42"/>
    </p:embeddedFont>
    <p:embeddedFont>
      <p:font typeface="仿宋" panose="02010609060101010101" charset="-122"/>
      <p:regular r:id="rId43"/>
    </p:embeddedFont>
    <p:embeddedFont>
      <p:font typeface="Calibri" panose="020F0502020204030204" charset="0"/>
      <p:regular r:id="rId44"/>
      <p:bold r:id="rId45"/>
      <p:italic r:id="rId46"/>
      <p:boldItalic r:id="rId47"/>
    </p:embeddedFont>
    <p:embeddedFont>
      <p:font typeface="方正清刻本悦宋简体" panose="02000000000000000000" charset="-122"/>
      <p:regular r:id="rId48"/>
    </p:embeddedFont>
    <p:embeddedFont>
      <p:font typeface="方正小标宋_GBK" panose="02000000000000000000" charset="-122"/>
      <p:regular r:id="rId49"/>
    </p:embeddedFont>
    <p:embeddedFont>
      <p:font typeface="楷体" panose="02010609060101010101" charset="-122"/>
      <p:regular r:id="rId50"/>
    </p:embeddedFont>
    <p:embeddedFont>
      <p:font typeface="隶书" panose="02010509060101010101" pitchFamily="1" charset="-122"/>
      <p:regular r:id="rId51"/>
    </p:embeddedFont>
    <p:embeddedFont>
      <p:font typeface="方正启体_GBK" panose="02000000000000000000" charset="-122"/>
      <p:regular r:id="rId52"/>
    </p:embeddedFont>
    <p:embeddedFont>
      <p:font typeface="微软雅黑" panose="020B0503020204020204" charset="-122"/>
      <p:regular r:id="rId53"/>
    </p:embeddedFont>
    <p:embeddedFont>
      <p:font typeface="PMingLiU" panose="02020500000000000000" pitchFamily="18" charset="-120"/>
      <p:regular r:id="rId54"/>
    </p:embeddedFont>
    <p:embeddedFont>
      <p:font typeface="方正粗黑宋简体" panose="02000000000000000000" charset="-122"/>
      <p:regular r:id="rId55"/>
    </p:embeddedFont>
    <p:embeddedFont>
      <p:font typeface="Calibri Light" panose="020F0302020204030204" charset="0"/>
      <p:regular r:id="rId56"/>
      <p:italic r:id="rId57"/>
    </p:embeddedFont>
    <p:embeddedFont>
      <p:font typeface="华文行楷" panose="02010800040101010101" charset="-122"/>
      <p:regular r:id="rId58"/>
    </p:embeddedFont>
  </p:embeddedFontLst>
  <p:custDataLst>
    <p:tags r:id="rId4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Lenovo User" initials="L" lastIdx="0" clrIdx="0"/>
  <p:cmAuthor id="2" name="walkinnet" initials="w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fill>
          <a:solidFill>
            <a:schemeClr val="accent2">
              <a:tint val="40000"/>
            </a:schemeClr>
          </a:solidFill>
        </a:fill>
      </a:tcStyle>
    </a:band1H>
    <a:band1V>
      <a:tcStyle>
        <a:fill>
          <a:solidFill>
            <a:schemeClr val="accent2">
              <a:tint val="40000"/>
            </a:schemeClr>
          </a:solidFill>
        </a:fill>
      </a:tcStyle>
    </a:band1V>
    <a:lastCol>
      <a:tcTxStyle b="on"/>
    </a:lastCol>
    <a:firstCol>
      <a:tcTxStyle b="on"/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fill>
          <a:solidFill>
            <a:schemeClr val="accent2">
              <a:tint val="20000"/>
            </a:schemeClr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slide" Target="slides/slide37.xml" /><Relationship Id="rId41" Type="http://schemas.openxmlformats.org/officeDocument/2006/relationships/tags" Target="tags/tag47.xml" /><Relationship Id="rId42" Type="http://schemas.openxmlformats.org/officeDocument/2006/relationships/font" Target="fonts/font1.fntdata" /><Relationship Id="rId43" Type="http://schemas.openxmlformats.org/officeDocument/2006/relationships/font" Target="fonts/font2.fntdata" /><Relationship Id="rId44" Type="http://schemas.openxmlformats.org/officeDocument/2006/relationships/font" Target="fonts/font3.fntdata" /><Relationship Id="rId45" Type="http://schemas.openxmlformats.org/officeDocument/2006/relationships/font" Target="fonts/font4.fntdata" /><Relationship Id="rId46" Type="http://schemas.openxmlformats.org/officeDocument/2006/relationships/font" Target="fonts/font5.fntdata" /><Relationship Id="rId47" Type="http://schemas.openxmlformats.org/officeDocument/2006/relationships/font" Target="fonts/font6.fntdata" /><Relationship Id="rId48" Type="http://schemas.openxmlformats.org/officeDocument/2006/relationships/font" Target="fonts/font7.fntdata" /><Relationship Id="rId49" Type="http://schemas.openxmlformats.org/officeDocument/2006/relationships/font" Target="fonts/font8.fntdata" /><Relationship Id="rId5" Type="http://schemas.openxmlformats.org/officeDocument/2006/relationships/slide" Target="slides/slide2.xml" /><Relationship Id="rId50" Type="http://schemas.openxmlformats.org/officeDocument/2006/relationships/font" Target="fonts/font9.fntdata" /><Relationship Id="rId51" Type="http://schemas.openxmlformats.org/officeDocument/2006/relationships/font" Target="fonts/font10.fntdata" /><Relationship Id="rId52" Type="http://schemas.openxmlformats.org/officeDocument/2006/relationships/font" Target="fonts/font11.fntdata" /><Relationship Id="rId53" Type="http://schemas.openxmlformats.org/officeDocument/2006/relationships/font" Target="fonts/font12.fntdata" /><Relationship Id="rId54" Type="http://schemas.openxmlformats.org/officeDocument/2006/relationships/font" Target="fonts/font13.fntdata" /><Relationship Id="rId55" Type="http://schemas.openxmlformats.org/officeDocument/2006/relationships/font" Target="fonts/font14.fntdata" /><Relationship Id="rId56" Type="http://schemas.openxmlformats.org/officeDocument/2006/relationships/font" Target="fonts/font15.fntdata" /><Relationship Id="rId57" Type="http://schemas.openxmlformats.org/officeDocument/2006/relationships/font" Target="fonts/font16.fntdata" /><Relationship Id="rId58" Type="http://schemas.openxmlformats.org/officeDocument/2006/relationships/font" Target="fonts/font17.fntdata" /><Relationship Id="rId59" Type="http://schemas.openxmlformats.org/officeDocument/2006/relationships/presProps" Target="presProps.xml" /><Relationship Id="rId6" Type="http://schemas.openxmlformats.org/officeDocument/2006/relationships/slide" Target="slides/slide3.xml" /><Relationship Id="rId60" Type="http://schemas.openxmlformats.org/officeDocument/2006/relationships/viewProps" Target="viewProps.xml" /><Relationship Id="rId61" Type="http://schemas.openxmlformats.org/officeDocument/2006/relationships/theme" Target="theme/theme1.xml" /><Relationship Id="rId62" Type="http://schemas.openxmlformats.org/officeDocument/2006/relationships/tableStyles" Target="tableStyles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167998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42770" y="1431824"/>
            <a:ext cx="6872756" cy="3865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35830" y="5512523"/>
            <a:ext cx="5886637" cy="451024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167998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C58DA-FD46-43F5-9D4A-8F71B0591444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C58DA-FD46-43F5-9D4A-8F71B0591444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C58DA-FD46-43F5-9D4A-8F71B0591444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C58DA-FD46-43F5-9D4A-8F71B0591444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.wmf" /><Relationship Id="rId4" Type="http://schemas.openxmlformats.org/officeDocument/2006/relationships/tags" Target="../tags/tag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3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4.png" /><Relationship Id="rId4" Type="http://schemas.openxmlformats.org/officeDocument/2006/relationships/image" Target="../media/image5.sv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jpeg" /><Relationship Id="rId3" Type="http://schemas.openxmlformats.org/officeDocument/2006/relationships/image" Target="../media/image7.jpeg" /><Relationship Id="rId4" Type="http://schemas.openxmlformats.org/officeDocument/2006/relationships/image" Target="../media/image8.png" /><Relationship Id="rId5" Type="http://schemas.openxmlformats.org/officeDocument/2006/relationships/image" Target="../media/image4.png" /><Relationship Id="rId6" Type="http://schemas.openxmlformats.org/officeDocument/2006/relationships/image" Target="../media/image9.sv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Relationship Id="rId4" Type="http://schemas.openxmlformats.org/officeDocument/2006/relationships/image" Target="../media/image12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Relationship Id="rId3" Type="http://schemas.openxmlformats.org/officeDocument/2006/relationships/image" Target="../media/image14.png" /><Relationship Id="rId4" Type="http://schemas.openxmlformats.org/officeDocument/2006/relationships/image" Target="../media/image15.png" /><Relationship Id="rId5" Type="http://schemas.openxmlformats.org/officeDocument/2006/relationships/image" Target="../media/image16.png" /><Relationship Id="rId6" Type="http://schemas.openxmlformats.org/officeDocument/2006/relationships/image" Target="../media/image17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Relationship Id="rId3" Type="http://schemas.openxmlformats.org/officeDocument/2006/relationships/image" Target="../media/image18.sv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Relationship Id="rId4" Type="http://schemas.openxmlformats.org/officeDocument/2006/relationships/image" Target="../media/image23.sv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Relationship Id="rId4" Type="http://schemas.openxmlformats.org/officeDocument/2006/relationships/image" Target="../media/image24.sv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25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3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png" /><Relationship Id="rId3" Type="http://schemas.openxmlformats.org/officeDocument/2006/relationships/image" Target="../media/image27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png" /><Relationship Id="rId3" Type="http://schemas.openxmlformats.org/officeDocument/2006/relationships/image" Target="../media/image4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31.png" /><Relationship Id="rId4" Type="http://schemas.openxmlformats.org/officeDocument/2006/relationships/image" Target="../media/image32.png" /><Relationship Id="rId5" Type="http://schemas.openxmlformats.org/officeDocument/2006/relationships/image" Target="../media/image4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png" /><Relationship Id="rId3" Type="http://schemas.openxmlformats.org/officeDocument/2006/relationships/image" Target="../media/image4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2.xml" /><Relationship Id="rId11" Type="http://schemas.openxmlformats.org/officeDocument/2006/relationships/tags" Target="../tags/tag13.xml" /><Relationship Id="rId12" Type="http://schemas.openxmlformats.org/officeDocument/2006/relationships/tags" Target="../tags/tag14.xml" /><Relationship Id="rId13" Type="http://schemas.openxmlformats.org/officeDocument/2006/relationships/tags" Target="../tags/tag15.xml" /><Relationship Id="rId14" Type="http://schemas.openxmlformats.org/officeDocument/2006/relationships/tags" Target="../tags/tag16.xml" /><Relationship Id="rId15" Type="http://schemas.openxmlformats.org/officeDocument/2006/relationships/tags" Target="../tags/tag17.xml" /><Relationship Id="rId16" Type="http://schemas.openxmlformats.org/officeDocument/2006/relationships/tags" Target="../tags/tag18.xml" /><Relationship Id="rId17" Type="http://schemas.openxmlformats.org/officeDocument/2006/relationships/tags" Target="../tags/tag19.xml" /><Relationship Id="rId18" Type="http://schemas.openxmlformats.org/officeDocument/2006/relationships/tags" Target="../tags/tag20.xml" /><Relationship Id="rId19" Type="http://schemas.openxmlformats.org/officeDocument/2006/relationships/tags" Target="../tags/tag21.xml" /><Relationship Id="rId2" Type="http://schemas.openxmlformats.org/officeDocument/2006/relationships/tags" Target="../tags/tag4.xml" /><Relationship Id="rId20" Type="http://schemas.openxmlformats.org/officeDocument/2006/relationships/tags" Target="../tags/tag22.xml" /><Relationship Id="rId21" Type="http://schemas.openxmlformats.org/officeDocument/2006/relationships/tags" Target="../tags/tag23.xml" /><Relationship Id="rId22" Type="http://schemas.openxmlformats.org/officeDocument/2006/relationships/tags" Target="../tags/tag24.xml" /><Relationship Id="rId3" Type="http://schemas.openxmlformats.org/officeDocument/2006/relationships/tags" Target="../tags/tag5.xml" /><Relationship Id="rId4" Type="http://schemas.openxmlformats.org/officeDocument/2006/relationships/tags" Target="../tags/tag6.xml" /><Relationship Id="rId5" Type="http://schemas.openxmlformats.org/officeDocument/2006/relationships/tags" Target="../tags/tag7.xml" /><Relationship Id="rId6" Type="http://schemas.openxmlformats.org/officeDocument/2006/relationships/tags" Target="../tags/tag8.xml" /><Relationship Id="rId7" Type="http://schemas.openxmlformats.org/officeDocument/2006/relationships/tags" Target="../tags/tag9.xml" /><Relationship Id="rId8" Type="http://schemas.openxmlformats.org/officeDocument/2006/relationships/tags" Target="../tags/tag10.xml" /><Relationship Id="rId9" Type="http://schemas.openxmlformats.org/officeDocument/2006/relationships/tags" Target="../tags/tag11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33.xml" /><Relationship Id="rId11" Type="http://schemas.openxmlformats.org/officeDocument/2006/relationships/tags" Target="../tags/tag34.xml" /><Relationship Id="rId12" Type="http://schemas.openxmlformats.org/officeDocument/2006/relationships/tags" Target="../tags/tag35.xml" /><Relationship Id="rId13" Type="http://schemas.openxmlformats.org/officeDocument/2006/relationships/tags" Target="../tags/tag36.xml" /><Relationship Id="rId14" Type="http://schemas.openxmlformats.org/officeDocument/2006/relationships/tags" Target="../tags/tag37.xml" /><Relationship Id="rId15" Type="http://schemas.openxmlformats.org/officeDocument/2006/relationships/tags" Target="../tags/tag38.xml" /><Relationship Id="rId16" Type="http://schemas.openxmlformats.org/officeDocument/2006/relationships/tags" Target="../tags/tag39.xml" /><Relationship Id="rId17" Type="http://schemas.openxmlformats.org/officeDocument/2006/relationships/tags" Target="../tags/tag40.xml" /><Relationship Id="rId18" Type="http://schemas.openxmlformats.org/officeDocument/2006/relationships/tags" Target="../tags/tag41.xml" /><Relationship Id="rId19" Type="http://schemas.openxmlformats.org/officeDocument/2006/relationships/tags" Target="../tags/tag42.xml" /><Relationship Id="rId2" Type="http://schemas.openxmlformats.org/officeDocument/2006/relationships/tags" Target="../tags/tag25.xml" /><Relationship Id="rId20" Type="http://schemas.openxmlformats.org/officeDocument/2006/relationships/tags" Target="../tags/tag43.xml" /><Relationship Id="rId21" Type="http://schemas.openxmlformats.org/officeDocument/2006/relationships/tags" Target="../tags/tag44.xml" /><Relationship Id="rId22" Type="http://schemas.openxmlformats.org/officeDocument/2006/relationships/tags" Target="../tags/tag45.xml" /><Relationship Id="rId3" Type="http://schemas.openxmlformats.org/officeDocument/2006/relationships/tags" Target="../tags/tag26.xml" /><Relationship Id="rId4" Type="http://schemas.openxmlformats.org/officeDocument/2006/relationships/tags" Target="../tags/tag27.xml" /><Relationship Id="rId5" Type="http://schemas.openxmlformats.org/officeDocument/2006/relationships/tags" Target="../tags/tag28.xml" /><Relationship Id="rId6" Type="http://schemas.openxmlformats.org/officeDocument/2006/relationships/tags" Target="../tags/tag29.xml" /><Relationship Id="rId7" Type="http://schemas.openxmlformats.org/officeDocument/2006/relationships/tags" Target="../tags/tag30.xml" /><Relationship Id="rId8" Type="http://schemas.openxmlformats.org/officeDocument/2006/relationships/tags" Target="../tags/tag31.xml" /><Relationship Id="rId9" Type="http://schemas.openxmlformats.org/officeDocument/2006/relationships/tags" Target="../tags/tag32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46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37160" y="186690"/>
            <a:ext cx="11859895" cy="5507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Arial" panose="020b0604020202020204" pitchFamily="34" charset="0"/>
            </a:pPr>
            <a:r>
              <a:rPr lang="en-US" altLang="zh-CN" sz="4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</a:t>
            </a:r>
            <a:endParaRPr lang="en-US" altLang="zh-CN" sz="4400" b="1">
              <a:solidFill>
                <a:schemeClr val="tx1"/>
              </a:solidFill>
              <a:latin typeface="宋体" pitchFamily="2" charset="-122"/>
              <a:ea typeface="宋体" panose="02010600030101010101" pitchFamily="2" charset="-122"/>
              <a:sym typeface="+mn-ea"/>
            </a:endParaRPr>
          </a:p>
          <a:p>
            <a:pPr algn="l">
              <a:buFont typeface="Arial" panose="020b0604020202020204" pitchFamily="34" charset="0"/>
            </a:pPr>
            <a:r>
              <a:rPr lang="en-US" altLang="zh-CN" sz="4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</a:t>
            </a:r>
            <a:r>
              <a:rPr lang="zh-CN" altLang="en-US" sz="4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第</a:t>
            </a:r>
            <a:r>
              <a:rPr lang="en-US" altLang="zh-CN" sz="4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4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课 中国古代政治体制的形成与发展</a:t>
            </a:r>
            <a:endParaRPr lang="zh-CN" altLang="en-US" sz="4400" b="1">
              <a:solidFill>
                <a:schemeClr val="tx1"/>
              </a:solidFill>
              <a:latin typeface="宋体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endParaRPr lang="zh-CN" sz="4400">
              <a:solidFill>
                <a:schemeClr val="tx1"/>
              </a:solidFill>
              <a:latin typeface="黑体" panose="02010609060101010101" charset="-122"/>
              <a:ea typeface="黑体"/>
              <a:sym typeface="+mn-ea"/>
            </a:endParaRPr>
          </a:p>
          <a:p>
            <a:pPr algn="l"/>
            <a:r>
              <a:rPr lang="zh-CN" sz="4400">
                <a:solidFill>
                  <a:schemeClr val="tx1"/>
                </a:solidFill>
                <a:latin typeface="黑体" panose="02010609060101010101" charset="-122"/>
                <a:ea typeface="黑体"/>
                <a:sym typeface="+mn-ea"/>
              </a:rPr>
              <a:t>【课程标准】了解中国古代政治体制在秦朝建立前后的巨大变化；通过宰相制度和地方行政层级管理的变化，认识自秦起君主专制中央集权政治体制的演变线索。</a:t>
            </a:r>
            <a:endParaRPr lang="zh-CN" altLang="en-US" sz="4400" b="0">
              <a:solidFill>
                <a:srgbClr val="97312C"/>
              </a:solidFill>
              <a:latin typeface="黑体" panose="02010609060101010101" charset="-122"/>
              <a:ea typeface="黑体"/>
            </a:endParaRPr>
          </a:p>
          <a:p>
            <a:pPr algn="r"/>
            <a:endParaRPr lang="zh-CN" altLang="en-US" sz="440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华康标题宋W9" charset="0"/>
              <a:ea typeface="华康标题宋W9" panose="02020909000000000000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2" name="文本框 51"/>
          <p:cNvSpPr txBox="1"/>
          <p:nvPr/>
        </p:nvSpPr>
        <p:spPr>
          <a:xfrm>
            <a:off x="397510" y="330200"/>
            <a:ext cx="711073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rgbClr val="004D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教学目标</a:t>
            </a:r>
            <a:endParaRPr lang="zh-CN" altLang="en-US" sz="4800">
              <a:solidFill>
                <a:srgbClr val="004DA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114935" y="1160780"/>
          <a:ext cx="11854180" cy="53676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6125"/>
                <a:gridCol w="9838055"/>
              </a:tblGrid>
              <a:tr h="1319530"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zh-CN" sz="2400" b="1" smtClean="0">
                          <a:solidFill>
                            <a:srgbClr val="034694"/>
                          </a:solidFill>
                        </a:rPr>
                        <a:t>【</a:t>
                      </a:r>
                      <a:r>
                        <a:rPr lang="zh-CN" altLang="en-US" sz="2400" b="1" smtClean="0">
                          <a:solidFill>
                            <a:srgbClr val="034694"/>
                          </a:solidFill>
                        </a:rPr>
                        <a:t>唯物史观</a:t>
                      </a:r>
                      <a:r>
                        <a:rPr lang="en-US" altLang="zh-CN" sz="2400" b="1" smtClean="0">
                          <a:solidFill>
                            <a:srgbClr val="034694"/>
                          </a:solidFill>
                        </a:rPr>
                        <a:t>】</a:t>
                      </a:r>
                      <a:endParaRPr lang="en-US" altLang="zh-CN" sz="2400" b="1" smtClean="0">
                        <a:solidFill>
                          <a:srgbClr val="034694"/>
                        </a:solidFill>
                      </a:endParaRPr>
                    </a:p>
                  </a:txBody>
                  <a:tcPr marL="68577" marR="68577" marT="34297" marB="3429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通过学习，运用生产力与生产关系</a:t>
                      </a:r>
                      <a:r>
                        <a:rPr lang="en-US" altLang="zh-CN" sz="1800" b="1" smtClean="0">
                          <a:solidFill>
                            <a:schemeClr val="tx1"/>
                          </a:solidFill>
                        </a:rPr>
                        <a:t>﹑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经济基础与上层建筑关系的理论，客观辩证地认识中国古代社会经济发展对</a:t>
                      </a:r>
                      <a:r>
                        <a:rPr lang="zh-CN" altLang="en-US" sz="1800" b="1">
                          <a:sym typeface="+mn-ea"/>
                        </a:rPr>
                        <a:t>中国古代政治体制的形成与发展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的影响，培养学生用历史唯物主义和辩证唯物主义分析历史问题的能力。</a:t>
                      </a:r>
                      <a:endParaRPr lang="zh-CN" altLang="en-US" sz="1800" b="1" smtClean="0">
                        <a:solidFill>
                          <a:schemeClr val="tx1"/>
                        </a:solidFill>
                      </a:endParaRPr>
                    </a:p>
                  </a:txBody>
                  <a:tcPr marL="68577" marR="68577" marT="34297" marB="3429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6145"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zh-CN" sz="2400" b="1" smtClean="0">
                          <a:solidFill>
                            <a:srgbClr val="034694"/>
                          </a:solidFill>
                        </a:rPr>
                        <a:t>【</a:t>
                      </a:r>
                      <a:r>
                        <a:rPr lang="zh-CN" altLang="en-US" sz="2400" b="1" smtClean="0">
                          <a:solidFill>
                            <a:srgbClr val="034694"/>
                          </a:solidFill>
                        </a:rPr>
                        <a:t>时空观念</a:t>
                      </a:r>
                      <a:r>
                        <a:rPr lang="en-US" altLang="zh-CN" sz="2400" b="1" smtClean="0">
                          <a:solidFill>
                            <a:srgbClr val="034694"/>
                          </a:solidFill>
                        </a:rPr>
                        <a:t>】</a:t>
                      </a:r>
                      <a:endParaRPr lang="en-US" altLang="zh-CN" sz="2400" b="1" smtClean="0">
                        <a:solidFill>
                          <a:srgbClr val="034694"/>
                        </a:solidFill>
                      </a:endParaRPr>
                    </a:p>
                  </a:txBody>
                  <a:tcPr marL="68577" marR="68577" marT="34297" marB="3429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通过</a:t>
                      </a:r>
                      <a:r>
                        <a:rPr lang="en-US" altLang="zh-CN" sz="1800" b="1" smtClean="0">
                          <a:solidFill>
                            <a:schemeClr val="tx1"/>
                          </a:solidFill>
                        </a:rPr>
                        <a:t>《</a:t>
                      </a:r>
                      <a:r>
                        <a:rPr lang="zh-CN" altLang="en-US" sz="1800" b="1">
                          <a:solidFill>
                            <a:schemeClr val="tx1"/>
                          </a:solidFill>
                          <a:sym typeface="+mn-ea"/>
                        </a:rPr>
                        <a:t>中国古代政治体制的形成与发展</a:t>
                      </a:r>
                      <a:r>
                        <a:rPr lang="en-US" altLang="zh-CN" sz="1800" b="1" smtClean="0">
                          <a:solidFill>
                            <a:schemeClr val="tx1"/>
                          </a:solidFill>
                        </a:rPr>
                        <a:t>》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教科书和配套课件，认识</a:t>
                      </a:r>
                      <a:r>
                        <a:rPr lang="zh-CN" altLang="en-US" sz="1800" b="1">
                          <a:solidFill>
                            <a:schemeClr val="tx1"/>
                          </a:solidFill>
                          <a:sym typeface="+mn-ea"/>
                        </a:rPr>
                        <a:t>中国古代政治体制的形成与发展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所处的特定的时空环境，抓住其特定时空背景和阶段特征。</a:t>
                      </a:r>
                      <a:endParaRPr lang="zh-CN" altLang="en-US" sz="1800" b="1" smtClean="0">
                        <a:solidFill>
                          <a:schemeClr val="tx1"/>
                        </a:solidFill>
                      </a:endParaRPr>
                    </a:p>
                  </a:txBody>
                  <a:tcPr marL="68577" marR="68577" marT="34297" marB="3429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5510"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zh-CN" sz="2400" b="1" smtClean="0">
                          <a:solidFill>
                            <a:srgbClr val="034694"/>
                          </a:solidFill>
                        </a:rPr>
                        <a:t>【</a:t>
                      </a:r>
                      <a:r>
                        <a:rPr lang="zh-CN" altLang="en-US" sz="2400" b="1" smtClean="0">
                          <a:solidFill>
                            <a:srgbClr val="034694"/>
                          </a:solidFill>
                        </a:rPr>
                        <a:t>史料实证</a:t>
                      </a:r>
                      <a:r>
                        <a:rPr lang="en-US" altLang="zh-CN" sz="2400" b="1" smtClean="0">
                          <a:solidFill>
                            <a:srgbClr val="034694"/>
                          </a:solidFill>
                        </a:rPr>
                        <a:t>】</a:t>
                      </a:r>
                      <a:endParaRPr lang="en-US" altLang="zh-CN" sz="2400" b="1" smtClean="0">
                        <a:solidFill>
                          <a:srgbClr val="034694"/>
                        </a:solidFill>
                      </a:endParaRPr>
                    </a:p>
                  </a:txBody>
                  <a:tcPr marL="68577" marR="68577" marT="34297" marB="3429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通过历史图片和历史资料提出问题、设置悬念，实证</a:t>
                      </a:r>
                      <a:r>
                        <a:rPr lang="zh-CN" altLang="en-US" sz="1800" b="1">
                          <a:solidFill>
                            <a:schemeClr val="tx1"/>
                          </a:solidFill>
                          <a:sym typeface="+mn-ea"/>
                        </a:rPr>
                        <a:t>中国古代政治体制的形成与发展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的史实、特点及影响，提高学生探究分析历史问题的能力。</a:t>
                      </a:r>
                      <a:endParaRPr lang="zh-CN" altLang="en-US" sz="1800" b="1" smtClean="0">
                        <a:solidFill>
                          <a:schemeClr val="tx1"/>
                        </a:solidFill>
                      </a:endParaRPr>
                    </a:p>
                  </a:txBody>
                  <a:tcPr marL="68577" marR="68577" marT="34297" marB="3429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9530"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zh-CN" sz="2400" b="1" smtClean="0">
                          <a:solidFill>
                            <a:srgbClr val="034694"/>
                          </a:solidFill>
                        </a:rPr>
                        <a:t>【</a:t>
                      </a:r>
                      <a:r>
                        <a:rPr lang="zh-CN" altLang="en-US" sz="2400" b="1" smtClean="0">
                          <a:solidFill>
                            <a:srgbClr val="034694"/>
                          </a:solidFill>
                        </a:rPr>
                        <a:t>历史解释</a:t>
                      </a:r>
                      <a:r>
                        <a:rPr lang="en-US" altLang="zh-CN" sz="2400" b="1" smtClean="0">
                          <a:solidFill>
                            <a:srgbClr val="034694"/>
                          </a:solidFill>
                        </a:rPr>
                        <a:t>】</a:t>
                      </a:r>
                      <a:endParaRPr lang="en-US" altLang="zh-CN" sz="2400" b="1" smtClean="0">
                        <a:solidFill>
                          <a:srgbClr val="034694"/>
                        </a:solidFill>
                      </a:endParaRPr>
                    </a:p>
                  </a:txBody>
                  <a:tcPr marL="68577" marR="68577" marT="34297" marB="3429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引导学生运用本课教材中文献资料所提供的有效信息，认识宰相制度和地方行政层级管理的变化，认识秦以来君主专制中央集权政治体制的演变线索，培养有效解读材料、自主分析归纳知识的能力。</a:t>
                      </a:r>
                      <a:endParaRPr lang="zh-CN" altLang="en-US" sz="1800" b="1" smtClean="0">
                        <a:solidFill>
                          <a:schemeClr val="tx1"/>
                        </a:solidFill>
                      </a:endParaRPr>
                    </a:p>
                  </a:txBody>
                  <a:tcPr marL="68577" marR="68577" marT="34297" marB="3429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6940"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zh-CN" sz="2400" b="1" smtClean="0">
                          <a:solidFill>
                            <a:srgbClr val="034694"/>
                          </a:solidFill>
                        </a:rPr>
                        <a:t>【</a:t>
                      </a:r>
                      <a:r>
                        <a:rPr lang="zh-CN" altLang="en-US" sz="2400" b="1" smtClean="0">
                          <a:solidFill>
                            <a:srgbClr val="034694"/>
                          </a:solidFill>
                        </a:rPr>
                        <a:t>家国情怀</a:t>
                      </a:r>
                      <a:r>
                        <a:rPr lang="en-US" altLang="zh-CN" sz="2400" b="1" smtClean="0">
                          <a:solidFill>
                            <a:srgbClr val="034694"/>
                          </a:solidFill>
                        </a:rPr>
                        <a:t>】</a:t>
                      </a:r>
                      <a:endParaRPr lang="en-US" altLang="zh-CN" sz="2400" b="1" smtClean="0">
                        <a:solidFill>
                          <a:srgbClr val="034694"/>
                        </a:solidFill>
                      </a:endParaRPr>
                    </a:p>
                  </a:txBody>
                  <a:tcPr marL="68577" marR="68577" marT="34297" marB="3429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通过教学让学生认识</a:t>
                      </a:r>
                      <a:r>
                        <a:rPr lang="zh-CN" altLang="en-US" sz="1800" b="1">
                          <a:solidFill>
                            <a:schemeClr val="tx1"/>
                          </a:solidFill>
                          <a:sym typeface="+mn-ea"/>
                        </a:rPr>
                        <a:t>中国古代政治体制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发展产生的影响，培养中华民族爱国爱家情怀。</a:t>
                      </a:r>
                      <a:endParaRPr lang="zh-CN" altLang="en-US" sz="1800" b="1" smtClean="0">
                        <a:solidFill>
                          <a:schemeClr val="tx1"/>
                        </a:solidFill>
                      </a:endParaRPr>
                    </a:p>
                  </a:txBody>
                  <a:tcPr marL="68577" marR="68577" marT="34297" marB="3429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/>
          <a:srcRect t="7647"/>
          <a:stretch>
            <a:fillRect/>
          </a:stretch>
        </p:blipFill>
        <p:spPr>
          <a:xfrm>
            <a:off x="433705" y="1457960"/>
            <a:ext cx="11325225" cy="39020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8" name="文本框 7"/>
          <p:cNvSpPr txBox="1"/>
          <p:nvPr/>
        </p:nvSpPr>
        <p:spPr>
          <a:xfrm>
            <a:off x="776605" y="5612130"/>
            <a:ext cx="105352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备注</a:t>
            </a:r>
            <a:r>
              <a:rPr lang="en-US" altLang="zh-CN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:</a:t>
            </a: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中国奴隶社会时期：</a:t>
            </a:r>
            <a:r>
              <a:rPr lang="en-US" altLang="zh-CN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BC2070-BC476</a:t>
            </a: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（夏商西周和春秋时期）；中国封建社会时期：</a:t>
            </a:r>
            <a:r>
              <a:rPr lang="en-US" altLang="zh-CN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BC476-1840</a:t>
            </a: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endParaRPr lang="zh-CN" altLang="en-US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34340" y="366395"/>
            <a:ext cx="70739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rgbClr val="004D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时空坐标</a:t>
            </a:r>
            <a:endParaRPr lang="zh-CN" altLang="en-US" sz="4800">
              <a:solidFill>
                <a:srgbClr val="004DA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2" name="文本框 51"/>
          <p:cNvSpPr txBox="1"/>
          <p:nvPr/>
        </p:nvSpPr>
        <p:spPr>
          <a:xfrm>
            <a:off x="4683760" y="366395"/>
            <a:ext cx="282448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rgbClr val="004D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时空坐标</a:t>
            </a:r>
            <a:endParaRPr lang="zh-CN" altLang="en-US" sz="4800">
              <a:solidFill>
                <a:srgbClr val="004DA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3"/>
          <a:srcRect r="9176"/>
          <a:stretch>
            <a:fillRect/>
          </a:stretch>
        </p:blipFill>
        <p:spPr>
          <a:xfrm>
            <a:off x="602615" y="1367155"/>
            <a:ext cx="10986770" cy="5200650"/>
          </a:xfrm>
          <a:prstGeom prst="rect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570" y="1068705"/>
            <a:ext cx="10944225" cy="542925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23570" y="238760"/>
            <a:ext cx="282448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rgbClr val="004DA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知识结构</a:t>
            </a:r>
            <a:endParaRPr lang="zh-CN" altLang="en-US" sz="4800">
              <a:solidFill>
                <a:srgbClr val="004DA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23" name="文本框 24579"/>
          <p:cNvSpPr txBox="1"/>
          <p:nvPr/>
        </p:nvSpPr>
        <p:spPr>
          <a:xfrm>
            <a:off x="1700530" y="423863"/>
            <a:ext cx="18716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三皇五帝</a:t>
            </a:r>
            <a:endParaRPr lang="zh-CN" altLang="en-US" sz="28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4" name="文本框 24580"/>
          <p:cNvSpPr txBox="1"/>
          <p:nvPr/>
        </p:nvSpPr>
        <p:spPr>
          <a:xfrm>
            <a:off x="1939290" y="3359785"/>
            <a:ext cx="9537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夏朝</a:t>
            </a:r>
            <a:endParaRPr lang="zh-CN" altLang="en-US" sz="28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2" name="文本框 24581"/>
          <p:cNvSpPr txBox="1"/>
          <p:nvPr/>
        </p:nvSpPr>
        <p:spPr>
          <a:xfrm>
            <a:off x="4084003" y="423863"/>
            <a:ext cx="22320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禅让制</a:t>
            </a:r>
            <a:endParaRPr lang="zh-CN" altLang="en-US" sz="2800" b="1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4" name="左大括号 24583"/>
          <p:cNvSpPr/>
          <p:nvPr/>
        </p:nvSpPr>
        <p:spPr>
          <a:xfrm>
            <a:off x="3175635" y="1419225"/>
            <a:ext cx="80010" cy="4726305"/>
          </a:xfrm>
          <a:prstGeom prst="leftBrace">
            <a:avLst>
              <a:gd name="adj1" fmla="val 41976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90" name="文本框 24589"/>
          <p:cNvSpPr txBox="1"/>
          <p:nvPr/>
        </p:nvSpPr>
        <p:spPr>
          <a:xfrm>
            <a:off x="3483610" y="1418908"/>
            <a:ext cx="129698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2800" b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建立</a:t>
            </a:r>
            <a:endParaRPr lang="zh-CN" altLang="en-US" sz="2800" b="1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92" name="文本框 24591"/>
          <p:cNvSpPr txBox="1"/>
          <p:nvPr/>
        </p:nvSpPr>
        <p:spPr>
          <a:xfrm>
            <a:off x="4865370" y="1419225"/>
            <a:ext cx="532320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公元前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2070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年，禹建立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483610" y="2120900"/>
            <a:ext cx="676529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中央：</a:t>
            </a:r>
            <a:r>
              <a:rPr lang="zh-CN" altLang="en-US" sz="2800" b="1">
                <a:solidFill>
                  <a:srgbClr val="40404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设有主管行政、军事、司法和宗教的机构与职官。对夏后氏生活的地区直接统治</a:t>
            </a:r>
            <a:endParaRPr lang="zh-CN" altLang="en-US" sz="2800" b="1">
              <a:solidFill>
                <a:srgbClr val="404040"/>
              </a:solidFill>
              <a:latin typeface="宋体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地方</a:t>
            </a:r>
            <a:r>
              <a:rPr lang="zh-CN" altLang="en-US" sz="2800" b="1">
                <a:solidFill>
                  <a:srgbClr val="40404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：主要通过控制一些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部族</a:t>
            </a:r>
            <a:r>
              <a:rPr lang="zh-CN" altLang="en-US" sz="2800" b="1">
                <a:solidFill>
                  <a:srgbClr val="40404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实行间接统治。</a:t>
            </a:r>
            <a:endParaRPr lang="zh-CN" altLang="en-US" sz="2800" b="1">
              <a:solidFill>
                <a:srgbClr val="40404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8" name="矩形 26637"/>
          <p:cNvSpPr/>
          <p:nvPr/>
        </p:nvSpPr>
        <p:spPr>
          <a:xfrm>
            <a:off x="3483610" y="5570538"/>
            <a:ext cx="226695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3.政权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性质：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750560" y="5573713"/>
            <a:ext cx="32067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sym typeface="+mn-ea"/>
              </a:rPr>
              <a:t>公天下 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  <a:sym typeface="+mn-ea"/>
              </a:rPr>
              <a:t>→  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sym typeface="+mn-ea"/>
              </a:rPr>
              <a:t>家天下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9" name="矩形 26638"/>
          <p:cNvSpPr/>
          <p:nvPr/>
        </p:nvSpPr>
        <p:spPr>
          <a:xfrm>
            <a:off x="2693035" y="860425"/>
            <a:ext cx="540385" cy="181483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权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力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传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承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9154" name="AutoShape 3"/>
          <p:cNvSpPr/>
          <p:nvPr/>
        </p:nvSpPr>
        <p:spPr>
          <a:xfrm rot="5400000">
            <a:off x="1536065" y="1408185"/>
            <a:ext cx="1760855" cy="719310"/>
          </a:xfrm>
          <a:prstGeom prst="rightArrow">
            <a:avLst>
              <a:gd name="adj1" fmla="val 38888"/>
              <a:gd name="adj2" fmla="val 75768"/>
            </a:avLst>
          </a:prstGeom>
          <a:solidFill>
            <a:srgbClr val="FF9900"/>
          </a:solidFill>
          <a:ln w="9525">
            <a:noFill/>
          </a:ln>
        </p:spPr>
        <p:txBody>
          <a:bodyPr wrap="square" lIns="0" tIns="0" rIns="0" bIns="0" anchor="ctr">
            <a:spAutoFit/>
          </a:bodyPr>
          <a:lstStyle/>
          <a:p>
            <a:endParaRPr lang="zh-CN"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00530" y="798830"/>
            <a:ext cx="459740" cy="25609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禅让制变为世袭制</a:t>
            </a:r>
            <a:endParaRPr lang="zh-CN" altLang="en-US">
              <a:latin typeface="宋体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6985"/>
            <a:ext cx="3094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一、先秦的政治体制</a:t>
            </a:r>
            <a:endParaRPr lang="zh-CN" altLang="en-US" sz="24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0" y="424180"/>
            <a:ext cx="16998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（一）夏朝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39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">
                                            <p:txEl>
                                              <p:charRg st="39" end="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2" grpId="0"/>
      <p:bldP spid="24590" grpId="0"/>
      <p:bldP spid="24592" grpId="0"/>
      <p:bldP spid="26638" grpId="0"/>
      <p:bldP spid="3" grpId="0"/>
      <p:bldP spid="26639" grpId="0"/>
      <p:bldP spid="49154" grpId="0"/>
      <p:bldP spid="307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矩形 14"/>
          <p:cNvSpPr/>
          <p:nvPr/>
        </p:nvSpPr>
        <p:spPr>
          <a:xfrm>
            <a:off x="229235" y="-8255"/>
            <a:ext cx="1050925" cy="68624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65455" y="784860"/>
            <a:ext cx="551815" cy="593979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夏（约前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2070-</a:t>
            </a:r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约前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1600)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60830" y="285750"/>
            <a:ext cx="788860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世袭制</a:t>
            </a:r>
            <a:endParaRPr lang="zh-CN" altLang="en-US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60830" y="1141095"/>
            <a:ext cx="10384790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以天下授益。三年之丧毕，</a:t>
            </a:r>
            <a:r>
              <a:rPr lang="zh-CN" altLang="en-US" sz="28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益让帝禹之子启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，而辟居箕山之阳。禹子启贤，天下属意焉。及禹崩，虽授益，益之佐禹日浅，天下未洽。故诸侯皆</a:t>
            </a:r>
            <a:r>
              <a:rPr lang="zh-CN" altLang="en-US" sz="28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去益而朝启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，曰</a:t>
            </a:r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吾君帝禹之子也</a:t>
            </a:r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《史记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·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夏本纪》</a:t>
            </a:r>
            <a:endParaRPr lang="zh-CN" altLang="en-US" sz="2800">
              <a:latin typeface="宋体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启与支党攻益，而夺之天下，是</a:t>
            </a:r>
            <a:r>
              <a:rPr lang="zh-CN" sz="28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禹名传天下于益</a:t>
            </a:r>
            <a:r>
              <a:rPr lang="zh-CN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zh-CN" sz="28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其实令启自取之。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《战国策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·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燕策一》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445260" y="5931535"/>
            <a:ext cx="1038479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zh-CN" altLang="en-US" sz="2800">
                <a:latin typeface="黑体" panose="02010609060101010101" charset="-122"/>
                <a:ea typeface="黑体"/>
                <a:cs typeface="黑体" panose="02010609060101010101" charset="-122"/>
              </a:rPr>
              <a:t>    </a:t>
            </a:r>
            <a:r>
              <a:rPr lang="zh-CN" sz="2800">
                <a:latin typeface="黑体" panose="02010609060101010101" charset="-122"/>
                <a:ea typeface="黑体"/>
                <a:cs typeface="黑体" panose="02010609060101010101" charset="-122"/>
              </a:rPr>
              <a:t>关于启的即位，为什么出现上述两种不同的说法？</a:t>
            </a:r>
            <a:endParaRPr lang="zh-CN" sz="28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pic>
        <p:nvPicPr>
          <p:cNvPr id="44" name="图片 43" descr="resource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60830" y="5864225"/>
            <a:ext cx="656590" cy="656590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707515" y="775970"/>
            <a:ext cx="8021320" cy="58775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1.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商朝的内外服体制：</a:t>
            </a:r>
            <a:endParaRPr lang="en-US" altLang="zh-CN" sz="2400" b="1">
              <a:solidFill>
                <a:srgbClr val="0000FF"/>
              </a:solidFill>
              <a:latin typeface="Times New Roman" panose="02020603050405020304" charset="0"/>
            </a:endParaRPr>
          </a:p>
          <a:p>
            <a:endParaRPr lang="en-US" altLang="zh-CN" sz="2400" b="1">
              <a:latin typeface="Times New Roman" panose="02020603050405020304" charset="0"/>
            </a:endParaRPr>
          </a:p>
          <a:p>
            <a:r>
              <a:rPr lang="en-US" altLang="zh-CN" sz="2400" b="1">
                <a:solidFill>
                  <a:srgbClr val="990000"/>
                </a:solidFill>
                <a:latin typeface="Times New Roman" panose="02020603050405020304" charset="0"/>
                <a:ea typeface="隶书" panose="02010509060101010101" pitchFamily="1" charset="-122"/>
                <a:sym typeface="+mn-ea"/>
              </a:rPr>
              <a:t>      </a:t>
            </a:r>
            <a:r>
              <a:rPr lang="zh-CN" altLang="en-US" sz="2400" b="1">
                <a:solidFill>
                  <a:srgbClr val="990000"/>
                </a:solidFill>
                <a:latin typeface="Times New Roman" panose="02020603050405020304" charset="0"/>
                <a:ea typeface="隶书" panose="02010509060101010101" pitchFamily="1" charset="-122"/>
                <a:sym typeface="+mn-ea"/>
              </a:rPr>
              <a:t>（</a:t>
            </a:r>
            <a:r>
              <a:rPr lang="en-US" altLang="zh-CN" sz="2400" b="1">
                <a:solidFill>
                  <a:srgbClr val="990000"/>
                </a:solidFill>
                <a:latin typeface="Times New Roman" panose="02020603050405020304" charset="0"/>
                <a:ea typeface="隶书" panose="02010509060101010101" pitchFamily="1" charset="-122"/>
                <a:sym typeface="+mn-ea"/>
              </a:rPr>
              <a:t>1</a:t>
            </a:r>
            <a:r>
              <a:rPr lang="zh-CN" altLang="en-US" sz="2400" b="1">
                <a:solidFill>
                  <a:srgbClr val="990000"/>
                </a:solidFill>
                <a:latin typeface="Times New Roman" panose="02020603050405020304" charset="0"/>
                <a:ea typeface="隶书" panose="02010509060101010101" pitchFamily="1" charset="-122"/>
                <a:sym typeface="+mn-ea"/>
              </a:rPr>
              <a:t>）</a:t>
            </a:r>
            <a:r>
              <a:rPr lang="zh-CN" altLang="en-US" sz="2400" b="1">
                <a:solidFill>
                  <a:srgbClr val="990000"/>
                </a:solidFill>
                <a:latin typeface="黑体" panose="02010609060101010101" charset="-122"/>
                <a:ea typeface="黑体"/>
                <a:sym typeface="+mn-ea"/>
              </a:rPr>
              <a:t>内服：商王直接控制的王畿地区</a:t>
            </a:r>
            <a:endParaRPr lang="en-US" altLang="zh-CN" sz="2400" b="1">
              <a:solidFill>
                <a:srgbClr val="990000"/>
              </a:solidFill>
              <a:latin typeface="黑体" panose="02010609060101010101" charset="-122"/>
              <a:ea typeface="黑体"/>
            </a:endParaRPr>
          </a:p>
          <a:p>
            <a:r>
              <a:rPr lang="en-US" altLang="zh-CN" sz="2400" b="1">
                <a:solidFill>
                  <a:srgbClr val="990000"/>
                </a:solidFill>
                <a:latin typeface="黑体" panose="02010609060101010101" charset="-122"/>
                <a:ea typeface="黑体"/>
                <a:sym typeface="+mn-ea"/>
              </a:rPr>
              <a:t>   </a:t>
            </a:r>
            <a:endParaRPr lang="en-US" altLang="zh-CN" sz="2400" b="1">
              <a:solidFill>
                <a:srgbClr val="990000"/>
              </a:solidFill>
              <a:latin typeface="黑体" panose="02010609060101010101" charset="-122"/>
              <a:ea typeface="黑体"/>
            </a:endParaRPr>
          </a:p>
          <a:p>
            <a:r>
              <a:rPr lang="en-US" altLang="zh-CN" sz="2400" b="1">
                <a:solidFill>
                  <a:srgbClr val="990000"/>
                </a:solidFill>
                <a:latin typeface="黑体" panose="02010609060101010101" charset="-122"/>
                <a:ea typeface="黑体"/>
                <a:sym typeface="+mn-ea"/>
              </a:rPr>
              <a:t>   </a:t>
            </a:r>
            <a:r>
              <a:rPr lang="zh-CN" altLang="en-US" sz="2400" b="1">
                <a:solidFill>
                  <a:srgbClr val="990000"/>
                </a:solidFill>
                <a:latin typeface="Times New Roman" panose="02020603050405020304" charset="0"/>
                <a:ea typeface="隶书" panose="02010509060101010101" pitchFamily="1" charset="-122"/>
                <a:sym typeface="+mn-ea"/>
              </a:rPr>
              <a:t>（</a:t>
            </a:r>
            <a:r>
              <a:rPr lang="en-US" altLang="zh-CN" sz="2400" b="1">
                <a:solidFill>
                  <a:srgbClr val="990000"/>
                </a:solidFill>
                <a:latin typeface="Times New Roman" panose="02020603050405020304" charset="0"/>
                <a:ea typeface="隶书" panose="02010509060101010101" pitchFamily="1" charset="-122"/>
                <a:sym typeface="+mn-ea"/>
              </a:rPr>
              <a:t>2</a:t>
            </a:r>
            <a:r>
              <a:rPr lang="zh-CN" altLang="en-US" sz="2400" b="1">
                <a:solidFill>
                  <a:srgbClr val="990000"/>
                </a:solidFill>
                <a:latin typeface="Times New Roman" panose="02020603050405020304" charset="0"/>
                <a:ea typeface="隶书" panose="02010509060101010101" pitchFamily="1" charset="-122"/>
                <a:sym typeface="+mn-ea"/>
              </a:rPr>
              <a:t>）</a:t>
            </a:r>
            <a:r>
              <a:rPr lang="zh-CN" altLang="en-US" sz="2400" b="1">
                <a:solidFill>
                  <a:srgbClr val="990000"/>
                </a:solidFill>
                <a:latin typeface="黑体" panose="02010609060101010101" charset="-122"/>
                <a:ea typeface="黑体"/>
                <a:sym typeface="+mn-ea"/>
              </a:rPr>
              <a:t>外服：商王间接控制的方国和部落</a:t>
            </a:r>
            <a:endParaRPr lang="zh-CN" altLang="en-US" sz="2400" b="1">
              <a:solidFill>
                <a:srgbClr val="990000"/>
              </a:solidFill>
              <a:latin typeface="黑体" panose="02010609060101010101" charset="-122"/>
              <a:ea typeface="黑体"/>
              <a:sym typeface="+mn-ea"/>
            </a:endParaRPr>
          </a:p>
          <a:p>
            <a:endParaRPr lang="zh-CN" altLang="en-US" sz="3200"/>
          </a:p>
          <a:p>
            <a:endParaRPr lang="zh-CN" altLang="en-US" sz="3200"/>
          </a:p>
          <a:p>
            <a:endParaRPr lang="zh-CN" altLang="en-US" sz="3200"/>
          </a:p>
          <a:p>
            <a:endParaRPr lang="zh-CN" altLang="en-US" sz="3200"/>
          </a:p>
          <a:p>
            <a:endParaRPr lang="zh-CN" altLang="en-US" sz="3200"/>
          </a:p>
          <a:p>
            <a:endParaRPr lang="zh-CN" altLang="en-US" sz="3200"/>
          </a:p>
          <a:p>
            <a:endParaRPr lang="zh-CN" altLang="en-US" sz="3200"/>
          </a:p>
          <a:p>
            <a:endParaRPr lang="zh-CN" altLang="en-US" sz="3200"/>
          </a:p>
        </p:txBody>
      </p:sp>
      <p:grpSp>
        <p:nvGrpSpPr>
          <p:cNvPr id="3" name="组合 14"/>
          <p:cNvGrpSpPr/>
          <p:nvPr/>
        </p:nvGrpSpPr>
        <p:grpSpPr>
          <a:xfrm>
            <a:off x="2889250" y="2706688"/>
            <a:ext cx="4752975" cy="3013075"/>
            <a:chOff x="4572000" y="857232"/>
            <a:chExt cx="4429156" cy="2286016"/>
          </a:xfrm>
        </p:grpSpPr>
        <p:sp>
          <p:nvSpPr>
            <p:cNvPr id="16" name="圆角矩形 15"/>
            <p:cNvSpPr/>
            <p:nvPr/>
          </p:nvSpPr>
          <p:spPr>
            <a:xfrm>
              <a:off x="6143636" y="1642520"/>
              <a:ext cx="1214447" cy="857257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lvl="0" algn="ctr" fontAlgn="base"/>
              <a:endParaRPr lang="en-US" altLang="zh-CN" strike="noStrike" noProof="1">
                <a:solidFill>
                  <a:srgbClr val="222267"/>
                </a:solidFill>
                <a:latin typeface="Arial" panose="020b0604020202020204" pitchFamily="34" charset="0"/>
              </a:endParaRPr>
            </a:p>
            <a:p>
              <a:pPr lvl="0" algn="ctr" fontAlgn="base"/>
              <a:endParaRPr lang="en-US" altLang="zh-CN" sz="2400" b="1" strike="noStrike" noProof="1">
                <a:solidFill>
                  <a:srgbClr val="222267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286512" y="1714487"/>
              <a:ext cx="928695" cy="40005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都城</a:t>
              </a: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4643439" y="2643711"/>
              <a:ext cx="1285884" cy="499537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lvl="0" algn="ctr" fontAlgn="base"/>
              <a:r>
                <a:rPr lang="zh-CN" altLang="en-US" sz="2400" b="1" strike="noStrike" noProof="1">
                  <a:solidFill>
                    <a:srgbClr val="222267"/>
                  </a:solidFill>
                  <a:latin typeface="Arial" panose="020b0604020202020204" pitchFamily="34" charset="0"/>
                </a:rPr>
                <a:t>附属国</a:t>
              </a:r>
              <a:endParaRPr lang="zh-CN" altLang="en-US" sz="2400" b="1" strike="noStrike" noProof="1">
                <a:solidFill>
                  <a:srgbClr val="222267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7715272" y="857232"/>
              <a:ext cx="1285884" cy="499537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lvl="0" algn="ctr" fontAlgn="base"/>
              <a:r>
                <a:rPr lang="zh-CN" altLang="en-US" sz="2400" b="1" strike="noStrike" noProof="1">
                  <a:solidFill>
                    <a:srgbClr val="222267"/>
                  </a:solidFill>
                  <a:latin typeface="Arial" panose="020b0604020202020204" pitchFamily="34" charset="0"/>
                </a:rPr>
                <a:t>附属国</a:t>
              </a:r>
              <a:endParaRPr lang="zh-CN" altLang="en-US" sz="2400" b="1" strike="noStrike" noProof="1">
                <a:solidFill>
                  <a:srgbClr val="222267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4572000" y="857232"/>
              <a:ext cx="1285884" cy="499537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lvl="0" algn="ctr" fontAlgn="base"/>
              <a:r>
                <a:rPr lang="zh-CN" altLang="en-US" sz="2400" b="1" strike="noStrike" noProof="1">
                  <a:solidFill>
                    <a:srgbClr val="222267"/>
                  </a:solidFill>
                  <a:latin typeface="Arial" panose="020b0604020202020204" pitchFamily="34" charset="0"/>
                </a:rPr>
                <a:t>附属国</a:t>
              </a:r>
              <a:endParaRPr lang="zh-CN" altLang="en-US" sz="2400" b="1" strike="noStrike" noProof="1">
                <a:solidFill>
                  <a:srgbClr val="222267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7715272" y="2643711"/>
              <a:ext cx="1285884" cy="499537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lvl="0" algn="ctr" fontAlgn="base"/>
              <a:r>
                <a:rPr lang="zh-CN" altLang="en-US" sz="2400" b="1" strike="noStrike" noProof="1">
                  <a:solidFill>
                    <a:srgbClr val="222267"/>
                  </a:solidFill>
                  <a:latin typeface="Arial" panose="020b0604020202020204" pitchFamily="34" charset="0"/>
                </a:rPr>
                <a:t>附属国</a:t>
              </a:r>
              <a:endParaRPr lang="zh-CN" altLang="en-US" sz="2400" b="1" strike="noStrike" noProof="1">
                <a:solidFill>
                  <a:srgbClr val="222267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2" name="下箭头 21"/>
            <p:cNvSpPr/>
            <p:nvPr/>
          </p:nvSpPr>
          <p:spPr>
            <a:xfrm rot="2493331">
              <a:off x="5746758" y="2398176"/>
              <a:ext cx="500067" cy="499537"/>
            </a:xfrm>
            <a:prstGeom prst="down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下箭头 22"/>
            <p:cNvSpPr/>
            <p:nvPr/>
          </p:nvSpPr>
          <p:spPr>
            <a:xfrm rot="18792422">
              <a:off x="7317071" y="2315360"/>
              <a:ext cx="499537" cy="500065"/>
            </a:xfrm>
            <a:prstGeom prst="down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下箭头 23"/>
            <p:cNvSpPr/>
            <p:nvPr/>
          </p:nvSpPr>
          <p:spPr>
            <a:xfrm rot="7769937">
              <a:off x="5675584" y="1246436"/>
              <a:ext cx="499537" cy="500065"/>
            </a:xfrm>
            <a:prstGeom prst="down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下箭头 24"/>
            <p:cNvSpPr/>
            <p:nvPr/>
          </p:nvSpPr>
          <p:spPr>
            <a:xfrm rot="13562760">
              <a:off x="7309133" y="1235851"/>
              <a:ext cx="499537" cy="500067"/>
            </a:xfrm>
            <a:prstGeom prst="down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6687820" y="3903345"/>
            <a:ext cx="3295650" cy="460375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fontAlgn="base">
              <a:buFont typeface="Arial" panose="020b0604020202020204" pitchFamily="34" charset="0"/>
            </a:pPr>
            <a:r>
              <a:rPr lang="en-US" altLang="en-US" sz="2400" b="1" strike="noStrike" noProof="1">
                <a:solidFill>
                  <a:srgbClr val="FFFFFF"/>
                </a:solidFill>
                <a:latin typeface="Kabob" pitchFamily="2" charset="0"/>
              </a:rPr>
              <a:t>商王对外服控制力有限</a:t>
            </a:r>
            <a:endParaRPr lang="en-US" altLang="en-US" sz="2400" b="1" strike="noStrike" noProof="1">
              <a:solidFill>
                <a:srgbClr val="FFFFFF"/>
              </a:solidFill>
              <a:latin typeface="Kabob" pitchFamily="2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6985"/>
            <a:ext cx="3094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一、先秦的政治体制</a:t>
            </a:r>
            <a:endParaRPr lang="zh-CN" altLang="en-US" sz="24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0" y="467360"/>
            <a:ext cx="35896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（二）商朝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711835"/>
            <a:ext cx="551815" cy="60128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商（约前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1600-</a:t>
            </a:r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1046)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pic>
        <p:nvPicPr>
          <p:cNvPr id="12" name="图片 11" descr="117749118[1]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rcRect l="17123" t="6679" r="14787" b="5778"/>
          <a:stretch>
            <a:fillRect/>
          </a:stretch>
        </p:blipFill>
        <p:spPr>
          <a:xfrm>
            <a:off x="561975" y="6310630"/>
            <a:ext cx="360000" cy="414315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1561465" y="285750"/>
            <a:ext cx="788860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内外服制</a:t>
            </a:r>
            <a:endParaRPr lang="zh-CN" altLang="en-US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</p:txBody>
      </p:sp>
      <p:pic>
        <p:nvPicPr>
          <p:cNvPr id="30" name="Picture 2" descr="商朝地图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561465" y="1136015"/>
            <a:ext cx="4788535" cy="5165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</p:spPr>
      </p:pic>
      <p:sp>
        <p:nvSpPr>
          <p:cNvPr id="31" name="线形标注 2(带边框和强调线) 30"/>
          <p:cNvSpPr/>
          <p:nvPr/>
        </p:nvSpPr>
        <p:spPr bwMode="auto">
          <a:xfrm>
            <a:off x="7367905" y="2524760"/>
            <a:ext cx="1052195" cy="480695"/>
          </a:xfrm>
          <a:prstGeom prst="accentBorderCallout2">
            <a:avLst>
              <a:gd name="adj1" fmla="val 18750"/>
              <a:gd name="adj2" fmla="val -4000"/>
              <a:gd name="adj3" fmla="val 14927"/>
              <a:gd name="adj4" fmla="val -85033"/>
              <a:gd name="adj5" fmla="val 129722"/>
              <a:gd name="adj6" fmla="val -242365"/>
            </a:avLst>
          </a:prstGeom>
          <a:noFill/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/>
            <a:r>
              <a:rPr lang="zh-CN" altLang="en-US" sz="2400" b="1">
                <a:solidFill>
                  <a:srgbClr val="C00000"/>
                </a:solidFill>
                <a:ea typeface="黑体"/>
              </a:rPr>
              <a:t>内  </a:t>
            </a:r>
            <a:r>
              <a:rPr lang="zh-CN" altLang="en-US" sz="2400" b="1" smtClean="0">
                <a:solidFill>
                  <a:srgbClr val="C00000"/>
                </a:solidFill>
                <a:ea typeface="黑体"/>
              </a:rPr>
              <a:t>服</a:t>
            </a:r>
            <a:endParaRPr lang="zh-CN" altLang="en-US" sz="2400" b="1" smtClean="0">
              <a:solidFill>
                <a:srgbClr val="C00000"/>
              </a:solidFill>
              <a:ea typeface="黑体"/>
            </a:endParaRPr>
          </a:p>
        </p:txBody>
      </p:sp>
      <p:sp>
        <p:nvSpPr>
          <p:cNvPr id="32" name="线形标注 2(带边框和强调线) 31"/>
          <p:cNvSpPr/>
          <p:nvPr/>
        </p:nvSpPr>
        <p:spPr bwMode="auto">
          <a:xfrm>
            <a:off x="7367905" y="4755515"/>
            <a:ext cx="1052830" cy="482404"/>
          </a:xfrm>
          <a:prstGeom prst="accentBorderCallout2">
            <a:avLst>
              <a:gd name="adj1" fmla="val 18750"/>
              <a:gd name="adj2" fmla="val -3847"/>
              <a:gd name="adj3" fmla="val 18750"/>
              <a:gd name="adj4" fmla="val -61778"/>
              <a:gd name="adj5" fmla="val -83849"/>
              <a:gd name="adj6" fmla="val -216646"/>
            </a:avLst>
          </a:prstGeom>
          <a:noFill/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/>
            <a:r>
              <a:rPr lang="zh-CN" altLang="en-US" sz="2400" b="1">
                <a:solidFill>
                  <a:srgbClr val="C00000"/>
                </a:solidFill>
                <a:ea typeface="黑体"/>
              </a:rPr>
              <a:t>外  服</a:t>
            </a:r>
            <a:endParaRPr lang="zh-CN" altLang="en-US" sz="2400" b="1">
              <a:solidFill>
                <a:srgbClr val="C00000"/>
              </a:solidFill>
              <a:ea typeface="黑体"/>
            </a:endParaRPr>
          </a:p>
        </p:txBody>
      </p:sp>
      <p:sp>
        <p:nvSpPr>
          <p:cNvPr id="33" name="KSO_Shape"/>
          <p:cNvSpPr/>
          <p:nvPr/>
        </p:nvSpPr>
        <p:spPr>
          <a:xfrm rot="16200000" flipH="1" flipV="1">
            <a:off x="7724775" y="3043555"/>
            <a:ext cx="338455" cy="262255"/>
          </a:xfrm>
          <a:custGeom>
            <a:gdLst>
              <a:gd name="connsiteX0" fmla="*/ 360040 w 576064"/>
              <a:gd name="connsiteY0" fmla="*/ 0 h 250588"/>
              <a:gd name="connsiteX1" fmla="*/ 576064 w 576064"/>
              <a:gd name="connsiteY1" fmla="*/ 125294 h 250588"/>
              <a:gd name="connsiteX2" fmla="*/ 360040 w 576064"/>
              <a:gd name="connsiteY2" fmla="*/ 250588 h 250588"/>
              <a:gd name="connsiteX3" fmla="*/ 360040 w 576064"/>
              <a:gd name="connsiteY3" fmla="*/ 143294 h 250588"/>
              <a:gd name="connsiteX4" fmla="*/ 0 w 576064"/>
              <a:gd name="connsiteY4" fmla="*/ 143294 h 250588"/>
              <a:gd name="connsiteX5" fmla="*/ 0 w 576064"/>
              <a:gd name="connsiteY5" fmla="*/ 107294 h 250588"/>
              <a:gd name="connsiteX6" fmla="*/ 360040 w 576064"/>
              <a:gd name="connsiteY6" fmla="*/ 107294 h 25058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6064" h="250588">
                <a:moveTo>
                  <a:pt x="360040" y="0"/>
                </a:moveTo>
                <a:lnTo>
                  <a:pt x="576064" y="125294"/>
                </a:lnTo>
                <a:lnTo>
                  <a:pt x="360040" y="250588"/>
                </a:lnTo>
                <a:lnTo>
                  <a:pt x="360040" y="143294"/>
                </a:lnTo>
                <a:lnTo>
                  <a:pt x="0" y="143294"/>
                </a:lnTo>
                <a:lnTo>
                  <a:pt x="0" y="107294"/>
                </a:lnTo>
                <a:lnTo>
                  <a:pt x="360040" y="107294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4" name="AutoShape 11"/>
          <p:cNvSpPr>
            <a:spLocks noChangeArrowheads="1"/>
          </p:cNvSpPr>
          <p:nvPr/>
        </p:nvSpPr>
        <p:spPr bwMode="auto">
          <a:xfrm>
            <a:off x="6881495" y="3343910"/>
            <a:ext cx="2025015" cy="852805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C00000"/>
            </a:solidFill>
            <a:rou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endParaRPr lang="zh-CN" altLang="zh-CN">
              <a:solidFill>
                <a:schemeClr val="dk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Verdana" panose="020b0604030504040204" pitchFamily="34" charset="0"/>
              <a:ea typeface="+mn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882130" y="3355340"/>
            <a:ext cx="202501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0" b="1" smtClean="0">
                <a:latin typeface="+mn-ea"/>
                <a:sym typeface="+mn-ea"/>
              </a:rPr>
              <a:t>商王直接统治的王畿地区</a:t>
            </a:r>
            <a:endParaRPr lang="zh-CN" altLang="en-US" sz="2400" b="1" smtClean="0">
              <a:latin typeface="+mn-ea"/>
              <a:sym typeface="+mn-ea"/>
            </a:endParaRPr>
          </a:p>
        </p:txBody>
      </p:sp>
      <p:sp>
        <p:nvSpPr>
          <p:cNvPr id="36" name="KSO_Shape"/>
          <p:cNvSpPr/>
          <p:nvPr/>
        </p:nvSpPr>
        <p:spPr>
          <a:xfrm rot="16200000" flipH="1" flipV="1">
            <a:off x="7724775" y="5276215"/>
            <a:ext cx="338455" cy="262255"/>
          </a:xfrm>
          <a:custGeom>
            <a:gdLst>
              <a:gd name="connsiteX0" fmla="*/ 360040 w 576064"/>
              <a:gd name="connsiteY0" fmla="*/ 0 h 250588"/>
              <a:gd name="connsiteX1" fmla="*/ 576064 w 576064"/>
              <a:gd name="connsiteY1" fmla="*/ 125294 h 250588"/>
              <a:gd name="connsiteX2" fmla="*/ 360040 w 576064"/>
              <a:gd name="connsiteY2" fmla="*/ 250588 h 250588"/>
              <a:gd name="connsiteX3" fmla="*/ 360040 w 576064"/>
              <a:gd name="connsiteY3" fmla="*/ 143294 h 250588"/>
              <a:gd name="connsiteX4" fmla="*/ 0 w 576064"/>
              <a:gd name="connsiteY4" fmla="*/ 143294 h 250588"/>
              <a:gd name="connsiteX5" fmla="*/ 0 w 576064"/>
              <a:gd name="connsiteY5" fmla="*/ 107294 h 250588"/>
              <a:gd name="connsiteX6" fmla="*/ 360040 w 576064"/>
              <a:gd name="connsiteY6" fmla="*/ 107294 h 25058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6064" h="250588">
                <a:moveTo>
                  <a:pt x="360040" y="0"/>
                </a:moveTo>
                <a:lnTo>
                  <a:pt x="576064" y="125294"/>
                </a:lnTo>
                <a:lnTo>
                  <a:pt x="360040" y="250588"/>
                </a:lnTo>
                <a:lnTo>
                  <a:pt x="360040" y="143294"/>
                </a:lnTo>
                <a:lnTo>
                  <a:pt x="0" y="143294"/>
                </a:lnTo>
                <a:lnTo>
                  <a:pt x="0" y="107294"/>
                </a:lnTo>
                <a:lnTo>
                  <a:pt x="360040" y="107294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7" name="AutoShape 11"/>
          <p:cNvSpPr>
            <a:spLocks noChangeArrowheads="1"/>
          </p:cNvSpPr>
          <p:nvPr/>
        </p:nvSpPr>
        <p:spPr bwMode="auto">
          <a:xfrm>
            <a:off x="6882130" y="5576570"/>
            <a:ext cx="2025015" cy="853440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C00000"/>
            </a:solidFill>
            <a:rou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endParaRPr lang="zh-CN" altLang="zh-CN">
              <a:solidFill>
                <a:schemeClr val="dk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Verdana" panose="020b0604030504040204" pitchFamily="34" charset="0"/>
              <a:ea typeface="+mn-ea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882130" y="5576570"/>
            <a:ext cx="202501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0" b="1" smtClean="0">
                <a:latin typeface="+mn-ea"/>
                <a:sym typeface="+mn-ea"/>
              </a:rPr>
              <a:t>商王间接控制的方国和部落</a:t>
            </a:r>
            <a:endParaRPr lang="zh-CN" altLang="en-US" sz="2400" b="1" smtClean="0">
              <a:latin typeface="+mn-ea"/>
              <a:sym typeface="+mn-ea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37005" y="6344920"/>
            <a:ext cx="280797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◎</a:t>
            </a:r>
            <a:r>
              <a:rPr lang="zh-CN" altLang="en-US" sz="2000">
                <a:latin typeface="楷体" panose="02010609060101010101" charset="-122"/>
                <a:ea typeface="楷体" panose="02010609060101010101" charset="-122"/>
              </a:rPr>
              <a:t>商族势力范围示意图</a:t>
            </a:r>
            <a:endParaRPr lang="zh-CN" altLang="en-US" sz="2000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43" name="图片 42" descr="C:/Users/ADMINI~1/AppData/Local/Temp/kaimatting/20200728094907/output_aiMatting_20200728094914.pngoutput_aiMatting_20200728094914"/>
          <p:cNvPicPr>
            <a:picLocks noChangeAspect="1"/>
          </p:cNvPicPr>
          <p:nvPr/>
        </p:nvPicPr>
        <p:blipFill>
          <a:blip r:embed="rId4">
            <a:lum bright="12000" contrast="18000"/>
          </a:blip>
          <a:stretch>
            <a:fillRect/>
          </a:stretch>
        </p:blipFill>
        <p:spPr>
          <a:xfrm flipH="1">
            <a:off x="9395460" y="1744345"/>
            <a:ext cx="2379345" cy="488886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6422390" y="1050290"/>
            <a:ext cx="5695950" cy="656590"/>
            <a:chOff x="10114" y="1654"/>
            <a:chExt cx="8970" cy="1034"/>
          </a:xfrm>
        </p:grpSpPr>
        <p:sp>
          <p:nvSpPr>
            <p:cNvPr id="40" name="文本框 39"/>
            <p:cNvSpPr txBox="1"/>
            <p:nvPr/>
          </p:nvSpPr>
          <p:spPr>
            <a:xfrm>
              <a:off x="10114" y="1760"/>
              <a:ext cx="8971" cy="82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just">
                <a:lnSpc>
                  <a:spcPct val="100000"/>
                </a:lnSpc>
              </a:pPr>
              <a:r>
                <a:rPr lang="zh-CN" altLang="en-US" sz="2800">
                  <a:latin typeface="黑体" panose="02010609060101010101" charset="-122"/>
                  <a:ea typeface="黑体"/>
                  <a:cs typeface="黑体" panose="02010609060101010101" charset="-122"/>
                </a:rPr>
                <a:t>    </a:t>
              </a:r>
              <a:r>
                <a:rPr lang="zh-CN" sz="2800">
                  <a:latin typeface="黑体" panose="02010609060101010101" charset="-122"/>
                  <a:ea typeface="黑体"/>
                  <a:cs typeface="黑体" panose="02010609060101010101" charset="-122"/>
                </a:rPr>
                <a:t>商朝为什么推行内外服制？</a:t>
              </a:r>
              <a:endParaRPr lang="zh-CN" sz="28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pic>
          <p:nvPicPr>
            <p:cNvPr id="44" name="图片 43" descr="resource"/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393" y="1654"/>
              <a:ext cx="1034" cy="1034"/>
            </a:xfrm>
            <a:prstGeom prst="rect">
              <a:avLst/>
            </a:prstGeom>
          </p:spPr>
        </p:pic>
      </p:grpSp>
      <p:sp>
        <p:nvSpPr>
          <p:cNvPr id="45" name="文本框 44"/>
          <p:cNvSpPr txBox="1"/>
          <p:nvPr/>
        </p:nvSpPr>
        <p:spPr>
          <a:xfrm>
            <a:off x="9559290" y="1998980"/>
            <a:ext cx="51054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latin typeface="方正启体_GBK" panose="02000000000000000000" charset="-122"/>
                <a:ea typeface="方正启体_GBK" panose="02000000000000000000" charset="-122"/>
              </a:rPr>
              <a:t>商汤</a:t>
            </a:r>
            <a:endParaRPr lang="zh-CN" altLang="en-US" sz="2000">
              <a:latin typeface="方正启体_GBK" panose="02000000000000000000" charset="-122"/>
              <a:ea typeface="方正启体_GBK" panose="02000000000000000000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6" grpId="0"/>
      <p:bldP spid="37" grpId="0"/>
      <p:bldP spid="35" grpId="0"/>
      <p:bldP spid="38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591185"/>
            <a:ext cx="551815" cy="613346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西周（前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1046-</a:t>
            </a:r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771)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36650" y="285750"/>
            <a:ext cx="831342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(</a:t>
            </a:r>
            <a:r>
              <a:rPr lang="zh-CN" altLang="zh-CN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三）西周政治制度：</a:t>
            </a:r>
            <a:endParaRPr lang="zh-CN" altLang="zh-CN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1.</a:t>
            </a: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分封制</a:t>
            </a:r>
            <a:endParaRPr lang="zh-CN" altLang="en-US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</p:txBody>
      </p:sp>
      <p:pic>
        <p:nvPicPr>
          <p:cNvPr id="6" name="图片 5" descr="C:/Users/ASUS/AppData/Local/Temp/kaimatting_20190806164024/output_20190806164034..pngoutput_20190806164034.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340" y="6262370"/>
            <a:ext cx="360000" cy="462179"/>
          </a:xfrm>
          <a:prstGeom prst="rect">
            <a:avLst/>
          </a:prstGeom>
        </p:spPr>
      </p:pic>
      <p:pic>
        <p:nvPicPr>
          <p:cNvPr id="9" name="图片 8" descr="C:/Users/ADMINI~1/AppData/Local/Temp/kaimatting/20200728101526/output_aiMatting_20200728101530.pngoutput_aiMatting_20200728101530"/>
          <p:cNvPicPr>
            <a:picLocks noChangeAspect="1"/>
          </p:cNvPicPr>
          <p:nvPr/>
        </p:nvPicPr>
        <p:blipFill>
          <a:blip r:embed="rId3"/>
          <a:srcRect l="818" t="899" r="950" b="789"/>
          <a:stretch>
            <a:fillRect/>
          </a:stretch>
        </p:blipFill>
        <p:spPr>
          <a:xfrm>
            <a:off x="1473835" y="1922780"/>
            <a:ext cx="5767705" cy="450405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0" name="文本框 19"/>
          <p:cNvSpPr txBox="1"/>
          <p:nvPr/>
        </p:nvSpPr>
        <p:spPr>
          <a:xfrm>
            <a:off x="7440295" y="1213485"/>
            <a:ext cx="4535170" cy="17703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（周公）兼制天下，立七十一国，姬姓独居五十三人。</a:t>
            </a:r>
            <a:endParaRPr lang="zh-CN" altLang="en-US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《荀子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·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儒效篇》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7788275" y="3634105"/>
            <a:ext cx="3985260" cy="3020695"/>
            <a:chOff x="11917" y="5249"/>
            <a:chExt cx="6276" cy="4757"/>
          </a:xfrm>
        </p:grpSpPr>
        <p:grpSp>
          <p:nvGrpSpPr>
            <p:cNvPr id="23" name="组合 22"/>
            <p:cNvGrpSpPr/>
            <p:nvPr/>
          </p:nvGrpSpPr>
          <p:grpSpPr>
            <a:xfrm>
              <a:off x="11917" y="5249"/>
              <a:ext cx="5589" cy="4757"/>
              <a:chOff x="7269" y="6211"/>
              <a:chExt cx="5589" cy="4757"/>
            </a:xfrm>
          </p:grpSpPr>
          <p:pic>
            <p:nvPicPr>
              <p:cNvPr id="30" name="图片 29" descr="C:/Users/ADMINI~1/AppData/Local/Temp/kaimatting/20200728102123/output_aiMatting_20200728102130.pngoutput_aiMatting_20200728102130"/>
              <p:cNvPicPr>
                <a:picLocks noChangeAspect="1"/>
              </p:cNvPicPr>
              <p:nvPr/>
            </p:nvPicPr>
            <p:blipFill>
              <a:blip r:embed="rId4">
                <a:clrChange>
                  <a:clrFrom>
                    <a:srgbClr val="FFFFFF">
                      <a:alpha val="100000"/>
                    </a:srgbClr>
                  </a:clrFrom>
                  <a:clrTo>
                    <a:srgbClr val="FFFFFF">
                      <a:alpha val="100000"/>
                      <a:alpha val="0"/>
                    </a:srgbClr>
                  </a:clrTo>
                </a:clrChange>
              </a:blip>
              <a:srcRect t="1114" r="64683" b="2174"/>
              <a:stretch>
                <a:fillRect/>
              </a:stretch>
            </p:blipFill>
            <p:spPr>
              <a:xfrm>
                <a:off x="7269" y="6211"/>
                <a:ext cx="5021" cy="4757"/>
              </a:xfrm>
              <a:prstGeom prst="rect">
                <a:avLst/>
              </a:prstGeom>
            </p:spPr>
          </p:pic>
          <p:sp>
            <p:nvSpPr>
              <p:cNvPr id="31" name="文本框 30"/>
              <p:cNvSpPr txBox="1"/>
              <p:nvPr/>
            </p:nvSpPr>
            <p:spPr>
              <a:xfrm>
                <a:off x="10566" y="6578"/>
                <a:ext cx="1146" cy="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>
                    <a:latin typeface="楷体" panose="02010609060101010101" charset="-122"/>
                    <a:ea typeface="楷体" panose="02010609060101010101" charset="-122"/>
                  </a:rPr>
                  <a:t>天子</a:t>
                </a:r>
                <a:endParaRPr lang="zh-CN" altLang="en-US" sz="1400">
                  <a:latin typeface="楷体" panose="02010609060101010101" charset="-122"/>
                  <a:ea typeface="楷体" panose="02010609060101010101" charset="-122"/>
                </a:endParaRP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10907" y="7677"/>
                <a:ext cx="1146" cy="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>
                    <a:latin typeface="楷体" panose="02010609060101010101" charset="-122"/>
                    <a:ea typeface="楷体" panose="02010609060101010101" charset="-122"/>
                  </a:rPr>
                  <a:t>诸侯</a:t>
                </a:r>
                <a:endParaRPr lang="zh-CN" altLang="en-US" sz="1400">
                  <a:latin typeface="楷体" panose="02010609060101010101" charset="-122"/>
                  <a:ea typeface="楷体" panose="02010609060101010101" charset="-122"/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11269" y="8647"/>
                <a:ext cx="1244" cy="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>
                    <a:latin typeface="楷体" panose="02010609060101010101" charset="-122"/>
                    <a:ea typeface="楷体" panose="02010609060101010101" charset="-122"/>
                  </a:rPr>
                  <a:t>卿大夫</a:t>
                </a:r>
                <a:endParaRPr lang="zh-CN" altLang="en-US" sz="1400">
                  <a:latin typeface="楷体" panose="02010609060101010101" charset="-122"/>
                  <a:ea typeface="楷体" panose="02010609060101010101" charset="-122"/>
                </a:endParaRP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11712" y="9392"/>
                <a:ext cx="1146" cy="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>
                    <a:latin typeface="楷体" panose="02010609060101010101" charset="-122"/>
                    <a:ea typeface="楷体" panose="02010609060101010101" charset="-122"/>
                  </a:rPr>
                  <a:t>士</a:t>
                </a:r>
                <a:endParaRPr lang="zh-CN" altLang="en-US" sz="1400">
                  <a:latin typeface="楷体" panose="02010609060101010101" charset="-122"/>
                  <a:ea typeface="楷体" panose="02010609060101010101" charset="-122"/>
                </a:endParaRPr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16790" y="9032"/>
              <a:ext cx="1146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latin typeface="楷体" panose="02010609060101010101" charset="-122"/>
                  <a:ea typeface="楷体" panose="02010609060101010101" charset="-122"/>
                </a:rPr>
                <a:t>平民</a:t>
              </a:r>
              <a:endParaRPr lang="zh-CN" altLang="en-US" sz="1400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7047" y="9523"/>
              <a:ext cx="1146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latin typeface="楷体" panose="02010609060101010101" charset="-122"/>
                  <a:ea typeface="楷体" panose="02010609060101010101" charset="-122"/>
                </a:rPr>
                <a:t>奴隶</a:t>
              </a:r>
              <a:endParaRPr lang="zh-CN" altLang="en-US" sz="140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1473835" y="6426835"/>
            <a:ext cx="280797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◎</a:t>
            </a:r>
            <a:r>
              <a:rPr lang="zh-CN" altLang="en-US" sz="2000">
                <a:latin typeface="楷体" panose="02010609060101010101" charset="-122"/>
                <a:ea typeface="楷体" panose="02010609060101010101" charset="-122"/>
              </a:rPr>
              <a:t>西周分封示意图</a:t>
            </a:r>
            <a:endParaRPr lang="zh-CN" altLang="en-US" sz="200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9153" name="Picture 2" descr="天子"/>
          <p:cNvPicPr preferRelativeResize="0"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4350" y="1763713"/>
            <a:ext cx="492125" cy="1003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4" name="AutoShape 3"/>
          <p:cNvSpPr/>
          <p:nvPr/>
        </p:nvSpPr>
        <p:spPr>
          <a:xfrm>
            <a:off x="2589213" y="4682011"/>
            <a:ext cx="685800" cy="853130"/>
          </a:xfrm>
          <a:prstGeom prst="rightArrow">
            <a:avLst>
              <a:gd name="adj1" fmla="val 38888"/>
              <a:gd name="adj2" fmla="val 75768"/>
            </a:avLst>
          </a:prstGeom>
          <a:solidFill>
            <a:srgbClr val="FF9900"/>
          </a:solidFill>
          <a:ln w="9525">
            <a:noFill/>
          </a:ln>
        </p:spPr>
        <p:txBody>
          <a:bodyPr lIns="0" tIns="0" rIns="0" bIns="0" anchor="ctr">
            <a:spAutoFit/>
          </a:bodyPr>
          <a:lstStyle/>
          <a:p>
            <a:endParaRPr lang="zh-CN"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9155" name="AutoShape 4"/>
          <p:cNvSpPr/>
          <p:nvPr/>
        </p:nvSpPr>
        <p:spPr>
          <a:xfrm>
            <a:off x="2589213" y="5186527"/>
            <a:ext cx="685800" cy="852160"/>
          </a:xfrm>
          <a:prstGeom prst="rightArrow">
            <a:avLst>
              <a:gd name="adj1" fmla="val 38888"/>
              <a:gd name="adj2" fmla="val 75768"/>
            </a:avLst>
          </a:prstGeom>
          <a:solidFill>
            <a:srgbClr val="009900"/>
          </a:solidFill>
          <a:ln w="9525">
            <a:noFill/>
          </a:ln>
        </p:spPr>
        <p:txBody>
          <a:bodyPr lIns="0" tIns="0" rIns="0" bIns="0" anchor="ctr">
            <a:spAutoFit/>
          </a:bodyPr>
          <a:lstStyle/>
          <a:p>
            <a:endParaRPr lang="zh-CN"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9156" name="Text Box 5"/>
          <p:cNvSpPr txBox="1"/>
          <p:nvPr/>
        </p:nvSpPr>
        <p:spPr>
          <a:xfrm>
            <a:off x="3381375" y="4738529"/>
            <a:ext cx="1066800" cy="43053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ctr" anchorCtr="1">
            <a:spAutoFit/>
          </a:bodyPr>
          <a:lstStyle/>
          <a:p>
            <a:r>
              <a:rPr lang="zh-TW" altLang="en-US" sz="28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</a:rPr>
              <a:t>嫡</a:t>
            </a:r>
            <a:r>
              <a:rPr lang="zh-CN" altLang="en-US" sz="28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</a:rPr>
              <a:t>长</a:t>
            </a:r>
            <a:r>
              <a:rPr lang="zh-TW" altLang="en-US" sz="28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</a:rPr>
              <a:t>子</a:t>
            </a:r>
            <a:endParaRPr lang="zh-TW" altLang="en-US" sz="2800" b="1">
              <a:solidFill>
                <a:srgbClr val="00B0F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9157" name="Text Box 6"/>
          <p:cNvSpPr txBox="1"/>
          <p:nvPr/>
        </p:nvSpPr>
        <p:spPr>
          <a:xfrm>
            <a:off x="3386138" y="5379086"/>
            <a:ext cx="2133600" cy="43053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ctr" anchorCtr="1">
            <a:spAutoFit/>
          </a:bodyPr>
          <a:lstStyle/>
          <a:p>
            <a:r>
              <a:rPr lang="zh-CN" altLang="en-US" sz="28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</a:rPr>
              <a:t>余</a:t>
            </a:r>
            <a:r>
              <a:rPr lang="zh-TW" altLang="en-US" sz="28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</a:rPr>
              <a:t>嫡子及庶子</a:t>
            </a:r>
            <a:endParaRPr lang="zh-TW" altLang="en-US" sz="2800" b="1">
              <a:solidFill>
                <a:srgbClr val="00B0F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95239" name="AutoShape 7"/>
          <p:cNvCxnSpPr/>
          <p:nvPr/>
        </p:nvCxnSpPr>
        <p:spPr>
          <a:xfrm flipH="1">
            <a:off x="7518400" y="2000250"/>
            <a:ext cx="0" cy="196850"/>
          </a:xfrm>
          <a:prstGeom prst="straightConnector1">
            <a:avLst/>
          </a:prstGeom>
          <a:ln w="19050" cap="flat" cmpd="sng">
            <a:solidFill>
              <a:schemeClr val="folHlink"/>
            </a:solidFill>
            <a:prstDash val="solid"/>
            <a:round/>
            <a:headEnd type="triangle" w="med" len="med"/>
            <a:tailEnd type="triangle" w="med" len="med"/>
          </a:ln>
        </p:spPr>
      </p:cxnSp>
      <p:sp>
        <p:nvSpPr>
          <p:cNvPr id="95240" name="Line 8"/>
          <p:cNvSpPr/>
          <p:nvPr/>
        </p:nvSpPr>
        <p:spPr>
          <a:xfrm>
            <a:off x="6180138" y="3276600"/>
            <a:ext cx="2819400" cy="0"/>
          </a:xfrm>
          <a:prstGeom prst="line">
            <a:avLst/>
          </a:prstGeom>
          <a:ln w="28575" cap="flat" cmpd="sng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5241" name="Line 9"/>
          <p:cNvSpPr/>
          <p:nvPr/>
        </p:nvSpPr>
        <p:spPr>
          <a:xfrm>
            <a:off x="7397750" y="4191000"/>
            <a:ext cx="1525588" cy="0"/>
          </a:xfrm>
          <a:prstGeom prst="line">
            <a:avLst/>
          </a:prstGeom>
          <a:ln w="28575" cap="flat" cmpd="sng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5242" name="Line 10"/>
          <p:cNvSpPr/>
          <p:nvPr/>
        </p:nvSpPr>
        <p:spPr>
          <a:xfrm>
            <a:off x="4808538" y="2286000"/>
            <a:ext cx="4191000" cy="0"/>
          </a:xfrm>
          <a:prstGeom prst="line">
            <a:avLst/>
          </a:prstGeom>
          <a:ln w="28575" cap="flat" cmpd="sng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5243" name="Text Box 11"/>
          <p:cNvSpPr txBox="1"/>
          <p:nvPr/>
        </p:nvSpPr>
        <p:spPr>
          <a:xfrm>
            <a:off x="9075738" y="2015173"/>
            <a:ext cx="855662" cy="738505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 anchorCtr="1">
            <a:spAutoFit/>
          </a:bodyPr>
          <a:lstStyle/>
          <a:p>
            <a:pPr algn="ctr"/>
            <a:r>
              <a:rPr lang="zh-TW" altLang="en-US" sz="2400" b="1">
                <a:solidFill>
                  <a:srgbClr val="0000FF"/>
                </a:solidFill>
                <a:latin typeface="黑体" panose="02010609060101010101" charset="-122"/>
                <a:ea typeface="黑体"/>
              </a:rPr>
              <a:t>大宗</a:t>
            </a:r>
            <a:endParaRPr lang="zh-TW" altLang="en-US" sz="2400" b="1">
              <a:solidFill>
                <a:srgbClr val="0000FF"/>
              </a:solidFill>
              <a:latin typeface="黑体" panose="02010609060101010101" charset="-122"/>
              <a:ea typeface="黑体"/>
            </a:endParaRPr>
          </a:p>
          <a:p>
            <a:pPr algn="ctr"/>
            <a:r>
              <a:rPr lang="en-US" altLang="zh-TW" sz="2400" b="1">
                <a:solidFill>
                  <a:srgbClr val="0000FF"/>
                </a:solidFill>
                <a:latin typeface="黑体" panose="02010609060101010101" charset="-122"/>
                <a:ea typeface="黑体"/>
              </a:rPr>
              <a:t>(</a:t>
            </a:r>
            <a:r>
              <a:rPr lang="zh-TW" altLang="en-US" sz="2400" b="1">
                <a:solidFill>
                  <a:srgbClr val="0000FF"/>
                </a:solidFill>
                <a:latin typeface="黑体" panose="02010609060101010101" charset="-122"/>
                <a:ea typeface="黑体"/>
              </a:rPr>
              <a:t>宗主</a:t>
            </a:r>
            <a:r>
              <a:rPr lang="en-US" altLang="zh-TW" sz="2400" b="1">
                <a:solidFill>
                  <a:srgbClr val="0000FF"/>
                </a:solidFill>
                <a:latin typeface="黑体" panose="02010609060101010101" charset="-122"/>
                <a:ea typeface="黑体"/>
              </a:rPr>
              <a:t>)</a:t>
            </a:r>
            <a:endParaRPr lang="en-US" altLang="zh-TW" sz="2400" b="1">
              <a:solidFill>
                <a:srgbClr val="0000FF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95244" name="Line 12"/>
          <p:cNvSpPr/>
          <p:nvPr/>
        </p:nvSpPr>
        <p:spPr>
          <a:xfrm>
            <a:off x="8466138" y="5029200"/>
            <a:ext cx="533400" cy="0"/>
          </a:xfrm>
          <a:prstGeom prst="line">
            <a:avLst/>
          </a:prstGeom>
          <a:ln w="28575" cap="flat" cmpd="sng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5245" name="Text Box 13"/>
          <p:cNvSpPr txBox="1">
            <a:spLocks noChangeArrowheads="1"/>
          </p:cNvSpPr>
          <p:nvPr/>
        </p:nvSpPr>
        <p:spPr bwMode="auto">
          <a:xfrm>
            <a:off x="2979738" y="2767013"/>
            <a:ext cx="510540" cy="3524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45705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1" lang="zh-TW" altLang="en-US" sz="20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ea typeface="方正北魏楷书简体" pitchFamily="65" charset="-122"/>
                <a:cs typeface="+mn-cs"/>
              </a:rPr>
              <a:t>天子</a:t>
            </a:r>
            <a:endParaRPr kumimoji="1" lang="zh-TW" altLang="en-US" sz="20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charset="0"/>
              <a:ea typeface="方正北魏楷书简体" pitchFamily="65" charset="-122"/>
              <a:cs typeface="+mn-cs"/>
            </a:endParaRPr>
          </a:p>
        </p:txBody>
      </p:sp>
      <p:grpSp>
        <p:nvGrpSpPr>
          <p:cNvPr id="49165" name="Group 14"/>
          <p:cNvGrpSpPr/>
          <p:nvPr/>
        </p:nvGrpSpPr>
        <p:grpSpPr>
          <a:xfrm>
            <a:off x="3540125" y="2034138"/>
            <a:ext cx="811213" cy="1166262"/>
            <a:chOff x="1728" y="1538"/>
            <a:chExt cx="432" cy="622"/>
          </a:xfrm>
        </p:grpSpPr>
        <p:sp>
          <p:nvSpPr>
            <p:cNvPr id="49166" name="AutoShape 15"/>
            <p:cNvSpPr/>
            <p:nvPr/>
          </p:nvSpPr>
          <p:spPr>
            <a:xfrm rot="5400000">
              <a:off x="1824" y="1824"/>
              <a:ext cx="384" cy="2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1600" h="21600">
                  <a:moveTo>
                    <a:pt x="18075" y="0"/>
                  </a:moveTo>
                  <a:lnTo>
                    <a:pt x="14549" y="4890"/>
                  </a:lnTo>
                  <a:lnTo>
                    <a:pt x="16550" y="4890"/>
                  </a:lnTo>
                  <a:lnTo>
                    <a:pt x="16550" y="18240"/>
                  </a:lnTo>
                  <a:lnTo>
                    <a:pt x="0" y="18240"/>
                  </a:lnTo>
                  <a:lnTo>
                    <a:pt x="0" y="21600"/>
                  </a:lnTo>
                  <a:lnTo>
                    <a:pt x="19599" y="21600"/>
                  </a:lnTo>
                  <a:lnTo>
                    <a:pt x="19599" y="4890"/>
                  </a:lnTo>
                  <a:lnTo>
                    <a:pt x="21600" y="4890"/>
                  </a:lnTo>
                  <a:lnTo>
                    <a:pt x="18075" y="0"/>
                  </a:lnTo>
                  <a:close/>
                </a:path>
              </a:pathLst>
            </a:custGeom>
            <a:solidFill>
              <a:srgbClr val="0099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7" name="AutoShape 16"/>
            <p:cNvSpPr/>
            <p:nvPr/>
          </p:nvSpPr>
          <p:spPr>
            <a:xfrm>
              <a:off x="1728" y="1538"/>
              <a:ext cx="432" cy="454"/>
            </a:xfrm>
            <a:prstGeom prst="rightArrow">
              <a:avLst>
                <a:gd name="adj1" fmla="val 38888"/>
                <a:gd name="adj2" fmla="val 56912"/>
              </a:avLst>
            </a:prstGeom>
            <a:solidFill>
              <a:srgbClr val="FF9900"/>
            </a:solidFill>
            <a:ln w="9525">
              <a:noFill/>
            </a:ln>
          </p:spPr>
          <p:txBody>
            <a:bodyPr lIns="0" tIns="0" rIns="0" bIns="0" anchor="ctr">
              <a:spAutoFit/>
            </a:bodyPr>
            <a:lstStyle/>
            <a:p>
              <a:endParaRPr lang="zh-CN">
                <a:latin typeface="Calibri"/>
                <a:ea typeface="宋体" panose="02010600030101010101" pitchFamily="2" charset="-122"/>
              </a:endParaRPr>
            </a:p>
          </p:txBody>
        </p:sp>
      </p:grpSp>
      <p:pic>
        <p:nvPicPr>
          <p:cNvPr id="49168" name="Picture 17" descr="諸侯"/>
          <p:cNvPicPr preferRelativeResize="0"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0863" y="2806700"/>
            <a:ext cx="442912" cy="823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5250" name="Text Box 18"/>
          <p:cNvSpPr txBox="1">
            <a:spLocks noChangeArrowheads="1"/>
          </p:cNvSpPr>
          <p:nvPr/>
        </p:nvSpPr>
        <p:spPr bwMode="auto">
          <a:xfrm>
            <a:off x="4351338" y="3732213"/>
            <a:ext cx="510540" cy="3524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45705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1" lang="zh-CN" altLang="en-US" sz="20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ea typeface="方正北魏楷书简体" pitchFamily="65" charset="-122"/>
                <a:cs typeface="+mn-cs"/>
              </a:rPr>
              <a:t>诸</a:t>
            </a:r>
            <a:r>
              <a:rPr kumimoji="1" lang="zh-TW" altLang="en-US" sz="20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ea typeface="方正北魏楷书简体" pitchFamily="65" charset="-122"/>
                <a:cs typeface="+mn-cs"/>
              </a:rPr>
              <a:t>侯</a:t>
            </a:r>
            <a:endParaRPr kumimoji="1" lang="zh-TW" altLang="en-US" sz="20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charset="0"/>
              <a:ea typeface="方正北魏楷书简体" pitchFamily="65" charset="-122"/>
              <a:cs typeface="+mn-cs"/>
            </a:endParaRPr>
          </a:p>
        </p:txBody>
      </p:sp>
      <p:pic>
        <p:nvPicPr>
          <p:cNvPr id="49170" name="Picture 19" descr="卿大夫"/>
          <p:cNvPicPr preferRelativeResize="0"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1338" y="3684588"/>
            <a:ext cx="466725" cy="887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71" name="Picture 20" descr="諸侯"/>
          <p:cNvPicPr preferRelativeResize="0"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1338" y="2743200"/>
            <a:ext cx="509587" cy="8683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9172" name="Group 21"/>
          <p:cNvGrpSpPr/>
          <p:nvPr/>
        </p:nvGrpSpPr>
        <p:grpSpPr>
          <a:xfrm>
            <a:off x="4759325" y="3024738"/>
            <a:ext cx="811213" cy="1166262"/>
            <a:chOff x="1728" y="1538"/>
            <a:chExt cx="432" cy="622"/>
          </a:xfrm>
        </p:grpSpPr>
        <p:sp>
          <p:nvSpPr>
            <p:cNvPr id="49173" name="AutoShape 22"/>
            <p:cNvSpPr/>
            <p:nvPr/>
          </p:nvSpPr>
          <p:spPr>
            <a:xfrm rot="5400000">
              <a:off x="1824" y="1824"/>
              <a:ext cx="384" cy="2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1600" h="21600">
                  <a:moveTo>
                    <a:pt x="18075" y="0"/>
                  </a:moveTo>
                  <a:lnTo>
                    <a:pt x="14549" y="4890"/>
                  </a:lnTo>
                  <a:lnTo>
                    <a:pt x="16550" y="4890"/>
                  </a:lnTo>
                  <a:lnTo>
                    <a:pt x="16550" y="18240"/>
                  </a:lnTo>
                  <a:lnTo>
                    <a:pt x="0" y="18240"/>
                  </a:lnTo>
                  <a:lnTo>
                    <a:pt x="0" y="21600"/>
                  </a:lnTo>
                  <a:lnTo>
                    <a:pt x="19599" y="21600"/>
                  </a:lnTo>
                  <a:lnTo>
                    <a:pt x="19599" y="4890"/>
                  </a:lnTo>
                  <a:lnTo>
                    <a:pt x="21600" y="4890"/>
                  </a:lnTo>
                  <a:lnTo>
                    <a:pt x="18075" y="0"/>
                  </a:lnTo>
                  <a:close/>
                </a:path>
              </a:pathLst>
            </a:custGeom>
            <a:solidFill>
              <a:srgbClr val="0099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74" name="AutoShape 23"/>
            <p:cNvSpPr/>
            <p:nvPr/>
          </p:nvSpPr>
          <p:spPr>
            <a:xfrm>
              <a:off x="1728" y="1538"/>
              <a:ext cx="432" cy="454"/>
            </a:xfrm>
            <a:prstGeom prst="rightArrow">
              <a:avLst>
                <a:gd name="adj1" fmla="val 38888"/>
                <a:gd name="adj2" fmla="val 56912"/>
              </a:avLst>
            </a:prstGeom>
            <a:solidFill>
              <a:srgbClr val="FF9900"/>
            </a:solidFill>
            <a:ln w="9525">
              <a:noFill/>
            </a:ln>
          </p:spPr>
          <p:txBody>
            <a:bodyPr lIns="0" tIns="0" rIns="0" bIns="0" anchor="ctr">
              <a:spAutoFit/>
            </a:bodyPr>
            <a:lstStyle/>
            <a:p>
              <a:endParaRPr lang="zh-CN"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95256" name="Text Box 24"/>
          <p:cNvSpPr txBox="1">
            <a:spLocks noChangeArrowheads="1"/>
          </p:cNvSpPr>
          <p:nvPr/>
        </p:nvSpPr>
        <p:spPr bwMode="auto">
          <a:xfrm>
            <a:off x="5570538" y="4629150"/>
            <a:ext cx="765810" cy="3524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45705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1" lang="zh-TW" altLang="en-US" sz="20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ea typeface="方正北魏楷书简体" pitchFamily="65" charset="-122"/>
                <a:cs typeface="+mn-cs"/>
              </a:rPr>
              <a:t>卿大夫</a:t>
            </a:r>
            <a:endParaRPr kumimoji="1" lang="zh-TW" altLang="en-US" sz="20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charset="0"/>
              <a:ea typeface="方正北魏楷书简体" pitchFamily="65" charset="-122"/>
              <a:cs typeface="+mn-cs"/>
            </a:endParaRPr>
          </a:p>
        </p:txBody>
      </p:sp>
      <p:pic>
        <p:nvPicPr>
          <p:cNvPr id="49176" name="Picture 25" descr="士大夫"/>
          <p:cNvPicPr preferRelativeResize="0"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1488" y="4554538"/>
            <a:ext cx="500062" cy="8556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77" name="Picture 26" descr="卿大夫"/>
          <p:cNvPicPr preferRelativeResize="0"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0225" y="3630613"/>
            <a:ext cx="458788" cy="865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9178" name="Group 27"/>
          <p:cNvGrpSpPr/>
          <p:nvPr/>
        </p:nvGrpSpPr>
        <p:grpSpPr>
          <a:xfrm>
            <a:off x="6130925" y="3815754"/>
            <a:ext cx="811213" cy="1289646"/>
            <a:chOff x="1728" y="1564"/>
            <a:chExt cx="432" cy="596"/>
          </a:xfrm>
        </p:grpSpPr>
        <p:sp>
          <p:nvSpPr>
            <p:cNvPr id="49179" name="AutoShape 28"/>
            <p:cNvSpPr/>
            <p:nvPr/>
          </p:nvSpPr>
          <p:spPr>
            <a:xfrm rot="5400000">
              <a:off x="1824" y="1824"/>
              <a:ext cx="384" cy="2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1600" h="21600">
                  <a:moveTo>
                    <a:pt x="18075" y="0"/>
                  </a:moveTo>
                  <a:lnTo>
                    <a:pt x="14549" y="4890"/>
                  </a:lnTo>
                  <a:lnTo>
                    <a:pt x="16550" y="4890"/>
                  </a:lnTo>
                  <a:lnTo>
                    <a:pt x="16550" y="18240"/>
                  </a:lnTo>
                  <a:lnTo>
                    <a:pt x="0" y="18240"/>
                  </a:lnTo>
                  <a:lnTo>
                    <a:pt x="0" y="21600"/>
                  </a:lnTo>
                  <a:lnTo>
                    <a:pt x="19599" y="21600"/>
                  </a:lnTo>
                  <a:lnTo>
                    <a:pt x="19599" y="4890"/>
                  </a:lnTo>
                  <a:lnTo>
                    <a:pt x="21600" y="4890"/>
                  </a:lnTo>
                  <a:lnTo>
                    <a:pt x="18075" y="0"/>
                  </a:lnTo>
                  <a:close/>
                </a:path>
              </a:pathLst>
            </a:custGeom>
            <a:solidFill>
              <a:srgbClr val="0099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80" name="AutoShape 29"/>
            <p:cNvSpPr/>
            <p:nvPr/>
          </p:nvSpPr>
          <p:spPr>
            <a:xfrm>
              <a:off x="1728" y="1564"/>
              <a:ext cx="432" cy="394"/>
            </a:xfrm>
            <a:prstGeom prst="rightArrow">
              <a:avLst>
                <a:gd name="adj1" fmla="val 38888"/>
                <a:gd name="adj2" fmla="val 56907"/>
              </a:avLst>
            </a:prstGeom>
            <a:solidFill>
              <a:srgbClr val="FF9900"/>
            </a:solidFill>
            <a:ln w="9525">
              <a:noFill/>
            </a:ln>
          </p:spPr>
          <p:txBody>
            <a:bodyPr lIns="0" tIns="0" rIns="0" bIns="0" anchor="ctr">
              <a:spAutoFit/>
            </a:bodyPr>
            <a:lstStyle/>
            <a:p>
              <a:endParaRPr lang="zh-CN"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95262" name="Text Box 30"/>
          <p:cNvSpPr txBox="1">
            <a:spLocks noChangeArrowheads="1"/>
          </p:cNvSpPr>
          <p:nvPr/>
        </p:nvSpPr>
        <p:spPr bwMode="auto">
          <a:xfrm>
            <a:off x="6942138" y="5467350"/>
            <a:ext cx="255270" cy="3524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45705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1" lang="zh-TW" altLang="en-US" sz="20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ea typeface="方正北魏楷书简体" pitchFamily="65" charset="-122"/>
                <a:cs typeface="+mn-cs"/>
              </a:rPr>
              <a:t>士</a:t>
            </a:r>
            <a:endParaRPr kumimoji="1" lang="zh-TW" altLang="en-US" sz="20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charset="0"/>
              <a:ea typeface="方正北魏楷书简体" pitchFamily="65" charset="-122"/>
              <a:cs typeface="+mn-cs"/>
            </a:endParaRPr>
          </a:p>
        </p:txBody>
      </p:sp>
      <p:pic>
        <p:nvPicPr>
          <p:cNvPr id="49182" name="Picture 31" descr="庶人"/>
          <p:cNvPicPr preferRelativeResize="0"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1338" y="5486400"/>
            <a:ext cx="4318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83" name="Picture 32" descr="士大夫"/>
          <p:cNvPicPr preferRelativeResize="0"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7838" y="4468813"/>
            <a:ext cx="536575" cy="9413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9184" name="Group 33"/>
          <p:cNvGrpSpPr/>
          <p:nvPr/>
        </p:nvGrpSpPr>
        <p:grpSpPr>
          <a:xfrm>
            <a:off x="7350125" y="4675738"/>
            <a:ext cx="811213" cy="1166262"/>
            <a:chOff x="1728" y="1538"/>
            <a:chExt cx="432" cy="622"/>
          </a:xfrm>
        </p:grpSpPr>
        <p:sp>
          <p:nvSpPr>
            <p:cNvPr id="49185" name="AutoShape 34"/>
            <p:cNvSpPr/>
            <p:nvPr/>
          </p:nvSpPr>
          <p:spPr>
            <a:xfrm rot="5400000">
              <a:off x="1824" y="1824"/>
              <a:ext cx="384" cy="2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1600" h="21600">
                  <a:moveTo>
                    <a:pt x="18075" y="0"/>
                  </a:moveTo>
                  <a:lnTo>
                    <a:pt x="14549" y="4890"/>
                  </a:lnTo>
                  <a:lnTo>
                    <a:pt x="16550" y="4890"/>
                  </a:lnTo>
                  <a:lnTo>
                    <a:pt x="16550" y="18240"/>
                  </a:lnTo>
                  <a:lnTo>
                    <a:pt x="0" y="18240"/>
                  </a:lnTo>
                  <a:lnTo>
                    <a:pt x="0" y="21600"/>
                  </a:lnTo>
                  <a:lnTo>
                    <a:pt x="19599" y="21600"/>
                  </a:lnTo>
                  <a:lnTo>
                    <a:pt x="19599" y="4890"/>
                  </a:lnTo>
                  <a:lnTo>
                    <a:pt x="21600" y="4890"/>
                  </a:lnTo>
                  <a:lnTo>
                    <a:pt x="18075" y="0"/>
                  </a:lnTo>
                  <a:close/>
                </a:path>
              </a:pathLst>
            </a:custGeom>
            <a:solidFill>
              <a:srgbClr val="0099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86" name="AutoShape 35"/>
            <p:cNvSpPr/>
            <p:nvPr/>
          </p:nvSpPr>
          <p:spPr>
            <a:xfrm>
              <a:off x="1728" y="1538"/>
              <a:ext cx="432" cy="454"/>
            </a:xfrm>
            <a:prstGeom prst="rightArrow">
              <a:avLst>
                <a:gd name="adj1" fmla="val 38888"/>
                <a:gd name="adj2" fmla="val 56912"/>
              </a:avLst>
            </a:prstGeom>
            <a:solidFill>
              <a:srgbClr val="FF9900"/>
            </a:solidFill>
            <a:ln w="9525">
              <a:noFill/>
            </a:ln>
          </p:spPr>
          <p:txBody>
            <a:bodyPr lIns="0" tIns="0" rIns="0" bIns="0" anchor="ctr">
              <a:spAutoFit/>
            </a:bodyPr>
            <a:lstStyle/>
            <a:p>
              <a:endParaRPr lang="zh-CN"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95268" name="Text Box 36"/>
          <p:cNvSpPr txBox="1">
            <a:spLocks noChangeArrowheads="1"/>
          </p:cNvSpPr>
          <p:nvPr/>
        </p:nvSpPr>
        <p:spPr bwMode="auto">
          <a:xfrm>
            <a:off x="8159750" y="6316663"/>
            <a:ext cx="510540" cy="3524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45705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1" lang="zh-TW" altLang="en-US" sz="20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ea typeface="方正北魏楷书简体" pitchFamily="65" charset="-122"/>
                <a:cs typeface="+mn-cs"/>
              </a:rPr>
              <a:t>庶</a:t>
            </a:r>
            <a:r>
              <a:rPr kumimoji="1" lang="zh-TW" altLang="en-US" sz="2000" b="1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ea typeface="方正北魏楷书简体" pitchFamily="65" charset="-122"/>
                <a:cs typeface="+mn-cs"/>
              </a:rPr>
              <a:t>人</a:t>
            </a:r>
            <a:endParaRPr kumimoji="1" lang="zh-TW" altLang="en-US" sz="2000" b="1" kern="1200" cap="none" spc="0" normalizeH="0" baseline="0" noProof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charset="0"/>
              <a:ea typeface="方正北魏楷书简体" pitchFamily="65" charset="-122"/>
              <a:cs typeface="+mn-cs"/>
            </a:endParaRPr>
          </a:p>
        </p:txBody>
      </p:sp>
      <p:sp>
        <p:nvSpPr>
          <p:cNvPr id="95269" name="Text Box 37"/>
          <p:cNvSpPr txBox="1"/>
          <p:nvPr/>
        </p:nvSpPr>
        <p:spPr>
          <a:xfrm>
            <a:off x="9075738" y="3012123"/>
            <a:ext cx="855662" cy="738505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 anchorCtr="1">
            <a:spAutoFit/>
          </a:bodyPr>
          <a:lstStyle/>
          <a:p>
            <a:pPr algn="ctr"/>
            <a:r>
              <a:rPr lang="zh-CN" altLang="en-US" sz="2400" b="1">
                <a:solidFill>
                  <a:srgbClr val="0000FF"/>
                </a:solidFill>
                <a:latin typeface="黑体" panose="02010609060101010101" charset="-122"/>
                <a:ea typeface="黑体"/>
              </a:rPr>
              <a:t>小</a:t>
            </a:r>
            <a:r>
              <a:rPr lang="zh-TW" altLang="en-US" sz="2400" b="1">
                <a:solidFill>
                  <a:srgbClr val="0000FF"/>
                </a:solidFill>
                <a:latin typeface="黑体" panose="02010609060101010101" charset="-122"/>
                <a:ea typeface="黑体"/>
              </a:rPr>
              <a:t>宗</a:t>
            </a:r>
            <a:endParaRPr lang="zh-TW" altLang="en-US" sz="2400" b="1">
              <a:solidFill>
                <a:srgbClr val="0000FF"/>
              </a:solidFill>
              <a:latin typeface="黑体" panose="02010609060101010101" charset="-122"/>
              <a:ea typeface="黑体"/>
            </a:endParaRPr>
          </a:p>
          <a:p>
            <a:pPr algn="ctr"/>
            <a:r>
              <a:rPr lang="en-US" altLang="zh-TW" sz="2400" b="1">
                <a:solidFill>
                  <a:srgbClr val="0000FF"/>
                </a:solidFill>
                <a:latin typeface="黑体" panose="02010609060101010101" charset="-122"/>
                <a:ea typeface="黑体"/>
              </a:rPr>
              <a:t>(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/>
              </a:rPr>
              <a:t>大宗</a:t>
            </a:r>
            <a:r>
              <a:rPr lang="en-US" altLang="zh-TW" sz="2400" b="1">
                <a:solidFill>
                  <a:srgbClr val="0000FF"/>
                </a:solidFill>
                <a:latin typeface="黑体" panose="02010609060101010101" charset="-122"/>
                <a:ea typeface="黑体"/>
              </a:rPr>
              <a:t>)</a:t>
            </a:r>
            <a:endParaRPr lang="en-US" altLang="zh-TW" sz="2400" b="1">
              <a:solidFill>
                <a:srgbClr val="0000FF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95270" name="Text Box 38"/>
          <p:cNvSpPr txBox="1"/>
          <p:nvPr/>
        </p:nvSpPr>
        <p:spPr>
          <a:xfrm>
            <a:off x="9075738" y="3979704"/>
            <a:ext cx="855662" cy="738505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 anchorCtr="1">
            <a:spAutoFit/>
          </a:bodyPr>
          <a:lstStyle/>
          <a:p>
            <a:pPr algn="ctr"/>
            <a:r>
              <a:rPr lang="zh-CN" altLang="en-US" sz="2400" b="1">
                <a:solidFill>
                  <a:srgbClr val="0000FF"/>
                </a:solidFill>
                <a:latin typeface="黑体" panose="02010609060101010101" charset="-122"/>
                <a:ea typeface="黑体"/>
              </a:rPr>
              <a:t>小</a:t>
            </a:r>
            <a:r>
              <a:rPr lang="zh-TW" altLang="en-US" sz="2400" b="1">
                <a:solidFill>
                  <a:srgbClr val="0000FF"/>
                </a:solidFill>
                <a:latin typeface="黑体" panose="02010609060101010101" charset="-122"/>
                <a:ea typeface="黑体"/>
              </a:rPr>
              <a:t>宗</a:t>
            </a:r>
            <a:endParaRPr lang="zh-TW" altLang="en-US" sz="2400" b="1">
              <a:solidFill>
                <a:srgbClr val="0000FF"/>
              </a:solidFill>
              <a:latin typeface="黑体" panose="02010609060101010101" charset="-122"/>
              <a:ea typeface="黑体"/>
            </a:endParaRPr>
          </a:p>
          <a:p>
            <a:pPr algn="ctr"/>
            <a:r>
              <a:rPr lang="en-US" altLang="zh-TW" sz="2400" b="1">
                <a:solidFill>
                  <a:srgbClr val="0000FF"/>
                </a:solidFill>
                <a:latin typeface="黑体" panose="02010609060101010101" charset="-122"/>
                <a:ea typeface="黑体"/>
              </a:rPr>
              <a:t>(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/>
              </a:rPr>
              <a:t>大宗</a:t>
            </a:r>
            <a:r>
              <a:rPr lang="en-US" altLang="zh-TW" sz="2400" b="1">
                <a:solidFill>
                  <a:srgbClr val="0000FF"/>
                </a:solidFill>
                <a:latin typeface="Times New Roman" panose="02020603050405020304" charset="0"/>
                <a:ea typeface="PMingLiU" panose="02020500000000000000" pitchFamily="18" charset="-120"/>
              </a:rPr>
              <a:t>)</a:t>
            </a:r>
            <a:endParaRPr lang="en-US" altLang="zh-TW" sz="2400" b="1">
              <a:solidFill>
                <a:srgbClr val="0000FF"/>
              </a:solidFill>
              <a:latin typeface="Times New Roman" panose="02020603050405020304" charset="0"/>
              <a:ea typeface="PMingLiU" panose="02020500000000000000" pitchFamily="18" charset="-120"/>
            </a:endParaRPr>
          </a:p>
        </p:txBody>
      </p:sp>
      <p:sp>
        <p:nvSpPr>
          <p:cNvPr id="95271" name="Text Box 39"/>
          <p:cNvSpPr txBox="1"/>
          <p:nvPr/>
        </p:nvSpPr>
        <p:spPr>
          <a:xfrm>
            <a:off x="9075738" y="4894104"/>
            <a:ext cx="855662" cy="738505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 anchorCtr="1">
            <a:spAutoFit/>
          </a:bodyPr>
          <a:lstStyle/>
          <a:p>
            <a:pPr algn="ctr"/>
            <a:r>
              <a:rPr lang="zh-CN" altLang="en-US" sz="2400" b="1">
                <a:solidFill>
                  <a:srgbClr val="0000FF"/>
                </a:solidFill>
                <a:latin typeface="黑体" panose="02010609060101010101" charset="-122"/>
                <a:ea typeface="黑体"/>
              </a:rPr>
              <a:t>小</a:t>
            </a:r>
            <a:r>
              <a:rPr lang="zh-TW" altLang="en-US" sz="2400" b="1">
                <a:solidFill>
                  <a:srgbClr val="0000FF"/>
                </a:solidFill>
                <a:latin typeface="黑体" panose="02010609060101010101" charset="-122"/>
                <a:ea typeface="黑体"/>
              </a:rPr>
              <a:t>宗</a:t>
            </a:r>
            <a:endParaRPr lang="zh-TW" altLang="en-US" sz="2400" b="1">
              <a:solidFill>
                <a:srgbClr val="0000FF"/>
              </a:solidFill>
              <a:latin typeface="黑体" panose="02010609060101010101" charset="-122"/>
              <a:ea typeface="黑体"/>
            </a:endParaRPr>
          </a:p>
          <a:p>
            <a:pPr algn="ctr"/>
            <a:r>
              <a:rPr lang="en-US" altLang="zh-TW" sz="2400" b="1">
                <a:solidFill>
                  <a:srgbClr val="0000FF"/>
                </a:solidFill>
                <a:latin typeface="黑体" panose="02010609060101010101" charset="-122"/>
                <a:ea typeface="黑体"/>
              </a:rPr>
              <a:t>(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/>
              </a:rPr>
              <a:t>大宗</a:t>
            </a:r>
            <a:r>
              <a:rPr lang="en-US" altLang="zh-TW" sz="2400" b="1">
                <a:solidFill>
                  <a:srgbClr val="0000FF"/>
                </a:solidFill>
                <a:latin typeface="黑体" panose="02010609060101010101" charset="-122"/>
                <a:ea typeface="黑体"/>
              </a:rPr>
              <a:t>)</a:t>
            </a:r>
            <a:endParaRPr lang="en-US" altLang="zh-TW" sz="2400" b="1">
              <a:solidFill>
                <a:srgbClr val="0000FF"/>
              </a:solidFill>
              <a:latin typeface="黑体" panose="02010609060101010101" charset="-122"/>
              <a:ea typeface="黑体"/>
            </a:endParaRPr>
          </a:p>
        </p:txBody>
      </p:sp>
      <p:cxnSp>
        <p:nvCxnSpPr>
          <p:cNvPr id="95272" name="AutoShape 40"/>
          <p:cNvCxnSpPr/>
          <p:nvPr/>
        </p:nvCxnSpPr>
        <p:spPr>
          <a:xfrm flipH="1">
            <a:off x="7527925" y="2717800"/>
            <a:ext cx="0" cy="196850"/>
          </a:xfrm>
          <a:prstGeom prst="straightConnector1">
            <a:avLst/>
          </a:prstGeom>
          <a:ln w="19050" cap="flat" cmpd="sng">
            <a:solidFill>
              <a:schemeClr val="folHlink"/>
            </a:solidFill>
            <a:prstDash val="solid"/>
            <a:round/>
            <a:headEnd type="triangle" w="med" len="med"/>
            <a:tailEnd type="triangle" w="med" len="med"/>
          </a:ln>
        </p:spPr>
      </p:cxnSp>
      <p:cxnSp>
        <p:nvCxnSpPr>
          <p:cNvPr id="95273" name="AutoShape 41"/>
          <p:cNvCxnSpPr/>
          <p:nvPr/>
        </p:nvCxnSpPr>
        <p:spPr>
          <a:xfrm flipH="1">
            <a:off x="7527925" y="3460750"/>
            <a:ext cx="0" cy="196850"/>
          </a:xfrm>
          <a:prstGeom prst="straightConnector1">
            <a:avLst/>
          </a:prstGeom>
          <a:ln w="19050" cap="flat" cmpd="sng">
            <a:solidFill>
              <a:schemeClr val="folHlink"/>
            </a:solidFill>
            <a:prstDash val="solid"/>
            <a:round/>
            <a:headEnd type="triangle" w="med" len="med"/>
            <a:tailEnd type="triangle" w="med" len="med"/>
          </a:ln>
        </p:spPr>
      </p:cxnSp>
      <p:pic>
        <p:nvPicPr>
          <p:cNvPr id="49193" name="Picture 43" descr="天子"/>
          <p:cNvPicPr preferRelativeResize="0"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0863" y="1752600"/>
            <a:ext cx="488950" cy="990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94" name="矩形 1"/>
          <p:cNvSpPr/>
          <p:nvPr/>
        </p:nvSpPr>
        <p:spPr>
          <a:xfrm>
            <a:off x="1912620" y="323533"/>
            <a:ext cx="8715375" cy="735965"/>
          </a:xfrm>
          <a:prstGeom prst="rect">
            <a:avLst/>
          </a:prstGeom>
          <a:noFill/>
          <a:ln w="9525">
            <a:noFill/>
          </a:ln>
        </p:spPr>
        <p:txBody>
          <a:bodyPr lIns="91411" tIns="45705" rIns="91411" bIns="45705" anchor="t">
            <a:spAutoFit/>
          </a:bodyPr>
          <a:lstStyle/>
          <a:p>
            <a:pPr algn="just" defTabSz="914400">
              <a:lnSpc>
                <a:spcPct val="150000"/>
              </a:lnSpc>
              <a:tabLst>
                <a:tab pos="713105"/>
              </a:tabLst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政治组织与亲族组织合一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政治权力分配基于血缘关系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703388" y="1125538"/>
            <a:ext cx="857250" cy="215265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91411" tIns="45705" rIns="91411" bIns="45705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7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经典繁颜体" pitchFamily="49" charset="-122"/>
              </a:rPr>
              <a:t>嫡长子继承制</a:t>
            </a:r>
            <a:endParaRPr kumimoji="0" lang="zh-CN" altLang="en-US" sz="27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经典繁颜体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6985"/>
            <a:ext cx="3094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一、先秦的政治体制</a:t>
            </a:r>
            <a:endParaRPr lang="zh-CN" altLang="en-US" sz="24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210" y="551180"/>
            <a:ext cx="19183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（三）西周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5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5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5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"/>
                                        <p:tgtEl>
                                          <p:spTgt spid="95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95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5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95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5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95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8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"/>
                                        <p:tgtEl>
                                          <p:spTgt spid="95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43" grpId="0"/>
      <p:bldP spid="95269" grpId="0"/>
      <p:bldP spid="95270" grpId="0"/>
      <p:bldP spid="9527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2193290" y="1500505"/>
            <a:ext cx="18986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分封制</a:t>
            </a:r>
            <a:endParaRPr lang="zh-CN" altLang="en-US" sz="28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93290" y="241998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宗法制</a:t>
            </a:r>
            <a:endParaRPr lang="zh-CN" altLang="en-US" sz="28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93290" y="3339465"/>
            <a:ext cx="14935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礼乐制</a:t>
            </a:r>
            <a:endParaRPr lang="zh-CN" altLang="en-US" sz="28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087995" y="1990090"/>
            <a:ext cx="1631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政治权利</a:t>
            </a:r>
            <a:endParaRPr lang="zh-CN" altLang="en-US" sz="28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087995" y="2941955"/>
            <a:ext cx="17799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血缘关系</a:t>
            </a:r>
            <a:endParaRPr lang="zh-CN" altLang="en-US" sz="28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413375" y="927100"/>
            <a:ext cx="736600" cy="445897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</a:rPr>
              <a:t>西周政体的基本特征</a:t>
            </a:r>
            <a:endParaRPr lang="zh-CN" altLang="en-US" sz="36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9167" name="AutoShape 16"/>
          <p:cNvSpPr/>
          <p:nvPr/>
        </p:nvSpPr>
        <p:spPr>
          <a:xfrm>
            <a:off x="3576955" y="2254987"/>
            <a:ext cx="1656080" cy="851966"/>
          </a:xfrm>
          <a:prstGeom prst="rightArrow">
            <a:avLst>
              <a:gd name="adj1" fmla="val 38888"/>
              <a:gd name="adj2" fmla="val 56912"/>
            </a:avLst>
          </a:prstGeom>
          <a:solidFill>
            <a:srgbClr val="FF9900"/>
          </a:solidFill>
          <a:ln w="9525">
            <a:noFill/>
          </a:ln>
        </p:spPr>
        <p:txBody>
          <a:bodyPr wrap="square" lIns="0" tIns="0" rIns="0" bIns="0" anchor="ctr">
            <a:spAutoFit/>
          </a:bodyPr>
          <a:lstStyle/>
          <a:p>
            <a:endParaRPr lang="zh-CN"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845560" y="2143760"/>
            <a:ext cx="9594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黑体" panose="02010609060101010101" charset="-122"/>
                <a:ea typeface="黑体"/>
              </a:rPr>
              <a:t>配合</a:t>
            </a:r>
            <a:endParaRPr lang="zh-CN" altLang="en-US" b="1">
              <a:latin typeface="黑体" panose="02010609060101010101" charset="-122"/>
              <a:ea typeface="黑体"/>
            </a:endParaRPr>
          </a:p>
        </p:txBody>
      </p:sp>
      <p:sp>
        <p:nvSpPr>
          <p:cNvPr id="12" name="AutoShape 16"/>
          <p:cNvSpPr/>
          <p:nvPr/>
        </p:nvSpPr>
        <p:spPr>
          <a:xfrm flipH="1">
            <a:off x="6149975" y="2254987"/>
            <a:ext cx="1656080" cy="851966"/>
          </a:xfrm>
          <a:prstGeom prst="rightArrow">
            <a:avLst>
              <a:gd name="adj1" fmla="val 38888"/>
              <a:gd name="adj2" fmla="val 56912"/>
            </a:avLst>
          </a:prstGeom>
          <a:solidFill>
            <a:srgbClr val="FF9900"/>
          </a:solidFill>
          <a:ln w="9525">
            <a:noFill/>
          </a:ln>
        </p:spPr>
        <p:txBody>
          <a:bodyPr wrap="square" lIns="0" tIns="0" rIns="0" bIns="0" anchor="ctr">
            <a:spAutoFit/>
          </a:bodyPr>
          <a:lstStyle/>
          <a:p>
            <a:endParaRPr lang="zh-CN"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822440" y="2172970"/>
            <a:ext cx="8007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结合</a:t>
            </a:r>
            <a:endParaRPr lang="zh-CN" altLang="en-US" b="1"/>
          </a:p>
        </p:txBody>
      </p:sp>
      <p:sp>
        <p:nvSpPr>
          <p:cNvPr id="46106" name="左大括号 46105"/>
          <p:cNvSpPr/>
          <p:nvPr/>
        </p:nvSpPr>
        <p:spPr>
          <a:xfrm>
            <a:off x="8011795" y="1966595"/>
            <a:ext cx="76200" cy="1497330"/>
          </a:xfrm>
          <a:prstGeom prst="leftBrace">
            <a:avLst>
              <a:gd name="adj1" fmla="val 209884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左大括号 13"/>
          <p:cNvSpPr/>
          <p:nvPr/>
        </p:nvSpPr>
        <p:spPr>
          <a:xfrm flipH="1">
            <a:off x="3407410" y="1539240"/>
            <a:ext cx="109855" cy="2195830"/>
          </a:xfrm>
          <a:prstGeom prst="leftBrace">
            <a:avLst>
              <a:gd name="adj1" fmla="val 209884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0" y="6985"/>
            <a:ext cx="3094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一、先秦的政治体制</a:t>
            </a:r>
            <a:endParaRPr lang="zh-CN" altLang="en-US" sz="24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9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46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4" grpId="0"/>
      <p:bldP spid="49167" grpId="0"/>
      <p:bldP spid="11" grpId="0"/>
      <p:bldP spid="7" grpId="0"/>
      <p:bldP spid="8" grpId="0"/>
      <p:bldP spid="12" grpId="0"/>
      <p:bldP spid="46106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627380"/>
            <a:ext cx="551815" cy="609727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西周（前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1046-</a:t>
            </a:r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771)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61465" y="285750"/>
            <a:ext cx="788860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原始民主传统</a:t>
            </a:r>
            <a:endParaRPr lang="zh-CN" altLang="en-US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60830" y="1141095"/>
            <a:ext cx="10384790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天生民而立之君，使司牧之，勿使失性。</a:t>
            </a:r>
            <a:r>
              <a:rPr sz="28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有君而为之贰，使师保之，勿使过度</a:t>
            </a:r>
            <a:r>
              <a:rPr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。是故天子有公，诸侯有卿</a:t>
            </a:r>
            <a:r>
              <a:rPr 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……</a:t>
            </a:r>
            <a:r>
              <a:rPr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以相辅佐也。善则赏之，过则匡之，患则救之，失则革之。</a:t>
            </a:r>
            <a:endParaRPr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         ——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左传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·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襄公十四年》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厉王虐，</a:t>
            </a:r>
            <a:r>
              <a:rPr lang="zh-CN" sz="28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国人</a:t>
            </a:r>
            <a:r>
              <a:rPr 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谤王。                  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《国语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·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周语》</a:t>
            </a:r>
            <a:endParaRPr lang="zh-CN" altLang="en-US" sz="2800">
              <a:latin typeface="宋体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郑子产作丘赋，</a:t>
            </a:r>
            <a:r>
              <a:rPr lang="zh-CN" altLang="en-US" sz="28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国人</a:t>
            </a:r>
            <a:r>
              <a:rPr 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谤之。        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</a:t>
            </a:r>
            <a:r>
              <a:rPr 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《左传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·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昭公四年》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445260" y="5593715"/>
            <a:ext cx="1038479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zh-CN" altLang="en-US" sz="2800">
                <a:latin typeface="黑体" panose="02010609060101010101" charset="-122"/>
                <a:ea typeface="黑体"/>
                <a:cs typeface="黑体" panose="02010609060101010101" charset="-122"/>
              </a:rPr>
              <a:t>    </a:t>
            </a:r>
            <a:r>
              <a:rPr lang="zh-CN" sz="2800">
                <a:latin typeface="黑体" panose="02010609060101010101" charset="-122"/>
                <a:ea typeface="黑体"/>
                <a:cs typeface="黑体" panose="02010609060101010101" charset="-122"/>
              </a:rPr>
              <a:t>上述材料体现了商周原始民主传统的哪些特点？</a:t>
            </a:r>
            <a:endParaRPr lang="zh-CN" sz="28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pic>
        <p:nvPicPr>
          <p:cNvPr id="44" name="图片 43" descr="resource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60830" y="5526405"/>
            <a:ext cx="656590" cy="656590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21590" y="18415"/>
            <a:ext cx="12105640" cy="15125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10000"/>
              </a:lnSpc>
            </a:pPr>
            <a:r>
              <a:rPr lang="zh-CN" sz="2800" b="1">
                <a:solidFill>
                  <a:schemeClr val="tx1"/>
                </a:solidFill>
                <a:latin typeface="黑体" panose="02010609060101010101" charset="-122"/>
                <a:ea typeface="黑体"/>
                <a:cs typeface="黑体" panose="02010609060101010101" charset="-122"/>
              </a:rPr>
              <a:t>春秋战国时期的政治体制</a:t>
            </a:r>
            <a:endParaRPr lang="zh-CN" sz="2800" b="1">
              <a:solidFill>
                <a:schemeClr val="tx1"/>
              </a:solidFill>
              <a:latin typeface="黑体" panose="02010609060101010101" charset="-122"/>
              <a:ea typeface="黑体"/>
              <a:cs typeface="黑体" panose="02010609060101010101" charset="-122"/>
            </a:endParaRPr>
          </a:p>
          <a:p>
            <a:pPr algn="l" fontAlgn="auto">
              <a:lnSpc>
                <a:spcPct val="110000"/>
              </a:lnSpc>
            </a:pPr>
            <a:r>
              <a:rPr lang="en-US" altLang="zh-CN" sz="2800" b="1">
                <a:solidFill>
                  <a:schemeClr val="tx1"/>
                </a:solidFill>
                <a:latin typeface="黑体" panose="02010609060101010101" charset="-122"/>
                <a:ea typeface="黑体"/>
                <a:cs typeface="黑体" panose="02010609060101010101" charset="-122"/>
              </a:rPr>
              <a:t>	</a:t>
            </a:r>
            <a:r>
              <a:rPr sz="2800" b="1">
                <a:solidFill>
                  <a:schemeClr val="tx1"/>
                </a:solidFill>
                <a:latin typeface="黑体" panose="02010609060101010101" charset="-122"/>
                <a:ea typeface="黑体"/>
                <a:cs typeface="黑体" panose="02010609060101010101" charset="-122"/>
              </a:rPr>
              <a:t>春秋战国时期，为适应社会变化的需要，各国进行了重大改革，君主专制加强，郡县制、官僚制等封建政治体制开始产生。</a:t>
            </a:r>
            <a:endParaRPr sz="2800" b="1">
              <a:solidFill>
                <a:schemeClr val="tx1"/>
              </a:solidFill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pic>
        <p:nvPicPr>
          <p:cNvPr id="2" name="图片 1" descr="03《中外历史纲要》上 P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5575"/>
            <a:ext cx="5764530" cy="5432425"/>
          </a:xfrm>
          <a:prstGeom prst="rect">
            <a:avLst/>
          </a:prstGeom>
        </p:spPr>
      </p:pic>
      <p:pic>
        <p:nvPicPr>
          <p:cNvPr id="3" name="图片 2" descr="04《中外历史纲要》上 P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4530" y="1425575"/>
            <a:ext cx="6117590" cy="5432425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505460"/>
            <a:ext cx="551815" cy="621919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东周（前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770-</a:t>
            </a:r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221)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09675" y="285750"/>
            <a:ext cx="824039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封建政体诞生</a:t>
            </a:r>
            <a:endParaRPr lang="zh-CN" altLang="en-US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</p:txBody>
      </p:sp>
      <p:pic>
        <p:nvPicPr>
          <p:cNvPr id="9" name="图片 8" descr="C:/Users/ADMINI~1/AppData/Local/Temp/kaimatting/20200728103736/output_aiMatting_20200728103835.pngoutput_aiMatting_202007281038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480" y="6367145"/>
            <a:ext cx="432000" cy="357517"/>
          </a:xfrm>
          <a:prstGeom prst="rect">
            <a:avLst/>
          </a:prstGeom>
        </p:spPr>
      </p:pic>
      <p:pic>
        <p:nvPicPr>
          <p:cNvPr id="2" name="图片 1" descr="resource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61465" y="1050290"/>
            <a:ext cx="655200" cy="655200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1435735" y="1050290"/>
            <a:ext cx="10557510" cy="1210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800">
                <a:latin typeface="黑体" panose="02010609060101010101" charset="-122"/>
                <a:ea typeface="黑体"/>
                <a:cs typeface="黑体" panose="02010609060101010101" charset="-122"/>
              </a:rPr>
              <a:t>     【课堂探究】阅读以下材料并结合所学知识，分析战国时期郡县制、官僚制等封建政治制度开始产生的原因。</a:t>
            </a:r>
            <a:endParaRPr lang="zh-CN" sz="28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35100" y="2195195"/>
            <a:ext cx="1055814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春秋战国时期，中国完成了社会的转型。血缘社会转向了地缘社会，封建诸侯、贵族分权转向了专制独裁、皇帝集权，血缘宗法制度崩溃，地缘郡县政治确立，最后形成中央集权制度。</a:t>
            </a:r>
            <a:endParaRPr lang="zh-CN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辛田《</a:t>
            </a:r>
            <a:r>
              <a:rPr 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春秋战国时期社会转型研究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35100" y="4947920"/>
            <a:ext cx="10557510" cy="6508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2800">
                <a:solidFill>
                  <a:srgbClr val="C00000"/>
                </a:solidFill>
                <a:latin typeface="黑体" panose="02010609060101010101" charset="-122"/>
                <a:ea typeface="黑体"/>
                <a:cs typeface="黑体" panose="02010609060101010101" charset="-122"/>
              </a:rPr>
              <a:t>    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charset="-122"/>
                <a:ea typeface="黑体"/>
                <a:cs typeface="黑体" panose="02010609060101010101" charset="-122"/>
              </a:rPr>
              <a:t>①社会经济发展，宗族血缘关系瓦解，贵族等级分封制解体。</a:t>
            </a:r>
            <a:endParaRPr lang="zh-CN" altLang="en-US" sz="2800">
              <a:solidFill>
                <a:srgbClr val="C00000"/>
              </a:solidFill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1209675"/>
            <a:ext cx="551815" cy="55149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东周（前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770-</a:t>
            </a:r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221)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61465" y="285750"/>
            <a:ext cx="788860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封建政体诞生</a:t>
            </a:r>
            <a:endParaRPr lang="zh-CN" altLang="en-US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</p:txBody>
      </p:sp>
      <p:pic>
        <p:nvPicPr>
          <p:cNvPr id="9" name="图片 8" descr="C:/Users/ADMINI~1/AppData/Local/Temp/kaimatting/20200728103736/output_aiMatting_20200728103835.pngoutput_aiMatting_202007281038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480" y="6367145"/>
            <a:ext cx="432000" cy="357517"/>
          </a:xfrm>
          <a:prstGeom prst="rect">
            <a:avLst/>
          </a:prstGeom>
        </p:spPr>
      </p:pic>
      <p:pic>
        <p:nvPicPr>
          <p:cNvPr id="2" name="图片 1" descr="resource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61465" y="1050290"/>
            <a:ext cx="655200" cy="655200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1435735" y="1050290"/>
            <a:ext cx="10557510" cy="1210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800">
                <a:latin typeface="黑体" panose="02010609060101010101" charset="-122"/>
                <a:ea typeface="黑体"/>
                <a:cs typeface="黑体" panose="02010609060101010101" charset="-122"/>
              </a:rPr>
              <a:t>     【课堂探究】阅读以下材料并结合所学知识，分析战国时期郡县制、官僚制等封建政治制度开始产生的原因。</a:t>
            </a:r>
            <a:endParaRPr lang="zh-CN" sz="28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35100" y="2195195"/>
            <a:ext cx="1055814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（战国时期）各国为了富国强兵，纷纷开展政治、经济、军事、社会制度改革。变法运动成为战国时期的一股潮流，各国通过变法，推动了社会转型，逐步建立起君主专制的政治制度。</a:t>
            </a:r>
            <a:endParaRPr lang="zh-CN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</a:t>
            </a:r>
            <a:r>
              <a:rPr 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中外历史纲要（上）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35100" y="4947920"/>
            <a:ext cx="10557510" cy="6508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2800">
                <a:solidFill>
                  <a:srgbClr val="C00000"/>
                </a:solidFill>
                <a:latin typeface="黑体" panose="02010609060101010101" charset="-122"/>
                <a:ea typeface="黑体"/>
                <a:cs typeface="黑体" panose="02010609060101010101" charset="-122"/>
              </a:rPr>
              <a:t>    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charset="-122"/>
                <a:ea typeface="黑体"/>
                <a:cs typeface="黑体" panose="02010609060101010101" charset="-122"/>
              </a:rPr>
              <a:t>②各国政治上的重大变革，使君主权力得到加强。</a:t>
            </a:r>
            <a:endParaRPr lang="zh-CN" altLang="en-US" sz="2800">
              <a:solidFill>
                <a:srgbClr val="C00000"/>
              </a:solidFill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0" y="6985"/>
            <a:ext cx="3094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一、先秦的政治体制</a:t>
            </a:r>
            <a:endParaRPr lang="zh-CN" altLang="en-US" sz="24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54685" y="590550"/>
            <a:ext cx="88341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（四）商周政体的共同特征</a:t>
            </a:r>
            <a:endParaRPr lang="zh-CN" altLang="en-US" sz="28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9105" y="1510030"/>
            <a:ext cx="111480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（</a:t>
            </a:r>
            <a:r>
              <a:rPr lang="en-US" altLang="zh-CN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1</a:t>
            </a:r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）君主的权利不是绝对的，原始民主遗存对君主的权利有制约作用</a:t>
            </a:r>
            <a:endParaRPr lang="zh-CN" altLang="en-US" sz="2400"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68325" y="2528570"/>
            <a:ext cx="98939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（</a:t>
            </a:r>
            <a:r>
              <a:rPr lang="en-US" altLang="zh-CN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2</a:t>
            </a:r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）国家遇到重大问题时，君主要征求自由民</a:t>
            </a:r>
            <a:r>
              <a:rPr lang="en-US" altLang="zh-CN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“</a:t>
            </a:r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国民</a:t>
            </a:r>
            <a:r>
              <a:rPr lang="en-US" altLang="zh-CN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”</a:t>
            </a:r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的意见</a:t>
            </a:r>
            <a:endParaRPr lang="zh-CN" altLang="en-US" sz="2400"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68325" y="3686175"/>
            <a:ext cx="84480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（</a:t>
            </a:r>
            <a:r>
              <a:rPr lang="en-US" altLang="zh-CN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3</a:t>
            </a:r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）国人也可以通过舆论干预朝政</a:t>
            </a:r>
            <a:endParaRPr lang="zh-CN" altLang="en-US" sz="2400"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59105" y="4536440"/>
            <a:ext cx="85566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（</a:t>
            </a:r>
            <a:r>
              <a:rPr lang="en-US" altLang="zh-CN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4</a:t>
            </a:r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）原始民主遗存在春秋各国政治中仍然有一定影响</a:t>
            </a:r>
            <a:endParaRPr lang="zh-CN" altLang="en-US" sz="2400"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75285" y="454660"/>
            <a:ext cx="11282680" cy="4707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二.秦汉至明清的中央行政</a:t>
            </a:r>
            <a:endParaRPr lang="zh-CN" altLang="en-US" sz="3200">
              <a:solidFill>
                <a:schemeClr val="tx1"/>
              </a:solidFill>
              <a:latin typeface="宋体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（一）秦朝君主专制建立</a:t>
            </a:r>
            <a:endParaRPr lang="zh-CN" altLang="en-US" sz="3200">
              <a:latin typeface="宋体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1.背景</a:t>
            </a:r>
            <a:endParaRPr lang="zh-CN" altLang="en-US" sz="32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）春秋战国时期，社会经济发展，宗法血缘关系瓦解，西周贵族等级分封制开始解体</a:t>
            </a:r>
            <a:endParaRPr lang="zh-CN" altLang="en-US" sz="3200">
              <a:latin typeface="宋体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/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）为适应社会变化的需要，各国在政治上都进行了重大改革，君主专制加强，郡县制、官僚制等封建政治体制开始产生。</a:t>
            </a:r>
            <a:endParaRPr lang="zh-CN" altLang="en-US" sz="3200"/>
          </a:p>
          <a:p>
            <a:pPr algn="l"/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）秦统一结束了长期混乱局面</a:t>
            </a:r>
            <a:endParaRPr lang="zh-CN" altLang="en-US" sz="3200">
              <a:latin typeface="方正粗黑宋简体" panose="02000000000000000000" charset="-122"/>
              <a:ea typeface="方正粗黑宋简体" panose="02000000000000000000" charset="-122"/>
            </a:endParaRPr>
          </a:p>
          <a:p>
            <a:pPr algn="l"/>
            <a:endParaRPr lang="zh-CN" altLang="en-US" sz="320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华康标题宋W9" charset="0"/>
              <a:ea typeface="华康标题宋W9" panose="02020909000000000000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矩形 14"/>
          <p:cNvSpPr/>
          <p:nvPr/>
        </p:nvSpPr>
        <p:spPr>
          <a:xfrm>
            <a:off x="229235" y="-8255"/>
            <a:ext cx="1050925" cy="68624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65455" y="1355725"/>
            <a:ext cx="551815" cy="536892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秦（前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221-</a:t>
            </a:r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207)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61465" y="285750"/>
            <a:ext cx="788860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皇帝制度</a:t>
            </a:r>
            <a:endParaRPr lang="zh-CN" altLang="en-US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</p:txBody>
      </p:sp>
      <p:pic>
        <p:nvPicPr>
          <p:cNvPr id="7" name="图片 6" descr="C:/Users/ADMINI~1/AppData/Local/Temp/kaimatting/20200725165716/output_aiMatting_20200725165731.pngoutput_aiMatting_20200725165731"/>
          <p:cNvPicPr>
            <a:picLocks noChangeAspect="1"/>
          </p:cNvPicPr>
          <p:nvPr/>
        </p:nvPicPr>
        <p:blipFill>
          <a:blip r:embed="rId3">
            <a:lum contrast="12000"/>
          </a:blip>
          <a:stretch>
            <a:fillRect/>
          </a:stretch>
        </p:blipFill>
        <p:spPr>
          <a:xfrm>
            <a:off x="1463040" y="1196975"/>
            <a:ext cx="3995420" cy="5356860"/>
          </a:xfrm>
          <a:prstGeom prst="rect">
            <a:avLst/>
          </a:prstGeom>
        </p:spPr>
      </p:pic>
      <p:sp>
        <p:nvSpPr>
          <p:cNvPr id="9" name="TextBox 11"/>
          <p:cNvSpPr txBox="1"/>
          <p:nvPr/>
        </p:nvSpPr>
        <p:spPr>
          <a:xfrm>
            <a:off x="5458460" y="577850"/>
            <a:ext cx="6590665" cy="4615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王初并天下，自以为</a:t>
            </a:r>
            <a:r>
              <a:rPr lang="zh-CN" altLang="en-US" sz="2800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德兼三皇，功过五帝</a:t>
            </a:r>
            <a:r>
              <a:rPr lang="zh-CN" altLang="en-US" sz="28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，乃</a:t>
            </a:r>
            <a:r>
              <a:rPr lang="zh-CN" altLang="en-US" sz="2800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更号曰“皇帝”</a:t>
            </a:r>
            <a:r>
              <a:rPr lang="zh-CN" altLang="en-US" sz="28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</a:t>
            </a:r>
            <a:r>
              <a:rPr lang="zh-CN" altLang="en-US" sz="2800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命为“制”</a:t>
            </a:r>
            <a:r>
              <a:rPr lang="zh-CN" altLang="en-US" sz="28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</a:t>
            </a:r>
            <a:r>
              <a:rPr lang="zh-CN" altLang="en-US" sz="2800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令为“诏”</a:t>
            </a:r>
            <a:r>
              <a:rPr lang="zh-CN" altLang="en-US" sz="28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，追尊庄襄王为太上皇。制曰：“死而以行为谥，则是子议父，臣议君也，甚无谓。自今以来，除谥法。</a:t>
            </a:r>
            <a:r>
              <a:rPr lang="zh-CN" altLang="en-US" sz="2800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朕为始皇帝，后世以计数，二世、三世至于万世，传之无穷。</a:t>
            </a:r>
            <a:r>
              <a:rPr lang="zh-CN" altLang="en-US" sz="28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en-US" altLang="zh-CN" sz="280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80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《资治通鉴</a:t>
            </a:r>
            <a:r>
              <a:rPr lang="en-US" altLang="zh-CN" sz="280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·</a:t>
            </a:r>
            <a:r>
              <a:rPr lang="zh-CN" altLang="en-US" sz="28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秦纪二</a:t>
            </a:r>
            <a:r>
              <a:rPr lang="zh-CN" altLang="en-US" sz="280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endParaRPr lang="zh-CN" altLang="en-US" sz="2800" smtClean="0">
              <a:solidFill>
                <a:schemeClr val="tx1"/>
              </a:solidFill>
              <a:latin typeface="宋体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561465" y="1196975"/>
            <a:ext cx="51054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latin typeface="方正启体_GBK" panose="02000000000000000000" charset="-122"/>
                <a:ea typeface="方正启体_GBK" panose="02000000000000000000" charset="-122"/>
              </a:rPr>
              <a:t>秦始皇 </a:t>
            </a:r>
            <a:endParaRPr lang="zh-CN" altLang="en-US" sz="2000">
              <a:latin typeface="方正启体_GBK" panose="02000000000000000000" charset="-122"/>
              <a:ea typeface="方正启体_GBK" panose="02000000000000000000" charset="-122"/>
            </a:endParaRPr>
          </a:p>
          <a:p>
            <a:endParaRPr lang="zh-CN" altLang="en-US" sz="2000">
              <a:latin typeface="方正启体_GBK" panose="02000000000000000000" charset="-122"/>
              <a:ea typeface="方正启体_GBK" panose="02000000000000000000" charset="-122"/>
            </a:endParaRPr>
          </a:p>
          <a:p>
            <a:r>
              <a:rPr lang="zh-CN" altLang="en-US" sz="2000">
                <a:latin typeface="方正启体_GBK" panose="02000000000000000000" charset="-122"/>
                <a:ea typeface="方正启体_GBK" panose="02000000000000000000" charset="-122"/>
              </a:rPr>
              <a:t>嬴政</a:t>
            </a:r>
            <a:endParaRPr lang="en-US" altLang="zh-CN" sz="2000">
              <a:latin typeface="方正启体_GBK" panose="02000000000000000000" charset="-122"/>
              <a:ea typeface="方正启体_GBK" panose="02000000000000000000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1501775"/>
            <a:ext cx="551815" cy="52228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秦（前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221-</a:t>
            </a:r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207)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61465" y="285750"/>
            <a:ext cx="788860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三公九卿制</a:t>
            </a:r>
            <a:endParaRPr lang="zh-CN" altLang="en-US" sz="2800" b="1" spc="300">
              <a:solidFill>
                <a:srgbClr val="C00000"/>
              </a:solidFill>
              <a:uFillTx/>
              <a:latin typeface="黑体" panose="02010609060101010101" charset="-122"/>
              <a:ea typeface="黑体"/>
              <a:cs typeface="楷体" panose="02010609060101010101" charset="-122"/>
              <a:sym typeface="+mn-ea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3875405" y="1315085"/>
            <a:ext cx="1376045" cy="476250"/>
          </a:xfrm>
          <a:prstGeom prst="roundRect">
            <a:avLst/>
          </a:prstGeom>
          <a:ln>
            <a:solidFill>
              <a:srgbClr val="0808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</a:rPr>
              <a:t>皇  帝</a:t>
            </a:r>
            <a:endParaRPr lang="zh-CN" altLang="en-US" sz="2400">
              <a:latin typeface="黑体" panose="02010609060101010101" charset="-122"/>
              <a:ea typeface="黑体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5972175" y="2379345"/>
            <a:ext cx="1560830" cy="476250"/>
          </a:xfrm>
          <a:prstGeom prst="roundRect">
            <a:avLst/>
          </a:prstGeom>
          <a:ln>
            <a:solidFill>
              <a:srgbClr val="0808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</a:rPr>
              <a:t>御史大夫</a:t>
            </a:r>
            <a:endParaRPr lang="zh-CN" altLang="en-US" sz="2400">
              <a:latin typeface="黑体" panose="02010609060101010101" charset="-122"/>
              <a:ea typeface="黑体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3783330" y="2379345"/>
            <a:ext cx="1560830" cy="476250"/>
          </a:xfrm>
          <a:prstGeom prst="roundRect">
            <a:avLst/>
          </a:prstGeom>
          <a:ln>
            <a:solidFill>
              <a:srgbClr val="0808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</a:rPr>
              <a:t>丞  相</a:t>
            </a:r>
            <a:endParaRPr lang="zh-CN" altLang="en-US" sz="2400">
              <a:latin typeface="黑体" panose="02010609060101010101" charset="-122"/>
              <a:ea typeface="黑体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598930" y="2379345"/>
            <a:ext cx="1560830" cy="476250"/>
          </a:xfrm>
          <a:prstGeom prst="roundRect">
            <a:avLst/>
          </a:prstGeom>
          <a:ln>
            <a:solidFill>
              <a:srgbClr val="0808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</a:rPr>
              <a:t>太  尉</a:t>
            </a:r>
            <a:endParaRPr lang="zh-CN" altLang="en-US" sz="2400">
              <a:latin typeface="黑体" panose="02010609060101010101" charset="-122"/>
              <a:ea typeface="黑体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598930" y="3554730"/>
            <a:ext cx="475204" cy="1807210"/>
          </a:xfrm>
          <a:prstGeom prst="roundRect">
            <a:avLst/>
          </a:prstGeom>
          <a:ln>
            <a:solidFill>
              <a:srgbClr val="0808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</a:rPr>
              <a:t>奉</a:t>
            </a:r>
            <a:endParaRPr lang="zh-CN" altLang="en-US" sz="2400">
              <a:latin typeface="黑体" panose="02010609060101010101" charset="-122"/>
              <a:ea typeface="黑体"/>
            </a:endParaRPr>
          </a:p>
          <a:p>
            <a:pPr algn="ctr"/>
            <a:r>
              <a:rPr lang="zh-CN" altLang="en-US" sz="2400">
                <a:latin typeface="黑体" panose="02010609060101010101" charset="-122"/>
                <a:ea typeface="黑体"/>
              </a:rPr>
              <a:t>常</a:t>
            </a:r>
            <a:endParaRPr lang="zh-CN" altLang="en-US" sz="2400">
              <a:latin typeface="黑体" panose="02010609060101010101" charset="-122"/>
              <a:ea typeface="黑体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4326255" y="3554730"/>
            <a:ext cx="475204" cy="1807210"/>
          </a:xfrm>
          <a:prstGeom prst="roundRect">
            <a:avLst/>
          </a:prstGeom>
          <a:ln>
            <a:solidFill>
              <a:srgbClr val="0808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</a:rPr>
              <a:t>廷尉</a:t>
            </a:r>
            <a:endParaRPr lang="zh-CN" altLang="en-US" sz="2400">
              <a:latin typeface="黑体" panose="02010609060101010101" charset="-122"/>
              <a:ea typeface="黑体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7058025" y="3554730"/>
            <a:ext cx="475204" cy="1807210"/>
          </a:xfrm>
          <a:prstGeom prst="roundRect">
            <a:avLst/>
          </a:prstGeom>
          <a:ln>
            <a:solidFill>
              <a:srgbClr val="0808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</a:rPr>
              <a:t>少府</a:t>
            </a:r>
            <a:endParaRPr lang="zh-CN" altLang="en-US" sz="2400">
              <a:latin typeface="黑体" panose="02010609060101010101" charset="-122"/>
              <a:ea typeface="黑体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2962910" y="3554730"/>
            <a:ext cx="475204" cy="1807210"/>
          </a:xfrm>
          <a:prstGeom prst="roundRect">
            <a:avLst/>
          </a:prstGeom>
          <a:ln>
            <a:solidFill>
              <a:srgbClr val="0808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</a:rPr>
              <a:t>卫尉</a:t>
            </a:r>
            <a:endParaRPr lang="zh-CN" altLang="en-US" sz="2400">
              <a:latin typeface="黑体" panose="02010609060101010101" charset="-122"/>
              <a:ea typeface="黑体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5692140" y="3554730"/>
            <a:ext cx="475204" cy="1807210"/>
          </a:xfrm>
          <a:prstGeom prst="roundRect">
            <a:avLst/>
          </a:prstGeom>
          <a:ln>
            <a:solidFill>
              <a:srgbClr val="0808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</a:rPr>
              <a:t>宗正</a:t>
            </a:r>
            <a:endParaRPr lang="zh-CN" altLang="en-US" sz="2400">
              <a:latin typeface="黑体" panose="02010609060101010101" charset="-122"/>
              <a:ea typeface="黑体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2280920" y="3554730"/>
            <a:ext cx="475204" cy="1807210"/>
          </a:xfrm>
          <a:prstGeom prst="roundRect">
            <a:avLst/>
          </a:prstGeom>
          <a:ln>
            <a:solidFill>
              <a:srgbClr val="0808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</a:rPr>
              <a:t>郎中令</a:t>
            </a:r>
            <a:endParaRPr lang="zh-CN" altLang="en-US" sz="2400">
              <a:latin typeface="黑体" panose="02010609060101010101" charset="-122"/>
              <a:ea typeface="黑体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3664585" y="3554730"/>
            <a:ext cx="475204" cy="1807210"/>
          </a:xfrm>
          <a:prstGeom prst="roundRect">
            <a:avLst/>
          </a:prstGeom>
          <a:ln>
            <a:solidFill>
              <a:srgbClr val="0808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</a:rPr>
              <a:t>太仆</a:t>
            </a:r>
            <a:endParaRPr lang="zh-CN" altLang="en-US" sz="2400">
              <a:latin typeface="黑体" panose="02010609060101010101" charset="-122"/>
              <a:ea typeface="黑体"/>
            </a:endParaRPr>
          </a:p>
        </p:txBody>
      </p:sp>
      <p:sp>
        <p:nvSpPr>
          <p:cNvPr id="33" name="圆角矩形 32"/>
          <p:cNvSpPr/>
          <p:nvPr/>
        </p:nvSpPr>
        <p:spPr>
          <a:xfrm>
            <a:off x="5009515" y="3554730"/>
            <a:ext cx="475204" cy="1807210"/>
          </a:xfrm>
          <a:prstGeom prst="roundRect">
            <a:avLst/>
          </a:prstGeom>
          <a:ln>
            <a:solidFill>
              <a:srgbClr val="0808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</a:rPr>
              <a:t>典客</a:t>
            </a:r>
            <a:endParaRPr lang="zh-CN" altLang="en-US" sz="2400">
              <a:latin typeface="黑体" panose="02010609060101010101" charset="-122"/>
              <a:ea typeface="黑体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6375400" y="3554730"/>
            <a:ext cx="475204" cy="1807210"/>
          </a:xfrm>
          <a:prstGeom prst="roundRect">
            <a:avLst/>
          </a:prstGeom>
          <a:ln>
            <a:solidFill>
              <a:srgbClr val="0808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</a:rPr>
              <a:t>治粟内史</a:t>
            </a:r>
            <a:endParaRPr lang="zh-CN" altLang="en-US" sz="2400">
              <a:latin typeface="黑体" panose="02010609060101010101" charset="-122"/>
              <a:ea typeface="黑体"/>
            </a:endParaRPr>
          </a:p>
        </p:txBody>
      </p:sp>
      <p:cxnSp>
        <p:nvCxnSpPr>
          <p:cNvPr id="36" name="直接连接符 35"/>
          <p:cNvCxnSpPr>
            <a:stCxn id="11" idx="2"/>
            <a:endCxn id="2" idx="0"/>
          </p:cNvCxnSpPr>
          <p:nvPr/>
        </p:nvCxnSpPr>
        <p:spPr>
          <a:xfrm flipH="1">
            <a:off x="4563745" y="1800225"/>
            <a:ext cx="0" cy="588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肘形连接符 37"/>
          <p:cNvCxnSpPr>
            <a:stCxn id="6" idx="0"/>
            <a:endCxn id="14" idx="0"/>
          </p:cNvCxnSpPr>
          <p:nvPr/>
        </p:nvCxnSpPr>
        <p:spPr>
          <a:xfrm rot="16200000">
            <a:off x="4565968" y="201613"/>
            <a:ext cx="3175" cy="4373245"/>
          </a:xfrm>
          <a:prstGeom prst="bentConnector3">
            <a:avLst>
              <a:gd name="adj1" fmla="val 756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肘形连接符 38"/>
          <p:cNvCxnSpPr>
            <a:stCxn id="6" idx="2"/>
            <a:endCxn id="14" idx="2"/>
          </p:cNvCxnSpPr>
          <p:nvPr/>
        </p:nvCxnSpPr>
        <p:spPr>
          <a:xfrm rot="5400000" flipV="1">
            <a:off x="4565968" y="677863"/>
            <a:ext cx="3175" cy="4373245"/>
          </a:xfrm>
          <a:prstGeom prst="bentConnector3">
            <a:avLst>
              <a:gd name="adj1" fmla="val 754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肘形连接符 39"/>
          <p:cNvCxnSpPr>
            <a:stCxn id="7" idx="0"/>
            <a:endCxn id="20" idx="0"/>
          </p:cNvCxnSpPr>
          <p:nvPr/>
        </p:nvCxnSpPr>
        <p:spPr>
          <a:xfrm rot="16200000">
            <a:off x="4565968" y="834073"/>
            <a:ext cx="3175" cy="5459095"/>
          </a:xfrm>
          <a:prstGeom prst="bentConnector3">
            <a:avLst>
              <a:gd name="adj1" fmla="val 756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肘形连接符 40"/>
          <p:cNvCxnSpPr>
            <a:stCxn id="23" idx="0"/>
            <a:endCxn id="34" idx="0"/>
          </p:cNvCxnSpPr>
          <p:nvPr/>
        </p:nvCxnSpPr>
        <p:spPr>
          <a:xfrm rot="16200000">
            <a:off x="4565650" y="1516380"/>
            <a:ext cx="3175" cy="4094480"/>
          </a:xfrm>
          <a:prstGeom prst="bentConnector3">
            <a:avLst>
              <a:gd name="adj1" fmla="val 75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肘形连接符 41"/>
          <p:cNvCxnSpPr>
            <a:stCxn id="21" idx="0"/>
            <a:endCxn id="22" idx="0"/>
          </p:cNvCxnSpPr>
          <p:nvPr/>
        </p:nvCxnSpPr>
        <p:spPr>
          <a:xfrm rot="16200000">
            <a:off x="4565015" y="2199005"/>
            <a:ext cx="3175" cy="2729230"/>
          </a:xfrm>
          <a:prstGeom prst="bentConnector3">
            <a:avLst>
              <a:gd name="adj1" fmla="val 75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肘形连接符 42"/>
          <p:cNvCxnSpPr>
            <a:stCxn id="8" idx="0"/>
            <a:endCxn id="33" idx="0"/>
          </p:cNvCxnSpPr>
          <p:nvPr/>
        </p:nvCxnSpPr>
        <p:spPr>
          <a:xfrm rot="16200000">
            <a:off x="4574540" y="2891155"/>
            <a:ext cx="3175" cy="1344930"/>
          </a:xfrm>
          <a:prstGeom prst="bentConnector3">
            <a:avLst>
              <a:gd name="adj1" fmla="val 75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H="1" flipV="1">
            <a:off x="4559935" y="3107055"/>
            <a:ext cx="0" cy="43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表格 9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7737475" y="-8255"/>
          <a:ext cx="4518660" cy="686181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10540"/>
                <a:gridCol w="1233805"/>
                <a:gridCol w="2774315"/>
              </a:tblGrid>
              <a:tr h="896620">
                <a:tc rowSpan="3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楷体" panose="02010609060101010101" charset="-122"/>
                          <a:ea typeface="楷体" panose="02010609060101010101" charset="-122"/>
                        </a:rPr>
                        <a:t>三公</a:t>
                      </a:r>
                      <a:endParaRPr lang="zh-CN" altLang="en-US" sz="20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000" b="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丞    相</a:t>
                      </a:r>
                      <a:endParaRPr lang="zh-CN" altLang="en-US" sz="2000" b="0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000" b="0">
                          <a:latin typeface="楷体" panose="02010609060101010101" charset="-122"/>
                          <a:ea typeface="楷体" panose="02010609060101010101" charset="-122"/>
                        </a:rPr>
                        <a:t>百官之长，统领百官；丞相府是行政中枢所在</a:t>
                      </a:r>
                      <a:endParaRPr lang="en-US" altLang="zh-CN" sz="2000" b="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</a:tr>
              <a:tr h="89662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御史大夫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just"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副丞相，协理国政，掌管图籍文书，监察百官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</a:tr>
              <a:tr h="50673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太    尉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最高武官，掌军事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</a:tr>
              <a:tr h="507365">
                <a:tc rowSpan="9"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楷体" panose="02010609060101010101" charset="-122"/>
                          <a:ea typeface="楷体" panose="02010609060101010101" charset="-122"/>
                        </a:rPr>
                        <a:t>九卿</a:t>
                      </a:r>
                      <a:endParaRPr lang="zh-CN" altLang="en-US" sz="2000" b="1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奉    常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宗庙礼仪教化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</a:tr>
              <a:tr h="50673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郎 中 令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宫中警卫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</a:tr>
              <a:tr h="50673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卫    尉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宫门警卫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</a:tr>
              <a:tr h="50673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太    仆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宫廷车马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</a:tr>
              <a:tr h="50673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廷    尉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司法、首都警卫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</a:tr>
              <a:tr h="50673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典    客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少数民族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</a:tr>
              <a:tr h="50736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宗    正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皇室宗族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</a:tr>
              <a:tr h="50673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治粟内史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租税、 财政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anchor="ctr"/>
                </a:tc>
              </a:tr>
              <a:tr h="50673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少    府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皇家财政、官府手工业</a:t>
                      </a:r>
                      <a:endParaRPr lang="zh-CN" altLang="en-US" sz="200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2867660" y="5836920"/>
            <a:ext cx="3383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>
                <a:solidFill>
                  <a:srgbClr val="C00000"/>
                </a:solidFill>
                <a:latin typeface="黑体" panose="02010609060101010101" charset="-122"/>
                <a:ea typeface="黑体"/>
                <a:sym typeface="+mn-ea"/>
              </a:rPr>
              <a:t>互不相属，互相牵制</a:t>
            </a:r>
            <a:endParaRPr lang="zh-CN" altLang="en-US" sz="2800" spc="300">
              <a:solidFill>
                <a:srgbClr val="C00000"/>
              </a:solidFill>
              <a:uFillTx/>
              <a:latin typeface="黑体" panose="02010609060101010101" charset="-122"/>
              <a:ea typeface="黑体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1022985"/>
            <a:ext cx="551815" cy="570166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秦（前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221-</a:t>
            </a:r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207)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46175" y="164465"/>
            <a:ext cx="788860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文书制度</a:t>
            </a:r>
            <a:endParaRPr lang="zh-CN" altLang="en-US" sz="2800" b="1" spc="300">
              <a:solidFill>
                <a:srgbClr val="C00000"/>
              </a:solidFill>
              <a:uFillTx/>
              <a:latin typeface="黑体" panose="02010609060101010101" charset="-122"/>
              <a:ea typeface="黑体"/>
              <a:cs typeface="楷体" panose="02010609060101010101" charset="-122"/>
              <a:sym typeface="+mn-ea"/>
            </a:endParaRPr>
          </a:p>
        </p:txBody>
      </p:sp>
      <p:pic>
        <p:nvPicPr>
          <p:cNvPr id="46" name="图片 45" descr="C:/Users/ADMINI~1/AppData/Local/Temp/kaimatting/20200729131957/output_aiMatting_20200729132005.pngoutput_aiMatting_202007291320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6720" y="526415"/>
            <a:ext cx="2562225" cy="5196840"/>
          </a:xfrm>
          <a:prstGeom prst="rect">
            <a:avLst/>
          </a:prstGeom>
        </p:spPr>
      </p:pic>
      <p:sp>
        <p:nvSpPr>
          <p:cNvPr id="48" name="文本框 47"/>
          <p:cNvSpPr txBox="1"/>
          <p:nvPr/>
        </p:nvSpPr>
        <p:spPr>
          <a:xfrm>
            <a:off x="8947785" y="5928995"/>
            <a:ext cx="280797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◎</a:t>
            </a:r>
            <a:r>
              <a:rPr lang="zh-CN" altLang="en-US" sz="2000">
                <a:latin typeface="楷体" panose="02010609060101010101" charset="-122"/>
                <a:ea typeface="楷体" panose="02010609060101010101" charset="-122"/>
              </a:rPr>
              <a:t>睡虎地秦墓竹简</a:t>
            </a:r>
            <a:endParaRPr lang="zh-CN" altLang="en-US" sz="20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1299210" y="901700"/>
            <a:ext cx="7735570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有事请殹（也），必以书，毋口请，</a:t>
            </a:r>
            <a:r>
              <a:rPr lang="zh-CN" altLang="en-US" sz="28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毋 </a:t>
            </a:r>
            <a:endParaRPr lang="zh-CN" altLang="en-US" sz="280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（羁）请。</a:t>
            </a:r>
            <a:r>
              <a:rPr lang="en-US" altLang="zh-CN" sz="280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80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sz="280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睡虎地秦墓竹简</a:t>
            </a:r>
            <a:r>
              <a:rPr lang="en-US" altLang="zh-CN" sz="280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·</a:t>
            </a:r>
            <a:r>
              <a:rPr lang="zh-CN" altLang="en-US" sz="280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内史杂》</a:t>
            </a:r>
            <a:endParaRPr lang="zh-CN" altLang="en-US" sz="2800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行命书及书署急者，辄行之；不急者，日觱（毕）勿敢留。留者以律论之。</a:t>
            </a:r>
            <a:endParaRPr lang="zh-CN" altLang="en-US" sz="280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</a:t>
            </a:r>
            <a:r>
              <a:rPr lang="zh-CN" altLang="en-US" sz="28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</a:t>
            </a:r>
            <a:r>
              <a:rPr lang="zh-CN" sz="28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睡虎地秦墓竹简</a:t>
            </a:r>
            <a:r>
              <a:rPr lang="en-US" altLang="zh-CN" sz="28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·</a:t>
            </a:r>
            <a:r>
              <a:rPr lang="zh-CN" altLang="en-US" sz="28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行书》</a:t>
            </a:r>
            <a:endParaRPr lang="zh-CN" altLang="en-US" sz="2800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8760" y="1120775"/>
            <a:ext cx="276433" cy="383658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1548765"/>
            <a:ext cx="551815" cy="51758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西汉（前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202-</a:t>
            </a:r>
            <a:r>
              <a:rPr 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9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61465" y="285750"/>
            <a:ext cx="788860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中朝</a:t>
            </a:r>
            <a:endParaRPr lang="zh-CN" altLang="en-US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814570" y="1350010"/>
            <a:ext cx="7075805" cy="4725670"/>
            <a:chOff x="7582" y="2126"/>
            <a:chExt cx="11143" cy="7442"/>
          </a:xfrm>
        </p:grpSpPr>
        <p:sp>
          <p:nvSpPr>
            <p:cNvPr id="8" name="圆角矩形 7"/>
            <p:cNvSpPr/>
            <p:nvPr/>
          </p:nvSpPr>
          <p:spPr>
            <a:xfrm>
              <a:off x="10894" y="2126"/>
              <a:ext cx="3845" cy="915"/>
            </a:xfrm>
            <a:prstGeom prst="roundRect">
              <a:avLst/>
            </a:prstGeom>
            <a:solidFill>
              <a:srgbClr val="C00000"/>
            </a:solidFill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>
                  <a:latin typeface="黑体" panose="02010609060101010101" charset="-122"/>
                  <a:ea typeface="黑体"/>
                  <a:cs typeface="黑体" panose="02010609060101010101" charset="-122"/>
                </a:rPr>
                <a:t>皇  帝</a:t>
              </a:r>
              <a:endParaRPr lang="zh-CN" altLang="en-US" sz="2400" b="1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7748" y="3487"/>
              <a:ext cx="3845" cy="915"/>
            </a:xfrm>
            <a:prstGeom prst="round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中  朝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14739" y="3487"/>
              <a:ext cx="3845" cy="915"/>
            </a:xfrm>
            <a:prstGeom prst="round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外  朝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7748" y="4940"/>
              <a:ext cx="1143" cy="3085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尚书令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9098" y="4938"/>
              <a:ext cx="1143" cy="3085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侍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  <a:p>
              <a:pPr algn="ctr"/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中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10451" y="4940"/>
              <a:ext cx="1143" cy="3085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常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  <a:p>
              <a:pPr algn="ctr"/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侍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14739" y="4940"/>
              <a:ext cx="1143" cy="3085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丞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  <a:p>
              <a:pPr algn="ctr"/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相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16090" y="4940"/>
              <a:ext cx="1143" cy="3085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御史大夫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17441" y="4948"/>
              <a:ext cx="1143" cy="3085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太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  <a:p>
              <a:pPr algn="ctr"/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尉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14740" y="8547"/>
              <a:ext cx="3845" cy="915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九  卿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cxnSp>
          <p:nvCxnSpPr>
            <p:cNvPr id="7" name="肘形连接符 6"/>
            <p:cNvCxnSpPr>
              <a:stCxn id="8" idx="2"/>
              <a:endCxn id="9" idx="0"/>
            </p:cNvCxnSpPr>
            <p:nvPr/>
          </p:nvCxnSpPr>
          <p:spPr>
            <a:xfrm rot="5400000">
              <a:off x="11007" y="1691"/>
              <a:ext cx="446" cy="3146"/>
            </a:xfrm>
            <a:prstGeom prst="bentConnector3">
              <a:avLst>
                <a:gd name="adj1" fmla="val 50000"/>
              </a:avLst>
            </a:prstGeom>
            <a:ln w="2857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肘形连接符 11"/>
            <p:cNvCxnSpPr>
              <a:stCxn id="8" idx="2"/>
              <a:endCxn id="10" idx="0"/>
            </p:cNvCxnSpPr>
            <p:nvPr/>
          </p:nvCxnSpPr>
          <p:spPr>
            <a:xfrm rot="5400000" flipV="1">
              <a:off x="14503" y="1342"/>
              <a:ext cx="446" cy="3845"/>
            </a:xfrm>
            <a:prstGeom prst="bentConnector3">
              <a:avLst>
                <a:gd name="adj1" fmla="val 49888"/>
              </a:avLst>
            </a:prstGeom>
            <a:ln w="2857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肘形连接符 12"/>
            <p:cNvCxnSpPr>
              <a:stCxn id="6" idx="0"/>
              <a:endCxn id="11" idx="0"/>
            </p:cNvCxnSpPr>
            <p:nvPr/>
          </p:nvCxnSpPr>
          <p:spPr>
            <a:xfrm rot="16200000" flipV="1">
              <a:off x="9658" y="3589"/>
              <a:ext cx="5" cy="2703"/>
            </a:xfrm>
            <a:prstGeom prst="bentConnector3">
              <a:avLst>
                <a:gd name="adj1" fmla="val 7560000"/>
              </a:avLst>
            </a:prstGeom>
            <a:ln w="2857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肘形连接符 13"/>
            <p:cNvCxnSpPr/>
            <p:nvPr/>
          </p:nvCxnSpPr>
          <p:spPr>
            <a:xfrm rot="16200000" flipV="1">
              <a:off x="16658" y="3594"/>
              <a:ext cx="5" cy="2702"/>
            </a:xfrm>
            <a:prstGeom prst="bentConnector3">
              <a:avLst>
                <a:gd name="adj1" fmla="val 7550000"/>
              </a:avLst>
            </a:prstGeom>
            <a:ln w="2857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肘形连接符 22"/>
            <p:cNvCxnSpPr>
              <a:stCxn id="5" idx="0"/>
              <a:endCxn id="9" idx="2"/>
            </p:cNvCxnSpPr>
            <p:nvPr/>
          </p:nvCxnSpPr>
          <p:spPr>
            <a:xfrm rot="16200000">
              <a:off x="9389" y="4670"/>
              <a:ext cx="536" cy="1"/>
            </a:xfrm>
            <a:prstGeom prst="bentConnector3">
              <a:avLst>
                <a:gd name="adj1" fmla="val 50093"/>
              </a:avLst>
            </a:prstGeom>
            <a:ln w="2857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肘形连接符 29"/>
            <p:cNvCxnSpPr/>
            <p:nvPr/>
          </p:nvCxnSpPr>
          <p:spPr>
            <a:xfrm rot="16200000">
              <a:off x="16390" y="4666"/>
              <a:ext cx="538" cy="6"/>
            </a:xfrm>
            <a:prstGeom prst="bentConnector2">
              <a:avLst/>
            </a:prstGeom>
            <a:ln w="2857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肘形连接符 30"/>
            <p:cNvCxnSpPr>
              <a:stCxn id="22" idx="1"/>
              <a:endCxn id="32" idx="2"/>
            </p:cNvCxnSpPr>
            <p:nvPr/>
          </p:nvCxnSpPr>
          <p:spPr>
            <a:xfrm rot="10800000">
              <a:off x="9650" y="8112"/>
              <a:ext cx="5090" cy="893"/>
            </a:xfrm>
            <a:prstGeom prst="bentConnector2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矩形 31"/>
            <p:cNvSpPr/>
            <p:nvPr/>
          </p:nvSpPr>
          <p:spPr>
            <a:xfrm>
              <a:off x="7582" y="3384"/>
              <a:ext cx="4135" cy="4728"/>
            </a:xfrm>
            <a:prstGeom prst="rect">
              <a:avLst/>
            </a:prstGeom>
            <a:noFill/>
            <a:ln w="25400" cmpd="sng">
              <a:solidFill>
                <a:srgbClr val="FF0000"/>
              </a:solidFill>
              <a:prstDash val="sysDash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4591" y="3384"/>
              <a:ext cx="4135" cy="6185"/>
            </a:xfrm>
            <a:prstGeom prst="rect">
              <a:avLst/>
            </a:prstGeom>
            <a:noFill/>
            <a:ln w="25400" cmpd="sng">
              <a:solidFill>
                <a:srgbClr val="0070C0"/>
              </a:solidFill>
              <a:prstDash val="sysDash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1712" y="4533"/>
              <a:ext cx="966" cy="242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2800" b="1">
                  <a:latin typeface="仿宋" panose="02010609060101010101" charset="-122"/>
                  <a:ea typeface="仿宋" panose="02010609060101010101" charset="-122"/>
                </a:rPr>
                <a:t>决策机构</a:t>
              </a:r>
              <a:endParaRPr lang="zh-CN" altLang="en-US" sz="2800" b="1"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625" y="4533"/>
              <a:ext cx="966" cy="242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2800" b="1">
                  <a:latin typeface="仿宋" panose="02010609060101010101" charset="-122"/>
                  <a:ea typeface="仿宋" panose="02010609060101010101" charset="-122"/>
                </a:rPr>
                <a:t>执行机构</a:t>
              </a:r>
              <a:endParaRPr lang="zh-CN" altLang="en-US" sz="2800" b="1"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0327" y="8319"/>
              <a:ext cx="2727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>
                  <a:latin typeface="仿宋" panose="02010609060101010101" charset="-122"/>
                  <a:ea typeface="仿宋" panose="02010609060101010101" charset="-122"/>
                </a:rPr>
                <a:t>有事上报</a:t>
              </a:r>
              <a:endParaRPr lang="zh-CN" altLang="en-US" sz="2400" b="1"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  <p:pic>
        <p:nvPicPr>
          <p:cNvPr id="38" name="图片 37" descr="C:/Users/ADMINI~1/AppData/Local/Temp/kaimatting/20200729071839/output_aiMatting_20200729071846.pngoutput_aiMatting_202007290718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2865" y="1549400"/>
            <a:ext cx="3195955" cy="4458970"/>
          </a:xfrm>
          <a:prstGeom prst="rect">
            <a:avLst/>
          </a:prstGeom>
        </p:spPr>
      </p:pic>
      <p:sp>
        <p:nvSpPr>
          <p:cNvPr id="45" name="文本框 44"/>
          <p:cNvSpPr txBox="1"/>
          <p:nvPr/>
        </p:nvSpPr>
        <p:spPr>
          <a:xfrm>
            <a:off x="2607310" y="5718175"/>
            <a:ext cx="19215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>
                <a:latin typeface="方正启体_GBK" panose="02000000000000000000" charset="-122"/>
                <a:ea typeface="方正启体_GBK" panose="02000000000000000000" charset="-122"/>
              </a:rPr>
              <a:t>汉武帝</a:t>
            </a:r>
            <a:r>
              <a:rPr lang="en-US" altLang="zh-CN" sz="2000">
                <a:latin typeface="方正启体_GBK" panose="02000000000000000000" charset="-122"/>
                <a:ea typeface="方正启体_GBK" panose="02000000000000000000" charset="-122"/>
              </a:rPr>
              <a:t>  </a:t>
            </a:r>
            <a:r>
              <a:rPr lang="zh-CN" altLang="en-US" sz="2000">
                <a:latin typeface="方正启体_GBK" panose="02000000000000000000" charset="-122"/>
                <a:ea typeface="方正启体_GBK" panose="02000000000000000000" charset="-122"/>
              </a:rPr>
              <a:t>刘彻</a:t>
            </a:r>
            <a:endParaRPr lang="en-US" altLang="zh-CN" sz="2000">
              <a:latin typeface="方正启体_GBK" panose="02000000000000000000" charset="-122"/>
              <a:ea typeface="方正启体_GBK" panose="02000000000000000000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1350645"/>
            <a:ext cx="551815" cy="53740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东汉（</a:t>
            </a:r>
            <a:r>
              <a:rPr 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25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-</a:t>
            </a:r>
            <a:r>
              <a:rPr 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220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61465" y="285750"/>
            <a:ext cx="788860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尚书台</a:t>
            </a:r>
            <a:r>
              <a:rPr lang="en-US" altLang="zh-CN" sz="28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——</a:t>
            </a: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新的行政中枢</a:t>
            </a:r>
            <a:endParaRPr lang="zh-CN" altLang="en-US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</p:txBody>
      </p:sp>
      <p:pic>
        <p:nvPicPr>
          <p:cNvPr id="2" name="图片 1" descr="C:/Users/ADMINI~1/AppData/Local/Temp/kaimatting/20200729072806/output_aiMatting_20200729072834.pngoutput_aiMatting_202007290728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3205" y="1350010"/>
            <a:ext cx="4175760" cy="4808220"/>
          </a:xfrm>
          <a:prstGeom prst="rect">
            <a:avLst/>
          </a:prstGeom>
        </p:spPr>
      </p:pic>
      <p:sp>
        <p:nvSpPr>
          <p:cNvPr id="45" name="文本框 44"/>
          <p:cNvSpPr txBox="1"/>
          <p:nvPr/>
        </p:nvSpPr>
        <p:spPr>
          <a:xfrm>
            <a:off x="8944610" y="6158230"/>
            <a:ext cx="20129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>
                <a:latin typeface="方正启体_GBK" panose="02000000000000000000" charset="-122"/>
                <a:ea typeface="方正启体_GBK" panose="02000000000000000000" charset="-122"/>
              </a:rPr>
              <a:t>汉光武帝</a:t>
            </a:r>
            <a:r>
              <a:rPr lang="en-US" altLang="zh-CN" sz="2000">
                <a:latin typeface="方正启体_GBK" panose="02000000000000000000" charset="-122"/>
                <a:ea typeface="方正启体_GBK" panose="02000000000000000000" charset="-122"/>
              </a:rPr>
              <a:t>  </a:t>
            </a:r>
            <a:r>
              <a:rPr lang="zh-CN" altLang="en-US" sz="2000">
                <a:latin typeface="方正启体_GBK" panose="02000000000000000000" charset="-122"/>
                <a:ea typeface="方正启体_GBK" panose="02000000000000000000" charset="-122"/>
              </a:rPr>
              <a:t>刘秀</a:t>
            </a:r>
            <a:endParaRPr lang="en-US" altLang="zh-CN" sz="2000"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61465" y="1350010"/>
            <a:ext cx="6301740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光武皇帝愠数世之失权，忿强臣之窃命，矫枉过直，政不任下，虽置三公，事归台阁。自此以来，三公之职，备员而已。</a:t>
            </a:r>
            <a:r>
              <a:rPr 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——《后汉书·仲长统列传》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561465" y="4846955"/>
            <a:ext cx="6246495" cy="1210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800">
                <a:latin typeface="黑体" panose="02010609060101010101" charset="-122"/>
                <a:ea typeface="黑体"/>
                <a:cs typeface="黑体" panose="02010609060101010101" charset="-122"/>
              </a:rPr>
              <a:t>    </a:t>
            </a:r>
            <a:r>
              <a:rPr lang="zh-CN" sz="2800">
                <a:latin typeface="黑体" panose="02010609060101010101" charset="-122"/>
                <a:ea typeface="黑体"/>
                <a:cs typeface="黑体" panose="02010609060101010101" charset="-122"/>
              </a:rPr>
              <a:t>东汉政论家仲长统总结的三公权力被削弱的原因是什么？</a:t>
            </a:r>
            <a:endParaRPr lang="zh-CN" sz="28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pic>
        <p:nvPicPr>
          <p:cNvPr id="44" name="图片 43" descr="resourc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5450" y="4846955"/>
            <a:ext cx="656590" cy="656590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1245235" y="161290"/>
            <a:ext cx="777176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汉朝行政中枢的演变</a:t>
            </a:r>
            <a:endParaRPr lang="zh-CN" altLang="en-US" sz="4400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6205" y="698500"/>
            <a:ext cx="11815445" cy="6369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）汉承秦制，中央行政体制仍为三公九卿制。但是，中央行政中枢的权力逐渐由丞相府转移到皇帝亲信手中</a:t>
            </a:r>
            <a:endParaRPr lang="zh-CN" altLang="en-US" sz="32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）汉武帝为了加强集权，设立中朝（或称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内朝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），从而使外朝丞相的权力大大削弱</a:t>
            </a:r>
            <a:endParaRPr lang="zh-CN" altLang="en-US" sz="32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）西汉晚期以后，丞相制被三公制取代，中朝尚书台的权力逐渐增大。</a:t>
            </a:r>
            <a:endParaRPr lang="zh-CN" altLang="en-US" sz="3200"/>
          </a:p>
          <a:p>
            <a:pPr fontAlgn="auto">
              <a:lnSpc>
                <a:spcPct val="150000"/>
              </a:lnSpc>
            </a:pP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）东汉刘秀将尚书台确立为新的行政中枢，三公权利受到削弱</a:t>
            </a:r>
            <a:endParaRPr lang="zh-CN" altLang="en-US" sz="3200"/>
          </a:p>
          <a:p>
            <a:endParaRPr lang="zh-CN" altLang="en-US" sz="2400"/>
          </a:p>
          <a:p>
            <a:endParaRPr lang="zh-CN" altLang="en-US" sz="2400">
              <a:latin typeface="宋体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75815" y="3223260"/>
            <a:ext cx="8128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8" name="文本框 7"/>
          <p:cNvSpPr txBox="1"/>
          <p:nvPr/>
        </p:nvSpPr>
        <p:spPr>
          <a:xfrm>
            <a:off x="2075815" y="4276090"/>
            <a:ext cx="80092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  <p:sp>
        <p:nvSpPr>
          <p:cNvPr id="9" name="文本框 8"/>
          <p:cNvSpPr txBox="1"/>
          <p:nvPr/>
        </p:nvSpPr>
        <p:spPr>
          <a:xfrm>
            <a:off x="2075815" y="5276850"/>
            <a:ext cx="86226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2400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1162050"/>
            <a:ext cx="551815" cy="55626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隋唐（</a:t>
            </a:r>
            <a:r>
              <a:rPr 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581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-</a:t>
            </a:r>
            <a:r>
              <a:rPr 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907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61465" y="285750"/>
            <a:ext cx="788860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三省六部制</a:t>
            </a:r>
            <a:endParaRPr lang="zh-CN" altLang="en-US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576195" y="1463675"/>
            <a:ext cx="7974330" cy="3931285"/>
            <a:chOff x="4057" y="2305"/>
            <a:chExt cx="12558" cy="6191"/>
          </a:xfrm>
        </p:grpSpPr>
        <p:sp>
          <p:nvSpPr>
            <p:cNvPr id="8" name="圆角矩形 7"/>
            <p:cNvSpPr/>
            <p:nvPr/>
          </p:nvSpPr>
          <p:spPr>
            <a:xfrm>
              <a:off x="7369" y="3304"/>
              <a:ext cx="3845" cy="915"/>
            </a:xfrm>
            <a:prstGeom prst="roundRect">
              <a:avLst/>
            </a:prstGeom>
            <a:solidFill>
              <a:srgbClr val="C00000"/>
            </a:solidFill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>
                  <a:latin typeface="黑体" panose="02010609060101010101" charset="-122"/>
                  <a:ea typeface="黑体"/>
                  <a:cs typeface="黑体" panose="02010609060101010101" charset="-122"/>
                </a:rPr>
                <a:t>皇  帝</a:t>
              </a:r>
              <a:endParaRPr lang="zh-CN" altLang="en-US" sz="2400" b="1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4223" y="4945"/>
              <a:ext cx="2835" cy="915"/>
            </a:xfrm>
            <a:prstGeom prst="round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中书省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11214" y="4945"/>
              <a:ext cx="2835" cy="915"/>
            </a:xfrm>
            <a:prstGeom prst="round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尚书省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4223" y="6555"/>
              <a:ext cx="2835" cy="915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决策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cxnSp>
          <p:nvCxnSpPr>
            <p:cNvPr id="7" name="肘形连接符 6"/>
            <p:cNvCxnSpPr>
              <a:stCxn id="8" idx="2"/>
              <a:endCxn id="9" idx="0"/>
            </p:cNvCxnSpPr>
            <p:nvPr/>
          </p:nvCxnSpPr>
          <p:spPr>
            <a:xfrm rot="5400000">
              <a:off x="7104" y="2757"/>
              <a:ext cx="726" cy="3651"/>
            </a:xfrm>
            <a:prstGeom prst="bentConnector3">
              <a:avLst>
                <a:gd name="adj1" fmla="val 49931"/>
              </a:avLst>
            </a:prstGeom>
            <a:ln w="25400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肘形连接符 11"/>
            <p:cNvCxnSpPr>
              <a:stCxn id="8" idx="2"/>
              <a:endCxn id="10" idx="0"/>
            </p:cNvCxnSpPr>
            <p:nvPr/>
          </p:nvCxnSpPr>
          <p:spPr>
            <a:xfrm rot="5400000" flipV="1">
              <a:off x="10599" y="2912"/>
              <a:ext cx="726" cy="3340"/>
            </a:xfrm>
            <a:prstGeom prst="bentConnector3">
              <a:avLst>
                <a:gd name="adj1" fmla="val 50000"/>
              </a:avLst>
            </a:prstGeom>
            <a:ln w="25400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矩形 31"/>
            <p:cNvSpPr/>
            <p:nvPr/>
          </p:nvSpPr>
          <p:spPr>
            <a:xfrm>
              <a:off x="4057" y="4797"/>
              <a:ext cx="6834" cy="2802"/>
            </a:xfrm>
            <a:prstGeom prst="rect">
              <a:avLst/>
            </a:prstGeom>
            <a:noFill/>
            <a:ln w="25400" cmpd="sng">
              <a:solidFill>
                <a:srgbClr val="FF0000"/>
              </a:solidFill>
              <a:prstDash val="sysDash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1075" y="4796"/>
              <a:ext cx="3102" cy="2803"/>
            </a:xfrm>
            <a:prstGeom prst="rect">
              <a:avLst/>
            </a:prstGeom>
            <a:noFill/>
            <a:ln w="25400" cmpd="sng">
              <a:solidFill>
                <a:srgbClr val="0070C0"/>
              </a:solidFill>
              <a:prstDash val="sysDash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圆角矩形 36"/>
            <p:cNvSpPr/>
            <p:nvPr/>
          </p:nvSpPr>
          <p:spPr>
            <a:xfrm>
              <a:off x="7874" y="4943"/>
              <a:ext cx="2835" cy="915"/>
            </a:xfrm>
            <a:prstGeom prst="round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门下省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38" name="圆角矩形 37"/>
            <p:cNvSpPr/>
            <p:nvPr/>
          </p:nvSpPr>
          <p:spPr>
            <a:xfrm>
              <a:off x="7874" y="6555"/>
              <a:ext cx="2835" cy="915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审议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39" name="圆角矩形 38"/>
            <p:cNvSpPr/>
            <p:nvPr/>
          </p:nvSpPr>
          <p:spPr>
            <a:xfrm>
              <a:off x="11214" y="6555"/>
              <a:ext cx="2835" cy="915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执行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cxnSp>
          <p:nvCxnSpPr>
            <p:cNvPr id="41" name="直接连接符 40"/>
            <p:cNvCxnSpPr>
              <a:stCxn id="8" idx="2"/>
              <a:endCxn id="37" idx="0"/>
            </p:cNvCxnSpPr>
            <p:nvPr/>
          </p:nvCxnSpPr>
          <p:spPr>
            <a:xfrm flipH="1">
              <a:off x="9292" y="4219"/>
              <a:ext cx="0" cy="724"/>
            </a:xfrm>
            <a:prstGeom prst="line">
              <a:avLst/>
            </a:prstGeom>
            <a:ln w="25400" cmpd="sng">
              <a:solidFill>
                <a:srgbClr val="58293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>
              <a:endCxn id="22" idx="0"/>
            </p:cNvCxnSpPr>
            <p:nvPr/>
          </p:nvCxnSpPr>
          <p:spPr>
            <a:xfrm flipH="1">
              <a:off x="5641" y="5860"/>
              <a:ext cx="0" cy="695"/>
            </a:xfrm>
            <a:prstGeom prst="line">
              <a:avLst/>
            </a:prstGeom>
            <a:ln w="25400" cmpd="sng">
              <a:solidFill>
                <a:srgbClr val="58293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9291" y="5860"/>
              <a:ext cx="4" cy="634"/>
            </a:xfrm>
            <a:prstGeom prst="line">
              <a:avLst/>
            </a:prstGeom>
            <a:ln w="25400" cmpd="sng">
              <a:solidFill>
                <a:srgbClr val="58293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>
              <a:endCxn id="39" idx="0"/>
            </p:cNvCxnSpPr>
            <p:nvPr/>
          </p:nvCxnSpPr>
          <p:spPr>
            <a:xfrm flipH="1">
              <a:off x="12632" y="5860"/>
              <a:ext cx="0" cy="695"/>
            </a:xfrm>
            <a:prstGeom prst="line">
              <a:avLst/>
            </a:prstGeom>
            <a:ln w="25400" cmpd="sng">
              <a:solidFill>
                <a:srgbClr val="58293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文本框 44"/>
            <p:cNvSpPr txBox="1"/>
            <p:nvPr/>
          </p:nvSpPr>
          <p:spPr>
            <a:xfrm>
              <a:off x="4057" y="7599"/>
              <a:ext cx="6833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>
                  <a:latin typeface="仿宋" panose="02010609060101010101" charset="-122"/>
                  <a:ea typeface="仿宋" panose="02010609060101010101" charset="-122"/>
                </a:rPr>
                <a:t>决策机构</a:t>
              </a:r>
              <a:endParaRPr lang="zh-CN" altLang="en-US" sz="2800" b="1"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1081" y="7599"/>
              <a:ext cx="3102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>
                  <a:latin typeface="仿宋" panose="02010609060101010101" charset="-122"/>
                  <a:ea typeface="仿宋" panose="02010609060101010101" charset="-122"/>
                </a:rPr>
                <a:t>执行机构</a:t>
              </a:r>
              <a:endParaRPr lang="zh-CN" altLang="en-US" sz="2800" b="1">
                <a:latin typeface="仿宋" panose="02010609060101010101" charset="-122"/>
                <a:ea typeface="仿宋" panose="02010609060101010101" charset="-122"/>
              </a:endParaRPr>
            </a:p>
          </p:txBody>
        </p:sp>
        <p:sp>
          <p:nvSpPr>
            <p:cNvPr id="2" name="圆角矩形 1"/>
            <p:cNvSpPr/>
            <p:nvPr/>
          </p:nvSpPr>
          <p:spPr>
            <a:xfrm>
              <a:off x="14915" y="2305"/>
              <a:ext cx="1701" cy="913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吏部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14915" y="3373"/>
              <a:ext cx="1701" cy="913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户部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49" name="圆角矩形 48"/>
            <p:cNvSpPr/>
            <p:nvPr/>
          </p:nvSpPr>
          <p:spPr>
            <a:xfrm>
              <a:off x="14915" y="4417"/>
              <a:ext cx="1701" cy="913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礼部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50" name="圆角矩形 49"/>
            <p:cNvSpPr/>
            <p:nvPr/>
          </p:nvSpPr>
          <p:spPr>
            <a:xfrm>
              <a:off x="14915" y="5476"/>
              <a:ext cx="1701" cy="913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兵部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51" name="圆角矩形 50"/>
            <p:cNvSpPr/>
            <p:nvPr/>
          </p:nvSpPr>
          <p:spPr>
            <a:xfrm>
              <a:off x="14915" y="6531"/>
              <a:ext cx="1701" cy="913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刑部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52" name="圆角矩形 51"/>
            <p:cNvSpPr/>
            <p:nvPr/>
          </p:nvSpPr>
          <p:spPr>
            <a:xfrm>
              <a:off x="14915" y="7584"/>
              <a:ext cx="1701" cy="913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工部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cxnSp>
          <p:nvCxnSpPr>
            <p:cNvPr id="54" name="肘形连接符 53"/>
            <p:cNvCxnSpPr>
              <a:stCxn id="52" idx="1"/>
              <a:endCxn id="2" idx="1"/>
            </p:cNvCxnSpPr>
            <p:nvPr/>
          </p:nvCxnSpPr>
          <p:spPr>
            <a:xfrm rot="10800000">
              <a:off x="14900" y="2762"/>
              <a:ext cx="5" cy="5279"/>
            </a:xfrm>
            <a:prstGeom prst="bentConnector3">
              <a:avLst>
                <a:gd name="adj1" fmla="val 7600000"/>
              </a:avLst>
            </a:prstGeom>
            <a:ln w="25400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肘形连接符 54"/>
            <p:cNvCxnSpPr>
              <a:stCxn id="51" idx="1"/>
              <a:endCxn id="48" idx="1"/>
            </p:cNvCxnSpPr>
            <p:nvPr/>
          </p:nvCxnSpPr>
          <p:spPr>
            <a:xfrm rot="10800000">
              <a:off x="14900" y="3830"/>
              <a:ext cx="5" cy="3158"/>
            </a:xfrm>
            <a:prstGeom prst="bentConnector3">
              <a:avLst>
                <a:gd name="adj1" fmla="val 7600000"/>
              </a:avLst>
            </a:prstGeom>
            <a:ln w="25400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肘形连接符 55"/>
            <p:cNvCxnSpPr>
              <a:stCxn id="50" idx="1"/>
              <a:endCxn id="49" idx="1"/>
            </p:cNvCxnSpPr>
            <p:nvPr/>
          </p:nvCxnSpPr>
          <p:spPr>
            <a:xfrm rot="10800000">
              <a:off x="14900" y="4874"/>
              <a:ext cx="5" cy="1059"/>
            </a:xfrm>
            <a:prstGeom prst="bentConnector3">
              <a:avLst>
                <a:gd name="adj1" fmla="val 7600000"/>
              </a:avLst>
            </a:prstGeom>
            <a:ln w="25400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>
              <a:stCxn id="10" idx="3"/>
            </p:cNvCxnSpPr>
            <p:nvPr/>
          </p:nvCxnSpPr>
          <p:spPr>
            <a:xfrm>
              <a:off x="14049" y="5403"/>
              <a:ext cx="454" cy="5"/>
            </a:xfrm>
            <a:prstGeom prst="line">
              <a:avLst/>
            </a:prstGeom>
            <a:ln w="25400" cmpd="sng">
              <a:solidFill>
                <a:srgbClr val="58293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文本框 58"/>
          <p:cNvSpPr txBox="1"/>
          <p:nvPr/>
        </p:nvSpPr>
        <p:spPr>
          <a:xfrm>
            <a:off x="1561465" y="5822315"/>
            <a:ext cx="10395585" cy="6508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sz="2800">
                <a:solidFill>
                  <a:srgbClr val="C00000"/>
                </a:solidFill>
                <a:latin typeface="黑体" panose="02010609060101010101" charset="-122"/>
                <a:ea typeface="黑体"/>
                <a:cs typeface="黑体" panose="02010609060101010101" charset="-122"/>
              </a:rPr>
              <a:t>体系完整，职责分明，相互制约</a:t>
            </a:r>
            <a:endParaRPr lang="zh-CN" sz="2800">
              <a:solidFill>
                <a:srgbClr val="C00000"/>
              </a:solidFill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636645" y="460375"/>
            <a:ext cx="1731963" cy="877888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政事堂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5" name="右箭头 4"/>
          <p:cNvSpPr/>
          <p:nvPr/>
        </p:nvSpPr>
        <p:spPr>
          <a:xfrm>
            <a:off x="5581650" y="562928"/>
            <a:ext cx="287338" cy="673100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062028" y="460375"/>
            <a:ext cx="2117725" cy="87630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中书门下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7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925" y="1527175"/>
            <a:ext cx="8818880" cy="39293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1685925" y="5530850"/>
            <a:ext cx="8818563" cy="9531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Arial" panose="020b0604020202020204" pitchFamily="34" charset="0"/>
                <a:ea typeface="微软雅黑" panose="020b0503020204020204" charset="-122"/>
              </a:rPr>
              <a:t>宰相会议召开的地方叫政事堂，后来</a:t>
            </a:r>
            <a:r>
              <a:rPr lang="zh-CN" altLang="en-US" sz="2800" b="1"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改称中书门下</a:t>
            </a:r>
            <a:r>
              <a:rPr lang="zh-CN" altLang="en-US" sz="2800" b="1">
                <a:latin typeface="Arial" panose="020b0604020202020204" pitchFamily="34" charset="0"/>
                <a:ea typeface="微软雅黑" panose="020b0503020204020204" charset="-122"/>
              </a:rPr>
              <a:t>提高了行政效率，三省出现一体化趋势。</a:t>
            </a:r>
            <a:endParaRPr lang="zh-CN" altLang="en-US" sz="2800" b="1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882650"/>
            <a:ext cx="551815" cy="58420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两宋（</a:t>
            </a:r>
            <a:r>
              <a:rPr 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960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-</a:t>
            </a:r>
            <a:r>
              <a:rPr 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1276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61465" y="285750"/>
            <a:ext cx="788860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二府三司制</a:t>
            </a:r>
            <a:endParaRPr lang="zh-CN" altLang="en-US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1374140" y="1249045"/>
            <a:ext cx="10719435" cy="4726940"/>
            <a:chOff x="2164" y="1967"/>
            <a:chExt cx="16881" cy="7444"/>
          </a:xfrm>
        </p:grpSpPr>
        <p:sp>
          <p:nvSpPr>
            <p:cNvPr id="8" name="圆角矩形 7"/>
            <p:cNvSpPr/>
            <p:nvPr/>
          </p:nvSpPr>
          <p:spPr>
            <a:xfrm>
              <a:off x="8514" y="1967"/>
              <a:ext cx="3845" cy="915"/>
            </a:xfrm>
            <a:prstGeom prst="roundRect">
              <a:avLst/>
            </a:prstGeom>
            <a:solidFill>
              <a:srgbClr val="C00000"/>
            </a:solidFill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>
                  <a:latin typeface="黑体" panose="02010609060101010101" charset="-122"/>
                  <a:ea typeface="黑体"/>
                  <a:cs typeface="黑体" panose="02010609060101010101" charset="-122"/>
                </a:rPr>
                <a:t>皇  帝</a:t>
              </a:r>
              <a:endParaRPr lang="zh-CN" altLang="en-US" sz="2400" b="1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2282" y="4732"/>
              <a:ext cx="3402" cy="915"/>
            </a:xfrm>
            <a:prstGeom prst="round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三司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10930" y="4732"/>
              <a:ext cx="3402" cy="915"/>
            </a:xfrm>
            <a:prstGeom prst="round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枢密院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3161" y="7440"/>
              <a:ext cx="1644" cy="915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财政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164" y="4618"/>
              <a:ext cx="12635" cy="4793"/>
            </a:xfrm>
            <a:prstGeom prst="rect">
              <a:avLst/>
            </a:prstGeom>
            <a:noFill/>
            <a:ln w="25400" cmpd="sng">
              <a:solidFill>
                <a:srgbClr val="FF0000"/>
              </a:solidFill>
              <a:prstDash val="sysDash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圆角矩形 36"/>
            <p:cNvSpPr/>
            <p:nvPr/>
          </p:nvSpPr>
          <p:spPr>
            <a:xfrm>
              <a:off x="6641" y="4730"/>
              <a:ext cx="3402" cy="915"/>
            </a:xfrm>
            <a:prstGeom prst="round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>
                  <a:latin typeface="黑体" panose="02010609060101010101" charset="-122"/>
                  <a:ea typeface="黑体"/>
                  <a:cs typeface="黑体" panose="02010609060101010101" charset="-122"/>
                </a:rPr>
                <a:t>中书门下</a:t>
              </a:r>
              <a:r>
                <a:rPr lang="en-US" altLang="zh-CN" sz="2000">
                  <a:latin typeface="黑体" panose="02010609060101010101" charset="-122"/>
                  <a:ea typeface="黑体"/>
                  <a:cs typeface="黑体" panose="02010609060101010101" charset="-122"/>
                </a:rPr>
                <a:t>(</a:t>
              </a:r>
              <a:r>
                <a:rPr lang="zh-CN" altLang="en-US" sz="2000">
                  <a:latin typeface="黑体" panose="02010609060101010101" charset="-122"/>
                  <a:ea typeface="黑体"/>
                  <a:cs typeface="黑体" panose="02010609060101010101" charset="-122"/>
                </a:rPr>
                <a:t>政事堂</a:t>
              </a:r>
              <a:r>
                <a:rPr lang="en-US" altLang="zh-CN" sz="2000">
                  <a:latin typeface="黑体" panose="02010609060101010101" charset="-122"/>
                  <a:ea typeface="黑体"/>
                  <a:cs typeface="黑体" panose="02010609060101010101" charset="-122"/>
                </a:rPr>
                <a:t>)</a:t>
              </a:r>
              <a:endParaRPr lang="en-US" altLang="zh-CN" sz="20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2" name="圆角矩形 1"/>
            <p:cNvSpPr/>
            <p:nvPr/>
          </p:nvSpPr>
          <p:spPr>
            <a:xfrm>
              <a:off x="3161" y="6156"/>
              <a:ext cx="1644" cy="913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>
                  <a:latin typeface="黑体" panose="02010609060101010101" charset="-122"/>
                  <a:ea typeface="黑体"/>
                  <a:cs typeface="黑体" panose="02010609060101010101" charset="-122"/>
                </a:rPr>
                <a:t>三司使</a:t>
              </a:r>
              <a:endParaRPr lang="zh-CN" altLang="en-US" sz="20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8512" y="3218"/>
              <a:ext cx="3845" cy="91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御前会议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cxnSp>
          <p:nvCxnSpPr>
            <p:cNvPr id="11" name="直接连接符 10"/>
            <p:cNvCxnSpPr>
              <a:endCxn id="5" idx="0"/>
            </p:cNvCxnSpPr>
            <p:nvPr/>
          </p:nvCxnSpPr>
          <p:spPr>
            <a:xfrm flipH="1">
              <a:off x="10449" y="2882"/>
              <a:ext cx="0" cy="336"/>
            </a:xfrm>
            <a:prstGeom prst="line">
              <a:avLst/>
            </a:prstGeom>
            <a:ln w="25400" cmpd="sng">
              <a:solidFill>
                <a:srgbClr val="58293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圆角矩形 12"/>
            <p:cNvSpPr/>
            <p:nvPr/>
          </p:nvSpPr>
          <p:spPr>
            <a:xfrm>
              <a:off x="15219" y="4735"/>
              <a:ext cx="3402" cy="915"/>
            </a:xfrm>
            <a:prstGeom prst="round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台谏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cxnSp>
          <p:nvCxnSpPr>
            <p:cNvPr id="19" name="肘形连接符 18"/>
            <p:cNvCxnSpPr>
              <a:stCxn id="37" idx="0"/>
              <a:endCxn id="10" idx="0"/>
            </p:cNvCxnSpPr>
            <p:nvPr/>
          </p:nvCxnSpPr>
          <p:spPr>
            <a:xfrm rot="16200000" flipH="1">
              <a:off x="10500" y="2587"/>
              <a:ext cx="2" cy="4289"/>
            </a:xfrm>
            <a:prstGeom prst="bentConnector3">
              <a:avLst>
                <a:gd name="adj1" fmla="val -18775000"/>
              </a:avLst>
            </a:prstGeom>
            <a:ln w="25400" cmpd="sng">
              <a:solidFill>
                <a:srgbClr val="58293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肘形连接符 19"/>
            <p:cNvCxnSpPr>
              <a:stCxn id="9" idx="0"/>
              <a:endCxn id="13" idx="0"/>
            </p:cNvCxnSpPr>
            <p:nvPr/>
          </p:nvCxnSpPr>
          <p:spPr>
            <a:xfrm rot="16200000" flipH="1">
              <a:off x="10464" y="-1735"/>
              <a:ext cx="3" cy="12937"/>
            </a:xfrm>
            <a:prstGeom prst="bentConnector3">
              <a:avLst>
                <a:gd name="adj1" fmla="val -12500000"/>
              </a:avLst>
            </a:prstGeom>
            <a:ln w="25400" cmpd="sng">
              <a:solidFill>
                <a:srgbClr val="58293C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0421" y="4133"/>
              <a:ext cx="0" cy="227"/>
            </a:xfrm>
            <a:prstGeom prst="line">
              <a:avLst/>
            </a:prstGeom>
            <a:ln w="25400" cmpd="sng">
              <a:solidFill>
                <a:srgbClr val="58293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圆角矩形 29"/>
            <p:cNvSpPr/>
            <p:nvPr/>
          </p:nvSpPr>
          <p:spPr>
            <a:xfrm>
              <a:off x="6273" y="6156"/>
              <a:ext cx="1984" cy="913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>
                  <a:latin typeface="黑体" panose="02010609060101010101" charset="-122"/>
                  <a:ea typeface="黑体"/>
                  <a:cs typeface="黑体" panose="02010609060101010101" charset="-122"/>
                </a:rPr>
                <a:t>同平章事</a:t>
              </a:r>
              <a:r>
                <a:rPr lang="en-US" altLang="zh-CN" sz="2000">
                  <a:latin typeface="黑体" panose="02010609060101010101" charset="-122"/>
                  <a:ea typeface="黑体"/>
                  <a:cs typeface="黑体" panose="02010609060101010101" charset="-122"/>
                </a:rPr>
                <a:t>(</a:t>
              </a:r>
              <a:r>
                <a:rPr lang="zh-CN" altLang="en-US" sz="2000">
                  <a:latin typeface="黑体" panose="02010609060101010101" charset="-122"/>
                  <a:ea typeface="黑体"/>
                  <a:cs typeface="黑体" panose="02010609060101010101" charset="-122"/>
                </a:rPr>
                <a:t>宰相</a:t>
              </a:r>
              <a:r>
                <a:rPr lang="en-US" altLang="zh-CN" sz="2000">
                  <a:latin typeface="黑体" panose="02010609060101010101" charset="-122"/>
                  <a:ea typeface="黑体"/>
                  <a:cs typeface="黑体" panose="02010609060101010101" charset="-122"/>
                </a:rPr>
                <a:t>)</a:t>
              </a:r>
              <a:endParaRPr lang="en-US" altLang="zh-CN" sz="20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8427" y="6156"/>
              <a:ext cx="1984" cy="913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>
                  <a:latin typeface="黑体" panose="02010609060101010101" charset="-122"/>
                  <a:ea typeface="黑体"/>
                  <a:cs typeface="黑体" panose="02010609060101010101" charset="-122"/>
                </a:rPr>
                <a:t>参知政事</a:t>
              </a:r>
              <a:endParaRPr lang="zh-CN" altLang="en-US" sz="20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  <a:p>
              <a:pPr algn="ctr"/>
              <a:r>
                <a:rPr lang="en-US" altLang="zh-CN" sz="2000">
                  <a:latin typeface="黑体" panose="02010609060101010101" charset="-122"/>
                  <a:ea typeface="黑体"/>
                  <a:cs typeface="黑体" panose="02010609060101010101" charset="-122"/>
                </a:rPr>
                <a:t>(</a:t>
              </a:r>
              <a:r>
                <a:rPr lang="zh-CN" altLang="en-US" sz="2000">
                  <a:latin typeface="黑体" panose="02010609060101010101" charset="-122"/>
                  <a:ea typeface="黑体"/>
                  <a:cs typeface="黑体" panose="02010609060101010101" charset="-122"/>
                </a:rPr>
                <a:t>执政</a:t>
              </a:r>
              <a:r>
                <a:rPr lang="en-US" altLang="zh-CN" sz="2000">
                  <a:latin typeface="黑体" panose="02010609060101010101" charset="-122"/>
                  <a:ea typeface="黑体"/>
                  <a:cs typeface="黑体" panose="02010609060101010101" charset="-122"/>
                </a:rPr>
                <a:t>)</a:t>
              </a:r>
              <a:endParaRPr lang="en-US" altLang="zh-CN" sz="20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0564" y="6156"/>
              <a:ext cx="4135" cy="912"/>
              <a:chOff x="10619" y="5961"/>
              <a:chExt cx="4135" cy="912"/>
            </a:xfrm>
          </p:grpSpPr>
          <p:sp>
            <p:nvSpPr>
              <p:cNvPr id="34" name="圆角矩形 33"/>
              <p:cNvSpPr/>
              <p:nvPr/>
            </p:nvSpPr>
            <p:spPr>
              <a:xfrm>
                <a:off x="10619" y="5961"/>
                <a:ext cx="1984" cy="913"/>
              </a:xfrm>
              <a:prstGeom prst="round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000">
                    <a:latin typeface="黑体" panose="02010609060101010101" charset="-122"/>
                    <a:ea typeface="黑体"/>
                    <a:cs typeface="黑体" panose="02010609060101010101" charset="-122"/>
                  </a:rPr>
                  <a:t>枢密使</a:t>
                </a:r>
                <a:endParaRPr lang="zh-CN" altLang="en-US" sz="2000">
                  <a:latin typeface="黑体" panose="02010609060101010101" charset="-122"/>
                  <a:ea typeface="黑体"/>
                  <a:cs typeface="黑体" panose="02010609060101010101" charset="-122"/>
                </a:endParaRPr>
              </a:p>
              <a:p>
                <a:pPr algn="ctr"/>
                <a:r>
                  <a:rPr lang="en-US" altLang="zh-CN" sz="2000">
                    <a:latin typeface="黑体" panose="02010609060101010101" charset="-122"/>
                    <a:ea typeface="黑体"/>
                    <a:cs typeface="黑体" panose="02010609060101010101" charset="-122"/>
                  </a:rPr>
                  <a:t>(</a:t>
                </a:r>
                <a:r>
                  <a:rPr lang="zh-CN" altLang="en-US" sz="2000">
                    <a:latin typeface="黑体" panose="02010609060101010101" charset="-122"/>
                    <a:ea typeface="黑体"/>
                    <a:cs typeface="黑体" panose="02010609060101010101" charset="-122"/>
                  </a:rPr>
                  <a:t>执政</a:t>
                </a:r>
                <a:r>
                  <a:rPr lang="en-US" altLang="zh-CN" sz="2000">
                    <a:latin typeface="黑体" panose="02010609060101010101" charset="-122"/>
                    <a:ea typeface="黑体"/>
                    <a:cs typeface="黑体" panose="02010609060101010101" charset="-122"/>
                  </a:rPr>
                  <a:t>)</a:t>
                </a:r>
                <a:endParaRPr lang="en-US" altLang="zh-CN" sz="2000">
                  <a:latin typeface="黑体" panose="02010609060101010101" charset="-122"/>
                  <a:ea typeface="黑体"/>
                  <a:cs typeface="黑体" panose="02010609060101010101" charset="-122"/>
                </a:endParaRPr>
              </a:p>
            </p:txBody>
          </p:sp>
          <p:sp>
            <p:nvSpPr>
              <p:cNvPr id="35" name="圆角矩形 34"/>
              <p:cNvSpPr/>
              <p:nvPr/>
            </p:nvSpPr>
            <p:spPr>
              <a:xfrm>
                <a:off x="12770" y="5961"/>
                <a:ext cx="1984" cy="913"/>
              </a:xfrm>
              <a:prstGeom prst="round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000">
                    <a:latin typeface="黑体" panose="02010609060101010101" charset="-122"/>
                    <a:ea typeface="黑体"/>
                    <a:cs typeface="黑体" panose="02010609060101010101" charset="-122"/>
                  </a:rPr>
                  <a:t>枢密副使</a:t>
                </a:r>
                <a:endParaRPr lang="zh-CN" altLang="en-US" sz="2000">
                  <a:latin typeface="黑体" panose="02010609060101010101" charset="-122"/>
                  <a:ea typeface="黑体"/>
                  <a:cs typeface="黑体" panose="02010609060101010101" charset="-122"/>
                </a:endParaRPr>
              </a:p>
              <a:p>
                <a:pPr algn="ctr"/>
                <a:r>
                  <a:rPr lang="en-US" altLang="zh-CN" sz="2000">
                    <a:latin typeface="黑体" panose="02010609060101010101" charset="-122"/>
                    <a:ea typeface="黑体"/>
                    <a:cs typeface="黑体" panose="02010609060101010101" charset="-122"/>
                  </a:rPr>
                  <a:t>(</a:t>
                </a:r>
                <a:r>
                  <a:rPr lang="zh-CN" altLang="en-US" sz="2000">
                    <a:latin typeface="黑体" panose="02010609060101010101" charset="-122"/>
                    <a:ea typeface="黑体"/>
                    <a:cs typeface="黑体" panose="02010609060101010101" charset="-122"/>
                  </a:rPr>
                  <a:t>执政</a:t>
                </a:r>
                <a:r>
                  <a:rPr lang="en-US" altLang="zh-CN" sz="2000">
                    <a:latin typeface="黑体" panose="02010609060101010101" charset="-122"/>
                    <a:ea typeface="黑体"/>
                    <a:cs typeface="黑体" panose="02010609060101010101" charset="-122"/>
                  </a:rPr>
                  <a:t>)</a:t>
                </a:r>
                <a:endParaRPr lang="en-US" altLang="zh-CN" sz="2000">
                  <a:latin typeface="黑体" panose="02010609060101010101" charset="-122"/>
                  <a:ea typeface="黑体"/>
                  <a:cs typeface="黑体" panose="02010609060101010101" charset="-122"/>
                </a:endParaRP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14910" y="6159"/>
              <a:ext cx="4135" cy="912"/>
              <a:chOff x="10619" y="5961"/>
              <a:chExt cx="4135" cy="912"/>
            </a:xfrm>
          </p:grpSpPr>
          <p:sp>
            <p:nvSpPr>
              <p:cNvPr id="53" name="圆角矩形 52"/>
              <p:cNvSpPr/>
              <p:nvPr/>
            </p:nvSpPr>
            <p:spPr>
              <a:xfrm>
                <a:off x="10619" y="5961"/>
                <a:ext cx="1984" cy="913"/>
              </a:xfrm>
              <a:prstGeom prst="round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sz="2000">
                    <a:latin typeface="黑体" panose="02010609060101010101" charset="-122"/>
                    <a:ea typeface="黑体"/>
                    <a:cs typeface="黑体" panose="02010609060101010101" charset="-122"/>
                  </a:rPr>
                  <a:t>御史中丞</a:t>
                </a:r>
                <a:endParaRPr lang="zh-CN" sz="2000">
                  <a:latin typeface="黑体" panose="02010609060101010101" charset="-122"/>
                  <a:ea typeface="黑体"/>
                  <a:cs typeface="黑体" panose="02010609060101010101" charset="-122"/>
                </a:endParaRPr>
              </a:p>
            </p:txBody>
          </p:sp>
          <p:sp>
            <p:nvSpPr>
              <p:cNvPr id="59" name="圆角矩形 58"/>
              <p:cNvSpPr/>
              <p:nvPr/>
            </p:nvSpPr>
            <p:spPr>
              <a:xfrm>
                <a:off x="12770" y="5961"/>
                <a:ext cx="1984" cy="913"/>
              </a:xfrm>
              <a:prstGeom prst="round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sz="2000">
                    <a:latin typeface="黑体" panose="02010609060101010101" charset="-122"/>
                    <a:ea typeface="黑体"/>
                    <a:cs typeface="黑体" panose="02010609060101010101" charset="-122"/>
                  </a:rPr>
                  <a:t>知谏院</a:t>
                </a:r>
                <a:endParaRPr lang="zh-CN" sz="2000">
                  <a:latin typeface="黑体" panose="02010609060101010101" charset="-122"/>
                  <a:ea typeface="黑体"/>
                  <a:cs typeface="黑体" panose="02010609060101010101" charset="-122"/>
                </a:endParaRPr>
              </a:p>
            </p:txBody>
          </p:sp>
        </p:grpSp>
        <p:cxnSp>
          <p:nvCxnSpPr>
            <p:cNvPr id="60" name="肘形连接符 59"/>
            <p:cNvCxnSpPr>
              <a:stCxn id="30" idx="0"/>
              <a:endCxn id="31" idx="0"/>
            </p:cNvCxnSpPr>
            <p:nvPr/>
          </p:nvCxnSpPr>
          <p:spPr>
            <a:xfrm rot="16200000">
              <a:off x="8356" y="5079"/>
              <a:ext cx="5" cy="2154"/>
            </a:xfrm>
            <a:prstGeom prst="bentConnector3">
              <a:avLst>
                <a:gd name="adj1" fmla="val 7550000"/>
              </a:avLst>
            </a:prstGeom>
            <a:ln w="25400" cmpd="sng">
              <a:solidFill>
                <a:srgbClr val="58293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肘形连接符 60"/>
            <p:cNvCxnSpPr/>
            <p:nvPr/>
          </p:nvCxnSpPr>
          <p:spPr>
            <a:xfrm rot="16200000">
              <a:off x="12628" y="5074"/>
              <a:ext cx="5" cy="2154"/>
            </a:xfrm>
            <a:prstGeom prst="bentConnector3">
              <a:avLst>
                <a:gd name="adj1" fmla="val 5310000"/>
              </a:avLst>
            </a:prstGeom>
            <a:ln w="25400" cmpd="sng">
              <a:solidFill>
                <a:srgbClr val="58293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肘形连接符 61"/>
            <p:cNvCxnSpPr/>
            <p:nvPr/>
          </p:nvCxnSpPr>
          <p:spPr>
            <a:xfrm rot="16200000">
              <a:off x="16917" y="5069"/>
              <a:ext cx="5" cy="2154"/>
            </a:xfrm>
            <a:prstGeom prst="bentConnector3">
              <a:avLst>
                <a:gd name="adj1" fmla="val 5310000"/>
              </a:avLst>
            </a:prstGeom>
            <a:ln w="25400" cmpd="sng">
              <a:solidFill>
                <a:srgbClr val="58293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flipH="1">
              <a:off x="8342" y="5645"/>
              <a:ext cx="0" cy="227"/>
            </a:xfrm>
            <a:prstGeom prst="line">
              <a:avLst/>
            </a:prstGeom>
            <a:ln w="25400" cmpd="sng">
              <a:solidFill>
                <a:srgbClr val="58293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H="1">
              <a:off x="12631" y="5650"/>
              <a:ext cx="0" cy="227"/>
            </a:xfrm>
            <a:prstGeom prst="line">
              <a:avLst/>
            </a:prstGeom>
            <a:ln w="25400" cmpd="sng">
              <a:solidFill>
                <a:srgbClr val="58293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flipH="1">
              <a:off x="16920" y="5650"/>
              <a:ext cx="0" cy="227"/>
            </a:xfrm>
            <a:prstGeom prst="line">
              <a:avLst/>
            </a:prstGeom>
            <a:ln w="25400" cmpd="sng">
              <a:solidFill>
                <a:srgbClr val="58293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>
              <a:stCxn id="9" idx="2"/>
              <a:endCxn id="2" idx="0"/>
            </p:cNvCxnSpPr>
            <p:nvPr/>
          </p:nvCxnSpPr>
          <p:spPr>
            <a:xfrm flipH="1">
              <a:off x="3997" y="5647"/>
              <a:ext cx="0" cy="509"/>
            </a:xfrm>
            <a:prstGeom prst="line">
              <a:avLst/>
            </a:prstGeom>
            <a:ln w="25400" cmpd="sng">
              <a:solidFill>
                <a:srgbClr val="58293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圆角矩形 66"/>
            <p:cNvSpPr/>
            <p:nvPr/>
          </p:nvSpPr>
          <p:spPr>
            <a:xfrm>
              <a:off x="7520" y="7440"/>
              <a:ext cx="1644" cy="915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行政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68" name="圆角矩形 67"/>
            <p:cNvSpPr/>
            <p:nvPr/>
          </p:nvSpPr>
          <p:spPr>
            <a:xfrm>
              <a:off x="11809" y="7440"/>
              <a:ext cx="1644" cy="915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军政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sp>
          <p:nvSpPr>
            <p:cNvPr id="69" name="圆角矩形 68"/>
            <p:cNvSpPr/>
            <p:nvPr/>
          </p:nvSpPr>
          <p:spPr>
            <a:xfrm>
              <a:off x="16098" y="7440"/>
              <a:ext cx="1644" cy="915"/>
            </a:xfrm>
            <a:prstGeom prst="round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>
                  <a:latin typeface="黑体" panose="02010609060101010101" charset="-122"/>
                  <a:ea typeface="黑体"/>
                  <a:cs typeface="黑体" panose="02010609060101010101" charset="-122"/>
                </a:rPr>
                <a:t>监察</a:t>
              </a:r>
              <a:endPara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endParaRPr>
            </a:p>
          </p:txBody>
        </p:sp>
        <p:cxnSp>
          <p:nvCxnSpPr>
            <p:cNvPr id="70" name="直接连接符 69"/>
            <p:cNvCxnSpPr>
              <a:stCxn id="2" idx="2"/>
              <a:endCxn id="22" idx="0"/>
            </p:cNvCxnSpPr>
            <p:nvPr/>
          </p:nvCxnSpPr>
          <p:spPr>
            <a:xfrm flipH="1">
              <a:off x="3997" y="7069"/>
              <a:ext cx="0" cy="371"/>
            </a:xfrm>
            <a:prstGeom prst="line">
              <a:avLst/>
            </a:prstGeom>
            <a:ln w="25400" cmpd="sng">
              <a:solidFill>
                <a:srgbClr val="58293C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肘形连接符 70"/>
            <p:cNvCxnSpPr>
              <a:stCxn id="67" idx="1"/>
              <a:endCxn id="30" idx="2"/>
            </p:cNvCxnSpPr>
            <p:nvPr/>
          </p:nvCxnSpPr>
          <p:spPr>
            <a:xfrm rot="10800000">
              <a:off x="7279" y="7069"/>
              <a:ext cx="255" cy="829"/>
            </a:xfrm>
            <a:prstGeom prst="bentConnector2">
              <a:avLst/>
            </a:prstGeom>
            <a:ln w="25400" cmpd="sng">
              <a:solidFill>
                <a:srgbClr val="58293C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肘形连接符 71"/>
            <p:cNvCxnSpPr>
              <a:stCxn id="67" idx="3"/>
              <a:endCxn id="31" idx="2"/>
            </p:cNvCxnSpPr>
            <p:nvPr/>
          </p:nvCxnSpPr>
          <p:spPr>
            <a:xfrm flipV="1">
              <a:off x="9178" y="7069"/>
              <a:ext cx="255" cy="829"/>
            </a:xfrm>
            <a:prstGeom prst="bentConnector2">
              <a:avLst/>
            </a:prstGeom>
            <a:ln w="25400" cmpd="sng">
              <a:solidFill>
                <a:srgbClr val="58293C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肘形连接符 72"/>
            <p:cNvCxnSpPr/>
            <p:nvPr/>
          </p:nvCxnSpPr>
          <p:spPr>
            <a:xfrm rot="10800000">
              <a:off x="11553" y="7071"/>
              <a:ext cx="255" cy="829"/>
            </a:xfrm>
            <a:prstGeom prst="bentConnector2">
              <a:avLst/>
            </a:prstGeom>
            <a:ln w="25400" cmpd="sng">
              <a:solidFill>
                <a:srgbClr val="58293C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肘形连接符 73"/>
            <p:cNvCxnSpPr/>
            <p:nvPr/>
          </p:nvCxnSpPr>
          <p:spPr>
            <a:xfrm flipV="1">
              <a:off x="13453" y="7072"/>
              <a:ext cx="255" cy="829"/>
            </a:xfrm>
            <a:prstGeom prst="bentConnector2">
              <a:avLst/>
            </a:prstGeom>
            <a:ln w="25400" cmpd="sng">
              <a:solidFill>
                <a:srgbClr val="58293C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肘形连接符 74"/>
            <p:cNvCxnSpPr/>
            <p:nvPr/>
          </p:nvCxnSpPr>
          <p:spPr>
            <a:xfrm rot="10800000">
              <a:off x="15842" y="7071"/>
              <a:ext cx="255" cy="829"/>
            </a:xfrm>
            <a:prstGeom prst="bentConnector2">
              <a:avLst/>
            </a:prstGeom>
            <a:ln w="25400" cmpd="sng">
              <a:solidFill>
                <a:srgbClr val="58293C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肘形连接符 75"/>
            <p:cNvCxnSpPr/>
            <p:nvPr/>
          </p:nvCxnSpPr>
          <p:spPr>
            <a:xfrm flipV="1">
              <a:off x="17742" y="7072"/>
              <a:ext cx="255" cy="829"/>
            </a:xfrm>
            <a:prstGeom prst="bentConnector2">
              <a:avLst/>
            </a:prstGeom>
            <a:ln w="25400" cmpd="sng">
              <a:solidFill>
                <a:srgbClr val="58293C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文本框 76"/>
            <p:cNvSpPr txBox="1"/>
            <p:nvPr/>
          </p:nvSpPr>
          <p:spPr>
            <a:xfrm>
              <a:off x="2164" y="8589"/>
              <a:ext cx="3376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2800" b="1">
                  <a:latin typeface="仿宋" panose="02010609060101010101" charset="-122"/>
                  <a:ea typeface="仿宋" panose="02010609060101010101" charset="-122"/>
                </a:rPr>
                <a:t>二府三司</a:t>
              </a:r>
              <a:endParaRPr lang="zh-CN" altLang="en-US" sz="2800" b="1"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1598295"/>
            <a:ext cx="551815" cy="51263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元（</a:t>
            </a:r>
            <a:r>
              <a:rPr 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1271-1368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61465" y="285750"/>
            <a:ext cx="788860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中书省（一省制）</a:t>
            </a:r>
            <a:endParaRPr lang="zh-CN" altLang="en-US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976495" y="1240155"/>
            <a:ext cx="1800000" cy="581025"/>
          </a:xfrm>
          <a:prstGeom prst="roundRect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latin typeface="黑体" panose="02010609060101010101" charset="-122"/>
                <a:ea typeface="黑体"/>
                <a:cs typeface="黑体" panose="02010609060101010101" charset="-122"/>
              </a:rPr>
              <a:t>皇  帝</a:t>
            </a:r>
            <a:endParaRPr lang="zh-CN" altLang="en-US" sz="2400" b="1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1645285" y="2442845"/>
            <a:ext cx="1800225" cy="58102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rPr>
              <a:t>中书省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089015" y="2442845"/>
            <a:ext cx="1800225" cy="58102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rPr>
              <a:t>御史台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1644650" y="3452495"/>
            <a:ext cx="1800225" cy="58102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rPr>
              <a:t>行政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37" name="圆角矩形 36"/>
          <p:cNvSpPr/>
          <p:nvPr/>
        </p:nvSpPr>
        <p:spPr>
          <a:xfrm>
            <a:off x="3863975" y="2428875"/>
            <a:ext cx="1800225" cy="58102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rPr>
              <a:t>枢密院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38" name="圆角矩形 37"/>
          <p:cNvSpPr/>
          <p:nvPr/>
        </p:nvSpPr>
        <p:spPr>
          <a:xfrm>
            <a:off x="3863975" y="3452495"/>
            <a:ext cx="1800225" cy="58102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rPr>
              <a:t>军事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5984875" y="3452495"/>
            <a:ext cx="1800225" cy="58102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rPr>
              <a:t>监察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5880100" y="1821180"/>
            <a:ext cx="0" cy="360000"/>
          </a:xfrm>
          <a:prstGeom prst="line">
            <a:avLst/>
          </a:prstGeom>
          <a:ln w="25400" cmpd="sng">
            <a:solidFill>
              <a:srgbClr val="58293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H="1">
            <a:off x="2545080" y="3011170"/>
            <a:ext cx="0" cy="441325"/>
          </a:xfrm>
          <a:prstGeom prst="line">
            <a:avLst/>
          </a:prstGeom>
          <a:ln w="25400" cmpd="sng">
            <a:solidFill>
              <a:srgbClr val="58293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4764405" y="3011170"/>
            <a:ext cx="2540" cy="432000"/>
          </a:xfrm>
          <a:prstGeom prst="line">
            <a:avLst/>
          </a:prstGeom>
          <a:ln w="25400" cmpd="sng">
            <a:solidFill>
              <a:srgbClr val="58293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>
            <a:off x="6988810" y="3023870"/>
            <a:ext cx="0" cy="441325"/>
          </a:xfrm>
          <a:prstGeom prst="line">
            <a:avLst/>
          </a:prstGeom>
          <a:ln w="25400" cmpd="sng">
            <a:solidFill>
              <a:srgbClr val="58293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圆角矩形 10"/>
          <p:cNvSpPr/>
          <p:nvPr/>
        </p:nvSpPr>
        <p:spPr>
          <a:xfrm>
            <a:off x="8314055" y="2422525"/>
            <a:ext cx="1800225" cy="58102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rPr>
              <a:t>宣政院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8314055" y="3452495"/>
            <a:ext cx="1800225" cy="58102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rPr>
              <a:t>宗教、西藏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214485" y="3014980"/>
            <a:ext cx="0" cy="441325"/>
          </a:xfrm>
          <a:prstGeom prst="line">
            <a:avLst/>
          </a:prstGeom>
          <a:ln w="25400" cmpd="sng">
            <a:solidFill>
              <a:srgbClr val="58293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肘形连接符 18"/>
          <p:cNvCxnSpPr>
            <a:stCxn id="9" idx="0"/>
            <a:endCxn id="11" idx="0"/>
          </p:cNvCxnSpPr>
          <p:nvPr/>
        </p:nvCxnSpPr>
        <p:spPr>
          <a:xfrm rot="16200000">
            <a:off x="5869940" y="-901700"/>
            <a:ext cx="20320" cy="6668770"/>
          </a:xfrm>
          <a:prstGeom prst="bentConnector3">
            <a:avLst>
              <a:gd name="adj1" fmla="val 1271875"/>
            </a:avLst>
          </a:prstGeom>
          <a:ln w="25400" cmpd="sng">
            <a:solidFill>
              <a:srgbClr val="58293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肘形连接符 19"/>
          <p:cNvCxnSpPr>
            <a:stCxn id="37" idx="0"/>
            <a:endCxn id="10" idx="0"/>
          </p:cNvCxnSpPr>
          <p:nvPr/>
        </p:nvCxnSpPr>
        <p:spPr>
          <a:xfrm rot="16200000" flipH="1">
            <a:off x="5869940" y="1323340"/>
            <a:ext cx="13970" cy="2225040"/>
          </a:xfrm>
          <a:prstGeom prst="bentConnector3">
            <a:avLst>
              <a:gd name="adj1" fmla="val -1704545"/>
            </a:avLst>
          </a:prstGeom>
          <a:ln w="25400" cmpd="sng">
            <a:solidFill>
              <a:srgbClr val="58293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圆角矩形 20"/>
          <p:cNvSpPr/>
          <p:nvPr/>
        </p:nvSpPr>
        <p:spPr>
          <a:xfrm>
            <a:off x="1569720" y="4544060"/>
            <a:ext cx="579600" cy="57975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rPr>
              <a:t>吏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46" name="圆角矩形 45"/>
          <p:cNvSpPr/>
          <p:nvPr/>
        </p:nvSpPr>
        <p:spPr>
          <a:xfrm>
            <a:off x="2254885" y="4544060"/>
            <a:ext cx="579755" cy="57975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rPr>
              <a:t>户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53" name="圆角矩形 52"/>
          <p:cNvSpPr/>
          <p:nvPr/>
        </p:nvSpPr>
        <p:spPr>
          <a:xfrm>
            <a:off x="2964180" y="5264150"/>
            <a:ext cx="579600" cy="57975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rPr>
              <a:t>工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59" name="圆角矩形 58"/>
          <p:cNvSpPr/>
          <p:nvPr/>
        </p:nvSpPr>
        <p:spPr>
          <a:xfrm>
            <a:off x="2248535" y="5264150"/>
            <a:ext cx="579755" cy="57975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rPr>
              <a:t>刑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60" name="圆角矩形 59"/>
          <p:cNvSpPr/>
          <p:nvPr/>
        </p:nvSpPr>
        <p:spPr>
          <a:xfrm>
            <a:off x="2949575" y="4544060"/>
            <a:ext cx="579600" cy="57975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rPr>
              <a:t>礼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61" name="圆角矩形 60"/>
          <p:cNvSpPr/>
          <p:nvPr/>
        </p:nvSpPr>
        <p:spPr>
          <a:xfrm>
            <a:off x="1569720" y="5264150"/>
            <a:ext cx="579600" cy="57975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黑体" panose="02010609060101010101" charset="-122"/>
                <a:ea typeface="黑体"/>
                <a:cs typeface="黑体" panose="02010609060101010101" charset="-122"/>
              </a:rPr>
              <a:t>兵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1521460" y="4473575"/>
            <a:ext cx="2108835" cy="1434465"/>
          </a:xfrm>
          <a:prstGeom prst="rect">
            <a:avLst/>
          </a:prstGeom>
          <a:noFill/>
          <a:ln w="25400" cmpd="sng">
            <a:solidFill>
              <a:srgbClr val="58293C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3" name="直接连接符 62"/>
          <p:cNvCxnSpPr/>
          <p:nvPr/>
        </p:nvCxnSpPr>
        <p:spPr>
          <a:xfrm flipH="1">
            <a:off x="2538095" y="4033520"/>
            <a:ext cx="0" cy="441325"/>
          </a:xfrm>
          <a:prstGeom prst="line">
            <a:avLst/>
          </a:prstGeom>
          <a:ln w="25400" cmpd="sng">
            <a:solidFill>
              <a:srgbClr val="58293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文本框 63"/>
          <p:cNvSpPr txBox="1"/>
          <p:nvPr/>
        </p:nvSpPr>
        <p:spPr>
          <a:xfrm>
            <a:off x="3863975" y="4120515"/>
            <a:ext cx="820991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中书令一员……以太子兼之</a:t>
            </a:r>
            <a:r>
              <a:rPr 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……</a:t>
            </a:r>
            <a:r>
              <a:rPr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右丞相、左丞相各一员……统六官，率百司，居令之次，令缺，则总省事，佐天子，理万机”</a:t>
            </a:r>
            <a:r>
              <a:rPr 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endParaRPr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《元史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·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百官志》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1050925"/>
            <a:ext cx="551815" cy="567372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明（</a:t>
            </a:r>
            <a:r>
              <a:rPr 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1368-1644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61465" y="285750"/>
            <a:ext cx="788860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废除宰相</a:t>
            </a:r>
            <a:endParaRPr lang="zh-CN" altLang="en-US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</p:txBody>
      </p:sp>
      <p:pic>
        <p:nvPicPr>
          <p:cNvPr id="5" name="图片 4" descr="C:/Users/ADMINI~1/AppData/Local/Temp/kaimatting/20200728111327/output_aiMatting_20200728111332.pngoutput_aiMatting_20200728111332"/>
          <p:cNvPicPr>
            <a:picLocks noChangeAspect="1"/>
          </p:cNvPicPr>
          <p:nvPr/>
        </p:nvPicPr>
        <p:blipFill>
          <a:blip r:embed="rId3"/>
          <a:srcRect b="6324"/>
          <a:stretch>
            <a:fillRect/>
          </a:stretch>
        </p:blipFill>
        <p:spPr>
          <a:xfrm>
            <a:off x="539115" y="6382385"/>
            <a:ext cx="432000" cy="342269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467485" y="1050290"/>
            <a:ext cx="7562850" cy="46158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/>
              <a:t>  </a:t>
            </a:r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自古三公论道，六卿分职，并不曾设立丞相。自秦始置丞相，不旋踵而亡。汉、唐、宋因之，虽有贤相，然其间用者多有小人，专权乱政。今我朝罢丞相，设五府、六部、都察院、通政司、大理寺等衙门，分理天下庶务，彼此颉颃，不敢相压。事皆朝廷总之，所以稳当。</a:t>
            </a:r>
            <a:endParaRPr lang="zh-CN" altLang="en-US" sz="2800"/>
          </a:p>
          <a:p>
            <a:pPr algn="r">
              <a:lnSpc>
                <a:spcPct val="150000"/>
              </a:lnSpc>
            </a:pP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——《皇明祖训·祖训首章》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8" name="图片 7" descr="C:/Users/ADMINI~1/AppData/Local/Temp/kaimatting/20200729091756/output_aiMatting_20200729091811.pngoutput_aiMatting_20200729091811"/>
          <p:cNvPicPr>
            <a:picLocks noChangeAspect="1"/>
          </p:cNvPicPr>
          <p:nvPr/>
        </p:nvPicPr>
        <p:blipFill>
          <a:blip r:embed="rId4"/>
          <a:srcRect l="73413" t="12776" b="14658"/>
          <a:stretch>
            <a:fillRect/>
          </a:stretch>
        </p:blipFill>
        <p:spPr>
          <a:xfrm>
            <a:off x="8930005" y="1239520"/>
            <a:ext cx="3141980" cy="5074920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1467485" y="5666105"/>
            <a:ext cx="4834255" cy="6508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800">
                <a:latin typeface="黑体" panose="02010609060101010101" charset="-122"/>
                <a:ea typeface="黑体"/>
                <a:cs typeface="黑体" panose="02010609060101010101" charset="-122"/>
              </a:rPr>
              <a:t>    </a:t>
            </a:r>
            <a:r>
              <a:rPr lang="zh-CN" sz="2800">
                <a:latin typeface="黑体" panose="02010609060101010101" charset="-122"/>
                <a:ea typeface="黑体"/>
                <a:cs typeface="黑体" panose="02010609060101010101" charset="-122"/>
              </a:rPr>
              <a:t>宰相制度缘何被废？</a:t>
            </a:r>
            <a:endParaRPr lang="zh-CN" sz="28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pic>
        <p:nvPicPr>
          <p:cNvPr id="44" name="图片 43" descr="resourc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1470" y="5666105"/>
            <a:ext cx="656590" cy="656590"/>
          </a:xfrm>
          <a:prstGeom prst="rect">
            <a:avLst/>
          </a:prstGeom>
        </p:spPr>
      </p:pic>
      <p:sp>
        <p:nvSpPr>
          <p:cNvPr id="45" name="文本框 44"/>
          <p:cNvSpPr txBox="1"/>
          <p:nvPr/>
        </p:nvSpPr>
        <p:spPr>
          <a:xfrm>
            <a:off x="9494520" y="6176645"/>
            <a:ext cx="20129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>
                <a:latin typeface="方正启体_GBK" panose="02000000000000000000" charset="-122"/>
                <a:ea typeface="方正启体_GBK" panose="02000000000000000000" charset="-122"/>
              </a:rPr>
              <a:t>明太祖</a:t>
            </a:r>
            <a:r>
              <a:rPr lang="en-US" altLang="zh-CN" sz="2000">
                <a:latin typeface="方正启体_GBK" panose="02000000000000000000" charset="-122"/>
                <a:ea typeface="方正启体_GBK" panose="02000000000000000000" charset="-122"/>
              </a:rPr>
              <a:t>  </a:t>
            </a:r>
            <a:r>
              <a:rPr lang="zh-CN" sz="2000">
                <a:latin typeface="方正启体_GBK" panose="02000000000000000000" charset="-122"/>
                <a:ea typeface="方正启体_GBK" panose="02000000000000000000" charset="-122"/>
              </a:rPr>
              <a:t>朱元璋</a:t>
            </a:r>
            <a:endParaRPr lang="zh-CN" sz="2000">
              <a:latin typeface="方正启体_GBK" panose="02000000000000000000" charset="-122"/>
              <a:ea typeface="方正启体_GBK" panose="02000000000000000000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1452880"/>
            <a:ext cx="551815" cy="527177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明（</a:t>
            </a:r>
            <a:r>
              <a:rPr 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1368-1644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61465" y="285750"/>
            <a:ext cx="788860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内阁制度</a:t>
            </a:r>
            <a:endParaRPr lang="zh-CN" altLang="en-US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</p:txBody>
      </p:sp>
      <p:pic>
        <p:nvPicPr>
          <p:cNvPr id="13" name="图片 12" descr="C:/Users/ADMINI~1/AppData/Local/Temp/kaimatting/20200725163740/output_aiMatting_20200725164033.pngoutput_aiMatting_20200725164033"/>
          <p:cNvPicPr>
            <a:picLocks noChangeAspect="1"/>
          </p:cNvPicPr>
          <p:nvPr/>
        </p:nvPicPr>
        <p:blipFill>
          <a:blip r:embed="rId2">
            <a:lum bright="6000" contrast="18000"/>
          </a:blip>
          <a:srcRect t="16443"/>
          <a:stretch>
            <a:fillRect/>
          </a:stretch>
        </p:blipFill>
        <p:spPr>
          <a:xfrm>
            <a:off x="1301750" y="1050290"/>
            <a:ext cx="5677535" cy="5807710"/>
          </a:xfrm>
          <a:prstGeom prst="rect">
            <a:avLst/>
          </a:prstGeom>
        </p:spPr>
      </p:pic>
      <p:sp>
        <p:nvSpPr>
          <p:cNvPr id="45" name="文本框 44"/>
          <p:cNvSpPr txBox="1"/>
          <p:nvPr/>
        </p:nvSpPr>
        <p:spPr>
          <a:xfrm>
            <a:off x="1301750" y="4916170"/>
            <a:ext cx="47434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>
                <a:latin typeface="方正启体_GBK" panose="02000000000000000000" charset="-122"/>
                <a:ea typeface="方正启体_GBK" panose="02000000000000000000" charset="-122"/>
              </a:rPr>
              <a:t>明成祖</a:t>
            </a:r>
            <a:r>
              <a:rPr lang="en-US" altLang="zh-CN" sz="2000">
                <a:latin typeface="方正启体_GBK" panose="02000000000000000000" charset="-122"/>
                <a:ea typeface="方正启体_GBK" panose="02000000000000000000" charset="-122"/>
              </a:rPr>
              <a:t>  </a:t>
            </a:r>
            <a:endParaRPr lang="en-US" altLang="zh-CN" sz="2000">
              <a:latin typeface="方正启体_GBK" panose="02000000000000000000" charset="-122"/>
              <a:ea typeface="方正启体_GBK" panose="02000000000000000000" charset="-122"/>
            </a:endParaRPr>
          </a:p>
          <a:p>
            <a:pPr algn="ctr"/>
            <a:endParaRPr lang="en-US" altLang="zh-CN" sz="2000">
              <a:latin typeface="方正启体_GBK" panose="02000000000000000000" charset="-122"/>
              <a:ea typeface="方正启体_GBK" panose="02000000000000000000" charset="-122"/>
            </a:endParaRPr>
          </a:p>
          <a:p>
            <a:pPr algn="ctr"/>
            <a:r>
              <a:rPr lang="zh-CN" sz="2000">
                <a:latin typeface="方正启体_GBK" panose="02000000000000000000" charset="-122"/>
                <a:ea typeface="方正启体_GBK" panose="02000000000000000000" charset="-122"/>
              </a:rPr>
              <a:t>朱棣</a:t>
            </a:r>
            <a:endParaRPr lang="zh-CN" sz="2000"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883025" y="1050290"/>
            <a:ext cx="8098155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800"/>
              <a:t>   </a:t>
            </a:r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祖宗设立阁臣，不过文学侍从，而其重亦止于票拟。其委任之权力，与前代宰相绝不相同。夫以</a:t>
            </a:r>
            <a:endParaRPr lang="zh-CN" altLang="en-US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无权之官，而欲强作有权之事，则势固必败；</a:t>
            </a:r>
            <a:endParaRPr lang="zh-CN" altLang="en-US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以有权之事，而必责于无权之官，甚望更难</a:t>
            </a:r>
            <a:endParaRPr lang="zh-CN" altLang="en-US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酬。此从来阁臣之所以无完名也。</a:t>
            </a:r>
            <a:endParaRPr lang="zh-CN" altLang="en-US" sz="2800"/>
          </a:p>
          <a:p>
            <a:pPr algn="r">
              <a:lnSpc>
                <a:spcPct val="150000"/>
              </a:lnSpc>
            </a:pP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——《明神宗实录》载叶向高奏疏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864735" y="5289550"/>
            <a:ext cx="7115810" cy="1210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800">
                <a:latin typeface="黑体" panose="02010609060101010101" charset="-122"/>
                <a:ea typeface="黑体"/>
                <a:cs typeface="黑体" panose="02010609060101010101" charset="-122"/>
              </a:rPr>
              <a:t>    </a:t>
            </a:r>
            <a:r>
              <a:rPr lang="zh-CN" sz="2800">
                <a:latin typeface="黑体" panose="02010609060101010101" charset="-122"/>
                <a:ea typeface="黑体"/>
                <a:cs typeface="黑体" panose="02010609060101010101" charset="-122"/>
              </a:rPr>
              <a:t>如何看待叶向高（明后期内阁大学士）对内阁地位的评价？</a:t>
            </a:r>
            <a:endParaRPr lang="zh-CN" sz="28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pic>
        <p:nvPicPr>
          <p:cNvPr id="44" name="图片 43" descr="resourc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8720" y="5289550"/>
            <a:ext cx="656590" cy="656590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3152775"/>
            <a:ext cx="551815" cy="35718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清（</a:t>
            </a:r>
            <a:r>
              <a:rPr lang="en-US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1644-1912</a:t>
            </a:r>
            <a:r>
              <a:rPr lang="en-US" altLang="zh-CN"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)</a:t>
            </a:r>
            <a:endParaRPr lang="en-US" altLang="zh-CN"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61465" y="285750"/>
            <a:ext cx="788860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spc="300">
                <a:solidFill>
                  <a:srgbClr val="C00000"/>
                </a:solidFill>
                <a:uFillTx/>
                <a:latin typeface="方正小标宋_GBK" panose="02000000000000000000" charset="-122"/>
                <a:ea typeface="方正小标宋_GBK" panose="02000000000000000000" charset="-122"/>
                <a:cs typeface="楷体" panose="02010609060101010101" charset="-122"/>
              </a:rPr>
              <a:t>军机处</a:t>
            </a:r>
            <a:endParaRPr lang="zh-CN" altLang="en-US" sz="2800" spc="300">
              <a:solidFill>
                <a:srgbClr val="C00000"/>
              </a:solidFill>
              <a:uFillTx/>
              <a:latin typeface="方正小标宋_GBK" panose="02000000000000000000" charset="-122"/>
              <a:ea typeface="方正小标宋_GBK" panose="02000000000000000000" charset="-122"/>
              <a:cs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14475" y="949960"/>
            <a:ext cx="10365105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/>
              <a:t>   </a:t>
            </a:r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雍正年间，用兵西北，以内阁在太和门外，保直者多虑漏泄事机，始设军需房于隆宗门内，</a:t>
            </a:r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……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后名军机处，地近宫廷，便于宣召，为军机大臣者，皆亲臣、重臣，于是承旨、出政皆在于此矣。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——赵翼《檐曝杂记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·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军机处》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承旨诸臣（军机大臣）亦只供传述缮撰，而不能稍有赞画于其间也。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《清史稿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·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军机大臣年序表》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右箭头 4"/>
          <p:cNvSpPr/>
          <p:nvPr/>
        </p:nvSpPr>
        <p:spPr>
          <a:xfrm>
            <a:off x="2135188" y="2457450"/>
            <a:ext cx="8380413" cy="133350"/>
          </a:xfrm>
          <a:prstGeom prst="right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下箭头 5"/>
          <p:cNvSpPr/>
          <p:nvPr/>
        </p:nvSpPr>
        <p:spPr>
          <a:xfrm>
            <a:off x="3216275" y="2097088"/>
            <a:ext cx="142875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下箭头 6"/>
          <p:cNvSpPr/>
          <p:nvPr/>
        </p:nvSpPr>
        <p:spPr>
          <a:xfrm>
            <a:off x="4224338" y="2097088"/>
            <a:ext cx="142875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下箭头 7"/>
          <p:cNvSpPr/>
          <p:nvPr/>
        </p:nvSpPr>
        <p:spPr>
          <a:xfrm>
            <a:off x="5519738" y="2097088"/>
            <a:ext cx="144463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下箭头 8"/>
          <p:cNvSpPr/>
          <p:nvPr/>
        </p:nvSpPr>
        <p:spPr>
          <a:xfrm>
            <a:off x="7032625" y="2097088"/>
            <a:ext cx="142875" cy="792163"/>
          </a:xfrm>
          <a:prstGeom prst="downArrow">
            <a:avLst/>
          </a:prstGeom>
          <a:solidFill>
            <a:srgbClr val="0000CC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下箭头 9"/>
          <p:cNvSpPr/>
          <p:nvPr/>
        </p:nvSpPr>
        <p:spPr>
          <a:xfrm>
            <a:off x="8183563" y="2097088"/>
            <a:ext cx="144463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下箭头 10"/>
          <p:cNvSpPr/>
          <p:nvPr/>
        </p:nvSpPr>
        <p:spPr>
          <a:xfrm>
            <a:off x="8904288" y="2097088"/>
            <a:ext cx="144463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 flipH="1">
            <a:off x="4008438" y="2962275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 flipH="1">
            <a:off x="4583113" y="2962275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 flipH="1">
            <a:off x="5087938" y="3033713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 flipH="1">
            <a:off x="5591175" y="3033713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 flipH="1">
            <a:off x="6096000" y="3033713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 flipH="1">
            <a:off x="6600825" y="3014663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H="1">
            <a:off x="7104063" y="3011488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 flipH="1">
            <a:off x="7608888" y="3033713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4008438" y="2962275"/>
            <a:ext cx="574675" cy="0"/>
          </a:xfrm>
          <a:prstGeom prst="line">
            <a:avLst/>
          </a:prstGeom>
          <a:ln w="444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5087938" y="3033713"/>
            <a:ext cx="1008063" cy="0"/>
          </a:xfrm>
          <a:prstGeom prst="line">
            <a:avLst/>
          </a:prstGeom>
          <a:ln w="47625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6600825" y="3033713"/>
            <a:ext cx="1008063" cy="0"/>
          </a:xfrm>
          <a:prstGeom prst="line">
            <a:avLst/>
          </a:prstGeom>
          <a:ln w="47625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53" name="TextBox 26"/>
          <p:cNvSpPr txBox="1"/>
          <p:nvPr/>
        </p:nvSpPr>
        <p:spPr>
          <a:xfrm>
            <a:off x="3000375" y="1341438"/>
            <a:ext cx="79914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>
                <a:latin typeface="黑体" panose="02010609060101010101" charset="-122"/>
                <a:ea typeface="黑体"/>
              </a:rPr>
              <a:t>秦  汉    唐    宋    元 明  清</a:t>
            </a:r>
            <a:endParaRPr lang="zh-CN" altLang="en-US" sz="3600">
              <a:latin typeface="黑体" panose="02010609060101010101" charset="-122"/>
              <a:ea typeface="黑体"/>
            </a:endParaRPr>
          </a:p>
        </p:txBody>
      </p:sp>
      <p:sp>
        <p:nvSpPr>
          <p:cNvPr id="18454" name="TextBox 27"/>
          <p:cNvSpPr txBox="1"/>
          <p:nvPr/>
        </p:nvSpPr>
        <p:spPr>
          <a:xfrm>
            <a:off x="4225290" y="3609975"/>
            <a:ext cx="613410" cy="23034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/>
              </a:rPr>
              <a:t>外朝</a:t>
            </a:r>
            <a:endParaRPr lang="zh-CN" altLang="en-US" sz="2800" b="1">
              <a:solidFill>
                <a:srgbClr val="0070C0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18455" name="TextBox 28"/>
          <p:cNvSpPr txBox="1"/>
          <p:nvPr/>
        </p:nvSpPr>
        <p:spPr>
          <a:xfrm>
            <a:off x="2929890" y="2962275"/>
            <a:ext cx="613410" cy="23034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/>
              </a:rPr>
              <a:t>丞相</a:t>
            </a:r>
            <a:endParaRPr lang="zh-CN" altLang="en-US" sz="2800" b="1">
              <a:solidFill>
                <a:srgbClr val="0070C0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18456" name="TextBox 29"/>
          <p:cNvSpPr txBox="1"/>
          <p:nvPr/>
        </p:nvSpPr>
        <p:spPr>
          <a:xfrm>
            <a:off x="3650615" y="3609975"/>
            <a:ext cx="613410" cy="23034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/>
              </a:rPr>
              <a:t>内朝</a:t>
            </a:r>
            <a:endParaRPr lang="zh-CN" altLang="en-US" sz="2800" b="1">
              <a:solidFill>
                <a:srgbClr val="0070C0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18457" name="TextBox 30"/>
          <p:cNvSpPr txBox="1"/>
          <p:nvPr/>
        </p:nvSpPr>
        <p:spPr>
          <a:xfrm>
            <a:off x="5738178" y="3681413"/>
            <a:ext cx="613410" cy="23050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/>
              </a:rPr>
              <a:t>尚书省</a:t>
            </a:r>
            <a:r>
              <a:rPr lang="en-US" altLang="zh-CN" sz="2800" b="1">
                <a:solidFill>
                  <a:srgbClr val="0070C0"/>
                </a:solidFill>
                <a:latin typeface="黑体" panose="02010609060101010101" charset="-122"/>
                <a:ea typeface="黑体"/>
              </a:rPr>
              <a:t>-</a:t>
            </a:r>
            <a:endParaRPr lang="en-US" altLang="zh-CN" sz="2800" b="1">
              <a:solidFill>
                <a:srgbClr val="0070C0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18458" name="TextBox 31"/>
          <p:cNvSpPr txBox="1"/>
          <p:nvPr/>
        </p:nvSpPr>
        <p:spPr>
          <a:xfrm>
            <a:off x="5233353" y="3681413"/>
            <a:ext cx="613410" cy="23050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/>
              </a:rPr>
              <a:t>门下省</a:t>
            </a:r>
            <a:endParaRPr lang="zh-CN" altLang="en-US" sz="2800" b="1">
              <a:solidFill>
                <a:srgbClr val="0070C0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18459" name="TextBox 32"/>
          <p:cNvSpPr txBox="1"/>
          <p:nvPr/>
        </p:nvSpPr>
        <p:spPr>
          <a:xfrm>
            <a:off x="4782503" y="3681413"/>
            <a:ext cx="613410" cy="23050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/>
              </a:rPr>
              <a:t>中书省</a:t>
            </a:r>
            <a:endParaRPr lang="zh-CN" altLang="en-US" sz="2800" b="1">
              <a:solidFill>
                <a:srgbClr val="0070C0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18460" name="TextBox 33"/>
          <p:cNvSpPr txBox="1"/>
          <p:nvPr/>
        </p:nvSpPr>
        <p:spPr>
          <a:xfrm>
            <a:off x="6346190" y="3757613"/>
            <a:ext cx="613410" cy="23034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/>
              </a:rPr>
              <a:t>参知政事</a:t>
            </a:r>
            <a:endParaRPr lang="zh-CN" altLang="en-US" sz="2800" b="1">
              <a:solidFill>
                <a:srgbClr val="0070C0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18461" name="TextBox 34"/>
          <p:cNvSpPr txBox="1"/>
          <p:nvPr/>
        </p:nvSpPr>
        <p:spPr>
          <a:xfrm>
            <a:off x="6870065" y="3757613"/>
            <a:ext cx="613410" cy="23034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/>
              </a:rPr>
              <a:t>枢密院</a:t>
            </a:r>
            <a:endParaRPr lang="zh-CN" altLang="en-US" sz="2800" b="1">
              <a:solidFill>
                <a:srgbClr val="0070C0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18462" name="TextBox 35"/>
          <p:cNvSpPr txBox="1"/>
          <p:nvPr/>
        </p:nvSpPr>
        <p:spPr>
          <a:xfrm>
            <a:off x="7301865" y="3757613"/>
            <a:ext cx="613410" cy="24558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/>
              </a:rPr>
              <a:t>三司</a:t>
            </a:r>
            <a:endParaRPr lang="zh-CN" altLang="en-US" sz="2800" b="1">
              <a:solidFill>
                <a:srgbClr val="0070C0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18463" name="TextBox 36"/>
          <p:cNvSpPr txBox="1"/>
          <p:nvPr/>
        </p:nvSpPr>
        <p:spPr>
          <a:xfrm>
            <a:off x="7951153" y="2962275"/>
            <a:ext cx="613410" cy="23034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/>
              </a:rPr>
              <a:t>中书省一省制</a:t>
            </a:r>
            <a:endParaRPr lang="zh-CN" altLang="en-US" sz="2800" b="1">
              <a:solidFill>
                <a:srgbClr val="0070C0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18464" name="TextBox 37"/>
          <p:cNvSpPr txBox="1"/>
          <p:nvPr/>
        </p:nvSpPr>
        <p:spPr>
          <a:xfrm>
            <a:off x="8743315" y="2995613"/>
            <a:ext cx="613410" cy="23034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/>
              </a:rPr>
              <a:t>废丞相</a:t>
            </a:r>
            <a:endParaRPr lang="zh-CN" altLang="en-US" sz="2800" b="1">
              <a:solidFill>
                <a:srgbClr val="0070C0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18465" name="TextBox 38"/>
          <p:cNvSpPr txBox="1"/>
          <p:nvPr/>
        </p:nvSpPr>
        <p:spPr>
          <a:xfrm>
            <a:off x="3637280" y="4439285"/>
            <a:ext cx="1201420" cy="645160"/>
          </a:xfrm>
          <a:prstGeom prst="rect">
            <a:avLst/>
          </a:prstGeom>
          <a:solidFill>
            <a:srgbClr val="00B05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重用亲信</a:t>
            </a:r>
            <a:endParaRPr lang="en-US" altLang="zh-CN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削弱相权</a:t>
            </a:r>
            <a:endParaRPr lang="en-US" altLang="zh-CN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8466" name="TextBox 40"/>
          <p:cNvSpPr txBox="1"/>
          <p:nvPr/>
        </p:nvSpPr>
        <p:spPr>
          <a:xfrm>
            <a:off x="4800600" y="5264150"/>
            <a:ext cx="1583690" cy="368300"/>
          </a:xfrm>
          <a:prstGeom prst="rect">
            <a:avLst/>
          </a:prstGeom>
          <a:solidFill>
            <a:srgbClr val="00B050"/>
          </a:solidFill>
          <a:ln w="635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相权一分为三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8467" name="TextBox 41"/>
          <p:cNvSpPr txBox="1"/>
          <p:nvPr/>
        </p:nvSpPr>
        <p:spPr>
          <a:xfrm>
            <a:off x="6456680" y="5266055"/>
            <a:ext cx="1368425" cy="922020"/>
          </a:xfrm>
          <a:prstGeom prst="rect">
            <a:avLst/>
          </a:prstGeom>
          <a:solidFill>
            <a:srgbClr val="00B05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分割宰相行政权</a:t>
            </a:r>
            <a:r>
              <a:rPr lang="en-US" altLang="zh-CN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军权</a:t>
            </a:r>
            <a:r>
              <a:rPr lang="en-US" altLang="zh-CN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财权</a:t>
            </a:r>
            <a:endParaRPr lang="zh-CN" altLang="en-US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8468" name="TextBox 42"/>
          <p:cNvSpPr txBox="1"/>
          <p:nvPr/>
        </p:nvSpPr>
        <p:spPr>
          <a:xfrm>
            <a:off x="8050530" y="5264150"/>
            <a:ext cx="411480" cy="1198880"/>
          </a:xfrm>
          <a:prstGeom prst="rect">
            <a:avLst/>
          </a:prstGeom>
          <a:solidFill>
            <a:srgbClr val="00B05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相权扩大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8469" name="TextBox 43"/>
          <p:cNvSpPr txBox="1"/>
          <p:nvPr/>
        </p:nvSpPr>
        <p:spPr>
          <a:xfrm>
            <a:off x="8904605" y="4152900"/>
            <a:ext cx="353695" cy="1198880"/>
          </a:xfrm>
          <a:prstGeom prst="rect">
            <a:avLst/>
          </a:prstGeom>
          <a:solidFill>
            <a:srgbClr val="00B05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相权消失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8470" name="TextBox 45"/>
          <p:cNvSpPr txBox="1"/>
          <p:nvPr/>
        </p:nvSpPr>
        <p:spPr>
          <a:xfrm>
            <a:off x="2063750" y="306388"/>
            <a:ext cx="751998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君主专制的演进示意图</a:t>
            </a:r>
            <a:r>
              <a:rPr lang="en-US" altLang="zh-CN" sz="3200">
                <a:latin typeface="Calibri"/>
              </a:rPr>
              <a:t> </a:t>
            </a:r>
            <a:endParaRPr lang="zh-CN" altLang="en-US" sz="3200">
              <a:latin typeface="Calibri"/>
            </a:endParaRPr>
          </a:p>
        </p:txBody>
      </p:sp>
      <p:sp>
        <p:nvSpPr>
          <p:cNvPr id="18471" name="TextBox 38"/>
          <p:cNvSpPr txBox="1"/>
          <p:nvPr/>
        </p:nvSpPr>
        <p:spPr>
          <a:xfrm>
            <a:off x="1963738" y="1808163"/>
            <a:ext cx="657225" cy="368300"/>
          </a:xfrm>
          <a:prstGeom prst="rect">
            <a:avLst/>
          </a:prstGeom>
          <a:noFill/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君权</a:t>
            </a:r>
            <a:endParaRPr lang="zh-CN" altLang="en-US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18472" name="TextBox 38"/>
          <p:cNvSpPr txBox="1"/>
          <p:nvPr/>
        </p:nvSpPr>
        <p:spPr>
          <a:xfrm>
            <a:off x="1990725" y="2724150"/>
            <a:ext cx="657225" cy="368300"/>
          </a:xfrm>
          <a:prstGeom prst="rect">
            <a:avLst/>
          </a:prstGeom>
          <a:noFill/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相权</a:t>
            </a:r>
            <a:endParaRPr lang="zh-CN" altLang="en-US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18473" name="TextBox 38"/>
          <p:cNvSpPr txBox="1"/>
          <p:nvPr/>
        </p:nvSpPr>
        <p:spPr>
          <a:xfrm>
            <a:off x="5726113" y="4897438"/>
            <a:ext cx="657225" cy="368300"/>
          </a:xfrm>
          <a:prstGeom prst="rect">
            <a:avLst/>
          </a:prstGeom>
          <a:noFill/>
          <a:ln w="6350">
            <a:noFill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70C0"/>
                </a:solidFill>
                <a:latin typeface="Calibri"/>
              </a:rPr>
              <a:t>六部</a:t>
            </a:r>
            <a:endParaRPr lang="zh-CN" altLang="en-US">
              <a:solidFill>
                <a:srgbClr val="0070C0"/>
              </a:solidFill>
              <a:latin typeface="Calibri"/>
            </a:endParaRPr>
          </a:p>
        </p:txBody>
      </p:sp>
      <p:sp>
        <p:nvSpPr>
          <p:cNvPr id="42" name="下箭头 41"/>
          <p:cNvSpPr/>
          <p:nvPr/>
        </p:nvSpPr>
        <p:spPr>
          <a:xfrm>
            <a:off x="9753600" y="2103438"/>
            <a:ext cx="144463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475" name="TextBox 37"/>
          <p:cNvSpPr txBox="1"/>
          <p:nvPr/>
        </p:nvSpPr>
        <p:spPr>
          <a:xfrm>
            <a:off x="9597390" y="3048000"/>
            <a:ext cx="613410" cy="23034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/>
              </a:rPr>
              <a:t>军机处</a:t>
            </a:r>
            <a:endParaRPr lang="zh-CN" altLang="en-US" sz="2800" b="1">
              <a:solidFill>
                <a:srgbClr val="0070C0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18476" name="TextBox 43"/>
          <p:cNvSpPr txBox="1"/>
          <p:nvPr/>
        </p:nvSpPr>
        <p:spPr>
          <a:xfrm>
            <a:off x="9753600" y="4252595"/>
            <a:ext cx="311150" cy="645160"/>
          </a:xfrm>
          <a:prstGeom prst="rect">
            <a:avLst/>
          </a:prstGeom>
          <a:solidFill>
            <a:srgbClr val="00B05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顶峰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3152775"/>
            <a:ext cx="551815" cy="35718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秦汉至明清的地方治理</a:t>
            </a:r>
            <a:endParaRPr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cxnSp>
        <p:nvCxnSpPr>
          <p:cNvPr id="58" name="直接连接符 57"/>
          <p:cNvCxnSpPr/>
          <p:nvPr>
            <p:custDataLst>
              <p:tags r:id="rId2"/>
            </p:custDataLst>
          </p:nvPr>
        </p:nvCxnSpPr>
        <p:spPr>
          <a:xfrm flipH="1">
            <a:off x="3917515" y="982864"/>
            <a:ext cx="0" cy="6156000"/>
          </a:xfrm>
          <a:prstGeom prst="line">
            <a:avLst/>
          </a:prstGeom>
          <a:ln w="31750" cap="rnd">
            <a:solidFill>
              <a:sysClr val="window" lastClr="FFFFFF">
                <a:lumMod val="85000"/>
              </a:sysClr>
            </a:solidFill>
            <a:round/>
            <a:headEnd type="none"/>
            <a:tailEnd type="none" w="med" len="med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6" name="椭圆 5"/>
          <p:cNvSpPr/>
          <p:nvPr>
            <p:custDataLst>
              <p:tags r:id="rId3"/>
            </p:custDataLst>
          </p:nvPr>
        </p:nvSpPr>
        <p:spPr>
          <a:xfrm>
            <a:off x="3727225" y="917187"/>
            <a:ext cx="380579" cy="380579"/>
          </a:xfrm>
          <a:prstGeom prst="ellipse">
            <a:avLst/>
          </a:prstGeom>
          <a:solidFill>
            <a:srgbClr val="E7E6E6"/>
          </a:solidFill>
          <a:ln>
            <a:solidFill>
              <a:srgbClr val="FF170C"/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4298090" y="512101"/>
            <a:ext cx="7634190" cy="586333"/>
          </a:xfrm>
          <a:prstGeom prst="rect">
            <a:avLst/>
          </a:prstGeom>
          <a:noFill/>
        </p:spPr>
        <p:txBody>
          <a:bodyPr wrap="square" lIns="90000" tIns="46800" rIns="9000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spc="300">
                <a:solidFill>
                  <a:srgbClr val="FF170C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郡县制</a:t>
            </a:r>
            <a:endParaRPr lang="zh-CN" altLang="en-US" sz="2400" b="1" spc="300">
              <a:solidFill>
                <a:srgbClr val="FF170C"/>
              </a:solidFill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</p:txBody>
      </p:sp>
      <p:sp>
        <p:nvSpPr>
          <p:cNvPr id="5" name="矩形 4"/>
          <p:cNvSpPr/>
          <p:nvPr>
            <p:custDataLst>
              <p:tags r:id="rId5"/>
            </p:custDataLst>
          </p:nvPr>
        </p:nvSpPr>
        <p:spPr>
          <a:xfrm>
            <a:off x="4298090" y="1172215"/>
            <a:ext cx="7634201" cy="503969"/>
          </a:xfrm>
          <a:prstGeom prst="rect">
            <a:avLst/>
          </a:prstGeom>
        </p:spPr>
        <p:txBody>
          <a:bodyPr wrap="square" lIns="90000" tIns="0" rIns="90000" bIns="4680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spc="150">
                <a:latin typeface="黑体" panose="02010609060101010101" charset="-122"/>
                <a:ea typeface="黑体"/>
              </a:rPr>
              <a:t>分为郡、县两级，郡县主要官吏都</a:t>
            </a:r>
            <a:r>
              <a:rPr lang="zh-CN" altLang="en-US" sz="2000" spc="150">
                <a:solidFill>
                  <a:srgbClr val="FF0000"/>
                </a:solidFill>
                <a:latin typeface="黑体" panose="02010609060101010101" charset="-122"/>
                <a:ea typeface="黑体"/>
              </a:rPr>
              <a:t>由中央直接任命</a:t>
            </a:r>
            <a:endParaRPr lang="zh-CN" altLang="en-US" sz="2000" spc="150">
              <a:solidFill>
                <a:srgbClr val="FF0000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10" name="五边形 9"/>
          <p:cNvSpPr/>
          <p:nvPr>
            <p:custDataLst>
              <p:tags r:id="rId6"/>
            </p:custDataLst>
          </p:nvPr>
        </p:nvSpPr>
        <p:spPr>
          <a:xfrm>
            <a:off x="1600276" y="790954"/>
            <a:ext cx="1690892" cy="633044"/>
          </a:xfrm>
          <a:prstGeom prst="homePlate">
            <a:avLst/>
          </a:prstGeom>
          <a:solidFill>
            <a:srgbClr val="FF170C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wrap="none" tIns="0" bIns="0" anchor="ctr">
            <a:normAutofit lnSpcReduction="10000"/>
          </a:bodyPr>
          <a:lstStyle/>
          <a:p>
            <a:pPr lvl="0" algn="ctr">
              <a:lnSpc>
                <a:spcPct val="140000"/>
              </a:lnSpc>
            </a:pPr>
            <a:endParaRPr lang="en-US" altLang="zh-CN" sz="20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文本框 42"/>
          <p:cNvSpPr txBox="1"/>
          <p:nvPr>
            <p:custDataLst>
              <p:tags r:id="rId7"/>
            </p:custDataLst>
          </p:nvPr>
        </p:nvSpPr>
        <p:spPr>
          <a:xfrm>
            <a:off x="1680551" y="800973"/>
            <a:ext cx="1290290" cy="613008"/>
          </a:xfrm>
          <a:prstGeom prst="rect">
            <a:avLst/>
          </a:prstGeom>
          <a:noFill/>
        </p:spPr>
        <p:txBody>
          <a:bodyPr wrap="square" lIns="90000" tIns="46800" rIns="90000" bIns="46800" rtlCol="0" anchor="ctr" anchorCtr="0"/>
          <a:lstStyle/>
          <a:p>
            <a:pPr algn="ctr"/>
            <a:r>
              <a:rPr lang="zh-CN" altLang="en-US" sz="2800" b="1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秦</a:t>
            </a:r>
            <a:endParaRPr lang="zh-CN" altLang="en-US" sz="28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椭圆 6"/>
          <p:cNvSpPr/>
          <p:nvPr>
            <p:custDataLst>
              <p:tags r:id="rId8"/>
            </p:custDataLst>
          </p:nvPr>
        </p:nvSpPr>
        <p:spPr>
          <a:xfrm>
            <a:off x="3727225" y="2435867"/>
            <a:ext cx="380579" cy="380579"/>
          </a:xfrm>
          <a:prstGeom prst="ellipse">
            <a:avLst/>
          </a:prstGeom>
          <a:solidFill>
            <a:srgbClr val="E7E6E6"/>
          </a:solidFill>
          <a:ln>
            <a:solidFill>
              <a:srgbClr val="FF4200"/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9"/>
            </p:custDataLst>
          </p:nvPr>
        </p:nvSpPr>
        <p:spPr>
          <a:xfrm>
            <a:off x="4298090" y="2057451"/>
            <a:ext cx="7634190" cy="586333"/>
          </a:xfrm>
          <a:prstGeom prst="rect">
            <a:avLst/>
          </a:prstGeom>
          <a:noFill/>
        </p:spPr>
        <p:txBody>
          <a:bodyPr wrap="square" lIns="90000" tIns="46800" rIns="90000" bIns="0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spc="200">
                <a:solidFill>
                  <a:srgbClr val="FF4200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ea"/>
              </a:rPr>
              <a:t>郡国并行制 </a:t>
            </a:r>
            <a:r>
              <a:rPr lang="en-US" altLang="zh-CN" sz="2400" b="1" spc="200">
                <a:solidFill>
                  <a:srgbClr val="FF4200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ea"/>
              </a:rPr>
              <a:t>→ </a:t>
            </a:r>
            <a:r>
              <a:rPr lang="zh-CN" altLang="en-US" sz="2400" b="1" spc="200">
                <a:solidFill>
                  <a:srgbClr val="FF4200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ea"/>
              </a:rPr>
              <a:t>郡、县二级制 </a:t>
            </a:r>
            <a:r>
              <a:rPr lang="en-US" altLang="zh-CN" sz="2400" b="1" spc="200">
                <a:solidFill>
                  <a:srgbClr val="FF4200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→</a:t>
            </a:r>
            <a:r>
              <a:rPr lang="en-US" altLang="zh-CN" sz="2400" b="1" spc="200">
                <a:solidFill>
                  <a:srgbClr val="FF4200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ea"/>
              </a:rPr>
              <a:t> </a:t>
            </a:r>
            <a:r>
              <a:rPr lang="zh-CN" altLang="en-US" sz="2400" b="1" spc="200">
                <a:solidFill>
                  <a:srgbClr val="FF4200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ea"/>
              </a:rPr>
              <a:t>州、郡、县三级制</a:t>
            </a:r>
            <a:endParaRPr lang="zh-CN" altLang="en-US" sz="2400" b="1" spc="200">
              <a:solidFill>
                <a:srgbClr val="FF4200"/>
              </a:solidFill>
              <a:uFillTx/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</p:txBody>
      </p:sp>
      <p:sp>
        <p:nvSpPr>
          <p:cNvPr id="9" name="矩形 8"/>
          <p:cNvSpPr/>
          <p:nvPr>
            <p:custDataLst>
              <p:tags r:id="rId10"/>
            </p:custDataLst>
          </p:nvPr>
        </p:nvSpPr>
        <p:spPr>
          <a:xfrm>
            <a:off x="4298315" y="2691130"/>
            <a:ext cx="7633970" cy="1326515"/>
          </a:xfrm>
          <a:prstGeom prst="rect">
            <a:avLst/>
          </a:prstGeom>
        </p:spPr>
        <p:txBody>
          <a:bodyPr wrap="square" lIns="90000" tIns="0" rIns="90000" bIns="468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zh-CN" altLang="en-US" sz="2000" spc="150">
                <a:latin typeface="黑体" panose="02010609060101010101" charset="-122"/>
                <a:ea typeface="黑体"/>
                <a:cs typeface="黑体" panose="02010609060101010101" charset="-122"/>
                <a:sym typeface="+mn-ea"/>
              </a:rPr>
              <a:t>西汉景帝、</a:t>
            </a:r>
            <a:r>
              <a:rPr lang="zh-CN" altLang="en-US" sz="2000" spc="150">
                <a:latin typeface="黑体" panose="02010609060101010101" charset="-122"/>
                <a:ea typeface="黑体"/>
                <a:cs typeface="黑体" panose="02010609060101010101" charset="-122"/>
              </a:rPr>
              <a:t>武帝后，诸侯国的权力被不断削弱；东汉晚期，原来的监察区</a:t>
            </a:r>
            <a:r>
              <a:rPr lang="en-US" altLang="zh-CN" sz="2000" spc="150">
                <a:latin typeface="黑体" panose="02010609060101010101" charset="-122"/>
                <a:ea typeface="黑体"/>
                <a:cs typeface="黑体" panose="02010609060101010101" charset="-122"/>
              </a:rPr>
              <a:t>“</a:t>
            </a:r>
            <a:r>
              <a:rPr lang="zh-CN" altLang="en-US" sz="2000" spc="150">
                <a:latin typeface="黑体" panose="02010609060101010101" charset="-122"/>
                <a:ea typeface="黑体"/>
                <a:cs typeface="黑体" panose="02010609060101010101" charset="-122"/>
              </a:rPr>
              <a:t>州</a:t>
            </a:r>
            <a:r>
              <a:rPr lang="en-US" altLang="zh-CN" sz="2000" spc="150">
                <a:latin typeface="黑体" panose="02010609060101010101" charset="-122"/>
                <a:ea typeface="黑体"/>
                <a:cs typeface="黑体" panose="02010609060101010101" charset="-122"/>
              </a:rPr>
              <a:t>”</a:t>
            </a:r>
            <a:r>
              <a:rPr lang="zh-CN" altLang="en-US" sz="2000" spc="150">
                <a:latin typeface="黑体" panose="02010609060101010101" charset="-122"/>
                <a:ea typeface="黑体"/>
                <a:cs typeface="黑体" panose="02010609060101010101" charset="-122"/>
              </a:rPr>
              <a:t>变为一级行政机构，</a:t>
            </a:r>
            <a:r>
              <a:rPr lang="zh-CN" altLang="en-US" sz="2000" spc="150">
                <a:solidFill>
                  <a:srgbClr val="FF0000"/>
                </a:solidFill>
                <a:latin typeface="黑体" panose="02010609060101010101" charset="-122"/>
                <a:ea typeface="黑体"/>
                <a:cs typeface="黑体" panose="02010609060101010101" charset="-122"/>
              </a:rPr>
              <a:t>州刺史有行政权和领兵权</a:t>
            </a:r>
            <a:r>
              <a:rPr lang="zh-CN" altLang="en-US" sz="2000" spc="150">
                <a:latin typeface="黑体" panose="02010609060101010101" charset="-122"/>
                <a:ea typeface="黑体"/>
                <a:cs typeface="黑体" panose="02010609060101010101" charset="-122"/>
              </a:rPr>
              <a:t>，形成内轻外重、干弱枝强的局面。</a:t>
            </a:r>
            <a:r>
              <a:rPr lang="zh-CN" altLang="en-US" sz="2000" spc="150">
                <a:solidFill>
                  <a:srgbClr val="FF0000"/>
                </a:solidFill>
                <a:latin typeface="黑体" panose="02010609060101010101" charset="-122"/>
                <a:ea typeface="黑体"/>
                <a:cs typeface="黑体" panose="02010609060101010101" charset="-122"/>
              </a:rPr>
              <a:t>魏晋南北朝地方行政制度也主要是州、郡、县三级制</a:t>
            </a:r>
            <a:endParaRPr lang="zh-CN" altLang="en-US" sz="2000" spc="150">
              <a:solidFill>
                <a:srgbClr val="FF0000"/>
              </a:solidFill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13" name="五边形 12"/>
          <p:cNvSpPr/>
          <p:nvPr>
            <p:custDataLst>
              <p:tags r:id="rId11"/>
            </p:custDataLst>
          </p:nvPr>
        </p:nvSpPr>
        <p:spPr>
          <a:xfrm>
            <a:off x="1600276" y="2309634"/>
            <a:ext cx="1690892" cy="633044"/>
          </a:xfrm>
          <a:prstGeom prst="homePlate">
            <a:avLst/>
          </a:prstGeom>
          <a:solidFill>
            <a:srgbClr val="FF4200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wrap="none" tIns="0" bIns="0" anchor="ctr">
            <a:normAutofit lnSpcReduction="10000"/>
          </a:bodyPr>
          <a:lstStyle/>
          <a:p>
            <a:pPr lvl="0" algn="ctr">
              <a:lnSpc>
                <a:spcPct val="140000"/>
              </a:lnSpc>
            </a:pPr>
            <a:endParaRPr lang="en-US" altLang="zh-CN" sz="20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" name="文本框 43"/>
          <p:cNvSpPr txBox="1"/>
          <p:nvPr>
            <p:custDataLst>
              <p:tags r:id="rId12"/>
            </p:custDataLst>
          </p:nvPr>
        </p:nvSpPr>
        <p:spPr>
          <a:xfrm>
            <a:off x="1680551" y="2319653"/>
            <a:ext cx="1290290" cy="613008"/>
          </a:xfrm>
          <a:prstGeom prst="rect">
            <a:avLst/>
          </a:prstGeom>
          <a:noFill/>
        </p:spPr>
        <p:txBody>
          <a:bodyPr wrap="square" lIns="90000" tIns="46800" rIns="90000" bIns="46800" rtlCol="0" anchor="ctr" anchorCtr="0"/>
          <a:lstStyle/>
          <a:p>
            <a:pPr algn="ctr"/>
            <a:r>
              <a:rPr lang="zh-CN" sz="2800" b="1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汉</a:t>
            </a:r>
            <a:endParaRPr lang="zh-CN" sz="28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椭圆 10"/>
          <p:cNvSpPr/>
          <p:nvPr>
            <p:custDataLst>
              <p:tags r:id="rId13"/>
            </p:custDataLst>
          </p:nvPr>
        </p:nvSpPr>
        <p:spPr>
          <a:xfrm>
            <a:off x="3727225" y="4396507"/>
            <a:ext cx="380579" cy="380579"/>
          </a:xfrm>
          <a:prstGeom prst="ellipse">
            <a:avLst/>
          </a:prstGeom>
          <a:solidFill>
            <a:srgbClr val="E7E6E6"/>
          </a:solidFill>
          <a:ln>
            <a:solidFill>
              <a:srgbClr val="FF6000"/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文本框 22"/>
          <p:cNvSpPr txBox="1"/>
          <p:nvPr>
            <p:custDataLst>
              <p:tags r:id="rId14"/>
            </p:custDataLst>
          </p:nvPr>
        </p:nvSpPr>
        <p:spPr>
          <a:xfrm>
            <a:off x="4298090" y="4018092"/>
            <a:ext cx="7634190" cy="586333"/>
          </a:xfrm>
          <a:prstGeom prst="rect">
            <a:avLst/>
          </a:prstGeom>
          <a:noFill/>
        </p:spPr>
        <p:txBody>
          <a:bodyPr wrap="square" lIns="90000" tIns="46800" rIns="9000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spc="300">
                <a:solidFill>
                  <a:srgbClr val="FF6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州、县二级制</a:t>
            </a:r>
            <a:endParaRPr lang="zh-CN" altLang="en-US" sz="2400" b="1" spc="300">
              <a:solidFill>
                <a:srgbClr val="FF6000"/>
              </a:solidFill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</p:txBody>
      </p:sp>
      <p:sp>
        <p:nvSpPr>
          <p:cNvPr id="12" name="矩形 11"/>
          <p:cNvSpPr/>
          <p:nvPr>
            <p:custDataLst>
              <p:tags r:id="rId15"/>
            </p:custDataLst>
          </p:nvPr>
        </p:nvSpPr>
        <p:spPr>
          <a:xfrm>
            <a:off x="4298090" y="4651535"/>
            <a:ext cx="7634201" cy="503969"/>
          </a:xfrm>
          <a:prstGeom prst="rect">
            <a:avLst/>
          </a:prstGeom>
        </p:spPr>
        <p:txBody>
          <a:bodyPr wrap="square" lIns="90000" tIns="0" rIns="90000" bIns="46800">
            <a:norm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000" spc="150">
                <a:latin typeface="黑体" panose="02010609060101010101" charset="-122"/>
                <a:ea typeface="黑体"/>
              </a:rPr>
              <a:t>废郡，以州统县</a:t>
            </a:r>
            <a:endParaRPr lang="zh-CN" altLang="en-US" sz="2000" spc="150">
              <a:latin typeface="黑体" panose="02010609060101010101" charset="-122"/>
              <a:ea typeface="黑体"/>
            </a:endParaRPr>
          </a:p>
        </p:txBody>
      </p:sp>
      <p:sp>
        <p:nvSpPr>
          <p:cNvPr id="14" name="五边形 13"/>
          <p:cNvSpPr/>
          <p:nvPr>
            <p:custDataLst>
              <p:tags r:id="rId16"/>
            </p:custDataLst>
          </p:nvPr>
        </p:nvSpPr>
        <p:spPr>
          <a:xfrm>
            <a:off x="1600276" y="4270275"/>
            <a:ext cx="1690892" cy="633044"/>
          </a:xfrm>
          <a:prstGeom prst="homePlate">
            <a:avLst/>
          </a:prstGeom>
          <a:solidFill>
            <a:srgbClr val="FF6000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wrap="none" tIns="0" bIns="0" anchor="ctr">
            <a:normAutofit lnSpcReduction="10000"/>
          </a:bodyPr>
          <a:lstStyle/>
          <a:p>
            <a:pPr lvl="0" algn="ctr">
              <a:lnSpc>
                <a:spcPct val="140000"/>
              </a:lnSpc>
            </a:pPr>
            <a:endParaRPr lang="en-US" altLang="zh-CN" sz="20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文本框 44"/>
          <p:cNvSpPr txBox="1"/>
          <p:nvPr>
            <p:custDataLst>
              <p:tags r:id="rId17"/>
            </p:custDataLst>
          </p:nvPr>
        </p:nvSpPr>
        <p:spPr>
          <a:xfrm>
            <a:off x="1680551" y="4280294"/>
            <a:ext cx="1290290" cy="613008"/>
          </a:xfrm>
          <a:prstGeom prst="rect">
            <a:avLst/>
          </a:prstGeom>
          <a:noFill/>
        </p:spPr>
        <p:txBody>
          <a:bodyPr wrap="square" lIns="90000" tIns="46800" rIns="90000" bIns="46800" rtlCol="0" anchor="ctr" anchorCtr="0"/>
          <a:lstStyle/>
          <a:p>
            <a:pPr algn="ctr"/>
            <a:r>
              <a:rPr lang="zh-CN" sz="2800" b="1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隋</a:t>
            </a:r>
            <a:endParaRPr lang="zh-CN" sz="28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椭圆 18"/>
          <p:cNvSpPr/>
          <p:nvPr>
            <p:custDataLst>
              <p:tags r:id="rId18"/>
            </p:custDataLst>
          </p:nvPr>
        </p:nvSpPr>
        <p:spPr>
          <a:xfrm>
            <a:off x="3727225" y="5480485"/>
            <a:ext cx="380579" cy="380579"/>
          </a:xfrm>
          <a:prstGeom prst="ellipse">
            <a:avLst/>
          </a:prstGeom>
          <a:solidFill>
            <a:srgbClr val="E7E6E6"/>
          </a:solidFill>
          <a:ln>
            <a:solidFill>
              <a:srgbClr val="FF8400"/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19"/>
            </p:custDataLst>
          </p:nvPr>
        </p:nvSpPr>
        <p:spPr>
          <a:xfrm>
            <a:off x="4298090" y="5094812"/>
            <a:ext cx="7634190" cy="586333"/>
          </a:xfrm>
          <a:prstGeom prst="rect">
            <a:avLst/>
          </a:prstGeom>
          <a:noFill/>
        </p:spPr>
        <p:txBody>
          <a:bodyPr wrap="square" lIns="90000" tIns="46800" rIns="9000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spc="300">
                <a:solidFill>
                  <a:srgbClr val="FF84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道、州、县三级制 </a:t>
            </a:r>
            <a:r>
              <a:rPr lang="en-US" altLang="zh-CN" sz="2400" b="1" spc="300">
                <a:solidFill>
                  <a:srgbClr val="FF84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→ </a:t>
            </a:r>
            <a:r>
              <a:rPr lang="zh-CN" altLang="en-US" sz="2400" b="1" spc="300">
                <a:solidFill>
                  <a:srgbClr val="FF84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节度使</a:t>
            </a:r>
            <a:endParaRPr lang="zh-CN" altLang="en-US" sz="2400" b="1" spc="300">
              <a:solidFill>
                <a:srgbClr val="FF8400"/>
              </a:solidFill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</p:txBody>
      </p:sp>
      <p:sp>
        <p:nvSpPr>
          <p:cNvPr id="22" name="矩形 21"/>
          <p:cNvSpPr/>
          <p:nvPr>
            <p:custDataLst>
              <p:tags r:id="rId20"/>
            </p:custDataLst>
          </p:nvPr>
        </p:nvSpPr>
        <p:spPr>
          <a:xfrm>
            <a:off x="4298315" y="5742940"/>
            <a:ext cx="7633970" cy="981710"/>
          </a:xfrm>
          <a:prstGeom prst="rect">
            <a:avLst/>
          </a:prstGeom>
        </p:spPr>
        <p:txBody>
          <a:bodyPr wrap="square" lIns="90000" tIns="0" rIns="90000" bIns="468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zh-CN" altLang="en-US" sz="2000" spc="150">
                <a:latin typeface="黑体" panose="02010609060101010101" charset="-122"/>
                <a:ea typeface="黑体"/>
                <a:cs typeface="黑体" panose="02010609060101010101" charset="-122"/>
              </a:rPr>
              <a:t>根据山川形势把全国划分为</a:t>
            </a:r>
            <a:r>
              <a:rPr lang="en-US" altLang="zh-CN" sz="2000" spc="150">
                <a:latin typeface="黑体" panose="02010609060101010101" charset="-122"/>
                <a:ea typeface="黑体"/>
                <a:cs typeface="黑体" panose="02010609060101010101" charset="-122"/>
              </a:rPr>
              <a:t>10</a:t>
            </a:r>
            <a:r>
              <a:rPr lang="zh-CN" altLang="en-US" sz="2000" spc="150">
                <a:latin typeface="黑体" panose="02010609060101010101" charset="-122"/>
                <a:ea typeface="黑体"/>
                <a:cs typeface="黑体" panose="02010609060101010101" charset="-122"/>
              </a:rPr>
              <a:t>道，后增至</a:t>
            </a:r>
            <a:r>
              <a:rPr lang="en-US" altLang="zh-CN" sz="2000" spc="150">
                <a:latin typeface="黑体" panose="02010609060101010101" charset="-122"/>
                <a:ea typeface="黑体"/>
                <a:cs typeface="黑体" panose="02010609060101010101" charset="-122"/>
              </a:rPr>
              <a:t>15</a:t>
            </a:r>
            <a:r>
              <a:rPr lang="zh-CN" altLang="en-US" sz="2000" spc="150">
                <a:latin typeface="黑体" panose="02010609060101010101" charset="-122"/>
                <a:ea typeface="黑体"/>
                <a:cs typeface="黑体" panose="02010609060101010101" charset="-122"/>
              </a:rPr>
              <a:t>道，作为中央派出的监察机构，后变成州县以上的一级行政实体。节度使拥兵自重，形成</a:t>
            </a:r>
            <a:r>
              <a:rPr lang="zh-CN" altLang="en-US" sz="2000" spc="150">
                <a:solidFill>
                  <a:srgbClr val="FF0000"/>
                </a:solidFill>
                <a:latin typeface="黑体" panose="02010609060101010101" charset="-122"/>
                <a:ea typeface="黑体"/>
                <a:cs typeface="黑体" panose="02010609060101010101" charset="-122"/>
              </a:rPr>
              <a:t>藩镇割据</a:t>
            </a:r>
            <a:r>
              <a:rPr lang="zh-CN" altLang="en-US" sz="2000" spc="150">
                <a:latin typeface="黑体" panose="02010609060101010101" charset="-122"/>
                <a:ea typeface="黑体"/>
                <a:cs typeface="黑体" panose="02010609060101010101" charset="-122"/>
              </a:rPr>
              <a:t>势力</a:t>
            </a:r>
            <a:endParaRPr lang="zh-CN" altLang="en-US" sz="2000" spc="15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20" name="五边形 19"/>
          <p:cNvSpPr/>
          <p:nvPr>
            <p:custDataLst>
              <p:tags r:id="rId21"/>
            </p:custDataLst>
          </p:nvPr>
        </p:nvSpPr>
        <p:spPr>
          <a:xfrm>
            <a:off x="1600276" y="5354253"/>
            <a:ext cx="1690892" cy="633044"/>
          </a:xfrm>
          <a:prstGeom prst="homePlate">
            <a:avLst/>
          </a:prstGeom>
          <a:solidFill>
            <a:srgbClr val="FF8400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wrap="none" tIns="0" bIns="0" anchor="ctr">
            <a:normAutofit lnSpcReduction="10000"/>
          </a:bodyPr>
          <a:lstStyle/>
          <a:p>
            <a:pPr lvl="0" algn="ctr">
              <a:lnSpc>
                <a:spcPct val="140000"/>
              </a:lnSpc>
            </a:pPr>
            <a:endParaRPr lang="en-US" altLang="zh-CN" sz="20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文本框 45"/>
          <p:cNvSpPr txBox="1"/>
          <p:nvPr>
            <p:custDataLst>
              <p:tags r:id="rId22"/>
            </p:custDataLst>
          </p:nvPr>
        </p:nvSpPr>
        <p:spPr>
          <a:xfrm>
            <a:off x="1680551" y="5364272"/>
            <a:ext cx="1290290" cy="613008"/>
          </a:xfrm>
          <a:prstGeom prst="rect">
            <a:avLst/>
          </a:prstGeom>
          <a:noFill/>
        </p:spPr>
        <p:txBody>
          <a:bodyPr wrap="square" lIns="90000" tIns="46800" rIns="90000" bIns="46800" rtlCol="0" anchor="ctr" anchorCtr="0"/>
          <a:lstStyle/>
          <a:p>
            <a:pPr algn="ctr"/>
            <a:r>
              <a:rPr lang="zh-CN" altLang="en-US" sz="2800" b="1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唐</a:t>
            </a:r>
            <a:endParaRPr lang="zh-CN" altLang="en-US" sz="28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65455" y="143510"/>
            <a:ext cx="57150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（二）秦汉至明清的地方治理</a:t>
            </a:r>
            <a:endParaRPr lang="zh-CN" altLang="en-US" sz="320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宋体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  <p:bldP spid="9" grpId="0"/>
      <p:bldP spid="23" grpId="0"/>
      <p:bldP spid="12" grpId="0"/>
      <p:bldP spid="21" grpId="0"/>
      <p:bldP spid="2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1021715"/>
            <a:ext cx="551815" cy="570293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秦汉至明清的地方治理</a:t>
            </a:r>
            <a:endParaRPr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cxnSp>
        <p:nvCxnSpPr>
          <p:cNvPr id="58" name="直接连接符 57"/>
          <p:cNvCxnSpPr>
            <a:endCxn id="19" idx="4"/>
          </p:cNvCxnSpPr>
          <p:nvPr>
            <p:custDataLst>
              <p:tags r:id="rId2"/>
            </p:custDataLst>
          </p:nvPr>
        </p:nvCxnSpPr>
        <p:spPr>
          <a:xfrm flipH="1">
            <a:off x="3917315" y="5080"/>
            <a:ext cx="0" cy="5464810"/>
          </a:xfrm>
          <a:prstGeom prst="line">
            <a:avLst/>
          </a:prstGeom>
          <a:ln w="31750" cap="rnd">
            <a:solidFill>
              <a:sysClr val="window" lastClr="FFFFFF">
                <a:lumMod val="85000"/>
              </a:sysClr>
            </a:solidFill>
            <a:round/>
            <a:headEnd type="none"/>
            <a:tailEnd type="none" w="med" len="med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6" name="椭圆 5"/>
          <p:cNvSpPr/>
          <p:nvPr>
            <p:custDataLst>
              <p:tags r:id="rId3"/>
            </p:custDataLst>
          </p:nvPr>
        </p:nvSpPr>
        <p:spPr>
          <a:xfrm>
            <a:off x="3727225" y="526027"/>
            <a:ext cx="380579" cy="380579"/>
          </a:xfrm>
          <a:prstGeom prst="ellipse">
            <a:avLst/>
          </a:prstGeom>
          <a:solidFill>
            <a:srgbClr val="E7E6E6"/>
          </a:solidFill>
          <a:ln>
            <a:solidFill>
              <a:srgbClr val="E34D4D"/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4298315" y="147320"/>
            <a:ext cx="7825105" cy="586105"/>
          </a:xfrm>
          <a:prstGeom prst="rect">
            <a:avLst/>
          </a:prstGeom>
          <a:noFill/>
        </p:spPr>
        <p:txBody>
          <a:bodyPr wrap="square" lIns="90000" tIns="46800" rIns="90000" bIns="0" anchor="ctr" anchorCtr="0"/>
          <a:lstStyle/>
          <a:p>
            <a:pPr>
              <a:lnSpc>
                <a:spcPct val="120000"/>
              </a:lnSpc>
            </a:pPr>
            <a:r>
              <a:rPr lang="zh-CN" altLang="en-US" sz="2400" b="1">
                <a:solidFill>
                  <a:srgbClr val="E34D4D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ea"/>
              </a:rPr>
              <a:t>州（府、军、监）和县二级 </a:t>
            </a:r>
            <a:r>
              <a:rPr lang="en-US" altLang="zh-CN" sz="2400" b="1">
                <a:solidFill>
                  <a:srgbClr val="E34D4D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ea"/>
              </a:rPr>
              <a:t>→ </a:t>
            </a:r>
            <a:r>
              <a:rPr lang="zh-CN" altLang="en-US" sz="2400" b="1">
                <a:solidFill>
                  <a:srgbClr val="E34D4D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ea"/>
              </a:rPr>
              <a:t>路、州（府）、县三级制</a:t>
            </a:r>
            <a:endParaRPr lang="zh-CN" altLang="en-US" sz="2400" b="1">
              <a:solidFill>
                <a:srgbClr val="E34D4D"/>
              </a:solidFill>
              <a:uFillTx/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</p:txBody>
      </p:sp>
      <p:sp>
        <p:nvSpPr>
          <p:cNvPr id="5" name="矩形 4"/>
          <p:cNvSpPr/>
          <p:nvPr>
            <p:custDataLst>
              <p:tags r:id="rId5"/>
            </p:custDataLst>
          </p:nvPr>
        </p:nvSpPr>
        <p:spPr>
          <a:xfrm>
            <a:off x="4298090" y="781055"/>
            <a:ext cx="7634201" cy="503969"/>
          </a:xfrm>
          <a:prstGeom prst="rect">
            <a:avLst/>
          </a:prstGeom>
        </p:spPr>
        <p:txBody>
          <a:bodyPr wrap="square" lIns="90000" tIns="0" rIns="90000" bIns="4680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spc="150">
                <a:latin typeface="黑体" panose="02010609060101010101" charset="-122"/>
                <a:ea typeface="黑体"/>
              </a:rPr>
              <a:t>路的主要职责是</a:t>
            </a:r>
            <a:r>
              <a:rPr lang="zh-CN" altLang="en-US" sz="2000" spc="150">
                <a:solidFill>
                  <a:srgbClr val="FF0000"/>
                </a:solidFill>
                <a:latin typeface="黑体" panose="02010609060101010101" charset="-122"/>
                <a:ea typeface="黑体"/>
              </a:rPr>
              <a:t>监察州县各级官吏</a:t>
            </a:r>
            <a:endParaRPr lang="zh-CN" altLang="en-US" sz="2000" spc="150">
              <a:solidFill>
                <a:srgbClr val="FF0000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10" name="五边形 9"/>
          <p:cNvSpPr/>
          <p:nvPr>
            <p:custDataLst>
              <p:tags r:id="rId6"/>
            </p:custDataLst>
          </p:nvPr>
        </p:nvSpPr>
        <p:spPr>
          <a:xfrm>
            <a:off x="1600276" y="399794"/>
            <a:ext cx="1690892" cy="633044"/>
          </a:xfrm>
          <a:prstGeom prst="homePlate">
            <a:avLst/>
          </a:prstGeom>
          <a:solidFill>
            <a:srgbClr val="E34D4D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wrap="none" tIns="0" bIns="0" anchor="ctr">
            <a:normAutofit/>
          </a:bodyPr>
          <a:lstStyle/>
          <a:p>
            <a:pPr lvl="0" algn="ctr">
              <a:lnSpc>
                <a:spcPct val="140000"/>
              </a:lnSpc>
            </a:pPr>
            <a:endParaRPr lang="en-US" altLang="zh-CN" sz="28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文本框 42"/>
          <p:cNvSpPr txBox="1"/>
          <p:nvPr>
            <p:custDataLst>
              <p:tags r:id="rId7"/>
            </p:custDataLst>
          </p:nvPr>
        </p:nvSpPr>
        <p:spPr>
          <a:xfrm>
            <a:off x="1680551" y="409813"/>
            <a:ext cx="1290290" cy="613008"/>
          </a:xfrm>
          <a:prstGeom prst="rect">
            <a:avLst/>
          </a:prstGeom>
          <a:noFill/>
        </p:spPr>
        <p:txBody>
          <a:bodyPr wrap="square" lIns="90000" tIns="46800" rIns="90000" bIns="46800" rtlCol="0" anchor="ctr" anchorCtr="0">
            <a:normAutofit/>
          </a:bodyPr>
          <a:lstStyle/>
          <a:p>
            <a:pPr algn="ctr"/>
            <a:r>
              <a:rPr lang="zh-CN" altLang="en-US" sz="2800" b="1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宋</a:t>
            </a:r>
            <a:endParaRPr lang="zh-CN" altLang="en-US" sz="28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椭圆 6"/>
          <p:cNvSpPr/>
          <p:nvPr>
            <p:custDataLst>
              <p:tags r:id="rId8"/>
            </p:custDataLst>
          </p:nvPr>
        </p:nvSpPr>
        <p:spPr>
          <a:xfrm>
            <a:off x="3727225" y="2044707"/>
            <a:ext cx="380579" cy="380579"/>
          </a:xfrm>
          <a:prstGeom prst="ellipse">
            <a:avLst/>
          </a:prstGeom>
          <a:solidFill>
            <a:srgbClr val="E7E6E6"/>
          </a:solidFill>
          <a:ln>
            <a:solidFill>
              <a:srgbClr val="E1448B"/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9"/>
            </p:custDataLst>
          </p:nvPr>
        </p:nvSpPr>
        <p:spPr>
          <a:xfrm>
            <a:off x="4298090" y="1666291"/>
            <a:ext cx="7634190" cy="586333"/>
          </a:xfrm>
          <a:prstGeom prst="rect">
            <a:avLst/>
          </a:prstGeom>
          <a:noFill/>
        </p:spPr>
        <p:txBody>
          <a:bodyPr wrap="square" lIns="90000" tIns="46800" rIns="9000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spc="300">
                <a:solidFill>
                  <a:srgbClr val="E1448B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ea"/>
              </a:rPr>
              <a:t>行省制</a:t>
            </a:r>
            <a:endParaRPr lang="zh-CN" altLang="en-US" sz="2400" b="1" spc="300">
              <a:solidFill>
                <a:srgbClr val="E1448B"/>
              </a:solidFill>
              <a:uFillTx/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</p:txBody>
      </p:sp>
      <p:sp>
        <p:nvSpPr>
          <p:cNvPr id="9" name="矩形 8"/>
          <p:cNvSpPr/>
          <p:nvPr>
            <p:custDataLst>
              <p:tags r:id="rId10"/>
            </p:custDataLst>
          </p:nvPr>
        </p:nvSpPr>
        <p:spPr>
          <a:xfrm>
            <a:off x="4298315" y="2299970"/>
            <a:ext cx="7633970" cy="836930"/>
          </a:xfrm>
          <a:prstGeom prst="rect">
            <a:avLst/>
          </a:prstGeom>
        </p:spPr>
        <p:txBody>
          <a:bodyPr wrap="square" lIns="90000" tIns="0" rIns="90000" bIns="4680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spc="150">
                <a:latin typeface="黑体" panose="02010609060101010101" charset="-122"/>
                <a:ea typeface="黑体"/>
              </a:rPr>
              <a:t>行省制是中国古代地方行政制度发展史上的一次重大变化，形成了省、路、府、州、县</a:t>
            </a:r>
            <a:r>
              <a:rPr lang="zh-CN" altLang="en-US" sz="2000" spc="150">
                <a:solidFill>
                  <a:srgbClr val="FF0000"/>
                </a:solidFill>
                <a:latin typeface="黑体" panose="02010609060101010101" charset="-122"/>
                <a:ea typeface="黑体"/>
              </a:rPr>
              <a:t>多级行政制度</a:t>
            </a:r>
            <a:endParaRPr lang="zh-CN" altLang="en-US" sz="2000" spc="150">
              <a:solidFill>
                <a:srgbClr val="FF0000"/>
              </a:solidFill>
              <a:latin typeface="黑体" panose="02010609060101010101" charset="-122"/>
              <a:ea typeface="黑体"/>
            </a:endParaRPr>
          </a:p>
        </p:txBody>
      </p:sp>
      <p:sp>
        <p:nvSpPr>
          <p:cNvPr id="13" name="五边形 12"/>
          <p:cNvSpPr/>
          <p:nvPr>
            <p:custDataLst>
              <p:tags r:id="rId11"/>
            </p:custDataLst>
          </p:nvPr>
        </p:nvSpPr>
        <p:spPr>
          <a:xfrm>
            <a:off x="1600276" y="1918474"/>
            <a:ext cx="1690892" cy="633044"/>
          </a:xfrm>
          <a:prstGeom prst="homePlate">
            <a:avLst/>
          </a:prstGeom>
          <a:solidFill>
            <a:srgbClr val="E1448B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wrap="none" tIns="0" bIns="0" anchor="ctr">
            <a:normAutofit/>
          </a:bodyPr>
          <a:lstStyle/>
          <a:p>
            <a:pPr lvl="0" algn="ctr">
              <a:lnSpc>
                <a:spcPct val="140000"/>
              </a:lnSpc>
            </a:pPr>
            <a:endParaRPr lang="en-US" altLang="zh-CN" sz="28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" name="文本框 43"/>
          <p:cNvSpPr txBox="1"/>
          <p:nvPr>
            <p:custDataLst>
              <p:tags r:id="rId12"/>
            </p:custDataLst>
          </p:nvPr>
        </p:nvSpPr>
        <p:spPr>
          <a:xfrm>
            <a:off x="1680551" y="1928493"/>
            <a:ext cx="1290290" cy="613008"/>
          </a:xfrm>
          <a:prstGeom prst="rect">
            <a:avLst/>
          </a:prstGeom>
          <a:noFill/>
        </p:spPr>
        <p:txBody>
          <a:bodyPr wrap="square" lIns="90000" tIns="46800" rIns="90000" bIns="46800" rtlCol="0" anchor="ctr" anchorCtr="0">
            <a:normAutofit/>
          </a:bodyPr>
          <a:lstStyle/>
          <a:p>
            <a:pPr algn="ctr"/>
            <a:r>
              <a:rPr lang="zh-CN" altLang="en-US" sz="2800" b="1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元</a:t>
            </a:r>
            <a:endParaRPr lang="zh-CN" altLang="en-US" sz="28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椭圆 10"/>
          <p:cNvSpPr/>
          <p:nvPr>
            <p:custDataLst>
              <p:tags r:id="rId13"/>
            </p:custDataLst>
          </p:nvPr>
        </p:nvSpPr>
        <p:spPr>
          <a:xfrm>
            <a:off x="3727225" y="3563387"/>
            <a:ext cx="380579" cy="380579"/>
          </a:xfrm>
          <a:prstGeom prst="ellipse">
            <a:avLst/>
          </a:prstGeom>
          <a:solidFill>
            <a:srgbClr val="E7E6E6"/>
          </a:solidFill>
          <a:ln>
            <a:solidFill>
              <a:srgbClr val="A84FAE"/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文本框 22"/>
          <p:cNvSpPr txBox="1"/>
          <p:nvPr>
            <p:custDataLst>
              <p:tags r:id="rId14"/>
            </p:custDataLst>
          </p:nvPr>
        </p:nvSpPr>
        <p:spPr>
          <a:xfrm>
            <a:off x="4298090" y="3184972"/>
            <a:ext cx="7634190" cy="586333"/>
          </a:xfrm>
          <a:prstGeom prst="rect">
            <a:avLst/>
          </a:prstGeom>
          <a:noFill/>
        </p:spPr>
        <p:txBody>
          <a:bodyPr wrap="square" lIns="90000" tIns="46800" rIns="90000" bIns="0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spc="300">
                <a:solidFill>
                  <a:srgbClr val="A84FAE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ea"/>
              </a:rPr>
              <a:t>省、府、县三级制</a:t>
            </a:r>
            <a:endParaRPr lang="zh-CN" altLang="en-US" sz="2400" b="1" spc="300">
              <a:solidFill>
                <a:srgbClr val="A84FAE"/>
              </a:solidFill>
              <a:uFillTx/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</p:txBody>
      </p:sp>
      <p:sp>
        <p:nvSpPr>
          <p:cNvPr id="12" name="矩形 11"/>
          <p:cNvSpPr/>
          <p:nvPr>
            <p:custDataLst>
              <p:tags r:id="rId15"/>
            </p:custDataLst>
          </p:nvPr>
        </p:nvSpPr>
        <p:spPr>
          <a:xfrm>
            <a:off x="4298315" y="3818255"/>
            <a:ext cx="7633970" cy="777875"/>
          </a:xfrm>
          <a:prstGeom prst="rect">
            <a:avLst/>
          </a:prstGeom>
        </p:spPr>
        <p:txBody>
          <a:bodyPr wrap="square" lIns="90000" tIns="0" rIns="90000" bIns="46800"/>
          <a:lstStyle/>
          <a:p>
            <a:pPr>
              <a:lnSpc>
                <a:spcPct val="120000"/>
              </a:lnSpc>
            </a:pPr>
            <a:r>
              <a:rPr lang="zh-CN" altLang="en-US" sz="2000" spc="150">
                <a:latin typeface="黑体" panose="02010609060101010101" charset="-122"/>
                <a:ea typeface="黑体"/>
              </a:rPr>
              <a:t>废行中书省，原行中书省的权力由</a:t>
            </a:r>
            <a:r>
              <a:rPr lang="zh-CN" altLang="en-US" sz="2000" spc="150">
                <a:solidFill>
                  <a:srgbClr val="FF0000"/>
                </a:solidFill>
                <a:latin typeface="黑体" panose="02010609060101010101" charset="-122"/>
                <a:ea typeface="黑体"/>
              </a:rPr>
              <a:t>布政使司、按察使司、都指挥使司</a:t>
            </a:r>
            <a:r>
              <a:rPr lang="zh-CN" altLang="en-US" sz="2000" spc="150">
                <a:latin typeface="黑体" panose="02010609060101010101" charset="-122"/>
                <a:ea typeface="黑体"/>
              </a:rPr>
              <a:t>分割，</a:t>
            </a:r>
            <a:r>
              <a:rPr lang="zh-CN" altLang="en-US" sz="2000" spc="150">
                <a:latin typeface="黑体" panose="02010609060101010101" charset="-122"/>
                <a:ea typeface="黑体"/>
                <a:sym typeface="+mn-ea"/>
              </a:rPr>
              <a:t>后向各省派出巡抚、巡按</a:t>
            </a:r>
            <a:r>
              <a:rPr lang="zh-CN" altLang="en-US" sz="2000" spc="150">
                <a:solidFill>
                  <a:srgbClr val="FF0000"/>
                </a:solidFill>
                <a:latin typeface="黑体" panose="02010609060101010101" charset="-122"/>
                <a:ea typeface="黑体"/>
                <a:sym typeface="+mn-ea"/>
              </a:rPr>
              <a:t>总揽一省之权</a:t>
            </a:r>
            <a:endParaRPr lang="zh-CN" altLang="en-US" sz="2000" spc="150">
              <a:solidFill>
                <a:srgbClr val="FF0000"/>
              </a:solidFill>
              <a:latin typeface="黑体" panose="02010609060101010101" charset="-122"/>
              <a:ea typeface="黑体"/>
              <a:sym typeface="+mn-ea"/>
            </a:endParaRPr>
          </a:p>
        </p:txBody>
      </p:sp>
      <p:sp>
        <p:nvSpPr>
          <p:cNvPr id="14" name="五边形 13"/>
          <p:cNvSpPr/>
          <p:nvPr>
            <p:custDataLst>
              <p:tags r:id="rId16"/>
            </p:custDataLst>
          </p:nvPr>
        </p:nvSpPr>
        <p:spPr>
          <a:xfrm>
            <a:off x="1600276" y="3437155"/>
            <a:ext cx="1690892" cy="633044"/>
          </a:xfrm>
          <a:prstGeom prst="homePlate">
            <a:avLst/>
          </a:prstGeom>
          <a:solidFill>
            <a:srgbClr val="A84FAE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wrap="none" tIns="0" bIns="0" anchor="ctr">
            <a:normAutofit/>
          </a:bodyPr>
          <a:lstStyle/>
          <a:p>
            <a:pPr lvl="0" algn="ctr">
              <a:lnSpc>
                <a:spcPct val="140000"/>
              </a:lnSpc>
            </a:pPr>
            <a:endParaRPr lang="en-US" altLang="zh-CN" sz="28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文本框 44"/>
          <p:cNvSpPr txBox="1"/>
          <p:nvPr>
            <p:custDataLst>
              <p:tags r:id="rId17"/>
            </p:custDataLst>
          </p:nvPr>
        </p:nvSpPr>
        <p:spPr>
          <a:xfrm>
            <a:off x="1680551" y="3447174"/>
            <a:ext cx="1290290" cy="613008"/>
          </a:xfrm>
          <a:prstGeom prst="rect">
            <a:avLst/>
          </a:prstGeom>
          <a:noFill/>
        </p:spPr>
        <p:txBody>
          <a:bodyPr wrap="square" lIns="90000" tIns="46800" rIns="90000" bIns="46800" rtlCol="0" anchor="ctr" anchorCtr="0">
            <a:normAutofit/>
          </a:bodyPr>
          <a:lstStyle/>
          <a:p>
            <a:pPr algn="ctr"/>
            <a:r>
              <a:rPr lang="zh-CN" altLang="en-US" sz="2800" b="1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明</a:t>
            </a:r>
            <a:endParaRPr lang="zh-CN" altLang="en-US" sz="28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椭圆 18"/>
          <p:cNvSpPr/>
          <p:nvPr>
            <p:custDataLst>
              <p:tags r:id="rId18"/>
            </p:custDataLst>
          </p:nvPr>
        </p:nvSpPr>
        <p:spPr>
          <a:xfrm>
            <a:off x="3727225" y="5089325"/>
            <a:ext cx="380579" cy="380579"/>
          </a:xfrm>
          <a:prstGeom prst="ellipse">
            <a:avLst/>
          </a:prstGeom>
          <a:solidFill>
            <a:srgbClr val="E7E6E6"/>
          </a:solidFill>
          <a:ln>
            <a:solidFill>
              <a:srgbClr val="7E4CBE"/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19"/>
            </p:custDataLst>
          </p:nvPr>
        </p:nvSpPr>
        <p:spPr>
          <a:xfrm>
            <a:off x="4298090" y="4703652"/>
            <a:ext cx="7634190" cy="586333"/>
          </a:xfrm>
          <a:prstGeom prst="rect">
            <a:avLst/>
          </a:prstGeom>
          <a:noFill/>
        </p:spPr>
        <p:txBody>
          <a:bodyPr wrap="square" lIns="90000" tIns="46800" rIns="9000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spc="300">
                <a:solidFill>
                  <a:srgbClr val="7E4CBE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省、府、县三级制</a:t>
            </a:r>
            <a:endParaRPr lang="zh-CN" altLang="en-US" sz="2400" b="1" spc="300">
              <a:solidFill>
                <a:srgbClr val="7E4CBE"/>
              </a:solidFill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</p:txBody>
      </p:sp>
      <p:sp>
        <p:nvSpPr>
          <p:cNvPr id="22" name="矩形 21"/>
          <p:cNvSpPr/>
          <p:nvPr>
            <p:custDataLst>
              <p:tags r:id="rId20"/>
            </p:custDataLst>
          </p:nvPr>
        </p:nvSpPr>
        <p:spPr>
          <a:xfrm>
            <a:off x="4298090" y="5351610"/>
            <a:ext cx="7634201" cy="503969"/>
          </a:xfrm>
          <a:prstGeom prst="rect">
            <a:avLst/>
          </a:prstGeom>
        </p:spPr>
        <p:txBody>
          <a:bodyPr wrap="square" lIns="90000" tIns="0" rIns="90000" bIns="4680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spc="150">
                <a:latin typeface="黑体" panose="02010609060101010101" charset="-122"/>
                <a:ea typeface="黑体"/>
              </a:rPr>
              <a:t>除巡抚外，设</a:t>
            </a:r>
            <a:r>
              <a:rPr lang="zh-CN" altLang="en-US" sz="2000" spc="150">
                <a:solidFill>
                  <a:srgbClr val="FF0000"/>
                </a:solidFill>
                <a:latin typeface="黑体" panose="02010609060101010101" charset="-122"/>
                <a:ea typeface="黑体"/>
              </a:rPr>
              <a:t>总督</a:t>
            </a:r>
            <a:r>
              <a:rPr lang="zh-CN" altLang="en-US" sz="2000" spc="150">
                <a:latin typeface="黑体" panose="02010609060101010101" charset="-122"/>
                <a:ea typeface="黑体"/>
              </a:rPr>
              <a:t>掌管一省或数省军政大权</a:t>
            </a:r>
            <a:endParaRPr lang="zh-CN" altLang="en-US" sz="2000" spc="150">
              <a:latin typeface="黑体" panose="02010609060101010101" charset="-122"/>
              <a:ea typeface="黑体"/>
            </a:endParaRPr>
          </a:p>
        </p:txBody>
      </p:sp>
      <p:sp>
        <p:nvSpPr>
          <p:cNvPr id="20" name="五边形 19"/>
          <p:cNvSpPr/>
          <p:nvPr>
            <p:custDataLst>
              <p:tags r:id="rId21"/>
            </p:custDataLst>
          </p:nvPr>
        </p:nvSpPr>
        <p:spPr>
          <a:xfrm>
            <a:off x="1600276" y="4963093"/>
            <a:ext cx="1690892" cy="633044"/>
          </a:xfrm>
          <a:prstGeom prst="homePlate">
            <a:avLst/>
          </a:prstGeom>
          <a:solidFill>
            <a:srgbClr val="7E4CBE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wrap="none" tIns="0" bIns="0" anchor="ctr">
            <a:normAutofit/>
          </a:bodyPr>
          <a:lstStyle/>
          <a:p>
            <a:pPr lvl="0" algn="ctr">
              <a:lnSpc>
                <a:spcPct val="140000"/>
              </a:lnSpc>
            </a:pPr>
            <a:endParaRPr lang="en-US" altLang="zh-CN" sz="28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文本框 45"/>
          <p:cNvSpPr txBox="1"/>
          <p:nvPr>
            <p:custDataLst>
              <p:tags r:id="rId22"/>
            </p:custDataLst>
          </p:nvPr>
        </p:nvSpPr>
        <p:spPr>
          <a:xfrm>
            <a:off x="1680551" y="4973112"/>
            <a:ext cx="1290290" cy="613008"/>
          </a:xfrm>
          <a:prstGeom prst="rect">
            <a:avLst/>
          </a:prstGeom>
          <a:noFill/>
        </p:spPr>
        <p:txBody>
          <a:bodyPr wrap="square" lIns="90000" tIns="46800" rIns="90000" bIns="46800" rtlCol="0" anchor="ctr" anchorCtr="0">
            <a:normAutofit/>
          </a:bodyPr>
          <a:lstStyle/>
          <a:p>
            <a:pPr algn="ctr"/>
            <a:r>
              <a:rPr lang="zh-CN" altLang="en-US" sz="2800" b="1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rPr>
              <a:t>清</a:t>
            </a:r>
            <a:endParaRPr lang="zh-CN" altLang="en-US" sz="28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push dir="u"/>
      </p:transition>
    </mc:Choice>
    <mc:Fallback>
      <p:transition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  <p:bldP spid="9" grpId="0"/>
      <p:bldP spid="23" grpId="0"/>
      <p:bldP spid="12" grpId="0"/>
      <p:bldP spid="21" grpId="0"/>
      <p:bldP spid="2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65455" y="967105"/>
            <a:ext cx="551815" cy="57575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sz="2400">
                <a:solidFill>
                  <a:srgbClr val="97312C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Arial" panose="020b0604020202020204" pitchFamily="34" charset="0"/>
              </a:rPr>
              <a:t>中国古代政治制度梳理</a:t>
            </a:r>
            <a:endParaRPr sz="2400">
              <a:solidFill>
                <a:srgbClr val="97312C"/>
              </a:solidFill>
              <a:latin typeface="方正清刻本悦宋简体" panose="02000000000000000000" charset="-122"/>
              <a:ea typeface="方正清刻本悦宋简体" panose="02000000000000000000" charset="-122"/>
              <a:sym typeface="Arial" panose="020b0604020202020204" pitchFamily="34" charset="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482725" y="222250"/>
          <a:ext cx="10499089" cy="64338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8435"/>
                <a:gridCol w="4525327"/>
                <a:gridCol w="4525327"/>
              </a:tblGrid>
              <a:tr h="4597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 b="0">
                          <a:latin typeface="黑体" panose="02010609060101010101" charset="-122"/>
                          <a:ea typeface="黑体"/>
                        </a:rPr>
                        <a:t>朝代</a:t>
                      </a:r>
                      <a:endParaRPr lang="zh-CN" altLang="en-US" sz="2400" b="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 b="0">
                          <a:latin typeface="黑体" panose="02010609060101010101" charset="-122"/>
                          <a:ea typeface="黑体"/>
                        </a:rPr>
                        <a:t>中央行政</a:t>
                      </a:r>
                      <a:endParaRPr lang="zh-CN" altLang="en-US" sz="2400" b="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 b="0">
                          <a:latin typeface="黑体" panose="02010609060101010101" charset="-122"/>
                          <a:ea typeface="黑体"/>
                        </a:rPr>
                        <a:t>地方治理</a:t>
                      </a:r>
                      <a:endParaRPr lang="zh-CN" altLang="en-US" sz="2400" b="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</a:tr>
              <a:tr h="4597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/>
                        </a:rPr>
                        <a:t>夏</a:t>
                      </a: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 anchor="ctr"/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43243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/>
                        </a:rPr>
                        <a:t>商</a:t>
                      </a: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 anchor="ctr"/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4597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/>
                        </a:rPr>
                        <a:t>西周</a:t>
                      </a: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 anchor="ctr"/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4597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/>
                        </a:rPr>
                        <a:t>春秋战国</a:t>
                      </a: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 anchor="ctr"/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4597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/>
                        </a:rPr>
                        <a:t>秦</a:t>
                      </a: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</a:tr>
              <a:tr h="4597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/>
                        </a:rPr>
                        <a:t>西汉</a:t>
                      </a: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  <a:tc row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</a:tr>
              <a:tr h="4597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/>
                        </a:rPr>
                        <a:t>东汉</a:t>
                      </a: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4597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/>
                        </a:rPr>
                        <a:t>隋</a:t>
                      </a: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 anchor="ctr"/>
                </a:tc>
                <a:tc row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</a:tr>
              <a:tr h="4597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/>
                        </a:rPr>
                        <a:t>唐</a:t>
                      </a: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 anchor="ctr"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</a:tr>
              <a:tr h="4597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/>
                        </a:rPr>
                        <a:t>两宋</a:t>
                      </a: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</a:tr>
              <a:tr h="4597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/>
                        </a:rPr>
                        <a:t>元</a:t>
                      </a: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</a:tr>
              <a:tr h="4597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/>
                        </a:rPr>
                        <a:t>明</a:t>
                      </a: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  <a:tc row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</a:tr>
              <a:tr h="4597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/>
                        </a:rPr>
                        <a:t>清</a:t>
                      </a: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/>
                      </a:endParaRPr>
                    </a:p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6113780" y="687070"/>
            <a:ext cx="27139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世袭制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246880" y="1607820"/>
            <a:ext cx="64477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分封制、宗法制、（礼乐制）、原始民主传统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13780" y="1147445"/>
            <a:ext cx="27139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内外服制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46880" y="2068195"/>
            <a:ext cx="64477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郡县制、官僚制等封建政治制度开始诞生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25445" y="2528570"/>
            <a:ext cx="4516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皇帝制度、三公九卿制、文书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465060" y="2528570"/>
            <a:ext cx="4516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郡县制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948305" y="2988945"/>
            <a:ext cx="4516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中朝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925445" y="3449320"/>
            <a:ext cx="4516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尚书台确立为新的行政中枢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465060" y="3033395"/>
            <a:ext cx="451675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郡国并行制 — 郡、县二级制 — 州、郡、县三级制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948305" y="4113530"/>
            <a:ext cx="4516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三省六部制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465060" y="3909695"/>
            <a:ext cx="4516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州、县二级制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465060" y="4370070"/>
            <a:ext cx="4516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道、州、县三级制 — 节度使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925445" y="4830445"/>
            <a:ext cx="4516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二府三司制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465060" y="4830445"/>
            <a:ext cx="4516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 路、州（府）、县三级制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948305" y="5290820"/>
            <a:ext cx="4516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中书省（一省制）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442200" y="5290820"/>
            <a:ext cx="4516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行省制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974975" y="5751195"/>
            <a:ext cx="4516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废宰相（洪武），设内阁（永乐）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2948305" y="6195695"/>
            <a:ext cx="4516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军机处（雍正）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465060" y="5963920"/>
            <a:ext cx="4516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方正启体_GBK" panose="02000000000000000000" charset="-122"/>
                <a:ea typeface="方正启体_GBK" panose="02000000000000000000" charset="-122"/>
              </a:rPr>
              <a:t>省、府、县三级制</a:t>
            </a:r>
            <a:endParaRPr lang="zh-CN" altLang="en-US" sz="2400" b="1">
              <a:solidFill>
                <a:srgbClr val="FF0000"/>
              </a:solidFill>
              <a:latin typeface="方正启体_GBK" panose="02000000000000000000" charset="-122"/>
              <a:ea typeface="方正启体_GBK" panose="02000000000000000000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9" grpId="0"/>
      <p:bldP spid="20" grpId="0"/>
      <p:bldP spid="21" grpId="0"/>
      <p:bldP spid="22" grpId="0"/>
      <p:bldP spid="30" grpId="0"/>
      <p:bldP spid="31" grpId="0"/>
      <p:bldP spid="32" grpId="0"/>
      <p:bldP spid="33" grpId="0"/>
      <p:bldP spid="3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" name="文本框 39"/>
          <p:cNvSpPr txBox="1"/>
          <p:nvPr/>
        </p:nvSpPr>
        <p:spPr>
          <a:xfrm>
            <a:off x="182245" y="276860"/>
            <a:ext cx="11722735" cy="5262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altLang="zh-CN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1.</a:t>
            </a:r>
            <a:r>
              <a:rPr lang="zh-CN" altLang="en-US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（</a:t>
            </a:r>
            <a:r>
              <a:rPr lang="en-US" altLang="zh-CN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2020</a:t>
            </a:r>
            <a:r>
              <a:rPr lang="zh-CN" altLang="en-US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年高考</a:t>
            </a:r>
            <a:r>
              <a:rPr lang="en-US" altLang="zh-CN" sz="2800">
                <a:latin typeface="黑体" panose="02010609060101010101" charset="-122"/>
                <a:ea typeface="黑体"/>
                <a:cs typeface="Times New Roman" panose="02020603050405020304" charset="0"/>
              </a:rPr>
              <a:t>·</a:t>
            </a:r>
            <a:r>
              <a:rPr lang="zh-CN" altLang="en-US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全国</a:t>
            </a:r>
            <a:r>
              <a:rPr lang="en-US" altLang="zh-CN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Ⅰ</a:t>
            </a:r>
            <a:r>
              <a:rPr lang="zh-CN" altLang="en-US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卷）</a:t>
            </a:r>
            <a:r>
              <a:rPr lang="zh-CN" sz="2800">
                <a:latin typeface="黑体" panose="02010609060101010101" charset="-122"/>
                <a:ea typeface="黑体"/>
                <a:cs typeface="黑体" panose="02010609060101010101" charset="-122"/>
              </a:rPr>
              <a:t>据《史记》记载，春秋时期，楚国国君熊通要求提升爵位等级，遭到周桓王拒绝。熊通怒称现在周边地区都归附了楚国，“而王不加位，我自尊耳”“乃自立，为（楚）武王”。这表明当时周朝</a:t>
            </a:r>
            <a:endParaRPr lang="zh-CN" sz="2800">
              <a:latin typeface="黑体" panose="02010609060101010101" charset="-122"/>
              <a:ea typeface="黑体"/>
              <a:cs typeface="黑体" panose="02010609060101010101" charset="-122"/>
            </a:endParaRPr>
          </a:p>
          <a:p>
            <a:pPr algn="just">
              <a:lnSpc>
                <a:spcPct val="200000"/>
              </a:lnSpc>
            </a:pPr>
            <a:r>
              <a:rPr lang="zh-CN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A.礼乐制度不复存在               B.王位世袭制度消亡</a:t>
            </a:r>
            <a:endParaRPr lang="zh-CN" sz="2800">
              <a:latin typeface="Times New Roman" panose="02020603050405020304" charset="0"/>
              <a:ea typeface="黑体"/>
              <a:cs typeface="Times New Roman" panose="02020603050405020304"/>
            </a:endParaRPr>
          </a:p>
          <a:p>
            <a:pPr algn="just">
              <a:lnSpc>
                <a:spcPct val="200000"/>
              </a:lnSpc>
            </a:pPr>
            <a:r>
              <a:rPr lang="zh-CN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C.宗法制度开始解体               D.分封制度受到挑战</a:t>
            </a:r>
            <a:endParaRPr lang="zh-CN" sz="2800">
              <a:latin typeface="Times New Roman" panose="02020603050405020304" charset="0"/>
              <a:ea typeface="黑体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596880" y="3578225"/>
            <a:ext cx="122047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</a:t>
            </a:r>
            <a:endParaRPr lang="en-US" altLang="zh-CN" sz="5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" name="文本框 39"/>
          <p:cNvSpPr txBox="1"/>
          <p:nvPr/>
        </p:nvSpPr>
        <p:spPr>
          <a:xfrm>
            <a:off x="183515" y="227965"/>
            <a:ext cx="11722100" cy="43999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altLang="zh-CN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2.</a:t>
            </a:r>
            <a:r>
              <a:rPr lang="zh-CN" altLang="en-US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（</a:t>
            </a:r>
            <a:r>
              <a:rPr lang="en-US" altLang="zh-CN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2020</a:t>
            </a:r>
            <a:r>
              <a:rPr lang="zh-CN" altLang="en-US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年高考</a:t>
            </a:r>
            <a:r>
              <a:rPr lang="en-US" altLang="zh-CN" sz="2800">
                <a:latin typeface="黑体" panose="02010609060101010101" charset="-122"/>
                <a:ea typeface="黑体"/>
                <a:cs typeface="Times New Roman" panose="02020603050405020304" charset="0"/>
              </a:rPr>
              <a:t>·</a:t>
            </a:r>
            <a:r>
              <a:rPr lang="zh-CN" altLang="en-US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全国</a:t>
            </a:r>
            <a:r>
              <a:rPr lang="en-US" altLang="zh-CN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Ⅲ</a:t>
            </a:r>
            <a:r>
              <a:rPr lang="zh-CN" altLang="en-US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卷）</a:t>
            </a:r>
            <a:r>
              <a:rPr lang="zh-CN" sz="2800">
                <a:latin typeface="黑体" panose="02010609060101010101" charset="-122"/>
                <a:ea typeface="黑体"/>
                <a:cs typeface="黑体" panose="02010609060101010101" charset="-122"/>
              </a:rPr>
              <a:t>明万历年间，神宗下令工部铸钱供内府用，内阁首辅张居正“以利不胜费止之”。神宗向户部索求十万金，张居正面谏力争，“得停发太仓银十万两”。这反映出当时</a:t>
            </a:r>
            <a:endParaRPr lang="zh-CN" sz="2800">
              <a:latin typeface="黑体" panose="02010609060101010101" charset="-122"/>
              <a:ea typeface="黑体"/>
              <a:cs typeface="黑体" panose="02010609060101010101" charset="-122"/>
            </a:endParaRPr>
          </a:p>
          <a:p>
            <a:pPr algn="just">
              <a:lnSpc>
                <a:spcPct val="200000"/>
              </a:lnSpc>
            </a:pPr>
            <a:r>
              <a:rPr lang="zh-CN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A.内阁权势强大                       B.皇权受到严重制约</a:t>
            </a:r>
            <a:endParaRPr lang="zh-CN" sz="2800">
              <a:latin typeface="Times New Roman" panose="02020603050405020304" charset="0"/>
              <a:ea typeface="黑体"/>
              <a:cs typeface="Times New Roman" panose="02020603050405020304" charset="0"/>
            </a:endParaRPr>
          </a:p>
          <a:p>
            <a:pPr algn="just">
              <a:lnSpc>
                <a:spcPct val="200000"/>
              </a:lnSpc>
            </a:pPr>
            <a:r>
              <a:rPr lang="zh-CN" sz="2800">
                <a:latin typeface="Times New Roman" panose="02020603050405020304" charset="0"/>
                <a:ea typeface="黑体"/>
                <a:cs typeface="Times New Roman" panose="02020603050405020304" charset="0"/>
              </a:rPr>
              <a:t>C.社会经济凋敝                       D.君权相权关系紧张</a:t>
            </a:r>
            <a:endParaRPr lang="zh-CN" sz="2800">
              <a:latin typeface="Times New Roman" panose="02020603050405020304" charset="0"/>
              <a:ea typeface="黑体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596880" y="3578225"/>
            <a:ext cx="122047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endParaRPr lang="en-US" altLang="zh-CN" sz="5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1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836400" y="10325100"/>
            <a:ext cx="368300" cy="4953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p="http://schemas.openxmlformats.org/presentationml/2006/main">
  <p:tag name="KSO_WM_UNIT_TABLE_BEAUTIFY" val="smartTable{f4ace554-6f1d-4575-b7ab-b84185e01cb2}"/>
</p:tagLst>
</file>

<file path=ppt/tags/tag2.xml><?xml version="1.0" encoding="utf-8"?>
<p:tagLst xmlns:p="http://schemas.openxmlformats.org/presentationml/2006/main">
  <p:tag name="KSO_WM_UNIT_PLACING_PICTURE_USER_VIEWPORT" val="{&quot;height&quot;:8069,&quot;width&quot;:17835}"/>
  <p:tag name="REFSHAPE" val="558591740"/>
</p:tagLst>
</file>

<file path=ppt/tags/tag3.xml><?xml version="1.0" encoding="utf-8"?>
<p:tagLst xmlns:p="http://schemas.openxmlformats.org/presentationml/2006/main">
  <p:tag name="KSO_WM_UNIT_TABLE_BEAUTIFY" val="smartTable{a021bd8c-43c8-4c67-a930-2af0eee3a4db}"/>
</p:tagLst>
</file>

<file path=ppt/tags/tag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187567_5*m_i*1_1"/>
  <p:tag name="KSO_WM_UNIT_INDEX" val="1_1"/>
  <p:tag name="KSO_WM_UNIT_LAYERLEVEL" val="1_1"/>
  <p:tag name="KSO_WM_UNIT_LINE_FILL_TYPE" val="2"/>
  <p:tag name="KSO_WM_UNIT_LINE_FORE_SCHEMECOLOR_INDEX" val="14"/>
  <p:tag name="KSO_WM_UNIT_TYPE" val="m_i"/>
  <p:tag name="KSO_WM_UNIT_USESOURCEFORMAT_APPLY" val="1"/>
</p:tagLst>
</file>

<file path=ppt/tags/tag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FILL_FORE_SCHEMECOLOR_INDEX" val="16"/>
  <p:tag name="KSO_WM_UNIT_FILL_TYPE" val="1"/>
  <p:tag name="KSO_WM_UNIT_HIGHLIGHT" val="0"/>
  <p:tag name="KSO_WM_UNIT_ID" val="diagram20187567_5*m_h_i*1_1_1"/>
  <p:tag name="KSO_WM_UNIT_INDEX" val="1_1_1"/>
  <p:tag name="KSO_WM_UNIT_LAYERLEVEL" val="1_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h_i"/>
  <p:tag name="KSO_WM_UNIT_USESOURCEFORMAT_APPLY" val="1"/>
</p:tagLst>
</file>

<file path=ppt/tags/tag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187567_5*m_h_a*1_1_1"/>
  <p:tag name="KSO_WM_UNIT_INDEX" val="1_1_1"/>
  <p:tag name="KSO_WM_UNIT_ISCONTENTSTITLE" val="0"/>
  <p:tag name="KSO_WM_UNIT_LAYERLEVEL" val="1_1_1"/>
  <p:tag name="KSO_WM_UNIT_NOCLEAR" val="0"/>
  <p:tag name="KSO_WM_UNIT_PRESET_TEXT" val="单击此处添加标题"/>
  <p:tag name="KSO_WM_UNIT_TEXT_FILL_FORE_SCHEMECOLOR_INDEX" val="5"/>
  <p:tag name="KSO_WM_UNIT_TEXT_FILL_TYPE" val="1"/>
  <p:tag name="KSO_WM_UNIT_TYPE" val="m_h_a"/>
  <p:tag name="KSO_WM_UNIT_USESOURCEFORMAT_APPLY" val="1"/>
  <p:tag name="KSO_WM_UNIT_VALUE" val="21"/>
</p:tagLst>
</file>

<file path=ppt/tags/tag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187567_5*m_h_f*1_1_1"/>
  <p:tag name="KSO_WM_UNIT_INDEX" val="1_1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3"/>
  <p:tag name="KSO_WM_UNIT_TEXT_FILL_TYPE" val="1"/>
  <p:tag name="KSO_WM_UNIT_TYPE" val="m_h_f"/>
  <p:tag name="KSO_WM_UNIT_USESOURCEFORMAT_APPLY" val="1"/>
  <p:tag name="KSO_WM_UNIT_VALUE" val="27"/>
</p:tagLst>
</file>

<file path=ppt/tags/tag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FILL_FORE_SCHEMECOLOR_INDEX" val="5"/>
  <p:tag name="KSO_WM_UNIT_FILL_TYPE" val="1"/>
  <p:tag name="KSO_WM_UNIT_HIGHLIGHT" val="0"/>
  <p:tag name="KSO_WM_UNIT_ID" val="diagram20187567_5*m_h_i*1_1_2"/>
  <p:tag name="KSO_WM_UNIT_INDEX" val="1_1_2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187567_5*m_h_i*1_1_3"/>
  <p:tag name="KSO_WM_UNIT_INDEX" val="1_1_3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1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FILL_FORE_SCHEMECOLOR_INDEX" val="16"/>
  <p:tag name="KSO_WM_UNIT_FILL_TYPE" val="1"/>
  <p:tag name="KSO_WM_UNIT_HIGHLIGHT" val="0"/>
  <p:tag name="KSO_WM_UNIT_ID" val="diagram20187567_5*m_h_i*1_2_3"/>
  <p:tag name="KSO_WM_UNIT_INDEX" val="1_2_3"/>
  <p:tag name="KSO_WM_UNIT_LAYERLEVEL" val="1_1_1"/>
  <p:tag name="KSO_WM_UNIT_LINE_FILL_TYPE" val="2"/>
  <p:tag name="KSO_WM_UNIT_LINE_FORE_SCHEMECOLOR_INDEX" val="6"/>
  <p:tag name="KSO_WM_UNIT_TEXT_FILL_FORE_SCHEMECOLOR_INDEX" val="2"/>
  <p:tag name="KSO_WM_UNIT_TEXT_FILL_TYPE" val="1"/>
  <p:tag name="KSO_WM_UNIT_TYPE" val="m_h_i"/>
  <p:tag name="KSO_WM_UNIT_USESOURCEFORMAT_APPLY" val="1"/>
</p:tagLst>
</file>

<file path=ppt/tags/tag1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187567_5*m_h_a*1_2_1"/>
  <p:tag name="KSO_WM_UNIT_INDEX" val="1_2_1"/>
  <p:tag name="KSO_WM_UNIT_ISCONTENTSTITLE" val="0"/>
  <p:tag name="KSO_WM_UNIT_LAYERLEVEL" val="1_1_1"/>
  <p:tag name="KSO_WM_UNIT_NOCLEAR" val="0"/>
  <p:tag name="KSO_WM_UNIT_PRESET_TEXT" val="单击此处添加标题"/>
  <p:tag name="KSO_WM_UNIT_TEXT_FILL_FORE_SCHEMECOLOR_INDEX" val="6"/>
  <p:tag name="KSO_WM_UNIT_TEXT_FILL_TYPE" val="1"/>
  <p:tag name="KSO_WM_UNIT_TYPE" val="m_h_a"/>
  <p:tag name="KSO_WM_UNIT_USESOURCEFORMAT_APPLY" val="1"/>
  <p:tag name="KSO_WM_UNIT_VALUE" val="21"/>
</p:tagLst>
</file>

<file path=ppt/tags/tag1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187567_5*m_h_f*1_2_1"/>
  <p:tag name="KSO_WM_UNIT_INDEX" val="1_2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3"/>
  <p:tag name="KSO_WM_UNIT_TEXT_FILL_TYPE" val="1"/>
  <p:tag name="KSO_WM_UNIT_TYPE" val="m_h_f"/>
  <p:tag name="KSO_WM_UNIT_USESOURCEFORMAT_APPLY" val="1"/>
  <p:tag name="KSO_WM_UNIT_VALUE" val="27"/>
</p:tagLst>
</file>

<file path=ppt/tags/tag1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FILL_FORE_SCHEMECOLOR_INDEX" val="6"/>
  <p:tag name="KSO_WM_UNIT_FILL_TYPE" val="1"/>
  <p:tag name="KSO_WM_UNIT_HIGHLIGHT" val="0"/>
  <p:tag name="KSO_WM_UNIT_ID" val="diagram20187567_5*m_h_i*1_2_2"/>
  <p:tag name="KSO_WM_UNIT_INDEX" val="1_2_2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1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187567_5*m_h_i*1_2_1"/>
  <p:tag name="KSO_WM_UNIT_INDEX" val="1_2_1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1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FILL_FORE_SCHEMECOLOR_INDEX" val="16"/>
  <p:tag name="KSO_WM_UNIT_FILL_TYPE" val="1"/>
  <p:tag name="KSO_WM_UNIT_HIGHLIGHT" val="0"/>
  <p:tag name="KSO_WM_UNIT_ID" val="diagram20187567_5*m_h_i*1_3_3"/>
  <p:tag name="KSO_WM_UNIT_INDEX" val="1_3_3"/>
  <p:tag name="KSO_WM_UNIT_LAYERLEVEL" val="1_1_1"/>
  <p:tag name="KSO_WM_UNIT_LINE_FILL_TYPE" val="2"/>
  <p:tag name="KSO_WM_UNIT_LINE_FORE_SCHEMECOLOR_INDEX" val="7"/>
  <p:tag name="KSO_WM_UNIT_TEXT_FILL_FORE_SCHEMECOLOR_INDEX" val="2"/>
  <p:tag name="KSO_WM_UNIT_TEXT_FILL_TYPE" val="1"/>
  <p:tag name="KSO_WM_UNIT_TYPE" val="m_h_i"/>
  <p:tag name="KSO_WM_UNIT_USESOURCEFORMAT_APPLY" val="1"/>
</p:tagLst>
</file>

<file path=ppt/tags/tag1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187567_5*m_h_a*1_3_1"/>
  <p:tag name="KSO_WM_UNIT_INDEX" val="1_3_1"/>
  <p:tag name="KSO_WM_UNIT_ISCONTENTSTITLE" val="0"/>
  <p:tag name="KSO_WM_UNIT_LAYERLEVEL" val="1_1_1"/>
  <p:tag name="KSO_WM_UNIT_NOCLEAR" val="0"/>
  <p:tag name="KSO_WM_UNIT_PRESET_TEXT" val="单击此处添加标题"/>
  <p:tag name="KSO_WM_UNIT_TEXT_FILL_FORE_SCHEMECOLOR_INDEX" val="7"/>
  <p:tag name="KSO_WM_UNIT_TEXT_FILL_TYPE" val="1"/>
  <p:tag name="KSO_WM_UNIT_TYPE" val="m_h_a"/>
  <p:tag name="KSO_WM_UNIT_USESOURCEFORMAT_APPLY" val="1"/>
  <p:tag name="KSO_WM_UNIT_VALUE" val="21"/>
</p:tagLst>
</file>

<file path=ppt/tags/tag1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187567_5*m_h_f*1_3_1"/>
  <p:tag name="KSO_WM_UNIT_INDEX" val="1_3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3"/>
  <p:tag name="KSO_WM_UNIT_TEXT_FILL_TYPE" val="1"/>
  <p:tag name="KSO_WM_UNIT_TYPE" val="m_h_f"/>
  <p:tag name="KSO_WM_UNIT_USESOURCEFORMAT_APPLY" val="1"/>
  <p:tag name="KSO_WM_UNIT_VALUE" val="27"/>
</p:tagLst>
</file>

<file path=ppt/tags/tag1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FILL_FORE_SCHEMECOLOR_INDEX" val="7"/>
  <p:tag name="KSO_WM_UNIT_FILL_TYPE" val="1"/>
  <p:tag name="KSO_WM_UNIT_HIGHLIGHT" val="0"/>
  <p:tag name="KSO_WM_UNIT_ID" val="diagram20187567_5*m_h_i*1_3_2"/>
  <p:tag name="KSO_WM_UNIT_INDEX" val="1_3_2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1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187567_5*m_h_i*1_3_1"/>
  <p:tag name="KSO_WM_UNIT_INDEX" val="1_3_1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2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FILL_FORE_SCHEMECOLOR_INDEX" val="16"/>
  <p:tag name="KSO_WM_UNIT_FILL_TYPE" val="1"/>
  <p:tag name="KSO_WM_UNIT_HIGHLIGHT" val="0"/>
  <p:tag name="KSO_WM_UNIT_ID" val="diagram20187567_5*m_h_i*1_4_3"/>
  <p:tag name="KSO_WM_UNIT_INDEX" val="1_4_3"/>
  <p:tag name="KSO_WM_UNIT_LAYERLEVEL" val="1_1_1"/>
  <p:tag name="KSO_WM_UNIT_LINE_FILL_TYPE" val="2"/>
  <p:tag name="KSO_WM_UNIT_LINE_FORE_SCHEMECOLOR_INDEX" val="8"/>
  <p:tag name="KSO_WM_UNIT_TEXT_FILL_FORE_SCHEMECOLOR_INDEX" val="2"/>
  <p:tag name="KSO_WM_UNIT_TEXT_FILL_TYPE" val="1"/>
  <p:tag name="KSO_WM_UNIT_TYPE" val="m_h_i"/>
  <p:tag name="KSO_WM_UNIT_USESOURCEFORMAT_APPLY" val="1"/>
</p:tagLst>
</file>

<file path=ppt/tags/tag2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187567_5*m_h_a*1_4_1"/>
  <p:tag name="KSO_WM_UNIT_INDEX" val="1_4_1"/>
  <p:tag name="KSO_WM_UNIT_ISCONTENTSTITLE" val="0"/>
  <p:tag name="KSO_WM_UNIT_LAYERLEVEL" val="1_1_1"/>
  <p:tag name="KSO_WM_UNIT_NOCLEAR" val="0"/>
  <p:tag name="KSO_WM_UNIT_PRESET_TEXT" val="单击此处添加标题"/>
  <p:tag name="KSO_WM_UNIT_TEXT_FILL_FORE_SCHEMECOLOR_INDEX" val="8"/>
  <p:tag name="KSO_WM_UNIT_TEXT_FILL_TYPE" val="1"/>
  <p:tag name="KSO_WM_UNIT_TYPE" val="m_h_a"/>
  <p:tag name="KSO_WM_UNIT_USESOURCEFORMAT_APPLY" val="1"/>
  <p:tag name="KSO_WM_UNIT_VALUE" val="21"/>
</p:tagLst>
</file>

<file path=ppt/tags/tag2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187567_5*m_h_f*1_4_1"/>
  <p:tag name="KSO_WM_UNIT_INDEX" val="1_4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3"/>
  <p:tag name="KSO_WM_UNIT_TEXT_FILL_TYPE" val="1"/>
  <p:tag name="KSO_WM_UNIT_TYPE" val="m_h_f"/>
  <p:tag name="KSO_WM_UNIT_USESOURCEFORMAT_APPLY" val="1"/>
  <p:tag name="KSO_WM_UNIT_VALUE" val="27"/>
</p:tagLst>
</file>

<file path=ppt/tags/tag2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FILL_FORE_SCHEMECOLOR_INDEX" val="8"/>
  <p:tag name="KSO_WM_UNIT_FILL_TYPE" val="1"/>
  <p:tag name="KSO_WM_UNIT_HIGHLIGHT" val="0"/>
  <p:tag name="KSO_WM_UNIT_ID" val="diagram20187567_5*m_h_i*1_4_2"/>
  <p:tag name="KSO_WM_UNIT_INDEX" val="1_4_2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2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187567_5*m_h_i*1_4_1"/>
  <p:tag name="KSO_WM_UNIT_INDEX" val="1_4_1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2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HIGHLIGHT" val="0"/>
  <p:tag name="KSO_WM_UNIT_ID" val="diagram20187567_5*m_i*1_1"/>
  <p:tag name="KSO_WM_UNIT_INDEX" val="1_1"/>
  <p:tag name="KSO_WM_UNIT_LAYERLEVEL" val="1_1"/>
  <p:tag name="KSO_WM_UNIT_LINE_FILL_TYPE" val="2"/>
  <p:tag name="KSO_WM_UNIT_LINE_FORE_SCHEMECOLOR_INDEX" val="14"/>
  <p:tag name="KSO_WM_UNIT_TYPE" val="m_i"/>
  <p:tag name="KSO_WM_UNIT_USESOURCEFORMAT_APPLY" val="1"/>
</p:tagLst>
</file>

<file path=ppt/tags/tag2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FILL_FORE_SCHEMECOLOR_INDEX" val="16"/>
  <p:tag name="KSO_WM_UNIT_FILL_TYPE" val="1"/>
  <p:tag name="KSO_WM_UNIT_HIGHLIGHT" val="0"/>
  <p:tag name="KSO_WM_UNIT_ID" val="diagram20187567_5*m_h_i*1_1_1"/>
  <p:tag name="KSO_WM_UNIT_INDEX" val="1_1_1"/>
  <p:tag name="KSO_WM_UNIT_LAYERLEVEL" val="1_1_1"/>
  <p:tag name="KSO_WM_UNIT_LINE_FILL_TYPE" val="2"/>
  <p:tag name="KSO_WM_UNIT_LINE_FORE_SCHEMECOLOR_INDEX" val="5"/>
  <p:tag name="KSO_WM_UNIT_TEXT_FILL_FORE_SCHEMECOLOR_INDEX" val="2"/>
  <p:tag name="KSO_WM_UNIT_TEXT_FILL_TYPE" val="1"/>
  <p:tag name="KSO_WM_UNIT_TYPE" val="m_h_i"/>
  <p:tag name="KSO_WM_UNIT_USESOURCEFORMAT_APPLY" val="1"/>
</p:tagLst>
</file>

<file path=ppt/tags/tag2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HIGHLIGHT" val="0"/>
  <p:tag name="KSO_WM_UNIT_ID" val="diagram20187567_5*m_h_a*1_1_1"/>
  <p:tag name="KSO_WM_UNIT_INDEX" val="1_1_1"/>
  <p:tag name="KSO_WM_UNIT_ISCONTENTSTITLE" val="0"/>
  <p:tag name="KSO_WM_UNIT_LAYERLEVEL" val="1_1_1"/>
  <p:tag name="KSO_WM_UNIT_NOCLEAR" val="0"/>
  <p:tag name="KSO_WM_UNIT_PRESET_TEXT" val="单击此处添加标题"/>
  <p:tag name="KSO_WM_UNIT_TEXT_FILL_FORE_SCHEMECOLOR_INDEX" val="5"/>
  <p:tag name="KSO_WM_UNIT_TEXT_FILL_TYPE" val="1"/>
  <p:tag name="KSO_WM_UNIT_TYPE" val="m_h_a"/>
  <p:tag name="KSO_WM_UNIT_USESOURCEFORMAT_APPLY" val="1"/>
  <p:tag name="KSO_WM_UNIT_VALUE" val="21"/>
</p:tagLst>
</file>

<file path=ppt/tags/tag2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HIGHLIGHT" val="0"/>
  <p:tag name="KSO_WM_UNIT_ID" val="diagram20187567_5*m_h_f*1_1_1"/>
  <p:tag name="KSO_WM_UNIT_INDEX" val="1_1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3"/>
  <p:tag name="KSO_WM_UNIT_TEXT_FILL_TYPE" val="1"/>
  <p:tag name="KSO_WM_UNIT_TYPE" val="m_h_f"/>
  <p:tag name="KSO_WM_UNIT_USESOURCEFORMAT_APPLY" val="1"/>
  <p:tag name="KSO_WM_UNIT_VALUE" val="27"/>
</p:tagLst>
</file>

<file path=ppt/tags/tag2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FILL_FORE_SCHEMECOLOR_INDEX" val="5"/>
  <p:tag name="KSO_WM_UNIT_FILL_TYPE" val="1"/>
  <p:tag name="KSO_WM_UNIT_HIGHLIGHT" val="0"/>
  <p:tag name="KSO_WM_UNIT_ID" val="diagram20187567_5*m_h_i*1_1_2"/>
  <p:tag name="KSO_WM_UNIT_INDEX" val="1_1_2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3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HIGHLIGHT" val="0"/>
  <p:tag name="KSO_WM_UNIT_ID" val="diagram20187567_5*m_h_i*1_1_3"/>
  <p:tag name="KSO_WM_UNIT_INDEX" val="1_1_3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3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FILL_FORE_SCHEMECOLOR_INDEX" val="16"/>
  <p:tag name="KSO_WM_UNIT_FILL_TYPE" val="1"/>
  <p:tag name="KSO_WM_UNIT_HIGHLIGHT" val="0"/>
  <p:tag name="KSO_WM_UNIT_ID" val="diagram20187567_5*m_h_i*1_2_3"/>
  <p:tag name="KSO_WM_UNIT_INDEX" val="1_2_3"/>
  <p:tag name="KSO_WM_UNIT_LAYERLEVEL" val="1_1_1"/>
  <p:tag name="KSO_WM_UNIT_LINE_FILL_TYPE" val="2"/>
  <p:tag name="KSO_WM_UNIT_LINE_FORE_SCHEMECOLOR_INDEX" val="6"/>
  <p:tag name="KSO_WM_UNIT_TEXT_FILL_FORE_SCHEMECOLOR_INDEX" val="2"/>
  <p:tag name="KSO_WM_UNIT_TEXT_FILL_TYPE" val="1"/>
  <p:tag name="KSO_WM_UNIT_TYPE" val="m_h_i"/>
  <p:tag name="KSO_WM_UNIT_USESOURCEFORMAT_APPLY" val="1"/>
</p:tagLst>
</file>

<file path=ppt/tags/tag3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HIGHLIGHT" val="0"/>
  <p:tag name="KSO_WM_UNIT_ID" val="diagram20187567_5*m_h_a*1_2_1"/>
  <p:tag name="KSO_WM_UNIT_INDEX" val="1_2_1"/>
  <p:tag name="KSO_WM_UNIT_ISCONTENTSTITLE" val="0"/>
  <p:tag name="KSO_WM_UNIT_LAYERLEVEL" val="1_1_1"/>
  <p:tag name="KSO_WM_UNIT_NOCLEAR" val="0"/>
  <p:tag name="KSO_WM_UNIT_PRESET_TEXT" val="单击此处添加标题"/>
  <p:tag name="KSO_WM_UNIT_TEXT_FILL_FORE_SCHEMECOLOR_INDEX" val="6"/>
  <p:tag name="KSO_WM_UNIT_TEXT_FILL_TYPE" val="1"/>
  <p:tag name="KSO_WM_UNIT_TYPE" val="m_h_a"/>
  <p:tag name="KSO_WM_UNIT_USESOURCEFORMAT_APPLY" val="1"/>
  <p:tag name="KSO_WM_UNIT_VALUE" val="21"/>
</p:tagLst>
</file>

<file path=ppt/tags/tag3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HIGHLIGHT" val="0"/>
  <p:tag name="KSO_WM_UNIT_ID" val="diagram20187567_5*m_h_f*1_2_1"/>
  <p:tag name="KSO_WM_UNIT_INDEX" val="1_2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3"/>
  <p:tag name="KSO_WM_UNIT_TEXT_FILL_TYPE" val="1"/>
  <p:tag name="KSO_WM_UNIT_TYPE" val="m_h_f"/>
  <p:tag name="KSO_WM_UNIT_USESOURCEFORMAT_APPLY" val="1"/>
  <p:tag name="KSO_WM_UNIT_VALUE" val="27"/>
</p:tagLst>
</file>

<file path=ppt/tags/tag3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FILL_FORE_SCHEMECOLOR_INDEX" val="6"/>
  <p:tag name="KSO_WM_UNIT_FILL_TYPE" val="1"/>
  <p:tag name="KSO_WM_UNIT_HIGHLIGHT" val="0"/>
  <p:tag name="KSO_WM_UNIT_ID" val="diagram20187567_5*m_h_i*1_2_2"/>
  <p:tag name="KSO_WM_UNIT_INDEX" val="1_2_2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3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HIGHLIGHT" val="0"/>
  <p:tag name="KSO_WM_UNIT_ID" val="diagram20187567_5*m_h_i*1_2_1"/>
  <p:tag name="KSO_WM_UNIT_INDEX" val="1_2_1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3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FILL_FORE_SCHEMECOLOR_INDEX" val="16"/>
  <p:tag name="KSO_WM_UNIT_FILL_TYPE" val="1"/>
  <p:tag name="KSO_WM_UNIT_HIGHLIGHT" val="0"/>
  <p:tag name="KSO_WM_UNIT_ID" val="diagram20187567_5*m_h_i*1_3_3"/>
  <p:tag name="KSO_WM_UNIT_INDEX" val="1_3_3"/>
  <p:tag name="KSO_WM_UNIT_LAYERLEVEL" val="1_1_1"/>
  <p:tag name="KSO_WM_UNIT_LINE_FILL_TYPE" val="2"/>
  <p:tag name="KSO_WM_UNIT_LINE_FORE_SCHEMECOLOR_INDEX" val="7"/>
  <p:tag name="KSO_WM_UNIT_TEXT_FILL_FORE_SCHEMECOLOR_INDEX" val="2"/>
  <p:tag name="KSO_WM_UNIT_TEXT_FILL_TYPE" val="1"/>
  <p:tag name="KSO_WM_UNIT_TYPE" val="m_h_i"/>
  <p:tag name="KSO_WM_UNIT_USESOURCEFORMAT_APPLY" val="1"/>
</p:tagLst>
</file>

<file path=ppt/tags/tag3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HIGHLIGHT" val="0"/>
  <p:tag name="KSO_WM_UNIT_ID" val="diagram20187567_5*m_h_a*1_3_1"/>
  <p:tag name="KSO_WM_UNIT_INDEX" val="1_3_1"/>
  <p:tag name="KSO_WM_UNIT_ISCONTENTSTITLE" val="0"/>
  <p:tag name="KSO_WM_UNIT_LAYERLEVEL" val="1_1_1"/>
  <p:tag name="KSO_WM_UNIT_NOCLEAR" val="0"/>
  <p:tag name="KSO_WM_UNIT_PRESET_TEXT" val="单击此处添加标题"/>
  <p:tag name="KSO_WM_UNIT_TEXT_FILL_FORE_SCHEMECOLOR_INDEX" val="7"/>
  <p:tag name="KSO_WM_UNIT_TEXT_FILL_TYPE" val="1"/>
  <p:tag name="KSO_WM_UNIT_TYPE" val="m_h_a"/>
  <p:tag name="KSO_WM_UNIT_USESOURCEFORMAT_APPLY" val="1"/>
  <p:tag name="KSO_WM_UNIT_VALUE" val="21"/>
</p:tagLst>
</file>

<file path=ppt/tags/tag3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HIGHLIGHT" val="0"/>
  <p:tag name="KSO_WM_UNIT_ID" val="diagram20187567_5*m_h_f*1_3_1"/>
  <p:tag name="KSO_WM_UNIT_INDEX" val="1_3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3"/>
  <p:tag name="KSO_WM_UNIT_TEXT_FILL_TYPE" val="1"/>
  <p:tag name="KSO_WM_UNIT_TYPE" val="m_h_f"/>
  <p:tag name="KSO_WM_UNIT_USESOURCEFORMAT_APPLY" val="1"/>
  <p:tag name="KSO_WM_UNIT_VALUE" val="27"/>
</p:tagLst>
</file>

<file path=ppt/tags/tag3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FILL_FORE_SCHEMECOLOR_INDEX" val="7"/>
  <p:tag name="KSO_WM_UNIT_FILL_TYPE" val="1"/>
  <p:tag name="KSO_WM_UNIT_HIGHLIGHT" val="0"/>
  <p:tag name="KSO_WM_UNIT_ID" val="diagram20187567_5*m_h_i*1_3_2"/>
  <p:tag name="KSO_WM_UNIT_INDEX" val="1_3_2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4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HIGHLIGHT" val="0"/>
  <p:tag name="KSO_WM_UNIT_ID" val="diagram20187567_5*m_h_i*1_3_1"/>
  <p:tag name="KSO_WM_UNIT_INDEX" val="1_3_1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4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FILL_FORE_SCHEMECOLOR_INDEX" val="16"/>
  <p:tag name="KSO_WM_UNIT_FILL_TYPE" val="1"/>
  <p:tag name="KSO_WM_UNIT_HIGHLIGHT" val="0"/>
  <p:tag name="KSO_WM_UNIT_ID" val="diagram20187567_5*m_h_i*1_4_3"/>
  <p:tag name="KSO_WM_UNIT_INDEX" val="1_4_3"/>
  <p:tag name="KSO_WM_UNIT_LAYERLEVEL" val="1_1_1"/>
  <p:tag name="KSO_WM_UNIT_LINE_FILL_TYPE" val="2"/>
  <p:tag name="KSO_WM_UNIT_LINE_FORE_SCHEMECOLOR_INDEX" val="8"/>
  <p:tag name="KSO_WM_UNIT_TEXT_FILL_FORE_SCHEMECOLOR_INDEX" val="2"/>
  <p:tag name="KSO_WM_UNIT_TEXT_FILL_TYPE" val="1"/>
  <p:tag name="KSO_WM_UNIT_TYPE" val="m_h_i"/>
  <p:tag name="KSO_WM_UNIT_USESOURCEFORMAT_APPLY" val="1"/>
</p:tagLst>
</file>

<file path=ppt/tags/tag4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HIGHLIGHT" val="0"/>
  <p:tag name="KSO_WM_UNIT_ID" val="diagram20187567_5*m_h_a*1_4_1"/>
  <p:tag name="KSO_WM_UNIT_INDEX" val="1_4_1"/>
  <p:tag name="KSO_WM_UNIT_ISCONTENTSTITLE" val="0"/>
  <p:tag name="KSO_WM_UNIT_LAYERLEVEL" val="1_1_1"/>
  <p:tag name="KSO_WM_UNIT_NOCLEAR" val="0"/>
  <p:tag name="KSO_WM_UNIT_PRESET_TEXT" val="单击此处添加标题"/>
  <p:tag name="KSO_WM_UNIT_TEXT_FILL_FORE_SCHEMECOLOR_INDEX" val="8"/>
  <p:tag name="KSO_WM_UNIT_TEXT_FILL_TYPE" val="1"/>
  <p:tag name="KSO_WM_UNIT_TYPE" val="m_h_a"/>
  <p:tag name="KSO_WM_UNIT_USESOURCEFORMAT_APPLY" val="1"/>
  <p:tag name="KSO_WM_UNIT_VALUE" val="21"/>
</p:tagLst>
</file>

<file path=ppt/tags/tag4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HIGHLIGHT" val="0"/>
  <p:tag name="KSO_WM_UNIT_ID" val="diagram20187567_5*m_h_f*1_4_1"/>
  <p:tag name="KSO_WM_UNIT_INDEX" val="1_4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3"/>
  <p:tag name="KSO_WM_UNIT_TEXT_FILL_TYPE" val="1"/>
  <p:tag name="KSO_WM_UNIT_TYPE" val="m_h_f"/>
  <p:tag name="KSO_WM_UNIT_USESOURCEFORMAT_APPLY" val="1"/>
  <p:tag name="KSO_WM_UNIT_VALUE" val="27"/>
</p:tagLst>
</file>

<file path=ppt/tags/tag4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FILL_FORE_SCHEMECOLOR_INDEX" val="8"/>
  <p:tag name="KSO_WM_UNIT_FILL_TYPE" val="1"/>
  <p:tag name="KSO_WM_UNIT_HIGHLIGHT" val="0"/>
  <p:tag name="KSO_WM_UNIT_ID" val="diagram20187567_5*m_h_i*1_4_2"/>
  <p:tag name="KSO_WM_UNIT_INDEX" val="1_4_2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4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187567"/>
  <p:tag name="KSO_WM_UNIT_COMPATIBLE" val="0"/>
  <p:tag name="KSO_WM_UNIT_DIAGRAM_ISNUMVISUAL" val="0"/>
  <p:tag name="KSO_WM_UNIT_DIAGRAM_ISREFERUNIT" val="0"/>
  <p:tag name="KSO_WM_UNIT_DIAGRAM_SCHEMECOLOR_ID" val="3"/>
  <p:tag name="KSO_WM_UNIT_HIGHLIGHT" val="0"/>
  <p:tag name="KSO_WM_UNIT_ID" val="diagram20187567_5*m_h_i*1_4_1"/>
  <p:tag name="KSO_WM_UNIT_INDEX" val="1_4_1"/>
  <p:tag name="KSO_WM_UNIT_LAYERLEVEL" val="1_1_1"/>
  <p:tag name="KSO_WM_UNIT_TEXT_FILL_FORE_SCHEMECOLOR_INDEX" val="14"/>
  <p:tag name="KSO_WM_UNIT_TEXT_FILL_TYPE" val="1"/>
  <p:tag name="KSO_WM_UNIT_TYPE" val="m_h_i"/>
  <p:tag name="KSO_WM_UNIT_USESOURCEFORMAT_APPLY" val="1"/>
</p:tagLst>
</file>

<file path=ppt/tags/tag46.xml><?xml version="1.0" encoding="utf-8"?>
<p:tagLst xmlns:p="http://schemas.openxmlformats.org/presentationml/2006/main">
  <p:tag name="KSO_WM_UNIT_TABLE_BEAUTIFY" val="smartTable{4f9a05e8-d7eb-489d-ab7d-6e08dc44721c}"/>
</p:tagLst>
</file>

<file path=ppt/tags/tag4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4.14"/>
  <p:tag name="AS_TITLE" val="Aspose.Slides for .NET 4.0 Client Profile"/>
  <p:tag name="AS_VERSION" val="20.4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aragraphs>345</Paragraphs>
  <Slides>37</Slides>
  <Notes>7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21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baseType="lpstr" size="59">
      <vt:lpstr>Arial</vt:lpstr>
      <vt:lpstr>Calibri Light</vt:lpstr>
      <vt:lpstr>Calibri</vt:lpstr>
      <vt:lpstr>宋体</vt:lpstr>
      <vt:lpstr>黑体</vt:lpstr>
      <vt:lpstr>华康标题宋W9</vt:lpstr>
      <vt:lpstr>华文行楷</vt:lpstr>
      <vt:lpstr>楷体</vt:lpstr>
      <vt:lpstr>仿宋</vt:lpstr>
      <vt:lpstr>方正清刻本悦宋简体</vt:lpstr>
      <vt:lpstr>方正小标宋_GBK</vt:lpstr>
      <vt:lpstr>Times New Roman</vt:lpstr>
      <vt:lpstr>隶书</vt:lpstr>
      <vt:lpstr>Kabob</vt:lpstr>
      <vt:lpstr>Verdana</vt:lpstr>
      <vt:lpstr>方正启体_GBK</vt:lpstr>
      <vt:lpstr>微软雅黑</vt:lpstr>
      <vt:lpstr>方正北魏楷书简体</vt:lpstr>
      <vt:lpstr>PMingLiU</vt:lpstr>
      <vt:lpstr>经典繁颜体</vt:lpstr>
      <vt:lpstr>方正粗黑宋简体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20.0400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2020-12-21T11:00:29.929</cp:lastPrinted>
  <dcterms:created xsi:type="dcterms:W3CDTF">2020-12-21T11:00:29Z</dcterms:created>
  <dcterms:modified xsi:type="dcterms:W3CDTF">2020-12-21T03:00:30Z</dcterms:modified>
</cp:coreProperties>
</file>