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sldIdLst>
    <p:sldId id="1061" r:id="rId3"/>
    <p:sldId id="257" r:id="rId4"/>
    <p:sldId id="388" r:id="rId5"/>
    <p:sldId id="368" r:id="rId6"/>
    <p:sldId id="389" r:id="rId7"/>
    <p:sldId id="391" r:id="rId8"/>
    <p:sldId id="400" r:id="rId9"/>
    <p:sldId id="390" r:id="rId10"/>
    <p:sldId id="1045" r:id="rId11"/>
    <p:sldId id="395" r:id="rId12"/>
    <p:sldId id="402" r:id="rId13"/>
    <p:sldId id="1067" r:id="rId14"/>
    <p:sldId id="397" r:id="rId15"/>
    <p:sldId id="371" r:id="rId16"/>
    <p:sldId id="699" r:id="rId17"/>
    <p:sldId id="399" r:id="rId1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50000"/>
      </a:spcBef>
      <a:spcAft>
        <a:spcPct val="0"/>
      </a:spcAft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1pPr>
    <a:lvl2pPr marL="457200" algn="l" rtl="0" fontAlgn="base">
      <a:spcBef>
        <a:spcPct val="50000"/>
      </a:spcBef>
      <a:spcAft>
        <a:spcPct val="0"/>
      </a:spcAft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2pPr>
    <a:lvl3pPr marL="914400" algn="l" rtl="0" fontAlgn="base">
      <a:spcBef>
        <a:spcPct val="50000"/>
      </a:spcBef>
      <a:spcAft>
        <a:spcPct val="0"/>
      </a:spcAft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3pPr>
    <a:lvl4pPr marL="1371600" algn="l" rtl="0" fontAlgn="base">
      <a:spcBef>
        <a:spcPct val="50000"/>
      </a:spcBef>
      <a:spcAft>
        <a:spcPct val="0"/>
      </a:spcAft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4pPr>
    <a:lvl5pPr marL="1828800" algn="l" rtl="0" fontAlgn="base">
      <a:spcBef>
        <a:spcPct val="50000"/>
      </a:spcBef>
      <a:spcAft>
        <a:spcPct val="0"/>
      </a:spcAft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6pPr>
    <a:lvl7pPr marL="2743200" algn="l" defTabSz="914400" rtl="0" eaLnBrk="1" latinLnBrk="0" hangingPunct="1"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7pPr>
    <a:lvl8pPr marL="3200400" algn="l" defTabSz="914400" rtl="0" eaLnBrk="1" latinLnBrk="0" hangingPunct="1"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8pPr>
    <a:lvl9pPr marL="3657600" algn="l" defTabSz="914400" rtl="0" eaLnBrk="1" latinLnBrk="0" hangingPunct="1">
      <a:defRPr kumimoji="1" sz="3200" b="1" kern="120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ECE1"/>
    <a:srgbClr val="953735"/>
    <a:srgbClr val="FEF7FE"/>
    <a:srgbClr val="0000CC"/>
    <a:srgbClr val="000066"/>
    <a:srgbClr val="FFCCFF"/>
    <a:srgbClr val="BCD7DA"/>
    <a:srgbClr val="006600"/>
    <a:srgbClr val="FF33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92" autoAdjust="0"/>
    <p:restoredTop sz="94660" autoAdjust="0"/>
  </p:normalViewPr>
  <p:slideViewPr>
    <p:cSldViewPr>
      <p:cViewPr varScale="1">
        <p:scale>
          <a:sx n="114" d="100"/>
          <a:sy n="114" d="100"/>
        </p:scale>
        <p:origin x="164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notesMaster" Target="notesMasters/notesMaster1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spcBef>
                <a:spcPct val="0"/>
              </a:spcBef>
              <a:defRPr sz="1200" b="0">
                <a:ea typeface="宋体" panose="02010600030101010101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spcBef>
                <a:spcPct val="0"/>
              </a:spcBef>
              <a:defRPr sz="1200" b="0">
                <a:ea typeface="宋体" panose="02010600030101010101" pitchFamily="2" charset="-122"/>
              </a:defRPr>
            </a:lvl1pPr>
          </a:lstStyle>
          <a:p>
            <a:endParaRPr lang="en-US" altLang="zh-CN"/>
          </a:p>
        </p:txBody>
      </p:sp>
      <p:sp>
        <p:nvSpPr>
          <p:cNvPr id="419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19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spcBef>
                <a:spcPct val="0"/>
              </a:spcBef>
              <a:defRPr sz="1200" b="0">
                <a:ea typeface="宋体" panose="02010600030101010101" pitchFamily="2" charset="-122"/>
              </a:defRPr>
            </a:lvl1pPr>
          </a:lstStyle>
          <a:p>
            <a:endParaRPr lang="en-US" altLang="zh-CN"/>
          </a:p>
        </p:txBody>
      </p:sp>
      <p:sp>
        <p:nvSpPr>
          <p:cNvPr id="419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>
              <a:spcBef>
                <a:spcPct val="0"/>
              </a:spcBef>
              <a:defRPr sz="1200" b="0">
                <a:ea typeface="宋体" panose="02010600030101010101" pitchFamily="2" charset="-122"/>
              </a:defRPr>
            </a:lvl1pPr>
          </a:lstStyle>
          <a:p>
            <a:fld id="{F0C69A0D-6642-4387-BCCE-3BAA40493D83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3581400" y="685800"/>
            <a:ext cx="5561013" cy="3352800"/>
          </a:xfrm>
        </p:spPr>
        <p:txBody>
          <a:bodyPr/>
          <a:lstStyle>
            <a:lvl1pPr>
              <a:defRPr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zh-CN" altLang="en-US" noProof="0"/>
              <a:t>单击此处编辑母版标题样式</a:t>
            </a:r>
            <a:endParaRPr lang="zh-CN" altLang="en-US" noProof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5181600" y="4038600"/>
            <a:ext cx="3960813" cy="1752600"/>
          </a:xfrm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>
            <a:lvl1pPr marL="0" indent="0" algn="ctr">
              <a:buFont typeface="Wingdings" panose="05000000000000000000" pitchFamily="2" charset="2"/>
              <a:buNone/>
              <a:defRPr>
                <a:solidFill>
                  <a:schemeClr val="bg2"/>
                </a:solidFill>
              </a:defRPr>
            </a:lvl1pPr>
          </a:lstStyle>
          <a:p>
            <a:pPr lvl="0"/>
            <a:r>
              <a:rPr lang="zh-CN" altLang="en-US" noProof="0"/>
              <a:t>单击此处编辑母版副标题样式</a:t>
            </a:r>
            <a:endParaRPr lang="zh-CN" altLang="en-US" noProof="0"/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>
                <a:solidFill>
                  <a:srgbClr val="EAEAEA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>
                <a:solidFill>
                  <a:srgbClr val="EAEAEA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>
                <a:solidFill>
                  <a:srgbClr val="EAEAEA"/>
                </a:solidFill>
              </a:defRPr>
            </a:lvl1pPr>
          </a:lstStyle>
          <a:p>
            <a:fld id="{04EB568D-1977-47DA-BA91-32D498BA90AB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BF6786-813D-4507-A5B7-79C288311F5A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B0802F-00CA-406D-8BAA-CF699102526A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371600" y="1981200"/>
            <a:ext cx="37338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257800" y="1981200"/>
            <a:ext cx="37338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93461B-B825-4AA8-9716-9F7DBA36380C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EB8988-A2BA-4552-BE30-0EB1EB2F6346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0BB18B-841D-4DF5-9B6C-0D00BE348CE7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FFF34F-E93D-436D-90CF-A532404B692E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215664-6C57-4D88-8D2B-78164485FC99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C9F162-EA26-4C4E-85C5-B6A8A034948C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2E6745-9964-41FB-AB47-360010B4D459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86600" y="533400"/>
            <a:ext cx="1905000" cy="55626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371600" y="533400"/>
            <a:ext cx="5562600" cy="55626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28E4EF-0E79-4F8F-BCE0-BC7F43198D07}" type="slidenum">
              <a:rPr lang="zh-CN" altLang="en-US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jpe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71600" y="533400"/>
            <a:ext cx="7543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676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kumimoji="0" sz="1400" b="0">
                <a:ea typeface="+mn-ea"/>
              </a:defRPr>
            </a:lvl1pPr>
          </a:lstStyle>
          <a:p>
            <a:endParaRPr lang="en-US" altLang="zh-CN"/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3429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kumimoji="0" sz="1400" b="0">
                <a:ea typeface="+mn-ea"/>
              </a:defRPr>
            </a:lvl1pPr>
          </a:lstStyle>
          <a:p>
            <a:endParaRPr lang="en-US" altLang="zh-CN"/>
          </a:p>
        </p:txBody>
      </p:sp>
      <p:sp>
        <p:nvSpPr>
          <p:cNvPr id="34821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kumimoji="0" sz="1400" b="0">
                <a:ea typeface="+mn-ea"/>
              </a:defRPr>
            </a:lvl1pPr>
          </a:lstStyle>
          <a:p>
            <a:fld id="{FD4BEDAF-FA62-4513-9719-6FBC2CE701A8}" type="slidenum">
              <a:rPr lang="zh-CN" altLang="en-US"/>
            </a:fld>
            <a:endParaRPr lang="en-US" altLang="zh-CN"/>
          </a:p>
        </p:txBody>
      </p:sp>
      <p:pic>
        <p:nvPicPr>
          <p:cNvPr id="34822" name="Picture 6" descr="strtegic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3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1600" y="1981200"/>
            <a:ext cx="76200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w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SzPct val="9500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jpeg"/><Relationship Id="rId1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GIF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4.jpeg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文本框 6145"/>
          <p:cNvSpPr txBox="1"/>
          <p:nvPr/>
        </p:nvSpPr>
        <p:spPr>
          <a:xfrm>
            <a:off x="2627313" y="404813"/>
            <a:ext cx="38163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第二次工业革命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47" name="文本框 6146"/>
          <p:cNvSpPr txBox="1"/>
          <p:nvPr/>
        </p:nvSpPr>
        <p:spPr>
          <a:xfrm>
            <a:off x="574675" y="1989138"/>
            <a:ext cx="8569325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、资本主义国家生产力获得突飞猛进的发展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48" name="文本框 6147"/>
          <p:cNvSpPr txBox="1"/>
          <p:nvPr/>
        </p:nvSpPr>
        <p:spPr>
          <a:xfrm>
            <a:off x="0" y="5226050"/>
            <a:ext cx="248443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36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49" name="下箭头 6148"/>
          <p:cNvSpPr/>
          <p:nvPr/>
        </p:nvSpPr>
        <p:spPr>
          <a:xfrm>
            <a:off x="3924300" y="1125538"/>
            <a:ext cx="576263" cy="935037"/>
          </a:xfrm>
          <a:prstGeom prst="downArrow">
            <a:avLst>
              <a:gd name="adj1" fmla="val 50000"/>
              <a:gd name="adj2" fmla="val 40564"/>
            </a:avLst>
          </a:prstGeom>
          <a:solidFill>
            <a:srgbClr val="0000FF"/>
          </a:solidFill>
          <a:ln w="12700" cap="sq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150" name="下箭头 6149"/>
          <p:cNvSpPr/>
          <p:nvPr/>
        </p:nvSpPr>
        <p:spPr>
          <a:xfrm>
            <a:off x="3924300" y="2708275"/>
            <a:ext cx="576263" cy="935038"/>
          </a:xfrm>
          <a:prstGeom prst="downArrow">
            <a:avLst>
              <a:gd name="adj1" fmla="val 50000"/>
              <a:gd name="adj2" fmla="val 40564"/>
            </a:avLst>
          </a:prstGeom>
          <a:solidFill>
            <a:srgbClr val="0000FF"/>
          </a:solidFill>
          <a:ln w="12700" cap="sq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151" name="文本框 6150"/>
          <p:cNvSpPr txBox="1"/>
          <p:nvPr/>
        </p:nvSpPr>
        <p:spPr>
          <a:xfrm>
            <a:off x="395288" y="3644900"/>
            <a:ext cx="8856662" cy="1463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2、主要资本主义国家向</a:t>
            </a:r>
            <a:r>
              <a:rPr lang="zh-CN" altLang="en-US" sz="3600" b="1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垄断资本主义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过渡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             （帝国主义）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52" name="矩形 6151"/>
          <p:cNvSpPr/>
          <p:nvPr/>
        </p:nvSpPr>
        <p:spPr>
          <a:xfrm>
            <a:off x="611188" y="5157788"/>
            <a:ext cx="7993062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2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帝国主义国家的主要特征就是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对外侵略扩张，争霸世界</a:t>
            </a: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。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53" name="文本框 6152"/>
          <p:cNvSpPr txBox="1"/>
          <p:nvPr/>
        </p:nvSpPr>
        <p:spPr>
          <a:xfrm>
            <a:off x="2484438" y="2924175"/>
            <a:ext cx="42481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b="1">
                <a:latin typeface="Times New Roman" panose="02020603050405020304" pitchFamily="18" charset="0"/>
              </a:rPr>
              <a:t>(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垄断           出现</a:t>
            </a:r>
            <a:r>
              <a:rPr lang="zh-CN" altLang="en-US" b="1" dirty="0">
                <a:latin typeface="Times New Roman" panose="02020603050405020304" pitchFamily="18" charset="0"/>
              </a:rPr>
              <a:t>）</a:t>
            </a:r>
            <a:endParaRPr lang="zh-CN" altLang="en-US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ldLvl="0"/>
      <p:bldP spid="6147" grpId="0" bldLvl="0"/>
      <p:bldP spid="6151" grpId="0" bldLvl="0"/>
      <p:bldP spid="6152" grpId="0" bldLvl="0"/>
      <p:bldP spid="6153" grpId="0" bldLvl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66" name="Group 50"/>
          <p:cNvGrpSpPr/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6147" name="Picture 3" descr="日德兰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148" name="WordArt 4"/>
            <p:cNvSpPr>
              <a:spLocks noChangeArrowheads="1" noChangeShapeType="1" noTextEdit="1"/>
            </p:cNvSpPr>
            <p:nvPr/>
          </p:nvSpPr>
          <p:spPr bwMode="auto">
            <a:xfrm>
              <a:off x="816" y="890"/>
              <a:ext cx="4512" cy="2592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CascadeUp">
                <a:avLst>
                  <a:gd name="adj" fmla="val 44444"/>
                </a:avLst>
              </a:prstTxWarp>
              <a:scene3d>
                <a:camera prst="legacyObliqueTopLeft"/>
                <a:lightRig rig="legacyHarsh3" dir="t"/>
              </a:scene3d>
              <a:sp3d extrusionH="430200" prstMaterial="legacyMatte">
                <a:extrusionClr>
                  <a:srgbClr val="FF6600"/>
                </a:extrusionClr>
                <a:contourClr>
                  <a:srgbClr val="FFE701"/>
                </a:contourClr>
              </a:sp3d>
            </a:bodyPr>
            <a:lstStyle/>
            <a:p>
              <a:pPr algn="ctr"/>
              <a:r>
                <a:rPr lang="zh-CN" altLang="en-US" sz="3600" kern="10">
                  <a:ln w="9525">
                    <a:round/>
                  </a:ln>
                  <a:gradFill rotWithShape="0">
                    <a:gsLst>
                      <a:gs pos="0">
                        <a:srgbClr val="FFE701"/>
                      </a:gs>
                      <a:gs pos="100000">
                        <a:srgbClr val="FE3E02"/>
                      </a:gs>
                    </a:gsLst>
                    <a:lin ang="5400000" scaled="1"/>
                  </a:gradFill>
                  <a:latin typeface="宋体" panose="02010600030101010101" pitchFamily="2" charset="-122"/>
                  <a:ea typeface="宋体" panose="02010600030101010101" pitchFamily="2" charset="-122"/>
                </a:rPr>
                <a:t>第一次世界大战</a:t>
              </a:r>
              <a:endParaRPr lang="zh-CN" altLang="en-US" sz="3600" kern="1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8546" name="Group 2"/>
          <p:cNvGraphicFramePr>
            <a:graphicFrameLocks noGrp="1"/>
          </p:cNvGraphicFramePr>
          <p:nvPr/>
        </p:nvGraphicFramePr>
        <p:xfrm>
          <a:off x="4623" y="-23106"/>
          <a:ext cx="9139377" cy="4170526"/>
        </p:xfrm>
        <a:graphic>
          <a:graphicData uri="http://schemas.openxmlformats.org/drawingml/2006/table">
            <a:tbl>
              <a:tblPr/>
              <a:tblGrid>
                <a:gridCol w="3562808"/>
                <a:gridCol w="1373166"/>
                <a:gridCol w="1415119"/>
                <a:gridCol w="1394142"/>
                <a:gridCol w="1394142"/>
              </a:tblGrid>
              <a:tr h="70079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项  目</a:t>
                      </a:r>
                      <a:endParaRPr kumimoji="0" lang="zh-CN" altLang="en-US" sz="3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英</a:t>
                      </a:r>
                      <a:endParaRPr kumimoji="0" lang="zh-CN" altLang="en-US" sz="3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德</a:t>
                      </a:r>
                      <a:endParaRPr kumimoji="0" lang="zh-CN" altLang="en-US" sz="3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法</a:t>
                      </a:r>
                      <a:endParaRPr kumimoji="0" lang="zh-CN" altLang="en-US" sz="3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美</a:t>
                      </a:r>
                      <a:endParaRPr kumimoji="0" lang="zh-CN" altLang="en-US" sz="3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979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1870</a:t>
                      </a: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年</a:t>
                      </a: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-1913</a:t>
                      </a: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年</a:t>
                      </a:r>
                      <a:endParaRPr kumimoji="0" lang="zh-CN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工业增长速度</a:t>
                      </a:r>
                      <a:endParaRPr kumimoji="0" lang="zh-CN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1.3</a:t>
                      </a: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倍</a:t>
                      </a:r>
                      <a:endParaRPr kumimoji="0" lang="zh-CN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4.6</a:t>
                      </a: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倍</a:t>
                      </a:r>
                      <a:endParaRPr kumimoji="0" lang="zh-CN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1.9</a:t>
                      </a: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倍</a:t>
                      </a:r>
                      <a:endParaRPr kumimoji="0" lang="zh-CN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8.1</a:t>
                      </a: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倍</a:t>
                      </a:r>
                      <a:endParaRPr kumimoji="0" lang="zh-CN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979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1913</a:t>
                      </a: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年工业产量</a:t>
                      </a: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所占位置</a:t>
                      </a: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第三</a:t>
                      </a:r>
                      <a:endParaRPr kumimoji="0" lang="zh-CN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第二</a:t>
                      </a:r>
                      <a:endParaRPr kumimoji="0" lang="zh-CN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第四</a:t>
                      </a:r>
                      <a:endParaRPr kumimoji="0" lang="zh-CN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第一</a:t>
                      </a:r>
                      <a:endParaRPr kumimoji="0" lang="zh-CN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013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1913</a:t>
                      </a:r>
                      <a:r>
                        <a:rPr kumimoji="0" lang="zh-CN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年殖民地面积所占位置</a:t>
                      </a:r>
                      <a:endParaRPr kumimoji="0" lang="zh-CN" altLang="en-US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第一</a:t>
                      </a:r>
                      <a:endParaRPr kumimoji="0" lang="zh-CN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第四</a:t>
                      </a:r>
                      <a:endParaRPr kumimoji="0" lang="zh-CN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第二</a:t>
                      </a:r>
                      <a:endParaRPr kumimoji="0" lang="zh-CN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第五</a:t>
                      </a:r>
                      <a:endParaRPr kumimoji="0" lang="zh-CN" altLang="en-US" sz="3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anose="02010609060101010101" pitchFamily="49" charset="-122"/>
                        <a:ea typeface="楷体" panose="02010609060101010101" pitchFamily="49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椭圆 3"/>
          <p:cNvSpPr/>
          <p:nvPr/>
        </p:nvSpPr>
        <p:spPr bwMode="auto">
          <a:xfrm>
            <a:off x="7956376" y="2132856"/>
            <a:ext cx="1008112" cy="720080"/>
          </a:xfrm>
          <a:prstGeom prst="ellipse">
            <a:avLst/>
          </a:prstGeom>
          <a:noFill/>
          <a:ln w="31750" cap="sq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" name="椭圆 12"/>
          <p:cNvSpPr/>
          <p:nvPr/>
        </p:nvSpPr>
        <p:spPr bwMode="auto">
          <a:xfrm>
            <a:off x="5148064" y="2132856"/>
            <a:ext cx="1008112" cy="720080"/>
          </a:xfrm>
          <a:prstGeom prst="ellipse">
            <a:avLst/>
          </a:prstGeom>
          <a:noFill/>
          <a:ln w="31750" cap="sq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" name="椭圆 13"/>
          <p:cNvSpPr/>
          <p:nvPr/>
        </p:nvSpPr>
        <p:spPr bwMode="auto">
          <a:xfrm>
            <a:off x="6588224" y="3284984"/>
            <a:ext cx="1008112" cy="720080"/>
          </a:xfrm>
          <a:prstGeom prst="ellipse">
            <a:avLst/>
          </a:prstGeom>
          <a:noFill/>
          <a:ln w="31750" cap="sq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" name="椭圆 14"/>
          <p:cNvSpPr/>
          <p:nvPr/>
        </p:nvSpPr>
        <p:spPr bwMode="auto">
          <a:xfrm>
            <a:off x="3779912" y="3284984"/>
            <a:ext cx="1008112" cy="720080"/>
          </a:xfrm>
          <a:prstGeom prst="ellipse">
            <a:avLst/>
          </a:prstGeom>
          <a:noFill/>
          <a:ln w="31750" cap="sq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95536" y="4437112"/>
            <a:ext cx="1944216" cy="2123658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400" b="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上表说明什么问题？</a:t>
            </a:r>
            <a:endParaRPr lang="zh-CN" altLang="en-US" sz="4400" b="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右箭头 5"/>
          <p:cNvSpPr/>
          <p:nvPr/>
        </p:nvSpPr>
        <p:spPr bwMode="auto">
          <a:xfrm>
            <a:off x="3021195" y="5174905"/>
            <a:ext cx="3168352" cy="648072"/>
          </a:xfrm>
          <a:prstGeom prst="rightArrow">
            <a:avLst/>
          </a:prstGeom>
          <a:solidFill>
            <a:schemeClr val="tx2"/>
          </a:solidFill>
          <a:ln w="12700" cap="sq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876256" y="4437112"/>
            <a:ext cx="1944216" cy="2123658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400" b="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实力与殖民地成反比</a:t>
            </a:r>
            <a:endParaRPr lang="zh-CN" altLang="en-US" sz="4400" b="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96410" y="4446240"/>
            <a:ext cx="1944216" cy="2123658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400" b="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会产生怎样的后果？</a:t>
            </a:r>
            <a:endParaRPr lang="zh-CN" altLang="en-US" sz="4400" b="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867011" y="4446240"/>
            <a:ext cx="1944216" cy="2123658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400" b="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列强加紧争夺殖民地</a:t>
            </a:r>
            <a:endParaRPr lang="zh-CN" altLang="en-US" sz="4400" b="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4" grpId="0" animBg="1"/>
      <p:bldP spid="15" grpId="0" animBg="1"/>
      <p:bldP spid="5" grpId="0" animBg="1"/>
      <p:bldP spid="6" grpId="0" animBg="1"/>
      <p:bldP spid="18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3300" name="Group 4"/>
          <p:cNvGrpSpPr/>
          <p:nvPr/>
        </p:nvGrpSpPr>
        <p:grpSpPr bwMode="auto">
          <a:xfrm>
            <a:off x="1655676" y="3401766"/>
            <a:ext cx="5832648" cy="2499633"/>
            <a:chOff x="-916" y="2736"/>
            <a:chExt cx="3146" cy="1391"/>
          </a:xfrm>
        </p:grpSpPr>
        <p:sp>
          <p:nvSpPr>
            <p:cNvPr id="183301" name="AutoShape 5"/>
            <p:cNvSpPr>
              <a:spLocks noChangeArrowheads="1"/>
            </p:cNvSpPr>
            <p:nvPr/>
          </p:nvSpPr>
          <p:spPr bwMode="auto">
            <a:xfrm>
              <a:off x="-916" y="2736"/>
              <a:ext cx="3146" cy="1391"/>
            </a:xfrm>
            <a:prstGeom prst="cloudCallout">
              <a:avLst>
                <a:gd name="adj1" fmla="val -48685"/>
                <a:gd name="adj2" fmla="val 32417"/>
              </a:avLst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spcBef>
                  <a:spcPct val="0"/>
                </a:spcBef>
              </a:pPr>
              <a:endParaRPr lang="zh-CN" altLang="en-US" sz="2400" b="0">
                <a:ea typeface="宋体" panose="02010600030101010101" pitchFamily="2" charset="-122"/>
              </a:endParaRPr>
            </a:p>
          </p:txBody>
        </p:sp>
        <p:sp>
          <p:nvSpPr>
            <p:cNvPr id="183302" name="Text Box 6"/>
            <p:cNvSpPr txBox="1">
              <a:spLocks noChangeArrowheads="1"/>
            </p:cNvSpPr>
            <p:nvPr/>
          </p:nvSpPr>
          <p:spPr bwMode="auto">
            <a:xfrm>
              <a:off x="-542" y="3139"/>
              <a:ext cx="2500" cy="394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sz="4000" dirty="0">
                  <a:solidFill>
                    <a:srgbClr val="CCFF33"/>
                  </a:solidFill>
                  <a:ea typeface="宋体" panose="02010600030101010101" pitchFamily="2" charset="-122"/>
                </a:rPr>
                <a:t>渴 望 更 多 殖 民 地</a:t>
              </a:r>
              <a:endParaRPr lang="zh-CN" altLang="en-US" sz="4000" dirty="0">
                <a:solidFill>
                  <a:srgbClr val="CCFF33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0" y="0"/>
            <a:ext cx="9144000" cy="2800767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zh-CN" altLang="en-US" b="0" dirty="0">
                <a:latin typeface="+mn-ea"/>
                <a:ea typeface="+mn-ea"/>
              </a:rPr>
              <a:t>德国人向自己的一个邻国让出陆地，向另一个让出海洋，而给自己留下一钱不值的天空，这样的时代一去不复返了！</a:t>
            </a:r>
            <a:r>
              <a:rPr lang="en-US" altLang="zh-CN" b="0" dirty="0">
                <a:latin typeface="+mn-ea"/>
                <a:ea typeface="+mn-ea"/>
              </a:rPr>
              <a:t>••••••</a:t>
            </a:r>
            <a:r>
              <a:rPr lang="zh-CN" altLang="en-US" b="0" dirty="0">
                <a:latin typeface="+mn-ea"/>
                <a:ea typeface="+mn-ea"/>
              </a:rPr>
              <a:t>我们也要给自己一块光明之地，一块阳光下的地盘。</a:t>
            </a:r>
            <a:endParaRPr lang="zh-CN" altLang="en-US" b="0" dirty="0">
              <a:latin typeface="+mn-ea"/>
              <a:ea typeface="+mn-ea"/>
            </a:endParaRPr>
          </a:p>
          <a:p>
            <a:pPr indent="457200" algn="just"/>
            <a:r>
              <a:rPr lang="zh-CN" altLang="en-US" b="0" dirty="0">
                <a:latin typeface="+mn-ea"/>
                <a:ea typeface="+mn-ea"/>
              </a:rPr>
              <a:t>                       </a:t>
            </a:r>
            <a:r>
              <a:rPr lang="en-US" altLang="zh-CN" b="0" dirty="0">
                <a:latin typeface="+mn-ea"/>
                <a:ea typeface="+mn-ea"/>
              </a:rPr>
              <a:t>——</a:t>
            </a:r>
            <a:r>
              <a:rPr lang="zh-CN" altLang="en-US" b="0" dirty="0">
                <a:latin typeface="+mn-ea"/>
                <a:ea typeface="+mn-ea"/>
              </a:rPr>
              <a:t>德国外长皮洛夫</a:t>
            </a:r>
            <a:endParaRPr lang="zh-CN" altLang="en-US" b="0" dirty="0">
              <a:latin typeface="+mn-ea"/>
              <a:ea typeface="+mn-ea"/>
            </a:endParaRPr>
          </a:p>
        </p:txBody>
      </p:sp>
      <p:sp>
        <p:nvSpPr>
          <p:cNvPr id="10" name="椭圆 9"/>
          <p:cNvSpPr/>
          <p:nvPr/>
        </p:nvSpPr>
        <p:spPr bwMode="auto">
          <a:xfrm>
            <a:off x="4103948" y="1484784"/>
            <a:ext cx="936104" cy="576064"/>
          </a:xfrm>
          <a:prstGeom prst="ellipse">
            <a:avLst/>
          </a:prstGeom>
          <a:noFill/>
          <a:ln w="28575" cap="sq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750"/>
                                        <p:tgtEl>
                                          <p:spTgt spid="183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msotw9_temp0"/>
          <p:cNvPicPr>
            <a:picLocks noChangeAspect="1" noChangeArrowheads="1"/>
          </p:cNvPicPr>
          <p:nvPr/>
        </p:nvPicPr>
        <p:blipFill>
          <a:blip r:embed="rId1">
            <a:lum bright="-30000" contras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115"/>
            <a:ext cx="9144000" cy="686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11619" name="Group 3"/>
          <p:cNvGrpSpPr/>
          <p:nvPr/>
        </p:nvGrpSpPr>
        <p:grpSpPr bwMode="auto">
          <a:xfrm>
            <a:off x="1386214" y="1769025"/>
            <a:ext cx="6425571" cy="2343480"/>
            <a:chOff x="1081" y="1158"/>
            <a:chExt cx="3684" cy="1420"/>
          </a:xfrm>
        </p:grpSpPr>
        <p:sp>
          <p:nvSpPr>
            <p:cNvPr id="111620" name="Oval 4"/>
            <p:cNvSpPr>
              <a:spLocks noChangeArrowheads="1"/>
            </p:cNvSpPr>
            <p:nvPr/>
          </p:nvSpPr>
          <p:spPr bwMode="auto">
            <a:xfrm>
              <a:off x="1696" y="2304"/>
              <a:ext cx="363" cy="274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1621" name="Oval 5"/>
            <p:cNvSpPr>
              <a:spLocks noChangeArrowheads="1"/>
            </p:cNvSpPr>
            <p:nvPr/>
          </p:nvSpPr>
          <p:spPr bwMode="auto">
            <a:xfrm>
              <a:off x="1081" y="1158"/>
              <a:ext cx="334" cy="288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1622" name="Oval 6"/>
            <p:cNvSpPr>
              <a:spLocks noChangeArrowheads="1"/>
            </p:cNvSpPr>
            <p:nvPr/>
          </p:nvSpPr>
          <p:spPr bwMode="auto">
            <a:xfrm>
              <a:off x="4404" y="1322"/>
              <a:ext cx="361" cy="288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1623" name="Line 7"/>
            <p:cNvSpPr>
              <a:spLocks noChangeShapeType="1"/>
            </p:cNvSpPr>
            <p:nvPr/>
          </p:nvSpPr>
          <p:spPr bwMode="auto">
            <a:xfrm>
              <a:off x="1291" y="1446"/>
              <a:ext cx="437" cy="906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1624" name="Line 8"/>
            <p:cNvSpPr>
              <a:spLocks noChangeShapeType="1"/>
            </p:cNvSpPr>
            <p:nvPr/>
          </p:nvSpPr>
          <p:spPr bwMode="auto">
            <a:xfrm flipV="1">
              <a:off x="2059" y="1610"/>
              <a:ext cx="2508" cy="822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1625" name="Line 9"/>
            <p:cNvSpPr>
              <a:spLocks noChangeShapeType="1"/>
            </p:cNvSpPr>
            <p:nvPr/>
          </p:nvSpPr>
          <p:spPr bwMode="auto">
            <a:xfrm flipH="1" flipV="1">
              <a:off x="1421" y="1283"/>
              <a:ext cx="3146" cy="39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111626" name="Group 10"/>
          <p:cNvGrpSpPr/>
          <p:nvPr/>
        </p:nvGrpSpPr>
        <p:grpSpPr bwMode="auto">
          <a:xfrm>
            <a:off x="4114800" y="2576685"/>
            <a:ext cx="1981200" cy="2057400"/>
            <a:chOff x="2640" y="1632"/>
            <a:chExt cx="1248" cy="1296"/>
          </a:xfrm>
        </p:grpSpPr>
        <p:grpSp>
          <p:nvGrpSpPr>
            <p:cNvPr id="111627" name="Group 11"/>
            <p:cNvGrpSpPr/>
            <p:nvPr/>
          </p:nvGrpSpPr>
          <p:grpSpPr bwMode="auto">
            <a:xfrm>
              <a:off x="2640" y="1632"/>
              <a:ext cx="1248" cy="1296"/>
              <a:chOff x="2640" y="1632"/>
              <a:chExt cx="1248" cy="1296"/>
            </a:xfrm>
          </p:grpSpPr>
          <p:sp>
            <p:nvSpPr>
              <p:cNvPr id="111628" name="Oval 12"/>
              <p:cNvSpPr>
                <a:spLocks noChangeArrowheads="1"/>
              </p:cNvSpPr>
              <p:nvPr/>
            </p:nvSpPr>
            <p:spPr bwMode="auto">
              <a:xfrm>
                <a:off x="2640" y="2640"/>
                <a:ext cx="432" cy="288"/>
              </a:xfrm>
              <a:prstGeom prst="ellipse">
                <a:avLst/>
              </a:prstGeom>
              <a:noFill/>
              <a:ln w="57150">
                <a:solidFill>
                  <a:srgbClr val="003399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111629" name="Oval 13"/>
              <p:cNvSpPr>
                <a:spLocks noChangeArrowheads="1"/>
              </p:cNvSpPr>
              <p:nvPr/>
            </p:nvSpPr>
            <p:spPr bwMode="auto">
              <a:xfrm>
                <a:off x="3360" y="2352"/>
                <a:ext cx="528" cy="288"/>
              </a:xfrm>
              <a:prstGeom prst="ellipse">
                <a:avLst/>
              </a:prstGeom>
              <a:noFill/>
              <a:ln w="57150">
                <a:solidFill>
                  <a:srgbClr val="003399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111630" name="Oval 14"/>
              <p:cNvSpPr>
                <a:spLocks noChangeArrowheads="1"/>
              </p:cNvSpPr>
              <p:nvPr/>
            </p:nvSpPr>
            <p:spPr bwMode="auto">
              <a:xfrm>
                <a:off x="2640" y="1632"/>
                <a:ext cx="432" cy="288"/>
              </a:xfrm>
              <a:prstGeom prst="ellipse">
                <a:avLst/>
              </a:prstGeom>
              <a:noFill/>
              <a:ln w="57150">
                <a:solidFill>
                  <a:srgbClr val="003399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111631" name="Line 15"/>
              <p:cNvSpPr>
                <a:spLocks noChangeShapeType="1"/>
              </p:cNvSpPr>
              <p:nvPr/>
            </p:nvSpPr>
            <p:spPr bwMode="auto">
              <a:xfrm>
                <a:off x="3072" y="1824"/>
                <a:ext cx="528" cy="528"/>
              </a:xfrm>
              <a:prstGeom prst="line">
                <a:avLst/>
              </a:prstGeom>
              <a:noFill/>
              <a:ln w="57150">
                <a:solidFill>
                  <a:srgbClr val="003399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111632" name="Line 16"/>
              <p:cNvSpPr>
                <a:spLocks noChangeShapeType="1"/>
              </p:cNvSpPr>
              <p:nvPr/>
            </p:nvSpPr>
            <p:spPr bwMode="auto">
              <a:xfrm>
                <a:off x="2832" y="1920"/>
                <a:ext cx="5" cy="720"/>
              </a:xfrm>
              <a:prstGeom prst="line">
                <a:avLst/>
              </a:prstGeom>
              <a:noFill/>
              <a:ln w="57150">
                <a:solidFill>
                  <a:srgbClr val="003399"/>
                </a:solidFill>
                <a:rou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11633" name="Line 17"/>
            <p:cNvSpPr>
              <a:spLocks noChangeShapeType="1"/>
            </p:cNvSpPr>
            <p:nvPr/>
          </p:nvSpPr>
          <p:spPr bwMode="auto">
            <a:xfrm flipV="1">
              <a:off x="3072" y="2544"/>
              <a:ext cx="288" cy="192"/>
            </a:xfrm>
            <a:prstGeom prst="line">
              <a:avLst/>
            </a:prstGeom>
            <a:noFill/>
            <a:ln w="57150">
              <a:solidFill>
                <a:srgbClr val="003399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111634" name="Text Box 18"/>
          <p:cNvSpPr txBox="1">
            <a:spLocks noChangeArrowheads="1"/>
          </p:cNvSpPr>
          <p:nvPr/>
        </p:nvSpPr>
        <p:spPr bwMode="auto">
          <a:xfrm>
            <a:off x="4938688" y="2074300"/>
            <a:ext cx="744538" cy="7620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kumimoji="1" lang="zh-CN" altLang="en-US" sz="4400" b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德</a:t>
            </a:r>
            <a:endParaRPr kumimoji="1" lang="zh-CN" altLang="en-US" sz="4400" b="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" name="Text Box 18"/>
          <p:cNvSpPr txBox="1">
            <a:spLocks noChangeArrowheads="1"/>
          </p:cNvSpPr>
          <p:nvPr/>
        </p:nvSpPr>
        <p:spPr bwMode="auto">
          <a:xfrm>
            <a:off x="508362" y="1124744"/>
            <a:ext cx="750526" cy="769441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 algn="ctr"/>
            <a:r>
              <a:rPr kumimoji="1" lang="zh-CN" altLang="en-US" sz="4400" b="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英</a:t>
            </a:r>
            <a:endParaRPr kumimoji="1" lang="zh-CN" altLang="en-US" sz="4400" b="0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11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34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msotw9_temp0"/>
          <p:cNvPicPr>
            <a:picLocks noChangeAspect="1" noChangeArrowheads="1"/>
          </p:cNvPicPr>
          <p:nvPr/>
        </p:nvPicPr>
        <p:blipFill rotWithShape="1">
          <a:blip r:embed="rId1">
            <a:lum bright="-32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7"/>
          <a:stretch>
            <a:fillRect/>
          </a:stretch>
        </p:blipFill>
        <p:spPr bwMode="auto">
          <a:xfrm>
            <a:off x="12460" y="303"/>
            <a:ext cx="9131540" cy="6911739"/>
          </a:xfrm>
          <a:prstGeom prst="rect">
            <a:avLst/>
          </a:prstGeom>
          <a:noFill/>
          <a:ln w="12700">
            <a:solidFill>
              <a:srgbClr val="003399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3667" name="Line 3"/>
          <p:cNvSpPr>
            <a:spLocks noChangeShapeType="1"/>
          </p:cNvSpPr>
          <p:nvPr/>
        </p:nvSpPr>
        <p:spPr bwMode="auto">
          <a:xfrm>
            <a:off x="4356100" y="765175"/>
            <a:ext cx="1143000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7"/>
          <p:cNvSpPr>
            <a:spLocks noChangeArrowheads="1"/>
          </p:cNvSpPr>
          <p:nvPr/>
        </p:nvSpPr>
        <p:spPr bwMode="auto">
          <a:xfrm>
            <a:off x="2842" y="764704"/>
            <a:ext cx="9144000" cy="39693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0" lang="en-US" altLang="zh-CN" sz="2800" b="0" dirty="0"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kumimoji="0" lang="zh-CN" altLang="en-US" sz="2800" b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巴尔干半岛</a:t>
            </a:r>
            <a:r>
              <a:rPr kumimoji="0" lang="zh-CN" altLang="en-US" sz="2800" b="0" dirty="0">
                <a:latin typeface="楷体" panose="02010609060101010101" pitchFamily="49" charset="-122"/>
                <a:ea typeface="楷体" panose="02010609060101010101" pitchFamily="49" charset="-122"/>
              </a:rPr>
              <a:t>是欧洲的东南门户，地势险要。</a:t>
            </a:r>
            <a:endParaRPr kumimoji="0" lang="zh-CN" altLang="en-US" sz="2800" b="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/>
            <a:r>
              <a:rPr kumimoji="0" lang="zh-CN" altLang="en-US" sz="2800" b="0" dirty="0">
                <a:latin typeface="楷体" panose="02010609060101010101" pitchFamily="49" charset="-122"/>
                <a:ea typeface="楷体" panose="02010609060101010101" pitchFamily="49" charset="-122"/>
              </a:rPr>
              <a:t>  巴尔干及地中海地区有丰富的煤、铁、石油、棉花等资源，是帝国主义竞相掠取的战略物资。</a:t>
            </a:r>
            <a:endParaRPr kumimoji="0" lang="zh-CN" altLang="en-US" sz="2800" b="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/>
            <a:r>
              <a:rPr kumimoji="0" lang="zh-CN" altLang="en-US" sz="2800" b="0" dirty="0">
                <a:latin typeface="楷体" panose="02010609060101010101" pitchFamily="49" charset="-122"/>
                <a:ea typeface="楷体" panose="02010609060101010101" pitchFamily="49" charset="-122"/>
              </a:rPr>
              <a:t>  这里多民族聚居，语言、宗教信仰、风俗习惯各不相同，经常发生纠纷。</a:t>
            </a:r>
            <a:endParaRPr kumimoji="0" lang="zh-CN" altLang="en-US" sz="2800" b="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/>
            <a:r>
              <a:rPr kumimoji="0" lang="zh-CN" altLang="en-US" sz="2800" b="0" dirty="0">
                <a:latin typeface="楷体" panose="02010609060101010101" pitchFamily="49" charset="-122"/>
                <a:ea typeface="楷体" panose="02010609060101010101" pitchFamily="49" charset="-122"/>
              </a:rPr>
              <a:t>  长期以来，又受奥斯曼土耳其的统治和奴役，</a:t>
            </a:r>
            <a:endParaRPr kumimoji="0" lang="en-US" altLang="zh-CN" sz="2800" b="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/>
            <a:r>
              <a:rPr kumimoji="0" lang="en-US" altLang="zh-CN" sz="2800" b="0" dirty="0">
                <a:solidFill>
                  <a:srgbClr val="3333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endParaRPr kumimoji="0" lang="zh-CN" altLang="en-US" sz="2800" b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slow">
    <p:plu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12"/>
          <a:stretch>
            <a:fillRect/>
          </a:stretch>
        </p:blipFill>
        <p:spPr>
          <a:xfrm>
            <a:off x="-1" y="-1"/>
            <a:ext cx="5714999" cy="3810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2" y="0"/>
            <a:ext cx="5715000" cy="3810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715000" y="554476"/>
            <a:ext cx="3424378" cy="163121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1914</a:t>
            </a:r>
            <a:r>
              <a:rPr lang="zh-CN" altLang="en-US" sz="4000" b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endParaRPr lang="en-US" altLang="zh-CN" sz="4000" b="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zh-CN" altLang="en-US" sz="4000" b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萨拉热窝事件</a:t>
            </a:r>
            <a:endParaRPr lang="zh-CN" altLang="en-US" sz="4000" b="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611560" y="4015544"/>
            <a:ext cx="7776864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457200" algn="just" eaLnBrk="1" hangingPunct="1">
              <a:spcBef>
                <a:spcPct val="50000"/>
              </a:spcBef>
              <a:buFontTx/>
              <a:buNone/>
            </a:pPr>
            <a:r>
              <a:rPr lang="en-US" altLang="zh-CN" b="0" dirty="0">
                <a:latin typeface="楷体" panose="02010609060101010101" pitchFamily="49" charset="-122"/>
                <a:ea typeface="楷体" panose="02010609060101010101" pitchFamily="49" charset="-122"/>
              </a:rPr>
              <a:t>1914</a:t>
            </a:r>
            <a:r>
              <a:rPr lang="zh-CN" altLang="en-US" b="0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b="0" dirty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b="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b="0" dirty="0">
                <a:latin typeface="楷体" panose="02010609060101010101" pitchFamily="49" charset="-122"/>
                <a:ea typeface="楷体" panose="02010609060101010101" pitchFamily="49" charset="-122"/>
              </a:rPr>
              <a:t>28</a:t>
            </a:r>
            <a:r>
              <a:rPr lang="zh-CN" altLang="en-US" b="0" dirty="0">
                <a:latin typeface="楷体" panose="02010609060101010101" pitchFamily="49" charset="-122"/>
                <a:ea typeface="楷体" panose="02010609060101010101" pitchFamily="49" charset="-122"/>
              </a:rPr>
              <a:t>日，</a:t>
            </a:r>
            <a:r>
              <a:rPr lang="zh-CN" altLang="en-US" b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奥匈帝国皇储</a:t>
            </a:r>
            <a:r>
              <a:rPr lang="zh-CN" altLang="en-US" b="0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斐迪南</a:t>
            </a:r>
            <a:r>
              <a:rPr lang="zh-CN" altLang="en-US" b="0" dirty="0">
                <a:latin typeface="楷体" panose="02010609060101010101" pitchFamily="49" charset="-122"/>
                <a:ea typeface="楷体" panose="02010609060101010101" pitchFamily="49" charset="-122"/>
              </a:rPr>
              <a:t>夫妇经过萨拉热窝街头时，被塞尔维亚青年</a:t>
            </a:r>
            <a:r>
              <a:rPr lang="zh-CN" altLang="en-US" b="0" dirty="0">
                <a:solidFill>
                  <a:srgbClr val="FF33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普林西普</a:t>
            </a:r>
            <a:r>
              <a:rPr lang="zh-CN" altLang="en-US" b="0" dirty="0">
                <a:latin typeface="楷体" panose="02010609060101010101" pitchFamily="49" charset="-122"/>
                <a:ea typeface="楷体" panose="02010609060101010101" pitchFamily="49" charset="-122"/>
              </a:rPr>
              <a:t>刺杀。</a:t>
            </a:r>
            <a:r>
              <a:rPr lang="en-US" altLang="zh-CN" b="0" dirty="0"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zh-CN" altLang="en-US" b="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b="0" dirty="0">
                <a:latin typeface="楷体" panose="02010609060101010101" pitchFamily="49" charset="-122"/>
                <a:ea typeface="楷体" panose="02010609060101010101" pitchFamily="49" charset="-122"/>
              </a:rPr>
              <a:t>28</a:t>
            </a:r>
            <a:r>
              <a:rPr lang="zh-CN" altLang="en-US" b="0" dirty="0">
                <a:latin typeface="楷体" panose="02010609060101010101" pitchFamily="49" charset="-122"/>
                <a:ea typeface="楷体" panose="02010609060101010101" pitchFamily="49" charset="-122"/>
              </a:rPr>
              <a:t>日，奥匈帝国向塞尔维亚宣战，</a:t>
            </a:r>
            <a:r>
              <a:rPr lang="zh-CN" altLang="en-US" b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俄国、德国、英国、法国</a:t>
            </a:r>
            <a:r>
              <a:rPr lang="zh-CN" altLang="en-US" b="0" dirty="0">
                <a:latin typeface="楷体" panose="02010609060101010101" pitchFamily="49" charset="-122"/>
                <a:ea typeface="楷体" panose="02010609060101010101" pitchFamily="49" charset="-122"/>
              </a:rPr>
              <a:t>在一个星期内纷纷参战，战争规模迅速扩大。</a:t>
            </a:r>
            <a:endParaRPr lang="zh-CN" altLang="en-US" b="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868144" y="2251904"/>
            <a:ext cx="2808312" cy="1763640"/>
          </a:xfrm>
          <a:prstGeom prst="rect">
            <a:avLst/>
          </a:prstGeom>
          <a:noFill/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一战爆发</a:t>
            </a:r>
            <a:endParaRPr lang="en-US" altLang="zh-CN" sz="4400" dirty="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DT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1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5" descr="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829" y="2482216"/>
            <a:ext cx="838200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2" name="AutoShape 8"/>
          <p:cNvSpPr>
            <a:spLocks noChangeArrowheads="1"/>
          </p:cNvSpPr>
          <p:nvPr/>
        </p:nvSpPr>
        <p:spPr bwMode="auto">
          <a:xfrm>
            <a:off x="3275965" y="4303712"/>
            <a:ext cx="3031976" cy="2159000"/>
          </a:xfrm>
          <a:prstGeom prst="wedgeRoundRectCallout">
            <a:avLst>
              <a:gd name="adj1" fmla="val -49185"/>
              <a:gd name="adj2" fmla="val -105222"/>
              <a:gd name="adj3" fmla="val 16667"/>
            </a:avLst>
          </a:prstGeom>
          <a:solidFill>
            <a:srgbClr val="FFFF00"/>
          </a:solidFill>
          <a:ln w="9525">
            <a:solidFill>
              <a:srgbClr val="00CCFF"/>
            </a:solidFill>
            <a:miter lim="800000"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2400" b="0" dirty="0">
                <a:solidFill>
                  <a:schemeClr val="tx2"/>
                </a:solidFill>
                <a:latin typeface="宋体" panose="02010600030101010101" pitchFamily="2" charset="-122"/>
              </a:rPr>
              <a:t>1916</a:t>
            </a:r>
            <a:r>
              <a:rPr lang="zh-CN" altLang="en-US" sz="2400" b="0" dirty="0">
                <a:solidFill>
                  <a:schemeClr val="tx2"/>
                </a:solidFill>
                <a:latin typeface="宋体" panose="02010600030101010101" pitchFamily="2" charset="-122"/>
              </a:rPr>
              <a:t>年，法德展开的一场会战。</a:t>
            </a:r>
            <a:endParaRPr lang="zh-CN" altLang="en-US" sz="2400" b="0" dirty="0">
              <a:solidFill>
                <a:schemeClr val="tx2"/>
              </a:solidFill>
              <a:latin typeface="宋体" panose="02010600030101010101" pitchFamily="2" charset="-122"/>
            </a:endParaRPr>
          </a:p>
          <a:p>
            <a:pPr algn="just"/>
            <a:r>
              <a:rPr lang="zh-CN" altLang="en-US" sz="2400" b="0" dirty="0">
                <a:solidFill>
                  <a:schemeClr val="tx2"/>
                </a:solidFill>
                <a:latin typeface="宋体" panose="02010600030101010101" pitchFamily="2" charset="-122"/>
              </a:rPr>
              <a:t>双方投入兵力</a:t>
            </a:r>
            <a:r>
              <a:rPr lang="en-US" altLang="zh-CN" sz="2400" b="0" dirty="0">
                <a:solidFill>
                  <a:schemeClr val="tx2"/>
                </a:solidFill>
                <a:latin typeface="宋体" panose="02010600030101010101" pitchFamily="2" charset="-122"/>
              </a:rPr>
              <a:t>100</a:t>
            </a:r>
            <a:r>
              <a:rPr lang="zh-CN" altLang="en-US" sz="2400" b="0" dirty="0">
                <a:solidFill>
                  <a:schemeClr val="tx2"/>
                </a:solidFill>
                <a:latin typeface="宋体" panose="02010600030101010101" pitchFamily="2" charset="-122"/>
              </a:rPr>
              <a:t>万伤亡</a:t>
            </a:r>
            <a:r>
              <a:rPr lang="en-US" altLang="zh-CN" sz="2400" b="0" dirty="0">
                <a:solidFill>
                  <a:schemeClr val="tx2"/>
                </a:solidFill>
                <a:latin typeface="宋体" panose="02010600030101010101" pitchFamily="2" charset="-122"/>
              </a:rPr>
              <a:t>70</a:t>
            </a:r>
            <a:r>
              <a:rPr lang="zh-CN" altLang="en-US" sz="2400" b="0" dirty="0">
                <a:solidFill>
                  <a:schemeClr val="tx2"/>
                </a:solidFill>
                <a:latin typeface="宋体" panose="02010600030101010101" pitchFamily="2" charset="-122"/>
              </a:rPr>
              <a:t>万，被称为“凡尔登绞肉机”。 </a:t>
            </a:r>
            <a:endParaRPr lang="zh-CN" altLang="en-US" sz="2400" b="0" dirty="0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  <p:sp>
        <p:nvSpPr>
          <p:cNvPr id="33796" name="WordArt 4"/>
          <p:cNvSpPr/>
          <p:nvPr/>
        </p:nvSpPr>
        <p:spPr>
          <a:xfrm>
            <a:off x="-1075690" y="2431733"/>
            <a:ext cx="2370138" cy="6207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lnSpcReduction="10000"/>
          </a:bodyPr>
          <a:lstStyle/>
          <a:p>
            <a:endParaRPr lang="zh-CN" altLang="en-US" sz="360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239888" y="523873"/>
            <a:ext cx="5105400" cy="1077218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zh-CN" altLang="en-US" b="0" dirty="0">
                <a:latin typeface="宋体" panose="02010600030101010101" pitchFamily="2" charset="-122"/>
                <a:ea typeface="宋体" panose="02010600030101010101" pitchFamily="2" charset="-122"/>
              </a:rPr>
              <a:t>德国企图打破僵持局面，但遭遇失败，从此陷入被动。</a:t>
            </a:r>
            <a:endParaRPr lang="zh-CN" altLang="en-US" b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703709" y="2288283"/>
            <a:ext cx="2348086" cy="584775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b="0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凡尔登战役</a:t>
            </a:r>
            <a:endParaRPr lang="zh-CN" altLang="en-US" b="0" u="sng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2" grpId="0" bldLvl="0" animBg="1"/>
      <p:bldP spid="3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2" descr="凡尔登绞肉机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94" t="5949" r="757" b="2759"/>
          <a:stretch>
            <a:fillRect/>
          </a:stretch>
        </p:blipFill>
        <p:spPr bwMode="auto">
          <a:xfrm>
            <a:off x="-12730" y="116632"/>
            <a:ext cx="9156730" cy="6632126"/>
          </a:xfrm>
          <a:prstGeom prst="rect">
            <a:avLst/>
          </a:prstGeom>
          <a:noFill/>
          <a:ln w="76200" cmpd="tri">
            <a:solidFill>
              <a:schemeClr val="hlink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9027" name="Text Box 3"/>
          <p:cNvSpPr txBox="1">
            <a:spLocks noChangeArrowheads="1"/>
          </p:cNvSpPr>
          <p:nvPr/>
        </p:nvSpPr>
        <p:spPr bwMode="auto">
          <a:xfrm>
            <a:off x="316691" y="4149080"/>
            <a:ext cx="8497887" cy="20447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txBody>
          <a:bodyPr>
            <a:spAutoFit/>
          </a:bodyPr>
          <a:lstStyle/>
          <a:p>
            <a:pPr algn="just">
              <a:lnSpc>
                <a:spcPct val="80000"/>
              </a:lnSpc>
            </a:pPr>
            <a:r>
              <a:rPr kumimoji="1" lang="zh-CN" altLang="en-US" sz="32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凡尔登战役中一位战地记者写道</a:t>
            </a:r>
            <a:r>
              <a:rPr kumimoji="1" lang="en-US" altLang="zh-CN" sz="32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:“</a:t>
            </a:r>
            <a:r>
              <a:rPr kumimoji="1" lang="zh-CN" altLang="en-US" sz="32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整个树林被削平得像割去谷穗的田地</a:t>
            </a:r>
            <a:r>
              <a:rPr kumimoji="1" lang="en-US" altLang="zh-CN" sz="32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kumimoji="1" lang="zh-CN" altLang="en-US" sz="32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所有覆盖物弹痕累累</a:t>
            </a:r>
            <a:r>
              <a:rPr kumimoji="1" lang="en-US" altLang="zh-CN" sz="32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kumimoji="1" lang="zh-CN" altLang="en-US" sz="32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到处都是残骸、击破的战车、碎成一块一块的尸体、击毁的大炮，几个月都是如此。”读了这段文字，你有何感想？</a:t>
            </a:r>
            <a:endParaRPr kumimoji="1" lang="zh-CN" altLang="en-US" sz="3200" b="1" dirty="0">
              <a:solidFill>
                <a:srgbClr val="FFFF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9028" name="Text Box 4"/>
          <p:cNvSpPr txBox="1">
            <a:spLocks noChangeArrowheads="1"/>
          </p:cNvSpPr>
          <p:nvPr/>
        </p:nvSpPr>
        <p:spPr bwMode="auto">
          <a:xfrm>
            <a:off x="1416034" y="548680"/>
            <a:ext cx="6299200" cy="70167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4000" b="1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战争是残酷的、灭绝人性的</a:t>
            </a:r>
            <a:endParaRPr kumimoji="1" lang="zh-CN" altLang="en-US" sz="4000" b="1" dirty="0">
              <a:solidFill>
                <a:srgbClr val="FFFF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9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9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7" grpId="0" animBg="1" autoUpdateAnimBg="0"/>
      <p:bldP spid="1290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473332" y="687417"/>
            <a:ext cx="1296144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英国</a:t>
            </a:r>
            <a:endParaRPr lang="zh-CN" altLang="en-US" sz="4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483768" y="1938192"/>
            <a:ext cx="1296144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法国</a:t>
            </a:r>
            <a:endParaRPr lang="zh-CN" altLang="en-US" sz="4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483768" y="3188967"/>
            <a:ext cx="1363604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俄国</a:t>
            </a:r>
            <a:endParaRPr lang="zh-CN" altLang="en-US" sz="4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903560" y="687417"/>
            <a:ext cx="1224136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德国</a:t>
            </a:r>
            <a:endParaRPr lang="zh-CN" altLang="en-US" sz="4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903560" y="1938192"/>
            <a:ext cx="2231680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奥匈帝国</a:t>
            </a:r>
            <a:endParaRPr lang="zh-CN" altLang="en-US" sz="4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903560" y="3188967"/>
            <a:ext cx="1800200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意大利</a:t>
            </a:r>
            <a:endParaRPr lang="zh-CN" altLang="en-US" sz="4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左大括号 9"/>
          <p:cNvSpPr/>
          <p:nvPr/>
        </p:nvSpPr>
        <p:spPr bwMode="auto">
          <a:xfrm>
            <a:off x="2026426" y="779967"/>
            <a:ext cx="288032" cy="3024336"/>
          </a:xfrm>
          <a:prstGeom prst="leftBrace">
            <a:avLst/>
          </a:prstGeom>
          <a:noFill/>
          <a:ln w="38100" cap="sq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" name="左大括号 10"/>
          <p:cNvSpPr/>
          <p:nvPr/>
        </p:nvSpPr>
        <p:spPr bwMode="auto">
          <a:xfrm>
            <a:off x="6426926" y="779967"/>
            <a:ext cx="288032" cy="3024336"/>
          </a:xfrm>
          <a:prstGeom prst="leftBrace">
            <a:avLst/>
          </a:prstGeom>
          <a:noFill/>
          <a:ln w="38100" cap="sq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zh-CN" altLang="en-US" sz="32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438106" y="1232700"/>
            <a:ext cx="800219" cy="2160240"/>
          </a:xfrm>
          <a:prstGeom prst="rect">
            <a:avLst/>
          </a:prstGeom>
          <a:solidFill>
            <a:srgbClr val="FFFF00"/>
          </a:solidFill>
        </p:spPr>
        <p:txBody>
          <a:bodyPr vert="eaVert" wrap="square" rtlCol="0">
            <a:spAutoFit/>
          </a:bodyPr>
          <a:lstStyle/>
          <a:p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三国同盟</a:t>
            </a:r>
            <a:endParaRPr lang="zh-CN" altLang="en-US" sz="4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056897" y="1232700"/>
            <a:ext cx="800219" cy="2160240"/>
          </a:xfrm>
          <a:prstGeom prst="rect">
            <a:avLst/>
          </a:prstGeom>
          <a:solidFill>
            <a:srgbClr val="FFFF00"/>
          </a:solidFill>
        </p:spPr>
        <p:txBody>
          <a:bodyPr vert="eaVert" wrap="square" rtlCol="0">
            <a:spAutoFit/>
          </a:bodyPr>
          <a:lstStyle/>
          <a:p>
            <a:r>
              <a:rPr lang="zh-CN" altLang="en-US" sz="4000" dirty="0">
                <a:latin typeface="楷体" panose="02010609060101010101" pitchFamily="49" charset="-122"/>
                <a:ea typeface="楷体" panose="02010609060101010101" pitchFamily="49" charset="-122"/>
              </a:rPr>
              <a:t>三国协约</a:t>
            </a:r>
            <a:endParaRPr lang="zh-CN" altLang="en-US" sz="4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473332" y="5157192"/>
            <a:ext cx="1296144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美国</a:t>
            </a:r>
            <a:endParaRPr lang="zh-CN" altLang="en-US" sz="4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473332" y="6090910"/>
            <a:ext cx="1296144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中国</a:t>
            </a:r>
            <a:endParaRPr lang="zh-CN" altLang="en-US" sz="4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483768" y="687417"/>
            <a:ext cx="1296144" cy="70788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英国</a:t>
            </a:r>
            <a:endParaRPr lang="zh-CN" altLang="en-US" sz="4000" dirty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33333E-6 L -0.48732 0.1513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75" y="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4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7650" name="图片 27649" descr="msotw9_temp0"/>
          <p:cNvPicPr>
            <a:picLocks noChangeAspect="1"/>
          </p:cNvPicPr>
          <p:nvPr/>
        </p:nvPicPr>
        <p:blipFill>
          <a:blip r:embed="rId1">
            <a:lum bright="-32001" contrast="14000"/>
          </a:blip>
          <a:srcRect l="7143" t="6700" r="17143" b="6189"/>
          <a:stretch>
            <a:fillRect/>
          </a:stretch>
        </p:blipFill>
        <p:spPr>
          <a:xfrm>
            <a:off x="0" y="0"/>
            <a:ext cx="4643438" cy="3759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1" name="图片 27650" descr="msotw9_temp0"/>
          <p:cNvPicPr>
            <a:picLocks noChangeAspect="1"/>
          </p:cNvPicPr>
          <p:nvPr/>
        </p:nvPicPr>
        <p:blipFill>
          <a:blip r:embed="rId2">
            <a:lum bright="-16000" contrast="26000"/>
          </a:blip>
          <a:srcRect r="11290"/>
          <a:stretch>
            <a:fillRect/>
          </a:stretch>
        </p:blipFill>
        <p:spPr>
          <a:xfrm>
            <a:off x="4572000" y="3473450"/>
            <a:ext cx="5221288" cy="37004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2" name="图片 27651" descr="msotw9_temp0"/>
          <p:cNvPicPr>
            <a:picLocks noChangeAspect="1"/>
          </p:cNvPicPr>
          <p:nvPr/>
        </p:nvPicPr>
        <p:blipFill>
          <a:blip r:embed="rId3">
            <a:lum bright="-23999" contrast="32000"/>
          </a:blip>
          <a:srcRect l="1274" t="5595" r="1910"/>
          <a:stretch>
            <a:fillRect/>
          </a:stretch>
        </p:blipFill>
        <p:spPr>
          <a:xfrm>
            <a:off x="0" y="3716338"/>
            <a:ext cx="4643438" cy="34559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3" name="图片 27652" descr="s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438" y="0"/>
            <a:ext cx="5221287" cy="37163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4" name="文本框 27653"/>
          <p:cNvSpPr txBox="1"/>
          <p:nvPr/>
        </p:nvSpPr>
        <p:spPr>
          <a:xfrm>
            <a:off x="250825" y="3716338"/>
            <a:ext cx="8893175" cy="7715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</a:t>
            </a:r>
            <a:r>
              <a: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新式武器的使用加剧了战争的灾难</a:t>
            </a:r>
            <a:endParaRPr lang="zh-CN" altLang="en-US" sz="4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381000" y="914400"/>
            <a:ext cx="8763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w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SzPct val="95000"/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3600">
                <a:ea typeface="黑体" panose="02010609060101010101" pitchFamily="49" charset="-122"/>
              </a:rPr>
              <a:t>        </a:t>
            </a:r>
            <a:endParaRPr lang="zh-CN" altLang="en-US" sz="3600">
              <a:ea typeface="黑体" panose="02010609060101010101" pitchFamily="49" charset="-122"/>
            </a:endParaRP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4564" y="428178"/>
            <a:ext cx="9144000" cy="600164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w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SzPct val="95000"/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2400" b="0" dirty="0">
                <a:solidFill>
                  <a:srgbClr val="FF0000"/>
                </a:solidFill>
                <a:latin typeface="+mn-ea"/>
                <a:ea typeface="+mn-ea"/>
              </a:rPr>
              <a:t>德国的目的</a:t>
            </a:r>
            <a:r>
              <a:rPr lang="zh-CN" altLang="en-US" sz="2400" b="0" dirty="0">
                <a:latin typeface="+mn-ea"/>
                <a:ea typeface="+mn-ea"/>
              </a:rPr>
              <a:t>是实现世界霸权，还要催垮英国的海上垄断权，夺取英、法的殖民地。</a:t>
            </a:r>
            <a:endParaRPr lang="en-US" altLang="zh-CN" sz="2400" b="0" dirty="0">
              <a:latin typeface="+mn-ea"/>
              <a:ea typeface="+mn-ea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en-US" altLang="zh-CN" sz="2400" b="0" dirty="0">
              <a:solidFill>
                <a:srgbClr val="FF0000"/>
              </a:solidFill>
              <a:latin typeface="+mn-ea"/>
              <a:ea typeface="+mn-ea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2400" b="0" dirty="0">
                <a:solidFill>
                  <a:srgbClr val="FF0000"/>
                </a:solidFill>
                <a:latin typeface="+mn-ea"/>
                <a:ea typeface="+mn-ea"/>
              </a:rPr>
              <a:t>奥匈帝国的目的</a:t>
            </a:r>
            <a:r>
              <a:rPr lang="zh-CN" altLang="en-US" sz="2400" b="0" dirty="0">
                <a:latin typeface="+mn-ea"/>
                <a:ea typeface="+mn-ea"/>
              </a:rPr>
              <a:t>是奴役巴尔干，使塞尔维亚沦为附属国。</a:t>
            </a:r>
            <a:endParaRPr lang="en-US" altLang="zh-CN" sz="2400" b="0" dirty="0">
              <a:latin typeface="+mn-ea"/>
              <a:ea typeface="+mn-ea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en-US" altLang="zh-CN" sz="2400" b="0" dirty="0">
              <a:solidFill>
                <a:srgbClr val="FF0000"/>
              </a:solidFill>
              <a:latin typeface="+mn-ea"/>
              <a:ea typeface="+mn-ea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2400" b="0" dirty="0">
                <a:solidFill>
                  <a:srgbClr val="FF0000"/>
                </a:solidFill>
                <a:latin typeface="+mn-ea"/>
                <a:ea typeface="+mn-ea"/>
              </a:rPr>
              <a:t>英国的目的</a:t>
            </a:r>
            <a:r>
              <a:rPr lang="zh-CN" altLang="en-US" sz="2400" b="0" dirty="0">
                <a:latin typeface="+mn-ea"/>
                <a:ea typeface="+mn-ea"/>
              </a:rPr>
              <a:t>是保住世界霸主地位，打败最大的竞争对手德国，瓜分德国的殖民地和德国舰队。</a:t>
            </a:r>
            <a:endParaRPr lang="en-US" altLang="zh-CN" sz="2400" b="0" dirty="0">
              <a:latin typeface="+mn-ea"/>
              <a:ea typeface="+mn-ea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en-US" altLang="zh-CN" sz="2400" b="0" dirty="0">
              <a:solidFill>
                <a:srgbClr val="FF0000"/>
              </a:solidFill>
              <a:latin typeface="+mn-ea"/>
              <a:ea typeface="+mn-ea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2400" b="0" dirty="0">
                <a:solidFill>
                  <a:srgbClr val="FF0000"/>
                </a:solidFill>
                <a:latin typeface="+mn-ea"/>
                <a:ea typeface="+mn-ea"/>
              </a:rPr>
              <a:t>法国的目的</a:t>
            </a:r>
            <a:r>
              <a:rPr lang="zh-CN" altLang="en-US" sz="2400" b="0" dirty="0">
                <a:latin typeface="+mn-ea"/>
                <a:ea typeface="+mn-ea"/>
              </a:rPr>
              <a:t>是收复阿尔萨斯和洛林，进而夺取德国的萨尔区，树立法国在欧洲大陆的霸主地位。</a:t>
            </a:r>
            <a:endParaRPr lang="en-US" altLang="zh-CN" sz="2400" b="0" dirty="0">
              <a:latin typeface="+mn-ea"/>
              <a:ea typeface="+mn-ea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en-US" altLang="zh-CN" sz="2400" b="0" dirty="0">
              <a:solidFill>
                <a:srgbClr val="FF0000"/>
              </a:solidFill>
              <a:latin typeface="+mn-ea"/>
              <a:ea typeface="+mn-ea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2400" b="0" dirty="0">
                <a:solidFill>
                  <a:srgbClr val="FF0000"/>
                </a:solidFill>
                <a:latin typeface="+mn-ea"/>
                <a:ea typeface="+mn-ea"/>
              </a:rPr>
              <a:t>俄国的目的</a:t>
            </a:r>
            <a:r>
              <a:rPr lang="zh-CN" altLang="en-US" sz="2400" b="0" dirty="0">
                <a:latin typeface="+mn-ea"/>
                <a:ea typeface="+mn-ea"/>
              </a:rPr>
              <a:t>是摧毁德、奥在土耳其和巴尔干的势力，确立自己在这一地区的统治。</a:t>
            </a:r>
            <a:endParaRPr lang="en-US" altLang="zh-CN" sz="2400" b="0" dirty="0">
              <a:latin typeface="+mn-ea"/>
              <a:ea typeface="+mn-ea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en-US" altLang="zh-CN" sz="2400" b="0" dirty="0">
              <a:solidFill>
                <a:srgbClr val="FF0000"/>
              </a:solidFill>
              <a:latin typeface="+mn-ea"/>
              <a:ea typeface="+mn-ea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2400" b="0" dirty="0">
                <a:solidFill>
                  <a:srgbClr val="FF0000"/>
                </a:solidFill>
                <a:latin typeface="+mn-ea"/>
                <a:ea typeface="+mn-ea"/>
              </a:rPr>
              <a:t>日本</a:t>
            </a:r>
            <a:r>
              <a:rPr lang="zh-CN" altLang="en-US" sz="2400" b="0" dirty="0">
                <a:latin typeface="+mn-ea"/>
                <a:ea typeface="+mn-ea"/>
              </a:rPr>
              <a:t>的参战，是为了夺取德国在太平洋上的属地和攫取德国在山东的权益。</a:t>
            </a:r>
            <a:endParaRPr lang="en-US" altLang="zh-CN" sz="2400" b="0" dirty="0">
              <a:latin typeface="+mn-ea"/>
              <a:ea typeface="+mn-ea"/>
            </a:endParaRP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4564" y="2924944"/>
            <a:ext cx="9144000" cy="1938020"/>
          </a:xfrm>
          <a:prstGeom prst="rect">
            <a:avLst/>
          </a:prstGeom>
          <a:solidFill>
            <a:srgbClr val="3366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w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SzPct val="95000"/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4000" b="0" dirty="0">
                <a:solidFill>
                  <a:schemeClr val="bg1"/>
                </a:solidFill>
                <a:latin typeface="宋体" panose="02010600030101010101" pitchFamily="2" charset="-122"/>
              </a:rPr>
              <a:t>第一次世界大战是非正义的</a:t>
            </a:r>
            <a:r>
              <a:rPr lang="zh-CN" altLang="en-US" sz="4000" b="0" dirty="0">
                <a:solidFill>
                  <a:schemeClr val="bg1"/>
                </a:solidFill>
                <a:latin typeface="宋体" panose="02010600030101010101" pitchFamily="2" charset="-122"/>
                <a:sym typeface="+mn-ea"/>
              </a:rPr>
              <a:t>帝国主义掠夺战争</a:t>
            </a:r>
            <a:endParaRPr lang="en-US" altLang="zh-CN" sz="4000" b="0" dirty="0">
              <a:solidFill>
                <a:schemeClr val="bg1"/>
              </a:solidFill>
              <a:latin typeface="宋体" panose="02010600030101010101" pitchFamily="2" charset="-122"/>
            </a:endParaRP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4000" b="0" dirty="0">
                <a:solidFill>
                  <a:schemeClr val="bg1"/>
                </a:solidFill>
                <a:latin typeface="宋体" panose="02010600030101010101" pitchFamily="2" charset="-122"/>
              </a:rPr>
              <a:t>根本目的是掠夺殖民地和争夺霸权</a:t>
            </a:r>
            <a:endParaRPr lang="zh-CN" altLang="en-US" sz="4000" b="0" dirty="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6398" name="Group 30"/>
          <p:cNvGraphicFramePr>
            <a:graphicFrameLocks noGrp="1"/>
          </p:cNvGraphicFramePr>
          <p:nvPr/>
        </p:nvGraphicFramePr>
        <p:xfrm>
          <a:off x="228600" y="1299227"/>
          <a:ext cx="8686800" cy="4064001"/>
        </p:xfrm>
        <a:graphic>
          <a:graphicData uri="http://schemas.openxmlformats.org/drawingml/2006/table">
            <a:tbl>
              <a:tblPr/>
              <a:tblGrid>
                <a:gridCol w="1974850"/>
                <a:gridCol w="6711950"/>
              </a:tblGrid>
              <a:tr h="581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战争历时</a:t>
                      </a:r>
                      <a:endParaRPr kumimoji="1" lang="en-US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4年零3个多月（1914/7/28—</a:t>
                      </a:r>
                      <a:r>
                        <a:rPr kumimoji="1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1918/11/11</a:t>
                      </a: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）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参战国家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31个（协约国27个，同盟国4个）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战争范围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14个国家的400万平方千米以上土地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卷入人口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超过15亿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参战人员 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7000多万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4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伤亡人员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3000多万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zh-CN" alt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经济损失</a:t>
                      </a:r>
                      <a:endParaRPr kumimoji="1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tx2"/>
                        </a:buClr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SzPct val="95000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kumimoji="1" lang="en-US" altLang="zh-CN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27</a:t>
                      </a:r>
                      <a:r>
                        <a:rPr kumimoji="1" lang="zh-CN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00多亿美元</a:t>
                      </a:r>
                      <a:endParaRPr kumimoji="1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6396" name="Text Box 28"/>
          <p:cNvSpPr txBox="1">
            <a:spLocks noChangeArrowheads="1"/>
          </p:cNvSpPr>
          <p:nvPr/>
        </p:nvSpPr>
        <p:spPr bwMode="auto">
          <a:xfrm>
            <a:off x="2057400" y="457200"/>
            <a:ext cx="47720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CC0066"/>
                </a:solidFill>
                <a:ea typeface="宋体" panose="02010600030101010101" pitchFamily="2" charset="-122"/>
              </a:rPr>
              <a:t>第一次世界大战概况表</a:t>
            </a:r>
            <a:endParaRPr lang="zh-CN" altLang="en-US" sz="3600" dirty="0">
              <a:solidFill>
                <a:srgbClr val="CC0066"/>
              </a:solidFill>
              <a:ea typeface="宋体" panose="02010600030101010101" pitchFamily="2" charset="-122"/>
            </a:endParaRP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0" y="5445224"/>
            <a:ext cx="9144000" cy="1323439"/>
          </a:xfrm>
          <a:prstGeom prst="rect">
            <a:avLst/>
          </a:prstGeom>
          <a:solidFill>
            <a:srgbClr val="3366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w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SzPct val="95000"/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4000" b="0" dirty="0">
                <a:solidFill>
                  <a:schemeClr val="bg1"/>
                </a:solidFill>
                <a:latin typeface="宋体" panose="02010600030101010101" pitchFamily="2" charset="-122"/>
              </a:rPr>
              <a:t>第一次世界大战给全世界人民带来了沉重灾难</a:t>
            </a:r>
            <a:endParaRPr lang="zh-CN" altLang="en-US" sz="4000" b="0" dirty="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8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381000" y="838200"/>
            <a:ext cx="8229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ea typeface="楷体_GB2312" pitchFamily="1" charset="-122"/>
              </a:rPr>
              <a:t>        </a:t>
            </a:r>
            <a:endParaRPr lang="zh-CN" altLang="en-US"/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2971800" y="41925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655564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>
            <a:spAutoFit/>
          </a:bodyPr>
          <a:lstStyle/>
          <a:p>
            <a:pPr algn="just"/>
            <a:r>
              <a:rPr lang="zh-CN" altLang="en-US" sz="2400" b="0" dirty="0">
                <a:solidFill>
                  <a:srgbClr val="F8F8F8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400" b="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美国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获得百年难逢的发财良机。大战结束时，全世界进出口总额减少了</a:t>
            </a:r>
            <a:r>
              <a:rPr lang="en-US" altLang="zh-CN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40%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，而美国的进出口贸易却猛烈扩大</a:t>
            </a:r>
            <a:r>
              <a:rPr lang="en-US" altLang="zh-CN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••••••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到</a:t>
            </a:r>
            <a:r>
              <a:rPr lang="en-US" altLang="zh-CN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1919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年，协约国欠美国债务约</a:t>
            </a:r>
            <a:r>
              <a:rPr lang="en-US" altLang="zh-CN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100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亿美元。世界黄金储备的</a:t>
            </a:r>
            <a:r>
              <a:rPr lang="en-US" altLang="zh-CN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40%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在美国手中。</a:t>
            </a:r>
            <a:endParaRPr lang="zh-CN" altLang="en-US" sz="2400" b="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/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400" b="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日本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利用“大战的天赐良机”趁火打劫，掠夺殖民地，扩张海外市场</a:t>
            </a:r>
            <a:r>
              <a:rPr lang="en-US" altLang="zh-CN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••••••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日本基本上由农业国变成为资本主义工业国，由债务国变成了债权国。</a:t>
            </a:r>
            <a:endParaRPr lang="zh-CN" altLang="en-US" sz="2400" b="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/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400" b="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英国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的对外贸易联系破坏了，使它不能像过去那样执世界之牛耳。沿着盛及而衰的下坡路跌落下去。</a:t>
            </a:r>
            <a:endParaRPr lang="zh-CN" altLang="en-US" sz="2400" b="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/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400" b="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法国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在战争中被德军占领了经济发达的</a:t>
            </a:r>
            <a:r>
              <a:rPr lang="en-US" altLang="zh-CN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10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个省，工农业生产损失严重。</a:t>
            </a:r>
            <a:endParaRPr lang="zh-CN" altLang="en-US" sz="2400" b="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/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400" b="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沙皇俄国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永远从帝国主义列强的名单中勾销了。</a:t>
            </a:r>
            <a:endParaRPr lang="zh-CN" altLang="en-US" sz="2400" b="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/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2400" b="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德国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战败，受到的削弱比英法更甚，并且陷入经济困境。</a:t>
            </a:r>
            <a:endParaRPr lang="en-US" altLang="zh-CN" sz="2400" b="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/>
            <a:r>
              <a:rPr lang="en-US" altLang="zh-CN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——《</a:t>
            </a: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世界经济史</a:t>
            </a:r>
            <a:r>
              <a:rPr lang="en-US" altLang="zh-CN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endParaRPr lang="zh-CN" altLang="en-US" sz="2400" b="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/>
            <a:endParaRPr lang="zh-CN" altLang="en-US" sz="2400" b="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0" y="6016764"/>
            <a:ext cx="9144000" cy="707886"/>
          </a:xfrm>
          <a:prstGeom prst="rect">
            <a:avLst/>
          </a:prstGeom>
          <a:solidFill>
            <a:srgbClr val="3366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Font typeface="Wingdings" panose="05000000000000000000" pitchFamily="2" charset="2"/>
              <a:buChar char="w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SzPct val="95000"/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zh-CN" altLang="en-US" sz="4000" b="0" dirty="0">
                <a:solidFill>
                  <a:schemeClr val="bg1"/>
                </a:solidFill>
                <a:latin typeface="宋体" panose="02010600030101010101" pitchFamily="2" charset="-122"/>
              </a:rPr>
              <a:t>第一次世界大战改变了国际关系格局</a:t>
            </a:r>
            <a:endParaRPr lang="zh-CN" altLang="en-US" sz="4000" b="0" dirty="0">
              <a:solidFill>
                <a:schemeClr val="bg1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1200" y="3048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00" name="Text Box 16"/>
          <p:cNvSpPr txBox="1">
            <a:spLocks noChangeArrowheads="1"/>
          </p:cNvSpPr>
          <p:nvPr/>
        </p:nvSpPr>
        <p:spPr bwMode="auto">
          <a:xfrm>
            <a:off x="0" y="255521"/>
            <a:ext cx="2267744" cy="711200"/>
          </a:xfrm>
          <a:prstGeom prst="rect">
            <a:avLst/>
          </a:prstGeom>
          <a:solidFill>
            <a:srgbClr val="FFCC00"/>
          </a:solidFill>
          <a:ln w="9525">
            <a:solidFill>
              <a:schemeClr val="bg1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40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课堂小结</a:t>
            </a:r>
            <a:endParaRPr lang="zh-CN" altLang="en-US" sz="4000" b="1" dirty="0">
              <a:solidFill>
                <a:srgbClr val="FF33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" name="Group 34"/>
          <p:cNvGrpSpPr/>
          <p:nvPr/>
        </p:nvGrpSpPr>
        <p:grpSpPr bwMode="auto">
          <a:xfrm>
            <a:off x="107504" y="1268760"/>
            <a:ext cx="8748712" cy="4757737"/>
            <a:chOff x="113" y="705"/>
            <a:chExt cx="5511" cy="2997"/>
          </a:xfrm>
        </p:grpSpPr>
        <p:sp>
          <p:nvSpPr>
            <p:cNvPr id="11269" name="Rectangle 18"/>
            <p:cNvSpPr>
              <a:spLocks noChangeArrowheads="1"/>
            </p:cNvSpPr>
            <p:nvPr/>
          </p:nvSpPr>
          <p:spPr bwMode="auto">
            <a:xfrm>
              <a:off x="1247" y="705"/>
              <a:ext cx="3129" cy="408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资本主义经济政治发展不平衡</a:t>
              </a:r>
              <a:endParaRPr lang="zh-CN" altLang="en-US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1270" name="Rectangle 19"/>
            <p:cNvSpPr>
              <a:spLocks noChangeArrowheads="1"/>
            </p:cNvSpPr>
            <p:nvPr/>
          </p:nvSpPr>
          <p:spPr bwMode="auto">
            <a:xfrm>
              <a:off x="1746" y="1480"/>
              <a:ext cx="2313" cy="454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帝国主义列强争夺霸权</a:t>
              </a:r>
              <a:endParaRPr lang="zh-CN" altLang="en-US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1271" name="Rectangle 20"/>
            <p:cNvSpPr>
              <a:spLocks noChangeArrowheads="1"/>
            </p:cNvSpPr>
            <p:nvPr/>
          </p:nvSpPr>
          <p:spPr bwMode="auto">
            <a:xfrm>
              <a:off x="2064" y="2432"/>
              <a:ext cx="1678" cy="409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第一次世界大战</a:t>
              </a:r>
              <a:endParaRPr lang="zh-CN" altLang="en-US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1272" name="Rectangle 21"/>
            <p:cNvSpPr>
              <a:spLocks noChangeArrowheads="1"/>
            </p:cNvSpPr>
            <p:nvPr/>
          </p:nvSpPr>
          <p:spPr bwMode="auto">
            <a:xfrm>
              <a:off x="113" y="2432"/>
              <a:ext cx="1497" cy="409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萨拉热窝事件</a:t>
              </a:r>
              <a:endParaRPr lang="zh-CN" altLang="en-US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1273" name="Rectangle 22"/>
            <p:cNvSpPr>
              <a:spLocks noChangeArrowheads="1"/>
            </p:cNvSpPr>
            <p:nvPr/>
          </p:nvSpPr>
          <p:spPr bwMode="auto">
            <a:xfrm>
              <a:off x="340" y="1525"/>
              <a:ext cx="861" cy="409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同盟国</a:t>
              </a:r>
              <a:endParaRPr lang="zh-CN" altLang="en-US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1274" name="Rectangle 23"/>
            <p:cNvSpPr>
              <a:spLocks noChangeArrowheads="1"/>
            </p:cNvSpPr>
            <p:nvPr/>
          </p:nvSpPr>
          <p:spPr bwMode="auto">
            <a:xfrm>
              <a:off x="4604" y="1480"/>
              <a:ext cx="907" cy="454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协约国</a:t>
              </a:r>
              <a:endParaRPr lang="zh-CN" altLang="en-US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1275" name="Rectangle 24"/>
            <p:cNvSpPr>
              <a:spLocks noChangeArrowheads="1"/>
            </p:cNvSpPr>
            <p:nvPr/>
          </p:nvSpPr>
          <p:spPr bwMode="auto">
            <a:xfrm>
              <a:off x="4241" y="2387"/>
              <a:ext cx="1383" cy="454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凡尔登战役</a:t>
              </a:r>
              <a:endParaRPr lang="zh-CN" altLang="en-US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1276" name="Rectangle 25"/>
            <p:cNvSpPr>
              <a:spLocks noChangeArrowheads="1"/>
            </p:cNvSpPr>
            <p:nvPr/>
          </p:nvSpPr>
          <p:spPr bwMode="auto">
            <a:xfrm>
              <a:off x="2199" y="3339"/>
              <a:ext cx="1270" cy="363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8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人类的灾难</a:t>
              </a:r>
              <a:endParaRPr lang="zh-CN" altLang="en-US" sz="2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1277" name="Line 27"/>
            <p:cNvSpPr>
              <a:spLocks noChangeShapeType="1"/>
            </p:cNvSpPr>
            <p:nvPr/>
          </p:nvSpPr>
          <p:spPr bwMode="auto">
            <a:xfrm>
              <a:off x="1247" y="1752"/>
              <a:ext cx="454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278" name="Line 28"/>
            <p:cNvSpPr>
              <a:spLocks noChangeShapeType="1"/>
            </p:cNvSpPr>
            <p:nvPr/>
          </p:nvSpPr>
          <p:spPr bwMode="auto">
            <a:xfrm flipH="1">
              <a:off x="4105" y="1706"/>
              <a:ext cx="453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279" name="Line 29"/>
            <p:cNvSpPr>
              <a:spLocks noChangeShapeType="1"/>
            </p:cNvSpPr>
            <p:nvPr/>
          </p:nvSpPr>
          <p:spPr bwMode="auto">
            <a:xfrm>
              <a:off x="1655" y="2659"/>
              <a:ext cx="363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280" name="Line 30"/>
            <p:cNvSpPr>
              <a:spLocks noChangeShapeType="1"/>
            </p:cNvSpPr>
            <p:nvPr/>
          </p:nvSpPr>
          <p:spPr bwMode="auto">
            <a:xfrm>
              <a:off x="3787" y="2659"/>
              <a:ext cx="408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281" name="AutoShape 31"/>
            <p:cNvSpPr>
              <a:spLocks noChangeArrowheads="1"/>
            </p:cNvSpPr>
            <p:nvPr/>
          </p:nvSpPr>
          <p:spPr bwMode="auto">
            <a:xfrm>
              <a:off x="2744" y="1162"/>
              <a:ext cx="182" cy="272"/>
            </a:xfrm>
            <a:prstGeom prst="downArrow">
              <a:avLst>
                <a:gd name="adj1" fmla="val 50000"/>
                <a:gd name="adj2" fmla="val 37363"/>
              </a:avLst>
            </a:prstGeom>
            <a:solidFill>
              <a:srgbClr val="FF0000"/>
            </a:solidFill>
            <a:ln w="9525" algn="ctr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282" name="AutoShape 32"/>
            <p:cNvSpPr>
              <a:spLocks noChangeArrowheads="1"/>
            </p:cNvSpPr>
            <p:nvPr/>
          </p:nvSpPr>
          <p:spPr bwMode="auto">
            <a:xfrm>
              <a:off x="2744" y="2931"/>
              <a:ext cx="182" cy="363"/>
            </a:xfrm>
            <a:prstGeom prst="downArrow">
              <a:avLst>
                <a:gd name="adj1" fmla="val 50000"/>
                <a:gd name="adj2" fmla="val 49863"/>
              </a:avLst>
            </a:prstGeom>
            <a:solidFill>
              <a:srgbClr val="FF0000"/>
            </a:solidFill>
            <a:ln w="9525" algn="ctr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283" name="AutoShape 33"/>
            <p:cNvSpPr>
              <a:spLocks noChangeArrowheads="1"/>
            </p:cNvSpPr>
            <p:nvPr/>
          </p:nvSpPr>
          <p:spPr bwMode="auto">
            <a:xfrm>
              <a:off x="2744" y="1979"/>
              <a:ext cx="181" cy="362"/>
            </a:xfrm>
            <a:prstGeom prst="downArrow">
              <a:avLst>
                <a:gd name="adj1" fmla="val 50000"/>
                <a:gd name="adj2" fmla="val 50000"/>
              </a:avLst>
            </a:prstGeom>
            <a:solidFill>
              <a:srgbClr val="FF0000"/>
            </a:solidFill>
            <a:ln w="9525" algn="ctr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ahom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trategic">
  <a:themeElements>
    <a:clrScheme name="Strategic 3">
      <a:dk1>
        <a:srgbClr val="000000"/>
      </a:dk1>
      <a:lt1>
        <a:srgbClr val="FFFFFF"/>
      </a:lt1>
      <a:dk2>
        <a:srgbClr val="000000"/>
      </a:dk2>
      <a:lt2>
        <a:srgbClr val="5F5F5F"/>
      </a:lt2>
      <a:accent1>
        <a:srgbClr val="CBCBCB"/>
      </a:accent1>
      <a:accent2>
        <a:srgbClr val="808080"/>
      </a:accent2>
      <a:accent3>
        <a:srgbClr val="FFFFFF"/>
      </a:accent3>
      <a:accent4>
        <a:srgbClr val="000000"/>
      </a:accent4>
      <a:accent5>
        <a:srgbClr val="E2E2E2"/>
      </a:accent5>
      <a:accent6>
        <a:srgbClr val="737373"/>
      </a:accent6>
      <a:hlink>
        <a:srgbClr val="5F5F5F"/>
      </a:hlink>
      <a:folHlink>
        <a:srgbClr val="969696"/>
      </a:folHlink>
    </a:clrScheme>
    <a:fontScheme name="Strategic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defRPr kumimoji="1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defRPr kumimoji="1" lang="en-US" sz="3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Strategic 1">
        <a:dk1>
          <a:srgbClr val="000000"/>
        </a:dk1>
        <a:lt1>
          <a:srgbClr val="EAEAEA"/>
        </a:lt1>
        <a:dk2>
          <a:srgbClr val="819E81"/>
        </a:dk2>
        <a:lt2>
          <a:srgbClr val="FFCC66"/>
        </a:lt2>
        <a:accent1>
          <a:srgbClr val="727DE0"/>
        </a:accent1>
        <a:accent2>
          <a:srgbClr val="D54F41"/>
        </a:accent2>
        <a:accent3>
          <a:srgbClr val="C1CCC1"/>
        </a:accent3>
        <a:accent4>
          <a:srgbClr val="C8C8C8"/>
        </a:accent4>
        <a:accent5>
          <a:srgbClr val="BCBFED"/>
        </a:accent5>
        <a:accent6>
          <a:srgbClr val="C1473A"/>
        </a:accent6>
        <a:hlink>
          <a:srgbClr val="003300"/>
        </a:hlink>
        <a:folHlink>
          <a:srgbClr val="66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ategic 2">
        <a:dk1>
          <a:srgbClr val="000000"/>
        </a:dk1>
        <a:lt1>
          <a:srgbClr val="E9E2B6"/>
        </a:lt1>
        <a:dk2>
          <a:srgbClr val="996600"/>
        </a:dk2>
        <a:lt2>
          <a:srgbClr val="786950"/>
        </a:lt2>
        <a:accent1>
          <a:srgbClr val="727DE0"/>
        </a:accent1>
        <a:accent2>
          <a:srgbClr val="D54F41"/>
        </a:accent2>
        <a:accent3>
          <a:srgbClr val="F2EED7"/>
        </a:accent3>
        <a:accent4>
          <a:srgbClr val="000000"/>
        </a:accent4>
        <a:accent5>
          <a:srgbClr val="BCBFED"/>
        </a:accent5>
        <a:accent6>
          <a:srgbClr val="C1473A"/>
        </a:accent6>
        <a:hlink>
          <a:srgbClr val="003300"/>
        </a:hlink>
        <a:folHlink>
          <a:srgbClr val="3399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ategic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CBCBCB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37373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ategic 4">
        <a:dk1>
          <a:srgbClr val="000000"/>
        </a:dk1>
        <a:lt1>
          <a:srgbClr val="EAEAEA"/>
        </a:lt1>
        <a:dk2>
          <a:srgbClr val="BC6262"/>
        </a:dk2>
        <a:lt2>
          <a:srgbClr val="FFCC66"/>
        </a:lt2>
        <a:accent1>
          <a:srgbClr val="727DE0"/>
        </a:accent1>
        <a:accent2>
          <a:srgbClr val="D54F41"/>
        </a:accent2>
        <a:accent3>
          <a:srgbClr val="DAB7B7"/>
        </a:accent3>
        <a:accent4>
          <a:srgbClr val="C8C8C8"/>
        </a:accent4>
        <a:accent5>
          <a:srgbClr val="BCBFED"/>
        </a:accent5>
        <a:accent6>
          <a:srgbClr val="C1473A"/>
        </a:accent6>
        <a:hlink>
          <a:srgbClr val="000066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ategic 5">
        <a:dk1>
          <a:srgbClr val="000000"/>
        </a:dk1>
        <a:lt1>
          <a:srgbClr val="EAEAEA"/>
        </a:lt1>
        <a:dk2>
          <a:srgbClr val="5C74A4"/>
        </a:dk2>
        <a:lt2>
          <a:srgbClr val="FFCC99"/>
        </a:lt2>
        <a:accent1>
          <a:srgbClr val="727DE0"/>
        </a:accent1>
        <a:accent2>
          <a:srgbClr val="D54F41"/>
        </a:accent2>
        <a:accent3>
          <a:srgbClr val="B5BCCF"/>
        </a:accent3>
        <a:accent4>
          <a:srgbClr val="C8C8C8"/>
        </a:accent4>
        <a:accent5>
          <a:srgbClr val="BCBFED"/>
        </a:accent5>
        <a:accent6>
          <a:srgbClr val="C1473A"/>
        </a:accent6>
        <a:hlink>
          <a:srgbClr val="FFFFCC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ategic 6">
        <a:dk1>
          <a:srgbClr val="000000"/>
        </a:dk1>
        <a:lt1>
          <a:srgbClr val="EAEAEA"/>
        </a:lt1>
        <a:dk2>
          <a:srgbClr val="996600"/>
        </a:dk2>
        <a:lt2>
          <a:srgbClr val="FFCC99"/>
        </a:lt2>
        <a:accent1>
          <a:srgbClr val="727DE0"/>
        </a:accent1>
        <a:accent2>
          <a:srgbClr val="D54F41"/>
        </a:accent2>
        <a:accent3>
          <a:srgbClr val="CAB8AA"/>
        </a:accent3>
        <a:accent4>
          <a:srgbClr val="C8C8C8"/>
        </a:accent4>
        <a:accent5>
          <a:srgbClr val="BCBFED"/>
        </a:accent5>
        <a:accent6>
          <a:srgbClr val="C1473A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CDESIGNA</Template>
  <TotalTime>0</TotalTime>
  <Words>1633</Words>
  <PresentationFormat>全屏显示(4:3)</PresentationFormat>
  <Paragraphs>200</Paragraphs>
  <Slides>16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9" baseType="lpstr">
      <vt:lpstr>Arial</vt:lpstr>
      <vt:lpstr>宋体</vt:lpstr>
      <vt:lpstr>Wingdings</vt:lpstr>
      <vt:lpstr>Times New Roman</vt:lpstr>
      <vt:lpstr>黑体</vt:lpstr>
      <vt:lpstr>楷体</vt:lpstr>
      <vt:lpstr>Tahoma</vt:lpstr>
      <vt:lpstr>Calibri</vt:lpstr>
      <vt:lpstr>楷体_GB2312</vt:lpstr>
      <vt:lpstr>微软雅黑</vt:lpstr>
      <vt:lpstr>Arial Unicode MS</vt:lpstr>
      <vt:lpstr>新宋体</vt:lpstr>
      <vt:lpstr>Strategic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2113-01-01T00:00:00Z</dcterms:created>
  <dcterms:modified xsi:type="dcterms:W3CDTF">2018-10-29T10:25:51Z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