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howSpecialPlsOnTitleSld="0" autoCompressPictures="0">
  <p:sldMasterIdLst>
    <p:sldMasterId id="2147483648" r:id="rId1"/>
  </p:sldMasterIdLst>
  <p:notesMasterIdLst>
    <p:notesMasterId r:id="rId2"/>
  </p:notesMasterIdLst>
  <p:handoutMasterIdLst>
    <p:handoutMasterId r:id="rId3"/>
  </p:handoutMasterIdLst>
  <p:sldIdLst>
    <p:sldId id="315" r:id="rId4"/>
    <p:sldId id="319" r:id="rId5"/>
    <p:sldId id="342" r:id="rId6"/>
    <p:sldId id="320" r:id="rId7"/>
    <p:sldId id="321" r:id="rId8"/>
    <p:sldId id="322" r:id="rId9"/>
    <p:sldId id="323" r:id="rId10"/>
    <p:sldId id="343" r:id="rId11"/>
    <p:sldId id="324" r:id="rId12"/>
    <p:sldId id="325" r:id="rId13"/>
    <p:sldId id="326" r:id="rId14"/>
    <p:sldId id="327" r:id="rId15"/>
    <p:sldId id="328" r:id="rId16"/>
    <p:sldId id="329" r:id="rId17"/>
    <p:sldId id="330" r:id="rId18"/>
    <p:sldId id="331" r:id="rId19"/>
    <p:sldId id="332" r:id="rId20"/>
    <p:sldId id="333" r:id="rId21"/>
    <p:sldId id="334" r:id="rId22"/>
    <p:sldId id="335" r:id="rId23"/>
    <p:sldId id="336" r:id="rId24"/>
    <p:sldId id="337" r:id="rId25"/>
    <p:sldId id="338" r:id="rId26"/>
    <p:sldId id="339" r:id="rId27"/>
    <p:sldId id="340" r:id="rId28"/>
    <p:sldId id="341" r:id="rId29"/>
    <p:sldId id="344" r:id="rId30"/>
    <p:sldId id="345" r:id="rId31"/>
    <p:sldId id="348" r:id="rId32"/>
    <p:sldId id="346" r:id="rId33"/>
    <p:sldId id="349" r:id="rId34"/>
    <p:sldId id="350" r:id="rId35"/>
    <p:sldId id="351" r:id="rId36"/>
    <p:sldId id="352" r:id="rId37"/>
    <p:sldId id="353" r:id="rId38"/>
    <p:sldId id="354" r:id="rId39"/>
    <p:sldId id="355" r:id="rId40"/>
    <p:sldId id="356" r:id="rId41"/>
    <p:sldId id="357" r:id="rId42"/>
    <p:sldId id="375" r:id="rId43"/>
    <p:sldId id="358" r:id="rId44"/>
    <p:sldId id="359" r:id="rId45"/>
    <p:sldId id="360" r:id="rId46"/>
    <p:sldId id="362" r:id="rId47"/>
    <p:sldId id="376" r:id="rId48"/>
    <p:sldId id="361" r:id="rId49"/>
    <p:sldId id="363" r:id="rId50"/>
    <p:sldId id="364" r:id="rId51"/>
    <p:sldId id="365" r:id="rId52"/>
    <p:sldId id="366" r:id="rId53"/>
    <p:sldId id="367" r:id="rId54"/>
    <p:sldId id="377" r:id="rId55"/>
    <p:sldId id="378" r:id="rId56"/>
  </p:sldIdLst>
  <p:sldSz cx="12192000" cy="6858000"/>
  <p:notesSz cx="9144000" cy="6858000"/>
  <p:custDataLst>
    <p:tags r:id="rId5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6255"/>
    <a:srgbClr val="F1F2F5"/>
    <a:srgbClr val="FEFD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2" autoAdjust="0"/>
    <p:restoredTop sz="73107" autoAdjust="0"/>
  </p:normalViewPr>
  <p:slideViewPr>
    <p:cSldViewPr snapToGrid="0" snapToObjects="1">
      <p:cViewPr varScale="1">
        <p:scale>
          <a:sx n="49" d="100"/>
          <a:sy n="49" d="100"/>
        </p:scale>
        <p:origin x="-1020" y="-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napToObjects="1">
      <p:cViewPr varScale="1">
        <p:scale>
          <a:sx n="103" d="100"/>
          <a:sy n="103" d="100"/>
        </p:scale>
        <p:origin x="1848" y="184"/>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tags" Target="tags/tag1.xml" /><Relationship Id="rId58" Type="http://schemas.openxmlformats.org/officeDocument/2006/relationships/presProps" Target="presProps.xml" /><Relationship Id="rId59" Type="http://schemas.openxmlformats.org/officeDocument/2006/relationships/viewProps" Target="viewProps.xml" /><Relationship Id="rId6" Type="http://schemas.openxmlformats.org/officeDocument/2006/relationships/slide" Target="slides/slide3.xml" /><Relationship Id="rId60" Type="http://schemas.openxmlformats.org/officeDocument/2006/relationships/theme" Target="theme/theme1.xml" /><Relationship Id="rId61" Type="http://schemas.openxmlformats.org/officeDocument/2006/relationships/tableStyles" Target="tableStyles.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iagrams/_rels/data1.xml.rels>&#65279;<?xml version="1.0" encoding="utf-8" standalone="yes"?><Relationships xmlns="http://schemas.openxmlformats.org/package/2006/relationships"><Relationship Id="rId1" Type="http://schemas.openxmlformats.org/officeDocument/2006/relationships/image" Target="../media/image31.png" /><Relationship Id="rId2" Type="http://schemas.openxmlformats.org/officeDocument/2006/relationships/image" Target="../media/image32.png" /><Relationship Id="rId3" Type="http://schemas.openxmlformats.org/officeDocument/2006/relationships/image" Target="../media/image33.png" /><Relationship Id="rId4" Type="http://schemas.openxmlformats.org/officeDocument/2006/relationships/image" Target="../media/image34.png" /></Relationships>
</file>

<file path=ppt/diagrams/_rels/drawing1.xml.rels>&#65279;<?xml version="1.0" encoding="utf-8" standalone="yes"?><Relationships xmlns="http://schemas.openxmlformats.org/package/2006/relationships"><Relationship Id="rId1" Type="http://schemas.openxmlformats.org/officeDocument/2006/relationships/image" Target="../media/image31.png" /><Relationship Id="rId2" Type="http://schemas.openxmlformats.org/officeDocument/2006/relationships/image" Target="../media/image32.png" /><Relationship Id="rId3" Type="http://schemas.openxmlformats.org/officeDocument/2006/relationships/image" Target="../media/image33.png" /><Relationship Id="rId4" Type="http://schemas.openxmlformats.org/officeDocument/2006/relationships/image" Target="../media/image34.png" /></Relationships>
</file>

<file path=ppt/diagrams/colors1.xml><?xml version="1.0" encoding="utf-8"?>
<dgm:colorsDef xmlns:a="http://schemas.openxmlformats.org/drawingml/2006/main" xmlns:dgm="http://schemas.openxmlformats.org/drawingml/2006/diagram" uniqueId="urn:microsoft.com/office/officeart/2005/8/colors/colorful4">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dgm="http://schemas.openxmlformats.org/drawingml/2006/diagram">
  <dgm:ptLst>
    <dgm:pt modelId="{E5A2D9C9-8D86-4761-84F7-4A9E9AC7097D}" type="doc">
      <dgm:prSet loTypeId="urn:microsoft.com/office/officeart/2005/8/layout/vList4" loCatId="list" qsTypeId="urn:microsoft.com/office/officeart/2005/8/quickstyle/simple1" qsCatId="simple" csTypeId="urn:microsoft.com/office/officeart/2005/8/colors/colorful4" csCatId="colorful" phldr="1"/>
      <dgm:spPr/>
      <dgm:t>
        <a:bodyPr/>
        <a:lstStyle/>
        <a:p>
          <a:endParaRPr lang="zh-CN" altLang="en-US"/>
        </a:p>
      </dgm:t>
    </dgm:pt>
    <dgm:pt modelId="{3368C3C6-5E22-4063-A32A-813EF9A28D42}" type="parTrans" cxnId="{37BA10CD-C5BE-4B12-B445-C7C4F73EEA05}">
      <dgm:prSet/>
      <dgm:spPr/>
      <dgm:t>
        <a:bodyPr/>
        <a:lstStyle/>
        <a:p>
          <a:endParaRPr lang="zh-CN" altLang="en-US"/>
        </a:p>
      </dgm:t>
    </dgm:pt>
    <dgm:pt modelId="{CEAB3030-D8EF-4CDB-82BE-B2E8FFAAD421}">
      <dgm:prSet phldrT="[文本]" custT="1"/>
      <dgm:spPr/>
      <dgm:t>
        <a:bodyPr/>
        <a:lstStyle/>
        <a:p>
          <a:r>
            <a:rPr lang="zh-CN" altLang="en-US" sz="2400" smtClean="0"/>
            <a:t>前</a:t>
          </a:r>
          <a:r>
            <a:rPr lang="en-US" altLang="zh-CN" sz="2400" smtClean="0"/>
            <a:t>221</a:t>
          </a:r>
          <a:r>
            <a:rPr lang="zh-CN" altLang="en-US" sz="2400" smtClean="0"/>
            <a:t>年</a:t>
          </a:r>
          <a:endParaRPr lang="zh-CN" altLang="en-US" sz="2400"/>
        </a:p>
      </dgm:t>
    </dgm:pt>
    <dgm:pt modelId="{5917564E-5EA1-45DC-A655-DBF407DC1FA0}" type="parTrans" cxnId="{54B178BA-7718-48C5-9F08-960FB89F42AB}">
      <dgm:prSet/>
      <dgm:spPr/>
      <dgm:t>
        <a:bodyPr/>
        <a:lstStyle/>
        <a:p>
          <a:endParaRPr lang="zh-CN" altLang="en-US"/>
        </a:p>
      </dgm:t>
    </dgm:pt>
    <dgm:pt modelId="{E15B3D99-E731-47C4-9C00-8B59FDAD7537}">
      <dgm:prSet phldrT="[文本]" custT="1"/>
      <dgm:spPr/>
      <dgm:t>
        <a:bodyPr/>
        <a:lstStyle/>
        <a:p>
          <a:r>
            <a:rPr lang="zh-CN" altLang="en-US" sz="1900" smtClean="0"/>
            <a:t>秦汉之际，中国移民迁入，把</a:t>
          </a:r>
          <a:r>
            <a:rPr lang="zh-CN" altLang="en-US" sz="2400" b="1" smtClean="0"/>
            <a:t>水稻种植和冶铁技术</a:t>
          </a:r>
          <a:r>
            <a:rPr lang="zh-CN" altLang="en-US" sz="1900" smtClean="0"/>
            <a:t>带入到了日本，推动了日本的发展</a:t>
          </a:r>
          <a:endParaRPr lang="zh-CN" altLang="en-US" sz="1900"/>
        </a:p>
      </dgm:t>
    </dgm:pt>
    <dgm:pt modelId="{0471DD53-7F94-4899-867E-8E1DC3B03F58}" type="sibTrans" cxnId="{54B178BA-7718-48C5-9F08-960FB89F42AB}">
      <dgm:prSet/>
      <dgm:spPr/>
      <dgm:t>
        <a:bodyPr/>
        <a:lstStyle/>
        <a:p>
          <a:endParaRPr lang="zh-CN" altLang="en-US"/>
        </a:p>
      </dgm:t>
    </dgm:pt>
    <dgm:pt modelId="{0DFFA940-7171-4F37-AC89-528270085284}" type="parTrans" cxnId="{633299B2-1F65-4694-915C-F060D24E8408}">
      <dgm:prSet/>
      <dgm:spPr/>
      <dgm:t>
        <a:bodyPr/>
        <a:lstStyle/>
        <a:p>
          <a:endParaRPr lang="zh-CN" altLang="en-US"/>
        </a:p>
      </dgm:t>
    </dgm:pt>
    <dgm:pt modelId="{02B35E47-14F0-4474-A168-0116659FD648}">
      <dgm:prSet custT="1"/>
      <dgm:spPr/>
      <dgm:t>
        <a:bodyPr/>
        <a:lstStyle/>
        <a:p>
          <a:endParaRPr lang="zh-CN" altLang="en-US" sz="1900"/>
        </a:p>
      </dgm:t>
    </dgm:pt>
    <dgm:pt modelId="{157AD3E5-2F1A-4CEE-A6F5-D43666CD1A55}" type="sibTrans" cxnId="{633299B2-1F65-4694-915C-F060D24E8408}">
      <dgm:prSet/>
      <dgm:spPr/>
      <dgm:t>
        <a:bodyPr/>
        <a:lstStyle/>
        <a:p>
          <a:endParaRPr lang="zh-CN" altLang="en-US"/>
        </a:p>
      </dgm:t>
    </dgm:pt>
    <dgm:pt modelId="{B4B1A2A6-3AE6-444B-A991-2AB5AB1695A9}" type="sibTrans" cxnId="{37BA10CD-C5BE-4B12-B445-C7C4F73EEA05}">
      <dgm:prSet/>
      <dgm:spPr/>
      <dgm:t>
        <a:bodyPr/>
        <a:lstStyle/>
        <a:p>
          <a:endParaRPr lang="zh-CN" altLang="en-US"/>
        </a:p>
      </dgm:t>
    </dgm:pt>
    <dgm:pt modelId="{76E150CD-9F53-44BD-8226-AE7134D0601E}" type="parTrans" cxnId="{61B95761-9BB4-4B2A-9F35-FCF316287F80}">
      <dgm:prSet/>
      <dgm:spPr/>
      <dgm:t>
        <a:bodyPr/>
        <a:lstStyle/>
        <a:p>
          <a:endParaRPr lang="zh-CN" altLang="en-US"/>
        </a:p>
      </dgm:t>
    </dgm:pt>
    <dgm:pt modelId="{EE09C3F2-D8AF-46AA-B657-421D5087040E}">
      <dgm:prSet phldrT="[文本]" custT="1"/>
      <dgm:spPr/>
      <dgm:t>
        <a:bodyPr/>
        <a:lstStyle/>
        <a:p>
          <a:r>
            <a:rPr lang="zh-CN" altLang="en-US" sz="2400" smtClean="0"/>
            <a:t>公元</a:t>
          </a:r>
          <a:r>
            <a:rPr lang="en-US" altLang="zh-CN" sz="2400" smtClean="0"/>
            <a:t>5-6</a:t>
          </a:r>
          <a:r>
            <a:rPr lang="zh-CN" altLang="en-US" sz="2400" smtClean="0"/>
            <a:t>世纪的社会危机</a:t>
          </a:r>
          <a:endParaRPr lang="zh-CN" altLang="en-US" sz="2400"/>
        </a:p>
      </dgm:t>
    </dgm:pt>
    <dgm:pt modelId="{EFD6A569-2C19-4F24-9027-1F3A21009396}" type="parTrans" cxnId="{4AA3E2CA-9CEB-43EF-BB6C-8917CFD66DA4}">
      <dgm:prSet/>
      <dgm:spPr/>
      <dgm:t>
        <a:bodyPr/>
        <a:lstStyle/>
        <a:p>
          <a:endParaRPr lang="zh-CN" altLang="en-US"/>
        </a:p>
      </dgm:t>
    </dgm:pt>
    <dgm:pt modelId="{30101FC1-5E04-4D52-A269-55F2AE81BF99}">
      <dgm:prSet custT="1"/>
      <dgm:spPr/>
      <dgm:t>
        <a:bodyPr/>
        <a:lstStyle/>
        <a:p>
          <a:r>
            <a:rPr lang="zh-CN" altLang="en-US" sz="1900" smtClean="0"/>
            <a:t>推古女皇改制和圣德太子摄政。</a:t>
          </a:r>
          <a:endParaRPr lang="zh-CN" altLang="en-US" sz="1900"/>
        </a:p>
      </dgm:t>
    </dgm:pt>
    <dgm:pt modelId="{9ED3E17C-594D-4887-971B-0B7D0850AA8A}" type="sibTrans" cxnId="{4AA3E2CA-9CEB-43EF-BB6C-8917CFD66DA4}">
      <dgm:prSet/>
      <dgm:spPr/>
      <dgm:t>
        <a:bodyPr/>
        <a:lstStyle/>
        <a:p>
          <a:endParaRPr lang="zh-CN" altLang="en-US"/>
        </a:p>
      </dgm:t>
    </dgm:pt>
    <dgm:pt modelId="{660DB27E-A101-4044-9525-AD3F4D414360}" type="parTrans" cxnId="{C238BD9A-AAB8-494B-8E92-08FFC520898F}">
      <dgm:prSet/>
      <dgm:spPr/>
      <dgm:t>
        <a:bodyPr/>
        <a:lstStyle/>
        <a:p>
          <a:endParaRPr lang="zh-CN" altLang="en-US"/>
        </a:p>
      </dgm:t>
    </dgm:pt>
    <dgm:pt modelId="{3A2BCDDB-009A-4872-A823-40C1D0E14E46}">
      <dgm:prSet custT="1"/>
      <dgm:spPr/>
      <dgm:t>
        <a:bodyPr/>
        <a:lstStyle/>
        <a:p>
          <a:r>
            <a:rPr lang="zh-CN" altLang="en-US" sz="1900" smtClean="0"/>
            <a:t>支持佛教、冠位十二阶和加强皇权以及遣隋使</a:t>
          </a:r>
          <a:endParaRPr lang="zh-CN" altLang="en-US" sz="1900"/>
        </a:p>
      </dgm:t>
    </dgm:pt>
    <dgm:pt modelId="{EE79EACB-EA59-4908-BBB4-F11B0ABFB51A}" type="sibTrans" cxnId="{C238BD9A-AAB8-494B-8E92-08FFC520898F}">
      <dgm:prSet/>
      <dgm:spPr/>
      <dgm:t>
        <a:bodyPr/>
        <a:lstStyle/>
        <a:p>
          <a:endParaRPr lang="zh-CN" altLang="en-US"/>
        </a:p>
      </dgm:t>
    </dgm:pt>
    <dgm:pt modelId="{C09C2A8D-3535-440E-8810-D5B4A3FD8476}" type="sibTrans" cxnId="{61B95761-9BB4-4B2A-9F35-FCF316287F80}">
      <dgm:prSet/>
      <dgm:spPr/>
      <dgm:t>
        <a:bodyPr/>
        <a:lstStyle/>
        <a:p>
          <a:endParaRPr lang="zh-CN" altLang="en-US"/>
        </a:p>
      </dgm:t>
    </dgm:pt>
    <dgm:pt modelId="{2A12A8D9-6BFB-4EB8-B4FD-ADCD59B2A457}" type="parTrans" cxnId="{85DF18CC-FA34-4BC4-B44E-7DE88CAD6EAE}">
      <dgm:prSet/>
      <dgm:spPr/>
      <dgm:t>
        <a:bodyPr/>
        <a:lstStyle/>
        <a:p>
          <a:endParaRPr lang="zh-CN" altLang="en-US"/>
        </a:p>
      </dgm:t>
    </dgm:pt>
    <dgm:pt modelId="{5A8CE7C3-165A-4E9E-A6AD-B2608FF6BD69}">
      <dgm:prSet phldrT="[文本]" custT="1"/>
      <dgm:spPr/>
      <dgm:t>
        <a:bodyPr/>
        <a:lstStyle/>
        <a:p>
          <a:r>
            <a:rPr lang="en-US" altLang="zh-CN" sz="2400" smtClean="0"/>
            <a:t>646</a:t>
          </a:r>
          <a:r>
            <a:rPr lang="zh-CN" altLang="en-US" sz="2400" smtClean="0"/>
            <a:t>年</a:t>
          </a:r>
          <a:endParaRPr lang="zh-CN" altLang="en-US" sz="2400"/>
        </a:p>
      </dgm:t>
    </dgm:pt>
    <dgm:pt modelId="{BFDA4001-3A09-4749-A1D2-A4540B30EC5B}" type="parTrans" cxnId="{9FDA66B9-9AF5-455A-8193-024B67F20EA4}">
      <dgm:prSet/>
      <dgm:spPr/>
      <dgm:t>
        <a:bodyPr/>
        <a:lstStyle/>
        <a:p>
          <a:endParaRPr lang="zh-CN" altLang="en-US"/>
        </a:p>
      </dgm:t>
    </dgm:pt>
    <dgm:pt modelId="{2006B37B-B577-455F-BA69-069291125FAE}">
      <dgm:prSet phldrT="[文本]" custT="1"/>
      <dgm:spPr/>
      <dgm:t>
        <a:bodyPr/>
        <a:lstStyle/>
        <a:p>
          <a:r>
            <a:rPr lang="zh-CN" altLang="en-US" sz="3100" b="1" smtClean="0">
              <a:solidFill>
                <a:srgbClr val="FF0000"/>
              </a:solidFill>
            </a:rPr>
            <a:t>大化改新，律令制国家的建立。</a:t>
          </a:r>
          <a:endParaRPr lang="zh-CN" altLang="en-US" sz="3100" b="1">
            <a:solidFill>
              <a:srgbClr val="FF0000"/>
            </a:solidFill>
          </a:endParaRPr>
        </a:p>
      </dgm:t>
    </dgm:pt>
    <dgm:pt modelId="{4F8988DF-B8EA-42B5-8615-E382595A1BFC}" type="sibTrans" cxnId="{9FDA66B9-9AF5-455A-8193-024B67F20EA4}">
      <dgm:prSet/>
      <dgm:spPr/>
      <dgm:t>
        <a:bodyPr/>
        <a:lstStyle/>
        <a:p>
          <a:endParaRPr lang="zh-CN" altLang="en-US"/>
        </a:p>
      </dgm:t>
    </dgm:pt>
    <dgm:pt modelId="{A35D041D-8B74-4D61-8294-99662985F986}" type="sibTrans" cxnId="{85DF18CC-FA34-4BC4-B44E-7DE88CAD6EAE}">
      <dgm:prSet/>
      <dgm:spPr/>
      <dgm:t>
        <a:bodyPr/>
        <a:lstStyle/>
        <a:p>
          <a:endParaRPr lang="zh-CN" altLang="en-US"/>
        </a:p>
      </dgm:t>
    </dgm:pt>
    <dgm:pt modelId="{669B70FE-77B6-4EE0-B64F-B35425821B6C}" type="parTrans" cxnId="{5BF8BB87-6398-4C25-A444-675A5BC71A3C}">
      <dgm:prSet/>
      <dgm:spPr/>
      <dgm:t>
        <a:bodyPr/>
        <a:lstStyle/>
        <a:p>
          <a:endParaRPr lang="zh-CN" altLang="en-US"/>
        </a:p>
      </dgm:t>
    </dgm:pt>
    <dgm:pt modelId="{CC89F690-2B03-4C57-AFD0-E642933DE1CB}">
      <dgm:prSet custT="1"/>
      <dgm:spPr/>
      <dgm:t>
        <a:bodyPr/>
        <a:lstStyle/>
        <a:p>
          <a:r>
            <a:rPr lang="en-US" altLang="zh-CN" sz="2400" smtClean="0"/>
            <a:t>10-12</a:t>
          </a:r>
          <a:r>
            <a:rPr lang="zh-CN" altLang="en-US" sz="2400" smtClean="0"/>
            <a:t>世纪形成</a:t>
          </a:r>
          <a:endParaRPr lang="en-US" altLang="zh-CN" sz="2400" smtClean="0"/>
        </a:p>
        <a:p>
          <a:r>
            <a:rPr lang="en-US" altLang="zh-CN" sz="2000" smtClean="0"/>
            <a:t>12</a:t>
          </a:r>
          <a:r>
            <a:rPr lang="zh-CN" altLang="zh-CN" sz="2000" smtClean="0"/>
            <a:t>世纪末，武士集团的首领源赖朝在镰仓建立了自己</a:t>
          </a:r>
        </a:p>
        <a:p>
          <a:r>
            <a:rPr lang="zh-CN" altLang="zh-CN" sz="2000" smtClean="0"/>
            <a:t>的军事机构</a:t>
          </a:r>
          <a:r>
            <a:rPr lang="en-US" altLang="zh-CN" sz="2000" smtClean="0"/>
            <a:t>——</a:t>
          </a:r>
          <a:r>
            <a:rPr lang="zh-CN" altLang="zh-CN" sz="2000" smtClean="0"/>
            <a:t>幕府</a:t>
          </a:r>
          <a:r>
            <a:rPr lang="zh-CN" altLang="en-US" sz="2000" smtClean="0"/>
            <a:t>。</a:t>
          </a:r>
          <a:endParaRPr lang="zh-CN" altLang="en-US" sz="2400"/>
        </a:p>
      </dgm:t>
    </dgm:pt>
    <dgm:pt modelId="{0C4E82D0-02B0-41DA-8025-C83A39B10A33}" type="sibTrans" cxnId="{5BF8BB87-6398-4C25-A444-675A5BC71A3C}">
      <dgm:prSet/>
      <dgm:spPr/>
      <dgm:t>
        <a:bodyPr/>
        <a:lstStyle/>
        <a:p>
          <a:endParaRPr lang="zh-CN" altLang="en-US"/>
        </a:p>
      </dgm:t>
    </dgm:pt>
    <dgm:pt modelId="{E7203BBE-F9EC-4004-A636-B4B72C7636C4}" type="pres">
      <dgm:prSet presAssocID="{E5A2D9C9-8D86-4761-84F7-4A9E9AC7097D}" presName="linear">
        <dgm:presLayoutVars>
          <dgm:dir/>
          <dgm:resizeHandles val="exact"/>
        </dgm:presLayoutVars>
      </dgm:prSet>
      <dgm:spPr/>
      <dgm:t>
        <a:bodyPr/>
        <a:lstStyle/>
        <a:p>
          <a:endParaRPr lang="zh-CN" altLang="en-US"/>
        </a:p>
      </dgm:t>
    </dgm:pt>
    <dgm:pt modelId="{29AF8F41-510A-41D2-BF6F-6B9AE8E5EF05}" type="pres">
      <dgm:prSet presAssocID="{CEAB3030-D8EF-4CDB-82BE-B2E8FFAAD421}" presName="comp"/>
      <dgm:spPr/>
      <dgm:t>
        <a:bodyPr/>
        <a:lstStyle/>
        <a:p/>
      </dgm:t>
    </dgm:pt>
    <dgm:pt modelId="{A7BAA839-7D54-4AED-8F66-DD75E98816DB}" type="pres">
      <dgm:prSet presAssocID="{CEAB3030-D8EF-4CDB-82BE-B2E8FFAAD421}" presName="box" presStyleLbl="node1" presStyleCnt="4"/>
      <dgm:spPr/>
      <dgm:t>
        <a:bodyPr/>
        <a:lstStyle/>
        <a:p>
          <a:endParaRPr lang="zh-CN" altLang="en-US"/>
        </a:p>
      </dgm:t>
    </dgm:pt>
    <dgm:pt modelId="{7F59D9AE-8FFD-480A-964C-EE14411139FC}" type="pres">
      <dgm:prSet presAssocID="{CEAB3030-D8EF-4CDB-82BE-B2E8FFAAD421}" presName="img" presStyleLbl="fgImgPlace1" presStyleCnt="4"/>
      <dgm:spPr>
        <a:blipFill rotWithShape="1">
          <a:blip r:embed="rId1"/>
          <a:stretch>
            <a:fillRect/>
          </a:stretch>
        </a:blipFill>
      </dgm:spPr>
      <dgm:t>
        <a:bodyPr/>
        <a:lstStyle/>
        <a:p/>
      </dgm:t>
    </dgm:pt>
    <dgm:pt modelId="{D623B6DF-3187-45E2-B934-18CD298EEB0D}" type="pres">
      <dgm:prSet presAssocID="{CEAB3030-D8EF-4CDB-82BE-B2E8FFAAD421}" presName="text" presStyleLbl="node1" presStyleCnt="4">
        <dgm:presLayoutVars>
          <dgm:bulletEnabled val="1"/>
        </dgm:presLayoutVars>
      </dgm:prSet>
      <dgm:spPr/>
      <dgm:t>
        <a:bodyPr/>
        <a:lstStyle/>
        <a:p>
          <a:endParaRPr lang="zh-CN" altLang="en-US"/>
        </a:p>
      </dgm:t>
    </dgm:pt>
    <dgm:pt modelId="{CFA5A83E-3DA7-4318-B0D1-2E027EAC6D8A}" type="pres">
      <dgm:prSet presAssocID="{B4B1A2A6-3AE6-444B-A991-2AB5AB1695A9}" presName="spacer"/>
      <dgm:spPr/>
      <dgm:t>
        <a:bodyPr/>
        <a:lstStyle/>
        <a:p/>
      </dgm:t>
    </dgm:pt>
    <dgm:pt modelId="{7D9A904F-2B5B-405C-A67F-7635F000E76D}" type="pres">
      <dgm:prSet presAssocID="{EE09C3F2-D8AF-46AA-B657-421D5087040E}" presName="comp"/>
      <dgm:spPr/>
      <dgm:t>
        <a:bodyPr/>
        <a:lstStyle/>
        <a:p/>
      </dgm:t>
    </dgm:pt>
    <dgm:pt modelId="{A9D3FBA0-AE19-430F-BD20-6EBAAFF0E512}" type="pres">
      <dgm:prSet presAssocID="{EE09C3F2-D8AF-46AA-B657-421D5087040E}" presName="box" presStyleLbl="node1" presStyleIdx="1" presStyleCnt="4" custLinFactNeighborX="14688" custLinFactNeighborY="-6845"/>
      <dgm:spPr/>
      <dgm:t>
        <a:bodyPr/>
        <a:lstStyle/>
        <a:p>
          <a:endParaRPr lang="zh-CN" altLang="en-US"/>
        </a:p>
      </dgm:t>
    </dgm:pt>
    <dgm:pt modelId="{24D03669-803E-437A-99A5-248100843DDF}" type="pres">
      <dgm:prSet presAssocID="{EE09C3F2-D8AF-46AA-B657-421D5087040E}" presName="img" presStyleLbl="fgImgPlace1" presStyleIdx="1" presStyleCnt="4"/>
      <dgm:spPr>
        <a:blipFill rotWithShape="1">
          <a:blip r:embed="rId2"/>
          <a:stretch>
            <a:fillRect/>
          </a:stretch>
        </a:blipFill>
      </dgm:spPr>
      <dgm:t>
        <a:bodyPr/>
        <a:lstStyle/>
        <a:p/>
      </dgm:t>
    </dgm:pt>
    <dgm:pt modelId="{8EC2BCA0-4705-44DA-B248-D572D535BF94}" type="pres">
      <dgm:prSet presAssocID="{EE09C3F2-D8AF-46AA-B657-421D5087040E}" presName="text" presStyleLbl="node1" presStyleIdx="1" presStyleCnt="4">
        <dgm:presLayoutVars>
          <dgm:bulletEnabled val="1"/>
        </dgm:presLayoutVars>
      </dgm:prSet>
      <dgm:spPr/>
      <dgm:t>
        <a:bodyPr/>
        <a:lstStyle/>
        <a:p>
          <a:endParaRPr lang="zh-CN" altLang="en-US"/>
        </a:p>
      </dgm:t>
    </dgm:pt>
    <dgm:pt modelId="{EB32C3B9-DA50-47CD-BA81-1C0AC9E98E28}" type="pres">
      <dgm:prSet presAssocID="{C09C2A8D-3535-440E-8810-D5B4A3FD8476}" presName="spacer"/>
      <dgm:spPr/>
      <dgm:t>
        <a:bodyPr/>
        <a:lstStyle/>
        <a:p/>
      </dgm:t>
    </dgm:pt>
    <dgm:pt modelId="{6C481B3B-BC0D-420C-A56F-F587FC5AD1DD}" type="pres">
      <dgm:prSet presAssocID="{5A8CE7C3-165A-4E9E-A6AD-B2608FF6BD69}" presName="comp"/>
      <dgm:spPr/>
      <dgm:t>
        <a:bodyPr/>
        <a:lstStyle/>
        <a:p/>
      </dgm:t>
    </dgm:pt>
    <dgm:pt modelId="{FFA06F8D-872D-45B1-A633-7576A4804252}" type="pres">
      <dgm:prSet presAssocID="{5A8CE7C3-165A-4E9E-A6AD-B2608FF6BD69}" presName="box" presStyleLbl="node1" presStyleIdx="2" presStyleCnt="4"/>
      <dgm:spPr/>
      <dgm:t>
        <a:bodyPr/>
        <a:lstStyle/>
        <a:p>
          <a:endParaRPr lang="zh-CN" altLang="en-US"/>
        </a:p>
      </dgm:t>
    </dgm:pt>
    <dgm:pt modelId="{5CBD0C98-B7CF-4739-9739-2EA6A9E55C5C}" type="pres">
      <dgm:prSet presAssocID="{5A8CE7C3-165A-4E9E-A6AD-B2608FF6BD69}" presName="img" presStyleLbl="fgImgPlace1" presStyleIdx="2" presStyleCnt="4"/>
      <dgm:spPr>
        <a:blipFill rotWithShape="1">
          <a:blip r:embed="rId3"/>
          <a:stretch>
            <a:fillRect/>
          </a:stretch>
        </a:blipFill>
      </dgm:spPr>
      <dgm:t>
        <a:bodyPr/>
        <a:lstStyle/>
        <a:p/>
      </dgm:t>
    </dgm:pt>
    <dgm:pt modelId="{C4D68B1E-C9B8-4F44-B715-0BE6965A35F5}" type="pres">
      <dgm:prSet presAssocID="{5A8CE7C3-165A-4E9E-A6AD-B2608FF6BD69}" presName="text" presStyleLbl="node1" presStyleIdx="2" presStyleCnt="4">
        <dgm:presLayoutVars>
          <dgm:bulletEnabled val="1"/>
        </dgm:presLayoutVars>
      </dgm:prSet>
      <dgm:spPr/>
      <dgm:t>
        <a:bodyPr/>
        <a:lstStyle/>
        <a:p>
          <a:endParaRPr lang="zh-CN" altLang="en-US"/>
        </a:p>
      </dgm:t>
    </dgm:pt>
    <dgm:pt modelId="{DCB9D73C-0649-4092-83AD-6E4267E5D2D0}" type="pres">
      <dgm:prSet presAssocID="{A35D041D-8B74-4D61-8294-99662985F986}" presName="spacer"/>
      <dgm:spPr/>
      <dgm:t>
        <a:bodyPr/>
        <a:lstStyle/>
        <a:p/>
      </dgm:t>
    </dgm:pt>
    <dgm:pt modelId="{D1DF389B-E153-44BC-AEC5-B00B2FD8FD22}" type="pres">
      <dgm:prSet presAssocID="{CC89F690-2B03-4C57-AFD0-E642933DE1CB}" presName="comp"/>
      <dgm:spPr/>
      <dgm:t>
        <a:bodyPr/>
        <a:lstStyle/>
        <a:p/>
      </dgm:t>
    </dgm:pt>
    <dgm:pt modelId="{E1AC6A7A-B36F-41F5-90A5-2E3365748C13}" type="pres">
      <dgm:prSet presAssocID="{CC89F690-2B03-4C57-AFD0-E642933DE1CB}" presName="box" presStyleLbl="node1" presStyleIdx="3" presStyleCnt="4"/>
      <dgm:spPr/>
      <dgm:t>
        <a:bodyPr/>
        <a:lstStyle/>
        <a:p>
          <a:endParaRPr lang="zh-CN" altLang="en-US"/>
        </a:p>
      </dgm:t>
    </dgm:pt>
    <dgm:pt modelId="{7B73880A-8040-4E72-835C-F21499032E64}" type="pres">
      <dgm:prSet presAssocID="{CC89F690-2B03-4C57-AFD0-E642933DE1CB}" presName="img" presStyleLbl="fgImgPlace1" presStyleIdx="3" presStyleCnt="4"/>
      <dgm:spPr>
        <a:blipFill rotWithShape="1">
          <a:blip r:embed="rId4"/>
          <a:stretch>
            <a:fillRect/>
          </a:stretch>
        </a:blipFill>
      </dgm:spPr>
      <dgm:t>
        <a:bodyPr/>
        <a:lstStyle/>
        <a:p/>
      </dgm:t>
    </dgm:pt>
    <dgm:pt modelId="{AE4BCB2C-E535-4F7D-969E-46B0B6A98489}" type="pres">
      <dgm:prSet presAssocID="{CC89F690-2B03-4C57-AFD0-E642933DE1CB}" presName="text" presStyleLbl="node1" presStyleIdx="3" presStyleCnt="4">
        <dgm:presLayoutVars>
          <dgm:bulletEnabled val="1"/>
        </dgm:presLayoutVars>
      </dgm:prSet>
      <dgm:spPr/>
      <dgm:t>
        <a:bodyPr/>
        <a:lstStyle/>
        <a:p>
          <a:endParaRPr lang="zh-CN" altLang="en-US"/>
        </a:p>
      </dgm:t>
    </dgm:pt>
  </dgm:ptLst>
  <dgm:cxnLst>
    <dgm:cxn modelId="{37BA10CD-C5BE-4B12-B445-C7C4F73EEA05}" srcId="{E5A2D9C9-8D86-4761-84F7-4A9E9AC7097D}" destId="{CEAB3030-D8EF-4CDB-82BE-B2E8FFAAD421}" srcOrd="0" destOrd="0" parTransId="{3368C3C6-5E22-4063-A32A-813EF9A28D42}" sibTransId="{B4B1A2A6-3AE6-444B-A991-2AB5AB1695A9}"/>
    <dgm:cxn modelId="{54B178BA-7718-48C5-9F08-960FB89F42AB}" srcId="{CEAB3030-D8EF-4CDB-82BE-B2E8FFAAD421}" destId="{E15B3D99-E731-47C4-9C00-8B59FDAD7537}" srcOrd="0" destOrd="0" parTransId="{5917564E-5EA1-45DC-A655-DBF407DC1FA0}" sibTransId="{0471DD53-7F94-4899-867E-8E1DC3B03F58}"/>
    <dgm:cxn modelId="{633299B2-1F65-4694-915C-F060D24E8408}" srcId="{CEAB3030-D8EF-4CDB-82BE-B2E8FFAAD421}" destId="{02B35E47-14F0-4474-A168-0116659FD648}" srcOrd="1" destOrd="0" parTransId="{0DFFA940-7171-4F37-AC89-528270085284}" sibTransId="{157AD3E5-2F1A-4CEE-A6F5-D43666CD1A55}"/>
    <dgm:cxn modelId="{61B95761-9BB4-4B2A-9F35-FCF316287F80}" srcId="{E5A2D9C9-8D86-4761-84F7-4A9E9AC7097D}" destId="{EE09C3F2-D8AF-46AA-B657-421D5087040E}" srcOrd="1" destOrd="0" parTransId="{76E150CD-9F53-44BD-8226-AE7134D0601E}" sibTransId="{C09C2A8D-3535-440E-8810-D5B4A3FD8476}"/>
    <dgm:cxn modelId="{4AA3E2CA-9CEB-43EF-BB6C-8917CFD66DA4}" srcId="{EE09C3F2-D8AF-46AA-B657-421D5087040E}" destId="{30101FC1-5E04-4D52-A269-55F2AE81BF99}" srcOrd="0" destOrd="0" parTransId="{EFD6A569-2C19-4F24-9027-1F3A21009396}" sibTransId="{9ED3E17C-594D-4887-971B-0B7D0850AA8A}"/>
    <dgm:cxn modelId="{C238BD9A-AAB8-494B-8E92-08FFC520898F}" srcId="{EE09C3F2-D8AF-46AA-B657-421D5087040E}" destId="{3A2BCDDB-009A-4872-A823-40C1D0E14E46}" srcOrd="1" destOrd="0" parTransId="{660DB27E-A101-4044-9525-AD3F4D414360}" sibTransId="{EE79EACB-EA59-4908-BBB4-F11B0ABFB51A}"/>
    <dgm:cxn modelId="{85DF18CC-FA34-4BC4-B44E-7DE88CAD6EAE}" srcId="{E5A2D9C9-8D86-4761-84F7-4A9E9AC7097D}" destId="{5A8CE7C3-165A-4E9E-A6AD-B2608FF6BD69}" srcOrd="2" destOrd="0" parTransId="{2A12A8D9-6BFB-4EB8-B4FD-ADCD59B2A457}" sibTransId="{A35D041D-8B74-4D61-8294-99662985F986}"/>
    <dgm:cxn modelId="{9FDA66B9-9AF5-455A-8193-024B67F20EA4}" srcId="{5A8CE7C3-165A-4E9E-A6AD-B2608FF6BD69}" destId="{2006B37B-B577-455F-BA69-069291125FAE}" srcOrd="0" destOrd="0" parTransId="{BFDA4001-3A09-4749-A1D2-A4540B30EC5B}" sibTransId="{4F8988DF-B8EA-42B5-8615-E382595A1BFC}"/>
    <dgm:cxn modelId="{5BF8BB87-6398-4C25-A444-675A5BC71A3C}" srcId="{E5A2D9C9-8D86-4761-84F7-4A9E9AC7097D}" destId="{CC89F690-2B03-4C57-AFD0-E642933DE1CB}" srcOrd="3" destOrd="0" parTransId="{669B70FE-77B6-4EE0-B64F-B35425821B6C}" sibTransId="{0C4E82D0-02B0-41DA-8025-C83A39B10A33}"/>
    <dgm:cxn modelId="{EAAB3894-2740-4287-8C23-C396A59DBDA9}" type="presOf" srcId="{E5A2D9C9-8D86-4761-84F7-4A9E9AC7097D}" destId="{E7203BBE-F9EC-4004-A636-B4B72C7636C4}" srcOrd="0" destOrd="0" presId="urn:microsoft.com/office/officeart/2005/8/layout/vList4"/>
    <dgm:cxn modelId="{AF1E527B-DF31-4420-B35B-79C5F1D854B8}" type="presParOf" srcId="{E7203BBE-F9EC-4004-A636-B4B72C7636C4}" destId="{29AF8F41-510A-41D2-BF6F-6B9AE8E5EF05}" srcOrd="0" destOrd="0" presId="urn:microsoft.com/office/officeart/2005/8/layout/vList4"/>
    <dgm:cxn modelId="{B01C4A1A-55D8-4A14-941E-3D00BB3BDE80}" type="presParOf" srcId="{29AF8F41-510A-41D2-BF6F-6B9AE8E5EF05}" destId="{A7BAA839-7D54-4AED-8F66-DD75E98816DB}" srcOrd="0" destOrd="0" presId="urn:microsoft.com/office/officeart/2005/8/layout/vList4"/>
    <dgm:cxn modelId="{BC7E6602-394E-49E3-AE3E-FD2C0C59328F}" type="presOf" srcId="{CEAB3030-D8EF-4CDB-82BE-B2E8FFAAD421}" destId="{A7BAA839-7D54-4AED-8F66-DD75E98816DB}" srcOrd="0" destOrd="0" presId="urn:microsoft.com/office/officeart/2005/8/layout/vList4"/>
    <dgm:cxn modelId="{2E93C4D7-4D1B-4D0C-A280-27AD7802FD27}" type="presOf" srcId="{E15B3D99-E731-47C4-9C00-8B59FDAD7537}" destId="{A7BAA839-7D54-4AED-8F66-DD75E98816DB}" srcOrd="0" destOrd="1" presId="urn:microsoft.com/office/officeart/2005/8/layout/vList4"/>
    <dgm:cxn modelId="{C5F713EC-7951-4FC9-9A6F-BD46B4BFAC61}" type="presOf" srcId="{02B35E47-14F0-4474-A168-0116659FD648}" destId="{A7BAA839-7D54-4AED-8F66-DD75E98816DB}" srcOrd="0" destOrd="2" presId="urn:microsoft.com/office/officeart/2005/8/layout/vList4"/>
    <dgm:cxn modelId="{4CA4EB3B-B922-4904-B066-D6263C5D7E2C}" type="presParOf" srcId="{29AF8F41-510A-41D2-BF6F-6B9AE8E5EF05}" destId="{7F59D9AE-8FFD-480A-964C-EE14411139FC}" srcOrd="1" destOrd="0" presId="urn:microsoft.com/office/officeart/2005/8/layout/vList4"/>
    <dgm:cxn modelId="{72BAD3B5-D001-43CA-B923-F8A2E76C4AF3}" type="presParOf" srcId="{29AF8F41-510A-41D2-BF6F-6B9AE8E5EF05}" destId="{D623B6DF-3187-45E2-B934-18CD298EEB0D}" srcOrd="2" destOrd="0" presId="urn:microsoft.com/office/officeart/2005/8/layout/vList4"/>
    <dgm:cxn modelId="{96D2D4B2-B7A4-43E4-9EEB-99A516B0EBE0}" type="presOf" srcId="{CEAB3030-D8EF-4CDB-82BE-B2E8FFAAD421}" destId="{D623B6DF-3187-45E2-B934-18CD298EEB0D}" srcOrd="1" destOrd="0" presId="urn:microsoft.com/office/officeart/2005/8/layout/vList4"/>
    <dgm:cxn modelId="{2082B8FF-EA7C-4718-9F46-0E01C3244050}" type="presOf" srcId="{E15B3D99-E731-47C4-9C00-8B59FDAD7537}" destId="{D623B6DF-3187-45E2-B934-18CD298EEB0D}" srcOrd="1" destOrd="1" presId="urn:microsoft.com/office/officeart/2005/8/layout/vList4"/>
    <dgm:cxn modelId="{1D1F3CEF-F744-4391-9EDD-EACB9E4FBDA7}" type="presOf" srcId="{02B35E47-14F0-4474-A168-0116659FD648}" destId="{D623B6DF-3187-45E2-B934-18CD298EEB0D}" srcOrd="1" destOrd="2" presId="urn:microsoft.com/office/officeart/2005/8/layout/vList4"/>
    <dgm:cxn modelId="{01D95C19-B8CF-4711-A0E9-6BE222FCBDA9}" type="presParOf" srcId="{E7203BBE-F9EC-4004-A636-B4B72C7636C4}" destId="{CFA5A83E-3DA7-4318-B0D1-2E027EAC6D8A}" srcOrd="1" destOrd="0" presId="urn:microsoft.com/office/officeart/2005/8/layout/vList4"/>
    <dgm:cxn modelId="{2B6173BE-06E5-4B93-A735-66DC32350B52}" type="presParOf" srcId="{E7203BBE-F9EC-4004-A636-B4B72C7636C4}" destId="{7D9A904F-2B5B-405C-A67F-7635F000E76D}" srcOrd="2" destOrd="0" presId="urn:microsoft.com/office/officeart/2005/8/layout/vList4"/>
    <dgm:cxn modelId="{2E865626-093A-4ADB-994B-F9D2B5FC6DCA}" type="presParOf" srcId="{7D9A904F-2B5B-405C-A67F-7635F000E76D}" destId="{A9D3FBA0-AE19-430F-BD20-6EBAAFF0E512}" srcOrd="0" destOrd="0" presId="urn:microsoft.com/office/officeart/2005/8/layout/vList4"/>
    <dgm:cxn modelId="{E236B291-BEE9-4DA3-9051-28B8D6C680C4}" type="presOf" srcId="{EE09C3F2-D8AF-46AA-B657-421D5087040E}" destId="{A9D3FBA0-AE19-430F-BD20-6EBAAFF0E512}" srcOrd="0" destOrd="0" presId="urn:microsoft.com/office/officeart/2005/8/layout/vList4"/>
    <dgm:cxn modelId="{AFAA5F9A-6832-430C-AC54-4738351D3E75}" type="presOf" srcId="{30101FC1-5E04-4D52-A269-55F2AE81BF99}" destId="{A9D3FBA0-AE19-430F-BD20-6EBAAFF0E512}" srcOrd="0" destOrd="1" presId="urn:microsoft.com/office/officeart/2005/8/layout/vList4"/>
    <dgm:cxn modelId="{085D3C67-4B8D-419B-B070-0193A8676F13}" type="presOf" srcId="{3A2BCDDB-009A-4872-A823-40C1D0E14E46}" destId="{A9D3FBA0-AE19-430F-BD20-6EBAAFF0E512}" srcOrd="0" destOrd="2" presId="urn:microsoft.com/office/officeart/2005/8/layout/vList4"/>
    <dgm:cxn modelId="{3361B91F-093D-4DF5-885F-E65C4ADAD68B}" type="presParOf" srcId="{7D9A904F-2B5B-405C-A67F-7635F000E76D}" destId="{24D03669-803E-437A-99A5-248100843DDF}" srcOrd="1" destOrd="0" presId="urn:microsoft.com/office/officeart/2005/8/layout/vList4"/>
    <dgm:cxn modelId="{3F5C0A1F-C69D-41D6-8562-4FCFF4492603}" type="presParOf" srcId="{7D9A904F-2B5B-405C-A67F-7635F000E76D}" destId="{8EC2BCA0-4705-44DA-B248-D572D535BF94}" srcOrd="2" destOrd="0" presId="urn:microsoft.com/office/officeart/2005/8/layout/vList4"/>
    <dgm:cxn modelId="{DDD255DC-BB27-4460-915F-8F5D24DEBE4F}" type="presOf" srcId="{EE09C3F2-D8AF-46AA-B657-421D5087040E}" destId="{8EC2BCA0-4705-44DA-B248-D572D535BF94}" srcOrd="1" destOrd="0" presId="urn:microsoft.com/office/officeart/2005/8/layout/vList4"/>
    <dgm:cxn modelId="{D1DEA4DA-7C54-4BFE-9D49-4E681B5979C3}" type="presOf" srcId="{30101FC1-5E04-4D52-A269-55F2AE81BF99}" destId="{8EC2BCA0-4705-44DA-B248-D572D535BF94}" srcOrd="1" destOrd="1" presId="urn:microsoft.com/office/officeart/2005/8/layout/vList4"/>
    <dgm:cxn modelId="{341279C1-0325-465E-B7BF-E959485C2DBC}" type="presOf" srcId="{3A2BCDDB-009A-4872-A823-40C1D0E14E46}" destId="{8EC2BCA0-4705-44DA-B248-D572D535BF94}" srcOrd="1" destOrd="2" presId="urn:microsoft.com/office/officeart/2005/8/layout/vList4"/>
    <dgm:cxn modelId="{D16C8A22-BBCD-4265-8FF5-C7F891BA3A40}" type="presParOf" srcId="{E7203BBE-F9EC-4004-A636-B4B72C7636C4}" destId="{EB32C3B9-DA50-47CD-BA81-1C0AC9E98E28}" srcOrd="3" destOrd="0" presId="urn:microsoft.com/office/officeart/2005/8/layout/vList4"/>
    <dgm:cxn modelId="{26F845A2-6206-4701-9C79-AB09A5EFB0AE}" type="presParOf" srcId="{E7203BBE-F9EC-4004-A636-B4B72C7636C4}" destId="{6C481B3B-BC0D-420C-A56F-F587FC5AD1DD}" srcOrd="4" destOrd="0" presId="urn:microsoft.com/office/officeart/2005/8/layout/vList4"/>
    <dgm:cxn modelId="{77439421-7A0A-43DF-BB3A-97961D2DD9E3}" type="presParOf" srcId="{6C481B3B-BC0D-420C-A56F-F587FC5AD1DD}" destId="{FFA06F8D-872D-45B1-A633-7576A4804252}" srcOrd="0" destOrd="0" presId="urn:microsoft.com/office/officeart/2005/8/layout/vList4"/>
    <dgm:cxn modelId="{DB7EA6AE-FD9D-4F21-9611-7AE44C129362}" type="presOf" srcId="{5A8CE7C3-165A-4E9E-A6AD-B2608FF6BD69}" destId="{FFA06F8D-872D-45B1-A633-7576A4804252}" srcOrd="0" destOrd="0" presId="urn:microsoft.com/office/officeart/2005/8/layout/vList4"/>
    <dgm:cxn modelId="{422B6D63-727C-445F-B936-AABD613E5BF5}" type="presOf" srcId="{2006B37B-B577-455F-BA69-069291125FAE}" destId="{FFA06F8D-872D-45B1-A633-7576A4804252}" srcOrd="0" destOrd="1" presId="urn:microsoft.com/office/officeart/2005/8/layout/vList4"/>
    <dgm:cxn modelId="{0C5C41C9-4C63-47CE-B917-0A0212F73568}" type="presParOf" srcId="{6C481B3B-BC0D-420C-A56F-F587FC5AD1DD}" destId="{5CBD0C98-B7CF-4739-9739-2EA6A9E55C5C}" srcOrd="1" destOrd="0" presId="urn:microsoft.com/office/officeart/2005/8/layout/vList4"/>
    <dgm:cxn modelId="{9C0A8731-2F68-4455-A524-4AF4C4CA1BDE}" type="presParOf" srcId="{6C481B3B-BC0D-420C-A56F-F587FC5AD1DD}" destId="{C4D68B1E-C9B8-4F44-B715-0BE6965A35F5}" srcOrd="2" destOrd="0" presId="urn:microsoft.com/office/officeart/2005/8/layout/vList4"/>
    <dgm:cxn modelId="{23E64A49-AA50-420D-89D5-C4B2C718B0BF}" type="presOf" srcId="{5A8CE7C3-165A-4E9E-A6AD-B2608FF6BD69}" destId="{C4D68B1E-C9B8-4F44-B715-0BE6965A35F5}" srcOrd="1" destOrd="0" presId="urn:microsoft.com/office/officeart/2005/8/layout/vList4"/>
    <dgm:cxn modelId="{443CBEF9-FCDC-476C-96DC-ECADC2FBD52C}" type="presOf" srcId="{2006B37B-B577-455F-BA69-069291125FAE}" destId="{C4D68B1E-C9B8-4F44-B715-0BE6965A35F5}" srcOrd="1" destOrd="1" presId="urn:microsoft.com/office/officeart/2005/8/layout/vList4"/>
    <dgm:cxn modelId="{6D1FE7F2-5922-499A-9096-AEE54BE209A4}" type="presParOf" srcId="{E7203BBE-F9EC-4004-A636-B4B72C7636C4}" destId="{DCB9D73C-0649-4092-83AD-6E4267E5D2D0}" srcOrd="5" destOrd="0" presId="urn:microsoft.com/office/officeart/2005/8/layout/vList4"/>
    <dgm:cxn modelId="{6CEDB5B6-54E1-45E4-86C0-72C9D9EC212F}" type="presParOf" srcId="{E7203BBE-F9EC-4004-A636-B4B72C7636C4}" destId="{D1DF389B-E153-44BC-AEC5-B00B2FD8FD22}" srcOrd="6" destOrd="0" presId="urn:microsoft.com/office/officeart/2005/8/layout/vList4"/>
    <dgm:cxn modelId="{44811AC1-9FB5-4941-AEE7-D9C8B2EEF987}" type="presParOf" srcId="{D1DF389B-E153-44BC-AEC5-B00B2FD8FD22}" destId="{E1AC6A7A-B36F-41F5-90A5-2E3365748C13}" srcOrd="0" destOrd="0" presId="urn:microsoft.com/office/officeart/2005/8/layout/vList4"/>
    <dgm:cxn modelId="{C582D402-3DCE-4BBD-B132-D71A2A8844BC}" type="presOf" srcId="{CC89F690-2B03-4C57-AFD0-E642933DE1CB}" destId="{E1AC6A7A-B36F-41F5-90A5-2E3365748C13}" srcOrd="0" destOrd="0" presId="urn:microsoft.com/office/officeart/2005/8/layout/vList4"/>
    <dgm:cxn modelId="{63580134-0904-4FD0-B67B-DD65218B536E}" type="presParOf" srcId="{D1DF389B-E153-44BC-AEC5-B00B2FD8FD22}" destId="{7B73880A-8040-4E72-835C-F21499032E64}" srcOrd="1" destOrd="0" presId="urn:microsoft.com/office/officeart/2005/8/layout/vList4"/>
    <dgm:cxn modelId="{AD08B2CD-D3F3-45D9-AD7B-252F83F9A9A2}" type="presParOf" srcId="{D1DF389B-E153-44BC-AEC5-B00B2FD8FD22}" destId="{AE4BCB2C-E535-4F7D-969E-46B0B6A98489}" srcOrd="2" destOrd="0" presId="urn:microsoft.com/office/officeart/2005/8/layout/vList4"/>
    <dgm:cxn modelId="{455C694E-628A-4563-8FF4-497C8B618B91}" type="presOf" srcId="{CC89F690-2B03-4C57-AFD0-E642933DE1CB}" destId="{AE4BCB2C-E535-4F7D-969E-46B0B6A98489}" srcOrd="1" destOrd="0" presId="urn:microsoft.com/office/officeart/2005/8/layout/vList4"/>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dsp="http://schemas.microsoft.com/office/drawing/2008/diagram">
  <dsp:spTree>
    <dsp:nvGrpSpPr>
      <dsp:cNvPr id="0" name=""/>
      <dsp:cNvGrpSpPr/>
    </dsp:nvGrpSpPr>
    <dsp:grpSpPr/>
    <dsp:sp modelId="{A7BAA839-7D54-4AED-8F66-DD75E98816DB}">
      <dsp:nvSpPr>
        <dsp:cNvPr id="0" name=""/>
        <dsp:cNvSpPr/>
      </dsp:nvSpPr>
      <dsp:spPr>
        <a:xfrm>
          <a:off x="0" y="0"/>
          <a:ext cx="8128000" cy="1259416"/>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t" anchorCtr="0">
          <a:noAutofit/>
        </a:bodyPr>
        <a:lstStyle/>
        <a:p>
          <a:pPr lvl="0" algn="l" defTabSz="1066800">
            <a:lnSpc>
              <a:spcPct val="90000"/>
            </a:lnSpc>
            <a:spcBef>
              <a:spcPct val="0"/>
            </a:spcBef>
            <a:spcAft>
              <a:spcPct val="35000"/>
            </a:spcAft>
          </a:pPr>
          <a:r>
            <a:rPr lang="zh-CN" altLang="en-US" sz="2400" kern="1200" smtClean="0"/>
            <a:t>前</a:t>
          </a:r>
          <a:r>
            <a:rPr lang="en-US" altLang="zh-CN" sz="2400" kern="1200" smtClean="0"/>
            <a:t>221</a:t>
          </a:r>
          <a:r>
            <a:rPr lang="zh-CN" altLang="en-US" sz="2400" kern="1200" smtClean="0"/>
            <a:t>年</a:t>
          </a:r>
          <a:endParaRPr lang="zh-CN" altLang="en-US" sz="2400" kern="1200"/>
        </a:p>
        <a:p>
          <a:pPr marL="171450" lvl="1" indent="-171450" algn="l" defTabSz="844550">
            <a:lnSpc>
              <a:spcPct val="90000"/>
            </a:lnSpc>
            <a:spcBef>
              <a:spcPct val="0"/>
            </a:spcBef>
            <a:spcAft>
              <a:spcPct val="15000"/>
            </a:spcAft>
            <a:buChar char="•"/>
          </a:pPr>
          <a:r>
            <a:rPr lang="zh-CN" altLang="en-US" sz="1900" kern="1200" smtClean="0"/>
            <a:t>秦汉之际，中国移民迁入，把</a:t>
          </a:r>
          <a:r>
            <a:rPr lang="zh-CN" altLang="en-US" sz="2400" b="1" kern="1200" smtClean="0"/>
            <a:t>水稻种植和冶铁技术</a:t>
          </a:r>
          <a:r>
            <a:rPr lang="zh-CN" altLang="en-US" sz="1900" kern="1200" smtClean="0"/>
            <a:t>带入到了日本，推动了日本的发展</a:t>
          </a:r>
          <a:endParaRPr lang="zh-CN" altLang="en-US" sz="1900" kern="1200"/>
        </a:p>
        <a:p>
          <a:pPr marL="171450" lvl="1" indent="-171450" algn="l" defTabSz="844550">
            <a:lnSpc>
              <a:spcPct val="90000"/>
            </a:lnSpc>
            <a:spcBef>
              <a:spcPct val="0"/>
            </a:spcBef>
            <a:spcAft>
              <a:spcPct val="15000"/>
            </a:spcAft>
            <a:buChar char="•"/>
          </a:pPr>
          <a:endParaRPr lang="zh-CN" altLang="en-US" sz="1900" kern="1200"/>
        </a:p>
      </dsp:txBody>
      <dsp:txXfrm>
        <a:off x="1751541" y="0"/>
        <a:ext cx="6376458" cy="1259416"/>
      </dsp:txXfrm>
    </dsp:sp>
    <dsp:sp modelId="{7F59D9AE-8FFD-480A-964C-EE14411139FC}">
      <dsp:nvSpPr>
        <dsp:cNvPr id="0" name=""/>
        <dsp:cNvSpPr/>
      </dsp:nvSpPr>
      <dsp:spPr>
        <a:xfrm>
          <a:off x="125941" y="125941"/>
          <a:ext cx="1625600" cy="1007533"/>
        </a:xfrm>
        <a:prstGeom prst="roundRect">
          <a:avLst>
            <a:gd name="adj" fmla="val 10000"/>
          </a:avLst>
        </a:prstGeom>
        <a:blipFill rotWithShape="1">
          <a:blip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A9D3FBA0-AE19-430F-BD20-6EBAAFF0E512}">
      <dsp:nvSpPr>
        <dsp:cNvPr id="0" name=""/>
        <dsp:cNvSpPr/>
      </dsp:nvSpPr>
      <dsp:spPr>
        <a:xfrm>
          <a:off x="0" y="1299151"/>
          <a:ext cx="8128000" cy="1259416"/>
        </a:xfrm>
        <a:prstGeom prst="roundRect">
          <a:avLst>
            <a:gd name="adj" fmla="val 10000"/>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CN" altLang="en-US" sz="2400" kern="1200" smtClean="0"/>
            <a:t>公元</a:t>
          </a:r>
          <a:r>
            <a:rPr lang="en-US" altLang="zh-CN" sz="2400" kern="1200" smtClean="0"/>
            <a:t>5-6</a:t>
          </a:r>
          <a:r>
            <a:rPr lang="zh-CN" altLang="en-US" sz="2400" kern="1200" smtClean="0"/>
            <a:t>世纪的社会危机</a:t>
          </a:r>
          <a:endParaRPr lang="zh-CN" altLang="en-US" sz="2400" kern="1200"/>
        </a:p>
        <a:p>
          <a:pPr marL="171450" lvl="1" indent="-171450" algn="l" defTabSz="844550">
            <a:lnSpc>
              <a:spcPct val="90000"/>
            </a:lnSpc>
            <a:spcBef>
              <a:spcPct val="0"/>
            </a:spcBef>
            <a:spcAft>
              <a:spcPct val="15000"/>
            </a:spcAft>
            <a:buChar char="•"/>
          </a:pPr>
          <a:r>
            <a:rPr lang="zh-CN" altLang="en-US" sz="1900" kern="1200" smtClean="0"/>
            <a:t>推古女皇改制和圣德太子摄政。</a:t>
          </a:r>
          <a:endParaRPr lang="zh-CN" altLang="en-US" sz="1900" kern="1200"/>
        </a:p>
        <a:p>
          <a:pPr marL="171450" lvl="1" indent="-171450" algn="l" defTabSz="844550">
            <a:lnSpc>
              <a:spcPct val="90000"/>
            </a:lnSpc>
            <a:spcBef>
              <a:spcPct val="0"/>
            </a:spcBef>
            <a:spcAft>
              <a:spcPct val="15000"/>
            </a:spcAft>
            <a:buChar char="•"/>
          </a:pPr>
          <a:r>
            <a:rPr lang="zh-CN" altLang="en-US" sz="1900" kern="1200" smtClean="0"/>
            <a:t>支持佛教、冠位十二阶和加强皇权以及遣隋使</a:t>
          </a:r>
          <a:endParaRPr lang="zh-CN" altLang="en-US" sz="1900" kern="1200"/>
        </a:p>
      </dsp:txBody>
      <dsp:txXfrm>
        <a:off x="1751541" y="1299151"/>
        <a:ext cx="6376458" cy="1259416"/>
      </dsp:txXfrm>
    </dsp:sp>
    <dsp:sp modelId="{24D03669-803E-437A-99A5-248100843DDF}">
      <dsp:nvSpPr>
        <dsp:cNvPr id="0" name=""/>
        <dsp:cNvSpPr/>
      </dsp:nvSpPr>
      <dsp:spPr>
        <a:xfrm>
          <a:off x="125941" y="1511300"/>
          <a:ext cx="1625600" cy="1007533"/>
        </a:xfrm>
        <a:prstGeom prst="roundRect">
          <a:avLst>
            <a:gd name="adj" fmla="val 10000"/>
          </a:avLst>
        </a:prstGeom>
        <a:blipFill rotWithShape="1">
          <a:blip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FFA06F8D-872D-45B1-A633-7576A4804252}">
      <dsp:nvSpPr>
        <dsp:cNvPr id="0" name=""/>
        <dsp:cNvSpPr/>
      </dsp:nvSpPr>
      <dsp:spPr>
        <a:xfrm>
          <a:off x="0" y="2770716"/>
          <a:ext cx="8128000" cy="1259416"/>
        </a:xfrm>
        <a:prstGeom prst="roundRect">
          <a:avLst>
            <a:gd name="adj" fmla="val 10000"/>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zh-CN" sz="2400" kern="1200" smtClean="0"/>
            <a:t>646</a:t>
          </a:r>
          <a:r>
            <a:rPr lang="zh-CN" altLang="en-US" sz="2400" kern="1200" smtClean="0"/>
            <a:t>年</a:t>
          </a:r>
          <a:endParaRPr lang="zh-CN" altLang="en-US" sz="2400" kern="1200"/>
        </a:p>
        <a:p>
          <a:pPr marL="285750" lvl="1" indent="-285750" algn="l" defTabSz="1377950">
            <a:lnSpc>
              <a:spcPct val="90000"/>
            </a:lnSpc>
            <a:spcBef>
              <a:spcPct val="0"/>
            </a:spcBef>
            <a:spcAft>
              <a:spcPct val="15000"/>
            </a:spcAft>
            <a:buChar char="•"/>
          </a:pPr>
          <a:r>
            <a:rPr lang="zh-CN" altLang="en-US" sz="3100" b="1" kern="1200" smtClean="0">
              <a:solidFill>
                <a:srgbClr val="FF0000"/>
              </a:solidFill>
            </a:rPr>
            <a:t>大化改新，律令制国家的建立。</a:t>
          </a:r>
          <a:endParaRPr lang="zh-CN" altLang="en-US" sz="3100" b="1" kern="1200">
            <a:solidFill>
              <a:srgbClr val="FF0000"/>
            </a:solidFill>
          </a:endParaRPr>
        </a:p>
      </dsp:txBody>
      <dsp:txXfrm>
        <a:off x="1751541" y="2770716"/>
        <a:ext cx="6376458" cy="1259416"/>
      </dsp:txXfrm>
    </dsp:sp>
    <dsp:sp modelId="{5CBD0C98-B7CF-4739-9739-2EA6A9E55C5C}">
      <dsp:nvSpPr>
        <dsp:cNvPr id="0" name=""/>
        <dsp:cNvSpPr/>
      </dsp:nvSpPr>
      <dsp:spPr>
        <a:xfrm>
          <a:off x="125941" y="2896658"/>
          <a:ext cx="1625600" cy="1007533"/>
        </a:xfrm>
        <a:prstGeom prst="roundRect">
          <a:avLst>
            <a:gd name="adj" fmla="val 10000"/>
          </a:avLst>
        </a:prstGeom>
        <a:blipFill rotWithShape="1">
          <a:blip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E1AC6A7A-B36F-41F5-90A5-2E3365748C13}">
      <dsp:nvSpPr>
        <dsp:cNvPr id="0" name=""/>
        <dsp:cNvSpPr/>
      </dsp:nvSpPr>
      <dsp:spPr>
        <a:xfrm>
          <a:off x="0" y="4156075"/>
          <a:ext cx="8128000" cy="1259416"/>
        </a:xfrm>
        <a:prstGeom prst="roundRect">
          <a:avLst>
            <a:gd name="adj" fmla="val 10000"/>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altLang="zh-CN" sz="2400" kern="1200" smtClean="0"/>
            <a:t>10-12</a:t>
          </a:r>
          <a:r>
            <a:rPr lang="zh-CN" altLang="en-US" sz="2400" kern="1200" smtClean="0"/>
            <a:t>世纪形成</a:t>
          </a:r>
          <a:endParaRPr lang="en-US" altLang="zh-CN" sz="2400" kern="1200" smtClean="0"/>
        </a:p>
        <a:p>
          <a:pPr lvl="0" algn="l" defTabSz="1066800">
            <a:lnSpc>
              <a:spcPct val="90000"/>
            </a:lnSpc>
            <a:spcBef>
              <a:spcPct val="0"/>
            </a:spcBef>
            <a:spcAft>
              <a:spcPct val="35000"/>
            </a:spcAft>
          </a:pPr>
          <a:r>
            <a:rPr lang="en-US" altLang="zh-CN" sz="2000" kern="1200" smtClean="0"/>
            <a:t>12</a:t>
          </a:r>
          <a:r>
            <a:rPr lang="zh-CN" altLang="zh-CN" sz="2000" kern="1200" smtClean="0"/>
            <a:t>世纪末，武士集团的首领源赖朝在镰仓建立了自己</a:t>
          </a:r>
        </a:p>
        <a:p>
          <a:pPr lvl="0" algn="l" defTabSz="1066800">
            <a:lnSpc>
              <a:spcPct val="90000"/>
            </a:lnSpc>
            <a:spcBef>
              <a:spcPct val="0"/>
            </a:spcBef>
            <a:spcAft>
              <a:spcPct val="35000"/>
            </a:spcAft>
          </a:pPr>
          <a:r>
            <a:rPr lang="zh-CN" altLang="zh-CN" sz="2000" kern="1200" smtClean="0"/>
            <a:t>的军事机构</a:t>
          </a:r>
          <a:r>
            <a:rPr lang="en-US" altLang="zh-CN" sz="2000" kern="1200" smtClean="0"/>
            <a:t>——</a:t>
          </a:r>
          <a:r>
            <a:rPr lang="zh-CN" altLang="zh-CN" sz="2000" kern="1200" smtClean="0"/>
            <a:t>幕府</a:t>
          </a:r>
          <a:r>
            <a:rPr lang="zh-CN" altLang="en-US" sz="2000" kern="1200" smtClean="0"/>
            <a:t>。</a:t>
          </a:r>
          <a:endParaRPr lang="zh-CN" altLang="en-US" sz="2400" kern="1200"/>
        </a:p>
      </dsp:txBody>
      <dsp:txXfrm>
        <a:off x="1751541" y="4156075"/>
        <a:ext cx="6376458" cy="1259416"/>
      </dsp:txXfrm>
    </dsp:sp>
    <dsp:sp modelId="{7B73880A-8040-4E72-835C-F21499032E64}">
      <dsp:nvSpPr>
        <dsp:cNvPr id="0" name=""/>
        <dsp:cNvSpPr/>
      </dsp:nvSpPr>
      <dsp:spPr>
        <a:xfrm>
          <a:off x="125941" y="4282016"/>
          <a:ext cx="1625600" cy="1007533"/>
        </a:xfrm>
        <a:prstGeom prst="roundRect">
          <a:avLst>
            <a:gd name="adj" fmla="val 10000"/>
          </a:avLst>
        </a:prstGeom>
        <a:blipFill rotWithShape="1">
          <a:blip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Tree>
</dsp:drawing>
</file>

<file path=ppt/diagrams/layout1.xml><?xml version="1.0" encoding="utf-8"?>
<dgm:layoutDef xmlns:a="http://schemas.openxmlformats.org/drawingml/2006/main" xmlns:r="http://schemas.openxmlformats.org/officeDocument/2006/relationships" xmlns:dgm="http://schemas.openxmlformats.org/drawingml/2006/diagram"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type="roundRect" r:blip="">
            <dgm:adjLst>
              <dgm:adj idx="1" val="0.1"/>
            </dgm:adjLst>
          </dgm:shape>
          <dgm:presOf axis="desOrSelf" ptType="node"/>
          <dgm:constrLst/>
          <dgm:ruleLst/>
        </dgm:layoutNode>
        <dgm:layoutNode name="img" styleLbl="fgImgPlace1">
          <dgm:alg type="sp"/>
          <dgm:shape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dgm:ruleLst>
        </dgm:layoutNode>
      </dgm:layoutNode>
      <dgm:forEach name="Name4" axis="followSib" ptType="sibTrans" cnt="1">
        <dgm:layoutNode name="spacer">
          <dgm:alg type="sp"/>
          <dgm:shape r:blip="">
            <dgm:adjLst/>
          </dgm:shape>
          <dgm:presOf axis="self"/>
          <dgm:constrLst/>
          <dgm:ruleLst/>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7A5F2979-1C71-9B4C-9F9A-6D97913AE9E2}" type="datetimeFigureOut">
              <a:rPr kumimoji="1" lang="zh-CN" altLang="en-US" smtClean="0"/>
              <a:t/>
            </a:fld>
            <a:endParaRPr kumimoji="1" lang="zh-CN" altLang="en-US"/>
          </a:p>
        </p:txBody>
      </p:sp>
      <p:sp>
        <p:nvSpPr>
          <p:cNvPr id="4" name="页脚占位符 3"/>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5C8E077A-B716-1B40-BBD3-22C6CE72BD68}" type="slidenum">
              <a:rPr kumimoji="1" lang="zh-CN" altLang="en-US" smtClean="0"/>
              <a:t/>
            </a:fld>
            <a:endParaRPr kumimoji="1"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54D566EB-807B-5249-9E35-4E337B660946}" type="datetimeFigureOut">
              <a:rPr kumimoji="1" lang="zh-CN" altLang="en-US" smtClean="0"/>
              <a:t/>
            </a:fld>
            <a:endParaRPr kumimoji="1" lang="zh-CN" altLang="en-US"/>
          </a:p>
        </p:txBody>
      </p:sp>
      <p:sp>
        <p:nvSpPr>
          <p:cNvPr id="4" name="幻灯片图像占位符 3"/>
          <p:cNvSpPr>
            <a:spLocks noGrp="1" noRot="1" noChangeAspect="1"/>
          </p:cNvSpPr>
          <p:nvPr>
            <p:ph type="sldImg" idx="2"/>
          </p:nvPr>
        </p:nvSpPr>
        <p:spPr>
          <a:xfrm>
            <a:off x="2514600" y="857250"/>
            <a:ext cx="4114800" cy="2314575"/>
          </a:xfrm>
          <a:prstGeom prst="rect">
            <a:avLst/>
          </a:prstGeom>
          <a:noFill/>
          <a:ln w="12700">
            <a:solidFill>
              <a:prstClr val="black"/>
            </a:solidFill>
          </a:ln>
        </p:spPr>
      </p:sp>
      <p:sp>
        <p:nvSpPr>
          <p:cNvPr id="5" name="备注占位符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8009BB3A-AF79-A04D-A2FA-83F4CDFA2D84}" type="slidenum">
              <a:rPr kumimoji="1" lang="zh-CN" altLang="en-US" smtClean="0"/>
              <a:t/>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2514600" y="857250"/>
            <a:ext cx="4114800" cy="2314575"/>
          </a:xfrm>
        </p:spPr>
      </p:sp>
      <p:sp>
        <p:nvSpPr>
          <p:cNvPr id="3" name="备注占位符 2"/>
          <p:cNvSpPr>
            <a:spLocks noGrp="1"/>
          </p:cNvSpPr>
          <p:nvPr>
            <p:ph type="body" idx="1"/>
          </p:nvPr>
        </p:nvSpPr>
        <p:spPr/>
        <p:txBody>
          <a:bodyPr/>
          <a:lstStyle/>
          <a:p>
            <a:r>
              <a:rPr kumimoji="1" lang="zh-CN" altLang="en-US"/>
              <a:t>课程名称页不要删掉了哦，教师姓名，上课时间信息要改。</a:t>
            </a:r>
          </a:p>
        </p:txBody>
      </p:sp>
      <p:sp>
        <p:nvSpPr>
          <p:cNvPr id="4" name="幻灯片编号占位符 3"/>
          <p:cNvSpPr>
            <a:spLocks noGrp="1"/>
          </p:cNvSpPr>
          <p:nvPr>
            <p:ph type="sldNum" sz="quarter" idx="10"/>
          </p:nvPr>
        </p:nvSpPr>
        <p:spPr/>
        <p:txBody>
          <a:bodyPr/>
          <a:lstStyle/>
          <a:p>
            <a:fld id="{8009BB3A-AF79-A04D-A2FA-83F4CDFA2D84}" type="slidenum">
              <a:rPr kumimoji="1" lang="zh-CN" altLang="en-US" smtClean="0"/>
              <a:t>1</a:t>
            </a:fld>
            <a:endParaRPr kumimoji="1"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2514600" y="857250"/>
            <a:ext cx="4114800" cy="2314575"/>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a:t>教师明确本节课的教学目标。若无体系可不写</a:t>
            </a:r>
          </a:p>
          <a:p>
            <a:endParaRPr lang="zh-CN" altLang="en-US"/>
          </a:p>
        </p:txBody>
      </p:sp>
      <p:sp>
        <p:nvSpPr>
          <p:cNvPr id="4" name="灯片编号占位符 3"/>
          <p:cNvSpPr>
            <a:spLocks noGrp="1"/>
          </p:cNvSpPr>
          <p:nvPr>
            <p:ph type="sldNum" sz="quarter" idx="10"/>
          </p:nvPr>
        </p:nvSpPr>
        <p:spPr/>
        <p:txBody>
          <a:bodyPr/>
          <a:lstStyle/>
          <a:p>
            <a:fld id="{8009BB3A-AF79-A04D-A2FA-83F4CDFA2D84}" type="slidenum">
              <a:rPr kumimoji="1" lang="zh-CN" altLang="en-US" smtClean="0"/>
              <a:t>2</a:t>
            </a:fld>
            <a:endParaRPr kumimoji="1"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t="-17000" b="-17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 Id="rId3" Type="http://schemas.openxmlformats.org/officeDocument/2006/relationships/image" Target="../media/image15.png" /><Relationship Id="rId4" Type="http://schemas.openxmlformats.org/officeDocument/2006/relationships/image" Target="../media/image16.png" /><Relationship Id="rId5" Type="http://schemas.openxmlformats.org/officeDocument/2006/relationships/image" Target="../media/image17.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png" /><Relationship Id="rId3" Type="http://schemas.openxmlformats.org/officeDocument/2006/relationships/image" Target="../media/image22.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png" /><Relationship Id="rId3" Type="http://schemas.openxmlformats.org/officeDocument/2006/relationships/image" Target="../media/image25.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microsoft.com/office/2007/relationships/hdphoto" Target="../media/image27.wdp" /><Relationship Id="rId3" Type="http://schemas.openxmlformats.org/officeDocument/2006/relationships/image" Target="../media/image26.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7.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8.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9.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1.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2.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idx="4294967295"/>
          </p:nvPr>
        </p:nvSpPr>
        <p:spPr>
          <a:xfrm>
            <a:off x="1386626" y="1563801"/>
            <a:ext cx="9144000" cy="2387600"/>
          </a:xfrm>
        </p:spPr>
        <p:txBody>
          <a:bodyPr>
            <a:normAutofit fontScale="90000"/>
          </a:bodyPr>
          <a:lstStyle/>
          <a:p>
            <a:br>
              <a:rPr kumimoji="1" lang="en-US" altLang="zh-CN"/>
            </a:br>
            <a:r>
              <a:rPr kumimoji="1" lang="zh-CN" altLang="en-US" sz="9800" b="1" smtClean="0">
                <a:latin typeface="Segoe UI Symbol" panose="020b0502040204020203" pitchFamily="34" charset="0"/>
              </a:rPr>
              <a:t>中古时期的亚洲</a:t>
            </a:r>
            <a:br>
              <a:rPr kumimoji="1" lang="zh-CN" altLang="en-US" b="1">
                <a:latin typeface="Segoe UI Symbol" panose="020b0502040204020203" pitchFamily="34" charset="0"/>
              </a:rPr>
            </a:b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内容占位符 5"/>
          <p:cNvSpPr>
            <a:spLocks noGrp="1"/>
          </p:cNvSpPr>
          <p:nvPr>
            <p:ph idx="4294967295"/>
          </p:nvPr>
        </p:nvSpPr>
        <p:spPr>
          <a:xfrm>
            <a:off x="3838575" y="409575"/>
            <a:ext cx="8353425" cy="5854700"/>
          </a:xfrm>
        </p:spPr>
        <p:txBody>
          <a:bodyPr>
            <a:normAutofit/>
          </a:bodyPr>
          <a:lstStyle/>
          <a:p>
            <a:pPr marL="0" indent="0">
              <a:lnSpc>
                <a:spcPct val="150000"/>
              </a:lnSpc>
              <a:buNone/>
            </a:pPr>
            <a:endParaRPr lang="en-US" altLang="zh-CN"/>
          </a:p>
          <a:p>
            <a:pPr marL="0" indent="0">
              <a:lnSpc>
                <a:spcPct val="150000"/>
              </a:lnSpc>
              <a:buNone/>
            </a:pPr>
            <a:r>
              <a:rPr lang="en-US" altLang="zh-CN" smtClean="0"/>
              <a:t>1</a:t>
            </a:r>
            <a:r>
              <a:rPr lang="zh-CN" altLang="en-US" kern="100" smtClean="0">
                <a:solidFill>
                  <a:prstClr val="black"/>
                </a:solidFill>
                <a:latin typeface="微软雅黑" panose="020b0503020204020204" pitchFamily="34" charset="-122"/>
                <a:ea typeface="微软雅黑" panose="020b0503020204020204" pitchFamily="34" charset="-122"/>
                <a:cs typeface="Courier New" panose="02070309020205020404" pitchFamily="49" charset="0"/>
              </a:rPr>
              <a:t>、了解中古时期的阿拉伯、印度、日本和朝鲜的国家文化。</a:t>
            </a:r>
            <a:endParaRPr lang="en-US" altLang="zh-CN" kern="100" smtClean="0">
              <a:solidFill>
                <a:prstClr val="black"/>
              </a:solidFill>
              <a:latin typeface="微软雅黑" panose="020b0503020204020204" pitchFamily="34" charset="-122"/>
              <a:ea typeface="微软雅黑" panose="020b0503020204020204" pitchFamily="34" charset="-122"/>
              <a:cs typeface="Courier New" panose="02070309020205020404" pitchFamily="49" charset="0"/>
            </a:endParaRPr>
          </a:p>
          <a:p>
            <a:pPr marL="0" indent="0">
              <a:lnSpc>
                <a:spcPct val="150000"/>
              </a:lnSpc>
              <a:buNone/>
            </a:pPr>
            <a:r>
              <a:rPr lang="en-US" altLang="zh-CN" kern="100" smtClean="0">
                <a:solidFill>
                  <a:prstClr val="black"/>
                </a:solidFill>
                <a:latin typeface="微软雅黑" panose="020b0503020204020204" pitchFamily="34" charset="-122"/>
                <a:ea typeface="微软雅黑" panose="020b0503020204020204" pitchFamily="34" charset="-122"/>
                <a:cs typeface="Courier New" panose="02070309020205020404" pitchFamily="49" charset="0"/>
              </a:rPr>
              <a:t>2</a:t>
            </a:r>
            <a:r>
              <a:rPr lang="zh-CN" altLang="en-US" kern="100" smtClean="0">
                <a:solidFill>
                  <a:prstClr val="black"/>
                </a:solidFill>
                <a:latin typeface="微软雅黑" panose="020b0503020204020204" pitchFamily="34" charset="-122"/>
                <a:ea typeface="微软雅黑" panose="020b0503020204020204" pitchFamily="34" charset="-122"/>
                <a:cs typeface="Courier New" panose="02070309020205020404" pitchFamily="49" charset="0"/>
              </a:rPr>
              <a:t>、熟悉各个文明的特征。比如阿拉伯的伊斯兰文化，印度此时穆斯林人数的增长，日本律令制国家的出现和朝鲜的统一。</a:t>
            </a:r>
            <a:endParaRPr lang="zh-CN" altLang="en-US" kern="100">
              <a:solidFill>
                <a:prstClr val="black"/>
              </a:solidFill>
              <a:latin typeface="微软雅黑" panose="020b0503020204020204" pitchFamily="34" charset="-122"/>
              <a:ea typeface="微软雅黑" panose="020b0503020204020204" pitchFamily="34" charset="-122"/>
              <a:cs typeface="Courier New" panose="02070309020205020404" pitchFamily="49" charset="0"/>
            </a:endParaRPr>
          </a:p>
          <a:p>
            <a:pPr marL="0" indent="0" fontAlgn="ctr">
              <a:lnSpc>
                <a:spcPct val="150000"/>
              </a:lnSpc>
              <a:spcBef>
                <a:spcPct val="0"/>
              </a:spcBef>
              <a:buNone/>
            </a:pPr>
            <a:endParaRPr lang="zh-CN" altLang="en-US"/>
          </a:p>
        </p:txBody>
      </p:sp>
      <p:sp>
        <p:nvSpPr>
          <p:cNvPr id="2" name="内容占位符 1"/>
          <p:cNvSpPr>
            <a:spLocks noGrp="1"/>
          </p:cNvSpPr>
          <p:nvPr>
            <p:ph sz="quarter" idx="4294967295"/>
          </p:nvPr>
        </p:nvSpPr>
        <p:spPr>
          <a:xfrm>
            <a:off x="669701" y="2003559"/>
            <a:ext cx="2201863" cy="2414588"/>
          </a:xfrm>
        </p:spPr>
        <p:txBody>
          <a:bodyPr>
            <a:normAutofit/>
          </a:bodyPr>
          <a:lstStyle/>
          <a:p>
            <a:pPr marL="0" indent="0">
              <a:buNone/>
            </a:pPr>
            <a:r>
              <a:rPr lang="zh-CN" altLang="en-US" sz="6000" b="1"/>
              <a:t>教学目标</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一些概念</a:t>
            </a:r>
            <a:endParaRPr lang="zh-CN" altLang="en-US"/>
          </a:p>
        </p:txBody>
      </p:sp>
      <p:sp>
        <p:nvSpPr>
          <p:cNvPr id="4" name="内容占位符 3"/>
          <p:cNvSpPr>
            <a:spLocks noGrp="1"/>
          </p:cNvSpPr>
          <p:nvPr>
            <p:ph sz="quarter" idx="4294967295"/>
          </p:nvPr>
        </p:nvSpPr>
        <p:spPr>
          <a:xfrm>
            <a:off x="0" y="1474788"/>
            <a:ext cx="10515600" cy="4721225"/>
          </a:xfrm>
        </p:spPr>
        <p:txBody>
          <a:bodyPr>
            <a:normAutofit fontScale="92500" lnSpcReduction="10000"/>
          </a:bodyPr>
          <a:lstStyle/>
          <a:p>
            <a:r>
              <a:rPr lang="en-US" altLang="zh-CN"/>
              <a:t>1</a:t>
            </a:r>
            <a:r>
              <a:rPr lang="zh-CN" altLang="en-US"/>
              <a:t>、上古</a:t>
            </a:r>
            <a:r>
              <a:rPr lang="zh-CN" altLang="en-US" smtClean="0"/>
              <a:t>时期</a:t>
            </a:r>
            <a:r>
              <a:rPr lang="zh-CN" altLang="en-US"/>
              <a:t>：即上古时代，指文字记载出现以前的</a:t>
            </a:r>
            <a:r>
              <a:rPr lang="zh-CN" altLang="en-US" smtClean="0"/>
              <a:t>历史时代 </a:t>
            </a:r>
            <a:r>
              <a:rPr lang="zh-CN" altLang="en-US"/>
              <a:t>  。对</a:t>
            </a:r>
            <a:r>
              <a:rPr lang="zh-CN" altLang="en-US" smtClean="0"/>
              <a:t>世界</a:t>
            </a:r>
            <a:r>
              <a:rPr lang="zh-CN" altLang="en-US"/>
              <a:t>各地上古时代的定义</a:t>
            </a:r>
            <a:r>
              <a:rPr lang="zh-CN" altLang="en-US" smtClean="0"/>
              <a:t>也因此</a:t>
            </a:r>
            <a:r>
              <a:rPr lang="zh-CN" altLang="en-US"/>
              <a:t>不同。在</a:t>
            </a:r>
            <a:r>
              <a:rPr lang="zh-CN" altLang="en-US">
                <a:solidFill>
                  <a:srgbClr val="FF0000"/>
                </a:solidFill>
              </a:rPr>
              <a:t>中国上古时代一般指夏以前的时代。在两河流域和埃及一般指公元前</a:t>
            </a:r>
            <a:r>
              <a:rPr lang="en-US" altLang="zh-CN">
                <a:solidFill>
                  <a:srgbClr val="FF0000"/>
                </a:solidFill>
              </a:rPr>
              <a:t>5000</a:t>
            </a:r>
            <a:r>
              <a:rPr lang="zh-CN" altLang="en-US">
                <a:solidFill>
                  <a:srgbClr val="FF0000"/>
                </a:solidFill>
              </a:rPr>
              <a:t>年以前的历史时代。</a:t>
            </a:r>
            <a:r>
              <a:rPr lang="zh-CN" altLang="en-US"/>
              <a:t>因为上古时代没有当时直接的文字记载，那个时候发生的事件或人物一般无法直接考证。这些事件和人物也往往带有神话色彩</a:t>
            </a:r>
            <a:r>
              <a:rPr lang="zh-CN" altLang="en-US" smtClean="0"/>
              <a:t>。</a:t>
            </a:r>
            <a:endParaRPr lang="en-US" altLang="zh-CN" smtClean="0"/>
          </a:p>
          <a:p>
            <a:r>
              <a:rPr lang="en-US" altLang="zh-CN" smtClean="0"/>
              <a:t>2</a:t>
            </a:r>
            <a:r>
              <a:rPr lang="zh-CN" altLang="en-US"/>
              <a:t>、中古是指在西方文明史上意指约从公元</a:t>
            </a:r>
            <a:r>
              <a:rPr lang="en-US" altLang="zh-CN"/>
              <a:t>500</a:t>
            </a:r>
            <a:r>
              <a:rPr lang="zh-CN" altLang="en-US"/>
              <a:t>年到</a:t>
            </a:r>
            <a:r>
              <a:rPr lang="en-US" altLang="zh-CN"/>
              <a:t>1500</a:t>
            </a:r>
            <a:r>
              <a:rPr lang="zh-CN" altLang="en-US"/>
              <a:t>年之间一千年来的欧洲历史。中古时代的开始，标示着西罗马帝国的衰落，威信古典时期的古代历史在此告一段落；而中古时代的结束，则指示出文艺复兴时代（欧洲的重生）的开始</a:t>
            </a:r>
            <a:r>
              <a:rPr lang="zh-CN" altLang="en-US" smtClean="0"/>
              <a:t>。（</a:t>
            </a:r>
            <a:r>
              <a:rPr lang="en-US" altLang="zh-CN" smtClean="0"/>
              <a:t>476-1453</a:t>
            </a:r>
            <a:r>
              <a:rPr lang="zh-CN" altLang="en-US" smtClean="0"/>
              <a:t>）</a:t>
            </a:r>
            <a:endParaRPr lang="en-US" altLang="zh-CN" smtClean="0"/>
          </a:p>
          <a:p>
            <a:endParaRPr lang="zh-CN" altLang="en-US"/>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a:t>
            </a:fld>
            <a:endParaRPr kumimoji="1" lang="zh-CN" altLang="en-US"/>
          </a:p>
        </p:txBody>
      </p:sp>
      <p:sp>
        <p:nvSpPr>
          <p:cNvPr id="3" name="标题 2"/>
          <p:cNvSpPr>
            <a:spLocks noGrp="1"/>
          </p:cNvSpPr>
          <p:nvPr>
            <p:ph type="title" idx="4294967295"/>
          </p:nvPr>
        </p:nvSpPr>
        <p:spPr>
          <a:xfrm>
            <a:off x="0" y="17463"/>
            <a:ext cx="10515600" cy="1109662"/>
          </a:xfrm>
        </p:spPr>
        <p:txBody>
          <a:bodyPr/>
          <a:lstStyle/>
          <a:p>
            <a:r>
              <a:rPr lang="zh-CN" altLang="en-US" smtClean="0"/>
              <a:t>一、阿拉伯半岛的统一</a:t>
            </a:r>
            <a:endParaRPr lang="zh-CN"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3604" y="830297"/>
            <a:ext cx="5732037"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直接箭头连接符 6"/>
          <p:cNvCxnSpPr/>
          <p:nvPr/>
        </p:nvCxnSpPr>
        <p:spPr>
          <a:xfrm flipV="1">
            <a:off x="2884869" y="2163651"/>
            <a:ext cx="3953815" cy="8113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737797" y="1943969"/>
            <a:ext cx="4616004" cy="2062103"/>
          </a:xfrm>
          <a:prstGeom prst="rect">
            <a:avLst/>
          </a:prstGeom>
          <a:noFill/>
        </p:spPr>
        <p:txBody>
          <a:bodyPr wrap="square" rtlCol="0">
            <a:spAutoFit/>
          </a:bodyPr>
          <a:lstStyle/>
          <a:p>
            <a:r>
              <a:rPr lang="zh-CN" altLang="en-US" sz="3200" smtClean="0">
                <a:solidFill>
                  <a:srgbClr val="FFC000"/>
                </a:solidFill>
              </a:rPr>
              <a:t>中北部贝都因人  逐水草而居的游牧生活。</a:t>
            </a:r>
            <a:endParaRPr lang="en-US" altLang="zh-CN" sz="3200" smtClean="0">
              <a:solidFill>
                <a:srgbClr val="FFC000"/>
              </a:solidFill>
            </a:endParaRPr>
          </a:p>
          <a:p>
            <a:r>
              <a:rPr lang="zh-CN" altLang="en-US" sz="3200">
                <a:solidFill>
                  <a:srgbClr val="FFC000"/>
                </a:solidFill>
              </a:rPr>
              <a:t>两</a:t>
            </a:r>
            <a:r>
              <a:rPr lang="zh-CN" altLang="en-US" sz="3200" smtClean="0">
                <a:solidFill>
                  <a:srgbClr val="FFC000"/>
                </a:solidFill>
              </a:rPr>
              <a:t>大法宝：椰枣和骆驼</a:t>
            </a:r>
            <a:endParaRPr lang="en-US" altLang="zh-CN" sz="3200" smtClean="0">
              <a:solidFill>
                <a:srgbClr val="FFC000"/>
              </a:solidFill>
            </a:endParaRPr>
          </a:p>
          <a:p>
            <a:endParaRPr lang="zh-CN" altLang="en-US" sz="3200">
              <a:solidFill>
                <a:srgbClr val="FFC000"/>
              </a:solidFill>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5</a:t>
            </a:fld>
            <a:endParaRPr kumimoji="1" lang="zh-CN" altLang="en-US"/>
          </a:p>
        </p:txBody>
      </p:sp>
      <p:sp>
        <p:nvSpPr>
          <p:cNvPr id="3" name="标题 2"/>
          <p:cNvSpPr>
            <a:spLocks noGrp="1"/>
          </p:cNvSpPr>
          <p:nvPr>
            <p:ph type="title" idx="4294967295"/>
          </p:nvPr>
        </p:nvSpPr>
        <p:spPr>
          <a:xfrm>
            <a:off x="0" y="777875"/>
            <a:ext cx="10515600" cy="1108075"/>
          </a:xfrm>
        </p:spPr>
        <p:txBody>
          <a:bodyPr/>
          <a:lstStyle/>
          <a:p>
            <a:r>
              <a:rPr lang="zh-CN" altLang="en-US" smtClean="0"/>
              <a:t>一首古诗生动的反映了贝都因人的生活</a:t>
            </a:r>
            <a:endParaRPr lang="zh-CN" altLang="en-US"/>
          </a:p>
        </p:txBody>
      </p:sp>
      <p:sp>
        <p:nvSpPr>
          <p:cNvPr id="4" name="内容占位符 3"/>
          <p:cNvSpPr>
            <a:spLocks noGrp="1"/>
          </p:cNvSpPr>
          <p:nvPr>
            <p:ph sz="quarter" idx="4294967295"/>
          </p:nvPr>
        </p:nvSpPr>
        <p:spPr>
          <a:xfrm>
            <a:off x="0" y="1474788"/>
            <a:ext cx="10515600" cy="4721225"/>
          </a:xfrm>
        </p:spPr>
        <p:txBody>
          <a:bodyPr/>
          <a:lstStyle/>
          <a:p>
            <a:endParaRPr lang="en-US" altLang="zh-CN" b="1" smtClean="0"/>
          </a:p>
          <a:p>
            <a:endParaRPr lang="en-US" altLang="zh-CN" b="1"/>
          </a:p>
          <a:p>
            <a:r>
              <a:rPr lang="zh-CN" altLang="en-US" b="1" smtClean="0"/>
              <a:t>我们</a:t>
            </a:r>
            <a:r>
              <a:rPr lang="zh-CN" altLang="en-US" b="1"/>
              <a:t>以劫掠为职业，</a:t>
            </a:r>
          </a:p>
          <a:p>
            <a:r>
              <a:rPr lang="zh-CN" altLang="en-US" b="1"/>
              <a:t>劫掠我们的敌人和邻居。</a:t>
            </a:r>
          </a:p>
          <a:p>
            <a:r>
              <a:rPr lang="zh-CN" altLang="en-US" b="1"/>
              <a:t>倘若无人可供我们劫掠，</a:t>
            </a:r>
          </a:p>
          <a:p>
            <a:r>
              <a:rPr lang="zh-CN" altLang="en-US" b="1"/>
              <a:t>我们就劫掠自己的兄弟。</a:t>
            </a:r>
          </a:p>
          <a:p>
            <a:r>
              <a:rPr lang="en-US" altLang="zh-CN" b="1"/>
              <a:t>——</a:t>
            </a:r>
            <a:r>
              <a:rPr lang="zh-CN" altLang="en-US" b="1"/>
              <a:t>伍麦叶王朝诗人顾托</a:t>
            </a:r>
            <a:r>
              <a:rPr lang="zh-CN" altLang="en-US" b="1" smtClean="0"/>
              <a:t>密</a:t>
            </a:r>
            <a:endParaRPr lang="en-US" altLang="zh-CN" b="1" smtClean="0"/>
          </a:p>
          <a:p>
            <a:r>
              <a:rPr lang="en-US" altLang="zh-CN" b="1"/>
              <a:t> </a:t>
            </a:r>
            <a:r>
              <a:rPr lang="en-US" altLang="zh-CN" b="1" smtClean="0"/>
              <a:t>                                                                </a:t>
            </a:r>
            <a:r>
              <a:rPr lang="zh-CN" altLang="en-US" b="1" smtClean="0"/>
              <a:t>反映了什么特征？</a:t>
            </a:r>
            <a:endParaRPr lang="zh-CN" altLang="en-US" b="1"/>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6</a:t>
            </a:fld>
            <a:endParaRPr kumimoji="1" lang="zh-CN" altLang="en-US"/>
          </a:p>
        </p:txBody>
      </p:sp>
      <p:sp>
        <p:nvSpPr>
          <p:cNvPr id="3" name="标题 2"/>
          <p:cNvSpPr>
            <a:spLocks noGrp="1"/>
          </p:cNvSpPr>
          <p:nvPr>
            <p:ph type="title" idx="4294967295"/>
          </p:nvPr>
        </p:nvSpPr>
        <p:spPr>
          <a:xfrm>
            <a:off x="0" y="146050"/>
            <a:ext cx="10515600" cy="1109663"/>
          </a:xfrm>
        </p:spPr>
        <p:txBody>
          <a:bodyPr/>
          <a:lstStyle/>
          <a:p>
            <a:r>
              <a:rPr lang="zh-CN" altLang="en-US"/>
              <a:t>阿拉伯半岛的统一</a:t>
            </a:r>
          </a:p>
        </p:txBody>
      </p:sp>
      <p:pic>
        <p:nvPicPr>
          <p:cNvPr id="2050"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tretch>
            <a:fillRect/>
          </a:stretch>
        </p:blipFill>
        <p:spPr bwMode="auto">
          <a:xfrm>
            <a:off x="0" y="1139825"/>
            <a:ext cx="5135563" cy="5094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直接箭头连接符 5"/>
          <p:cNvCxnSpPr/>
          <p:nvPr/>
        </p:nvCxnSpPr>
        <p:spPr>
          <a:xfrm flipV="1">
            <a:off x="3245477" y="3593208"/>
            <a:ext cx="3284113" cy="17000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33375" y="1609861"/>
            <a:ext cx="4893971" cy="2554545"/>
          </a:xfrm>
          <a:prstGeom prst="rect">
            <a:avLst/>
          </a:prstGeom>
          <a:noFill/>
        </p:spPr>
        <p:txBody>
          <a:bodyPr wrap="square" rtlCol="0">
            <a:spAutoFit/>
          </a:bodyPr>
          <a:lstStyle/>
          <a:p>
            <a:r>
              <a:rPr lang="zh-CN" altLang="en-US" sz="3200" b="1" smtClean="0">
                <a:latin typeface="微软雅黑" panose="020b0503020204020204" pitchFamily="34" charset="-122"/>
                <a:ea typeface="微软雅黑" panose="020b0503020204020204" pitchFamily="34" charset="-122"/>
              </a:rPr>
              <a:t>南部塞白人 社会经济基础农业 和商业</a:t>
            </a:r>
            <a:endParaRPr lang="en-US" altLang="zh-CN" sz="3200" b="1" smtClean="0">
              <a:latin typeface="微软雅黑" panose="020b0503020204020204" pitchFamily="34" charset="-122"/>
              <a:ea typeface="微软雅黑" panose="020b0503020204020204" pitchFamily="34" charset="-122"/>
            </a:endParaRPr>
          </a:p>
          <a:p>
            <a:endParaRPr lang="en-US" altLang="zh-CN" sz="3200" b="1" smtClean="0">
              <a:latin typeface="微软雅黑" panose="020b0503020204020204" pitchFamily="34" charset="-122"/>
              <a:ea typeface="微软雅黑" panose="020b0503020204020204" pitchFamily="34" charset="-122"/>
            </a:endParaRPr>
          </a:p>
          <a:p>
            <a:r>
              <a:rPr lang="zh-CN" altLang="en-US" sz="3200" b="1" smtClean="0">
                <a:latin typeface="微软雅黑" panose="020b0503020204020204" pitchFamily="34" charset="-122"/>
                <a:ea typeface="微软雅黑" panose="020b0503020204020204" pitchFamily="34" charset="-122"/>
              </a:rPr>
              <a:t>前</a:t>
            </a:r>
            <a:r>
              <a:rPr lang="en-US" altLang="zh-CN" sz="3200" b="1" smtClean="0">
                <a:latin typeface="微软雅黑" panose="020b0503020204020204" pitchFamily="34" charset="-122"/>
                <a:ea typeface="微软雅黑" panose="020b0503020204020204" pitchFamily="34" charset="-122"/>
              </a:rPr>
              <a:t>2</a:t>
            </a:r>
            <a:r>
              <a:rPr lang="zh-CN" altLang="en-US" sz="3200" b="1" smtClean="0">
                <a:latin typeface="微软雅黑" panose="020b0503020204020204" pitchFamily="34" charset="-122"/>
                <a:ea typeface="微软雅黑" panose="020b0503020204020204" pitchFamily="34" charset="-122"/>
              </a:rPr>
              <a:t>世纪希米亚人取代了赛白人</a:t>
            </a:r>
            <a:endParaRPr lang="zh-CN" altLang="en-US" sz="3200" b="1">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7</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一、阿拉伯半岛的统一</a:t>
            </a:r>
            <a:endParaRPr lang="zh-CN" altLang="en-US"/>
          </a:p>
        </p:txBody>
      </p:sp>
      <p:sp>
        <p:nvSpPr>
          <p:cNvPr id="4" name="内容占位符 3"/>
          <p:cNvSpPr>
            <a:spLocks noGrp="1"/>
          </p:cNvSpPr>
          <p:nvPr>
            <p:ph sz="quarter" idx="4294967295"/>
          </p:nvPr>
        </p:nvSpPr>
        <p:spPr>
          <a:xfrm>
            <a:off x="0" y="1236663"/>
            <a:ext cx="10515600" cy="4721225"/>
          </a:xfrm>
        </p:spPr>
        <p:txBody>
          <a:bodyPr/>
          <a:lstStyle/>
          <a:p>
            <a:pPr marL="0" indent="0">
              <a:buNone/>
            </a:pPr>
            <a:r>
              <a:rPr lang="zh-CN" altLang="en-US" smtClean="0"/>
              <a:t>繁荣的南部阿拉伯（为什么南部由于北部？）</a:t>
            </a:r>
            <a:endParaRPr lang="en-US" altLang="zh-CN" smtClean="0"/>
          </a:p>
          <a:p>
            <a:endParaRPr lang="zh-CN" alt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8814" y="2009105"/>
            <a:ext cx="5857868" cy="315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38201" y="5434887"/>
            <a:ext cx="3773511" cy="523220"/>
          </a:xfrm>
          <a:prstGeom prst="rect">
            <a:avLst/>
          </a:prstGeom>
          <a:noFill/>
        </p:spPr>
        <p:txBody>
          <a:bodyPr wrap="square" rtlCol="0">
            <a:spAutoFit/>
          </a:bodyPr>
          <a:lstStyle/>
          <a:p>
            <a:r>
              <a:rPr lang="zh-CN" altLang="en-US" sz="2800" smtClean="0"/>
              <a:t>前</a:t>
            </a:r>
            <a:r>
              <a:rPr lang="en-US" altLang="zh-CN" sz="2800" smtClean="0"/>
              <a:t>7</a:t>
            </a:r>
            <a:r>
              <a:rPr lang="zh-CN" altLang="en-US" sz="2800" smtClean="0"/>
              <a:t>世纪的马里布水坝</a:t>
            </a:r>
            <a:endParaRPr lang="zh-CN" altLang="en-US" sz="280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35735" y="1622737"/>
            <a:ext cx="5602980" cy="3541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7186076" y="5434888"/>
            <a:ext cx="3902299" cy="830997"/>
          </a:xfrm>
          <a:prstGeom prst="rect">
            <a:avLst/>
          </a:prstGeom>
          <a:noFill/>
        </p:spPr>
        <p:txBody>
          <a:bodyPr wrap="square" rtlCol="0">
            <a:spAutoFit/>
          </a:bodyPr>
          <a:lstStyle/>
          <a:p>
            <a:r>
              <a:rPr lang="zh-CN" altLang="en-US" sz="2400" smtClean="0">
                <a:latin typeface="微软雅黑" panose="020b0503020204020204" pitchFamily="34" charset="-122"/>
                <a:ea typeface="微软雅黑" panose="020b0503020204020204" pitchFamily="34" charset="-122"/>
              </a:rPr>
              <a:t>发达的商路：沟通了印度洋和地中海</a:t>
            </a:r>
            <a:endParaRPr lang="zh-CN" altLang="en-US" sz="2400">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8</a:t>
            </a:fld>
            <a:endParaRPr kumimoji="1" lang="zh-CN" altLang="en-US"/>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88655" y="636259"/>
            <a:ext cx="6819900" cy="558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476518" y="5148808"/>
            <a:ext cx="6542468" cy="1200329"/>
          </a:xfrm>
          <a:prstGeom prst="rect">
            <a:avLst/>
          </a:prstGeom>
        </p:spPr>
        <p:txBody>
          <a:bodyPr wrap="square">
            <a:spAutoFit/>
          </a:bodyPr>
          <a:lstStyle/>
          <a:p>
            <a:r>
              <a:rPr lang="zh-CN" altLang="en-US" sz="2400" b="1"/>
              <a:t>海拔</a:t>
            </a:r>
            <a:r>
              <a:rPr lang="en-US" altLang="zh-CN" sz="2400" b="1"/>
              <a:t>2700-3200</a:t>
            </a:r>
            <a:r>
              <a:rPr lang="zh-CN" altLang="en-US" sz="2400" b="1"/>
              <a:t>米的也门高地可受到印度洋气流和地形雨的影响，降水较多，甚至可达</a:t>
            </a:r>
            <a:r>
              <a:rPr lang="en-US" altLang="zh-CN" sz="2400" b="1"/>
              <a:t>1000</a:t>
            </a:r>
            <a:r>
              <a:rPr lang="zh-CN" altLang="en-US" sz="2400" b="1"/>
              <a:t>毫米，被称为“幸福的阿拉伯”。</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9</a:t>
            </a:fld>
            <a:endParaRPr kumimoji="1" lang="zh-CN" altLang="en-US"/>
          </a:p>
        </p:txBody>
      </p:sp>
      <p:sp>
        <p:nvSpPr>
          <p:cNvPr id="5" name="TextBox 4"/>
          <p:cNvSpPr txBox="1"/>
          <p:nvPr/>
        </p:nvSpPr>
        <p:spPr>
          <a:xfrm>
            <a:off x="1984421" y="2610010"/>
            <a:ext cx="9439141" cy="584775"/>
          </a:xfrm>
          <a:prstGeom prst="rect">
            <a:avLst/>
          </a:prstGeom>
          <a:noFill/>
        </p:spPr>
        <p:txBody>
          <a:bodyPr wrap="square" rtlCol="0">
            <a:spAutoFit/>
          </a:bodyPr>
          <a:lstStyle/>
          <a:p>
            <a:r>
              <a:rPr lang="zh-CN" altLang="en-US" sz="3200" smtClean="0">
                <a:latin typeface="微软雅黑" panose="020b0503020204020204" pitchFamily="34" charset="-122"/>
                <a:ea typeface="微软雅黑" panose="020b0503020204020204" pitchFamily="34" charset="-122"/>
              </a:rPr>
              <a:t>南阿拉伯文明对整个阿拉伯社会产生了什么影响？</a:t>
            </a:r>
            <a:endParaRPr lang="zh-CN" altLang="en-US" sz="3200">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10</a:t>
            </a:fld>
            <a:endParaRPr kumimoji="1" lang="zh-CN" altLang="en-US"/>
          </a:p>
        </p:txBody>
      </p:sp>
      <p:sp>
        <p:nvSpPr>
          <p:cNvPr id="4" name="内容占位符 3"/>
          <p:cNvSpPr>
            <a:spLocks noGrp="1"/>
          </p:cNvSpPr>
          <p:nvPr>
            <p:ph sz="quarter" idx="4294967295"/>
          </p:nvPr>
        </p:nvSpPr>
        <p:spPr>
          <a:xfrm>
            <a:off x="757707" y="701407"/>
            <a:ext cx="10515600" cy="4721225"/>
          </a:xfrm>
        </p:spPr>
        <p:txBody>
          <a:bodyPr/>
          <a:lstStyle/>
          <a:p>
            <a:endParaRPr lang="en-US" altLang="zh-CN" smtClean="0"/>
          </a:p>
          <a:p>
            <a:r>
              <a:rPr lang="en-US" altLang="zh-CN" smtClean="0"/>
              <a:t>1</a:t>
            </a:r>
            <a:r>
              <a:rPr lang="zh-CN" altLang="en-US" smtClean="0"/>
              <a:t>、打破孤立</a:t>
            </a:r>
            <a:endParaRPr lang="en-US" altLang="zh-CN" smtClean="0"/>
          </a:p>
          <a:p>
            <a:r>
              <a:rPr lang="en-US" altLang="zh-CN" smtClean="0"/>
              <a:t>2</a:t>
            </a:r>
            <a:r>
              <a:rPr lang="zh-CN" altLang="en-US" smtClean="0"/>
              <a:t>、思想交流</a:t>
            </a:r>
            <a:endParaRPr lang="en-US" altLang="zh-CN" smtClean="0"/>
          </a:p>
          <a:p>
            <a:r>
              <a:rPr lang="en-US" altLang="zh-CN" smtClean="0"/>
              <a:t>3</a:t>
            </a:r>
            <a:r>
              <a:rPr lang="zh-CN" altLang="en-US" smtClean="0"/>
              <a:t>、技术交流如手工业和军事制度</a:t>
            </a:r>
            <a:endParaRPr lang="en-US" altLang="zh-CN" smtClean="0"/>
          </a:p>
          <a:p>
            <a:r>
              <a:rPr lang="en-US" altLang="zh-CN" smtClean="0"/>
              <a:t>4</a:t>
            </a:r>
            <a:r>
              <a:rPr lang="zh-CN" altLang="en-US" smtClean="0"/>
              <a:t>、民族的统一</a:t>
            </a:r>
            <a:endParaRPr lang="zh-CN" altLang="en-US"/>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11</a:t>
            </a:fld>
            <a:endParaRPr kumimoji="1" lang="zh-CN" altLang="en-US"/>
          </a:p>
        </p:txBody>
      </p:sp>
      <p:sp>
        <p:nvSpPr>
          <p:cNvPr id="5" name="标题 2"/>
          <p:cNvSpPr>
            <a:spLocks noGrp="1"/>
          </p:cNvSpPr>
          <p:nvPr>
            <p:ph sz="quarter" idx="4294967295"/>
          </p:nvPr>
        </p:nvSpPr>
        <p:spPr>
          <a:xfrm>
            <a:off x="0" y="830263"/>
            <a:ext cx="10515600" cy="4721225"/>
          </a:xfrm>
        </p:spPr>
        <p:txBody>
          <a:bodyPr>
            <a:normAutofit/>
          </a:bodyPr>
          <a:lstStyle/>
          <a:p>
            <a:endParaRPr lang="en-US" altLang="zh-CN" sz="2800" smtClean="0"/>
          </a:p>
          <a:p>
            <a:r>
              <a:rPr lang="zh-CN" altLang="en-US" sz="2800" smtClean="0"/>
              <a:t>早期的阿拉伯文明对东西方文明交流产生了什么影响？</a:t>
            </a:r>
            <a:endParaRPr lang="en-US" altLang="zh-CN" sz="2800" smtClean="0"/>
          </a:p>
          <a:p>
            <a:endParaRPr lang="en-US" altLang="zh-CN" sz="2800" smtClean="0"/>
          </a:p>
          <a:p>
            <a:endParaRPr lang="en-US" altLang="zh-CN" sz="2800"/>
          </a:p>
          <a:p>
            <a:endParaRPr lang="en-US" altLang="zh-CN" sz="2800" smtClean="0"/>
          </a:p>
          <a:p>
            <a:r>
              <a:rPr lang="en-US" altLang="zh-CN" sz="5400"/>
              <a:t> </a:t>
            </a:r>
            <a:r>
              <a:rPr lang="en-US" altLang="zh-CN" sz="5400" smtClean="0"/>
              <a:t>                 </a:t>
            </a:r>
            <a:r>
              <a:rPr lang="zh-CN" altLang="en-US" sz="5400" smtClean="0"/>
              <a:t>枢纽</a:t>
            </a:r>
            <a:endParaRPr lang="zh-CN" altLang="en-US" sz="5400"/>
          </a:p>
        </p:txBody>
      </p:sp>
      <p:cxnSp>
        <p:nvCxnSpPr>
          <p:cNvPr id="7" name="直接箭头连接符 6"/>
          <p:cNvCxnSpPr/>
          <p:nvPr/>
        </p:nvCxnSpPr>
        <p:spPr>
          <a:xfrm>
            <a:off x="5331855" y="1841679"/>
            <a:ext cx="38636" cy="15583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12</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一、阿拉伯半岛统一</a:t>
            </a:r>
            <a:endParaRPr lang="zh-CN" altLang="en-US"/>
          </a:p>
        </p:txBody>
      </p:sp>
      <p:sp>
        <p:nvSpPr>
          <p:cNvPr id="4" name="内容占位符 3"/>
          <p:cNvSpPr>
            <a:spLocks noGrp="1"/>
          </p:cNvSpPr>
          <p:nvPr>
            <p:ph sz="quarter" idx="4294967295"/>
          </p:nvPr>
        </p:nvSpPr>
        <p:spPr>
          <a:xfrm>
            <a:off x="0" y="1474788"/>
            <a:ext cx="10515600" cy="4721225"/>
          </a:xfrm>
        </p:spPr>
        <p:txBody>
          <a:bodyPr>
            <a:normAutofit fontScale="92500" lnSpcReduction="20000"/>
          </a:bodyPr>
          <a:lstStyle/>
          <a:p>
            <a:r>
              <a:rPr lang="zh-CN" altLang="en-US" smtClean="0"/>
              <a:t>条件</a:t>
            </a:r>
            <a:r>
              <a:rPr lang="zh-CN" altLang="en-US" smtClean="0">
                <a:sym typeface="Wingdings" panose="05000000000000000000" pitchFamily="2" charset="2"/>
              </a:rPr>
              <a:t>：内忧外患</a:t>
            </a:r>
            <a:endParaRPr lang="en-US" altLang="zh-CN" smtClean="0">
              <a:sym typeface="Wingdings" panose="05000000000000000000" pitchFamily="2" charset="2"/>
            </a:endParaRPr>
          </a:p>
          <a:p>
            <a:r>
              <a:rPr lang="en-US" altLang="zh-CN" smtClean="0">
                <a:sym typeface="Wingdings" panose="05000000000000000000" pitchFamily="2" charset="2"/>
              </a:rPr>
              <a:t>1</a:t>
            </a:r>
            <a:r>
              <a:rPr lang="zh-CN" altLang="en-US" smtClean="0">
                <a:sym typeface="Wingdings" panose="05000000000000000000" pitchFamily="2" charset="2"/>
              </a:rPr>
              <a:t>、外部的入侵：</a:t>
            </a:r>
            <a:r>
              <a:rPr lang="en-US" altLang="zh-CN" smtClean="0">
                <a:sym typeface="Wingdings" panose="05000000000000000000" pitchFamily="2" charset="2"/>
              </a:rPr>
              <a:t>525</a:t>
            </a:r>
            <a:r>
              <a:rPr lang="zh-CN" altLang="en-US" smtClean="0">
                <a:sym typeface="Wingdings" panose="05000000000000000000" pitchFamily="2" charset="2"/>
              </a:rPr>
              <a:t>年埃塞俄比亚占领也门；</a:t>
            </a:r>
            <a:r>
              <a:rPr lang="en-US" altLang="zh-CN" smtClean="0">
                <a:sym typeface="Wingdings" panose="05000000000000000000" pitchFamily="2" charset="2"/>
              </a:rPr>
              <a:t>575</a:t>
            </a:r>
            <a:r>
              <a:rPr lang="zh-CN" altLang="en-US" smtClean="0">
                <a:sym typeface="Wingdings" panose="05000000000000000000" pitchFamily="2" charset="2"/>
              </a:rPr>
              <a:t>年波斯人占领也门。</a:t>
            </a:r>
            <a:endParaRPr lang="en-US" altLang="zh-CN" smtClean="0">
              <a:sym typeface="Wingdings" panose="05000000000000000000" pitchFamily="2" charset="2"/>
            </a:endParaRPr>
          </a:p>
          <a:p>
            <a:r>
              <a:rPr lang="en-US" altLang="zh-CN">
                <a:sym typeface="Wingdings" panose="05000000000000000000" pitchFamily="2" charset="2"/>
              </a:rPr>
              <a:t> </a:t>
            </a:r>
            <a:r>
              <a:rPr lang="en-US" altLang="zh-CN" smtClean="0">
                <a:sym typeface="Wingdings" panose="05000000000000000000" pitchFamily="2" charset="2"/>
              </a:rPr>
              <a:t>                                                                       </a:t>
            </a:r>
            <a:r>
              <a:rPr lang="zh-CN" altLang="en-US" smtClean="0">
                <a:sym typeface="Wingdings" panose="05000000000000000000" pitchFamily="2" charset="2"/>
              </a:rPr>
              <a:t>（南阿拉伯半岛衰落）</a:t>
            </a:r>
            <a:r>
              <a:rPr lang="en-US" altLang="zh-CN" smtClean="0">
                <a:sym typeface="Wingdings" panose="05000000000000000000" pitchFamily="2" charset="2"/>
              </a:rPr>
              <a:t> </a:t>
            </a:r>
          </a:p>
          <a:p>
            <a:r>
              <a:rPr lang="en-US" altLang="zh-CN" smtClean="0">
                <a:sym typeface="Wingdings" panose="05000000000000000000" pitchFamily="2" charset="2"/>
              </a:rPr>
              <a:t>2</a:t>
            </a:r>
            <a:r>
              <a:rPr lang="zh-CN" altLang="en-US" smtClean="0">
                <a:sym typeface="Wingdings" panose="05000000000000000000" pitchFamily="2" charset="2"/>
              </a:rPr>
              <a:t>、外族的入侵：波斯人强迫商路转移到地中海附近，阿拉伯商人需要强有力的领导核心。</a:t>
            </a:r>
            <a:endParaRPr lang="en-US" altLang="zh-CN" smtClean="0">
              <a:sym typeface="Wingdings" panose="05000000000000000000" pitchFamily="2" charset="2"/>
            </a:endParaRPr>
          </a:p>
          <a:p>
            <a:r>
              <a:rPr lang="en-US" altLang="zh-CN" smtClean="0">
                <a:sym typeface="Wingdings" panose="05000000000000000000" pitchFamily="2" charset="2"/>
              </a:rPr>
              <a:t>3</a:t>
            </a:r>
            <a:r>
              <a:rPr lang="zh-CN" altLang="en-US">
                <a:sym typeface="Wingdings" panose="05000000000000000000" pitchFamily="2" charset="2"/>
              </a:rPr>
              <a:t>、</a:t>
            </a:r>
            <a:r>
              <a:rPr lang="zh-CN" altLang="en-US" smtClean="0">
                <a:sym typeface="Wingdings" panose="05000000000000000000" pitchFamily="2" charset="2"/>
              </a:rPr>
              <a:t>中心的转移：也门</a:t>
            </a:r>
            <a:r>
              <a:rPr lang="en-US" altLang="zh-CN" smtClean="0">
                <a:sym typeface="Wingdings" panose="05000000000000000000" pitchFamily="2" charset="2"/>
              </a:rPr>
              <a:t>            </a:t>
            </a:r>
            <a:r>
              <a:rPr lang="zh-CN" altLang="en-US" smtClean="0">
                <a:sym typeface="Wingdings" panose="05000000000000000000" pitchFamily="2" charset="2"/>
              </a:rPr>
              <a:t>麦加  传统的商路衰落</a:t>
            </a:r>
            <a:endParaRPr lang="en-US" altLang="zh-CN" smtClean="0">
              <a:sym typeface="Wingdings" panose="05000000000000000000" pitchFamily="2" charset="2"/>
            </a:endParaRPr>
          </a:p>
          <a:p>
            <a:pPr marL="0" indent="0">
              <a:buNone/>
            </a:pPr>
            <a:r>
              <a:rPr lang="en-US" altLang="zh-CN">
                <a:sym typeface="Wingdings" panose="05000000000000000000" pitchFamily="2" charset="2"/>
              </a:rPr>
              <a:t> </a:t>
            </a:r>
            <a:r>
              <a:rPr lang="en-US" altLang="zh-CN" smtClean="0">
                <a:sym typeface="Wingdings" panose="05000000000000000000" pitchFamily="2" charset="2"/>
              </a:rPr>
              <a:t> 4</a:t>
            </a:r>
            <a:r>
              <a:rPr lang="zh-CN" altLang="en-US" smtClean="0">
                <a:sym typeface="Wingdings" panose="05000000000000000000" pitchFamily="2" charset="2"/>
              </a:rPr>
              <a:t>、新的统治阶层出现</a:t>
            </a:r>
            <a:r>
              <a:rPr lang="en-US" altLang="zh-CN" smtClean="0">
                <a:sym typeface="Wingdings" panose="05000000000000000000" pitchFamily="2" charset="2"/>
              </a:rPr>
              <a:t>-</a:t>
            </a:r>
            <a:r>
              <a:rPr lang="zh-CN" altLang="en-US" smtClean="0">
                <a:sym typeface="Wingdings" panose="05000000000000000000" pitchFamily="2" charset="2"/>
              </a:rPr>
              <a:t>商业化的古莱西部落                     阶级压迫</a:t>
            </a:r>
            <a:endParaRPr lang="en-US" altLang="zh-CN" smtClean="0">
              <a:sym typeface="Wingdings" panose="05000000000000000000" pitchFamily="2" charset="2"/>
            </a:endParaRPr>
          </a:p>
          <a:p>
            <a:pPr marL="0" indent="0">
              <a:buNone/>
            </a:pPr>
            <a:r>
              <a:rPr lang="en-US" altLang="zh-CN" smtClean="0">
                <a:sym typeface="Wingdings" panose="05000000000000000000" pitchFamily="2" charset="2"/>
              </a:rPr>
              <a:t>5</a:t>
            </a:r>
            <a:r>
              <a:rPr lang="zh-CN" altLang="en-US" smtClean="0">
                <a:sym typeface="Wingdings" panose="05000000000000000000" pitchFamily="2" charset="2"/>
              </a:rPr>
              <a:t>、</a:t>
            </a:r>
            <a:r>
              <a:rPr lang="zh-CN" altLang="en-US" sz="4400" b="1" smtClean="0">
                <a:solidFill>
                  <a:srgbClr val="FF0000"/>
                </a:solidFill>
                <a:sym typeface="Wingdings" panose="05000000000000000000" pitchFamily="2" charset="2"/>
              </a:rPr>
              <a:t>哈尼夫运动</a:t>
            </a:r>
            <a:r>
              <a:rPr lang="en-US" altLang="zh-CN" sz="4400" b="1" smtClean="0">
                <a:solidFill>
                  <a:srgbClr val="FF0000"/>
                </a:solidFill>
                <a:sym typeface="Wingdings" panose="05000000000000000000" pitchFamily="2" charset="2"/>
              </a:rPr>
              <a:t>-----</a:t>
            </a:r>
            <a:r>
              <a:rPr lang="zh-CN" altLang="en-US" sz="4400" b="1" smtClean="0">
                <a:solidFill>
                  <a:srgbClr val="FF0000"/>
                </a:solidFill>
                <a:sym typeface="Wingdings" panose="05000000000000000000" pitchFamily="2" charset="2"/>
              </a:rPr>
              <a:t>伊斯兰教的出现                               </a:t>
            </a:r>
            <a:endParaRPr lang="en-US" altLang="zh-CN" sz="4400" b="1" smtClean="0">
              <a:solidFill>
                <a:srgbClr val="FF0000"/>
              </a:solidFill>
              <a:sym typeface="Wingdings" panose="05000000000000000000" pitchFamily="2" charset="2"/>
            </a:endParaRPr>
          </a:p>
        </p:txBody>
      </p:sp>
      <p:cxnSp>
        <p:nvCxnSpPr>
          <p:cNvPr id="6" name="直接箭头连接符 5"/>
          <p:cNvCxnSpPr/>
          <p:nvPr/>
        </p:nvCxnSpPr>
        <p:spPr>
          <a:xfrm flipV="1">
            <a:off x="4250028" y="3799263"/>
            <a:ext cx="953037" cy="2575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右箭头 7"/>
          <p:cNvSpPr/>
          <p:nvPr/>
        </p:nvSpPr>
        <p:spPr>
          <a:xfrm>
            <a:off x="7250806" y="4082599"/>
            <a:ext cx="1462825" cy="3090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13</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二、伊斯兰教的产生</a:t>
            </a:r>
            <a:endParaRPr lang="zh-CN" altLang="en-US"/>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9208" y="1615908"/>
            <a:ext cx="3798093" cy="2265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38200" y="4121240"/>
            <a:ext cx="3489101" cy="523220"/>
          </a:xfrm>
          <a:prstGeom prst="rect">
            <a:avLst/>
          </a:prstGeom>
          <a:noFill/>
        </p:spPr>
        <p:txBody>
          <a:bodyPr wrap="square" rtlCol="0">
            <a:spAutoFit/>
          </a:bodyPr>
          <a:lstStyle/>
          <a:p>
            <a:r>
              <a:rPr lang="zh-CN" altLang="en-US" sz="2800" smtClean="0">
                <a:solidFill>
                  <a:srgbClr val="FF0000"/>
                </a:solidFill>
              </a:rPr>
              <a:t>早期多神动物崇拜</a:t>
            </a:r>
            <a:endParaRPr lang="zh-CN" altLang="en-US" sz="2800">
              <a:solidFill>
                <a:srgbClr val="FF0000"/>
              </a:solidFill>
            </a:endParaRPr>
          </a:p>
        </p:txBody>
      </p:sp>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75808" y="585536"/>
            <a:ext cx="1870421" cy="2060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直接箭头连接符 6"/>
          <p:cNvCxnSpPr/>
          <p:nvPr/>
        </p:nvCxnSpPr>
        <p:spPr>
          <a:xfrm flipH="1">
            <a:off x="4713669" y="1287889"/>
            <a:ext cx="1867436" cy="1399145"/>
          </a:xfrm>
          <a:prstGeom prst="straightConnector1">
            <a:avLst/>
          </a:prstGeom>
          <a:ln w="28575">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8" name="右箭头 7"/>
          <p:cNvSpPr/>
          <p:nvPr/>
        </p:nvSpPr>
        <p:spPr>
          <a:xfrm>
            <a:off x="4958367" y="3881216"/>
            <a:ext cx="2047741" cy="9741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6875808" y="2748562"/>
            <a:ext cx="5039101" cy="3785652"/>
          </a:xfrm>
          <a:prstGeom prst="rect">
            <a:avLst/>
          </a:prstGeom>
          <a:noFill/>
        </p:spPr>
        <p:txBody>
          <a:bodyPr wrap="square" rtlCol="0">
            <a:spAutoFit/>
          </a:bodyPr>
          <a:lstStyle/>
          <a:p>
            <a:r>
              <a:rPr lang="zh-CN" altLang="en-US" sz="3200" smtClean="0"/>
              <a:t>哈尼夫运动：</a:t>
            </a:r>
            <a:r>
              <a:rPr lang="en-US" altLang="zh-CN" sz="2400"/>
              <a:t>6—7</a:t>
            </a:r>
            <a:r>
              <a:rPr lang="zh-CN" altLang="en-US" sz="2400"/>
              <a:t>世纪，阿拉伯半岛上一部分人开始在宗教领域进行探索，逐渐产生了模糊的一神观念</a:t>
            </a:r>
            <a:r>
              <a:rPr lang="en-US" altLang="zh-CN" sz="2400"/>
              <a:t>——</a:t>
            </a:r>
            <a:r>
              <a:rPr lang="zh-CN" altLang="en-US" sz="2400"/>
              <a:t>哈尼夫运动，他们反对多神崇拜，反对祭祀偶像，反对溺婴和酗酒、赌博等，认为只有一个神，即古莱西人信奉的“安拉”，该运动为伊斯兰教的产生准备了丰富发思想素材，但它并未产生一种新的宗教</a:t>
            </a:r>
            <a:r>
              <a:rPr lang="zh-CN" altLang="en-US" sz="4000"/>
              <a:t>。</a:t>
            </a: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14</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二、伊斯兰教的产生</a:t>
            </a:r>
            <a:endParaRPr lang="zh-CN" altLang="en-US"/>
          </a:p>
        </p:txBody>
      </p:sp>
      <p:sp>
        <p:nvSpPr>
          <p:cNvPr id="4" name="内容占位符 3"/>
          <p:cNvSpPr>
            <a:spLocks noGrp="1"/>
          </p:cNvSpPr>
          <p:nvPr>
            <p:ph sz="quarter" idx="4294967295"/>
          </p:nvPr>
        </p:nvSpPr>
        <p:spPr>
          <a:xfrm>
            <a:off x="7475538" y="1273175"/>
            <a:ext cx="4716462" cy="4722813"/>
          </a:xfrm>
        </p:spPr>
        <p:txBody>
          <a:bodyPr>
            <a:normAutofit fontScale="92500" lnSpcReduction="10000"/>
          </a:bodyPr>
          <a:lstStyle/>
          <a:p>
            <a:pPr>
              <a:spcAft>
                <a:spcPts val="600"/>
              </a:spcAft>
            </a:pPr>
            <a:r>
              <a:rPr lang="zh-CN" altLang="en-US" sz="2800"/>
              <a:t>穆罕默德参照基督教和犹太教的经典，将其中他认为阿拉伯人能够接受的教义和阿拉伯原始宗教中的一些教义设法结合起来，于</a:t>
            </a:r>
            <a:r>
              <a:rPr lang="en-US" altLang="zh-CN" sz="2800">
                <a:solidFill>
                  <a:srgbClr val="FF0000"/>
                </a:solidFill>
              </a:rPr>
              <a:t>610</a:t>
            </a:r>
            <a:r>
              <a:rPr lang="zh-CN" altLang="en-US" sz="2800">
                <a:solidFill>
                  <a:srgbClr val="FF0000"/>
                </a:solidFill>
              </a:rPr>
              <a:t>年</a:t>
            </a:r>
            <a:r>
              <a:rPr lang="zh-CN" altLang="en-US" sz="2800"/>
              <a:t>创建了伊斯兰教。 “伊斯兰”一词在阿拉伯语中原意为“顺从”。穆罕默德宣称，世界上只有一个神</a:t>
            </a:r>
            <a:r>
              <a:rPr lang="en-US" altLang="zh-CN" sz="2800"/>
              <a:t>—— </a:t>
            </a:r>
            <a:r>
              <a:rPr lang="zh-CN" altLang="en-US" sz="2800"/>
              <a:t>安拉，他是世界的创造者和人的创造者，世界万物，都是按照安拉的意志安排的。</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201" y="1163131"/>
            <a:ext cx="4939145" cy="5055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rot="20584924">
            <a:off x="2410693" y="3536739"/>
            <a:ext cx="4197927" cy="769441"/>
          </a:xfrm>
          <a:prstGeom prst="rect">
            <a:avLst/>
          </a:prstGeom>
          <a:noFill/>
        </p:spPr>
        <p:txBody>
          <a:bodyPr wrap="square" rtlCol="0">
            <a:spAutoFit/>
          </a:bodyPr>
          <a:lstStyle/>
          <a:p>
            <a:r>
              <a:rPr lang="zh-CN" altLang="en-US" sz="4400" smtClean="0">
                <a:solidFill>
                  <a:srgbClr val="FF0000"/>
                </a:solidFill>
              </a:rPr>
              <a:t>伊斯兰教的特点？</a:t>
            </a:r>
            <a:endParaRPr lang="zh-CN" altLang="en-US" sz="4400">
              <a:solidFill>
                <a:srgbClr val="FF0000"/>
              </a:solidFill>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15</a:t>
            </a:fld>
            <a:endParaRPr kumimoji="1" lang="zh-CN" altLang="en-US"/>
          </a:p>
        </p:txBody>
      </p:sp>
      <p:sp>
        <p:nvSpPr>
          <p:cNvPr id="4" name="内容占位符 3"/>
          <p:cNvSpPr>
            <a:spLocks noGrp="1"/>
          </p:cNvSpPr>
          <p:nvPr>
            <p:ph sz="quarter" idx="4294967295"/>
          </p:nvPr>
        </p:nvSpPr>
        <p:spPr>
          <a:xfrm>
            <a:off x="759854" y="811571"/>
            <a:ext cx="10515600" cy="4721225"/>
          </a:xfrm>
        </p:spPr>
        <p:txBody>
          <a:bodyPr>
            <a:normAutofit fontScale="92500" lnSpcReduction="20000"/>
          </a:bodyPr>
          <a:lstStyle/>
          <a:p>
            <a:pPr marL="0" indent="0">
              <a:buNone/>
            </a:pPr>
            <a:r>
              <a:rPr lang="zh-CN" altLang="en-US"/>
              <a:t>材料一、“伊斯兰”一词，原意为顺从，指顺从安拉的意志。信仰伊斯兰教者，称为“穆斯林”，意为独尊安拉、服从先知的人。</a:t>
            </a:r>
            <a:r>
              <a:rPr lang="en-US" altLang="zh-CN"/>
              <a:t>《</a:t>
            </a:r>
            <a:r>
              <a:rPr lang="zh-CN" altLang="en-US"/>
              <a:t>古兰经</a:t>
            </a:r>
            <a:r>
              <a:rPr lang="en-US" altLang="zh-CN"/>
              <a:t>》</a:t>
            </a:r>
            <a:r>
              <a:rPr lang="zh-CN" altLang="en-US"/>
              <a:t>是穆斯林尊奉的宗教经典，也是阿拉伯国家关于政治、经济、军事和法律制度的经典。伊斯兰教尊奉独一的真主安拉，摈弃偶像崇拜，以一神崇拜代替氏族部落的多神崇拜，以共同的宗教信仰把阿拉伯各氏族部落团结在伊斯兰的旗帜下，从而为建立阿拉伯统一国家奠定了思想基础</a:t>
            </a:r>
            <a:r>
              <a:rPr lang="zh-CN" altLang="en-US" smtClean="0"/>
              <a:t>。</a:t>
            </a:r>
            <a:endParaRPr lang="en-US" altLang="zh-CN" smtClean="0"/>
          </a:p>
          <a:p>
            <a:pPr marL="0" indent="0">
              <a:buNone/>
            </a:pPr>
            <a:endParaRPr lang="en-US" altLang="zh-CN"/>
          </a:p>
          <a:p>
            <a:pPr marL="0" indent="0">
              <a:buNone/>
            </a:pPr>
            <a:r>
              <a:rPr lang="zh-CN" altLang="en-US"/>
              <a:t>材料二、伊斯兰教反对血亲复仇、近亲婚配和弃婴</a:t>
            </a:r>
            <a:r>
              <a:rPr lang="en-US" altLang="zh-CN"/>
              <a:t>,</a:t>
            </a:r>
            <a:r>
              <a:rPr lang="zh-CN" altLang="en-US"/>
              <a:t>禁止高利贷和赌博行为</a:t>
            </a:r>
            <a:r>
              <a:rPr lang="en-US" altLang="zh-CN"/>
              <a:t>,</a:t>
            </a:r>
            <a:r>
              <a:rPr lang="zh-CN" altLang="en-US"/>
              <a:t>提倡赈济贫民、宽待和释放奴隶</a:t>
            </a:r>
            <a:r>
              <a:rPr lang="en-US" altLang="zh-CN"/>
              <a:t>,</a:t>
            </a:r>
            <a:r>
              <a:rPr lang="zh-CN" altLang="en-US"/>
              <a:t>强调保护财产的私有权</a:t>
            </a:r>
            <a:r>
              <a:rPr lang="en-US" altLang="zh-CN"/>
              <a:t>,</a:t>
            </a:r>
            <a:r>
              <a:rPr lang="zh-CN" altLang="en-US"/>
              <a:t>并相应地规定了一系列的政策。这些措施赢得了广大群众的支持。</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16</a:t>
            </a:fld>
            <a:endParaRPr kumimoji="1" lang="zh-CN" altLang="en-US"/>
          </a:p>
        </p:txBody>
      </p:sp>
      <p:sp>
        <p:nvSpPr>
          <p:cNvPr id="4" name="内容占位符 3"/>
          <p:cNvSpPr>
            <a:spLocks noGrp="1"/>
          </p:cNvSpPr>
          <p:nvPr>
            <p:ph sz="quarter" idx="4294967295"/>
          </p:nvPr>
        </p:nvSpPr>
        <p:spPr>
          <a:xfrm>
            <a:off x="0" y="973138"/>
            <a:ext cx="10515600" cy="4721225"/>
          </a:xfrm>
        </p:spPr>
        <p:txBody>
          <a:bodyPr>
            <a:normAutofit fontScale="92500" lnSpcReduction="10000"/>
          </a:bodyPr>
          <a:lstStyle/>
          <a:p>
            <a:endParaRPr lang="en-US" altLang="zh-CN" smtClean="0"/>
          </a:p>
          <a:p>
            <a:pPr marL="0" indent="0">
              <a:buNone/>
            </a:pPr>
            <a:r>
              <a:rPr lang="zh-CN" altLang="en-US" smtClean="0"/>
              <a:t>           一神教                 政教合一           高度集权            </a:t>
            </a:r>
            <a:endParaRPr lang="en-US" altLang="zh-CN" smtClean="0"/>
          </a:p>
          <a:p>
            <a:pPr marL="0" indent="0">
              <a:buNone/>
            </a:pPr>
            <a:r>
              <a:rPr lang="en-US" altLang="zh-CN" smtClean="0"/>
              <a:t>                                </a:t>
            </a:r>
          </a:p>
          <a:p>
            <a:pPr marL="0" indent="0">
              <a:buNone/>
            </a:pPr>
            <a:endParaRPr lang="en-US" altLang="zh-CN"/>
          </a:p>
          <a:p>
            <a:pPr marL="0" indent="0">
              <a:buNone/>
            </a:pPr>
            <a:r>
              <a:rPr lang="zh-CN" altLang="en-US" smtClean="0"/>
              <a:t>                          某些教义具有科学性和合理性                 </a:t>
            </a:r>
            <a:endParaRPr lang="en-US" altLang="zh-CN" smtClean="0"/>
          </a:p>
          <a:p>
            <a:endParaRPr lang="en-US" altLang="zh-CN" smtClean="0"/>
          </a:p>
          <a:p>
            <a:endParaRPr lang="en-US" altLang="zh-CN"/>
          </a:p>
          <a:p>
            <a:r>
              <a:rPr lang="zh-CN" altLang="en-US" smtClean="0"/>
              <a:t>顺应了时代的发展                        成为阿拉伯半岛统一的思想基础</a:t>
            </a:r>
            <a:endParaRPr lang="zh-CN" altLang="en-US"/>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17</a:t>
            </a:fld>
            <a:endParaRPr kumimoji="1" lang="zh-CN"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79594" y="553793"/>
            <a:ext cx="4494727" cy="3750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直接连接符 6"/>
          <p:cNvCxnSpPr/>
          <p:nvPr/>
        </p:nvCxnSpPr>
        <p:spPr>
          <a:xfrm flipH="1" flipV="1">
            <a:off x="8809149" y="2550018"/>
            <a:ext cx="244699" cy="566671"/>
          </a:xfrm>
          <a:prstGeom prst="line">
            <a:avLst/>
          </a:prstGeom>
          <a:ln>
            <a:headEnd type="none"/>
            <a:tailEnd type="stealth" w="lg" len="lg"/>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867437" y="656824"/>
            <a:ext cx="2987899" cy="954107"/>
          </a:xfrm>
          <a:prstGeom prst="rect">
            <a:avLst/>
          </a:prstGeom>
          <a:noFill/>
        </p:spPr>
        <p:txBody>
          <a:bodyPr wrap="square" rtlCol="0">
            <a:spAutoFit/>
          </a:bodyPr>
          <a:lstStyle/>
          <a:p>
            <a:r>
              <a:rPr lang="en-US" altLang="zh-CN" sz="2800" smtClean="0">
                <a:solidFill>
                  <a:srgbClr val="FF0000"/>
                </a:solidFill>
              </a:rPr>
              <a:t>622</a:t>
            </a:r>
            <a:r>
              <a:rPr lang="zh-CN" altLang="en-US" sz="2800" smtClean="0">
                <a:solidFill>
                  <a:srgbClr val="FF0000"/>
                </a:solidFill>
              </a:rPr>
              <a:t>年希吉拉 由麦加前往麦地那</a:t>
            </a:r>
            <a:endParaRPr lang="zh-CN" altLang="en-US" sz="2800">
              <a:solidFill>
                <a:srgbClr val="FF0000"/>
              </a:solidFill>
            </a:endParaRPr>
          </a:p>
        </p:txBody>
      </p:sp>
      <p:cxnSp>
        <p:nvCxnSpPr>
          <p:cNvPr id="12" name="直接箭头连接符 11"/>
          <p:cNvCxnSpPr/>
          <p:nvPr/>
        </p:nvCxnSpPr>
        <p:spPr>
          <a:xfrm flipH="1">
            <a:off x="1146222" y="1610929"/>
            <a:ext cx="1197735" cy="16731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4134119" y="1635618"/>
            <a:ext cx="1648496" cy="16484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47732" y="3438660"/>
            <a:ext cx="1996225" cy="523220"/>
          </a:xfrm>
          <a:prstGeom prst="rect">
            <a:avLst/>
          </a:prstGeom>
          <a:noFill/>
        </p:spPr>
        <p:txBody>
          <a:bodyPr wrap="square" rtlCol="0">
            <a:spAutoFit/>
          </a:bodyPr>
          <a:lstStyle/>
          <a:p>
            <a:r>
              <a:rPr lang="zh-CN" altLang="en-US" sz="2800" smtClean="0">
                <a:solidFill>
                  <a:srgbClr val="FF0000"/>
                </a:solidFill>
              </a:rPr>
              <a:t>麦地那</a:t>
            </a:r>
            <a:r>
              <a:rPr lang="zh-CN" altLang="en-US" sz="2800">
                <a:solidFill>
                  <a:srgbClr val="FF0000"/>
                </a:solidFill>
              </a:rPr>
              <a:t>宪章</a:t>
            </a:r>
          </a:p>
        </p:txBody>
      </p:sp>
      <p:sp>
        <p:nvSpPr>
          <p:cNvPr id="18" name="TextBox 17"/>
          <p:cNvSpPr txBox="1"/>
          <p:nvPr/>
        </p:nvSpPr>
        <p:spPr>
          <a:xfrm>
            <a:off x="4275787" y="3503055"/>
            <a:ext cx="2279560" cy="461665"/>
          </a:xfrm>
          <a:prstGeom prst="rect">
            <a:avLst/>
          </a:prstGeom>
          <a:noFill/>
        </p:spPr>
        <p:txBody>
          <a:bodyPr wrap="square" rtlCol="0">
            <a:spAutoFit/>
          </a:bodyPr>
          <a:lstStyle/>
          <a:p>
            <a:r>
              <a:rPr lang="zh-CN" altLang="en-US" sz="2400" smtClean="0">
                <a:solidFill>
                  <a:srgbClr val="FF0000"/>
                </a:solidFill>
              </a:rPr>
              <a:t>   穆斯林公社</a:t>
            </a:r>
            <a:endParaRPr lang="zh-CN" altLang="en-US" sz="2400">
              <a:solidFill>
                <a:srgbClr val="FF0000"/>
              </a:solidFill>
            </a:endParaRPr>
          </a:p>
        </p:txBody>
      </p:sp>
      <p:sp>
        <p:nvSpPr>
          <p:cNvPr id="19" name="TextBox 18"/>
          <p:cNvSpPr txBox="1"/>
          <p:nvPr/>
        </p:nvSpPr>
        <p:spPr>
          <a:xfrm>
            <a:off x="3219719" y="4919730"/>
            <a:ext cx="6671256" cy="523220"/>
          </a:xfrm>
          <a:prstGeom prst="rect">
            <a:avLst/>
          </a:prstGeom>
          <a:noFill/>
        </p:spPr>
        <p:txBody>
          <a:bodyPr wrap="square" rtlCol="0">
            <a:spAutoFit/>
          </a:bodyPr>
          <a:lstStyle/>
          <a:p>
            <a:r>
              <a:rPr lang="zh-CN" altLang="en-US" sz="2800" smtClean="0">
                <a:latin typeface="黑体" pitchFamily="49" charset="-122"/>
                <a:ea typeface="黑体" pitchFamily="49" charset="-122"/>
              </a:rPr>
              <a:t>默罕默德统一阿拉伯半岛准备</a:t>
            </a:r>
            <a:endParaRPr lang="zh-CN" altLang="en-US" sz="2800">
              <a:latin typeface="黑体" pitchFamily="49" charset="-122"/>
              <a:ea typeface="黑体" pitchFamily="49"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18</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麦地那宪章</a:t>
            </a:r>
            <a:endParaRPr lang="zh-CN" altLang="en-US"/>
          </a:p>
        </p:txBody>
      </p:sp>
      <p:sp>
        <p:nvSpPr>
          <p:cNvPr id="4" name="内容占位符 3"/>
          <p:cNvSpPr>
            <a:spLocks noGrp="1"/>
          </p:cNvSpPr>
          <p:nvPr>
            <p:ph sz="quarter" idx="4294967295"/>
          </p:nvPr>
        </p:nvSpPr>
        <p:spPr>
          <a:xfrm>
            <a:off x="0" y="1474788"/>
            <a:ext cx="10515600" cy="4721225"/>
          </a:xfrm>
        </p:spPr>
        <p:txBody>
          <a:bodyPr>
            <a:normAutofit/>
          </a:bodyPr>
          <a:lstStyle/>
          <a:p>
            <a:r>
              <a:rPr lang="zh-CN" altLang="en-US" sz="3200"/>
              <a:t>在公社内不分氏族部落，穆斯林皆以兄弟相待，互相帮助；公社内部严禁仇杀，若有争议须由真主或先知予以调解、裁决；维持社会秩序，保障私人财产权，对非法侵害他人财产者，予以严惩；公社成员若因信奉真主而受到他人伤害或侵扰，公社有为其复仇的神圣义务等</a:t>
            </a:r>
            <a:r>
              <a:rPr lang="zh-CN" altLang="en-US" sz="3200" smtClean="0"/>
              <a:t>。</a:t>
            </a:r>
            <a:endParaRPr lang="en-US" altLang="zh-CN" sz="3200" smtClean="0"/>
          </a:p>
          <a:p>
            <a:endParaRPr lang="en-US" altLang="zh-CN" sz="3200"/>
          </a:p>
          <a:p>
            <a:r>
              <a:rPr lang="zh-CN" altLang="en-US" sz="3200" smtClean="0"/>
              <a:t>思考 如何评价麦地那宪章？</a:t>
            </a:r>
            <a:endParaRPr lang="zh-CN" altLang="en-US" sz="3200"/>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19</a:t>
            </a:fld>
            <a:endParaRPr kumimoji="1" lang="zh-CN" altLang="en-US"/>
          </a:p>
        </p:txBody>
      </p:sp>
      <p:sp>
        <p:nvSpPr>
          <p:cNvPr id="4" name="内容占位符 3"/>
          <p:cNvSpPr>
            <a:spLocks noGrp="1"/>
          </p:cNvSpPr>
          <p:nvPr>
            <p:ph sz="quarter" idx="4294967295"/>
          </p:nvPr>
        </p:nvSpPr>
        <p:spPr>
          <a:xfrm>
            <a:off x="0" y="830263"/>
            <a:ext cx="10515600" cy="4721225"/>
          </a:xfrm>
        </p:spPr>
        <p:txBody>
          <a:bodyPr/>
          <a:lstStyle/>
          <a:p>
            <a:endParaRPr lang="en-US" altLang="zh-CN"/>
          </a:p>
          <a:p>
            <a:endParaRPr lang="en-US" altLang="zh-CN" smtClean="0"/>
          </a:p>
          <a:p>
            <a:endParaRPr lang="en-US" altLang="zh-CN" sz="2800" b="1"/>
          </a:p>
          <a:p>
            <a:r>
              <a:rPr lang="zh-CN" altLang="en-US" sz="2800" b="1" smtClean="0"/>
              <a:t>一部调整公社的准则。政治上，政教合一，早期阿拉伯国家的雏形；经济上，注重维护私有财产，有利于凝聚力量；思想上，伊斯兰教义的发展；对外上，有利于团结犹太人力量，打击麦加贵族。</a:t>
            </a:r>
            <a:endParaRPr lang="zh-CN" altLang="en-US" sz="2800" b="1"/>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46297" y="1474790"/>
            <a:ext cx="5666663" cy="45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灯片编号占位符 1"/>
          <p:cNvSpPr>
            <a:spLocks noGrp="1"/>
          </p:cNvSpPr>
          <p:nvPr>
            <p:ph type="sldNum" sz="quarter" idx="12"/>
          </p:nvPr>
        </p:nvSpPr>
        <p:spPr/>
        <p:txBody>
          <a:bodyPr/>
          <a:lstStyle/>
          <a:p>
            <a:fld id="{7978CDAB-A16F-A844-82C3-D99B40B9FC7E}" type="slidenum">
              <a:rPr kumimoji="1" lang="zh-CN" altLang="en-US" smtClean="0"/>
              <a:t>20</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阿拉伯半岛统一过程</a:t>
            </a:r>
            <a:endParaRPr lang="zh-CN" altLang="en-US"/>
          </a:p>
        </p:txBody>
      </p:sp>
      <p:sp>
        <p:nvSpPr>
          <p:cNvPr id="4" name="内容占位符 3"/>
          <p:cNvSpPr>
            <a:spLocks noGrp="1"/>
          </p:cNvSpPr>
          <p:nvPr>
            <p:ph sz="quarter" idx="4294967295"/>
          </p:nvPr>
        </p:nvSpPr>
        <p:spPr>
          <a:xfrm>
            <a:off x="0" y="1474788"/>
            <a:ext cx="10515600" cy="4721225"/>
          </a:xfrm>
        </p:spPr>
        <p:txBody>
          <a:bodyPr>
            <a:normAutofit fontScale="92500" lnSpcReduction="20000"/>
          </a:bodyPr>
          <a:lstStyle/>
          <a:p>
            <a:r>
              <a:rPr lang="en-US" altLang="zh-CN" smtClean="0"/>
              <a:t>624</a:t>
            </a:r>
            <a:r>
              <a:rPr lang="zh-CN" altLang="en-US" smtClean="0"/>
              <a:t>年 白德尔村之战   </a:t>
            </a:r>
            <a:endParaRPr lang="en-US" altLang="zh-CN" smtClean="0"/>
          </a:p>
          <a:p>
            <a:r>
              <a:rPr lang="zh-CN" altLang="en-US" smtClean="0"/>
              <a:t>穆罕默德战胜麦加贵族</a:t>
            </a:r>
            <a:endParaRPr lang="en-US" altLang="zh-CN" smtClean="0"/>
          </a:p>
          <a:p>
            <a:endParaRPr lang="en-US" altLang="zh-CN" smtClean="0"/>
          </a:p>
          <a:p>
            <a:endParaRPr lang="en-US" altLang="zh-CN"/>
          </a:p>
          <a:p>
            <a:endParaRPr lang="en-US" altLang="zh-CN" smtClean="0"/>
          </a:p>
          <a:p>
            <a:endParaRPr lang="en-US" altLang="zh-CN"/>
          </a:p>
          <a:p>
            <a:endParaRPr lang="en-US" altLang="zh-CN" smtClean="0"/>
          </a:p>
          <a:p>
            <a:endParaRPr lang="en-US" altLang="zh-CN"/>
          </a:p>
          <a:p>
            <a:r>
              <a:rPr lang="en-US" altLang="zh-CN" smtClean="0"/>
              <a:t>627</a:t>
            </a:r>
            <a:r>
              <a:rPr lang="zh-CN" altLang="en-US" smtClean="0"/>
              <a:t>年壕沟之战       以少胜多</a:t>
            </a:r>
            <a:endParaRPr lang="en-US" altLang="zh-CN" smtClean="0"/>
          </a:p>
          <a:p>
            <a:r>
              <a:rPr lang="en-US" altLang="zh-CN" smtClean="0"/>
              <a:t>632</a:t>
            </a:r>
            <a:r>
              <a:rPr lang="zh-CN" altLang="en-US" smtClean="0"/>
              <a:t>年归于统一</a:t>
            </a:r>
            <a:endParaRPr lang="zh-CN" altLang="en-US"/>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21</a:t>
            </a:fld>
            <a:endParaRPr kumimoji="1" lang="zh-CN" altLang="en-US"/>
          </a:p>
        </p:txBody>
      </p:sp>
      <p:sp>
        <p:nvSpPr>
          <p:cNvPr id="3" name="标题 2"/>
          <p:cNvSpPr>
            <a:spLocks noGrp="1"/>
          </p:cNvSpPr>
          <p:nvPr>
            <p:ph type="title" idx="4294967295"/>
          </p:nvPr>
        </p:nvSpPr>
        <p:spPr>
          <a:xfrm>
            <a:off x="0" y="276174"/>
            <a:ext cx="5138671" cy="705636"/>
          </a:xfrm>
        </p:spPr>
        <p:txBody>
          <a:bodyPr>
            <a:normAutofit fontScale="90000"/>
          </a:bodyPr>
          <a:lstStyle/>
          <a:p>
            <a:r>
              <a:rPr lang="zh-CN" altLang="en-US" smtClean="0"/>
              <a:t>阿拉伯帝国的扩张过程</a:t>
            </a:r>
            <a:endParaRPr lang="zh-CN" alt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97735"/>
            <a:ext cx="12067504" cy="4998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5562600" y="228239"/>
            <a:ext cx="6096000" cy="1938992"/>
          </a:xfrm>
          <a:prstGeom prst="rect">
            <a:avLst/>
          </a:prstGeom>
        </p:spPr>
        <p:txBody>
          <a:bodyPr>
            <a:spAutoFit/>
          </a:bodyPr>
          <a:lstStyle/>
          <a:p>
            <a:r>
              <a:rPr lang="en-US" altLang="zh-CN" sz="2400" b="1"/>
              <a:t>7 </a:t>
            </a:r>
            <a:r>
              <a:rPr lang="zh-CN" altLang="en-US" sz="2400" b="1"/>
              <a:t>世纪中期起，阿拉伯人大规模向外扩张，先后征服</a:t>
            </a:r>
          </a:p>
          <a:p>
            <a:r>
              <a:rPr lang="zh-CN" altLang="en-US" sz="2400" b="1"/>
              <a:t>叙利亚、两河流域、伊朗和北非的广大地区，到</a:t>
            </a:r>
            <a:r>
              <a:rPr lang="en-US" altLang="zh-CN" sz="2400" b="1"/>
              <a:t>8 </a:t>
            </a:r>
            <a:r>
              <a:rPr lang="zh-CN" altLang="en-US" sz="2400" b="1"/>
              <a:t>世纪中期建立起地跨亚非欧三洲的大帝国。</a:t>
            </a: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22</a:t>
            </a:fld>
            <a:endParaRPr kumimoji="1" lang="zh-CN" altLang="en-US"/>
          </a:p>
        </p:txBody>
      </p:sp>
      <p:sp>
        <p:nvSpPr>
          <p:cNvPr id="3" name="标题 2"/>
          <p:cNvSpPr>
            <a:spLocks noGrp="1"/>
          </p:cNvSpPr>
          <p:nvPr>
            <p:ph type="title" idx="4294967295"/>
          </p:nvPr>
        </p:nvSpPr>
        <p:spPr>
          <a:xfrm>
            <a:off x="0" y="369888"/>
            <a:ext cx="10515600" cy="1109662"/>
          </a:xfrm>
        </p:spPr>
        <p:txBody>
          <a:bodyPr/>
          <a:lstStyle/>
          <a:p>
            <a:r>
              <a:rPr lang="zh-CN" altLang="en-US" smtClean="0"/>
              <a:t>                                  真 主之剑 哈利德</a:t>
            </a:r>
            <a:endParaRPr lang="zh-CN" altLang="en-US"/>
          </a:p>
        </p:txBody>
      </p:sp>
      <p:sp>
        <p:nvSpPr>
          <p:cNvPr id="4" name="内容占位符 3"/>
          <p:cNvSpPr>
            <a:spLocks noGrp="1"/>
          </p:cNvSpPr>
          <p:nvPr>
            <p:ph sz="quarter" idx="4294967295"/>
          </p:nvPr>
        </p:nvSpPr>
        <p:spPr>
          <a:xfrm>
            <a:off x="0" y="1474788"/>
            <a:ext cx="10515600" cy="4721225"/>
          </a:xfrm>
        </p:spPr>
        <p:txBody>
          <a:bodyPr/>
          <a:lstStyle/>
          <a:p>
            <a:r>
              <a:rPr lang="zh-CN" altLang="en-US" smtClean="0"/>
              <a:t>灭波斯 </a:t>
            </a:r>
            <a:endParaRPr lang="en-US" altLang="zh-CN" smtClean="0"/>
          </a:p>
          <a:p>
            <a:pPr marL="0" indent="0">
              <a:buNone/>
            </a:pPr>
            <a:r>
              <a:rPr lang="en-US" altLang="zh-CN" smtClean="0"/>
              <a:t>                                                                                 </a:t>
            </a:r>
            <a:r>
              <a:rPr lang="zh-CN" altLang="en-US" smtClean="0"/>
              <a:t>夺耶路撒冷</a:t>
            </a:r>
            <a:endParaRPr lang="en-US" altLang="zh-CN"/>
          </a:p>
          <a:p>
            <a:pPr marL="0" indent="0">
              <a:buNone/>
            </a:pPr>
            <a:endParaRPr lang="en-US" altLang="zh-CN" smtClean="0"/>
          </a:p>
          <a:p>
            <a:pPr marL="0" indent="0">
              <a:buNone/>
            </a:pPr>
            <a:endParaRPr lang="en-US" altLang="zh-CN"/>
          </a:p>
          <a:p>
            <a:pPr marL="0" indent="0">
              <a:buNone/>
            </a:pPr>
            <a:endParaRPr lang="en-US" altLang="zh-CN" smtClean="0"/>
          </a:p>
          <a:p>
            <a:pPr marL="0" indent="0">
              <a:buNone/>
            </a:pPr>
            <a:r>
              <a:rPr lang="en-US" altLang="zh-CN" smtClean="0"/>
              <a:t>5</a:t>
            </a:r>
            <a:r>
              <a:rPr lang="zh-CN" altLang="en-US" smtClean="0"/>
              <a:t>万拜占庭命丧其手                                                雅穆克河战役夺大马士革                                                                      </a:t>
            </a:r>
            <a:endParaRPr lang="en-US" altLang="zh-CN" smtClean="0"/>
          </a:p>
          <a:p>
            <a:endParaRPr lang="zh-CN" alt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011233" y="1641663"/>
            <a:ext cx="37338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23</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阿拉伯帝国的政治状况</a:t>
            </a:r>
            <a:endParaRPr lang="zh-CN" altLang="en-US"/>
          </a:p>
        </p:txBody>
      </p:sp>
      <p:sp>
        <p:nvSpPr>
          <p:cNvPr id="4" name="内容占位符 3"/>
          <p:cNvSpPr>
            <a:spLocks noGrp="1"/>
          </p:cNvSpPr>
          <p:nvPr>
            <p:ph sz="quarter" idx="4294967295"/>
          </p:nvPr>
        </p:nvSpPr>
        <p:spPr>
          <a:xfrm>
            <a:off x="0" y="1474788"/>
            <a:ext cx="10515600" cy="4721225"/>
          </a:xfrm>
        </p:spPr>
        <p:txBody>
          <a:bodyPr>
            <a:normAutofit fontScale="92500" lnSpcReduction="20000"/>
          </a:bodyPr>
          <a:lstStyle/>
          <a:p>
            <a:r>
              <a:rPr lang="zh-CN" altLang="en-US"/>
              <a:t>中央：哈里发独尊，宗教和政治领袖，世袭罔替；哈里发之下设各官僚机构最重要的是宰相、枢密院和财政部等。</a:t>
            </a:r>
            <a:r>
              <a:rPr lang="zh-CN" altLang="en-US">
                <a:solidFill>
                  <a:srgbClr val="FF0000"/>
                </a:solidFill>
              </a:rPr>
              <a:t>宰相</a:t>
            </a:r>
            <a:r>
              <a:rPr lang="zh-CN" altLang="en-US"/>
              <a:t>协助哈里发统管政务，</a:t>
            </a:r>
            <a:r>
              <a:rPr lang="zh-CN" altLang="en-US">
                <a:solidFill>
                  <a:srgbClr val="FF0000"/>
                </a:solidFill>
              </a:rPr>
              <a:t>枢密院</a:t>
            </a:r>
            <a:r>
              <a:rPr lang="zh-CN" altLang="en-US"/>
              <a:t>掌管令状与文告，</a:t>
            </a:r>
            <a:r>
              <a:rPr lang="zh-CN" altLang="en-US">
                <a:solidFill>
                  <a:srgbClr val="FF0000"/>
                </a:solidFill>
              </a:rPr>
              <a:t>财政部</a:t>
            </a:r>
            <a:r>
              <a:rPr lang="zh-CN" altLang="en-US"/>
              <a:t>负责收支</a:t>
            </a:r>
            <a:r>
              <a:rPr lang="zh-CN" altLang="en-US" smtClean="0"/>
              <a:t>。此时的官员多为阿拉伯贵族。</a:t>
            </a:r>
            <a:endParaRPr lang="en-US" altLang="zh-CN" smtClean="0"/>
          </a:p>
          <a:p>
            <a:endParaRPr lang="en-US" altLang="zh-CN"/>
          </a:p>
          <a:p>
            <a:endParaRPr lang="en-US" altLang="zh-CN" smtClean="0"/>
          </a:p>
          <a:p>
            <a:r>
              <a:rPr lang="zh-CN" altLang="en-US" smtClean="0"/>
              <a:t>地方：全国分为</a:t>
            </a:r>
            <a:r>
              <a:rPr lang="en-US" altLang="zh-CN" smtClean="0"/>
              <a:t>9</a:t>
            </a:r>
            <a:r>
              <a:rPr lang="zh-CN" altLang="en-US" smtClean="0"/>
              <a:t>省，行省设总督称为艾米尔，哈里发任命，掌管全省的军政大权。</a:t>
            </a:r>
            <a:endParaRPr lang="en-US" altLang="zh-CN" smtClean="0"/>
          </a:p>
          <a:p>
            <a:r>
              <a:rPr lang="en-US" altLang="zh-CN"/>
              <a:t> </a:t>
            </a:r>
            <a:r>
              <a:rPr lang="zh-CN" altLang="en-US" smtClean="0"/>
              <a:t>税收官掌管全省的税收，对哈里发直接负责。</a:t>
            </a:r>
            <a:endParaRPr lang="en-US" altLang="zh-CN" smtClean="0"/>
          </a:p>
          <a:p>
            <a:r>
              <a:rPr lang="zh-CN" altLang="en-US"/>
              <a:t>各</a:t>
            </a:r>
            <a:r>
              <a:rPr lang="zh-CN" altLang="en-US" smtClean="0"/>
              <a:t>省的宗教首领由总督或者地方法官兼任。</a:t>
            </a:r>
            <a:endParaRPr lang="en-US" altLang="zh-CN" smtClean="0"/>
          </a:p>
          <a:p>
            <a:r>
              <a:rPr lang="zh-CN" altLang="en-US" smtClean="0"/>
              <a:t>省以下设置县，县长由总督任免，报中央备案。</a:t>
            </a:r>
            <a:endParaRPr lang="zh-CN" altLang="en-US"/>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24</a:t>
            </a:fld>
            <a:endParaRPr kumimoji="1" lang="zh-CN" altLang="en-US"/>
          </a:p>
        </p:txBody>
      </p:sp>
      <p:sp>
        <p:nvSpPr>
          <p:cNvPr id="3" name="标题 2"/>
          <p:cNvSpPr>
            <a:spLocks noGrp="1"/>
          </p:cNvSpPr>
          <p:nvPr>
            <p:ph type="title" idx="4294967295"/>
          </p:nvPr>
        </p:nvSpPr>
        <p:spPr>
          <a:xfrm>
            <a:off x="0" y="2541588"/>
            <a:ext cx="10515600" cy="1109662"/>
          </a:xfrm>
        </p:spPr>
        <p:txBody>
          <a:bodyPr>
            <a:normAutofit fontScale="90000"/>
          </a:bodyPr>
          <a:lstStyle/>
          <a:p>
            <a:r>
              <a:rPr lang="zh-CN" altLang="en-US" smtClean="0"/>
              <a:t>阿拉伯帝国全盛时期，版图东起印度河和帕米尔高原，西到大西洋的比斯开湾，南到尼罗河下游，北达里海和威海南缘，如此庞大的帝国，你认为阿拉伯人能有效维持上述的政治制度吗？</a:t>
            </a:r>
            <a:endParaRPr lang="zh-CN" altLang="en-US"/>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25</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a:t>阿拉伯</a:t>
            </a:r>
            <a:r>
              <a:rPr lang="zh-CN" altLang="en-US" smtClean="0"/>
              <a:t>帝国的发展</a:t>
            </a:r>
            <a:endParaRPr lang="zh-CN" altLang="en-US"/>
          </a:p>
        </p:txBody>
      </p:sp>
      <p:sp>
        <p:nvSpPr>
          <p:cNvPr id="4" name="内容占位符 3"/>
          <p:cNvSpPr>
            <a:spLocks noGrp="1"/>
          </p:cNvSpPr>
          <p:nvPr>
            <p:ph sz="quarter" idx="4294967295"/>
          </p:nvPr>
        </p:nvSpPr>
        <p:spPr>
          <a:xfrm>
            <a:off x="0" y="1474788"/>
            <a:ext cx="10515600" cy="4721225"/>
          </a:xfrm>
        </p:spPr>
        <p:txBody>
          <a:bodyPr/>
          <a:lstStyle/>
          <a:p>
            <a:r>
              <a:rPr lang="zh-CN" altLang="en-US" smtClean="0"/>
              <a:t>倭马亚王朝（</a:t>
            </a:r>
            <a:r>
              <a:rPr lang="en-US" altLang="zh-CN" smtClean="0"/>
              <a:t>661-750</a:t>
            </a:r>
            <a:r>
              <a:rPr lang="zh-CN" altLang="en-US" smtClean="0"/>
              <a:t>）                          阿拔斯王朝（</a:t>
            </a:r>
            <a:r>
              <a:rPr lang="en-US" altLang="zh-CN" smtClean="0"/>
              <a:t>750-1258</a:t>
            </a:r>
            <a:r>
              <a:rPr lang="zh-CN" altLang="en-US" smtClean="0"/>
              <a:t>）</a:t>
            </a:r>
            <a:endParaRPr lang="zh-CN" altLang="en-US"/>
          </a:p>
        </p:txBody>
      </p:sp>
      <p:cxnSp>
        <p:nvCxnSpPr>
          <p:cNvPr id="6" name="直接箭头连接符 5"/>
          <p:cNvCxnSpPr/>
          <p:nvPr/>
        </p:nvCxnSpPr>
        <p:spPr>
          <a:xfrm flipV="1">
            <a:off x="4559124" y="1648501"/>
            <a:ext cx="1996225" cy="128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043188" y="2047742"/>
            <a:ext cx="3515933" cy="523220"/>
          </a:xfrm>
          <a:prstGeom prst="rect">
            <a:avLst/>
          </a:prstGeom>
          <a:noFill/>
        </p:spPr>
        <p:txBody>
          <a:bodyPr wrap="square" rtlCol="0">
            <a:spAutoFit/>
          </a:bodyPr>
          <a:lstStyle/>
          <a:p>
            <a:r>
              <a:rPr lang="zh-CN" altLang="en-US" sz="2800" smtClean="0">
                <a:solidFill>
                  <a:srgbClr val="FF0000"/>
                </a:solidFill>
              </a:rPr>
              <a:t>  穆阿维叶  绿衣大食</a:t>
            </a:r>
            <a:endParaRPr lang="zh-CN" altLang="en-US" sz="2800">
              <a:solidFill>
                <a:srgbClr val="FF0000"/>
              </a:solidFill>
            </a:endParaRPr>
          </a:p>
        </p:txBody>
      </p:sp>
      <p:sp>
        <p:nvSpPr>
          <p:cNvPr id="8" name="TextBox 7"/>
          <p:cNvSpPr txBox="1"/>
          <p:nvPr/>
        </p:nvSpPr>
        <p:spPr>
          <a:xfrm>
            <a:off x="7057623" y="2047742"/>
            <a:ext cx="3155324" cy="523220"/>
          </a:xfrm>
          <a:prstGeom prst="rect">
            <a:avLst/>
          </a:prstGeom>
          <a:noFill/>
        </p:spPr>
        <p:txBody>
          <a:bodyPr wrap="square" rtlCol="0">
            <a:spAutoFit/>
          </a:bodyPr>
          <a:lstStyle/>
          <a:p>
            <a:r>
              <a:rPr lang="zh-CN" altLang="en-US" sz="2800" smtClean="0">
                <a:solidFill>
                  <a:srgbClr val="FF0000"/>
                </a:solidFill>
              </a:rPr>
              <a:t>  阿拔斯  黑衣大食</a:t>
            </a:r>
            <a:endParaRPr lang="zh-CN" altLang="en-US" sz="2800">
              <a:solidFill>
                <a:srgbClr val="FF0000"/>
              </a:solidFill>
            </a:endParaRPr>
          </a:p>
        </p:txBody>
      </p:sp>
      <p:sp>
        <p:nvSpPr>
          <p:cNvPr id="9" name="TextBox 8"/>
          <p:cNvSpPr txBox="1"/>
          <p:nvPr/>
        </p:nvSpPr>
        <p:spPr>
          <a:xfrm>
            <a:off x="1159100" y="3206839"/>
            <a:ext cx="3142445" cy="584775"/>
          </a:xfrm>
          <a:prstGeom prst="rect">
            <a:avLst/>
          </a:prstGeom>
          <a:noFill/>
        </p:spPr>
        <p:txBody>
          <a:bodyPr wrap="square" rtlCol="0">
            <a:spAutoFit/>
          </a:bodyPr>
          <a:lstStyle/>
          <a:p>
            <a:r>
              <a:rPr lang="zh-CN" altLang="en-US" sz="3200" smtClean="0"/>
              <a:t>血亲贵族为主体</a:t>
            </a:r>
            <a:endParaRPr lang="zh-CN" altLang="en-US" sz="3200"/>
          </a:p>
        </p:txBody>
      </p:sp>
      <p:sp>
        <p:nvSpPr>
          <p:cNvPr id="12" name="TextBox 11"/>
          <p:cNvSpPr txBox="1"/>
          <p:nvPr/>
        </p:nvSpPr>
        <p:spPr>
          <a:xfrm>
            <a:off x="6967470" y="3206839"/>
            <a:ext cx="3245477" cy="584775"/>
          </a:xfrm>
          <a:prstGeom prst="rect">
            <a:avLst/>
          </a:prstGeom>
          <a:noFill/>
        </p:spPr>
        <p:txBody>
          <a:bodyPr wrap="square" rtlCol="0">
            <a:spAutoFit/>
          </a:bodyPr>
          <a:lstStyle/>
          <a:p>
            <a:r>
              <a:rPr lang="zh-CN" altLang="en-US" sz="3200" smtClean="0"/>
              <a:t>官僚贵族为主体</a:t>
            </a:r>
            <a:endParaRPr lang="zh-CN" altLang="en-US" sz="3200"/>
          </a:p>
        </p:txBody>
      </p:sp>
      <p:sp>
        <p:nvSpPr>
          <p:cNvPr id="13" name="TextBox 12"/>
          <p:cNvSpPr txBox="1"/>
          <p:nvPr/>
        </p:nvSpPr>
        <p:spPr>
          <a:xfrm>
            <a:off x="3716629" y="5093038"/>
            <a:ext cx="4893972" cy="1077218"/>
          </a:xfrm>
          <a:prstGeom prst="rect">
            <a:avLst/>
          </a:prstGeom>
          <a:noFill/>
        </p:spPr>
        <p:txBody>
          <a:bodyPr wrap="square" rtlCol="0">
            <a:spAutoFit/>
          </a:bodyPr>
          <a:lstStyle/>
          <a:p>
            <a:r>
              <a:rPr lang="zh-CN" altLang="en-US" sz="3200" b="1" smtClean="0"/>
              <a:t>哈里发由共同的部落首领真正发展成为集权君主</a:t>
            </a:r>
            <a:endParaRPr lang="zh-CN" altLang="en-US" sz="3200" b="1"/>
          </a:p>
        </p:txBody>
      </p:sp>
      <p:sp>
        <p:nvSpPr>
          <p:cNvPr id="15" name="下箭头 14"/>
          <p:cNvSpPr/>
          <p:nvPr/>
        </p:nvSpPr>
        <p:spPr>
          <a:xfrm>
            <a:off x="5378003" y="3602256"/>
            <a:ext cx="708339" cy="1240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26</a:t>
            </a:fld>
            <a:endParaRPr kumimoji="1" lang="zh-CN" altLang="en-US"/>
          </a:p>
        </p:txBody>
      </p:sp>
      <p:sp>
        <p:nvSpPr>
          <p:cNvPr id="3" name="标题 2"/>
          <p:cNvSpPr>
            <a:spLocks noGrp="1"/>
          </p:cNvSpPr>
          <p:nvPr>
            <p:ph type="title" idx="4294967295"/>
          </p:nvPr>
        </p:nvSpPr>
        <p:spPr>
          <a:xfrm>
            <a:off x="0" y="656822"/>
            <a:ext cx="3631842" cy="915440"/>
          </a:xfrm>
        </p:spPr>
        <p:txBody>
          <a:bodyPr>
            <a:normAutofit fontScale="90000"/>
          </a:bodyPr>
          <a:lstStyle/>
          <a:p>
            <a:r>
              <a:rPr lang="zh-CN" altLang="en-US" smtClean="0"/>
              <a:t>阿拉伯文化成就</a:t>
            </a:r>
            <a:endParaRPr lang="zh-CN" alt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9453" y="2537139"/>
            <a:ext cx="2709707" cy="3298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434199" y="618186"/>
            <a:ext cx="2440123" cy="3298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966695" y="618184"/>
            <a:ext cx="5287448" cy="23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966694" y="3269119"/>
            <a:ext cx="5190185" cy="2413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27</a:t>
            </a:fld>
            <a:endParaRPr kumimoji="1" lang="zh-CN" alt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6716" y="1352283"/>
            <a:ext cx="11224877" cy="2938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28</a:t>
            </a:fld>
            <a:endParaRPr kumimoji="1" lang="zh-CN" alt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40829" y="1429555"/>
            <a:ext cx="10412972" cy="3721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29</a:t>
            </a:fld>
            <a:endParaRPr kumimoji="1" lang="zh-CN" alt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2323" y="1545465"/>
            <a:ext cx="10400629" cy="32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30</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全球史观下的阿拉伯文明</a:t>
            </a:r>
            <a:endParaRPr lang="zh-CN" altLang="en-US"/>
          </a:p>
        </p:txBody>
      </p:sp>
      <p:sp>
        <p:nvSpPr>
          <p:cNvPr id="4" name="内容占位符 3"/>
          <p:cNvSpPr>
            <a:spLocks noGrp="1"/>
          </p:cNvSpPr>
          <p:nvPr>
            <p:ph sz="quarter" idx="4294967295"/>
          </p:nvPr>
        </p:nvSpPr>
        <p:spPr>
          <a:xfrm>
            <a:off x="0" y="1474788"/>
            <a:ext cx="10515600" cy="4721225"/>
          </a:xfrm>
        </p:spPr>
        <p:txBody>
          <a:bodyPr/>
          <a:lstStyle/>
          <a:p>
            <a:r>
              <a:rPr lang="zh-CN" altLang="en-US" smtClean="0"/>
              <a:t>思考 阿拉伯文明达到全胜时，世界其他地区的状况？如何评价阿拉伯文明的贡献？</a:t>
            </a:r>
            <a:endParaRPr lang="en-US" altLang="zh-CN" smtClean="0"/>
          </a:p>
          <a:p>
            <a:endParaRPr lang="en-US" altLang="zh-CN"/>
          </a:p>
          <a:p>
            <a:endParaRPr lang="zh-CN" alt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6075" y="2698225"/>
            <a:ext cx="4970173" cy="2771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22772" y="2698225"/>
            <a:ext cx="5283760" cy="349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31</a:t>
            </a:fld>
            <a:endParaRPr kumimoji="1" lang="zh-CN" altLang="en-US"/>
          </a:p>
        </p:txBody>
      </p:sp>
      <p:sp>
        <p:nvSpPr>
          <p:cNvPr id="5" name="矩形 4"/>
          <p:cNvSpPr/>
          <p:nvPr/>
        </p:nvSpPr>
        <p:spPr>
          <a:xfrm rot="21174010">
            <a:off x="3612236" y="2274352"/>
            <a:ext cx="4524739" cy="923330"/>
          </a:xfrm>
          <a:prstGeom prst="rect">
            <a:avLst/>
          </a:prstGeom>
          <a:noFill/>
        </p:spPr>
        <p:txBody>
          <a:bodyPr wrap="square" lIns="91440" tIns="45720" rIns="91440" bIns="45720">
            <a:spAutoFit/>
          </a:bodyPr>
          <a:lstStyle/>
          <a:p>
            <a:pPr algn="ctr"/>
            <a:r>
              <a:rPr lang="zh-CN" altLang="en-US" sz="5400" b="1" cap="none" spc="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63500" sx="102000" sy="102000" algn="ctr" rotWithShape="0">
                    <a:prstClr val="black">
                      <a:alpha val="40000"/>
                    </a:prstClr>
                  </a:outerShdw>
                </a:effectLst>
              </a:rPr>
              <a:t>传播和保存</a:t>
            </a:r>
            <a:endParaRPr lang="zh-CN" altLang="en-US" sz="5400" b="1" cap="none" spc="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63500" sx="102000" sy="102000" algn="ctr" rotWithShape="0">
                  <a:prstClr val="black">
                    <a:alpha val="40000"/>
                  </a:prstClr>
                </a:outerShdw>
              </a:effectLst>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32</a:t>
            </a:fld>
            <a:endParaRPr kumimoji="1" lang="zh-CN" altLang="en-US"/>
          </a:p>
        </p:txBody>
      </p:sp>
      <p:sp>
        <p:nvSpPr>
          <p:cNvPr id="3" name="标题 2"/>
          <p:cNvSpPr>
            <a:spLocks noGrp="1"/>
          </p:cNvSpPr>
          <p:nvPr>
            <p:ph type="title" idx="4294967295"/>
          </p:nvPr>
        </p:nvSpPr>
        <p:spPr>
          <a:xfrm>
            <a:off x="0" y="365125"/>
            <a:ext cx="10515600" cy="1109663"/>
          </a:xfrm>
        </p:spPr>
        <p:txBody>
          <a:bodyPr/>
          <a:lstStyle/>
          <a:p>
            <a:r>
              <a:rPr lang="zh-CN" altLang="en-US" smtClean="0"/>
              <a:t>全球史观下的阿拉伯文贡献</a:t>
            </a:r>
            <a:endParaRPr lang="zh-CN" altLang="en-US"/>
          </a:p>
        </p:txBody>
      </p:sp>
      <p:sp>
        <p:nvSpPr>
          <p:cNvPr id="4" name="内容占位符 3"/>
          <p:cNvSpPr>
            <a:spLocks noGrp="1"/>
          </p:cNvSpPr>
          <p:nvPr>
            <p:ph sz="quarter" idx="4294967295"/>
          </p:nvPr>
        </p:nvSpPr>
        <p:spPr>
          <a:xfrm>
            <a:off x="0" y="1481138"/>
            <a:ext cx="10515600" cy="4721225"/>
          </a:xfrm>
        </p:spPr>
        <p:txBody>
          <a:bodyPr>
            <a:normAutofit/>
          </a:bodyPr>
          <a:lstStyle/>
          <a:p>
            <a:r>
              <a:rPr lang="zh-CN" altLang="en-US" sz="2000"/>
              <a:t>第一，阿拉伯人把东西方文化融为一体，创造了辉煌的阿拉伯文化。他们在数学、天文学、医学、建筑学、文学、历史学等方面，都取得了巨大成就。阿拉伯文化是人类文化的重要组成部分。</a:t>
            </a:r>
          </a:p>
          <a:p>
            <a:r>
              <a:rPr lang="zh-CN" altLang="en-US" sz="2000"/>
              <a:t>第二，</a:t>
            </a:r>
            <a:r>
              <a:rPr lang="zh-CN" altLang="en-US" sz="2000" b="1"/>
              <a:t>阿拉伯人保存并传播了古典文化，可以说上承欧洲古典文明，下启欧洲文艺复兴运动。</a:t>
            </a:r>
            <a:r>
              <a:rPr lang="zh-CN" altLang="en-US" sz="2000"/>
              <a:t>当西方正处于“黑暗”的中世纪时，阿拉伯学者们掀起了翻译欧洲古典文明成果的高潮。他们把亚里士多德、柏拉图、欧几里得等人的作品一一翻译过来。</a:t>
            </a:r>
            <a:r>
              <a:rPr lang="en-US" altLang="zh-CN" sz="2000"/>
              <a:t>12</a:t>
            </a:r>
            <a:r>
              <a:rPr lang="zh-CN" altLang="en-US" sz="2000"/>
              <a:t>世纪后西欧人正是通过阿拉伯文译本才又重新认识了希腊、罗马的文化成就，对以后兴起的欧洲文艺复兴运动起了巨大的推动作用。</a:t>
            </a:r>
          </a:p>
          <a:p>
            <a:r>
              <a:rPr lang="zh-CN" altLang="en-US" sz="2000"/>
              <a:t>第三，</a:t>
            </a:r>
            <a:r>
              <a:rPr lang="zh-CN" altLang="en-US" sz="2000" b="1"/>
              <a:t>阿拉伯人足迹遍及亚、欧、非三大洲，促进了东西方文化的交流。</a:t>
            </a:r>
            <a:r>
              <a:rPr lang="zh-CN" altLang="en-US" sz="2000"/>
              <a:t>中国的造纸术、罗盘针、火药等重大发明，印度的数学、稻米和棉花等，都是通过阿拉伯人传入欧洲的，丰富了欧洲人民的经济文化生活，为“黑暗”的中世纪欧洲的文化启蒙做出了巨大贡献。对于促进欧洲文艺复兴具有重要意义。</a:t>
            </a:r>
          </a:p>
          <a:p>
            <a:endParaRPr lang="zh-CN" altLang="en-US"/>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33</a:t>
            </a:fld>
            <a:endParaRPr kumimoji="1" lang="zh-CN" altLang="en-US"/>
          </a:p>
        </p:txBody>
      </p:sp>
      <p:sp>
        <p:nvSpPr>
          <p:cNvPr id="3" name="标题 2"/>
          <p:cNvSpPr>
            <a:spLocks noGrp="1"/>
          </p:cNvSpPr>
          <p:nvPr>
            <p:ph type="title" idx="4294967295"/>
          </p:nvPr>
        </p:nvSpPr>
        <p:spPr>
          <a:xfrm>
            <a:off x="0" y="704850"/>
            <a:ext cx="10515600" cy="1108075"/>
          </a:xfrm>
        </p:spPr>
        <p:txBody>
          <a:bodyPr>
            <a:normAutofit fontScale="90000"/>
          </a:bodyPr>
          <a:lstStyle/>
          <a:p>
            <a:r>
              <a:rPr lang="zh-CN" altLang="en-US" smtClean="0">
                <a:solidFill>
                  <a:srgbClr val="FF0000"/>
                </a:solidFill>
              </a:rPr>
              <a:t>课后补充  伊斯兰教兴起的背景（阿拉伯半岛统一的背景）</a:t>
            </a:r>
            <a:endParaRPr lang="zh-CN" altLang="en-US">
              <a:solidFill>
                <a:srgbClr val="FF0000"/>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6383" y="1809089"/>
            <a:ext cx="11247483" cy="3922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34</a:t>
            </a:fld>
            <a:endParaRPr kumimoji="1" lang="zh-CN" altLang="en-US"/>
          </a:p>
        </p:txBody>
      </p:sp>
      <p:sp>
        <p:nvSpPr>
          <p:cNvPr id="5" name="TextBox 4"/>
          <p:cNvSpPr txBox="1"/>
          <p:nvPr/>
        </p:nvSpPr>
        <p:spPr>
          <a:xfrm>
            <a:off x="0" y="631065"/>
            <a:ext cx="12192000" cy="523220"/>
          </a:xfrm>
          <a:prstGeom prst="rect">
            <a:avLst/>
          </a:prstGeom>
          <a:solidFill>
            <a:srgbClr val="FF0000"/>
          </a:solidFill>
        </p:spPr>
        <p:txBody>
          <a:bodyPr wrap="square" rtlCol="0">
            <a:spAutoFit/>
          </a:bodyPr>
          <a:lstStyle/>
          <a:p>
            <a:r>
              <a:rPr lang="zh-CN" altLang="en-US" sz="2800" b="1" smtClean="0"/>
              <a:t>奥斯曼土耳其的兴起</a:t>
            </a:r>
            <a:endParaRPr lang="zh-CN" altLang="en-US" sz="2800" b="1"/>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07078" y="1403797"/>
            <a:ext cx="2328125" cy="211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40913" y="3812147"/>
            <a:ext cx="1970467" cy="738664"/>
          </a:xfrm>
          <a:prstGeom prst="rect">
            <a:avLst/>
          </a:prstGeom>
          <a:noFill/>
        </p:spPr>
        <p:txBody>
          <a:bodyPr wrap="square" rtlCol="0">
            <a:spAutoFit/>
          </a:bodyPr>
          <a:lstStyle/>
          <a:p>
            <a:r>
              <a:rPr lang="zh-CN" altLang="en-US" smtClean="0"/>
              <a:t>东西突厥的灭亡</a:t>
            </a:r>
            <a:endParaRPr lang="en-US" altLang="zh-CN" smtClean="0"/>
          </a:p>
          <a:p>
            <a:pPr algn="ctr"/>
            <a:r>
              <a:rPr lang="zh-CN" altLang="en-US" sz="2400" b="1"/>
              <a:t>大</a:t>
            </a:r>
            <a:r>
              <a:rPr lang="zh-CN" altLang="en-US" sz="2400" b="1" smtClean="0"/>
              <a:t>唐干的</a:t>
            </a:r>
            <a:endParaRPr lang="zh-CN" altLang="en-US" sz="2400" b="1"/>
          </a:p>
        </p:txBody>
      </p:sp>
      <p:cxnSp>
        <p:nvCxnSpPr>
          <p:cNvPr id="8" name="直接箭头连接符 7"/>
          <p:cNvCxnSpPr/>
          <p:nvPr/>
        </p:nvCxnSpPr>
        <p:spPr>
          <a:xfrm>
            <a:off x="2884869" y="2461005"/>
            <a:ext cx="4224271" cy="0"/>
          </a:xfrm>
          <a:prstGeom prst="straightConnector1">
            <a:avLst/>
          </a:prstGeom>
          <a:ln w="412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013657" y="2807595"/>
            <a:ext cx="3812147" cy="984885"/>
          </a:xfrm>
          <a:prstGeom prst="rect">
            <a:avLst/>
          </a:prstGeom>
          <a:noFill/>
        </p:spPr>
        <p:txBody>
          <a:bodyPr wrap="square" rtlCol="0">
            <a:spAutoFit/>
          </a:bodyPr>
          <a:lstStyle/>
          <a:p>
            <a:r>
              <a:rPr lang="zh-CN" altLang="en-US" b="1" smtClean="0"/>
              <a:t>漫漫西迁路  </a:t>
            </a:r>
            <a:r>
              <a:rPr lang="en-US" altLang="zh-CN" b="1" smtClean="0"/>
              <a:t>8</a:t>
            </a:r>
            <a:r>
              <a:rPr lang="zh-CN" altLang="en-US" b="1" smtClean="0"/>
              <a:t>世纪左右接受了</a:t>
            </a:r>
            <a:r>
              <a:rPr lang="zh-CN" altLang="en-US" sz="2000" b="1" smtClean="0"/>
              <a:t>伊斯兰文化 </a:t>
            </a:r>
            <a:r>
              <a:rPr lang="zh-CN" altLang="en-US" b="1" smtClean="0"/>
              <a:t>进入阿拉伯帝国境内 塞尔柱突厥人推翻巴格达哈里发统治</a:t>
            </a:r>
            <a:endParaRPr lang="zh-CN" altLang="en-US" b="1"/>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113690" y="1403798"/>
            <a:ext cx="2949263" cy="2114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8332633" y="3631843"/>
            <a:ext cx="2730321" cy="923330"/>
          </a:xfrm>
          <a:prstGeom prst="rect">
            <a:avLst/>
          </a:prstGeom>
          <a:noFill/>
        </p:spPr>
        <p:txBody>
          <a:bodyPr wrap="square" rtlCol="0">
            <a:spAutoFit/>
          </a:bodyPr>
          <a:lstStyle/>
          <a:p>
            <a:r>
              <a:rPr lang="en-US" altLang="zh-CN" smtClean="0"/>
              <a:t>14</a:t>
            </a:r>
            <a:r>
              <a:rPr lang="zh-CN" altLang="en-US" smtClean="0"/>
              <a:t>世纪突厥人的一支奥斯曼土耳其最终初步具备了帝国的规模。</a:t>
            </a:r>
            <a:endParaRPr lang="zh-CN" altLang="en-US"/>
          </a:p>
        </p:txBody>
      </p:sp>
      <p:sp>
        <p:nvSpPr>
          <p:cNvPr id="11" name="TextBox 10"/>
          <p:cNvSpPr txBox="1"/>
          <p:nvPr/>
        </p:nvSpPr>
        <p:spPr>
          <a:xfrm>
            <a:off x="1197735" y="4580929"/>
            <a:ext cx="9569003" cy="1569660"/>
          </a:xfrm>
          <a:prstGeom prst="rect">
            <a:avLst/>
          </a:prstGeom>
          <a:noFill/>
          <a:ln w="28575">
            <a:solidFill>
              <a:srgbClr val="FF0000"/>
            </a:solidFill>
          </a:ln>
        </p:spPr>
        <p:txBody>
          <a:bodyPr wrap="square" rtlCol="0">
            <a:spAutoFit/>
          </a:bodyPr>
          <a:lstStyle/>
          <a:p>
            <a:r>
              <a:rPr lang="zh-CN" altLang="en-US" sz="2400" b="1" smtClean="0"/>
              <a:t>突厥人本居住在贝加尔湖周边，后因与唐帝国产生纷争，残余的部族开始西迁。在迁徙的过程中，突厥人接受了强大的伊斯兰文明的洗礼。这为后期奥斯曼土耳其帝国的宗教形态奠定了基础。迁徙和战争在古代世界有时充当着文明交流的方式。</a:t>
            </a:r>
            <a:endParaRPr lang="zh-CN" altLang="en-US" sz="2400" b="1"/>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35</a:t>
            </a:fld>
            <a:endParaRPr kumimoji="1" lang="zh-CN" altLang="en-US"/>
          </a:p>
        </p:txBody>
      </p:sp>
      <p:pic>
        <p:nvPicPr>
          <p:cNvPr id="2050" name="Picture 2"/>
          <p:cNvPicPr>
            <a:picLocks noChangeAspect="1" noChangeArrowheads="1"/>
          </p:cNvPicPr>
          <p:nvPr/>
        </p:nvPicPr>
        <p:blipFill>
          <a:blip r:embed="rId3">
            <a:extLst>
              <a:ext uri="{BEBA8EAE-BF5A-486C-A8C5-ECC9F3942E4B}">
                <a14:imgProps xmlns:a14="http://schemas.microsoft.com/office/drawing/2010/main">
                  <a14:imgLayer r:embed="rId2">
                    <a14:imgEffect>
                      <a14:sharpenSoften amount="16000"/>
                    </a14:imgEffect>
                  </a14:imgLayer>
                </a14:imgProps>
              </a:ext>
              <a:ext uri="{28A0092B-C50C-407E-A947-70E740481C1C}">
                <a14:useLocalDpi xmlns:a14="http://schemas.microsoft.com/office/drawing/2010/main" val="0"/>
              </a:ext>
            </a:extLst>
          </a:blip>
          <a:stretch>
            <a:fillRect/>
          </a:stretch>
        </p:blipFill>
        <p:spPr bwMode="auto">
          <a:xfrm>
            <a:off x="437570" y="1634052"/>
            <a:ext cx="3460751" cy="3435350"/>
          </a:xfrm>
          <a:prstGeom prst="rect">
            <a:avLst/>
          </a:prstGeom>
          <a:noFill/>
          <a:ln>
            <a:noFill/>
          </a:ln>
          <a:effectLst>
            <a:outerShdw dist="35921" dir="2700000" algn="ctr" rotWithShape="0">
              <a:schemeClr val="bg2"/>
            </a:outerShdw>
            <a:softEdge rad="546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37568" y="732533"/>
            <a:ext cx="11754432" cy="461665"/>
          </a:xfrm>
          <a:prstGeom prst="rect">
            <a:avLst/>
          </a:prstGeom>
          <a:solidFill>
            <a:srgbClr val="FF0000"/>
          </a:solidFill>
        </p:spPr>
        <p:txBody>
          <a:bodyPr wrap="square" rtlCol="0">
            <a:spAutoFit/>
          </a:bodyPr>
          <a:lstStyle/>
          <a:p>
            <a:r>
              <a:rPr lang="zh-CN" altLang="en-US" sz="2400" smtClean="0"/>
              <a:t>差点夭折的土耳其帝国</a:t>
            </a:r>
            <a:endParaRPr lang="zh-CN" altLang="en-US" sz="2400"/>
          </a:p>
        </p:txBody>
      </p:sp>
      <p:sp>
        <p:nvSpPr>
          <p:cNvPr id="6" name="TextBox 5"/>
          <p:cNvSpPr txBox="1"/>
          <p:nvPr/>
        </p:nvSpPr>
        <p:spPr>
          <a:xfrm>
            <a:off x="1008846" y="5064529"/>
            <a:ext cx="2318199" cy="646331"/>
          </a:xfrm>
          <a:prstGeom prst="rect">
            <a:avLst/>
          </a:prstGeom>
          <a:noFill/>
        </p:spPr>
        <p:txBody>
          <a:bodyPr wrap="square" rtlCol="0">
            <a:spAutoFit/>
          </a:bodyPr>
          <a:lstStyle/>
          <a:p>
            <a:r>
              <a:rPr lang="zh-CN" altLang="en-US" b="1" smtClean="0"/>
              <a:t>大明：没错，我干的</a:t>
            </a:r>
            <a:endParaRPr lang="en-US" altLang="zh-CN" b="1" smtClean="0"/>
          </a:p>
          <a:p>
            <a:r>
              <a:rPr lang="zh-CN" altLang="en-US" b="1" smtClean="0"/>
              <a:t>蒙古人帖木儿</a:t>
            </a:r>
            <a:endParaRPr lang="zh-CN" altLang="en-US" b="1"/>
          </a:p>
        </p:txBody>
      </p:sp>
      <p:sp>
        <p:nvSpPr>
          <p:cNvPr id="7" name="TextBox 6"/>
          <p:cNvSpPr txBox="1"/>
          <p:nvPr/>
        </p:nvSpPr>
        <p:spPr>
          <a:xfrm>
            <a:off x="4958365" y="2536119"/>
            <a:ext cx="6215131" cy="1631216"/>
          </a:xfrm>
          <a:prstGeom prst="rect">
            <a:avLst/>
          </a:prstGeom>
          <a:noFill/>
          <a:ln w="38100">
            <a:solidFill>
              <a:srgbClr val="FF0000"/>
            </a:solidFill>
          </a:ln>
        </p:spPr>
        <p:txBody>
          <a:bodyPr wrap="square" rtlCol="0">
            <a:spAutoFit/>
          </a:bodyPr>
          <a:lstStyle/>
          <a:p>
            <a:r>
              <a:rPr lang="zh-CN" altLang="en-US" sz="2000" b="1" smtClean="0"/>
              <a:t>明朝推翻蒙古人的统治后，残存的蒙古贵族被迫西迁或者逃亡大漠深处。其中有一支蒙古人在其首领帖木儿的率领下，攻城略地，迅速强大，尚处于襁褓状态下的土耳其人面对蒙古人不堪一击，险些步阿拉伯帝国的后尘。</a:t>
            </a:r>
            <a:endParaRPr lang="zh-CN" altLang="en-US" sz="2000" b="1"/>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36</a:t>
            </a:fld>
            <a:endParaRPr kumimoji="1" lang="zh-CN" altLang="en-US"/>
          </a:p>
        </p:txBody>
      </p:sp>
      <p:sp>
        <p:nvSpPr>
          <p:cNvPr id="5" name="TextBox 4"/>
          <p:cNvSpPr txBox="1"/>
          <p:nvPr/>
        </p:nvSpPr>
        <p:spPr>
          <a:xfrm>
            <a:off x="1" y="631065"/>
            <a:ext cx="12003111" cy="584775"/>
          </a:xfrm>
          <a:prstGeom prst="rect">
            <a:avLst/>
          </a:prstGeom>
          <a:solidFill>
            <a:srgbClr val="FF0000"/>
          </a:solidFill>
        </p:spPr>
        <p:txBody>
          <a:bodyPr wrap="square" rtlCol="0">
            <a:spAutoFit/>
          </a:bodyPr>
          <a:lstStyle/>
          <a:p>
            <a:r>
              <a:rPr lang="zh-CN" altLang="en-US" sz="3200" b="1" smtClean="0"/>
              <a:t>称雄亚欧非</a:t>
            </a:r>
            <a:endParaRPr lang="zh-CN" altLang="en-US" sz="3200" b="1"/>
          </a:p>
        </p:txBody>
      </p:sp>
      <p:sp>
        <p:nvSpPr>
          <p:cNvPr id="6" name="TextBox 5"/>
          <p:cNvSpPr txBox="1"/>
          <p:nvPr/>
        </p:nvSpPr>
        <p:spPr>
          <a:xfrm>
            <a:off x="103032" y="1768439"/>
            <a:ext cx="11784169" cy="523220"/>
          </a:xfrm>
          <a:prstGeom prst="rect">
            <a:avLst/>
          </a:prstGeom>
          <a:solidFill>
            <a:srgbClr val="FFFF00"/>
          </a:solidFill>
        </p:spPr>
        <p:txBody>
          <a:bodyPr wrap="square" rtlCol="0">
            <a:spAutoFit/>
          </a:bodyPr>
          <a:lstStyle/>
          <a:p>
            <a:r>
              <a:rPr lang="zh-CN" altLang="en-US" sz="2800" smtClean="0"/>
              <a:t>穆拉德二世                                                                                     势力恢复</a:t>
            </a:r>
            <a:endParaRPr lang="zh-CN" altLang="en-US" sz="2800"/>
          </a:p>
        </p:txBody>
      </p:sp>
      <p:sp>
        <p:nvSpPr>
          <p:cNvPr id="7" name="TextBox 6"/>
          <p:cNvSpPr txBox="1"/>
          <p:nvPr/>
        </p:nvSpPr>
        <p:spPr>
          <a:xfrm>
            <a:off x="103032" y="2846233"/>
            <a:ext cx="11784169" cy="954107"/>
          </a:xfrm>
          <a:prstGeom prst="rect">
            <a:avLst/>
          </a:prstGeom>
          <a:solidFill>
            <a:srgbClr val="00B0F0"/>
          </a:solidFill>
          <a:ln>
            <a:solidFill>
              <a:srgbClr val="FF0000"/>
            </a:solidFill>
          </a:ln>
        </p:spPr>
        <p:txBody>
          <a:bodyPr wrap="square" rtlCol="0">
            <a:spAutoFit/>
          </a:bodyPr>
          <a:lstStyle/>
          <a:p>
            <a:r>
              <a:rPr lang="zh-CN" altLang="en-US" sz="2800" smtClean="0"/>
              <a:t>默罕默德二世                                                                                                                                 </a:t>
            </a:r>
            <a:r>
              <a:rPr lang="en-US" altLang="zh-CN" sz="2800" b="1" smtClean="0">
                <a:solidFill>
                  <a:srgbClr val="C00000"/>
                </a:solidFill>
              </a:rPr>
              <a:t>1453</a:t>
            </a:r>
            <a:r>
              <a:rPr lang="zh-CN" altLang="en-US" sz="2800" b="1" smtClean="0">
                <a:solidFill>
                  <a:srgbClr val="C00000"/>
                </a:solidFill>
              </a:rPr>
              <a:t>年灭亡东罗马帝国</a:t>
            </a:r>
            <a:endParaRPr lang="zh-CN" altLang="en-US" sz="2800" b="1">
              <a:solidFill>
                <a:srgbClr val="C00000"/>
              </a:solidFill>
            </a:endParaRPr>
          </a:p>
        </p:txBody>
      </p:sp>
      <p:sp>
        <p:nvSpPr>
          <p:cNvPr id="8" name="TextBox 7"/>
          <p:cNvSpPr txBox="1"/>
          <p:nvPr/>
        </p:nvSpPr>
        <p:spPr>
          <a:xfrm>
            <a:off x="1" y="4505460"/>
            <a:ext cx="11784169" cy="523220"/>
          </a:xfrm>
          <a:prstGeom prst="rect">
            <a:avLst/>
          </a:prstGeom>
          <a:solidFill>
            <a:srgbClr val="00B050"/>
          </a:solidFill>
          <a:ln>
            <a:solidFill>
              <a:srgbClr val="FF0000"/>
            </a:solidFill>
          </a:ln>
        </p:spPr>
        <p:txBody>
          <a:bodyPr wrap="square" rtlCol="0">
            <a:spAutoFit/>
          </a:bodyPr>
          <a:lstStyle/>
          <a:p>
            <a:r>
              <a:rPr lang="zh-CN" altLang="en-US" sz="2800" smtClean="0"/>
              <a:t>苏里曼一世                                                                     </a:t>
            </a:r>
            <a:r>
              <a:rPr lang="en-US" altLang="zh-CN" sz="2800" smtClean="0"/>
              <a:t>16</a:t>
            </a:r>
            <a:r>
              <a:rPr lang="zh-CN" altLang="en-US" sz="2800" smtClean="0"/>
              <a:t>世纪  称雄欧亚非</a:t>
            </a:r>
            <a:endParaRPr lang="zh-CN" altLang="en-US" sz="2800"/>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37</a:t>
            </a:fld>
            <a:endParaRPr kumimoji="1" lang="zh-CN" altLang="en-US"/>
          </a:p>
        </p:txBody>
      </p:sp>
      <p:sp>
        <p:nvSpPr>
          <p:cNvPr id="5" name="TextBox 4"/>
          <p:cNvSpPr txBox="1"/>
          <p:nvPr/>
        </p:nvSpPr>
        <p:spPr>
          <a:xfrm>
            <a:off x="0" y="673736"/>
            <a:ext cx="12192000" cy="584775"/>
          </a:xfrm>
          <a:prstGeom prst="rect">
            <a:avLst/>
          </a:prstGeom>
          <a:solidFill>
            <a:srgbClr val="FF0000"/>
          </a:solidFill>
        </p:spPr>
        <p:txBody>
          <a:bodyPr wrap="square" rtlCol="0">
            <a:spAutoFit/>
          </a:bodyPr>
          <a:lstStyle/>
          <a:p>
            <a:pPr algn="ctr"/>
            <a:r>
              <a:rPr lang="zh-CN" altLang="en-US" sz="3200" smtClean="0"/>
              <a:t>社会状况</a:t>
            </a:r>
            <a:endParaRPr lang="zh-CN" altLang="en-US" sz="3200"/>
          </a:p>
        </p:txBody>
      </p:sp>
      <p:sp>
        <p:nvSpPr>
          <p:cNvPr id="6" name="TextBox 5"/>
          <p:cNvSpPr txBox="1"/>
          <p:nvPr/>
        </p:nvSpPr>
        <p:spPr>
          <a:xfrm>
            <a:off x="4357353" y="1455313"/>
            <a:ext cx="1545464" cy="523220"/>
          </a:xfrm>
          <a:prstGeom prst="rect">
            <a:avLst/>
          </a:prstGeom>
          <a:noFill/>
        </p:spPr>
        <p:txBody>
          <a:bodyPr wrap="square" rtlCol="0">
            <a:spAutoFit/>
          </a:bodyPr>
          <a:lstStyle/>
          <a:p>
            <a:pPr algn="ctr"/>
            <a:r>
              <a:rPr lang="zh-CN" altLang="en-US" sz="2800" b="1" smtClean="0"/>
              <a:t>苏丹</a:t>
            </a:r>
            <a:endParaRPr lang="zh-CN" altLang="en-US" sz="2800" b="1"/>
          </a:p>
        </p:txBody>
      </p:sp>
      <p:cxnSp>
        <p:nvCxnSpPr>
          <p:cNvPr id="8" name="直接箭头连接符 7"/>
          <p:cNvCxnSpPr>
            <a:stCxn id="6" idx="3"/>
          </p:cNvCxnSpPr>
          <p:nvPr/>
        </p:nvCxnSpPr>
        <p:spPr>
          <a:xfrm>
            <a:off x="5902817" y="1716923"/>
            <a:ext cx="1013139" cy="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162801" y="1466047"/>
            <a:ext cx="4685763" cy="830997"/>
          </a:xfrm>
          <a:prstGeom prst="rect">
            <a:avLst/>
          </a:prstGeom>
          <a:noFill/>
        </p:spPr>
        <p:txBody>
          <a:bodyPr wrap="square" rtlCol="0">
            <a:spAutoFit/>
          </a:bodyPr>
          <a:lstStyle/>
          <a:p>
            <a:pPr algn="ctr"/>
            <a:r>
              <a:rPr lang="zh-CN" altLang="en-US" sz="2400" smtClean="0"/>
              <a:t>国家首脑，宗教领袖，最高军事统帅</a:t>
            </a:r>
            <a:endParaRPr lang="zh-CN" altLang="en-US" sz="2400"/>
          </a:p>
        </p:txBody>
      </p:sp>
      <p:cxnSp>
        <p:nvCxnSpPr>
          <p:cNvPr id="11" name="直接箭头连接符 10"/>
          <p:cNvCxnSpPr>
            <a:stCxn id="6" idx="2"/>
          </p:cNvCxnSpPr>
          <p:nvPr/>
        </p:nvCxnSpPr>
        <p:spPr>
          <a:xfrm flipH="1">
            <a:off x="3503055" y="1978535"/>
            <a:ext cx="1627031" cy="1357095"/>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a:stCxn id="6" idx="2"/>
          </p:cNvCxnSpPr>
          <p:nvPr/>
        </p:nvCxnSpPr>
        <p:spPr>
          <a:xfrm>
            <a:off x="5130086" y="1978533"/>
            <a:ext cx="2032716" cy="1254064"/>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756080" y="3541692"/>
            <a:ext cx="1790163" cy="461665"/>
          </a:xfrm>
          <a:prstGeom prst="rect">
            <a:avLst/>
          </a:prstGeom>
          <a:noFill/>
        </p:spPr>
        <p:txBody>
          <a:bodyPr wrap="square" rtlCol="0">
            <a:spAutoFit/>
          </a:bodyPr>
          <a:lstStyle/>
          <a:p>
            <a:pPr algn="ctr"/>
            <a:r>
              <a:rPr lang="zh-CN" altLang="en-US" sz="2000" smtClean="0"/>
              <a:t>行政</a:t>
            </a:r>
            <a:r>
              <a:rPr lang="zh-CN" altLang="en-US" sz="2400" smtClean="0"/>
              <a:t>系统</a:t>
            </a:r>
            <a:endParaRPr lang="zh-CN" altLang="en-US" sz="2000"/>
          </a:p>
        </p:txBody>
      </p:sp>
      <p:sp>
        <p:nvSpPr>
          <p:cNvPr id="16" name="TextBox 15"/>
          <p:cNvSpPr txBox="1"/>
          <p:nvPr/>
        </p:nvSpPr>
        <p:spPr>
          <a:xfrm>
            <a:off x="6020873" y="3541690"/>
            <a:ext cx="1790163" cy="400110"/>
          </a:xfrm>
          <a:prstGeom prst="rect">
            <a:avLst/>
          </a:prstGeom>
          <a:noFill/>
        </p:spPr>
        <p:txBody>
          <a:bodyPr wrap="square" rtlCol="0">
            <a:spAutoFit/>
          </a:bodyPr>
          <a:lstStyle/>
          <a:p>
            <a:pPr algn="ctr"/>
            <a:r>
              <a:rPr lang="zh-CN" altLang="en-US" sz="2000" smtClean="0"/>
              <a:t>穆斯林系统</a:t>
            </a:r>
            <a:endParaRPr lang="zh-CN" altLang="en-US" sz="2000"/>
          </a:p>
        </p:txBody>
      </p:sp>
      <p:sp>
        <p:nvSpPr>
          <p:cNvPr id="17" name="TextBox 16"/>
          <p:cNvSpPr txBox="1"/>
          <p:nvPr/>
        </p:nvSpPr>
        <p:spPr>
          <a:xfrm>
            <a:off x="3000777" y="4003355"/>
            <a:ext cx="1315792" cy="1477328"/>
          </a:xfrm>
          <a:prstGeom prst="rect">
            <a:avLst/>
          </a:prstGeom>
          <a:noFill/>
          <a:ln>
            <a:solidFill>
              <a:srgbClr val="FF0000"/>
            </a:solidFill>
          </a:ln>
        </p:spPr>
        <p:txBody>
          <a:bodyPr wrap="square" rtlCol="0">
            <a:spAutoFit/>
          </a:bodyPr>
          <a:lstStyle/>
          <a:p>
            <a:r>
              <a:rPr lang="zh-CN" altLang="en-US" smtClean="0"/>
              <a:t>宰相辅佐苏丹处理政务，地方设省和县</a:t>
            </a:r>
            <a:endParaRPr lang="zh-CN" altLang="en-US"/>
          </a:p>
        </p:txBody>
      </p:sp>
      <p:sp>
        <p:nvSpPr>
          <p:cNvPr id="18" name="TextBox 17"/>
          <p:cNvSpPr txBox="1"/>
          <p:nvPr/>
        </p:nvSpPr>
        <p:spPr>
          <a:xfrm>
            <a:off x="5902818" y="4003356"/>
            <a:ext cx="2352541" cy="1477328"/>
          </a:xfrm>
          <a:prstGeom prst="rect">
            <a:avLst/>
          </a:prstGeom>
          <a:noFill/>
          <a:ln>
            <a:solidFill>
              <a:srgbClr val="FF0000"/>
            </a:solidFill>
          </a:ln>
        </p:spPr>
        <p:txBody>
          <a:bodyPr wrap="square" rtlCol="0">
            <a:spAutoFit/>
          </a:bodyPr>
          <a:lstStyle/>
          <a:p>
            <a:r>
              <a:rPr lang="zh-CN" altLang="en-US" smtClean="0"/>
              <a:t>宗教、教育和法律三个部分。清真寺为宗教和教育场所，</a:t>
            </a:r>
            <a:r>
              <a:rPr lang="en-US" altLang="zh-CN" smtClean="0"/>
              <a:t>《</a:t>
            </a:r>
            <a:r>
              <a:rPr lang="zh-CN" altLang="en-US" smtClean="0"/>
              <a:t>古兰经</a:t>
            </a:r>
            <a:r>
              <a:rPr lang="en-US" altLang="zh-CN" smtClean="0"/>
              <a:t>》</a:t>
            </a:r>
            <a:r>
              <a:rPr lang="zh-CN" altLang="en-US"/>
              <a:t>规定</a:t>
            </a:r>
            <a:r>
              <a:rPr lang="zh-CN" altLang="en-US" smtClean="0"/>
              <a:t>了国家的各个方面</a:t>
            </a:r>
            <a:endParaRPr lang="zh-CN" altLang="en-US"/>
          </a:p>
        </p:txBody>
      </p:sp>
      <p:sp>
        <p:nvSpPr>
          <p:cNvPr id="19" name="TextBox 18"/>
          <p:cNvSpPr txBox="1"/>
          <p:nvPr/>
        </p:nvSpPr>
        <p:spPr>
          <a:xfrm>
            <a:off x="231822" y="1716925"/>
            <a:ext cx="2021983" cy="4524315"/>
          </a:xfrm>
          <a:prstGeom prst="rect">
            <a:avLst/>
          </a:prstGeom>
          <a:solidFill>
            <a:srgbClr val="FF0000"/>
          </a:solidFill>
        </p:spPr>
        <p:txBody>
          <a:bodyPr wrap="square" rtlCol="0">
            <a:spAutoFit/>
          </a:bodyPr>
          <a:lstStyle/>
          <a:p>
            <a:r>
              <a:rPr lang="zh-CN" altLang="en-US" sz="3600" b="1" smtClean="0"/>
              <a:t>政教合一</a:t>
            </a:r>
            <a:endParaRPr lang="en-US" altLang="zh-CN" sz="3600" b="1" smtClean="0"/>
          </a:p>
          <a:p>
            <a:endParaRPr lang="en-US" altLang="zh-CN" sz="3600" b="1"/>
          </a:p>
          <a:p>
            <a:endParaRPr lang="en-US" altLang="zh-CN" sz="3600" b="1" smtClean="0"/>
          </a:p>
          <a:p>
            <a:endParaRPr lang="en-US" altLang="zh-CN" sz="3600" b="1" smtClean="0"/>
          </a:p>
          <a:p>
            <a:endParaRPr lang="en-US" altLang="zh-CN" sz="3600" b="1"/>
          </a:p>
          <a:p>
            <a:endParaRPr lang="en-US" altLang="zh-CN" sz="3600" b="1" smtClean="0"/>
          </a:p>
          <a:p>
            <a:endParaRPr lang="en-US" altLang="zh-CN" sz="3600" b="1"/>
          </a:p>
          <a:p>
            <a:r>
              <a:rPr lang="zh-CN" altLang="en-US" sz="3600" b="1" smtClean="0"/>
              <a:t>中央集权</a:t>
            </a:r>
            <a:endParaRPr lang="zh-CN" altLang="en-US" sz="3600" b="1"/>
          </a:p>
        </p:txBody>
      </p:sp>
      <p:sp>
        <p:nvSpPr>
          <p:cNvPr id="20" name="矩形 19"/>
          <p:cNvSpPr/>
          <p:nvPr/>
        </p:nvSpPr>
        <p:spPr>
          <a:xfrm>
            <a:off x="3048000" y="5594625"/>
            <a:ext cx="6096000" cy="707886"/>
          </a:xfrm>
          <a:prstGeom prst="rect">
            <a:avLst/>
          </a:prstGeom>
          <a:ln>
            <a:solidFill>
              <a:srgbClr val="FF0000"/>
            </a:solidFill>
          </a:ln>
        </p:spPr>
        <p:txBody>
          <a:bodyPr>
            <a:spAutoFit/>
          </a:bodyPr>
          <a:lstStyle/>
          <a:p>
            <a:r>
              <a:rPr lang="zh-CN" altLang="en-US" sz="2000" smtClean="0"/>
              <a:t>在帝国</a:t>
            </a:r>
            <a:r>
              <a:rPr lang="zh-CN" altLang="en-US" sz="2000"/>
              <a:t>中，宗教上层和封建主是统治阶级，工商业者和</a:t>
            </a:r>
            <a:r>
              <a:rPr lang="zh-CN" altLang="en-US" sz="2000" smtClean="0"/>
              <a:t>农民承担</a:t>
            </a:r>
            <a:r>
              <a:rPr lang="zh-CN" altLang="en-US" sz="2000"/>
              <a:t>各种苛捐杂税。</a:t>
            </a: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38</a:t>
            </a:fld>
            <a:endParaRPr kumimoji="1" lang="zh-CN" alt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8414" y="2485623"/>
            <a:ext cx="10402743" cy="2401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 y="656823"/>
            <a:ext cx="4224271" cy="707886"/>
          </a:xfrm>
          <a:prstGeom prst="rect">
            <a:avLst/>
          </a:prstGeom>
          <a:noFill/>
        </p:spPr>
        <p:txBody>
          <a:bodyPr wrap="square" rtlCol="0">
            <a:spAutoFit/>
          </a:bodyPr>
          <a:lstStyle/>
          <a:p>
            <a:r>
              <a:rPr lang="zh-CN" altLang="en-US" sz="4000" b="1" smtClean="0">
                <a:solidFill>
                  <a:srgbClr val="FF0000"/>
                </a:solidFill>
              </a:rPr>
              <a:t>经济状况</a:t>
            </a:r>
            <a:endParaRPr lang="zh-CN" altLang="en-US" sz="4000" b="1">
              <a:solidFill>
                <a:srgbClr val="FF0000"/>
              </a:solidFill>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39</a:t>
            </a:fld>
            <a:endParaRPr kumimoji="1" lang="zh-CN" altLang="en-US"/>
          </a:p>
        </p:txBody>
      </p:sp>
      <p:sp>
        <p:nvSpPr>
          <p:cNvPr id="5" name="TextBox 4"/>
          <p:cNvSpPr txBox="1"/>
          <p:nvPr/>
        </p:nvSpPr>
        <p:spPr>
          <a:xfrm>
            <a:off x="0" y="695459"/>
            <a:ext cx="11603864" cy="523220"/>
          </a:xfrm>
          <a:prstGeom prst="rect">
            <a:avLst/>
          </a:prstGeom>
          <a:solidFill>
            <a:srgbClr val="FF0000"/>
          </a:solidFill>
        </p:spPr>
        <p:txBody>
          <a:bodyPr wrap="square" rtlCol="0">
            <a:spAutoFit/>
          </a:bodyPr>
          <a:lstStyle/>
          <a:p>
            <a:r>
              <a:rPr lang="zh-CN" altLang="en-US" sz="2800" b="1" smtClean="0"/>
              <a:t>中古时期的印度</a:t>
            </a:r>
            <a:endParaRPr lang="zh-CN" altLang="en-US" sz="2800" b="1"/>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9140" y="1218679"/>
            <a:ext cx="11264725" cy="4892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40</a:t>
            </a:fld>
            <a:endParaRPr kumimoji="1" lang="zh-CN" altLang="en-US"/>
          </a:p>
        </p:txBody>
      </p:sp>
      <p:sp>
        <p:nvSpPr>
          <p:cNvPr id="3" name="TextBox 2"/>
          <p:cNvSpPr txBox="1"/>
          <p:nvPr/>
        </p:nvSpPr>
        <p:spPr>
          <a:xfrm>
            <a:off x="978793" y="2263310"/>
            <a:ext cx="9942491" cy="830997"/>
          </a:xfrm>
          <a:prstGeom prst="rect">
            <a:avLst/>
          </a:prstGeom>
          <a:noFill/>
          <a:ln>
            <a:solidFill>
              <a:srgbClr val="FF0000"/>
            </a:solidFill>
          </a:ln>
        </p:spPr>
        <p:txBody>
          <a:bodyPr wrap="square" rtlCol="0">
            <a:spAutoFit/>
          </a:bodyPr>
          <a:lstStyle/>
          <a:p>
            <a:r>
              <a:rPr lang="zh-CN" altLang="en-US" sz="2400" b="1" smtClean="0"/>
              <a:t>印度教为婆罗门教的变异。随着经济的发展，在婆罗门教的基础上，印度教诞生，主张种姓制度和三大神的崇拜，但在细节地方又有所不同</a:t>
            </a:r>
            <a:r>
              <a:rPr lang="zh-CN" altLang="en-US" smtClean="0"/>
              <a:t>。</a:t>
            </a:r>
            <a:endParaRPr lang="zh-CN" altLang="en-US"/>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41</a:t>
            </a:fld>
            <a:endParaRPr kumimoji="1" lang="zh-CN" alt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1922" y="888101"/>
            <a:ext cx="11376337" cy="5133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42</a:t>
            </a:fld>
            <a:endParaRPr kumimoji="1" lang="zh-CN" alt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32083" y="1925392"/>
            <a:ext cx="9444500" cy="241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43</a:t>
            </a:fld>
            <a:endParaRPr kumimoji="1" lang="zh-CN" altLang="en-US"/>
          </a:p>
        </p:txBody>
      </p:sp>
      <p:sp>
        <p:nvSpPr>
          <p:cNvPr id="5" name="TextBox 4"/>
          <p:cNvSpPr txBox="1"/>
          <p:nvPr/>
        </p:nvSpPr>
        <p:spPr>
          <a:xfrm>
            <a:off x="115911" y="2176532"/>
            <a:ext cx="2846231" cy="1200329"/>
          </a:xfrm>
          <a:prstGeom prst="rect">
            <a:avLst/>
          </a:prstGeom>
          <a:noFill/>
        </p:spPr>
        <p:txBody>
          <a:bodyPr wrap="square" rtlCol="0">
            <a:spAutoFit/>
          </a:bodyPr>
          <a:lstStyle/>
          <a:p>
            <a:r>
              <a:rPr lang="zh-CN" altLang="en-US" sz="3600" b="1" smtClean="0"/>
              <a:t>日本简明发展史</a:t>
            </a:r>
            <a:endParaRPr lang="zh-CN" altLang="en-US" sz="3600" b="1"/>
          </a:p>
        </p:txBody>
      </p:sp>
      <p:graphicFrame>
        <p:nvGraphicFramePr>
          <p:cNvPr id="6" name="图示 5"/>
          <p:cNvGraphicFramePr/>
          <p:nvPr/>
        </p:nvGraphicFramePr>
        <p:xfrm>
          <a:off x="3225800" y="669703"/>
          <a:ext cx="8128000" cy="5418667"/>
        </p:xfrm>
        <a:graphic>
          <a:graphicData uri="http://schemas.openxmlformats.org/drawingml/2006/diagram">
            <dgm:relIds xmlns:dgm="http://schemas.openxmlformats.org/drawingml/2006/diagram" r:dm="rId3" r:lo="rId4" r:qs="rId5" r:cs="rId6"/>
          </a:graphicData>
        </a:graphic>
      </p:graphicFrame>
    </p:spTree>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44</a:t>
            </a:fld>
            <a:endParaRPr kumimoji="1" lang="zh-CN" alt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2224" y="883559"/>
            <a:ext cx="10577848" cy="5066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45</a:t>
            </a:fld>
            <a:endParaRPr kumimoji="1" lang="zh-CN" alt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0481" y="830554"/>
            <a:ext cx="11223536" cy="5067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46</a:t>
            </a:fld>
            <a:endParaRPr kumimoji="1" lang="zh-CN" alt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72860" y="1066645"/>
            <a:ext cx="8347659" cy="4647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47</a:t>
            </a:fld>
            <a:endParaRPr kumimoji="1" lang="zh-CN" altLang="en-US"/>
          </a:p>
        </p:txBody>
      </p:sp>
      <p:sp>
        <p:nvSpPr>
          <p:cNvPr id="5" name="TextBox 4"/>
          <p:cNvSpPr txBox="1"/>
          <p:nvPr/>
        </p:nvSpPr>
        <p:spPr>
          <a:xfrm>
            <a:off x="1030310" y="3082086"/>
            <a:ext cx="2768959" cy="646331"/>
          </a:xfrm>
          <a:prstGeom prst="rect">
            <a:avLst/>
          </a:prstGeom>
          <a:solidFill>
            <a:srgbClr val="FFFF00"/>
          </a:solidFill>
        </p:spPr>
        <p:txBody>
          <a:bodyPr wrap="square" rtlCol="0">
            <a:spAutoFit/>
          </a:bodyPr>
          <a:lstStyle/>
          <a:p>
            <a:pPr algn="ctr"/>
            <a:r>
              <a:rPr lang="zh-CN" altLang="en-US" sz="3600" smtClean="0"/>
              <a:t>幕府统治</a:t>
            </a:r>
            <a:endParaRPr lang="zh-CN" altLang="en-US" sz="3600"/>
          </a:p>
        </p:txBody>
      </p:sp>
      <p:sp>
        <p:nvSpPr>
          <p:cNvPr id="6" name="左大括号 5"/>
          <p:cNvSpPr/>
          <p:nvPr/>
        </p:nvSpPr>
        <p:spPr>
          <a:xfrm>
            <a:off x="4095482" y="868111"/>
            <a:ext cx="1030311" cy="5074276"/>
          </a:xfrm>
          <a:prstGeom prst="leftBrace">
            <a:avLst/>
          </a:prstGeom>
          <a:ln w="28575">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TextBox 6"/>
          <p:cNvSpPr txBox="1"/>
          <p:nvPr/>
        </p:nvSpPr>
        <p:spPr>
          <a:xfrm>
            <a:off x="5422008" y="868111"/>
            <a:ext cx="2820473" cy="707886"/>
          </a:xfrm>
          <a:prstGeom prst="rect">
            <a:avLst/>
          </a:prstGeom>
          <a:solidFill>
            <a:srgbClr val="FF0000"/>
          </a:solidFill>
        </p:spPr>
        <p:txBody>
          <a:bodyPr wrap="square" rtlCol="0">
            <a:spAutoFit/>
          </a:bodyPr>
          <a:lstStyle/>
          <a:p>
            <a:pPr algn="ctr"/>
            <a:r>
              <a:rPr lang="zh-CN" altLang="en-US" sz="4000" smtClean="0"/>
              <a:t>背景</a:t>
            </a:r>
            <a:endParaRPr lang="zh-CN" altLang="en-US" sz="4000"/>
          </a:p>
        </p:txBody>
      </p:sp>
      <p:sp>
        <p:nvSpPr>
          <p:cNvPr id="8" name="TextBox 7"/>
          <p:cNvSpPr txBox="1"/>
          <p:nvPr/>
        </p:nvSpPr>
        <p:spPr>
          <a:xfrm>
            <a:off x="5422006" y="2712752"/>
            <a:ext cx="2820473" cy="707886"/>
          </a:xfrm>
          <a:prstGeom prst="rect">
            <a:avLst/>
          </a:prstGeom>
          <a:solidFill>
            <a:srgbClr val="FF0000"/>
          </a:solidFill>
        </p:spPr>
        <p:txBody>
          <a:bodyPr wrap="square" rtlCol="0">
            <a:spAutoFit/>
          </a:bodyPr>
          <a:lstStyle/>
          <a:p>
            <a:pPr algn="ctr"/>
            <a:r>
              <a:rPr lang="zh-CN" altLang="en-US" sz="4000" smtClean="0"/>
              <a:t>特点</a:t>
            </a:r>
            <a:endParaRPr lang="zh-CN" altLang="en-US" sz="4000"/>
          </a:p>
        </p:txBody>
      </p:sp>
      <p:sp>
        <p:nvSpPr>
          <p:cNvPr id="9" name="TextBox 8"/>
          <p:cNvSpPr txBox="1"/>
          <p:nvPr/>
        </p:nvSpPr>
        <p:spPr>
          <a:xfrm>
            <a:off x="5422005" y="4668194"/>
            <a:ext cx="2820473" cy="707886"/>
          </a:xfrm>
          <a:prstGeom prst="rect">
            <a:avLst/>
          </a:prstGeom>
          <a:solidFill>
            <a:srgbClr val="FF0000"/>
          </a:solidFill>
        </p:spPr>
        <p:txBody>
          <a:bodyPr wrap="square" rtlCol="0">
            <a:spAutoFit/>
          </a:bodyPr>
          <a:lstStyle/>
          <a:p>
            <a:pPr algn="ctr"/>
            <a:r>
              <a:rPr lang="zh-CN" altLang="en-US" sz="4000" smtClean="0"/>
              <a:t>局限</a:t>
            </a:r>
            <a:endParaRPr lang="zh-CN" altLang="en-US" sz="4000"/>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48</a:t>
            </a:fld>
            <a:endParaRPr kumimoji="1" lang="zh-CN" alt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2530" y="901521"/>
            <a:ext cx="10358908" cy="5100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49</a:t>
            </a:fld>
            <a:endParaRPr kumimoji="1" lang="zh-CN" alt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7077" y="837129"/>
            <a:ext cx="10333147" cy="5183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5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50</a:t>
            </a:fld>
            <a:endParaRPr kumimoji="1" lang="zh-CN" alt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5255" y="779798"/>
            <a:ext cx="10874064" cy="557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5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51</a:t>
            </a:fld>
            <a:endParaRPr kumimoji="1" lang="zh-CN" altLang="en-US"/>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3529" y="765175"/>
            <a:ext cx="4635500" cy="595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203065" y="1988999"/>
            <a:ext cx="6658377" cy="2677656"/>
          </a:xfrm>
          <a:prstGeom prst="rect">
            <a:avLst/>
          </a:prstGeom>
          <a:noFill/>
          <a:ln>
            <a:solidFill>
              <a:srgbClr val="FF0000"/>
            </a:solidFill>
          </a:ln>
        </p:spPr>
        <p:txBody>
          <a:bodyPr wrap="square" rtlCol="0">
            <a:spAutoFit/>
          </a:bodyPr>
          <a:lstStyle/>
          <a:p>
            <a:r>
              <a:rPr lang="zh-CN" altLang="en-US" sz="2400" b="1" smtClean="0"/>
              <a:t>高丽和高句丽不是一个意思。</a:t>
            </a:r>
            <a:endParaRPr lang="en-US" altLang="zh-CN" sz="2400" b="1" smtClean="0"/>
          </a:p>
          <a:p>
            <a:endParaRPr lang="en-US" altLang="zh-CN" sz="2400" b="1"/>
          </a:p>
          <a:p>
            <a:r>
              <a:rPr lang="zh-CN" altLang="en-US" sz="2400" b="1" smtClean="0"/>
              <a:t>高句丽曾经十分强大，以至于隋唐都曾经前去征讨。</a:t>
            </a:r>
            <a:endParaRPr lang="en-US" altLang="zh-CN" sz="2400" b="1" smtClean="0"/>
          </a:p>
          <a:p>
            <a:endParaRPr lang="en-US" altLang="zh-CN" sz="2400" b="1"/>
          </a:p>
          <a:p>
            <a:r>
              <a:rPr lang="zh-CN" altLang="en-US" sz="2400" b="1" smtClean="0"/>
              <a:t>新罗善于利用矛盾，联合李唐王朝基本统一朝鲜半岛。（最晚出现的政权）</a:t>
            </a:r>
            <a:endParaRPr lang="zh-CN" altLang="en-US" sz="2400" b="1"/>
          </a:p>
        </p:txBody>
      </p:sp>
    </p:spTree>
  </p:cSld>
  <p:clrMapOvr>
    <a:masterClrMapping/>
  </p:clrMapOvr>
  <p:transition/>
  <p:timing/>
</p:sld>
</file>

<file path=ppt/slides/slide5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7978CDAB-A16F-A844-82C3-D99B40B9FC7E}" type="slidenum">
              <a:rPr kumimoji="1" lang="zh-CN" altLang="en-US" smtClean="0"/>
              <a:t>52</a:t>
            </a:fld>
            <a:endParaRPr kumimoji="1" lang="zh-CN" altLang="en-US"/>
          </a:p>
        </p:txBody>
      </p:sp>
      <p:sp>
        <p:nvSpPr>
          <p:cNvPr id="4" name="矩形 3"/>
          <p:cNvSpPr/>
          <p:nvPr/>
        </p:nvSpPr>
        <p:spPr>
          <a:xfrm rot="10800000" flipV="1">
            <a:off x="0" y="2187787"/>
            <a:ext cx="11887200" cy="1754326"/>
          </a:xfrm>
          <a:prstGeom prst="rect">
            <a:avLst/>
          </a:prstGeom>
          <a:noFill/>
        </p:spPr>
        <p:txBody>
          <a:bodyPr wrap="square" lIns="91440" tIns="45720" rIns="91440" bIns="45720">
            <a:spAutoFit/>
          </a:bodyPr>
          <a:lstStyle/>
          <a:p>
            <a:pPr algn="ctr"/>
            <a:r>
              <a:rPr lang="zh-CN" altLang="en-US" sz="5400" b="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请用全球史观的角度来叙述奥斯斯曼土耳其帝国和新罗的崛起？</a:t>
            </a:r>
            <a:endParaRPr lang="zh-CN" altLang="en-US" sz="5400" b="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p:timing/>
</p:sld>
</file>

<file path=ppt/slides/slide5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a:spLocks noGrp="1"/>
          </p:cNvSpPr>
          <p:nvPr>
            <p:ph idx="4294967295"/>
          </p:nvPr>
        </p:nvSpPr>
        <p:spPr>
          <a:xfrm>
            <a:off x="4411663" y="409575"/>
            <a:ext cx="7780337" cy="5854700"/>
          </a:xfrm>
        </p:spPr>
        <p:txBody>
          <a:bodyPr/>
          <a:lstStyle/>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p:txBody>
      </p:sp>
      <p:sp>
        <p:nvSpPr>
          <p:cNvPr id="3" name="内容占位符 2"/>
          <p:cNvSpPr>
            <a:spLocks noGrp="1"/>
          </p:cNvSpPr>
          <p:nvPr>
            <p:ph sz="quarter" idx="4294967295"/>
          </p:nvPr>
        </p:nvSpPr>
        <p:spPr>
          <a:xfrm>
            <a:off x="772733" y="1771739"/>
            <a:ext cx="1884363" cy="2414588"/>
          </a:xfrm>
        </p:spPr>
        <p:txBody>
          <a:bodyPr>
            <a:normAutofit/>
          </a:bodyPr>
          <a:lstStyle/>
          <a:p>
            <a:pPr marL="0" indent="0">
              <a:buNone/>
            </a:pPr>
            <a:r>
              <a:rPr lang="zh-CN" altLang="en-US" sz="4800" b="1"/>
              <a:t>课后作业</a:t>
            </a:r>
          </a:p>
        </p:txBody>
      </p:sp>
      <p:sp>
        <p:nvSpPr>
          <p:cNvPr id="4" name="文本框 3"/>
          <p:cNvSpPr txBox="1"/>
          <p:nvPr/>
        </p:nvSpPr>
        <p:spPr>
          <a:xfrm>
            <a:off x="3712252" y="2221708"/>
            <a:ext cx="7303625" cy="2062103"/>
          </a:xfrm>
          <a:prstGeom prst="rect">
            <a:avLst/>
          </a:prstGeom>
          <a:noFill/>
        </p:spPr>
        <p:txBody>
          <a:bodyPr wrap="square" rtlCol="0">
            <a:spAutoFit/>
          </a:bodyPr>
          <a:lstStyle/>
          <a:p>
            <a:r>
              <a:rPr lang="en-US" altLang="zh-CN" sz="3200" smtClean="0"/>
              <a:t>1</a:t>
            </a:r>
            <a:r>
              <a:rPr lang="zh-CN" altLang="en-US" sz="3200" smtClean="0"/>
              <a:t>、了解中古时期亚洲各区域的文明面貌。</a:t>
            </a:r>
            <a:endParaRPr lang="en-US" altLang="zh-CN" sz="3200" smtClean="0"/>
          </a:p>
          <a:p>
            <a:endParaRPr lang="en-US" altLang="zh-CN" sz="3200"/>
          </a:p>
          <a:p>
            <a:r>
              <a:rPr lang="en-US" altLang="zh-CN" sz="3200" smtClean="0"/>
              <a:t>2</a:t>
            </a:r>
            <a:r>
              <a:rPr lang="zh-CN" altLang="en-US" sz="3200" smtClean="0"/>
              <a:t>、理解文化的相互交流和借鉴。</a:t>
            </a:r>
            <a:endParaRPr lang="zh-CN" altLang="en-US" sz="3200"/>
          </a:p>
        </p:txBody>
      </p:sp>
      <p:pic>
        <p:nvPicPr>
          <p:cNvPr id="5" name="New picture"/>
          <p:cNvPicPr/>
          <p:nvPr/>
        </p:nvPicPr>
        <p:blipFill>
          <a:blip r:embed="rId2"/>
          <a:stretch>
            <a:fillRect/>
          </a:stretch>
        </p:blipFill>
        <p:spPr>
          <a:xfrm>
            <a:off x="10414000" y="10312400"/>
            <a:ext cx="355600" cy="2667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a:ea typeface="Arial"/>
        <a:cs typeface="Arial"/>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Arial"/>
        <a:cs typeface="Arial"/>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a:ea typeface="Arial"/>
        <a:cs typeface="Arial"/>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Arial"/>
        <a:cs typeface="Arial"/>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194</Paragraphs>
  <Slides>53</Slides>
  <Notes>2</Notes>
  <TotalTime>0</TotalTime>
  <HiddenSlides>0</HiddenSlides>
  <MMClips>0</MMClips>
  <ScaleCrop>0</ScaleCrop>
  <HeadingPairs>
    <vt:vector baseType="variant" size="4">
      <vt:variant>
        <vt:lpstr>Theme</vt:lpstr>
      </vt:variant>
      <vt:variant>
        <vt:i4>1</vt:i4>
      </vt:variant>
      <vt:variant>
        <vt:lpstr>Slide Titles</vt:lpstr>
      </vt:variant>
      <vt:variant>
        <vt:i4>53</vt:i4>
      </vt:variant>
    </vt:vector>
  </HeadingPairs>
  <TitlesOfParts>
    <vt:vector baseType="lpstr" size="54">
      <vt:lpstr>1_Office 主题</vt:lpstr>
      <vt:lpstr>中古时期的亚洲</vt:lpstr>
      <vt:lpstr>Slide 2</vt:lpstr>
      <vt:lpstr>一些概念</vt:lpstr>
      <vt:lpstr>一、阿拉伯半岛的统一</vt:lpstr>
      <vt:lpstr>一首古诗生动的反映了贝都因人的生活</vt:lpstr>
      <vt:lpstr>阿拉伯半岛的统一</vt:lpstr>
      <vt:lpstr>一、阿拉伯半岛的统一</vt:lpstr>
      <vt:lpstr>Slide 8</vt:lpstr>
      <vt:lpstr>Slide 9</vt:lpstr>
      <vt:lpstr>Slide 10</vt:lpstr>
      <vt:lpstr>Slide 11</vt:lpstr>
      <vt:lpstr>一、阿拉伯半岛统一</vt:lpstr>
      <vt:lpstr>二、伊斯兰教的产生</vt:lpstr>
      <vt:lpstr>二、伊斯兰教的产生</vt:lpstr>
      <vt:lpstr>Slide 15</vt:lpstr>
      <vt:lpstr>Slide 16</vt:lpstr>
      <vt:lpstr>Slide 17</vt:lpstr>
      <vt:lpstr>麦地那宪章</vt:lpstr>
      <vt:lpstr>Slide 19</vt:lpstr>
      <vt:lpstr>阿拉伯半岛统一过程</vt:lpstr>
      <vt:lpstr>阿拉伯帝国的扩张过程</vt:lpstr>
      <vt:lpstr>                                  真 主之剑 哈利德</vt:lpstr>
      <vt:lpstr>阿拉伯帝国的政治状况</vt:lpstr>
      <vt:lpstr>阿拉伯帝国全盛时期，版图东起印度河和帕米尔高原，西到大西洋的比斯开湾，南到尼罗河下游，北达里海和威海南缘，如此庞大的帝国，你认为阿拉伯人能有效维持上述的政治制度吗？</vt:lpstr>
      <vt:lpstr>阿拉伯帝国的发展</vt:lpstr>
      <vt:lpstr>阿拉伯文化成就</vt:lpstr>
      <vt:lpstr>Slide 27</vt:lpstr>
      <vt:lpstr>Slide 28</vt:lpstr>
      <vt:lpstr>Slide 29</vt:lpstr>
      <vt:lpstr>全球史观下的阿拉伯文明</vt:lpstr>
      <vt:lpstr>Slide 31</vt:lpstr>
      <vt:lpstr>全球史观下的阿拉伯文贡献</vt:lpstr>
      <vt:lpstr>课后补充  伊斯兰教兴起的背景（阿拉伯半岛统一的背景）</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2020-09-14T15:02:01.576</cp:lastPrinted>
  <dcterms:created xsi:type="dcterms:W3CDTF">2020-09-14T15:02:01Z</dcterms:created>
  <dcterms:modified xsi:type="dcterms:W3CDTF">2020-09-14T07:02:07Z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