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57" r:id="rId3"/>
    <p:sldId id="258" r:id="rId4"/>
    <p:sldId id="259" r:id="rId5"/>
    <p:sldId id="289" r:id="rId6"/>
    <p:sldId id="260" r:id="rId7"/>
    <p:sldId id="261" r:id="rId8"/>
    <p:sldId id="262" r:id="rId9"/>
    <p:sldId id="263" r:id="rId10"/>
    <p:sldId id="265" r:id="rId11"/>
    <p:sldId id="264" r:id="rId12"/>
    <p:sldId id="266" r:id="rId13"/>
    <p:sldId id="267" r:id="rId14"/>
    <p:sldId id="268" r:id="rId15"/>
    <p:sldId id="269" r:id="rId16"/>
    <p:sldId id="270" r:id="rId17"/>
    <p:sldId id="272" r:id="rId18"/>
    <p:sldId id="271" r:id="rId19"/>
    <p:sldId id="274" r:id="rId20"/>
    <p:sldId id="275" r:id="rId21"/>
    <p:sldId id="276" r:id="rId22"/>
    <p:sldId id="273" r:id="rId23"/>
    <p:sldId id="278" r:id="rId24"/>
    <p:sldId id="279" r:id="rId25"/>
    <p:sldId id="290" r:id="rId26"/>
    <p:sldId id="277" r:id="rId27"/>
    <p:sldId id="282" r:id="rId28"/>
    <p:sldId id="291" r:id="rId29"/>
    <p:sldId id="280" r:id="rId30"/>
    <p:sldId id="292" r:id="rId31"/>
    <p:sldId id="285" r:id="rId32"/>
    <p:sldId id="293" r:id="rId33"/>
    <p:sldId id="286" r:id="rId34"/>
    <p:sldId id="287" r:id="rId35"/>
    <p:sldId id="288" r:id="rId36"/>
    <p:sldId id="284" r:id="rId37"/>
  </p:sldIdLst>
  <p:sldSz cx="9144000" cy="6858000" type="screen4x3"/>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tags" Target="tags/tag1.xml" /><Relationship Id="rId39" Type="http://schemas.openxmlformats.org/officeDocument/2006/relationships/presProps" Target="presProps.xml" /><Relationship Id="rId4" Type="http://schemas.openxmlformats.org/officeDocument/2006/relationships/slide" Target="slides/slide3.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cSld name="标题，文本与内容">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D66E7370-8A20-4B92-A369-08579C8988C4}" type="slidenum">
              <a:rPr lang="en-US"/>
              <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flip="none" rotWithShape="1">
          <a:gsLst>
            <a:gs pos="3000">
              <a:srgbClr val="000000"/>
            </a:gs>
            <a:gs pos="17000">
              <a:srgbClr val="0A128C"/>
            </a:gs>
            <a:gs pos="70000">
              <a:srgbClr val="181CC7"/>
            </a:gs>
            <a:gs pos="100000">
              <a:srgbClr val="7005D4"/>
            </a:gs>
            <a:gs pos="100000">
              <a:srgbClr val="8C3D91"/>
            </a:gs>
          </a:gsLst>
          <a:lin ang="8100000" scaled="1"/>
        </a:grad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emf"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slide" Target="slide24.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7.jpeg" /><Relationship Id="rId3" Type="http://schemas.openxmlformats.org/officeDocument/2006/relationships/slide" Target="slide11.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0" y="2130425"/>
            <a:ext cx="8748464" cy="1470025"/>
          </a:xfrm>
        </p:spPr>
        <p:txBody>
          <a:bodyPr>
            <a:normAutofit fontScale="90000"/>
          </a:bodyPr>
          <a:lstStyle/>
          <a:p>
            <a:pPr>
              <a:lnSpc>
                <a:spcPct val="200000"/>
              </a:lnSpc>
            </a:pPr>
            <a:r>
              <a:rPr lang="zh-CN" altLang="en-US" b="1" smtClean="0">
                <a:solidFill>
                  <a:srgbClr val="FFFF00"/>
                </a:solidFill>
                <a:latin typeface="+mn-ea"/>
                <a:ea typeface="+mn-ea"/>
              </a:rPr>
              <a:t>第</a:t>
            </a:r>
            <a:r>
              <a:rPr lang="en-US" altLang="zh-CN" b="1" smtClean="0">
                <a:solidFill>
                  <a:srgbClr val="FFFF00"/>
                </a:solidFill>
                <a:latin typeface="+mn-ea"/>
                <a:ea typeface="+mn-ea"/>
              </a:rPr>
              <a:t>14</a:t>
            </a:r>
            <a:r>
              <a:rPr lang="zh-CN" altLang="en-US" b="1" smtClean="0">
                <a:solidFill>
                  <a:srgbClr val="FFFF00"/>
                </a:solidFill>
                <a:latin typeface="+mn-ea"/>
                <a:ea typeface="+mn-ea"/>
              </a:rPr>
              <a:t>课 </a:t>
            </a:r>
            <a:br>
              <a:rPr lang="en-US" altLang="zh-CN" b="1" smtClean="0">
                <a:solidFill>
                  <a:srgbClr val="FFFF00"/>
                </a:solidFill>
                <a:latin typeface="+mn-ea"/>
                <a:ea typeface="+mn-ea"/>
              </a:rPr>
            </a:br>
            <a:r>
              <a:rPr lang="zh-CN" altLang="en-US" b="1" smtClean="0">
                <a:solidFill>
                  <a:srgbClr val="FFFF00"/>
                </a:solidFill>
                <a:latin typeface="+mn-ea"/>
                <a:ea typeface="+mn-ea"/>
              </a:rPr>
              <a:t>世界主要国家的基层治理与社会保障</a:t>
            </a:r>
            <a:br>
              <a:rPr lang="en-US" altLang="zh-CN" b="1" smtClean="0">
                <a:solidFill>
                  <a:srgbClr val="FFFF00"/>
                </a:solidFill>
                <a:latin typeface="+mn-ea"/>
                <a:ea typeface="+mn-ea"/>
              </a:rPr>
            </a:br>
            <a:endParaRPr lang="zh-CN" altLang="en-US" b="1">
              <a:solidFill>
                <a:srgbClr val="FFFF00"/>
              </a:solidFill>
              <a:latin typeface="+mn-ea"/>
              <a:ea typeface="+mn-ea"/>
            </a:endParaRPr>
          </a:p>
        </p:txBody>
      </p:sp>
      <p:sp>
        <p:nvSpPr>
          <p:cNvPr id="4" name="TextBox 3"/>
          <p:cNvSpPr txBox="1"/>
          <p:nvPr/>
        </p:nvSpPr>
        <p:spPr>
          <a:xfrm>
            <a:off x="467544" y="260648"/>
            <a:ext cx="4824536" cy="769441"/>
          </a:xfrm>
          <a:prstGeom prst="rect">
            <a:avLst/>
          </a:prstGeom>
          <a:noFill/>
        </p:spPr>
        <p:txBody>
          <a:bodyPr wrap="square" rtlCol="0">
            <a:spAutoFit/>
          </a:bodyPr>
          <a:lstStyle/>
          <a:p>
            <a:r>
              <a:rPr lang="zh-CN" altLang="en-US" sz="4400" b="1" smtClean="0">
                <a:solidFill>
                  <a:schemeClr val="bg1"/>
                </a:solidFill>
              </a:rPr>
              <a:t>历史选择性必修一</a:t>
            </a:r>
            <a:endParaRPr lang="zh-CN" altLang="en-US" sz="4400" b="1">
              <a:solidFill>
                <a:schemeClr val="bg1"/>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2636912"/>
            <a:ext cx="8229600" cy="1143000"/>
          </a:xfrm>
        </p:spPr>
        <p:txBody>
          <a:bodyPr>
            <a:normAutofit fontScale="90000"/>
          </a:bodyPr>
          <a:lstStyle/>
          <a:p>
            <a:pPr>
              <a:lnSpc>
                <a:spcPct val="200000"/>
              </a:lnSpc>
            </a:pPr>
            <a:r>
              <a:rPr lang="zh-CN" altLang="en-US" b="1" smtClean="0">
                <a:solidFill>
                  <a:srgbClr val="FFFF00"/>
                </a:solidFill>
                <a:latin typeface="黑体" panose="02010609060101010101" pitchFamily="49" charset="-122"/>
                <a:ea typeface="黑体" panose="02010609060101010101" pitchFamily="49" charset="-122"/>
              </a:rPr>
              <a:t>一、西方主要国家基层治理</a:t>
            </a:r>
            <a:br>
              <a:rPr lang="en-US" altLang="zh-CN" b="1" smtClean="0">
                <a:solidFill>
                  <a:srgbClr val="FFFF00"/>
                </a:solidFill>
                <a:latin typeface="黑体" panose="02010609060101010101" pitchFamily="49" charset="-122"/>
                <a:ea typeface="黑体" panose="02010609060101010101" pitchFamily="49" charset="-122"/>
              </a:rPr>
            </a:br>
            <a:r>
              <a:rPr lang="zh-CN" altLang="en-US" b="1" smtClean="0">
                <a:solidFill>
                  <a:srgbClr val="FFFF00"/>
                </a:solidFill>
                <a:latin typeface="黑体" panose="02010609060101010101" pitchFamily="49" charset="-122"/>
                <a:ea typeface="黑体" panose="02010609060101010101" pitchFamily="49" charset="-122"/>
              </a:rPr>
              <a:t>的历史与特点</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pPr algn="l"/>
            <a:r>
              <a:rPr lang="en-US" altLang="zh-CN" b="1" smtClean="0">
                <a:solidFill>
                  <a:srgbClr val="FFFF00"/>
                </a:solidFill>
                <a:latin typeface="黑体" panose="02010609060101010101" pitchFamily="49" charset="-122"/>
                <a:ea typeface="黑体" panose="02010609060101010101" pitchFamily="49" charset="-122"/>
              </a:rPr>
              <a:t>1. </a:t>
            </a:r>
            <a:r>
              <a:rPr lang="zh-CN" altLang="en-US" b="1" smtClean="0">
                <a:solidFill>
                  <a:srgbClr val="FFFF00"/>
                </a:solidFill>
                <a:latin typeface="黑体" panose="02010609060101010101" pitchFamily="49" charset="-122"/>
                <a:ea typeface="黑体" panose="02010609060101010101" pitchFamily="49" charset="-122"/>
              </a:rPr>
              <a:t>古希腊时期的基层管理：村社</a:t>
            </a:r>
            <a:endParaRPr lang="zh-CN" altLang="en-US" b="1">
              <a:solidFill>
                <a:srgbClr val="FFFF00"/>
              </a:solidFill>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457200" y="1600200"/>
            <a:ext cx="6203032" cy="5573216"/>
          </a:xfrm>
        </p:spPr>
        <p:txBody>
          <a:bodyPr>
            <a:normAutofit/>
          </a:bodyPr>
          <a:lstStyle/>
          <a:p>
            <a:r>
              <a:rPr lang="zh-CN" altLang="en-US" b="1" smtClean="0">
                <a:solidFill>
                  <a:schemeClr val="bg1"/>
                </a:solidFill>
                <a:latin typeface="楷体" panose="02010609060101010101" pitchFamily="49" charset="-122"/>
                <a:ea typeface="楷体" panose="02010609060101010101" pitchFamily="49" charset="-122"/>
              </a:rPr>
              <a:t>凡父母双方均为雅典公民者有公民权，公民在十八岁时在他们村社的名簿中登记。当他们登记之时，村社成员对他们宣誓投票，作出决定</a:t>
            </a:r>
            <a:r>
              <a:rPr lang="en-US" altLang="zh-CN" b="1" smtClean="0">
                <a:solidFill>
                  <a:schemeClr val="bg1"/>
                </a:solidFill>
                <a:latin typeface="楷体" panose="02010609060101010101" pitchFamily="49" charset="-122"/>
                <a:ea typeface="楷体" panose="02010609060101010101" pitchFamily="49" charset="-122"/>
              </a:rPr>
              <a:t>……</a:t>
            </a:r>
            <a:r>
              <a:rPr lang="zh-CN" altLang="en-US" b="1" smtClean="0">
                <a:solidFill>
                  <a:schemeClr val="bg1"/>
                </a:solidFill>
                <a:latin typeface="楷体" panose="02010609060101010101" pitchFamily="49" charset="-122"/>
                <a:ea typeface="楷体" panose="02010609060101010101" pitchFamily="49" charset="-122"/>
              </a:rPr>
              <a:t>如果投票结果认为他没有自由民身份，他得向陪审法庭申诉</a:t>
            </a:r>
            <a:r>
              <a:rPr lang="en-US" altLang="zh-CN" b="1" smtClean="0">
                <a:solidFill>
                  <a:schemeClr val="bg1"/>
                </a:solidFill>
                <a:latin typeface="楷体" panose="02010609060101010101" pitchFamily="49" charset="-122"/>
                <a:ea typeface="楷体" panose="02010609060101010101" pitchFamily="49" charset="-122"/>
              </a:rPr>
              <a:t>……</a:t>
            </a:r>
            <a:endParaRPr lang="en-US" altLang="zh-CN" b="1" smtClean="0">
              <a:solidFill>
                <a:schemeClr val="bg1"/>
              </a:solidFill>
              <a:latin typeface="楷体" panose="02010609060101010101" pitchFamily="49" charset="-122"/>
              <a:ea typeface="楷体" panose="02010609060101010101" pitchFamily="49" charset="-122"/>
            </a:endParaRPr>
          </a:p>
          <a:p>
            <a:pPr marL="0" indent="0">
              <a:buNone/>
            </a:pPr>
            <a:r>
              <a:rPr lang="en-US" altLang="zh-CN" b="1" smtClean="0">
                <a:solidFill>
                  <a:schemeClr val="bg1"/>
                </a:solidFill>
                <a:latin typeface="楷体" panose="02010609060101010101" pitchFamily="49" charset="-122"/>
                <a:ea typeface="楷体" panose="02010609060101010101" pitchFamily="49" charset="-122"/>
              </a:rPr>
              <a:t>——</a:t>
            </a:r>
            <a:r>
              <a:rPr lang="zh-CN" altLang="en-US" b="1" smtClean="0">
                <a:solidFill>
                  <a:schemeClr val="bg1"/>
                </a:solidFill>
                <a:latin typeface="楷体" panose="02010609060101010101" pitchFamily="49" charset="-122"/>
                <a:ea typeface="楷体" panose="02010609060101010101" pitchFamily="49" charset="-122"/>
              </a:rPr>
              <a:t>（古希腊）亚里士多德</a:t>
            </a:r>
            <a:r>
              <a:rPr lang="en-US" altLang="zh-CN" b="1" smtClean="0">
                <a:solidFill>
                  <a:schemeClr val="bg1"/>
                </a:solidFill>
                <a:latin typeface="楷体" panose="02010609060101010101" pitchFamily="49" charset="-122"/>
                <a:ea typeface="楷体" panose="02010609060101010101" pitchFamily="49" charset="-122"/>
              </a:rPr>
              <a:t>《</a:t>
            </a:r>
            <a:r>
              <a:rPr lang="zh-CN" altLang="en-US" b="1" smtClean="0">
                <a:solidFill>
                  <a:schemeClr val="bg1"/>
                </a:solidFill>
                <a:latin typeface="楷体" panose="02010609060101010101" pitchFamily="49" charset="-122"/>
                <a:ea typeface="楷体" panose="02010609060101010101" pitchFamily="49" charset="-122"/>
              </a:rPr>
              <a:t>雅典政制</a:t>
            </a:r>
            <a:r>
              <a:rPr lang="en-US" altLang="zh-CN" b="1" smtClean="0">
                <a:solidFill>
                  <a:schemeClr val="bg1"/>
                </a:solidFill>
                <a:latin typeface="楷体" panose="02010609060101010101" pitchFamily="49" charset="-122"/>
                <a:ea typeface="楷体" panose="02010609060101010101" pitchFamily="49" charset="-122"/>
              </a:rPr>
              <a:t>》</a:t>
            </a:r>
            <a:endParaRPr lang="zh-CN" altLang="en-US" b="1">
              <a:solidFill>
                <a:schemeClr val="bg1"/>
              </a:solidFill>
              <a:latin typeface="楷体" panose="02010609060101010101" pitchFamily="49" charset="-122"/>
              <a:ea typeface="楷体" panose="02010609060101010101" pitchFamily="49" charset="-122"/>
            </a:endParaRPr>
          </a:p>
        </p:txBody>
      </p:sp>
      <p:sp>
        <p:nvSpPr>
          <p:cNvPr id="5" name="矩形 4"/>
          <p:cNvSpPr/>
          <p:nvPr/>
        </p:nvSpPr>
        <p:spPr>
          <a:xfrm>
            <a:off x="6804248" y="1916832"/>
            <a:ext cx="2088232" cy="424731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solidFill>
                  <a:schemeClr val="bg1"/>
                </a:solidFill>
                <a:effectLst>
                  <a:outerShdw blurRad="50800" dist="39000" dir="5460000" algn="tl">
                    <a:srgbClr val="000000">
                      <a:alpha val="38000"/>
                    </a:srgbClr>
                  </a:outerShdw>
                </a:effectLst>
              </a:rPr>
              <a:t>直接民主</a:t>
            </a:r>
            <a:endParaRPr lang="en-US" altLang="zh-CN" sz="5400" b="1" cap="none" spc="0" smtClean="0">
              <a:ln w="11430"/>
              <a:solidFill>
                <a:schemeClr val="bg1"/>
              </a:solidFill>
              <a:effectLst>
                <a:outerShdw blurRad="50800" dist="39000" dir="5460000" algn="tl">
                  <a:srgbClr val="000000">
                    <a:alpha val="38000"/>
                  </a:srgbClr>
                </a:outerShdw>
              </a:effectLst>
            </a:endParaRPr>
          </a:p>
          <a:p>
            <a:pPr algn="ctr"/>
            <a:endParaRPr lang="en-US" altLang="zh-CN" sz="5400" b="1">
              <a:ln w="11430"/>
              <a:solidFill>
                <a:schemeClr val="bg1"/>
              </a:solidFill>
              <a:effectLst>
                <a:outerShdw blurRad="50800" dist="39000" dir="5460000" algn="tl">
                  <a:srgbClr val="000000">
                    <a:alpha val="38000"/>
                  </a:srgbClr>
                </a:outerShdw>
              </a:effectLst>
            </a:endParaRPr>
          </a:p>
          <a:p>
            <a:pPr algn="ctr"/>
            <a:r>
              <a:rPr lang="zh-CN" altLang="en-US" sz="5400" b="1" cap="none" spc="0" smtClean="0">
                <a:ln w="11430"/>
                <a:solidFill>
                  <a:schemeClr val="bg1"/>
                </a:solidFill>
                <a:effectLst>
                  <a:outerShdw blurRad="50800" dist="39000" dir="5460000" algn="tl">
                    <a:srgbClr val="000000">
                      <a:alpha val="38000"/>
                    </a:srgbClr>
                  </a:outerShdw>
                </a:effectLst>
              </a:rPr>
              <a:t>强调身份</a:t>
            </a:r>
            <a:endParaRPr lang="zh-CN" altLang="en-US" sz="5400" b="1" cap="none" spc="0">
              <a:ln w="11430"/>
              <a:solidFill>
                <a:schemeClr val="bg1"/>
              </a:soli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2. </a:t>
            </a:r>
            <a:r>
              <a:rPr lang="zh-CN" altLang="en-US" b="1" smtClean="0">
                <a:solidFill>
                  <a:srgbClr val="FFFF00"/>
                </a:solidFill>
                <a:latin typeface="黑体" panose="02010609060101010101" pitchFamily="49" charset="-122"/>
                <a:ea typeface="黑体" panose="02010609060101010101" pitchFamily="49" charset="-122"/>
              </a:rPr>
              <a:t>中世纪时期的基层管理</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）农村：庄园</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188527" y="404664"/>
            <a:ext cx="8568952" cy="5987216"/>
          </a:xfrm>
          <a:prstGeom prst="rect">
            <a:avLst/>
          </a:prstGeom>
        </p:spPr>
        <p:txBody>
          <a:bodyPr wrap="square">
            <a:spAutoFit/>
          </a:bodyPr>
          <a:lstStyle/>
          <a:p>
            <a:pPr>
              <a:lnSpc>
                <a:spcPct val="120000"/>
              </a:lnSpc>
            </a:pPr>
            <a:r>
              <a:rPr lang="zh-CN" altLang="en-US" sz="3600"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庄园是地方事务的管理者，是地方法规的制定者，是地方案件的审判者</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a:lnSpc>
                <a:spcPct val="120000"/>
              </a:lnSpc>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从</a:t>
            </a:r>
            <a:r>
              <a:rPr lang="zh-CN" altLang="en-US" sz="3600" b="1">
                <a:solidFill>
                  <a:schemeClr val="bg1"/>
                </a:solidFill>
                <a:latin typeface="楷体" panose="02010609060101010101" pitchFamily="49" charset="-122"/>
                <a:ea typeface="楷体" panose="02010609060101010101" pitchFamily="49" charset="-122"/>
              </a:rPr>
              <a:t>范围来看，真可谓事无巨细在它的视野之内，一些法庭不仅能够处理邻里吵架、小偷小摸、乱倒垃圾、财物丢失、债务纠纷、土地的转让继承等极为具体琐碎的事情，而且也能处理审判诸如杀人放火、盗窃之类的重大案件</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a:lnSpc>
                <a:spcPct val="120000"/>
              </a:lnSpc>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齐世荣主编</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西欧封建社会</a:t>
            </a:r>
            <a:r>
              <a:rPr lang="en-US" altLang="zh-CN" sz="3600" b="1">
                <a:solidFill>
                  <a:schemeClr val="bg1"/>
                </a:solidFill>
                <a:latin typeface="楷体" panose="02010609060101010101" pitchFamily="49" charset="-122"/>
                <a:ea typeface="楷体" panose="02010609060101010101" pitchFamily="49" charset="-122"/>
              </a:rPr>
              <a:t>》</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13" name="圆角矩形 12"/>
          <p:cNvSpPr/>
          <p:nvPr/>
        </p:nvSpPr>
        <p:spPr>
          <a:xfrm>
            <a:off x="5292080" y="1772816"/>
            <a:ext cx="1944216" cy="648072"/>
          </a:xfrm>
          <a:prstGeom prst="roundRect">
            <a:avLst/>
          </a:prstGeom>
          <a:solidFill>
            <a:srgbClr val="FF0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87824" y="404664"/>
            <a:ext cx="5616624"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4732" y="1102891"/>
            <a:ext cx="7535620"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500" fill="hold"/>
                                        <p:tgtEl>
                                          <p:spTgt spid="2051"/>
                                        </p:tgtEl>
                                        <p:attrNameLst>
                                          <p:attrName>ppt_x</p:attrName>
                                        </p:attrNameLst>
                                      </p:cBhvr>
                                      <p:tavLst>
                                        <p:tav tm="0">
                                          <p:val>
                                            <p:strVal val="#ppt_x"/>
                                          </p:val>
                                        </p:tav>
                                        <p:tav tm="100000">
                                          <p:val>
                                            <p:strVal val="#ppt_x"/>
                                          </p:val>
                                        </p:tav>
                                      </p:tavLst>
                                    </p:anim>
                                    <p:anim calcmode="lin" valueType="num">
                                      <p:cBhvr additive="base">
                                        <p:cTn id="8" dur="500" fill="hold"/>
                                        <p:tgtEl>
                                          <p:spTgt spid="205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188527" y="159500"/>
            <a:ext cx="8568952" cy="7405104"/>
          </a:xfrm>
          <a:prstGeom prst="rect">
            <a:avLst/>
          </a:prstGeom>
        </p:spPr>
        <p:txBody>
          <a:bodyPr wrap="square">
            <a:spAutoFit/>
          </a:bodyPr>
          <a:lstStyle/>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某个</a:t>
            </a:r>
            <a:r>
              <a:rPr lang="zh-CN" altLang="en-US" sz="3600" b="1">
                <a:solidFill>
                  <a:schemeClr val="bg1"/>
                </a:solidFill>
                <a:latin typeface="楷体" panose="02010609060101010101" pitchFamily="49" charset="-122"/>
                <a:ea typeface="楷体" panose="02010609060101010101" pitchFamily="49" charset="-122"/>
              </a:rPr>
              <a:t>村民从领主的池塘中捉了条鱼而被</a:t>
            </a:r>
            <a:r>
              <a:rPr lang="zh-CN" altLang="en-US" sz="3600" b="1" smtClean="0">
                <a:solidFill>
                  <a:schemeClr val="bg1"/>
                </a:solidFill>
                <a:latin typeface="楷体" panose="02010609060101010101" pitchFamily="49" charset="-122"/>
                <a:ea typeface="楷体" panose="02010609060101010101" pitchFamily="49" charset="-122"/>
              </a:rPr>
              <a:t>处罚，</a:t>
            </a:r>
            <a:r>
              <a:rPr lang="zh-CN" altLang="en-US" sz="3600" b="1">
                <a:solidFill>
                  <a:schemeClr val="bg1"/>
                </a:solidFill>
                <a:latin typeface="楷体" panose="02010609060101010101" pitchFamily="49" charset="-122"/>
                <a:ea typeface="楷体" panose="02010609060101010101" pitchFamily="49" charset="-122"/>
              </a:rPr>
              <a:t>他要向领主</a:t>
            </a:r>
            <a:r>
              <a:rPr lang="zh-CN" altLang="en-US" sz="3600" b="1" smtClean="0">
                <a:solidFill>
                  <a:schemeClr val="bg1"/>
                </a:solidFill>
                <a:latin typeface="楷体" panose="02010609060101010101" pitchFamily="49" charset="-122"/>
                <a:ea typeface="楷体" panose="02010609060101010101" pitchFamily="49" charset="-122"/>
              </a:rPr>
              <a:t>上交</a:t>
            </a:r>
            <a:r>
              <a:rPr lang="en-US" altLang="zh-CN" sz="3600" b="1" smtClean="0">
                <a:solidFill>
                  <a:schemeClr val="bg1"/>
                </a:solidFill>
                <a:latin typeface="楷体" panose="02010609060101010101" pitchFamily="49" charset="-122"/>
                <a:ea typeface="楷体" panose="02010609060101010101" pitchFamily="49" charset="-122"/>
              </a:rPr>
              <a:t>6</a:t>
            </a:r>
            <a:r>
              <a:rPr lang="zh-CN" altLang="en-US" sz="3600" b="1" smtClean="0">
                <a:solidFill>
                  <a:schemeClr val="bg1"/>
                </a:solidFill>
                <a:latin typeface="楷体" panose="02010609060101010101" pitchFamily="49" charset="-122"/>
                <a:ea typeface="楷体" panose="02010609060101010101" pitchFamily="49" charset="-122"/>
              </a:rPr>
              <a:t>倍</a:t>
            </a:r>
            <a:r>
              <a:rPr lang="zh-CN" altLang="en-US" sz="3600" b="1">
                <a:solidFill>
                  <a:schemeClr val="bg1"/>
                </a:solidFill>
                <a:latin typeface="楷体" panose="02010609060101010101" pitchFamily="49" charset="-122"/>
                <a:ea typeface="楷体" panose="02010609060101010101" pitchFamily="49" charset="-122"/>
              </a:rPr>
              <a:t>于此的鱼；而另一</a:t>
            </a:r>
            <a:r>
              <a:rPr lang="zh-CN" altLang="en-US" sz="3600" b="1" smtClean="0">
                <a:solidFill>
                  <a:schemeClr val="bg1"/>
                </a:solidFill>
                <a:latin typeface="楷体" panose="02010609060101010101" pitchFamily="49" charset="-122"/>
                <a:ea typeface="楷体" panose="02010609060101010101" pitchFamily="49" charset="-122"/>
              </a:rPr>
              <a:t>个佃农</a:t>
            </a:r>
            <a:r>
              <a:rPr lang="zh-CN" altLang="en-US" sz="3600" b="1">
                <a:solidFill>
                  <a:schemeClr val="bg1"/>
                </a:solidFill>
                <a:latin typeface="楷体" panose="02010609060101010101" pitchFamily="49" charset="-122"/>
                <a:ea typeface="楷体" panose="02010609060101010101" pitchFamily="49" charset="-122"/>
              </a:rPr>
              <a:t>则是在没经领主同意的情况</a:t>
            </a:r>
            <a:r>
              <a:rPr lang="zh-CN" altLang="en-US" sz="3600" b="1" smtClean="0">
                <a:solidFill>
                  <a:schemeClr val="bg1"/>
                </a:solidFill>
                <a:latin typeface="楷体" panose="02010609060101010101" pitchFamily="49" charset="-122"/>
                <a:ea typeface="楷体" panose="02010609060101010101" pitchFamily="49" charset="-122"/>
              </a:rPr>
              <a:t>下，从</a:t>
            </a:r>
            <a:r>
              <a:rPr lang="zh-CN" altLang="en-US" sz="3600" b="1">
                <a:solidFill>
                  <a:schemeClr val="bg1"/>
                </a:solidFill>
                <a:latin typeface="楷体" panose="02010609060101010101" pitchFamily="49" charset="-122"/>
                <a:ea typeface="楷体" panose="02010609060101010101" pitchFamily="49" charset="-122"/>
              </a:rPr>
              <a:t>领主的牲畜栏中牵走了自己的羊，同样遭到</a:t>
            </a:r>
            <a:r>
              <a:rPr lang="zh-CN" altLang="en-US" sz="3600" b="1" smtClean="0">
                <a:solidFill>
                  <a:schemeClr val="bg1"/>
                </a:solidFill>
                <a:latin typeface="楷体" panose="02010609060101010101" pitchFamily="49" charset="-122"/>
                <a:ea typeface="楷体" panose="02010609060101010101" pitchFamily="49" charset="-122"/>
              </a:rPr>
              <a:t>处罚</a:t>
            </a:r>
            <a:endParaRPr lang="en-US" altLang="zh-CN" sz="3600" b="1">
              <a:solidFill>
                <a:schemeClr val="bg1"/>
              </a:solidFill>
              <a:latin typeface="楷体" panose="02010609060101010101" pitchFamily="49" charset="-122"/>
              <a:ea typeface="楷体" panose="02010609060101010101" pitchFamily="49" charset="-122"/>
            </a:endParaRPr>
          </a:p>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（英）梅特兰</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男爵法庭</a:t>
            </a:r>
            <a:r>
              <a:rPr lang="en-US" altLang="zh-CN"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1450</a:t>
            </a:r>
            <a:r>
              <a:rPr lang="zh-CN" altLang="en-US" sz="3600" b="1">
                <a:solidFill>
                  <a:schemeClr val="bg1"/>
                </a:solidFill>
                <a:latin typeface="楷体" panose="02010609060101010101" pitchFamily="49" charset="-122"/>
                <a:ea typeface="楷体" panose="02010609060101010101" pitchFamily="49" charset="-122"/>
              </a:rPr>
              <a:t>年英国的怀特斯通法庭根据地方十户联保的意见将当地开妓院和当娼妓的</a:t>
            </a:r>
            <a:r>
              <a:rPr lang="en-US" altLang="zh-CN" sz="3600" b="1">
                <a:solidFill>
                  <a:schemeClr val="bg1"/>
                </a:solidFill>
                <a:latin typeface="楷体" panose="02010609060101010101" pitchFamily="49" charset="-122"/>
                <a:ea typeface="楷体" panose="02010609060101010101" pitchFamily="49" charset="-122"/>
              </a:rPr>
              <a:t>3</a:t>
            </a:r>
            <a:r>
              <a:rPr lang="zh-CN" altLang="en-US" sz="3600" b="1">
                <a:solidFill>
                  <a:schemeClr val="bg1"/>
                </a:solidFill>
                <a:latin typeface="楷体" panose="02010609060101010101" pitchFamily="49" charset="-122"/>
                <a:ea typeface="楷体" panose="02010609060101010101" pitchFamily="49" charset="-122"/>
              </a:rPr>
              <a:t>个妇女逐出庄园，且罚款</a:t>
            </a:r>
            <a:r>
              <a:rPr lang="en-US" altLang="zh-CN" sz="3600" b="1">
                <a:solidFill>
                  <a:schemeClr val="bg1"/>
                </a:solidFill>
                <a:latin typeface="楷体" panose="02010609060101010101" pitchFamily="49" charset="-122"/>
                <a:ea typeface="楷体" panose="02010609060101010101" pitchFamily="49" charset="-122"/>
              </a:rPr>
              <a:t>20</a:t>
            </a:r>
            <a:r>
              <a:rPr lang="zh-CN" altLang="en-US" sz="3600" b="1" smtClean="0">
                <a:solidFill>
                  <a:schemeClr val="bg1"/>
                </a:solidFill>
                <a:latin typeface="楷体" panose="02010609060101010101" pitchFamily="49" charset="-122"/>
                <a:ea typeface="楷体" panose="02010609060101010101" pitchFamily="49" charset="-122"/>
              </a:rPr>
              <a:t>先令</a:t>
            </a:r>
            <a:endParaRPr lang="en-US" altLang="zh-CN" sz="3600" b="1">
              <a:solidFill>
                <a:schemeClr val="bg1"/>
              </a:solidFill>
              <a:latin typeface="楷体" panose="02010609060101010101" pitchFamily="49" charset="-122"/>
              <a:ea typeface="楷体" panose="02010609060101010101" pitchFamily="49" charset="-122"/>
            </a:endParaRPr>
          </a:p>
          <a:p>
            <a:pPr>
              <a:lnSpc>
                <a:spcPct val="120000"/>
              </a:lnSpc>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a:solidFill>
                  <a:schemeClr val="bg1"/>
                </a:solidFill>
                <a:latin typeface="楷体" panose="02010609060101010101" pitchFamily="49" charset="-122"/>
                <a:ea typeface="楷体" panose="02010609060101010101" pitchFamily="49" charset="-122"/>
              </a:rPr>
              <a:t>（英）贝内特</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英国庄园生活</a:t>
            </a:r>
            <a:r>
              <a:rPr lang="en-US" altLang="zh-CN" sz="3600" b="1">
                <a:solidFill>
                  <a:schemeClr val="bg1"/>
                </a:solidFill>
                <a:latin typeface="楷体" panose="02010609060101010101" pitchFamily="49" charset="-122"/>
                <a:ea typeface="楷体" panose="02010609060101010101" pitchFamily="49" charset="-122"/>
              </a:rPr>
              <a:t>》</a:t>
            </a:r>
            <a:endParaRPr lang="zh-CN" altLang="en-US" sz="3600" b="1">
              <a:solidFill>
                <a:schemeClr val="bg1"/>
              </a:solidFill>
              <a:latin typeface="楷体" panose="02010609060101010101" pitchFamily="49" charset="-122"/>
              <a:ea typeface="楷体" panose="02010609060101010101" pitchFamily="49" charset="-122"/>
            </a:endParaRPr>
          </a:p>
          <a:p>
            <a:pPr>
              <a:lnSpc>
                <a:spcPct val="120000"/>
              </a:lnSpc>
            </a:pPr>
            <a:endParaRPr lang="zh-CN" altLang="en-US" sz="3600" b="1">
              <a:solidFill>
                <a:schemeClr val="bg1"/>
              </a:solidFill>
              <a:latin typeface="楷体" panose="02010609060101010101" pitchFamily="49" charset="-122"/>
              <a:ea typeface="楷体" panose="02010609060101010101" pitchFamily="49" charset="-122"/>
            </a:endParaRPr>
          </a:p>
        </p:txBody>
      </p:sp>
      <p:sp>
        <p:nvSpPr>
          <p:cNvPr id="6" name="圆角矩形 5"/>
          <p:cNvSpPr/>
          <p:nvPr/>
        </p:nvSpPr>
        <p:spPr>
          <a:xfrm>
            <a:off x="1835696" y="1412776"/>
            <a:ext cx="5616624" cy="12241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smtClean="0">
                <a:solidFill>
                  <a:schemeClr val="tx1"/>
                </a:solidFill>
                <a:latin typeface="黑体" panose="02010609060101010101" pitchFamily="49" charset="-122"/>
                <a:ea typeface="黑体" panose="02010609060101010101" pitchFamily="49" charset="-122"/>
              </a:rPr>
              <a:t>维护领主利益</a:t>
            </a:r>
            <a:endParaRPr lang="zh-CN" altLang="en-US" sz="4000" b="1">
              <a:solidFill>
                <a:schemeClr val="tx1"/>
              </a:solidFill>
              <a:latin typeface="黑体" panose="02010609060101010101" pitchFamily="49" charset="-122"/>
              <a:ea typeface="黑体" panose="02010609060101010101" pitchFamily="49" charset="-122"/>
            </a:endParaRPr>
          </a:p>
        </p:txBody>
      </p:sp>
      <p:sp>
        <p:nvSpPr>
          <p:cNvPr id="11" name="圆角矩形 10"/>
          <p:cNvSpPr/>
          <p:nvPr/>
        </p:nvSpPr>
        <p:spPr>
          <a:xfrm>
            <a:off x="2051720" y="4653136"/>
            <a:ext cx="5616624" cy="12241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smtClean="0">
                <a:solidFill>
                  <a:schemeClr val="tx1"/>
                </a:solidFill>
                <a:latin typeface="黑体" panose="02010609060101010101" pitchFamily="49" charset="-122"/>
                <a:ea typeface="黑体" panose="02010609060101010101" pitchFamily="49" charset="-122"/>
              </a:rPr>
              <a:t>维护庄园的秩序</a:t>
            </a:r>
            <a:endParaRPr lang="zh-CN" altLang="en-US" sz="4000" b="1">
              <a:solidFill>
                <a:schemeClr val="tx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2. </a:t>
            </a:r>
            <a:r>
              <a:rPr lang="zh-CN" altLang="en-US" b="1" smtClean="0">
                <a:solidFill>
                  <a:srgbClr val="FFFF00"/>
                </a:solidFill>
                <a:latin typeface="黑体" panose="02010609060101010101" pitchFamily="49" charset="-122"/>
                <a:ea typeface="黑体" panose="02010609060101010101" pitchFamily="49" charset="-122"/>
              </a:rPr>
              <a:t>中世纪时期的基层管理</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）农村：庄园</a:t>
            </a:r>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2771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2</a:t>
            </a:r>
            <a:r>
              <a:rPr lang="zh-CN" altLang="en-US" b="1" smtClean="0">
                <a:solidFill>
                  <a:srgbClr val="FFFF00"/>
                </a:solidFill>
                <a:latin typeface="黑体" panose="02010609060101010101" pitchFamily="49" charset="-122"/>
                <a:ea typeface="黑体" panose="02010609060101010101" pitchFamily="49" charset="-122"/>
              </a:rPr>
              <a:t>）城市：行会或商会</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67544" y="764704"/>
            <a:ext cx="8229600" cy="4824536"/>
          </a:xfrm>
        </p:spPr>
        <p:txBody>
          <a:bodyPr>
            <a:noAutofit/>
          </a:bodyPr>
          <a:lstStyle/>
          <a:p>
            <a:pPr marL="0" indent="0">
              <a:lnSpc>
                <a:spcPct val="150000"/>
              </a:lnSpc>
              <a:buNone/>
            </a:pPr>
            <a:r>
              <a:rPr lang="zh-CN" altLang="en-US" sz="3600"/>
              <a:t> </a:t>
            </a:r>
            <a:r>
              <a:rPr lang="zh-CN" altLang="en-US" sz="3600" smtClean="0"/>
              <a:t>         </a:t>
            </a:r>
            <a:r>
              <a:rPr lang="zh-CN" altLang="en-US" sz="3600" b="1" smtClean="0">
                <a:solidFill>
                  <a:schemeClr val="bg1"/>
                </a:solidFill>
                <a:latin typeface="楷体" panose="02010609060101010101" pitchFamily="49" charset="-122"/>
                <a:ea typeface="楷体" panose="02010609060101010101" pitchFamily="49" charset="-122"/>
              </a:rPr>
              <a:t>巴黎商人行会</a:t>
            </a:r>
            <a:r>
              <a:rPr lang="zh-CN" altLang="en-US" sz="3600" b="1">
                <a:solidFill>
                  <a:schemeClr val="bg1"/>
                </a:solidFill>
                <a:latin typeface="楷体" panose="02010609060101010101" pitchFamily="49" charset="-122"/>
                <a:ea typeface="楷体" panose="02010609060101010101" pitchFamily="49" charset="-122"/>
              </a:rPr>
              <a:t>的会长拥有广泛的权力，他的</a:t>
            </a:r>
            <a:r>
              <a:rPr lang="zh-CN" altLang="en-US" sz="3600" b="1">
                <a:solidFill>
                  <a:srgbClr val="FFFF00"/>
                </a:solidFill>
                <a:latin typeface="楷体" panose="02010609060101010101" pitchFamily="49" charset="-122"/>
                <a:ea typeface="楷体" panose="02010609060101010101" pitchFamily="49" charset="-122"/>
              </a:rPr>
              <a:t>司法审判权</a:t>
            </a:r>
            <a:r>
              <a:rPr lang="zh-CN" altLang="en-US" sz="3600" b="1">
                <a:solidFill>
                  <a:schemeClr val="bg1"/>
                </a:solidFill>
                <a:latin typeface="楷体" panose="02010609060101010101" pitchFamily="49" charset="-122"/>
                <a:ea typeface="楷体" panose="02010609060101010101" pitchFamily="49" charset="-122"/>
              </a:rPr>
              <a:t>不但及于商会成员，而且及于全体巴黎市民，他负责</a:t>
            </a:r>
            <a:r>
              <a:rPr lang="zh-CN" altLang="en-US" sz="3600" b="1">
                <a:solidFill>
                  <a:srgbClr val="FFFF00"/>
                </a:solidFill>
                <a:latin typeface="楷体" panose="02010609060101010101" pitchFamily="49" charset="-122"/>
                <a:ea typeface="楷体" panose="02010609060101010101" pitchFamily="49" charset="-122"/>
              </a:rPr>
              <a:t>城防建设，监督道路桥梁的修筑，主持城市警务及粮食供应，并征收赋税</a:t>
            </a:r>
            <a:r>
              <a:rPr lang="zh-CN" altLang="en-US" sz="3600" b="1">
                <a:solidFill>
                  <a:schemeClr val="bg1"/>
                </a:solidFill>
                <a:latin typeface="楷体" panose="02010609060101010101" pitchFamily="49" charset="-122"/>
                <a:ea typeface="楷体" panose="02010609060101010101" pitchFamily="49" charset="-122"/>
              </a:rPr>
              <a:t>，可见他的政治作用之大</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marL="0" indent="0" algn="r">
              <a:lnSpc>
                <a:spcPct val="150000"/>
              </a:lnSpc>
              <a:buNone/>
            </a:pPr>
            <a:r>
              <a:rPr lang="zh-CN" altLang="en-US" sz="3600" b="1" smtClean="0">
                <a:solidFill>
                  <a:schemeClr val="bg1"/>
                </a:solidFill>
                <a:latin typeface="楷体" panose="02010609060101010101" pitchFamily="49" charset="-122"/>
                <a:ea typeface="楷体" panose="02010609060101010101" pitchFamily="49" charset="-122"/>
              </a:rPr>
              <a:t> </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齐世荣主编</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西欧封建社会</a:t>
            </a:r>
            <a:r>
              <a:rPr lang="en-US" altLang="zh-CN" sz="3600" b="1">
                <a:solidFill>
                  <a:schemeClr val="bg1"/>
                </a:solidFill>
                <a:latin typeface="楷体" panose="02010609060101010101" pitchFamily="49" charset="-122"/>
                <a:ea typeface="楷体" panose="02010609060101010101" pitchFamily="49" charset="-122"/>
              </a:rPr>
              <a:t>》</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2. </a:t>
            </a:r>
            <a:r>
              <a:rPr lang="zh-CN" altLang="en-US" b="1" smtClean="0">
                <a:solidFill>
                  <a:srgbClr val="FFFF00"/>
                </a:solidFill>
                <a:latin typeface="黑体" panose="02010609060101010101" pitchFamily="49" charset="-122"/>
                <a:ea typeface="黑体" panose="02010609060101010101" pitchFamily="49" charset="-122"/>
              </a:rPr>
              <a:t>中世纪时期的基层管理</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）农村：庄园</a:t>
            </a:r>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2771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2</a:t>
            </a:r>
            <a:r>
              <a:rPr lang="zh-CN" altLang="en-US" b="1" smtClean="0">
                <a:solidFill>
                  <a:srgbClr val="FFFF00"/>
                </a:solidFill>
                <a:latin typeface="黑体" panose="02010609060101010101" pitchFamily="49" charset="-122"/>
                <a:ea typeface="黑体" panose="02010609060101010101" pitchFamily="49" charset="-122"/>
              </a:rPr>
              <a:t>）城市：行会或商会</a:t>
            </a:r>
            <a:endParaRPr lang="zh-CN" altLang="en-US" b="1">
              <a:solidFill>
                <a:srgbClr val="FFFF00"/>
              </a:solidFill>
              <a:latin typeface="黑体" panose="02010609060101010101" pitchFamily="49" charset="-122"/>
              <a:ea typeface="黑体" panose="02010609060101010101" pitchFamily="49" charset="-122"/>
            </a:endParaRPr>
          </a:p>
        </p:txBody>
      </p:sp>
      <p:sp>
        <p:nvSpPr>
          <p:cNvPr id="6" name="标题 1"/>
          <p:cNvSpPr txBox="1"/>
          <p:nvPr/>
        </p:nvSpPr>
        <p:spPr>
          <a:xfrm>
            <a:off x="473877" y="3906409"/>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3</a:t>
            </a:r>
            <a:r>
              <a:rPr lang="zh-CN" altLang="en-US" b="1" smtClean="0">
                <a:solidFill>
                  <a:srgbClr val="FFFF00"/>
                </a:solidFill>
                <a:latin typeface="黑体" panose="02010609060101010101" pitchFamily="49" charset="-122"/>
                <a:ea typeface="黑体" panose="02010609060101010101" pitchFamily="49" charset="-122"/>
              </a:rPr>
              <a:t>）</a:t>
            </a:r>
            <a:r>
              <a:rPr lang="zh-CN" altLang="en-US" b="1">
                <a:solidFill>
                  <a:srgbClr val="FFFF00"/>
                </a:solidFill>
                <a:latin typeface="黑体" panose="02010609060101010101" pitchFamily="49" charset="-122"/>
                <a:ea typeface="黑体" panose="02010609060101010101" pitchFamily="49" charset="-122"/>
              </a:rPr>
              <a:t>基督教会</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67544" y="692696"/>
            <a:ext cx="8229600" cy="4525963"/>
          </a:xfrm>
        </p:spPr>
        <p:txBody>
          <a:bodyPr>
            <a:normAutofit fontScale="92500" lnSpcReduction="20000"/>
          </a:bodyPr>
          <a:lstStyle/>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在中古时期的西欧，无论是结婚还是离婚，都必须获得教会的许可，教会在当时西欧社会基层治理中发挥了重要作用。</a:t>
            </a:r>
            <a:endParaRPr lang="en-US" altLang="zh-CN" sz="3600" b="1" smtClean="0">
              <a:solidFill>
                <a:schemeClr val="bg1"/>
              </a:solidFill>
              <a:latin typeface="楷体" panose="02010609060101010101" pitchFamily="49" charset="-122"/>
              <a:ea typeface="楷体" panose="02010609060101010101" pitchFamily="49" charset="-122"/>
            </a:endParaRPr>
          </a:p>
          <a:p>
            <a:pPr>
              <a:lnSpc>
                <a:spcPct val="120000"/>
              </a:lnSpc>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中世纪，教会学校是实施教育的中心。除了修道院学校（培养僧侣）和主教学校外，牧师常常在村庄的小教堂或者自己家中设立教区学校，教授识字、写字、读祈祷文、唱赞美诗等基本知识。</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smtClean="0">
                <a:solidFill>
                  <a:srgbClr val="FFFF00"/>
                </a:solidFill>
                <a:latin typeface="黑体" panose="02010609060101010101" pitchFamily="49" charset="-122"/>
                <a:ea typeface="黑体" panose="02010609060101010101" pitchFamily="49" charset="-122"/>
              </a:rPr>
              <a:t>近代的基层管理：</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160839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）自治市镇的兴起</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11560" y="908720"/>
            <a:ext cx="8229600" cy="5544616"/>
          </a:xfrm>
        </p:spPr>
        <p:txBody>
          <a:bodyPr>
            <a:normAutofit fontScale="92500" lnSpcReduction="10000"/>
          </a:bodyPr>
          <a:lstStyle/>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法国大革命后，形成了以自治市镇为基层单位的制度，每个市镇的市长和市议会都是普选产生，市长同时对中央政府和本地选民负责。</a:t>
            </a:r>
            <a:endParaRPr lang="en-US" altLang="zh-CN" sz="3600" b="1" smtClean="0">
              <a:solidFill>
                <a:schemeClr val="bg1"/>
              </a:solidFill>
              <a:latin typeface="楷体" panose="02010609060101010101" pitchFamily="49" charset="-122"/>
              <a:ea typeface="楷体" panose="02010609060101010101" pitchFamily="49" charset="-122"/>
            </a:endParaRPr>
          </a:p>
          <a:p>
            <a:pPr>
              <a:lnSpc>
                <a:spcPct val="120000"/>
              </a:lnSpc>
            </a:pPr>
            <a:r>
              <a:rPr lang="zh-CN" altLang="en-US" sz="3600" b="1" smtClean="0">
                <a:solidFill>
                  <a:schemeClr val="bg1"/>
                </a:solidFill>
                <a:latin typeface="楷体" panose="02010609060101010101" pitchFamily="49" charset="-122"/>
                <a:ea typeface="楷体" panose="02010609060101010101" pitchFamily="49" charset="-122"/>
              </a:rPr>
              <a:t>    英国在</a:t>
            </a:r>
            <a:r>
              <a:rPr lang="en-US" altLang="zh-CN" sz="3600" b="1" smtClean="0">
                <a:solidFill>
                  <a:schemeClr val="bg1"/>
                </a:solidFill>
                <a:latin typeface="楷体" panose="02010609060101010101" pitchFamily="49" charset="-122"/>
                <a:ea typeface="楷体" panose="02010609060101010101" pitchFamily="49" charset="-122"/>
              </a:rPr>
              <a:t>1835</a:t>
            </a:r>
            <a:r>
              <a:rPr lang="zh-CN" altLang="en-US" sz="3600" b="1" smtClean="0">
                <a:solidFill>
                  <a:schemeClr val="bg1"/>
                </a:solidFill>
                <a:latin typeface="楷体" panose="02010609060101010101" pitchFamily="49" charset="-122"/>
                <a:ea typeface="楷体" panose="02010609060101010101" pitchFamily="49" charset="-122"/>
              </a:rPr>
              <a:t>年颁布</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市政法案</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，确立了英国近代自治市制度。法案规定自治市政府和议会都由当地选民选举产生，地方征税所得也得由自治市自由开支，但必须接受选民监督。</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smtClean="0">
                <a:solidFill>
                  <a:srgbClr val="FFFF00"/>
                </a:solidFill>
                <a:latin typeface="黑体" panose="02010609060101010101" pitchFamily="49" charset="-122"/>
                <a:ea typeface="黑体" panose="02010609060101010101" pitchFamily="49" charset="-122"/>
              </a:rPr>
              <a:t>近代的基层管理：</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160839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）自治市镇的兴起</a:t>
            </a:r>
            <a:endParaRPr lang="zh-CN" altLang="en-US" b="1">
              <a:solidFill>
                <a:srgbClr val="FFFF00"/>
              </a:solidFill>
              <a:latin typeface="黑体" panose="02010609060101010101" pitchFamily="49" charset="-122"/>
              <a:ea typeface="黑体" panose="02010609060101010101" pitchFamily="49" charset="-122"/>
            </a:endParaRPr>
          </a:p>
        </p:txBody>
      </p:sp>
      <p:sp>
        <p:nvSpPr>
          <p:cNvPr id="6" name="标题 1"/>
          <p:cNvSpPr txBox="1"/>
          <p:nvPr/>
        </p:nvSpPr>
        <p:spPr>
          <a:xfrm>
            <a:off x="464298" y="2815571"/>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2</a:t>
            </a:r>
            <a:r>
              <a:rPr lang="zh-CN" altLang="en-US" b="1" smtClean="0">
                <a:solidFill>
                  <a:srgbClr val="FFFF00"/>
                </a:solidFill>
                <a:latin typeface="黑体" panose="02010609060101010101" pitchFamily="49" charset="-122"/>
                <a:ea typeface="黑体" panose="02010609060101010101" pitchFamily="49" charset="-122"/>
              </a:rPr>
              <a:t>）二战后社区发展</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83568" y="620688"/>
            <a:ext cx="8229600" cy="5544616"/>
          </a:xfrm>
        </p:spPr>
        <p:txBody>
          <a:bodyPr>
            <a:normAutofit fontScale="92500"/>
          </a:bodyPr>
          <a:lstStyle/>
          <a:p>
            <a:pPr marL="0" indent="0">
              <a:lnSpc>
                <a:spcPct val="120000"/>
              </a:lnSpc>
              <a:buNone/>
            </a:pPr>
            <a:r>
              <a:rPr lang="zh-CN" altLang="en-US" sz="3600" b="1" smtClean="0">
                <a:solidFill>
                  <a:schemeClr val="bg1"/>
                </a:solidFill>
                <a:latin typeface="楷体" panose="02010609060101010101" pitchFamily="49" charset="-122"/>
                <a:ea typeface="楷体" panose="02010609060101010101" pitchFamily="49" charset="-122"/>
              </a:rPr>
              <a:t>    各国政府除了在政策制定、财政支持和监督管理上发挥作用外，基本不直接干预社区事务。社区主要依靠居民自我管理。</a:t>
            </a:r>
            <a:endParaRPr lang="en-US" altLang="zh-CN" sz="3600" b="1" smtClean="0">
              <a:solidFill>
                <a:schemeClr val="bg1"/>
              </a:solidFill>
              <a:latin typeface="楷体" panose="02010609060101010101" pitchFamily="49" charset="-122"/>
              <a:ea typeface="楷体" panose="02010609060101010101" pitchFamily="49" charset="-122"/>
            </a:endParaRPr>
          </a:p>
          <a:p>
            <a:pPr marL="0" indent="0">
              <a:lnSpc>
                <a:spcPct val="120000"/>
              </a:lnSpc>
              <a:buNone/>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社区不仅提供生活服务、教育、休闲娱乐、福利、卫生保健等，而且参与相关的城市规划、土地政策等地方政府的决策。</a:t>
            </a:r>
            <a:endParaRPr lang="en-US" altLang="zh-CN" sz="3600" b="1" smtClean="0">
              <a:solidFill>
                <a:schemeClr val="bg1"/>
              </a:solidFill>
              <a:latin typeface="楷体" panose="02010609060101010101" pitchFamily="49" charset="-122"/>
              <a:ea typeface="楷体" panose="02010609060101010101" pitchFamily="49" charset="-122"/>
            </a:endParaRPr>
          </a:p>
          <a:p>
            <a:pPr marL="0" indent="0">
              <a:lnSpc>
                <a:spcPct val="120000"/>
              </a:lnSpc>
              <a:buNone/>
            </a:pPr>
            <a:r>
              <a:rPr lang="en-US" altLang="zh-CN" sz="3600" b="1">
                <a:solidFill>
                  <a:schemeClr val="bg1"/>
                </a:solidFill>
                <a:latin typeface="楷体" panose="02010609060101010101" pitchFamily="49" charset="-122"/>
                <a:ea typeface="楷体" panose="02010609060101010101" pitchFamily="49" charset="-122"/>
              </a:rPr>
              <a:t> </a:t>
            </a: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社区成为反映民意的重要组织，缓和了社会矛盾，维护了社会秩序和政治稳定。</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274638"/>
            <a:ext cx="8507288" cy="2362274"/>
          </a:xfrm>
        </p:spPr>
        <p:txBody>
          <a:bodyPr>
            <a:normAutofit/>
          </a:bodyPr>
          <a:lstStyle/>
          <a:p>
            <a:pPr algn="l">
              <a:lnSpc>
                <a:spcPct val="150000"/>
              </a:lnSpc>
            </a:pPr>
            <a:r>
              <a:rPr lang="en-US" altLang="zh-CN" b="1" smtClean="0">
                <a:solidFill>
                  <a:srgbClr val="FFFF00"/>
                </a:solidFill>
                <a:latin typeface="黑体" panose="02010609060101010101" pitchFamily="49" charset="-122"/>
                <a:ea typeface="黑体" panose="02010609060101010101" pitchFamily="49" charset="-122"/>
              </a:rPr>
              <a:t>【</a:t>
            </a:r>
            <a:r>
              <a:rPr lang="zh-CN" altLang="en-US" b="1" smtClean="0">
                <a:solidFill>
                  <a:srgbClr val="FFFF00"/>
                </a:solidFill>
                <a:latin typeface="黑体" panose="02010609060101010101" pitchFamily="49" charset="-122"/>
                <a:ea typeface="黑体" panose="02010609060101010101" pitchFamily="49" charset="-122"/>
              </a:rPr>
              <a:t>小结</a:t>
            </a:r>
            <a:r>
              <a:rPr lang="en-US" altLang="zh-CN" b="1" smtClean="0">
                <a:solidFill>
                  <a:srgbClr val="FFFF00"/>
                </a:solidFill>
                <a:latin typeface="黑体" panose="02010609060101010101" pitchFamily="49" charset="-122"/>
                <a:ea typeface="黑体" panose="02010609060101010101" pitchFamily="49" charset="-122"/>
              </a:rPr>
              <a:t>】</a:t>
            </a:r>
            <a:br>
              <a:rPr lang="en-US" altLang="zh-CN" b="1" smtClean="0">
                <a:solidFill>
                  <a:srgbClr val="FFFF00"/>
                </a:solidFill>
                <a:latin typeface="黑体" panose="02010609060101010101" pitchFamily="49" charset="-122"/>
                <a:ea typeface="黑体" panose="02010609060101010101" pitchFamily="49" charset="-122"/>
              </a:rPr>
            </a:br>
            <a:r>
              <a:rPr lang="zh-CN" altLang="en-US" b="1" smtClean="0">
                <a:solidFill>
                  <a:srgbClr val="FFFF00"/>
                </a:solidFill>
                <a:latin typeface="黑体" panose="02010609060101010101" pitchFamily="49" charset="-122"/>
                <a:ea typeface="黑体" panose="02010609060101010101" pitchFamily="49" charset="-122"/>
              </a:rPr>
              <a:t>西方国家基层治理的主要特点</a:t>
            </a:r>
            <a:endParaRPr lang="zh-CN" altLang="en-US" b="1">
              <a:solidFill>
                <a:srgbClr val="FFFF00"/>
              </a:solidFill>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539552" y="2924944"/>
            <a:ext cx="8229600" cy="4525963"/>
          </a:xfrm>
        </p:spPr>
        <p:txBody>
          <a:bodyPr>
            <a:normAutofit/>
          </a:bodyPr>
          <a:lstStyle/>
          <a:p>
            <a:r>
              <a:rPr lang="zh-CN" altLang="en-US" sz="4400" b="1" smtClean="0">
                <a:solidFill>
                  <a:srgbClr val="FFFF00"/>
                </a:solidFill>
                <a:latin typeface="黑体" panose="02010609060101010101" pitchFamily="49" charset="-122"/>
                <a:ea typeface="黑体" panose="02010609060101010101" pitchFamily="49" charset="-122"/>
              </a:rPr>
              <a:t>地方自治</a:t>
            </a:r>
            <a:endParaRPr lang="en-US" altLang="zh-CN" sz="4400" b="1" smtClean="0">
              <a:solidFill>
                <a:srgbClr val="FFFF00"/>
              </a:solidFill>
              <a:latin typeface="黑体" panose="02010609060101010101" pitchFamily="49" charset="-122"/>
              <a:ea typeface="黑体" panose="02010609060101010101" pitchFamily="49" charset="-122"/>
            </a:endParaRPr>
          </a:p>
          <a:p>
            <a:r>
              <a:rPr lang="zh-CN" altLang="en-US" sz="4400" b="1" smtClean="0">
                <a:solidFill>
                  <a:srgbClr val="FFFF00"/>
                </a:solidFill>
                <a:latin typeface="黑体" panose="02010609060101010101" pitchFamily="49" charset="-122"/>
                <a:ea typeface="黑体" panose="02010609060101010101" pitchFamily="49" charset="-122"/>
              </a:rPr>
              <a:t>社区管理</a:t>
            </a:r>
            <a:endParaRPr lang="zh-CN" altLang="en-US" sz="4400"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2636912"/>
            <a:ext cx="8496944" cy="1143000"/>
          </a:xfrm>
        </p:spPr>
        <p:txBody>
          <a:bodyPr>
            <a:normAutofit fontScale="90000"/>
          </a:bodyPr>
          <a:lstStyle/>
          <a:p>
            <a:pPr>
              <a:lnSpc>
                <a:spcPct val="200000"/>
              </a:lnSpc>
            </a:pPr>
            <a:r>
              <a:rPr lang="zh-CN" altLang="en-US" b="1" smtClean="0">
                <a:solidFill>
                  <a:srgbClr val="FFFF00"/>
                </a:solidFill>
                <a:latin typeface="黑体" panose="02010609060101010101" pitchFamily="49" charset="-122"/>
                <a:ea typeface="黑体" panose="02010609060101010101" pitchFamily="49" charset="-122"/>
              </a:rPr>
              <a:t>二、现代社会保障制度的建立与发展</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b="1" smtClean="0">
                <a:solidFill>
                  <a:srgbClr val="FFC000"/>
                </a:solidFill>
                <a:latin typeface="黑体" panose="02010609060101010101" pitchFamily="49" charset="-122"/>
                <a:ea typeface="黑体" panose="02010609060101010101" pitchFamily="49" charset="-122"/>
              </a:rPr>
              <a:t>社会保障</a:t>
            </a:r>
            <a:endParaRPr lang="zh-CN" altLang="en-US" b="1">
              <a:solidFill>
                <a:srgbClr val="FFC000"/>
              </a:solidFill>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p:txBody>
          <a:bodyPr/>
          <a:lstStyle/>
          <a:p>
            <a:r>
              <a:rPr lang="zh-CN" altLang="en-US" b="1" smtClean="0">
                <a:solidFill>
                  <a:schemeClr val="bg1"/>
                </a:solidFill>
              </a:rPr>
              <a:t>         </a:t>
            </a:r>
            <a:r>
              <a:rPr lang="zh-CN" altLang="en-US" sz="4400" b="1" smtClean="0">
                <a:solidFill>
                  <a:schemeClr val="bg1"/>
                </a:solidFill>
                <a:latin typeface="楷体" panose="02010609060101010101" pitchFamily="49" charset="-122"/>
                <a:ea typeface="楷体" panose="02010609060101010101" pitchFamily="49" charset="-122"/>
              </a:rPr>
              <a:t>以</a:t>
            </a:r>
            <a:r>
              <a:rPr lang="zh-CN" altLang="en-US" sz="4400" b="1">
                <a:solidFill>
                  <a:srgbClr val="FFFF00"/>
                </a:solidFill>
                <a:latin typeface="楷体" panose="02010609060101010101" pitchFamily="49" charset="-122"/>
                <a:ea typeface="楷体" panose="02010609060101010101" pitchFamily="49" charset="-122"/>
              </a:rPr>
              <a:t>国家或政府</a:t>
            </a:r>
            <a:r>
              <a:rPr lang="zh-CN" altLang="en-US" sz="4400" b="1">
                <a:solidFill>
                  <a:schemeClr val="bg1"/>
                </a:solidFill>
                <a:latin typeface="楷体" panose="02010609060101010101" pitchFamily="49" charset="-122"/>
                <a:ea typeface="楷体" panose="02010609060101010101" pitchFamily="49" charset="-122"/>
              </a:rPr>
              <a:t>为主体，依据法律，通过国民收入的再分配</a:t>
            </a:r>
            <a:r>
              <a:rPr lang="zh-CN" altLang="en-US" sz="4400" b="1" smtClean="0">
                <a:solidFill>
                  <a:schemeClr val="bg1"/>
                </a:solidFill>
                <a:latin typeface="楷体" panose="02010609060101010101" pitchFamily="49" charset="-122"/>
                <a:ea typeface="楷体" panose="02010609060101010101" pitchFamily="49" charset="-122"/>
              </a:rPr>
              <a:t>，</a:t>
            </a:r>
            <a:r>
              <a:rPr lang="zh-CN" altLang="en-US" sz="4400" b="1" smtClean="0">
                <a:solidFill>
                  <a:srgbClr val="FFFF00"/>
                </a:solidFill>
                <a:latin typeface="楷体" panose="02010609060101010101" pitchFamily="49" charset="-122"/>
                <a:ea typeface="楷体" panose="02010609060101010101" pitchFamily="49" charset="-122"/>
              </a:rPr>
              <a:t>保障公民</a:t>
            </a:r>
            <a:r>
              <a:rPr lang="zh-CN" altLang="en-US" sz="4400" b="1">
                <a:solidFill>
                  <a:srgbClr val="FFFF00"/>
                </a:solidFill>
                <a:latin typeface="楷体" panose="02010609060101010101" pitchFamily="49" charset="-122"/>
                <a:ea typeface="楷体" panose="02010609060101010101" pitchFamily="49" charset="-122"/>
              </a:rPr>
              <a:t>基本生活的</a:t>
            </a:r>
            <a:r>
              <a:rPr lang="zh-CN" altLang="en-US" sz="4400" b="1" smtClean="0">
                <a:solidFill>
                  <a:srgbClr val="FFFF00"/>
                </a:solidFill>
                <a:latin typeface="楷体" panose="02010609060101010101" pitchFamily="49" charset="-122"/>
                <a:ea typeface="楷体" panose="02010609060101010101" pitchFamily="49" charset="-122"/>
              </a:rPr>
              <a:t>制度</a:t>
            </a:r>
            <a:r>
              <a:rPr lang="zh-CN" altLang="en-US" sz="4400" b="1" smtClean="0">
                <a:solidFill>
                  <a:schemeClr val="bg1"/>
                </a:solidFill>
                <a:latin typeface="楷体" panose="02010609060101010101" pitchFamily="49" charset="-122"/>
                <a:ea typeface="楷体" panose="02010609060101010101" pitchFamily="49" charset="-122"/>
              </a:rPr>
              <a:t>。</a:t>
            </a:r>
            <a:endParaRPr lang="en-US" altLang="zh-CN" sz="4400" b="1" smtClean="0">
              <a:solidFill>
                <a:schemeClr val="bg1"/>
              </a:solidFill>
              <a:latin typeface="楷体" panose="02010609060101010101" pitchFamily="49" charset="-122"/>
              <a:ea typeface="楷体" panose="02010609060101010101" pitchFamily="49" charset="-122"/>
            </a:endParaRPr>
          </a:p>
          <a:p>
            <a:pPr marL="0" indent="0">
              <a:buNone/>
            </a:pPr>
            <a:r>
              <a:rPr lang="en-US" altLang="zh-CN" sz="4400" b="1">
                <a:solidFill>
                  <a:schemeClr val="bg1"/>
                </a:solidFill>
                <a:latin typeface="楷体" panose="02010609060101010101" pitchFamily="49" charset="-122"/>
                <a:ea typeface="楷体" panose="02010609060101010101" pitchFamily="49" charset="-122"/>
              </a:rPr>
              <a:t> </a:t>
            </a:r>
            <a:r>
              <a:rPr lang="en-US" altLang="zh-CN" sz="4400" b="1" smtClean="0">
                <a:solidFill>
                  <a:schemeClr val="bg1"/>
                </a:solidFill>
                <a:latin typeface="楷体" panose="02010609060101010101" pitchFamily="49" charset="-122"/>
                <a:ea typeface="楷体" panose="02010609060101010101" pitchFamily="49" charset="-122"/>
              </a:rPr>
              <a:t>          ——《</a:t>
            </a:r>
            <a:r>
              <a:rPr lang="zh-CN" altLang="en-US" sz="4400" b="1" smtClean="0">
                <a:solidFill>
                  <a:schemeClr val="bg1"/>
                </a:solidFill>
                <a:latin typeface="楷体" panose="02010609060101010101" pitchFamily="49" charset="-122"/>
                <a:ea typeface="楷体" panose="02010609060101010101" pitchFamily="49" charset="-122"/>
              </a:rPr>
              <a:t>管理学词典</a:t>
            </a:r>
            <a:r>
              <a:rPr lang="en-US" altLang="zh-CN" sz="4400" smtClean="0">
                <a:solidFill>
                  <a:schemeClr val="bg1"/>
                </a:solidFill>
                <a:latin typeface="楷体" panose="02010609060101010101" pitchFamily="49" charset="-122"/>
                <a:ea typeface="楷体" panose="02010609060101010101" pitchFamily="49" charset="-122"/>
              </a:rPr>
              <a:t>》</a:t>
            </a:r>
            <a:endParaRPr lang="zh-CN" altLang="en-US" sz="4400">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1. </a:t>
            </a:r>
            <a:r>
              <a:rPr lang="zh-CN" altLang="en-US" b="1" smtClean="0">
                <a:solidFill>
                  <a:srgbClr val="FFFF00"/>
                </a:solidFill>
                <a:latin typeface="黑体" panose="02010609060101010101" pitchFamily="49" charset="-122"/>
                <a:ea typeface="黑体" panose="02010609060101010101" pitchFamily="49" charset="-122"/>
              </a:rPr>
              <a:t>近代的社会保障</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160839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）济贫制度</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83568" y="620688"/>
            <a:ext cx="8229600" cy="5544616"/>
          </a:xfrm>
        </p:spPr>
        <p:txBody>
          <a:bodyPr>
            <a:normAutofit fontScale="92500" lnSpcReduction="10000"/>
          </a:bodyPr>
          <a:lstStyle/>
          <a:p>
            <a:pPr marL="0" indent="0">
              <a:lnSpc>
                <a:spcPct val="120000"/>
              </a:lnSpc>
              <a:buNone/>
            </a:pPr>
            <a:r>
              <a:rPr lang="zh-CN" altLang="en-US" sz="3600" b="1" smtClean="0">
                <a:solidFill>
                  <a:schemeClr val="bg1"/>
                </a:solidFill>
                <a:latin typeface="楷体" panose="02010609060101010101" pitchFamily="49" charset="-122"/>
                <a:ea typeface="楷体" panose="02010609060101010101" pitchFamily="49" charset="-122"/>
              </a:rPr>
              <a:t>    该</a:t>
            </a:r>
            <a:r>
              <a:rPr lang="zh-CN" altLang="en-US" sz="3600" b="1">
                <a:solidFill>
                  <a:schemeClr val="bg1"/>
                </a:solidFill>
                <a:latin typeface="楷体" panose="02010609060101010101" pitchFamily="49" charset="-122"/>
                <a:ea typeface="楷体" panose="02010609060101010101" pitchFamily="49" charset="-122"/>
              </a:rPr>
              <a:t>法令规定，济贫基金以</a:t>
            </a:r>
            <a:r>
              <a:rPr lang="zh-CN" altLang="en-US" sz="3600" b="1">
                <a:solidFill>
                  <a:srgbClr val="FFFF00"/>
                </a:solidFill>
                <a:latin typeface="楷体" panose="02010609060101010101" pitchFamily="49" charset="-122"/>
                <a:ea typeface="楷体" panose="02010609060101010101" pitchFamily="49" charset="-122"/>
              </a:rPr>
              <a:t>每</a:t>
            </a:r>
            <a:r>
              <a:rPr lang="zh-CN" altLang="en-US" sz="3600" b="1" smtClean="0">
                <a:solidFill>
                  <a:srgbClr val="FFFF00"/>
                </a:solidFill>
                <a:latin typeface="楷体" panose="02010609060101010101" pitchFamily="49" charset="-122"/>
                <a:ea typeface="楷体" panose="02010609060101010101" pitchFamily="49" charset="-122"/>
              </a:rPr>
              <a:t>户固定</a:t>
            </a:r>
            <a:r>
              <a:rPr lang="zh-CN" altLang="en-US" sz="3600" b="1">
                <a:solidFill>
                  <a:srgbClr val="FFFF00"/>
                </a:solidFill>
                <a:latin typeface="楷体" panose="02010609060101010101" pitchFamily="49" charset="-122"/>
                <a:ea typeface="楷体" panose="02010609060101010101" pitchFamily="49" charset="-122"/>
              </a:rPr>
              <a:t>缴纳的税款</a:t>
            </a:r>
            <a:r>
              <a:rPr lang="zh-CN" altLang="en-US" sz="3600" b="1">
                <a:solidFill>
                  <a:schemeClr val="bg1"/>
                </a:solidFill>
                <a:latin typeface="楷体" panose="02010609060101010101" pitchFamily="49" charset="-122"/>
                <a:ea typeface="楷体" panose="02010609060101010101" pitchFamily="49" charset="-122"/>
              </a:rPr>
              <a:t>为主，较为富裕的地区须</a:t>
            </a:r>
            <a:r>
              <a:rPr lang="zh-CN" altLang="en-US" sz="3600" b="1">
                <a:solidFill>
                  <a:srgbClr val="FFFF00"/>
                </a:solidFill>
                <a:latin typeface="楷体" panose="02010609060101010101" pitchFamily="49" charset="-122"/>
                <a:ea typeface="楷体" panose="02010609060101010101" pitchFamily="49" charset="-122"/>
              </a:rPr>
              <a:t>征税补贴</a:t>
            </a:r>
            <a:r>
              <a:rPr lang="zh-CN" altLang="en-US" sz="3600" b="1" smtClean="0">
                <a:solidFill>
                  <a:schemeClr val="bg1"/>
                </a:solidFill>
                <a:latin typeface="楷体" panose="02010609060101010101" pitchFamily="49" charset="-122"/>
                <a:ea typeface="楷体" panose="02010609060101010101" pitchFamily="49" charset="-122"/>
              </a:rPr>
              <a:t>贫困</a:t>
            </a:r>
            <a:r>
              <a:rPr lang="zh-CN" altLang="en-US" sz="3600" b="1">
                <a:solidFill>
                  <a:schemeClr val="bg1"/>
                </a:solidFill>
                <a:latin typeface="楷体" panose="02010609060101010101" pitchFamily="49" charset="-122"/>
                <a:ea typeface="楷体" panose="02010609060101010101" pitchFamily="49" charset="-122"/>
              </a:rPr>
              <a:t>地区</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marL="0" indent="0">
              <a:lnSpc>
                <a:spcPct val="120000"/>
              </a:lnSpc>
              <a:buNone/>
            </a:pPr>
            <a:r>
              <a:rPr lang="zh-CN" altLang="en-US" sz="3600" b="1" smtClean="0">
                <a:solidFill>
                  <a:schemeClr val="bg1"/>
                </a:solidFill>
                <a:latin typeface="楷体" panose="02010609060101010101" pitchFamily="49" charset="-122"/>
                <a:ea typeface="楷体" panose="02010609060101010101" pitchFamily="49" charset="-122"/>
              </a:rPr>
              <a:t>    该</a:t>
            </a:r>
            <a:r>
              <a:rPr lang="zh-CN" altLang="en-US" sz="3600" b="1">
                <a:solidFill>
                  <a:schemeClr val="bg1"/>
                </a:solidFill>
                <a:latin typeface="楷体" panose="02010609060101010101" pitchFamily="49" charset="-122"/>
                <a:ea typeface="楷体" panose="02010609060101010101" pitchFamily="49" charset="-122"/>
              </a:rPr>
              <a:t>法令还将救济对象分为三种，区别对待</a:t>
            </a:r>
            <a:r>
              <a:rPr lang="zh-CN" altLang="en-US" sz="3600" b="1" smtClean="0">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凡年老及丧失劳动力者</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在家接受救济；贫穷儿童则在指定的人家寄养，长到一定年龄时送去作学徒；流浪者被关进监狱或送入教养院</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pPr marL="0" indent="0">
              <a:lnSpc>
                <a:spcPct val="120000"/>
              </a:lnSpc>
              <a:buNone/>
            </a:pPr>
            <a:r>
              <a:rPr lang="en-US" altLang="zh-CN" sz="3600" b="1" smtClean="0">
                <a:solidFill>
                  <a:schemeClr val="bg1"/>
                </a:solidFill>
                <a:latin typeface="楷体" panose="02010609060101010101" pitchFamily="49" charset="-122"/>
                <a:ea typeface="楷体" panose="02010609060101010101" pitchFamily="49" charset="-122"/>
              </a:rPr>
              <a:t>       ——</a:t>
            </a:r>
            <a:r>
              <a:rPr lang="zh-CN" altLang="en-US" sz="3600" b="1" smtClean="0">
                <a:solidFill>
                  <a:schemeClr val="bg1"/>
                </a:solidFill>
                <a:latin typeface="楷体" panose="02010609060101010101" pitchFamily="49" charset="-122"/>
                <a:ea typeface="楷体" panose="02010609060101010101" pitchFamily="49" charset="-122"/>
              </a:rPr>
              <a:t>依据</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伊丽莎白济贫法</a:t>
            </a:r>
            <a:r>
              <a:rPr lang="en-US" altLang="zh-CN" sz="3600" b="1" smtClean="0">
                <a:solidFill>
                  <a:schemeClr val="bg1"/>
                </a:solidFill>
                <a:latin typeface="楷体" panose="02010609060101010101" pitchFamily="49" charset="-122"/>
                <a:ea typeface="楷体" panose="02010609060101010101" pitchFamily="49" charset="-122"/>
              </a:rPr>
              <a:t>》</a:t>
            </a:r>
            <a:r>
              <a:rPr lang="zh-CN" altLang="en-US" sz="3600" b="1" smtClean="0">
                <a:solidFill>
                  <a:schemeClr val="bg1"/>
                </a:solidFill>
                <a:latin typeface="楷体" panose="02010609060101010101" pitchFamily="49" charset="-122"/>
                <a:ea typeface="楷体" panose="02010609060101010101" pitchFamily="49" charset="-122"/>
              </a:rPr>
              <a:t>概括</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4" name="圆角矩形 3"/>
          <p:cNvSpPr/>
          <p:nvPr/>
        </p:nvSpPr>
        <p:spPr>
          <a:xfrm>
            <a:off x="1979712" y="620688"/>
            <a:ext cx="972108" cy="576064"/>
          </a:xfrm>
          <a:prstGeom prst="roundRect">
            <a:avLst/>
          </a:prstGeom>
          <a:solidFill>
            <a:srgbClr val="FF0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1. </a:t>
            </a:r>
            <a:r>
              <a:rPr lang="zh-CN" altLang="en-US" b="1" smtClean="0">
                <a:solidFill>
                  <a:srgbClr val="FFFF00"/>
                </a:solidFill>
                <a:latin typeface="黑体" panose="02010609060101010101" pitchFamily="49" charset="-122"/>
                <a:ea typeface="黑体" panose="02010609060101010101" pitchFamily="49" charset="-122"/>
              </a:rPr>
              <a:t>近代的社会保障</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160839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1</a:t>
            </a:r>
            <a:r>
              <a:rPr lang="zh-CN" altLang="en-US" b="1" smtClean="0">
                <a:solidFill>
                  <a:srgbClr val="FFFF00"/>
                </a:solidFill>
                <a:latin typeface="黑体" panose="02010609060101010101" pitchFamily="49" charset="-122"/>
                <a:ea typeface="黑体" panose="02010609060101010101" pitchFamily="49" charset="-122"/>
              </a:rPr>
              <a:t>）英国济贫法（</a:t>
            </a:r>
            <a:r>
              <a:rPr lang="en-US" altLang="zh-CN" b="1" smtClean="0">
                <a:solidFill>
                  <a:srgbClr val="FFFF00"/>
                </a:solidFill>
                <a:latin typeface="黑体" panose="02010609060101010101" pitchFamily="49" charset="-122"/>
                <a:ea typeface="黑体" panose="02010609060101010101" pitchFamily="49" charset="-122"/>
              </a:rPr>
              <a:t>1601</a:t>
            </a:r>
            <a:r>
              <a:rPr lang="zh-CN" altLang="en-US" b="1">
                <a:solidFill>
                  <a:srgbClr val="FFFF00"/>
                </a:solidFill>
                <a:latin typeface="黑体" panose="02010609060101010101" pitchFamily="49" charset="-122"/>
                <a:ea typeface="黑体" panose="02010609060101010101" pitchFamily="49" charset="-122"/>
              </a:rPr>
              <a:t>年</a:t>
            </a:r>
            <a:r>
              <a:rPr lang="zh-CN" altLang="en-US" b="1" smtClean="0">
                <a:solidFill>
                  <a:srgbClr val="FFFF00"/>
                </a:solidFill>
                <a:latin typeface="黑体" panose="02010609060101010101" pitchFamily="49" charset="-122"/>
                <a:ea typeface="黑体" panose="02010609060101010101" pitchFamily="49" charset="-122"/>
              </a:rPr>
              <a:t>）</a:t>
            </a:r>
            <a:endParaRPr lang="zh-CN" altLang="en-US" b="1">
              <a:solidFill>
                <a:srgbClr val="FFFF00"/>
              </a:solidFill>
              <a:latin typeface="黑体" panose="02010609060101010101" pitchFamily="49" charset="-122"/>
              <a:ea typeface="黑体" panose="02010609060101010101" pitchFamily="49" charset="-122"/>
            </a:endParaRPr>
          </a:p>
        </p:txBody>
      </p:sp>
      <p:sp>
        <p:nvSpPr>
          <p:cNvPr id="6" name="标题 1"/>
          <p:cNvSpPr txBox="1"/>
          <p:nvPr/>
        </p:nvSpPr>
        <p:spPr>
          <a:xfrm>
            <a:off x="494025" y="2751390"/>
            <a:ext cx="8203119" cy="161371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b="1" smtClean="0">
                <a:solidFill>
                  <a:srgbClr val="FFFF00"/>
                </a:solidFill>
                <a:latin typeface="黑体" panose="02010609060101010101" pitchFamily="49" charset="-122"/>
                <a:ea typeface="黑体" panose="02010609060101010101" pitchFamily="49" charset="-122"/>
              </a:rPr>
              <a:t>2</a:t>
            </a:r>
            <a:r>
              <a:rPr lang="zh-CN" altLang="en-US" b="1" smtClean="0">
                <a:solidFill>
                  <a:srgbClr val="FFFF00"/>
                </a:solidFill>
                <a:latin typeface="黑体" panose="02010609060101010101" pitchFamily="49" charset="-122"/>
                <a:ea typeface="黑体" panose="02010609060101010101" pitchFamily="49" charset="-122"/>
              </a:rPr>
              <a:t>）德国初步建立社会保险制度（</a:t>
            </a:r>
            <a:r>
              <a:rPr lang="en-US" altLang="zh-CN" b="1" smtClean="0">
                <a:solidFill>
                  <a:srgbClr val="FFFF00"/>
                </a:solidFill>
                <a:latin typeface="黑体" panose="02010609060101010101" pitchFamily="49" charset="-122"/>
                <a:ea typeface="黑体" panose="02010609060101010101" pitchFamily="49" charset="-122"/>
              </a:rPr>
              <a:t>19</a:t>
            </a:r>
            <a:r>
              <a:rPr lang="zh-CN" altLang="en-US" b="1" smtClean="0">
                <a:solidFill>
                  <a:srgbClr val="FFFF00"/>
                </a:solidFill>
                <a:latin typeface="黑体" panose="02010609060101010101" pitchFamily="49" charset="-122"/>
                <a:ea typeface="黑体" panose="02010609060101010101" pitchFamily="49" charset="-122"/>
              </a:rPr>
              <a:t>世纪</a:t>
            </a:r>
            <a:r>
              <a:rPr lang="en-US" altLang="zh-CN" b="1" smtClean="0">
                <a:solidFill>
                  <a:srgbClr val="FFFF00"/>
                </a:solidFill>
                <a:latin typeface="黑体" panose="02010609060101010101" pitchFamily="49" charset="-122"/>
                <a:ea typeface="黑体" panose="02010609060101010101" pitchFamily="49" charset="-122"/>
              </a:rPr>
              <a:t>80</a:t>
            </a:r>
            <a:r>
              <a:rPr lang="zh-CN" altLang="en-US" b="1" smtClean="0">
                <a:solidFill>
                  <a:srgbClr val="FFFF00"/>
                </a:solidFill>
                <a:latin typeface="黑体" panose="02010609060101010101" pitchFamily="49" charset="-122"/>
                <a:ea typeface="黑体" panose="02010609060101010101" pitchFamily="49" charset="-122"/>
              </a:rPr>
              <a:t>年代）</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a:bodyPr>
          <a:lstStyle/>
          <a:p>
            <a:pPr marL="0" indent="0">
              <a:buNone/>
            </a:pPr>
            <a:r>
              <a:rPr lang="zh-CN" altLang="en-US" sz="3600" b="1" smtClean="0">
                <a:solidFill>
                  <a:schemeClr val="bg1"/>
                </a:solidFill>
                <a:latin typeface="楷体" panose="02010609060101010101" pitchFamily="49" charset="-122"/>
                <a:ea typeface="楷体" panose="02010609060101010101" pitchFamily="49" charset="-122"/>
              </a:rPr>
              <a:t>     德国议会</a:t>
            </a:r>
            <a:r>
              <a:rPr lang="zh-CN" altLang="en-US" sz="3600" b="1">
                <a:solidFill>
                  <a:schemeClr val="bg1"/>
                </a:solidFill>
                <a:latin typeface="楷体" panose="02010609060101010101" pitchFamily="49" charset="-122"/>
                <a:ea typeface="楷体" panose="02010609060101010101" pitchFamily="49" charset="-122"/>
              </a:rPr>
              <a:t>在</a:t>
            </a:r>
            <a:r>
              <a:rPr lang="en-US" altLang="zh-CN" sz="3600" b="1">
                <a:solidFill>
                  <a:schemeClr val="bg1"/>
                </a:solidFill>
                <a:latin typeface="楷体" panose="02010609060101010101" pitchFamily="49" charset="-122"/>
                <a:ea typeface="楷体" panose="02010609060101010101" pitchFamily="49" charset="-122"/>
              </a:rPr>
              <a:t>1883-1889</a:t>
            </a:r>
            <a:r>
              <a:rPr lang="zh-CN" altLang="en-US" sz="3600" b="1">
                <a:solidFill>
                  <a:schemeClr val="bg1"/>
                </a:solidFill>
                <a:latin typeface="楷体" panose="02010609060101010101" pitchFamily="49" charset="-122"/>
                <a:ea typeface="楷体" panose="02010609060101010101" pitchFamily="49" charset="-122"/>
              </a:rPr>
              <a:t>年间先后通过了</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健康保险计划</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工伤事故保险计划</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退休金保险计划</a:t>
            </a:r>
            <a:r>
              <a:rPr lang="en-US" altLang="zh-CN" sz="3600" b="1">
                <a:solidFill>
                  <a:schemeClr val="bg1"/>
                </a:solidFill>
                <a:latin typeface="楷体" panose="02010609060101010101" pitchFamily="49" charset="-122"/>
                <a:ea typeface="楷体" panose="02010609060101010101" pitchFamily="49" charset="-122"/>
              </a:rPr>
              <a:t>》</a:t>
            </a:r>
            <a:r>
              <a:rPr lang="zh-CN" altLang="en-US" sz="3600" b="1">
                <a:solidFill>
                  <a:schemeClr val="bg1"/>
                </a:solidFill>
                <a:latin typeface="楷体" panose="02010609060101010101" pitchFamily="49" charset="-122"/>
                <a:ea typeface="楷体" panose="02010609060101010101" pitchFamily="49" charset="-122"/>
              </a:rPr>
              <a:t>三项保险</a:t>
            </a:r>
            <a:r>
              <a:rPr lang="zh-CN" altLang="en-US" sz="3600" b="1" smtClean="0">
                <a:solidFill>
                  <a:schemeClr val="bg1"/>
                </a:solidFill>
                <a:latin typeface="楷体" panose="02010609060101010101" pitchFamily="49" charset="-122"/>
                <a:ea typeface="楷体" panose="02010609060101010101" pitchFamily="49" charset="-122"/>
              </a:rPr>
              <a:t>立法</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4" name="圆角矩形标注 3"/>
          <p:cNvSpPr/>
          <p:nvPr/>
        </p:nvSpPr>
        <p:spPr>
          <a:xfrm>
            <a:off x="1043608" y="3963888"/>
            <a:ext cx="7632848" cy="2520280"/>
          </a:xfrm>
          <a:prstGeom prst="wedgeRoundRectCallout">
            <a:avLst>
              <a:gd name="adj1" fmla="val -1036"/>
              <a:gd name="adj2" fmla="val -7283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3600" b="1" smtClean="0">
                <a:solidFill>
                  <a:schemeClr val="tx1"/>
                </a:solidFill>
                <a:latin typeface="黑体" panose="02010609060101010101" pitchFamily="49" charset="-122"/>
                <a:ea typeface="黑体" panose="02010609060101010101" pitchFamily="49" charset="-122"/>
              </a:rPr>
              <a:t>由济贫扩展到疾病、工伤和养老</a:t>
            </a:r>
            <a:endParaRPr lang="en-US" altLang="zh-CN" sz="3600" b="1" smtClean="0">
              <a:solidFill>
                <a:schemeClr val="tx1"/>
              </a:solidFill>
              <a:latin typeface="黑体" panose="02010609060101010101" pitchFamily="49" charset="-122"/>
              <a:ea typeface="黑体" panose="02010609060101010101" pitchFamily="49" charset="-122"/>
            </a:endParaRPr>
          </a:p>
          <a:p>
            <a:pPr algn="ctr">
              <a:lnSpc>
                <a:spcPct val="150000"/>
              </a:lnSpc>
            </a:pPr>
            <a:r>
              <a:rPr lang="zh-CN" altLang="en-US" sz="3600" b="1" smtClean="0">
                <a:solidFill>
                  <a:schemeClr val="tx1"/>
                </a:solidFill>
                <a:latin typeface="黑体" panose="02010609060101010101" pitchFamily="49" charset="-122"/>
                <a:ea typeface="黑体" panose="02010609060101010101" pitchFamily="49" charset="-122"/>
              </a:rPr>
              <a:t>由单纯的救济发展到社会保险</a:t>
            </a:r>
            <a:endParaRPr lang="zh-CN" altLang="en-US" sz="3600" b="1">
              <a:solidFill>
                <a:schemeClr val="tx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2. </a:t>
            </a:r>
            <a:r>
              <a:rPr lang="zh-CN" altLang="en-US" b="1" smtClean="0">
                <a:solidFill>
                  <a:srgbClr val="FFFF00"/>
                </a:solidFill>
                <a:latin typeface="黑体" panose="02010609060101010101" pitchFamily="49" charset="-122"/>
                <a:ea typeface="黑体" panose="02010609060101010101" pitchFamily="49" charset="-122"/>
              </a:rPr>
              <a:t>罗斯福新政时期：</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5" name="标题 1"/>
          <p:cNvSpPr txBox="1"/>
          <p:nvPr/>
        </p:nvSpPr>
        <p:spPr>
          <a:xfrm>
            <a:off x="467544" y="160839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b="1" smtClean="0">
                <a:solidFill>
                  <a:srgbClr val="FFFF00"/>
                </a:solidFill>
                <a:latin typeface="黑体" panose="02010609060101010101" pitchFamily="49" charset="-122"/>
                <a:ea typeface="黑体" panose="02010609060101010101" pitchFamily="49" charset="-122"/>
              </a:rPr>
              <a:t>现代社会保障制度的最终确立</a:t>
            </a:r>
            <a:endParaRPr lang="zh-CN" altLang="en-US" b="1">
              <a:solidFill>
                <a:srgbClr val="FFFF00"/>
              </a:solidFill>
              <a:latin typeface="黑体" panose="02010609060101010101" pitchFamily="49" charset="-122"/>
              <a:ea typeface="黑体" panose="02010609060101010101" pitchFamily="49" charset="-122"/>
            </a:endParaRPr>
          </a:p>
        </p:txBody>
      </p:sp>
      <p:grpSp>
        <p:nvGrpSpPr>
          <p:cNvPr id="8" name="Group 74"/>
          <p:cNvGrpSpPr/>
          <p:nvPr/>
        </p:nvGrpSpPr>
        <p:grpSpPr>
          <a:xfrm>
            <a:off x="4883150" y="3522663"/>
            <a:ext cx="3455988" cy="2746452"/>
            <a:chExt cx="2586" cy="2816"/>
          </a:xfrm>
        </p:grpSpPr>
        <p:pic>
          <p:nvPicPr>
            <p:cNvPr id="9" name="Picture 75" descr="003"/>
            <p:cNvPicPr>
              <a:picLocks noChangeAspect="1" noChangeArrowheads="1"/>
            </p:cNvPicPr>
            <p:nvPr/>
          </p:nvPicPr>
          <p:blipFill>
            <a:blip r:embed="rId2">
              <a:extLst>
                <a:ext uri="{28A0092B-C50C-407E-A947-70E740481C1C}">
                  <a14:useLocalDpi xmlns:a14="http://schemas.microsoft.com/office/drawing/2010/main" val="0"/>
                </a:ext>
              </a:extLst>
            </a:blip>
            <a:srcRect r="5" b="40"/>
            <a:stretch>
              <a:fillRect/>
            </a:stretch>
          </p:blipFill>
          <p:spPr bwMode="auto">
            <a:xfrm>
              <a:off x="0" y="0"/>
              <a:ext cx="2586" cy="2227"/>
            </a:xfrm>
            <a:prstGeom prst="rect">
              <a:avLst/>
            </a:prstGeom>
            <a:noFill/>
            <a:ln w="9525">
              <a:solidFill>
                <a:srgbClr val="000000"/>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76"/>
            <p:cNvSpPr txBox="1">
              <a:spLocks noChangeArrowheads="1"/>
            </p:cNvSpPr>
            <p:nvPr/>
          </p:nvSpPr>
          <p:spPr bwMode="auto">
            <a:xfrm>
              <a:off x="0" y="2280"/>
              <a:ext cx="1836" cy="5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20000"/>
                </a:spcBef>
                <a:buClr>
                  <a:schemeClr val="hlink"/>
                </a:buClr>
                <a:buSzPct val="70000"/>
                <a:buFont typeface="Wingdings" panose="05000000000000000000" pitchFamily="2" charset="2"/>
                <a:buNone/>
              </a:pPr>
              <a:r>
                <a:rPr lang="zh-CN" altLang="en-US" sz="2800" b="1" smtClean="0">
                  <a:solidFill>
                    <a:schemeClr val="bg1"/>
                  </a:solidFill>
                  <a:latin typeface="黑体" panose="02010609060101010101" pitchFamily="49" charset="-122"/>
                  <a:ea typeface="黑体" panose="02010609060101010101" pitchFamily="49" charset="-122"/>
                </a:rPr>
                <a:t>失业</a:t>
              </a:r>
              <a:r>
                <a:rPr lang="zh-CN" altLang="en-US" sz="2800" b="1">
                  <a:solidFill>
                    <a:schemeClr val="bg1"/>
                  </a:solidFill>
                  <a:latin typeface="黑体" panose="02010609060101010101" pitchFamily="49" charset="-122"/>
                  <a:ea typeface="黑体" panose="02010609060101010101" pitchFamily="49" charset="-122"/>
                </a:rPr>
                <a:t>保险卡</a:t>
              </a:r>
              <a:endParaRPr lang="zh-CN" altLang="en-US" sz="2800" b="1">
                <a:solidFill>
                  <a:schemeClr val="bg1"/>
                </a:solidFill>
                <a:latin typeface="黑体" panose="02010609060101010101" pitchFamily="49" charset="-122"/>
                <a:ea typeface="黑体" panose="02010609060101010101" pitchFamily="49" charset="-122"/>
              </a:endParaRPr>
            </a:p>
          </p:txBody>
        </p:sp>
      </p:grpSp>
      <p:grpSp>
        <p:nvGrpSpPr>
          <p:cNvPr id="11" name="Group 77"/>
          <p:cNvGrpSpPr/>
          <p:nvPr/>
        </p:nvGrpSpPr>
        <p:grpSpPr>
          <a:xfrm>
            <a:off x="828675" y="3513138"/>
            <a:ext cx="3382963" cy="2655697"/>
            <a:chExt cx="3990" cy="3288"/>
          </a:xfrm>
        </p:grpSpPr>
        <p:pic>
          <p:nvPicPr>
            <p:cNvPr id="12" name="Picture 78" descr="K12SC000000900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3990" cy="2640"/>
            </a:xfrm>
            <a:prstGeom prst="rect">
              <a:avLst/>
            </a:prstGeom>
            <a:noFill/>
            <a:ln w="9525">
              <a:solidFill>
                <a:srgbClr val="000000"/>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Text Box 79"/>
            <p:cNvSpPr txBox="1">
              <a:spLocks noChangeArrowheads="1"/>
            </p:cNvSpPr>
            <p:nvPr/>
          </p:nvSpPr>
          <p:spPr bwMode="auto">
            <a:xfrm>
              <a:off x="0" y="2640"/>
              <a:ext cx="3990" cy="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smtClean="0">
                  <a:solidFill>
                    <a:schemeClr val="bg1"/>
                  </a:solidFill>
                </a:rPr>
                <a:t>田纳西</a:t>
              </a:r>
              <a:r>
                <a:rPr lang="zh-CN" altLang="en-US" sz="2800" b="1">
                  <a:solidFill>
                    <a:schemeClr val="bg1"/>
                  </a:solidFill>
                </a:rPr>
                <a:t>水利工程</a:t>
              </a:r>
              <a:endParaRPr lang="zh-CN" altLang="en-US" sz="2800">
                <a:solidFill>
                  <a:schemeClr val="bg1"/>
                </a:solidFill>
              </a:endParaRPr>
            </a:p>
          </p:txBody>
        </p:sp>
      </p:gr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a:solidFill>
                  <a:srgbClr val="FFFF00"/>
                </a:solidFill>
                <a:latin typeface="黑体" panose="02010609060101010101" pitchFamily="49" charset="-122"/>
                <a:ea typeface="黑体" panose="02010609060101010101" pitchFamily="49" charset="-122"/>
              </a:rPr>
              <a:t>二</a:t>
            </a:r>
            <a:r>
              <a:rPr lang="zh-CN" altLang="en-US" b="1" smtClean="0">
                <a:solidFill>
                  <a:srgbClr val="FFFF00"/>
                </a:solidFill>
                <a:latin typeface="黑体" panose="02010609060101010101" pitchFamily="49" charset="-122"/>
                <a:ea typeface="黑体" panose="02010609060101010101" pitchFamily="49" charset="-122"/>
              </a:rPr>
              <a:t>战后：福利国家的建立</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14" name="内容占位符 2"/>
          <p:cNvSpPr>
            <a:spLocks noGrp="1"/>
          </p:cNvSpPr>
          <p:nvPr>
            <p:ph idx="1"/>
          </p:nvPr>
        </p:nvSpPr>
        <p:spPr>
          <a:xfrm>
            <a:off x="146675" y="1628800"/>
            <a:ext cx="8517631" cy="5544616"/>
          </a:xfrm>
        </p:spPr>
        <p:txBody>
          <a:bodyPr>
            <a:normAutofit/>
          </a:bodyPr>
          <a:lstStyle/>
          <a:p>
            <a:pPr marL="0" indent="0">
              <a:lnSpc>
                <a:spcPct val="120000"/>
              </a:lnSpc>
              <a:buNone/>
            </a:pPr>
            <a:r>
              <a:rPr lang="zh-CN" altLang="en-US" sz="3600" b="1" smtClean="0">
                <a:solidFill>
                  <a:schemeClr val="bg1"/>
                </a:solidFill>
                <a:latin typeface="楷体" panose="02010609060101010101" pitchFamily="49" charset="-122"/>
                <a:ea typeface="楷体" panose="02010609060101010101" pitchFamily="49" charset="-122"/>
              </a:rPr>
              <a:t>    第二次世界大战后，英国率先构建了包括家庭津贴、养老、疾病、失业、伤残和死亡等内容的社会保障体系，基本实现了</a:t>
            </a:r>
            <a:r>
              <a:rPr lang="zh-CN" altLang="en-US" sz="3600" b="1" smtClean="0">
                <a:solidFill>
                  <a:srgbClr val="FFFF00"/>
                </a:solidFill>
                <a:latin typeface="楷体" panose="02010609060101010101" pitchFamily="49" charset="-122"/>
                <a:ea typeface="楷体" panose="02010609060101010101" pitchFamily="49" charset="-122"/>
              </a:rPr>
              <a:t>全面覆盖</a:t>
            </a:r>
            <a:r>
              <a:rPr lang="zh-CN" altLang="en-US" sz="3600" b="1" smtClean="0">
                <a:solidFill>
                  <a:schemeClr val="bg1"/>
                </a:solidFill>
                <a:latin typeface="楷体" panose="02010609060101010101" pitchFamily="49" charset="-122"/>
                <a:ea typeface="楷体" panose="02010609060101010101" pitchFamily="49" charset="-122"/>
              </a:rPr>
              <a:t>，大大推动了社会保障制度的发展。此后，瑞典、挪威、芬兰、丹麦等北欧国家以及法国、德国、加拿大和澳大利亚等国都建成了福利国家。</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normAutofit/>
          </a:bodyPr>
          <a:lstStyle/>
          <a:p>
            <a:r>
              <a:rPr lang="en-US" altLang="zh-CN" sz="3600" b="1" smtClean="0">
                <a:solidFill>
                  <a:srgbClr val="FFFF00"/>
                </a:solidFill>
                <a:latin typeface="黑体" panose="02010609060101010101" pitchFamily="49" charset="-122"/>
                <a:ea typeface="黑体" panose="02010609060101010101" pitchFamily="49" charset="-122"/>
              </a:rPr>
              <a:t>1</a:t>
            </a:r>
            <a:r>
              <a:rPr lang="zh-CN" altLang="en-US" sz="3600" b="1" smtClean="0">
                <a:solidFill>
                  <a:srgbClr val="FFFF00"/>
                </a:solidFill>
                <a:latin typeface="黑体" panose="02010609060101010101" pitchFamily="49" charset="-122"/>
                <a:ea typeface="黑体" panose="02010609060101010101" pitchFamily="49" charset="-122"/>
              </a:rPr>
              <a:t>）背景</a:t>
            </a:r>
            <a:endParaRPr lang="en-US" altLang="zh-CN" sz="3600" b="1" smtClean="0">
              <a:solidFill>
                <a:srgbClr val="FFFF00"/>
              </a:solidFill>
              <a:latin typeface="黑体" panose="02010609060101010101" pitchFamily="49" charset="-122"/>
              <a:ea typeface="黑体" panose="02010609060101010101" pitchFamily="49" charset="-122"/>
            </a:endParaRPr>
          </a:p>
          <a:p>
            <a:pPr marL="0" indent="0">
              <a:buNone/>
            </a:pPr>
            <a:r>
              <a:rPr lang="en-US" altLang="zh-CN" sz="3600" b="1">
                <a:solidFill>
                  <a:srgbClr val="FFFF00"/>
                </a:solidFill>
                <a:latin typeface="黑体" panose="02010609060101010101" pitchFamily="49" charset="-122"/>
                <a:ea typeface="黑体" panose="02010609060101010101" pitchFamily="49" charset="-122"/>
              </a:rPr>
              <a:t> </a:t>
            </a:r>
            <a:r>
              <a:rPr lang="en-US" altLang="zh-CN" sz="3600" b="1" smtClean="0">
                <a:solidFill>
                  <a:srgbClr val="FFFF00"/>
                </a:solidFill>
                <a:latin typeface="黑体" panose="02010609060101010101" pitchFamily="49" charset="-122"/>
                <a:ea typeface="黑体" panose="02010609060101010101" pitchFamily="49" charset="-122"/>
              </a:rPr>
              <a:t> </a:t>
            </a:r>
            <a:r>
              <a:rPr lang="en-US" altLang="zh-CN" sz="3600" b="1" smtClean="0">
                <a:solidFill>
                  <a:srgbClr val="FFFF00"/>
                </a:solidFill>
                <a:latin typeface="宋体" panose="02010600030101010101" pitchFamily="2" charset="-122"/>
                <a:ea typeface="宋体" panose="02010600030101010101" pitchFamily="2" charset="-122"/>
              </a:rPr>
              <a:t>① </a:t>
            </a:r>
            <a:r>
              <a:rPr lang="zh-CN" altLang="en-US" sz="3600" b="1" smtClean="0">
                <a:solidFill>
                  <a:srgbClr val="FFFF00"/>
                </a:solidFill>
                <a:latin typeface="宋体" panose="02010600030101010101" pitchFamily="2" charset="-122"/>
                <a:ea typeface="宋体" panose="02010600030101010101" pitchFamily="2" charset="-122"/>
              </a:rPr>
              <a:t>罗斯福新政的成功实践</a:t>
            </a:r>
            <a:endParaRPr lang="zh-CN" altLang="en-US" sz="3600" b="1">
              <a:solidFill>
                <a:srgbClr val="FFFF00"/>
              </a:solidFill>
              <a:latin typeface="黑体" panose="02010609060101010101" pitchFamily="49" charset="-122"/>
              <a:ea typeface="黑体" panose="02010609060101010101" pitchFamily="49" charset="-122"/>
            </a:endParaRPr>
          </a:p>
        </p:txBody>
      </p:sp>
      <p:sp>
        <p:nvSpPr>
          <p:cNvPr id="4"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a:solidFill>
                  <a:srgbClr val="FFFF00"/>
                </a:solidFill>
                <a:latin typeface="黑体" panose="02010609060101010101" pitchFamily="49" charset="-122"/>
                <a:ea typeface="黑体" panose="02010609060101010101" pitchFamily="49" charset="-122"/>
              </a:rPr>
              <a:t>二</a:t>
            </a:r>
            <a:r>
              <a:rPr lang="zh-CN" altLang="en-US" b="1" smtClean="0">
                <a:solidFill>
                  <a:srgbClr val="FFFF00"/>
                </a:solidFill>
                <a:latin typeface="黑体" panose="02010609060101010101" pitchFamily="49" charset="-122"/>
                <a:ea typeface="黑体" panose="02010609060101010101" pitchFamily="49" charset="-122"/>
              </a:rPr>
              <a:t>战后：福利国家的建立</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4" name="Picture 37" descr="图片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3456" y="0"/>
            <a:ext cx="8712968" cy="3887787"/>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9930" y="188640"/>
            <a:ext cx="1266693" cy="523220"/>
          </a:xfrm>
          <a:prstGeom prst="rect">
            <a:avLst/>
          </a:prstGeom>
          <a:noFill/>
        </p:spPr>
        <p:txBody>
          <a:bodyPr wrap="none" lIns="91440" tIns="45720" rIns="91440" bIns="45720">
            <a:spAutoFit/>
          </a:bodyPr>
          <a:lstStyle/>
          <a:p>
            <a:pPr algn="ctr"/>
            <a:r>
              <a:rPr lang="zh-CN" altLang="en-US" sz="2800" b="1" cap="none" spc="0" smtClean="0">
                <a:ln w="17780" cmpd="sng">
                  <a:solidFill>
                    <a:srgbClr val="FFFFFF"/>
                  </a:solidFill>
                  <a:prstDash val="solid"/>
                  <a:miter lim="800000"/>
                </a:ln>
                <a:latin typeface="黑体" panose="02010609060101010101" pitchFamily="49" charset="-122"/>
                <a:ea typeface="黑体" panose="02010609060101010101" pitchFamily="49" charset="-122"/>
              </a:rPr>
              <a:t>材料一</a:t>
            </a:r>
            <a:endParaRPr lang="zh-CN" altLang="en-US" sz="2800" b="1" cap="none" spc="0">
              <a:ln w="17780" cmpd="sng">
                <a:solidFill>
                  <a:srgbClr val="FFFFFF"/>
                </a:solidFill>
                <a:prstDash val="solid"/>
                <a:miter lim="800000"/>
              </a:ln>
              <a:latin typeface="黑体" panose="02010609060101010101" pitchFamily="49" charset="-122"/>
              <a:ea typeface="黑体" panose="02010609060101010101" pitchFamily="49" charset="-122"/>
            </a:endParaRPr>
          </a:p>
        </p:txBody>
      </p:sp>
      <p:graphicFrame>
        <p:nvGraphicFramePr>
          <p:cNvPr id="6" name="Group 74"/>
          <p:cNvGraphicFramePr>
            <a:graphicFrameLocks noGrp="1"/>
          </p:cNvGraphicFramePr>
          <p:nvPr/>
        </p:nvGraphicFramePr>
        <p:xfrm>
          <a:off x="327473" y="4581128"/>
          <a:ext cx="8424934" cy="2030693"/>
        </p:xfrm>
        <a:graphic>
          <a:graphicData uri="http://schemas.openxmlformats.org/drawingml/2006/table">
            <a:tbl>
              <a:tblPr/>
              <a:tblGrid>
                <a:gridCol w="1684325"/>
                <a:gridCol w="1685979"/>
                <a:gridCol w="1684325"/>
                <a:gridCol w="1685980"/>
                <a:gridCol w="1684325"/>
              </a:tblGrid>
              <a:tr h="475118">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超级富户</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非常富户</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一般富户</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其他户</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33968">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户数比重</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0.5</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0.5</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9</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90</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78565">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股票比重</a:t>
                      </a:r>
                      <a:endPar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46.5</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13.5</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29.3</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10.7</a:t>
                      </a: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7" name="Text Box 6"/>
          <p:cNvSpPr txBox="1">
            <a:spLocks noChangeArrowheads="1"/>
          </p:cNvSpPr>
          <p:nvPr/>
        </p:nvSpPr>
        <p:spPr bwMode="auto">
          <a:xfrm>
            <a:off x="152400" y="3887787"/>
            <a:ext cx="8001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200" b="1" smtClean="0">
                <a:solidFill>
                  <a:schemeClr val="bg1"/>
                </a:solidFill>
                <a:latin typeface="楷体" panose="02010609060101010101" pitchFamily="49" charset="-122"/>
                <a:ea typeface="楷体" panose="02010609060101010101" pitchFamily="49" charset="-122"/>
              </a:rPr>
              <a:t>材料二：</a:t>
            </a:r>
            <a:r>
              <a:rPr lang="zh-CN" altLang="en-US" sz="3200" b="1">
                <a:solidFill>
                  <a:schemeClr val="bg1"/>
                </a:solidFill>
                <a:latin typeface="楷体" panose="02010609060101010101" pitchFamily="49" charset="-122"/>
                <a:ea typeface="楷体" panose="02010609060101010101" pitchFamily="49" charset="-122"/>
              </a:rPr>
              <a:t>战后美国家庭股票持有情况统计表</a:t>
            </a:r>
            <a:endParaRPr lang="zh-CN" altLang="en-US" sz="3200" b="1">
              <a:solidFill>
                <a:schemeClr val="bg1"/>
              </a:solidFill>
              <a:latin typeface="楷体" panose="02010609060101010101" pitchFamily="49" charset="-122"/>
              <a:ea typeface="楷体" panose="02010609060101010101" pitchFamily="49" charset="-122"/>
            </a:endParaRPr>
          </a:p>
        </p:txBody>
      </p:sp>
      <p:sp>
        <p:nvSpPr>
          <p:cNvPr id="8" name="圆角矩形 7"/>
          <p:cNvSpPr/>
          <p:nvPr/>
        </p:nvSpPr>
        <p:spPr>
          <a:xfrm>
            <a:off x="1043608" y="980728"/>
            <a:ext cx="6624736" cy="1584176"/>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smtClean="0">
                <a:latin typeface="黑体" panose="02010609060101010101" pitchFamily="49" charset="-122"/>
                <a:ea typeface="黑体" panose="02010609060101010101" pitchFamily="49" charset="-122"/>
              </a:rPr>
              <a:t>②国家干预经济政策的实施，</a:t>
            </a:r>
            <a:endParaRPr lang="en-US" altLang="zh-CN" sz="3200" b="1" smtClean="0">
              <a:latin typeface="黑体" panose="02010609060101010101" pitchFamily="49" charset="-122"/>
              <a:ea typeface="黑体" panose="02010609060101010101" pitchFamily="49" charset="-122"/>
            </a:endParaRPr>
          </a:p>
          <a:p>
            <a:pPr algn="ctr"/>
            <a:r>
              <a:rPr lang="zh-CN" altLang="en-US" sz="3200" b="1" smtClean="0">
                <a:latin typeface="黑体" panose="02010609060101010101" pitchFamily="49" charset="-122"/>
                <a:ea typeface="黑体" panose="02010609060101010101" pitchFamily="49" charset="-122"/>
              </a:rPr>
              <a:t>资本主义经济发展“黄金时期”</a:t>
            </a:r>
            <a:endParaRPr lang="zh-CN" altLang="en-US" sz="3200" b="1">
              <a:latin typeface="黑体" panose="02010609060101010101" pitchFamily="49" charset="-122"/>
              <a:ea typeface="黑体" panose="02010609060101010101" pitchFamily="49" charset="-122"/>
            </a:endParaRPr>
          </a:p>
        </p:txBody>
      </p:sp>
      <p:sp>
        <p:nvSpPr>
          <p:cNvPr id="9" name="圆角矩形 8"/>
          <p:cNvSpPr/>
          <p:nvPr/>
        </p:nvSpPr>
        <p:spPr>
          <a:xfrm>
            <a:off x="1043608" y="5013176"/>
            <a:ext cx="7109792" cy="108012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smtClean="0">
                <a:latin typeface="宋体" panose="02010600030101010101" pitchFamily="2" charset="-122"/>
                <a:ea typeface="宋体" panose="02010600030101010101" pitchFamily="2" charset="-122"/>
              </a:rPr>
              <a:t>③</a:t>
            </a:r>
            <a:r>
              <a:rPr lang="zh-CN" altLang="en-US" sz="3200" b="1" smtClean="0">
                <a:latin typeface="黑体" panose="02010609060101010101" pitchFamily="49" charset="-122"/>
                <a:ea typeface="黑体" panose="02010609060101010101" pitchFamily="49" charset="-122"/>
              </a:rPr>
              <a:t>贫富分化更加严重</a:t>
            </a:r>
            <a:r>
              <a:rPr lang="zh-CN" altLang="en-US" sz="3200" b="1">
                <a:latin typeface="黑体" panose="02010609060101010101" pitchFamily="49" charset="-122"/>
                <a:ea typeface="黑体" panose="02010609060101010101" pitchFamily="49" charset="-122"/>
              </a:rPr>
              <a:t>，社会危机加深</a:t>
            </a:r>
            <a:endParaRPr lang="zh-CN" altLang="en-US" sz="32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9"/>
          <p:cNvSpPr>
            <a:spLocks noChangeArrowheads="1"/>
          </p:cNvSpPr>
          <p:nvPr/>
        </p:nvSpPr>
        <p:spPr bwMode="auto">
          <a:xfrm>
            <a:off x="251520" y="188640"/>
            <a:ext cx="8424862" cy="4228850"/>
          </a:xfrm>
          <a:prstGeom prst="rect">
            <a:avLst/>
          </a:prstGeom>
          <a:noFill/>
          <a:ln w="19050" algn="ctr">
            <a:solidFill>
              <a:srgbClr val="333300"/>
            </a:solidFill>
            <a:miter lim="800000"/>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200" b="1" smtClean="0">
                <a:solidFill>
                  <a:schemeClr val="bg1"/>
                </a:solidFill>
                <a:latin typeface="黑体" panose="02010609060101010101" pitchFamily="49" charset="-122"/>
                <a:ea typeface="黑体" panose="02010609060101010101" pitchFamily="49" charset="-122"/>
              </a:rPr>
              <a:t>   </a:t>
            </a:r>
            <a:r>
              <a:rPr lang="zh-CN" altLang="en-US" sz="3200" b="1" smtClean="0">
                <a:solidFill>
                  <a:schemeClr val="bg1"/>
                </a:solidFill>
                <a:latin typeface="楷体" panose="02010609060101010101" pitchFamily="49" charset="-122"/>
                <a:ea typeface="楷体" panose="02010609060101010101" pitchFamily="49" charset="-122"/>
              </a:rPr>
              <a:t>材料三：</a:t>
            </a:r>
            <a:r>
              <a:rPr lang="en-US" altLang="zh-CN" sz="3200" b="1" smtClean="0">
                <a:solidFill>
                  <a:schemeClr val="bg1"/>
                </a:solidFill>
                <a:latin typeface="楷体" panose="02010609060101010101" pitchFamily="49" charset="-122"/>
                <a:ea typeface="楷体" panose="02010609060101010101" pitchFamily="49" charset="-122"/>
              </a:rPr>
              <a:t>20</a:t>
            </a:r>
            <a:r>
              <a:rPr lang="zh-CN" altLang="en-US" sz="3200" b="1" smtClean="0">
                <a:solidFill>
                  <a:schemeClr val="bg1"/>
                </a:solidFill>
                <a:latin typeface="楷体" panose="02010609060101010101" pitchFamily="49" charset="-122"/>
                <a:ea typeface="楷体" panose="02010609060101010101" pitchFamily="49" charset="-122"/>
              </a:rPr>
              <a:t>世纪</a:t>
            </a:r>
            <a:r>
              <a:rPr lang="en-US" altLang="zh-CN" sz="3200" b="1" smtClean="0">
                <a:solidFill>
                  <a:schemeClr val="bg1"/>
                </a:solidFill>
                <a:latin typeface="楷体" panose="02010609060101010101" pitchFamily="49" charset="-122"/>
                <a:ea typeface="楷体" panose="02010609060101010101" pitchFamily="49" charset="-122"/>
              </a:rPr>
              <a:t>30</a:t>
            </a:r>
            <a:r>
              <a:rPr lang="zh-CN" altLang="en-US" sz="3200" b="1" smtClean="0">
                <a:solidFill>
                  <a:schemeClr val="bg1"/>
                </a:solidFill>
                <a:latin typeface="楷体" panose="02010609060101010101" pitchFamily="49" charset="-122"/>
                <a:ea typeface="楷体" panose="02010609060101010101" pitchFamily="49" charset="-122"/>
              </a:rPr>
              <a:t>年代中期以前，人们认为穷人应该对自己的贫困负责，政府没有义务为了帮助穷人们人为地改变市场竞争和淘汰法则。</a:t>
            </a:r>
            <a:r>
              <a:rPr lang="en-US" altLang="zh-CN" sz="3200" b="1" smtClean="0">
                <a:solidFill>
                  <a:schemeClr val="bg1"/>
                </a:solidFill>
                <a:latin typeface="楷体" panose="02010609060101010101" pitchFamily="49" charset="-122"/>
                <a:ea typeface="楷体" panose="02010609060101010101" pitchFamily="49" charset="-122"/>
              </a:rPr>
              <a:t>20</a:t>
            </a:r>
            <a:r>
              <a:rPr lang="zh-CN" altLang="en-US" sz="3200" b="1" smtClean="0">
                <a:solidFill>
                  <a:schemeClr val="bg1"/>
                </a:solidFill>
                <a:latin typeface="楷体" panose="02010609060101010101" pitchFamily="49" charset="-122"/>
                <a:ea typeface="楷体" panose="02010609060101010101" pitchFamily="49" charset="-122"/>
              </a:rPr>
              <a:t>世纪</a:t>
            </a:r>
            <a:r>
              <a:rPr lang="en-US" altLang="zh-CN" sz="3200" b="1" smtClean="0">
                <a:solidFill>
                  <a:schemeClr val="bg1"/>
                </a:solidFill>
                <a:latin typeface="楷体" panose="02010609060101010101" pitchFamily="49" charset="-122"/>
                <a:ea typeface="楷体" panose="02010609060101010101" pitchFamily="49" charset="-122"/>
              </a:rPr>
              <a:t>30</a:t>
            </a:r>
            <a:r>
              <a:rPr lang="zh-CN" altLang="en-US" sz="3200" b="1" smtClean="0">
                <a:solidFill>
                  <a:schemeClr val="bg1"/>
                </a:solidFill>
                <a:latin typeface="楷体" panose="02010609060101010101" pitchFamily="49" charset="-122"/>
                <a:ea typeface="楷体" panose="02010609060101010101" pitchFamily="49" charset="-122"/>
              </a:rPr>
              <a:t>年代中期以后，美国人逐渐承认贫困不仅仅是个人的事，更多的是由社会原因造成的，政府该介入社会福利业。</a:t>
            </a:r>
            <a:r>
              <a:rPr lang="en-US" sz="3200" b="1" smtClean="0">
                <a:solidFill>
                  <a:schemeClr val="bg1"/>
                </a:solidFill>
                <a:latin typeface="楷体" panose="02010609060101010101" pitchFamily="49" charset="-122"/>
                <a:ea typeface="楷体" panose="02010609060101010101" pitchFamily="49" charset="-122"/>
              </a:rPr>
              <a:t>               </a:t>
            </a:r>
            <a:endParaRPr lang="zh-CN" altLang="en-US" sz="3200" b="1" smtClean="0">
              <a:solidFill>
                <a:schemeClr val="bg1"/>
              </a:solidFill>
              <a:latin typeface="楷体" panose="02010609060101010101" pitchFamily="49" charset="-122"/>
              <a:ea typeface="楷体" panose="02010609060101010101" pitchFamily="49" charset="-122"/>
            </a:endParaRPr>
          </a:p>
          <a:p>
            <a:pPr fontAlgn="base">
              <a:lnSpc>
                <a:spcPct val="120000"/>
              </a:lnSpc>
              <a:spcBef>
                <a:spcPct val="0"/>
              </a:spcBef>
              <a:spcAft>
                <a:spcPct val="0"/>
              </a:spcAft>
            </a:pPr>
            <a:r>
              <a:rPr lang="en-US" altLang="zh-CN" sz="3200" b="1" smtClean="0">
                <a:solidFill>
                  <a:schemeClr val="bg1"/>
                </a:solidFill>
                <a:latin typeface="楷体" panose="02010609060101010101" pitchFamily="49" charset="-122"/>
                <a:ea typeface="楷体" panose="02010609060101010101" pitchFamily="49" charset="-122"/>
              </a:rPr>
              <a:t>     ——</a:t>
            </a:r>
            <a:r>
              <a:rPr lang="zh-CN" altLang="en-US" sz="3200" b="1" smtClean="0">
                <a:solidFill>
                  <a:schemeClr val="bg1"/>
                </a:solidFill>
                <a:latin typeface="楷体" panose="02010609060101010101" pitchFamily="49" charset="-122"/>
                <a:ea typeface="楷体" panose="02010609060101010101" pitchFamily="49" charset="-122"/>
              </a:rPr>
              <a:t>牛文光</a:t>
            </a:r>
            <a:r>
              <a:rPr lang="en-US" altLang="zh-CN" sz="3200" b="1" smtClean="0">
                <a:solidFill>
                  <a:schemeClr val="bg1"/>
                </a:solidFill>
                <a:latin typeface="楷体" panose="02010609060101010101" pitchFamily="49" charset="-122"/>
                <a:ea typeface="楷体" panose="02010609060101010101" pitchFamily="49" charset="-122"/>
              </a:rPr>
              <a:t>《</a:t>
            </a:r>
            <a:r>
              <a:rPr lang="zh-CN" altLang="en-US" sz="3200" b="1" smtClean="0">
                <a:solidFill>
                  <a:schemeClr val="bg1"/>
                </a:solidFill>
                <a:latin typeface="楷体" panose="02010609060101010101" pitchFamily="49" charset="-122"/>
                <a:ea typeface="楷体" panose="02010609060101010101" pitchFamily="49" charset="-122"/>
              </a:rPr>
              <a:t>美国社会保障制度的发展</a:t>
            </a:r>
            <a:r>
              <a:rPr lang="en-US" altLang="zh-CN" sz="3200" b="1" smtClean="0">
                <a:solidFill>
                  <a:schemeClr val="bg1"/>
                </a:solidFill>
                <a:latin typeface="楷体" panose="02010609060101010101" pitchFamily="49" charset="-122"/>
                <a:ea typeface="楷体" panose="02010609060101010101" pitchFamily="49" charset="-122"/>
              </a:rPr>
              <a:t>》</a:t>
            </a:r>
            <a:endParaRPr lang="en-US" altLang="zh-CN" sz="3200" b="1" smtClean="0">
              <a:solidFill>
                <a:schemeClr val="bg1"/>
              </a:solidFill>
              <a:latin typeface="楷体" panose="02010609060101010101" pitchFamily="49" charset="-122"/>
              <a:ea typeface="楷体" panose="02010609060101010101" pitchFamily="49" charset="-122"/>
            </a:endParaRPr>
          </a:p>
        </p:txBody>
      </p:sp>
      <p:sp>
        <p:nvSpPr>
          <p:cNvPr id="5" name="Rectangle 29"/>
          <p:cNvSpPr>
            <a:spLocks noChangeArrowheads="1"/>
          </p:cNvSpPr>
          <p:nvPr/>
        </p:nvSpPr>
        <p:spPr bwMode="auto">
          <a:xfrm>
            <a:off x="247711" y="4453730"/>
            <a:ext cx="8424862" cy="2377574"/>
          </a:xfrm>
          <a:prstGeom prst="rect">
            <a:avLst/>
          </a:prstGeom>
          <a:noFill/>
          <a:ln w="19050" algn="ctr">
            <a:solidFill>
              <a:srgbClr val="333300"/>
            </a:solidFill>
            <a:miter lim="800000"/>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0"/>
              </a:spcBef>
              <a:spcAft>
                <a:spcPct val="0"/>
              </a:spcAft>
            </a:pPr>
            <a:r>
              <a:rPr lang="en-US" altLang="zh-CN" sz="3200" b="1" smtClean="0">
                <a:solidFill>
                  <a:schemeClr val="bg1"/>
                </a:solidFill>
                <a:latin typeface="黑体" panose="02010609060101010101" pitchFamily="49" charset="-122"/>
                <a:ea typeface="黑体" panose="02010609060101010101" pitchFamily="49" charset="-122"/>
              </a:rPr>
              <a:t>   </a:t>
            </a:r>
            <a:r>
              <a:rPr lang="zh-CN" altLang="en-US" sz="3200" b="1">
                <a:solidFill>
                  <a:schemeClr val="bg1"/>
                </a:solidFill>
                <a:latin typeface="楷体" panose="02010609060101010101" pitchFamily="49" charset="-122"/>
                <a:ea typeface="楷体" panose="02010609060101010101" pitchFamily="49" charset="-122"/>
              </a:rPr>
              <a:t> </a:t>
            </a:r>
            <a:r>
              <a:rPr lang="zh-CN" altLang="en-US" sz="3200" b="1" smtClean="0">
                <a:solidFill>
                  <a:schemeClr val="bg1"/>
                </a:solidFill>
                <a:latin typeface="楷体" panose="02010609060101010101" pitchFamily="49" charset="-122"/>
                <a:ea typeface="楷体" panose="02010609060101010101" pitchFamily="49" charset="-122"/>
              </a:rPr>
              <a:t>材料四：加强</a:t>
            </a:r>
            <a:r>
              <a:rPr lang="zh-CN" altLang="en-US" sz="3200" b="1">
                <a:solidFill>
                  <a:schemeClr val="bg1"/>
                </a:solidFill>
                <a:latin typeface="楷体" panose="02010609060101010101" pitchFamily="49" charset="-122"/>
                <a:ea typeface="楷体" panose="02010609060101010101" pitchFamily="49" charset="-122"/>
              </a:rPr>
              <a:t>国家对经济的干预，采取措施增加公共开支，降低利率，刺激投资和消费，以提高有效需求，实现充分就业</a:t>
            </a:r>
            <a:r>
              <a:rPr lang="en-US" altLang="zh-CN" sz="3200" b="1">
                <a:solidFill>
                  <a:schemeClr val="bg1"/>
                </a:solidFill>
                <a:latin typeface="楷体" panose="02010609060101010101" pitchFamily="49" charset="-122"/>
                <a:ea typeface="楷体" panose="02010609060101010101" pitchFamily="49" charset="-122"/>
              </a:rPr>
              <a:t>……</a:t>
            </a:r>
            <a:endParaRPr lang="en-US" altLang="zh-CN" sz="3200" b="1">
              <a:solidFill>
                <a:schemeClr val="bg1"/>
              </a:solidFill>
              <a:latin typeface="楷体" panose="02010609060101010101" pitchFamily="49" charset="-122"/>
              <a:ea typeface="楷体" panose="02010609060101010101" pitchFamily="49" charset="-122"/>
            </a:endParaRPr>
          </a:p>
          <a:p>
            <a:pPr fontAlgn="base">
              <a:lnSpc>
                <a:spcPct val="120000"/>
              </a:lnSpc>
              <a:spcBef>
                <a:spcPct val="0"/>
              </a:spcBef>
              <a:spcAft>
                <a:spcPct val="0"/>
              </a:spcAft>
            </a:pPr>
            <a:r>
              <a:rPr lang="en-US" altLang="zh-CN" sz="3200" b="1">
                <a:solidFill>
                  <a:schemeClr val="bg1"/>
                </a:solidFill>
                <a:latin typeface="楷体" panose="02010609060101010101" pitchFamily="49" charset="-122"/>
                <a:ea typeface="楷体" panose="02010609060101010101" pitchFamily="49" charset="-122"/>
              </a:rPr>
              <a:t>  </a:t>
            </a:r>
            <a:r>
              <a:rPr lang="en-US" altLang="zh-CN" sz="3200" b="1" smtClean="0">
                <a:solidFill>
                  <a:schemeClr val="bg1"/>
                </a:solidFill>
                <a:latin typeface="楷体" panose="02010609060101010101" pitchFamily="49" charset="-122"/>
                <a:ea typeface="楷体" panose="02010609060101010101" pitchFamily="49" charset="-122"/>
              </a:rPr>
              <a:t>——</a:t>
            </a:r>
            <a:r>
              <a:rPr lang="zh-CN" altLang="en-US" sz="3200" b="1" smtClean="0">
                <a:solidFill>
                  <a:schemeClr val="bg1"/>
                </a:solidFill>
                <a:latin typeface="楷体" panose="02010609060101010101" pitchFamily="49" charset="-122"/>
                <a:ea typeface="楷体" panose="02010609060101010101" pitchFamily="49" charset="-122"/>
              </a:rPr>
              <a:t>凯恩斯</a:t>
            </a:r>
            <a:r>
              <a:rPr lang="en-US" altLang="zh-CN" sz="3200" b="1" smtClean="0">
                <a:solidFill>
                  <a:schemeClr val="bg1"/>
                </a:solidFill>
                <a:latin typeface="楷体" panose="02010609060101010101" pitchFamily="49" charset="-122"/>
                <a:ea typeface="楷体" panose="02010609060101010101" pitchFamily="49" charset="-122"/>
              </a:rPr>
              <a:t>《</a:t>
            </a:r>
            <a:r>
              <a:rPr lang="zh-CN" altLang="en-US" sz="3200" b="1">
                <a:solidFill>
                  <a:schemeClr val="bg1"/>
                </a:solidFill>
                <a:latin typeface="楷体" panose="02010609060101010101" pitchFamily="49" charset="-122"/>
                <a:ea typeface="楷体" panose="02010609060101010101" pitchFamily="49" charset="-122"/>
              </a:rPr>
              <a:t>就业、利息和货币通论</a:t>
            </a:r>
            <a:r>
              <a:rPr lang="en-US" altLang="zh-CN" sz="3200" b="1">
                <a:solidFill>
                  <a:schemeClr val="bg1"/>
                </a:solidFill>
                <a:latin typeface="楷体" panose="02010609060101010101" pitchFamily="49" charset="-122"/>
                <a:ea typeface="楷体" panose="02010609060101010101" pitchFamily="49" charset="-122"/>
              </a:rPr>
              <a:t>》</a:t>
            </a:r>
            <a:endParaRPr lang="en-US" altLang="zh-CN" sz="3200" b="1" smtClean="0">
              <a:solidFill>
                <a:schemeClr val="bg1"/>
              </a:solidFill>
              <a:latin typeface="楷体" panose="02010609060101010101" pitchFamily="49" charset="-122"/>
              <a:ea typeface="楷体" panose="02010609060101010101" pitchFamily="49" charset="-122"/>
            </a:endParaRPr>
          </a:p>
        </p:txBody>
      </p:sp>
      <p:sp>
        <p:nvSpPr>
          <p:cNvPr id="6" name="圆角矩形 5"/>
          <p:cNvSpPr/>
          <p:nvPr/>
        </p:nvSpPr>
        <p:spPr>
          <a:xfrm>
            <a:off x="251520" y="1772816"/>
            <a:ext cx="8784976" cy="108012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smtClean="0">
                <a:solidFill>
                  <a:schemeClr val="bg1"/>
                </a:solidFill>
                <a:latin typeface="宋体" panose="02010600030101010101" pitchFamily="2" charset="-122"/>
                <a:ea typeface="宋体" panose="02010600030101010101" pitchFamily="2" charset="-122"/>
              </a:rPr>
              <a:t>④ </a:t>
            </a:r>
            <a:r>
              <a:rPr lang="zh-CN" altLang="en-US" sz="3600" b="1" smtClean="0">
                <a:solidFill>
                  <a:schemeClr val="bg1"/>
                </a:solidFill>
                <a:latin typeface="楷体" panose="02010609060101010101" pitchFamily="49" charset="-122"/>
                <a:ea typeface="楷体" panose="02010609060101010101" pitchFamily="49" charset="-122"/>
              </a:rPr>
              <a:t>观念变化：失业、贫困不仅是个人问题</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8" name="圆角矩形 7"/>
          <p:cNvSpPr/>
          <p:nvPr/>
        </p:nvSpPr>
        <p:spPr>
          <a:xfrm>
            <a:off x="251520" y="5102457"/>
            <a:ext cx="8640960" cy="108012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solidFill>
                  <a:schemeClr val="bg1"/>
                </a:solidFill>
                <a:latin typeface="宋体" panose="02010600030101010101" pitchFamily="2" charset="-122"/>
                <a:ea typeface="宋体" panose="02010600030101010101" pitchFamily="2" charset="-122"/>
              </a:rPr>
              <a:t>⑤</a:t>
            </a:r>
            <a:r>
              <a:rPr lang="zh-CN" altLang="en-US" sz="3600" b="1" smtClean="0">
                <a:solidFill>
                  <a:schemeClr val="bg1"/>
                </a:solidFill>
                <a:latin typeface="楷体" panose="02010609060101010101" pitchFamily="49" charset="-122"/>
                <a:ea typeface="楷体" panose="02010609060101010101" pitchFamily="49" charset="-122"/>
              </a:rPr>
              <a:t>理论支撑：凯恩斯主义</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normAutofit/>
          </a:bodyPr>
          <a:lstStyle/>
          <a:p>
            <a:pPr marL="0" indent="0">
              <a:buNone/>
            </a:pPr>
            <a:r>
              <a:rPr lang="en-US" altLang="zh-CN" sz="3600" b="1" smtClean="0">
                <a:solidFill>
                  <a:srgbClr val="FFFF00"/>
                </a:solidFill>
                <a:latin typeface="黑体" panose="02010609060101010101" pitchFamily="49" charset="-122"/>
                <a:ea typeface="黑体" panose="02010609060101010101" pitchFamily="49" charset="-122"/>
              </a:rPr>
              <a:t>2</a:t>
            </a:r>
            <a:r>
              <a:rPr lang="zh-CN" altLang="en-US" sz="3600" b="1" smtClean="0">
                <a:solidFill>
                  <a:srgbClr val="FFFF00"/>
                </a:solidFill>
                <a:latin typeface="黑体" panose="02010609060101010101" pitchFamily="49" charset="-122"/>
                <a:ea typeface="黑体" panose="02010609060101010101" pitchFamily="49" charset="-122"/>
              </a:rPr>
              <a:t>）主要内容</a:t>
            </a:r>
            <a:endParaRPr lang="en-US" altLang="zh-CN" sz="3600" b="1" smtClean="0">
              <a:solidFill>
                <a:srgbClr val="FFFF00"/>
              </a:solidFill>
              <a:latin typeface="黑体" panose="02010609060101010101" pitchFamily="49" charset="-122"/>
              <a:ea typeface="黑体" panose="02010609060101010101" pitchFamily="49" charset="-122"/>
            </a:endParaRPr>
          </a:p>
          <a:p>
            <a:pPr marL="0" indent="0">
              <a:buNone/>
            </a:pPr>
            <a:r>
              <a:rPr lang="en-US" altLang="zh-CN" sz="3600" b="1">
                <a:solidFill>
                  <a:srgbClr val="FFFF00"/>
                </a:solidFill>
                <a:latin typeface="黑体" panose="02010609060101010101" pitchFamily="49" charset="-122"/>
                <a:ea typeface="黑体" panose="02010609060101010101" pitchFamily="49" charset="-122"/>
              </a:rPr>
              <a:t> </a:t>
            </a:r>
            <a:endParaRPr lang="zh-CN" altLang="en-US" sz="3600" b="1">
              <a:solidFill>
                <a:srgbClr val="FFFF00"/>
              </a:solidFill>
              <a:latin typeface="黑体" panose="02010609060101010101" pitchFamily="49" charset="-122"/>
              <a:ea typeface="黑体" panose="02010609060101010101" pitchFamily="49" charset="-122"/>
            </a:endParaRPr>
          </a:p>
        </p:txBody>
      </p:sp>
      <p:sp>
        <p:nvSpPr>
          <p:cNvPr id="4"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a:solidFill>
                  <a:srgbClr val="FFFF00"/>
                </a:solidFill>
                <a:latin typeface="黑体" panose="02010609060101010101" pitchFamily="49" charset="-122"/>
                <a:ea typeface="黑体" panose="02010609060101010101" pitchFamily="49" charset="-122"/>
              </a:rPr>
              <a:t>二</a:t>
            </a:r>
            <a:r>
              <a:rPr lang="zh-CN" altLang="en-US" b="1" smtClean="0">
                <a:solidFill>
                  <a:srgbClr val="FFFF00"/>
                </a:solidFill>
                <a:latin typeface="黑体" panose="02010609060101010101" pitchFamily="49" charset="-122"/>
                <a:ea typeface="黑体" panose="02010609060101010101" pitchFamily="49" charset="-122"/>
              </a:rPr>
              <a:t>战后：福利国家的建立</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Group 4"/>
          <p:cNvGraphicFramePr>
            <a:graphicFrameLocks noGrp="1"/>
          </p:cNvGraphicFramePr>
          <p:nvPr/>
        </p:nvGraphicFramePr>
        <p:xfrm>
          <a:off x="173594" y="1052736"/>
          <a:ext cx="8640762" cy="5638830"/>
        </p:xfrm>
        <a:graphic>
          <a:graphicData uri="http://schemas.openxmlformats.org/drawingml/2006/table">
            <a:tbl>
              <a:tblPr/>
              <a:tblGrid>
                <a:gridCol w="3279115"/>
                <a:gridCol w="5361647"/>
              </a:tblGrid>
              <a:tr h="1636446">
                <a:tc rowSpan="3">
                  <a:txBody>
                    <a:bodyPr vert="horz" wrap="square"/>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3200" b="1" i="0" u="none" strike="noStrike" cap="none" normalizeH="0" baseline="0" smtClean="0">
                          <a:ln>
                            <a:noFill/>
                          </a:ln>
                          <a:solidFill>
                            <a:srgbClr val="FFFF00"/>
                          </a:solidFill>
                          <a:effectLst/>
                          <a:latin typeface="楷体" panose="02010609060101010101" pitchFamily="49" charset="-122"/>
                          <a:ea typeface="楷体" panose="02010609060101010101" pitchFamily="49" charset="-122"/>
                        </a:rPr>
                        <a:t>养老金</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：由普遍养老金和附加养老金两部分组成。普遍养老金每人每年约为</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24100</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瑞典克朗。附加养老金金额以其一生收入的多少和纳税情况评算</a:t>
                      </a:r>
                      <a:endPar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3200" b="1" i="0" u="none" strike="noStrike" cap="none" normalizeH="0" baseline="0" smtClean="0">
                          <a:ln>
                            <a:noFill/>
                          </a:ln>
                          <a:solidFill>
                            <a:srgbClr val="FFFF00"/>
                          </a:solidFill>
                          <a:effectLst/>
                          <a:latin typeface="楷体" panose="02010609060101010101" pitchFamily="49" charset="-122"/>
                          <a:ea typeface="楷体" panose="02010609060101010101" pitchFamily="49" charset="-122"/>
                        </a:rPr>
                        <a:t>父母保险及儿童护理</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：产妇休产假可领取产假补贴，孩子入托费</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90%</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由国家负担，</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16</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周岁前可领取儿童补贴</a:t>
                      </a:r>
                      <a:endPar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48139">
                <a:tc vMerge="1">
                  <a:txBody>
                    <a:bodyPr vert="horz" wrap="square"/>
                    <a:lstStyle/>
                    <a:p/>
                  </a:txBody>
                  <a:tcPr/>
                </a:tc>
                <a:tc>
                  <a:txBody>
                    <a:bodyPr vert="horz" wrap="square"/>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3200" b="1" i="0" u="none" strike="noStrike" cap="none" normalizeH="0" baseline="0" smtClean="0">
                          <a:ln>
                            <a:noFill/>
                          </a:ln>
                          <a:solidFill>
                            <a:srgbClr val="FFFF00"/>
                          </a:solidFill>
                          <a:effectLst/>
                          <a:latin typeface="楷体" panose="02010609060101010101" pitchFamily="49" charset="-122"/>
                          <a:ea typeface="楷体" panose="02010609060101010101" pitchFamily="49" charset="-122"/>
                        </a:rPr>
                        <a:t>医疗保险</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：病人享受病假补助，瑞典公民都享受公费医疗，超出规定金额部分可享受</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50%</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90%</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补贴</a:t>
                      </a:r>
                      <a:endPar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59832">
                <a:tc vMerge="1">
                  <a:txBody>
                    <a:bodyPr vert="horz" wrap="square"/>
                    <a:lstStyle/>
                    <a:p/>
                  </a:txBody>
                  <a:tcPr/>
                </a:tc>
                <a:tc>
                  <a:txBody>
                    <a:bodyPr vert="horz" wrap="square"/>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3200" b="1" i="0" u="none" strike="noStrike" cap="none" normalizeH="0" baseline="0" smtClean="0">
                          <a:ln>
                            <a:noFill/>
                          </a:ln>
                          <a:solidFill>
                            <a:srgbClr val="FFFF00"/>
                          </a:solidFill>
                          <a:effectLst/>
                          <a:latin typeface="楷体" panose="02010609060101010101" pitchFamily="49" charset="-122"/>
                          <a:ea typeface="楷体" panose="02010609060101010101" pitchFamily="49" charset="-122"/>
                        </a:rPr>
                        <a:t>失业补贴</a:t>
                      </a:r>
                      <a:r>
                        <a:rPr kumimoji="0" lang="zh-CN" altLang="en-US"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：瑞典失业者都可以领取失业救济，金额为原工资</a:t>
                      </a:r>
                      <a:r>
                        <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rPr>
                        <a:t>75%</a:t>
                      </a:r>
                      <a:endParaRPr kumimoji="0" lang="en-US" altLang="zh-CN" sz="3200" b="1" i="0" u="none" strike="noStrike" cap="none" normalizeH="0" baseline="0" smtClean="0">
                        <a:ln>
                          <a:noFill/>
                        </a:ln>
                        <a:solidFill>
                          <a:schemeClr val="bg1"/>
                        </a:solidFill>
                        <a:effectLst/>
                        <a:latin typeface="楷体" panose="02010609060101010101" pitchFamily="49" charset="-122"/>
                        <a:ea typeface="楷体" panose="02010609060101010101" pitchFamily="49" charset="-122"/>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 name="Rectangle 70"/>
          <p:cNvSpPr>
            <a:spLocks noChangeArrowheads="1"/>
          </p:cNvSpPr>
          <p:nvPr/>
        </p:nvSpPr>
        <p:spPr bwMode="auto">
          <a:xfrm>
            <a:off x="161762" y="188640"/>
            <a:ext cx="7146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2800" b="1">
                <a:solidFill>
                  <a:schemeClr val="bg1"/>
                </a:solidFill>
                <a:latin typeface="楷体" panose="02010609060101010101" pitchFamily="49" charset="-122"/>
                <a:ea typeface="楷体" panose="02010609060101010101" pitchFamily="49" charset="-122"/>
              </a:rPr>
              <a:t>以</a:t>
            </a:r>
            <a:r>
              <a:rPr lang="zh-CN" altLang="en-US" sz="3600" b="1" smtClean="0">
                <a:solidFill>
                  <a:schemeClr val="bg1"/>
                </a:solidFill>
                <a:latin typeface="楷体" panose="02010609060101010101" pitchFamily="49" charset="-122"/>
                <a:ea typeface="楷体" panose="02010609060101010101" pitchFamily="49" charset="-122"/>
              </a:rPr>
              <a:t>瑞典为例，福利国家的福利体系</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8" name="圆角矩形 7"/>
          <p:cNvSpPr/>
          <p:nvPr/>
        </p:nvSpPr>
        <p:spPr>
          <a:xfrm>
            <a:off x="323528" y="1412776"/>
            <a:ext cx="8640960" cy="4176464"/>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smtClean="0">
                <a:solidFill>
                  <a:schemeClr val="bg1"/>
                </a:solidFill>
                <a:latin typeface="楷体" panose="02010609060101010101" pitchFamily="49" charset="-122"/>
                <a:ea typeface="楷体" panose="02010609060101010101" pitchFamily="49" charset="-122"/>
              </a:rPr>
              <a:t>特点：</a:t>
            </a:r>
            <a:endParaRPr lang="en-US" altLang="zh-CN" sz="3600" b="1" smtClean="0">
              <a:solidFill>
                <a:schemeClr val="bg1"/>
              </a:solidFill>
              <a:latin typeface="楷体" panose="02010609060101010101" pitchFamily="49" charset="-122"/>
              <a:ea typeface="楷体" panose="02010609060101010101" pitchFamily="49" charset="-122"/>
            </a:endParaRPr>
          </a:p>
          <a:p>
            <a:pPr marL="742950" indent="-742950">
              <a:buAutoNum type="arabicPeriod"/>
            </a:pPr>
            <a:r>
              <a:rPr lang="zh-CN" altLang="en-US" sz="3600" b="1" smtClean="0">
                <a:solidFill>
                  <a:schemeClr val="bg1"/>
                </a:solidFill>
                <a:latin typeface="楷体" panose="02010609060101010101" pitchFamily="49" charset="-122"/>
                <a:ea typeface="楷体" panose="02010609060101010101" pitchFamily="49" charset="-122"/>
              </a:rPr>
              <a:t>覆盖面</a:t>
            </a:r>
            <a:r>
              <a:rPr lang="zh-CN" altLang="en-US" sz="3600" b="1">
                <a:solidFill>
                  <a:schemeClr val="bg1"/>
                </a:solidFill>
                <a:latin typeface="楷体" panose="02010609060101010101" pitchFamily="49" charset="-122"/>
                <a:ea typeface="楷体" panose="02010609060101010101" pitchFamily="49" charset="-122"/>
              </a:rPr>
              <a:t>广。涉及生、老、病、死、伤、残、孤、寡、失业和教育等各个</a:t>
            </a:r>
            <a:r>
              <a:rPr lang="zh-CN" altLang="en-US" sz="3600" b="1" smtClean="0">
                <a:solidFill>
                  <a:schemeClr val="bg1"/>
                </a:solidFill>
                <a:latin typeface="楷体" panose="02010609060101010101" pitchFamily="49" charset="-122"/>
                <a:ea typeface="楷体" panose="02010609060101010101" pitchFamily="49" charset="-122"/>
              </a:rPr>
              <a:t>方面</a:t>
            </a:r>
            <a:endParaRPr lang="en-US" altLang="zh-CN" sz="3600" b="1" smtClean="0">
              <a:solidFill>
                <a:schemeClr val="bg1"/>
              </a:solidFill>
              <a:latin typeface="楷体" panose="02010609060101010101" pitchFamily="49" charset="-122"/>
              <a:ea typeface="楷体" panose="02010609060101010101" pitchFamily="49" charset="-122"/>
            </a:endParaRPr>
          </a:p>
          <a:p>
            <a:pPr marL="742950" indent="-742950">
              <a:buAutoNum type="arabicPeriod"/>
            </a:pPr>
            <a:r>
              <a:rPr lang="zh-CN" altLang="en-US" sz="3600" b="1" smtClean="0">
                <a:solidFill>
                  <a:schemeClr val="bg1"/>
                </a:solidFill>
                <a:latin typeface="楷体" panose="02010609060101010101" pitchFamily="49" charset="-122"/>
                <a:ea typeface="楷体" panose="02010609060101010101" pitchFamily="49" charset="-122"/>
              </a:rPr>
              <a:t>持续时间</a:t>
            </a:r>
            <a:r>
              <a:rPr lang="zh-CN" altLang="en-US" sz="3600" b="1">
                <a:solidFill>
                  <a:schemeClr val="bg1"/>
                </a:solidFill>
                <a:latin typeface="楷体" panose="02010609060101010101" pitchFamily="49" charset="-122"/>
                <a:ea typeface="楷体" panose="02010609060101010101" pitchFamily="49" charset="-122"/>
              </a:rPr>
              <a:t>长，从摇篮到坟墓的福利</a:t>
            </a:r>
            <a:r>
              <a:rPr lang="zh-CN" altLang="en-US" sz="3600" b="1" smtClean="0">
                <a:solidFill>
                  <a:schemeClr val="bg1"/>
                </a:solidFill>
                <a:latin typeface="楷体" panose="02010609060101010101" pitchFamily="49" charset="-122"/>
                <a:ea typeface="楷体" panose="02010609060101010101" pitchFamily="49" charset="-122"/>
              </a:rPr>
              <a:t>。</a:t>
            </a:r>
            <a:endParaRPr lang="en-US" altLang="zh-CN" sz="3600" b="1" smtClean="0">
              <a:solidFill>
                <a:schemeClr val="bg1"/>
              </a:solidFill>
              <a:latin typeface="楷体" panose="02010609060101010101" pitchFamily="49" charset="-122"/>
              <a:ea typeface="楷体" panose="02010609060101010101" pitchFamily="49" charset="-122"/>
            </a:endParaRPr>
          </a:p>
          <a:p>
            <a:r>
              <a:rPr lang="en-US" altLang="zh-CN" sz="3600" b="1" smtClean="0">
                <a:solidFill>
                  <a:schemeClr val="bg1"/>
                </a:solidFill>
                <a:latin typeface="楷体" panose="02010609060101010101" pitchFamily="49" charset="-122"/>
                <a:ea typeface="楷体" panose="02010609060101010101" pitchFamily="49" charset="-122"/>
              </a:rPr>
              <a:t>3. </a:t>
            </a:r>
            <a:r>
              <a:rPr lang="zh-CN" altLang="en-US" sz="3600" b="1" smtClean="0">
                <a:solidFill>
                  <a:schemeClr val="bg1"/>
                </a:solidFill>
                <a:latin typeface="楷体" panose="02010609060101010101" pitchFamily="49" charset="-122"/>
                <a:ea typeface="楷体" panose="02010609060101010101" pitchFamily="49" charset="-122"/>
              </a:rPr>
              <a:t>福利</a:t>
            </a:r>
            <a:r>
              <a:rPr lang="zh-CN" altLang="en-US" sz="3600" b="1">
                <a:solidFill>
                  <a:schemeClr val="bg1"/>
                </a:solidFill>
                <a:latin typeface="楷体" panose="02010609060101010101" pitchFamily="49" charset="-122"/>
                <a:ea typeface="楷体" panose="02010609060101010101" pitchFamily="49" charset="-122"/>
              </a:rPr>
              <a:t>政策优厚。</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95536" y="1556792"/>
            <a:ext cx="8568952" cy="5301208"/>
          </a:xfrm>
        </p:spPr>
        <p:txBody>
          <a:bodyPr>
            <a:normAutofit/>
          </a:bodyPr>
          <a:lstStyle/>
          <a:p>
            <a:pPr marL="0" indent="0">
              <a:buNone/>
            </a:pPr>
            <a:r>
              <a:rPr lang="en-US" altLang="zh-CN" sz="3600" b="1" smtClean="0">
                <a:solidFill>
                  <a:srgbClr val="FFFF00"/>
                </a:solidFill>
                <a:latin typeface="黑体" panose="02010609060101010101" pitchFamily="49" charset="-122"/>
                <a:ea typeface="黑体" panose="02010609060101010101" pitchFamily="49" charset="-122"/>
              </a:rPr>
              <a:t>3</a:t>
            </a:r>
            <a:r>
              <a:rPr lang="zh-CN" altLang="en-US" sz="3600" b="1" smtClean="0">
                <a:solidFill>
                  <a:srgbClr val="FFFF00"/>
                </a:solidFill>
                <a:latin typeface="黑体" panose="02010609060101010101" pitchFamily="49" charset="-122"/>
                <a:ea typeface="黑体" panose="02010609060101010101" pitchFamily="49" charset="-122"/>
              </a:rPr>
              <a:t>）评价</a:t>
            </a:r>
            <a:endParaRPr lang="en-US" altLang="zh-CN" sz="3600" b="1" smtClean="0">
              <a:solidFill>
                <a:srgbClr val="FFFF00"/>
              </a:solidFill>
              <a:latin typeface="黑体" panose="02010609060101010101" pitchFamily="49" charset="-122"/>
              <a:ea typeface="黑体" panose="02010609060101010101" pitchFamily="49" charset="-122"/>
            </a:endParaRPr>
          </a:p>
          <a:p>
            <a:pPr marL="0" indent="0">
              <a:buNone/>
            </a:pPr>
            <a:r>
              <a:rPr lang="zh-CN" altLang="zh-CN" sz="3600" b="1" smtClean="0">
                <a:solidFill>
                  <a:srgbClr val="FFFF00"/>
                </a:solidFill>
                <a:latin typeface="黑体" panose="02010609060101010101" pitchFamily="49" charset="-122"/>
                <a:ea typeface="黑体" panose="02010609060101010101" pitchFamily="49" charset="-122"/>
              </a:rPr>
              <a:t>①</a:t>
            </a:r>
            <a:r>
              <a:rPr lang="zh-CN" altLang="en-US" sz="3600" b="1">
                <a:solidFill>
                  <a:srgbClr val="FFFF00"/>
                </a:solidFill>
                <a:latin typeface="黑体" panose="02010609060101010101" pitchFamily="49" charset="-122"/>
                <a:ea typeface="黑体" panose="02010609060101010101" pitchFamily="49" charset="-122"/>
              </a:rPr>
              <a:t>本质：</a:t>
            </a:r>
            <a:r>
              <a:rPr lang="zh-CN" altLang="en-US" sz="3600" b="1">
                <a:solidFill>
                  <a:schemeClr val="bg1"/>
                </a:solidFill>
                <a:latin typeface="黑体" panose="02010609060101010101" pitchFamily="49" charset="-122"/>
                <a:ea typeface="黑体" panose="02010609060101010101" pitchFamily="49" charset="-122"/>
              </a:rPr>
              <a:t>国家运用社会保障和社会服务开支，来</a:t>
            </a:r>
            <a:r>
              <a:rPr lang="zh-CN" altLang="en-US" sz="3600" b="1">
                <a:solidFill>
                  <a:srgbClr val="FFC000"/>
                </a:solidFill>
                <a:latin typeface="黑体" panose="02010609060101010101" pitchFamily="49" charset="-122"/>
                <a:ea typeface="黑体" panose="02010609060101010101" pitchFamily="49" charset="-122"/>
              </a:rPr>
              <a:t>保障个人和家庭的最低收入</a:t>
            </a:r>
            <a:r>
              <a:rPr lang="zh-CN" altLang="en-US" sz="3600" b="1">
                <a:solidFill>
                  <a:schemeClr val="bg1"/>
                </a:solidFill>
                <a:latin typeface="黑体" panose="02010609060101010101" pitchFamily="49" charset="-122"/>
                <a:ea typeface="黑体" panose="02010609060101010101" pitchFamily="49" charset="-122"/>
              </a:rPr>
              <a:t>，</a:t>
            </a:r>
            <a:r>
              <a:rPr lang="zh-CN" altLang="en-US" sz="3600" b="1">
                <a:solidFill>
                  <a:srgbClr val="FFC000"/>
                </a:solidFill>
                <a:latin typeface="黑体" panose="02010609060101010101" pitchFamily="49" charset="-122"/>
                <a:ea typeface="黑体" panose="02010609060101010101" pitchFamily="49" charset="-122"/>
              </a:rPr>
              <a:t>保障其经济安全</a:t>
            </a:r>
            <a:r>
              <a:rPr lang="zh-CN" altLang="en-US" sz="3600" b="1">
                <a:solidFill>
                  <a:schemeClr val="bg1"/>
                </a:solidFill>
                <a:latin typeface="黑体" panose="02010609060101010101" pitchFamily="49" charset="-122"/>
                <a:ea typeface="黑体" panose="02010609060101010101" pitchFamily="49" charset="-122"/>
              </a:rPr>
              <a:t>，并保证所有公民能享受到较好的社会服务</a:t>
            </a:r>
            <a:r>
              <a:rPr lang="zh-CN" altLang="en-US" sz="3600" b="1" smtClean="0">
                <a:solidFill>
                  <a:schemeClr val="bg1"/>
                </a:solidFill>
                <a:latin typeface="黑体" panose="02010609060101010101" pitchFamily="49" charset="-122"/>
                <a:ea typeface="黑体" panose="02010609060101010101" pitchFamily="49" charset="-122"/>
              </a:rPr>
              <a:t>。</a:t>
            </a:r>
            <a:endParaRPr lang="en-US" altLang="zh-CN" sz="3600" b="1" smtClean="0">
              <a:solidFill>
                <a:schemeClr val="bg1"/>
              </a:solidFill>
              <a:latin typeface="黑体" panose="02010609060101010101" pitchFamily="49" charset="-122"/>
              <a:ea typeface="黑体" panose="02010609060101010101" pitchFamily="49" charset="-122"/>
            </a:endParaRPr>
          </a:p>
          <a:p>
            <a:pPr marL="0" indent="0">
              <a:buNone/>
            </a:pPr>
            <a:r>
              <a:rPr lang="zh-CN" altLang="zh-CN" sz="3600" b="1" smtClean="0">
                <a:solidFill>
                  <a:srgbClr val="FFC000"/>
                </a:solidFill>
                <a:latin typeface="黑体" panose="02010609060101010101" pitchFamily="49" charset="-122"/>
                <a:ea typeface="黑体" panose="02010609060101010101" pitchFamily="49" charset="-122"/>
              </a:rPr>
              <a:t>②</a:t>
            </a:r>
            <a:r>
              <a:rPr lang="zh-CN" altLang="en-US" sz="3600" b="1" smtClean="0">
                <a:solidFill>
                  <a:srgbClr val="FFC000"/>
                </a:solidFill>
                <a:latin typeface="宋体" panose="02010600030101010101" pitchFamily="2" charset="-122"/>
                <a:ea typeface="宋体" panose="02010600030101010101" pitchFamily="2" charset="-122"/>
              </a:rPr>
              <a:t>积极</a:t>
            </a:r>
            <a:r>
              <a:rPr lang="zh-CN" altLang="en-US" sz="3600" b="1">
                <a:solidFill>
                  <a:srgbClr val="FFC000"/>
                </a:solidFill>
                <a:latin typeface="宋体" panose="02010600030101010101" pitchFamily="2" charset="-122"/>
              </a:rPr>
              <a:t>影响：</a:t>
            </a:r>
            <a:r>
              <a:rPr lang="zh-CN" altLang="en-US" sz="3600" b="1">
                <a:solidFill>
                  <a:schemeClr val="bg1"/>
                </a:solidFill>
                <a:latin typeface="宋体" panose="02010600030101010101" pitchFamily="2" charset="-122"/>
              </a:rPr>
              <a:t>缩小贫富差距</a:t>
            </a:r>
            <a:r>
              <a:rPr lang="zh-CN" altLang="en-US" sz="3600" b="1" smtClean="0">
                <a:solidFill>
                  <a:schemeClr val="bg1"/>
                </a:solidFill>
                <a:latin typeface="宋体" panose="02010600030101010101" pitchFamily="2" charset="-122"/>
              </a:rPr>
              <a:t>，缓和社会矛盾，</a:t>
            </a:r>
            <a:r>
              <a:rPr lang="zh-CN" altLang="en-US" sz="3600" b="1">
                <a:solidFill>
                  <a:schemeClr val="bg1"/>
                </a:solidFill>
                <a:latin typeface="宋体" panose="02010600030101010101" pitchFamily="2" charset="-122"/>
              </a:rPr>
              <a:t>保障经济安全。</a:t>
            </a:r>
            <a:endParaRPr lang="zh-CN" altLang="en-US" sz="3600" b="1">
              <a:solidFill>
                <a:schemeClr val="bg1"/>
              </a:solidFill>
              <a:latin typeface="宋体" panose="02010600030101010101" pitchFamily="2" charset="-122"/>
            </a:endParaRPr>
          </a:p>
          <a:p>
            <a:pPr marL="0" indent="0">
              <a:buNone/>
            </a:pPr>
            <a:endParaRPr lang="zh-CN" altLang="en-US" sz="3600" b="1">
              <a:solidFill>
                <a:srgbClr val="FFC000"/>
              </a:solidFill>
              <a:latin typeface="黑体" panose="02010609060101010101" pitchFamily="49" charset="-122"/>
              <a:ea typeface="黑体" panose="02010609060101010101" pitchFamily="49" charset="-122"/>
            </a:endParaRPr>
          </a:p>
        </p:txBody>
      </p:sp>
      <p:sp>
        <p:nvSpPr>
          <p:cNvPr id="4" name="标题 1"/>
          <p:cNvSpPr>
            <a:spLocks noGrp="1"/>
          </p:cNvSpPr>
          <p:nvPr>
            <p:ph type="title"/>
          </p:nvPr>
        </p:nvSpPr>
        <p:spPr/>
        <p:txBody>
          <a:bodyPr/>
          <a:lstStyle/>
          <a:p>
            <a:pPr algn="l"/>
            <a:r>
              <a:rPr lang="en-US" altLang="zh-CN" b="1" smtClean="0">
                <a:solidFill>
                  <a:srgbClr val="FFFF00"/>
                </a:solidFill>
                <a:latin typeface="黑体" panose="02010609060101010101" pitchFamily="49" charset="-122"/>
                <a:ea typeface="黑体" panose="02010609060101010101" pitchFamily="49" charset="-122"/>
              </a:rPr>
              <a:t>3. </a:t>
            </a:r>
            <a:r>
              <a:rPr lang="zh-CN" altLang="en-US" b="1">
                <a:solidFill>
                  <a:srgbClr val="FFFF00"/>
                </a:solidFill>
                <a:latin typeface="黑体" panose="02010609060101010101" pitchFamily="49" charset="-122"/>
                <a:ea typeface="黑体" panose="02010609060101010101" pitchFamily="49" charset="-122"/>
              </a:rPr>
              <a:t>二</a:t>
            </a:r>
            <a:r>
              <a:rPr lang="zh-CN" altLang="en-US" b="1" smtClean="0">
                <a:solidFill>
                  <a:srgbClr val="FFFF00"/>
                </a:solidFill>
                <a:latin typeface="黑体" panose="02010609060101010101" pitchFamily="49" charset="-122"/>
                <a:ea typeface="黑体" panose="02010609060101010101" pitchFamily="49" charset="-122"/>
              </a:rPr>
              <a:t>战后：福利国家的建立</a:t>
            </a:r>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504" y="188640"/>
            <a:ext cx="8712968" cy="1143000"/>
          </a:xfrm>
        </p:spPr>
        <p:txBody>
          <a:bodyPr>
            <a:normAutofit/>
          </a:bodyPr>
          <a:lstStyle/>
          <a:p>
            <a:pPr algn="l"/>
            <a:r>
              <a:rPr lang="zh-CN" altLang="en-US" sz="2800" b="1">
                <a:solidFill>
                  <a:schemeClr val="bg1"/>
                </a:solidFill>
                <a:latin typeface="楷体" panose="02010609060101010101" pitchFamily="49" charset="-122"/>
                <a:ea typeface="楷体" panose="02010609060101010101" pitchFamily="49" charset="-122"/>
              </a:rPr>
              <a:t>英国税收与福利对家庭收入的影响（</a:t>
            </a:r>
            <a:r>
              <a:rPr lang="en-US" altLang="zh-CN" sz="2800" b="1">
                <a:solidFill>
                  <a:schemeClr val="bg1"/>
                </a:solidFill>
                <a:latin typeface="楷体" panose="02010609060101010101" pitchFamily="49" charset="-122"/>
                <a:ea typeface="楷体" panose="02010609060101010101" pitchFamily="49" charset="-122"/>
              </a:rPr>
              <a:t>1983</a:t>
            </a:r>
            <a:r>
              <a:rPr lang="zh-CN" altLang="en-US" sz="2800" b="1">
                <a:solidFill>
                  <a:schemeClr val="bg1"/>
                </a:solidFill>
                <a:latin typeface="楷体" panose="02010609060101010101" pitchFamily="49" charset="-122"/>
                <a:ea typeface="楷体" panose="02010609060101010101" pitchFamily="49" charset="-122"/>
              </a:rPr>
              <a:t>～</a:t>
            </a:r>
            <a:r>
              <a:rPr lang="en-US" altLang="zh-CN" sz="2800" b="1">
                <a:solidFill>
                  <a:schemeClr val="bg1"/>
                </a:solidFill>
                <a:latin typeface="楷体" panose="02010609060101010101" pitchFamily="49" charset="-122"/>
                <a:ea typeface="楷体" panose="02010609060101010101" pitchFamily="49" charset="-122"/>
              </a:rPr>
              <a:t>1984</a:t>
            </a:r>
            <a:r>
              <a:rPr lang="zh-CN" altLang="en-US" sz="2800" b="1">
                <a:solidFill>
                  <a:schemeClr val="bg1"/>
                </a:solidFill>
                <a:latin typeface="楷体" panose="02010609060101010101" pitchFamily="49" charset="-122"/>
                <a:ea typeface="楷体" panose="02010609060101010101" pitchFamily="49" charset="-122"/>
              </a:rPr>
              <a:t>年度）（单位：英镑）</a:t>
            </a:r>
            <a:endParaRPr lang="zh-CN" altLang="en-US" sz="2800" b="1">
              <a:solidFill>
                <a:schemeClr val="bg1"/>
              </a:solidFill>
              <a:latin typeface="楷体" panose="02010609060101010101" pitchFamily="49" charset="-122"/>
              <a:ea typeface="楷体" panose="02010609060101010101" pitchFamily="49" charset="-122"/>
            </a:endParaRPr>
          </a:p>
        </p:txBody>
      </p:sp>
      <p:sp>
        <p:nvSpPr>
          <p:cNvPr id="3" name="内容占位符 2"/>
          <p:cNvSpPr>
            <a:spLocks noGrp="1"/>
          </p:cNvSpPr>
          <p:nvPr>
            <p:ph idx="1"/>
          </p:nvPr>
        </p:nvSpPr>
        <p:spPr/>
        <p:txBody>
          <a:bodyPr/>
          <a:lstStyle/>
          <a:p>
            <a:endParaRPr lang="zh-CN" altLang="en-US"/>
          </a:p>
        </p:txBody>
      </p:sp>
      <p:sp>
        <p:nvSpPr>
          <p:cNvPr id="4" name="Rectangle 2"/>
          <p:cNvSpPr>
            <a:spLocks noChangeArrowheads="1"/>
          </p:cNvSpPr>
          <p:nvPr/>
        </p:nvSpPr>
        <p:spPr bwMode="auto">
          <a:xfrm>
            <a:off x="2771800" y="6021288"/>
            <a:ext cx="575308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00000"/>
              </a:lnSpc>
            </a:pPr>
            <a:r>
              <a:rPr lang="zh-CN" altLang="en-US" sz="3200" b="1">
                <a:solidFill>
                  <a:schemeClr val="bg1"/>
                </a:solidFill>
                <a:latin typeface="楷体" panose="02010609060101010101" pitchFamily="49" charset="-122"/>
                <a:ea typeface="楷体" panose="02010609060101010101" pitchFamily="49" charset="-122"/>
              </a:rPr>
              <a:t>他</a:t>
            </a:r>
            <a:r>
              <a:rPr lang="en-US" altLang="zh-CN" sz="3200" b="1">
                <a:solidFill>
                  <a:schemeClr val="bg1"/>
                </a:solidFill>
                <a:latin typeface="楷体" panose="02010609060101010101" pitchFamily="49" charset="-122"/>
                <a:ea typeface="楷体" panose="02010609060101010101" pitchFamily="49" charset="-122"/>
              </a:rPr>
              <a:t>24</a:t>
            </a:r>
            <a:r>
              <a:rPr lang="zh-CN" altLang="en-US" sz="3200" b="1">
                <a:solidFill>
                  <a:schemeClr val="bg1"/>
                </a:solidFill>
                <a:latin typeface="楷体" panose="02010609060101010101" pitchFamily="49" charset="-122"/>
                <a:ea typeface="楷体" panose="02010609060101010101" pitchFamily="49" charset="-122"/>
              </a:rPr>
              <a:t>年</a:t>
            </a:r>
            <a:r>
              <a:rPr lang="zh-CN" altLang="en-US" sz="3200" b="1" smtClean="0">
                <a:solidFill>
                  <a:schemeClr val="bg1"/>
                </a:solidFill>
                <a:latin typeface="楷体" panose="02010609060101010101" pitchFamily="49" charset="-122"/>
                <a:ea typeface="楷体" panose="02010609060101010101" pitchFamily="49" charset="-122"/>
              </a:rPr>
              <a:t>来</a:t>
            </a:r>
            <a:r>
              <a:rPr lang="zh-CN" altLang="en-US" sz="3600" b="1" smtClean="0">
                <a:solidFill>
                  <a:schemeClr val="bg1"/>
                </a:solidFill>
                <a:latin typeface="楷体" panose="02010609060101010101" pitchFamily="49" charset="-122"/>
                <a:ea typeface="楷体" panose="02010609060101010101" pitchFamily="49" charset="-122"/>
              </a:rPr>
              <a:t>从未</a:t>
            </a:r>
            <a:r>
              <a:rPr lang="zh-CN" altLang="en-US" sz="3200" b="1">
                <a:solidFill>
                  <a:schemeClr val="bg1"/>
                </a:solidFill>
                <a:latin typeface="楷体" panose="02010609060101010101" pitchFamily="49" charset="-122"/>
                <a:ea typeface="楷体" panose="02010609060101010101" pitchFamily="49" charset="-122"/>
              </a:rPr>
              <a:t>工作</a:t>
            </a:r>
            <a:r>
              <a:rPr lang="zh-CN" altLang="en-US" sz="3200" b="1" smtClean="0">
                <a:solidFill>
                  <a:schemeClr val="bg1"/>
                </a:solidFill>
                <a:latin typeface="楷体" panose="02010609060101010101" pitchFamily="49" charset="-122"/>
                <a:ea typeface="楷体" panose="02010609060101010101" pitchFamily="49" charset="-122"/>
              </a:rPr>
              <a:t>过</a:t>
            </a:r>
            <a:r>
              <a:rPr lang="zh-CN" altLang="en-US" sz="4000" b="1" smtClean="0">
                <a:solidFill>
                  <a:schemeClr val="bg1"/>
                </a:solidFill>
                <a:latin typeface="楷体" panose="02010609060101010101" pitchFamily="49" charset="-122"/>
                <a:ea typeface="楷体" panose="02010609060101010101" pitchFamily="49" charset="-122"/>
              </a:rPr>
              <a:t>一天</a:t>
            </a:r>
            <a:endParaRPr lang="zh-CN" altLang="en-US" sz="4000" b="1">
              <a:solidFill>
                <a:schemeClr val="bg1"/>
              </a:solidFill>
              <a:latin typeface="楷体" panose="02010609060101010101" pitchFamily="49" charset="-122"/>
              <a:ea typeface="楷体" panose="02010609060101010101" pitchFamily="49" charset="-122"/>
            </a:endParaRPr>
          </a:p>
        </p:txBody>
      </p:sp>
      <p:grpSp>
        <p:nvGrpSpPr>
          <p:cNvPr id="5" name="Group 3"/>
          <p:cNvGrpSpPr/>
          <p:nvPr/>
        </p:nvGrpSpPr>
        <p:grpSpPr>
          <a:xfrm>
            <a:off x="622932" y="3805497"/>
            <a:ext cx="1993228" cy="3052503"/>
            <a:chOff x="567" y="391"/>
            <a:chExt cx="2319" cy="3448"/>
          </a:xfrm>
        </p:grpSpPr>
        <p:pic>
          <p:nvPicPr>
            <p:cNvPr id="6" name="Picture 4" descr="06101008142790984">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7" y="391"/>
              <a:ext cx="2319" cy="34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Rectangle 5"/>
            <p:cNvSpPr>
              <a:spLocks noChangeArrowheads="1"/>
            </p:cNvSpPr>
            <p:nvPr/>
          </p:nvSpPr>
          <p:spPr bwMode="auto">
            <a:xfrm>
              <a:off x="656" y="618"/>
              <a:ext cx="689" cy="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00000"/>
                </a:lnSpc>
              </a:pPr>
              <a:r>
                <a:rPr lang="zh-CN" altLang="en-US" sz="3200" b="1">
                  <a:solidFill>
                    <a:schemeClr val="bg1"/>
                  </a:solidFill>
                  <a:effectLst>
                    <a:outerShdw blurRad="38100" dist="38100" dir="2700000" algn="tl">
                      <a:srgbClr val="C0C0C0"/>
                    </a:outerShdw>
                  </a:effectLst>
                  <a:latin typeface="微软雅黑" panose="020b0503020204020204" charset="-122"/>
                  <a:ea typeface="微软雅黑" panose="020b0503020204020204" charset="-122"/>
                </a:rPr>
                <a:t>提尔里</a:t>
              </a:r>
              <a:endParaRPr lang="zh-CN" altLang="en-US" sz="3200" b="1">
                <a:solidFill>
                  <a:schemeClr val="bg1"/>
                </a:solidFill>
                <a:effectLst>
                  <a:outerShdw blurRad="38100" dist="38100" dir="2700000" algn="tl">
                    <a:srgbClr val="C0C0C0"/>
                  </a:outerShdw>
                </a:effectLst>
                <a:latin typeface="微软雅黑" panose="020b0503020204020204" charset="-122"/>
                <a:ea typeface="微软雅黑" panose="020b0503020204020204" charset="-122"/>
              </a:endParaRPr>
            </a:p>
          </p:txBody>
        </p:sp>
      </p:grpSp>
      <p:sp>
        <p:nvSpPr>
          <p:cNvPr id="8" name="Rectangle 6"/>
          <p:cNvSpPr>
            <a:spLocks noChangeArrowheads="1"/>
          </p:cNvSpPr>
          <p:nvPr/>
        </p:nvSpPr>
        <p:spPr bwMode="auto">
          <a:xfrm>
            <a:off x="2815930" y="3813768"/>
            <a:ext cx="5764783" cy="2308324"/>
          </a:xfrm>
          <a:prstGeom prst="rect">
            <a:avLst/>
          </a:prstGeom>
          <a:noFill/>
          <a:ln w="57150">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00000"/>
              </a:lnSpc>
            </a:pPr>
            <a:r>
              <a:rPr kumimoji="0" lang="zh-CN" altLang="en-US" sz="3600">
                <a:solidFill>
                  <a:schemeClr val="bg1"/>
                </a:solidFill>
                <a:latin typeface="楷体" panose="02010609060101010101" pitchFamily="49" charset="-122"/>
                <a:ea typeface="楷体" panose="02010609060101010101" pitchFamily="49" charset="-122"/>
              </a:rPr>
              <a:t>他是第一批用上手机的人</a:t>
            </a:r>
            <a:endParaRPr kumimoji="0" lang="zh-CN" altLang="en-US" sz="3600">
              <a:solidFill>
                <a:schemeClr val="bg1"/>
              </a:solidFill>
              <a:latin typeface="楷体" panose="02010609060101010101" pitchFamily="49" charset="-122"/>
              <a:ea typeface="楷体" panose="02010609060101010101" pitchFamily="49" charset="-122"/>
            </a:endParaRPr>
          </a:p>
          <a:p>
            <a:pPr>
              <a:lnSpc>
                <a:spcPct val="100000"/>
              </a:lnSpc>
            </a:pPr>
            <a:r>
              <a:rPr kumimoji="0" lang="zh-CN" altLang="en-US" sz="3600" smtClean="0">
                <a:solidFill>
                  <a:schemeClr val="bg1"/>
                </a:solidFill>
                <a:latin typeface="楷体" panose="02010609060101010101" pitchFamily="49" charset="-122"/>
                <a:ea typeface="楷体" panose="02010609060101010101" pitchFamily="49" charset="-122"/>
              </a:rPr>
              <a:t>他</a:t>
            </a:r>
            <a:r>
              <a:rPr kumimoji="0" lang="zh-CN" altLang="en-US" sz="3600">
                <a:solidFill>
                  <a:schemeClr val="bg1"/>
                </a:solidFill>
                <a:latin typeface="楷体" panose="02010609060101010101" pitchFamily="49" charset="-122"/>
                <a:ea typeface="楷体" panose="02010609060101010101" pitchFamily="49" charset="-122"/>
              </a:rPr>
              <a:t>是健身俱乐部的永久会员</a:t>
            </a:r>
            <a:endParaRPr kumimoji="0" lang="zh-CN" altLang="en-US" sz="3600">
              <a:solidFill>
                <a:schemeClr val="bg1"/>
              </a:solidFill>
              <a:latin typeface="楷体" panose="02010609060101010101" pitchFamily="49" charset="-122"/>
              <a:ea typeface="楷体" panose="02010609060101010101" pitchFamily="49" charset="-122"/>
            </a:endParaRPr>
          </a:p>
          <a:p>
            <a:pPr>
              <a:lnSpc>
                <a:spcPct val="100000"/>
              </a:lnSpc>
            </a:pPr>
            <a:r>
              <a:rPr kumimoji="0" lang="zh-CN" altLang="en-US" sz="3600" smtClean="0">
                <a:solidFill>
                  <a:schemeClr val="bg1"/>
                </a:solidFill>
                <a:latin typeface="楷体" panose="02010609060101010101" pitchFamily="49" charset="-122"/>
                <a:ea typeface="楷体" panose="02010609060101010101" pitchFamily="49" charset="-122"/>
              </a:rPr>
              <a:t>他</a:t>
            </a:r>
            <a:r>
              <a:rPr kumimoji="0" lang="zh-CN" altLang="en-US" sz="3600">
                <a:solidFill>
                  <a:schemeClr val="bg1"/>
                </a:solidFill>
                <a:latin typeface="楷体" panose="02010609060101010101" pitchFamily="49" charset="-122"/>
                <a:ea typeface="楷体" panose="02010609060101010101" pitchFamily="49" charset="-122"/>
              </a:rPr>
              <a:t>夏天去海边度假，圣诞节到阿尔卑斯山滑雪</a:t>
            </a:r>
            <a:endParaRPr kumimoji="0" lang="zh-CN" altLang="en-US" sz="3600">
              <a:solidFill>
                <a:schemeClr val="bg1"/>
              </a:solidFill>
              <a:latin typeface="楷体" panose="02010609060101010101" pitchFamily="49" charset="-122"/>
              <a:ea typeface="楷体" panose="02010609060101010101" pitchFamily="49" charset="-122"/>
            </a:endParaRPr>
          </a:p>
        </p:txBody>
      </p:sp>
      <p:graphicFrame>
        <p:nvGraphicFramePr>
          <p:cNvPr id="9" name="表格 -1"/>
          <p:cNvGraphicFramePr>
            <a:graphicFrameLocks noGrp="1"/>
          </p:cNvGraphicFramePr>
          <p:nvPr/>
        </p:nvGraphicFramePr>
        <p:xfrm>
          <a:off x="347419" y="1388867"/>
          <a:ext cx="8041005" cy="2256157"/>
        </p:xfrm>
        <a:graphic>
          <a:graphicData uri="http://schemas.openxmlformats.org/drawingml/2006/table">
            <a:tbl>
              <a:tblPr firstRow="1" bandRow="1">
                <a:tableStyleId>{5940675A-B579-460E-94D1-54222C63F5DA}</a:tableStyleId>
              </a:tblPr>
              <a:tblGrid>
                <a:gridCol w="2009140"/>
                <a:gridCol w="2008505"/>
                <a:gridCol w="2011680"/>
                <a:gridCol w="2011680"/>
              </a:tblGrid>
              <a:tr h="381000">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月收入</a:t>
                      </a:r>
                      <a:endPar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50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80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200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5760">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儿童津贴</a:t>
                      </a:r>
                      <a:endPar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13</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13</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13</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81000">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其他津贴</a:t>
                      </a:r>
                      <a:endPar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50</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30</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5760">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纳税</a:t>
                      </a:r>
                      <a:endPar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-7</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9</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-43</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8</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81635">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国民保险</a:t>
                      </a:r>
                      <a:endPar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-4</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5</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-7</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2</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-18</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81000">
                <a:tc>
                  <a:txBody>
                    <a:bodyPr vert="horz" wrap="square"/>
                    <a:lstStyle/>
                    <a:p>
                      <a:pPr marL="0" indent="0" algn="ctr">
                        <a:buNone/>
                      </a:pP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实际收入</a:t>
                      </a:r>
                      <a:endParaRPr lang="zh-CN" altLang="en-US" sz="2400" b="1" u="none">
                        <a:solidFill>
                          <a:schemeClr val="bg1"/>
                        </a:solidFill>
                        <a:latin typeface="Times New Roman"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108</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6</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108</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0</a:t>
                      </a:r>
                      <a:endPar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marL="0" indent="0" algn="ctr">
                        <a:buNone/>
                      </a:pP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151</a:t>
                      </a:r>
                      <a:r>
                        <a:rPr lang="zh-CN" altLang="en-US"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a:t>
                      </a:r>
                      <a:r>
                        <a:rPr lang="en-US" altLang="zh-CN" sz="2400" b="1" u="none">
                          <a:solidFill>
                            <a:schemeClr val="bg1"/>
                          </a:solidFill>
                          <a:latin typeface="Times New Roman" panose="02020603050405020304" pitchFamily="2" charset="0"/>
                          <a:ea typeface="Times New Roman" panose="02020603050405020304" pitchFamily="2" charset="0"/>
                          <a:cs typeface="Times New Roman" panose="02020603050405020304" pitchFamily="2" charset="0"/>
                        </a:rPr>
                        <a:t>2</a:t>
                      </a:r>
                      <a:endParaRPr lang="en-US" altLang="zh-CN" sz="2400" b="1" u="none">
                        <a:solidFill>
                          <a:schemeClr val="bg1"/>
                        </a:solidFill>
                        <a:latin typeface="Times New Roman" pitchFamily="2" charset="0"/>
                        <a:ea typeface="Times New Roman" panose="02020603050405020304" pitchFamily="2" charset="0"/>
                        <a:cs typeface="Times New Roman" panose="02020603050405020304" pitchFamily="2" charset="0"/>
                      </a:endParaRPr>
                    </a:p>
                  </a:txBody>
                  <a:tcPr marL="0" marR="0" marT="0" marB="1">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10" name="圆角矩形 9"/>
          <p:cNvSpPr/>
          <p:nvPr/>
        </p:nvSpPr>
        <p:spPr>
          <a:xfrm>
            <a:off x="323528" y="2132856"/>
            <a:ext cx="8640960" cy="2736304"/>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smtClean="0">
                <a:solidFill>
                  <a:schemeClr val="bg1"/>
                </a:solidFill>
                <a:latin typeface="宋体" panose="02010600030101010101" pitchFamily="2" charset="-122"/>
                <a:ea typeface="宋体" panose="02010600030101010101" pitchFamily="2" charset="-122"/>
              </a:rPr>
              <a:t>③</a:t>
            </a:r>
            <a:r>
              <a:rPr lang="zh-CN" altLang="en-US" sz="3600" b="1" smtClean="0">
                <a:solidFill>
                  <a:schemeClr val="bg1"/>
                </a:solidFill>
                <a:latin typeface="楷体" panose="02010609060101010101" pitchFamily="49" charset="-122"/>
                <a:ea typeface="楷体" panose="02010609060101010101" pitchFamily="49" charset="-122"/>
              </a:rPr>
              <a:t>不足：</a:t>
            </a:r>
            <a:endParaRPr lang="en-US" altLang="zh-CN" sz="3600" b="1" smtClean="0">
              <a:solidFill>
                <a:schemeClr val="bg1"/>
              </a:solidFill>
              <a:latin typeface="楷体" panose="02010609060101010101" pitchFamily="49" charset="-122"/>
              <a:ea typeface="楷体" panose="02010609060101010101" pitchFamily="49" charset="-122"/>
            </a:endParaRPr>
          </a:p>
          <a:p>
            <a:r>
              <a:rPr lang="zh-CN" altLang="en-US" sz="3600" b="1" smtClean="0">
                <a:solidFill>
                  <a:schemeClr val="bg1"/>
                </a:solidFill>
                <a:latin typeface="楷体" panose="02010609060101010101" pitchFamily="49" charset="-122"/>
                <a:ea typeface="楷体" panose="02010609060101010101" pitchFamily="49" charset="-122"/>
              </a:rPr>
              <a:t>过度的社会保障，加大了国家财政支出的负担，容易主张懒惰行为，使得整个社会缺乏工作动力，效率低下。</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87624" y="1052736"/>
            <a:ext cx="7200800" cy="3785652"/>
          </a:xfrm>
          <a:prstGeom prst="rect">
            <a:avLst/>
          </a:prstGeom>
        </p:spPr>
        <p:txBody>
          <a:bodyPr wrap="square">
            <a:spAutoFit/>
          </a:bodyPr>
          <a:lstStyle/>
          <a:p>
            <a:r>
              <a:rPr lang="zh-CN" altLang="en-US" sz="4800" b="1" smtClean="0">
                <a:solidFill>
                  <a:prstClr val="white"/>
                </a:solidFill>
                <a:latin typeface="楷体" panose="02010609060101010101" pitchFamily="49" charset="-122"/>
                <a:ea typeface="楷体" panose="02010609060101010101" pitchFamily="49" charset="-122"/>
              </a:rPr>
              <a:t>    “滞胀”后，各国</a:t>
            </a:r>
            <a:r>
              <a:rPr lang="zh-CN" altLang="en-US" sz="4800" b="1">
                <a:solidFill>
                  <a:prstClr val="white"/>
                </a:solidFill>
                <a:latin typeface="楷体" panose="02010609060101010101" pitchFamily="49" charset="-122"/>
                <a:ea typeface="楷体" panose="02010609060101010101" pitchFamily="49" charset="-122"/>
              </a:rPr>
              <a:t>着手进行社会保障制度的改革，力求在</a:t>
            </a:r>
            <a:r>
              <a:rPr lang="zh-CN" altLang="en-US" sz="4800" b="1">
                <a:solidFill>
                  <a:srgbClr val="FFFF00"/>
                </a:solidFill>
                <a:latin typeface="楷体" panose="02010609060101010101" pitchFamily="49" charset="-122"/>
                <a:ea typeface="楷体" panose="02010609060101010101" pitchFamily="49" charset="-122"/>
              </a:rPr>
              <a:t>恢复和提高社会效率，维护社会公平</a:t>
            </a:r>
            <a:r>
              <a:rPr lang="zh-CN" altLang="en-US" sz="4800" b="1">
                <a:solidFill>
                  <a:prstClr val="white"/>
                </a:solidFill>
                <a:latin typeface="楷体" panose="02010609060101010101" pitchFamily="49" charset="-122"/>
                <a:ea typeface="楷体" panose="02010609060101010101" pitchFamily="49" charset="-122"/>
              </a:rPr>
              <a:t>的矛盾中寻求新的平衡。</a:t>
            </a:r>
            <a:endParaRPr lang="zh-CN" altLang="en-US" sz="4800"/>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3804" name="Picture 12" descr="20119291545148474888295178">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528" y="1988840"/>
            <a:ext cx="4610100" cy="4464050"/>
          </a:xfrm>
          <a:prstGeom prst="rect">
            <a:avLst/>
          </a:prstGeom>
          <a:noFill/>
          <a:extLst>
            <a:ext uri="{909E8E84-426E-40DD-AFC4-6F175D3DCCD1}">
              <a14:hiddenFill xmlns:a14="http://schemas.microsoft.com/office/drawing/2010/main">
                <a:solidFill>
                  <a:srgbClr val="FFFFFF"/>
                </a:solidFill>
              </a14:hiddenFill>
            </a:ext>
          </a:extLst>
        </p:spPr>
      </p:pic>
      <p:sp>
        <p:nvSpPr>
          <p:cNvPr id="33808" name="Rectangle 16" descr="图片1"/>
          <p:cNvSpPr>
            <a:spLocks noChangeArrowheads="1"/>
          </p:cNvSpPr>
          <p:nvPr/>
        </p:nvSpPr>
        <p:spPr bwMode="auto">
          <a:xfrm>
            <a:off x="5221819" y="1840460"/>
            <a:ext cx="3600450" cy="5509200"/>
          </a:xfrm>
          <a:prstGeom prst="rect">
            <a:avLst/>
          </a:prstGeom>
          <a:noFill/>
          <a:ln>
            <a:noFill/>
          </a:ln>
          <a:effectLst/>
          <a:extLst>
            <a:ext uri="{909E8E84-426E-40DD-AFC4-6F175D3DCCD1}">
              <a14:hiddenFill xmlns:a14="http://schemas.microsoft.com/office/drawing/2010/main">
                <a:blipFill dpi="0" rotWithShape="1">
                  <a:blip r:embed="rId3">
                    <a:alphaModFix amt="26000"/>
                  </a:blip>
                  <a:srcRect/>
                  <a:stretch>
                    <a:fillRect/>
                  </a:stretch>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a:solidFill>
                  <a:schemeClr val="bg1"/>
                </a:solidFill>
                <a:latin typeface="楷体" panose="02010609060101010101" pitchFamily="49" charset="-122"/>
                <a:ea typeface="楷体" panose="02010609060101010101" pitchFamily="49" charset="-122"/>
              </a:rPr>
              <a:t>高达</a:t>
            </a:r>
            <a:r>
              <a:rPr lang="en-US" altLang="zh-CN" sz="3200" b="1">
                <a:solidFill>
                  <a:schemeClr val="bg1"/>
                </a:solidFill>
                <a:latin typeface="楷体" panose="02010609060101010101" pitchFamily="49" charset="-122"/>
                <a:ea typeface="楷体" panose="02010609060101010101" pitchFamily="49" charset="-122"/>
              </a:rPr>
              <a:t>12.7%</a:t>
            </a:r>
            <a:r>
              <a:rPr lang="zh-CN" altLang="en-US" sz="3200" b="1">
                <a:solidFill>
                  <a:schemeClr val="bg1"/>
                </a:solidFill>
                <a:latin typeface="楷体" panose="02010609060101010101" pitchFamily="49" charset="-122"/>
                <a:ea typeface="楷体" panose="02010609060101010101" pitchFamily="49" charset="-122"/>
              </a:rPr>
              <a:t>的政府财政赤字和</a:t>
            </a:r>
            <a:r>
              <a:rPr lang="en-US" altLang="zh-CN" sz="3200" b="1">
                <a:solidFill>
                  <a:schemeClr val="bg1"/>
                </a:solidFill>
                <a:latin typeface="楷体" panose="02010609060101010101" pitchFamily="49" charset="-122"/>
                <a:ea typeface="楷体" panose="02010609060101010101" pitchFamily="49" charset="-122"/>
              </a:rPr>
              <a:t>114.9%</a:t>
            </a:r>
            <a:r>
              <a:rPr lang="zh-CN" altLang="en-US" sz="3200" b="1">
                <a:solidFill>
                  <a:schemeClr val="bg1"/>
                </a:solidFill>
                <a:latin typeface="楷体" panose="02010609060101010101" pitchFamily="49" charset="-122"/>
                <a:ea typeface="楷体" panose="02010609060101010101" pitchFamily="49" charset="-122"/>
              </a:rPr>
              <a:t>的公共债务比例迫使希腊政府必须实行紧缩政策，消减工资、加重赋税、降低福利，这些做法却激怒了民众，引发大罢工。希腊政府陷入两难</a:t>
            </a:r>
            <a:endParaRPr lang="zh-CN" altLang="en-US" sz="3200" b="1">
              <a:solidFill>
                <a:schemeClr val="bg1"/>
              </a:solidFill>
              <a:latin typeface="楷体" panose="02010609060101010101" pitchFamily="49" charset="-122"/>
              <a:ea typeface="楷体" panose="02010609060101010101" pitchFamily="49" charset="-122"/>
            </a:endParaRPr>
          </a:p>
          <a:p>
            <a:pPr algn="l"/>
            <a:endParaRPr lang="zh-CN" altLang="en-US" sz="3200" b="1">
              <a:solidFill>
                <a:schemeClr val="bg1"/>
              </a:solidFill>
              <a:latin typeface="楷体" panose="02010609060101010101" pitchFamily="49" charset="-122"/>
              <a:ea typeface="楷体" panose="02010609060101010101" pitchFamily="49" charset="-122"/>
            </a:endParaRPr>
          </a:p>
        </p:txBody>
      </p:sp>
      <p:sp>
        <p:nvSpPr>
          <p:cNvPr id="2" name="矩形 1"/>
          <p:cNvSpPr/>
          <p:nvPr/>
        </p:nvSpPr>
        <p:spPr>
          <a:xfrm>
            <a:off x="107504" y="188640"/>
            <a:ext cx="6480720" cy="830997"/>
          </a:xfrm>
          <a:prstGeom prst="rect">
            <a:avLst/>
          </a:prstGeom>
        </p:spPr>
        <p:txBody>
          <a:bodyPr wrap="square">
            <a:spAutoFit/>
          </a:bodyPr>
          <a:lstStyle/>
          <a:p>
            <a:r>
              <a:rPr lang="zh-CN" altLang="en-US" sz="4800" b="1" smtClean="0">
                <a:solidFill>
                  <a:schemeClr val="bg1"/>
                </a:solidFill>
              </a:rPr>
              <a:t>效果不明显</a:t>
            </a:r>
            <a:endParaRPr lang="zh-CN" altLang="en-US" sz="4800" b="1">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3804"/>
                                        </p:tgtEl>
                                        <p:attrNameLst>
                                          <p:attrName>style.visibility</p:attrName>
                                        </p:attrNameLst>
                                      </p:cBhvr>
                                      <p:to>
                                        <p:strVal val="visible"/>
                                      </p:to>
                                    </p:set>
                                    <p:anim calcmode="lin" valueType="num">
                                      <p:cBhvr additive="base">
                                        <p:cTn id="7" dur="500" fill="hold"/>
                                        <p:tgtEl>
                                          <p:spTgt spid="33804"/>
                                        </p:tgtEl>
                                        <p:attrNameLst>
                                          <p:attrName>ppt_x</p:attrName>
                                        </p:attrNameLst>
                                      </p:cBhvr>
                                      <p:tavLst>
                                        <p:tav tm="0">
                                          <p:val>
                                            <p:strVal val="#ppt_x"/>
                                          </p:val>
                                        </p:tav>
                                        <p:tav tm="100000">
                                          <p:val>
                                            <p:strVal val="#ppt_x"/>
                                          </p:val>
                                        </p:tav>
                                      </p:tavLst>
                                    </p:anim>
                                    <p:anim calcmode="lin" valueType="num">
                                      <p:cBhvr additive="base">
                                        <p:cTn id="8" dur="500" fill="hold"/>
                                        <p:tgtEl>
                                          <p:spTgt spid="3380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3808"/>
                                        </p:tgtEl>
                                        <p:attrNameLst>
                                          <p:attrName>style.visibility</p:attrName>
                                        </p:attrNameLst>
                                      </p:cBhvr>
                                      <p:to>
                                        <p:strVal val="visible"/>
                                      </p:to>
                                    </p:set>
                                    <p:anim calcmode="lin" valueType="num">
                                      <p:cBhvr additive="base">
                                        <p:cTn id="11" dur="500" fill="hold"/>
                                        <p:tgtEl>
                                          <p:spTgt spid="33808"/>
                                        </p:tgtEl>
                                        <p:attrNameLst>
                                          <p:attrName>ppt_x</p:attrName>
                                        </p:attrNameLst>
                                      </p:cBhvr>
                                      <p:tavLst>
                                        <p:tav tm="0">
                                          <p:val>
                                            <p:strVal val="#ppt_x"/>
                                          </p:val>
                                        </p:tav>
                                        <p:tav tm="100000">
                                          <p:val>
                                            <p:strVal val="#ppt_x"/>
                                          </p:val>
                                        </p:tav>
                                      </p:tavLst>
                                    </p:anim>
                                    <p:anim calcmode="lin" valueType="num">
                                      <p:cBhvr additive="base">
                                        <p:cTn id="12" dur="500" fill="hold"/>
                                        <p:tgtEl>
                                          <p:spTgt spid="338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8"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44713" y="2226331"/>
            <a:ext cx="8229600" cy="1143000"/>
          </a:xfrm>
        </p:spPr>
        <p:txBody>
          <a:bodyPr>
            <a:normAutofit fontScale="90000"/>
          </a:bodyPr>
          <a:lstStyle/>
          <a:p>
            <a:pPr algn="l"/>
            <a:r>
              <a:rPr lang="en-US" altLang="zh-CN" b="1" smtClean="0">
                <a:solidFill>
                  <a:srgbClr val="FFFF00"/>
                </a:solidFill>
                <a:latin typeface="黑体" panose="02010609060101010101" pitchFamily="49" charset="-122"/>
                <a:ea typeface="黑体" panose="02010609060101010101" pitchFamily="49" charset="-122"/>
              </a:rPr>
              <a:t>4. </a:t>
            </a:r>
            <a:r>
              <a:rPr lang="zh-CN" altLang="en-US" b="1" smtClean="0">
                <a:solidFill>
                  <a:srgbClr val="FFFF00"/>
                </a:solidFill>
                <a:latin typeface="黑体" panose="02010609060101010101" pitchFamily="49" charset="-122"/>
                <a:ea typeface="黑体" panose="02010609060101010101" pitchFamily="49" charset="-122"/>
              </a:rPr>
              <a:t>社会主义国家的社会保障制度</a:t>
            </a:r>
            <a:endParaRPr lang="zh-CN" altLang="en-US" b="1">
              <a:solidFill>
                <a:srgbClr val="FFFF00"/>
              </a:solidFill>
              <a:latin typeface="黑体" panose="02010609060101010101" pitchFamily="49" charset="-122"/>
              <a:ea typeface="黑体" panose="02010609060101010101" pitchFamily="49" charset="-122"/>
            </a:endParaRPr>
          </a:p>
        </p:txBody>
      </p:sp>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1"/>
          <p:cNvSpPr txBox="1"/>
          <p:nvPr/>
        </p:nvSpPr>
        <p:spPr>
          <a:xfrm>
            <a:off x="467544" y="16288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b="1">
              <a:solidFill>
                <a:srgbClr val="FFFF00"/>
              </a:solidFill>
              <a:latin typeface="黑体" panose="02010609060101010101" pitchFamily="49" charset="-122"/>
              <a:ea typeface="黑体" panose="02010609060101010101" pitchFamily="49" charset="-122"/>
            </a:endParaRPr>
          </a:p>
        </p:txBody>
      </p:sp>
      <p:sp>
        <p:nvSpPr>
          <p:cNvPr id="3" name="标题 2"/>
          <p:cNvSpPr>
            <a:spLocks noGrp="1"/>
          </p:cNvSpPr>
          <p:nvPr>
            <p:ph type="title"/>
          </p:nvPr>
        </p:nvSpPr>
        <p:spPr/>
        <p:txBody>
          <a:bodyPr/>
          <a:lstStyle/>
          <a:p>
            <a:endParaRPr lang="zh-CN" altLang="en-US"/>
          </a:p>
        </p:txBody>
      </p:sp>
      <p:pic>
        <p:nvPicPr>
          <p:cNvPr id="22531"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641699"/>
            <a:ext cx="5114925" cy="421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4932040" y="1454656"/>
            <a:ext cx="4572000" cy="4524315"/>
          </a:xfrm>
          <a:prstGeom prst="rect">
            <a:avLst/>
          </a:prstGeom>
        </p:spPr>
        <p:txBody>
          <a:bodyPr>
            <a:spAutoFit/>
          </a:bodyPr>
          <a:lstStyle/>
          <a:p>
            <a:pPr algn="ctr"/>
            <a:r>
              <a:rPr lang="zh-CN" altLang="en-US" sz="7200" b="1">
                <a:solidFill>
                  <a:schemeClr val="bg1"/>
                </a:solidFill>
                <a:latin typeface="楷体" panose="02010609060101010101" pitchFamily="49" charset="-122"/>
                <a:ea typeface="楷体" panose="02010609060101010101" pitchFamily="49" charset="-122"/>
              </a:rPr>
              <a:t>完善社会保障制度</a:t>
            </a:r>
            <a:endParaRPr lang="en-US" altLang="zh-CN" sz="7200" b="1">
              <a:solidFill>
                <a:schemeClr val="bg1"/>
              </a:solidFill>
              <a:latin typeface="楷体" panose="02010609060101010101" pitchFamily="49" charset="-122"/>
              <a:ea typeface="楷体" panose="02010609060101010101" pitchFamily="49" charset="-122"/>
            </a:endParaRPr>
          </a:p>
          <a:p>
            <a:pPr algn="ctr"/>
            <a:r>
              <a:rPr lang="zh-CN" altLang="en-US" sz="7200" b="1">
                <a:solidFill>
                  <a:schemeClr val="bg1"/>
                </a:solidFill>
                <a:latin typeface="楷体" panose="02010609060101010101" pitchFamily="49" charset="-122"/>
                <a:ea typeface="楷体" panose="02010609060101010101" pitchFamily="49" charset="-122"/>
              </a:rPr>
              <a:t>提高社会保障水平</a:t>
            </a:r>
            <a:endParaRPr lang="zh-CN" altLang="en-US" sz="72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
        <p:nvSpPr>
          <p:cNvPr id="4" name="矩形 3"/>
          <p:cNvSpPr/>
          <p:nvPr/>
        </p:nvSpPr>
        <p:spPr>
          <a:xfrm>
            <a:off x="1260836" y="1700808"/>
            <a:ext cx="6622327" cy="3939540"/>
          </a:xfrm>
          <a:prstGeom prst="rect">
            <a:avLst/>
          </a:prstGeom>
          <a:noFill/>
        </p:spPr>
        <p:txBody>
          <a:bodyPr wrap="none" lIns="91440" tIns="45720" rIns="91440" bIns="45720">
            <a:spAutoFit/>
          </a:bodyPr>
          <a:lstStyle/>
          <a:p>
            <a:pPr algn="ctr"/>
            <a:r>
              <a:rPr lang="zh-CN" altLang="en-US" sz="25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楷体" panose="02010609060101010101" pitchFamily="49" charset="-122"/>
                <a:ea typeface="楷体" panose="02010609060101010101" pitchFamily="49" charset="-122"/>
              </a:rPr>
              <a:t>谢谢</a:t>
            </a:r>
            <a:endParaRPr lang="zh-CN" altLang="en-US" sz="250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楷体" panose="02010609060101010101" pitchFamily="49" charset="-122"/>
              <a:ea typeface="楷体" panose="02010609060101010101" pitchFamily="49" charset="-122"/>
            </a:endParaRPr>
          </a:p>
        </p:txBody>
      </p:sp>
      <p:pic>
        <p:nvPicPr>
          <p:cNvPr id="5" name="New picture" hidden="1"/>
          <p:cNvPicPr/>
          <p:nvPr/>
        </p:nvPicPr>
        <p:blipFill>
          <a:blip r:embed="rId2"/>
          <a:stretch>
            <a:fillRect/>
          </a:stretch>
        </p:blipFill>
        <p:spPr>
          <a:xfrm>
            <a:off x="11950700" y="10998200"/>
            <a:ext cx="482600" cy="3556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105</Paragraphs>
  <Slides>36</Slides>
  <Notes>0</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36</vt:i4>
      </vt:variant>
    </vt:vector>
  </HeadingPairs>
  <TitlesOfParts>
    <vt:vector baseType="lpstr" size="45">
      <vt:lpstr>Arial</vt:lpstr>
      <vt:lpstr>Calibri</vt:lpstr>
      <vt:lpstr>黑体</vt:lpstr>
      <vt:lpstr>楷体</vt:lpstr>
      <vt:lpstr>宋体</vt:lpstr>
      <vt:lpstr>Wingdings</vt:lpstr>
      <vt:lpstr>微软雅黑</vt:lpstr>
      <vt:lpstr>Times New Roman</vt:lpstr>
      <vt:lpstr>Office 主题</vt:lpstr>
      <vt:lpstr>第14课 世界主要国家的基层治理与社会保障</vt:lpstr>
      <vt:lpstr>一、西方主要国家基层治理的历史与特点</vt:lpstr>
      <vt:lpstr>1. 古希腊时期的基层管理：村社</vt:lpstr>
      <vt:lpstr>2. 中世纪时期的基层管理</vt:lpstr>
      <vt:lpstr>PowerPoint Presentation</vt:lpstr>
      <vt:lpstr>PowerPoint Presentation</vt:lpstr>
      <vt:lpstr>PowerPoint Presentation</vt:lpstr>
      <vt:lpstr>2. 中世纪时期的基层管理</vt:lpstr>
      <vt:lpstr>PowerPoint Presentation</vt:lpstr>
      <vt:lpstr>2. 中世纪时期的基层管理</vt:lpstr>
      <vt:lpstr>PowerPoint Presentation</vt:lpstr>
      <vt:lpstr>3. 近代的基层管理：</vt:lpstr>
      <vt:lpstr>PowerPoint Presentation</vt:lpstr>
      <vt:lpstr>3. 近代的基层管理：</vt:lpstr>
      <vt:lpstr>PowerPoint Presentation</vt:lpstr>
      <vt:lpstr>【小结】西方国家基层治理的主要特点</vt:lpstr>
      <vt:lpstr>二、现代社会保障制度的建立与发展</vt:lpstr>
      <vt:lpstr>社会保障</vt:lpstr>
      <vt:lpstr>1. 近代的社会保障</vt:lpstr>
      <vt:lpstr>PowerPoint Presentation</vt:lpstr>
      <vt:lpstr>1. 近代的社会保障</vt:lpstr>
      <vt:lpstr>PowerPoint Presentation</vt:lpstr>
      <vt:lpstr>2. 罗斯福新政时期：</vt:lpstr>
      <vt:lpstr>3. 二战后：福利国家的建立</vt:lpstr>
      <vt:lpstr>3. 二战后：福利国家的建立</vt:lpstr>
      <vt:lpstr>PowerPoint Presentation</vt:lpstr>
      <vt:lpstr>PowerPoint Presentation</vt:lpstr>
      <vt:lpstr>3. 二战后：福利国家的建立</vt:lpstr>
      <vt:lpstr>PowerPoint Presentation</vt:lpstr>
      <vt:lpstr>3. 二战后：福利国家的建立</vt:lpstr>
      <vt:lpstr>英国税收与福利对家庭收入的影响（1983～1984年度）（单位：英镑）</vt:lpstr>
      <vt:lpstr>PowerPoint Presentation</vt:lpstr>
      <vt:lpstr>PowerPoint Presentation</vt:lpstr>
      <vt:lpstr>4. 社会主义国家的社会保障制度</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2018-12-12T08:16:00Z</dcterms:created>
  <dcterms:modified xsi:type="dcterms:W3CDTF">2020-07-03T08:10:26Z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