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766" r:id="rId1"/>
  </p:sldMasterIdLst>
  <p:notesMasterIdLst>
    <p:notesMasterId r:id="rId2"/>
  </p:notesMasterIdLst>
  <p:sldIdLst>
    <p:sldId id="381" r:id="rId3"/>
    <p:sldId id="554" r:id="rId4"/>
    <p:sldId id="565" r:id="rId5"/>
    <p:sldId id="548" r:id="rId6"/>
    <p:sldId id="555" r:id="rId7"/>
    <p:sldId id="563" r:id="rId8"/>
    <p:sldId id="564" r:id="rId9"/>
    <p:sldId id="551" r:id="rId10"/>
    <p:sldId id="556" r:id="rId11"/>
    <p:sldId id="557" r:id="rId12"/>
    <p:sldId id="562" r:id="rId13"/>
    <p:sldId id="561" r:id="rId14"/>
    <p:sldId id="529" r:id="rId15"/>
    <p:sldId id="543" r:id="rId16"/>
    <p:sldId id="544" r:id="rId17"/>
    <p:sldId id="503" r:id="rId18"/>
    <p:sldId id="559" r:id="rId19"/>
    <p:sldId id="558" r:id="rId20"/>
    <p:sldId id="468" r:id="rId21"/>
    <p:sldId id="537" r:id="rId22"/>
    <p:sldId id="538" r:id="rId23"/>
    <p:sldId id="539" r:id="rId24"/>
  </p:sldIdLst>
  <p:sldSz cx="9144000" cy="6858000" type="screen4x3"/>
  <p:notesSz cx="6858000" cy="9144000"/>
  <p:custDataLst>
    <p:tags r:id="rId25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 autoAdjust="0"/>
  </p:normalViewPr>
  <p:slideViewPr>
    <p:cSldViewPr>
      <p:cViewPr varScale="1">
        <p:scale>
          <a:sx n="79" d="100"/>
          <a:sy n="7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7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2051" name="日期占位符 2"/>
          <p:cNvSpPr>
            <a:spLocks noGrp="1"/>
          </p:cNvSpPr>
          <p:nvPr>
            <p:ph type="dt" idx="1"/>
          </p:nvPr>
        </p:nvSpPr>
        <p:spPr>
          <a:xfrm>
            <a:off x="3884612" y="0"/>
            <a:ext cx="2971800" cy="458788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numCol="1" compatLnSpc="1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5pPr>
          </a:lstStyle>
          <a:p>
            <a:pPr lvl="0"/>
            <a:r>
              <a:t>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2"/>
            <a:ext cx="2971800" cy="4587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20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2" y="8685212"/>
            <a:ext cx="2971800" cy="458788"/>
          </a:xfrm>
          <a:prstGeom prst="rect">
            <a:avLst/>
          </a:prstGeom>
        </p:spPr>
        <p:txBody>
          <a:bodyPr numCol="1" anchor="b" anchorCtr="0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60594DF7-984A-4B1B-89DA-746405D10A3B}" type="slidenum">
              <a:rPr lang="en-US" altLang="en-US" sz="1200"/>
              <a:t>*</a:t>
            </a:fld>
            <a:endParaRPr lang="en-US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幻灯片图像占位符 1"/>
          <p:cNvSpPr/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>
            <a:solidFill>
              <a:srgbClr val="000000"/>
            </a:solidFill>
            <a:round/>
          </a:ln>
        </p:spPr>
      </p:sp>
      <p:sp>
        <p:nvSpPr>
          <p:cNvPr id="19459" name="文本占位符 2"/>
          <p:cNvSpPr/>
          <p:nvPr>
            <p:ph type="body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等线" pitchFamily="2" charset="-122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Arial"/>
            </a:pPr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</a:pPr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Arial"/>
            </a:pPr>
            <a:fld id="{8321A100-97A8-4F44-BD59-13143E6F0914}" type="slidenum">
              <a:rPr lang="en-US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Font typeface=""/>
            </a:pPr>
            <a:endParaRPr lang="en-US" altLang="zh-CN" sz="14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"/>
            </a:pPr>
            <a:endParaRPr lang="en-US" altLang="zh-CN" sz="14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8321A100-97A8-4F44-BD59-13143E6F0914}" type="slidenum">
              <a:rPr lang="en-US" altLang="en-US" sz="1400"/>
              <a:t>*</a:t>
            </a:fld>
            <a:endParaRPr lang="en-US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tags" Target="../tags/tag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.xml" /><Relationship Id="rId3" Type="http://schemas.openxmlformats.org/officeDocument/2006/relationships/tags" Target="../tags/tag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tags" Target="../tags/tag4.xml" /><Relationship Id="rId5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5.xml" /><Relationship Id="rId3" Type="http://schemas.openxmlformats.org/officeDocument/2006/relationships/image" Target="../media/image8.png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Relationship Id="rId6" Type="http://schemas.openxmlformats.org/officeDocument/2006/relationships/image" Target="../media/image11.png" /><Relationship Id="rId7" Type="http://schemas.openxmlformats.org/officeDocument/2006/relationships/image" Target="../media/image1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.xml" /><Relationship Id="rId3" Type="http://schemas.openxmlformats.org/officeDocument/2006/relationships/image" Target="../media/image13.png" /><Relationship Id="rId4" Type="http://schemas.openxmlformats.org/officeDocument/2006/relationships/image" Target="../media/image14.png" /><Relationship Id="rId5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image" Target="../media/image19.png" /><Relationship Id="rId4" Type="http://schemas.openxmlformats.org/officeDocument/2006/relationships/image" Target="../media/image2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4" name="图片 30" descr="QQ截图20160801125847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003300"/>
            <a:ext cx="9144000" cy="5270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5" name="图片 27" descr="t01569123e300551b1c.jpg"/>
          <p:cNvPicPr/>
          <p:nvPr/>
        </p:nvPicPr>
        <p:blipFill>
          <a:blip r:embed="rId3"/>
          <a:srcRect t="71095" r="15384" b="10156"/>
          <a:stretch>
            <a:fillRect/>
          </a:stretch>
        </p:blipFill>
        <p:spPr>
          <a:xfrm>
            <a:off x="288925" y="215900"/>
            <a:ext cx="7540625" cy="1138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TextBox 22"/>
          <p:cNvSpPr/>
          <p:nvPr/>
        </p:nvSpPr>
        <p:spPr>
          <a:xfrm>
            <a:off x="2216150" y="523875"/>
            <a:ext cx="41544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第二单元  古代欧洲文明</a:t>
            </a:r>
            <a:endParaRPr lang="zh-CN" altLang="en-US" sz="2800" b="1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77" name="矩形 87053"/>
          <p:cNvSpPr/>
          <p:nvPr/>
        </p:nvSpPr>
        <p:spPr>
          <a:xfrm>
            <a:off x="215900" y="1484312"/>
            <a:ext cx="8497888" cy="788988"/>
          </a:xfrm>
          <a:prstGeom prst="rect">
            <a:avLst/>
          </a:prstGeom>
          <a:noFill/>
          <a:ln w="12700">
            <a:noFill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buFont typeface=""/>
            </a:pPr>
            <a:r>
              <a:rPr lang="en-US" altLang="en-US" sz="3600" b="1">
                <a:solidFill>
                  <a:srgbClr val="161645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新魏" pitchFamily="2" charset="-122"/>
              </a:rPr>
              <a:t>第</a:t>
            </a:r>
            <a:r>
              <a:rPr lang="en-US" altLang="zh-CN" sz="3600" b="1">
                <a:solidFill>
                  <a:srgbClr val="161645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新魏" pitchFamily="2" charset="-122"/>
              </a:rPr>
              <a:t>6</a:t>
            </a:r>
            <a:r>
              <a:rPr lang="en-US" altLang="en-US" sz="3600" b="1">
                <a:solidFill>
                  <a:srgbClr val="161645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新魏" pitchFamily="2" charset="-122"/>
              </a:rPr>
              <a:t>课    希腊罗马古典文化</a:t>
            </a:r>
            <a:endParaRPr lang="en-US" altLang="en-US" sz="3600" b="1">
              <a:solidFill>
                <a:srgbClr val="161645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华文新魏" pitchFamily="2" charset="-122"/>
            </a:endParaRPr>
          </a:p>
        </p:txBody>
      </p:sp>
      <p:pic>
        <p:nvPicPr>
          <p:cNvPr id="3078" name="图片 1" descr="2012062313132721173"/>
          <p:cNvPicPr/>
          <p:nvPr/>
        </p:nvPicPr>
        <p:blipFill>
          <a:blip r:embed="rId4"/>
          <a:stretch>
            <a:fillRect/>
          </a:stretch>
        </p:blipFill>
        <p:spPr>
          <a:xfrm>
            <a:off x="382588" y="2273300"/>
            <a:ext cx="7554912" cy="3960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1"/>
          <p:cNvSpPr/>
          <p:nvPr/>
        </p:nvSpPr>
        <p:spPr>
          <a:xfrm>
            <a:off x="539750" y="1341438"/>
            <a:ext cx="8856662" cy="3784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8000" b="1">
                <a:latin typeface="华文新魏" pitchFamily="2" charset="-122"/>
                <a:ea typeface="华文新魏" pitchFamily="2" charset="-122"/>
              </a:rPr>
              <a:t>分别找出</a:t>
            </a:r>
            <a:r>
              <a:rPr lang="zh-CN" altLang="en-US" sz="8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古希腊、古罗马</a:t>
            </a:r>
            <a:r>
              <a:rPr lang="zh-CN" altLang="en-US" sz="8000" b="1">
                <a:latin typeface="华文新魏" pitchFamily="2" charset="-122"/>
                <a:ea typeface="华文新魏" pitchFamily="2" charset="-122"/>
              </a:rPr>
              <a:t>各自的文化代表</a:t>
            </a:r>
            <a:endParaRPr lang="zh-CN" altLang="en-US" sz="80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矩形 1"/>
          <p:cNvSpPr/>
          <p:nvPr/>
        </p:nvSpPr>
        <p:spPr>
          <a:xfrm>
            <a:off x="1258888" y="2060575"/>
            <a:ext cx="5572125" cy="101600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6000">
                <a:effectLst>
                  <a:outerShdw blurRad="38100" dist="38100" dir="2700000" algn="tl">
                    <a:schemeClr val="bg2"/>
                  </a:outerShdw>
                </a:effectLst>
                <a:latin typeface="华文隶书"/>
                <a:ea typeface="华文隶书"/>
              </a:rPr>
              <a:t>一、文学和雕塑</a:t>
            </a:r>
            <a:endParaRPr lang="zh-CN" altLang="en-US" sz="6000">
              <a:effectLst>
                <a:outerShdw blurRad="38100" dist="38100" dir="2700000" algn="tl">
                  <a:schemeClr val="bg2"/>
                </a:outerShdw>
              </a:effectLst>
              <a:latin typeface="华文隶书"/>
              <a:ea typeface="华文隶书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6" name="图片 4"/>
          <p:cNvPicPr/>
          <p:nvPr/>
        </p:nvPicPr>
        <p:blipFill>
          <a:blip r:embed="rId2"/>
          <a:srcRect l="3479" r="12946" b="1479"/>
          <a:stretch>
            <a:fillRect/>
          </a:stretch>
        </p:blipFill>
        <p:spPr>
          <a:xfrm>
            <a:off x="323850" y="765175"/>
            <a:ext cx="7993062" cy="5472112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6147" name="矩形 6"/>
          <p:cNvSpPr/>
          <p:nvPr/>
        </p:nvSpPr>
        <p:spPr>
          <a:xfrm>
            <a:off x="2843213" y="115888"/>
            <a:ext cx="1487487" cy="48260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500">
                <a:effectLst>
                  <a:outerShdw blurRad="38100" dist="38100" dir="2700000" algn="tl">
                    <a:schemeClr val="bg2"/>
                  </a:outerShdw>
                </a:effectLst>
                <a:latin typeface="华文隶书"/>
                <a:ea typeface="华文隶书"/>
              </a:rPr>
              <a:t>希腊神话</a:t>
            </a:r>
            <a:endParaRPr lang="zh-CN" altLang="en-US" sz="2500">
              <a:effectLst>
                <a:outerShdw blurRad="38100" dist="38100" dir="2700000" algn="tl">
                  <a:schemeClr val="bg2"/>
                </a:outerShdw>
              </a:effectLst>
              <a:latin typeface="华文隶书"/>
              <a:ea typeface="华文隶书"/>
            </a:endParaRPr>
          </a:p>
        </p:txBody>
      </p:sp>
      <p:sp>
        <p:nvSpPr>
          <p:cNvPr id="6148" name="MH_Other_1"/>
          <p:cNvSpPr/>
          <p:nvPr>
            <p:custDataLst>
              <p:tags r:id="rId3"/>
            </p:custDataLst>
          </p:nvPr>
        </p:nvSpPr>
        <p:spPr bwMode="auto">
          <a:xfrm>
            <a:off x="1979612" y="87312"/>
            <a:ext cx="561975" cy="541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en-US" altLang="zh-CN" sz="3200">
                <a:solidFill>
                  <a:srgbClr val="FFFFFF"/>
                </a:solidFill>
                <a:latin typeface="Arial" pitchFamily="34" charset="0"/>
                <a:sym typeface="+mn-ea"/>
              </a:rPr>
              <a:t>1</a:t>
            </a:r>
            <a:endParaRPr lang="zh-CN" altLang="en-US" sz="3200">
              <a:solidFill>
                <a:srgbClr val="FFFFFF"/>
              </a:solidFill>
              <a:latin typeface="Arial" pitchFamily="34" charset="0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3"/>
          <p:cNvSpPr/>
          <p:nvPr/>
        </p:nvSpPr>
        <p:spPr>
          <a:xfrm>
            <a:off x="103188" y="0"/>
            <a:ext cx="5705475" cy="6494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b="1">
                <a:latin typeface="华文隶书"/>
                <a:ea typeface="华文隶书"/>
              </a:rPr>
              <a:t>十二主神的特点</a:t>
            </a:r>
            <a:endParaRPr lang="en-US" altLang="zh-CN" b="1">
              <a:latin typeface="华文隶书"/>
              <a:ea typeface="华文隶书"/>
            </a:endParaRPr>
          </a:p>
          <a:p>
            <a:pPr marL="0" lvl="0" indent="0">
              <a:spcBef>
                <a:spcPct val="0"/>
              </a:spcBef>
              <a:buNone/>
            </a:pPr>
            <a:endParaRPr lang="en-US" altLang="zh-CN" sz="2400" b="1">
              <a:latin typeface="华文隶书"/>
              <a:ea typeface="华文隶书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400" b="1">
                <a:latin typeface="华文隶书"/>
                <a:ea typeface="华文隶书"/>
              </a:rPr>
              <a:t>宙斯：掌管天界，以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贪花好色</a:t>
            </a:r>
            <a:r>
              <a:rPr lang="zh-CN" altLang="en-US" sz="2400" b="1">
                <a:latin typeface="华文隶书"/>
                <a:ea typeface="华文隶书"/>
              </a:rPr>
              <a:t>著名。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赫拉：宙斯夫人，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爱嫉妒</a:t>
            </a:r>
            <a:r>
              <a:rPr lang="zh-CN" altLang="en-US" sz="2400" b="1">
                <a:latin typeface="华文隶书"/>
                <a:ea typeface="华文隶书"/>
              </a:rPr>
              <a:t>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波塞冬：掌管大海，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暴躁，贪婪</a:t>
            </a:r>
            <a:r>
              <a:rPr lang="zh-CN" altLang="en-US" sz="2400" b="1">
                <a:latin typeface="华文隶书"/>
                <a:ea typeface="华文隶书"/>
              </a:rPr>
              <a:t>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哈得斯：掌管冥府，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残忍</a:t>
            </a:r>
            <a:r>
              <a:rPr lang="zh-CN" altLang="en-US" sz="2400" b="1">
                <a:latin typeface="华文隶书"/>
                <a:ea typeface="华文隶书"/>
              </a:rPr>
              <a:t>，但很守信。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德墨忒耳：农业女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阿瑞斯：战争之神；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粗暴</a:t>
            </a:r>
            <a:r>
              <a:rPr lang="zh-CN" altLang="en-US" sz="2400" b="1">
                <a:latin typeface="华文隶书"/>
                <a:ea typeface="华文隶书"/>
              </a:rPr>
              <a:t>而嗜血。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雅典娜：智慧女神和女战神；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智慧、理智、纯洁。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阿波罗：太阳神，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精明</a:t>
            </a:r>
            <a:r>
              <a:rPr lang="zh-CN" altLang="en-US" sz="2400" b="1">
                <a:latin typeface="华文隶书"/>
                <a:ea typeface="华文隶书"/>
              </a:rPr>
              <a:t>练达、老成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持重</a:t>
            </a:r>
            <a:r>
              <a:rPr lang="zh-CN" altLang="en-US" sz="2400" b="1">
                <a:latin typeface="华文隶书"/>
                <a:ea typeface="华文隶书"/>
              </a:rPr>
              <a:t>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阿佛洛狄忒：爱，美和欲望之神。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赫尔墨斯：盗窃者守护神，商业之神、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聪明狡猾</a:t>
            </a:r>
            <a:r>
              <a:rPr lang="zh-CN" altLang="en-US" sz="2400" b="1">
                <a:latin typeface="华文隶书"/>
                <a:ea typeface="华文隶书"/>
              </a:rPr>
              <a:t>。</a:t>
            </a:r>
            <a:br>
              <a:rPr lang="en-US" altLang="zh-CN" sz="2400" b="1">
                <a:latin typeface="华文隶书"/>
                <a:ea typeface="华文隶书"/>
              </a:rPr>
            </a:br>
            <a:r>
              <a:rPr lang="zh-CN" altLang="en-US" sz="2400" b="1">
                <a:latin typeface="华文隶书"/>
                <a:ea typeface="华文隶书"/>
              </a:rPr>
              <a:t>阿耳忒弥斯：女猎神和月神，自由独立，</a:t>
            </a:r>
            <a:r>
              <a:rPr lang="zh-CN" altLang="en-US" sz="2400" b="1">
                <a:solidFill>
                  <a:srgbClr val="FF0000"/>
                </a:solidFill>
                <a:latin typeface="华文隶书"/>
                <a:ea typeface="华文隶书"/>
              </a:rPr>
              <a:t>热爱野外生活</a:t>
            </a:r>
            <a:r>
              <a:rPr lang="zh-CN" altLang="en-US" sz="2400" b="1">
                <a:latin typeface="华文隶书"/>
                <a:ea typeface="华文隶书"/>
              </a:rPr>
              <a:t>。</a:t>
            </a:r>
            <a:br>
              <a:rPr lang="en-US" altLang="zh-CN" sz="2400" b="1">
                <a:latin typeface="华文隶书"/>
                <a:ea typeface="华文隶书"/>
              </a:rPr>
            </a:br>
            <a:endParaRPr lang="zh-CN" altLang="en-US" sz="2400" b="1">
              <a:latin typeface="华文隶书"/>
              <a:ea typeface="华文隶书"/>
            </a:endParaRPr>
          </a:p>
        </p:txBody>
      </p:sp>
      <p:sp>
        <p:nvSpPr>
          <p:cNvPr id="7171" name="矩形 44"/>
          <p:cNvSpPr/>
          <p:nvPr>
            <p:ph type="title" idx="4294967295"/>
          </p:nvPr>
        </p:nvSpPr>
        <p:spPr>
          <a:xfrm>
            <a:off x="5795962" y="152755"/>
            <a:ext cx="3257630" cy="5644440"/>
          </a:xfrm>
          <a:prstGeom prst="rect">
            <a:avLst/>
          </a:prstGeom>
          <a:solidFill>
            <a:srgbClr val="FFFF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28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古希腊神话中的神在形体上和人一样，且具有人的思想感情、品质和行为，同人一样有喜怒哀乐、七情六欲，也有正直、勇敢、残忍、嫉妒等各种品质。神与人的区别仅仅在于前者永生，无死亡期；后者生命有限，有生老病死。</a:t>
            </a:r>
            <a:endParaRPr lang="zh-CN" altLang="en-US" sz="280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72" name="文本框 65">
            <a:extLst>
              <a:ext uri="{FF2B5EF4-FFF2-40B4-BE49-F238E27FC236}">
                <a16:creationId xmlns:a16="http://schemas.microsoft.com/office/drawing/2014/main" id="{6449D983-E345-4A0B-B9FB-967F06B33C0D}"/>
              </a:ext>
            </a:extLst>
          </p:cNvPr>
          <p:cNvSpPr txBox="1"/>
          <p:nvPr/>
        </p:nvSpPr>
        <p:spPr>
          <a:xfrm>
            <a:off x="107950" y="6073775"/>
            <a:ext cx="4352925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希腊神话有何特点？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7173" name="矩形 6"/>
          <p:cNvSpPr/>
          <p:nvPr/>
        </p:nvSpPr>
        <p:spPr>
          <a:xfrm>
            <a:off x="5292725" y="6126163"/>
            <a:ext cx="2532063" cy="53181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神人同形同性</a:t>
            </a:r>
            <a:endParaRPr lang="zh-CN" altLang="en-US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1"/>
      <p:bldP spid="7173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/>
          <p:nvPr>
            <p:ph type="title" idx="4294967295"/>
          </p:nvPr>
        </p:nvSpPr>
        <p:spPr>
          <a:xfrm>
            <a:off x="1763712" y="191928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/>
        </p:txBody>
      </p:sp>
      <p:grpSp>
        <p:nvGrpSpPr>
          <p:cNvPr id="8195" name="组合 5"/>
          <p:cNvGrpSpPr/>
          <p:nvPr/>
        </p:nvGrpSpPr>
        <p:grpSpPr>
          <a:xfrm>
            <a:off x="179388" y="476250"/>
            <a:ext cx="2278062" cy="541338"/>
            <a:chOff x="2718981" y="2108198"/>
            <a:chExt cx="3805817" cy="831413"/>
          </a:xfrm>
        </p:grpSpPr>
        <p:sp>
          <p:nvSpPr>
            <p:cNvPr id="8200" name="MH_SubTitle_1"/>
            <p:cNvSpPr/>
            <p:nvPr>
              <p:custDataLst>
                <p:tags r:id="rId2"/>
              </p:custDataLst>
            </p:nvPr>
          </p:nvSpPr>
          <p:spPr>
            <a:xfrm>
              <a:off x="3429754" y="2115513"/>
              <a:ext cx="3095044" cy="82409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779634" y="0"/>
                </a:cxn>
                <a:cxn ang="0">
                  <a:pos x="2812006" y="0"/>
                </a:cxn>
                <a:cxn ang="0">
                  <a:pos x="3095044" y="412049"/>
                </a:cxn>
                <a:cxn ang="0">
                  <a:pos x="2812006" y="824097"/>
                </a:cxn>
                <a:cxn ang="0">
                  <a:pos x="2712270" y="824097"/>
                </a:cxn>
                <a:cxn ang="0">
                  <a:pos x="2712270" y="824098"/>
                </a:cxn>
                <a:cxn ang="0">
                  <a:pos x="500" y="824098"/>
                </a:cxn>
                <a:cxn ang="0">
                  <a:pos x="0" y="823751"/>
                </a:cxn>
                <a:cxn ang="0">
                  <a:pos x="79837" y="811067"/>
                </a:cxn>
                <a:cxn ang="0">
                  <a:pos x="396571" y="311934"/>
                </a:cxn>
                <a:cxn ang="0">
                  <a:pos x="417317" y="193895"/>
                </a:cxn>
                <a:cxn ang="0">
                  <a:pos x="663616" y="1"/>
                </a:cxn>
                <a:cxn ang="0">
                  <a:pos x="779738" y="486"/>
                </a:cxn>
              </a:cxnLst>
              <a:rect l="l" t="t" r="GT0" b="GT1"/>
              <a:pathLst>
                <a:path w="4860652" h="821268">
                  <a:moveTo>
                    <a:pt x="1224387" y="0"/>
                  </a:moveTo>
                  <a:lnTo>
                    <a:pt x="4416152" y="0"/>
                  </a:lnTo>
                  <a:cubicBezTo>
                    <a:pt x="4661643" y="0"/>
                    <a:pt x="4860652" y="183847"/>
                    <a:pt x="4860652" y="410634"/>
                  </a:cubicBezTo>
                  <a:cubicBezTo>
                    <a:pt x="4860652" y="637421"/>
                    <a:pt x="4661643" y="821267"/>
                    <a:pt x="4416152" y="821267"/>
                  </a:cubicBezTo>
                  <a:lnTo>
                    <a:pt x="4259519" y="821267"/>
                  </a:lnTo>
                  <a:lnTo>
                    <a:pt x="4259519" y="821268"/>
                  </a:lnTo>
                  <a:lnTo>
                    <a:pt x="785" y="821268"/>
                  </a:lnTo>
                  <a:lnTo>
                    <a:pt x="0" y="820922"/>
                  </a:lnTo>
                  <a:lnTo>
                    <a:pt x="125381" y="808282"/>
                  </a:lnTo>
                  <a:cubicBezTo>
                    <a:pt x="375057" y="757191"/>
                    <a:pt x="571709" y="560539"/>
                    <a:pt x="622800" y="310863"/>
                  </a:cubicBezTo>
                  <a:lnTo>
                    <a:pt x="655381" y="193229"/>
                  </a:lnTo>
                  <a:cubicBezTo>
                    <a:pt x="703651" y="109671"/>
                    <a:pt x="800885" y="39160"/>
                    <a:pt x="1042185" y="1"/>
                  </a:cubicBezTo>
                  <a:lnTo>
                    <a:pt x="1224550" y="484"/>
                  </a:lnTo>
                  <a:lnTo>
                    <a:pt x="1224387" y="0"/>
                  </a:lnTo>
                  <a:close/>
                </a:path>
              </a:pathLst>
            </a:custGeom>
            <a:solidFill>
              <a:srgbClr val="00B050"/>
            </a:solidFill>
            <a:ln w="25400">
              <a:noFill/>
              <a:miter lim="800000"/>
            </a:ln>
          </p:spPr>
          <p:txBody>
            <a:bodyPr lIns="144000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lang="zh-CN" altLang="en-US" sz="2800">
                  <a:solidFill>
                    <a:srgbClr val="FFFFFF"/>
                  </a:solidFill>
                  <a:latin typeface="黑体" pitchFamily="49" charset="-122"/>
                  <a:ea typeface="黑体" panose="02010609060101010101" pitchFamily="49" charset="-122"/>
                  <a:sym typeface="+mn-ea"/>
                </a:rPr>
                <a:t>文学</a:t>
              </a:r>
              <a:endParaRPr lang="zh-CN" altLang="en-US" sz="2800">
                <a:solidFill>
                  <a:srgbClr val="FFFFFF"/>
                </a:solidFill>
                <a:latin typeface="黑体" pitchFamily="49" charset="-122"/>
                <a:ea typeface="黑体" panose="02010609060101010101" pitchFamily="49" charset="-122"/>
                <a:sym typeface="+mn-ea"/>
              </a:endParaRPr>
            </a:p>
          </p:txBody>
        </p:sp>
        <p:sp>
          <p:nvSpPr>
            <p:cNvPr id="8201" name="MH_Other_1"/>
            <p:cNvSpPr/>
            <p:nvPr>
              <p:custDataLst>
                <p:tags r:id="rId3"/>
              </p:custDataLst>
            </p:nvPr>
          </p:nvSpPr>
          <p:spPr>
            <a:xfrm>
              <a:off x="2718981" y="2108198"/>
              <a:ext cx="938857" cy="8314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lang="en-US" altLang="zh-CN" sz="3200">
                  <a:solidFill>
                    <a:srgbClr val="FFFFFF"/>
                  </a:solidFill>
                  <a:latin typeface="Arial" pitchFamily="34" charset="0"/>
                  <a:sym typeface="+mn-ea"/>
                </a:rPr>
                <a:t>2</a:t>
              </a:r>
              <a:endParaRPr lang="zh-CN" altLang="en-US" sz="3200">
                <a:solidFill>
                  <a:srgbClr val="FFFFFF"/>
                </a:solidFill>
                <a:latin typeface="Arial" pitchFamily="34" charset="0"/>
                <a:sym typeface="+mn-ea"/>
              </a:endParaRPr>
            </a:p>
          </p:txBody>
        </p:sp>
      </p:grpSp>
      <p:sp>
        <p:nvSpPr>
          <p:cNvPr id="8196" name="矩形 1"/>
          <p:cNvSpPr/>
          <p:nvPr/>
        </p:nvSpPr>
        <p:spPr>
          <a:xfrm>
            <a:off x="107950" y="1827212"/>
            <a:ext cx="3878262" cy="831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zh-CN" sz="48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《</a:t>
            </a:r>
            <a:r>
              <a:rPr lang="zh-CN" altLang="en-US" sz="48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荷马史诗</a:t>
            </a:r>
            <a:r>
              <a:rPr lang="en-US" altLang="zh-CN" sz="48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》</a:t>
            </a:r>
            <a:endParaRPr lang="zh-CN" altLang="en-US" sz="4800">
              <a:solidFill>
                <a:srgbClr val="0000FF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197" name="矩形 35"/>
          <p:cNvSpPr/>
          <p:nvPr/>
        </p:nvSpPr>
        <p:spPr>
          <a:xfrm>
            <a:off x="1604962" y="3770312"/>
            <a:ext cx="7215188" cy="1192212"/>
          </a:xfrm>
          <a:prstGeom prst="wedgeRoundRectCallout">
            <a:avLst>
              <a:gd name="adj1" fmla="val -40102"/>
              <a:gd name="adj2" fmla="val -136394"/>
              <a:gd name="adj3" fmla="val 16667"/>
            </a:avLst>
          </a:prstGeom>
          <a:solidFill>
            <a:srgbClr val="D1D1F0"/>
          </a:solidFill>
          <a:ln>
            <a:solidFill>
              <a:srgbClr val="FFFF00"/>
            </a:solidFill>
            <a:miter lim="800000"/>
          </a:ln>
          <a:effectLst>
            <a:outerShdw blurRad="50800" dist="38100" dir="5400000" algn="t">
              <a:srgbClr val="000000">
                <a:alpha val="39999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>
              <a:spcBef>
                <a:spcPct val="0"/>
              </a:spcBef>
              <a:buNone/>
            </a:pP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是一部世界文学名作</a:t>
            </a: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，是了解早期希腊社会的主要文献。</a:t>
            </a:r>
            <a:endParaRPr lang="zh-CN" altLang="en-US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198" name="矩形 35"/>
          <p:cNvSpPr/>
          <p:nvPr/>
        </p:nvSpPr>
        <p:spPr>
          <a:xfrm>
            <a:off x="4211638" y="1655762"/>
            <a:ext cx="1792288" cy="40005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zh-CN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伊利亚特</a:t>
            </a:r>
            <a:r>
              <a:rPr lang="en-US" altLang="zh-CN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000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8199" name="矩形 35"/>
          <p:cNvSpPr/>
          <p:nvPr/>
        </p:nvSpPr>
        <p:spPr>
          <a:xfrm>
            <a:off x="4211638" y="2459038"/>
            <a:ext cx="1792288" cy="40005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zh-CN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奥德赛</a:t>
            </a:r>
            <a:r>
              <a:rPr lang="en-US" altLang="zh-CN" sz="20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000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0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1"/>
      <p:bldP spid="8199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Picture 2" descr="米隆的《掷铁饼者》"/>
          <p:cNvPicPr/>
          <p:nvPr/>
        </p:nvPicPr>
        <p:blipFill>
          <a:blip r:embed="rId2"/>
          <a:stretch>
            <a:fillRect/>
          </a:stretch>
        </p:blipFill>
        <p:spPr>
          <a:xfrm>
            <a:off x="-53975" y="714375"/>
            <a:ext cx="3260725" cy="5646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649288" y="6381750"/>
            <a:ext cx="1296987" cy="4079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0"/>
              </a:spcBef>
              <a:buNone/>
            </a:pPr>
            <a:r>
              <a:rPr lang="zh-CN" altLang="en-US" sz="18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掷铁饼者</a:t>
            </a:r>
            <a:endParaRPr lang="zh-CN" altLang="en-US" sz="1800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220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3206750" y="911225"/>
            <a:ext cx="3168650" cy="547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1" name="MH_SubTitle_1"/>
          <p:cNvSpPr/>
          <p:nvPr>
            <p:custDataLst>
              <p:tags r:id="rId4"/>
            </p:custDataLst>
          </p:nvPr>
        </p:nvSpPr>
        <p:spPr>
          <a:xfrm>
            <a:off x="649288" y="196850"/>
            <a:ext cx="1854200" cy="536575"/>
          </a:xfrm>
          <a:custGeom>
            <a:gdLst>
              <a:gd name="GT0" fmla="+- l w 0"/>
              <a:gd name="GT1" fmla="+- t h 0"/>
            </a:gdLst>
            <a:cxnLst>
              <a:cxn ang="0">
                <a:pos x="467069" y="0"/>
              </a:cxn>
              <a:cxn ang="0">
                <a:pos x="1684636" y="0"/>
              </a:cxn>
              <a:cxn ang="0">
                <a:pos x="1854200" y="268288"/>
              </a:cxn>
              <a:cxn ang="0">
                <a:pos x="1684636" y="536574"/>
              </a:cxn>
              <a:cxn ang="0">
                <a:pos x="1624885" y="536574"/>
              </a:cxn>
              <a:cxn ang="0">
                <a:pos x="1624885" y="536575"/>
              </a:cxn>
              <a:cxn ang="0">
                <a:pos x="299" y="536575"/>
              </a:cxn>
              <a:cxn ang="0">
                <a:pos x="0" y="536349"/>
              </a:cxn>
              <a:cxn ang="0">
                <a:pos x="47829" y="528091"/>
              </a:cxn>
              <a:cxn ang="0">
                <a:pos x="237580" y="203102"/>
              </a:cxn>
              <a:cxn ang="0">
                <a:pos x="250009" y="126246"/>
              </a:cxn>
              <a:cxn ang="0">
                <a:pos x="397564" y="1"/>
              </a:cxn>
              <a:cxn ang="0">
                <a:pos x="467131" y="316"/>
              </a:cxn>
            </a:cxnLst>
            <a:rect l="l" t="t" r="GT0" b="GT1"/>
            <a:pathLst>
              <a:path w="4860652" h="821268">
                <a:moveTo>
                  <a:pt x="1224387" y="0"/>
                </a:moveTo>
                <a:lnTo>
                  <a:pt x="4416152" y="0"/>
                </a:lnTo>
                <a:cubicBezTo>
                  <a:pt x="4661643" y="0"/>
                  <a:pt x="4860652" y="183847"/>
                  <a:pt x="4860652" y="410634"/>
                </a:cubicBezTo>
                <a:cubicBezTo>
                  <a:pt x="4860652" y="637421"/>
                  <a:pt x="4661643" y="821267"/>
                  <a:pt x="4416152" y="821267"/>
                </a:cubicBezTo>
                <a:lnTo>
                  <a:pt x="4259519" y="821267"/>
                </a:lnTo>
                <a:lnTo>
                  <a:pt x="4259519" y="821268"/>
                </a:lnTo>
                <a:lnTo>
                  <a:pt x="785" y="821268"/>
                </a:lnTo>
                <a:lnTo>
                  <a:pt x="0" y="820922"/>
                </a:lnTo>
                <a:lnTo>
                  <a:pt x="125381" y="808282"/>
                </a:lnTo>
                <a:cubicBezTo>
                  <a:pt x="375057" y="757191"/>
                  <a:pt x="571709" y="560539"/>
                  <a:pt x="622800" y="310863"/>
                </a:cubicBezTo>
                <a:lnTo>
                  <a:pt x="655381" y="193229"/>
                </a:lnTo>
                <a:cubicBezTo>
                  <a:pt x="703651" y="109671"/>
                  <a:pt x="800885" y="39160"/>
                  <a:pt x="1042185" y="1"/>
                </a:cubicBezTo>
                <a:lnTo>
                  <a:pt x="1224550" y="484"/>
                </a:lnTo>
                <a:lnTo>
                  <a:pt x="1224387" y="0"/>
                </a:lnTo>
                <a:close/>
              </a:path>
            </a:pathLst>
          </a:custGeom>
          <a:solidFill>
            <a:srgbClr val="00B050"/>
          </a:solidFill>
          <a:ln w="25400">
            <a:noFill/>
            <a:miter lim="800000"/>
          </a:ln>
        </p:spPr>
        <p:txBody>
          <a:bodyPr lIns="14400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>
                <a:solidFill>
                  <a:srgbClr val="FFFF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雕塑</a:t>
            </a:r>
            <a:endParaRPr lang="zh-CN" altLang="en-US" sz="2800">
              <a:solidFill>
                <a:srgbClr val="FFFFFF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9222" name="TextBox 2"/>
          <p:cNvSpPr txBox="1">
            <a:spLocks noChangeArrowheads="1"/>
          </p:cNvSpPr>
          <p:nvPr/>
        </p:nvSpPr>
        <p:spPr bwMode="auto">
          <a:xfrm>
            <a:off x="4781550" y="6450013"/>
            <a:ext cx="830263" cy="40798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0"/>
              </a:spcBef>
              <a:buNone/>
            </a:pPr>
            <a:r>
              <a:rPr lang="zh-CN" altLang="en-US" sz="18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宙斯</a:t>
            </a:r>
            <a:endParaRPr lang="zh-CN" altLang="en-US" sz="1800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223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6656388" y="1343025"/>
            <a:ext cx="2270125" cy="5038725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224" name="矩形 1"/>
          <p:cNvSpPr/>
          <p:nvPr/>
        </p:nvSpPr>
        <p:spPr>
          <a:xfrm>
            <a:off x="7350125" y="6421438"/>
            <a:ext cx="88265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accent2"/>
                </a:solidFill>
              </a:rPr>
              <a:t>维纳斯</a:t>
            </a:r>
            <a:endParaRPr lang="zh-CN" altLang="en-US" sz="1800">
              <a:latin typeface="Calibri" pitchFamily="34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MH_SubTitle_1"/>
          <p:cNvSpPr/>
          <p:nvPr>
            <p:custDataLst>
              <p:tags r:id="rId2"/>
            </p:custDataLst>
          </p:nvPr>
        </p:nvSpPr>
        <p:spPr>
          <a:xfrm>
            <a:off x="242888" y="-80962"/>
            <a:ext cx="2179638" cy="928688"/>
          </a:xfrm>
          <a:custGeom>
            <a:gdLst>
              <a:gd name="GT0" fmla="+- l w 0"/>
              <a:gd name="GT1" fmla="+- t h 0"/>
            </a:gdLst>
            <a:cxnLst>
              <a:cxn ang="0">
                <a:pos x="549046" y="0"/>
              </a:cxn>
              <a:cxn ang="0">
                <a:pos x="1980312" y="0"/>
              </a:cxn>
              <a:cxn ang="0">
                <a:pos x="2179637" y="464344"/>
              </a:cxn>
              <a:cxn ang="0">
                <a:pos x="1980312" y="928687"/>
              </a:cxn>
              <a:cxn ang="0">
                <a:pos x="1910074" y="928687"/>
              </a:cxn>
              <a:cxn ang="0">
                <a:pos x="1910074" y="928688"/>
              </a:cxn>
              <a:cxn ang="0">
                <a:pos x="352" y="928688"/>
              </a:cxn>
              <a:cxn ang="0">
                <a:pos x="0" y="928297"/>
              </a:cxn>
              <a:cxn ang="0">
                <a:pos x="56224" y="914003"/>
              </a:cxn>
              <a:cxn ang="0">
                <a:pos x="279279" y="351523"/>
              </a:cxn>
              <a:cxn ang="0">
                <a:pos x="293889" y="218503"/>
              </a:cxn>
              <a:cxn ang="0">
                <a:pos x="467342" y="1"/>
              </a:cxn>
              <a:cxn ang="0">
                <a:pos x="549119" y="547"/>
              </a:cxn>
            </a:cxnLst>
            <a:rect l="l" t="t" r="GT0" b="GT1"/>
            <a:pathLst>
              <a:path w="4860652" h="821268">
                <a:moveTo>
                  <a:pt x="1224387" y="0"/>
                </a:moveTo>
                <a:lnTo>
                  <a:pt x="4416152" y="0"/>
                </a:lnTo>
                <a:cubicBezTo>
                  <a:pt x="4661643" y="0"/>
                  <a:pt x="4860652" y="183847"/>
                  <a:pt x="4860652" y="410634"/>
                </a:cubicBezTo>
                <a:cubicBezTo>
                  <a:pt x="4860652" y="637421"/>
                  <a:pt x="4661643" y="821267"/>
                  <a:pt x="4416152" y="821267"/>
                </a:cubicBezTo>
                <a:lnTo>
                  <a:pt x="4259519" y="821267"/>
                </a:lnTo>
                <a:lnTo>
                  <a:pt x="4259519" y="821268"/>
                </a:lnTo>
                <a:lnTo>
                  <a:pt x="785" y="821268"/>
                </a:lnTo>
                <a:lnTo>
                  <a:pt x="0" y="820922"/>
                </a:lnTo>
                <a:lnTo>
                  <a:pt x="125381" y="808282"/>
                </a:lnTo>
                <a:cubicBezTo>
                  <a:pt x="375057" y="757191"/>
                  <a:pt x="571709" y="560539"/>
                  <a:pt x="622800" y="310863"/>
                </a:cubicBezTo>
                <a:lnTo>
                  <a:pt x="655381" y="193229"/>
                </a:lnTo>
                <a:cubicBezTo>
                  <a:pt x="703651" y="109671"/>
                  <a:pt x="800885" y="39160"/>
                  <a:pt x="1042185" y="1"/>
                </a:cubicBezTo>
                <a:lnTo>
                  <a:pt x="1224550" y="484"/>
                </a:lnTo>
                <a:lnTo>
                  <a:pt x="1224387" y="0"/>
                </a:lnTo>
                <a:close/>
              </a:path>
            </a:pathLst>
          </a:custGeom>
          <a:solidFill>
            <a:srgbClr val="00B050"/>
          </a:solidFill>
          <a:ln w="25400">
            <a:noFill/>
            <a:miter lim="800000"/>
          </a:ln>
        </p:spPr>
        <p:txBody>
          <a:bodyPr lIns="14400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>
                <a:solidFill>
                  <a:srgbClr val="FFFF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二、建筑</a:t>
            </a:r>
            <a:endParaRPr lang="zh-CN" altLang="en-US" sz="2800">
              <a:solidFill>
                <a:srgbClr val="FFFFFF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243" name="矩形 12"/>
          <p:cNvSpPr/>
          <p:nvPr/>
        </p:nvSpPr>
        <p:spPr>
          <a:xfrm>
            <a:off x="2432050" y="-47625"/>
            <a:ext cx="6588125" cy="1057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>
                <a:latin typeface="黑体" pitchFamily="49" charset="-122"/>
                <a:ea typeface="黑体" panose="02010609060101010101" pitchFamily="49" charset="-122"/>
              </a:rPr>
              <a:t>观察下列图片说一说，希腊、罗马各有哪些著名建筑，建筑风格有何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不同</a:t>
            </a:r>
            <a:r>
              <a:rPr lang="en-US" altLang="zh-CN" sz="28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?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5162550" y="2054225"/>
            <a:ext cx="3081338" cy="40798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希腊雅典卫城帕特农神庙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0245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131762" y="4264025"/>
            <a:ext cx="2495550" cy="2041525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0246" name="Picture 2" descr="https://timgsa.baidu.com/timg?image&amp;quality=80&amp;size=b9999_10000&amp;sec=1529990392945&amp;di=960f4836336e2dafed8b85edfbd8ea8a&amp;imgtype=0&amp;src=http%3A%2F%2Feurope.ce.cn%2Fhqbl%2Fzt%2Fglm%2Fkjcl%2Fkjcltt%2F200609%2F22%2FW020060922468185745279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2770188" y="4287838"/>
            <a:ext cx="2244725" cy="200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7" name="圆角矩形 11"/>
          <p:cNvSpPr/>
          <p:nvPr/>
        </p:nvSpPr>
        <p:spPr>
          <a:xfrm>
            <a:off x="303213" y="6334125"/>
            <a:ext cx="1600200" cy="409575"/>
          </a:xfrm>
          <a:prstGeom prst="roundRect">
            <a:avLst/>
          </a:prstGeom>
          <a:solidFill>
            <a:srgbClr val="F3EFE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>
                <a:latin typeface="黑体" pitchFamily="49" charset="-122"/>
                <a:ea typeface="黑体" panose="02010609060101010101" pitchFamily="49" charset="-122"/>
                <a:sym typeface="+mn-ea"/>
              </a:rPr>
              <a:t>罗马大竞技场</a:t>
            </a:r>
            <a:endParaRPr lang="zh-CN" altLang="en-US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248" name="圆角矩形 12"/>
          <p:cNvSpPr/>
          <p:nvPr/>
        </p:nvSpPr>
        <p:spPr>
          <a:xfrm>
            <a:off x="3371850" y="6329363"/>
            <a:ext cx="1377950" cy="409575"/>
          </a:xfrm>
          <a:prstGeom prst="roundRect">
            <a:avLst/>
          </a:prstGeom>
          <a:solidFill>
            <a:srgbClr val="F3EFE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>
                <a:ea typeface="黑体" panose="02010609060101010101" pitchFamily="49" charset="-122"/>
                <a:sym typeface="+mn-ea"/>
              </a:rPr>
              <a:t>引水道工程</a:t>
            </a:r>
            <a:endParaRPr lang="zh-CN" altLang="en-US"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0249" name="Picture 4" descr="https://timgsa.baidu.com/timg?image&amp;quality=80&amp;size=b9999_10000&amp;sec=1529990611837&amp;di=8fafecac2c882b1b2465446836a84b2c&amp;imgtype=0&amp;src=http%3A%2F%2Fimgsrc.baidu.com%2Fimage%2Fc0%253Dpixel_huitu%252C0%252C0%252C294%252C40%2Fsign%3Df7b7010b51afa40f28cbc69dc21c6623%2F4bed2e738bd4b31c034622828cd6277f9e2ff895.jpg"/>
          <p:cNvPicPr/>
          <p:nvPr/>
        </p:nvPicPr>
        <p:blipFill>
          <a:blip r:embed="rId5"/>
          <a:srcRect b="3804"/>
          <a:stretch>
            <a:fillRect/>
          </a:stretch>
        </p:blipFill>
        <p:spPr>
          <a:xfrm>
            <a:off x="5435600" y="4237038"/>
            <a:ext cx="1887538" cy="205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圆角矩形 17"/>
          <p:cNvSpPr/>
          <p:nvPr/>
        </p:nvSpPr>
        <p:spPr>
          <a:xfrm>
            <a:off x="6088063" y="6381750"/>
            <a:ext cx="917575" cy="409575"/>
          </a:xfrm>
          <a:prstGeom prst="roundRect">
            <a:avLst/>
          </a:prstGeom>
          <a:solidFill>
            <a:srgbClr val="F3EFE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>
                <a:latin typeface="黑体" pitchFamily="49" charset="-122"/>
                <a:ea typeface="黑体" panose="02010609060101010101" pitchFamily="49" charset="-122"/>
                <a:sym typeface="+mn-ea"/>
              </a:rPr>
              <a:t>万神庙</a:t>
            </a:r>
            <a:endParaRPr lang="zh-CN" altLang="en-US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0251" name="图片 4"/>
          <p:cNvPicPr/>
          <p:nvPr/>
        </p:nvPicPr>
        <p:blipFill>
          <a:blip r:embed="rId6"/>
          <a:stretch>
            <a:fillRect/>
          </a:stretch>
        </p:blipFill>
        <p:spPr>
          <a:xfrm>
            <a:off x="7605712" y="4311650"/>
            <a:ext cx="1397000" cy="2098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文本框 7"/>
          <p:cNvSpPr/>
          <p:nvPr/>
        </p:nvSpPr>
        <p:spPr>
          <a:xfrm>
            <a:off x="7605712" y="6329362"/>
            <a:ext cx="18351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latin typeface="Times New Roman" pitchFamily="18" charset="0"/>
              </a:rPr>
              <a:t>方尖碑</a:t>
            </a:r>
            <a:endParaRPr lang="zh-CN" altLang="en-US" sz="2400" b="1">
              <a:latin typeface="Times New Roman" pitchFamily="18" charset="0"/>
            </a:endParaRPr>
          </a:p>
        </p:txBody>
      </p:sp>
      <p:pic>
        <p:nvPicPr>
          <p:cNvPr id="10253" name="图片 1" descr="2012062313132721173"/>
          <p:cNvPicPr/>
          <p:nvPr/>
        </p:nvPicPr>
        <p:blipFill>
          <a:blip r:embed="rId7"/>
          <a:stretch>
            <a:fillRect/>
          </a:stretch>
        </p:blipFill>
        <p:spPr>
          <a:xfrm>
            <a:off x="322262" y="984250"/>
            <a:ext cx="4537075" cy="2944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MH_SubTitle_1"/>
          <p:cNvSpPr/>
          <p:nvPr>
            <p:custDataLst>
              <p:tags r:id="rId2"/>
            </p:custDataLst>
          </p:nvPr>
        </p:nvSpPr>
        <p:spPr>
          <a:xfrm>
            <a:off x="0" y="188912"/>
            <a:ext cx="3327400" cy="968375"/>
          </a:xfrm>
          <a:custGeom>
            <a:gdLst>
              <a:gd name="GT0" fmla="+- l w 0"/>
              <a:gd name="GT1" fmla="+- t h 0"/>
            </a:gdLst>
            <a:cxnLst>
              <a:cxn ang="0">
                <a:pos x="838164" y="0"/>
              </a:cxn>
              <a:cxn ang="0">
                <a:pos x="3023114" y="0"/>
              </a:cxn>
              <a:cxn ang="0">
                <a:pos x="3327400" y="484188"/>
              </a:cxn>
              <a:cxn ang="0">
                <a:pos x="3023114" y="968374"/>
              </a:cxn>
              <a:cxn ang="0">
                <a:pos x="2915889" y="968374"/>
              </a:cxn>
              <a:cxn ang="0">
                <a:pos x="2915889" y="968375"/>
              </a:cxn>
              <a:cxn ang="0">
                <a:pos x="537" y="968375"/>
              </a:cxn>
              <a:cxn ang="0">
                <a:pos x="0" y="967967"/>
              </a:cxn>
              <a:cxn ang="0">
                <a:pos x="85831" y="953063"/>
              </a:cxn>
              <a:cxn ang="0">
                <a:pos x="426343" y="366545"/>
              </a:cxn>
              <a:cxn ang="0">
                <a:pos x="448647" y="227841"/>
              </a:cxn>
              <a:cxn ang="0">
                <a:pos x="713436" y="1"/>
              </a:cxn>
              <a:cxn ang="0">
                <a:pos x="838276" y="571"/>
              </a:cxn>
            </a:cxnLst>
            <a:rect l="l" t="t" r="GT0" b="GT1"/>
            <a:pathLst>
              <a:path w="4860652" h="821268">
                <a:moveTo>
                  <a:pt x="1224387" y="0"/>
                </a:moveTo>
                <a:lnTo>
                  <a:pt x="4416152" y="0"/>
                </a:lnTo>
                <a:cubicBezTo>
                  <a:pt x="4661643" y="0"/>
                  <a:pt x="4860652" y="183847"/>
                  <a:pt x="4860652" y="410634"/>
                </a:cubicBezTo>
                <a:cubicBezTo>
                  <a:pt x="4860652" y="637421"/>
                  <a:pt x="4661643" y="821267"/>
                  <a:pt x="4416152" y="821267"/>
                </a:cubicBezTo>
                <a:lnTo>
                  <a:pt x="4259519" y="821267"/>
                </a:lnTo>
                <a:lnTo>
                  <a:pt x="4259519" y="821268"/>
                </a:lnTo>
                <a:lnTo>
                  <a:pt x="785" y="821268"/>
                </a:lnTo>
                <a:lnTo>
                  <a:pt x="0" y="820922"/>
                </a:lnTo>
                <a:lnTo>
                  <a:pt x="125381" y="808282"/>
                </a:lnTo>
                <a:cubicBezTo>
                  <a:pt x="375057" y="757191"/>
                  <a:pt x="571709" y="560539"/>
                  <a:pt x="622800" y="310863"/>
                </a:cubicBezTo>
                <a:lnTo>
                  <a:pt x="655381" y="193229"/>
                </a:lnTo>
                <a:cubicBezTo>
                  <a:pt x="703651" y="109671"/>
                  <a:pt x="800885" y="39160"/>
                  <a:pt x="1042185" y="1"/>
                </a:cubicBezTo>
                <a:lnTo>
                  <a:pt x="1224550" y="484"/>
                </a:lnTo>
                <a:lnTo>
                  <a:pt x="1224387" y="0"/>
                </a:lnTo>
                <a:close/>
              </a:path>
            </a:pathLst>
          </a:custGeom>
          <a:solidFill>
            <a:srgbClr val="00B050"/>
          </a:solidFill>
          <a:ln w="25400">
            <a:noFill/>
            <a:miter lim="800000"/>
          </a:ln>
        </p:spPr>
        <p:txBody>
          <a:bodyPr lIns="14400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>
                <a:solidFill>
                  <a:srgbClr val="FFFF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三、哲学和法学</a:t>
            </a:r>
            <a:endParaRPr lang="zh-CN" altLang="en-US" sz="2800">
              <a:solidFill>
                <a:srgbClr val="FFFFFF"/>
              </a:solidFill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67" name="矩形 4"/>
          <p:cNvSpPr/>
          <p:nvPr/>
        </p:nvSpPr>
        <p:spPr>
          <a:xfrm>
            <a:off x="3492500" y="369888"/>
            <a:ext cx="5788025" cy="684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>
                <a:latin typeface="黑体" pitchFamily="49" charset="-122"/>
                <a:ea typeface="黑体" panose="02010609060101010101" pitchFamily="49" charset="-122"/>
              </a:rPr>
              <a:t>说一说下列</a:t>
            </a: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哲学家</a:t>
            </a:r>
            <a:r>
              <a:rPr lang="zh-CN" altLang="en-US">
                <a:latin typeface="黑体" pitchFamily="49" charset="-122"/>
                <a:ea typeface="黑体" panose="02010609060101010101" pitchFamily="49" charset="-122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成就</a:t>
            </a:r>
            <a:r>
              <a:rPr lang="zh-CN" altLang="en-US">
                <a:latin typeface="黑体" pitchFamily="49" charset="-122"/>
                <a:ea typeface="黑体" panose="02010609060101010101" pitchFamily="49" charset="-122"/>
              </a:rPr>
              <a:t>：</a:t>
            </a:r>
            <a:endParaRPr lang="en-US" altLang="zh-CN">
              <a:latin typeface="黑体" pitchFamily="49" charset="-122"/>
              <a:ea typeface="黑体" panose="02010609060101010101" pitchFamily="49" charset="-122"/>
            </a:endParaRPr>
          </a:p>
        </p:txBody>
      </p:sp>
      <p:pic>
        <p:nvPicPr>
          <p:cNvPr id="11268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3117850" y="2322512"/>
            <a:ext cx="2794000" cy="2794000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1269" name="图片 7"/>
          <p:cNvPicPr/>
          <p:nvPr/>
        </p:nvPicPr>
        <p:blipFill>
          <a:blip r:embed="rId4"/>
          <a:stretch>
            <a:fillRect/>
          </a:stretch>
        </p:blipFill>
        <p:spPr>
          <a:xfrm>
            <a:off x="717550" y="2522538"/>
            <a:ext cx="2357438" cy="2593975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1270" name="图片 8"/>
          <p:cNvPicPr/>
          <p:nvPr/>
        </p:nvPicPr>
        <p:blipFill>
          <a:blip r:embed="rId5"/>
          <a:stretch>
            <a:fillRect/>
          </a:stretch>
        </p:blipFill>
        <p:spPr>
          <a:xfrm>
            <a:off x="6227762" y="2322512"/>
            <a:ext cx="2224088" cy="2641600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1271" name="Text Box 4"/>
          <p:cNvSpPr txBox="1">
            <a:spLocks noChangeArrowheads="1"/>
          </p:cNvSpPr>
          <p:nvPr/>
        </p:nvSpPr>
        <p:spPr bwMode="auto">
          <a:xfrm>
            <a:off x="1112838" y="4711700"/>
            <a:ext cx="1477962" cy="407988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德谟克利特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72" name="Text Box 4"/>
          <p:cNvSpPr txBox="1">
            <a:spLocks noChangeArrowheads="1"/>
          </p:cNvSpPr>
          <p:nvPr/>
        </p:nvSpPr>
        <p:spPr bwMode="auto">
          <a:xfrm>
            <a:off x="3824288" y="4711700"/>
            <a:ext cx="1477962" cy="409575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苏格拉底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73" name="Text Box 4"/>
          <p:cNvSpPr txBox="1">
            <a:spLocks noChangeArrowheads="1"/>
          </p:cNvSpPr>
          <p:nvPr/>
        </p:nvSpPr>
        <p:spPr bwMode="auto">
          <a:xfrm>
            <a:off x="6621463" y="4708525"/>
            <a:ext cx="1477962" cy="407988"/>
          </a:xfrm>
          <a:prstGeom prst="roundRect">
            <a:avLst/>
          </a:prstGeom>
          <a:solidFill>
            <a:srgbClr val="F3EFE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亚里士多德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74" name="Text Box 4"/>
          <p:cNvSpPr txBox="1">
            <a:spLocks noChangeArrowheads="1"/>
          </p:cNvSpPr>
          <p:nvPr/>
        </p:nvSpPr>
        <p:spPr bwMode="auto">
          <a:xfrm>
            <a:off x="985838" y="5321300"/>
            <a:ext cx="1820862" cy="4079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提出“原子论”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75" name="Text Box 4"/>
          <p:cNvSpPr txBox="1">
            <a:spLocks noChangeArrowheads="1"/>
          </p:cNvSpPr>
          <p:nvPr/>
        </p:nvSpPr>
        <p:spPr bwMode="auto">
          <a:xfrm>
            <a:off x="3717925" y="5289550"/>
            <a:ext cx="1820863" cy="7143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主张人应该认识自己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276" name="Text Box 4"/>
          <p:cNvSpPr txBox="1">
            <a:spLocks noChangeArrowheads="1"/>
          </p:cNvSpPr>
          <p:nvPr/>
        </p:nvSpPr>
        <p:spPr bwMode="auto">
          <a:xfrm>
            <a:off x="6621463" y="5443538"/>
            <a:ext cx="1820862" cy="40798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eaLnBrk="1" hangingPunct="1">
              <a:spcBef>
                <a:spcPct val="5000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  <a:sym typeface="+mn-ea"/>
              </a:rPr>
              <a:t>创立了逻辑学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/>
      <p:bldP spid="11275" grpId="1"/>
      <p:bldP spid="1127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表格 1"/>
          <p:cNvGraphicFramePr>
            <a:graphicFrameLocks noGrp="1"/>
          </p:cNvGraphicFramePr>
          <p:nvPr/>
        </p:nvGraphicFramePr>
        <p:xfrm>
          <a:off x="468312" y="1700212"/>
          <a:ext cx="8351838" cy="4133850"/>
        </p:xfrm>
        <a:graphic>
          <a:graphicData uri="http://schemas.openxmlformats.org/drawingml/2006/table">
            <a:tbl>
              <a:tblPr/>
              <a:tblGrid>
                <a:gridCol w="1244600"/>
                <a:gridCol w="7107238"/>
              </a:tblGrid>
              <a:tr h="744538"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3200">
                          <a:latin typeface="黑体" pitchFamily="49" charset="-122"/>
                          <a:ea typeface="黑体" panose="02010609060101010101" pitchFamily="49" charset="-122"/>
                        </a:rPr>
                        <a:t>人物</a:t>
                      </a:r>
                      <a:endParaRPr lang="zh-CN" altLang="en-US" sz="32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3600">
                          <a:latin typeface="黑体" pitchFamily="49" charset="-122"/>
                          <a:ea typeface="黑体" panose="02010609060101010101" pitchFamily="49" charset="-122"/>
                        </a:rPr>
                        <a:t>观点</a:t>
                      </a:r>
                      <a:endParaRPr lang="zh-CN" altLang="en-US" sz="36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FFC000"/>
                    </a:solidFill>
                  </a:tcPr>
                </a:tc>
              </a:tr>
              <a:tr h="673100"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3200">
                          <a:latin typeface="黑体" pitchFamily="49" charset="-122"/>
                          <a:ea typeface="黑体" panose="02010609060101010101" pitchFamily="49" charset="-122"/>
                        </a:rPr>
                        <a:t>老子</a:t>
                      </a:r>
                      <a:endParaRPr lang="zh-CN" altLang="en-US" sz="32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</a:tr>
              <a:tr h="1209675"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3200">
                          <a:latin typeface="黑体" pitchFamily="49" charset="-122"/>
                          <a:ea typeface="黑体" panose="02010609060101010101" pitchFamily="49" charset="-122"/>
                        </a:rPr>
                        <a:t>孟子</a:t>
                      </a:r>
                      <a:endParaRPr lang="zh-CN" altLang="en-US" sz="32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FFECCC"/>
                    </a:solidFill>
                  </a:tcPr>
                </a:tc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FFECCC"/>
                    </a:solidFill>
                  </a:tcPr>
                </a:tc>
              </a:tr>
              <a:tr h="1506538"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3200">
                          <a:latin typeface="黑体" pitchFamily="49" charset="-122"/>
                          <a:ea typeface="黑体" panose="02010609060101010101" pitchFamily="49" charset="-122"/>
                        </a:rPr>
                        <a:t>荀子</a:t>
                      </a:r>
                      <a:endParaRPr lang="zh-CN" altLang="en-US" sz="32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 lIns="91433" tIns="45727" rIns="91433" bIns="45727" anchor="ctr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zh-CN" altLang="en-US" sz="2400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 marL="91433" marR="91433" marT="45727" marB="45727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sp>
        <p:nvSpPr>
          <p:cNvPr id="12307" name="矩形 2"/>
          <p:cNvSpPr/>
          <p:nvPr/>
        </p:nvSpPr>
        <p:spPr>
          <a:xfrm>
            <a:off x="179388" y="9525"/>
            <a:ext cx="8964612" cy="1422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600">
                <a:latin typeface="黑体" pitchFamily="49" charset="-122"/>
                <a:ea typeface="黑体" panose="02010609060101010101" pitchFamily="49" charset="-122"/>
              </a:rPr>
              <a:t>问题思考：你知道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中国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</a:rPr>
              <a:t>这一时期的思想家是如何认识世界的吗？</a:t>
            </a:r>
            <a:endParaRPr lang="en-US" altLang="zh-CN" sz="36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2308" name="矩形 3"/>
          <p:cNvSpPr/>
          <p:nvPr/>
        </p:nvSpPr>
        <p:spPr>
          <a:xfrm>
            <a:off x="2627312" y="2565400"/>
            <a:ext cx="3416300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字宙万物来自虚无，也走向虚无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2309" name="矩形 4"/>
          <p:cNvSpPr/>
          <p:nvPr/>
        </p:nvSpPr>
        <p:spPr>
          <a:xfrm>
            <a:off x="2057400" y="3381375"/>
            <a:ext cx="5902325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哲学思想的最高范畴是天，孟子把天想象成为具有道德属性的精神实体。认为天是人性固有的道德观念的本原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2310" name="矩形 5"/>
          <p:cNvSpPr/>
          <p:nvPr/>
        </p:nvSpPr>
        <p:spPr>
          <a:xfrm>
            <a:off x="1931988" y="4503738"/>
            <a:ext cx="6024562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天为自然，没有理性、意志、善恶好坏之心。他把阴阳风雨等潜移默化的机能叫做神，把由此机能所组成的自然界叫做天。宇宙的生成不是神造，而是万物自身运动的结果。认为自然界和人类各有自己的规律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/>
        </p:txBody>
      </p:sp>
      <p:sp>
        <p:nvSpPr>
          <p:cNvPr id="13315" name="内容占位符 2"/>
          <p:cNvSpPr/>
          <p:nvPr>
            <p:ph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/>
        </p:txBody>
      </p:sp>
      <p:pic>
        <p:nvPicPr>
          <p:cNvPr id="13316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79388" y="274638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95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TextBox 1"/>
          <p:cNvSpPr/>
          <p:nvPr/>
        </p:nvSpPr>
        <p:spPr>
          <a:xfrm>
            <a:off x="539750" y="4365625"/>
            <a:ext cx="8496300" cy="1281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b="1">
                <a:solidFill>
                  <a:srgbClr val="3434F6"/>
                </a:solidFill>
                <a:latin typeface="宋体" pitchFamily="2" charset="-122"/>
              </a:rPr>
              <a:t>真正的法律应该对一切人有效，应该永远有效。</a:t>
            </a:r>
            <a:endParaRPr lang="en-US" altLang="zh-CN" b="1">
              <a:solidFill>
                <a:srgbClr val="3434F6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b="1">
                <a:solidFill>
                  <a:srgbClr val="3434F6"/>
                </a:solidFill>
                <a:latin typeface="宋体" pitchFamily="2" charset="-122"/>
              </a:rPr>
              <a:t>          ——</a:t>
            </a:r>
            <a:r>
              <a:rPr lang="zh-CN" altLang="en-US" b="1">
                <a:solidFill>
                  <a:srgbClr val="3434F6"/>
                </a:solidFill>
                <a:latin typeface="宋体" pitchFamily="2" charset="-122"/>
              </a:rPr>
              <a:t>罗马政治家西塞罗</a:t>
            </a:r>
            <a:endParaRPr lang="zh-CN" altLang="en-US" b="1">
              <a:solidFill>
                <a:srgbClr val="3434F6"/>
              </a:solidFill>
              <a:latin typeface="宋体" pitchFamily="2" charset="-122"/>
            </a:endParaRPr>
          </a:p>
        </p:txBody>
      </p:sp>
      <p:pic>
        <p:nvPicPr>
          <p:cNvPr id="15363" name="Picture 7" descr="01300000336597123667684290662_s"/>
          <p:cNvPicPr/>
          <p:nvPr/>
        </p:nvPicPr>
        <p:blipFill>
          <a:blip r:embed="rId2"/>
          <a:stretch>
            <a:fillRect/>
          </a:stretch>
        </p:blipFill>
        <p:spPr>
          <a:xfrm>
            <a:off x="2339975" y="115888"/>
            <a:ext cx="3887788" cy="3743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2"/>
          <p:cNvSpPr/>
          <p:nvPr/>
        </p:nvSpPr>
        <p:spPr>
          <a:xfrm>
            <a:off x="107950" y="0"/>
            <a:ext cx="1111250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3434F6"/>
                </a:solidFill>
                <a:latin typeface="Calibri" pitchFamily="34" charset="0"/>
              </a:rPr>
              <a:t>法学</a:t>
            </a:r>
            <a:endParaRPr lang="zh-CN" altLang="en-US" sz="3600">
              <a:latin typeface="Calibri" pitchFamily="34" charset="0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AutoShape 2"/>
          <p:cNvSpPr/>
          <p:nvPr/>
        </p:nvSpPr>
        <p:spPr>
          <a:xfrm>
            <a:off x="250825" y="260350"/>
            <a:ext cx="8705850" cy="1736725"/>
          </a:xfrm>
          <a:prstGeom prst="flowChartAlternateProcess">
            <a:avLst/>
          </a:prstGeom>
          <a:solidFill>
            <a:srgbClr val="008000"/>
          </a:solidFill>
          <a:ln w="12700"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材料一：法国是接受罗马法最早的国家之一。</a:t>
            </a:r>
            <a:r>
              <a:rPr lang="en-US" altLang="zh-CN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1804</a:t>
            </a: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法国民法典</a:t>
            </a:r>
            <a:r>
              <a:rPr lang="en-US" altLang="zh-CN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》</a:t>
            </a: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接受了罗马法学关于人和物划分的体系，沿袭了罗马法学。这部法典经过修改，至今认为法兰西共和国民法典。而且成为其他许多欧洲国家制定法典的基础。</a:t>
            </a:r>
            <a:endParaRPr lang="zh-CN" altLang="en-US" sz="24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387" name="AutoShape 4"/>
          <p:cNvSpPr/>
          <p:nvPr/>
        </p:nvSpPr>
        <p:spPr>
          <a:xfrm>
            <a:off x="250825" y="2133600"/>
            <a:ext cx="8640762" cy="173513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材料二：德国历届皇帝都宣布罗马法的效力遍及全国，视罗马法为其帝国法。德国大学普遍设置罗马法教程，广输人才学习罗马法。精通罗马法的人才在具体的行政机构中任职。罗马法在德国司法中得以确认。</a:t>
            </a:r>
            <a:endParaRPr lang="zh-CN" altLang="en-US" sz="24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388" name="AutoShape 3"/>
          <p:cNvSpPr/>
          <p:nvPr/>
        </p:nvSpPr>
        <p:spPr>
          <a:xfrm>
            <a:off x="250825" y="4005262"/>
            <a:ext cx="8616950" cy="960438"/>
          </a:xfrm>
          <a:prstGeom prst="roundRect">
            <a:avLst>
              <a:gd name="adj" fmla="val 16667"/>
            </a:avLst>
          </a:prstGeom>
          <a:solidFill>
            <a:srgbClr val="663300"/>
          </a:solidFill>
          <a:ln w="12700"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05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材料三：西班牙王室聘请罗马法学家在王室参事府和王室法院任职，学者赴意大利和法国学习罗马法。</a:t>
            </a:r>
            <a:endParaRPr lang="zh-CN" altLang="en-US" sz="2400" b="1">
              <a:solidFill>
                <a:schemeClr val="bg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6389" name="Text Box 5"/>
          <p:cNvSpPr/>
          <p:nvPr/>
        </p:nvSpPr>
        <p:spPr>
          <a:xfrm>
            <a:off x="684212" y="5084762"/>
            <a:ext cx="6537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以上材料共同说明了什么？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6390" name="Text Box 6"/>
          <p:cNvSpPr/>
          <p:nvPr/>
        </p:nvSpPr>
        <p:spPr>
          <a:xfrm>
            <a:off x="684212" y="5661025"/>
            <a:ext cx="78486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罗马法影响广泛而深远的古代法律体系，成为近代很多西方国家法律的基础。</a:t>
            </a:r>
            <a:endParaRPr lang="zh-CN" altLang="en-US" sz="24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Text Box 2"/>
          <p:cNvSpPr/>
          <p:nvPr/>
        </p:nvSpPr>
        <p:spPr>
          <a:xfrm>
            <a:off x="0" y="0"/>
            <a:ext cx="9144000" cy="4151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债权人可将无力偿还的债务人交付法庭判决，直到将其带上足枷、手铐，甚至杀死或卖之为奴。</a:t>
            </a:r>
            <a:endParaRPr lang="zh-CN" altLang="en-US" sz="2800" b="1">
              <a:latin typeface="华文新魏" pitchFamily="2" charset="-122"/>
              <a:ea typeface="华文新魏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 凡故意伤人肢体而又未能取得调解时，则伤人者也需受到同样的伤害。不过，如有人打断自由人的骨头，他须偿付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300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阿司罚金；如被打折骨头的是奴隶，罚金可以减半。</a:t>
            </a:r>
            <a:endParaRPr lang="zh-CN" altLang="en-US" sz="2800" b="1">
              <a:latin typeface="华文新魏" pitchFamily="2" charset="-122"/>
              <a:ea typeface="华文新魏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 禁止贵族和奴隶结婚。</a:t>
            </a:r>
            <a:endParaRPr lang="zh-CN" altLang="en-US" sz="2800" b="1">
              <a:latin typeface="华文新魏" pitchFamily="2" charset="-122"/>
              <a:ea typeface="华文新魏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solidFill>
                  <a:srgbClr val="0066FF"/>
                </a:solidFill>
                <a:latin typeface="华文新魏" pitchFamily="2" charset="-122"/>
                <a:ea typeface="华文新魏" pitchFamily="2" charset="-122"/>
              </a:rPr>
              <a:t>                                   </a:t>
            </a:r>
            <a:endParaRPr lang="zh-CN" altLang="en-US" sz="2800" b="1">
              <a:solidFill>
                <a:srgbClr val="0066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7411" name="Text Box 3"/>
          <p:cNvSpPr/>
          <p:nvPr/>
        </p:nvSpPr>
        <p:spPr>
          <a:xfrm>
            <a:off x="0" y="4149725"/>
            <a:ext cx="91440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你认为这些法律体现了“法律面前人人平等”吗？为什么？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十二铜表法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制定的实质作用是什么？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7412" name="Text Box 4"/>
          <p:cNvSpPr/>
          <p:nvPr/>
        </p:nvSpPr>
        <p:spPr>
          <a:xfrm>
            <a:off x="3492500" y="3573462"/>
            <a:ext cx="51292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——</a:t>
            </a:r>
            <a:r>
              <a:rPr lang="zh-CN" altLang="en-US" sz="2800" b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摘编自</a:t>
            </a:r>
            <a:r>
              <a:rPr lang="en-US" altLang="zh-CN" sz="2800" b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十二铜表法</a:t>
            </a:r>
            <a:r>
              <a:rPr lang="en-US" altLang="zh-CN" sz="2800" b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endParaRPr lang="en-US" altLang="zh-CN" sz="28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7413" name="Text Box 5"/>
          <p:cNvSpPr/>
          <p:nvPr/>
        </p:nvSpPr>
        <p:spPr>
          <a:xfrm>
            <a:off x="179388" y="5122862"/>
            <a:ext cx="8675688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>
                <a:latin typeface="Times New Roman" pitchFamily="18" charset="0"/>
              </a:rPr>
              <a:t>         </a:t>
            </a:r>
            <a:r>
              <a:rPr lang="zh-CN" altLang="en-US" sz="2400" b="1">
                <a:latin typeface="Times New Roman" pitchFamily="18" charset="0"/>
              </a:rPr>
              <a:t>它没有体现“人人平等”，因为法律对统治阶级和被统治阶级有着不平等的规定。</a:t>
            </a:r>
            <a:endParaRPr lang="zh-CN" altLang="en-US" sz="2400" b="1">
              <a:latin typeface="Times New Roman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>
                <a:latin typeface="Times New Roman" pitchFamily="18" charset="0"/>
              </a:rPr>
              <a:t>        这部法律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本质上是维护贵族利益</a:t>
            </a:r>
            <a:r>
              <a:rPr lang="zh-CN" altLang="en-US" sz="2400" b="1">
                <a:latin typeface="Times New Roman" pitchFamily="18" charset="0"/>
              </a:rPr>
              <a:t>，但有了成文法就可以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按律量刑，对贵族的专横和滥用权力仍起着一定的限制作用。</a:t>
            </a:r>
            <a:endParaRPr lang="zh-CN" altLang="en-US" sz="2400" b="1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1"/>
      <p:bldP spid="17412" grpId="2"/>
      <p:bldP spid="17413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文本框 1"/>
          <p:cNvSpPr/>
          <p:nvPr/>
        </p:nvSpPr>
        <p:spPr>
          <a:xfrm>
            <a:off x="611188" y="333375"/>
            <a:ext cx="439261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latin typeface="方正兰亭黑_YS_GB18030" charset="-122"/>
                <a:ea typeface="方正兰亭黑_YS_GB18030" charset="-122"/>
              </a:rPr>
              <a:t>四、公历的缘起</a:t>
            </a:r>
            <a:endParaRPr lang="zh-CN" altLang="en-US" sz="3600" b="1">
              <a:latin typeface="方正兰亭黑_YS_GB18030" charset="-122"/>
              <a:ea typeface="方正兰亭黑_YS_GB18030" charset="-122"/>
            </a:endParaRPr>
          </a:p>
        </p:txBody>
      </p:sp>
      <p:sp>
        <p:nvSpPr>
          <p:cNvPr id="18435" name="文本框 2"/>
          <p:cNvSpPr/>
          <p:nvPr/>
        </p:nvSpPr>
        <p:spPr>
          <a:xfrm>
            <a:off x="611188" y="981075"/>
            <a:ext cx="7993062" cy="4819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>
                <a:latin typeface="Calibri" pitchFamily="34" charset="0"/>
              </a:rPr>
              <a:t>1</a:t>
            </a:r>
            <a:r>
              <a:rPr lang="zh-CN" altLang="en-US" b="1">
                <a:latin typeface="Calibri" pitchFamily="34" charset="0"/>
              </a:rPr>
              <a:t>、来源：罗马的历法来源于</a:t>
            </a:r>
            <a:r>
              <a:rPr lang="zh-CN" altLang="en-US" b="1" u="sng">
                <a:solidFill>
                  <a:srgbClr val="FF0000"/>
                </a:solidFill>
                <a:latin typeface="Calibri" pitchFamily="34" charset="0"/>
              </a:rPr>
              <a:t>古埃及人</a:t>
            </a:r>
            <a:r>
              <a:rPr lang="zh-CN" altLang="en-US" b="1">
                <a:latin typeface="Calibri" pitchFamily="34" charset="0"/>
              </a:rPr>
              <a:t>的太阳历。</a:t>
            </a:r>
            <a:endParaRPr lang="en-US" altLang="zh-CN" b="1">
              <a:latin typeface="Calibri" pitchFamily="34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>
                <a:latin typeface="Calibri" pitchFamily="34" charset="0"/>
              </a:rPr>
              <a:t>2</a:t>
            </a:r>
            <a:r>
              <a:rPr lang="zh-CN" altLang="en-US" b="1">
                <a:latin typeface="Calibri" pitchFamily="34" charset="0"/>
              </a:rPr>
              <a:t>、编制：凯撒命人以太阳历为蓝本编制新的立法，称</a:t>
            </a:r>
            <a:r>
              <a:rPr lang="zh-CN" altLang="en-US" b="1" u="sng">
                <a:solidFill>
                  <a:srgbClr val="FF0000"/>
                </a:solidFill>
                <a:latin typeface="Calibri" pitchFamily="34" charset="0"/>
              </a:rPr>
              <a:t>“儒略历”。</a:t>
            </a:r>
            <a:endParaRPr lang="en-US" altLang="zh-CN" b="1" u="sng">
              <a:solidFill>
                <a:srgbClr val="FF0000"/>
              </a:solidFill>
              <a:latin typeface="Calibri" pitchFamily="34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>
                <a:latin typeface="Calibri" pitchFamily="34" charset="0"/>
              </a:rPr>
              <a:t>3</a:t>
            </a:r>
            <a:r>
              <a:rPr lang="zh-CN" altLang="en-US" b="1">
                <a:latin typeface="Calibri" pitchFamily="34" charset="0"/>
              </a:rPr>
              <a:t>、确立：</a:t>
            </a:r>
            <a:r>
              <a:rPr lang="en-US" altLang="zh-CN" b="1">
                <a:latin typeface="Calibri" pitchFamily="34" charset="0"/>
              </a:rPr>
              <a:t>4</a:t>
            </a:r>
            <a:r>
              <a:rPr lang="zh-CN" altLang="en-US" b="1">
                <a:latin typeface="Calibri" pitchFamily="34" charset="0"/>
              </a:rPr>
              <a:t>世纪，罗马皇帝以此作为</a:t>
            </a:r>
            <a:r>
              <a:rPr lang="zh-CN" altLang="en-US" b="1" u="sng">
                <a:solidFill>
                  <a:srgbClr val="FF0000"/>
                </a:solidFill>
                <a:latin typeface="Calibri" pitchFamily="34" charset="0"/>
              </a:rPr>
              <a:t>基督教</a:t>
            </a:r>
            <a:r>
              <a:rPr lang="zh-CN" altLang="en-US" b="1">
                <a:latin typeface="Calibri" pitchFamily="34" charset="0"/>
              </a:rPr>
              <a:t>历法。</a:t>
            </a:r>
            <a:endParaRPr lang="en-US" altLang="zh-CN" b="1">
              <a:latin typeface="Calibri" pitchFamily="34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>
                <a:latin typeface="Calibri" pitchFamily="34" charset="0"/>
              </a:rPr>
              <a:t>4</a:t>
            </a:r>
            <a:r>
              <a:rPr lang="zh-CN" altLang="en-US" b="1">
                <a:latin typeface="Calibri" pitchFamily="34" charset="0"/>
              </a:rPr>
              <a:t>、地位：</a:t>
            </a:r>
            <a:r>
              <a:rPr lang="zh-CN" altLang="en-US" b="1">
                <a:solidFill>
                  <a:srgbClr val="FF0000"/>
                </a:solidFill>
                <a:latin typeface="Calibri" pitchFamily="34" charset="0"/>
              </a:rPr>
              <a:t>儒略历</a:t>
            </a:r>
            <a:r>
              <a:rPr lang="zh-CN" altLang="en-US" b="1">
                <a:latin typeface="Calibri" pitchFamily="34" charset="0"/>
              </a:rPr>
              <a:t>后来成为今天人们使用的</a:t>
            </a:r>
            <a:r>
              <a:rPr lang="zh-CN" altLang="en-US" b="1" u="sng">
                <a:solidFill>
                  <a:srgbClr val="FF0000"/>
                </a:solidFill>
                <a:latin typeface="Calibri" pitchFamily="34" charset="0"/>
              </a:rPr>
              <a:t>公历</a:t>
            </a:r>
            <a:r>
              <a:rPr lang="zh-CN" altLang="en-US" b="1">
                <a:latin typeface="Calibri" pitchFamily="34" charset="0"/>
              </a:rPr>
              <a:t>的基础。</a:t>
            </a:r>
            <a:endParaRPr lang="zh-CN" altLang="en-US" b="1">
              <a:latin typeface="Calibri" pitchFamily="34" charset="0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28"/>
          <p:cNvSpPr/>
          <p:nvPr/>
        </p:nvSpPr>
        <p:spPr>
          <a:xfrm>
            <a:off x="-22225" y="188912"/>
            <a:ext cx="9036050" cy="1422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合作探究</a:t>
            </a:r>
            <a:r>
              <a:rPr lang="en-US" altLang="zh-CN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结合所学，分析归纳古代希腊、罗马取得辉煌文化成就的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原因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有哪些？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矩形 28"/>
          <p:cNvSpPr/>
          <p:nvPr/>
        </p:nvSpPr>
        <p:spPr>
          <a:xfrm>
            <a:off x="107950" y="1611312"/>
            <a:ext cx="9036050" cy="4821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FF"/>
              </a:gs>
              <a:gs pos="35001">
                <a:srgbClr val="FFFFFF"/>
              </a:gs>
              <a:gs pos="100000">
                <a:srgbClr val="FFFFFF"/>
              </a:gs>
            </a:gsLst>
            <a:lin ang="16200000" scaled="1"/>
          </a:gradFill>
          <a:ln>
            <a:solidFill>
              <a:srgbClr val="F9F9F9"/>
            </a:solidFill>
            <a:miter lim="800000"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发达的经济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是文化繁荣的基础。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海洋交通的开拓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，便于交流和吸收别人的长处。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3.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人民的辛勤劳动是文化的源泉。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文人学者、艺术家与科学家刻苦钻研与总结人民群众实践，形成了伟大的成就。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5.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民主制度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的推动，政府对文化的重视。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28"/>
          <p:cNvSpPr/>
          <p:nvPr/>
        </p:nvSpPr>
        <p:spPr>
          <a:xfrm>
            <a:off x="107950" y="9525"/>
            <a:ext cx="9036050" cy="1422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合作探究</a:t>
            </a:r>
            <a:r>
              <a:rPr lang="en-US" altLang="zh-CN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结合所学，分析归纳古代希腊、罗马取得辉煌文化成就的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原因</a:t>
            </a:r>
            <a:r>
              <a:rPr lang="zh-CN" altLang="en-US" sz="3600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有哪些？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矩形 28"/>
          <p:cNvSpPr/>
          <p:nvPr/>
        </p:nvSpPr>
        <p:spPr>
          <a:xfrm>
            <a:off x="-19050" y="1557338"/>
            <a:ext cx="9290050" cy="4821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FF"/>
              </a:gs>
              <a:gs pos="35001">
                <a:srgbClr val="FFFFFF"/>
              </a:gs>
              <a:gs pos="100000">
                <a:srgbClr val="FFFFFF"/>
              </a:gs>
            </a:gsLst>
            <a:lin ang="16200000" scaled="1"/>
          </a:gradFill>
          <a:ln>
            <a:solidFill>
              <a:srgbClr val="F9F9F9"/>
            </a:solidFill>
            <a:miter lim="800000"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发达的经济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是文化繁荣的基础。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海洋交通的开拓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，便于交流和吸收别人的长处。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3.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人民的辛勤劳动是文化的源泉。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文人学者、艺术家与科学家刻苦钻研与总结人民群众实践，形成了伟大的成就。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600">
                <a:latin typeface="黑体" pitchFamily="49" charset="-122"/>
                <a:ea typeface="黑体" panose="02010609060101010101" pitchFamily="49" charset="-122"/>
                <a:sym typeface="+mn-ea"/>
              </a:rPr>
              <a:t>5.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民主制度</a:t>
            </a:r>
            <a:r>
              <a:rPr lang="zh-CN" altLang="en-US" sz="3600">
                <a:latin typeface="黑体" pitchFamily="49" charset="-122"/>
                <a:ea typeface="黑体" panose="02010609060101010101" pitchFamily="49" charset="-122"/>
                <a:sym typeface="+mn-ea"/>
              </a:rPr>
              <a:t>的推动，政府对文化的重视。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2530" name="Group 15"/>
          <p:cNvGrpSpPr/>
          <p:nvPr/>
        </p:nvGrpSpPr>
        <p:grpSpPr>
          <a:xfrm>
            <a:off x="493712" y="636588"/>
            <a:ext cx="4535488" cy="1039812"/>
            <a:chOff x="204" y="462"/>
            <a:chExt cx="2857" cy="655"/>
          </a:xfrm>
        </p:grpSpPr>
        <p:pic>
          <p:nvPicPr>
            <p:cNvPr id="22535" name="Picture 16" descr="jcjs-1_r02_c02"/>
            <p:cNvPicPr/>
            <p:nvPr/>
          </p:nvPicPr>
          <p:blipFill>
            <a:blip r:embed="rId3">
              <a:clrChange>
                <a:clrFrom>
                  <a:srgbClr val="E7DCBB"/>
                </a:clrFrom>
                <a:clrTo>
                  <a:srgbClr val="E7DCBB">
                    <a:alpha val="0"/>
                  </a:srgbClr>
                </a:clrTo>
              </a:clrChange>
              <a:lum contrast="6000"/>
            </a:blip>
            <a:srcRect l="80893" t="78231" r="2362" b="6955"/>
            <a:stretch>
              <a:fillRect/>
            </a:stretch>
          </p:blipFill>
          <p:spPr>
            <a:xfrm>
              <a:off x="2562" y="527"/>
              <a:ext cx="499" cy="40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2536" name="Text Box 17"/>
            <p:cNvSpPr txBox="1">
              <a:spLocks noChangeArrowheads="1"/>
            </p:cNvSpPr>
            <p:nvPr/>
          </p:nvSpPr>
          <p:spPr bwMode="auto">
            <a:xfrm>
              <a:off x="521" y="462"/>
              <a:ext cx="2540" cy="51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spcBef>
                  <a:spcPct val="50000"/>
                </a:spcBef>
              </a:pPr>
              <a:r>
                <a:rPr lang="zh-CN" altLang="en-US" sz="4800" b="1">
                  <a:effectLst>
                    <a:outerShdw blurRad="38100" dist="38100" dir="2700000" algn="tl">
                      <a:schemeClr val="bg2"/>
                    </a:outerShdw>
                  </a:effectLst>
                  <a:latin typeface="Verdana" pitchFamily="34" charset="0"/>
                  <a:ea typeface="隶书" panose="02010509060101010101" pitchFamily="49" charset="-122"/>
                </a:rPr>
                <a:t>课 后 练 习</a:t>
              </a:r>
              <a:endParaRPr lang="zh-CN" altLang="en-US" sz="4800" b="1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22537" name="Picture 18" descr="jcjs-1_r02_c02"/>
            <p:cNvPicPr/>
            <p:nvPr/>
          </p:nvPicPr>
          <p:blipFill>
            <a:blip r:embed="rId3">
              <a:clrChange>
                <a:clrFrom>
                  <a:srgbClr val="E7DCBB"/>
                </a:clrFrom>
                <a:clrTo>
                  <a:srgbClr val="E7DCBB">
                    <a:alpha val="0"/>
                  </a:srgbClr>
                </a:clrTo>
              </a:clrChange>
              <a:lum contrast="6000"/>
            </a:blip>
            <a:srcRect l="4778" t="74972" r="83041" b="3659"/>
            <a:stretch>
              <a:fillRect/>
            </a:stretch>
          </p:blipFill>
          <p:spPr>
            <a:xfrm>
              <a:off x="204" y="527"/>
              <a:ext cx="363" cy="59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2531" name="文本框 1"/>
          <p:cNvSpPr/>
          <p:nvPr/>
        </p:nvSpPr>
        <p:spPr>
          <a:xfrm>
            <a:off x="971550" y="1484312"/>
            <a:ext cx="7032625" cy="23288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1.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它是希腊建筑艺术的典范之作，其显著特色是圆柱柱廊和装点着美妙浮雕的三角形山墙与中楣。它是古希腊宗教活动地点。它是（    ）  </a:t>
            </a:r>
            <a:endParaRPr lang="zh-CN" altLang="en-US" sz="2000" b="1">
              <a:latin typeface="仿宋" pitchFamily="49" charset="-122"/>
              <a:ea typeface="仿宋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A. 帕特农神庙            B. 圆形大剧场      </a:t>
            </a:r>
            <a:endParaRPr lang="zh-CN" altLang="en-US" sz="2000" b="1">
              <a:latin typeface="仿宋" pitchFamily="49" charset="-122"/>
              <a:ea typeface="仿宋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C. 巴黎圣母院            D. 万神庙</a:t>
            </a:r>
            <a:endParaRPr lang="zh-CN" altLang="en-US" sz="2000" b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2532" name="Picture 6" descr="MISC031"/>
          <p:cNvPicPr/>
          <p:nvPr/>
        </p:nvPicPr>
        <p:blipFill>
          <a:blip r:embed="rId4">
            <a:clrChange>
              <a:clrFrom>
                <a:srgbClr val="0FA0FF"/>
              </a:clrFrom>
              <a:clrTo>
                <a:srgbClr val="0FA0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0112" y="2924175"/>
            <a:ext cx="587375" cy="587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文本框 2"/>
          <p:cNvSpPr/>
          <p:nvPr/>
        </p:nvSpPr>
        <p:spPr>
          <a:xfrm>
            <a:off x="971550" y="3789362"/>
            <a:ext cx="6913562" cy="240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2.历法是根据天象变化的自然规律，计量较长的时间间隔，判断气候的变化，预示季节来临的法则。“儒略历”是以下哪一时期制定的历法（      ）</a:t>
            </a:r>
            <a:endParaRPr lang="en-US" altLang="zh-CN" sz="2000" b="1">
              <a:latin typeface="仿宋" pitchFamily="49" charset="-122"/>
              <a:ea typeface="仿宋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A.屋大维时期            B. 汉谟拉比时期             </a:t>
            </a:r>
            <a:endParaRPr lang="en-US" altLang="zh-CN" sz="2000" b="1">
              <a:latin typeface="仿宋" pitchFamily="49" charset="-122"/>
              <a:ea typeface="仿宋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C.伯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里克利</a:t>
            </a: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时期          D. 凯撒时期</a:t>
            </a:r>
            <a:endParaRPr lang="en-US" altLang="zh-CN" sz="2000" b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2534" name="Picture 6" descr="MISC031"/>
          <p:cNvPicPr/>
          <p:nvPr/>
        </p:nvPicPr>
        <p:blipFill>
          <a:blip r:embed="rId4">
            <a:clrChange>
              <a:clrFrom>
                <a:srgbClr val="0FA0FF"/>
              </a:clrFrom>
              <a:clrTo>
                <a:srgbClr val="0FA0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5738" y="5661025"/>
            <a:ext cx="587375" cy="5873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Text Box 6"/>
          <p:cNvSpPr/>
          <p:nvPr/>
        </p:nvSpPr>
        <p:spPr>
          <a:xfrm>
            <a:off x="674688" y="2179638"/>
            <a:ext cx="8469312" cy="2501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1.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我们想了解早期希腊社会状况，我们可以查阅（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  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）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A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．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十二铜表法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》   B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．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荷马史诗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．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若亚方舟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》     D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．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一千零一夜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3555" name="Text Box 25"/>
          <p:cNvSpPr/>
          <p:nvPr/>
        </p:nvSpPr>
        <p:spPr>
          <a:xfrm>
            <a:off x="1139825" y="2921000"/>
            <a:ext cx="660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 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556" name="文本框 2"/>
          <p:cNvSpPr/>
          <p:nvPr/>
        </p:nvSpPr>
        <p:spPr>
          <a:xfrm>
            <a:off x="395288" y="1050925"/>
            <a:ext cx="21510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>
                <a:solidFill>
                  <a:srgbClr val="008000"/>
                </a:solidFill>
                <a:latin typeface="Times New Roman" pitchFamily="18" charset="0"/>
              </a:rPr>
              <a:t>随堂训练</a:t>
            </a:r>
            <a:endParaRPr lang="zh-CN" altLang="en-US" b="1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Text Box 6"/>
          <p:cNvSpPr/>
          <p:nvPr/>
        </p:nvSpPr>
        <p:spPr>
          <a:xfrm>
            <a:off x="333375" y="1487488"/>
            <a:ext cx="8810625" cy="22875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7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下列属于希腊建筑艺术的是（   ）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7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A.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凯旋门    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B.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圆形竞技场  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7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C.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万神庙   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D.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帕特农神庙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4579" name="Text Box 25"/>
          <p:cNvSpPr/>
          <p:nvPr/>
        </p:nvSpPr>
        <p:spPr>
          <a:xfrm>
            <a:off x="5567362" y="1628775"/>
            <a:ext cx="6604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Text Box 6"/>
          <p:cNvSpPr/>
          <p:nvPr/>
        </p:nvSpPr>
        <p:spPr>
          <a:xfrm>
            <a:off x="688975" y="2184400"/>
            <a:ext cx="8316912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3.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我们今天使用的公历，是由古代（    ）人创设的。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A.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希腊    	 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B.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罗马  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C.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印度     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D.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埃及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5603" name="Text Box 25"/>
          <p:cNvSpPr/>
          <p:nvPr/>
        </p:nvSpPr>
        <p:spPr>
          <a:xfrm>
            <a:off x="6897688" y="2355850"/>
            <a:ext cx="660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560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734800" y="103886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tags/tag1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2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3.xml><?xml version="1.0" encoding="utf-8"?>
<p:tagLst xmlns:p="http://schemas.openxmlformats.org/presentationml/2006/main">
  <p:tag name="MH" val="20171123161634"/>
  <p:tag name="MH_LIBRARY" val="GRAPHIC"/>
  <p:tag name="MH_ORDER" val="1"/>
  <p:tag name="MH_TYPE" val="Other"/>
</p:tagLst>
</file>

<file path=ppt/tags/tag4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5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6.xml><?xml version="1.0" encoding="utf-8"?>
<p:tagLst xmlns:p="http://schemas.openxmlformats.org/presentationml/2006/main">
  <p:tag name="MH" val="20171123161634"/>
  <p:tag name="MH_LIBRARY" val="GRAPHIC"/>
  <p:tag name="MH_ORDER" val="1"/>
  <p:tag name="MH_TYPE" val="SubTitle"/>
</p:tagLst>
</file>

<file path=ppt/tags/tag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93</Paragraphs>
  <Slides>22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23">
      <vt:lpstr>自定义设计方案</vt:lpstr>
      <vt:lpstr>Slide 1</vt:lpstr>
      <vt:lpstr>Slide 2</vt:lpstr>
      <vt:lpstr>Slide 3</vt:lpstr>
      <vt:lpstr>Slide 4</vt:lpstr>
      <vt:lpstr>古希腊神话中的神在形体上和人一样，且具有人的思想感情、品质和行为，同人一样有喜怒哀乐、七情六欲，也有正直、勇敢、残忍、嫉妒等各种品质。神与人的区别仅仅在于前者永生，无死亡期；后者生命有限，有生老病死。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2020-11-26T18:35:40.125</cp:lastPrinted>
  <dcterms:created xsi:type="dcterms:W3CDTF">2020-11-26T18:35:40Z</dcterms:created>
  <dcterms:modified xsi:type="dcterms:W3CDTF">2020-11-26T10:35:41Z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