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32"/>
  </p:notesMasterIdLst>
  <p:sldIdLst>
    <p:sldId id="648" r:id="rId3"/>
    <p:sldId id="630" r:id="rId4"/>
    <p:sldId id="649" r:id="rId5"/>
    <p:sldId id="650" r:id="rId6"/>
    <p:sldId id="651" r:id="rId7"/>
    <p:sldId id="652" r:id="rId8"/>
    <p:sldId id="654" r:id="rId9"/>
    <p:sldId id="655" r:id="rId10"/>
    <p:sldId id="653" r:id="rId11"/>
    <p:sldId id="658" r:id="rId12"/>
    <p:sldId id="659" r:id="rId13"/>
    <p:sldId id="660" r:id="rId14"/>
    <p:sldId id="656" r:id="rId15"/>
    <p:sldId id="661" r:id="rId16"/>
    <p:sldId id="662" r:id="rId17"/>
    <p:sldId id="664" r:id="rId18"/>
    <p:sldId id="666" r:id="rId19"/>
    <p:sldId id="667" r:id="rId20"/>
    <p:sldId id="668" r:id="rId21"/>
    <p:sldId id="669" r:id="rId22"/>
    <p:sldId id="670" r:id="rId23"/>
    <p:sldId id="665" r:id="rId24"/>
    <p:sldId id="671" r:id="rId25"/>
    <p:sldId id="645" r:id="rId26"/>
    <p:sldId id="647" r:id="rId27"/>
    <p:sldId id="672" r:id="rId28"/>
    <p:sldId id="673" r:id="rId29"/>
    <p:sldId id="674" r:id="rId30"/>
    <p:sldId id="675" r:id="rId31"/>
  </p:sldIdLst>
  <p:sldSz cx="12190413" cy="6859588"/>
  <p:notesSz cx="6858000" cy="9144000"/>
  <p:custDataLst>
    <p:tags r:id="rId33"/>
  </p:custDataLst>
  <p:defaultTextStyle>
    <a:defPPr>
      <a:defRPr lang="zh-CN"/>
    </a:defPPr>
    <a:lvl1pPr marL="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0" clrIdx="0"/>
  <p:cmAuthor id="2" name="FtpDown" initials="F" lastIdx="0" clrIdx="0"/>
  <p:cmAuthor id="3" name="cb nm" initials="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61" autoAdjust="0"/>
    <p:restoredTop sz="95628" autoAdjust="0"/>
  </p:normalViewPr>
  <p:slideViewPr>
    <p:cSldViewPr>
      <p:cViewPr varScale="1">
        <p:scale>
          <a:sx n="88" d="100"/>
          <a:sy n="88" d="100"/>
        </p:scale>
        <p:origin x="-114" y="-120"/>
      </p:cViewPr>
      <p:guideLst>
        <p:guide orient="horz" pos="2184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4580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lstStyle/>
          <a:p>
            <a:pPr lvl="0" algn="r" eaLnBrk="1" hangingPunct="1">
              <a:buFont typeface="Arial" pitchFamily="34" charset="0"/>
              <a:buChar char="•"/>
            </a:pPr>
            <a:fld id="{9A0DB2DC-4C9A-4742-B13C-FB6460FD3503}" type="slidenum">
              <a:rPr lang="zh-CN" altLang="en-US" sz="1200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pPr lvl="0" algn="r" eaLnBrk="1" hangingPunct="1">
                <a:buFont typeface="Arial" pitchFamily="34" charset="0"/>
                <a:buChar char="•"/>
              </a:pPr>
              <a:t>2</a:t>
            </a:fld>
            <a:endParaRPr lang="zh-CN" altLang="en-US" sz="1200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8D215-C991-4075-8587-0CE32026CC5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8D215-C991-4075-8587-0CE32026CC5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1202" name="备注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pPr lvl="0" algn="r"/>
              <a:t>25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2" y="2130919"/>
            <a:ext cx="10361851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90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8" y="4407921"/>
            <a:ext cx="10361851" cy="1362391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8" y="2907386"/>
            <a:ext cx="10361851" cy="1500534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252" y="1679964"/>
            <a:ext cx="6810546" cy="4754076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1972" y="1679964"/>
            <a:ext cx="6810546" cy="4754076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216" cy="395220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69"/>
            <a:ext cx="5388332" cy="6399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79"/>
            <a:ext cx="5388332" cy="395220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2" y="273113"/>
            <a:ext cx="4010562" cy="116232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2" y="273114"/>
            <a:ext cx="6814780" cy="58544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2" y="1435433"/>
            <a:ext cx="4010562" cy="4692149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6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7"/>
            <a:ext cx="7314248" cy="4115753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2"/>
            <a:ext cx="7314248" cy="805048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6451" y="288993"/>
            <a:ext cx="3456068" cy="614504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250" y="288993"/>
            <a:ext cx="10165026" cy="614504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 userDrawn="1"/>
        </p:nvCxnSpPr>
        <p:spPr>
          <a:xfrm>
            <a:off x="669838" y="1028938"/>
            <a:ext cx="10849150" cy="0"/>
          </a:xfrm>
          <a:prstGeom prst="line">
            <a:avLst/>
          </a:prstGeom>
          <a:noFill/>
          <a:ln w="31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miter lim="800000"/>
          </a:ln>
          <a:effectLst/>
        </p:spPr>
      </p:cxn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p14="http://schemas.microsoft.com/office/powerpoint/2010/main" xmlns:p15="http://schemas.microsoft.com/office/powerpoint/2012/main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7658" y="18605"/>
            <a:ext cx="2352755" cy="1113797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069" y="365193"/>
            <a:ext cx="10513957" cy="581291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080752C-0DD3-4CB7-980C-EFA21B35D92C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2020/9/23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/>
              <a:pPr lvl="0" eaLnBrk="1" hangingPunct="1">
                <a:buNone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  <a:pPr/>
              <a:t>2020/9/23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ctr" defTabSz="106934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320" indent="-401320" algn="l" defTabSz="1069340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indent="-334645" algn="l" defTabSz="106934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defTabSz="106934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defTabSz="106934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defTabSz="106934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34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34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34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34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南平旅游项目PPT背景素材0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0" y="3177"/>
            <a:ext cx="12192211" cy="685768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1026" descr="image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54975" y="6279727"/>
            <a:ext cx="3337462" cy="66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图片 1027" descr="image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6428978"/>
            <a:ext cx="12200677" cy="457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 userDrawn="1"/>
        </p:nvSpPr>
        <p:spPr>
          <a:xfrm>
            <a:off x="4172788" y="404760"/>
            <a:ext cx="8014963" cy="460375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  <a:ln w="28575">
            <a:solidFill>
              <a:sysClr val="window" lastClr="FFFFFF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400" b="1" kern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都江堰</a:t>
            </a:r>
            <a:endParaRPr lang="zh-CN" altLang="en-US" sz="2400" b="1" ker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-2076" y="404760"/>
            <a:ext cx="2015908" cy="46037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28575">
            <a:solidFill>
              <a:sysClr val="window" lastClr="FFFFFF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400" kern="0" smtClean="0">
                <a:solidFill>
                  <a:prstClr val="white"/>
                </a:solidFill>
                <a:latin typeface="华文新魏" pitchFamily="2" charset="-122"/>
                <a:ea typeface="华文新魏" pitchFamily="2" charset="-122"/>
              </a:rPr>
              <a:t>战国七雄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2013832" y="404760"/>
            <a:ext cx="2159225" cy="46037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28575">
            <a:solidFill>
              <a:sysClr val="window" lastClr="FFFFFF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400" kern="0" smtClean="0">
                <a:solidFill>
                  <a:prstClr val="white"/>
                </a:solidFill>
                <a:latin typeface="华文新魏" pitchFamily="2" charset="-122"/>
                <a:ea typeface="华文新魏" pitchFamily="2" charset="-122"/>
              </a:rPr>
              <a:t>商鞅变法</a:t>
            </a:r>
          </a:p>
        </p:txBody>
      </p:sp>
      <p:sp>
        <p:nvSpPr>
          <p:cNvPr id="8" name="Text Box 5"/>
          <p:cNvSpPr txBox="1">
            <a:spLocks noChangeArrowheads="1"/>
          </p:cNvSpPr>
          <p:nvPr userDrawn="1"/>
        </p:nvSpPr>
        <p:spPr bwMode="auto">
          <a:xfrm>
            <a:off x="6042156" y="4614"/>
            <a:ext cx="6004044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p14="http://schemas.microsoft.com/office/powerpoint/2010/main" xmlns:p15="http://schemas.microsoft.com/office/powerpoint/2012/main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p14="http://schemas.microsoft.com/office/powerpoint/2010/main" xmlns:p15="http://schemas.microsoft.com/office/powerpoint/2012/main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zh-CN" altLang="en-US" sz="2000" b="1" smtClean="0">
                <a:solidFill>
                  <a:prstClr val="black">
                    <a:lumMod val="65000"/>
                    <a:lumOff val="35000"/>
                  </a:prstClr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第 </a:t>
            </a:r>
            <a:r>
              <a:rPr lang="en-US" altLang="zh-CN" sz="2000" b="1" smtClean="0">
                <a:solidFill>
                  <a:prstClr val="black">
                    <a:lumMod val="65000"/>
                    <a:lumOff val="35000"/>
                  </a:prstClr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7 </a:t>
            </a:r>
            <a:r>
              <a:rPr lang="zh-CN" altLang="en-US" sz="2000" b="1" smtClean="0">
                <a:solidFill>
                  <a:prstClr val="black">
                    <a:lumMod val="65000"/>
                    <a:lumOff val="35000"/>
                  </a:prstClr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课 战国时期的社会变化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ransition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8035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2435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635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835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9435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635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835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1035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823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hyperlink" Target="&#21830;&#38789;&#28216;&#35828;&#31206;&#23389;&#20844;.flv" TargetMode="Externa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0.jpeg"/><Relationship Id="rId7" Type="http://schemas.openxmlformats.org/officeDocument/2006/relationships/image" Target="../media/image4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&#25506;&#32034;&#21457;&#29616;&#37117;&#27743;&#22576;&#21407;&#29702;.mp4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0550" y="1125538"/>
            <a:ext cx="10822177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baseline="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defRPr>
            </a:lvl5pPr>
          </a:lstStyle>
          <a:p>
            <a:pPr marL="0" marR="0" lvl="0" indent="-68580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itchFamily="34" charset="-122"/>
                <a:sym typeface="Arial" pitchFamily="34" charset="0"/>
              </a:rPr>
              <a:t>第二单元夏商周时期</a:t>
            </a: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itchFamily="34" charset="-122"/>
                <a:sym typeface="Arial" pitchFamily="34" charset="0"/>
              </a:rPr>
              <a:t>：早期国家的产生与社会变革</a:t>
            </a:r>
          </a:p>
        </p:txBody>
      </p:sp>
      <p:sp>
        <p:nvSpPr>
          <p:cNvPr id="3" name="矩形 2"/>
          <p:cNvSpPr/>
          <p:nvPr/>
        </p:nvSpPr>
        <p:spPr>
          <a:xfrm>
            <a:off x="2784853" y="3198168"/>
            <a:ext cx="66191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课  战国时期的社会变化</a:t>
            </a:r>
            <a:endParaRPr lang="en-US" altLang="zh-CN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3"/>
          <p:cNvSpPr/>
          <p:nvPr/>
        </p:nvSpPr>
        <p:spPr>
          <a:xfrm>
            <a:off x="269833" y="4313735"/>
            <a:ext cx="10942515" cy="22222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4099" name="Line 8"/>
          <p:cNvSpPr/>
          <p:nvPr/>
        </p:nvSpPr>
        <p:spPr>
          <a:xfrm flipH="1">
            <a:off x="269833" y="4016918"/>
            <a:ext cx="0" cy="276182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4100" name="Line 9"/>
          <p:cNvSpPr/>
          <p:nvPr/>
        </p:nvSpPr>
        <p:spPr>
          <a:xfrm flipH="1">
            <a:off x="3111014" y="4028029"/>
            <a:ext cx="0" cy="247611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2534" name="TextBox 8"/>
          <p:cNvSpPr txBox="1"/>
          <p:nvPr/>
        </p:nvSpPr>
        <p:spPr>
          <a:xfrm>
            <a:off x="-49935" y="4526427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1046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  <p:sp>
        <p:nvSpPr>
          <p:cNvPr id="22535" name="TextBox 10"/>
          <p:cNvSpPr txBox="1"/>
          <p:nvPr/>
        </p:nvSpPr>
        <p:spPr>
          <a:xfrm>
            <a:off x="15142" y="2399509"/>
            <a:ext cx="613410" cy="187613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武王建周</a:t>
            </a:r>
          </a:p>
        </p:txBody>
      </p:sp>
      <p:sp>
        <p:nvSpPr>
          <p:cNvPr id="4103" name="Line 10"/>
          <p:cNvSpPr/>
          <p:nvPr/>
        </p:nvSpPr>
        <p:spPr>
          <a:xfrm flipH="1">
            <a:off x="3553858" y="4040728"/>
            <a:ext cx="0" cy="246024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2537" name="TextBox 8"/>
          <p:cNvSpPr txBox="1"/>
          <p:nvPr/>
        </p:nvSpPr>
        <p:spPr>
          <a:xfrm>
            <a:off x="2688075" y="4526427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771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  <p:sp>
        <p:nvSpPr>
          <p:cNvPr id="22538" name="TextBox 10"/>
          <p:cNvSpPr txBox="1"/>
          <p:nvPr/>
        </p:nvSpPr>
        <p:spPr>
          <a:xfrm>
            <a:off x="2688074" y="2399509"/>
            <a:ext cx="613410" cy="161741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西周灭亡</a:t>
            </a:r>
          </a:p>
        </p:txBody>
      </p:sp>
      <p:sp>
        <p:nvSpPr>
          <p:cNvPr id="22539" name="TextBox 8"/>
          <p:cNvSpPr txBox="1"/>
          <p:nvPr/>
        </p:nvSpPr>
        <p:spPr>
          <a:xfrm>
            <a:off x="3246474" y="4498808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770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  <p:sp>
        <p:nvSpPr>
          <p:cNvPr id="23564" name="TextBox 8"/>
          <p:cNvSpPr txBox="1"/>
          <p:nvPr/>
        </p:nvSpPr>
        <p:spPr>
          <a:xfrm>
            <a:off x="6116539" y="4450239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476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  <p:sp>
        <p:nvSpPr>
          <p:cNvPr id="22541" name="TextBox 8"/>
          <p:cNvSpPr txBox="1"/>
          <p:nvPr/>
        </p:nvSpPr>
        <p:spPr>
          <a:xfrm>
            <a:off x="9625953" y="4377225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221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  <p:pic>
        <p:nvPicPr>
          <p:cNvPr id="4109" name="Picture 5" descr="1234329824215"/>
          <p:cNvPicPr>
            <a:picLocks noChangeAspect="1"/>
          </p:cNvPicPr>
          <p:nvPr/>
        </p:nvPicPr>
        <p:blipFill>
          <a:blip r:embed="rId3" cstate="print"/>
          <a:srcRect b="8742"/>
          <a:stretch>
            <a:fillRect/>
          </a:stretch>
        </p:blipFill>
        <p:spPr>
          <a:xfrm>
            <a:off x="622598" y="333450"/>
            <a:ext cx="2139315" cy="20078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TextBox 10"/>
          <p:cNvSpPr txBox="1"/>
          <p:nvPr/>
        </p:nvSpPr>
        <p:spPr>
          <a:xfrm>
            <a:off x="3246788" y="2399509"/>
            <a:ext cx="613410" cy="1547571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平王东迁</a:t>
            </a:r>
            <a:endParaRPr kumimoji="0" lang="en-US" altLang="zh-CN" sz="2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  <a:cs typeface="+mn-cs"/>
            </a:endParaRPr>
          </a:p>
        </p:txBody>
      </p:sp>
      <p:pic>
        <p:nvPicPr>
          <p:cNvPr id="24" name="Picture 3" descr="11"/>
          <p:cNvPicPr>
            <a:picLocks noChangeAspect="1"/>
          </p:cNvPicPr>
          <p:nvPr/>
        </p:nvPicPr>
        <p:blipFill>
          <a:blip r:embed="rId4" cstate="print"/>
          <a:srcRect b="9877"/>
          <a:stretch>
            <a:fillRect/>
          </a:stretch>
        </p:blipFill>
        <p:spPr>
          <a:xfrm>
            <a:off x="3790950" y="333450"/>
            <a:ext cx="2747534" cy="1993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" name="文本框 3"/>
          <p:cNvSpPr txBox="1"/>
          <p:nvPr/>
        </p:nvSpPr>
        <p:spPr>
          <a:xfrm>
            <a:off x="6730365" y="588645"/>
            <a:ext cx="5569585" cy="2453640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春秋之后，进入了七国争雄的时代，后来西汉刘向编著的《战国策》中记载这一时期，所以人们称之为“战国”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" name="右大括号 1"/>
          <p:cNvSpPr/>
          <p:nvPr/>
        </p:nvSpPr>
        <p:spPr>
          <a:xfrm rot="5400000">
            <a:off x="4994275" y="2961005"/>
            <a:ext cx="172085" cy="2904490"/>
          </a:xfrm>
          <a:prstGeom prst="rightBrace">
            <a:avLst>
              <a:gd name="adj1" fmla="val 153143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itchFamily="49" charset="-122"/>
              <a:ea typeface="黑体" pitchFamily="49" charset="-122"/>
              <a:cs typeface="+mn-cs"/>
              <a:sym typeface="+mn-ea"/>
            </a:endParaRPr>
          </a:p>
        </p:txBody>
      </p:sp>
      <p:sp>
        <p:nvSpPr>
          <p:cNvPr id="23574" name="TextBox 10"/>
          <p:cNvSpPr txBox="1"/>
          <p:nvPr/>
        </p:nvSpPr>
        <p:spPr>
          <a:xfrm>
            <a:off x="4261485" y="4713605"/>
            <a:ext cx="19977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春秋时期</a:t>
            </a:r>
          </a:p>
        </p:txBody>
      </p:sp>
      <p:sp>
        <p:nvSpPr>
          <p:cNvPr id="4115" name="Line 10"/>
          <p:cNvSpPr/>
          <p:nvPr/>
        </p:nvSpPr>
        <p:spPr>
          <a:xfrm flipH="1">
            <a:off x="6533129" y="4031204"/>
            <a:ext cx="0" cy="246024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4116" name="Line 10"/>
          <p:cNvSpPr/>
          <p:nvPr/>
        </p:nvSpPr>
        <p:spPr>
          <a:xfrm flipH="1">
            <a:off x="10018734" y="4035965"/>
            <a:ext cx="0" cy="246025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3" name="右大括号 2"/>
          <p:cNvSpPr/>
          <p:nvPr/>
        </p:nvSpPr>
        <p:spPr>
          <a:xfrm rot="5400000">
            <a:off x="8202124" y="2741562"/>
            <a:ext cx="274595" cy="3358625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itchFamily="49" charset="-122"/>
              <a:ea typeface="黑体" pitchFamily="49" charset="-122"/>
              <a:cs typeface="+mn-cs"/>
              <a:sym typeface="+mn-ea"/>
            </a:endParaRPr>
          </a:p>
        </p:txBody>
      </p:sp>
      <p:sp>
        <p:nvSpPr>
          <p:cNvPr id="4" name="TextBox 10"/>
          <p:cNvSpPr txBox="1"/>
          <p:nvPr/>
        </p:nvSpPr>
        <p:spPr>
          <a:xfrm>
            <a:off x="7460615" y="4713605"/>
            <a:ext cx="19792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战国时期</a:t>
            </a:r>
          </a:p>
        </p:txBody>
      </p:sp>
      <p:sp>
        <p:nvSpPr>
          <p:cNvPr id="4119" name="Line 10"/>
          <p:cNvSpPr/>
          <p:nvPr/>
        </p:nvSpPr>
        <p:spPr>
          <a:xfrm rot="1560000">
            <a:off x="6607730" y="4040728"/>
            <a:ext cx="122218" cy="273007"/>
          </a:xfrm>
          <a:prstGeom prst="line">
            <a:avLst/>
          </a:prstGeom>
          <a:ln w="349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7" name="TextBox 8"/>
          <p:cNvSpPr txBox="1"/>
          <p:nvPr/>
        </p:nvSpPr>
        <p:spPr>
          <a:xfrm>
            <a:off x="6660659" y="4450250"/>
            <a:ext cx="613410" cy="252690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公元前 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475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+mn-cs"/>
              </a:rPr>
              <a:t>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20" presetID="1" presetClass="entr" presetSubtype="0" fill="hold" grpId="4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33" presetID="1" presetClass="entr" presetSubtype="0" fill="hold" grpId="6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4" grpId="0"/>
      <p:bldP spid="22" grpId="1"/>
      <p:bldP spid="32" grpId="2" animBg="1"/>
      <p:bldP spid="2" grpId="3" animBg="1"/>
      <p:bldP spid="23574" grpId="4"/>
      <p:bldP spid="3" grpId="5" animBg="1"/>
      <p:bldP spid="4" grpId="6"/>
      <p:bldP spid="7" grpId="7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333450"/>
            <a:ext cx="35782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、历史背景：</a:t>
            </a:r>
            <a:endParaRPr kumimoji="0" lang="zh-CN" alt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pic>
        <p:nvPicPr>
          <p:cNvPr id="44035" name="Picture 3" descr="https://p3.ssl.qhimgs1.com/sdr/400__/t01e5c5f52ed78b0fc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50" y="1269554"/>
            <a:ext cx="3810000" cy="3248026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766614" y="465393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/>
              <a:t>春秋初期</a:t>
            </a:r>
            <a:endParaRPr lang="zh-CN" altLang="en-US" dirty="0"/>
          </a:p>
        </p:txBody>
      </p:sp>
      <p:pic>
        <p:nvPicPr>
          <p:cNvPr id="44037" name="Picture 5" descr="https://p5.ssl.qhimgs1.com/sdr/400__/t01ed2b0509b1fea0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7014" y="1053530"/>
            <a:ext cx="3810000" cy="3619500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5303118" y="479794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/>
              <a:t>战国初期</a:t>
            </a:r>
            <a:endParaRPr lang="zh-CN" altLang="en-US" dirty="0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262558" y="5446018"/>
            <a:ext cx="1116124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经过春秋近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300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年的纷争，大部分小诸侯国被兼并，几个大诸侯国左右着政局。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3" grpId="0"/>
      <p:bldP spid="4" grpId="0"/>
      <p:bldP spid="6" grpId="0"/>
      <p:bldP spid="440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s://inews.gtimg.com/newsapp_bt/0/10518972343/1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574" y="261442"/>
            <a:ext cx="4595554" cy="3087638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1342678" y="3501802"/>
            <a:ext cx="153118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/>
              <a:t>井田制</a:t>
            </a:r>
            <a:r>
              <a:rPr lang="zh-CN" altLang="en-US" dirty="0" smtClean="0"/>
              <a:t>瓦解</a:t>
            </a:r>
            <a:endParaRPr lang="zh-CN" altLang="en-US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4727054" y="405458"/>
            <a:ext cx="3744416" cy="3096344"/>
            <a:chOff x="157" y="920"/>
            <a:chExt cx="5306" cy="3100"/>
          </a:xfrm>
        </p:grpSpPr>
        <p:grpSp>
          <p:nvGrpSpPr>
            <p:cNvPr id="5" name="Group 72"/>
            <p:cNvGrpSpPr>
              <a:grpSpLocks/>
            </p:cNvGrpSpPr>
            <p:nvPr/>
          </p:nvGrpSpPr>
          <p:grpSpPr bwMode="auto">
            <a:xfrm>
              <a:off x="157" y="920"/>
              <a:ext cx="5306" cy="3100"/>
              <a:chOff x="157" y="920"/>
              <a:chExt cx="5306" cy="3100"/>
            </a:xfrm>
          </p:grpSpPr>
          <p:grpSp>
            <p:nvGrpSpPr>
              <p:cNvPr id="7" name="Group 64"/>
              <p:cNvGrpSpPr>
                <a:grpSpLocks/>
              </p:cNvGrpSpPr>
              <p:nvPr/>
            </p:nvGrpSpPr>
            <p:grpSpPr bwMode="auto">
              <a:xfrm>
                <a:off x="3228" y="920"/>
                <a:ext cx="2235" cy="2649"/>
                <a:chOff x="2561" y="459"/>
                <a:chExt cx="2916" cy="3702"/>
              </a:xfrm>
            </p:grpSpPr>
            <p:grpSp>
              <p:nvGrpSpPr>
                <p:cNvPr id="41" name="Group 28"/>
                <p:cNvGrpSpPr>
                  <a:grpSpLocks/>
                </p:cNvGrpSpPr>
                <p:nvPr/>
              </p:nvGrpSpPr>
              <p:grpSpPr bwMode="auto">
                <a:xfrm rot="-1003796">
                  <a:off x="3558" y="1207"/>
                  <a:ext cx="1107" cy="658"/>
                  <a:chOff x="2503" y="1476"/>
                  <a:chExt cx="1470" cy="658"/>
                </a:xfrm>
              </p:grpSpPr>
              <p:sp>
                <p:nvSpPr>
                  <p:cNvPr id="65" name="Freeform 23"/>
                  <p:cNvSpPr>
                    <a:spLocks noChangeArrowheads="1"/>
                  </p:cNvSpPr>
                  <p:nvPr/>
                </p:nvSpPr>
                <p:spPr bwMode="auto">
                  <a:xfrm rot="760823">
                    <a:off x="2864" y="1476"/>
                    <a:ext cx="787" cy="100"/>
                  </a:xfrm>
                  <a:custGeom>
                    <a:avLst/>
                    <a:gdLst>
                      <a:gd name="T0" fmla="*/ 0 w 787"/>
                      <a:gd name="T1" fmla="*/ 99 h 100"/>
                      <a:gd name="T2" fmla="*/ 708 w 787"/>
                      <a:gd name="T3" fmla="*/ 99 h 100"/>
                      <a:gd name="T4" fmla="*/ 786 w 787"/>
                      <a:gd name="T5" fmla="*/ 0 h 100"/>
                      <a:gd name="T6" fmla="*/ 244 w 787"/>
                      <a:gd name="T7" fmla="*/ 0 h 100"/>
                      <a:gd name="T8" fmla="*/ 0 w 787"/>
                      <a:gd name="T9" fmla="*/ 99 h 10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787"/>
                      <a:gd name="T16" fmla="*/ 0 h 100"/>
                      <a:gd name="T17" fmla="*/ 787 w 787"/>
                      <a:gd name="T18" fmla="*/ 100 h 10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787" h="100">
                        <a:moveTo>
                          <a:pt x="0" y="99"/>
                        </a:moveTo>
                        <a:lnTo>
                          <a:pt x="708" y="99"/>
                        </a:lnTo>
                        <a:lnTo>
                          <a:pt x="786" y="0"/>
                        </a:lnTo>
                        <a:lnTo>
                          <a:pt x="244" y="0"/>
                        </a:lnTo>
                        <a:lnTo>
                          <a:pt x="0" y="99"/>
                        </a:lnTo>
                      </a:path>
                    </a:pathLst>
                  </a:custGeom>
                  <a:solidFill>
                    <a:srgbClr val="60C00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66" name="Group 15"/>
                  <p:cNvGrpSpPr>
                    <a:grpSpLocks/>
                  </p:cNvGrpSpPr>
                  <p:nvPr/>
                </p:nvGrpSpPr>
                <p:grpSpPr bwMode="auto">
                  <a:xfrm rot="717636">
                    <a:off x="2503" y="1478"/>
                    <a:ext cx="1470" cy="656"/>
                    <a:chOff x="2721" y="1241"/>
                    <a:chExt cx="1470" cy="656"/>
                  </a:xfrm>
                </p:grpSpPr>
                <p:sp>
                  <p:nvSpPr>
                    <p:cNvPr id="68" name="Freeform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42" y="1241"/>
                      <a:ext cx="449" cy="656"/>
                    </a:xfrm>
                    <a:custGeom>
                      <a:avLst/>
                      <a:gdLst>
                        <a:gd name="T0" fmla="*/ 306 w 449"/>
                        <a:gd name="T1" fmla="*/ 655 h 656"/>
                        <a:gd name="T2" fmla="*/ 448 w 449"/>
                        <a:gd name="T3" fmla="*/ 468 h 656"/>
                        <a:gd name="T4" fmla="*/ 77 w 449"/>
                        <a:gd name="T5" fmla="*/ 0 h 656"/>
                        <a:gd name="T6" fmla="*/ 0 w 449"/>
                        <a:gd name="T7" fmla="*/ 99 h 656"/>
                        <a:gd name="T8" fmla="*/ 306 w 449"/>
                        <a:gd name="T9" fmla="*/ 655 h 656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449"/>
                        <a:gd name="T16" fmla="*/ 0 h 656"/>
                        <a:gd name="T17" fmla="*/ 449 w 449"/>
                        <a:gd name="T18" fmla="*/ 656 h 65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449" h="656">
                          <a:moveTo>
                            <a:pt x="306" y="655"/>
                          </a:moveTo>
                          <a:lnTo>
                            <a:pt x="448" y="468"/>
                          </a:lnTo>
                          <a:lnTo>
                            <a:pt x="77" y="0"/>
                          </a:lnTo>
                          <a:lnTo>
                            <a:pt x="0" y="99"/>
                          </a:lnTo>
                          <a:lnTo>
                            <a:pt x="306" y="655"/>
                          </a:lnTo>
                        </a:path>
                      </a:pathLst>
                    </a:custGeom>
                    <a:solidFill>
                      <a:srgbClr val="80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69" name="Freeform 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21" y="1338"/>
                      <a:ext cx="1328" cy="559"/>
                    </a:xfrm>
                    <a:custGeom>
                      <a:avLst/>
                      <a:gdLst>
                        <a:gd name="T0" fmla="*/ 0 w 1328"/>
                        <a:gd name="T1" fmla="*/ 558 h 559"/>
                        <a:gd name="T2" fmla="*/ 1327 w 1328"/>
                        <a:gd name="T3" fmla="*/ 558 h 559"/>
                        <a:gd name="T4" fmla="*/ 1019 w 1328"/>
                        <a:gd name="T5" fmla="*/ 0 h 559"/>
                        <a:gd name="T6" fmla="*/ 309 w 1328"/>
                        <a:gd name="T7" fmla="*/ 0 h 559"/>
                        <a:gd name="T8" fmla="*/ 0 w 1328"/>
                        <a:gd name="T9" fmla="*/ 558 h 559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328"/>
                        <a:gd name="T16" fmla="*/ 0 h 559"/>
                        <a:gd name="T17" fmla="*/ 1328 w 1328"/>
                        <a:gd name="T18" fmla="*/ 559 h 559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328" h="559">
                          <a:moveTo>
                            <a:pt x="0" y="558"/>
                          </a:moveTo>
                          <a:lnTo>
                            <a:pt x="1327" y="558"/>
                          </a:lnTo>
                          <a:lnTo>
                            <a:pt x="1019" y="0"/>
                          </a:lnTo>
                          <a:lnTo>
                            <a:pt x="309" y="0"/>
                          </a:lnTo>
                          <a:lnTo>
                            <a:pt x="0" y="558"/>
                          </a:lnTo>
                        </a:path>
                      </a:pathLst>
                    </a:custGeom>
                    <a:solidFill>
                      <a:srgbClr val="00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7" name="WordArt 23"/>
                  <p:cNvSpPr>
                    <a:spLocks noChangeArrowheads="1" noChangeShapeType="1" noTextEdit="1"/>
                  </p:cNvSpPr>
                  <p:nvPr/>
                </p:nvSpPr>
                <p:spPr bwMode="auto">
                  <a:xfrm rot="748672">
                    <a:off x="2843" y="1746"/>
                    <a:ext cx="588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noFill/>
                        <a:latin typeface="宋体"/>
                        <a:ea typeface="宋体"/>
                      </a:rPr>
                      <a:t>诸侯</a:t>
                    </a:r>
                  </a:p>
                </p:txBody>
              </p:sp>
            </p:grpSp>
            <p:grpSp>
              <p:nvGrpSpPr>
                <p:cNvPr id="42" name="Group 31"/>
                <p:cNvGrpSpPr>
                  <a:grpSpLocks/>
                </p:cNvGrpSpPr>
                <p:nvPr/>
              </p:nvGrpSpPr>
              <p:grpSpPr bwMode="auto">
                <a:xfrm>
                  <a:off x="2561" y="3294"/>
                  <a:ext cx="2916" cy="867"/>
                  <a:chOff x="1429" y="3120"/>
                  <a:chExt cx="3824" cy="958"/>
                </a:xfrm>
              </p:grpSpPr>
              <p:grpSp>
                <p:nvGrpSpPr>
                  <p:cNvPr id="60" name="Group 3"/>
                  <p:cNvGrpSpPr>
                    <a:grpSpLocks/>
                  </p:cNvGrpSpPr>
                  <p:nvPr/>
                </p:nvGrpSpPr>
                <p:grpSpPr bwMode="auto">
                  <a:xfrm>
                    <a:off x="1429" y="3120"/>
                    <a:ext cx="3824" cy="958"/>
                    <a:chOff x="1590" y="3244"/>
                    <a:chExt cx="3824" cy="958"/>
                  </a:xfrm>
                </p:grpSpPr>
                <p:sp>
                  <p:nvSpPr>
                    <p:cNvPr id="62" name="Freeform 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39" y="3244"/>
                      <a:ext cx="675" cy="957"/>
                    </a:xfrm>
                    <a:custGeom>
                      <a:avLst/>
                      <a:gdLst>
                        <a:gd name="T0" fmla="*/ 319 w 675"/>
                        <a:gd name="T1" fmla="*/ 956 h 957"/>
                        <a:gd name="T2" fmla="*/ 0 w 675"/>
                        <a:gd name="T3" fmla="*/ 407 h 957"/>
                        <a:gd name="T4" fmla="*/ 298 w 675"/>
                        <a:gd name="T5" fmla="*/ 0 h 957"/>
                        <a:gd name="T6" fmla="*/ 674 w 675"/>
                        <a:gd name="T7" fmla="*/ 476 h 957"/>
                        <a:gd name="T8" fmla="*/ 319 w 675"/>
                        <a:gd name="T9" fmla="*/ 956 h 95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675"/>
                        <a:gd name="T16" fmla="*/ 0 h 957"/>
                        <a:gd name="T17" fmla="*/ 675 w 675"/>
                        <a:gd name="T18" fmla="*/ 957 h 95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675" h="957">
                          <a:moveTo>
                            <a:pt x="319" y="956"/>
                          </a:moveTo>
                          <a:lnTo>
                            <a:pt x="0" y="407"/>
                          </a:lnTo>
                          <a:lnTo>
                            <a:pt x="298" y="0"/>
                          </a:lnTo>
                          <a:lnTo>
                            <a:pt x="674" y="476"/>
                          </a:lnTo>
                          <a:lnTo>
                            <a:pt x="319" y="956"/>
                          </a:lnTo>
                        </a:path>
                      </a:pathLst>
                    </a:custGeom>
                    <a:solidFill>
                      <a:srgbClr val="FF60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63" name="Freeform 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96" y="3244"/>
                      <a:ext cx="3142" cy="410"/>
                    </a:xfrm>
                    <a:custGeom>
                      <a:avLst/>
                      <a:gdLst>
                        <a:gd name="T0" fmla="*/ 0 w 3142"/>
                        <a:gd name="T1" fmla="*/ 409 h 410"/>
                        <a:gd name="T2" fmla="*/ 2843 w 3142"/>
                        <a:gd name="T3" fmla="*/ 409 h 410"/>
                        <a:gd name="T4" fmla="*/ 3141 w 3142"/>
                        <a:gd name="T5" fmla="*/ 0 h 410"/>
                        <a:gd name="T6" fmla="*/ 401 w 3142"/>
                        <a:gd name="T7" fmla="*/ 0 h 410"/>
                        <a:gd name="T8" fmla="*/ 0 w 3142"/>
                        <a:gd name="T9" fmla="*/ 409 h 410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142"/>
                        <a:gd name="T16" fmla="*/ 0 h 410"/>
                        <a:gd name="T17" fmla="*/ 3142 w 3142"/>
                        <a:gd name="T18" fmla="*/ 410 h 410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142" h="410">
                          <a:moveTo>
                            <a:pt x="0" y="409"/>
                          </a:moveTo>
                          <a:lnTo>
                            <a:pt x="2843" y="409"/>
                          </a:lnTo>
                          <a:lnTo>
                            <a:pt x="3141" y="0"/>
                          </a:lnTo>
                          <a:lnTo>
                            <a:pt x="401" y="0"/>
                          </a:lnTo>
                          <a:lnTo>
                            <a:pt x="0" y="409"/>
                          </a:lnTo>
                        </a:path>
                      </a:pathLst>
                    </a:custGeom>
                    <a:solidFill>
                      <a:srgbClr val="800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64" name="Freeform 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90" y="3651"/>
                      <a:ext cx="3470" cy="551"/>
                    </a:xfrm>
                    <a:custGeom>
                      <a:avLst/>
                      <a:gdLst>
                        <a:gd name="T0" fmla="*/ 305 w 3470"/>
                        <a:gd name="T1" fmla="*/ 0 h 551"/>
                        <a:gd name="T2" fmla="*/ 3148 w 3470"/>
                        <a:gd name="T3" fmla="*/ 0 h 551"/>
                        <a:gd name="T4" fmla="*/ 3469 w 3470"/>
                        <a:gd name="T5" fmla="*/ 550 h 551"/>
                        <a:gd name="T6" fmla="*/ 0 w 3470"/>
                        <a:gd name="T7" fmla="*/ 550 h 551"/>
                        <a:gd name="T8" fmla="*/ 305 w 3470"/>
                        <a:gd name="T9" fmla="*/ 0 h 55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470"/>
                        <a:gd name="T16" fmla="*/ 0 h 551"/>
                        <a:gd name="T17" fmla="*/ 3470 w 3470"/>
                        <a:gd name="T18" fmla="*/ 551 h 55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470" h="551">
                          <a:moveTo>
                            <a:pt x="305" y="0"/>
                          </a:moveTo>
                          <a:lnTo>
                            <a:pt x="3148" y="0"/>
                          </a:lnTo>
                          <a:lnTo>
                            <a:pt x="3469" y="550"/>
                          </a:lnTo>
                          <a:lnTo>
                            <a:pt x="0" y="550"/>
                          </a:lnTo>
                          <a:lnTo>
                            <a:pt x="305" y="0"/>
                          </a:lnTo>
                        </a:path>
                      </a:pathLst>
                    </a:custGeom>
                    <a:solidFill>
                      <a:srgbClr val="FF00FF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1" name="WordArt 25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936" y="3651"/>
                    <a:ext cx="588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庶民</a:t>
                    </a:r>
                  </a:p>
                </p:txBody>
              </p:sp>
            </p:grpSp>
            <p:grpSp>
              <p:nvGrpSpPr>
                <p:cNvPr id="43" name="Group 27"/>
                <p:cNvGrpSpPr>
                  <a:grpSpLocks/>
                </p:cNvGrpSpPr>
                <p:nvPr/>
              </p:nvGrpSpPr>
              <p:grpSpPr bwMode="auto">
                <a:xfrm rot="3123625">
                  <a:off x="3879" y="525"/>
                  <a:ext cx="687" cy="556"/>
                  <a:chOff x="2873" y="969"/>
                  <a:chExt cx="687" cy="556"/>
                </a:xfrm>
              </p:grpSpPr>
              <p:grpSp>
                <p:nvGrpSpPr>
                  <p:cNvPr id="56" name="Group 28"/>
                  <p:cNvGrpSpPr>
                    <a:grpSpLocks/>
                  </p:cNvGrpSpPr>
                  <p:nvPr/>
                </p:nvGrpSpPr>
                <p:grpSpPr bwMode="auto">
                  <a:xfrm rot="-1714117">
                    <a:off x="2873" y="969"/>
                    <a:ext cx="687" cy="556"/>
                    <a:chOff x="2965" y="1077"/>
                    <a:chExt cx="687" cy="556"/>
                  </a:xfrm>
                </p:grpSpPr>
                <p:sp>
                  <p:nvSpPr>
                    <p:cNvPr id="58" name="Freeform 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272" y="1077"/>
                      <a:ext cx="380" cy="556"/>
                    </a:xfrm>
                    <a:custGeom>
                      <a:avLst/>
                      <a:gdLst>
                        <a:gd name="T0" fmla="*/ 308 w 380"/>
                        <a:gd name="T1" fmla="*/ 555 h 556"/>
                        <a:gd name="T2" fmla="*/ 379 w 380"/>
                        <a:gd name="T3" fmla="*/ 469 h 556"/>
                        <a:gd name="T4" fmla="*/ 0 w 380"/>
                        <a:gd name="T5" fmla="*/ 0 h 556"/>
                        <a:gd name="T6" fmla="*/ 308 w 380"/>
                        <a:gd name="T7" fmla="*/ 555 h 55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380"/>
                        <a:gd name="T13" fmla="*/ 0 h 556"/>
                        <a:gd name="T14" fmla="*/ 380 w 380"/>
                        <a:gd name="T15" fmla="*/ 556 h 55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380" h="556">
                          <a:moveTo>
                            <a:pt x="308" y="555"/>
                          </a:moveTo>
                          <a:lnTo>
                            <a:pt x="379" y="469"/>
                          </a:lnTo>
                          <a:lnTo>
                            <a:pt x="0" y="0"/>
                          </a:lnTo>
                          <a:lnTo>
                            <a:pt x="308" y="555"/>
                          </a:lnTo>
                        </a:path>
                      </a:pathLst>
                    </a:custGeom>
                    <a:solidFill>
                      <a:srgbClr val="FFFF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59" name="Freeform 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65" y="1077"/>
                      <a:ext cx="616" cy="556"/>
                    </a:xfrm>
                    <a:custGeom>
                      <a:avLst/>
                      <a:gdLst>
                        <a:gd name="T0" fmla="*/ 0 w 616"/>
                        <a:gd name="T1" fmla="*/ 555 h 556"/>
                        <a:gd name="T2" fmla="*/ 615 w 616"/>
                        <a:gd name="T3" fmla="*/ 555 h 556"/>
                        <a:gd name="T4" fmla="*/ 307 w 616"/>
                        <a:gd name="T5" fmla="*/ 0 h 556"/>
                        <a:gd name="T6" fmla="*/ 0 w 616"/>
                        <a:gd name="T7" fmla="*/ 555 h 55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616"/>
                        <a:gd name="T13" fmla="*/ 0 h 556"/>
                        <a:gd name="T14" fmla="*/ 616 w 616"/>
                        <a:gd name="T15" fmla="*/ 556 h 55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616" h="556">
                          <a:moveTo>
                            <a:pt x="0" y="555"/>
                          </a:moveTo>
                          <a:lnTo>
                            <a:pt x="615" y="555"/>
                          </a:lnTo>
                          <a:lnTo>
                            <a:pt x="307" y="0"/>
                          </a:lnTo>
                          <a:lnTo>
                            <a:pt x="0" y="555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57" name="WordArt 26"/>
                  <p:cNvSpPr>
                    <a:spLocks noChangeArrowheads="1" noChangeShapeType="1" noTextEdit="1"/>
                  </p:cNvSpPr>
                  <p:nvPr/>
                </p:nvSpPr>
                <p:spPr bwMode="auto">
                  <a:xfrm rot="-1964114">
                    <a:off x="3040" y="1298"/>
                    <a:ext cx="384" cy="19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22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noFill/>
                        <a:latin typeface="宋体"/>
                        <a:ea typeface="宋体"/>
                      </a:rPr>
                      <a:t>天子</a:t>
                    </a:r>
                  </a:p>
                </p:txBody>
              </p:sp>
            </p:grpSp>
            <p:grpSp>
              <p:nvGrpSpPr>
                <p:cNvPr id="44" name="Group 30"/>
                <p:cNvGrpSpPr>
                  <a:grpSpLocks/>
                </p:cNvGrpSpPr>
                <p:nvPr/>
              </p:nvGrpSpPr>
              <p:grpSpPr bwMode="auto">
                <a:xfrm rot="-859736">
                  <a:off x="2971" y="2614"/>
                  <a:ext cx="2222" cy="866"/>
                  <a:chOff x="1797" y="2559"/>
                  <a:chExt cx="3033" cy="866"/>
                </a:xfrm>
              </p:grpSpPr>
              <p:grpSp>
                <p:nvGrpSpPr>
                  <p:cNvPr id="51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97" y="2559"/>
                    <a:ext cx="3033" cy="866"/>
                    <a:chOff x="1904" y="2701"/>
                    <a:chExt cx="3033" cy="866"/>
                  </a:xfrm>
                </p:grpSpPr>
                <p:sp>
                  <p:nvSpPr>
                    <p:cNvPr id="53" name="Freeform 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41" y="2701"/>
                      <a:ext cx="596" cy="866"/>
                    </a:xfrm>
                    <a:custGeom>
                      <a:avLst/>
                      <a:gdLst>
                        <a:gd name="T0" fmla="*/ 303 w 596"/>
                        <a:gd name="T1" fmla="*/ 865 h 866"/>
                        <a:gd name="T2" fmla="*/ 0 w 596"/>
                        <a:gd name="T3" fmla="*/ 303 h 866"/>
                        <a:gd name="T4" fmla="*/ 222 w 596"/>
                        <a:gd name="T5" fmla="*/ 0 h 866"/>
                        <a:gd name="T6" fmla="*/ 595 w 596"/>
                        <a:gd name="T7" fmla="*/ 477 h 866"/>
                        <a:gd name="T8" fmla="*/ 303 w 596"/>
                        <a:gd name="T9" fmla="*/ 865 h 866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96"/>
                        <a:gd name="T16" fmla="*/ 0 h 866"/>
                        <a:gd name="T17" fmla="*/ 596 w 596"/>
                        <a:gd name="T18" fmla="*/ 866 h 86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96" h="866">
                          <a:moveTo>
                            <a:pt x="303" y="865"/>
                          </a:moveTo>
                          <a:lnTo>
                            <a:pt x="0" y="303"/>
                          </a:lnTo>
                          <a:lnTo>
                            <a:pt x="222" y="0"/>
                          </a:lnTo>
                          <a:lnTo>
                            <a:pt x="595" y="477"/>
                          </a:lnTo>
                          <a:lnTo>
                            <a:pt x="303" y="865"/>
                          </a:lnTo>
                        </a:path>
                      </a:pathLst>
                    </a:custGeom>
                    <a:solidFill>
                      <a:srgbClr val="FF6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54" name="Freeform 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04" y="2701"/>
                      <a:ext cx="2361" cy="305"/>
                    </a:xfrm>
                    <a:custGeom>
                      <a:avLst/>
                      <a:gdLst>
                        <a:gd name="T0" fmla="*/ 0 w 2361"/>
                        <a:gd name="T1" fmla="*/ 304 h 305"/>
                        <a:gd name="T2" fmla="*/ 2138 w 2361"/>
                        <a:gd name="T3" fmla="*/ 304 h 305"/>
                        <a:gd name="T4" fmla="*/ 2360 w 2361"/>
                        <a:gd name="T5" fmla="*/ 0 h 305"/>
                        <a:gd name="T6" fmla="*/ 422 w 2361"/>
                        <a:gd name="T7" fmla="*/ 1 h 305"/>
                        <a:gd name="T8" fmla="*/ 0 w 2361"/>
                        <a:gd name="T9" fmla="*/ 304 h 30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361"/>
                        <a:gd name="T16" fmla="*/ 0 h 305"/>
                        <a:gd name="T17" fmla="*/ 2361 w 2361"/>
                        <a:gd name="T18" fmla="*/ 305 h 30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361" h="305">
                          <a:moveTo>
                            <a:pt x="0" y="304"/>
                          </a:moveTo>
                          <a:lnTo>
                            <a:pt x="2138" y="304"/>
                          </a:lnTo>
                          <a:lnTo>
                            <a:pt x="2360" y="0"/>
                          </a:lnTo>
                          <a:lnTo>
                            <a:pt x="422" y="1"/>
                          </a:lnTo>
                          <a:lnTo>
                            <a:pt x="0" y="304"/>
                          </a:lnTo>
                        </a:path>
                      </a:pathLst>
                    </a:custGeom>
                    <a:solidFill>
                      <a:srgbClr val="8000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55" name="Freeform 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04" y="3004"/>
                      <a:ext cx="2741" cy="563"/>
                    </a:xfrm>
                    <a:custGeom>
                      <a:avLst/>
                      <a:gdLst>
                        <a:gd name="T0" fmla="*/ 0 w 2741"/>
                        <a:gd name="T1" fmla="*/ 562 h 563"/>
                        <a:gd name="T2" fmla="*/ 2740 w 2741"/>
                        <a:gd name="T3" fmla="*/ 562 h 563"/>
                        <a:gd name="T4" fmla="*/ 2437 w 2741"/>
                        <a:gd name="T5" fmla="*/ 0 h 563"/>
                        <a:gd name="T6" fmla="*/ 301 w 2741"/>
                        <a:gd name="T7" fmla="*/ 0 h 563"/>
                        <a:gd name="T8" fmla="*/ 0 w 2741"/>
                        <a:gd name="T9" fmla="*/ 562 h 56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741"/>
                        <a:gd name="T16" fmla="*/ 0 h 563"/>
                        <a:gd name="T17" fmla="*/ 2741 w 2741"/>
                        <a:gd name="T18" fmla="*/ 563 h 56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741" h="563">
                          <a:moveTo>
                            <a:pt x="0" y="562"/>
                          </a:moveTo>
                          <a:lnTo>
                            <a:pt x="2740" y="562"/>
                          </a:lnTo>
                          <a:lnTo>
                            <a:pt x="2437" y="0"/>
                          </a:lnTo>
                          <a:lnTo>
                            <a:pt x="301" y="0"/>
                          </a:lnTo>
                          <a:lnTo>
                            <a:pt x="0" y="562"/>
                          </a:lnTo>
                        </a:path>
                      </a:pathLst>
                    </a:custGeom>
                    <a:solidFill>
                      <a:srgbClr val="FF0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52" name="WordArt 24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3025" y="2971"/>
                    <a:ext cx="294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士</a:t>
                    </a:r>
                  </a:p>
                </p:txBody>
              </p:sp>
            </p:grpSp>
            <p:grpSp>
              <p:nvGrpSpPr>
                <p:cNvPr id="45" name="Group 29"/>
                <p:cNvGrpSpPr>
                  <a:grpSpLocks/>
                </p:cNvGrpSpPr>
                <p:nvPr/>
              </p:nvGrpSpPr>
              <p:grpSpPr bwMode="auto">
                <a:xfrm rot="1169431">
                  <a:off x="3152" y="2023"/>
                  <a:ext cx="1572" cy="753"/>
                  <a:chOff x="2148" y="2022"/>
                  <a:chExt cx="2253" cy="753"/>
                </a:xfrm>
              </p:grpSpPr>
              <p:grpSp>
                <p:nvGrpSpPr>
                  <p:cNvPr id="4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148" y="2022"/>
                    <a:ext cx="2253" cy="753"/>
                    <a:chOff x="2255" y="2164"/>
                    <a:chExt cx="2253" cy="753"/>
                  </a:xfrm>
                </p:grpSpPr>
                <p:sp>
                  <p:nvSpPr>
                    <p:cNvPr id="48" name="Freeform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6" y="2164"/>
                      <a:ext cx="522" cy="752"/>
                    </a:xfrm>
                    <a:custGeom>
                      <a:avLst/>
                      <a:gdLst>
                        <a:gd name="T0" fmla="*/ 0 w 522"/>
                        <a:gd name="T1" fmla="*/ 205 h 752"/>
                        <a:gd name="T2" fmla="*/ 309 w 522"/>
                        <a:gd name="T3" fmla="*/ 751 h 752"/>
                        <a:gd name="T4" fmla="*/ 521 w 522"/>
                        <a:gd name="T5" fmla="*/ 471 h 752"/>
                        <a:gd name="T6" fmla="*/ 150 w 522"/>
                        <a:gd name="T7" fmla="*/ 0 h 752"/>
                        <a:gd name="T8" fmla="*/ 0 w 522"/>
                        <a:gd name="T9" fmla="*/ 205 h 75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22"/>
                        <a:gd name="T16" fmla="*/ 0 h 752"/>
                        <a:gd name="T17" fmla="*/ 522 w 522"/>
                        <a:gd name="T18" fmla="*/ 752 h 75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22" h="752">
                          <a:moveTo>
                            <a:pt x="0" y="205"/>
                          </a:moveTo>
                          <a:lnTo>
                            <a:pt x="309" y="751"/>
                          </a:lnTo>
                          <a:lnTo>
                            <a:pt x="521" y="471"/>
                          </a:lnTo>
                          <a:lnTo>
                            <a:pt x="150" y="0"/>
                          </a:lnTo>
                          <a:lnTo>
                            <a:pt x="0" y="205"/>
                          </a:lnTo>
                        </a:path>
                      </a:pathLst>
                    </a:custGeom>
                    <a:solidFill>
                      <a:srgbClr val="80004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49" name="Freeform 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58" y="2164"/>
                      <a:ext cx="1578" cy="204"/>
                    </a:xfrm>
                    <a:custGeom>
                      <a:avLst/>
                      <a:gdLst>
                        <a:gd name="T0" fmla="*/ 0 w 1578"/>
                        <a:gd name="T1" fmla="*/ 203 h 204"/>
                        <a:gd name="T2" fmla="*/ 1427 w 1578"/>
                        <a:gd name="T3" fmla="*/ 203 h 204"/>
                        <a:gd name="T4" fmla="*/ 1577 w 1578"/>
                        <a:gd name="T5" fmla="*/ 0 h 204"/>
                        <a:gd name="T6" fmla="*/ 399 w 1578"/>
                        <a:gd name="T7" fmla="*/ 0 h 204"/>
                        <a:gd name="T8" fmla="*/ 0 w 1578"/>
                        <a:gd name="T9" fmla="*/ 203 h 20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578"/>
                        <a:gd name="T16" fmla="*/ 0 h 204"/>
                        <a:gd name="T17" fmla="*/ 1578 w 1578"/>
                        <a:gd name="T18" fmla="*/ 204 h 20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578" h="204">
                          <a:moveTo>
                            <a:pt x="0" y="203"/>
                          </a:moveTo>
                          <a:lnTo>
                            <a:pt x="1427" y="203"/>
                          </a:lnTo>
                          <a:lnTo>
                            <a:pt x="1577" y="0"/>
                          </a:lnTo>
                          <a:lnTo>
                            <a:pt x="399" y="0"/>
                          </a:lnTo>
                          <a:lnTo>
                            <a:pt x="0" y="203"/>
                          </a:lnTo>
                        </a:path>
                      </a:pathLst>
                    </a:custGeom>
                    <a:solidFill>
                      <a:srgbClr val="30005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50" name="Freeform 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55" y="2367"/>
                      <a:ext cx="2040" cy="550"/>
                    </a:xfrm>
                    <a:custGeom>
                      <a:avLst/>
                      <a:gdLst>
                        <a:gd name="T0" fmla="*/ 0 w 2040"/>
                        <a:gd name="T1" fmla="*/ 549 h 550"/>
                        <a:gd name="T2" fmla="*/ 2039 w 2040"/>
                        <a:gd name="T3" fmla="*/ 549 h 550"/>
                        <a:gd name="T4" fmla="*/ 1730 w 2040"/>
                        <a:gd name="T5" fmla="*/ 0 h 550"/>
                        <a:gd name="T6" fmla="*/ 303 w 2040"/>
                        <a:gd name="T7" fmla="*/ 0 h 550"/>
                        <a:gd name="T8" fmla="*/ 0 w 2040"/>
                        <a:gd name="T9" fmla="*/ 549 h 550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040"/>
                        <a:gd name="T16" fmla="*/ 0 h 550"/>
                        <a:gd name="T17" fmla="*/ 2040 w 2040"/>
                        <a:gd name="T18" fmla="*/ 550 h 550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040" h="550">
                          <a:moveTo>
                            <a:pt x="0" y="549"/>
                          </a:moveTo>
                          <a:lnTo>
                            <a:pt x="2039" y="549"/>
                          </a:lnTo>
                          <a:lnTo>
                            <a:pt x="1730" y="0"/>
                          </a:lnTo>
                          <a:lnTo>
                            <a:pt x="303" y="0"/>
                          </a:lnTo>
                          <a:lnTo>
                            <a:pt x="0" y="549"/>
                          </a:lnTo>
                        </a:path>
                      </a:pathLst>
                    </a:custGeom>
                    <a:solidFill>
                      <a:srgbClr val="400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7" name="WordArt 22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707" y="2352"/>
                    <a:ext cx="977" cy="319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26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卿大夫</a:t>
                    </a:r>
                  </a:p>
                </p:txBody>
              </p:sp>
            </p:grpSp>
          </p:grpSp>
          <p:grpSp>
            <p:nvGrpSpPr>
              <p:cNvPr id="8" name="Group 34"/>
              <p:cNvGrpSpPr>
                <a:grpSpLocks/>
              </p:cNvGrpSpPr>
              <p:nvPr/>
            </p:nvGrpSpPr>
            <p:grpSpPr bwMode="auto">
              <a:xfrm>
                <a:off x="157" y="1390"/>
                <a:ext cx="2676" cy="2178"/>
                <a:chOff x="1429" y="865"/>
                <a:chExt cx="3824" cy="3109"/>
              </a:xfrm>
            </p:grpSpPr>
            <p:grpSp>
              <p:nvGrpSpPr>
                <p:cNvPr id="12" name="Group 35"/>
                <p:cNvGrpSpPr>
                  <a:grpSpLocks/>
                </p:cNvGrpSpPr>
                <p:nvPr/>
              </p:nvGrpSpPr>
              <p:grpSpPr bwMode="auto">
                <a:xfrm>
                  <a:off x="1429" y="3016"/>
                  <a:ext cx="3824" cy="958"/>
                  <a:chOff x="1429" y="3016"/>
                  <a:chExt cx="3824" cy="958"/>
                </a:xfrm>
              </p:grpSpPr>
              <p:grpSp>
                <p:nvGrpSpPr>
                  <p:cNvPr id="36" name="Group 3"/>
                  <p:cNvGrpSpPr>
                    <a:grpSpLocks/>
                  </p:cNvGrpSpPr>
                  <p:nvPr/>
                </p:nvGrpSpPr>
                <p:grpSpPr bwMode="auto">
                  <a:xfrm>
                    <a:off x="1429" y="3016"/>
                    <a:ext cx="3824" cy="958"/>
                    <a:chOff x="1590" y="3244"/>
                    <a:chExt cx="3824" cy="958"/>
                  </a:xfrm>
                </p:grpSpPr>
                <p:sp>
                  <p:nvSpPr>
                    <p:cNvPr id="38" name="Freeform 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39" y="3244"/>
                      <a:ext cx="675" cy="957"/>
                    </a:xfrm>
                    <a:custGeom>
                      <a:avLst/>
                      <a:gdLst>
                        <a:gd name="T0" fmla="*/ 319 w 675"/>
                        <a:gd name="T1" fmla="*/ 956 h 957"/>
                        <a:gd name="T2" fmla="*/ 0 w 675"/>
                        <a:gd name="T3" fmla="*/ 407 h 957"/>
                        <a:gd name="T4" fmla="*/ 298 w 675"/>
                        <a:gd name="T5" fmla="*/ 0 h 957"/>
                        <a:gd name="T6" fmla="*/ 674 w 675"/>
                        <a:gd name="T7" fmla="*/ 476 h 957"/>
                        <a:gd name="T8" fmla="*/ 319 w 675"/>
                        <a:gd name="T9" fmla="*/ 956 h 95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675"/>
                        <a:gd name="T16" fmla="*/ 0 h 957"/>
                        <a:gd name="T17" fmla="*/ 675 w 675"/>
                        <a:gd name="T18" fmla="*/ 957 h 95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675" h="957">
                          <a:moveTo>
                            <a:pt x="319" y="956"/>
                          </a:moveTo>
                          <a:lnTo>
                            <a:pt x="0" y="407"/>
                          </a:lnTo>
                          <a:lnTo>
                            <a:pt x="298" y="0"/>
                          </a:lnTo>
                          <a:lnTo>
                            <a:pt x="674" y="476"/>
                          </a:lnTo>
                          <a:lnTo>
                            <a:pt x="319" y="956"/>
                          </a:lnTo>
                        </a:path>
                      </a:pathLst>
                    </a:custGeom>
                    <a:solidFill>
                      <a:srgbClr val="FF60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39" name="Freeform 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96" y="3244"/>
                      <a:ext cx="3142" cy="410"/>
                    </a:xfrm>
                    <a:custGeom>
                      <a:avLst/>
                      <a:gdLst>
                        <a:gd name="T0" fmla="*/ 0 w 3142"/>
                        <a:gd name="T1" fmla="*/ 409 h 410"/>
                        <a:gd name="T2" fmla="*/ 2843 w 3142"/>
                        <a:gd name="T3" fmla="*/ 409 h 410"/>
                        <a:gd name="T4" fmla="*/ 3141 w 3142"/>
                        <a:gd name="T5" fmla="*/ 0 h 410"/>
                        <a:gd name="T6" fmla="*/ 401 w 3142"/>
                        <a:gd name="T7" fmla="*/ 0 h 410"/>
                        <a:gd name="T8" fmla="*/ 0 w 3142"/>
                        <a:gd name="T9" fmla="*/ 409 h 410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142"/>
                        <a:gd name="T16" fmla="*/ 0 h 410"/>
                        <a:gd name="T17" fmla="*/ 3142 w 3142"/>
                        <a:gd name="T18" fmla="*/ 410 h 410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142" h="410">
                          <a:moveTo>
                            <a:pt x="0" y="409"/>
                          </a:moveTo>
                          <a:lnTo>
                            <a:pt x="2843" y="409"/>
                          </a:lnTo>
                          <a:lnTo>
                            <a:pt x="3141" y="0"/>
                          </a:lnTo>
                          <a:lnTo>
                            <a:pt x="401" y="0"/>
                          </a:lnTo>
                          <a:lnTo>
                            <a:pt x="0" y="409"/>
                          </a:lnTo>
                        </a:path>
                      </a:pathLst>
                    </a:custGeom>
                    <a:solidFill>
                      <a:srgbClr val="800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40" name="Freeform 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90" y="3651"/>
                      <a:ext cx="3470" cy="551"/>
                    </a:xfrm>
                    <a:custGeom>
                      <a:avLst/>
                      <a:gdLst>
                        <a:gd name="T0" fmla="*/ 305 w 3470"/>
                        <a:gd name="T1" fmla="*/ 0 h 551"/>
                        <a:gd name="T2" fmla="*/ 3148 w 3470"/>
                        <a:gd name="T3" fmla="*/ 0 h 551"/>
                        <a:gd name="T4" fmla="*/ 3469 w 3470"/>
                        <a:gd name="T5" fmla="*/ 550 h 551"/>
                        <a:gd name="T6" fmla="*/ 0 w 3470"/>
                        <a:gd name="T7" fmla="*/ 550 h 551"/>
                        <a:gd name="T8" fmla="*/ 305 w 3470"/>
                        <a:gd name="T9" fmla="*/ 0 h 55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3470"/>
                        <a:gd name="T16" fmla="*/ 0 h 551"/>
                        <a:gd name="T17" fmla="*/ 3470 w 3470"/>
                        <a:gd name="T18" fmla="*/ 551 h 55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3470" h="551">
                          <a:moveTo>
                            <a:pt x="305" y="0"/>
                          </a:moveTo>
                          <a:lnTo>
                            <a:pt x="3148" y="0"/>
                          </a:lnTo>
                          <a:lnTo>
                            <a:pt x="3469" y="550"/>
                          </a:lnTo>
                          <a:lnTo>
                            <a:pt x="0" y="550"/>
                          </a:lnTo>
                          <a:lnTo>
                            <a:pt x="305" y="0"/>
                          </a:lnTo>
                        </a:path>
                      </a:pathLst>
                    </a:custGeom>
                    <a:solidFill>
                      <a:srgbClr val="FF00FF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7" name="WordArt 40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936" y="3547"/>
                    <a:ext cx="588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庶民</a:t>
                    </a:r>
                  </a:p>
                </p:txBody>
              </p:sp>
            </p:grpSp>
            <p:grpSp>
              <p:nvGrpSpPr>
                <p:cNvPr id="13" name="Group 41"/>
                <p:cNvGrpSpPr>
                  <a:grpSpLocks/>
                </p:cNvGrpSpPr>
                <p:nvPr/>
              </p:nvGrpSpPr>
              <p:grpSpPr bwMode="auto">
                <a:xfrm>
                  <a:off x="1797" y="2455"/>
                  <a:ext cx="3033" cy="866"/>
                  <a:chOff x="1797" y="2455"/>
                  <a:chExt cx="3033" cy="866"/>
                </a:xfrm>
              </p:grpSpPr>
              <p:grpSp>
                <p:nvGrpSpPr>
                  <p:cNvPr id="31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97" y="2455"/>
                    <a:ext cx="3033" cy="866"/>
                    <a:chOff x="1904" y="2701"/>
                    <a:chExt cx="3033" cy="866"/>
                  </a:xfrm>
                </p:grpSpPr>
                <p:sp>
                  <p:nvSpPr>
                    <p:cNvPr id="33" name="Freeform 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41" y="2701"/>
                      <a:ext cx="596" cy="866"/>
                    </a:xfrm>
                    <a:custGeom>
                      <a:avLst/>
                      <a:gdLst>
                        <a:gd name="T0" fmla="*/ 303 w 596"/>
                        <a:gd name="T1" fmla="*/ 865 h 866"/>
                        <a:gd name="T2" fmla="*/ 0 w 596"/>
                        <a:gd name="T3" fmla="*/ 303 h 866"/>
                        <a:gd name="T4" fmla="*/ 222 w 596"/>
                        <a:gd name="T5" fmla="*/ 0 h 866"/>
                        <a:gd name="T6" fmla="*/ 595 w 596"/>
                        <a:gd name="T7" fmla="*/ 477 h 866"/>
                        <a:gd name="T8" fmla="*/ 303 w 596"/>
                        <a:gd name="T9" fmla="*/ 865 h 866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96"/>
                        <a:gd name="T16" fmla="*/ 0 h 866"/>
                        <a:gd name="T17" fmla="*/ 596 w 596"/>
                        <a:gd name="T18" fmla="*/ 866 h 86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96" h="866">
                          <a:moveTo>
                            <a:pt x="303" y="865"/>
                          </a:moveTo>
                          <a:lnTo>
                            <a:pt x="0" y="303"/>
                          </a:lnTo>
                          <a:lnTo>
                            <a:pt x="222" y="0"/>
                          </a:lnTo>
                          <a:lnTo>
                            <a:pt x="595" y="477"/>
                          </a:lnTo>
                          <a:lnTo>
                            <a:pt x="303" y="865"/>
                          </a:lnTo>
                        </a:path>
                      </a:pathLst>
                    </a:custGeom>
                    <a:solidFill>
                      <a:srgbClr val="FF608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34" name="Freeform 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04" y="2701"/>
                      <a:ext cx="2361" cy="305"/>
                    </a:xfrm>
                    <a:custGeom>
                      <a:avLst/>
                      <a:gdLst>
                        <a:gd name="T0" fmla="*/ 0 w 2361"/>
                        <a:gd name="T1" fmla="*/ 304 h 305"/>
                        <a:gd name="T2" fmla="*/ 2138 w 2361"/>
                        <a:gd name="T3" fmla="*/ 304 h 305"/>
                        <a:gd name="T4" fmla="*/ 2360 w 2361"/>
                        <a:gd name="T5" fmla="*/ 0 h 305"/>
                        <a:gd name="T6" fmla="*/ 422 w 2361"/>
                        <a:gd name="T7" fmla="*/ 1 h 305"/>
                        <a:gd name="T8" fmla="*/ 0 w 2361"/>
                        <a:gd name="T9" fmla="*/ 304 h 30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361"/>
                        <a:gd name="T16" fmla="*/ 0 h 305"/>
                        <a:gd name="T17" fmla="*/ 2361 w 2361"/>
                        <a:gd name="T18" fmla="*/ 305 h 30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361" h="305">
                          <a:moveTo>
                            <a:pt x="0" y="304"/>
                          </a:moveTo>
                          <a:lnTo>
                            <a:pt x="2138" y="304"/>
                          </a:lnTo>
                          <a:lnTo>
                            <a:pt x="2360" y="0"/>
                          </a:lnTo>
                          <a:lnTo>
                            <a:pt x="422" y="1"/>
                          </a:lnTo>
                          <a:lnTo>
                            <a:pt x="0" y="304"/>
                          </a:lnTo>
                        </a:path>
                      </a:pathLst>
                    </a:custGeom>
                    <a:solidFill>
                      <a:srgbClr val="8000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35" name="Freeform 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04" y="3004"/>
                      <a:ext cx="2741" cy="563"/>
                    </a:xfrm>
                    <a:custGeom>
                      <a:avLst/>
                      <a:gdLst>
                        <a:gd name="T0" fmla="*/ 0 w 2741"/>
                        <a:gd name="T1" fmla="*/ 562 h 563"/>
                        <a:gd name="T2" fmla="*/ 2740 w 2741"/>
                        <a:gd name="T3" fmla="*/ 562 h 563"/>
                        <a:gd name="T4" fmla="*/ 2437 w 2741"/>
                        <a:gd name="T5" fmla="*/ 0 h 563"/>
                        <a:gd name="T6" fmla="*/ 301 w 2741"/>
                        <a:gd name="T7" fmla="*/ 0 h 563"/>
                        <a:gd name="T8" fmla="*/ 0 w 2741"/>
                        <a:gd name="T9" fmla="*/ 562 h 56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741"/>
                        <a:gd name="T16" fmla="*/ 0 h 563"/>
                        <a:gd name="T17" fmla="*/ 2741 w 2741"/>
                        <a:gd name="T18" fmla="*/ 563 h 56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741" h="563">
                          <a:moveTo>
                            <a:pt x="0" y="562"/>
                          </a:moveTo>
                          <a:lnTo>
                            <a:pt x="2740" y="562"/>
                          </a:lnTo>
                          <a:lnTo>
                            <a:pt x="2437" y="0"/>
                          </a:lnTo>
                          <a:lnTo>
                            <a:pt x="301" y="0"/>
                          </a:lnTo>
                          <a:lnTo>
                            <a:pt x="0" y="562"/>
                          </a:lnTo>
                        </a:path>
                      </a:pathLst>
                    </a:custGeom>
                    <a:solidFill>
                      <a:srgbClr val="FF0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2" name="WordArt 46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3025" y="2867"/>
                    <a:ext cx="294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士</a:t>
                    </a:r>
                  </a:p>
                </p:txBody>
              </p:sp>
            </p:grpSp>
            <p:grpSp>
              <p:nvGrpSpPr>
                <p:cNvPr id="14" name="Group 47"/>
                <p:cNvGrpSpPr>
                  <a:grpSpLocks/>
                </p:cNvGrpSpPr>
                <p:nvPr/>
              </p:nvGrpSpPr>
              <p:grpSpPr bwMode="auto">
                <a:xfrm>
                  <a:off x="2814" y="865"/>
                  <a:ext cx="787" cy="607"/>
                  <a:chOff x="2814" y="865"/>
                  <a:chExt cx="787" cy="607"/>
                </a:xfrm>
              </p:grpSpPr>
              <p:sp>
                <p:nvSpPr>
                  <p:cNvPr id="26" name="Freeform 23"/>
                  <p:cNvSpPr>
                    <a:spLocks noChangeArrowheads="1"/>
                  </p:cNvSpPr>
                  <p:nvPr/>
                </p:nvSpPr>
                <p:spPr bwMode="auto">
                  <a:xfrm>
                    <a:off x="2814" y="1372"/>
                    <a:ext cx="787" cy="100"/>
                  </a:xfrm>
                  <a:custGeom>
                    <a:avLst/>
                    <a:gdLst>
                      <a:gd name="T0" fmla="*/ 0 w 787"/>
                      <a:gd name="T1" fmla="*/ 99 h 100"/>
                      <a:gd name="T2" fmla="*/ 708 w 787"/>
                      <a:gd name="T3" fmla="*/ 99 h 100"/>
                      <a:gd name="T4" fmla="*/ 786 w 787"/>
                      <a:gd name="T5" fmla="*/ 0 h 100"/>
                      <a:gd name="T6" fmla="*/ 244 w 787"/>
                      <a:gd name="T7" fmla="*/ 0 h 100"/>
                      <a:gd name="T8" fmla="*/ 0 w 787"/>
                      <a:gd name="T9" fmla="*/ 99 h 10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787"/>
                      <a:gd name="T16" fmla="*/ 0 h 100"/>
                      <a:gd name="T17" fmla="*/ 787 w 787"/>
                      <a:gd name="T18" fmla="*/ 100 h 10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787" h="100">
                        <a:moveTo>
                          <a:pt x="0" y="99"/>
                        </a:moveTo>
                        <a:lnTo>
                          <a:pt x="708" y="99"/>
                        </a:lnTo>
                        <a:lnTo>
                          <a:pt x="786" y="0"/>
                        </a:lnTo>
                        <a:lnTo>
                          <a:pt x="244" y="0"/>
                        </a:lnTo>
                        <a:lnTo>
                          <a:pt x="0" y="99"/>
                        </a:lnTo>
                      </a:path>
                    </a:pathLst>
                  </a:custGeom>
                  <a:solidFill>
                    <a:srgbClr val="60C00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27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2873" y="865"/>
                    <a:ext cx="687" cy="556"/>
                    <a:chOff x="2965" y="1077"/>
                    <a:chExt cx="687" cy="556"/>
                  </a:xfrm>
                </p:grpSpPr>
                <p:sp>
                  <p:nvSpPr>
                    <p:cNvPr id="29" name="Freeform 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272" y="1077"/>
                      <a:ext cx="380" cy="556"/>
                    </a:xfrm>
                    <a:custGeom>
                      <a:avLst/>
                      <a:gdLst>
                        <a:gd name="T0" fmla="*/ 308 w 380"/>
                        <a:gd name="T1" fmla="*/ 555 h 556"/>
                        <a:gd name="T2" fmla="*/ 379 w 380"/>
                        <a:gd name="T3" fmla="*/ 469 h 556"/>
                        <a:gd name="T4" fmla="*/ 0 w 380"/>
                        <a:gd name="T5" fmla="*/ 0 h 556"/>
                        <a:gd name="T6" fmla="*/ 308 w 380"/>
                        <a:gd name="T7" fmla="*/ 555 h 55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380"/>
                        <a:gd name="T13" fmla="*/ 0 h 556"/>
                        <a:gd name="T14" fmla="*/ 380 w 380"/>
                        <a:gd name="T15" fmla="*/ 556 h 55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380" h="556">
                          <a:moveTo>
                            <a:pt x="308" y="555"/>
                          </a:moveTo>
                          <a:lnTo>
                            <a:pt x="379" y="469"/>
                          </a:lnTo>
                          <a:lnTo>
                            <a:pt x="0" y="0"/>
                          </a:lnTo>
                          <a:lnTo>
                            <a:pt x="308" y="555"/>
                          </a:lnTo>
                        </a:path>
                      </a:pathLst>
                    </a:custGeom>
                    <a:solidFill>
                      <a:srgbClr val="FFFFC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30" name="Freeform 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65" y="1077"/>
                      <a:ext cx="616" cy="556"/>
                    </a:xfrm>
                    <a:custGeom>
                      <a:avLst/>
                      <a:gdLst>
                        <a:gd name="T0" fmla="*/ 0 w 616"/>
                        <a:gd name="T1" fmla="*/ 555 h 556"/>
                        <a:gd name="T2" fmla="*/ 615 w 616"/>
                        <a:gd name="T3" fmla="*/ 555 h 556"/>
                        <a:gd name="T4" fmla="*/ 307 w 616"/>
                        <a:gd name="T5" fmla="*/ 0 h 556"/>
                        <a:gd name="T6" fmla="*/ 0 w 616"/>
                        <a:gd name="T7" fmla="*/ 555 h 55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616"/>
                        <a:gd name="T13" fmla="*/ 0 h 556"/>
                        <a:gd name="T14" fmla="*/ 616 w 616"/>
                        <a:gd name="T15" fmla="*/ 556 h 55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616" h="556">
                          <a:moveTo>
                            <a:pt x="0" y="555"/>
                          </a:moveTo>
                          <a:lnTo>
                            <a:pt x="615" y="555"/>
                          </a:lnTo>
                          <a:lnTo>
                            <a:pt x="307" y="0"/>
                          </a:lnTo>
                          <a:lnTo>
                            <a:pt x="0" y="555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28" name="WordArt 52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980" y="1178"/>
                    <a:ext cx="384" cy="19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22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noFill/>
                        <a:latin typeface="宋体"/>
                        <a:ea typeface="宋体"/>
                      </a:rPr>
                      <a:t>天子</a:t>
                    </a:r>
                  </a:p>
                </p:txBody>
              </p:sp>
            </p:grpSp>
            <p:grpSp>
              <p:nvGrpSpPr>
                <p:cNvPr id="15" name="Group 53"/>
                <p:cNvGrpSpPr>
                  <a:grpSpLocks/>
                </p:cNvGrpSpPr>
                <p:nvPr/>
              </p:nvGrpSpPr>
              <p:grpSpPr bwMode="auto">
                <a:xfrm>
                  <a:off x="2148" y="1918"/>
                  <a:ext cx="2253" cy="753"/>
                  <a:chOff x="2148" y="1918"/>
                  <a:chExt cx="2253" cy="753"/>
                </a:xfrm>
              </p:grpSpPr>
              <p:grpSp>
                <p:nvGrpSpPr>
                  <p:cNvPr id="21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148" y="1918"/>
                    <a:ext cx="2253" cy="753"/>
                    <a:chOff x="2255" y="2164"/>
                    <a:chExt cx="2253" cy="753"/>
                  </a:xfrm>
                </p:grpSpPr>
                <p:sp>
                  <p:nvSpPr>
                    <p:cNvPr id="23" name="Freeform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6" y="2164"/>
                      <a:ext cx="522" cy="752"/>
                    </a:xfrm>
                    <a:custGeom>
                      <a:avLst/>
                      <a:gdLst>
                        <a:gd name="T0" fmla="*/ 0 w 522"/>
                        <a:gd name="T1" fmla="*/ 205 h 752"/>
                        <a:gd name="T2" fmla="*/ 309 w 522"/>
                        <a:gd name="T3" fmla="*/ 751 h 752"/>
                        <a:gd name="T4" fmla="*/ 521 w 522"/>
                        <a:gd name="T5" fmla="*/ 471 h 752"/>
                        <a:gd name="T6" fmla="*/ 150 w 522"/>
                        <a:gd name="T7" fmla="*/ 0 h 752"/>
                        <a:gd name="T8" fmla="*/ 0 w 522"/>
                        <a:gd name="T9" fmla="*/ 205 h 75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22"/>
                        <a:gd name="T16" fmla="*/ 0 h 752"/>
                        <a:gd name="T17" fmla="*/ 522 w 522"/>
                        <a:gd name="T18" fmla="*/ 752 h 75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22" h="752">
                          <a:moveTo>
                            <a:pt x="0" y="205"/>
                          </a:moveTo>
                          <a:lnTo>
                            <a:pt x="309" y="751"/>
                          </a:lnTo>
                          <a:lnTo>
                            <a:pt x="521" y="471"/>
                          </a:lnTo>
                          <a:lnTo>
                            <a:pt x="150" y="0"/>
                          </a:lnTo>
                          <a:lnTo>
                            <a:pt x="0" y="205"/>
                          </a:lnTo>
                        </a:path>
                      </a:pathLst>
                    </a:custGeom>
                    <a:solidFill>
                      <a:srgbClr val="80004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24" name="Freeform 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58" y="2164"/>
                      <a:ext cx="1578" cy="204"/>
                    </a:xfrm>
                    <a:custGeom>
                      <a:avLst/>
                      <a:gdLst>
                        <a:gd name="T0" fmla="*/ 0 w 1578"/>
                        <a:gd name="T1" fmla="*/ 203 h 204"/>
                        <a:gd name="T2" fmla="*/ 1427 w 1578"/>
                        <a:gd name="T3" fmla="*/ 203 h 204"/>
                        <a:gd name="T4" fmla="*/ 1577 w 1578"/>
                        <a:gd name="T5" fmla="*/ 0 h 204"/>
                        <a:gd name="T6" fmla="*/ 399 w 1578"/>
                        <a:gd name="T7" fmla="*/ 0 h 204"/>
                        <a:gd name="T8" fmla="*/ 0 w 1578"/>
                        <a:gd name="T9" fmla="*/ 203 h 20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578"/>
                        <a:gd name="T16" fmla="*/ 0 h 204"/>
                        <a:gd name="T17" fmla="*/ 1578 w 1578"/>
                        <a:gd name="T18" fmla="*/ 204 h 20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578" h="204">
                          <a:moveTo>
                            <a:pt x="0" y="203"/>
                          </a:moveTo>
                          <a:lnTo>
                            <a:pt x="1427" y="203"/>
                          </a:lnTo>
                          <a:lnTo>
                            <a:pt x="1577" y="0"/>
                          </a:lnTo>
                          <a:lnTo>
                            <a:pt x="399" y="0"/>
                          </a:lnTo>
                          <a:lnTo>
                            <a:pt x="0" y="203"/>
                          </a:lnTo>
                        </a:path>
                      </a:pathLst>
                    </a:custGeom>
                    <a:solidFill>
                      <a:srgbClr val="30005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25" name="Freeform 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55" y="2367"/>
                      <a:ext cx="2040" cy="550"/>
                    </a:xfrm>
                    <a:custGeom>
                      <a:avLst/>
                      <a:gdLst>
                        <a:gd name="T0" fmla="*/ 0 w 2040"/>
                        <a:gd name="T1" fmla="*/ 549 h 550"/>
                        <a:gd name="T2" fmla="*/ 2039 w 2040"/>
                        <a:gd name="T3" fmla="*/ 549 h 550"/>
                        <a:gd name="T4" fmla="*/ 1730 w 2040"/>
                        <a:gd name="T5" fmla="*/ 0 h 550"/>
                        <a:gd name="T6" fmla="*/ 303 w 2040"/>
                        <a:gd name="T7" fmla="*/ 0 h 550"/>
                        <a:gd name="T8" fmla="*/ 0 w 2040"/>
                        <a:gd name="T9" fmla="*/ 549 h 550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040"/>
                        <a:gd name="T16" fmla="*/ 0 h 550"/>
                        <a:gd name="T17" fmla="*/ 2040 w 2040"/>
                        <a:gd name="T18" fmla="*/ 550 h 550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040" h="550">
                          <a:moveTo>
                            <a:pt x="0" y="549"/>
                          </a:moveTo>
                          <a:lnTo>
                            <a:pt x="2039" y="549"/>
                          </a:lnTo>
                          <a:lnTo>
                            <a:pt x="1730" y="0"/>
                          </a:lnTo>
                          <a:lnTo>
                            <a:pt x="303" y="0"/>
                          </a:lnTo>
                          <a:lnTo>
                            <a:pt x="0" y="549"/>
                          </a:lnTo>
                        </a:path>
                      </a:pathLst>
                    </a:custGeom>
                    <a:solidFill>
                      <a:srgbClr val="400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22" name="WordArt 58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707" y="2248"/>
                    <a:ext cx="977" cy="319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26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FFFFFF"/>
                        </a:solidFill>
                        <a:latin typeface="宋体"/>
                        <a:ea typeface="宋体"/>
                      </a:rPr>
                      <a:t>卿大夫</a:t>
                    </a:r>
                  </a:p>
                </p:txBody>
              </p:sp>
            </p:grpSp>
            <p:grpSp>
              <p:nvGrpSpPr>
                <p:cNvPr id="16" name="Group 59"/>
                <p:cNvGrpSpPr>
                  <a:grpSpLocks/>
                </p:cNvGrpSpPr>
                <p:nvPr/>
              </p:nvGrpSpPr>
              <p:grpSpPr bwMode="auto">
                <a:xfrm>
                  <a:off x="2503" y="1374"/>
                  <a:ext cx="1470" cy="656"/>
                  <a:chOff x="2503" y="1374"/>
                  <a:chExt cx="1470" cy="656"/>
                </a:xfrm>
              </p:grpSpPr>
              <p:grpSp>
                <p:nvGrpSpPr>
                  <p:cNvPr id="17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2503" y="1374"/>
                    <a:ext cx="1470" cy="656"/>
                    <a:chOff x="2721" y="1241"/>
                    <a:chExt cx="1470" cy="656"/>
                  </a:xfrm>
                </p:grpSpPr>
                <p:sp>
                  <p:nvSpPr>
                    <p:cNvPr id="19" name="Freeform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42" y="1241"/>
                      <a:ext cx="449" cy="656"/>
                    </a:xfrm>
                    <a:custGeom>
                      <a:avLst/>
                      <a:gdLst>
                        <a:gd name="T0" fmla="*/ 306 w 449"/>
                        <a:gd name="T1" fmla="*/ 655 h 656"/>
                        <a:gd name="T2" fmla="*/ 448 w 449"/>
                        <a:gd name="T3" fmla="*/ 468 h 656"/>
                        <a:gd name="T4" fmla="*/ 77 w 449"/>
                        <a:gd name="T5" fmla="*/ 0 h 656"/>
                        <a:gd name="T6" fmla="*/ 0 w 449"/>
                        <a:gd name="T7" fmla="*/ 99 h 656"/>
                        <a:gd name="T8" fmla="*/ 306 w 449"/>
                        <a:gd name="T9" fmla="*/ 655 h 656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449"/>
                        <a:gd name="T16" fmla="*/ 0 h 656"/>
                        <a:gd name="T17" fmla="*/ 449 w 449"/>
                        <a:gd name="T18" fmla="*/ 656 h 65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449" h="656">
                          <a:moveTo>
                            <a:pt x="306" y="655"/>
                          </a:moveTo>
                          <a:lnTo>
                            <a:pt x="448" y="468"/>
                          </a:lnTo>
                          <a:lnTo>
                            <a:pt x="77" y="0"/>
                          </a:lnTo>
                          <a:lnTo>
                            <a:pt x="0" y="99"/>
                          </a:lnTo>
                          <a:lnTo>
                            <a:pt x="306" y="655"/>
                          </a:lnTo>
                        </a:path>
                      </a:pathLst>
                    </a:custGeom>
                    <a:solidFill>
                      <a:srgbClr val="80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20" name="Freeform 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21" y="1338"/>
                      <a:ext cx="1328" cy="559"/>
                    </a:xfrm>
                    <a:custGeom>
                      <a:avLst/>
                      <a:gdLst>
                        <a:gd name="T0" fmla="*/ 0 w 1328"/>
                        <a:gd name="T1" fmla="*/ 558 h 559"/>
                        <a:gd name="T2" fmla="*/ 1327 w 1328"/>
                        <a:gd name="T3" fmla="*/ 558 h 559"/>
                        <a:gd name="T4" fmla="*/ 1019 w 1328"/>
                        <a:gd name="T5" fmla="*/ 0 h 559"/>
                        <a:gd name="T6" fmla="*/ 309 w 1328"/>
                        <a:gd name="T7" fmla="*/ 0 h 559"/>
                        <a:gd name="T8" fmla="*/ 0 w 1328"/>
                        <a:gd name="T9" fmla="*/ 558 h 559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328"/>
                        <a:gd name="T16" fmla="*/ 0 h 559"/>
                        <a:gd name="T17" fmla="*/ 1328 w 1328"/>
                        <a:gd name="T18" fmla="*/ 559 h 559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328" h="559">
                          <a:moveTo>
                            <a:pt x="0" y="558"/>
                          </a:moveTo>
                          <a:lnTo>
                            <a:pt x="1327" y="558"/>
                          </a:lnTo>
                          <a:lnTo>
                            <a:pt x="1019" y="0"/>
                          </a:lnTo>
                          <a:lnTo>
                            <a:pt x="309" y="0"/>
                          </a:lnTo>
                          <a:lnTo>
                            <a:pt x="0" y="558"/>
                          </a:lnTo>
                        </a:path>
                      </a:pathLst>
                    </a:custGeom>
                    <a:solidFill>
                      <a:srgbClr val="00FF0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8" name="WordArt 63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2843" y="1642"/>
                    <a:ext cx="588" cy="288"/>
                  </a:xfrm>
                  <a:prstGeom prst="rect">
                    <a:avLst/>
                  </a:prstGeom>
                </p:spPr>
                <p:txBody>
                  <a:bodyPr wrap="none" numCol="1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zh-CN" altLang="en-US" sz="3400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noFill/>
                        <a:latin typeface="宋体"/>
                        <a:ea typeface="宋体"/>
                      </a:rPr>
                      <a:t>诸侯</a:t>
                    </a:r>
                  </a:p>
                </p:txBody>
              </p:sp>
            </p:grpSp>
          </p:grpSp>
          <p:grpSp>
            <p:nvGrpSpPr>
              <p:cNvPr id="9" name="Group 71"/>
              <p:cNvGrpSpPr>
                <a:grpSpLocks/>
              </p:cNvGrpSpPr>
              <p:nvPr/>
            </p:nvGrpSpPr>
            <p:grpSpPr bwMode="auto">
              <a:xfrm>
                <a:off x="204" y="3732"/>
                <a:ext cx="5247" cy="288"/>
                <a:chOff x="204" y="3732"/>
                <a:chExt cx="5247" cy="288"/>
              </a:xfrm>
            </p:grpSpPr>
            <p:sp>
              <p:nvSpPr>
                <p:cNvPr id="10" name="WordArt 66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204" y="3732"/>
                  <a:ext cx="2352" cy="288"/>
                </a:xfrm>
                <a:prstGeom prst="rect">
                  <a:avLst/>
                </a:prstGeom>
              </p:spPr>
              <p:txBody>
                <a:bodyPr wrap="none" numCol="1" fromWordArt="1">
                  <a:prstTxWarp prst="textPlain">
                    <a:avLst>
                      <a:gd name="adj" fmla="val 50000"/>
                    </a:avLst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3400" kern="10">
                      <a:ln w="9525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solidFill>
                        <a:srgbClr val="1736F5"/>
                      </a:solidFill>
                      <a:latin typeface="黑体"/>
                      <a:ea typeface="黑体"/>
                    </a:rPr>
                    <a:t>礼乐征伐自天子出</a:t>
                  </a:r>
                </a:p>
              </p:txBody>
            </p:sp>
            <p:sp>
              <p:nvSpPr>
                <p:cNvPr id="11" name="WordArt 67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3099" y="3732"/>
                  <a:ext cx="2352" cy="288"/>
                </a:xfrm>
                <a:prstGeom prst="rect">
                  <a:avLst/>
                </a:prstGeom>
              </p:spPr>
              <p:txBody>
                <a:bodyPr wrap="none" numCol="1" fromWordArt="1">
                  <a:prstTxWarp prst="textPlain">
                    <a:avLst>
                      <a:gd name="adj" fmla="val 50000"/>
                    </a:avLst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3400" kern="10">
                      <a:ln w="9525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solidFill>
                        <a:srgbClr val="1736F5"/>
                      </a:solidFill>
                      <a:latin typeface="黑体"/>
                      <a:ea typeface="黑体"/>
                    </a:rPr>
                    <a:t>礼乐征伐自诸侯出</a:t>
                  </a:r>
                </a:p>
              </p:txBody>
            </p:sp>
          </p:grpSp>
        </p:grpSp>
        <p:sp>
          <p:nvSpPr>
            <p:cNvPr id="6" name="AutoShape 65"/>
            <p:cNvSpPr>
              <a:spLocks noChangeArrowheads="1"/>
            </p:cNvSpPr>
            <p:nvPr/>
          </p:nvSpPr>
          <p:spPr bwMode="auto">
            <a:xfrm>
              <a:off x="2185" y="1933"/>
              <a:ext cx="1406" cy="454"/>
            </a:xfrm>
            <a:custGeom>
              <a:avLst/>
              <a:gdLst>
                <a:gd name="T0" fmla="*/ 1054 w 21600"/>
                <a:gd name="T1" fmla="*/ 0 h 21600"/>
                <a:gd name="T2" fmla="*/ 1054 w 21600"/>
                <a:gd name="T3" fmla="*/ 114 h 21600"/>
                <a:gd name="T4" fmla="*/ 220 w 21600"/>
                <a:gd name="T5" fmla="*/ 114 h 21600"/>
                <a:gd name="T6" fmla="*/ 220 w 21600"/>
                <a:gd name="T7" fmla="*/ 340 h 21600"/>
                <a:gd name="T8" fmla="*/ 1054 w 21600"/>
                <a:gd name="T9" fmla="*/ 340 h 21600"/>
                <a:gd name="T10" fmla="*/ 1054 w 21600"/>
                <a:gd name="T11" fmla="*/ 454 h 21600"/>
                <a:gd name="T12" fmla="*/ 1406 w 21600"/>
                <a:gd name="T13" fmla="*/ 227 h 21600"/>
                <a:gd name="T14" fmla="*/ 88 w 21600"/>
                <a:gd name="T15" fmla="*/ 114 h 21600"/>
                <a:gd name="T16" fmla="*/ 88 w 21600"/>
                <a:gd name="T17" fmla="*/ 340 h 21600"/>
                <a:gd name="T18" fmla="*/ 176 w 21600"/>
                <a:gd name="T19" fmla="*/ 340 h 21600"/>
                <a:gd name="T20" fmla="*/ 176 w 21600"/>
                <a:gd name="T21" fmla="*/ 114 h 21600"/>
                <a:gd name="T22" fmla="*/ 0 w 21600"/>
                <a:gd name="T23" fmla="*/ 114 h 21600"/>
                <a:gd name="T24" fmla="*/ 0 w 21600"/>
                <a:gd name="T25" fmla="*/ 340 h 21600"/>
                <a:gd name="T26" fmla="*/ 44 w 21600"/>
                <a:gd name="T27" fmla="*/ 340 h 21600"/>
                <a:gd name="T28" fmla="*/ 44 w 21600"/>
                <a:gd name="T29" fmla="*/ 114 h 216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600"/>
                <a:gd name="T46" fmla="*/ 0 h 21600"/>
                <a:gd name="T47" fmla="*/ 21600 w 21600"/>
                <a:gd name="T48" fmla="*/ 21600 h 216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CF008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70" name="矩形 69"/>
          <p:cNvSpPr/>
          <p:nvPr/>
        </p:nvSpPr>
        <p:spPr>
          <a:xfrm>
            <a:off x="5231110" y="3789834"/>
            <a:ext cx="26084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/>
              <a:t>分封制、宗法制破坏</a:t>
            </a:r>
            <a:endParaRPr lang="zh-CN" altLang="zh-CN" dirty="0"/>
          </a:p>
        </p:txBody>
      </p:sp>
      <p:sp>
        <p:nvSpPr>
          <p:cNvPr id="71" name="矩形 70"/>
          <p:cNvSpPr/>
          <p:nvPr/>
        </p:nvSpPr>
        <p:spPr>
          <a:xfrm>
            <a:off x="1774726" y="4293890"/>
            <a:ext cx="6092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井田制瓦解，分封制破坏，维系着周王室统治的各种制度已经完全崩溃。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0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p14="http://schemas.microsoft.com/office/powerpoint/2010/main" xmlns:p15="http://schemas.microsoft.com/office/powerpoint/2012/main" xmlns:a14="http://schemas.microsoft.com/office/drawing/2010/main" val="0"/>
              </a:ext>
            </a:extLst>
          </a:blip>
          <a:srcRect t="20523" b="11496"/>
          <a:stretch>
            <a:fillRect/>
          </a:stretch>
        </p:blipFill>
        <p:spPr>
          <a:xfrm>
            <a:off x="0" y="0"/>
            <a:ext cx="12190413" cy="4948431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2278782" y="1125538"/>
            <a:ext cx="1015868" cy="12573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8111430" y="909514"/>
            <a:ext cx="1030471" cy="187495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3358902" y="1773610"/>
            <a:ext cx="4723783" cy="31135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126654" y="5806058"/>
            <a:ext cx="99371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公元前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376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年，魏武侯﹑韩哀侯﹑赵敬侯瓜分了晋国王室。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190550" y="5052968"/>
            <a:ext cx="25603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、三家分晋：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xmlns:p15="http://schemas.microsoft.com/office/powerpoint/2012/main" Requires="p15">
      <p:transition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0" grpId="0" animBg="1"/>
      <p:bldP spid="14" grpId="0" animBg="1"/>
      <p:bldP spid="9" grpId="0"/>
      <p:bldP spid="727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pic1.52shijing.com/52shijing/mb/d/file/20190322/462645d12fff58ddf772dbf4ed3073c1_1000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558" y="189434"/>
            <a:ext cx="4857750" cy="3238501"/>
          </a:xfrm>
          <a:prstGeom prst="rect">
            <a:avLst/>
          </a:prstGeom>
          <a:noFill/>
        </p:spPr>
      </p:pic>
      <p:pic>
        <p:nvPicPr>
          <p:cNvPr id="70660" name="Picture 4" descr="https://p0.ssl.qhimgs1.com/sdr/400__/t01a261e237e19e7a6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9102" y="189434"/>
            <a:ext cx="2066925" cy="3048001"/>
          </a:xfrm>
          <a:prstGeom prst="rect">
            <a:avLst/>
          </a:prstGeom>
          <a:noFill/>
        </p:spPr>
      </p:pic>
      <p:pic>
        <p:nvPicPr>
          <p:cNvPr id="70662" name="Picture 6" descr="http://www.jianglishi.cn/uploadfile/2016/0407/201604070718035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9342" y="261442"/>
            <a:ext cx="4320480" cy="36004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262558" y="4725938"/>
            <a:ext cx="111612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公元前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386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年，周安王正式册命田和为齐侯，自此田氏在形式上取得了齐侯的合法地位。</a:t>
            </a:r>
          </a:p>
          <a:p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公元前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379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年，齐康公去世，奉邑入于田氏，姜姓吕氏从此退出统治齐国的历史舞台。史称田陈代齐。 </a:t>
            </a:r>
            <a:endParaRPr lang="zh-CN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2598" y="3861842"/>
            <a:ext cx="22012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、田氏代齐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ChangeArrowheads="1"/>
          </p:cNvSpPr>
          <p:nvPr/>
        </p:nvSpPr>
        <p:spPr bwMode="auto">
          <a:xfrm>
            <a:off x="526982" y="0"/>
            <a:ext cx="11174545" cy="6859588"/>
          </a:xfrm>
          <a:prstGeom prst="rect">
            <a:avLst/>
          </a:prstGeom>
          <a:solidFill>
            <a:srgbClr val="808000">
              <a:alpha val="45882"/>
            </a:srgbClr>
          </a:solidFill>
          <a:ln w="9525">
            <a:solidFill>
              <a:srgbClr val="3366FF"/>
            </a:solidFill>
            <a:miter lim="800000"/>
          </a:ln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grpSp>
        <p:nvGrpSpPr>
          <p:cNvPr id="2" name="Group 3"/>
          <p:cNvGrpSpPr/>
          <p:nvPr/>
        </p:nvGrpSpPr>
        <p:grpSpPr>
          <a:xfrm>
            <a:off x="3407390" y="2708902"/>
            <a:ext cx="7299434" cy="4114166"/>
            <a:chOff x="0" y="0"/>
            <a:chExt cx="3449" cy="2591"/>
          </a:xfrm>
        </p:grpSpPr>
        <p:sp>
          <p:nvSpPr>
            <p:cNvPr id="6147" name="未知"/>
            <p:cNvSpPr>
              <a:spLocks noChangeArrowheads="1"/>
            </p:cNvSpPr>
            <p:nvPr/>
          </p:nvSpPr>
          <p:spPr bwMode="auto">
            <a:xfrm>
              <a:off x="0" y="0"/>
              <a:ext cx="3449" cy="2591"/>
            </a:xfrm>
            <a:custGeom>
              <a:avLst/>
              <a:gdLst/>
              <a:ahLst/>
              <a:cxnLst>
                <a:cxn ang="0">
                  <a:pos x="855" y="959"/>
                </a:cxn>
                <a:cxn ang="0">
                  <a:pos x="389" y="1354"/>
                </a:cxn>
                <a:cxn ang="0">
                  <a:pos x="59" y="1760"/>
                </a:cxn>
                <a:cxn ang="0">
                  <a:pos x="35" y="2035"/>
                </a:cxn>
                <a:cxn ang="0">
                  <a:pos x="62" y="2099"/>
                </a:cxn>
                <a:cxn ang="0">
                  <a:pos x="50" y="2252"/>
                </a:cxn>
                <a:cxn ang="0">
                  <a:pos x="78" y="2479"/>
                </a:cxn>
                <a:cxn ang="0">
                  <a:pos x="252" y="2581"/>
                </a:cxn>
                <a:cxn ang="0">
                  <a:pos x="797" y="2539"/>
                </a:cxn>
                <a:cxn ang="0">
                  <a:pos x="1241" y="2482"/>
                </a:cxn>
                <a:cxn ang="0">
                  <a:pos x="1610" y="2449"/>
                </a:cxn>
                <a:cxn ang="0">
                  <a:pos x="1974" y="2374"/>
                </a:cxn>
                <a:cxn ang="0">
                  <a:pos x="2373" y="2266"/>
                </a:cxn>
                <a:cxn ang="0">
                  <a:pos x="2877" y="2309"/>
                </a:cxn>
                <a:cxn ang="0">
                  <a:pos x="3140" y="2329"/>
                </a:cxn>
                <a:cxn ang="0">
                  <a:pos x="3189" y="2339"/>
                </a:cxn>
                <a:cxn ang="0">
                  <a:pos x="3386" y="2174"/>
                </a:cxn>
                <a:cxn ang="0">
                  <a:pos x="3441" y="1739"/>
                </a:cxn>
                <a:cxn ang="0">
                  <a:pos x="3339" y="1241"/>
                </a:cxn>
                <a:cxn ang="0">
                  <a:pos x="3225" y="875"/>
                </a:cxn>
                <a:cxn ang="0">
                  <a:pos x="2810" y="136"/>
                </a:cxn>
                <a:cxn ang="0">
                  <a:pos x="2642" y="59"/>
                </a:cxn>
                <a:cxn ang="0">
                  <a:pos x="2496" y="287"/>
                </a:cxn>
                <a:cxn ang="0">
                  <a:pos x="2448" y="481"/>
                </a:cxn>
                <a:cxn ang="0">
                  <a:pos x="2163" y="665"/>
                </a:cxn>
                <a:cxn ang="0">
                  <a:pos x="1764" y="754"/>
                </a:cxn>
                <a:cxn ang="0">
                  <a:pos x="1466" y="700"/>
                </a:cxn>
                <a:cxn ang="0">
                  <a:pos x="1469" y="901"/>
                </a:cxn>
                <a:cxn ang="0">
                  <a:pos x="1340" y="946"/>
                </a:cxn>
                <a:cxn ang="0">
                  <a:pos x="855" y="959"/>
                </a:cxn>
              </a:cxnLst>
              <a:rect l="0" t="0" r="r" b="b"/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48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233" y="1733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郢</a:t>
              </a:r>
            </a:p>
          </p:txBody>
        </p:sp>
      </p:grpSp>
      <p:grpSp>
        <p:nvGrpSpPr>
          <p:cNvPr id="3" name="Group 6"/>
          <p:cNvGrpSpPr/>
          <p:nvPr/>
        </p:nvGrpSpPr>
        <p:grpSpPr>
          <a:xfrm>
            <a:off x="6910018" y="3037591"/>
            <a:ext cx="1788350" cy="893969"/>
            <a:chOff x="0" y="0"/>
            <a:chExt cx="845" cy="563"/>
          </a:xfrm>
        </p:grpSpPr>
        <p:sp>
          <p:nvSpPr>
            <p:cNvPr id="6150" name="未知"/>
            <p:cNvSpPr>
              <a:spLocks noChangeArrowheads="1"/>
            </p:cNvSpPr>
            <p:nvPr/>
          </p:nvSpPr>
          <p:spPr bwMode="auto">
            <a:xfrm>
              <a:off x="0" y="0"/>
              <a:ext cx="845" cy="563"/>
            </a:xfrm>
            <a:custGeom>
              <a:avLst/>
              <a:gdLst/>
              <a:ahLst/>
              <a:cxnLst>
                <a:cxn ang="0">
                  <a:pos x="261" y="13"/>
                </a:cxn>
                <a:cxn ang="0">
                  <a:pos x="225" y="12"/>
                </a:cxn>
                <a:cxn ang="0">
                  <a:pos x="206" y="51"/>
                </a:cxn>
                <a:cxn ang="0">
                  <a:pos x="146" y="97"/>
                </a:cxn>
                <a:cxn ang="0">
                  <a:pos x="78" y="121"/>
                </a:cxn>
                <a:cxn ang="0">
                  <a:pos x="6" y="141"/>
                </a:cxn>
                <a:cxn ang="0">
                  <a:pos x="44" y="313"/>
                </a:cxn>
                <a:cxn ang="0">
                  <a:pos x="42" y="499"/>
                </a:cxn>
                <a:cxn ang="0">
                  <a:pos x="32" y="553"/>
                </a:cxn>
                <a:cxn ang="0">
                  <a:pos x="78" y="559"/>
                </a:cxn>
                <a:cxn ang="0">
                  <a:pos x="156" y="550"/>
                </a:cxn>
                <a:cxn ang="0">
                  <a:pos x="272" y="517"/>
                </a:cxn>
                <a:cxn ang="0">
                  <a:pos x="341" y="504"/>
                </a:cxn>
                <a:cxn ang="0">
                  <a:pos x="423" y="475"/>
                </a:cxn>
                <a:cxn ang="0">
                  <a:pos x="558" y="448"/>
                </a:cxn>
                <a:cxn ang="0">
                  <a:pos x="696" y="357"/>
                </a:cxn>
                <a:cxn ang="0">
                  <a:pos x="786" y="322"/>
                </a:cxn>
                <a:cxn ang="0">
                  <a:pos x="828" y="262"/>
                </a:cxn>
                <a:cxn ang="0">
                  <a:pos x="684" y="193"/>
                </a:cxn>
                <a:cxn ang="0">
                  <a:pos x="621" y="211"/>
                </a:cxn>
                <a:cxn ang="0">
                  <a:pos x="567" y="243"/>
                </a:cxn>
                <a:cxn ang="0">
                  <a:pos x="485" y="237"/>
                </a:cxn>
                <a:cxn ang="0">
                  <a:pos x="434" y="190"/>
                </a:cxn>
                <a:cxn ang="0">
                  <a:pos x="435" y="85"/>
                </a:cxn>
                <a:cxn ang="0">
                  <a:pos x="261" y="13"/>
                </a:cxn>
              </a:cxnLst>
              <a:rect l="0" t="0" r="r" b="b"/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51" name="WordArt 8"/>
            <p:cNvSpPr>
              <a:spLocks noChangeArrowheads="1" noChangeShapeType="1" noTextEdit="1"/>
            </p:cNvSpPr>
            <p:nvPr/>
          </p:nvSpPr>
          <p:spPr bwMode="auto">
            <a:xfrm>
              <a:off x="301" y="351"/>
              <a:ext cx="272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睢阳</a:t>
              </a:r>
            </a:p>
          </p:txBody>
        </p:sp>
      </p:grpSp>
      <p:grpSp>
        <p:nvGrpSpPr>
          <p:cNvPr id="4" name="Group 9"/>
          <p:cNvGrpSpPr/>
          <p:nvPr/>
        </p:nvGrpSpPr>
        <p:grpSpPr>
          <a:xfrm>
            <a:off x="6958695" y="1557700"/>
            <a:ext cx="3536491" cy="1957840"/>
            <a:chOff x="0" y="0"/>
            <a:chExt cx="1671" cy="1233"/>
          </a:xfrm>
        </p:grpSpPr>
        <p:sp>
          <p:nvSpPr>
            <p:cNvPr id="6153" name="未知"/>
            <p:cNvSpPr>
              <a:spLocks noChangeArrowheads="1"/>
            </p:cNvSpPr>
            <p:nvPr/>
          </p:nvSpPr>
          <p:spPr bwMode="auto">
            <a:xfrm>
              <a:off x="0" y="0"/>
              <a:ext cx="1671" cy="1233"/>
            </a:xfrm>
            <a:custGeom>
              <a:avLst/>
              <a:gdLst/>
              <a:ahLst/>
              <a:cxnLst>
                <a:cxn ang="0">
                  <a:pos x="280" y="76"/>
                </a:cxn>
                <a:cxn ang="0">
                  <a:pos x="130" y="532"/>
                </a:cxn>
                <a:cxn ang="0">
                  <a:pos x="16" y="796"/>
                </a:cxn>
                <a:cxn ang="0">
                  <a:pos x="31" y="831"/>
                </a:cxn>
                <a:cxn ang="0">
                  <a:pos x="79" y="829"/>
                </a:cxn>
                <a:cxn ang="0">
                  <a:pos x="141" y="885"/>
                </a:cxn>
                <a:cxn ang="0">
                  <a:pos x="186" y="940"/>
                </a:cxn>
                <a:cxn ang="0">
                  <a:pos x="324" y="1005"/>
                </a:cxn>
                <a:cxn ang="0">
                  <a:pos x="396" y="1036"/>
                </a:cxn>
                <a:cxn ang="0">
                  <a:pos x="423" y="1060"/>
                </a:cxn>
                <a:cxn ang="0">
                  <a:pos x="442" y="1032"/>
                </a:cxn>
                <a:cxn ang="0">
                  <a:pos x="490" y="1002"/>
                </a:cxn>
                <a:cxn ang="0">
                  <a:pos x="549" y="1005"/>
                </a:cxn>
                <a:cxn ang="0">
                  <a:pos x="582" y="1038"/>
                </a:cxn>
                <a:cxn ang="0">
                  <a:pos x="598" y="1093"/>
                </a:cxn>
                <a:cxn ang="0">
                  <a:pos x="598" y="1144"/>
                </a:cxn>
                <a:cxn ang="0">
                  <a:pos x="670" y="1138"/>
                </a:cxn>
                <a:cxn ang="0">
                  <a:pos x="765" y="1197"/>
                </a:cxn>
                <a:cxn ang="0">
                  <a:pos x="814" y="1204"/>
                </a:cxn>
                <a:cxn ang="0">
                  <a:pos x="823" y="1020"/>
                </a:cxn>
                <a:cxn ang="0">
                  <a:pos x="846" y="934"/>
                </a:cxn>
                <a:cxn ang="0">
                  <a:pos x="933" y="792"/>
                </a:cxn>
                <a:cxn ang="0">
                  <a:pos x="1032" y="768"/>
                </a:cxn>
                <a:cxn ang="0">
                  <a:pos x="1210" y="826"/>
                </a:cxn>
                <a:cxn ang="0">
                  <a:pos x="1666" y="436"/>
                </a:cxn>
                <a:cxn ang="0">
                  <a:pos x="1180" y="280"/>
                </a:cxn>
                <a:cxn ang="0">
                  <a:pos x="892" y="490"/>
                </a:cxn>
                <a:cxn ang="0">
                  <a:pos x="874" y="286"/>
                </a:cxn>
                <a:cxn ang="0">
                  <a:pos x="664" y="232"/>
                </a:cxn>
                <a:cxn ang="0">
                  <a:pos x="556" y="100"/>
                </a:cxn>
                <a:cxn ang="0">
                  <a:pos x="460" y="4"/>
                </a:cxn>
                <a:cxn ang="0">
                  <a:pos x="280" y="76"/>
                </a:cxn>
              </a:cxnLst>
              <a:rect l="0" t="0" r="r" b="b"/>
              <a:pathLst>
                <a:path w="1670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54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790" y="55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临淄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1595759" y="1000356"/>
            <a:ext cx="3995746" cy="5392399"/>
            <a:chOff x="0" y="0"/>
            <a:chExt cx="1888" cy="3396"/>
          </a:xfrm>
        </p:grpSpPr>
        <p:sp>
          <p:nvSpPr>
            <p:cNvPr id="6156" name="未知"/>
            <p:cNvSpPr>
              <a:spLocks noChangeArrowheads="1"/>
            </p:cNvSpPr>
            <p:nvPr/>
          </p:nvSpPr>
          <p:spPr bwMode="auto">
            <a:xfrm>
              <a:off x="0" y="0"/>
              <a:ext cx="1888" cy="3396"/>
            </a:xfrm>
            <a:custGeom>
              <a:avLst/>
              <a:gdLst/>
              <a:ahLst/>
              <a:cxnLst>
                <a:cxn ang="0">
                  <a:pos x="1320" y="38"/>
                </a:cxn>
                <a:cxn ang="0">
                  <a:pos x="1244" y="54"/>
                </a:cxn>
                <a:cxn ang="0">
                  <a:pos x="1188" y="45"/>
                </a:cxn>
                <a:cxn ang="0">
                  <a:pos x="1134" y="9"/>
                </a:cxn>
                <a:cxn ang="0">
                  <a:pos x="1049" y="20"/>
                </a:cxn>
                <a:cxn ang="0">
                  <a:pos x="972" y="129"/>
                </a:cxn>
                <a:cxn ang="0">
                  <a:pos x="891" y="173"/>
                </a:cxn>
                <a:cxn ang="0">
                  <a:pos x="863" y="212"/>
                </a:cxn>
                <a:cxn ang="0">
                  <a:pos x="861" y="267"/>
                </a:cxn>
                <a:cxn ang="0">
                  <a:pos x="897" y="323"/>
                </a:cxn>
                <a:cxn ang="0">
                  <a:pos x="881" y="404"/>
                </a:cxn>
                <a:cxn ang="0">
                  <a:pos x="867" y="497"/>
                </a:cxn>
                <a:cxn ang="0">
                  <a:pos x="833" y="555"/>
                </a:cxn>
                <a:cxn ang="0">
                  <a:pos x="786" y="669"/>
                </a:cxn>
                <a:cxn ang="0">
                  <a:pos x="768" y="705"/>
                </a:cxn>
                <a:cxn ang="0">
                  <a:pos x="734" y="744"/>
                </a:cxn>
                <a:cxn ang="0">
                  <a:pos x="707" y="807"/>
                </a:cxn>
                <a:cxn ang="0">
                  <a:pos x="614" y="929"/>
                </a:cxn>
                <a:cxn ang="0">
                  <a:pos x="500" y="920"/>
                </a:cxn>
                <a:cxn ang="0">
                  <a:pos x="428" y="929"/>
                </a:cxn>
                <a:cxn ang="0">
                  <a:pos x="389" y="951"/>
                </a:cxn>
                <a:cxn ang="0">
                  <a:pos x="333" y="969"/>
                </a:cxn>
                <a:cxn ang="0">
                  <a:pos x="314" y="1019"/>
                </a:cxn>
                <a:cxn ang="0">
                  <a:pos x="411" y="1094"/>
                </a:cxn>
                <a:cxn ang="0">
                  <a:pos x="410" y="1170"/>
                </a:cxn>
                <a:cxn ang="0">
                  <a:pos x="315" y="1199"/>
                </a:cxn>
                <a:cxn ang="0">
                  <a:pos x="209" y="1202"/>
                </a:cxn>
                <a:cxn ang="0">
                  <a:pos x="137" y="1154"/>
                </a:cxn>
                <a:cxn ang="0">
                  <a:pos x="45" y="1167"/>
                </a:cxn>
                <a:cxn ang="0">
                  <a:pos x="23" y="1211"/>
                </a:cxn>
                <a:cxn ang="0">
                  <a:pos x="5" y="1310"/>
                </a:cxn>
                <a:cxn ang="0">
                  <a:pos x="2" y="1655"/>
                </a:cxn>
                <a:cxn ang="0">
                  <a:pos x="5" y="2306"/>
                </a:cxn>
                <a:cxn ang="0">
                  <a:pos x="32" y="2894"/>
                </a:cxn>
                <a:cxn ang="0">
                  <a:pos x="66" y="3254"/>
                </a:cxn>
                <a:cxn ang="0">
                  <a:pos x="114" y="3380"/>
                </a:cxn>
                <a:cxn ang="0">
                  <a:pos x="339" y="3347"/>
                </a:cxn>
                <a:cxn ang="0">
                  <a:pos x="498" y="3359"/>
                </a:cxn>
                <a:cxn ang="0">
                  <a:pos x="774" y="3206"/>
                </a:cxn>
                <a:cxn ang="0">
                  <a:pos x="858" y="3128"/>
                </a:cxn>
                <a:cxn ang="0">
                  <a:pos x="897" y="3038"/>
                </a:cxn>
                <a:cxn ang="0">
                  <a:pos x="933" y="2922"/>
                </a:cxn>
                <a:cxn ang="0">
                  <a:pos x="989" y="2768"/>
                </a:cxn>
                <a:cxn ang="0">
                  <a:pos x="1133" y="2531"/>
                </a:cxn>
                <a:cxn ang="0">
                  <a:pos x="1416" y="2288"/>
                </a:cxn>
                <a:cxn ang="0">
                  <a:pos x="1496" y="2195"/>
                </a:cxn>
                <a:cxn ang="0">
                  <a:pos x="1652" y="2087"/>
                </a:cxn>
                <a:cxn ang="0">
                  <a:pos x="1839" y="2057"/>
                </a:cxn>
                <a:cxn ang="0">
                  <a:pos x="1878" y="1902"/>
                </a:cxn>
                <a:cxn ang="0">
                  <a:pos x="1781" y="1799"/>
                </a:cxn>
                <a:cxn ang="0">
                  <a:pos x="1433" y="1724"/>
                </a:cxn>
                <a:cxn ang="0">
                  <a:pos x="1365" y="1196"/>
                </a:cxn>
                <a:cxn ang="0">
                  <a:pos x="1434" y="783"/>
                </a:cxn>
                <a:cxn ang="0">
                  <a:pos x="1670" y="158"/>
                </a:cxn>
                <a:cxn ang="0">
                  <a:pos x="1320" y="38"/>
                </a:cxn>
              </a:cxnLst>
              <a:rect l="0" t="0" r="r" b="b"/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57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1212" y="186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咸阳</a:t>
              </a:r>
            </a:p>
          </p:txBody>
        </p:sp>
      </p:grpSp>
      <p:grpSp>
        <p:nvGrpSpPr>
          <p:cNvPr id="6" name="Group 15"/>
          <p:cNvGrpSpPr/>
          <p:nvPr/>
        </p:nvGrpSpPr>
        <p:grpSpPr>
          <a:xfrm>
            <a:off x="6895203" y="152435"/>
            <a:ext cx="3919556" cy="1727600"/>
            <a:chOff x="0" y="0"/>
            <a:chExt cx="1852" cy="1088"/>
          </a:xfrm>
        </p:grpSpPr>
        <p:sp>
          <p:nvSpPr>
            <p:cNvPr id="6159" name="未知"/>
            <p:cNvSpPr>
              <a:spLocks noChangeArrowheads="1"/>
            </p:cNvSpPr>
            <p:nvPr/>
          </p:nvSpPr>
          <p:spPr bwMode="auto">
            <a:xfrm>
              <a:off x="0" y="0"/>
              <a:ext cx="1852" cy="1088"/>
            </a:xfrm>
            <a:custGeom>
              <a:avLst/>
              <a:gdLst/>
              <a:ahLst/>
              <a:cxnLst>
                <a:cxn ang="0">
                  <a:pos x="1246" y="18"/>
                </a:cxn>
                <a:cxn ang="0">
                  <a:pos x="1000" y="129"/>
                </a:cxn>
                <a:cxn ang="0">
                  <a:pos x="756" y="297"/>
                </a:cxn>
                <a:cxn ang="0">
                  <a:pos x="585" y="503"/>
                </a:cxn>
                <a:cxn ang="0">
                  <a:pos x="420" y="497"/>
                </a:cxn>
                <a:cxn ang="0">
                  <a:pos x="204" y="450"/>
                </a:cxn>
                <a:cxn ang="0">
                  <a:pos x="97" y="525"/>
                </a:cxn>
                <a:cxn ang="0">
                  <a:pos x="24" y="563"/>
                </a:cxn>
                <a:cxn ang="0">
                  <a:pos x="4" y="750"/>
                </a:cxn>
                <a:cxn ang="0">
                  <a:pos x="49" y="843"/>
                </a:cxn>
                <a:cxn ang="0">
                  <a:pos x="115" y="827"/>
                </a:cxn>
                <a:cxn ang="0">
                  <a:pos x="199" y="846"/>
                </a:cxn>
                <a:cxn ang="0">
                  <a:pos x="216" y="927"/>
                </a:cxn>
                <a:cxn ang="0">
                  <a:pos x="196" y="992"/>
                </a:cxn>
                <a:cxn ang="0">
                  <a:pos x="288" y="1086"/>
                </a:cxn>
                <a:cxn ang="0">
                  <a:pos x="324" y="1001"/>
                </a:cxn>
                <a:cxn ang="0">
                  <a:pos x="351" y="962"/>
                </a:cxn>
                <a:cxn ang="0">
                  <a:pos x="384" y="905"/>
                </a:cxn>
                <a:cxn ang="0">
                  <a:pos x="501" y="930"/>
                </a:cxn>
                <a:cxn ang="0">
                  <a:pos x="534" y="965"/>
                </a:cxn>
                <a:cxn ang="0">
                  <a:pos x="676" y="936"/>
                </a:cxn>
                <a:cxn ang="0">
                  <a:pos x="864" y="878"/>
                </a:cxn>
                <a:cxn ang="0">
                  <a:pos x="948" y="701"/>
                </a:cxn>
                <a:cxn ang="0">
                  <a:pos x="1089" y="599"/>
                </a:cxn>
                <a:cxn ang="0">
                  <a:pos x="1189" y="425"/>
                </a:cxn>
                <a:cxn ang="0">
                  <a:pos x="1306" y="416"/>
                </a:cxn>
                <a:cxn ang="0">
                  <a:pos x="1327" y="509"/>
                </a:cxn>
                <a:cxn ang="0">
                  <a:pos x="1270" y="665"/>
                </a:cxn>
                <a:cxn ang="0">
                  <a:pos x="1234" y="840"/>
                </a:cxn>
                <a:cxn ang="0">
                  <a:pos x="1170" y="915"/>
                </a:cxn>
                <a:cxn ang="0">
                  <a:pos x="1260" y="981"/>
                </a:cxn>
                <a:cxn ang="0">
                  <a:pos x="1420" y="936"/>
                </a:cxn>
                <a:cxn ang="0">
                  <a:pos x="1531" y="758"/>
                </a:cxn>
                <a:cxn ang="0">
                  <a:pos x="1687" y="638"/>
                </a:cxn>
                <a:cxn ang="0">
                  <a:pos x="1827" y="590"/>
                </a:cxn>
                <a:cxn ang="0">
                  <a:pos x="1836" y="513"/>
                </a:cxn>
                <a:cxn ang="0">
                  <a:pos x="1788" y="414"/>
                </a:cxn>
                <a:cxn ang="0">
                  <a:pos x="1761" y="348"/>
                </a:cxn>
                <a:cxn ang="0">
                  <a:pos x="1621" y="156"/>
                </a:cxn>
                <a:cxn ang="0">
                  <a:pos x="1542" y="74"/>
                </a:cxn>
                <a:cxn ang="0">
                  <a:pos x="1438" y="21"/>
                </a:cxn>
                <a:cxn ang="0">
                  <a:pos x="1246" y="18"/>
                </a:cxn>
              </a:cxnLst>
              <a:rect l="0" t="0" r="r" b="b"/>
              <a:pathLst>
                <a:path w="1851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60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532" y="624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蓟</a:t>
              </a:r>
            </a:p>
          </p:txBody>
        </p:sp>
      </p:grpSp>
      <p:grpSp>
        <p:nvGrpSpPr>
          <p:cNvPr id="7" name="Group 18"/>
          <p:cNvGrpSpPr/>
          <p:nvPr/>
        </p:nvGrpSpPr>
        <p:grpSpPr>
          <a:xfrm>
            <a:off x="4175640" y="836807"/>
            <a:ext cx="3369295" cy="3452024"/>
            <a:chOff x="0" y="0"/>
            <a:chExt cx="1592" cy="2174"/>
          </a:xfrm>
        </p:grpSpPr>
        <p:sp>
          <p:nvSpPr>
            <p:cNvPr id="6162" name="未知"/>
            <p:cNvSpPr>
              <a:spLocks noChangeArrowheads="1"/>
            </p:cNvSpPr>
            <p:nvPr/>
          </p:nvSpPr>
          <p:spPr bwMode="auto">
            <a:xfrm>
              <a:off x="0" y="0"/>
              <a:ext cx="1592" cy="1308"/>
            </a:xfrm>
            <a:custGeom>
              <a:avLst/>
              <a:gdLst/>
              <a:ahLst/>
              <a:cxnLst>
                <a:cxn ang="0">
                  <a:pos x="33" y="33"/>
                </a:cxn>
                <a:cxn ang="0">
                  <a:pos x="1" y="126"/>
                </a:cxn>
                <a:cxn ang="0">
                  <a:pos x="25" y="157"/>
                </a:cxn>
                <a:cxn ang="0">
                  <a:pos x="88" y="174"/>
                </a:cxn>
                <a:cxn ang="0">
                  <a:pos x="123" y="193"/>
                </a:cxn>
                <a:cxn ang="0">
                  <a:pos x="180" y="207"/>
                </a:cxn>
                <a:cxn ang="0">
                  <a:pos x="246" y="210"/>
                </a:cxn>
                <a:cxn ang="0">
                  <a:pos x="297" y="195"/>
                </a:cxn>
                <a:cxn ang="0">
                  <a:pos x="334" y="201"/>
                </a:cxn>
                <a:cxn ang="0">
                  <a:pos x="390" y="228"/>
                </a:cxn>
                <a:cxn ang="0">
                  <a:pos x="414" y="232"/>
                </a:cxn>
                <a:cxn ang="0">
                  <a:pos x="459" y="238"/>
                </a:cxn>
                <a:cxn ang="0">
                  <a:pos x="480" y="298"/>
                </a:cxn>
                <a:cxn ang="0">
                  <a:pos x="541" y="439"/>
                </a:cxn>
                <a:cxn ang="0">
                  <a:pos x="471" y="687"/>
                </a:cxn>
                <a:cxn ang="0">
                  <a:pos x="373" y="898"/>
                </a:cxn>
                <a:cxn ang="0">
                  <a:pos x="493" y="1138"/>
                </a:cxn>
                <a:cxn ang="0">
                  <a:pos x="990" y="1201"/>
                </a:cxn>
                <a:cxn ang="0">
                  <a:pos x="1243" y="1294"/>
                </a:cxn>
                <a:cxn ang="0">
                  <a:pos x="1356" y="1287"/>
                </a:cxn>
                <a:cxn ang="0">
                  <a:pos x="1392" y="1228"/>
                </a:cxn>
                <a:cxn ang="0">
                  <a:pos x="1434" y="1155"/>
                </a:cxn>
                <a:cxn ang="0">
                  <a:pos x="1515" y="999"/>
                </a:cxn>
                <a:cxn ang="0">
                  <a:pos x="1539" y="921"/>
                </a:cxn>
                <a:cxn ang="0">
                  <a:pos x="1555" y="889"/>
                </a:cxn>
                <a:cxn ang="0">
                  <a:pos x="1564" y="765"/>
                </a:cxn>
                <a:cxn ang="0">
                  <a:pos x="1582" y="649"/>
                </a:cxn>
                <a:cxn ang="0">
                  <a:pos x="1501" y="565"/>
                </a:cxn>
                <a:cxn ang="0">
                  <a:pos x="1432" y="574"/>
                </a:cxn>
                <a:cxn ang="0">
                  <a:pos x="1351" y="544"/>
                </a:cxn>
                <a:cxn ang="0">
                  <a:pos x="1329" y="462"/>
                </a:cxn>
                <a:cxn ang="0">
                  <a:pos x="1341" y="421"/>
                </a:cxn>
                <a:cxn ang="0">
                  <a:pos x="1362" y="414"/>
                </a:cxn>
                <a:cxn ang="0">
                  <a:pos x="1321" y="348"/>
                </a:cxn>
                <a:cxn ang="0">
                  <a:pos x="1315" y="277"/>
                </a:cxn>
                <a:cxn ang="0">
                  <a:pos x="1324" y="195"/>
                </a:cxn>
                <a:cxn ang="0">
                  <a:pos x="1303" y="112"/>
                </a:cxn>
                <a:cxn ang="0">
                  <a:pos x="1011" y="111"/>
                </a:cxn>
                <a:cxn ang="0">
                  <a:pos x="595" y="136"/>
                </a:cxn>
                <a:cxn ang="0">
                  <a:pos x="418" y="123"/>
                </a:cxn>
                <a:cxn ang="0">
                  <a:pos x="139" y="15"/>
                </a:cxn>
                <a:cxn ang="0">
                  <a:pos x="33" y="33"/>
                </a:cxn>
              </a:cxnLst>
              <a:rect l="0" t="0" r="r" b="b"/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63" name="未知"/>
            <p:cNvSpPr>
              <a:spLocks noChangeArrowheads="1"/>
            </p:cNvSpPr>
            <p:nvPr/>
          </p:nvSpPr>
          <p:spPr bwMode="auto">
            <a:xfrm>
              <a:off x="92" y="230"/>
              <a:ext cx="1285" cy="1731"/>
            </a:xfrm>
            <a:custGeom>
              <a:avLst/>
              <a:gdLst/>
              <a:ahLst/>
              <a:cxnLst>
                <a:cxn ang="0">
                  <a:pos x="236" y="256"/>
                </a:cxn>
                <a:cxn ang="0">
                  <a:pos x="170" y="412"/>
                </a:cxn>
                <a:cxn ang="0">
                  <a:pos x="139" y="509"/>
                </a:cxn>
                <a:cxn ang="0">
                  <a:pos x="85" y="631"/>
                </a:cxn>
                <a:cxn ang="0">
                  <a:pos x="50" y="844"/>
                </a:cxn>
                <a:cxn ang="0">
                  <a:pos x="11" y="1012"/>
                </a:cxn>
                <a:cxn ang="0">
                  <a:pos x="5" y="1220"/>
                </a:cxn>
                <a:cxn ang="0">
                  <a:pos x="43" y="1390"/>
                </a:cxn>
                <a:cxn ang="0">
                  <a:pos x="139" y="1630"/>
                </a:cxn>
                <a:cxn ang="0">
                  <a:pos x="467" y="1700"/>
                </a:cxn>
                <a:cxn ang="0">
                  <a:pos x="856" y="1573"/>
                </a:cxn>
                <a:cxn ang="0">
                  <a:pos x="847" y="1201"/>
                </a:cxn>
                <a:cxn ang="0">
                  <a:pos x="871" y="1123"/>
                </a:cxn>
                <a:cxn ang="0">
                  <a:pos x="955" y="1198"/>
                </a:cxn>
                <a:cxn ang="0">
                  <a:pos x="976" y="1570"/>
                </a:cxn>
                <a:cxn ang="0">
                  <a:pos x="1070" y="1649"/>
                </a:cxn>
                <a:cxn ang="0">
                  <a:pos x="1147" y="1673"/>
                </a:cxn>
                <a:cxn ang="0">
                  <a:pos x="1253" y="1712"/>
                </a:cxn>
                <a:cxn ang="0">
                  <a:pos x="1277" y="1558"/>
                </a:cxn>
                <a:cxn ang="0">
                  <a:pos x="1270" y="1448"/>
                </a:cxn>
                <a:cxn ang="0">
                  <a:pos x="1235" y="1250"/>
                </a:cxn>
                <a:cxn ang="0">
                  <a:pos x="1234" y="1208"/>
                </a:cxn>
                <a:cxn ang="0">
                  <a:pos x="1226" y="1126"/>
                </a:cxn>
                <a:cxn ang="0">
                  <a:pos x="1240" y="1078"/>
                </a:cxn>
                <a:cxn ang="0">
                  <a:pos x="1280" y="1049"/>
                </a:cxn>
                <a:cxn ang="0">
                  <a:pos x="1207" y="1025"/>
                </a:cxn>
                <a:cxn ang="0">
                  <a:pos x="1043" y="961"/>
                </a:cxn>
                <a:cxn ang="0">
                  <a:pos x="778" y="883"/>
                </a:cxn>
                <a:cxn ang="0">
                  <a:pos x="656" y="890"/>
                </a:cxn>
                <a:cxn ang="0">
                  <a:pos x="487" y="887"/>
                </a:cxn>
                <a:cxn ang="0">
                  <a:pos x="395" y="848"/>
                </a:cxn>
                <a:cxn ang="0">
                  <a:pos x="367" y="832"/>
                </a:cxn>
                <a:cxn ang="0">
                  <a:pos x="362" y="767"/>
                </a:cxn>
                <a:cxn ang="0">
                  <a:pos x="349" y="695"/>
                </a:cxn>
                <a:cxn ang="0">
                  <a:pos x="316" y="664"/>
                </a:cxn>
                <a:cxn ang="0">
                  <a:pos x="325" y="607"/>
                </a:cxn>
                <a:cxn ang="0">
                  <a:pos x="386" y="523"/>
                </a:cxn>
                <a:cxn ang="0">
                  <a:pos x="413" y="460"/>
                </a:cxn>
                <a:cxn ang="0">
                  <a:pos x="467" y="367"/>
                </a:cxn>
                <a:cxn ang="0">
                  <a:pos x="466" y="299"/>
                </a:cxn>
                <a:cxn ang="0">
                  <a:pos x="490" y="170"/>
                </a:cxn>
                <a:cxn ang="0">
                  <a:pos x="490" y="94"/>
                </a:cxn>
                <a:cxn ang="0">
                  <a:pos x="454" y="53"/>
                </a:cxn>
                <a:cxn ang="0">
                  <a:pos x="407" y="23"/>
                </a:cxn>
                <a:cxn ang="0">
                  <a:pos x="349" y="4"/>
                </a:cxn>
                <a:cxn ang="0">
                  <a:pos x="355" y="50"/>
                </a:cxn>
                <a:cxn ang="0">
                  <a:pos x="302" y="160"/>
                </a:cxn>
                <a:cxn ang="0">
                  <a:pos x="274" y="188"/>
                </a:cxn>
                <a:cxn ang="0">
                  <a:pos x="236" y="256"/>
                </a:cxn>
              </a:cxnLst>
              <a:rect l="0" t="0" r="r" b="b"/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6164" name="未知"/>
            <p:cNvSpPr>
              <a:spLocks noChangeArrowheads="1"/>
            </p:cNvSpPr>
            <p:nvPr/>
          </p:nvSpPr>
          <p:spPr bwMode="auto">
            <a:xfrm>
              <a:off x="564" y="1301"/>
              <a:ext cx="585" cy="873"/>
            </a:xfrm>
            <a:custGeom>
              <a:avLst/>
              <a:gdLst/>
              <a:ahLst/>
              <a:cxnLst>
                <a:cxn ang="0">
                  <a:pos x="352" y="94"/>
                </a:cxn>
                <a:cxn ang="0">
                  <a:pos x="363" y="325"/>
                </a:cxn>
                <a:cxn ang="0">
                  <a:pos x="358" y="499"/>
                </a:cxn>
                <a:cxn ang="0">
                  <a:pos x="166" y="500"/>
                </a:cxn>
                <a:cxn ang="0">
                  <a:pos x="58" y="574"/>
                </a:cxn>
                <a:cxn ang="0">
                  <a:pos x="3" y="614"/>
                </a:cxn>
                <a:cxn ang="0">
                  <a:pos x="79" y="665"/>
                </a:cxn>
                <a:cxn ang="0">
                  <a:pos x="90" y="745"/>
                </a:cxn>
                <a:cxn ang="0">
                  <a:pos x="87" y="817"/>
                </a:cxn>
                <a:cxn ang="0">
                  <a:pos x="123" y="850"/>
                </a:cxn>
                <a:cxn ang="0">
                  <a:pos x="264" y="871"/>
                </a:cxn>
                <a:cxn ang="0">
                  <a:pos x="291" y="838"/>
                </a:cxn>
                <a:cxn ang="0">
                  <a:pos x="366" y="839"/>
                </a:cxn>
                <a:cxn ang="0">
                  <a:pos x="390" y="862"/>
                </a:cxn>
                <a:cxn ang="0">
                  <a:pos x="549" y="841"/>
                </a:cxn>
                <a:cxn ang="0">
                  <a:pos x="582" y="707"/>
                </a:cxn>
                <a:cxn ang="0">
                  <a:pos x="570" y="575"/>
                </a:cxn>
                <a:cxn ang="0">
                  <a:pos x="517" y="458"/>
                </a:cxn>
                <a:cxn ang="0">
                  <a:pos x="504" y="115"/>
                </a:cxn>
                <a:cxn ang="0">
                  <a:pos x="456" y="35"/>
                </a:cxn>
                <a:cxn ang="0">
                  <a:pos x="408" y="25"/>
                </a:cxn>
                <a:cxn ang="0">
                  <a:pos x="360" y="11"/>
                </a:cxn>
                <a:cxn ang="0">
                  <a:pos x="352" y="94"/>
                </a:cxn>
              </a:cxnLst>
              <a:rect l="0" t="0" r="r" b="b"/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 b="1"/>
            </a:p>
          </p:txBody>
        </p:sp>
      </p:grpSp>
      <p:sp>
        <p:nvSpPr>
          <p:cNvPr id="6165" name="未知"/>
          <p:cNvSpPr>
            <a:spLocks noChangeArrowheads="1"/>
          </p:cNvSpPr>
          <p:nvPr/>
        </p:nvSpPr>
        <p:spPr bwMode="auto">
          <a:xfrm>
            <a:off x="1295232" y="4536538"/>
            <a:ext cx="8393608" cy="2323050"/>
          </a:xfrm>
          <a:custGeom>
            <a:avLst/>
            <a:gdLst/>
            <a:ahLst/>
            <a:cxnLst>
              <a:cxn ang="0">
                <a:pos x="0" y="1463"/>
              </a:cxn>
              <a:cxn ang="0">
                <a:pos x="23" y="1411"/>
              </a:cxn>
              <a:cxn ang="0">
                <a:pos x="95" y="1370"/>
              </a:cxn>
              <a:cxn ang="0">
                <a:pos x="150" y="1309"/>
              </a:cxn>
              <a:cxn ang="0">
                <a:pos x="161" y="1184"/>
              </a:cxn>
              <a:cxn ang="0">
                <a:pos x="237" y="1175"/>
              </a:cxn>
              <a:cxn ang="0">
                <a:pos x="257" y="1067"/>
              </a:cxn>
              <a:cxn ang="0">
                <a:pos x="338" y="1090"/>
              </a:cxn>
              <a:cxn ang="0">
                <a:pos x="476" y="1042"/>
              </a:cxn>
              <a:cxn ang="0">
                <a:pos x="536" y="1063"/>
              </a:cxn>
              <a:cxn ang="0">
                <a:pos x="686" y="1022"/>
              </a:cxn>
              <a:cxn ang="0">
                <a:pos x="737" y="946"/>
              </a:cxn>
              <a:cxn ang="0">
                <a:pos x="824" y="916"/>
              </a:cxn>
              <a:cxn ang="0">
                <a:pos x="860" y="886"/>
              </a:cxn>
              <a:cxn ang="0">
                <a:pos x="893" y="845"/>
              </a:cxn>
              <a:cxn ang="0">
                <a:pos x="956" y="829"/>
              </a:cxn>
              <a:cxn ang="0">
                <a:pos x="1065" y="793"/>
              </a:cxn>
              <a:cxn ang="0">
                <a:pos x="1176" y="674"/>
              </a:cxn>
              <a:cxn ang="0">
                <a:pos x="1257" y="607"/>
              </a:cxn>
              <a:cxn ang="0">
                <a:pos x="1295" y="572"/>
              </a:cxn>
              <a:cxn ang="0">
                <a:pos x="1370" y="503"/>
              </a:cxn>
              <a:cxn ang="0">
                <a:pos x="1431" y="472"/>
              </a:cxn>
              <a:cxn ang="0">
                <a:pos x="1636" y="437"/>
              </a:cxn>
              <a:cxn ang="0">
                <a:pos x="1826" y="473"/>
              </a:cxn>
              <a:cxn ang="0">
                <a:pos x="1904" y="547"/>
              </a:cxn>
              <a:cxn ang="0">
                <a:pos x="1946" y="604"/>
              </a:cxn>
              <a:cxn ang="0">
                <a:pos x="1998" y="665"/>
              </a:cxn>
              <a:cxn ang="0">
                <a:pos x="2147" y="653"/>
              </a:cxn>
              <a:cxn ang="0">
                <a:pos x="2193" y="794"/>
              </a:cxn>
              <a:cxn ang="0">
                <a:pos x="2294" y="800"/>
              </a:cxn>
              <a:cxn ang="0">
                <a:pos x="2301" y="838"/>
              </a:cxn>
              <a:cxn ang="0">
                <a:pos x="2336" y="862"/>
              </a:cxn>
              <a:cxn ang="0">
                <a:pos x="2397" y="806"/>
              </a:cxn>
              <a:cxn ang="0">
                <a:pos x="2436" y="784"/>
              </a:cxn>
              <a:cxn ang="0">
                <a:pos x="2534" y="755"/>
              </a:cxn>
              <a:cxn ang="0">
                <a:pos x="2565" y="610"/>
              </a:cxn>
              <a:cxn ang="0">
                <a:pos x="2640" y="542"/>
              </a:cxn>
              <a:cxn ang="0">
                <a:pos x="2727" y="574"/>
              </a:cxn>
              <a:cxn ang="0">
                <a:pos x="2880" y="752"/>
              </a:cxn>
              <a:cxn ang="0">
                <a:pos x="3006" y="749"/>
              </a:cxn>
              <a:cxn ang="0">
                <a:pos x="3104" y="682"/>
              </a:cxn>
              <a:cxn ang="0">
                <a:pos x="3201" y="655"/>
              </a:cxn>
              <a:cxn ang="0">
                <a:pos x="3246" y="508"/>
              </a:cxn>
              <a:cxn ang="0">
                <a:pos x="3363" y="445"/>
              </a:cxn>
              <a:cxn ang="0">
                <a:pos x="3384" y="358"/>
              </a:cxn>
              <a:cxn ang="0">
                <a:pos x="3503" y="263"/>
              </a:cxn>
              <a:cxn ang="0">
                <a:pos x="3542" y="101"/>
              </a:cxn>
              <a:cxn ang="0">
                <a:pos x="3684" y="14"/>
              </a:cxn>
              <a:cxn ang="0">
                <a:pos x="3831" y="16"/>
              </a:cxn>
              <a:cxn ang="0">
                <a:pos x="3887" y="65"/>
              </a:cxn>
              <a:cxn ang="0">
                <a:pos x="3966" y="41"/>
              </a:cxn>
            </a:cxnLst>
            <a:rect l="0" t="0" r="r" b="b"/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166" name="未知"/>
          <p:cNvSpPr>
            <a:spLocks noChangeArrowheads="1"/>
          </p:cNvSpPr>
          <p:nvPr/>
        </p:nvSpPr>
        <p:spPr bwMode="auto">
          <a:xfrm>
            <a:off x="6533302" y="3734665"/>
            <a:ext cx="2992577" cy="989242"/>
          </a:xfrm>
          <a:custGeom>
            <a:avLst/>
            <a:gdLst/>
            <a:ahLst/>
            <a:cxnLst>
              <a:cxn ang="0">
                <a:pos x="0" y="549"/>
              </a:cxn>
              <a:cxn ang="0">
                <a:pos x="34" y="557"/>
              </a:cxn>
              <a:cxn ang="0">
                <a:pos x="69" y="594"/>
              </a:cxn>
              <a:cxn ang="0">
                <a:pos x="168" y="611"/>
              </a:cxn>
              <a:cxn ang="0">
                <a:pos x="237" y="621"/>
              </a:cxn>
              <a:cxn ang="0">
                <a:pos x="364" y="599"/>
              </a:cxn>
              <a:cxn ang="0">
                <a:pos x="447" y="599"/>
              </a:cxn>
              <a:cxn ang="0">
                <a:pos x="535" y="561"/>
              </a:cxn>
              <a:cxn ang="0">
                <a:pos x="622" y="542"/>
              </a:cxn>
              <a:cxn ang="0">
                <a:pos x="684" y="486"/>
              </a:cxn>
              <a:cxn ang="0">
                <a:pos x="804" y="464"/>
              </a:cxn>
              <a:cxn ang="0">
                <a:pos x="879" y="341"/>
              </a:cxn>
              <a:cxn ang="0">
                <a:pos x="957" y="327"/>
              </a:cxn>
              <a:cxn ang="0">
                <a:pos x="996" y="261"/>
              </a:cxn>
              <a:cxn ang="0">
                <a:pos x="1084" y="266"/>
              </a:cxn>
              <a:cxn ang="0">
                <a:pos x="1114" y="222"/>
              </a:cxn>
              <a:cxn ang="0">
                <a:pos x="1125" y="150"/>
              </a:cxn>
              <a:cxn ang="0">
                <a:pos x="1203" y="129"/>
              </a:cxn>
              <a:cxn ang="0">
                <a:pos x="1246" y="32"/>
              </a:cxn>
              <a:cxn ang="0">
                <a:pos x="1302" y="6"/>
              </a:cxn>
              <a:cxn ang="0">
                <a:pos x="1414" y="0"/>
              </a:cxn>
            </a:cxnLst>
            <a:rect l="0" t="0" r="r" b="b"/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167" name="未知"/>
          <p:cNvSpPr>
            <a:spLocks noChangeArrowheads="1"/>
          </p:cNvSpPr>
          <p:nvPr/>
        </p:nvSpPr>
        <p:spPr bwMode="auto">
          <a:xfrm>
            <a:off x="3422207" y="4398394"/>
            <a:ext cx="3523790" cy="992417"/>
          </a:xfrm>
          <a:custGeom>
            <a:avLst/>
            <a:gdLst/>
            <a:ahLst/>
            <a:cxnLst>
              <a:cxn ang="0">
                <a:pos x="1665" y="625"/>
              </a:cxn>
              <a:cxn ang="0">
                <a:pos x="1585" y="575"/>
              </a:cxn>
              <a:cxn ang="0">
                <a:pos x="1507" y="572"/>
              </a:cxn>
              <a:cxn ang="0">
                <a:pos x="1446" y="586"/>
              </a:cxn>
              <a:cxn ang="0">
                <a:pos x="1246" y="593"/>
              </a:cxn>
              <a:cxn ang="0">
                <a:pos x="1219" y="491"/>
              </a:cxn>
              <a:cxn ang="0">
                <a:pos x="1273" y="421"/>
              </a:cxn>
              <a:cxn ang="0">
                <a:pos x="1236" y="256"/>
              </a:cxn>
              <a:cxn ang="0">
                <a:pos x="1015" y="56"/>
              </a:cxn>
              <a:cxn ang="0">
                <a:pos x="766" y="44"/>
              </a:cxn>
              <a:cxn ang="0">
                <a:pos x="657" y="83"/>
              </a:cxn>
              <a:cxn ang="0">
                <a:pos x="561" y="148"/>
              </a:cxn>
              <a:cxn ang="0">
                <a:pos x="465" y="112"/>
              </a:cxn>
              <a:cxn ang="0">
                <a:pos x="376" y="40"/>
              </a:cxn>
              <a:cxn ang="0">
                <a:pos x="313" y="19"/>
              </a:cxn>
              <a:cxn ang="0">
                <a:pos x="270" y="1"/>
              </a:cxn>
              <a:cxn ang="0">
                <a:pos x="228" y="26"/>
              </a:cxn>
              <a:cxn ang="0">
                <a:pos x="198" y="29"/>
              </a:cxn>
              <a:cxn ang="0">
                <a:pos x="150" y="35"/>
              </a:cxn>
              <a:cxn ang="0">
                <a:pos x="90" y="13"/>
              </a:cxn>
              <a:cxn ang="0">
                <a:pos x="42" y="23"/>
              </a:cxn>
              <a:cxn ang="0">
                <a:pos x="0" y="20"/>
              </a:cxn>
            </a:cxnLst>
            <a:rect l="0" t="0" r="r" b="b"/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168" name="WordArt 25"/>
          <p:cNvSpPr>
            <a:spLocks noChangeArrowheads="1" noChangeShapeType="1" noTextEdit="1"/>
          </p:cNvSpPr>
          <p:nvPr/>
        </p:nvSpPr>
        <p:spPr bwMode="auto">
          <a:xfrm>
            <a:off x="7904722" y="3174149"/>
            <a:ext cx="287829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鲁</a:t>
            </a:r>
          </a:p>
        </p:txBody>
      </p:sp>
      <p:grpSp>
        <p:nvGrpSpPr>
          <p:cNvPr id="8" name="Group 26"/>
          <p:cNvGrpSpPr/>
          <p:nvPr/>
        </p:nvGrpSpPr>
        <p:grpSpPr>
          <a:xfrm>
            <a:off x="5786214" y="5370168"/>
            <a:ext cx="143914" cy="107975"/>
            <a:chOff x="0" y="0"/>
            <a:chExt cx="68" cy="68"/>
          </a:xfrm>
        </p:grpSpPr>
        <p:sp>
          <p:nvSpPr>
            <p:cNvPr id="6170" name="Oval 27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1" name="Oval 28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" name="Group 29"/>
          <p:cNvGrpSpPr/>
          <p:nvPr/>
        </p:nvGrpSpPr>
        <p:grpSpPr>
          <a:xfrm>
            <a:off x="4332253" y="3785477"/>
            <a:ext cx="143914" cy="107975"/>
            <a:chOff x="0" y="0"/>
            <a:chExt cx="68" cy="68"/>
          </a:xfrm>
        </p:grpSpPr>
        <p:sp>
          <p:nvSpPr>
            <p:cNvPr id="6173" name="Oval 30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4" name="Oval 31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0" name="Group 32"/>
          <p:cNvGrpSpPr/>
          <p:nvPr/>
        </p:nvGrpSpPr>
        <p:grpSpPr>
          <a:xfrm>
            <a:off x="9748098" y="5487671"/>
            <a:ext cx="143914" cy="107975"/>
            <a:chOff x="0" y="0"/>
            <a:chExt cx="68" cy="68"/>
          </a:xfrm>
        </p:grpSpPr>
        <p:sp>
          <p:nvSpPr>
            <p:cNvPr id="6176" name="Oval 33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7" name="Oval 34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178" name="WordArt 35"/>
          <p:cNvSpPr>
            <a:spLocks noChangeArrowheads="1" noChangeShapeType="1" noTextEdit="1"/>
          </p:cNvSpPr>
          <p:nvPr/>
        </p:nvSpPr>
        <p:spPr bwMode="auto">
          <a:xfrm>
            <a:off x="9138577" y="5335235"/>
            <a:ext cx="480421" cy="287405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越</a:t>
            </a:r>
          </a:p>
        </p:txBody>
      </p:sp>
      <p:sp>
        <p:nvSpPr>
          <p:cNvPr id="6179" name="未知"/>
          <p:cNvSpPr>
            <a:spLocks noChangeArrowheads="1"/>
          </p:cNvSpPr>
          <p:nvPr/>
        </p:nvSpPr>
        <p:spPr bwMode="auto">
          <a:xfrm>
            <a:off x="2027503" y="3691794"/>
            <a:ext cx="2946016" cy="339803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32" y="17"/>
              </a:cxn>
              <a:cxn ang="0">
                <a:pos x="92" y="41"/>
              </a:cxn>
              <a:cxn ang="0">
                <a:pos x="156" y="6"/>
              </a:cxn>
              <a:cxn ang="0">
                <a:pos x="248" y="6"/>
              </a:cxn>
              <a:cxn ang="0">
                <a:pos x="287" y="35"/>
              </a:cxn>
              <a:cxn ang="0">
                <a:pos x="393" y="92"/>
              </a:cxn>
              <a:cxn ang="0">
                <a:pos x="482" y="146"/>
              </a:cxn>
              <a:cxn ang="0">
                <a:pos x="579" y="158"/>
              </a:cxn>
              <a:cxn ang="0">
                <a:pos x="671" y="147"/>
              </a:cxn>
              <a:cxn ang="0">
                <a:pos x="738" y="174"/>
              </a:cxn>
              <a:cxn ang="0">
                <a:pos x="776" y="210"/>
              </a:cxn>
              <a:cxn ang="0">
                <a:pos x="879" y="197"/>
              </a:cxn>
              <a:cxn ang="0">
                <a:pos x="942" y="195"/>
              </a:cxn>
              <a:cxn ang="0">
                <a:pos x="1047" y="183"/>
              </a:cxn>
              <a:cxn ang="0">
                <a:pos x="1083" y="135"/>
              </a:cxn>
              <a:cxn ang="0">
                <a:pos x="1169" y="164"/>
              </a:cxn>
              <a:cxn ang="0">
                <a:pos x="1214" y="98"/>
              </a:cxn>
              <a:cxn ang="0">
                <a:pos x="1295" y="78"/>
              </a:cxn>
              <a:cxn ang="0">
                <a:pos x="1355" y="56"/>
              </a:cxn>
              <a:cxn ang="0">
                <a:pos x="1392" y="9"/>
              </a:cxn>
            </a:cxnLst>
            <a:rect l="0" t="0" r="r" b="b"/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180" name="未知"/>
          <p:cNvSpPr>
            <a:spLocks noChangeArrowheads="1"/>
          </p:cNvSpPr>
          <p:nvPr/>
        </p:nvSpPr>
        <p:spPr bwMode="auto">
          <a:xfrm>
            <a:off x="491003" y="1003533"/>
            <a:ext cx="7555516" cy="2735896"/>
          </a:xfrm>
          <a:custGeom>
            <a:avLst/>
            <a:gdLst/>
            <a:ahLst/>
            <a:cxnLst>
              <a:cxn ang="0">
                <a:pos x="69" y="1263"/>
              </a:cxn>
              <a:cxn ang="0">
                <a:pos x="332" y="1233"/>
              </a:cxn>
              <a:cxn ang="0">
                <a:pos x="396" y="1300"/>
              </a:cxn>
              <a:cxn ang="0">
                <a:pos x="570" y="1341"/>
              </a:cxn>
              <a:cxn ang="0">
                <a:pos x="668" y="1314"/>
              </a:cxn>
              <a:cxn ang="0">
                <a:pos x="794" y="1270"/>
              </a:cxn>
              <a:cxn ang="0">
                <a:pos x="929" y="1170"/>
              </a:cxn>
              <a:cxn ang="0">
                <a:pos x="837" y="1020"/>
              </a:cxn>
              <a:cxn ang="0">
                <a:pos x="908" y="949"/>
              </a:cxn>
              <a:cxn ang="0">
                <a:pos x="1019" y="918"/>
              </a:cxn>
              <a:cxn ang="0">
                <a:pos x="1221" y="822"/>
              </a:cxn>
              <a:cxn ang="0">
                <a:pos x="1299" y="690"/>
              </a:cxn>
              <a:cxn ang="0">
                <a:pos x="1388" y="501"/>
              </a:cxn>
              <a:cxn ang="0">
                <a:pos x="1419" y="325"/>
              </a:cxn>
              <a:cxn ang="0">
                <a:pos x="1401" y="181"/>
              </a:cxn>
              <a:cxn ang="0">
                <a:pos x="1512" y="106"/>
              </a:cxn>
              <a:cxn ang="0">
                <a:pos x="1650" y="4"/>
              </a:cxn>
              <a:cxn ang="0">
                <a:pos x="1811" y="64"/>
              </a:cxn>
              <a:cxn ang="0">
                <a:pos x="1956" y="103"/>
              </a:cxn>
              <a:cxn ang="0">
                <a:pos x="2124" y="121"/>
              </a:cxn>
              <a:cxn ang="0">
                <a:pos x="2310" y="222"/>
              </a:cxn>
              <a:cxn ang="0">
                <a:pos x="2288" y="489"/>
              </a:cxn>
              <a:cxn ang="0">
                <a:pos x="2210" y="637"/>
              </a:cxn>
              <a:cxn ang="0">
                <a:pos x="2136" y="787"/>
              </a:cxn>
              <a:cxn ang="0">
                <a:pos x="2180" y="903"/>
              </a:cxn>
              <a:cxn ang="0">
                <a:pos x="2165" y="996"/>
              </a:cxn>
              <a:cxn ang="0">
                <a:pos x="2126" y="1140"/>
              </a:cxn>
              <a:cxn ang="0">
                <a:pos x="2130" y="1300"/>
              </a:cxn>
              <a:cxn ang="0">
                <a:pos x="2166" y="1428"/>
              </a:cxn>
              <a:cxn ang="0">
                <a:pos x="2117" y="1563"/>
              </a:cxn>
              <a:cxn ang="0">
                <a:pos x="2091" y="1687"/>
              </a:cxn>
              <a:cxn ang="0">
                <a:pos x="2252" y="1678"/>
              </a:cxn>
              <a:cxn ang="0">
                <a:pos x="2348" y="1626"/>
              </a:cxn>
              <a:cxn ang="0">
                <a:pos x="2543" y="1579"/>
              </a:cxn>
              <a:cxn ang="0">
                <a:pos x="2769" y="1582"/>
              </a:cxn>
              <a:cxn ang="0">
                <a:pos x="2997" y="1558"/>
              </a:cxn>
              <a:cxn ang="0">
                <a:pos x="3135" y="1354"/>
              </a:cxn>
              <a:cxn ang="0">
                <a:pos x="3360" y="843"/>
              </a:cxn>
              <a:cxn ang="0">
                <a:pos x="3465" y="630"/>
              </a:cxn>
              <a:cxn ang="0">
                <a:pos x="3570" y="478"/>
              </a:cxn>
            </a:cxnLst>
            <a:rect l="0" t="0" r="r" b="b"/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181" name="WordArt 38"/>
          <p:cNvSpPr>
            <a:spLocks noChangeArrowheads="1" noChangeShapeType="1" noTextEdit="1"/>
          </p:cNvSpPr>
          <p:nvPr/>
        </p:nvSpPr>
        <p:spPr bwMode="auto">
          <a:xfrm>
            <a:off x="6969277" y="2969313"/>
            <a:ext cx="287829" cy="179429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卫</a:t>
            </a:r>
          </a:p>
        </p:txBody>
      </p:sp>
      <p:grpSp>
        <p:nvGrpSpPr>
          <p:cNvPr id="11" name="Group 39"/>
          <p:cNvGrpSpPr/>
          <p:nvPr/>
        </p:nvGrpSpPr>
        <p:grpSpPr>
          <a:xfrm>
            <a:off x="6598908" y="2404032"/>
            <a:ext cx="575658" cy="360446"/>
            <a:chOff x="0" y="0"/>
            <a:chExt cx="272" cy="227"/>
          </a:xfrm>
        </p:grpSpPr>
        <p:grpSp>
          <p:nvGrpSpPr>
            <p:cNvPr id="12" name="Group 40"/>
            <p:cNvGrpSpPr/>
            <p:nvPr/>
          </p:nvGrpSpPr>
          <p:grpSpPr>
            <a:xfrm>
              <a:off x="96" y="159"/>
              <a:ext cx="68" cy="68"/>
              <a:chOff x="0" y="0"/>
              <a:chExt cx="68" cy="68"/>
            </a:xfrm>
          </p:grpSpPr>
          <p:sp>
            <p:nvSpPr>
              <p:cNvPr id="6184" name="Oval 4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85" name="Oval 42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186" name="WordArt 43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邯郸</a:t>
              </a: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6340709" y="3977608"/>
            <a:ext cx="546029" cy="214362"/>
            <a:chOff x="0" y="0"/>
            <a:chExt cx="258" cy="135"/>
          </a:xfrm>
        </p:grpSpPr>
        <p:grpSp>
          <p:nvGrpSpPr>
            <p:cNvPr id="14" name="Group 45"/>
            <p:cNvGrpSpPr/>
            <p:nvPr/>
          </p:nvGrpSpPr>
          <p:grpSpPr>
            <a:xfrm>
              <a:off x="0" y="34"/>
              <a:ext cx="68" cy="68"/>
              <a:chOff x="0" y="0"/>
              <a:chExt cx="68" cy="68"/>
            </a:xfrm>
          </p:grpSpPr>
          <p:sp>
            <p:nvSpPr>
              <p:cNvPr id="6189" name="Oval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90" name="Oval 47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191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122" y="0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郑</a:t>
              </a:r>
            </a:p>
          </p:txBody>
        </p:sp>
      </p:grpSp>
      <p:grpSp>
        <p:nvGrpSpPr>
          <p:cNvPr id="15" name="Group 49"/>
          <p:cNvGrpSpPr/>
          <p:nvPr/>
        </p:nvGrpSpPr>
        <p:grpSpPr>
          <a:xfrm>
            <a:off x="6442295" y="3353576"/>
            <a:ext cx="575658" cy="412846"/>
            <a:chOff x="0" y="0"/>
            <a:chExt cx="272" cy="260"/>
          </a:xfrm>
        </p:grpSpPr>
        <p:grpSp>
          <p:nvGrpSpPr>
            <p:cNvPr id="16" name="Group 50"/>
            <p:cNvGrpSpPr/>
            <p:nvPr/>
          </p:nvGrpSpPr>
          <p:grpSpPr>
            <a:xfrm>
              <a:off x="152" y="192"/>
              <a:ext cx="68" cy="68"/>
              <a:chOff x="0" y="0"/>
              <a:chExt cx="68" cy="68"/>
            </a:xfrm>
          </p:grpSpPr>
          <p:sp>
            <p:nvSpPr>
              <p:cNvPr id="6194" name="Oval 5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95" name="Oval 52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196" name="WordArt 53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4200" b="1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rPr>
                <a:t>大梁</a:t>
              </a:r>
            </a:p>
          </p:txBody>
        </p:sp>
      </p:grpSp>
      <p:grpSp>
        <p:nvGrpSpPr>
          <p:cNvPr id="17" name="Group 54"/>
          <p:cNvGrpSpPr/>
          <p:nvPr/>
        </p:nvGrpSpPr>
        <p:grpSpPr>
          <a:xfrm>
            <a:off x="5741771" y="3742605"/>
            <a:ext cx="190475" cy="142908"/>
            <a:chOff x="0" y="0"/>
            <a:chExt cx="90" cy="90"/>
          </a:xfrm>
        </p:grpSpPr>
        <p:sp>
          <p:nvSpPr>
            <p:cNvPr id="6198" name="Oval 55"/>
            <p:cNvSpPr>
              <a:spLocks noChangeArrowheads="1"/>
            </p:cNvSpPr>
            <p:nvPr/>
          </p:nvSpPr>
          <p:spPr bwMode="auto"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99" name="Oval 56"/>
            <p:cNvSpPr>
              <a:spLocks noChangeArrowheads="1"/>
            </p:cNvSpPr>
            <p:nvPr/>
          </p:nvSpPr>
          <p:spPr bwMode="auto"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200" name="WordArt 57"/>
          <p:cNvSpPr>
            <a:spLocks noChangeArrowheads="1" noChangeShapeType="1" noTextEdit="1"/>
          </p:cNvSpPr>
          <p:nvPr/>
        </p:nvSpPr>
        <p:spPr bwMode="auto">
          <a:xfrm>
            <a:off x="6931183" y="1524353"/>
            <a:ext cx="431743" cy="179429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中山</a:t>
            </a:r>
          </a:p>
        </p:txBody>
      </p:sp>
      <p:sp>
        <p:nvSpPr>
          <p:cNvPr id="6201" name="WordArt 58"/>
          <p:cNvSpPr>
            <a:spLocks noChangeArrowheads="1" noChangeShapeType="1" noTextEdit="1"/>
          </p:cNvSpPr>
          <p:nvPr/>
        </p:nvSpPr>
        <p:spPr bwMode="auto">
          <a:xfrm>
            <a:off x="5989387" y="3658447"/>
            <a:ext cx="575658" cy="214363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洛邑</a:t>
            </a:r>
          </a:p>
        </p:txBody>
      </p:sp>
      <p:grpSp>
        <p:nvGrpSpPr>
          <p:cNvPr id="18" name="Group 59"/>
          <p:cNvGrpSpPr/>
          <p:nvPr/>
        </p:nvGrpSpPr>
        <p:grpSpPr>
          <a:xfrm>
            <a:off x="5439125" y="3232898"/>
            <a:ext cx="143914" cy="107975"/>
            <a:chOff x="0" y="0"/>
            <a:chExt cx="68" cy="68"/>
          </a:xfrm>
        </p:grpSpPr>
        <p:sp>
          <p:nvSpPr>
            <p:cNvPr id="6203" name="Oval 60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04" name="Oval 61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205" name="WordArt 62"/>
          <p:cNvSpPr>
            <a:spLocks noChangeArrowheads="1" noChangeShapeType="1" noTextEdit="1"/>
          </p:cNvSpPr>
          <p:nvPr/>
        </p:nvSpPr>
        <p:spPr bwMode="auto">
          <a:xfrm>
            <a:off x="4984315" y="2726057"/>
            <a:ext cx="573542" cy="360446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晋</a:t>
            </a:r>
          </a:p>
        </p:txBody>
      </p:sp>
      <p:sp>
        <p:nvSpPr>
          <p:cNvPr id="6206" name="未知"/>
          <p:cNvSpPr>
            <a:spLocks noChangeArrowheads="1"/>
          </p:cNvSpPr>
          <p:nvPr/>
        </p:nvSpPr>
        <p:spPr bwMode="auto">
          <a:xfrm>
            <a:off x="8014775" y="693899"/>
            <a:ext cx="3678288" cy="6165689"/>
          </a:xfrm>
          <a:custGeom>
            <a:avLst/>
            <a:gdLst/>
            <a:ahLst/>
            <a:cxnLst>
              <a:cxn ang="0">
                <a:pos x="587" y="123"/>
              </a:cxn>
              <a:cxn ang="0">
                <a:pos x="353" y="382"/>
              </a:cxn>
              <a:cxn ang="0">
                <a:pos x="113" y="582"/>
              </a:cxn>
              <a:cxn ang="0">
                <a:pos x="59" y="802"/>
              </a:cxn>
              <a:cxn ang="0">
                <a:pos x="185" y="841"/>
              </a:cxn>
              <a:cxn ang="0">
                <a:pos x="325" y="1042"/>
              </a:cxn>
              <a:cxn ang="0">
                <a:pos x="439" y="1078"/>
              </a:cxn>
              <a:cxn ang="0">
                <a:pos x="584" y="955"/>
              </a:cxn>
              <a:cxn ang="0">
                <a:pos x="772" y="921"/>
              </a:cxn>
              <a:cxn ang="0">
                <a:pos x="940" y="928"/>
              </a:cxn>
              <a:cxn ang="0">
                <a:pos x="1027" y="1030"/>
              </a:cxn>
              <a:cxn ang="0">
                <a:pos x="1034" y="1119"/>
              </a:cxn>
              <a:cxn ang="0">
                <a:pos x="928" y="1074"/>
              </a:cxn>
              <a:cxn ang="0">
                <a:pos x="778" y="1203"/>
              </a:cxn>
              <a:cxn ang="0">
                <a:pos x="661" y="1356"/>
              </a:cxn>
              <a:cxn ang="0">
                <a:pos x="614" y="1389"/>
              </a:cxn>
              <a:cxn ang="0">
                <a:pos x="526" y="1515"/>
              </a:cxn>
              <a:cxn ang="0">
                <a:pos x="488" y="1755"/>
              </a:cxn>
              <a:cxn ang="0">
                <a:pos x="776" y="2037"/>
              </a:cxn>
              <a:cxn ang="0">
                <a:pos x="869" y="2287"/>
              </a:cxn>
              <a:cxn ang="0">
                <a:pos x="1108" y="2469"/>
              </a:cxn>
              <a:cxn ang="0">
                <a:pos x="920" y="2476"/>
              </a:cxn>
              <a:cxn ang="0">
                <a:pos x="1003" y="2583"/>
              </a:cxn>
              <a:cxn ang="0">
                <a:pos x="1114" y="2749"/>
              </a:cxn>
              <a:cxn ang="0">
                <a:pos x="827" y="2899"/>
              </a:cxn>
              <a:cxn ang="0">
                <a:pos x="895" y="2958"/>
              </a:cxn>
              <a:cxn ang="0">
                <a:pos x="1130" y="2968"/>
              </a:cxn>
              <a:cxn ang="0">
                <a:pos x="1207" y="2970"/>
              </a:cxn>
              <a:cxn ang="0">
                <a:pos x="1094" y="3109"/>
              </a:cxn>
              <a:cxn ang="0">
                <a:pos x="1198" y="3094"/>
              </a:cxn>
              <a:cxn ang="0">
                <a:pos x="1079" y="3186"/>
              </a:cxn>
              <a:cxn ang="0">
                <a:pos x="1123" y="3301"/>
              </a:cxn>
              <a:cxn ang="0">
                <a:pos x="1090" y="3487"/>
              </a:cxn>
              <a:cxn ang="0">
                <a:pos x="989" y="3561"/>
              </a:cxn>
              <a:cxn ang="0">
                <a:pos x="887" y="3727"/>
              </a:cxn>
              <a:cxn ang="0">
                <a:pos x="878" y="3808"/>
              </a:cxn>
              <a:cxn ang="0">
                <a:pos x="1735" y="3882"/>
              </a:cxn>
              <a:cxn ang="0">
                <a:pos x="1703" y="721"/>
              </a:cxn>
              <a:cxn ang="0">
                <a:pos x="1643" y="748"/>
              </a:cxn>
              <a:cxn ang="0">
                <a:pos x="1547" y="697"/>
              </a:cxn>
              <a:cxn ang="0">
                <a:pos x="1444" y="664"/>
              </a:cxn>
              <a:cxn ang="0">
                <a:pos x="1508" y="532"/>
              </a:cxn>
              <a:cxn ang="0">
                <a:pos x="1507" y="474"/>
              </a:cxn>
              <a:cxn ang="0">
                <a:pos x="1496" y="264"/>
              </a:cxn>
              <a:cxn ang="0">
                <a:pos x="1358" y="286"/>
              </a:cxn>
              <a:cxn ang="0">
                <a:pos x="1232" y="244"/>
              </a:cxn>
              <a:cxn ang="0">
                <a:pos x="1048" y="352"/>
              </a:cxn>
              <a:cxn ang="0">
                <a:pos x="866" y="528"/>
              </a:cxn>
              <a:cxn ang="0">
                <a:pos x="760" y="606"/>
              </a:cxn>
              <a:cxn ang="0">
                <a:pos x="775" y="540"/>
              </a:cxn>
              <a:cxn ang="0">
                <a:pos x="776" y="313"/>
              </a:cxn>
              <a:cxn ang="0">
                <a:pos x="817" y="54"/>
              </a:cxn>
            </a:cxnLst>
            <a:rect l="0" t="0" r="r" b="b"/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>
            <a:solidFill>
              <a:srgbClr val="3366FF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207" name="Line 64"/>
          <p:cNvSpPr>
            <a:spLocks noChangeShapeType="1"/>
          </p:cNvSpPr>
          <p:nvPr/>
        </p:nvSpPr>
        <p:spPr bwMode="auto">
          <a:xfrm flipV="1">
            <a:off x="5614786" y="2421498"/>
            <a:ext cx="406347" cy="304871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6208" name="Line 65"/>
          <p:cNvSpPr>
            <a:spLocks noChangeShapeType="1"/>
          </p:cNvSpPr>
          <p:nvPr/>
        </p:nvSpPr>
        <p:spPr bwMode="auto">
          <a:xfrm>
            <a:off x="5481454" y="2972488"/>
            <a:ext cx="203174" cy="1524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6209" name="Line 66"/>
          <p:cNvSpPr>
            <a:spLocks noChangeShapeType="1"/>
          </p:cNvSpPr>
          <p:nvPr/>
        </p:nvSpPr>
        <p:spPr bwMode="auto">
          <a:xfrm>
            <a:off x="5278281" y="3124923"/>
            <a:ext cx="406347" cy="838394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6210" name="WordArt 67"/>
          <p:cNvSpPr>
            <a:spLocks noChangeAspect="1" noChangeArrowheads="1" noChangeShapeType="1" noTextEdit="1"/>
          </p:cNvSpPr>
          <p:nvPr/>
        </p:nvSpPr>
        <p:spPr bwMode="auto">
          <a:xfrm>
            <a:off x="7208429" y="3277359"/>
            <a:ext cx="461374" cy="290581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宋</a:t>
            </a:r>
          </a:p>
        </p:txBody>
      </p:sp>
      <p:grpSp>
        <p:nvGrpSpPr>
          <p:cNvPr id="19" name="Group 68"/>
          <p:cNvGrpSpPr/>
          <p:nvPr/>
        </p:nvGrpSpPr>
        <p:grpSpPr>
          <a:xfrm>
            <a:off x="7760807" y="1197253"/>
            <a:ext cx="143914" cy="107975"/>
            <a:chOff x="0" y="0"/>
            <a:chExt cx="68" cy="68"/>
          </a:xfrm>
        </p:grpSpPr>
        <p:sp>
          <p:nvSpPr>
            <p:cNvPr id="6212" name="Oval 69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13" name="Oval 70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0" name="Group 71"/>
          <p:cNvGrpSpPr/>
          <p:nvPr/>
        </p:nvGrpSpPr>
        <p:grpSpPr>
          <a:xfrm>
            <a:off x="8438052" y="2515183"/>
            <a:ext cx="143914" cy="107975"/>
            <a:chOff x="0" y="0"/>
            <a:chExt cx="68" cy="68"/>
          </a:xfrm>
        </p:grpSpPr>
        <p:sp>
          <p:nvSpPr>
            <p:cNvPr id="6215" name="Oval 72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16" name="Oval 73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1" name="Group 74"/>
          <p:cNvGrpSpPr/>
          <p:nvPr/>
        </p:nvGrpSpPr>
        <p:grpSpPr>
          <a:xfrm>
            <a:off x="7316365" y="3594932"/>
            <a:ext cx="143914" cy="107975"/>
            <a:chOff x="0" y="0"/>
            <a:chExt cx="68" cy="68"/>
          </a:xfrm>
        </p:grpSpPr>
        <p:sp>
          <p:nvSpPr>
            <p:cNvPr id="6218" name="Oval 75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19" name="Oval 76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220" name="WordArt 77"/>
          <p:cNvSpPr>
            <a:spLocks noChangeArrowheads="1" noChangeShapeType="1" noTextEdit="1"/>
          </p:cNvSpPr>
          <p:nvPr/>
        </p:nvSpPr>
        <p:spPr bwMode="auto">
          <a:xfrm>
            <a:off x="4984102" y="1676789"/>
            <a:ext cx="192591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河</a:t>
            </a:r>
          </a:p>
        </p:txBody>
      </p:sp>
      <p:sp>
        <p:nvSpPr>
          <p:cNvPr id="6221" name="WordArt 78"/>
          <p:cNvSpPr>
            <a:spLocks noChangeArrowheads="1" noChangeShapeType="1" noTextEdit="1"/>
          </p:cNvSpPr>
          <p:nvPr/>
        </p:nvSpPr>
        <p:spPr bwMode="auto">
          <a:xfrm>
            <a:off x="4668761" y="3290062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</a:p>
        </p:txBody>
      </p:sp>
      <p:sp>
        <p:nvSpPr>
          <p:cNvPr id="6222" name="WordArt 79"/>
          <p:cNvSpPr>
            <a:spLocks noChangeArrowheads="1" noChangeShapeType="1" noTextEdit="1"/>
          </p:cNvSpPr>
          <p:nvPr/>
        </p:nvSpPr>
        <p:spPr bwMode="auto">
          <a:xfrm>
            <a:off x="2433851" y="3810883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渭</a:t>
            </a:r>
          </a:p>
        </p:txBody>
      </p:sp>
      <p:sp>
        <p:nvSpPr>
          <p:cNvPr id="6223" name="WordArt 80"/>
          <p:cNvSpPr>
            <a:spLocks noChangeArrowheads="1" noChangeShapeType="1" noTextEdit="1"/>
          </p:cNvSpPr>
          <p:nvPr/>
        </p:nvSpPr>
        <p:spPr bwMode="auto">
          <a:xfrm>
            <a:off x="3872997" y="4052239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</a:p>
        </p:txBody>
      </p:sp>
      <p:sp>
        <p:nvSpPr>
          <p:cNvPr id="6224" name="WordArt 81"/>
          <p:cNvSpPr>
            <a:spLocks noChangeArrowheads="1" noChangeShapeType="1" noTextEdit="1"/>
          </p:cNvSpPr>
          <p:nvPr/>
        </p:nvSpPr>
        <p:spPr bwMode="auto">
          <a:xfrm>
            <a:off x="3957652" y="4496841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汉</a:t>
            </a:r>
          </a:p>
        </p:txBody>
      </p:sp>
      <p:sp>
        <p:nvSpPr>
          <p:cNvPr id="6225" name="WordArt 82"/>
          <p:cNvSpPr>
            <a:spLocks noChangeArrowheads="1" noChangeShapeType="1" noTextEdit="1"/>
          </p:cNvSpPr>
          <p:nvPr/>
        </p:nvSpPr>
        <p:spPr bwMode="auto">
          <a:xfrm>
            <a:off x="5379868" y="4573059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</a:p>
        </p:txBody>
      </p:sp>
      <p:sp>
        <p:nvSpPr>
          <p:cNvPr id="6226" name="WordArt 83"/>
          <p:cNvSpPr>
            <a:spLocks noChangeArrowheads="1" noChangeShapeType="1" noTextEdit="1"/>
          </p:cNvSpPr>
          <p:nvPr/>
        </p:nvSpPr>
        <p:spPr bwMode="auto">
          <a:xfrm>
            <a:off x="7310016" y="4725494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淮</a:t>
            </a:r>
          </a:p>
        </p:txBody>
      </p:sp>
      <p:sp>
        <p:nvSpPr>
          <p:cNvPr id="6227" name="WordArt 84"/>
          <p:cNvSpPr>
            <a:spLocks noChangeArrowheads="1" noChangeShapeType="1" noTextEdit="1"/>
          </p:cNvSpPr>
          <p:nvPr/>
        </p:nvSpPr>
        <p:spPr bwMode="auto">
          <a:xfrm>
            <a:off x="8833817" y="4115753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</a:p>
        </p:txBody>
      </p:sp>
      <p:sp>
        <p:nvSpPr>
          <p:cNvPr id="6228" name="WordArt 85"/>
          <p:cNvSpPr>
            <a:spLocks noChangeArrowheads="1" noChangeShapeType="1" noTextEdit="1"/>
          </p:cNvSpPr>
          <p:nvPr/>
        </p:nvSpPr>
        <p:spPr bwMode="auto">
          <a:xfrm>
            <a:off x="6503671" y="5806832"/>
            <a:ext cx="192591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江</a:t>
            </a:r>
          </a:p>
        </p:txBody>
      </p:sp>
      <p:sp>
        <p:nvSpPr>
          <p:cNvPr id="6229" name="WordArt 86"/>
          <p:cNvSpPr>
            <a:spLocks noChangeArrowheads="1" noChangeShapeType="1" noTextEdit="1"/>
          </p:cNvSpPr>
          <p:nvPr/>
        </p:nvSpPr>
        <p:spPr bwMode="auto">
          <a:xfrm>
            <a:off x="8732231" y="5030365"/>
            <a:ext cx="192592" cy="21595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</a:p>
        </p:txBody>
      </p:sp>
      <p:sp>
        <p:nvSpPr>
          <p:cNvPr id="6230" name="未知"/>
          <p:cNvSpPr>
            <a:spLocks noChangeArrowheads="1"/>
          </p:cNvSpPr>
          <p:nvPr/>
        </p:nvSpPr>
        <p:spPr bwMode="auto">
          <a:xfrm>
            <a:off x="503702" y="3506012"/>
            <a:ext cx="916398" cy="673256"/>
          </a:xfrm>
          <a:custGeom>
            <a:avLst/>
            <a:gdLst/>
            <a:ahLst/>
            <a:cxnLst>
              <a:cxn ang="0">
                <a:pos x="0" y="248"/>
              </a:cxn>
              <a:cxn ang="0">
                <a:pos x="51" y="246"/>
              </a:cxn>
              <a:cxn ang="0">
                <a:pos x="66" y="275"/>
              </a:cxn>
              <a:cxn ang="0">
                <a:pos x="99" y="296"/>
              </a:cxn>
              <a:cxn ang="0">
                <a:pos x="168" y="257"/>
              </a:cxn>
              <a:cxn ang="0">
                <a:pos x="242" y="330"/>
              </a:cxn>
              <a:cxn ang="0">
                <a:pos x="281" y="368"/>
              </a:cxn>
              <a:cxn ang="0">
                <a:pos x="372" y="423"/>
              </a:cxn>
              <a:cxn ang="0">
                <a:pos x="432" y="375"/>
              </a:cxn>
              <a:cxn ang="0">
                <a:pos x="377" y="306"/>
              </a:cxn>
              <a:cxn ang="0">
                <a:pos x="347" y="252"/>
              </a:cxn>
              <a:cxn ang="0">
                <a:pos x="221" y="188"/>
              </a:cxn>
              <a:cxn ang="0">
                <a:pos x="180" y="144"/>
              </a:cxn>
              <a:cxn ang="0">
                <a:pos x="141" y="135"/>
              </a:cxn>
              <a:cxn ang="0">
                <a:pos x="122" y="123"/>
              </a:cxn>
              <a:cxn ang="0">
                <a:pos x="113" y="57"/>
              </a:cxn>
              <a:cxn ang="0">
                <a:pos x="0" y="0"/>
              </a:cxn>
            </a:cxnLst>
            <a:rect l="0" t="0" r="r" b="b"/>
            <a:pathLst>
              <a:path w="432" h="422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>
            <a:solidFill>
              <a:srgbClr val="3366CC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231" name="未知"/>
          <p:cNvSpPr>
            <a:spLocks noChangeArrowheads="1"/>
          </p:cNvSpPr>
          <p:nvPr/>
        </p:nvSpPr>
        <p:spPr bwMode="auto">
          <a:xfrm>
            <a:off x="10230635" y="4700088"/>
            <a:ext cx="198941" cy="76218"/>
          </a:xfrm>
          <a:custGeom>
            <a:avLst/>
            <a:gdLst/>
            <a:ahLst/>
            <a:cxnLst>
              <a:cxn ang="0">
                <a:pos x="0" y="24"/>
              </a:cxn>
              <a:cxn ang="0">
                <a:pos x="14" y="43"/>
              </a:cxn>
              <a:cxn ang="0">
                <a:pos x="59" y="46"/>
              </a:cxn>
              <a:cxn ang="0">
                <a:pos x="89" y="31"/>
              </a:cxn>
              <a:cxn ang="0">
                <a:pos x="89" y="10"/>
              </a:cxn>
              <a:cxn ang="0">
                <a:pos x="66" y="7"/>
              </a:cxn>
              <a:cxn ang="0">
                <a:pos x="39" y="15"/>
              </a:cxn>
              <a:cxn ang="0">
                <a:pos x="12" y="1"/>
              </a:cxn>
              <a:cxn ang="0">
                <a:pos x="0" y="24"/>
              </a:cxn>
            </a:cxnLst>
            <a:rect l="0" t="0" r="r" b="b"/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0066FF"/>
            </a:solidFill>
            <a:round/>
          </a:ln>
        </p:spPr>
        <p:txBody>
          <a:bodyPr lIns="106985" tIns="53492" rIns="106985" bIns="53492"/>
          <a:lstStyle/>
          <a:p>
            <a:endParaRPr lang="zh-CN" altLang="en-US" b="1"/>
          </a:p>
        </p:txBody>
      </p:sp>
      <p:sp>
        <p:nvSpPr>
          <p:cNvPr id="6232" name="Rectangle 89"/>
          <p:cNvSpPr>
            <a:spLocks noChangeArrowheads="1"/>
          </p:cNvSpPr>
          <p:nvPr/>
        </p:nvSpPr>
        <p:spPr bwMode="auto">
          <a:xfrm>
            <a:off x="507933" y="838394"/>
            <a:ext cx="2336496" cy="13719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grpSp>
        <p:nvGrpSpPr>
          <p:cNvPr id="22" name="Group 90"/>
          <p:cNvGrpSpPr/>
          <p:nvPr/>
        </p:nvGrpSpPr>
        <p:grpSpPr>
          <a:xfrm>
            <a:off x="825393" y="1076576"/>
            <a:ext cx="190475" cy="142908"/>
            <a:chOff x="0" y="0"/>
            <a:chExt cx="90" cy="90"/>
          </a:xfrm>
        </p:grpSpPr>
        <p:sp>
          <p:nvSpPr>
            <p:cNvPr id="6234" name="Oval 91"/>
            <p:cNvSpPr>
              <a:spLocks noChangeArrowheads="1"/>
            </p:cNvSpPr>
            <p:nvPr/>
          </p:nvSpPr>
          <p:spPr bwMode="auto"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35" name="Oval 92"/>
            <p:cNvSpPr>
              <a:spLocks noChangeArrowheads="1"/>
            </p:cNvSpPr>
            <p:nvPr/>
          </p:nvSpPr>
          <p:spPr bwMode="auto"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" name="Group 93"/>
          <p:cNvGrpSpPr/>
          <p:nvPr/>
        </p:nvGrpSpPr>
        <p:grpSpPr>
          <a:xfrm>
            <a:off x="871954" y="1448135"/>
            <a:ext cx="143914" cy="107975"/>
            <a:chOff x="0" y="0"/>
            <a:chExt cx="68" cy="68"/>
          </a:xfrm>
        </p:grpSpPr>
        <p:sp>
          <p:nvSpPr>
            <p:cNvPr id="6237" name="Oval 94"/>
            <p:cNvSpPr>
              <a:spLocks noChangeArrowheads="1"/>
            </p:cNvSpPr>
            <p:nvPr/>
          </p:nvSpPr>
          <p:spPr bwMode="auto"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38" name="Oval 95"/>
            <p:cNvSpPr>
              <a:spLocks noChangeArrowheads="1"/>
            </p:cNvSpPr>
            <p:nvPr/>
          </p:nvSpPr>
          <p:spPr bwMode="auto"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239" name="Rectangle 96"/>
          <p:cNvSpPr>
            <a:spLocks noChangeArrowheads="1"/>
          </p:cNvSpPr>
          <p:nvPr/>
        </p:nvSpPr>
        <p:spPr bwMode="auto">
          <a:xfrm>
            <a:off x="609521" y="1829224"/>
            <a:ext cx="609521" cy="15243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6240" name="WordArt 97"/>
          <p:cNvSpPr>
            <a:spLocks noChangeArrowheads="1" noChangeShapeType="1" noTextEdit="1"/>
          </p:cNvSpPr>
          <p:nvPr/>
        </p:nvSpPr>
        <p:spPr bwMode="auto">
          <a:xfrm>
            <a:off x="1422215" y="1067048"/>
            <a:ext cx="1015868" cy="179429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东周都城</a:t>
            </a:r>
          </a:p>
        </p:txBody>
      </p:sp>
      <p:sp>
        <p:nvSpPr>
          <p:cNvPr id="6241" name="WordArt 98"/>
          <p:cNvSpPr>
            <a:spLocks noChangeArrowheads="1" noChangeShapeType="1" noTextEdit="1"/>
          </p:cNvSpPr>
          <p:nvPr/>
        </p:nvSpPr>
        <p:spPr bwMode="auto">
          <a:xfrm>
            <a:off x="1422215" y="1448135"/>
            <a:ext cx="1320628" cy="152435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诸侯国国都</a:t>
            </a:r>
          </a:p>
        </p:txBody>
      </p:sp>
      <p:sp>
        <p:nvSpPr>
          <p:cNvPr id="6242" name="WordArt 99"/>
          <p:cNvSpPr>
            <a:spLocks noChangeArrowheads="1" noChangeShapeType="1" noTextEdit="1"/>
          </p:cNvSpPr>
          <p:nvPr/>
        </p:nvSpPr>
        <p:spPr bwMode="auto">
          <a:xfrm>
            <a:off x="1422215" y="1829224"/>
            <a:ext cx="1320628" cy="152435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诸侯国疆域</a:t>
            </a:r>
          </a:p>
        </p:txBody>
      </p:sp>
      <p:sp>
        <p:nvSpPr>
          <p:cNvPr id="12343" name="Rectangle 100"/>
          <p:cNvSpPr>
            <a:spLocks noChangeArrowheads="1"/>
          </p:cNvSpPr>
          <p:nvPr/>
        </p:nvSpPr>
        <p:spPr bwMode="auto">
          <a:xfrm>
            <a:off x="1775653" y="0"/>
            <a:ext cx="4224317" cy="457306"/>
          </a:xfrm>
          <a:prstGeom prst="rect">
            <a:avLst/>
          </a:prstGeom>
          <a:solidFill>
            <a:schemeClr val="bg1"/>
          </a:solidFill>
          <a:ln w="12700">
            <a:solidFill>
              <a:srgbClr val="FF3300"/>
            </a:solidFill>
            <a:miter lim="800000"/>
          </a:ln>
          <a:effectLst>
            <a:outerShdw dist="35921" dir="2700000" sy="50000" kx="2115830" algn="bl" rotWithShape="0">
              <a:srgbClr val="C0C0C0">
                <a:alpha val="76999"/>
              </a:srgbClr>
            </a:outerShdw>
          </a:effectLst>
        </p:spPr>
        <p:txBody>
          <a:bodyPr wrap="none" lIns="106985" tIns="53492" rIns="106985" bIns="53492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244" name="WordArt 101"/>
          <p:cNvSpPr>
            <a:spLocks noChangeArrowheads="1" noChangeShapeType="1" noTextEdit="1"/>
          </p:cNvSpPr>
          <p:nvPr/>
        </p:nvSpPr>
        <p:spPr bwMode="auto">
          <a:xfrm>
            <a:off x="1870890" y="0"/>
            <a:ext cx="3936487" cy="431900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战 国 七 雄</a:t>
            </a:r>
          </a:p>
        </p:txBody>
      </p:sp>
      <p:sp>
        <p:nvSpPr>
          <p:cNvPr id="6245" name="Line 102"/>
          <p:cNvSpPr>
            <a:spLocks noChangeShapeType="1"/>
          </p:cNvSpPr>
          <p:nvPr/>
        </p:nvSpPr>
        <p:spPr bwMode="auto">
          <a:xfrm>
            <a:off x="1870890" y="620857"/>
            <a:ext cx="3551304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</a:ln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6246" name="Text Box 103"/>
          <p:cNvSpPr txBox="1">
            <a:spLocks noChangeArrowheads="1"/>
          </p:cNvSpPr>
          <p:nvPr/>
        </p:nvSpPr>
        <p:spPr bwMode="auto">
          <a:xfrm>
            <a:off x="7919537" y="2350044"/>
            <a:ext cx="630684" cy="447779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pPr algn="ctr"/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</a:p>
        </p:txBody>
      </p:sp>
      <p:sp>
        <p:nvSpPr>
          <p:cNvPr id="6247" name="Text Box 104"/>
          <p:cNvSpPr txBox="1">
            <a:spLocks noChangeArrowheads="1"/>
          </p:cNvSpPr>
          <p:nvPr/>
        </p:nvSpPr>
        <p:spPr bwMode="auto">
          <a:xfrm>
            <a:off x="5134366" y="5085942"/>
            <a:ext cx="632801" cy="446190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</a:p>
        </p:txBody>
      </p:sp>
      <p:sp>
        <p:nvSpPr>
          <p:cNvPr id="6248" name="Text Box 105"/>
          <p:cNvSpPr txBox="1">
            <a:spLocks noChangeArrowheads="1"/>
          </p:cNvSpPr>
          <p:nvPr/>
        </p:nvSpPr>
        <p:spPr bwMode="auto">
          <a:xfrm>
            <a:off x="3599983" y="3429794"/>
            <a:ext cx="630684" cy="446191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</a:p>
        </p:txBody>
      </p:sp>
      <p:sp>
        <p:nvSpPr>
          <p:cNvPr id="6249" name="Text Box 106"/>
          <p:cNvSpPr txBox="1">
            <a:spLocks noChangeArrowheads="1"/>
          </p:cNvSpPr>
          <p:nvPr/>
        </p:nvSpPr>
        <p:spPr bwMode="auto">
          <a:xfrm>
            <a:off x="7246524" y="765352"/>
            <a:ext cx="630684" cy="446191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</a:t>
            </a:r>
          </a:p>
        </p:txBody>
      </p:sp>
      <p:sp>
        <p:nvSpPr>
          <p:cNvPr id="13419" name="Rectangle 107"/>
          <p:cNvSpPr>
            <a:spLocks noChangeArrowheads="1"/>
          </p:cNvSpPr>
          <p:nvPr/>
        </p:nvSpPr>
        <p:spPr bwMode="auto">
          <a:xfrm>
            <a:off x="7822183" y="2277002"/>
            <a:ext cx="768250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齐</a:t>
            </a:r>
          </a:p>
        </p:txBody>
      </p:sp>
      <p:sp>
        <p:nvSpPr>
          <p:cNvPr id="6251" name="Text Box 108"/>
          <p:cNvSpPr txBox="1">
            <a:spLocks noChangeArrowheads="1"/>
          </p:cNvSpPr>
          <p:nvPr/>
        </p:nvSpPr>
        <p:spPr bwMode="auto">
          <a:xfrm>
            <a:off x="5999971" y="2061053"/>
            <a:ext cx="630684" cy="447779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</a:t>
            </a:r>
          </a:p>
        </p:txBody>
      </p:sp>
      <p:sp>
        <p:nvSpPr>
          <p:cNvPr id="6252" name="Text Box 109"/>
          <p:cNvSpPr txBox="1">
            <a:spLocks noChangeArrowheads="1"/>
          </p:cNvSpPr>
          <p:nvPr/>
        </p:nvSpPr>
        <p:spPr bwMode="auto">
          <a:xfrm>
            <a:off x="5807378" y="2924852"/>
            <a:ext cx="632801" cy="446191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</a:p>
        </p:txBody>
      </p:sp>
      <p:sp>
        <p:nvSpPr>
          <p:cNvPr id="6253" name="Text Box 110"/>
          <p:cNvSpPr txBox="1">
            <a:spLocks noChangeArrowheads="1"/>
          </p:cNvSpPr>
          <p:nvPr/>
        </p:nvSpPr>
        <p:spPr bwMode="auto">
          <a:xfrm>
            <a:off x="5712142" y="3861694"/>
            <a:ext cx="630684" cy="446191"/>
          </a:xfrm>
          <a:prstGeom prst="rect">
            <a:avLst/>
          </a:prstGeom>
          <a:solidFill>
            <a:srgbClr val="FFFFFF"/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 anchor="ctr" anchorCtr="1"/>
          <a:lstStyle/>
          <a:p>
            <a:r>
              <a:rPr lang="en-US" altLang="zh-CN" sz="33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7</a:t>
            </a:r>
          </a:p>
        </p:txBody>
      </p:sp>
      <p:grpSp>
        <p:nvGrpSpPr>
          <p:cNvPr id="24" name="Group 111"/>
          <p:cNvGrpSpPr/>
          <p:nvPr/>
        </p:nvGrpSpPr>
        <p:grpSpPr>
          <a:xfrm>
            <a:off x="1295232" y="2205548"/>
            <a:ext cx="1343909" cy="4258610"/>
            <a:chOff x="0" y="0"/>
            <a:chExt cx="635" cy="1526"/>
          </a:xfrm>
        </p:grpSpPr>
        <p:sp>
          <p:nvSpPr>
            <p:cNvPr id="6255" name="AutoShape 112"/>
            <p:cNvSpPr>
              <a:spLocks noChangeArrowheads="1"/>
            </p:cNvSpPr>
            <p:nvPr/>
          </p:nvSpPr>
          <p:spPr bwMode="auto"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>
              <a:solidFill>
                <a:schemeClr val="tx1"/>
              </a:solidFill>
              <a:rou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6256" name="Text Box 113"/>
            <p:cNvSpPr txBox="1">
              <a:spLocks noChangeArrowheads="1"/>
            </p:cNvSpPr>
            <p:nvPr/>
          </p:nvSpPr>
          <p:spPr bwMode="auto">
            <a:xfrm>
              <a:off x="122" y="52"/>
              <a:ext cx="392" cy="147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2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东南西北到中间</a:t>
              </a:r>
            </a:p>
          </p:txBody>
        </p:sp>
      </p:grpSp>
      <p:sp>
        <p:nvSpPr>
          <p:cNvPr id="13426" name="Rectangle 114"/>
          <p:cNvSpPr>
            <a:spLocks noChangeArrowheads="1"/>
          </p:cNvSpPr>
          <p:nvPr/>
        </p:nvSpPr>
        <p:spPr bwMode="auto">
          <a:xfrm>
            <a:off x="5039128" y="5014487"/>
            <a:ext cx="768249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楚</a:t>
            </a:r>
          </a:p>
        </p:txBody>
      </p:sp>
      <p:sp>
        <p:nvSpPr>
          <p:cNvPr id="13427" name="Rectangle 115"/>
          <p:cNvSpPr>
            <a:spLocks noChangeArrowheads="1"/>
          </p:cNvSpPr>
          <p:nvPr/>
        </p:nvSpPr>
        <p:spPr bwMode="auto">
          <a:xfrm>
            <a:off x="3502629" y="3358340"/>
            <a:ext cx="766133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秦</a:t>
            </a:r>
          </a:p>
        </p:txBody>
      </p:sp>
      <p:sp>
        <p:nvSpPr>
          <p:cNvPr id="13428" name="Rectangle 116"/>
          <p:cNvSpPr>
            <a:spLocks noChangeArrowheads="1"/>
          </p:cNvSpPr>
          <p:nvPr/>
        </p:nvSpPr>
        <p:spPr bwMode="auto">
          <a:xfrm>
            <a:off x="7151287" y="692311"/>
            <a:ext cx="768249" cy="6158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</a:rPr>
              <a:t>燕</a:t>
            </a:r>
          </a:p>
        </p:txBody>
      </p:sp>
      <p:sp>
        <p:nvSpPr>
          <p:cNvPr id="13429" name="Rectangle 117"/>
          <p:cNvSpPr>
            <a:spLocks noChangeArrowheads="1"/>
          </p:cNvSpPr>
          <p:nvPr/>
        </p:nvSpPr>
        <p:spPr bwMode="auto">
          <a:xfrm>
            <a:off x="5902615" y="1989599"/>
            <a:ext cx="768249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赵</a:t>
            </a:r>
          </a:p>
        </p:txBody>
      </p:sp>
      <p:sp>
        <p:nvSpPr>
          <p:cNvPr id="13430" name="Rectangle 118"/>
          <p:cNvSpPr>
            <a:spLocks noChangeArrowheads="1"/>
          </p:cNvSpPr>
          <p:nvPr/>
        </p:nvSpPr>
        <p:spPr bwMode="auto">
          <a:xfrm>
            <a:off x="5712141" y="2853399"/>
            <a:ext cx="768249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魏</a:t>
            </a:r>
          </a:p>
        </p:txBody>
      </p:sp>
      <p:sp>
        <p:nvSpPr>
          <p:cNvPr id="13431" name="Rectangle 119"/>
          <p:cNvSpPr>
            <a:spLocks noChangeArrowheads="1"/>
          </p:cNvSpPr>
          <p:nvPr/>
        </p:nvSpPr>
        <p:spPr bwMode="auto">
          <a:xfrm>
            <a:off x="5614786" y="3861694"/>
            <a:ext cx="768249" cy="614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800080"/>
            </a:solidFill>
            <a:miter lim="800000"/>
          </a:ln>
        </p:spPr>
        <p:txBody>
          <a:bodyPr lIns="106985" tIns="53492" rIns="106985" bIns="53492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300" b="1">
                <a:solidFill>
                  <a:srgbClr val="000099"/>
                </a:solidFill>
                <a:latin typeface="Tahoma" pitchFamily="34" charset="0"/>
                <a:ea typeface="黑体" pitchFamily="49" charset="-122"/>
                <a:sym typeface="+mn-ea"/>
              </a:rPr>
              <a:t>韩</a:t>
            </a:r>
          </a:p>
        </p:txBody>
      </p:sp>
      <p:sp>
        <p:nvSpPr>
          <p:cNvPr id="6263" name="WordArt 120"/>
          <p:cNvSpPr>
            <a:spLocks noChangeAspect="1" noChangeArrowheads="1" noChangeShapeType="1" noTextEdit="1"/>
          </p:cNvSpPr>
          <p:nvPr/>
        </p:nvSpPr>
        <p:spPr bwMode="auto">
          <a:xfrm>
            <a:off x="4656061" y="3501249"/>
            <a:ext cx="863488" cy="504942"/>
          </a:xfrm>
          <a:prstGeom prst="rect">
            <a:avLst/>
          </a:prstGeom>
        </p:spPr>
        <p:txBody>
          <a:bodyPr wrap="none" lIns="106985" tIns="53492" rIns="106985" bIns="53492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4200" b="1" kern="10">
                <a:ln w="19050">
                  <a:solidFill>
                    <a:srgbClr val="FFFF00"/>
                  </a:solidFill>
                  <a:round/>
                </a:ln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东周</a:t>
            </a:r>
          </a:p>
        </p:txBody>
      </p:sp>
      <p:grpSp>
        <p:nvGrpSpPr>
          <p:cNvPr id="25" name="Group 111"/>
          <p:cNvGrpSpPr/>
          <p:nvPr/>
        </p:nvGrpSpPr>
        <p:grpSpPr>
          <a:xfrm>
            <a:off x="10126932" y="2205548"/>
            <a:ext cx="1343908" cy="4654890"/>
            <a:chOff x="0" y="0"/>
            <a:chExt cx="635" cy="1668"/>
          </a:xfrm>
        </p:grpSpPr>
        <p:sp>
          <p:nvSpPr>
            <p:cNvPr id="6266" name="AutoShape 112"/>
            <p:cNvSpPr>
              <a:spLocks noChangeArrowheads="1"/>
            </p:cNvSpPr>
            <p:nvPr/>
          </p:nvSpPr>
          <p:spPr bwMode="auto"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>
              <a:solidFill>
                <a:schemeClr val="tx1"/>
              </a:solidFill>
              <a:round/>
            </a:ln>
          </p:spPr>
          <p:txBody>
            <a:bodyPr vert="eaVert" wrap="none" anchor="ctr"/>
            <a:lstStyle/>
            <a:p>
              <a:pPr>
                <a:lnSpc>
                  <a:spcPct val="105000"/>
                </a:lnSpc>
              </a:pPr>
              <a:endParaRPr lang="zh-CN" altLang="en-US"/>
            </a:p>
          </p:txBody>
        </p:sp>
        <p:sp>
          <p:nvSpPr>
            <p:cNvPr id="6267" name="Text Box 113"/>
            <p:cNvSpPr txBox="1">
              <a:spLocks noChangeArrowheads="1"/>
            </p:cNvSpPr>
            <p:nvPr/>
          </p:nvSpPr>
          <p:spPr bwMode="auto">
            <a:xfrm>
              <a:off x="152" y="136"/>
              <a:ext cx="392" cy="15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>
              <a:spAutoFit/>
            </a:bodyPr>
            <a:lstStyle/>
            <a:p>
              <a:pPr>
                <a:spcBef>
                  <a:spcPct val="115000"/>
                </a:spcBef>
                <a:spcAft>
                  <a:spcPct val="190000"/>
                </a:spcAft>
              </a:pPr>
              <a:r>
                <a:rPr lang="zh-CN" altLang="en-US" sz="42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齐楚秦燕赵魏韩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6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" grpId="0"/>
      <p:bldP spid="13419" grpId="0" animBg="1"/>
      <p:bldP spid="13426" grpId="0" animBg="1"/>
      <p:bldP spid="13427" grpId="0" animBg="1"/>
      <p:bldP spid="13428" grpId="0" animBg="1"/>
      <p:bldP spid="13429" grpId="0" animBg="1"/>
      <p:bldP spid="13430" grpId="0" animBg="1"/>
      <p:bldP spid="134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4283" y="2471357"/>
            <a:ext cx="2495860" cy="82315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base">
              <a:lnSpc>
                <a:spcPct val="150000"/>
              </a:lnSpc>
            </a:pPr>
            <a:r>
              <a:rPr lang="zh-CN" altLang="en-US" sz="3200" strike="noStrike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战</a:t>
            </a:r>
            <a:r>
              <a:rPr lang="zh-CN" altLang="en-US" sz="3200" strike="noStrike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争规模大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52334" y="2471357"/>
            <a:ext cx="2454590" cy="82315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base">
              <a:lnSpc>
                <a:spcPct val="150000"/>
              </a:lnSpc>
            </a:pPr>
            <a:r>
              <a:rPr lang="zh-CN" altLang="en-US" sz="3200" strike="noStrike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参战兵力</a:t>
            </a:r>
            <a:r>
              <a:rPr lang="zh-CN" altLang="en-US" sz="3200" strike="noStrike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多</a:t>
            </a:r>
            <a:endParaRPr lang="en-US" altLang="zh-CN" sz="3200" strike="noStrike" baseline="30000" noProof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4282" y="3485052"/>
            <a:ext cx="2497765" cy="82315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base">
              <a:lnSpc>
                <a:spcPct val="150000"/>
              </a:lnSpc>
            </a:pPr>
            <a:r>
              <a:rPr lang="zh-CN" altLang="en-US" sz="3200" strike="noStrike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交</a:t>
            </a:r>
            <a:r>
              <a:rPr lang="zh-CN" altLang="en-US" sz="3200" strike="noStrike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战区域广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152333" y="3485052"/>
            <a:ext cx="2497765" cy="82315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base">
              <a:lnSpc>
                <a:spcPct val="150000"/>
              </a:lnSpc>
            </a:pPr>
            <a:r>
              <a:rPr lang="zh-CN" altLang="en-US" sz="3200" strike="noStrike" noProof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持续时间</a:t>
            </a:r>
            <a:r>
              <a:rPr lang="zh-CN" altLang="en-US" sz="3200" strike="noStrike" noProof="1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长</a:t>
            </a:r>
            <a:endParaRPr lang="en-US" altLang="zh-CN" sz="3200" strike="noStrike" baseline="30000" noProof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382205" y="739946"/>
            <a:ext cx="2534590" cy="2456749"/>
          </a:xfrm>
          <a:prstGeom prst="roundRect">
            <a:avLst/>
          </a:prstGeom>
          <a:blipFill rotWithShape="1">
            <a:blip r:embed="rId2" cstate="print"/>
            <a:stretch>
              <a:fillRect/>
            </a:stretch>
          </a:blipFill>
          <a:ln w="19050">
            <a:solidFill>
              <a:schemeClr val="tx2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6532665" y="739946"/>
            <a:ext cx="2534590" cy="2456749"/>
          </a:xfrm>
          <a:prstGeom prst="roundRect">
            <a:avLst/>
          </a:prstGeom>
          <a:blipFill rotWithShape="1">
            <a:blip r:embed="rId3" cstate="print"/>
            <a:stretch>
              <a:fillRect/>
            </a:stretch>
          </a:blipFill>
          <a:ln w="19050">
            <a:solidFill>
              <a:schemeClr val="tx2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3382205" y="3598743"/>
            <a:ext cx="2534590" cy="2456749"/>
          </a:xfrm>
          <a:prstGeom prst="roundRect">
            <a:avLst/>
          </a:prstGeom>
          <a:blipFill rotWithShape="1">
            <a:blip r:embed="rId4" cstate="print"/>
            <a:stretch>
              <a:fillRect/>
            </a:stretch>
          </a:blipFill>
          <a:ln w="19050">
            <a:solidFill>
              <a:schemeClr val="tx2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6532665" y="3598743"/>
            <a:ext cx="2534590" cy="2456749"/>
          </a:xfrm>
          <a:prstGeom prst="roundRect">
            <a:avLst/>
          </a:prstGeom>
          <a:blipFill rotWithShape="1">
            <a:blip r:embed="rId5" cstate="print"/>
            <a:stretch>
              <a:fillRect/>
            </a:stretch>
          </a:blipFill>
          <a:ln w="19050">
            <a:solidFill>
              <a:schemeClr val="tx2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999995" y="3364375"/>
            <a:ext cx="10207566" cy="5716"/>
          </a:xfrm>
          <a:prstGeom prst="line">
            <a:avLst/>
          </a:prstGeom>
          <a:ln w="730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239333" y="1065142"/>
            <a:ext cx="37460" cy="4366636"/>
          </a:xfrm>
          <a:prstGeom prst="line">
            <a:avLst/>
          </a:prstGeom>
          <a:ln w="730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6" grpId="0"/>
      <p:bldP spid="7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http://i1.sinaimg.cn/dy/o/2010-07-28/1280307498_ivjec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90" y="189434"/>
            <a:ext cx="2644294" cy="3970412"/>
          </a:xfrm>
          <a:prstGeom prst="rect">
            <a:avLst/>
          </a:prstGeom>
          <a:noFill/>
        </p:spPr>
      </p:pic>
      <p:pic>
        <p:nvPicPr>
          <p:cNvPr id="73736" name="Picture 8" descr="http://dingyue.ws.126.net/nvUK=DEbe8xKl=0MeIj1vDpvQKO4JGvuLDpL=u6U90Wt115573919351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894" y="261442"/>
            <a:ext cx="5448300" cy="3476626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5446" y="261442"/>
            <a:ext cx="4191000" cy="3840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0" y="5590034"/>
            <a:ext cx="1192785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战国时期，强大的诸侯国已经不再打着“尊王攘夷”的旗号，而是各自为政，扩充军队，力图拓展疆域。七国都拥有强大的军队，相互之间展开战争。当时的战争规模很大，参战兵力多，交战区域广，持续时间长。 </a:t>
            </a:r>
            <a:endParaRPr lang="zh-CN" altLang="zh-CN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4"/>
          <p:cNvGrpSpPr/>
          <p:nvPr/>
        </p:nvGrpSpPr>
        <p:grpSpPr>
          <a:xfrm>
            <a:off x="262558" y="2349674"/>
            <a:ext cx="5696585" cy="4294505"/>
            <a:chOff x="84408" y="1988840"/>
            <a:chExt cx="4777878" cy="4104456"/>
          </a:xfrm>
        </p:grpSpPr>
        <p:pic>
          <p:nvPicPr>
            <p:cNvPr id="2" name="图片 1" descr="ZhanGuoXingShiT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p14="http://schemas.microsoft.com/office/powerpoint/2010/main" xmlns:p15="http://schemas.microsoft.com/office/powerpoint/2012/main" xmlns:a14="http://schemas.microsoft.com/office/drawing/2010/main" val="0"/>
                </a:ext>
              </a:extLst>
            </a:blip>
            <a:srcRect l="32160" r="5472" b="36964"/>
            <a:stretch>
              <a:fillRect/>
            </a:stretch>
          </p:blipFill>
          <p:spPr bwMode="auto">
            <a:xfrm>
              <a:off x="84408" y="1988840"/>
              <a:ext cx="4777878" cy="4104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p14="http://schemas.microsoft.com/office/powerpoint/2010/main" xmlns:p15="http://schemas.microsoft.com/office/powerpoint/2012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p14="http://schemas.microsoft.com/office/powerpoint/2010/main" xmlns:p15="http://schemas.microsoft.com/office/powerpoint/2012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圆角矩形 11"/>
            <p:cNvSpPr/>
            <p:nvPr/>
          </p:nvSpPr>
          <p:spPr>
            <a:xfrm>
              <a:off x="107504" y="2018514"/>
              <a:ext cx="532685" cy="2143140"/>
            </a:xfrm>
            <a:prstGeom prst="roundRect">
              <a:avLst/>
            </a:prstGeom>
            <a:solidFill>
              <a:srgbClr val="996600"/>
            </a:solidFill>
            <a:ln>
              <a:solidFill>
                <a:srgbClr val="9966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桂陵之战</a:t>
              </a:r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044575" y="1438910"/>
            <a:ext cx="2966720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庞涓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2995295" y="1445260"/>
            <a:ext cx="1571625" cy="5219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孙膑</a:t>
            </a:r>
          </a:p>
        </p:txBody>
      </p:sp>
      <p:sp>
        <p:nvSpPr>
          <p:cNvPr id="9" name="Oval 55"/>
          <p:cNvSpPr>
            <a:spLocks noChangeArrowheads="1"/>
          </p:cNvSpPr>
          <p:nvPr/>
        </p:nvSpPr>
        <p:spPr bwMode="auto">
          <a:xfrm>
            <a:off x="716280" y="862330"/>
            <a:ext cx="1280160" cy="576580"/>
          </a:xfrm>
          <a:prstGeom prst="ellipse">
            <a:avLst/>
          </a:prstGeom>
          <a:solidFill>
            <a:srgbClr val="0000FF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1"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魏</a:t>
            </a:r>
          </a:p>
        </p:txBody>
      </p:sp>
      <p:sp>
        <p:nvSpPr>
          <p:cNvPr id="10" name="Oval 56"/>
          <p:cNvSpPr>
            <a:spLocks noChangeArrowheads="1"/>
          </p:cNvSpPr>
          <p:nvPr/>
        </p:nvSpPr>
        <p:spPr bwMode="auto">
          <a:xfrm>
            <a:off x="3141345" y="861695"/>
            <a:ext cx="1280160" cy="576580"/>
          </a:xfrm>
          <a:prstGeom prst="ellipse">
            <a:avLst/>
          </a:prstGeom>
          <a:solidFill>
            <a:srgbClr val="0000FF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1"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齐</a:t>
            </a:r>
          </a:p>
        </p:txBody>
      </p:sp>
      <p:sp>
        <p:nvSpPr>
          <p:cNvPr id="11" name="AutoShape 54" descr="229"/>
          <p:cNvSpPr>
            <a:spLocks noChangeArrowheads="1"/>
          </p:cNvSpPr>
          <p:nvPr/>
        </p:nvSpPr>
        <p:spPr bwMode="auto">
          <a:xfrm>
            <a:off x="2191385" y="861695"/>
            <a:ext cx="803275" cy="321310"/>
          </a:xfrm>
          <a:prstGeom prst="leftRightArrow">
            <a:avLst>
              <a:gd name="adj1" fmla="val 50000"/>
              <a:gd name="adj2" fmla="val 34835"/>
            </a:avLst>
          </a:prstGeom>
          <a:blipFill dpi="0" rotWithShape="1">
            <a:blip r:embed="rId3" cstate="print"/>
            <a:stretch>
              <a:fillRect/>
            </a:stretch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Line 48"/>
          <p:cNvSpPr>
            <a:spLocks noChangeShapeType="1"/>
          </p:cNvSpPr>
          <p:nvPr/>
        </p:nvSpPr>
        <p:spPr bwMode="auto">
          <a:xfrm flipV="1">
            <a:off x="2494806" y="4149874"/>
            <a:ext cx="635" cy="1041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Line 48"/>
          <p:cNvSpPr>
            <a:spLocks noChangeShapeType="1"/>
          </p:cNvSpPr>
          <p:nvPr/>
        </p:nvSpPr>
        <p:spPr bwMode="auto">
          <a:xfrm flipH="1">
            <a:off x="2782838" y="4293890"/>
            <a:ext cx="1499870" cy="104203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椭圆 32"/>
          <p:cNvSpPr>
            <a:spLocks noChangeArrowheads="1"/>
          </p:cNvSpPr>
          <p:nvPr/>
        </p:nvSpPr>
        <p:spPr bwMode="auto">
          <a:xfrm>
            <a:off x="2134766" y="5229994"/>
            <a:ext cx="778510" cy="281305"/>
          </a:xfrm>
          <a:prstGeom prst="ellipse">
            <a:avLst/>
          </a:prstGeom>
          <a:solidFill>
            <a:sysClr val="window" lastClr="FFFFFF">
              <a:alpha val="0"/>
            </a:sysClr>
          </a:solidFill>
          <a:ln w="57150">
            <a:solidFill>
              <a:srgbClr val="FF0000"/>
            </a:solidFill>
            <a:round/>
          </a:ln>
        </p:spPr>
        <p:txBody>
          <a:bodyPr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8" name="Text Box 62"/>
          <p:cNvSpPr txBox="1">
            <a:spLocks noChangeArrowheads="1"/>
          </p:cNvSpPr>
          <p:nvPr/>
        </p:nvSpPr>
        <p:spPr bwMode="auto">
          <a:xfrm>
            <a:off x="6619558" y="2781722"/>
            <a:ext cx="5570855" cy="3901068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indent="457200">
              <a:lnSpc>
                <a:spcPts val="2700"/>
              </a:lnSpc>
            </a:pP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围魏救赵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发生在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公前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354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，魏国大将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庞涓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率军八万，包围赵国都城邯郸，赵向齐求救。齐王命孙膑率军援救。孙膑认为魏以精锐攻邯郸，国内空虚，于是率军围攻魏都大梁，使魏将庞涓赶回应战。孙膑却在桂陵伏袭，打败魏军，并生擒庞涓。，不久被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放回国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，再度为将。孙膑妙计，花最少的力气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获得最大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的成功。围魏救赵之役从此成为经典的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战例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，千百年来不断被人们研究，借鉴和传颂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5" name="文本框 2"/>
          <p:cNvSpPr>
            <a:spLocks noChangeArrowheads="1"/>
          </p:cNvSpPr>
          <p:nvPr/>
        </p:nvSpPr>
        <p:spPr bwMode="auto">
          <a:xfrm>
            <a:off x="0" y="0"/>
            <a:ext cx="3303686" cy="644674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lIns="108850" tIns="54425" rIns="108850" bIns="54425"/>
          <a:lstStyle/>
          <a:p>
            <a:r>
              <a:rPr lang="en-US" altLang="zh-CN" sz="4300" b="1" dirty="0" smtClean="0"/>
              <a:t>5</a:t>
            </a:r>
            <a:r>
              <a:rPr lang="zh-CN" altLang="en-US" sz="4300" b="1" dirty="0" smtClean="0"/>
              <a:t>、著</a:t>
            </a:r>
            <a:r>
              <a:rPr lang="zh-CN" altLang="en-US" sz="4300" b="1" dirty="0"/>
              <a:t>名战役：</a:t>
            </a:r>
          </a:p>
        </p:txBody>
      </p:sp>
      <p:pic>
        <p:nvPicPr>
          <p:cNvPr id="19" name="Picture 2" descr="http://image.thepaper.cn/www/image/9/628/6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350" y="549474"/>
            <a:ext cx="2738942" cy="202465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4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6463030" y="1470660"/>
            <a:ext cx="5621655" cy="526224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341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，齐魏两国又发生了马陵之战。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齐国仍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以孙膑为军师，魏国又派庞涓带兵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万迎战。</a:t>
            </a:r>
            <a:r>
              <a:rPr sz="2800" b="1">
                <a:latin typeface="黑体" pitchFamily="49" charset="-122"/>
                <a:ea typeface="黑体" pitchFamily="49" charset="-122"/>
              </a:rPr>
              <a:t>孙膑主动后撤，第一天，在撤出营地留下的军灶，足够10万人吃饭用；第二天留下的军灶只5万人吃饭用，第三天只够3万人吃饭用。庞涓察看军灶变化，以为齐军大量逃亡。于是，他轻敌猛进，追到马陵，中了圈套。魏军主力被歼灭，庞涓拔剑自刎。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从此，魏国大大削弱，齐国强大起来，孙膑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名扬天下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 </a:t>
            </a: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8047990" y="575945"/>
            <a:ext cx="2149475" cy="768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itchFamily="34" charset="-122"/>
              </a:rPr>
              <a:t>减灶计</a:t>
            </a:r>
          </a:p>
        </p:txBody>
      </p:sp>
      <p:pic>
        <p:nvPicPr>
          <p:cNvPr id="16" name="Picture 7" descr="https://i0.hdslb.com/bfs/article/22260402bdc86cbb01052e3e7d53e3b45e2eca4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566" y="0"/>
            <a:ext cx="3096344" cy="2322257"/>
          </a:xfrm>
          <a:prstGeom prst="rect">
            <a:avLst/>
          </a:prstGeom>
          <a:noFill/>
        </p:spPr>
      </p:pic>
      <p:pic>
        <p:nvPicPr>
          <p:cNvPr id="17" name="Picture 5" descr="https://p2.ssl.qhimgs1.com/sdr/400__/t01468b9dbc3a56baf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558" y="2133650"/>
            <a:ext cx="4806337" cy="3821038"/>
          </a:xfrm>
          <a:prstGeom prst="rect">
            <a:avLst/>
          </a:prstGeom>
          <a:noFill/>
        </p:spPr>
      </p:pic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1846734" y="3933850"/>
            <a:ext cx="612140" cy="52197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魏</a:t>
            </a:r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4150990" y="2205658"/>
            <a:ext cx="612140" cy="52197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齐</a:t>
            </a:r>
          </a:p>
        </p:txBody>
      </p:sp>
      <p:sp>
        <p:nvSpPr>
          <p:cNvPr id="20" name="Oval 13"/>
          <p:cNvSpPr>
            <a:spLocks noChangeArrowheads="1"/>
          </p:cNvSpPr>
          <p:nvPr/>
        </p:nvSpPr>
        <p:spPr bwMode="auto">
          <a:xfrm>
            <a:off x="3070870" y="2781722"/>
            <a:ext cx="793115" cy="354965"/>
          </a:xfrm>
          <a:prstGeom prst="ellipse">
            <a:avLst/>
          </a:prstGeom>
          <a:noFill/>
          <a:ln w="4762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79874" name="Picture 2" descr="http://a1.att.hudong.com/81/08/31300543425468149077081937518_9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2919" y="-170605"/>
            <a:ext cx="1800200" cy="212981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9" name="Picture 3" descr="5f1f6ca06e9ebacb4710649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910" y="24055"/>
            <a:ext cx="10540503" cy="6835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8"/>
          <p:cNvSpPr>
            <a:spLocks noChangeArrowheads="1"/>
          </p:cNvSpPr>
          <p:nvPr/>
        </p:nvSpPr>
        <p:spPr bwMode="auto">
          <a:xfrm>
            <a:off x="9648786" y="1510856"/>
            <a:ext cx="859096" cy="83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</a:t>
            </a:r>
          </a:p>
        </p:txBody>
      </p:sp>
      <p:sp>
        <p:nvSpPr>
          <p:cNvPr id="321538" name="WordArt 2"/>
          <p:cNvSpPr>
            <a:spLocks noChangeArrowheads="1" noChangeShapeType="1" noTextEdit="1"/>
          </p:cNvSpPr>
          <p:nvPr/>
        </p:nvSpPr>
        <p:spPr bwMode="auto">
          <a:xfrm rot="5400000">
            <a:off x="-507711" y="1711720"/>
            <a:ext cx="3164619" cy="754758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4400" b="1" i="1" kern="10" dirty="0">
                <a:ln w="9525">
                  <a:solidFill>
                    <a:srgbClr val="FFFF00"/>
                  </a:solidFill>
                  <a:round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长平之战</a:t>
            </a:r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2639671" y="2997894"/>
            <a:ext cx="3455537" cy="1079750"/>
          </a:xfrm>
          <a:prstGeom prst="cloudCallout">
            <a:avLst>
              <a:gd name="adj1" fmla="val -19454"/>
              <a:gd name="adj2" fmla="val 93676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我离间！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216901" y="4284811"/>
            <a:ext cx="576188" cy="157002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白起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6742824" y="2492954"/>
            <a:ext cx="576188" cy="132374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廉颇</a:t>
            </a:r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2710950" y="1052757"/>
            <a:ext cx="4968228" cy="1656145"/>
          </a:xfrm>
          <a:prstGeom prst="cloudCallout">
            <a:avLst>
              <a:gd name="adj1" fmla="val 3931"/>
              <a:gd name="adj2" fmla="val 86171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我坚守不出！你能奈何？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8525352" y="908262"/>
            <a:ext cx="576187" cy="132374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赵王</a:t>
            </a:r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5122197" y="908262"/>
            <a:ext cx="3311094" cy="1584692"/>
          </a:xfrm>
          <a:prstGeom prst="cloudCallout">
            <a:avLst>
              <a:gd name="adj1" fmla="val 52639"/>
              <a:gd name="adj2" fmla="val 28458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赵括取代廉颇！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9190430" y="765354"/>
            <a:ext cx="576188" cy="13237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赵括</a:t>
            </a:r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>
            <a:off x="7247333" y="2479728"/>
            <a:ext cx="3023794" cy="1886387"/>
          </a:xfrm>
          <a:prstGeom prst="cloudCallout">
            <a:avLst>
              <a:gd name="adj1" fmla="val 40028"/>
              <a:gd name="adj2" fmla="val -83296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我天下无敌！</a:t>
            </a:r>
          </a:p>
        </p:txBody>
      </p:sp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6358699" y="4654388"/>
            <a:ext cx="4149185" cy="1224245"/>
          </a:xfrm>
          <a:prstGeom prst="cloudCallout">
            <a:avLst>
              <a:gd name="adj1" fmla="val -14231"/>
              <a:gd name="adj2" fmla="val -36509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纸上谈兵！</a:t>
            </a: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6526952" y="3351378"/>
            <a:ext cx="792060" cy="144688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赵括</a:t>
            </a:r>
          </a:p>
        </p:txBody>
      </p:sp>
      <p:sp>
        <p:nvSpPr>
          <p:cNvPr id="28687" name="WordArt 15"/>
          <p:cNvSpPr>
            <a:spLocks noChangeArrowheads="1" noChangeShapeType="1" noTextEdit="1"/>
          </p:cNvSpPr>
          <p:nvPr/>
        </p:nvSpPr>
        <p:spPr bwMode="auto">
          <a:xfrm rot="5400000">
            <a:off x="-546566" y="5028548"/>
            <a:ext cx="2545053" cy="503171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defRPr/>
            </a:pPr>
            <a:r>
              <a:rPr lang="zh-CN" altLang="en-US" sz="4400" b="1" i="1" kern="10" dirty="0">
                <a:ln w="9525">
                  <a:solidFill>
                    <a:srgbClr val="FFFF00"/>
                  </a:solidFill>
                  <a:round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公元前</a:t>
            </a:r>
            <a:r>
              <a:rPr lang="en-US" altLang="zh-CN" sz="4400" b="1" i="1" kern="10" dirty="0">
                <a:ln w="9525">
                  <a:solidFill>
                    <a:srgbClr val="FFFF00"/>
                  </a:solidFill>
                  <a:round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260</a:t>
            </a:r>
            <a:r>
              <a:rPr lang="zh-CN" altLang="en-US" sz="4400" b="1" i="1" kern="10" dirty="0">
                <a:ln w="9525">
                  <a:solidFill>
                    <a:srgbClr val="FFFF00"/>
                  </a:solidFill>
                  <a:round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年</a:t>
            </a: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2961342" y="4667564"/>
            <a:ext cx="1079979" cy="866514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秦</a:t>
            </a:r>
          </a:p>
        </p:txBody>
      </p:sp>
    </p:spTree>
    <p:extLst>
      <p:ext uri="{BB962C8B-B14F-4D97-AF65-F5344CB8AC3E}">
        <p14:creationId xmlns="" xmlns:p14="http://schemas.microsoft.com/office/powerpoint/2010/main" val="35338223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28677" grpId="0" animBg="1"/>
      <p:bldP spid="28678" grpId="0" animBg="1"/>
      <p:bldP spid="28678" grpId="1" animBg="1"/>
      <p:bldP spid="28679" grpId="0" animBg="1"/>
      <p:bldP spid="28680" grpId="0" animBg="1"/>
      <p:bldP spid="28681" grpId="0" animBg="1"/>
      <p:bldP spid="28682" grpId="0" animBg="1"/>
      <p:bldP spid="28683" grpId="0" animBg="1"/>
      <p:bldP spid="28684" grpId="0" animBg="1"/>
      <p:bldP spid="286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0" y="-33010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相关史事：</a:t>
            </a:r>
            <a:endParaRPr kumimoji="0" 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566" y="621482"/>
            <a:ext cx="6092825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3200" b="1" dirty="0" smtClean="0">
                <a:latin typeface="微软雅黑" pitchFamily="34" charset="-122"/>
                <a:ea typeface="微软雅黑" pitchFamily="34" charset="-122"/>
              </a:rPr>
              <a:t>春秋时期，大的诸侯国兵力也不过六七万。而在战国时期，随着战争的规模越来越大，军队人数成倍增加，如秦、楚两国的兵力都达百万，齐、赵、魏、韩、燕等国的兵力也都有数十万。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574" y="3933850"/>
            <a:ext cx="609282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 smtClean="0"/>
              <a:t>材料：</a:t>
            </a:r>
            <a:r>
              <a:rPr lang="zh-CN" altLang="zh-CN" b="1" dirty="0" smtClean="0"/>
              <a:t>秦军射杀赵括。扩军败，卒四十万人降武安君（白起）。……（武安君）乃挟诈而尽坑杀之，遗其小者二百四十人归赵。前后斩首虏四十五万人。赵人大震。</a:t>
            </a:r>
            <a:endParaRPr lang="zh-CN" altLang="en-US" dirty="0"/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6383238" y="477466"/>
            <a:ext cx="580717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材料：“战国的历史，就是这七个诸侯国不断进行兼并战争、比拼国力的历史。而历史就在长平之战这里开始转折，统一的趋势越来越明显，秦国势如破竹，统一六国已经指日可待。”</a:t>
            </a:r>
            <a:endParaRPr kumimoji="0" 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                     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——《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中国通史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·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第一卷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》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406575" y="5230574"/>
            <a:ext cx="604867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微软雅黑" pitchFamily="34" charset="-122"/>
                <a:ea typeface="微软雅黑" pitchFamily="34" charset="-122"/>
                <a:cs typeface="Arial" pitchFamily="34" charset="0"/>
              </a:rPr>
              <a:t>设想一下，当时的人民对连绵不断的战争会有什么样的感受？他们最渴望的是什么？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31310" y="4941962"/>
            <a:ext cx="446449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战争给人民的生命财产带来巨大损失，给社会经济带来巨大破坏。促进政治改革、国家统一和民族交融。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9" grpId="0"/>
      <p:bldP spid="3" grpId="0"/>
      <p:bldP spid="4" grpId="0"/>
      <p:bldP spid="78850" grpId="0"/>
      <p:bldP spid="78851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3966" y="1"/>
            <a:ext cx="4532685" cy="3012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48939" y="-152435"/>
            <a:ext cx="3389114" cy="357556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334566" y="5518026"/>
            <a:ext cx="1117454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七雄之间的兼并战争连绵不断，越来越激烈。战国中期以后，各个诸侯国的势力此消彼长，魏国、齐国、赵国、秦国先后崛起，其他几个国逐渐衰落。尤其是地处西部的秦国，逐渐成为最强大的诸侯国，对东方六国构成威胁。</a:t>
            </a:r>
            <a:endParaRPr lang="zh-CN" altLang="en-US" dirty="0"/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334566" y="3141762"/>
          <a:ext cx="5023262" cy="2306085"/>
        </p:xfrm>
        <a:graphic>
          <a:graphicData uri="http://schemas.openxmlformats.org/presentationml/2006/ole">
            <p:oleObj spid="_x0000_s82946" name="图表" r:id="rId5" imgW="7724898" imgH="439101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牛耕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998862" y="1125538"/>
            <a:ext cx="2880320" cy="226238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0" y="-63787"/>
            <a:ext cx="26468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二、商鞅变法</a:t>
            </a:r>
            <a:endParaRPr kumimoji="0" 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pic>
        <p:nvPicPr>
          <p:cNvPr id="4" name="图片 3" descr=" 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574" y="1341562"/>
            <a:ext cx="2520280" cy="19442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0" y="444456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、背景：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2558" y="4005858"/>
            <a:ext cx="468051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战国时期，铁制工具和牛耕的使用进一步推广，社会生产力水平不断提高，新兴的地主阶级势力增强。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 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1190" y="1197546"/>
            <a:ext cx="446449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49" grpId="0"/>
      <p:bldP spid="130050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文本框 58"/>
          <p:cNvSpPr txBox="1"/>
          <p:nvPr/>
        </p:nvSpPr>
        <p:spPr>
          <a:xfrm>
            <a:off x="8311984" y="1952868"/>
            <a:ext cx="3878429" cy="292387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为适应社会政治经济的变化，各个诸侯国统治者实行变法改革，确立新的政治经济秩序，以求富国强兵，在兼并战争中取胜。</a:t>
            </a:r>
            <a:r>
              <a:rPr lang="zh-CN" altLang="zh-CN" sz="4400" dirty="0" smtClean="0"/>
              <a:t> </a:t>
            </a:r>
            <a:endParaRPr lang="zh-CN" altLang="zh-CN" sz="4400" dirty="0"/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-72100" y="-9527"/>
            <a:ext cx="8380909" cy="6859588"/>
          </a:xfrm>
          <a:prstGeom prst="rect">
            <a:avLst/>
          </a:prstGeom>
          <a:solidFill>
            <a:srgbClr val="FFCC99"/>
          </a:solidFill>
          <a:ln w="9525">
            <a:solidFill>
              <a:srgbClr val="3366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mtClean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085033" y="2659679"/>
            <a:ext cx="5474574" cy="4114164"/>
            <a:chOff x="1359" y="1675"/>
            <a:chExt cx="3449" cy="2591"/>
          </a:xfrm>
        </p:grpSpPr>
        <p:sp>
          <p:nvSpPr>
            <p:cNvPr id="31" name="Freeform 4"/>
            <p:cNvSpPr/>
            <p:nvPr/>
          </p:nvSpPr>
          <p:spPr bwMode="auto">
            <a:xfrm>
              <a:off x="1359" y="1675"/>
              <a:ext cx="3449" cy="2591"/>
            </a:xfrm>
            <a:custGeom>
              <a:avLst/>
              <a:gdLst>
                <a:gd name="T0" fmla="*/ 855 w 3449"/>
                <a:gd name="T1" fmla="*/ 959 h 2591"/>
                <a:gd name="T2" fmla="*/ 389 w 3449"/>
                <a:gd name="T3" fmla="*/ 1354 h 2591"/>
                <a:gd name="T4" fmla="*/ 59 w 3449"/>
                <a:gd name="T5" fmla="*/ 1760 h 2591"/>
                <a:gd name="T6" fmla="*/ 35 w 3449"/>
                <a:gd name="T7" fmla="*/ 2035 h 2591"/>
                <a:gd name="T8" fmla="*/ 62 w 3449"/>
                <a:gd name="T9" fmla="*/ 2099 h 2591"/>
                <a:gd name="T10" fmla="*/ 50 w 3449"/>
                <a:gd name="T11" fmla="*/ 2252 h 2591"/>
                <a:gd name="T12" fmla="*/ 78 w 3449"/>
                <a:gd name="T13" fmla="*/ 2479 h 2591"/>
                <a:gd name="T14" fmla="*/ 252 w 3449"/>
                <a:gd name="T15" fmla="*/ 2581 h 2591"/>
                <a:gd name="T16" fmla="*/ 797 w 3449"/>
                <a:gd name="T17" fmla="*/ 2539 h 2591"/>
                <a:gd name="T18" fmla="*/ 1241 w 3449"/>
                <a:gd name="T19" fmla="*/ 2482 h 2591"/>
                <a:gd name="T20" fmla="*/ 1610 w 3449"/>
                <a:gd name="T21" fmla="*/ 2449 h 2591"/>
                <a:gd name="T22" fmla="*/ 1974 w 3449"/>
                <a:gd name="T23" fmla="*/ 2374 h 2591"/>
                <a:gd name="T24" fmla="*/ 2373 w 3449"/>
                <a:gd name="T25" fmla="*/ 2266 h 2591"/>
                <a:gd name="T26" fmla="*/ 2877 w 3449"/>
                <a:gd name="T27" fmla="*/ 2309 h 2591"/>
                <a:gd name="T28" fmla="*/ 3140 w 3449"/>
                <a:gd name="T29" fmla="*/ 2329 h 2591"/>
                <a:gd name="T30" fmla="*/ 3189 w 3449"/>
                <a:gd name="T31" fmla="*/ 2339 h 2591"/>
                <a:gd name="T32" fmla="*/ 3386 w 3449"/>
                <a:gd name="T33" fmla="*/ 2174 h 2591"/>
                <a:gd name="T34" fmla="*/ 3441 w 3449"/>
                <a:gd name="T35" fmla="*/ 1739 h 2591"/>
                <a:gd name="T36" fmla="*/ 3339 w 3449"/>
                <a:gd name="T37" fmla="*/ 1241 h 2591"/>
                <a:gd name="T38" fmla="*/ 3225 w 3449"/>
                <a:gd name="T39" fmla="*/ 875 h 2591"/>
                <a:gd name="T40" fmla="*/ 2810 w 3449"/>
                <a:gd name="T41" fmla="*/ 136 h 2591"/>
                <a:gd name="T42" fmla="*/ 2642 w 3449"/>
                <a:gd name="T43" fmla="*/ 59 h 2591"/>
                <a:gd name="T44" fmla="*/ 2496 w 3449"/>
                <a:gd name="T45" fmla="*/ 287 h 2591"/>
                <a:gd name="T46" fmla="*/ 2448 w 3449"/>
                <a:gd name="T47" fmla="*/ 481 h 2591"/>
                <a:gd name="T48" fmla="*/ 2163 w 3449"/>
                <a:gd name="T49" fmla="*/ 665 h 2591"/>
                <a:gd name="T50" fmla="*/ 1764 w 3449"/>
                <a:gd name="T51" fmla="*/ 754 h 2591"/>
                <a:gd name="T52" fmla="*/ 1466 w 3449"/>
                <a:gd name="T53" fmla="*/ 700 h 2591"/>
                <a:gd name="T54" fmla="*/ 1469 w 3449"/>
                <a:gd name="T55" fmla="*/ 901 h 2591"/>
                <a:gd name="T56" fmla="*/ 1340 w 3449"/>
                <a:gd name="T57" fmla="*/ 946 h 2591"/>
                <a:gd name="T58" fmla="*/ 855 w 3449"/>
                <a:gd name="T59" fmla="*/ 959 h 259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32" name="WordArt 5"/>
            <p:cNvSpPr>
              <a:spLocks noChangeArrowheads="1" noChangeShapeType="1" noTextEdit="1"/>
            </p:cNvSpPr>
            <p:nvPr/>
          </p:nvSpPr>
          <p:spPr bwMode="auto">
            <a:xfrm>
              <a:off x="2592" y="3408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郢</a:t>
              </a:r>
            </a:p>
          </p:txBody>
        </p:sp>
      </p:grpSp>
      <p:grpSp>
        <p:nvGrpSpPr>
          <p:cNvPr id="3" name="Group 6"/>
          <p:cNvGrpSpPr/>
          <p:nvPr/>
        </p:nvGrpSpPr>
        <p:grpSpPr>
          <a:xfrm>
            <a:off x="4732639" y="3037591"/>
            <a:ext cx="1341262" cy="893969"/>
            <a:chOff x="3027" y="1913"/>
            <a:chExt cx="845" cy="563"/>
          </a:xfrm>
        </p:grpSpPr>
        <p:sp>
          <p:nvSpPr>
            <p:cNvPr id="36" name="Freeform 7"/>
            <p:cNvSpPr/>
            <p:nvPr/>
          </p:nvSpPr>
          <p:spPr bwMode="auto">
            <a:xfrm>
              <a:off x="3027" y="1913"/>
              <a:ext cx="845" cy="563"/>
            </a:xfrm>
            <a:custGeom>
              <a:avLst/>
              <a:gdLst>
                <a:gd name="T0" fmla="*/ 261 w 845"/>
                <a:gd name="T1" fmla="*/ 13 h 563"/>
                <a:gd name="T2" fmla="*/ 225 w 845"/>
                <a:gd name="T3" fmla="*/ 12 h 563"/>
                <a:gd name="T4" fmla="*/ 206 w 845"/>
                <a:gd name="T5" fmla="*/ 51 h 563"/>
                <a:gd name="T6" fmla="*/ 146 w 845"/>
                <a:gd name="T7" fmla="*/ 97 h 563"/>
                <a:gd name="T8" fmla="*/ 78 w 845"/>
                <a:gd name="T9" fmla="*/ 121 h 563"/>
                <a:gd name="T10" fmla="*/ 6 w 845"/>
                <a:gd name="T11" fmla="*/ 141 h 563"/>
                <a:gd name="T12" fmla="*/ 44 w 845"/>
                <a:gd name="T13" fmla="*/ 313 h 563"/>
                <a:gd name="T14" fmla="*/ 42 w 845"/>
                <a:gd name="T15" fmla="*/ 499 h 563"/>
                <a:gd name="T16" fmla="*/ 32 w 845"/>
                <a:gd name="T17" fmla="*/ 553 h 563"/>
                <a:gd name="T18" fmla="*/ 78 w 845"/>
                <a:gd name="T19" fmla="*/ 559 h 563"/>
                <a:gd name="T20" fmla="*/ 156 w 845"/>
                <a:gd name="T21" fmla="*/ 550 h 563"/>
                <a:gd name="T22" fmla="*/ 272 w 845"/>
                <a:gd name="T23" fmla="*/ 517 h 563"/>
                <a:gd name="T24" fmla="*/ 341 w 845"/>
                <a:gd name="T25" fmla="*/ 504 h 563"/>
                <a:gd name="T26" fmla="*/ 423 w 845"/>
                <a:gd name="T27" fmla="*/ 475 h 563"/>
                <a:gd name="T28" fmla="*/ 558 w 845"/>
                <a:gd name="T29" fmla="*/ 448 h 563"/>
                <a:gd name="T30" fmla="*/ 696 w 845"/>
                <a:gd name="T31" fmla="*/ 357 h 563"/>
                <a:gd name="T32" fmla="*/ 786 w 845"/>
                <a:gd name="T33" fmla="*/ 322 h 563"/>
                <a:gd name="T34" fmla="*/ 828 w 845"/>
                <a:gd name="T35" fmla="*/ 262 h 563"/>
                <a:gd name="T36" fmla="*/ 684 w 845"/>
                <a:gd name="T37" fmla="*/ 193 h 563"/>
                <a:gd name="T38" fmla="*/ 621 w 845"/>
                <a:gd name="T39" fmla="*/ 211 h 563"/>
                <a:gd name="T40" fmla="*/ 567 w 845"/>
                <a:gd name="T41" fmla="*/ 243 h 563"/>
                <a:gd name="T42" fmla="*/ 485 w 845"/>
                <a:gd name="T43" fmla="*/ 237 h 563"/>
                <a:gd name="T44" fmla="*/ 434 w 845"/>
                <a:gd name="T45" fmla="*/ 190 h 563"/>
                <a:gd name="T46" fmla="*/ 435 w 845"/>
                <a:gd name="T47" fmla="*/ 85 h 563"/>
                <a:gd name="T48" fmla="*/ 261 w 845"/>
                <a:gd name="T49" fmla="*/ 13 h 56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39" name="WordArt 8"/>
            <p:cNvSpPr>
              <a:spLocks noChangeArrowheads="1" noChangeShapeType="1" noTextEdit="1"/>
            </p:cNvSpPr>
            <p:nvPr/>
          </p:nvSpPr>
          <p:spPr bwMode="auto">
            <a:xfrm>
              <a:off x="3328" y="2264"/>
              <a:ext cx="272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睢阳</a:t>
              </a:r>
            </a:p>
          </p:txBody>
        </p:sp>
      </p:grpSp>
      <p:grpSp>
        <p:nvGrpSpPr>
          <p:cNvPr id="4" name="Group 9"/>
          <p:cNvGrpSpPr/>
          <p:nvPr/>
        </p:nvGrpSpPr>
        <p:grpSpPr>
          <a:xfrm>
            <a:off x="4769145" y="1556110"/>
            <a:ext cx="2652368" cy="1957841"/>
            <a:chOff x="3050" y="980"/>
            <a:chExt cx="1671" cy="1233"/>
          </a:xfrm>
        </p:grpSpPr>
        <p:sp>
          <p:nvSpPr>
            <p:cNvPr id="43" name="Freeform 10"/>
            <p:cNvSpPr/>
            <p:nvPr/>
          </p:nvSpPr>
          <p:spPr bwMode="auto">
            <a:xfrm>
              <a:off x="3050" y="980"/>
              <a:ext cx="1671" cy="1233"/>
            </a:xfrm>
            <a:custGeom>
              <a:avLst/>
              <a:gdLst>
                <a:gd name="T0" fmla="*/ 280 w 1671"/>
                <a:gd name="T1" fmla="*/ 76 h 1233"/>
                <a:gd name="T2" fmla="*/ 130 w 1671"/>
                <a:gd name="T3" fmla="*/ 532 h 1233"/>
                <a:gd name="T4" fmla="*/ 16 w 1671"/>
                <a:gd name="T5" fmla="*/ 796 h 1233"/>
                <a:gd name="T6" fmla="*/ 31 w 1671"/>
                <a:gd name="T7" fmla="*/ 831 h 1233"/>
                <a:gd name="T8" fmla="*/ 79 w 1671"/>
                <a:gd name="T9" fmla="*/ 829 h 1233"/>
                <a:gd name="T10" fmla="*/ 141 w 1671"/>
                <a:gd name="T11" fmla="*/ 885 h 1233"/>
                <a:gd name="T12" fmla="*/ 186 w 1671"/>
                <a:gd name="T13" fmla="*/ 940 h 1233"/>
                <a:gd name="T14" fmla="*/ 324 w 1671"/>
                <a:gd name="T15" fmla="*/ 1005 h 1233"/>
                <a:gd name="T16" fmla="*/ 396 w 1671"/>
                <a:gd name="T17" fmla="*/ 1036 h 1233"/>
                <a:gd name="T18" fmla="*/ 423 w 1671"/>
                <a:gd name="T19" fmla="*/ 1060 h 1233"/>
                <a:gd name="T20" fmla="*/ 442 w 1671"/>
                <a:gd name="T21" fmla="*/ 1032 h 1233"/>
                <a:gd name="T22" fmla="*/ 490 w 1671"/>
                <a:gd name="T23" fmla="*/ 1002 h 1233"/>
                <a:gd name="T24" fmla="*/ 549 w 1671"/>
                <a:gd name="T25" fmla="*/ 1005 h 1233"/>
                <a:gd name="T26" fmla="*/ 582 w 1671"/>
                <a:gd name="T27" fmla="*/ 1038 h 1233"/>
                <a:gd name="T28" fmla="*/ 598 w 1671"/>
                <a:gd name="T29" fmla="*/ 1093 h 1233"/>
                <a:gd name="T30" fmla="*/ 598 w 1671"/>
                <a:gd name="T31" fmla="*/ 1144 h 1233"/>
                <a:gd name="T32" fmla="*/ 670 w 1671"/>
                <a:gd name="T33" fmla="*/ 1138 h 1233"/>
                <a:gd name="T34" fmla="*/ 765 w 1671"/>
                <a:gd name="T35" fmla="*/ 1197 h 1233"/>
                <a:gd name="T36" fmla="*/ 814 w 1671"/>
                <a:gd name="T37" fmla="*/ 1204 h 1233"/>
                <a:gd name="T38" fmla="*/ 823 w 1671"/>
                <a:gd name="T39" fmla="*/ 1020 h 1233"/>
                <a:gd name="T40" fmla="*/ 846 w 1671"/>
                <a:gd name="T41" fmla="*/ 934 h 1233"/>
                <a:gd name="T42" fmla="*/ 933 w 1671"/>
                <a:gd name="T43" fmla="*/ 792 h 1233"/>
                <a:gd name="T44" fmla="*/ 1032 w 1671"/>
                <a:gd name="T45" fmla="*/ 768 h 1233"/>
                <a:gd name="T46" fmla="*/ 1210 w 1671"/>
                <a:gd name="T47" fmla="*/ 826 h 1233"/>
                <a:gd name="T48" fmla="*/ 1666 w 1671"/>
                <a:gd name="T49" fmla="*/ 436 h 1233"/>
                <a:gd name="T50" fmla="*/ 1180 w 1671"/>
                <a:gd name="T51" fmla="*/ 280 h 1233"/>
                <a:gd name="T52" fmla="*/ 892 w 1671"/>
                <a:gd name="T53" fmla="*/ 490 h 1233"/>
                <a:gd name="T54" fmla="*/ 874 w 1671"/>
                <a:gd name="T55" fmla="*/ 286 h 1233"/>
                <a:gd name="T56" fmla="*/ 664 w 1671"/>
                <a:gd name="T57" fmla="*/ 232 h 1233"/>
                <a:gd name="T58" fmla="*/ 556 w 1671"/>
                <a:gd name="T59" fmla="*/ 100 h 1233"/>
                <a:gd name="T60" fmla="*/ 460 w 1671"/>
                <a:gd name="T61" fmla="*/ 4 h 1233"/>
                <a:gd name="T62" fmla="*/ 280 w 1671"/>
                <a:gd name="T63" fmla="*/ 76 h 123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670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44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3840" y="153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临淄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746944" y="1000357"/>
            <a:ext cx="2996810" cy="5392398"/>
            <a:chOff x="516" y="630"/>
            <a:chExt cx="1888" cy="3396"/>
          </a:xfrm>
        </p:grpSpPr>
        <p:sp>
          <p:nvSpPr>
            <p:cNvPr id="46" name="Freeform 13"/>
            <p:cNvSpPr/>
            <p:nvPr/>
          </p:nvSpPr>
          <p:spPr bwMode="auto">
            <a:xfrm>
              <a:off x="516" y="630"/>
              <a:ext cx="1888" cy="3396"/>
            </a:xfrm>
            <a:custGeom>
              <a:avLst/>
              <a:gdLst>
                <a:gd name="T0" fmla="*/ 1320 w 1888"/>
                <a:gd name="T1" fmla="*/ 38 h 3396"/>
                <a:gd name="T2" fmla="*/ 1244 w 1888"/>
                <a:gd name="T3" fmla="*/ 54 h 3396"/>
                <a:gd name="T4" fmla="*/ 1188 w 1888"/>
                <a:gd name="T5" fmla="*/ 45 h 3396"/>
                <a:gd name="T6" fmla="*/ 1134 w 1888"/>
                <a:gd name="T7" fmla="*/ 9 h 3396"/>
                <a:gd name="T8" fmla="*/ 1049 w 1888"/>
                <a:gd name="T9" fmla="*/ 20 h 3396"/>
                <a:gd name="T10" fmla="*/ 972 w 1888"/>
                <a:gd name="T11" fmla="*/ 129 h 3396"/>
                <a:gd name="T12" fmla="*/ 891 w 1888"/>
                <a:gd name="T13" fmla="*/ 173 h 3396"/>
                <a:gd name="T14" fmla="*/ 863 w 1888"/>
                <a:gd name="T15" fmla="*/ 212 h 3396"/>
                <a:gd name="T16" fmla="*/ 861 w 1888"/>
                <a:gd name="T17" fmla="*/ 267 h 3396"/>
                <a:gd name="T18" fmla="*/ 897 w 1888"/>
                <a:gd name="T19" fmla="*/ 323 h 3396"/>
                <a:gd name="T20" fmla="*/ 881 w 1888"/>
                <a:gd name="T21" fmla="*/ 404 h 3396"/>
                <a:gd name="T22" fmla="*/ 867 w 1888"/>
                <a:gd name="T23" fmla="*/ 497 h 3396"/>
                <a:gd name="T24" fmla="*/ 833 w 1888"/>
                <a:gd name="T25" fmla="*/ 555 h 3396"/>
                <a:gd name="T26" fmla="*/ 786 w 1888"/>
                <a:gd name="T27" fmla="*/ 669 h 3396"/>
                <a:gd name="T28" fmla="*/ 768 w 1888"/>
                <a:gd name="T29" fmla="*/ 705 h 3396"/>
                <a:gd name="T30" fmla="*/ 734 w 1888"/>
                <a:gd name="T31" fmla="*/ 744 h 3396"/>
                <a:gd name="T32" fmla="*/ 707 w 1888"/>
                <a:gd name="T33" fmla="*/ 807 h 3396"/>
                <a:gd name="T34" fmla="*/ 614 w 1888"/>
                <a:gd name="T35" fmla="*/ 929 h 3396"/>
                <a:gd name="T36" fmla="*/ 500 w 1888"/>
                <a:gd name="T37" fmla="*/ 920 h 3396"/>
                <a:gd name="T38" fmla="*/ 428 w 1888"/>
                <a:gd name="T39" fmla="*/ 929 h 3396"/>
                <a:gd name="T40" fmla="*/ 389 w 1888"/>
                <a:gd name="T41" fmla="*/ 951 h 3396"/>
                <a:gd name="T42" fmla="*/ 333 w 1888"/>
                <a:gd name="T43" fmla="*/ 969 h 3396"/>
                <a:gd name="T44" fmla="*/ 314 w 1888"/>
                <a:gd name="T45" fmla="*/ 1019 h 3396"/>
                <a:gd name="T46" fmla="*/ 411 w 1888"/>
                <a:gd name="T47" fmla="*/ 1094 h 3396"/>
                <a:gd name="T48" fmla="*/ 410 w 1888"/>
                <a:gd name="T49" fmla="*/ 1170 h 3396"/>
                <a:gd name="T50" fmla="*/ 315 w 1888"/>
                <a:gd name="T51" fmla="*/ 1199 h 3396"/>
                <a:gd name="T52" fmla="*/ 209 w 1888"/>
                <a:gd name="T53" fmla="*/ 1202 h 3396"/>
                <a:gd name="T54" fmla="*/ 137 w 1888"/>
                <a:gd name="T55" fmla="*/ 1154 h 3396"/>
                <a:gd name="T56" fmla="*/ 45 w 1888"/>
                <a:gd name="T57" fmla="*/ 1167 h 3396"/>
                <a:gd name="T58" fmla="*/ 23 w 1888"/>
                <a:gd name="T59" fmla="*/ 1211 h 3396"/>
                <a:gd name="T60" fmla="*/ 5 w 1888"/>
                <a:gd name="T61" fmla="*/ 1310 h 3396"/>
                <a:gd name="T62" fmla="*/ 2 w 1888"/>
                <a:gd name="T63" fmla="*/ 1655 h 3396"/>
                <a:gd name="T64" fmla="*/ 5 w 1888"/>
                <a:gd name="T65" fmla="*/ 2306 h 3396"/>
                <a:gd name="T66" fmla="*/ 32 w 1888"/>
                <a:gd name="T67" fmla="*/ 2894 h 3396"/>
                <a:gd name="T68" fmla="*/ 66 w 1888"/>
                <a:gd name="T69" fmla="*/ 3254 h 3396"/>
                <a:gd name="T70" fmla="*/ 114 w 1888"/>
                <a:gd name="T71" fmla="*/ 3380 h 3396"/>
                <a:gd name="T72" fmla="*/ 339 w 1888"/>
                <a:gd name="T73" fmla="*/ 3347 h 3396"/>
                <a:gd name="T74" fmla="*/ 498 w 1888"/>
                <a:gd name="T75" fmla="*/ 3359 h 3396"/>
                <a:gd name="T76" fmla="*/ 774 w 1888"/>
                <a:gd name="T77" fmla="*/ 3206 h 3396"/>
                <a:gd name="T78" fmla="*/ 858 w 1888"/>
                <a:gd name="T79" fmla="*/ 3128 h 3396"/>
                <a:gd name="T80" fmla="*/ 897 w 1888"/>
                <a:gd name="T81" fmla="*/ 3038 h 3396"/>
                <a:gd name="T82" fmla="*/ 933 w 1888"/>
                <a:gd name="T83" fmla="*/ 2922 h 3396"/>
                <a:gd name="T84" fmla="*/ 989 w 1888"/>
                <a:gd name="T85" fmla="*/ 2768 h 3396"/>
                <a:gd name="T86" fmla="*/ 1133 w 1888"/>
                <a:gd name="T87" fmla="*/ 2531 h 3396"/>
                <a:gd name="T88" fmla="*/ 1416 w 1888"/>
                <a:gd name="T89" fmla="*/ 2288 h 3396"/>
                <a:gd name="T90" fmla="*/ 1496 w 1888"/>
                <a:gd name="T91" fmla="*/ 2195 h 3396"/>
                <a:gd name="T92" fmla="*/ 1652 w 1888"/>
                <a:gd name="T93" fmla="*/ 2087 h 3396"/>
                <a:gd name="T94" fmla="*/ 1839 w 1888"/>
                <a:gd name="T95" fmla="*/ 2057 h 3396"/>
                <a:gd name="T96" fmla="*/ 1878 w 1888"/>
                <a:gd name="T97" fmla="*/ 1902 h 3396"/>
                <a:gd name="T98" fmla="*/ 1781 w 1888"/>
                <a:gd name="T99" fmla="*/ 1799 h 3396"/>
                <a:gd name="T100" fmla="*/ 1433 w 1888"/>
                <a:gd name="T101" fmla="*/ 1724 h 3396"/>
                <a:gd name="T102" fmla="*/ 1365 w 1888"/>
                <a:gd name="T103" fmla="*/ 1196 h 3396"/>
                <a:gd name="T104" fmla="*/ 1434 w 1888"/>
                <a:gd name="T105" fmla="*/ 783 h 3396"/>
                <a:gd name="T106" fmla="*/ 1670 w 1888"/>
                <a:gd name="T107" fmla="*/ 158 h 3396"/>
                <a:gd name="T108" fmla="*/ 1320 w 1888"/>
                <a:gd name="T109" fmla="*/ 38 h 339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47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1728" y="249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咸阳</a:t>
              </a:r>
            </a:p>
          </p:txBody>
        </p:sp>
      </p:grpSp>
      <p:grpSp>
        <p:nvGrpSpPr>
          <p:cNvPr id="6" name="Group 15"/>
          <p:cNvGrpSpPr/>
          <p:nvPr/>
        </p:nvGrpSpPr>
        <p:grpSpPr>
          <a:xfrm>
            <a:off x="4721526" y="152435"/>
            <a:ext cx="2939667" cy="1727600"/>
            <a:chOff x="3020" y="96"/>
            <a:chExt cx="1852" cy="1088"/>
          </a:xfrm>
        </p:grpSpPr>
        <p:sp>
          <p:nvSpPr>
            <p:cNvPr id="49" name="Freeform 16"/>
            <p:cNvSpPr/>
            <p:nvPr/>
          </p:nvSpPr>
          <p:spPr bwMode="auto">
            <a:xfrm>
              <a:off x="3020" y="96"/>
              <a:ext cx="1852" cy="1088"/>
            </a:xfrm>
            <a:custGeom>
              <a:avLst/>
              <a:gdLst>
                <a:gd name="T0" fmla="*/ 1246 w 1852"/>
                <a:gd name="T1" fmla="*/ 18 h 1088"/>
                <a:gd name="T2" fmla="*/ 1000 w 1852"/>
                <a:gd name="T3" fmla="*/ 129 h 1088"/>
                <a:gd name="T4" fmla="*/ 756 w 1852"/>
                <a:gd name="T5" fmla="*/ 297 h 1088"/>
                <a:gd name="T6" fmla="*/ 585 w 1852"/>
                <a:gd name="T7" fmla="*/ 503 h 1088"/>
                <a:gd name="T8" fmla="*/ 420 w 1852"/>
                <a:gd name="T9" fmla="*/ 497 h 1088"/>
                <a:gd name="T10" fmla="*/ 204 w 1852"/>
                <a:gd name="T11" fmla="*/ 450 h 1088"/>
                <a:gd name="T12" fmla="*/ 97 w 1852"/>
                <a:gd name="T13" fmla="*/ 525 h 1088"/>
                <a:gd name="T14" fmla="*/ 24 w 1852"/>
                <a:gd name="T15" fmla="*/ 563 h 1088"/>
                <a:gd name="T16" fmla="*/ 4 w 1852"/>
                <a:gd name="T17" fmla="*/ 750 h 1088"/>
                <a:gd name="T18" fmla="*/ 49 w 1852"/>
                <a:gd name="T19" fmla="*/ 843 h 1088"/>
                <a:gd name="T20" fmla="*/ 115 w 1852"/>
                <a:gd name="T21" fmla="*/ 827 h 1088"/>
                <a:gd name="T22" fmla="*/ 199 w 1852"/>
                <a:gd name="T23" fmla="*/ 846 h 1088"/>
                <a:gd name="T24" fmla="*/ 216 w 1852"/>
                <a:gd name="T25" fmla="*/ 927 h 1088"/>
                <a:gd name="T26" fmla="*/ 196 w 1852"/>
                <a:gd name="T27" fmla="*/ 992 h 1088"/>
                <a:gd name="T28" fmla="*/ 288 w 1852"/>
                <a:gd name="T29" fmla="*/ 1086 h 1088"/>
                <a:gd name="T30" fmla="*/ 324 w 1852"/>
                <a:gd name="T31" fmla="*/ 1001 h 1088"/>
                <a:gd name="T32" fmla="*/ 351 w 1852"/>
                <a:gd name="T33" fmla="*/ 962 h 1088"/>
                <a:gd name="T34" fmla="*/ 384 w 1852"/>
                <a:gd name="T35" fmla="*/ 905 h 1088"/>
                <a:gd name="T36" fmla="*/ 501 w 1852"/>
                <a:gd name="T37" fmla="*/ 930 h 1088"/>
                <a:gd name="T38" fmla="*/ 534 w 1852"/>
                <a:gd name="T39" fmla="*/ 965 h 1088"/>
                <a:gd name="T40" fmla="*/ 676 w 1852"/>
                <a:gd name="T41" fmla="*/ 936 h 1088"/>
                <a:gd name="T42" fmla="*/ 864 w 1852"/>
                <a:gd name="T43" fmla="*/ 878 h 1088"/>
                <a:gd name="T44" fmla="*/ 948 w 1852"/>
                <a:gd name="T45" fmla="*/ 701 h 1088"/>
                <a:gd name="T46" fmla="*/ 1089 w 1852"/>
                <a:gd name="T47" fmla="*/ 599 h 1088"/>
                <a:gd name="T48" fmla="*/ 1189 w 1852"/>
                <a:gd name="T49" fmla="*/ 425 h 1088"/>
                <a:gd name="T50" fmla="*/ 1306 w 1852"/>
                <a:gd name="T51" fmla="*/ 416 h 1088"/>
                <a:gd name="T52" fmla="*/ 1327 w 1852"/>
                <a:gd name="T53" fmla="*/ 509 h 1088"/>
                <a:gd name="T54" fmla="*/ 1270 w 1852"/>
                <a:gd name="T55" fmla="*/ 665 h 1088"/>
                <a:gd name="T56" fmla="*/ 1234 w 1852"/>
                <a:gd name="T57" fmla="*/ 840 h 1088"/>
                <a:gd name="T58" fmla="*/ 1170 w 1852"/>
                <a:gd name="T59" fmla="*/ 915 h 1088"/>
                <a:gd name="T60" fmla="*/ 1260 w 1852"/>
                <a:gd name="T61" fmla="*/ 981 h 1088"/>
                <a:gd name="T62" fmla="*/ 1420 w 1852"/>
                <a:gd name="T63" fmla="*/ 936 h 1088"/>
                <a:gd name="T64" fmla="*/ 1531 w 1852"/>
                <a:gd name="T65" fmla="*/ 758 h 1088"/>
                <a:gd name="T66" fmla="*/ 1687 w 1852"/>
                <a:gd name="T67" fmla="*/ 638 h 1088"/>
                <a:gd name="T68" fmla="*/ 1827 w 1852"/>
                <a:gd name="T69" fmla="*/ 590 h 1088"/>
                <a:gd name="T70" fmla="*/ 1836 w 1852"/>
                <a:gd name="T71" fmla="*/ 513 h 1088"/>
                <a:gd name="T72" fmla="*/ 1788 w 1852"/>
                <a:gd name="T73" fmla="*/ 414 h 1088"/>
                <a:gd name="T74" fmla="*/ 1761 w 1852"/>
                <a:gd name="T75" fmla="*/ 348 h 1088"/>
                <a:gd name="T76" fmla="*/ 1621 w 1852"/>
                <a:gd name="T77" fmla="*/ 156 h 1088"/>
                <a:gd name="T78" fmla="*/ 1542 w 1852"/>
                <a:gd name="T79" fmla="*/ 74 h 1088"/>
                <a:gd name="T80" fmla="*/ 1438 w 1852"/>
                <a:gd name="T81" fmla="*/ 21 h 1088"/>
                <a:gd name="T82" fmla="*/ 1246 w 1852"/>
                <a:gd name="T83" fmla="*/ 18 h 108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51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0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3552" y="720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蓟</a:t>
              </a:r>
            </a:p>
          </p:txBody>
        </p:sp>
      </p:grpSp>
      <p:grpSp>
        <p:nvGrpSpPr>
          <p:cNvPr id="7" name="Group 18"/>
          <p:cNvGrpSpPr/>
          <p:nvPr/>
        </p:nvGrpSpPr>
        <p:grpSpPr>
          <a:xfrm>
            <a:off x="2659633" y="832043"/>
            <a:ext cx="2526971" cy="3452024"/>
            <a:chOff x="1721" y="524"/>
            <a:chExt cx="1592" cy="2174"/>
          </a:xfrm>
        </p:grpSpPr>
        <p:sp>
          <p:nvSpPr>
            <p:cNvPr id="52" name="Freeform 19"/>
            <p:cNvSpPr/>
            <p:nvPr/>
          </p:nvSpPr>
          <p:spPr bwMode="auto">
            <a:xfrm>
              <a:off x="1721" y="524"/>
              <a:ext cx="1592" cy="1308"/>
            </a:xfrm>
            <a:custGeom>
              <a:avLst/>
              <a:gdLst>
                <a:gd name="T0" fmla="*/ 33 w 1592"/>
                <a:gd name="T1" fmla="*/ 33 h 1308"/>
                <a:gd name="T2" fmla="*/ 1 w 1592"/>
                <a:gd name="T3" fmla="*/ 126 h 1308"/>
                <a:gd name="T4" fmla="*/ 25 w 1592"/>
                <a:gd name="T5" fmla="*/ 157 h 1308"/>
                <a:gd name="T6" fmla="*/ 88 w 1592"/>
                <a:gd name="T7" fmla="*/ 174 h 1308"/>
                <a:gd name="T8" fmla="*/ 123 w 1592"/>
                <a:gd name="T9" fmla="*/ 193 h 1308"/>
                <a:gd name="T10" fmla="*/ 180 w 1592"/>
                <a:gd name="T11" fmla="*/ 207 h 1308"/>
                <a:gd name="T12" fmla="*/ 246 w 1592"/>
                <a:gd name="T13" fmla="*/ 210 h 1308"/>
                <a:gd name="T14" fmla="*/ 297 w 1592"/>
                <a:gd name="T15" fmla="*/ 195 h 1308"/>
                <a:gd name="T16" fmla="*/ 334 w 1592"/>
                <a:gd name="T17" fmla="*/ 201 h 1308"/>
                <a:gd name="T18" fmla="*/ 390 w 1592"/>
                <a:gd name="T19" fmla="*/ 228 h 1308"/>
                <a:gd name="T20" fmla="*/ 414 w 1592"/>
                <a:gd name="T21" fmla="*/ 232 h 1308"/>
                <a:gd name="T22" fmla="*/ 459 w 1592"/>
                <a:gd name="T23" fmla="*/ 238 h 1308"/>
                <a:gd name="T24" fmla="*/ 480 w 1592"/>
                <a:gd name="T25" fmla="*/ 298 h 1308"/>
                <a:gd name="T26" fmla="*/ 541 w 1592"/>
                <a:gd name="T27" fmla="*/ 439 h 1308"/>
                <a:gd name="T28" fmla="*/ 471 w 1592"/>
                <a:gd name="T29" fmla="*/ 687 h 1308"/>
                <a:gd name="T30" fmla="*/ 373 w 1592"/>
                <a:gd name="T31" fmla="*/ 898 h 1308"/>
                <a:gd name="T32" fmla="*/ 493 w 1592"/>
                <a:gd name="T33" fmla="*/ 1138 h 1308"/>
                <a:gd name="T34" fmla="*/ 990 w 1592"/>
                <a:gd name="T35" fmla="*/ 1201 h 1308"/>
                <a:gd name="T36" fmla="*/ 1243 w 1592"/>
                <a:gd name="T37" fmla="*/ 1294 h 1308"/>
                <a:gd name="T38" fmla="*/ 1356 w 1592"/>
                <a:gd name="T39" fmla="*/ 1287 h 1308"/>
                <a:gd name="T40" fmla="*/ 1392 w 1592"/>
                <a:gd name="T41" fmla="*/ 1228 h 1308"/>
                <a:gd name="T42" fmla="*/ 1434 w 1592"/>
                <a:gd name="T43" fmla="*/ 1155 h 1308"/>
                <a:gd name="T44" fmla="*/ 1515 w 1592"/>
                <a:gd name="T45" fmla="*/ 999 h 1308"/>
                <a:gd name="T46" fmla="*/ 1539 w 1592"/>
                <a:gd name="T47" fmla="*/ 921 h 1308"/>
                <a:gd name="T48" fmla="*/ 1555 w 1592"/>
                <a:gd name="T49" fmla="*/ 889 h 1308"/>
                <a:gd name="T50" fmla="*/ 1564 w 1592"/>
                <a:gd name="T51" fmla="*/ 765 h 1308"/>
                <a:gd name="T52" fmla="*/ 1582 w 1592"/>
                <a:gd name="T53" fmla="*/ 649 h 1308"/>
                <a:gd name="T54" fmla="*/ 1501 w 1592"/>
                <a:gd name="T55" fmla="*/ 565 h 1308"/>
                <a:gd name="T56" fmla="*/ 1432 w 1592"/>
                <a:gd name="T57" fmla="*/ 574 h 1308"/>
                <a:gd name="T58" fmla="*/ 1351 w 1592"/>
                <a:gd name="T59" fmla="*/ 544 h 1308"/>
                <a:gd name="T60" fmla="*/ 1329 w 1592"/>
                <a:gd name="T61" fmla="*/ 462 h 1308"/>
                <a:gd name="T62" fmla="*/ 1341 w 1592"/>
                <a:gd name="T63" fmla="*/ 421 h 1308"/>
                <a:gd name="T64" fmla="*/ 1362 w 1592"/>
                <a:gd name="T65" fmla="*/ 414 h 1308"/>
                <a:gd name="T66" fmla="*/ 1321 w 1592"/>
                <a:gd name="T67" fmla="*/ 348 h 1308"/>
                <a:gd name="T68" fmla="*/ 1315 w 1592"/>
                <a:gd name="T69" fmla="*/ 277 h 1308"/>
                <a:gd name="T70" fmla="*/ 1324 w 1592"/>
                <a:gd name="T71" fmla="*/ 195 h 1308"/>
                <a:gd name="T72" fmla="*/ 1303 w 1592"/>
                <a:gd name="T73" fmla="*/ 112 h 1308"/>
                <a:gd name="T74" fmla="*/ 1011 w 1592"/>
                <a:gd name="T75" fmla="*/ 111 h 1308"/>
                <a:gd name="T76" fmla="*/ 595 w 1592"/>
                <a:gd name="T77" fmla="*/ 136 h 1308"/>
                <a:gd name="T78" fmla="*/ 418 w 1592"/>
                <a:gd name="T79" fmla="*/ 123 h 1308"/>
                <a:gd name="T80" fmla="*/ 139 w 1592"/>
                <a:gd name="T81" fmla="*/ 15 h 1308"/>
                <a:gd name="T82" fmla="*/ 33 w 1592"/>
                <a:gd name="T83" fmla="*/ 33 h 13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3" name="Freeform 20"/>
            <p:cNvSpPr/>
            <p:nvPr/>
          </p:nvSpPr>
          <p:spPr bwMode="auto">
            <a:xfrm>
              <a:off x="1813" y="754"/>
              <a:ext cx="1285" cy="1731"/>
            </a:xfrm>
            <a:custGeom>
              <a:avLst/>
              <a:gdLst>
                <a:gd name="T0" fmla="*/ 236 w 1285"/>
                <a:gd name="T1" fmla="*/ 256 h 1731"/>
                <a:gd name="T2" fmla="*/ 170 w 1285"/>
                <a:gd name="T3" fmla="*/ 412 h 1731"/>
                <a:gd name="T4" fmla="*/ 139 w 1285"/>
                <a:gd name="T5" fmla="*/ 509 h 1731"/>
                <a:gd name="T6" fmla="*/ 85 w 1285"/>
                <a:gd name="T7" fmla="*/ 631 h 1731"/>
                <a:gd name="T8" fmla="*/ 50 w 1285"/>
                <a:gd name="T9" fmla="*/ 844 h 1731"/>
                <a:gd name="T10" fmla="*/ 11 w 1285"/>
                <a:gd name="T11" fmla="*/ 1012 h 1731"/>
                <a:gd name="T12" fmla="*/ 5 w 1285"/>
                <a:gd name="T13" fmla="*/ 1220 h 1731"/>
                <a:gd name="T14" fmla="*/ 43 w 1285"/>
                <a:gd name="T15" fmla="*/ 1390 h 1731"/>
                <a:gd name="T16" fmla="*/ 139 w 1285"/>
                <a:gd name="T17" fmla="*/ 1630 h 1731"/>
                <a:gd name="T18" fmla="*/ 467 w 1285"/>
                <a:gd name="T19" fmla="*/ 1700 h 1731"/>
                <a:gd name="T20" fmla="*/ 856 w 1285"/>
                <a:gd name="T21" fmla="*/ 1573 h 1731"/>
                <a:gd name="T22" fmla="*/ 847 w 1285"/>
                <a:gd name="T23" fmla="*/ 1201 h 1731"/>
                <a:gd name="T24" fmla="*/ 871 w 1285"/>
                <a:gd name="T25" fmla="*/ 1123 h 1731"/>
                <a:gd name="T26" fmla="*/ 955 w 1285"/>
                <a:gd name="T27" fmla="*/ 1198 h 1731"/>
                <a:gd name="T28" fmla="*/ 976 w 1285"/>
                <a:gd name="T29" fmla="*/ 1570 h 1731"/>
                <a:gd name="T30" fmla="*/ 1070 w 1285"/>
                <a:gd name="T31" fmla="*/ 1649 h 1731"/>
                <a:gd name="T32" fmla="*/ 1147 w 1285"/>
                <a:gd name="T33" fmla="*/ 1673 h 1731"/>
                <a:gd name="T34" fmla="*/ 1253 w 1285"/>
                <a:gd name="T35" fmla="*/ 1712 h 1731"/>
                <a:gd name="T36" fmla="*/ 1277 w 1285"/>
                <a:gd name="T37" fmla="*/ 1558 h 1731"/>
                <a:gd name="T38" fmla="*/ 1270 w 1285"/>
                <a:gd name="T39" fmla="*/ 1448 h 1731"/>
                <a:gd name="T40" fmla="*/ 1235 w 1285"/>
                <a:gd name="T41" fmla="*/ 1250 h 1731"/>
                <a:gd name="T42" fmla="*/ 1234 w 1285"/>
                <a:gd name="T43" fmla="*/ 1208 h 1731"/>
                <a:gd name="T44" fmla="*/ 1226 w 1285"/>
                <a:gd name="T45" fmla="*/ 1126 h 1731"/>
                <a:gd name="T46" fmla="*/ 1240 w 1285"/>
                <a:gd name="T47" fmla="*/ 1078 h 1731"/>
                <a:gd name="T48" fmla="*/ 1280 w 1285"/>
                <a:gd name="T49" fmla="*/ 1049 h 1731"/>
                <a:gd name="T50" fmla="*/ 1207 w 1285"/>
                <a:gd name="T51" fmla="*/ 1025 h 1731"/>
                <a:gd name="T52" fmla="*/ 1043 w 1285"/>
                <a:gd name="T53" fmla="*/ 961 h 1731"/>
                <a:gd name="T54" fmla="*/ 778 w 1285"/>
                <a:gd name="T55" fmla="*/ 883 h 1731"/>
                <a:gd name="T56" fmla="*/ 656 w 1285"/>
                <a:gd name="T57" fmla="*/ 890 h 1731"/>
                <a:gd name="T58" fmla="*/ 487 w 1285"/>
                <a:gd name="T59" fmla="*/ 887 h 1731"/>
                <a:gd name="T60" fmla="*/ 395 w 1285"/>
                <a:gd name="T61" fmla="*/ 848 h 1731"/>
                <a:gd name="T62" fmla="*/ 367 w 1285"/>
                <a:gd name="T63" fmla="*/ 832 h 1731"/>
                <a:gd name="T64" fmla="*/ 362 w 1285"/>
                <a:gd name="T65" fmla="*/ 767 h 1731"/>
                <a:gd name="T66" fmla="*/ 349 w 1285"/>
                <a:gd name="T67" fmla="*/ 695 h 1731"/>
                <a:gd name="T68" fmla="*/ 316 w 1285"/>
                <a:gd name="T69" fmla="*/ 664 h 1731"/>
                <a:gd name="T70" fmla="*/ 325 w 1285"/>
                <a:gd name="T71" fmla="*/ 607 h 1731"/>
                <a:gd name="T72" fmla="*/ 386 w 1285"/>
                <a:gd name="T73" fmla="*/ 523 h 1731"/>
                <a:gd name="T74" fmla="*/ 413 w 1285"/>
                <a:gd name="T75" fmla="*/ 460 h 1731"/>
                <a:gd name="T76" fmla="*/ 467 w 1285"/>
                <a:gd name="T77" fmla="*/ 367 h 1731"/>
                <a:gd name="T78" fmla="*/ 466 w 1285"/>
                <a:gd name="T79" fmla="*/ 299 h 1731"/>
                <a:gd name="T80" fmla="*/ 490 w 1285"/>
                <a:gd name="T81" fmla="*/ 170 h 1731"/>
                <a:gd name="T82" fmla="*/ 490 w 1285"/>
                <a:gd name="T83" fmla="*/ 94 h 1731"/>
                <a:gd name="T84" fmla="*/ 454 w 1285"/>
                <a:gd name="T85" fmla="*/ 53 h 1731"/>
                <a:gd name="T86" fmla="*/ 407 w 1285"/>
                <a:gd name="T87" fmla="*/ 23 h 1731"/>
                <a:gd name="T88" fmla="*/ 349 w 1285"/>
                <a:gd name="T89" fmla="*/ 4 h 1731"/>
                <a:gd name="T90" fmla="*/ 355 w 1285"/>
                <a:gd name="T91" fmla="*/ 50 h 1731"/>
                <a:gd name="T92" fmla="*/ 302 w 1285"/>
                <a:gd name="T93" fmla="*/ 160 h 1731"/>
                <a:gd name="T94" fmla="*/ 274 w 1285"/>
                <a:gd name="T95" fmla="*/ 188 h 1731"/>
                <a:gd name="T96" fmla="*/ 236 w 1285"/>
                <a:gd name="T97" fmla="*/ 256 h 17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4" name="Freeform 21"/>
            <p:cNvSpPr/>
            <p:nvPr/>
          </p:nvSpPr>
          <p:spPr bwMode="auto">
            <a:xfrm>
              <a:off x="2285" y="1825"/>
              <a:ext cx="585" cy="873"/>
            </a:xfrm>
            <a:custGeom>
              <a:avLst/>
              <a:gdLst>
                <a:gd name="T0" fmla="*/ 352 w 585"/>
                <a:gd name="T1" fmla="*/ 94 h 873"/>
                <a:gd name="T2" fmla="*/ 363 w 585"/>
                <a:gd name="T3" fmla="*/ 325 h 873"/>
                <a:gd name="T4" fmla="*/ 358 w 585"/>
                <a:gd name="T5" fmla="*/ 499 h 873"/>
                <a:gd name="T6" fmla="*/ 166 w 585"/>
                <a:gd name="T7" fmla="*/ 500 h 873"/>
                <a:gd name="T8" fmla="*/ 58 w 585"/>
                <a:gd name="T9" fmla="*/ 574 h 873"/>
                <a:gd name="T10" fmla="*/ 3 w 585"/>
                <a:gd name="T11" fmla="*/ 614 h 873"/>
                <a:gd name="T12" fmla="*/ 79 w 585"/>
                <a:gd name="T13" fmla="*/ 665 h 873"/>
                <a:gd name="T14" fmla="*/ 90 w 585"/>
                <a:gd name="T15" fmla="*/ 745 h 873"/>
                <a:gd name="T16" fmla="*/ 87 w 585"/>
                <a:gd name="T17" fmla="*/ 817 h 873"/>
                <a:gd name="T18" fmla="*/ 123 w 585"/>
                <a:gd name="T19" fmla="*/ 850 h 873"/>
                <a:gd name="T20" fmla="*/ 264 w 585"/>
                <a:gd name="T21" fmla="*/ 871 h 873"/>
                <a:gd name="T22" fmla="*/ 291 w 585"/>
                <a:gd name="T23" fmla="*/ 838 h 873"/>
                <a:gd name="T24" fmla="*/ 366 w 585"/>
                <a:gd name="T25" fmla="*/ 839 h 873"/>
                <a:gd name="T26" fmla="*/ 390 w 585"/>
                <a:gd name="T27" fmla="*/ 862 h 873"/>
                <a:gd name="T28" fmla="*/ 549 w 585"/>
                <a:gd name="T29" fmla="*/ 841 h 873"/>
                <a:gd name="T30" fmla="*/ 582 w 585"/>
                <a:gd name="T31" fmla="*/ 707 h 873"/>
                <a:gd name="T32" fmla="*/ 570 w 585"/>
                <a:gd name="T33" fmla="*/ 575 h 873"/>
                <a:gd name="T34" fmla="*/ 517 w 585"/>
                <a:gd name="T35" fmla="*/ 458 h 873"/>
                <a:gd name="T36" fmla="*/ 504 w 585"/>
                <a:gd name="T37" fmla="*/ 115 h 873"/>
                <a:gd name="T38" fmla="*/ 456 w 585"/>
                <a:gd name="T39" fmla="*/ 35 h 873"/>
                <a:gd name="T40" fmla="*/ 408 w 585"/>
                <a:gd name="T41" fmla="*/ 25 h 873"/>
                <a:gd name="T42" fmla="*/ 360 w 585"/>
                <a:gd name="T43" fmla="*/ 11 h 873"/>
                <a:gd name="T44" fmla="*/ 352 w 585"/>
                <a:gd name="T45" fmla="*/ 94 h 8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5="http://schemas.microsoft.com/office/powerpoint/2012/main" xmlns:p14="http://schemas.microsoft.com/office/powerpoint/2010/main" xmlns="" w="317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55" name="Freeform 22"/>
          <p:cNvSpPr/>
          <p:nvPr/>
        </p:nvSpPr>
        <p:spPr bwMode="auto">
          <a:xfrm>
            <a:off x="556469" y="4527011"/>
            <a:ext cx="6295205" cy="2323050"/>
          </a:xfrm>
          <a:custGeom>
            <a:avLst/>
            <a:gdLst>
              <a:gd name="T0" fmla="*/ 0 w 3966"/>
              <a:gd name="T1" fmla="*/ 2322512 h 1463"/>
              <a:gd name="T2" fmla="*/ 36513 w 3966"/>
              <a:gd name="T3" fmla="*/ 2239962 h 1463"/>
              <a:gd name="T4" fmla="*/ 150813 w 3966"/>
              <a:gd name="T5" fmla="*/ 2174875 h 1463"/>
              <a:gd name="T6" fmla="*/ 238125 w 3966"/>
              <a:gd name="T7" fmla="*/ 2078037 h 1463"/>
              <a:gd name="T8" fmla="*/ 255588 w 3966"/>
              <a:gd name="T9" fmla="*/ 1879600 h 1463"/>
              <a:gd name="T10" fmla="*/ 376238 w 3966"/>
              <a:gd name="T11" fmla="*/ 1865312 h 1463"/>
              <a:gd name="T12" fmla="*/ 407988 w 3966"/>
              <a:gd name="T13" fmla="*/ 1693862 h 1463"/>
              <a:gd name="T14" fmla="*/ 536575 w 3966"/>
              <a:gd name="T15" fmla="*/ 1730375 h 1463"/>
              <a:gd name="T16" fmla="*/ 755650 w 3966"/>
              <a:gd name="T17" fmla="*/ 1654175 h 1463"/>
              <a:gd name="T18" fmla="*/ 850900 w 3966"/>
              <a:gd name="T19" fmla="*/ 1687512 h 1463"/>
              <a:gd name="T20" fmla="*/ 1089025 w 3966"/>
              <a:gd name="T21" fmla="*/ 1622425 h 1463"/>
              <a:gd name="T22" fmla="*/ 1169988 w 3966"/>
              <a:gd name="T23" fmla="*/ 1501775 h 1463"/>
              <a:gd name="T24" fmla="*/ 1308100 w 3966"/>
              <a:gd name="T25" fmla="*/ 1454150 h 1463"/>
              <a:gd name="T26" fmla="*/ 1365250 w 3966"/>
              <a:gd name="T27" fmla="*/ 1406525 h 1463"/>
              <a:gd name="T28" fmla="*/ 1417638 w 3966"/>
              <a:gd name="T29" fmla="*/ 1341437 h 1463"/>
              <a:gd name="T30" fmla="*/ 1517650 w 3966"/>
              <a:gd name="T31" fmla="*/ 1316037 h 1463"/>
              <a:gd name="T32" fmla="*/ 1690688 w 3966"/>
              <a:gd name="T33" fmla="*/ 1258887 h 1463"/>
              <a:gd name="T34" fmla="*/ 1866900 w 3966"/>
              <a:gd name="T35" fmla="*/ 1069975 h 1463"/>
              <a:gd name="T36" fmla="*/ 1995488 w 3966"/>
              <a:gd name="T37" fmla="*/ 963612 h 1463"/>
              <a:gd name="T38" fmla="*/ 2055813 w 3966"/>
              <a:gd name="T39" fmla="*/ 908050 h 1463"/>
              <a:gd name="T40" fmla="*/ 2174875 w 3966"/>
              <a:gd name="T41" fmla="*/ 798512 h 1463"/>
              <a:gd name="T42" fmla="*/ 2271713 w 3966"/>
              <a:gd name="T43" fmla="*/ 749300 h 1463"/>
              <a:gd name="T44" fmla="*/ 2597150 w 3966"/>
              <a:gd name="T45" fmla="*/ 693737 h 1463"/>
              <a:gd name="T46" fmla="*/ 2898775 w 3966"/>
              <a:gd name="T47" fmla="*/ 750887 h 1463"/>
              <a:gd name="T48" fmla="*/ 3022600 w 3966"/>
              <a:gd name="T49" fmla="*/ 868362 h 1463"/>
              <a:gd name="T50" fmla="*/ 3089275 w 3966"/>
              <a:gd name="T51" fmla="*/ 958850 h 1463"/>
              <a:gd name="T52" fmla="*/ 3171825 w 3966"/>
              <a:gd name="T53" fmla="*/ 1055687 h 1463"/>
              <a:gd name="T54" fmla="*/ 3408363 w 3966"/>
              <a:gd name="T55" fmla="*/ 1036637 h 1463"/>
              <a:gd name="T56" fmla="*/ 3481388 w 3966"/>
              <a:gd name="T57" fmla="*/ 1260475 h 1463"/>
              <a:gd name="T58" fmla="*/ 3641725 w 3966"/>
              <a:gd name="T59" fmla="*/ 1270000 h 1463"/>
              <a:gd name="T60" fmla="*/ 3652838 w 3966"/>
              <a:gd name="T61" fmla="*/ 1330325 h 1463"/>
              <a:gd name="T62" fmla="*/ 3708400 w 3966"/>
              <a:gd name="T63" fmla="*/ 1368425 h 1463"/>
              <a:gd name="T64" fmla="*/ 3805238 w 3966"/>
              <a:gd name="T65" fmla="*/ 1279525 h 1463"/>
              <a:gd name="T66" fmla="*/ 3867150 w 3966"/>
              <a:gd name="T67" fmla="*/ 1244600 h 1463"/>
              <a:gd name="T68" fmla="*/ 4022725 w 3966"/>
              <a:gd name="T69" fmla="*/ 1198562 h 1463"/>
              <a:gd name="T70" fmla="*/ 4071938 w 3966"/>
              <a:gd name="T71" fmla="*/ 968375 h 1463"/>
              <a:gd name="T72" fmla="*/ 4191000 w 3966"/>
              <a:gd name="T73" fmla="*/ 860425 h 1463"/>
              <a:gd name="T74" fmla="*/ 4329113 w 3966"/>
              <a:gd name="T75" fmla="*/ 911225 h 1463"/>
              <a:gd name="T76" fmla="*/ 4572000 w 3966"/>
              <a:gd name="T77" fmla="*/ 1193800 h 1463"/>
              <a:gd name="T78" fmla="*/ 4772025 w 3966"/>
              <a:gd name="T79" fmla="*/ 1189037 h 1463"/>
              <a:gd name="T80" fmla="*/ 4927600 w 3966"/>
              <a:gd name="T81" fmla="*/ 1082675 h 1463"/>
              <a:gd name="T82" fmla="*/ 5081588 w 3966"/>
              <a:gd name="T83" fmla="*/ 1039812 h 1463"/>
              <a:gd name="T84" fmla="*/ 5153025 w 3966"/>
              <a:gd name="T85" fmla="*/ 806450 h 1463"/>
              <a:gd name="T86" fmla="*/ 5338763 w 3966"/>
              <a:gd name="T87" fmla="*/ 706437 h 1463"/>
              <a:gd name="T88" fmla="*/ 5372100 w 3966"/>
              <a:gd name="T89" fmla="*/ 568325 h 1463"/>
              <a:gd name="T90" fmla="*/ 5561013 w 3966"/>
              <a:gd name="T91" fmla="*/ 417512 h 1463"/>
              <a:gd name="T92" fmla="*/ 5622925 w 3966"/>
              <a:gd name="T93" fmla="*/ 160337 h 1463"/>
              <a:gd name="T94" fmla="*/ 5848350 w 3966"/>
              <a:gd name="T95" fmla="*/ 22225 h 1463"/>
              <a:gd name="T96" fmla="*/ 6081713 w 3966"/>
              <a:gd name="T97" fmla="*/ 25400 h 1463"/>
              <a:gd name="T98" fmla="*/ 6170613 w 3966"/>
              <a:gd name="T99" fmla="*/ 103187 h 1463"/>
              <a:gd name="T100" fmla="*/ 6296025 w 3966"/>
              <a:gd name="T101" fmla="*/ 65087 h 146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6" name="Freeform 23"/>
          <p:cNvSpPr/>
          <p:nvPr/>
        </p:nvSpPr>
        <p:spPr bwMode="auto">
          <a:xfrm>
            <a:off x="4450100" y="3734665"/>
            <a:ext cx="2244433" cy="989242"/>
          </a:xfrm>
          <a:custGeom>
            <a:avLst/>
            <a:gdLst>
              <a:gd name="T0" fmla="*/ 0 w 1414"/>
              <a:gd name="T1" fmla="*/ 871538 h 623"/>
              <a:gd name="T2" fmla="*/ 53975 w 1414"/>
              <a:gd name="T3" fmla="*/ 884238 h 623"/>
              <a:gd name="T4" fmla="*/ 109538 w 1414"/>
              <a:gd name="T5" fmla="*/ 942975 h 623"/>
              <a:gd name="T6" fmla="*/ 266700 w 1414"/>
              <a:gd name="T7" fmla="*/ 969963 h 623"/>
              <a:gd name="T8" fmla="*/ 376238 w 1414"/>
              <a:gd name="T9" fmla="*/ 985838 h 623"/>
              <a:gd name="T10" fmla="*/ 577850 w 1414"/>
              <a:gd name="T11" fmla="*/ 950913 h 623"/>
              <a:gd name="T12" fmla="*/ 709613 w 1414"/>
              <a:gd name="T13" fmla="*/ 950913 h 623"/>
              <a:gd name="T14" fmla="*/ 849313 w 1414"/>
              <a:gd name="T15" fmla="*/ 890588 h 623"/>
              <a:gd name="T16" fmla="*/ 987425 w 1414"/>
              <a:gd name="T17" fmla="*/ 860425 h 623"/>
              <a:gd name="T18" fmla="*/ 1085850 w 1414"/>
              <a:gd name="T19" fmla="*/ 771525 h 623"/>
              <a:gd name="T20" fmla="*/ 1276350 w 1414"/>
              <a:gd name="T21" fmla="*/ 736600 h 623"/>
              <a:gd name="T22" fmla="*/ 1395413 w 1414"/>
              <a:gd name="T23" fmla="*/ 541338 h 623"/>
              <a:gd name="T24" fmla="*/ 1519238 w 1414"/>
              <a:gd name="T25" fmla="*/ 519113 h 623"/>
              <a:gd name="T26" fmla="*/ 1581150 w 1414"/>
              <a:gd name="T27" fmla="*/ 414338 h 623"/>
              <a:gd name="T28" fmla="*/ 1720850 w 1414"/>
              <a:gd name="T29" fmla="*/ 422275 h 623"/>
              <a:gd name="T30" fmla="*/ 1768475 w 1414"/>
              <a:gd name="T31" fmla="*/ 352425 h 623"/>
              <a:gd name="T32" fmla="*/ 1785938 w 1414"/>
              <a:gd name="T33" fmla="*/ 238125 h 623"/>
              <a:gd name="T34" fmla="*/ 1909763 w 1414"/>
              <a:gd name="T35" fmla="*/ 204788 h 623"/>
              <a:gd name="T36" fmla="*/ 1978025 w 1414"/>
              <a:gd name="T37" fmla="*/ 50800 h 623"/>
              <a:gd name="T38" fmla="*/ 2066925 w 1414"/>
              <a:gd name="T39" fmla="*/ 9525 h 623"/>
              <a:gd name="T40" fmla="*/ 2244725 w 1414"/>
              <a:gd name="T41" fmla="*/ 0 h 62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7" name="Freeform 24"/>
          <p:cNvSpPr/>
          <p:nvPr/>
        </p:nvSpPr>
        <p:spPr bwMode="auto">
          <a:xfrm>
            <a:off x="2116779" y="4398393"/>
            <a:ext cx="2642843" cy="992418"/>
          </a:xfrm>
          <a:custGeom>
            <a:avLst/>
            <a:gdLst>
              <a:gd name="T0" fmla="*/ 2643187 w 1665"/>
              <a:gd name="T1" fmla="*/ 992188 h 625"/>
              <a:gd name="T2" fmla="*/ 2516187 w 1665"/>
              <a:gd name="T3" fmla="*/ 912813 h 625"/>
              <a:gd name="T4" fmla="*/ 2392362 w 1665"/>
              <a:gd name="T5" fmla="*/ 908050 h 625"/>
              <a:gd name="T6" fmla="*/ 2295525 w 1665"/>
              <a:gd name="T7" fmla="*/ 930275 h 625"/>
              <a:gd name="T8" fmla="*/ 1978025 w 1665"/>
              <a:gd name="T9" fmla="*/ 941388 h 625"/>
              <a:gd name="T10" fmla="*/ 1935162 w 1665"/>
              <a:gd name="T11" fmla="*/ 779463 h 625"/>
              <a:gd name="T12" fmla="*/ 2020887 w 1665"/>
              <a:gd name="T13" fmla="*/ 668338 h 625"/>
              <a:gd name="T14" fmla="*/ 1962150 w 1665"/>
              <a:gd name="T15" fmla="*/ 406400 h 625"/>
              <a:gd name="T16" fmla="*/ 1611312 w 1665"/>
              <a:gd name="T17" fmla="*/ 88900 h 625"/>
              <a:gd name="T18" fmla="*/ 1216025 w 1665"/>
              <a:gd name="T19" fmla="*/ 69850 h 625"/>
              <a:gd name="T20" fmla="*/ 1042987 w 1665"/>
              <a:gd name="T21" fmla="*/ 131763 h 625"/>
              <a:gd name="T22" fmla="*/ 890587 w 1665"/>
              <a:gd name="T23" fmla="*/ 234950 h 625"/>
              <a:gd name="T24" fmla="*/ 738187 w 1665"/>
              <a:gd name="T25" fmla="*/ 177800 h 625"/>
              <a:gd name="T26" fmla="*/ 596900 w 1665"/>
              <a:gd name="T27" fmla="*/ 63500 h 625"/>
              <a:gd name="T28" fmla="*/ 496887 w 1665"/>
              <a:gd name="T29" fmla="*/ 30163 h 625"/>
              <a:gd name="T30" fmla="*/ 428625 w 1665"/>
              <a:gd name="T31" fmla="*/ 1588 h 625"/>
              <a:gd name="T32" fmla="*/ 361950 w 1665"/>
              <a:gd name="T33" fmla="*/ 41275 h 625"/>
              <a:gd name="T34" fmla="*/ 314325 w 1665"/>
              <a:gd name="T35" fmla="*/ 46038 h 625"/>
              <a:gd name="T36" fmla="*/ 238125 w 1665"/>
              <a:gd name="T37" fmla="*/ 55563 h 625"/>
              <a:gd name="T38" fmla="*/ 142875 w 1665"/>
              <a:gd name="T39" fmla="*/ 20638 h 625"/>
              <a:gd name="T40" fmla="*/ 66675 w 1665"/>
              <a:gd name="T41" fmla="*/ 36513 h 625"/>
              <a:gd name="T42" fmla="*/ 0 w 1665"/>
              <a:gd name="T43" fmla="*/ 31750 h 62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8" name="WordArt 25"/>
          <p:cNvSpPr>
            <a:spLocks noChangeArrowheads="1" noChangeShapeType="1" noTextEdit="1"/>
          </p:cNvSpPr>
          <p:nvPr/>
        </p:nvSpPr>
        <p:spPr bwMode="auto">
          <a:xfrm>
            <a:off x="2413602" y="3358341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秦</a:t>
            </a:r>
          </a:p>
        </p:txBody>
      </p:sp>
      <p:sp>
        <p:nvSpPr>
          <p:cNvPr id="60" name="WordArt 26"/>
          <p:cNvSpPr>
            <a:spLocks noChangeArrowheads="1" noChangeShapeType="1" noTextEdit="1"/>
          </p:cNvSpPr>
          <p:nvPr/>
        </p:nvSpPr>
        <p:spPr bwMode="auto">
          <a:xfrm>
            <a:off x="3491374" y="4869991"/>
            <a:ext cx="430156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楚</a:t>
            </a:r>
          </a:p>
        </p:txBody>
      </p:sp>
      <p:sp>
        <p:nvSpPr>
          <p:cNvPr id="61" name="WordArt 27"/>
          <p:cNvSpPr>
            <a:spLocks noChangeArrowheads="1" noChangeShapeType="1" noTextEdit="1"/>
          </p:cNvSpPr>
          <p:nvPr/>
        </p:nvSpPr>
        <p:spPr bwMode="auto">
          <a:xfrm>
            <a:off x="5478666" y="3174148"/>
            <a:ext cx="215872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鲁</a:t>
            </a:r>
          </a:p>
        </p:txBody>
      </p:sp>
      <p:grpSp>
        <p:nvGrpSpPr>
          <p:cNvPr id="8" name="Group 28"/>
          <p:cNvGrpSpPr/>
          <p:nvPr/>
        </p:nvGrpSpPr>
        <p:grpSpPr>
          <a:xfrm>
            <a:off x="3889785" y="5370168"/>
            <a:ext cx="107936" cy="107975"/>
            <a:chOff x="2323" y="2180"/>
            <a:chExt cx="68" cy="68"/>
          </a:xfrm>
        </p:grpSpPr>
        <p:sp>
          <p:nvSpPr>
            <p:cNvPr id="64" name="Oval 29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65" name="Oval 30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9" name="Group 31"/>
          <p:cNvGrpSpPr/>
          <p:nvPr/>
        </p:nvGrpSpPr>
        <p:grpSpPr>
          <a:xfrm>
            <a:off x="2799315" y="3785476"/>
            <a:ext cx="107936" cy="107975"/>
            <a:chOff x="2323" y="2180"/>
            <a:chExt cx="68" cy="68"/>
          </a:xfrm>
        </p:grpSpPr>
        <p:sp>
          <p:nvSpPr>
            <p:cNvPr id="68" name="Oval 32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69" name="Oval 33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0" name="Group 34"/>
          <p:cNvGrpSpPr/>
          <p:nvPr/>
        </p:nvGrpSpPr>
        <p:grpSpPr>
          <a:xfrm>
            <a:off x="6861198" y="5487670"/>
            <a:ext cx="107936" cy="107975"/>
            <a:chOff x="2323" y="2180"/>
            <a:chExt cx="68" cy="68"/>
          </a:xfrm>
        </p:grpSpPr>
        <p:sp>
          <p:nvSpPr>
            <p:cNvPr id="71" name="Oval 35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73" name="Oval 36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74" name="WordArt 37"/>
          <p:cNvSpPr>
            <a:spLocks noChangeArrowheads="1" noChangeShapeType="1" noTextEdit="1"/>
          </p:cNvSpPr>
          <p:nvPr/>
        </p:nvSpPr>
        <p:spPr bwMode="auto">
          <a:xfrm>
            <a:off x="6404058" y="5335235"/>
            <a:ext cx="360316" cy="2874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越</a:t>
            </a:r>
          </a:p>
        </p:txBody>
      </p:sp>
      <p:sp>
        <p:nvSpPr>
          <p:cNvPr id="75" name="Freeform 38"/>
          <p:cNvSpPr/>
          <p:nvPr/>
        </p:nvSpPr>
        <p:spPr bwMode="auto">
          <a:xfrm>
            <a:off x="1070752" y="3691793"/>
            <a:ext cx="2209512" cy="339804"/>
          </a:xfrm>
          <a:custGeom>
            <a:avLst/>
            <a:gdLst>
              <a:gd name="T0" fmla="*/ 0 w 1392"/>
              <a:gd name="T1" fmla="*/ 9525 h 214"/>
              <a:gd name="T2" fmla="*/ 50800 w 1392"/>
              <a:gd name="T3" fmla="*/ 26988 h 214"/>
              <a:gd name="T4" fmla="*/ 146050 w 1392"/>
              <a:gd name="T5" fmla="*/ 65088 h 214"/>
              <a:gd name="T6" fmla="*/ 247650 w 1392"/>
              <a:gd name="T7" fmla="*/ 9525 h 214"/>
              <a:gd name="T8" fmla="*/ 393700 w 1392"/>
              <a:gd name="T9" fmla="*/ 9525 h 214"/>
              <a:gd name="T10" fmla="*/ 455613 w 1392"/>
              <a:gd name="T11" fmla="*/ 55563 h 214"/>
              <a:gd name="T12" fmla="*/ 623888 w 1392"/>
              <a:gd name="T13" fmla="*/ 146050 h 214"/>
              <a:gd name="T14" fmla="*/ 765175 w 1392"/>
              <a:gd name="T15" fmla="*/ 231775 h 214"/>
              <a:gd name="T16" fmla="*/ 919163 w 1392"/>
              <a:gd name="T17" fmla="*/ 250825 h 214"/>
              <a:gd name="T18" fmla="*/ 1065213 w 1392"/>
              <a:gd name="T19" fmla="*/ 233363 h 214"/>
              <a:gd name="T20" fmla="*/ 1171575 w 1392"/>
              <a:gd name="T21" fmla="*/ 276225 h 214"/>
              <a:gd name="T22" fmla="*/ 1231900 w 1392"/>
              <a:gd name="T23" fmla="*/ 333375 h 214"/>
              <a:gd name="T24" fmla="*/ 1395413 w 1392"/>
              <a:gd name="T25" fmla="*/ 312738 h 214"/>
              <a:gd name="T26" fmla="*/ 1495425 w 1392"/>
              <a:gd name="T27" fmla="*/ 309563 h 214"/>
              <a:gd name="T28" fmla="*/ 1662113 w 1392"/>
              <a:gd name="T29" fmla="*/ 290513 h 214"/>
              <a:gd name="T30" fmla="*/ 1719263 w 1392"/>
              <a:gd name="T31" fmla="*/ 214313 h 214"/>
              <a:gd name="T32" fmla="*/ 1855788 w 1392"/>
              <a:gd name="T33" fmla="*/ 260350 h 214"/>
              <a:gd name="T34" fmla="*/ 1927225 w 1392"/>
              <a:gd name="T35" fmla="*/ 155575 h 214"/>
              <a:gd name="T36" fmla="*/ 2055813 w 1392"/>
              <a:gd name="T37" fmla="*/ 123825 h 214"/>
              <a:gd name="T38" fmla="*/ 2151063 w 1392"/>
              <a:gd name="T39" fmla="*/ 88900 h 214"/>
              <a:gd name="T40" fmla="*/ 2209800 w 1392"/>
              <a:gd name="T41" fmla="*/ 14288 h 21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6" name="Freeform 39"/>
          <p:cNvSpPr/>
          <p:nvPr/>
        </p:nvSpPr>
        <p:spPr bwMode="auto">
          <a:xfrm>
            <a:off x="-81623" y="1003533"/>
            <a:ext cx="5666637" cy="2735896"/>
          </a:xfrm>
          <a:custGeom>
            <a:avLst/>
            <a:gdLst>
              <a:gd name="T0" fmla="*/ 109538 w 3570"/>
              <a:gd name="T1" fmla="*/ 2005013 h 1723"/>
              <a:gd name="T2" fmla="*/ 527050 w 3570"/>
              <a:gd name="T3" fmla="*/ 1957388 h 1723"/>
              <a:gd name="T4" fmla="*/ 628650 w 3570"/>
              <a:gd name="T5" fmla="*/ 2063750 h 1723"/>
              <a:gd name="T6" fmla="*/ 904875 w 3570"/>
              <a:gd name="T7" fmla="*/ 2128838 h 1723"/>
              <a:gd name="T8" fmla="*/ 1060450 w 3570"/>
              <a:gd name="T9" fmla="*/ 2085975 h 1723"/>
              <a:gd name="T10" fmla="*/ 1260475 w 3570"/>
              <a:gd name="T11" fmla="*/ 2016125 h 1723"/>
              <a:gd name="T12" fmla="*/ 1474788 w 3570"/>
              <a:gd name="T13" fmla="*/ 1857375 h 1723"/>
              <a:gd name="T14" fmla="*/ 1328738 w 3570"/>
              <a:gd name="T15" fmla="*/ 1619250 h 1723"/>
              <a:gd name="T16" fmla="*/ 1441450 w 3570"/>
              <a:gd name="T17" fmla="*/ 1506538 h 1723"/>
              <a:gd name="T18" fmla="*/ 1617663 w 3570"/>
              <a:gd name="T19" fmla="*/ 1457325 h 1723"/>
              <a:gd name="T20" fmla="*/ 1938338 w 3570"/>
              <a:gd name="T21" fmla="*/ 1304925 h 1723"/>
              <a:gd name="T22" fmla="*/ 2062163 w 3570"/>
              <a:gd name="T23" fmla="*/ 1095375 h 1723"/>
              <a:gd name="T24" fmla="*/ 2203450 w 3570"/>
              <a:gd name="T25" fmla="*/ 795338 h 1723"/>
              <a:gd name="T26" fmla="*/ 2252663 w 3570"/>
              <a:gd name="T27" fmla="*/ 515938 h 1723"/>
              <a:gd name="T28" fmla="*/ 2224088 w 3570"/>
              <a:gd name="T29" fmla="*/ 287338 h 1723"/>
              <a:gd name="T30" fmla="*/ 2400300 w 3570"/>
              <a:gd name="T31" fmla="*/ 168275 h 1723"/>
              <a:gd name="T32" fmla="*/ 2619375 w 3570"/>
              <a:gd name="T33" fmla="*/ 6350 h 1723"/>
              <a:gd name="T34" fmla="*/ 2874963 w 3570"/>
              <a:gd name="T35" fmla="*/ 101600 h 1723"/>
              <a:gd name="T36" fmla="*/ 3105150 w 3570"/>
              <a:gd name="T37" fmla="*/ 163513 h 1723"/>
              <a:gd name="T38" fmla="*/ 3371850 w 3570"/>
              <a:gd name="T39" fmla="*/ 192088 h 1723"/>
              <a:gd name="T40" fmla="*/ 3667125 w 3570"/>
              <a:gd name="T41" fmla="*/ 352425 h 1723"/>
              <a:gd name="T42" fmla="*/ 3632200 w 3570"/>
              <a:gd name="T43" fmla="*/ 776288 h 1723"/>
              <a:gd name="T44" fmla="*/ 3508375 w 3570"/>
              <a:gd name="T45" fmla="*/ 1011238 h 1723"/>
              <a:gd name="T46" fmla="*/ 3390900 w 3570"/>
              <a:gd name="T47" fmla="*/ 1249363 h 1723"/>
              <a:gd name="T48" fmla="*/ 3460750 w 3570"/>
              <a:gd name="T49" fmla="*/ 1433513 h 1723"/>
              <a:gd name="T50" fmla="*/ 3436938 w 3570"/>
              <a:gd name="T51" fmla="*/ 1581150 h 1723"/>
              <a:gd name="T52" fmla="*/ 3375025 w 3570"/>
              <a:gd name="T53" fmla="*/ 1809750 h 1723"/>
              <a:gd name="T54" fmla="*/ 3381375 w 3570"/>
              <a:gd name="T55" fmla="*/ 2063750 h 1723"/>
              <a:gd name="T56" fmla="*/ 3438525 w 3570"/>
              <a:gd name="T57" fmla="*/ 2266950 h 1723"/>
              <a:gd name="T58" fmla="*/ 3360738 w 3570"/>
              <a:gd name="T59" fmla="*/ 2481263 h 1723"/>
              <a:gd name="T60" fmla="*/ 3319463 w 3570"/>
              <a:gd name="T61" fmla="*/ 2678113 h 1723"/>
              <a:gd name="T62" fmla="*/ 3575050 w 3570"/>
              <a:gd name="T63" fmla="*/ 2663825 h 1723"/>
              <a:gd name="T64" fmla="*/ 3727450 w 3570"/>
              <a:gd name="T65" fmla="*/ 2581275 h 1723"/>
              <a:gd name="T66" fmla="*/ 4037013 w 3570"/>
              <a:gd name="T67" fmla="*/ 2506663 h 1723"/>
              <a:gd name="T68" fmla="*/ 4395788 w 3570"/>
              <a:gd name="T69" fmla="*/ 2511425 h 1723"/>
              <a:gd name="T70" fmla="*/ 4757738 w 3570"/>
              <a:gd name="T71" fmla="*/ 2473325 h 1723"/>
              <a:gd name="T72" fmla="*/ 4976813 w 3570"/>
              <a:gd name="T73" fmla="*/ 2149475 h 1723"/>
              <a:gd name="T74" fmla="*/ 5334000 w 3570"/>
              <a:gd name="T75" fmla="*/ 1338263 h 1723"/>
              <a:gd name="T76" fmla="*/ 5500688 w 3570"/>
              <a:gd name="T77" fmla="*/ 1000125 h 1723"/>
              <a:gd name="T78" fmla="*/ 5667375 w 3570"/>
              <a:gd name="T79" fmla="*/ 758825 h 1723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8" name="WordArt 40"/>
          <p:cNvSpPr>
            <a:spLocks noChangeArrowheads="1" noChangeShapeType="1" noTextEdit="1"/>
          </p:cNvSpPr>
          <p:nvPr/>
        </p:nvSpPr>
        <p:spPr bwMode="auto">
          <a:xfrm>
            <a:off x="4777082" y="2969312"/>
            <a:ext cx="215872" cy="17943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卫</a:t>
            </a:r>
          </a:p>
        </p:txBody>
      </p:sp>
      <p:sp>
        <p:nvSpPr>
          <p:cNvPr id="79" name="WordArt 41"/>
          <p:cNvSpPr>
            <a:spLocks noChangeArrowheads="1" noChangeShapeType="1" noTextEdit="1"/>
          </p:cNvSpPr>
          <p:nvPr/>
        </p:nvSpPr>
        <p:spPr bwMode="auto">
          <a:xfrm>
            <a:off x="3778675" y="3934737"/>
            <a:ext cx="430157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韩</a:t>
            </a:r>
          </a:p>
        </p:txBody>
      </p:sp>
      <p:sp>
        <p:nvSpPr>
          <p:cNvPr id="80" name="WordArt 42"/>
          <p:cNvSpPr>
            <a:spLocks noChangeArrowheads="1" noChangeShapeType="1" noTextEdit="1"/>
          </p:cNvSpPr>
          <p:nvPr/>
        </p:nvSpPr>
        <p:spPr bwMode="auto">
          <a:xfrm>
            <a:off x="3994546" y="2061053"/>
            <a:ext cx="430157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赵</a:t>
            </a:r>
          </a:p>
        </p:txBody>
      </p:sp>
      <p:sp>
        <p:nvSpPr>
          <p:cNvPr id="81" name="WordArt 43"/>
          <p:cNvSpPr>
            <a:spLocks noChangeArrowheads="1" noChangeShapeType="1" noTextEdit="1"/>
          </p:cNvSpPr>
          <p:nvPr/>
        </p:nvSpPr>
        <p:spPr bwMode="auto">
          <a:xfrm>
            <a:off x="3661215" y="3145566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魏</a:t>
            </a:r>
          </a:p>
        </p:txBody>
      </p:sp>
      <p:grpSp>
        <p:nvGrpSpPr>
          <p:cNvPr id="11" name="Group 44"/>
          <p:cNvGrpSpPr/>
          <p:nvPr/>
        </p:nvGrpSpPr>
        <p:grpSpPr>
          <a:xfrm>
            <a:off x="4499305" y="2404032"/>
            <a:ext cx="431744" cy="360446"/>
            <a:chOff x="2880" y="1514"/>
            <a:chExt cx="272" cy="227"/>
          </a:xfrm>
        </p:grpSpPr>
        <p:grpSp>
          <p:nvGrpSpPr>
            <p:cNvPr id="12" name="Group 45"/>
            <p:cNvGrpSpPr/>
            <p:nvPr/>
          </p:nvGrpSpPr>
          <p:grpSpPr>
            <a:xfrm>
              <a:off x="2976" y="1673"/>
              <a:ext cx="68" cy="68"/>
              <a:chOff x="2323" y="2180"/>
              <a:chExt cx="68" cy="68"/>
            </a:xfrm>
          </p:grpSpPr>
          <p:sp>
            <p:nvSpPr>
              <p:cNvPr id="89" name="Oval 4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90" name="Oval 4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88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2880" y="1514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邯郸</a:t>
              </a:r>
            </a:p>
          </p:txBody>
        </p:sp>
      </p:grpSp>
      <p:grpSp>
        <p:nvGrpSpPr>
          <p:cNvPr id="13" name="Group 49"/>
          <p:cNvGrpSpPr/>
          <p:nvPr/>
        </p:nvGrpSpPr>
        <p:grpSpPr>
          <a:xfrm>
            <a:off x="4305656" y="3977609"/>
            <a:ext cx="409522" cy="214362"/>
            <a:chOff x="2758" y="2505"/>
            <a:chExt cx="258" cy="135"/>
          </a:xfrm>
        </p:grpSpPr>
        <p:grpSp>
          <p:nvGrpSpPr>
            <p:cNvPr id="14" name="Group 50"/>
            <p:cNvGrpSpPr/>
            <p:nvPr/>
          </p:nvGrpSpPr>
          <p:grpSpPr>
            <a:xfrm>
              <a:off x="2758" y="2539"/>
              <a:ext cx="68" cy="68"/>
              <a:chOff x="2323" y="2180"/>
              <a:chExt cx="68" cy="68"/>
            </a:xfrm>
          </p:grpSpPr>
          <p:sp>
            <p:nvSpPr>
              <p:cNvPr id="94" name="Oval 51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95" name="Oval 52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93" name="WordArt 53"/>
            <p:cNvSpPr>
              <a:spLocks noChangeArrowheads="1" noChangeShapeType="1" noTextEdit="1"/>
            </p:cNvSpPr>
            <p:nvPr/>
          </p:nvSpPr>
          <p:spPr bwMode="auto">
            <a:xfrm>
              <a:off x="2880" y="2505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郑</a:t>
              </a:r>
            </a:p>
          </p:txBody>
        </p:sp>
      </p:grpSp>
      <p:grpSp>
        <p:nvGrpSpPr>
          <p:cNvPr id="15" name="Group 54"/>
          <p:cNvGrpSpPr/>
          <p:nvPr/>
        </p:nvGrpSpPr>
        <p:grpSpPr>
          <a:xfrm>
            <a:off x="4381845" y="3353576"/>
            <a:ext cx="431744" cy="412846"/>
            <a:chOff x="2806" y="2112"/>
            <a:chExt cx="272" cy="260"/>
          </a:xfrm>
        </p:grpSpPr>
        <p:grpSp>
          <p:nvGrpSpPr>
            <p:cNvPr id="16" name="Group 55"/>
            <p:cNvGrpSpPr/>
            <p:nvPr/>
          </p:nvGrpSpPr>
          <p:grpSpPr>
            <a:xfrm>
              <a:off x="2958" y="2304"/>
              <a:ext cx="68" cy="68"/>
              <a:chOff x="2323" y="2180"/>
              <a:chExt cx="68" cy="68"/>
            </a:xfrm>
          </p:grpSpPr>
          <p:sp>
            <p:nvSpPr>
              <p:cNvPr id="99" name="Oval 5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100" name="Oval 5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 xmlns:p15="http://schemas.microsoft.com/office/powerpoint/2012/main" xmlns:p14="http://schemas.microsoft.com/office/powerpoint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1pPr>
                <a:lvl2pPr marL="742950" indent="-28575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2pPr>
                <a:lvl3pPr marL="11430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3pPr>
                <a:lvl4pPr marL="16002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4pPr>
                <a:lvl5pPr marL="2057400" indent="-228600" algn="ctr"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华文细黑" panose="02010600040101010101" pitchFamily="2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98" name="WordArt 58"/>
            <p:cNvSpPr>
              <a:spLocks noChangeArrowheads="1" noChangeShapeType="1" noTextEdit="1"/>
            </p:cNvSpPr>
            <p:nvPr/>
          </p:nvSpPr>
          <p:spPr bwMode="auto">
            <a:xfrm>
              <a:off x="2806" y="2112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</a:rPr>
                <a:t>大梁</a:t>
              </a:r>
            </a:p>
          </p:txBody>
        </p:sp>
      </p:grpSp>
      <p:sp>
        <p:nvSpPr>
          <p:cNvPr id="101" name="WordArt 59"/>
          <p:cNvSpPr>
            <a:spLocks noChangeAspect="1" noChangeArrowheads="1" noChangeShapeType="1" noTextEdit="1"/>
          </p:cNvSpPr>
          <p:nvPr/>
        </p:nvSpPr>
        <p:spPr bwMode="auto">
          <a:xfrm>
            <a:off x="3377089" y="3582230"/>
            <a:ext cx="360315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33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周</a:t>
            </a:r>
          </a:p>
        </p:txBody>
      </p:sp>
      <p:grpSp>
        <p:nvGrpSpPr>
          <p:cNvPr id="17" name="Group 60"/>
          <p:cNvGrpSpPr/>
          <p:nvPr/>
        </p:nvGrpSpPr>
        <p:grpSpPr>
          <a:xfrm>
            <a:off x="3856453" y="3742605"/>
            <a:ext cx="142856" cy="142908"/>
            <a:chOff x="2464" y="2414"/>
            <a:chExt cx="90" cy="90"/>
          </a:xfrm>
        </p:grpSpPr>
        <p:sp>
          <p:nvSpPr>
            <p:cNvPr id="103" name="Oval 6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04" name="Oval 6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05" name="WordArt 63"/>
          <p:cNvSpPr>
            <a:spLocks noChangeArrowheads="1" noChangeShapeType="1" noTextEdit="1"/>
          </p:cNvSpPr>
          <p:nvPr/>
        </p:nvSpPr>
        <p:spPr bwMode="auto">
          <a:xfrm>
            <a:off x="4748511" y="1524353"/>
            <a:ext cx="323808" cy="17943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中山</a:t>
            </a:r>
          </a:p>
        </p:txBody>
      </p:sp>
      <p:sp>
        <p:nvSpPr>
          <p:cNvPr id="106" name="WordArt 64"/>
          <p:cNvSpPr>
            <a:spLocks noChangeArrowheads="1" noChangeShapeType="1" noTextEdit="1"/>
          </p:cNvSpPr>
          <p:nvPr/>
        </p:nvSpPr>
        <p:spPr bwMode="auto">
          <a:xfrm>
            <a:off x="4042165" y="3658447"/>
            <a:ext cx="431744" cy="2143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洛邑</a:t>
            </a:r>
          </a:p>
        </p:txBody>
      </p:sp>
      <p:grpSp>
        <p:nvGrpSpPr>
          <p:cNvPr id="18" name="Group 65"/>
          <p:cNvGrpSpPr/>
          <p:nvPr/>
        </p:nvGrpSpPr>
        <p:grpSpPr>
          <a:xfrm>
            <a:off x="3629468" y="3232898"/>
            <a:ext cx="107936" cy="107975"/>
            <a:chOff x="2323" y="2180"/>
            <a:chExt cx="68" cy="68"/>
          </a:xfrm>
        </p:grpSpPr>
        <p:sp>
          <p:nvSpPr>
            <p:cNvPr id="108" name="Oval 66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09" name="Oval 67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10" name="WordArt 68"/>
          <p:cNvSpPr>
            <a:spLocks noChangeArrowheads="1" noChangeShapeType="1" noTextEdit="1"/>
          </p:cNvSpPr>
          <p:nvPr/>
        </p:nvSpPr>
        <p:spPr bwMode="auto">
          <a:xfrm>
            <a:off x="3280264" y="2743836"/>
            <a:ext cx="430157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j-ea"/>
              </a:rPr>
              <a:t>晋</a:t>
            </a:r>
          </a:p>
        </p:txBody>
      </p:sp>
      <p:sp>
        <p:nvSpPr>
          <p:cNvPr id="111" name="Freeform 69"/>
          <p:cNvSpPr/>
          <p:nvPr/>
        </p:nvSpPr>
        <p:spPr bwMode="auto">
          <a:xfrm>
            <a:off x="5553268" y="693899"/>
            <a:ext cx="2758716" cy="6165689"/>
          </a:xfrm>
          <a:custGeom>
            <a:avLst/>
            <a:gdLst>
              <a:gd name="T0" fmla="*/ 931863 w 1738"/>
              <a:gd name="T1" fmla="*/ 195262 h 3883"/>
              <a:gd name="T2" fmla="*/ 560388 w 1738"/>
              <a:gd name="T3" fmla="*/ 606425 h 3883"/>
              <a:gd name="T4" fmla="*/ 179388 w 1738"/>
              <a:gd name="T5" fmla="*/ 923925 h 3883"/>
              <a:gd name="T6" fmla="*/ 93663 w 1738"/>
              <a:gd name="T7" fmla="*/ 1273175 h 3883"/>
              <a:gd name="T8" fmla="*/ 293688 w 1738"/>
              <a:gd name="T9" fmla="*/ 1335087 h 3883"/>
              <a:gd name="T10" fmla="*/ 515938 w 1738"/>
              <a:gd name="T11" fmla="*/ 1654175 h 3883"/>
              <a:gd name="T12" fmla="*/ 696913 w 1738"/>
              <a:gd name="T13" fmla="*/ 1711325 h 3883"/>
              <a:gd name="T14" fmla="*/ 927100 w 1738"/>
              <a:gd name="T15" fmla="*/ 1516062 h 3883"/>
              <a:gd name="T16" fmla="*/ 1225550 w 1738"/>
              <a:gd name="T17" fmla="*/ 1462087 h 3883"/>
              <a:gd name="T18" fmla="*/ 1492250 w 1738"/>
              <a:gd name="T19" fmla="*/ 1473200 h 3883"/>
              <a:gd name="T20" fmla="*/ 1630363 w 1738"/>
              <a:gd name="T21" fmla="*/ 1635125 h 3883"/>
              <a:gd name="T22" fmla="*/ 1641475 w 1738"/>
              <a:gd name="T23" fmla="*/ 1776412 h 3883"/>
              <a:gd name="T24" fmla="*/ 1473200 w 1738"/>
              <a:gd name="T25" fmla="*/ 1704975 h 3883"/>
              <a:gd name="T26" fmla="*/ 1235075 w 1738"/>
              <a:gd name="T27" fmla="*/ 1909762 h 3883"/>
              <a:gd name="T28" fmla="*/ 1049338 w 1738"/>
              <a:gd name="T29" fmla="*/ 2152650 h 3883"/>
              <a:gd name="T30" fmla="*/ 974725 w 1738"/>
              <a:gd name="T31" fmla="*/ 2205037 h 3883"/>
              <a:gd name="T32" fmla="*/ 835025 w 1738"/>
              <a:gd name="T33" fmla="*/ 2405062 h 3883"/>
              <a:gd name="T34" fmla="*/ 774700 w 1738"/>
              <a:gd name="T35" fmla="*/ 2786062 h 3883"/>
              <a:gd name="T36" fmla="*/ 1231900 w 1738"/>
              <a:gd name="T37" fmla="*/ 3233737 h 3883"/>
              <a:gd name="T38" fmla="*/ 1379538 w 1738"/>
              <a:gd name="T39" fmla="*/ 3630612 h 3883"/>
              <a:gd name="T40" fmla="*/ 1758950 w 1738"/>
              <a:gd name="T41" fmla="*/ 3919537 h 3883"/>
              <a:gd name="T42" fmla="*/ 1460500 w 1738"/>
              <a:gd name="T43" fmla="*/ 3930650 h 3883"/>
              <a:gd name="T44" fmla="*/ 1592263 w 1738"/>
              <a:gd name="T45" fmla="*/ 4100512 h 3883"/>
              <a:gd name="T46" fmla="*/ 1768475 w 1738"/>
              <a:gd name="T47" fmla="*/ 4364037 h 3883"/>
              <a:gd name="T48" fmla="*/ 1312863 w 1738"/>
              <a:gd name="T49" fmla="*/ 4602162 h 3883"/>
              <a:gd name="T50" fmla="*/ 1420813 w 1738"/>
              <a:gd name="T51" fmla="*/ 4695825 h 3883"/>
              <a:gd name="T52" fmla="*/ 1793875 w 1738"/>
              <a:gd name="T53" fmla="*/ 4711700 h 3883"/>
              <a:gd name="T54" fmla="*/ 1916113 w 1738"/>
              <a:gd name="T55" fmla="*/ 4714875 h 3883"/>
              <a:gd name="T56" fmla="*/ 1736725 w 1738"/>
              <a:gd name="T57" fmla="*/ 4935537 h 3883"/>
              <a:gd name="T58" fmla="*/ 1901825 w 1738"/>
              <a:gd name="T59" fmla="*/ 4911725 h 3883"/>
              <a:gd name="T60" fmla="*/ 1712913 w 1738"/>
              <a:gd name="T61" fmla="*/ 5057775 h 3883"/>
              <a:gd name="T62" fmla="*/ 1782763 w 1738"/>
              <a:gd name="T63" fmla="*/ 5240337 h 3883"/>
              <a:gd name="T64" fmla="*/ 1730375 w 1738"/>
              <a:gd name="T65" fmla="*/ 5535612 h 3883"/>
              <a:gd name="T66" fmla="*/ 1570038 w 1738"/>
              <a:gd name="T67" fmla="*/ 5653087 h 3883"/>
              <a:gd name="T68" fmla="*/ 1408113 w 1738"/>
              <a:gd name="T69" fmla="*/ 5916612 h 3883"/>
              <a:gd name="T70" fmla="*/ 1393825 w 1738"/>
              <a:gd name="T71" fmla="*/ 6045200 h 3883"/>
              <a:gd name="T72" fmla="*/ 1317625 w 1738"/>
              <a:gd name="T73" fmla="*/ 6164262 h 3883"/>
              <a:gd name="T74" fmla="*/ 2736850 w 1738"/>
              <a:gd name="T75" fmla="*/ 1162050 h 3883"/>
              <a:gd name="T76" fmla="*/ 2611438 w 1738"/>
              <a:gd name="T77" fmla="*/ 1101725 h 3883"/>
              <a:gd name="T78" fmla="*/ 2432050 w 1738"/>
              <a:gd name="T79" fmla="*/ 1154112 h 3883"/>
              <a:gd name="T80" fmla="*/ 2292350 w 1738"/>
              <a:gd name="T81" fmla="*/ 1106487 h 3883"/>
              <a:gd name="T82" fmla="*/ 2359025 w 1738"/>
              <a:gd name="T83" fmla="*/ 892175 h 3883"/>
              <a:gd name="T84" fmla="*/ 2493963 w 1738"/>
              <a:gd name="T85" fmla="*/ 752475 h 3883"/>
              <a:gd name="T86" fmla="*/ 2436813 w 1738"/>
              <a:gd name="T87" fmla="*/ 454025 h 3883"/>
              <a:gd name="T88" fmla="*/ 2198688 w 1738"/>
              <a:gd name="T89" fmla="*/ 439737 h 3883"/>
              <a:gd name="T90" fmla="*/ 2035175 w 1738"/>
              <a:gd name="T91" fmla="*/ 385762 h 3883"/>
              <a:gd name="T92" fmla="*/ 1706563 w 1738"/>
              <a:gd name="T93" fmla="*/ 515937 h 3883"/>
              <a:gd name="T94" fmla="*/ 1420813 w 1738"/>
              <a:gd name="T95" fmla="*/ 782637 h 3883"/>
              <a:gd name="T96" fmla="*/ 1244600 w 1738"/>
              <a:gd name="T97" fmla="*/ 933450 h 3883"/>
              <a:gd name="T98" fmla="*/ 1173163 w 1738"/>
              <a:gd name="T99" fmla="*/ 881062 h 3883"/>
              <a:gd name="T100" fmla="*/ 1208088 w 1738"/>
              <a:gd name="T101" fmla="*/ 695325 h 3883"/>
              <a:gd name="T102" fmla="*/ 1355725 w 1738"/>
              <a:gd name="T103" fmla="*/ 134937 h 388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 cmpd="sng">
            <a:solidFill>
              <a:srgbClr val="3366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2" name="Line 70"/>
          <p:cNvSpPr>
            <a:spLocks noChangeShapeType="1"/>
          </p:cNvSpPr>
          <p:nvPr/>
        </p:nvSpPr>
        <p:spPr bwMode="auto">
          <a:xfrm flipV="1">
            <a:off x="3737405" y="2438964"/>
            <a:ext cx="304760" cy="304871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noFill/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" name="Line 71"/>
          <p:cNvSpPr>
            <a:spLocks noChangeShapeType="1"/>
          </p:cNvSpPr>
          <p:nvPr/>
        </p:nvSpPr>
        <p:spPr bwMode="auto">
          <a:xfrm>
            <a:off x="3661214" y="2972488"/>
            <a:ext cx="152380" cy="1524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noFill/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4" name="Line 72"/>
          <p:cNvSpPr>
            <a:spLocks noChangeShapeType="1"/>
          </p:cNvSpPr>
          <p:nvPr/>
        </p:nvSpPr>
        <p:spPr bwMode="auto">
          <a:xfrm>
            <a:off x="3508834" y="3124923"/>
            <a:ext cx="304760" cy="838394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noFill/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5" name="WordArt 73"/>
          <p:cNvSpPr>
            <a:spLocks noChangeArrowheads="1" noChangeShapeType="1" noTextEdit="1"/>
          </p:cNvSpPr>
          <p:nvPr/>
        </p:nvSpPr>
        <p:spPr bwMode="auto">
          <a:xfrm>
            <a:off x="4859621" y="1052757"/>
            <a:ext cx="430156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燕</a:t>
            </a:r>
          </a:p>
        </p:txBody>
      </p:sp>
      <p:sp>
        <p:nvSpPr>
          <p:cNvPr id="116" name="WordArt 74"/>
          <p:cNvSpPr>
            <a:spLocks noChangeArrowheads="1" noChangeShapeType="1" noTextEdit="1"/>
          </p:cNvSpPr>
          <p:nvPr/>
        </p:nvSpPr>
        <p:spPr bwMode="auto">
          <a:xfrm>
            <a:off x="5362793" y="2350045"/>
            <a:ext cx="430157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齐</a:t>
            </a:r>
          </a:p>
        </p:txBody>
      </p:sp>
      <p:sp>
        <p:nvSpPr>
          <p:cNvPr id="117" name="WordArt 75"/>
          <p:cNvSpPr>
            <a:spLocks noChangeAspect="1" noChangeArrowheads="1" noChangeShapeType="1" noTextEdit="1"/>
          </p:cNvSpPr>
          <p:nvPr/>
        </p:nvSpPr>
        <p:spPr bwMode="auto">
          <a:xfrm>
            <a:off x="4956446" y="3277359"/>
            <a:ext cx="346030" cy="29058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宋</a:t>
            </a:r>
          </a:p>
        </p:txBody>
      </p:sp>
      <p:grpSp>
        <p:nvGrpSpPr>
          <p:cNvPr id="19" name="Group 76"/>
          <p:cNvGrpSpPr/>
          <p:nvPr/>
        </p:nvGrpSpPr>
        <p:grpSpPr>
          <a:xfrm>
            <a:off x="5370730" y="1197252"/>
            <a:ext cx="107936" cy="107975"/>
            <a:chOff x="2323" y="2180"/>
            <a:chExt cx="68" cy="68"/>
          </a:xfrm>
        </p:grpSpPr>
        <p:sp>
          <p:nvSpPr>
            <p:cNvPr id="119" name="Oval 77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20" name="Oval 78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0" name="Group 79"/>
          <p:cNvGrpSpPr/>
          <p:nvPr/>
        </p:nvGrpSpPr>
        <p:grpSpPr>
          <a:xfrm>
            <a:off x="5878664" y="2515182"/>
            <a:ext cx="107936" cy="107975"/>
            <a:chOff x="2323" y="2180"/>
            <a:chExt cx="68" cy="68"/>
          </a:xfrm>
        </p:grpSpPr>
        <p:sp>
          <p:nvSpPr>
            <p:cNvPr id="122" name="Oval 80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23" name="Oval 81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1" name="Group 82"/>
          <p:cNvGrpSpPr/>
          <p:nvPr/>
        </p:nvGrpSpPr>
        <p:grpSpPr>
          <a:xfrm>
            <a:off x="5037398" y="3594932"/>
            <a:ext cx="107936" cy="107975"/>
            <a:chOff x="2323" y="2180"/>
            <a:chExt cx="68" cy="68"/>
          </a:xfrm>
        </p:grpSpPr>
        <p:sp>
          <p:nvSpPr>
            <p:cNvPr id="125" name="Oval 83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26" name="Oval 84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27" name="WordArt 85"/>
          <p:cNvSpPr>
            <a:spLocks noChangeArrowheads="1" noChangeShapeType="1" noTextEdit="1"/>
          </p:cNvSpPr>
          <p:nvPr/>
        </p:nvSpPr>
        <p:spPr bwMode="auto">
          <a:xfrm>
            <a:off x="3288201" y="1676788"/>
            <a:ext cx="144443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河</a:t>
            </a:r>
          </a:p>
        </p:txBody>
      </p:sp>
      <p:sp>
        <p:nvSpPr>
          <p:cNvPr id="128" name="WordArt 86"/>
          <p:cNvSpPr>
            <a:spLocks noChangeArrowheads="1" noChangeShapeType="1" noTextEdit="1"/>
          </p:cNvSpPr>
          <p:nvPr/>
        </p:nvSpPr>
        <p:spPr bwMode="auto">
          <a:xfrm>
            <a:off x="3051694" y="3290062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水</a:t>
            </a:r>
          </a:p>
        </p:txBody>
      </p:sp>
      <p:sp>
        <p:nvSpPr>
          <p:cNvPr id="129" name="WordArt 87"/>
          <p:cNvSpPr>
            <a:spLocks noChangeArrowheads="1" noChangeShapeType="1" noTextEdit="1"/>
          </p:cNvSpPr>
          <p:nvPr/>
        </p:nvSpPr>
        <p:spPr bwMode="auto">
          <a:xfrm>
            <a:off x="1375513" y="3810882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渭</a:t>
            </a:r>
          </a:p>
        </p:txBody>
      </p:sp>
      <p:sp>
        <p:nvSpPr>
          <p:cNvPr id="130" name="WordArt 88"/>
          <p:cNvSpPr>
            <a:spLocks noChangeArrowheads="1" noChangeShapeType="1" noTextEdit="1"/>
          </p:cNvSpPr>
          <p:nvPr/>
        </p:nvSpPr>
        <p:spPr bwMode="auto">
          <a:xfrm>
            <a:off x="2454872" y="4052238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水</a:t>
            </a:r>
          </a:p>
        </p:txBody>
      </p:sp>
      <p:sp>
        <p:nvSpPr>
          <p:cNvPr id="131" name="WordArt 89"/>
          <p:cNvSpPr>
            <a:spLocks noChangeArrowheads="1" noChangeShapeType="1" noTextEdit="1"/>
          </p:cNvSpPr>
          <p:nvPr/>
        </p:nvSpPr>
        <p:spPr bwMode="auto">
          <a:xfrm>
            <a:off x="2518364" y="4496841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汉</a:t>
            </a:r>
          </a:p>
        </p:txBody>
      </p:sp>
      <p:sp>
        <p:nvSpPr>
          <p:cNvPr id="132" name="WordArt 90"/>
          <p:cNvSpPr>
            <a:spLocks noChangeArrowheads="1" noChangeShapeType="1" noTextEdit="1"/>
          </p:cNvSpPr>
          <p:nvPr/>
        </p:nvSpPr>
        <p:spPr bwMode="auto">
          <a:xfrm>
            <a:off x="3585025" y="4573059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水</a:t>
            </a:r>
          </a:p>
        </p:txBody>
      </p:sp>
      <p:sp>
        <p:nvSpPr>
          <p:cNvPr id="133" name="WordArt 91"/>
          <p:cNvSpPr>
            <a:spLocks noChangeArrowheads="1" noChangeShapeType="1" noTextEdit="1"/>
          </p:cNvSpPr>
          <p:nvPr/>
        </p:nvSpPr>
        <p:spPr bwMode="auto">
          <a:xfrm>
            <a:off x="5032636" y="4725494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淮</a:t>
            </a:r>
          </a:p>
        </p:txBody>
      </p:sp>
      <p:sp>
        <p:nvSpPr>
          <p:cNvPr id="134" name="WordArt 92"/>
          <p:cNvSpPr>
            <a:spLocks noChangeArrowheads="1" noChangeShapeType="1" noTextEdit="1"/>
          </p:cNvSpPr>
          <p:nvPr/>
        </p:nvSpPr>
        <p:spPr bwMode="auto">
          <a:xfrm>
            <a:off x="6175488" y="4115753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水</a:t>
            </a:r>
          </a:p>
        </p:txBody>
      </p:sp>
      <p:sp>
        <p:nvSpPr>
          <p:cNvPr id="135" name="WordArt 93"/>
          <p:cNvSpPr>
            <a:spLocks noChangeArrowheads="1" noChangeShapeType="1" noTextEdit="1"/>
          </p:cNvSpPr>
          <p:nvPr/>
        </p:nvSpPr>
        <p:spPr bwMode="auto">
          <a:xfrm>
            <a:off x="4427878" y="5806832"/>
            <a:ext cx="144443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江</a:t>
            </a:r>
          </a:p>
        </p:txBody>
      </p:sp>
      <p:sp>
        <p:nvSpPr>
          <p:cNvPr id="136" name="WordArt 94"/>
          <p:cNvSpPr>
            <a:spLocks noChangeArrowheads="1" noChangeShapeType="1" noTextEdit="1"/>
          </p:cNvSpPr>
          <p:nvPr/>
        </p:nvSpPr>
        <p:spPr bwMode="auto">
          <a:xfrm>
            <a:off x="6099298" y="5030365"/>
            <a:ext cx="144444" cy="21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水</a:t>
            </a:r>
          </a:p>
        </p:txBody>
      </p:sp>
      <p:sp>
        <p:nvSpPr>
          <p:cNvPr id="137" name="Freeform 95"/>
          <p:cNvSpPr/>
          <p:nvPr/>
        </p:nvSpPr>
        <p:spPr bwMode="auto">
          <a:xfrm>
            <a:off x="-72100" y="3506012"/>
            <a:ext cx="687299" cy="673256"/>
          </a:xfrm>
          <a:custGeom>
            <a:avLst/>
            <a:gdLst>
              <a:gd name="T0" fmla="*/ 0 w 433"/>
              <a:gd name="T1" fmla="*/ 393700 h 424"/>
              <a:gd name="T2" fmla="*/ 80963 w 433"/>
              <a:gd name="T3" fmla="*/ 390525 h 424"/>
              <a:gd name="T4" fmla="*/ 104775 w 433"/>
              <a:gd name="T5" fmla="*/ 436563 h 424"/>
              <a:gd name="T6" fmla="*/ 157163 w 433"/>
              <a:gd name="T7" fmla="*/ 469900 h 424"/>
              <a:gd name="T8" fmla="*/ 266700 w 433"/>
              <a:gd name="T9" fmla="*/ 407988 h 424"/>
              <a:gd name="T10" fmla="*/ 384175 w 433"/>
              <a:gd name="T11" fmla="*/ 523875 h 424"/>
              <a:gd name="T12" fmla="*/ 446088 w 433"/>
              <a:gd name="T13" fmla="*/ 584200 h 424"/>
              <a:gd name="T14" fmla="*/ 590550 w 433"/>
              <a:gd name="T15" fmla="*/ 671513 h 424"/>
              <a:gd name="T16" fmla="*/ 685800 w 433"/>
              <a:gd name="T17" fmla="*/ 595313 h 424"/>
              <a:gd name="T18" fmla="*/ 598488 w 433"/>
              <a:gd name="T19" fmla="*/ 485775 h 424"/>
              <a:gd name="T20" fmla="*/ 550863 w 433"/>
              <a:gd name="T21" fmla="*/ 400050 h 424"/>
              <a:gd name="T22" fmla="*/ 350838 w 433"/>
              <a:gd name="T23" fmla="*/ 298450 h 424"/>
              <a:gd name="T24" fmla="*/ 285750 w 433"/>
              <a:gd name="T25" fmla="*/ 228600 h 424"/>
              <a:gd name="T26" fmla="*/ 223838 w 433"/>
              <a:gd name="T27" fmla="*/ 214313 h 424"/>
              <a:gd name="T28" fmla="*/ 193675 w 433"/>
              <a:gd name="T29" fmla="*/ 195263 h 424"/>
              <a:gd name="T30" fmla="*/ 179388 w 433"/>
              <a:gd name="T31" fmla="*/ 90488 h 424"/>
              <a:gd name="T32" fmla="*/ 0 w 433"/>
              <a:gd name="T33" fmla="*/ 0 h 42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32" h="422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8" name="Freeform 96"/>
          <p:cNvSpPr/>
          <p:nvPr/>
        </p:nvSpPr>
        <p:spPr bwMode="auto">
          <a:xfrm>
            <a:off x="7223101" y="4700088"/>
            <a:ext cx="149206" cy="76218"/>
          </a:xfrm>
          <a:custGeom>
            <a:avLst/>
            <a:gdLst>
              <a:gd name="T0" fmla="*/ 0 w 94"/>
              <a:gd name="T1" fmla="*/ 38100 h 48"/>
              <a:gd name="T2" fmla="*/ 22225 w 94"/>
              <a:gd name="T3" fmla="*/ 68263 h 48"/>
              <a:gd name="T4" fmla="*/ 93663 w 94"/>
              <a:gd name="T5" fmla="*/ 73025 h 48"/>
              <a:gd name="T6" fmla="*/ 141288 w 94"/>
              <a:gd name="T7" fmla="*/ 49213 h 48"/>
              <a:gd name="T8" fmla="*/ 141288 w 94"/>
              <a:gd name="T9" fmla="*/ 15875 h 48"/>
              <a:gd name="T10" fmla="*/ 104775 w 94"/>
              <a:gd name="T11" fmla="*/ 11113 h 48"/>
              <a:gd name="T12" fmla="*/ 61913 w 94"/>
              <a:gd name="T13" fmla="*/ 23813 h 48"/>
              <a:gd name="T14" fmla="*/ 19050 w 94"/>
              <a:gd name="T15" fmla="*/ 1588 h 48"/>
              <a:gd name="T16" fmla="*/ 0 w 94"/>
              <a:gd name="T17" fmla="*/ 38100 h 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 cmpd="sng">
            <a:solidFill>
              <a:srgbClr val="0066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9" name="Rectangle 99"/>
          <p:cNvSpPr>
            <a:spLocks noChangeArrowheads="1"/>
          </p:cNvSpPr>
          <p:nvPr/>
        </p:nvSpPr>
        <p:spPr bwMode="auto">
          <a:xfrm>
            <a:off x="-68925" y="838394"/>
            <a:ext cx="1752372" cy="13719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mtClean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2" name="Group 100"/>
          <p:cNvGrpSpPr/>
          <p:nvPr/>
        </p:nvGrpSpPr>
        <p:grpSpPr>
          <a:xfrm>
            <a:off x="169170" y="1076575"/>
            <a:ext cx="142856" cy="142908"/>
            <a:chOff x="2464" y="2414"/>
            <a:chExt cx="90" cy="90"/>
          </a:xfrm>
        </p:grpSpPr>
        <p:sp>
          <p:nvSpPr>
            <p:cNvPr id="141" name="Oval 10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42" name="Oval 10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3" name="Group 103"/>
          <p:cNvGrpSpPr/>
          <p:nvPr/>
        </p:nvGrpSpPr>
        <p:grpSpPr>
          <a:xfrm>
            <a:off x="204089" y="1448135"/>
            <a:ext cx="107936" cy="107975"/>
            <a:chOff x="2323" y="2180"/>
            <a:chExt cx="68" cy="68"/>
          </a:xfrm>
        </p:grpSpPr>
        <p:sp>
          <p:nvSpPr>
            <p:cNvPr id="144" name="Oval 104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45" name="Oval 105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 xmlns:p15="http://schemas.microsoft.com/office/powerpoint/2012/main" xmlns:p14="http://schemas.microsoft.com/office/powerpoint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46" name="Rectangle 106"/>
          <p:cNvSpPr>
            <a:spLocks noChangeArrowheads="1"/>
          </p:cNvSpPr>
          <p:nvPr/>
        </p:nvSpPr>
        <p:spPr bwMode="auto">
          <a:xfrm>
            <a:off x="7265" y="1829224"/>
            <a:ext cx="457140" cy="15243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7" name="WordArt 107"/>
          <p:cNvSpPr>
            <a:spLocks noChangeArrowheads="1" noChangeShapeType="1" noTextEdit="1"/>
          </p:cNvSpPr>
          <p:nvPr/>
        </p:nvSpPr>
        <p:spPr bwMode="auto">
          <a:xfrm>
            <a:off x="616786" y="1067047"/>
            <a:ext cx="761901" cy="17943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东周都城</a:t>
            </a:r>
          </a:p>
        </p:txBody>
      </p:sp>
      <p:sp>
        <p:nvSpPr>
          <p:cNvPr id="148" name="WordArt 108"/>
          <p:cNvSpPr>
            <a:spLocks noChangeArrowheads="1" noChangeShapeType="1" noTextEdit="1"/>
          </p:cNvSpPr>
          <p:nvPr/>
        </p:nvSpPr>
        <p:spPr bwMode="auto">
          <a:xfrm>
            <a:off x="616786" y="1448135"/>
            <a:ext cx="990471" cy="15243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诸侯国国都</a:t>
            </a:r>
          </a:p>
        </p:txBody>
      </p:sp>
      <p:sp>
        <p:nvSpPr>
          <p:cNvPr id="149" name="WordArt 109"/>
          <p:cNvSpPr>
            <a:spLocks noChangeArrowheads="1" noChangeShapeType="1" noTextEdit="1"/>
          </p:cNvSpPr>
          <p:nvPr/>
        </p:nvSpPr>
        <p:spPr bwMode="auto">
          <a:xfrm>
            <a:off x="616786" y="1829224"/>
            <a:ext cx="990471" cy="15243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诸侯国疆域</a:t>
            </a:r>
          </a:p>
        </p:txBody>
      </p:sp>
      <p:sp>
        <p:nvSpPr>
          <p:cNvPr id="150" name="WordArt 110"/>
          <p:cNvSpPr>
            <a:spLocks noChangeArrowheads="1" noChangeShapeType="1" noTextEdit="1"/>
          </p:cNvSpPr>
          <p:nvPr/>
        </p:nvSpPr>
        <p:spPr bwMode="auto">
          <a:xfrm>
            <a:off x="2413602" y="3358341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秦</a:t>
            </a:r>
          </a:p>
        </p:txBody>
      </p:sp>
      <p:sp>
        <p:nvSpPr>
          <p:cNvPr id="151" name="WordArt 111"/>
          <p:cNvSpPr>
            <a:spLocks noChangeArrowheads="1" noChangeShapeType="1" noTextEdit="1"/>
          </p:cNvSpPr>
          <p:nvPr/>
        </p:nvSpPr>
        <p:spPr bwMode="auto">
          <a:xfrm>
            <a:off x="3489787" y="4869991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楚</a:t>
            </a:r>
          </a:p>
        </p:txBody>
      </p:sp>
      <p:sp>
        <p:nvSpPr>
          <p:cNvPr id="152" name="WordArt 112"/>
          <p:cNvSpPr>
            <a:spLocks noChangeArrowheads="1" noChangeShapeType="1" noTextEdit="1"/>
          </p:cNvSpPr>
          <p:nvPr/>
        </p:nvSpPr>
        <p:spPr bwMode="auto">
          <a:xfrm>
            <a:off x="3777087" y="3933149"/>
            <a:ext cx="430156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韩</a:t>
            </a:r>
          </a:p>
        </p:txBody>
      </p:sp>
      <p:sp>
        <p:nvSpPr>
          <p:cNvPr id="153" name="WordArt 113"/>
          <p:cNvSpPr>
            <a:spLocks noChangeArrowheads="1" noChangeShapeType="1" noTextEdit="1"/>
          </p:cNvSpPr>
          <p:nvPr/>
        </p:nvSpPr>
        <p:spPr bwMode="auto">
          <a:xfrm>
            <a:off x="3992959" y="2061053"/>
            <a:ext cx="430156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赵</a:t>
            </a:r>
          </a:p>
        </p:txBody>
      </p:sp>
      <p:sp>
        <p:nvSpPr>
          <p:cNvPr id="154" name="WordArt 114"/>
          <p:cNvSpPr>
            <a:spLocks noChangeArrowheads="1" noChangeShapeType="1" noTextEdit="1"/>
          </p:cNvSpPr>
          <p:nvPr/>
        </p:nvSpPr>
        <p:spPr bwMode="auto">
          <a:xfrm>
            <a:off x="3658040" y="3145566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魏</a:t>
            </a:r>
          </a:p>
        </p:txBody>
      </p:sp>
      <p:sp>
        <p:nvSpPr>
          <p:cNvPr id="155" name="WordArt 115"/>
          <p:cNvSpPr>
            <a:spLocks noChangeArrowheads="1" noChangeShapeType="1" noTextEdit="1"/>
          </p:cNvSpPr>
          <p:nvPr/>
        </p:nvSpPr>
        <p:spPr bwMode="auto">
          <a:xfrm>
            <a:off x="4861209" y="1049581"/>
            <a:ext cx="430157" cy="36044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燕</a:t>
            </a:r>
          </a:p>
        </p:txBody>
      </p:sp>
      <p:sp>
        <p:nvSpPr>
          <p:cNvPr id="156" name="WordArt 116"/>
          <p:cNvSpPr>
            <a:spLocks noChangeArrowheads="1" noChangeShapeType="1" noTextEdit="1"/>
          </p:cNvSpPr>
          <p:nvPr/>
        </p:nvSpPr>
        <p:spPr bwMode="auto">
          <a:xfrm>
            <a:off x="5361206" y="2350045"/>
            <a:ext cx="430156" cy="3604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</a:ln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齐</a:t>
            </a:r>
          </a:p>
        </p:txBody>
      </p:sp>
      <p:sp>
        <p:nvSpPr>
          <p:cNvPr id="157" name="Text Box 117"/>
          <p:cNvSpPr txBox="1">
            <a:spLocks noChangeArrowheads="1"/>
          </p:cNvSpPr>
          <p:nvPr/>
        </p:nvSpPr>
        <p:spPr bwMode="auto">
          <a:xfrm>
            <a:off x="5424698" y="914612"/>
            <a:ext cx="1512690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乐毅改革</a:t>
            </a:r>
          </a:p>
        </p:txBody>
      </p:sp>
      <p:sp>
        <p:nvSpPr>
          <p:cNvPr id="158" name="Text Box 118"/>
          <p:cNvSpPr txBox="1">
            <a:spLocks noChangeArrowheads="1"/>
          </p:cNvSpPr>
          <p:nvPr/>
        </p:nvSpPr>
        <p:spPr bwMode="auto">
          <a:xfrm>
            <a:off x="1835828" y="1989599"/>
            <a:ext cx="2087291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胡服骑射改革</a:t>
            </a:r>
          </a:p>
        </p:txBody>
      </p:sp>
      <p:sp>
        <p:nvSpPr>
          <p:cNvPr id="159" name="Text Box 119"/>
          <p:cNvSpPr txBox="1">
            <a:spLocks noChangeArrowheads="1"/>
          </p:cNvSpPr>
          <p:nvPr/>
        </p:nvSpPr>
        <p:spPr bwMode="auto">
          <a:xfrm>
            <a:off x="5867552" y="2277003"/>
            <a:ext cx="1512691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邹忌改革</a:t>
            </a:r>
          </a:p>
        </p:txBody>
      </p:sp>
      <p:sp>
        <p:nvSpPr>
          <p:cNvPr id="160" name="Text Box 120"/>
          <p:cNvSpPr txBox="1">
            <a:spLocks noChangeArrowheads="1"/>
          </p:cNvSpPr>
          <p:nvPr/>
        </p:nvSpPr>
        <p:spPr bwMode="auto">
          <a:xfrm>
            <a:off x="4205657" y="2891508"/>
            <a:ext cx="1512690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李悝变法</a:t>
            </a:r>
          </a:p>
        </p:txBody>
      </p:sp>
      <p:sp>
        <p:nvSpPr>
          <p:cNvPr id="161" name="Text Box 121"/>
          <p:cNvSpPr txBox="1">
            <a:spLocks noChangeArrowheads="1"/>
          </p:cNvSpPr>
          <p:nvPr/>
        </p:nvSpPr>
        <p:spPr bwMode="auto">
          <a:xfrm>
            <a:off x="827897" y="3285299"/>
            <a:ext cx="1512690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商鞅变法</a:t>
            </a:r>
          </a:p>
        </p:txBody>
      </p:sp>
      <p:sp>
        <p:nvSpPr>
          <p:cNvPr id="162" name="Text Box 122"/>
          <p:cNvSpPr txBox="1">
            <a:spLocks noChangeArrowheads="1"/>
          </p:cNvSpPr>
          <p:nvPr/>
        </p:nvSpPr>
        <p:spPr bwMode="auto">
          <a:xfrm>
            <a:off x="4283433" y="3861695"/>
            <a:ext cx="1728563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申不害变法</a:t>
            </a:r>
          </a:p>
        </p:txBody>
      </p:sp>
      <p:sp>
        <p:nvSpPr>
          <p:cNvPr id="163" name="Text Box 123"/>
          <p:cNvSpPr txBox="1">
            <a:spLocks noChangeArrowheads="1"/>
          </p:cNvSpPr>
          <p:nvPr/>
        </p:nvSpPr>
        <p:spPr bwMode="auto">
          <a:xfrm>
            <a:off x="3994546" y="4798536"/>
            <a:ext cx="1512691" cy="46683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40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吴起变法</a:t>
            </a:r>
          </a:p>
        </p:txBody>
      </p:sp>
      <p:sp>
        <p:nvSpPr>
          <p:cNvPr id="164" name="Rectangle 132"/>
          <p:cNvSpPr>
            <a:spLocks noChangeArrowheads="1"/>
          </p:cNvSpPr>
          <p:nvPr/>
        </p:nvSpPr>
        <p:spPr bwMode="auto">
          <a:xfrm>
            <a:off x="845356" y="228653"/>
            <a:ext cx="4799975" cy="457306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FF3300"/>
            </a:solidFill>
            <a:miter lim="800000"/>
          </a:ln>
          <a:effectLst>
            <a:outerShdw dist="35921" dir="2700000" sy="50000" kx="2115830" algn="bl" rotWithShape="0">
              <a:srgbClr val="C0C0C0">
                <a:alpha val="79999"/>
              </a:srgbClr>
            </a:outerShdw>
          </a:effec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5" name="WordArt 134"/>
          <p:cNvSpPr>
            <a:spLocks noChangeArrowheads="1" noChangeShapeType="1" noTextEdit="1"/>
          </p:cNvSpPr>
          <p:nvPr/>
        </p:nvSpPr>
        <p:spPr bwMode="auto">
          <a:xfrm>
            <a:off x="981864" y="304870"/>
            <a:ext cx="4530135" cy="30487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</a:ln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  <a:cs typeface="+mn-ea"/>
              </a:rPr>
              <a:t>七 雄 与 战 国 时 期 的战 国 变 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5">
      <p:transition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2" presetID="3" presetClass="exit" presetSubtype="5" fill="hold" grpId="1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5001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7001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7002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7003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  <p:cond evt="onBegin" delay="0">
                          <p:tn val="71"/>
                        </p:cond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" presetClass="exit" presetSubtype="5" fill="hold" grpId="0" nodeType="afterEffect"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withGroup">
                            <p:stCondLst>
                              <p:cond delay="1001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withGroup">
                            <p:stCondLst>
                              <p:cond delay="3001"/>
                            </p:stCondLst>
                            <p:childTnLst>
                              <p:par>
                                <p:cTn id="87" presetID="1" presetClass="emph" presetSubtype="2" fill="hold" nodeType="afterEffect"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  <p:cond evt="onBegin" delay="0">
                          <p:tn val="92"/>
                        </p:cond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2" fill="hold" nodeType="afterEffect"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  <p:cond evt="onBegin" delay="0">
                          <p:tn val="101"/>
                        </p:cond>
                      </p:stCondLst>
                      <p:childTnLst>
                        <p:par>
                          <p:cTn id="10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  <p:cond evt="onBegin" delay="0">
                          <p:tn val="110"/>
                        </p:cond>
                      </p:stCondLst>
                      <p:childTnLst>
                        <p:par>
                          <p:cTn id="1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4" presetID="23" presetClass="entr" presetSubtype="32" fill="hold" grpId="0" nodeType="afterEffect"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  <p:cond evt="onBegin" delay="0">
                          <p:tn val="147"/>
                        </p:cond>
                      </p:stCondLst>
                      <p:childTnLst>
                        <p:par>
                          <p:cTn id="1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  <p:cond evt="onBegin" delay="0">
                          <p:tn val="154"/>
                        </p:cond>
                      </p:stCondLst>
                      <p:childTnLst>
                        <p:par>
                          <p:cTn id="1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  <p:cond evt="onBegin" delay="0">
                          <p:tn val="161"/>
                        </p:cond>
                      </p:stCondLst>
                      <p:childTnLst>
                        <p:par>
                          <p:cTn id="1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  <p:cond evt="onBegin" delay="0">
                          <p:tn val="168"/>
                        </p:cond>
                      </p:stCondLst>
                      <p:childTnLst>
                        <p:par>
                          <p:cTn id="1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  <p:cond evt="onBegin" delay="0">
                          <p:tn val="175"/>
                        </p:cond>
                      </p:stCondLst>
                      <p:childTnLst>
                        <p:par>
                          <p:cTn id="1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  <p:cond evt="onBegin" delay="0">
                          <p:tn val="182"/>
                        </p:cond>
                      </p:stCondLst>
                      <p:childTnLst>
                        <p:par>
                          <p:cTn id="1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 nodeType="clickPar">
                      <p:stCondLst>
                        <p:cond delay="indefinite"/>
                        <p:cond evt="onBegin" delay="0">
                          <p:tn val="189"/>
                        </p:cond>
                      </p:stCondLst>
                      <p:childTnLst>
                        <p:par>
                          <p:cTn id="19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58" grpId="0"/>
      <p:bldP spid="60" grpId="0"/>
      <p:bldP spid="74" grpId="0"/>
      <p:bldP spid="79" grpId="0"/>
      <p:bldP spid="80" grpId="0"/>
      <p:bldP spid="81" grpId="0"/>
      <p:bldP spid="110" grpId="0"/>
      <p:bldP spid="110" grpId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/>
      <p:bldP spid="116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对角圆角矩形 24"/>
          <p:cNvSpPr/>
          <p:nvPr/>
        </p:nvSpPr>
        <p:spPr bwMode="auto">
          <a:xfrm>
            <a:off x="5044419" y="2765431"/>
            <a:ext cx="6145365" cy="3775949"/>
          </a:xfrm>
          <a:prstGeom prst="round2DiagRect">
            <a:avLst/>
          </a:prstGeom>
          <a:blipFill dpi="0" rotWithShape="1">
            <a:blip r:embed="rId2" cstate="print">
              <a:alphaModFix amt="2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人物扫描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商鞅出生于卫国，原名公孙鞅，后因功被秦国封于商，因而被称为商鞅。他“少好刑名之学”，在魏国手下做过官。入秦后，以强国之术说动秦孝公，主持变法。变法损害了旧贵族的利益，秦孝公死后，商鞅遭诬陷被车裂而死。</a:t>
            </a:r>
          </a:p>
        </p:txBody>
      </p:sp>
      <p:pic>
        <p:nvPicPr>
          <p:cNvPr id="22536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550" y="2781722"/>
            <a:ext cx="3341466" cy="3780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478582" y="693490"/>
            <a:ext cx="8011087" cy="5849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在各国变法中，秦国的商鞅变法成效最大。</a:t>
            </a:r>
            <a:endParaRPr lang="zh-CN" altLang="en-US" sz="3200" dirty="0"/>
          </a:p>
        </p:txBody>
      </p:sp>
      <p:sp>
        <p:nvSpPr>
          <p:cNvPr id="8" name="文本框 7"/>
          <p:cNvSpPr txBox="1"/>
          <p:nvPr/>
        </p:nvSpPr>
        <p:spPr>
          <a:xfrm>
            <a:off x="550590" y="1989634"/>
            <a:ext cx="7330121" cy="579254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公元前</a:t>
            </a:r>
            <a:r>
              <a:rPr lang="en-US" altLang="zh-CN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356</a:t>
            </a:r>
            <a:r>
              <a:rPr lang="zh-CN" altLang="en-US" sz="32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年，秦孝公任用商鞅主持变法</a:t>
            </a:r>
            <a:endParaRPr lang="zh-CN" altLang="en-US" sz="320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ext Box 2"/>
          <p:cNvSpPr txBox="1">
            <a:spLocks noChangeArrowheads="1"/>
          </p:cNvSpPr>
          <p:nvPr/>
        </p:nvSpPr>
        <p:spPr bwMode="auto">
          <a:xfrm>
            <a:off x="4846536" y="4366637"/>
            <a:ext cx="7104726" cy="2341293"/>
          </a:xfrm>
          <a:prstGeom prst="rect">
            <a:avLst/>
          </a:prstGeom>
          <a:solidFill>
            <a:srgbClr val="FFFF99">
              <a:alpha val="70195"/>
            </a:srgbClr>
          </a:solidFill>
          <a:ln w="9525">
            <a:solidFill>
              <a:schemeClr val="accent1"/>
            </a:solidFill>
            <a:miter lim="800000"/>
          </a:ln>
        </p:spPr>
        <p:txBody>
          <a:bodyPr lIns="108850" tIns="54425" rIns="108850" bIns="54425">
            <a:spAutoFit/>
          </a:bodyPr>
          <a:lstStyle/>
          <a:p>
            <a:pPr algn="l"/>
            <a:r>
              <a:rPr lang="zh-CN" altLang="en-US" sz="2900" dirty="0" smtClean="0">
                <a:solidFill>
                  <a:srgbClr val="660033"/>
                </a:solidFill>
                <a:latin typeface="迷你简超粗圆" pitchFamily="2" charset="-122"/>
                <a:ea typeface="迷你简超粗圆" pitchFamily="2" charset="-122"/>
              </a:rPr>
              <a:t>商</a:t>
            </a:r>
            <a:r>
              <a:rPr lang="zh-CN" altLang="en-US" sz="2900" dirty="0">
                <a:solidFill>
                  <a:srgbClr val="660033"/>
                </a:solidFill>
                <a:latin typeface="迷你简超粗圆" pitchFamily="2" charset="-122"/>
                <a:ea typeface="迷你简超粗圆" pitchFamily="2" charset="-122"/>
              </a:rPr>
              <a:t>鞅，年轻时好学，熟悉变法理论和实践，听说秦孝公求贤若渴，于是他发奋图强，投奔秦国，得到秦孝公的赏识，公元前</a:t>
            </a:r>
            <a:r>
              <a:rPr lang="en-US" altLang="zh-CN" sz="2900" dirty="0">
                <a:solidFill>
                  <a:srgbClr val="660033"/>
                </a:solidFill>
                <a:latin typeface="迷你简超粗圆" pitchFamily="2" charset="-122"/>
                <a:ea typeface="迷你简超粗圆" pitchFamily="2" charset="-122"/>
              </a:rPr>
              <a:t>356</a:t>
            </a:r>
            <a:r>
              <a:rPr lang="zh-CN" altLang="en-US" sz="2900" dirty="0">
                <a:solidFill>
                  <a:srgbClr val="660033"/>
                </a:solidFill>
                <a:latin typeface="迷你简超粗圆" pitchFamily="2" charset="-122"/>
                <a:ea typeface="迷你简超粗圆" pitchFamily="2" charset="-122"/>
              </a:rPr>
              <a:t>年，秦孝公任命商鞅为左庶长，开始推行变法。</a:t>
            </a:r>
          </a:p>
        </p:txBody>
      </p:sp>
      <p:pic>
        <p:nvPicPr>
          <p:cNvPr id="19149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2E6CD"/>
              </a:clrFrom>
              <a:clrTo>
                <a:srgbClr val="E2E6CD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789415" y="3501249"/>
            <a:ext cx="3335432" cy="273589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91492" name="Text Box 4"/>
          <p:cNvSpPr txBox="1">
            <a:spLocks noChangeArrowheads="1"/>
          </p:cNvSpPr>
          <p:nvPr/>
        </p:nvSpPr>
        <p:spPr bwMode="auto">
          <a:xfrm>
            <a:off x="239153" y="6277047"/>
            <a:ext cx="3855437" cy="433078"/>
          </a:xfrm>
          <a:prstGeom prst="rect">
            <a:avLst/>
          </a:prstGeom>
          <a:solidFill>
            <a:srgbClr val="969696">
              <a:alpha val="79999"/>
            </a:srgbClr>
          </a:solidFill>
          <a:ln w="12700" cap="sq" algn="ctr">
            <a:solidFill>
              <a:schemeClr val="hlink"/>
            </a:solidFill>
            <a:miter lim="800000"/>
          </a:ln>
        </p:spPr>
        <p:txBody>
          <a:bodyPr wrap="none" lIns="108850" tIns="54425" rIns="108850" bIns="54425" anchor="ctr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商鞅（约公元前</a:t>
            </a:r>
            <a:r>
              <a:rPr lang="en-US" altLang="zh-CN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390~</a:t>
            </a: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前</a:t>
            </a:r>
            <a:r>
              <a:rPr lang="en-US" altLang="zh-CN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338</a:t>
            </a: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年）</a:t>
            </a:r>
          </a:p>
        </p:txBody>
      </p:sp>
      <p:sp>
        <p:nvSpPr>
          <p:cNvPr id="191496" name="Rectangle 8"/>
          <p:cNvSpPr>
            <a:spLocks noChangeArrowheads="1"/>
          </p:cNvSpPr>
          <p:nvPr/>
        </p:nvSpPr>
        <p:spPr bwMode="auto">
          <a:xfrm>
            <a:off x="334390" y="3252158"/>
            <a:ext cx="3291180" cy="433078"/>
          </a:xfrm>
          <a:prstGeom prst="rect">
            <a:avLst/>
          </a:prstGeom>
          <a:solidFill>
            <a:srgbClr val="969696">
              <a:alpha val="79999"/>
            </a:srgbClr>
          </a:solidFill>
          <a:ln w="12700" cap="sq">
            <a:solidFill>
              <a:schemeClr val="hlink"/>
            </a:solidFill>
            <a:miter lim="800000"/>
            <a:headEnd type="none" w="sm" len="sm"/>
            <a:tailEnd type="none" w="sm" len="sm"/>
          </a:ln>
        </p:spPr>
        <p:txBody>
          <a:bodyPr wrap="none" lIns="108850" tIns="54425" rIns="108850" bIns="54425" anchor="ctr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秦孝公（前</a:t>
            </a:r>
            <a:r>
              <a:rPr lang="en-US" altLang="zh-CN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381</a:t>
            </a:r>
            <a:r>
              <a:rPr lang="en-US" altLang="zh-CN" dirty="0">
                <a:solidFill>
                  <a:srgbClr val="800000"/>
                </a:solidFill>
                <a:ea typeface="迷你简超粗圆" pitchFamily="2" charset="-122"/>
              </a:rPr>
              <a:t>—</a:t>
            </a: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前</a:t>
            </a:r>
            <a:r>
              <a:rPr lang="en-US" altLang="zh-CN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338</a:t>
            </a:r>
            <a:r>
              <a:rPr lang="zh-CN" altLang="en-US" dirty="0">
                <a:solidFill>
                  <a:srgbClr val="800000"/>
                </a:solidFill>
                <a:latin typeface="迷你简超粗圆" pitchFamily="2" charset="-122"/>
                <a:ea typeface="迷你简超粗圆" pitchFamily="2" charset="-122"/>
              </a:rPr>
              <a:t>） </a:t>
            </a:r>
          </a:p>
        </p:txBody>
      </p:sp>
      <p:pic>
        <p:nvPicPr>
          <p:cNvPr id="191497" name="Picture 9" descr="013000000891051216641202172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4"/>
              </a:clrFrom>
              <a:clrTo>
                <a:srgbClr val="F6F6F4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05287" y="1262355"/>
            <a:ext cx="2539669" cy="190544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1498" name="Picture 10" descr="未命名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270878" y="1341749"/>
            <a:ext cx="3991514" cy="282164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1499" name="Picture 11" descr="xin_5212050509297032853422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DCA"/>
              </a:clrFrom>
              <a:clrTo>
                <a:srgbClr val="FFFDCA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302604" y="1341749"/>
            <a:ext cx="3887810" cy="291691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1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1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9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 animBg="1"/>
      <p:bldP spid="191492" grpId="0" animBg="1"/>
      <p:bldP spid="19149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4"/>
          <p:cNvSpPr txBox="1">
            <a:spLocks noChangeArrowheads="1"/>
          </p:cNvSpPr>
          <p:nvPr/>
        </p:nvSpPr>
        <p:spPr bwMode="auto">
          <a:xfrm>
            <a:off x="69842" y="39697"/>
            <a:ext cx="7392554" cy="6414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Tahoma" panose="020B0604030504040204" pitchFamily="34" charset="0"/>
                <a:ea typeface="隶书" panose="02010509060101010101" pitchFamily="1" charset="-122"/>
              </a:rPr>
              <a:t>商鞅变法内容及影响</a:t>
            </a:r>
          </a:p>
        </p:txBody>
      </p:sp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190475" y="908262"/>
          <a:ext cx="8829583" cy="5813185"/>
        </p:xfrm>
        <a:graphic>
          <a:graphicData uri="http://schemas.openxmlformats.org/drawingml/2006/table">
            <a:tbl>
              <a:tblPr/>
              <a:tblGrid>
                <a:gridCol w="965074"/>
                <a:gridCol w="7864509"/>
              </a:tblGrid>
              <a:tr h="59227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zh-CN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政治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1.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建立县制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，由国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君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直接派官吏管理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27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2.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废除贵族的世袭特权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（世卿世禄）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6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3.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改革户籍制度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，加强对人民的管理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8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4.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严明法度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，禁止私斗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687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zh-CN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经济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1.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废除井田制，允许自由买卖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54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2.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鼓励耕织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，生产粮食、布帛多的人可免除徭役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27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3.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统一度量衡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zh-CN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军事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奖励军功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anose="02030602050306030303" pitchFamily="18" charset="0"/>
                          <a:ea typeface="宋体" panose="02010600030101010101" pitchFamily="2" charset="-122"/>
                        </a:rPr>
                        <a:t>，对有军功者授予爵位并赏赐土地</a:t>
                      </a:r>
                    </a:p>
                  </a:txBody>
                  <a:tcPr marL="121904" marR="121904"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士兵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139027" y="3714090"/>
            <a:ext cx="2057434" cy="198861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7" name="Picture 5" descr="农民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334028" y="3712578"/>
            <a:ext cx="1951615" cy="198861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8" name="Picture 6" descr="官吏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91462" y="3712578"/>
            <a:ext cx="1987896" cy="198559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" name="Picture 7" descr="地主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013566" y="3712578"/>
            <a:ext cx="1919869" cy="198861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2424751" y="5701193"/>
            <a:ext cx="1027961" cy="5608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50" b="1">
                <a:solidFill>
                  <a:srgbClr val="663300"/>
                </a:solidFill>
                <a:ea typeface="迷你简白棋" pitchFamily="2" charset="-122"/>
              </a:rPr>
              <a:t>地主</a:t>
            </a: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6745212" y="5701193"/>
            <a:ext cx="959934" cy="1030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50" b="1">
                <a:solidFill>
                  <a:srgbClr val="663300"/>
                </a:solidFill>
                <a:ea typeface="迷你简白棋" pitchFamily="2" charset="-122"/>
              </a:rPr>
              <a:t>农民</a:t>
            </a: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4619751" y="5701193"/>
            <a:ext cx="959934" cy="10302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50" b="1">
                <a:solidFill>
                  <a:srgbClr val="663300"/>
                </a:solidFill>
                <a:ea typeface="迷你简白棋" pitchFamily="2" charset="-122"/>
              </a:rPr>
              <a:t>士兵</a:t>
            </a: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8665081" y="5701193"/>
            <a:ext cx="1439146" cy="5608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50" b="1">
                <a:solidFill>
                  <a:srgbClr val="663300"/>
                </a:solidFill>
                <a:ea typeface="迷你简白棋" pitchFamily="2" charset="-122"/>
              </a:rPr>
              <a:t>贵族</a:t>
            </a:r>
          </a:p>
        </p:txBody>
      </p:sp>
      <p:pic>
        <p:nvPicPr>
          <p:cNvPr id="37" name="Picture 19" descr="u=3483226562,3796162391&amp;fm=0&amp;gp=0"/>
          <p:cNvPicPr>
            <a:picLocks noChangeAspect="1" noChangeArrowheads="1" noCrop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424750" y="2374233"/>
            <a:ext cx="1052149" cy="127029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8" name="Picture 20" descr="u=3483226562,3796162391&amp;fm=0&amp;gp=0"/>
          <p:cNvPicPr>
            <a:picLocks noChangeAspect="1" noChangeArrowheads="1" noCrop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619751" y="2374233"/>
            <a:ext cx="1052149" cy="127029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9" name="Picture 21" descr="u=3483226562,3796162391&amp;fm=0&amp;gp=0"/>
          <p:cNvPicPr>
            <a:picLocks noChangeAspect="1" noChangeArrowheads="1" noCrop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813238" y="2340963"/>
            <a:ext cx="1052149" cy="127029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0" name="Picture 22" descr="u=290481948,280052825&amp;fm=0&amp;gp=0"/>
          <p:cNvPicPr>
            <a:picLocks noChangeAspect="1" noChangeArrowheads="1" noCrop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904959" y="2340963"/>
            <a:ext cx="1015868" cy="127029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2" name="圆角矩形 41"/>
          <p:cNvSpPr/>
          <p:nvPr/>
        </p:nvSpPr>
        <p:spPr>
          <a:xfrm>
            <a:off x="2013299" y="553197"/>
            <a:ext cx="8095253" cy="102077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15"/>
          </a:p>
        </p:txBody>
      </p:sp>
      <p:pic>
        <p:nvPicPr>
          <p:cNvPr id="41" name="图片 40" descr="2013011222153650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296"/>
          <a:stretch>
            <a:fillRect/>
          </a:stretch>
        </p:blipFill>
        <p:spPr>
          <a:xfrm>
            <a:off x="8679887" y="144523"/>
            <a:ext cx="1428574" cy="142909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9810046" y="598836"/>
            <a:ext cx="402538" cy="3556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15" b="1" smtClean="0">
                <a:solidFill>
                  <a:srgbClr val="7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</a:t>
            </a:r>
            <a:endParaRPr lang="zh-CN" altLang="en-US" sz="1715" b="1">
              <a:solidFill>
                <a:srgbClr val="7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920441" y="951603"/>
            <a:ext cx="402538" cy="3556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15" b="1" smtClean="0">
                <a:solidFill>
                  <a:srgbClr val="7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脑</a:t>
            </a:r>
            <a:endParaRPr lang="zh-CN" altLang="en-US" sz="1715" b="1">
              <a:solidFill>
                <a:srgbClr val="7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810046" y="1291863"/>
            <a:ext cx="402538" cy="3556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15" b="1" smtClean="0">
                <a:solidFill>
                  <a:srgbClr val="7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筋</a:t>
            </a:r>
            <a:endParaRPr lang="zh-CN" altLang="en-US" sz="1715" b="1">
              <a:solidFill>
                <a:srgbClr val="7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2090489" y="665709"/>
            <a:ext cx="6574426" cy="7952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85" b="1" smtClean="0">
                <a:latin typeface="黑体" panose="02010609060101010101" pitchFamily="49" charset="-122"/>
                <a:ea typeface="黑体" panose="02010609060101010101" pitchFamily="49" charset="-122"/>
              </a:rPr>
              <a:t>    请</a:t>
            </a:r>
            <a:r>
              <a:rPr lang="zh-CN" altLang="en-US" sz="2285" b="1">
                <a:latin typeface="黑体" panose="02010609060101010101" pitchFamily="49" charset="-122"/>
                <a:ea typeface="黑体" panose="02010609060101010101" pitchFamily="49" charset="-122"/>
              </a:rPr>
              <a:t>同学们分别代表四个不同的阶层，谈一谈商鞅变法给你们造成的影响。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:p15="http://schemas.microsoft.com/office/powerpoint/2012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4" grpId="0"/>
      <p:bldP spid="34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4"/>
          <p:cNvGrpSpPr/>
          <p:nvPr/>
        </p:nvGrpSpPr>
        <p:grpSpPr>
          <a:xfrm>
            <a:off x="8759502" y="693490"/>
            <a:ext cx="1792583" cy="1092453"/>
            <a:chOff x="4181" y="1598"/>
            <a:chExt cx="847" cy="688"/>
          </a:xfrm>
        </p:grpSpPr>
        <p:grpSp>
          <p:nvGrpSpPr>
            <p:cNvPr id="3" name="Group 135"/>
            <p:cNvGrpSpPr/>
            <p:nvPr/>
          </p:nvGrpSpPr>
          <p:grpSpPr>
            <a:xfrm>
              <a:off x="4181" y="1598"/>
              <a:ext cx="847" cy="688"/>
              <a:chOff x="2789" y="1735"/>
              <a:chExt cx="847" cy="688"/>
            </a:xfrm>
          </p:grpSpPr>
          <p:sp>
            <p:nvSpPr>
              <p:cNvPr id="47171" name="Oval 136"/>
              <p:cNvSpPr>
                <a:spLocks noChangeArrowheads="1"/>
              </p:cNvSpPr>
              <p:nvPr/>
            </p:nvSpPr>
            <p:spPr bwMode="gray">
              <a:xfrm>
                <a:off x="2789" y="1840"/>
                <a:ext cx="123" cy="47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83A6A7"/>
                  </a:gs>
                  <a:gs pos="100000">
                    <a:srgbClr val="FFFFFF"/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wrap="none"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72" name="Oval 137"/>
              <p:cNvSpPr>
                <a:spLocks noChangeArrowheads="1"/>
              </p:cNvSpPr>
              <p:nvPr/>
            </p:nvSpPr>
            <p:spPr bwMode="gray">
              <a:xfrm>
                <a:off x="2789" y="1840"/>
                <a:ext cx="123" cy="477"/>
              </a:xfrm>
              <a:prstGeom prst="ellipse">
                <a:avLst/>
              </a:prstGeom>
              <a:gradFill rotWithShape="1">
                <a:gsLst>
                  <a:gs pos="0">
                    <a:srgbClr val="83A6A7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wrap="none"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73" name="Oval 138"/>
              <p:cNvSpPr>
                <a:spLocks noChangeArrowheads="1"/>
              </p:cNvSpPr>
              <p:nvPr/>
            </p:nvSpPr>
            <p:spPr bwMode="gray">
              <a:xfrm>
                <a:off x="2849" y="1840"/>
                <a:ext cx="787" cy="477"/>
              </a:xfrm>
              <a:prstGeom prst="ellipse">
                <a:avLst/>
              </a:prstGeom>
              <a:gradFill rotWithShape="1">
                <a:gsLst>
                  <a:gs pos="0">
                    <a:srgbClr val="475A5A"/>
                  </a:gs>
                  <a:gs pos="50000">
                    <a:srgbClr val="83A6A7"/>
                  </a:gs>
                  <a:gs pos="100000">
                    <a:srgbClr val="475A5A"/>
                  </a:gs>
                </a:gsLst>
                <a:lin ang="18900000" scaled="1"/>
              </a:gra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74" name="Oval 139"/>
              <p:cNvSpPr>
                <a:spLocks noChangeArrowheads="1"/>
              </p:cNvSpPr>
              <p:nvPr/>
            </p:nvSpPr>
            <p:spPr bwMode="gray">
              <a:xfrm>
                <a:off x="2849" y="1842"/>
                <a:ext cx="787" cy="477"/>
              </a:xfrm>
              <a:prstGeom prst="ellipse">
                <a:avLst/>
              </a:prstGeom>
              <a:gradFill rotWithShape="1">
                <a:gsLst>
                  <a:gs pos="0">
                    <a:srgbClr val="53696A"/>
                  </a:gs>
                  <a:gs pos="100000">
                    <a:srgbClr val="83A6A7">
                      <a:alpha val="0"/>
                    </a:srgbClr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75" name="Oval 140"/>
              <p:cNvSpPr>
                <a:spLocks noChangeArrowheads="1"/>
              </p:cNvSpPr>
              <p:nvPr/>
            </p:nvSpPr>
            <p:spPr bwMode="gray">
              <a:xfrm>
                <a:off x="2888" y="1840"/>
                <a:ext cx="709" cy="477"/>
              </a:xfrm>
              <a:prstGeom prst="ellipse">
                <a:avLst/>
              </a:prstGeom>
              <a:solidFill>
                <a:srgbClr val="000000"/>
              </a:soli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grpSp>
            <p:nvGrpSpPr>
              <p:cNvPr id="4" name="Group 141"/>
              <p:cNvGrpSpPr/>
              <p:nvPr/>
            </p:nvGrpSpPr>
            <p:grpSpPr>
              <a:xfrm>
                <a:off x="2899" y="1735"/>
                <a:ext cx="687" cy="688"/>
                <a:chOff x="4166" y="1706"/>
                <a:chExt cx="1252" cy="1252"/>
              </a:xfrm>
            </p:grpSpPr>
            <p:sp>
              <p:nvSpPr>
                <p:cNvPr id="47177" name="Oval 142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78" name="Oval 143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79" name="Oval 144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80" name="Oval 145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</p:grpSp>
        </p:grpSp>
        <p:sp>
          <p:nvSpPr>
            <p:cNvPr id="47170" name="Text Box 146"/>
            <p:cNvSpPr txBox="1">
              <a:spLocks noChangeArrowheads="1"/>
            </p:cNvSpPr>
            <p:nvPr/>
          </p:nvSpPr>
          <p:spPr bwMode="gray">
            <a:xfrm>
              <a:off x="4409" y="1815"/>
              <a:ext cx="380" cy="29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a typeface="宋体" pitchFamily="2" charset="-122"/>
                </a:rPr>
                <a:t>贵族</a:t>
              </a:r>
            </a:p>
          </p:txBody>
        </p:sp>
      </p:grpSp>
      <p:grpSp>
        <p:nvGrpSpPr>
          <p:cNvPr id="5" name="Group 147"/>
          <p:cNvGrpSpPr/>
          <p:nvPr/>
        </p:nvGrpSpPr>
        <p:grpSpPr>
          <a:xfrm>
            <a:off x="766614" y="693490"/>
            <a:ext cx="1786234" cy="1092453"/>
            <a:chOff x="521" y="1775"/>
            <a:chExt cx="844" cy="688"/>
          </a:xfrm>
        </p:grpSpPr>
        <p:grpSp>
          <p:nvGrpSpPr>
            <p:cNvPr id="6" name="Group 148"/>
            <p:cNvGrpSpPr/>
            <p:nvPr/>
          </p:nvGrpSpPr>
          <p:grpSpPr>
            <a:xfrm>
              <a:off x="521" y="1775"/>
              <a:ext cx="844" cy="688"/>
              <a:chOff x="2832" y="1842"/>
              <a:chExt cx="844" cy="688"/>
            </a:xfrm>
          </p:grpSpPr>
          <p:sp>
            <p:nvSpPr>
              <p:cNvPr id="47159" name="Oval 149"/>
              <p:cNvSpPr>
                <a:spLocks noChangeArrowheads="1"/>
              </p:cNvSpPr>
              <p:nvPr/>
            </p:nvSpPr>
            <p:spPr bwMode="gray">
              <a:xfrm>
                <a:off x="2832" y="1943"/>
                <a:ext cx="123" cy="47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3965E1"/>
                  </a:gs>
                  <a:gs pos="100000">
                    <a:srgbClr val="FFFFFF"/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wrap="none"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60" name="Oval 150"/>
              <p:cNvSpPr>
                <a:spLocks noChangeArrowheads="1"/>
              </p:cNvSpPr>
              <p:nvPr/>
            </p:nvSpPr>
            <p:spPr bwMode="gray">
              <a:xfrm>
                <a:off x="2832" y="1943"/>
                <a:ext cx="123" cy="477"/>
              </a:xfrm>
              <a:prstGeom prst="ellipse">
                <a:avLst/>
              </a:prstGeom>
              <a:gradFill rotWithShape="1">
                <a:gsLst>
                  <a:gs pos="0">
                    <a:srgbClr val="3965E1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wrap="none"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61" name="Oval 151"/>
              <p:cNvSpPr>
                <a:spLocks noChangeArrowheads="1"/>
              </p:cNvSpPr>
              <p:nvPr/>
            </p:nvSpPr>
            <p:spPr bwMode="gray">
              <a:xfrm>
                <a:off x="2889" y="1944"/>
                <a:ext cx="787" cy="477"/>
              </a:xfrm>
              <a:prstGeom prst="ellipse">
                <a:avLst/>
              </a:prstGeom>
              <a:gradFill rotWithShape="1">
                <a:gsLst>
                  <a:gs pos="0">
                    <a:srgbClr val="1F377A"/>
                  </a:gs>
                  <a:gs pos="50000">
                    <a:srgbClr val="3965E1"/>
                  </a:gs>
                  <a:gs pos="100000">
                    <a:srgbClr val="1F377A"/>
                  </a:gs>
                </a:gsLst>
                <a:lin ang="18900000" scaled="1"/>
              </a:gra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62" name="Oval 152"/>
              <p:cNvSpPr>
                <a:spLocks noChangeArrowheads="1"/>
              </p:cNvSpPr>
              <p:nvPr/>
            </p:nvSpPr>
            <p:spPr bwMode="gray">
              <a:xfrm>
                <a:off x="2889" y="1950"/>
                <a:ext cx="787" cy="477"/>
              </a:xfrm>
              <a:prstGeom prst="ellipse">
                <a:avLst/>
              </a:prstGeom>
              <a:gradFill rotWithShape="1">
                <a:gsLst>
                  <a:gs pos="0">
                    <a:srgbClr val="264396"/>
                  </a:gs>
                  <a:gs pos="100000">
                    <a:srgbClr val="3965E1">
                      <a:alpha val="0"/>
                    </a:srgbClr>
                  </a:gs>
                </a:gsLst>
                <a:lin ang="2700000" scaled="1"/>
              </a:gra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63" name="Oval 153"/>
              <p:cNvSpPr>
                <a:spLocks noChangeArrowheads="1"/>
              </p:cNvSpPr>
              <p:nvPr/>
            </p:nvSpPr>
            <p:spPr bwMode="gray">
              <a:xfrm>
                <a:off x="2928" y="1949"/>
                <a:ext cx="709" cy="477"/>
              </a:xfrm>
              <a:prstGeom prst="ellipse">
                <a:avLst/>
              </a:prstGeom>
              <a:gradFill rotWithShape="1">
                <a:gsLst>
                  <a:gs pos="0">
                    <a:srgbClr val="3965E1"/>
                  </a:gs>
                  <a:gs pos="100000">
                    <a:srgbClr val="03060D"/>
                  </a:gs>
                </a:gsLst>
                <a:lin ang="5400000" scaled="1"/>
              </a:gradFill>
              <a:ln w="38100" algn="ctr">
                <a:noFill/>
                <a:round/>
              </a:ln>
            </p:spPr>
            <p:txBody>
              <a:bodyPr anchor="ctr">
                <a:spAutoFit/>
              </a:bodyPr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grpSp>
            <p:nvGrpSpPr>
              <p:cNvPr id="7" name="Group 154"/>
              <p:cNvGrpSpPr/>
              <p:nvPr/>
            </p:nvGrpSpPr>
            <p:grpSpPr>
              <a:xfrm>
                <a:off x="2946" y="1842"/>
                <a:ext cx="687" cy="688"/>
                <a:chOff x="4166" y="1706"/>
                <a:chExt cx="1252" cy="1252"/>
              </a:xfrm>
            </p:grpSpPr>
            <p:sp>
              <p:nvSpPr>
                <p:cNvPr id="47165" name="Oval 155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66" name="Oval 156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67" name="Oval 157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  <p:sp>
              <p:nvSpPr>
                <p:cNvPr id="47168" name="Oval 158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</p:spPr>
              <p:txBody>
                <a:bodyPr vert="eaVert" wrap="none" anchor="ctr"/>
                <a:lstStyle/>
                <a:p>
                  <a:pPr eaLnBrk="0" hangingPunct="0">
                    <a:spcBef>
                      <a:spcPct val="0"/>
                    </a:spcBef>
                  </a:pPr>
                  <a:endParaRPr lang="zh-CN" altLang="en-US" sz="2900" dirty="0">
                    <a:latin typeface="Times New Roman" panose="02020603050405020304" pitchFamily="18" charset="0"/>
                    <a:ea typeface="宋体" pitchFamily="2" charset="-122"/>
                  </a:endParaRPr>
                </a:p>
              </p:txBody>
            </p:sp>
          </p:grpSp>
        </p:grpSp>
        <p:sp>
          <p:nvSpPr>
            <p:cNvPr id="47158" name="Text Box 159"/>
            <p:cNvSpPr txBox="1">
              <a:spLocks noChangeArrowheads="1"/>
            </p:cNvSpPr>
            <p:nvPr/>
          </p:nvSpPr>
          <p:spPr bwMode="gray">
            <a:xfrm>
              <a:off x="747" y="1983"/>
              <a:ext cx="380" cy="29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a typeface="宋体" pitchFamily="2" charset="-122"/>
                </a:rPr>
                <a:t>地主</a:t>
              </a:r>
            </a:p>
          </p:txBody>
        </p:sp>
      </p:grpSp>
      <p:grpSp>
        <p:nvGrpSpPr>
          <p:cNvPr id="12" name="Group 178"/>
          <p:cNvGrpSpPr/>
          <p:nvPr/>
        </p:nvGrpSpPr>
        <p:grpSpPr>
          <a:xfrm>
            <a:off x="6023198" y="549474"/>
            <a:ext cx="1826446" cy="1165495"/>
            <a:chOff x="852" y="1776"/>
            <a:chExt cx="863" cy="734"/>
          </a:xfrm>
        </p:grpSpPr>
        <p:sp>
          <p:nvSpPr>
            <p:cNvPr id="47131" name="Oval 179"/>
            <p:cNvSpPr>
              <a:spLocks noChangeArrowheads="1"/>
            </p:cNvSpPr>
            <p:nvPr/>
          </p:nvSpPr>
          <p:spPr bwMode="gray">
            <a:xfrm>
              <a:off x="864" y="1922"/>
              <a:ext cx="123" cy="47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FF6699"/>
                </a:gs>
                <a:gs pos="100000">
                  <a:srgbClr val="FFFFFF"/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wrap="none"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2" name="Oval 180"/>
            <p:cNvSpPr>
              <a:spLocks noChangeArrowheads="1"/>
            </p:cNvSpPr>
            <p:nvPr/>
          </p:nvSpPr>
          <p:spPr bwMode="gray">
            <a:xfrm>
              <a:off x="852" y="1990"/>
              <a:ext cx="123" cy="477"/>
            </a:xfrm>
            <a:prstGeom prst="ellipse">
              <a:avLst/>
            </a:prstGeom>
            <a:gradFill rotWithShape="1">
              <a:gsLst>
                <a:gs pos="0">
                  <a:srgbClr val="FF6699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wrap="none"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3" name="Oval 181"/>
            <p:cNvSpPr>
              <a:spLocks noChangeArrowheads="1"/>
            </p:cNvSpPr>
            <p:nvPr/>
          </p:nvSpPr>
          <p:spPr bwMode="gray">
            <a:xfrm>
              <a:off x="923" y="1922"/>
              <a:ext cx="792" cy="477"/>
            </a:xfrm>
            <a:prstGeom prst="ellipse">
              <a:avLst/>
            </a:prstGeom>
            <a:gradFill rotWithShape="1">
              <a:gsLst>
                <a:gs pos="0">
                  <a:srgbClr val="8A3753"/>
                </a:gs>
                <a:gs pos="50000">
                  <a:srgbClr val="FF6699"/>
                </a:gs>
                <a:gs pos="100000">
                  <a:srgbClr val="8A3753"/>
                </a:gs>
              </a:gsLst>
              <a:lin ang="18900000" scaled="1"/>
            </a:gra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4" name="Oval 182"/>
            <p:cNvSpPr>
              <a:spLocks noChangeArrowheads="1"/>
            </p:cNvSpPr>
            <p:nvPr/>
          </p:nvSpPr>
          <p:spPr bwMode="gray">
            <a:xfrm>
              <a:off x="912" y="1908"/>
              <a:ext cx="791" cy="477"/>
            </a:xfrm>
            <a:prstGeom prst="ellipse">
              <a:avLst/>
            </a:prstGeom>
            <a:gradFill rotWithShape="1">
              <a:gsLst>
                <a:gs pos="0">
                  <a:srgbClr val="A24161"/>
                </a:gs>
                <a:gs pos="100000">
                  <a:srgbClr val="FF6699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5" name="Oval 183"/>
            <p:cNvSpPr>
              <a:spLocks noChangeArrowheads="1"/>
            </p:cNvSpPr>
            <p:nvPr/>
          </p:nvSpPr>
          <p:spPr bwMode="gray">
            <a:xfrm>
              <a:off x="966" y="1922"/>
              <a:ext cx="712" cy="477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6" name="Oval 184"/>
            <p:cNvSpPr>
              <a:spLocks noChangeArrowheads="1"/>
            </p:cNvSpPr>
            <p:nvPr/>
          </p:nvSpPr>
          <p:spPr bwMode="gray">
            <a:xfrm>
              <a:off x="960" y="1776"/>
              <a:ext cx="689" cy="727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vert="eaVert" wrap="none" anchor="ctr"/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7" name="Oval 185"/>
            <p:cNvSpPr>
              <a:spLocks noChangeArrowheads="1"/>
            </p:cNvSpPr>
            <p:nvPr/>
          </p:nvSpPr>
          <p:spPr bwMode="gray">
            <a:xfrm>
              <a:off x="986" y="1801"/>
              <a:ext cx="673" cy="709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vert="eaVert" wrap="none" anchor="ctr"/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8" name="Oval 186"/>
            <p:cNvSpPr>
              <a:spLocks noChangeArrowheads="1"/>
            </p:cNvSpPr>
            <p:nvPr/>
          </p:nvSpPr>
          <p:spPr bwMode="gray">
            <a:xfrm>
              <a:off x="994" y="1808"/>
              <a:ext cx="640" cy="663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vert="eaVert" wrap="none" anchor="ctr"/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39" name="Oval 187"/>
            <p:cNvSpPr>
              <a:spLocks noChangeArrowheads="1"/>
            </p:cNvSpPr>
            <p:nvPr/>
          </p:nvSpPr>
          <p:spPr bwMode="gray">
            <a:xfrm>
              <a:off x="1031" y="1827"/>
              <a:ext cx="569" cy="53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vert="eaVert" wrap="none" anchor="ctr"/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40" name="Text Box 188"/>
            <p:cNvSpPr txBox="1">
              <a:spLocks noChangeArrowheads="1"/>
            </p:cNvSpPr>
            <p:nvPr/>
          </p:nvSpPr>
          <p:spPr bwMode="gray">
            <a:xfrm>
              <a:off x="1107" y="2045"/>
              <a:ext cx="380" cy="29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a typeface="宋体" pitchFamily="2" charset="-122"/>
                </a:rPr>
                <a:t>农民</a:t>
              </a:r>
              <a:endParaRPr lang="zh-CN" altLang="en-US" sz="2400" b="1" baseline="-25000" dirty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grpSp>
        <p:nvGrpSpPr>
          <p:cNvPr id="13" name="Group 214"/>
          <p:cNvGrpSpPr/>
          <p:nvPr/>
        </p:nvGrpSpPr>
        <p:grpSpPr>
          <a:xfrm>
            <a:off x="3214886" y="765498"/>
            <a:ext cx="1786233" cy="1092453"/>
            <a:chOff x="1519" y="3136"/>
            <a:chExt cx="844" cy="688"/>
          </a:xfrm>
        </p:grpSpPr>
        <p:sp>
          <p:nvSpPr>
            <p:cNvPr id="47120" name="Oval 191"/>
            <p:cNvSpPr>
              <a:spLocks noChangeArrowheads="1"/>
            </p:cNvSpPr>
            <p:nvPr/>
          </p:nvSpPr>
          <p:spPr bwMode="gray">
            <a:xfrm>
              <a:off x="1519" y="3237"/>
              <a:ext cx="123" cy="47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3965E1"/>
                </a:gs>
                <a:gs pos="100000">
                  <a:srgbClr val="FFFFFF"/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wrap="none"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21" name="Oval 192"/>
            <p:cNvSpPr>
              <a:spLocks noChangeArrowheads="1"/>
            </p:cNvSpPr>
            <p:nvPr/>
          </p:nvSpPr>
          <p:spPr bwMode="gray">
            <a:xfrm>
              <a:off x="1519" y="3237"/>
              <a:ext cx="123" cy="477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alpha val="71999"/>
                  </a:srgbClr>
                </a:gs>
                <a:gs pos="100000">
                  <a:srgbClr val="000000"/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wrap="none"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22" name="Oval 193"/>
            <p:cNvSpPr>
              <a:spLocks noChangeArrowheads="1"/>
            </p:cNvSpPr>
            <p:nvPr/>
          </p:nvSpPr>
          <p:spPr bwMode="gray">
            <a:xfrm>
              <a:off x="1576" y="3223"/>
              <a:ext cx="787" cy="477"/>
            </a:xfrm>
            <a:prstGeom prst="ellipse">
              <a:avLst/>
            </a:prstGeom>
            <a:gradFill rotWithShape="1">
              <a:gsLst>
                <a:gs pos="0">
                  <a:srgbClr val="9933FF">
                    <a:alpha val="79999"/>
                  </a:srgbClr>
                </a:gs>
                <a:gs pos="100000">
                  <a:srgbClr val="531C8A"/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23" name="Oval 194"/>
            <p:cNvSpPr>
              <a:spLocks noChangeArrowheads="1"/>
            </p:cNvSpPr>
            <p:nvPr/>
          </p:nvSpPr>
          <p:spPr bwMode="gray">
            <a:xfrm>
              <a:off x="1565" y="3252"/>
              <a:ext cx="787" cy="477"/>
            </a:xfrm>
            <a:prstGeom prst="ellipse">
              <a:avLst/>
            </a:prstGeom>
            <a:gradFill rotWithShape="1">
              <a:gsLst>
                <a:gs pos="0">
                  <a:srgbClr val="264396"/>
                </a:gs>
                <a:gs pos="100000">
                  <a:srgbClr val="3965E1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sp>
          <p:nvSpPr>
            <p:cNvPr id="47124" name="Oval 195"/>
            <p:cNvSpPr>
              <a:spLocks noChangeArrowheads="1"/>
            </p:cNvSpPr>
            <p:nvPr/>
          </p:nvSpPr>
          <p:spPr bwMode="gray">
            <a:xfrm>
              <a:off x="1615" y="3243"/>
              <a:ext cx="709" cy="477"/>
            </a:xfrm>
            <a:prstGeom prst="ellipse">
              <a:avLst/>
            </a:prstGeom>
            <a:gradFill rotWithShape="1">
              <a:gsLst>
                <a:gs pos="0">
                  <a:srgbClr val="3965E1"/>
                </a:gs>
                <a:gs pos="100000">
                  <a:srgbClr val="03060D"/>
                </a:gs>
              </a:gsLst>
              <a:lin ang="5400000" scaled="1"/>
            </a:gradFill>
            <a:ln w="38100" algn="ctr">
              <a:noFill/>
              <a:round/>
            </a:ln>
          </p:spPr>
          <p:txBody>
            <a:bodyPr anchor="ctr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endParaRPr lang="zh-CN" altLang="en-US" sz="2900" dirty="0">
                <a:latin typeface="Times New Roman" panose="02020603050405020304" pitchFamily="18" charset="0"/>
                <a:ea typeface="宋体" pitchFamily="2" charset="-122"/>
              </a:endParaRPr>
            </a:p>
          </p:txBody>
        </p:sp>
        <p:grpSp>
          <p:nvGrpSpPr>
            <p:cNvPr id="14" name="Group 196"/>
            <p:cNvGrpSpPr/>
            <p:nvPr/>
          </p:nvGrpSpPr>
          <p:grpSpPr>
            <a:xfrm>
              <a:off x="1633" y="3136"/>
              <a:ext cx="687" cy="688"/>
              <a:chOff x="4166" y="1706"/>
              <a:chExt cx="1252" cy="1252"/>
            </a:xfrm>
          </p:grpSpPr>
          <p:sp>
            <p:nvSpPr>
              <p:cNvPr id="47127" name="Oval 19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</a:ln>
            </p:spPr>
            <p:txBody>
              <a:bodyPr vert="eaVert" wrap="none" anchor="ctr"/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28" name="Oval 19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</a:ln>
            </p:spPr>
            <p:txBody>
              <a:bodyPr vert="eaVert" wrap="none" anchor="ctr"/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29" name="Oval 19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</p:spPr>
            <p:txBody>
              <a:bodyPr vert="eaVert" wrap="none" anchor="ctr"/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  <p:sp>
            <p:nvSpPr>
              <p:cNvPr id="47130" name="Oval 20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</a:ln>
            </p:spPr>
            <p:txBody>
              <a:bodyPr vert="eaVert" wrap="none" anchor="ctr"/>
              <a:lstStyle/>
              <a:p>
                <a:pPr eaLnBrk="0" hangingPunct="0">
                  <a:spcBef>
                    <a:spcPct val="0"/>
                  </a:spcBef>
                </a:pPr>
                <a:endParaRPr lang="zh-CN" altLang="en-US" sz="2900" dirty="0">
                  <a:latin typeface="Times New Roman" panose="02020603050405020304" pitchFamily="18" charset="0"/>
                  <a:ea typeface="宋体" pitchFamily="2" charset="-122"/>
                </a:endParaRPr>
              </a:p>
            </p:txBody>
          </p:sp>
        </p:grpSp>
        <p:sp>
          <p:nvSpPr>
            <p:cNvPr id="47126" name="Text Box 201"/>
            <p:cNvSpPr txBox="1">
              <a:spLocks noChangeArrowheads="1"/>
            </p:cNvSpPr>
            <p:nvPr/>
          </p:nvSpPr>
          <p:spPr bwMode="gray">
            <a:xfrm>
              <a:off x="1745" y="3344"/>
              <a:ext cx="380" cy="29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a typeface="宋体" pitchFamily="2" charset="-122"/>
                </a:rPr>
                <a:t>士兵</a:t>
              </a:r>
            </a:p>
          </p:txBody>
        </p:sp>
      </p:grpSp>
      <p:sp>
        <p:nvSpPr>
          <p:cNvPr id="281802" name="AutoShape 202"/>
          <p:cNvSpPr>
            <a:spLocks noChangeArrowheads="1"/>
          </p:cNvSpPr>
          <p:nvPr/>
        </p:nvSpPr>
        <p:spPr bwMode="auto">
          <a:xfrm>
            <a:off x="334566" y="2493690"/>
            <a:ext cx="2588346" cy="1945137"/>
          </a:xfrm>
          <a:prstGeom prst="roundRect">
            <a:avLst>
              <a:gd name="adj" fmla="val 16667"/>
            </a:avLst>
          </a:prstGeom>
          <a:solidFill>
            <a:srgbClr val="FFCC99">
              <a:alpha val="79999"/>
            </a:srgbClr>
          </a:solidFill>
          <a:ln w="38100">
            <a:noFill/>
            <a:round/>
          </a:ln>
        </p:spPr>
        <p:txBody>
          <a:bodyPr wrap="none" lIns="108850" tIns="54425" rIns="108850" bIns="54425" anchor="ctr"/>
          <a:lstStyle/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土地可以买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卖， 从而能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获得更多财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富。</a:t>
            </a:r>
          </a:p>
        </p:txBody>
      </p:sp>
      <p:sp>
        <p:nvSpPr>
          <p:cNvPr id="281813" name="AutoShape 213"/>
          <p:cNvSpPr>
            <a:spLocks noChangeArrowheads="1"/>
          </p:cNvSpPr>
          <p:nvPr/>
        </p:nvSpPr>
        <p:spPr bwMode="auto">
          <a:xfrm>
            <a:off x="3358902" y="2565698"/>
            <a:ext cx="2493109" cy="1945137"/>
          </a:xfrm>
          <a:prstGeom prst="roundRect">
            <a:avLst>
              <a:gd name="adj" fmla="val 16667"/>
            </a:avLst>
          </a:prstGeom>
          <a:solidFill>
            <a:srgbClr val="FFCC99">
              <a:alpha val="79999"/>
            </a:srgbClr>
          </a:solidFill>
          <a:ln w="38100">
            <a:noFill/>
            <a:round/>
          </a:ln>
        </p:spPr>
        <p:txBody>
          <a:bodyPr wrap="none" lIns="108850" tIns="54425" rIns="108850" bIns="54425" anchor="ctr"/>
          <a:lstStyle/>
          <a:p>
            <a:pPr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带兵打战立</a:t>
            </a:r>
          </a:p>
          <a:p>
            <a:pPr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功了能升官。</a:t>
            </a:r>
          </a:p>
        </p:txBody>
      </p:sp>
      <p:sp>
        <p:nvSpPr>
          <p:cNvPr id="281816" name="AutoShape 216"/>
          <p:cNvSpPr>
            <a:spLocks noChangeArrowheads="1"/>
          </p:cNvSpPr>
          <p:nvPr/>
        </p:nvSpPr>
        <p:spPr bwMode="auto">
          <a:xfrm>
            <a:off x="6383036" y="2853399"/>
            <a:ext cx="2592580" cy="1945137"/>
          </a:xfrm>
          <a:prstGeom prst="roundRect">
            <a:avLst>
              <a:gd name="adj" fmla="val 16667"/>
            </a:avLst>
          </a:prstGeom>
          <a:solidFill>
            <a:srgbClr val="FFCC99">
              <a:alpha val="79999"/>
            </a:srgbClr>
          </a:solidFill>
          <a:ln w="38100">
            <a:noFill/>
            <a:round/>
          </a:ln>
        </p:spPr>
        <p:txBody>
          <a:bodyPr wrap="none" lIns="108850" tIns="54425" rIns="108850" bIns="54425" anchor="ctr"/>
          <a:lstStyle/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农民可以生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产粮食获得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更多的财富。</a:t>
            </a:r>
          </a:p>
        </p:txBody>
      </p:sp>
      <p:sp>
        <p:nvSpPr>
          <p:cNvPr id="281817" name="AutoShape 217"/>
          <p:cNvSpPr>
            <a:spLocks noChangeArrowheads="1"/>
          </p:cNvSpPr>
          <p:nvPr/>
        </p:nvSpPr>
        <p:spPr bwMode="auto">
          <a:xfrm>
            <a:off x="9168206" y="2853399"/>
            <a:ext cx="2590463" cy="1945137"/>
          </a:xfrm>
          <a:prstGeom prst="roundRect">
            <a:avLst>
              <a:gd name="adj" fmla="val 16667"/>
            </a:avLst>
          </a:prstGeom>
          <a:solidFill>
            <a:srgbClr val="FFCC99">
              <a:alpha val="79999"/>
            </a:srgbClr>
          </a:solidFill>
          <a:ln w="38100">
            <a:noFill/>
            <a:round/>
          </a:ln>
        </p:spPr>
        <p:txBody>
          <a:bodyPr wrap="none" lIns="108850" tIns="54425" rIns="108850" bIns="54425" anchor="ctr"/>
          <a:lstStyle/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如果没有立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军功，将丧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失一切权利</a:t>
            </a:r>
          </a:p>
          <a:p>
            <a:pPr algn="l" eaLnBrk="0" hangingPunct="0">
              <a:spcBef>
                <a:spcPct val="0"/>
              </a:spcBef>
            </a:pPr>
            <a:r>
              <a:rPr lang="zh-CN" altLang="en-US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itchFamily="2" charset="-122"/>
              </a:rPr>
              <a:t>地位。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1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1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1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1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1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1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1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1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802" grpId="0" animBg="1"/>
      <p:bldP spid="281813" grpId="0" animBg="1"/>
      <p:bldP spid="281816" grpId="0" animBg="1"/>
      <p:bldP spid="2818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0990" y="117426"/>
            <a:ext cx="4859863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334566" y="2898086"/>
            <a:ext cx="1159328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/>
              <a:t>材料研读：商君治秦，法令至行，公平无私，罚不讳强大，赏不私亲近</a:t>
            </a:r>
            <a:r>
              <a:rPr lang="en-US" altLang="zh-CN" b="1" dirty="0" smtClean="0"/>
              <a:t>----------</a:t>
            </a:r>
            <a:r>
              <a:rPr lang="zh-CN" altLang="zh-CN" b="1" dirty="0" smtClean="0"/>
              <a:t>《战国策</a:t>
            </a:r>
            <a:r>
              <a:rPr lang="en-US" altLang="zh-CN" b="1" dirty="0" smtClean="0"/>
              <a:t>.</a:t>
            </a:r>
            <a:r>
              <a:rPr lang="zh-CN" altLang="zh-CN" b="1" dirty="0" smtClean="0"/>
              <a:t>秦策一》</a:t>
            </a:r>
            <a:endParaRPr lang="zh-CN" altLang="zh-CN" b="1" dirty="0"/>
          </a:p>
        </p:txBody>
      </p:sp>
      <p:sp>
        <p:nvSpPr>
          <p:cNvPr id="163841" name="Rectangle 1"/>
          <p:cNvSpPr>
            <a:spLocks noChangeArrowheads="1"/>
          </p:cNvSpPr>
          <p:nvPr/>
        </p:nvSpPr>
        <p:spPr bwMode="auto">
          <a:xfrm>
            <a:off x="406574" y="3501802"/>
            <a:ext cx="85972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数年之间，国富兵强，天下无敌。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——《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通典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·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食货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》</a:t>
            </a:r>
            <a:endParaRPr kumimoji="0" lang="zh-CN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406574" y="4149874"/>
            <a:ext cx="766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商鞅相孝公，为秦开帝业。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——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王充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《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论衡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》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7" name="Picture 41" descr="秦权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9407574" y="333450"/>
            <a:ext cx="1774825" cy="21685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" name="Picture 39" descr="3-01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62557" y="189434"/>
            <a:ext cx="3863479" cy="208823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374302" y="4879158"/>
            <a:ext cx="883151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意义：使秦国国力大大增强，提高了军队的战斗力，成为最强盛的诸侯国；为以后秦统一全国奠定了基础。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3841" grpId="0"/>
      <p:bldP spid="163842" grpId="0"/>
      <p:bldP spid="1638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3" name="Picture 2" descr="铁器2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3061" y="1214720"/>
            <a:ext cx="3360829" cy="1298876"/>
          </a:xfrm>
          <a:prstGeom prst="rect">
            <a:avLst/>
          </a:prstGeom>
          <a:noFill/>
          <a:ln w="19050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</p:pic>
      <p:pic>
        <p:nvPicPr>
          <p:cNvPr id="2484" name="Picture 3" descr="face5"/>
          <p:cNvPicPr preferRelativeResize="0">
            <a:picLocks noChangeArrowheads="1"/>
          </p:cNvPicPr>
          <p:nvPr/>
        </p:nvPicPr>
        <p:blipFill>
          <a:blip r:embed="rId3" cstate="print">
            <a:lum contrast="36000"/>
          </a:blip>
          <a:srcRect/>
          <a:stretch>
            <a:fillRect/>
          </a:stretch>
        </p:blipFill>
        <p:spPr bwMode="auto">
          <a:xfrm>
            <a:off x="6095207" y="1214720"/>
            <a:ext cx="3360829" cy="1297287"/>
          </a:xfrm>
          <a:prstGeom prst="rect">
            <a:avLst/>
          </a:prstGeom>
          <a:noFill/>
          <a:ln w="19050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</p:pic>
      <p:sp>
        <p:nvSpPr>
          <p:cNvPr id="2485" name="AutoShape 4"/>
          <p:cNvSpPr>
            <a:spLocks noChangeArrowheads="1"/>
          </p:cNvSpPr>
          <p:nvPr/>
        </p:nvSpPr>
        <p:spPr bwMode="auto">
          <a:xfrm>
            <a:off x="5079339" y="2115040"/>
            <a:ext cx="960842" cy="5414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BBE0E3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86" name="AutoShape 5"/>
          <p:cNvSpPr>
            <a:spLocks noChangeArrowheads="1"/>
          </p:cNvSpPr>
          <p:nvPr/>
        </p:nvSpPr>
        <p:spPr bwMode="auto">
          <a:xfrm>
            <a:off x="5079339" y="3086815"/>
            <a:ext cx="960842" cy="5414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BBE0E3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87" name="Text Box 6"/>
          <p:cNvSpPr>
            <a:spLocks noChangeArrowheads="1"/>
          </p:cNvSpPr>
          <p:nvPr/>
        </p:nvSpPr>
        <p:spPr bwMode="auto">
          <a:xfrm>
            <a:off x="4165058" y="2572346"/>
            <a:ext cx="3073000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荒地开垦</a:t>
            </a:r>
          </a:p>
        </p:txBody>
      </p:sp>
      <p:sp>
        <p:nvSpPr>
          <p:cNvPr id="2488" name="Text Box 7"/>
          <p:cNvSpPr>
            <a:spLocks noChangeArrowheads="1"/>
          </p:cNvSpPr>
          <p:nvPr/>
        </p:nvSpPr>
        <p:spPr bwMode="auto">
          <a:xfrm>
            <a:off x="3961885" y="3544121"/>
            <a:ext cx="335871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出租</a:t>
            </a:r>
          </a:p>
        </p:txBody>
      </p:sp>
      <p:sp>
        <p:nvSpPr>
          <p:cNvPr id="2489" name="AutoShape 8"/>
          <p:cNvSpPr>
            <a:spLocks noChangeArrowheads="1"/>
          </p:cNvSpPr>
          <p:nvPr/>
        </p:nvSpPr>
        <p:spPr bwMode="auto">
          <a:xfrm>
            <a:off x="5180926" y="4115753"/>
            <a:ext cx="960842" cy="5414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BBE0E3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90" name="Text Box 9"/>
          <p:cNvSpPr>
            <a:spLocks noChangeArrowheads="1"/>
          </p:cNvSpPr>
          <p:nvPr/>
        </p:nvSpPr>
        <p:spPr bwMode="auto">
          <a:xfrm>
            <a:off x="406347" y="4973202"/>
            <a:ext cx="243808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奴隶制</a:t>
            </a:r>
          </a:p>
        </p:txBody>
      </p:sp>
      <p:sp>
        <p:nvSpPr>
          <p:cNvPr id="2491" name="Text Box 10"/>
          <p:cNvSpPr>
            <a:spLocks noChangeArrowheads="1"/>
          </p:cNvSpPr>
          <p:nvPr/>
        </p:nvSpPr>
        <p:spPr bwMode="auto">
          <a:xfrm>
            <a:off x="9041223" y="4973202"/>
            <a:ext cx="243808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封建制</a:t>
            </a:r>
          </a:p>
        </p:txBody>
      </p:sp>
      <p:sp>
        <p:nvSpPr>
          <p:cNvPr id="2492" name="Text Box 11"/>
          <p:cNvSpPr>
            <a:spLocks noChangeArrowheads="1"/>
          </p:cNvSpPr>
          <p:nvPr/>
        </p:nvSpPr>
        <p:spPr bwMode="auto">
          <a:xfrm>
            <a:off x="3047603" y="4744549"/>
            <a:ext cx="243808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奴隶主</a:t>
            </a:r>
          </a:p>
        </p:txBody>
      </p:sp>
      <p:sp>
        <p:nvSpPr>
          <p:cNvPr id="2493" name="Text Box 12"/>
          <p:cNvSpPr>
            <a:spLocks noChangeArrowheads="1"/>
          </p:cNvSpPr>
          <p:nvPr/>
        </p:nvSpPr>
        <p:spPr bwMode="auto">
          <a:xfrm>
            <a:off x="6196793" y="4630223"/>
            <a:ext cx="2844430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ea typeface="隶书" charset="-122"/>
              </a:rPr>
              <a:t>地主</a:t>
            </a:r>
          </a:p>
        </p:txBody>
      </p:sp>
      <p:sp>
        <p:nvSpPr>
          <p:cNvPr id="2494" name="Text Box 13"/>
          <p:cNvSpPr>
            <a:spLocks noChangeArrowheads="1"/>
          </p:cNvSpPr>
          <p:nvPr/>
        </p:nvSpPr>
        <p:spPr bwMode="auto">
          <a:xfrm>
            <a:off x="3352363" y="5259018"/>
            <a:ext cx="243808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ea typeface="隶书" charset="-122"/>
              </a:rPr>
              <a:t>奴隶</a:t>
            </a:r>
          </a:p>
        </p:txBody>
      </p:sp>
      <p:sp>
        <p:nvSpPr>
          <p:cNvPr id="2495" name="Text Box 14"/>
          <p:cNvSpPr>
            <a:spLocks noChangeArrowheads="1"/>
          </p:cNvSpPr>
          <p:nvPr/>
        </p:nvSpPr>
        <p:spPr bwMode="auto">
          <a:xfrm>
            <a:off x="6298380" y="5316181"/>
            <a:ext cx="2438083" cy="506530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ea typeface="隶书" charset="-122"/>
              </a:rPr>
              <a:t>农民</a:t>
            </a:r>
          </a:p>
        </p:txBody>
      </p:sp>
      <p:sp>
        <p:nvSpPr>
          <p:cNvPr id="2496" name="AutoShape 15"/>
          <p:cNvSpPr>
            <a:spLocks noChangeArrowheads="1"/>
          </p:cNvSpPr>
          <p:nvPr/>
        </p:nvSpPr>
        <p:spPr bwMode="auto">
          <a:xfrm>
            <a:off x="2641256" y="4916038"/>
            <a:ext cx="406347" cy="685959"/>
          </a:xfrm>
          <a:prstGeom prst="leftBrace">
            <a:avLst>
              <a:gd name="adj1" fmla="val 18750"/>
              <a:gd name="adj2" fmla="val 50000"/>
            </a:avLst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97" name="AutoShape 16"/>
          <p:cNvSpPr>
            <a:spLocks noChangeArrowheads="1"/>
          </p:cNvSpPr>
          <p:nvPr/>
        </p:nvSpPr>
        <p:spPr bwMode="auto">
          <a:xfrm>
            <a:off x="8330115" y="4973201"/>
            <a:ext cx="507934" cy="628796"/>
          </a:xfrm>
          <a:prstGeom prst="rightBrace">
            <a:avLst>
              <a:gd name="adj1" fmla="val 13750"/>
              <a:gd name="adj2" fmla="val 50000"/>
            </a:avLst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98" name="AutoShape 17"/>
          <p:cNvSpPr>
            <a:spLocks noChangeArrowheads="1"/>
          </p:cNvSpPr>
          <p:nvPr/>
        </p:nvSpPr>
        <p:spPr bwMode="auto">
          <a:xfrm rot="16200000">
            <a:off x="5625326" y="4471637"/>
            <a:ext cx="228653" cy="1117455"/>
          </a:xfrm>
          <a:prstGeom prst="downArrow">
            <a:avLst>
              <a:gd name="adj1" fmla="val 50000"/>
              <a:gd name="adj2" fmla="val 91616"/>
            </a:avLst>
          </a:prstGeom>
          <a:solidFill>
            <a:srgbClr val="BBE0E3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499" name="AutoShape 18"/>
          <p:cNvSpPr>
            <a:spLocks noChangeArrowheads="1"/>
          </p:cNvSpPr>
          <p:nvPr/>
        </p:nvSpPr>
        <p:spPr bwMode="auto">
          <a:xfrm rot="16200000">
            <a:off x="5625326" y="4986106"/>
            <a:ext cx="228653" cy="1117455"/>
          </a:xfrm>
          <a:prstGeom prst="downArrow">
            <a:avLst>
              <a:gd name="adj1" fmla="val 50000"/>
              <a:gd name="adj2" fmla="val 91616"/>
            </a:avLst>
          </a:prstGeom>
          <a:solidFill>
            <a:srgbClr val="BBE0E3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>
              <a:buFontTx/>
              <a:buNone/>
            </a:pPr>
            <a:endParaRPr lang="zh-CN" altLang="zh-CN" sz="1800" dirty="0">
              <a:ea typeface="华文行楷" charset="-122"/>
            </a:endParaRPr>
          </a:p>
        </p:txBody>
      </p:sp>
      <p:sp>
        <p:nvSpPr>
          <p:cNvPr id="2500" name="Text Box 20"/>
          <p:cNvSpPr>
            <a:spLocks noChangeArrowheads="1"/>
          </p:cNvSpPr>
          <p:nvPr/>
        </p:nvSpPr>
        <p:spPr bwMode="auto">
          <a:xfrm>
            <a:off x="6658167" y="4107814"/>
            <a:ext cx="3149190" cy="522408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300" b="1" dirty="0"/>
              <a:t>阶级关系</a:t>
            </a:r>
            <a:r>
              <a:rPr lang="zh-CN" altLang="en-US" sz="3300" b="1" dirty="0">
                <a:solidFill>
                  <a:srgbClr val="FF0000"/>
                </a:solidFill>
              </a:rPr>
              <a:t>变</a:t>
            </a:r>
            <a:r>
              <a:rPr lang="zh-CN" altLang="en-US" sz="3300" b="1" dirty="0"/>
              <a:t>化</a:t>
            </a:r>
          </a:p>
        </p:txBody>
      </p:sp>
      <p:sp>
        <p:nvSpPr>
          <p:cNvPr id="2501" name="Rectangle 28"/>
          <p:cNvSpPr>
            <a:spLocks noChangeArrowheads="1"/>
          </p:cNvSpPr>
          <p:nvPr/>
        </p:nvSpPr>
        <p:spPr bwMode="auto">
          <a:xfrm>
            <a:off x="2179883" y="3039179"/>
            <a:ext cx="3606331" cy="460482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buFontTx/>
              <a:buNone/>
            </a:pPr>
            <a:r>
              <a:rPr lang="zh-CN" altLang="en-US" sz="2900" b="1" dirty="0"/>
              <a:t>奴隶主私田增多</a:t>
            </a:r>
          </a:p>
        </p:txBody>
      </p:sp>
      <p:sp>
        <p:nvSpPr>
          <p:cNvPr id="2502" name="AutoShape 29"/>
          <p:cNvSpPr>
            <a:spLocks noChangeArrowheads="1"/>
          </p:cNvSpPr>
          <p:nvPr/>
        </p:nvSpPr>
        <p:spPr bwMode="auto">
          <a:xfrm>
            <a:off x="6806314" y="5087528"/>
            <a:ext cx="304760" cy="342979"/>
          </a:xfrm>
          <a:prstGeom prst="up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</p:spPr>
        <p:txBody>
          <a:bodyPr vert="eaVert" wrap="none" lIns="108850" tIns="54425" rIns="108850" bIns="54425" anchor="ctr"/>
          <a:lstStyle/>
          <a:p>
            <a:pPr algn="ctr">
              <a:buFontTx/>
              <a:buNone/>
            </a:pPr>
            <a:endParaRPr lang="zh-CN" altLang="zh-CN" sz="1400" dirty="0">
              <a:ea typeface="华文行楷" charset="-122"/>
            </a:endParaRPr>
          </a:p>
        </p:txBody>
      </p:sp>
      <p:sp>
        <p:nvSpPr>
          <p:cNvPr id="2503" name="Text Box 22"/>
          <p:cNvSpPr>
            <a:spLocks noChangeArrowheads="1"/>
          </p:cNvSpPr>
          <p:nvPr/>
        </p:nvSpPr>
        <p:spPr bwMode="auto">
          <a:xfrm>
            <a:off x="2175650" y="3461551"/>
            <a:ext cx="3047603" cy="952721"/>
          </a:xfrm>
          <a:prstGeom prst="rect">
            <a:avLst/>
          </a:prstGeom>
          <a:noFill/>
          <a:ln w="9525" cap="flat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300" b="1" dirty="0"/>
              <a:t>土地所有制形式的</a:t>
            </a:r>
            <a:r>
              <a:rPr lang="zh-CN" altLang="en-US" sz="3300" b="1" dirty="0">
                <a:solidFill>
                  <a:srgbClr val="FF0000"/>
                </a:solidFill>
              </a:rPr>
              <a:t>变</a:t>
            </a:r>
            <a:r>
              <a:rPr lang="zh-CN" altLang="en-US" sz="3300" b="1" dirty="0"/>
              <a:t>化</a:t>
            </a:r>
          </a:p>
        </p:txBody>
      </p:sp>
      <p:sp>
        <p:nvSpPr>
          <p:cNvPr id="2504" name="Text Box 23"/>
          <p:cNvSpPr>
            <a:spLocks noChangeArrowheads="1"/>
          </p:cNvSpPr>
          <p:nvPr/>
        </p:nvSpPr>
        <p:spPr bwMode="auto">
          <a:xfrm>
            <a:off x="3902626" y="5763960"/>
            <a:ext cx="4584103" cy="644674"/>
          </a:xfrm>
          <a:prstGeom prst="rect">
            <a:avLst/>
          </a:prstGeom>
          <a:solidFill>
            <a:srgbClr val="FFFF00"/>
          </a:solidFill>
          <a:ln w="9525" cap="flat" algn="ctr">
            <a:noFill/>
            <a:prstDash val="solid"/>
            <a:miter lim="1000000"/>
            <a:headEnd type="none" w="med" len="med"/>
            <a:tailEnd type="none" w="med" len="med"/>
          </a:ln>
          <a:effectLst/>
        </p:spPr>
        <p:txBody>
          <a:bodyPr lIns="108850" tIns="54425" rIns="108850" bIns="54425"/>
          <a:lstStyle/>
          <a:p>
            <a:pPr>
              <a:spcBef>
                <a:spcPct val="5000"/>
              </a:spcBef>
            </a:pPr>
            <a:r>
              <a:rPr lang="zh-CN" altLang="zh-CN" sz="4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方正隶变简体" pitchFamily="65" charset="-122"/>
                <a:ea typeface="方正隶变简体" pitchFamily="65" charset="-122"/>
              </a:rPr>
              <a:t>封建制度确立</a:t>
            </a:r>
          </a:p>
        </p:txBody>
      </p:sp>
      <p:pic>
        <p:nvPicPr>
          <p:cNvPr id="2506" name="New picture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45427" y="12207526"/>
            <a:ext cx="474072" cy="266762"/>
          </a:xfrm>
          <a:prstGeom prst="cube">
            <a:avLst>
              <a:gd name="adj" fmla="val 25000"/>
            </a:avLst>
          </a:prstGeom>
          <a:noFill/>
          <a:ln w="9525" cap="flat" algn="ctr">
            <a:noFill/>
            <a:prstDash val="solid"/>
            <a:miter lim="1000000"/>
            <a:headEnd type="none" w="med" len="med"/>
            <a:tailEnd type="none" w="med" len="med"/>
          </a:ln>
          <a:effectLst/>
        </p:spPr>
      </p:pic>
      <p:sp>
        <p:nvSpPr>
          <p:cNvPr id="26" name="矩形 25"/>
          <p:cNvSpPr/>
          <p:nvPr/>
        </p:nvSpPr>
        <p:spPr>
          <a:xfrm>
            <a:off x="190550" y="189434"/>
            <a:ext cx="11665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各国经过变法改革，政治、经济、军事、法治等方面都发生了大的变革，整个社会前进的步伐加速了 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 additive="base">
                                        <p:cTn id="20" dur="500" fill="hold"/>
                                        <p:tgtEl>
                                          <p:spTgt spid="2501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7" dur="80" fill="hold"/>
                                        <p:tgtEl>
                                          <p:spTgt spid="24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8" dur="80" fill="hold"/>
                                        <p:tgtEl>
                                          <p:spTgt spid="24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9" dur="80" fill="hold"/>
                                        <p:tgtEl>
                                          <p:spTgt spid="24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35" dur="500" fill="hold"/>
                                        <p:tgtEl>
                                          <p:spTgt spid="25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36" dur="500" fill="hold"/>
                                        <p:tgtEl>
                                          <p:spTgt spid="25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7" dur="500" fill="hold"/>
                                        <p:tgtEl>
                                          <p:spTgt spid="25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50" dur="80" fill="hold"/>
                                        <p:tgtEl>
                                          <p:spTgt spid="2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51" dur="80" fill="hold"/>
                                        <p:tgtEl>
                                          <p:spTgt spid="2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52" dur="80" fill="hold"/>
                                        <p:tgtEl>
                                          <p:spTgt spid="2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60" dur="1000" fill="hold"/>
                                        <p:tgtEl>
                                          <p:spTgt spid="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66" dur="8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67" dur="8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68" dur="8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74" dur="80" fill="hold"/>
                                        <p:tgtEl>
                                          <p:spTgt spid="2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75" dur="80" fill="hold"/>
                                        <p:tgtEl>
                                          <p:spTgt spid="2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76" dur="80" fill="hold"/>
                                        <p:tgtEl>
                                          <p:spTgt spid="2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base">
                                        <p:cTn id="84" dur="1000" fill="hold"/>
                                        <p:tgtEl>
                                          <p:spTgt spid="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90" dur="80" fill="hold"/>
                                        <p:tgtEl>
                                          <p:spTgt spid="24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91" dur="80" fill="hold"/>
                                        <p:tgtEl>
                                          <p:spTgt spid="24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92" dur="80" fill="hold"/>
                                        <p:tgtEl>
                                          <p:spTgt spid="24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5" dur="500" fill="hold"/>
                                        <p:tgtEl>
                                          <p:spTgt spid="2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11" dur="1000" fill="hold"/>
                                        <p:tgtEl>
                                          <p:spTgt spid="2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2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16" dur="1000" fill="hold"/>
                                        <p:tgtEl>
                                          <p:spTgt spid="2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2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2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24" dur="80" fill="hold"/>
                                        <p:tgtEl>
                                          <p:spTgt spid="2490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25" dur="80" fill="hold"/>
                                        <p:tgtEl>
                                          <p:spTgt spid="2490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26" dur="80" fill="hold"/>
                                        <p:tgtEl>
                                          <p:spTgt spid="2490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32" dur="500" fill="hold"/>
                                        <p:tgtEl>
                                          <p:spTgt spid="24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3" dur="500" fill="hold"/>
                                        <p:tgtEl>
                                          <p:spTgt spid="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6" grpId="0" animBg="1"/>
      <p:bldP spid="2488" grpId="0" animBg="1"/>
      <p:bldP spid="2489" grpId="0" animBg="1"/>
      <p:bldP spid="2490" grpId="0" build="allAtOnce" animBg="1"/>
      <p:bldP spid="2491" grpId="0" build="allAtOnce" animBg="1"/>
      <p:bldP spid="2493" grpId="0" animBg="1"/>
      <p:bldP spid="2493" grpId="1" animBg="1"/>
      <p:bldP spid="2495" grpId="0" animBg="1"/>
      <p:bldP spid="2496" grpId="0" animBg="1"/>
      <p:bldP spid="2497" grpId="0" animBg="1"/>
      <p:bldP spid="2498" grpId="0" animBg="1"/>
      <p:bldP spid="2499" grpId="0" animBg="1"/>
      <p:bldP spid="2500" grpId="0" animBg="1"/>
      <p:bldP spid="2501" grpId="0" animBg="1"/>
      <p:bldP spid="2501" grpId="1" animBg="1"/>
      <p:bldP spid="2502" grpId="0" animBg="1"/>
      <p:bldP spid="2503" grpId="0" animBg="1"/>
      <p:bldP spid="2504" grpId="0" animBg="1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42975" y="4862830"/>
            <a:ext cx="3097530" cy="64516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kumimoji="1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+mn-ea"/>
              </a:rPr>
              <a:t>美丽的都江堰</a:t>
            </a:r>
            <a:r>
              <a:rPr kumimoji="1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sym typeface="+mn-ea"/>
              </a:rPr>
              <a:t> </a:t>
            </a: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p14="http://schemas.microsoft.com/office/powerpoint/2010/main" xmlns:p15="http://schemas.microsoft.com/office/powerpoint/2012/main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598" y="837506"/>
            <a:ext cx="4862195" cy="378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p14="http://schemas.microsoft.com/office/powerpoint/2010/main" xmlns:p15="http://schemas.microsoft.com/office/powerpoint/2012/main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p14="http://schemas.microsoft.com/office/powerpoint/2010/main" xmlns:p15="http://schemas.microsoft.com/office/powerpoint/2012/main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p14="http://schemas.microsoft.com/office/powerpoint/2010/main" xmlns:p15="http://schemas.microsoft.com/office/powerpoint/2012/main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60745" y="497205"/>
            <a:ext cx="560578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p14="http://schemas.microsoft.com/office/powerpoint/2010/main" xmlns:p15="http://schemas.microsoft.com/office/powerpoint/2012/main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p14="http://schemas.microsoft.com/office/powerpoint/2010/main" xmlns:p15="http://schemas.microsoft.com/office/powerpoint/2012/main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4438650" y="4222115"/>
            <a:ext cx="7272020" cy="274828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indent="457200" eaLnBrk="0" hangingPunct="0">
              <a:spcBef>
                <a:spcPct val="50000"/>
              </a:spcBef>
              <a:buFontTx/>
              <a:buNone/>
              <a:defRPr/>
            </a:pPr>
            <a:r>
              <a:rPr lang="zh-CN" altLang="en-US" sz="3200" b="1">
                <a:latin typeface="黑体" pitchFamily="49" charset="-122"/>
                <a:ea typeface="黑体" pitchFamily="49" charset="-122"/>
                <a:sym typeface="+mn-ea"/>
              </a:rPr>
              <a:t>水旱从人，不知饥谨</a:t>
            </a:r>
            <a:r>
              <a:rPr lang="zh-CN" altLang="en-US" sz="3200" b="1" smtClean="0">
                <a:latin typeface="黑体" pitchFamily="49" charset="-122"/>
                <a:ea typeface="黑体" pitchFamily="49" charset="-122"/>
                <a:sym typeface="+mn-ea"/>
              </a:rPr>
              <a:t>，时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+mn-ea"/>
              </a:rPr>
              <a:t>无荒年</a:t>
            </a:r>
            <a:r>
              <a:rPr lang="zh-CN" altLang="en-US" sz="3200" b="1" smtClean="0">
                <a:latin typeface="黑体" pitchFamily="49" charset="-122"/>
                <a:ea typeface="黑体" pitchFamily="49" charset="-122"/>
                <a:sym typeface="+mn-ea"/>
              </a:rPr>
              <a:t>，</a:t>
            </a:r>
            <a:endParaRPr lang="en-US" altLang="zh-CN" sz="3200" b="1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 indent="457200" eaLnBrk="0" hangingPunct="0">
              <a:spcBef>
                <a:spcPct val="50000"/>
              </a:spcBef>
              <a:buFontTx/>
              <a:buNone/>
              <a:defRPr/>
            </a:pPr>
            <a:r>
              <a:rPr lang="zh-CN" altLang="en-US" sz="3200" b="1" smtClean="0">
                <a:latin typeface="黑体" pitchFamily="49" charset="-122"/>
                <a:ea typeface="黑体" pitchFamily="49" charset="-122"/>
                <a:sym typeface="+mn-ea"/>
              </a:rPr>
              <a:t>天下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+mn-ea"/>
              </a:rPr>
              <a:t>谓之“天府”也。</a:t>
            </a:r>
          </a:p>
          <a:p>
            <a:pPr algn="ctr" eaLnBrk="0" hangingPunct="0">
              <a:spcBef>
                <a:spcPct val="50000"/>
              </a:spcBef>
              <a:buFontTx/>
              <a:buNone/>
              <a:defRPr/>
            </a:pPr>
            <a:r>
              <a:rPr lang="zh-CN" altLang="en-US" sz="3200" b="1">
                <a:latin typeface="黑体" pitchFamily="49" charset="-122"/>
                <a:ea typeface="黑体" pitchFamily="49" charset="-122"/>
                <a:sym typeface="+mn-ea"/>
              </a:rPr>
              <a:t>            ——《华阳国志》</a:t>
            </a:r>
          </a:p>
        </p:txBody>
      </p:sp>
      <p:sp>
        <p:nvSpPr>
          <p:cNvPr id="6" name="文本框 4"/>
          <p:cNvSpPr txBox="1"/>
          <p:nvPr/>
        </p:nvSpPr>
        <p:spPr>
          <a:xfrm>
            <a:off x="162560" y="142240"/>
            <a:ext cx="5782310" cy="735965"/>
          </a:xfrm>
          <a:prstGeom prst="rect">
            <a:avLst/>
          </a:prstGeom>
          <a:noFill/>
        </p:spPr>
        <p:txBody>
          <a:bodyPr wrap="square" lIns="121917" tIns="60958" rIns="121917" bIns="60958" rtlCol="0" anchor="t">
            <a:spAutoFit/>
          </a:bodyPr>
          <a:lstStyle/>
          <a:p>
            <a:pPr defTabSz="1219200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+mn-ea"/>
              </a:rPr>
              <a:t>三、造福千秋的都江堰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1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图片 30" descr="QQ截图201608011258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5817" y="1456234"/>
            <a:ext cx="10976949" cy="5412109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2" name="直接连接符 21"/>
          <p:cNvCxnSpPr/>
          <p:nvPr/>
        </p:nvCxnSpPr>
        <p:spPr>
          <a:xfrm flipH="1">
            <a:off x="1516153" y="247998"/>
            <a:ext cx="0" cy="249511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4"/>
          <p:cNvSpPr/>
          <p:nvPr/>
        </p:nvSpPr>
        <p:spPr>
          <a:xfrm>
            <a:off x="4590415" y="146050"/>
            <a:ext cx="7600315" cy="3599815"/>
          </a:xfrm>
          <a:prstGeom prst="rect">
            <a:avLst/>
          </a:prstGeom>
          <a:noFill/>
          <a:ln w="12700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都江堰</a:t>
            </a:r>
            <a:r>
              <a:rPr lang="zh-CN" altLang="en-US" sz="2800" b="1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b="1">
                <a:solidFill>
                  <a:srgbClr val="333300"/>
                </a:solidFill>
                <a:latin typeface="黑体" pitchFamily="49" charset="-122"/>
                <a:ea typeface="黑体" pitchFamily="49" charset="-122"/>
              </a:rPr>
              <a:t>位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于四川省都江堰市，是中国古代建设并使用至今的大型水利工程，被誉为“世界水利文化的鼻祖”，是四川著名的旅游胜地。</a:t>
            </a:r>
          </a:p>
          <a:p>
            <a:r>
              <a:rPr lang="zh-CN" altLang="en-US" sz="2800" b="1">
                <a:solidFill>
                  <a:srgbClr val="3333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都江堰水利工程是由秦国蜀郡太守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李冰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及其子率众于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256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年左右修建的，是全世界迄今为止，年代最久、唯一留存、以无坝引水为特征的宏大水利工程，属全国重点文物保护单位。</a:t>
            </a:r>
          </a:p>
        </p:txBody>
      </p:sp>
      <p:pic>
        <p:nvPicPr>
          <p:cNvPr id="17" name="Picture 18" descr="3790312e323e78434fc2263f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68300" y="4278630"/>
            <a:ext cx="3919220" cy="2371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89" name="Text Box 19"/>
          <p:cNvSpPr txBox="1"/>
          <p:nvPr/>
        </p:nvSpPr>
        <p:spPr>
          <a:xfrm>
            <a:off x="2878253" y="4405443"/>
            <a:ext cx="1409700" cy="33718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600" b="1">
                <a:latin typeface="Calibri" pitchFamily="34" charset="0"/>
                <a:ea typeface="迷你简艺黑" pitchFamily="65" charset="-122"/>
              </a:rPr>
              <a:t>李冰父子塑像</a:t>
            </a:r>
          </a:p>
        </p:txBody>
      </p:sp>
      <p:pic>
        <p:nvPicPr>
          <p:cNvPr id="19" name="Picture 21" descr="35e940dfa5e6aa22495403ad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90415" y="3716020"/>
            <a:ext cx="6991985" cy="3183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2" descr="808a27db60b0a23ed0164e8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68300" y="497840"/>
            <a:ext cx="3909695" cy="1562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 descr="l2_1306745875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68300" y="2150110"/>
            <a:ext cx="3909695" cy="2018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都江堰工程示意圖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549474"/>
            <a:ext cx="4459288" cy="54006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69985" name="Rectangle 1"/>
          <p:cNvSpPr>
            <a:spLocks noChangeArrowheads="1"/>
          </p:cNvSpPr>
          <p:nvPr/>
        </p:nvSpPr>
        <p:spPr bwMode="auto">
          <a:xfrm>
            <a:off x="0" y="-33010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、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构成：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4655046" y="765498"/>
            <a:ext cx="5447135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都江堰由渠首和灌溉网两大部分构成。渠首工程建于岷江之中，分为鱼嘴、宝瓶口、飞沙堰三个主体工程。鱼嘴是在江心修筑的分水堤坝，形成大鱼卧于江中，将岷江分为内江和外江两部分。内江用于灌溉，外江用于分洪。宝瓶口是在内江下游人工凿山开出的出水口，引水流入网状的渠道，灌溉农田。飞沙堰是分水堤坝与宝瓶口之间长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120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米的滚水坝，在洪水期用于分洪，并降水泥沙淤积。 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都江堰灌溉区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190445" y="3645744"/>
            <a:ext cx="5853938" cy="326942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5603" name="Picture 7" descr="3_1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34566" y="261442"/>
            <a:ext cx="5402089" cy="26219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5604" name="Rectangle 8" descr="23"/>
          <p:cNvSpPr>
            <a:spLocks noChangeArrowheads="1"/>
          </p:cNvSpPr>
          <p:nvPr/>
        </p:nvSpPr>
        <p:spPr bwMode="auto">
          <a:xfrm>
            <a:off x="143915" y="4889045"/>
            <a:ext cx="5856055" cy="1895017"/>
          </a:xfrm>
          <a:prstGeom prst="rect">
            <a:avLst/>
          </a:prstGeom>
          <a:blipFill dpi="0" rotWithShape="1">
            <a:blip r:embed="rId4" cstate="print"/>
            <a:stretch>
              <a:fillRect/>
            </a:stretch>
          </a:blip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108850" tIns="54425" rIns="108850" bIns="54425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900" dirty="0">
                <a:ea typeface="华文行楷" panose="02010800040101010101" pitchFamily="2" charset="-122"/>
              </a:rPr>
              <a:t>“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都江堰建成，使成都平原</a:t>
            </a:r>
            <a:r>
              <a:rPr lang="zh-CN" altLang="en-US" sz="2900" dirty="0">
                <a:ea typeface="华文行楷" panose="02010800040101010101" pitchFamily="2" charset="-122"/>
              </a:rPr>
              <a:t>‘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水旱从人，不知饥馑，时无荒年，天下谓之</a:t>
            </a:r>
            <a:r>
              <a:rPr lang="zh-CN" altLang="en-US" sz="2900" dirty="0">
                <a:ea typeface="华文行楷" panose="02010800040101010101" pitchFamily="2" charset="-122"/>
              </a:rPr>
              <a:t>“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天府</a:t>
            </a:r>
            <a:r>
              <a:rPr lang="zh-CN" altLang="en-US" sz="2900" dirty="0">
                <a:ea typeface="华文行楷" panose="02010800040101010101" pitchFamily="2" charset="-122"/>
              </a:rPr>
              <a:t>”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也</a:t>
            </a:r>
            <a:r>
              <a:rPr lang="zh-CN" altLang="en-US" sz="2900" dirty="0">
                <a:ea typeface="华文行楷" panose="02010800040101010101" pitchFamily="2" charset="-122"/>
              </a:rPr>
              <a:t>’”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</a:p>
          <a:p>
            <a:pPr algn="l">
              <a:spcBef>
                <a:spcPct val="0"/>
              </a:spcBef>
            </a:pP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</a:t>
            </a:r>
            <a:r>
              <a:rPr lang="en-US" altLang="zh-CN" sz="2900" dirty="0">
                <a:ea typeface="华文行楷" panose="02010800040101010101" pitchFamily="2" charset="-122"/>
              </a:rPr>
              <a:t>——</a:t>
            </a:r>
            <a:r>
              <a:rPr lang="en-US" altLang="zh-CN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 《</a:t>
            </a:r>
            <a:r>
              <a:rPr lang="zh-CN" altLang="en-US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史记</a:t>
            </a:r>
            <a:r>
              <a:rPr lang="en-US" altLang="zh-CN" sz="29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</a:p>
        </p:txBody>
      </p:sp>
      <p:sp>
        <p:nvSpPr>
          <p:cNvPr id="25605" name="Rectangle 9"/>
          <p:cNvSpPr>
            <a:spLocks noChangeArrowheads="1"/>
          </p:cNvSpPr>
          <p:nvPr/>
        </p:nvSpPr>
        <p:spPr bwMode="auto">
          <a:xfrm>
            <a:off x="6311230" y="0"/>
            <a:ext cx="5688632" cy="269523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108850" tIns="54425" rIns="108850" bIns="54425">
            <a:spAutoFit/>
          </a:bodyPr>
          <a:lstStyle/>
          <a:p>
            <a:r>
              <a:rPr lang="zh-CN" altLang="zh-CN" sz="2400" b="1" dirty="0" smtClean="0">
                <a:latin typeface="微软雅黑" pitchFamily="34" charset="-122"/>
                <a:ea typeface="微软雅黑" pitchFamily="34" charset="-122"/>
              </a:rPr>
              <a:t>都江堰是一座综合性的水利枢纽，使堤防、分洪、排沙、控流等功效合成为一个系统，发挥防洪、灌溉、水运等多方面的作用。使成都平原成为“天府之国”。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2200</a:t>
            </a:r>
            <a:r>
              <a:rPr lang="zh-CN" altLang="zh-CN" sz="2400" b="1" dirty="0" smtClean="0">
                <a:latin typeface="微软雅黑" pitchFamily="34" charset="-122"/>
                <a:ea typeface="微软雅黑" pitchFamily="34" charset="-122"/>
              </a:rPr>
              <a:t>多年来，都江堰一直发挥着巨大作用，这在世界水利史上绝无仅有，充分反映我国人民的智慧。 </a:t>
            </a:r>
            <a:endParaRPr lang="zh-CN" altLang="zh-CN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8730" name="Rectangle 10" descr="23"/>
          <p:cNvSpPr>
            <a:spLocks noChangeArrowheads="1"/>
          </p:cNvSpPr>
          <p:nvPr/>
        </p:nvSpPr>
        <p:spPr bwMode="auto">
          <a:xfrm>
            <a:off x="334566" y="3069754"/>
            <a:ext cx="8929055" cy="1833462"/>
          </a:xfrm>
          <a:prstGeom prst="rect">
            <a:avLst/>
          </a:prstGeom>
          <a:blipFill dpi="0" rotWithShape="1">
            <a:blip r:embed="rId4" cstate="print"/>
            <a:stretch>
              <a:fillRect/>
            </a:stretch>
          </a:blipFill>
          <a:ln w="9525">
            <a:solidFill>
              <a:srgbClr val="993300"/>
            </a:solidFill>
            <a:miter lim="800000"/>
          </a:ln>
        </p:spPr>
        <p:txBody>
          <a:bodyPr lIns="108850" tIns="54425" rIns="108850" bIns="54425">
            <a:spAutoFit/>
          </a:bodyPr>
          <a:lstStyle/>
          <a:p>
            <a:pPr algn="l"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都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江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堰建成之初，灌溉面积五六十万亩。后来逐渐延伸到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13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个县，支流和渠道有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500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多条，灌溉面积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多万亩。新中国成立后，经过不断维护和休整，都江堰的灌溉面积不断扩大，超过</a:t>
            </a:r>
            <a:r>
              <a:rPr lang="en-US" altLang="zh-CN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1000</a:t>
            </a:r>
            <a:r>
              <a:rPr lang="zh-CN" altLang="en-US" sz="28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万亩。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5" grpId="0"/>
      <p:bldP spid="1587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26643" y="886548"/>
            <a:ext cx="2738407" cy="87105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一、战国七雄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3191721" y="3089566"/>
            <a:ext cx="2509836" cy="87105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二、商鞅变法</a:t>
            </a:r>
            <a:endParaRPr lang="zh-CN" altLang="en-US" sz="2800" dirty="0"/>
          </a:p>
        </p:txBody>
      </p:sp>
      <p:sp>
        <p:nvSpPr>
          <p:cNvPr id="15" name="矩形 14"/>
          <p:cNvSpPr/>
          <p:nvPr/>
        </p:nvSpPr>
        <p:spPr>
          <a:xfrm>
            <a:off x="1414686" y="765498"/>
            <a:ext cx="1016554" cy="583264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7</a:t>
            </a: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课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战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国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时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期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社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会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变</a:t>
            </a:r>
            <a:endParaRPr lang="en-US" altLang="zh-CN" sz="32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化</a:t>
            </a:r>
            <a:endParaRPr lang="zh-CN" altLang="en-US" sz="32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左大括号 15"/>
          <p:cNvSpPr/>
          <p:nvPr/>
        </p:nvSpPr>
        <p:spPr>
          <a:xfrm>
            <a:off x="2819033" y="863801"/>
            <a:ext cx="175011" cy="4787817"/>
          </a:xfrm>
          <a:prstGeom prst="leftBrace">
            <a:avLst/>
          </a:prstGeom>
          <a:ln w="38100" cmpd="sng">
            <a:solidFill>
              <a:schemeClr val="tx1"/>
            </a:solidFill>
            <a:head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/>
          <p:cNvSpPr/>
          <p:nvPr/>
        </p:nvSpPr>
        <p:spPr>
          <a:xfrm>
            <a:off x="5892500" y="483398"/>
            <a:ext cx="278897" cy="2108002"/>
          </a:xfrm>
          <a:prstGeom prst="leftBrac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/>
          <p:cNvSpPr/>
          <p:nvPr/>
        </p:nvSpPr>
        <p:spPr>
          <a:xfrm>
            <a:off x="5837042" y="2811620"/>
            <a:ext cx="195309" cy="1729313"/>
          </a:xfrm>
          <a:prstGeom prst="leftBrac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153627" y="4581922"/>
            <a:ext cx="2230153" cy="133407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三、</a:t>
            </a:r>
            <a:r>
              <a:rPr lang="zh-CN" altLang="zh-CN" sz="2800" dirty="0" smtClean="0"/>
              <a:t>造福千秋的都江堰</a:t>
            </a:r>
          </a:p>
          <a:p>
            <a:pPr algn="ctr"/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6526950" cy="7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本课小结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72983" y="355682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背景</a:t>
            </a:r>
            <a:endParaRPr lang="zh-CN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184095" y="787582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三家分晋</a:t>
            </a:r>
            <a:endParaRPr lang="zh-CN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171396" y="1232185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田氏代齐</a:t>
            </a:r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184095" y="1613273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战国七雄</a:t>
            </a:r>
            <a:endParaRPr lang="zh-CN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5206" y="1968956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战国时期著名战役</a:t>
            </a:r>
            <a:endParaRPr lang="zh-CN" alt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6171396" y="2400856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兼并战争的影响</a:t>
            </a:r>
            <a:endParaRPr lang="zh-CN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6044413" y="2743835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背景</a:t>
            </a:r>
            <a:endParaRPr lang="zh-CN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6069810" y="3150329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6057111" y="3493308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意义</a:t>
            </a:r>
            <a:endParaRPr lang="zh-CN" altLang="en-US" dirty="0"/>
          </a:p>
        </p:txBody>
      </p:sp>
      <p:sp>
        <p:nvSpPr>
          <p:cNvPr id="32" name="左大括号 31"/>
          <p:cNvSpPr/>
          <p:nvPr/>
        </p:nvSpPr>
        <p:spPr>
          <a:xfrm>
            <a:off x="5621170" y="4704358"/>
            <a:ext cx="195309" cy="1729313"/>
          </a:xfrm>
          <a:prstGeom prst="leftBrace">
            <a:avLst/>
          </a:prstGeom>
          <a:ln w="254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5803144" y="4700088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都江堰的构成</a:t>
            </a:r>
            <a:endParaRPr lang="zh-CN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5765049" y="5665511"/>
            <a:ext cx="39364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都江堰修建的意义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4911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6526950" cy="7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本课练习：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8582" y="981522"/>
            <a:ext cx="111612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我国很多成语来源于春秋战国时期，下列成语与古代事件对应正确的一组是（　　）</a:t>
            </a:r>
          </a:p>
          <a:p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A. 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问鼎中原──城濮之战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	                    B. 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退避三舍──桂陵之战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	</a:t>
            </a:r>
            <a:endParaRPr lang="zh-CN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C. 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纸上谈兵──长平之战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	                    D. 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围魏救赵──吴越争霸</a:t>
            </a:r>
            <a:endParaRPr lang="zh-CN" altLang="zh-CN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4566" y="3069754"/>
            <a:ext cx="113052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商鞅变法的措施中，对后世地方行政制度影响最为深远的是（　　 ）</a:t>
            </a:r>
          </a:p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A.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奖励军功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          	             B.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废除井田制，允许土地自由买卖</a:t>
            </a:r>
          </a:p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C.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废除贵族的世袭特权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	D.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确立县制</a:t>
            </a:r>
            <a:endParaRPr lang="zh-CN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6574" y="4437906"/>
            <a:ext cx="1178383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中央电视台曾有一则广告语：“拜水都江堰，问道青城山，四川旅游依然美丽。”广告中提到的都江堰是中国古代著名的水利工程，它最早形成于（ ）</a:t>
            </a:r>
          </a:p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A.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春秋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B.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战国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	C.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秦朝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D. </a:t>
            </a:r>
            <a:r>
              <a:rPr lang="zh-CN" altLang="zh-CN" b="1" dirty="0" smtClean="0">
                <a:latin typeface="微软雅黑" pitchFamily="34" charset="-122"/>
                <a:ea typeface="微软雅黑" pitchFamily="34" charset="-122"/>
              </a:rPr>
              <a:t>西汉</a:t>
            </a:r>
            <a:endParaRPr lang="zh-CN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1"/>
          <p:cNvSpPr txBox="1"/>
          <p:nvPr/>
        </p:nvSpPr>
        <p:spPr>
          <a:xfrm>
            <a:off x="2350790" y="134156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文本框 1"/>
          <p:cNvSpPr txBox="1"/>
          <p:nvPr/>
        </p:nvSpPr>
        <p:spPr>
          <a:xfrm>
            <a:off x="7751390" y="278172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endParaRPr lang="zh-CN" altLang="en-US" sz="5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1"/>
          <p:cNvSpPr txBox="1"/>
          <p:nvPr/>
        </p:nvSpPr>
        <p:spPr>
          <a:xfrm>
            <a:off x="6743278" y="4653930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3027</Words>
  <Application>Microsoft Office PowerPoint</Application>
  <PresentationFormat>自定义</PresentationFormat>
  <Paragraphs>296</Paragraphs>
  <Slides>29</Slides>
  <Notes>5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2" baseType="lpstr">
      <vt:lpstr>Office 主题​​</vt:lpstr>
      <vt:lpstr>3_自定义设计方案</vt:lpstr>
      <vt:lpstr>图表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2020-09-17T21:27:46Z</cp:lastPrinted>
  <dcterms:created xsi:type="dcterms:W3CDTF">2020-09-17T21:27:46Z</dcterms:created>
  <dcterms:modified xsi:type="dcterms:W3CDTF">2020-09-23T01:45:38Z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